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468" r:id="rId2"/>
    <p:sldId id="360" r:id="rId3"/>
    <p:sldId id="361" r:id="rId4"/>
    <p:sldId id="362" r:id="rId5"/>
    <p:sldId id="363" r:id="rId6"/>
    <p:sldId id="364" r:id="rId7"/>
    <p:sldId id="369" r:id="rId8"/>
    <p:sldId id="371" r:id="rId9"/>
    <p:sldId id="373" r:id="rId10"/>
    <p:sldId id="384" r:id="rId11"/>
    <p:sldId id="388" r:id="rId12"/>
    <p:sldId id="354" r:id="rId13"/>
    <p:sldId id="464" r:id="rId14"/>
    <p:sldId id="467" r:id="rId15"/>
    <p:sldId id="466" r:id="rId16"/>
    <p:sldId id="279" r:id="rId17"/>
    <p:sldId id="281" r:id="rId18"/>
    <p:sldId id="285" r:id="rId19"/>
    <p:sldId id="465" r:id="rId20"/>
    <p:sldId id="305" r:id="rId21"/>
    <p:sldId id="309" r:id="rId22"/>
    <p:sldId id="308" r:id="rId23"/>
    <p:sldId id="314" r:id="rId24"/>
    <p:sldId id="322" r:id="rId25"/>
    <p:sldId id="321" r:id="rId26"/>
    <p:sldId id="338" r:id="rId27"/>
    <p:sldId id="326" r:id="rId28"/>
    <p:sldId id="392" r:id="rId29"/>
    <p:sldId id="394" r:id="rId30"/>
    <p:sldId id="398" r:id="rId31"/>
    <p:sldId id="400" r:id="rId32"/>
    <p:sldId id="441" r:id="rId33"/>
    <p:sldId id="418" r:id="rId34"/>
    <p:sldId id="421" r:id="rId35"/>
    <p:sldId id="457" r:id="rId36"/>
    <p:sldId id="454" r:id="rId37"/>
    <p:sldId id="444" r:id="rId38"/>
    <p:sldId id="452" r:id="rId39"/>
    <p:sldId id="453" r:id="rId40"/>
    <p:sldId id="446" r:id="rId41"/>
    <p:sldId id="447" r:id="rId42"/>
    <p:sldId id="448" r:id="rId43"/>
    <p:sldId id="445" r:id="rId44"/>
    <p:sldId id="455" r:id="rId45"/>
    <p:sldId id="461" r:id="rId46"/>
    <p:sldId id="458" r:id="rId47"/>
    <p:sldId id="459" r:id="rId48"/>
    <p:sldId id="463" r:id="rId49"/>
    <p:sldId id="471" r:id="rId50"/>
    <p:sldId id="472" r:id="rId51"/>
    <p:sldId id="438" r:id="rId52"/>
    <p:sldId id="433" r:id="rId53"/>
    <p:sldId id="434" r:id="rId54"/>
    <p:sldId id="435" r:id="rId55"/>
    <p:sldId id="436" r:id="rId56"/>
    <p:sldId id="423" r:id="rId57"/>
    <p:sldId id="424" r:id="rId58"/>
    <p:sldId id="469" r:id="rId59"/>
    <p:sldId id="442" r:id="rId60"/>
    <p:sldId id="443" r:id="rId61"/>
    <p:sldId id="425" r:id="rId62"/>
    <p:sldId id="426" r:id="rId63"/>
    <p:sldId id="470" r:id="rId64"/>
    <p:sldId id="427" r:id="rId65"/>
    <p:sldId id="428" r:id="rId66"/>
    <p:sldId id="429" r:id="rId67"/>
    <p:sldId id="430" r:id="rId68"/>
    <p:sldId id="431" r:id="rId69"/>
    <p:sldId id="432" r:id="rId70"/>
    <p:sldId id="437" r:id="rId71"/>
    <p:sldId id="456" r:id="rId7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89" autoAdjust="0"/>
  </p:normalViewPr>
  <p:slideViewPr>
    <p:cSldViewPr>
      <p:cViewPr>
        <p:scale>
          <a:sx n="50" d="100"/>
          <a:sy n="50" d="100"/>
        </p:scale>
        <p:origin x="-1086" y="-534"/>
      </p:cViewPr>
      <p:guideLst>
        <p:guide orient="horz" pos="2160"/>
        <p:guide pos="2880"/>
      </p:guideLst>
    </p:cSldViewPr>
  </p:slideViewPr>
  <p:outlineViewPr>
    <p:cViewPr>
      <p:scale>
        <a:sx n="33" d="100"/>
        <a:sy n="33" d="100"/>
      </p:scale>
      <p:origin x="0" y="10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5" Type="http://schemas.openxmlformats.org/officeDocument/2006/relationships/image" Target="../media/image82.wmf"/><Relationship Id="rId4"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CD9317-BEA0-4923-82FB-15C01067CE17}" type="datetimeFigureOut">
              <a:rPr lang="it-IT" smtClean="0"/>
              <a:pPr/>
              <a:t>19/12/2012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E60C7-D286-43D0-8B4B-4AD514C4C710}" type="slidenum">
              <a:rPr lang="it-IT" smtClean="0"/>
              <a:pPr/>
              <a:t>‹N›</a:t>
            </a:fld>
            <a:endParaRPr lang="it-IT"/>
          </a:p>
        </p:txBody>
      </p:sp>
    </p:spTree>
    <p:extLst>
      <p:ext uri="{BB962C8B-B14F-4D97-AF65-F5344CB8AC3E}">
        <p14:creationId xmlns:p14="http://schemas.microsoft.com/office/powerpoint/2010/main" xmlns="" val="231119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61A8267-CDF3-48F3-9EA5-A6D2307BEEE5}" type="slidenum">
              <a:rPr lang="en-US" smtClean="0"/>
              <a:pPr/>
              <a:t>2</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E52A533-72C0-4375-BE92-9705CB00CBC2}" type="slidenum">
              <a:rPr lang="en-US" smtClean="0"/>
              <a:pPr/>
              <a:t>9</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it-IT" smtClean="0">
              <a:latin typeface="Arial" charset="0"/>
            </a:endParaRPr>
          </a:p>
        </p:txBody>
      </p:sp>
      <p:sp>
        <p:nvSpPr>
          <p:cNvPr id="32772" name="Slide Number Placeholder 3"/>
          <p:cNvSpPr>
            <a:spLocks noGrp="1"/>
          </p:cNvSpPr>
          <p:nvPr>
            <p:ph type="sldNum" sz="quarter" idx="5"/>
          </p:nvPr>
        </p:nvSpPr>
        <p:spPr>
          <a:noFill/>
        </p:spPr>
        <p:txBody>
          <a:bodyPr/>
          <a:lstStyle/>
          <a:p>
            <a:fld id="{CE314175-FC54-419B-8290-32F3BD82C30B}" type="slidenum">
              <a:rPr lang="en-US" smtClean="0">
                <a:latin typeface="Arial" charset="0"/>
              </a:rPr>
              <a:pPr/>
              <a:t>28</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07E16B4-5BAA-4D71-A6BC-D2BA017EB997}" type="slidenum">
              <a:rPr lang="en-US" smtClean="0">
                <a:latin typeface="Arial" pitchFamily="34" charset="0"/>
              </a:rPr>
              <a:pPr/>
              <a:t>38</a:t>
            </a:fld>
            <a:endParaRPr 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it-IT"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1F6C781-A405-4842-8D68-CC3002477084}" type="slidenum">
              <a:rPr lang="en-US" smtClean="0">
                <a:latin typeface="Arial" pitchFamily="34" charset="0"/>
              </a:rPr>
              <a:pPr/>
              <a:t>41</a:t>
            </a:fld>
            <a:endParaRPr lang="en-US" smtClean="0">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it-IT"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212067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258651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274636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r>
              <a:rPr lang="it-IT"/>
              <a:t>G.M. Urciuoli</a:t>
            </a:r>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F08709E-324C-4312-8D41-AF2E230CE548}"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r>
              <a:rPr lang="it-IT"/>
              <a:t>G.M. Urciuoli</a:t>
            </a:r>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31B8B3C9-E93C-40B1-94D3-9B6867C96FC5}"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294965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111318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187964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220415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21552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414751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355182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0F9D4A9-F7C9-4449-8411-302770EB0100}" type="datetimeFigureOut">
              <a:rPr lang="it-IT" smtClean="0"/>
              <a:pPr/>
              <a:t>19/12/2012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372439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9D4A9-F7C9-4449-8411-302770EB0100}" type="datetimeFigureOut">
              <a:rPr lang="it-IT" smtClean="0"/>
              <a:pPr/>
              <a:t>19/12/2012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98EE1-54CA-4077-8937-251BA3103152}" type="slidenum">
              <a:rPr lang="it-IT" smtClean="0"/>
              <a:pPr/>
              <a:t>‹N›</a:t>
            </a:fld>
            <a:endParaRPr lang="it-IT"/>
          </a:p>
        </p:txBody>
      </p:sp>
    </p:spTree>
    <p:extLst>
      <p:ext uri="{BB962C8B-B14F-4D97-AF65-F5344CB8AC3E}">
        <p14:creationId xmlns:p14="http://schemas.microsoft.com/office/powerpoint/2010/main" xmlns="" val="198518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wmf"/></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3.xml"/><Relationship Id="rId1" Type="http://schemas.openxmlformats.org/officeDocument/2006/relationships/vmlDrawing" Target="../drawings/vmlDrawing8.vml"/><Relationship Id="rId5" Type="http://schemas.openxmlformats.org/officeDocument/2006/relationships/image" Target="../media/image85.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29.bin"/></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intensityfrontier.org/" TargetMode="External"/><Relationship Id="rId1" Type="http://schemas.openxmlformats.org/officeDocument/2006/relationships/slideLayout" Target="../slideLayouts/slideLayout2.xml"/><Relationship Id="rId4" Type="http://schemas.openxmlformats.org/officeDocument/2006/relationships/hyperlink" Target="http://www.snowmass2013.org/tiki-index.php?page=New+Light,+Weakly+Coupled+particl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dirty="0" smtClean="0">
                <a:solidFill>
                  <a:schemeClr val="tx2"/>
                </a:solidFill>
              </a:rPr>
              <a:t>PV e Fisica oltre il Modello Standard: PREX, SOLID, MOLLER, HPS</a:t>
            </a:r>
            <a:endParaRPr lang="it-IT" dirty="0">
              <a:solidFill>
                <a:schemeClr val="tx2"/>
              </a:solidFill>
            </a:endParaRPr>
          </a:p>
        </p:txBody>
      </p:sp>
      <p:sp>
        <p:nvSpPr>
          <p:cNvPr id="3" name="Sottotitolo 2"/>
          <p:cNvSpPr>
            <a:spLocks noGrp="1"/>
          </p:cNvSpPr>
          <p:nvPr>
            <p:ph type="subTitle" idx="1"/>
          </p:nvPr>
        </p:nvSpPr>
        <p:spPr/>
        <p:txBody>
          <a:bodyPr/>
          <a:lstStyle/>
          <a:p>
            <a:r>
              <a:rPr lang="it-IT" dirty="0" smtClean="0"/>
              <a:t>G.M. </a:t>
            </a:r>
            <a:r>
              <a:rPr lang="it-IT" dirty="0" err="1" smtClean="0"/>
              <a:t>Urciuoli</a:t>
            </a:r>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7" descr="horo_asym_30aug11"/>
          <p:cNvPicPr>
            <a:picLocks noChangeAspect="1"/>
          </p:cNvPicPr>
          <p:nvPr/>
        </p:nvPicPr>
        <p:blipFill>
          <a:blip r:embed="rId3" cstate="print"/>
          <a:srcRect/>
          <a:stretch>
            <a:fillRect/>
          </a:stretch>
        </p:blipFill>
        <p:spPr bwMode="auto">
          <a:xfrm>
            <a:off x="2879304" y="0"/>
            <a:ext cx="6264696" cy="4467076"/>
          </a:xfrm>
          <a:prstGeom prst="rect">
            <a:avLst/>
          </a:prstGeom>
          <a:noFill/>
          <a:ln w="9525">
            <a:noFill/>
            <a:miter lim="800000"/>
            <a:headEnd/>
            <a:tailEnd/>
          </a:ln>
        </p:spPr>
      </p:pic>
      <p:sp>
        <p:nvSpPr>
          <p:cNvPr id="12294" name="TextBox 4"/>
          <p:cNvSpPr txBox="1">
            <a:spLocks noChangeArrowheads="1"/>
          </p:cNvSpPr>
          <p:nvPr/>
        </p:nvSpPr>
        <p:spPr bwMode="auto">
          <a:xfrm>
            <a:off x="1547664" y="4293096"/>
            <a:ext cx="1979712" cy="707886"/>
          </a:xfrm>
          <a:prstGeom prst="rect">
            <a:avLst/>
          </a:prstGeom>
          <a:noFill/>
          <a:ln w="9525">
            <a:noFill/>
            <a:miter lim="800000"/>
            <a:headEnd/>
            <a:tailEnd/>
          </a:ln>
        </p:spPr>
        <p:txBody>
          <a:bodyPr wrap="square">
            <a:spAutoFit/>
          </a:bodyPr>
          <a:lstStyle/>
          <a:p>
            <a:r>
              <a:rPr lang="en-US" sz="2000" dirty="0">
                <a:solidFill>
                  <a:srgbClr val="FF0000"/>
                </a:solidFill>
              </a:rPr>
              <a:t>Asymmetry   leads  to   R</a:t>
            </a:r>
            <a:r>
              <a:rPr lang="en-US" sz="2000" baseline="-25000" dirty="0">
                <a:solidFill>
                  <a:srgbClr val="FF0000"/>
                </a:solidFill>
              </a:rPr>
              <a:t>N</a:t>
            </a:r>
          </a:p>
        </p:txBody>
      </p:sp>
      <p:sp>
        <p:nvSpPr>
          <p:cNvPr id="12296" name="TextBox 7"/>
          <p:cNvSpPr txBox="1">
            <a:spLocks noChangeArrowheads="1"/>
          </p:cNvSpPr>
          <p:nvPr/>
        </p:nvSpPr>
        <p:spPr bwMode="auto">
          <a:xfrm>
            <a:off x="5508104" y="4149080"/>
            <a:ext cx="1676400" cy="369888"/>
          </a:xfrm>
          <a:prstGeom prst="rect">
            <a:avLst/>
          </a:prstGeom>
          <a:noFill/>
          <a:ln w="9525">
            <a:noFill/>
            <a:miter lim="800000"/>
            <a:headEnd/>
            <a:tailEnd/>
          </a:ln>
        </p:spPr>
        <p:txBody>
          <a:bodyPr>
            <a:spAutoFit/>
          </a:bodyPr>
          <a:lstStyle/>
          <a:p>
            <a:r>
              <a:rPr lang="en-US" sz="1800" dirty="0">
                <a:solidFill>
                  <a:srgbClr val="FF0000"/>
                </a:solidFill>
              </a:rPr>
              <a:t>PREX  data</a:t>
            </a:r>
          </a:p>
        </p:txBody>
      </p:sp>
      <p:sp>
        <p:nvSpPr>
          <p:cNvPr id="12297" name="TextBox 8"/>
          <p:cNvSpPr txBox="1">
            <a:spLocks noChangeArrowheads="1"/>
          </p:cNvSpPr>
          <p:nvPr/>
        </p:nvSpPr>
        <p:spPr bwMode="auto">
          <a:xfrm>
            <a:off x="3048000" y="5943600"/>
            <a:ext cx="5105400" cy="369332"/>
          </a:xfrm>
          <a:prstGeom prst="rect">
            <a:avLst/>
          </a:prstGeom>
          <a:noFill/>
          <a:ln w="9525">
            <a:noFill/>
            <a:miter lim="800000"/>
            <a:headEnd/>
            <a:tailEnd/>
          </a:ln>
        </p:spPr>
        <p:txBody>
          <a:bodyPr>
            <a:spAutoFit/>
          </a:bodyPr>
          <a:lstStyle/>
          <a:p>
            <a:r>
              <a:rPr lang="en-US" dirty="0" smtClean="0">
                <a:solidFill>
                  <a:srgbClr val="00B0F0"/>
                </a:solidFill>
              </a:rPr>
              <a:t>  </a:t>
            </a:r>
            <a:endParaRPr lang="en-US" dirty="0">
              <a:solidFill>
                <a:srgbClr val="00B0F0"/>
              </a:solidFill>
            </a:endParaRPr>
          </a:p>
        </p:txBody>
      </p:sp>
      <p:sp>
        <p:nvSpPr>
          <p:cNvPr id="12" name="Segnaposto data 1"/>
          <p:cNvSpPr>
            <a:spLocks noGrp="1"/>
          </p:cNvSpPr>
          <p:nvPr>
            <p:ph type="dt" sz="quarter" idx="10"/>
          </p:nvPr>
        </p:nvSpPr>
        <p:spPr>
          <a:xfrm>
            <a:off x="250825" y="6265118"/>
            <a:ext cx="2133600" cy="476250"/>
          </a:xfrm>
          <a:noFill/>
        </p:spPr>
        <p:txBody>
          <a:bodyPr/>
          <a:lstStyle/>
          <a:p>
            <a:r>
              <a:rPr lang="it-IT" dirty="0" smtClean="0"/>
              <a:t>G.M. </a:t>
            </a:r>
            <a:r>
              <a:rPr lang="it-IT" dirty="0" err="1" smtClean="0"/>
              <a:t>Urciuoli</a:t>
            </a:r>
            <a:endParaRPr lang="it-IT" dirty="0" smtClean="0"/>
          </a:p>
        </p:txBody>
      </p:sp>
      <p:graphicFrame>
        <p:nvGraphicFramePr>
          <p:cNvPr id="122903" name="Object 23"/>
          <p:cNvGraphicFramePr>
            <a:graphicFrameLocks noChangeAspect="1"/>
          </p:cNvGraphicFramePr>
          <p:nvPr/>
        </p:nvGraphicFramePr>
        <p:xfrm>
          <a:off x="3187700" y="3327400"/>
          <a:ext cx="2768600" cy="203200"/>
        </p:xfrm>
        <a:graphic>
          <a:graphicData uri="http://schemas.openxmlformats.org/presentationml/2006/ole">
            <p:oleObj spid="_x0000_s11266" name="Equazione" r:id="rId4" imgW="2768400" imgH="203040" progId="Equation.3">
              <p:embed/>
            </p:oleObj>
          </a:graphicData>
        </a:graphic>
      </p:graphicFrame>
      <p:graphicFrame>
        <p:nvGraphicFramePr>
          <p:cNvPr id="122904" name="Object 24"/>
          <p:cNvGraphicFramePr>
            <a:graphicFrameLocks noChangeAspect="1"/>
          </p:cNvGraphicFramePr>
          <p:nvPr/>
        </p:nvGraphicFramePr>
        <p:xfrm>
          <a:off x="4355976" y="4509120"/>
          <a:ext cx="4067175" cy="485775"/>
        </p:xfrm>
        <a:graphic>
          <a:graphicData uri="http://schemas.openxmlformats.org/presentationml/2006/ole">
            <p:oleObj spid="_x0000_s11267" name="Equazione" r:id="rId5" imgW="2336760" imgH="279360" progId="Equation.3">
              <p:embed/>
            </p:oleObj>
          </a:graphicData>
        </a:graphic>
      </p:graphicFrame>
      <p:graphicFrame>
        <p:nvGraphicFramePr>
          <p:cNvPr id="11268" name="Object 4"/>
          <p:cNvGraphicFramePr>
            <a:graphicFrameLocks noChangeAspect="1"/>
          </p:cNvGraphicFramePr>
          <p:nvPr/>
        </p:nvGraphicFramePr>
        <p:xfrm>
          <a:off x="395536" y="764704"/>
          <a:ext cx="2736304" cy="648072"/>
        </p:xfrm>
        <a:graphic>
          <a:graphicData uri="http://schemas.openxmlformats.org/presentationml/2006/ole">
            <p:oleObj spid="_x0000_s11268" name="Equazione" r:id="rId6" imgW="2070000" imgH="431640" progId="Equation.3">
              <p:embed/>
            </p:oleObj>
          </a:graphicData>
        </a:graphic>
      </p:graphicFrame>
      <p:sp>
        <p:nvSpPr>
          <p:cNvPr id="10" name="Rettangolo 9"/>
          <p:cNvSpPr/>
          <p:nvPr/>
        </p:nvSpPr>
        <p:spPr>
          <a:xfrm>
            <a:off x="2627784" y="5445224"/>
            <a:ext cx="4104456" cy="369332"/>
          </a:xfrm>
          <a:prstGeom prst="rect">
            <a:avLst/>
          </a:prstGeom>
        </p:spPr>
        <p:txBody>
          <a:bodyPr wrap="square">
            <a:spAutoFit/>
          </a:bodyPr>
          <a:lstStyle/>
          <a:p>
            <a:r>
              <a:rPr lang="en-US" dirty="0" smtClean="0">
                <a:solidFill>
                  <a:srgbClr val="0070C0"/>
                </a:solidFill>
                <a:latin typeface="Arial" pitchFamily="34" charset="0"/>
                <a:cs typeface="Arial" pitchFamily="34" charset="0"/>
              </a:rPr>
              <a:t>   R</a:t>
            </a:r>
            <a:r>
              <a:rPr lang="en-US" baseline="-25000" dirty="0" smtClean="0">
                <a:solidFill>
                  <a:srgbClr val="0070C0"/>
                </a:solidFill>
                <a:latin typeface="Arial" pitchFamily="34" charset="0"/>
                <a:cs typeface="Arial" pitchFamily="34" charset="0"/>
              </a:rPr>
              <a:t>N</a:t>
            </a:r>
            <a:r>
              <a:rPr lang="en-US" dirty="0" smtClean="0">
                <a:solidFill>
                  <a:srgbClr val="0070C0"/>
                </a:solidFill>
                <a:latin typeface="Arial" pitchFamily="34" charset="0"/>
                <a:cs typeface="Arial" pitchFamily="34" charset="0"/>
              </a:rPr>
              <a:t>  =   5.78  + 0.16  - 0.18   fm</a:t>
            </a:r>
            <a:endParaRPr lang="it-IT" dirty="0">
              <a:solidFill>
                <a:srgbClr val="0070C0"/>
              </a:solidFill>
            </a:endParaRPr>
          </a:p>
        </p:txBody>
      </p:sp>
      <p:sp>
        <p:nvSpPr>
          <p:cNvPr id="11" name="TextBox 6"/>
          <p:cNvSpPr txBox="1">
            <a:spLocks noChangeArrowheads="1"/>
          </p:cNvSpPr>
          <p:nvPr/>
        </p:nvSpPr>
        <p:spPr bwMode="auto">
          <a:xfrm>
            <a:off x="1259632" y="5949280"/>
            <a:ext cx="6552728" cy="400110"/>
          </a:xfrm>
          <a:prstGeom prst="rect">
            <a:avLst/>
          </a:prstGeom>
          <a:solidFill>
            <a:schemeClr val="bg1"/>
          </a:solidFill>
          <a:ln w="9525">
            <a:noFill/>
            <a:miter lim="800000"/>
            <a:headEnd/>
            <a:tailEnd/>
          </a:ln>
        </p:spPr>
        <p:txBody>
          <a:bodyPr wrap="square">
            <a:spAutoFit/>
          </a:bodyPr>
          <a:lstStyle/>
          <a:p>
            <a:r>
              <a:rPr lang="en-US" sz="2000" dirty="0" smtClean="0">
                <a:solidFill>
                  <a:srgbClr val="339933"/>
                </a:solidFill>
                <a:latin typeface="Arial" pitchFamily="34" charset="0"/>
                <a:cs typeface="Arial" pitchFamily="34" charset="0"/>
              </a:rPr>
              <a:t>Neutron  </a:t>
            </a:r>
            <a:r>
              <a:rPr lang="en-US" sz="2000" dirty="0">
                <a:solidFill>
                  <a:srgbClr val="339933"/>
                </a:solidFill>
                <a:latin typeface="Arial" pitchFamily="34" charset="0"/>
                <a:cs typeface="Arial" pitchFamily="34" charset="0"/>
              </a:rPr>
              <a:t>Skin  =  R</a:t>
            </a:r>
            <a:r>
              <a:rPr lang="en-US" sz="2000" baseline="-25000" dirty="0">
                <a:solidFill>
                  <a:srgbClr val="339933"/>
                </a:solidFill>
                <a:latin typeface="Arial" pitchFamily="34" charset="0"/>
                <a:cs typeface="Arial" pitchFamily="34" charset="0"/>
              </a:rPr>
              <a:t>N</a:t>
            </a:r>
            <a:r>
              <a:rPr lang="en-US" sz="2000" dirty="0">
                <a:solidFill>
                  <a:srgbClr val="339933"/>
                </a:solidFill>
                <a:latin typeface="Arial" pitchFamily="34" charset="0"/>
                <a:cs typeface="Arial" pitchFamily="34" charset="0"/>
              </a:rPr>
              <a:t>  -  R</a:t>
            </a:r>
            <a:r>
              <a:rPr lang="en-US" sz="2000" baseline="-25000" dirty="0">
                <a:solidFill>
                  <a:srgbClr val="339933"/>
                </a:solidFill>
                <a:latin typeface="Arial" pitchFamily="34" charset="0"/>
                <a:cs typeface="Arial" pitchFamily="34" charset="0"/>
              </a:rPr>
              <a:t>P</a:t>
            </a:r>
            <a:r>
              <a:rPr lang="en-US" sz="2000" dirty="0">
                <a:solidFill>
                  <a:srgbClr val="339933"/>
                </a:solidFill>
                <a:latin typeface="Arial" pitchFamily="34" charset="0"/>
                <a:cs typeface="Arial" pitchFamily="34" charset="0"/>
              </a:rPr>
              <a:t>  =  </a:t>
            </a:r>
            <a:r>
              <a:rPr lang="en-US" sz="2000" dirty="0" smtClean="0">
                <a:solidFill>
                  <a:srgbClr val="339933"/>
                </a:solidFill>
                <a:latin typeface="Arial" pitchFamily="34" charset="0"/>
                <a:cs typeface="Arial" pitchFamily="34" charset="0"/>
              </a:rPr>
              <a:t>0.33  </a:t>
            </a:r>
            <a:r>
              <a:rPr lang="en-US" sz="2000" dirty="0">
                <a:solidFill>
                  <a:srgbClr val="339933"/>
                </a:solidFill>
                <a:latin typeface="Arial" pitchFamily="34" charset="0"/>
                <a:cs typeface="Arial" pitchFamily="34" charset="0"/>
              </a:rPr>
              <a:t>+ </a:t>
            </a:r>
            <a:r>
              <a:rPr lang="en-US" sz="2000" dirty="0" smtClean="0">
                <a:solidFill>
                  <a:srgbClr val="339933"/>
                </a:solidFill>
                <a:latin typeface="Arial" pitchFamily="34" charset="0"/>
                <a:cs typeface="Arial" pitchFamily="34" charset="0"/>
              </a:rPr>
              <a:t>0.16  </a:t>
            </a:r>
            <a:r>
              <a:rPr lang="en-US" sz="2000" dirty="0">
                <a:solidFill>
                  <a:srgbClr val="339933"/>
                </a:solidFill>
                <a:latin typeface="Arial" pitchFamily="34" charset="0"/>
                <a:cs typeface="Arial" pitchFamily="34" charset="0"/>
              </a:rPr>
              <a:t>- </a:t>
            </a:r>
            <a:r>
              <a:rPr lang="en-US" sz="2000" dirty="0" smtClean="0">
                <a:solidFill>
                  <a:srgbClr val="339933"/>
                </a:solidFill>
                <a:latin typeface="Arial" pitchFamily="34" charset="0"/>
                <a:cs typeface="Arial" pitchFamily="34" charset="0"/>
              </a:rPr>
              <a:t>0.18   </a:t>
            </a:r>
            <a:r>
              <a:rPr lang="en-US" sz="2000" dirty="0">
                <a:solidFill>
                  <a:srgbClr val="339933"/>
                </a:solidFill>
                <a:latin typeface="Arial" pitchFamily="34" charset="0"/>
                <a:cs typeface="Arial" pitchFamily="34" charset="0"/>
              </a:rPr>
              <a:t>fm        </a:t>
            </a:r>
            <a:endParaRPr lang="en-US" sz="2000" dirty="0">
              <a:solidFill>
                <a:srgbClr val="00B0F0"/>
              </a:solidFill>
              <a:latin typeface="Arial" pitchFamily="34" charset="0"/>
              <a:cs typeface="Arial" pitchFamily="34" charset="0"/>
            </a:endParaRPr>
          </a:p>
        </p:txBody>
      </p:sp>
      <p:sp>
        <p:nvSpPr>
          <p:cNvPr id="13" name="TextBox 6"/>
          <p:cNvSpPr txBox="1">
            <a:spLocks noChangeArrowheads="1"/>
          </p:cNvSpPr>
          <p:nvPr/>
        </p:nvSpPr>
        <p:spPr bwMode="auto">
          <a:xfrm>
            <a:off x="0" y="1844824"/>
            <a:ext cx="2987824" cy="1200329"/>
          </a:xfrm>
          <a:prstGeom prst="rect">
            <a:avLst/>
          </a:prstGeom>
          <a:noFill/>
          <a:ln w="9525">
            <a:noFill/>
            <a:miter lim="800000"/>
            <a:headEnd/>
            <a:tailEnd/>
          </a:ln>
        </p:spPr>
        <p:txBody>
          <a:bodyPr wrap="square">
            <a:spAutoFit/>
          </a:bodyPr>
          <a:lstStyle/>
          <a:p>
            <a:pPr>
              <a:buFont typeface="Wingdings" pitchFamily="2" charset="2"/>
              <a:buChar char="à"/>
            </a:pPr>
            <a:r>
              <a:rPr lang="en-US" sz="1800" dirty="0">
                <a:solidFill>
                  <a:srgbClr val="00CC00"/>
                </a:solidFill>
                <a:sym typeface="Wingdings" pitchFamily="2" charset="2"/>
              </a:rPr>
              <a:t>   Statistics  limited  </a:t>
            </a:r>
            <a:r>
              <a:rPr lang="en-US" sz="1800" dirty="0">
                <a:solidFill>
                  <a:srgbClr val="00CC00"/>
                </a:solidFill>
                <a:latin typeface="Arial" pitchFamily="34" charset="0"/>
                <a:cs typeface="Arial" pitchFamily="34" charset="0"/>
                <a:sym typeface="Wingdings" pitchFamily="2" charset="2"/>
              </a:rPr>
              <a:t>( 9% )</a:t>
            </a:r>
          </a:p>
          <a:p>
            <a:pPr>
              <a:buFont typeface="Wingdings" pitchFamily="2" charset="2"/>
              <a:buChar char="à"/>
            </a:pPr>
            <a:endParaRPr lang="en-US" sz="1800" dirty="0">
              <a:solidFill>
                <a:srgbClr val="00CC00"/>
              </a:solidFill>
              <a:sym typeface="Wingdings" pitchFamily="2" charset="2"/>
            </a:endParaRPr>
          </a:p>
          <a:p>
            <a:pPr>
              <a:buFont typeface="Wingdings" pitchFamily="2" charset="2"/>
              <a:buChar char="à"/>
            </a:pPr>
            <a:r>
              <a:rPr lang="en-US" sz="1800" dirty="0">
                <a:solidFill>
                  <a:srgbClr val="C00000"/>
                </a:solidFill>
                <a:sym typeface="Wingdings" pitchFamily="2" charset="2"/>
              </a:rPr>
              <a:t>   Systematic error goal  	achieved !   </a:t>
            </a:r>
            <a:r>
              <a:rPr lang="en-US" sz="1800" dirty="0">
                <a:solidFill>
                  <a:srgbClr val="C00000"/>
                </a:solidFill>
                <a:latin typeface="Arial" pitchFamily="34" charset="0"/>
                <a:cs typeface="Arial" pitchFamily="34" charset="0"/>
                <a:sym typeface="Wingdings" pitchFamily="2" charset="2"/>
              </a:rPr>
              <a:t>(2%)</a:t>
            </a:r>
            <a:endParaRPr lang="en-US" sz="18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mscan_prexIIb.gif"/>
          <p:cNvPicPr>
            <a:picLocks noChangeAspect="1"/>
          </p:cNvPicPr>
          <p:nvPr/>
        </p:nvPicPr>
        <p:blipFill>
          <a:blip r:embed="rId2" cstate="print"/>
          <a:srcRect/>
          <a:stretch>
            <a:fillRect/>
          </a:stretch>
        </p:blipFill>
        <p:spPr bwMode="auto">
          <a:xfrm>
            <a:off x="4284049" y="3140968"/>
            <a:ext cx="4859951" cy="2952328"/>
          </a:xfrm>
          <a:prstGeom prst="rect">
            <a:avLst/>
          </a:prstGeom>
          <a:noFill/>
          <a:ln w="9525">
            <a:noFill/>
            <a:miter lim="800000"/>
            <a:headEnd/>
            <a:tailEnd/>
          </a:ln>
        </p:spPr>
      </p:pic>
      <p:sp>
        <p:nvSpPr>
          <p:cNvPr id="2" name="TextBox 3"/>
          <p:cNvSpPr txBox="1">
            <a:spLocks noChangeArrowheads="1"/>
          </p:cNvSpPr>
          <p:nvPr/>
        </p:nvSpPr>
        <p:spPr bwMode="auto">
          <a:xfrm>
            <a:off x="4355976" y="1628800"/>
            <a:ext cx="4788024" cy="1200329"/>
          </a:xfrm>
          <a:prstGeom prst="rect">
            <a:avLst/>
          </a:prstGeom>
          <a:solidFill>
            <a:schemeClr val="accent5">
              <a:lumMod val="20000"/>
              <a:lumOff val="80000"/>
            </a:schemeClr>
          </a:solidFill>
          <a:ln w="9525">
            <a:noFill/>
            <a:miter lim="800000"/>
            <a:headEnd/>
            <a:tailEnd/>
          </a:ln>
        </p:spPr>
        <p:txBody>
          <a:bodyPr wrap="square">
            <a:spAutoFit/>
          </a:bodyPr>
          <a:lstStyle/>
          <a:p>
            <a:pPr>
              <a:defRPr/>
            </a:pPr>
            <a:r>
              <a:rPr lang="en-US" sz="3200" dirty="0">
                <a:solidFill>
                  <a:srgbClr val="FF0000"/>
                </a:solidFill>
              </a:rPr>
              <a:t>   </a:t>
            </a:r>
            <a:r>
              <a:rPr lang="en-US" sz="3200" dirty="0" smtClean="0">
                <a:solidFill>
                  <a:srgbClr val="FF0000"/>
                </a:solidFill>
              </a:rPr>
              <a:t>                PREX-II    </a:t>
            </a:r>
          </a:p>
          <a:p>
            <a:pPr>
              <a:defRPr/>
            </a:pPr>
            <a:r>
              <a:rPr lang="en-US" sz="2000" dirty="0" smtClean="0">
                <a:solidFill>
                  <a:srgbClr val="00B050"/>
                </a:solidFill>
              </a:rPr>
              <a:t>                Approved  </a:t>
            </a:r>
            <a:r>
              <a:rPr lang="en-US" sz="2000" dirty="0">
                <a:solidFill>
                  <a:srgbClr val="00B050"/>
                </a:solidFill>
              </a:rPr>
              <a:t>by  PAC    </a:t>
            </a:r>
            <a:r>
              <a:rPr lang="en-US" dirty="0" smtClean="0">
                <a:solidFill>
                  <a:srgbClr val="0070C0"/>
                </a:solidFill>
              </a:rPr>
              <a:t>(</a:t>
            </a:r>
            <a:r>
              <a:rPr lang="en-US" dirty="0">
                <a:solidFill>
                  <a:srgbClr val="0070C0"/>
                </a:solidFill>
              </a:rPr>
              <a:t>Aug  2011)</a:t>
            </a:r>
          </a:p>
          <a:p>
            <a:pPr>
              <a:defRPr/>
            </a:pPr>
            <a:endParaRPr lang="en-US" sz="2000" dirty="0">
              <a:solidFill>
                <a:srgbClr val="00B050"/>
              </a:solidFill>
            </a:endParaRPr>
          </a:p>
        </p:txBody>
      </p:sp>
      <p:sp>
        <p:nvSpPr>
          <p:cNvPr id="43012" name="TextBox 3"/>
          <p:cNvSpPr txBox="1">
            <a:spLocks noChangeArrowheads="1"/>
          </p:cNvSpPr>
          <p:nvPr/>
        </p:nvSpPr>
        <p:spPr bwMode="auto">
          <a:xfrm>
            <a:off x="4642917" y="2492896"/>
            <a:ext cx="4501083" cy="369332"/>
          </a:xfrm>
          <a:prstGeom prst="rect">
            <a:avLst/>
          </a:prstGeom>
          <a:noFill/>
          <a:ln w="9525">
            <a:noFill/>
            <a:miter lim="800000"/>
            <a:headEnd/>
            <a:tailEnd/>
          </a:ln>
        </p:spPr>
        <p:txBody>
          <a:bodyPr wrap="square">
            <a:spAutoFit/>
          </a:bodyPr>
          <a:lstStyle/>
          <a:p>
            <a:r>
              <a:rPr lang="en-US" b="0" dirty="0">
                <a:solidFill>
                  <a:srgbClr val="C00000"/>
                </a:solidFill>
                <a:latin typeface="Arial" pitchFamily="34" charset="0"/>
                <a:cs typeface="Arial" pitchFamily="34" charset="0"/>
              </a:rPr>
              <a:t>“A”  Rating   </a:t>
            </a:r>
            <a:r>
              <a:rPr lang="en-US" b="0" dirty="0">
                <a:latin typeface="Arial" pitchFamily="34" charset="0"/>
                <a:cs typeface="Arial" pitchFamily="34" charset="0"/>
              </a:rPr>
              <a:t>35  days</a:t>
            </a:r>
            <a:r>
              <a:rPr lang="en-US" b="0" dirty="0">
                <a:solidFill>
                  <a:schemeClr val="accent1"/>
                </a:solidFill>
                <a:latin typeface="Arial" pitchFamily="34" charset="0"/>
                <a:cs typeface="Arial" pitchFamily="34" charset="0"/>
              </a:rPr>
              <a:t>   </a:t>
            </a:r>
            <a:r>
              <a:rPr lang="en-US" b="0" dirty="0">
                <a:solidFill>
                  <a:srgbClr val="00B050"/>
                </a:solidFill>
                <a:latin typeface="Arial" pitchFamily="34" charset="0"/>
                <a:cs typeface="Arial" pitchFamily="34" charset="0"/>
              </a:rPr>
              <a:t> run  in 2013 / 2014 </a:t>
            </a:r>
          </a:p>
        </p:txBody>
      </p:sp>
      <p:sp>
        <p:nvSpPr>
          <p:cNvPr id="5" name="Segnaposto data 1"/>
          <p:cNvSpPr>
            <a:spLocks noGrp="1"/>
          </p:cNvSpPr>
          <p:nvPr>
            <p:ph type="dt" sz="quarter" idx="10"/>
          </p:nvPr>
        </p:nvSpPr>
        <p:spPr>
          <a:xfrm>
            <a:off x="250825" y="6265118"/>
            <a:ext cx="2133600" cy="476250"/>
          </a:xfrm>
          <a:noFill/>
        </p:spPr>
        <p:txBody>
          <a:bodyPr/>
          <a:lstStyle/>
          <a:p>
            <a:r>
              <a:rPr lang="it-IT" dirty="0" smtClean="0"/>
              <a:t>G.M. </a:t>
            </a:r>
            <a:r>
              <a:rPr lang="it-IT" dirty="0" err="1" smtClean="0"/>
              <a:t>Urciuoli</a:t>
            </a:r>
            <a:endParaRPr lang="it-IT" dirty="0" smtClean="0"/>
          </a:p>
        </p:txBody>
      </p:sp>
      <p:pic>
        <p:nvPicPr>
          <p:cNvPr id="6" name="Picture 3" descr="mscan_b.gif"/>
          <p:cNvPicPr>
            <a:picLocks noChangeAspect="1"/>
          </p:cNvPicPr>
          <p:nvPr/>
        </p:nvPicPr>
        <p:blipFill>
          <a:blip r:embed="rId3" cstate="print"/>
          <a:srcRect/>
          <a:stretch>
            <a:fillRect/>
          </a:stretch>
        </p:blipFill>
        <p:spPr bwMode="auto">
          <a:xfrm>
            <a:off x="0" y="3140968"/>
            <a:ext cx="4309042" cy="2952328"/>
          </a:xfrm>
          <a:prstGeom prst="rect">
            <a:avLst/>
          </a:prstGeom>
          <a:noFill/>
          <a:ln w="9525">
            <a:noFill/>
            <a:miter lim="800000"/>
            <a:headEnd/>
            <a:tailEnd/>
          </a:ln>
        </p:spPr>
      </p:pic>
      <p:sp>
        <p:nvSpPr>
          <p:cNvPr id="7" name="TextBox 3"/>
          <p:cNvSpPr txBox="1">
            <a:spLocks noChangeArrowheads="1"/>
          </p:cNvSpPr>
          <p:nvPr/>
        </p:nvSpPr>
        <p:spPr bwMode="auto">
          <a:xfrm>
            <a:off x="467544" y="1700808"/>
            <a:ext cx="3096344" cy="892552"/>
          </a:xfrm>
          <a:prstGeom prst="rect">
            <a:avLst/>
          </a:prstGeom>
          <a:solidFill>
            <a:schemeClr val="accent5">
              <a:lumMod val="20000"/>
              <a:lumOff val="80000"/>
            </a:schemeClr>
          </a:solidFill>
          <a:ln w="9525">
            <a:noFill/>
            <a:miter lim="800000"/>
            <a:headEnd/>
            <a:tailEnd/>
          </a:ln>
        </p:spPr>
        <p:txBody>
          <a:bodyPr wrap="square">
            <a:spAutoFit/>
          </a:bodyPr>
          <a:lstStyle/>
          <a:p>
            <a:pPr>
              <a:defRPr/>
            </a:pPr>
            <a:r>
              <a:rPr lang="en-US" sz="3200" dirty="0">
                <a:solidFill>
                  <a:srgbClr val="FF0000"/>
                </a:solidFill>
              </a:rPr>
              <a:t>   </a:t>
            </a:r>
            <a:r>
              <a:rPr lang="en-US" sz="3200" dirty="0" smtClean="0">
                <a:solidFill>
                  <a:srgbClr val="FF0000"/>
                </a:solidFill>
              </a:rPr>
              <a:t>PREX-I</a:t>
            </a:r>
            <a:endParaRPr lang="en-US" dirty="0">
              <a:solidFill>
                <a:srgbClr val="0070C0"/>
              </a:solidFill>
            </a:endParaRPr>
          </a:p>
          <a:p>
            <a:pPr>
              <a:defRPr/>
            </a:pPr>
            <a:endParaRPr lang="en-US" sz="2000" dirty="0">
              <a:solidFill>
                <a:srgbClr val="00B050"/>
              </a:solidFill>
            </a:endParaRPr>
          </a:p>
        </p:txBody>
      </p:sp>
    </p:spTree>
    <p:extLst>
      <p:ext uri="{BB962C8B-B14F-4D97-AF65-F5344CB8AC3E}">
        <p14:creationId xmlns:p14="http://schemas.microsoft.com/office/powerpoint/2010/main" xmlns="" val="50679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11760" y="1241465"/>
            <a:ext cx="4176464" cy="1323439"/>
          </a:xfrm>
          <a:prstGeom prst="rect">
            <a:avLst/>
          </a:prstGeom>
          <a:noFill/>
        </p:spPr>
        <p:txBody>
          <a:bodyPr wrap="square" rtlCol="0">
            <a:spAutoFit/>
          </a:bodyPr>
          <a:lstStyle/>
          <a:p>
            <a:r>
              <a:rPr lang="it-IT" sz="4000" dirty="0" smtClean="0"/>
              <a:t>         SOLID </a:t>
            </a:r>
          </a:p>
          <a:p>
            <a:r>
              <a:rPr lang="it-IT" sz="4000" dirty="0" smtClean="0"/>
              <a:t>(PVDIS at 12 </a:t>
            </a:r>
            <a:r>
              <a:rPr lang="it-IT" sz="4000" dirty="0" err="1" smtClean="0"/>
              <a:t>GeV</a:t>
            </a:r>
            <a:r>
              <a:rPr lang="it-IT" sz="4000" dirty="0" smtClean="0"/>
              <a:t>)</a:t>
            </a:r>
            <a:endParaRPr lang="it-IT"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85800" y="633413"/>
            <a:ext cx="7772400"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95325" y="619125"/>
            <a:ext cx="7753350" cy="5619750"/>
          </a:xfrm>
          <a:prstGeom prst="rect">
            <a:avLst/>
          </a:prstGeom>
          <a:noFill/>
          <a:ln w="9525">
            <a:noFill/>
            <a:miter lim="800000"/>
            <a:headEnd/>
            <a:tailEnd/>
          </a:ln>
        </p:spPr>
      </p:pic>
      <p:pic>
        <p:nvPicPr>
          <p:cNvPr id="74754" name="Picture 2"/>
          <p:cNvPicPr>
            <a:picLocks noChangeAspect="1" noChangeArrowheads="1"/>
          </p:cNvPicPr>
          <p:nvPr/>
        </p:nvPicPr>
        <p:blipFill>
          <a:blip r:embed="rId3" cstate="print"/>
          <a:srcRect/>
          <a:stretch>
            <a:fillRect/>
          </a:stretch>
        </p:blipFill>
        <p:spPr bwMode="auto">
          <a:xfrm>
            <a:off x="1475657" y="2259780"/>
            <a:ext cx="2160239" cy="521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1476375" y="1340768"/>
            <a:ext cx="7147996"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0300" y="1241425"/>
            <a:ext cx="6883400" cy="437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3716" y="957813"/>
            <a:ext cx="604510" cy="305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352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5225" y="1101725"/>
            <a:ext cx="6813550" cy="4654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67372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1364314"/>
            <a:ext cx="6851650" cy="4565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6175" y="1127125"/>
            <a:ext cx="6851650" cy="460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05347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827584" y="548680"/>
            <a:ext cx="7514212" cy="56484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5"/>
          <p:cNvSpPr txBox="1">
            <a:spLocks noChangeArrowheads="1"/>
          </p:cNvSpPr>
          <p:nvPr/>
        </p:nvSpPr>
        <p:spPr bwMode="auto">
          <a:xfrm>
            <a:off x="838200" y="609600"/>
            <a:ext cx="7543800" cy="641350"/>
          </a:xfrm>
          <a:prstGeom prst="rect">
            <a:avLst/>
          </a:prstGeom>
          <a:noFill/>
          <a:ln w="9525">
            <a:noFill/>
            <a:miter lim="800000"/>
            <a:headEnd/>
            <a:tailEnd/>
          </a:ln>
        </p:spPr>
        <p:txBody>
          <a:bodyPr>
            <a:spAutoFit/>
          </a:bodyPr>
          <a:lstStyle/>
          <a:p>
            <a:pPr>
              <a:spcBef>
                <a:spcPct val="50000"/>
              </a:spcBef>
            </a:pPr>
            <a:r>
              <a:rPr lang="en-US" sz="2800">
                <a:solidFill>
                  <a:schemeClr val="accent2"/>
                </a:solidFill>
              </a:rPr>
              <a:t>Lead</a:t>
            </a:r>
            <a:r>
              <a:rPr lang="en-US" sz="2800">
                <a:solidFill>
                  <a:srgbClr val="FF0000"/>
                </a:solidFill>
              </a:rPr>
              <a:t>  </a:t>
            </a:r>
            <a:r>
              <a:rPr lang="en-US" sz="2800">
                <a:solidFill>
                  <a:schemeClr val="accent2"/>
                </a:solidFill>
              </a:rPr>
              <a:t>(    </a:t>
            </a:r>
            <a:r>
              <a:rPr lang="en-US" sz="2800">
                <a:solidFill>
                  <a:srgbClr val="FF0000"/>
                </a:solidFill>
              </a:rPr>
              <a:t>P</a:t>
            </a:r>
            <a:r>
              <a:rPr lang="en-US" sz="2800">
                <a:solidFill>
                  <a:schemeClr val="accent2"/>
                </a:solidFill>
              </a:rPr>
              <a:t>b)  </a:t>
            </a:r>
            <a:r>
              <a:rPr lang="en-US" sz="2800">
                <a:solidFill>
                  <a:srgbClr val="FF0000"/>
                </a:solidFill>
              </a:rPr>
              <a:t>R</a:t>
            </a:r>
            <a:r>
              <a:rPr lang="en-US" sz="2800">
                <a:solidFill>
                  <a:schemeClr val="accent2"/>
                </a:solidFill>
              </a:rPr>
              <a:t>adius  </a:t>
            </a:r>
            <a:r>
              <a:rPr lang="en-US" sz="2800">
                <a:solidFill>
                  <a:srgbClr val="FF0000"/>
                </a:solidFill>
              </a:rPr>
              <a:t>Ex</a:t>
            </a:r>
            <a:r>
              <a:rPr lang="en-US" sz="2800">
                <a:solidFill>
                  <a:schemeClr val="accent2"/>
                </a:solidFill>
              </a:rPr>
              <a:t>periment</a:t>
            </a:r>
            <a:r>
              <a:rPr lang="en-US" sz="2800">
                <a:solidFill>
                  <a:srgbClr val="FF0000"/>
                </a:solidFill>
              </a:rPr>
              <a:t> :   </a:t>
            </a:r>
            <a:r>
              <a:rPr lang="en-US" sz="3600">
                <a:solidFill>
                  <a:srgbClr val="FF0000"/>
                </a:solidFill>
              </a:rPr>
              <a:t>PREX</a:t>
            </a:r>
          </a:p>
        </p:txBody>
      </p:sp>
      <p:sp>
        <p:nvSpPr>
          <p:cNvPr id="1029" name="Text Box 13"/>
          <p:cNvSpPr txBox="1">
            <a:spLocks noChangeArrowheads="1"/>
          </p:cNvSpPr>
          <p:nvPr/>
        </p:nvSpPr>
        <p:spPr bwMode="auto">
          <a:xfrm>
            <a:off x="228600" y="228600"/>
            <a:ext cx="2209800" cy="366713"/>
          </a:xfrm>
          <a:prstGeom prst="rect">
            <a:avLst/>
          </a:prstGeom>
          <a:noFill/>
          <a:ln w="9525">
            <a:noFill/>
            <a:miter lim="800000"/>
            <a:headEnd/>
            <a:tailEnd/>
          </a:ln>
        </p:spPr>
        <p:txBody>
          <a:bodyPr>
            <a:spAutoFit/>
          </a:bodyPr>
          <a:lstStyle/>
          <a:p>
            <a:pPr>
              <a:spcBef>
                <a:spcPct val="50000"/>
              </a:spcBef>
            </a:pPr>
            <a:endParaRPr lang="it-IT"/>
          </a:p>
        </p:txBody>
      </p:sp>
      <p:sp>
        <p:nvSpPr>
          <p:cNvPr id="1030" name="Text Box 15"/>
          <p:cNvSpPr txBox="1">
            <a:spLocks noChangeArrowheads="1"/>
          </p:cNvSpPr>
          <p:nvPr/>
        </p:nvSpPr>
        <p:spPr bwMode="auto">
          <a:xfrm>
            <a:off x="1763688" y="620688"/>
            <a:ext cx="685800" cy="369332"/>
          </a:xfrm>
          <a:prstGeom prst="rect">
            <a:avLst/>
          </a:prstGeom>
          <a:noFill/>
          <a:ln w="9525">
            <a:noFill/>
            <a:miter lim="800000"/>
            <a:headEnd/>
            <a:tailEnd/>
          </a:ln>
        </p:spPr>
        <p:txBody>
          <a:bodyPr wrap="square">
            <a:spAutoFit/>
          </a:bodyPr>
          <a:lstStyle/>
          <a:p>
            <a:pPr>
              <a:spcBef>
                <a:spcPct val="50000"/>
              </a:spcBef>
            </a:pPr>
            <a:r>
              <a:rPr lang="en-US" b="1" dirty="0">
                <a:solidFill>
                  <a:schemeClr val="accent2"/>
                </a:solidFill>
              </a:rPr>
              <a:t>208</a:t>
            </a:r>
          </a:p>
        </p:txBody>
      </p:sp>
      <p:graphicFrame>
        <p:nvGraphicFramePr>
          <p:cNvPr id="1026" name="Object 2"/>
          <p:cNvGraphicFramePr>
            <a:graphicFrameLocks noGrp="1" noChangeAspect="1"/>
          </p:cNvGraphicFramePr>
          <p:nvPr>
            <p:ph sz="half" idx="4294967295"/>
          </p:nvPr>
        </p:nvGraphicFramePr>
        <p:xfrm>
          <a:off x="6259513" y="1689100"/>
          <a:ext cx="2955925" cy="4525963"/>
        </p:xfrm>
        <a:graphic>
          <a:graphicData uri="http://schemas.openxmlformats.org/presentationml/2006/ole">
            <p:oleObj spid="_x0000_s2050" name="Image" r:id="rId4" imgW="5972467" imgH="9149312" progId="">
              <p:embed/>
            </p:oleObj>
          </a:graphicData>
        </a:graphic>
      </p:graphicFrame>
      <p:sp>
        <p:nvSpPr>
          <p:cNvPr id="230417" name="Oval 17"/>
          <p:cNvSpPr>
            <a:spLocks noChangeArrowheads="1"/>
          </p:cNvSpPr>
          <p:nvPr/>
        </p:nvSpPr>
        <p:spPr bwMode="auto">
          <a:xfrm>
            <a:off x="7358063" y="4786313"/>
            <a:ext cx="1012825" cy="957262"/>
          </a:xfrm>
          <a:prstGeom prst="ellipse">
            <a:avLst/>
          </a:prstGeom>
          <a:gradFill rotWithShape="0">
            <a:gsLst>
              <a:gs pos="0">
                <a:schemeClr val="accent1">
                  <a:gamma/>
                  <a:tint val="23922"/>
                  <a:invGamma/>
                </a:schemeClr>
              </a:gs>
              <a:gs pos="50000">
                <a:schemeClr val="accent1"/>
              </a:gs>
              <a:gs pos="100000">
                <a:schemeClr val="accent1">
                  <a:gamma/>
                  <a:tint val="23922"/>
                  <a:invGamma/>
                </a:schemeClr>
              </a:gs>
            </a:gsLst>
            <a:lin ang="5400000" scaled="1"/>
          </a:gradFill>
          <a:ln w="3175">
            <a:solidFill>
              <a:schemeClr val="tx1"/>
            </a:solidFill>
            <a:round/>
            <a:headEnd/>
            <a:tailEnd/>
          </a:ln>
          <a:effectLst/>
        </p:spPr>
        <p:txBody>
          <a:bodyPr wrap="none" anchor="ctr"/>
          <a:lstStyle/>
          <a:p>
            <a:pPr>
              <a:defRPr/>
            </a:pPr>
            <a:endParaRPr lang="it-IT"/>
          </a:p>
        </p:txBody>
      </p:sp>
      <p:sp>
        <p:nvSpPr>
          <p:cNvPr id="1032" name="Text Box 18"/>
          <p:cNvSpPr txBox="1">
            <a:spLocks noChangeArrowheads="1"/>
          </p:cNvSpPr>
          <p:nvPr/>
        </p:nvSpPr>
        <p:spPr bwMode="auto">
          <a:xfrm>
            <a:off x="7429500" y="5000625"/>
            <a:ext cx="830263" cy="461963"/>
          </a:xfrm>
          <a:prstGeom prst="rect">
            <a:avLst/>
          </a:prstGeom>
          <a:noFill/>
          <a:ln w="9525">
            <a:noFill/>
            <a:miter lim="800000"/>
            <a:headEnd/>
            <a:tailEnd/>
          </a:ln>
        </p:spPr>
        <p:txBody>
          <a:bodyPr>
            <a:spAutoFit/>
          </a:bodyPr>
          <a:lstStyle/>
          <a:p>
            <a:pPr eaLnBrk="0" hangingPunct="0">
              <a:spcBef>
                <a:spcPct val="50000"/>
              </a:spcBef>
            </a:pPr>
            <a:r>
              <a:rPr lang="en-US" sz="2400" baseline="30000">
                <a:latin typeface="Times New Roman" pitchFamily="18" charset="0"/>
              </a:rPr>
              <a:t>208</a:t>
            </a:r>
            <a:r>
              <a:rPr lang="en-US" sz="2400">
                <a:latin typeface="Times New Roman" pitchFamily="18" charset="0"/>
              </a:rPr>
              <a:t>Pb</a:t>
            </a:r>
          </a:p>
        </p:txBody>
      </p:sp>
      <p:graphicFrame>
        <p:nvGraphicFramePr>
          <p:cNvPr id="1027" name="Object 3"/>
          <p:cNvGraphicFramePr>
            <a:graphicFrameLocks noChangeAspect="1"/>
          </p:cNvGraphicFramePr>
          <p:nvPr/>
        </p:nvGraphicFramePr>
        <p:xfrm>
          <a:off x="2555776" y="1844824"/>
          <a:ext cx="739775" cy="341312"/>
        </p:xfrm>
        <a:graphic>
          <a:graphicData uri="http://schemas.openxmlformats.org/presentationml/2006/ole">
            <p:oleObj spid="_x0000_s2051" name="Equation" r:id="rId5" imgW="495085" imgH="228501" progId="Equation.3">
              <p:embed/>
            </p:oleObj>
          </a:graphicData>
        </a:graphic>
      </p:graphicFrame>
      <p:sp>
        <p:nvSpPr>
          <p:cNvPr id="1034" name="Text Box 21"/>
          <p:cNvSpPr txBox="1">
            <a:spLocks noChangeArrowheads="1"/>
          </p:cNvSpPr>
          <p:nvPr/>
        </p:nvSpPr>
        <p:spPr bwMode="auto">
          <a:xfrm>
            <a:off x="1979712" y="1268760"/>
            <a:ext cx="5112568" cy="369332"/>
          </a:xfrm>
          <a:prstGeom prst="rect">
            <a:avLst/>
          </a:prstGeom>
          <a:noFill/>
          <a:ln w="9525">
            <a:noFill/>
            <a:miter lim="800000"/>
            <a:headEnd/>
            <a:tailEnd/>
          </a:ln>
        </p:spPr>
        <p:txBody>
          <a:bodyPr wrap="square">
            <a:spAutoFit/>
          </a:bodyPr>
          <a:lstStyle/>
          <a:p>
            <a:pPr>
              <a:spcBef>
                <a:spcPct val="50000"/>
              </a:spcBef>
            </a:pPr>
            <a:r>
              <a:rPr lang="en-US" dirty="0">
                <a:solidFill>
                  <a:schemeClr val="accent2"/>
                </a:solidFill>
              </a:rPr>
              <a:t>Elastic   Scattering   </a:t>
            </a:r>
            <a:r>
              <a:rPr lang="en-US" dirty="0" smtClean="0">
                <a:solidFill>
                  <a:schemeClr val="accent2"/>
                </a:solidFill>
              </a:rPr>
              <a:t>Parity </a:t>
            </a:r>
            <a:r>
              <a:rPr lang="en-US" dirty="0">
                <a:solidFill>
                  <a:schemeClr val="accent2"/>
                </a:solidFill>
              </a:rPr>
              <a:t>Violating  </a:t>
            </a:r>
            <a:r>
              <a:rPr lang="en-US" dirty="0" smtClean="0">
                <a:solidFill>
                  <a:schemeClr val="accent2"/>
                </a:solidFill>
              </a:rPr>
              <a:t>Asymmetry </a:t>
            </a:r>
            <a:endParaRPr lang="en-US" dirty="0">
              <a:solidFill>
                <a:schemeClr val="accent2"/>
              </a:solidFill>
            </a:endParaRPr>
          </a:p>
        </p:txBody>
      </p:sp>
      <p:sp>
        <p:nvSpPr>
          <p:cNvPr id="1035" name="Text Box 25"/>
          <p:cNvSpPr txBox="1">
            <a:spLocks noChangeArrowheads="1"/>
          </p:cNvSpPr>
          <p:nvPr/>
        </p:nvSpPr>
        <p:spPr bwMode="auto">
          <a:xfrm>
            <a:off x="1187624" y="2564904"/>
            <a:ext cx="3581400" cy="2446824"/>
          </a:xfrm>
          <a:prstGeom prst="rect">
            <a:avLst/>
          </a:prstGeom>
          <a:noFill/>
          <a:ln w="9525">
            <a:noFill/>
            <a:miter lim="800000"/>
            <a:headEnd/>
            <a:tailEnd/>
          </a:ln>
        </p:spPr>
        <p:txBody>
          <a:bodyPr>
            <a:spAutoFit/>
          </a:bodyPr>
          <a:lstStyle/>
          <a:p>
            <a:pPr>
              <a:spcBef>
                <a:spcPct val="50000"/>
              </a:spcBef>
            </a:pPr>
            <a:r>
              <a:rPr lang="en-US" dirty="0" smtClean="0">
                <a:solidFill>
                  <a:srgbClr val="339933"/>
                </a:solidFill>
              </a:rPr>
              <a:t>Spokespersons</a:t>
            </a:r>
            <a:endParaRPr lang="en-US" dirty="0">
              <a:solidFill>
                <a:srgbClr val="339933"/>
              </a:solidFill>
            </a:endParaRPr>
          </a:p>
          <a:p>
            <a:pPr>
              <a:spcBef>
                <a:spcPct val="50000"/>
              </a:spcBef>
              <a:buFontTx/>
              <a:buChar char="•"/>
            </a:pPr>
            <a:r>
              <a:rPr lang="en-US" dirty="0" smtClean="0">
                <a:solidFill>
                  <a:schemeClr val="accent2"/>
                </a:solidFill>
              </a:rPr>
              <a:t>     Krishna  Kumar</a:t>
            </a:r>
          </a:p>
          <a:p>
            <a:pPr>
              <a:spcBef>
                <a:spcPct val="50000"/>
              </a:spcBef>
              <a:buFontTx/>
              <a:buChar char="•"/>
            </a:pPr>
            <a:r>
              <a:rPr lang="en-US" dirty="0" smtClean="0">
                <a:solidFill>
                  <a:schemeClr val="accent2"/>
                </a:solidFill>
              </a:rPr>
              <a:t>     Robert Michaels</a:t>
            </a:r>
          </a:p>
          <a:p>
            <a:pPr>
              <a:spcBef>
                <a:spcPct val="50000"/>
              </a:spcBef>
              <a:buFontTx/>
              <a:buChar char="•"/>
            </a:pPr>
            <a:r>
              <a:rPr lang="en-US" dirty="0" smtClean="0">
                <a:solidFill>
                  <a:schemeClr val="accent2"/>
                </a:solidFill>
              </a:rPr>
              <a:t>     Kent </a:t>
            </a:r>
            <a:r>
              <a:rPr lang="en-US" dirty="0" err="1" smtClean="0">
                <a:solidFill>
                  <a:schemeClr val="accent2"/>
                </a:solidFill>
              </a:rPr>
              <a:t>Pascke</a:t>
            </a:r>
            <a:r>
              <a:rPr lang="en-US" dirty="0" smtClean="0">
                <a:solidFill>
                  <a:schemeClr val="accent2"/>
                </a:solidFill>
              </a:rPr>
              <a:t> </a:t>
            </a:r>
          </a:p>
          <a:p>
            <a:pPr>
              <a:spcBef>
                <a:spcPct val="50000"/>
              </a:spcBef>
              <a:buFontTx/>
              <a:buChar char="•"/>
            </a:pPr>
            <a:r>
              <a:rPr lang="en-US" dirty="0" smtClean="0">
                <a:solidFill>
                  <a:schemeClr val="accent2"/>
                </a:solidFill>
              </a:rPr>
              <a:t>     Paul  Souder</a:t>
            </a:r>
            <a:endParaRPr lang="en-US" dirty="0">
              <a:solidFill>
                <a:schemeClr val="accent2"/>
              </a:solidFill>
            </a:endParaRPr>
          </a:p>
          <a:p>
            <a:pPr>
              <a:spcBef>
                <a:spcPct val="50000"/>
              </a:spcBef>
              <a:buFontTx/>
              <a:buChar char="•"/>
            </a:pPr>
            <a:r>
              <a:rPr lang="en-US" dirty="0">
                <a:solidFill>
                  <a:schemeClr val="accent2"/>
                </a:solidFill>
              </a:rPr>
              <a:t>     Guido  </a:t>
            </a:r>
            <a:r>
              <a:rPr lang="en-US" dirty="0" smtClean="0">
                <a:solidFill>
                  <a:schemeClr val="accent2"/>
                </a:solidFill>
              </a:rPr>
              <a:t>Maria </a:t>
            </a:r>
            <a:r>
              <a:rPr lang="en-US" dirty="0" err="1" smtClean="0">
                <a:solidFill>
                  <a:schemeClr val="accent2"/>
                </a:solidFill>
              </a:rPr>
              <a:t>Urciuoli</a:t>
            </a:r>
            <a:endParaRPr lang="en-US" dirty="0">
              <a:solidFill>
                <a:schemeClr val="accent2"/>
              </a:solidFill>
            </a:endParaRPr>
          </a:p>
        </p:txBody>
      </p:sp>
      <p:sp>
        <p:nvSpPr>
          <p:cNvPr id="1036" name="Segnaposto data 1"/>
          <p:cNvSpPr>
            <a:spLocks noGrp="1"/>
          </p:cNvSpPr>
          <p:nvPr>
            <p:ph type="dt" sz="quarter" idx="10"/>
          </p:nvPr>
        </p:nvSpPr>
        <p:spPr>
          <a:noFill/>
        </p:spPr>
        <p:txBody>
          <a:bodyPr/>
          <a:lstStyle/>
          <a:p>
            <a:r>
              <a:rPr lang="it-IT" smtClean="0"/>
              <a:t>G.M. Urciuoli</a:t>
            </a:r>
          </a:p>
        </p:txBody>
      </p:sp>
      <p:sp>
        <p:nvSpPr>
          <p:cNvPr id="1037" name="Text Box 4"/>
          <p:cNvSpPr txBox="1">
            <a:spLocks noChangeArrowheads="1"/>
          </p:cNvSpPr>
          <p:nvPr/>
        </p:nvSpPr>
        <p:spPr bwMode="auto">
          <a:xfrm>
            <a:off x="1214438" y="5643563"/>
            <a:ext cx="4343400" cy="369887"/>
          </a:xfrm>
          <a:prstGeom prst="rect">
            <a:avLst/>
          </a:prstGeom>
          <a:noFill/>
          <a:ln w="9525">
            <a:noFill/>
            <a:miter lim="800000"/>
            <a:headEnd/>
            <a:tailEnd/>
          </a:ln>
        </p:spPr>
        <p:txBody>
          <a:bodyPr>
            <a:spAutoFit/>
          </a:bodyPr>
          <a:lstStyle/>
          <a:p>
            <a:pPr>
              <a:spcBef>
                <a:spcPct val="50000"/>
              </a:spcBef>
            </a:pPr>
            <a:r>
              <a:rPr lang="en-US">
                <a:solidFill>
                  <a:srgbClr val="FF00FF"/>
                </a:solidFill>
                <a:latin typeface="Georgia" pitchFamily="18" charset="0"/>
              </a:rPr>
              <a:t>Hall   A    Collaboration   Experiment</a:t>
            </a:r>
          </a:p>
        </p:txBody>
      </p:sp>
      <p:sp>
        <p:nvSpPr>
          <p:cNvPr id="14" name="Rettangolo 13"/>
          <p:cNvSpPr/>
          <p:nvPr/>
        </p:nvSpPr>
        <p:spPr>
          <a:xfrm>
            <a:off x="899592" y="1844824"/>
            <a:ext cx="5040560" cy="369332"/>
          </a:xfrm>
          <a:prstGeom prst="rect">
            <a:avLst/>
          </a:prstGeom>
        </p:spPr>
        <p:txBody>
          <a:bodyPr wrap="square">
            <a:spAutoFit/>
          </a:bodyPr>
          <a:lstStyle/>
          <a:p>
            <a:pPr>
              <a:spcBef>
                <a:spcPct val="50000"/>
              </a:spcBef>
            </a:pPr>
            <a:r>
              <a:rPr lang="en-US" dirty="0" smtClean="0">
                <a:latin typeface="Arial" pitchFamily="34" charset="0"/>
              </a:rPr>
              <a:t>E = 1  </a:t>
            </a:r>
            <a:r>
              <a:rPr lang="en-US" dirty="0" err="1" smtClean="0">
                <a:latin typeface="Arial" pitchFamily="34" charset="0"/>
              </a:rPr>
              <a:t>GeV</a:t>
            </a:r>
            <a:r>
              <a:rPr lang="en-US" dirty="0" smtClean="0"/>
              <a:t>,</a:t>
            </a:r>
            <a:r>
              <a:rPr lang="en-US" dirty="0" smtClean="0">
                <a:solidFill>
                  <a:srgbClr val="008000"/>
                </a:solidFill>
              </a:rPr>
              <a:t>                        electrons   on  lead</a:t>
            </a: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1700808"/>
            <a:ext cx="6480048" cy="2301240"/>
          </a:xfrm>
          <a:prstGeom prst="rect">
            <a:avLst/>
          </a:prstGeom>
          <a:noFill/>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rebuchet MS" pitchFamily="34" charset="0"/>
                <a:ea typeface="+mj-ea"/>
                <a:cs typeface="Arial" pitchFamily="34" charset="0"/>
              </a:rPr>
              <a:t>The</a:t>
            </a:r>
            <a:r>
              <a:rPr kumimoji="0" lang="en-US" sz="4400" b="0" i="0" u="none" strike="noStrike" kern="1200" cap="none" spc="0" normalizeH="0" baseline="0" noProof="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rebuchet MS" pitchFamily="34" charset="0"/>
                <a:ea typeface="+mj-ea"/>
                <a:cs typeface="Arial" pitchFamily="34" charset="0"/>
              </a:rPr>
              <a:t> MOLLER </a:t>
            </a:r>
            <a:r>
              <a:rPr kumimoji="0" lang="en-US" sz="3600" b="0" i="0" u="none" strike="noStrike" kern="1200" cap="none" spc="0" normalizeH="0" baseline="0" noProof="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rebuchet MS" pitchFamily="34" charset="0"/>
                <a:ea typeface="+mj-ea"/>
                <a:cs typeface="Arial" pitchFamily="34" charset="0"/>
              </a:rPr>
              <a:t>Experiment</a:t>
            </a:r>
            <a:endParaRPr kumimoji="0" lang="en-US" sz="3600" b="0" i="0" u="none" strike="noStrike" kern="1200" cap="none"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rebuchet MS" pitchFamily="34" charset="0"/>
              <a:ea typeface="+mj-ea"/>
              <a:cs typeface="Arial" pitchFamily="34" charset="0"/>
            </a:endParaRPr>
          </a:p>
        </p:txBody>
      </p:sp>
      <p:sp>
        <p:nvSpPr>
          <p:cNvPr id="3" name="Rettangolo 2"/>
          <p:cNvSpPr/>
          <p:nvPr/>
        </p:nvSpPr>
        <p:spPr>
          <a:xfrm>
            <a:off x="323528" y="2996952"/>
            <a:ext cx="8820472" cy="523220"/>
          </a:xfrm>
          <a:prstGeom prst="rect">
            <a:avLst/>
          </a:prstGeom>
        </p:spPr>
        <p:txBody>
          <a:bodyPr wrap="square">
            <a:spAutoFit/>
          </a:bodyPr>
          <a:lstStyle/>
          <a:p>
            <a:r>
              <a:rPr lang="en-US" sz="2800" dirty="0" smtClean="0">
                <a:solidFill>
                  <a:srgbClr val="FF0000"/>
                </a:solidFill>
              </a:rPr>
              <a:t>MOLLER = Measurement Of Lepton </a:t>
            </a:r>
            <a:r>
              <a:rPr lang="en-US" sz="2800" dirty="0" err="1" smtClean="0">
                <a:solidFill>
                  <a:srgbClr val="FF0000"/>
                </a:solidFill>
              </a:rPr>
              <a:t>Lepton</a:t>
            </a:r>
            <a:r>
              <a:rPr lang="en-US" sz="2800" dirty="0" smtClean="0">
                <a:solidFill>
                  <a:srgbClr val="FF0000"/>
                </a:solidFill>
              </a:rPr>
              <a:t> Elastic Reaction</a:t>
            </a:r>
            <a:endParaRPr lang="it-IT" sz="28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1075" y="668362"/>
            <a:ext cx="7181850" cy="556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86997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5" y="10955"/>
            <a:ext cx="7467600" cy="82296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small" spc="0" normalizeH="0" baseline="0" noProof="0" smtClean="0">
                <a:ln>
                  <a:noFill/>
                </a:ln>
                <a:solidFill>
                  <a:schemeClr val="tx1">
                    <a:lumMod val="50000"/>
                  </a:schemeClr>
                </a:solidFill>
                <a:effectLst/>
                <a:uLnTx/>
                <a:uFillTx/>
                <a:latin typeface="+mj-lt"/>
                <a:ea typeface="+mj-ea"/>
                <a:cs typeface="+mj-cs"/>
              </a:rPr>
              <a:t>Contact Interactions</a:t>
            </a:r>
            <a:endParaRPr kumimoji="0" lang="en-US" sz="3600" b="0" i="0" u="none" strike="noStrike" kern="1200" cap="none" spc="0" normalizeH="0" baseline="-25000" noProof="0" dirty="0">
              <a:ln>
                <a:noFill/>
              </a:ln>
              <a:solidFill>
                <a:schemeClr val="tx1">
                  <a:lumMod val="50000"/>
                </a:schemeClr>
              </a:solidFill>
              <a:effectLst/>
              <a:uLnTx/>
              <a:uFillTx/>
              <a:latin typeface="+mj-lt"/>
              <a:ea typeface="+mj-ea"/>
              <a:cs typeface="+mj-cs"/>
            </a:endParaRPr>
          </a:p>
        </p:txBody>
      </p:sp>
      <p:sp>
        <p:nvSpPr>
          <p:cNvPr id="3" name="TextBox 2"/>
          <p:cNvSpPr txBox="1">
            <a:spLocks noRot="1" noChangeAspect="1" noMove="1" noResize="1" noEditPoints="1" noAdjustHandles="1" noChangeArrowheads="1" noChangeShapeType="1" noTextEdit="1"/>
          </p:cNvSpPr>
          <p:nvPr/>
        </p:nvSpPr>
        <p:spPr>
          <a:xfrm>
            <a:off x="1805" y="735538"/>
            <a:ext cx="4915840" cy="1640257"/>
          </a:xfrm>
          <a:prstGeom prst="rect">
            <a:avLst/>
          </a:prstGeom>
          <a:blipFill rotWithShape="1">
            <a:blip r:embed="rId2" cstate="print"/>
            <a:stretch>
              <a:fillRect/>
            </a:stretch>
          </a:blipFill>
        </p:spPr>
        <p:txBody>
          <a:bodyPr/>
          <a:lstStyle/>
          <a:p>
            <a:r>
              <a:rPr lang="en-US">
                <a:noFill/>
              </a:rPr>
              <a:t> </a:t>
            </a:r>
          </a:p>
        </p:txBody>
      </p:sp>
      <p:sp>
        <p:nvSpPr>
          <p:cNvPr id="4" name="Curved Down Arrow 10"/>
          <p:cNvSpPr/>
          <p:nvPr/>
        </p:nvSpPr>
        <p:spPr>
          <a:xfrm flipH="1">
            <a:off x="2051720" y="692696"/>
            <a:ext cx="1445318" cy="5544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urved Down Arrow 15"/>
          <p:cNvSpPr/>
          <p:nvPr/>
        </p:nvSpPr>
        <p:spPr>
          <a:xfrm flipH="1" flipV="1">
            <a:off x="2123728" y="2348880"/>
            <a:ext cx="1445318" cy="5303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asellaDiTesto 7"/>
          <p:cNvSpPr txBox="1"/>
          <p:nvPr/>
        </p:nvSpPr>
        <p:spPr>
          <a:xfrm>
            <a:off x="3419872" y="1196752"/>
            <a:ext cx="1960986" cy="369332"/>
          </a:xfrm>
          <a:prstGeom prst="rect">
            <a:avLst/>
          </a:prstGeom>
          <a:noFill/>
        </p:spPr>
        <p:txBody>
          <a:bodyPr wrap="none" rtlCol="0">
            <a:spAutoFit/>
          </a:bodyPr>
          <a:lstStyle/>
          <a:p>
            <a:r>
              <a:rPr lang="it-IT" dirty="0" err="1" smtClean="0"/>
              <a:t>Coupling</a:t>
            </a:r>
            <a:r>
              <a:rPr lang="it-IT" dirty="0" smtClean="0"/>
              <a:t> </a:t>
            </a:r>
            <a:r>
              <a:rPr lang="it-IT" dirty="0" err="1" smtClean="0"/>
              <a:t>constants</a:t>
            </a:r>
            <a:endParaRPr lang="it-IT" dirty="0"/>
          </a:p>
        </p:txBody>
      </p:sp>
      <p:sp>
        <p:nvSpPr>
          <p:cNvPr id="9" name="CasellaDiTesto 8"/>
          <p:cNvSpPr txBox="1"/>
          <p:nvPr/>
        </p:nvSpPr>
        <p:spPr>
          <a:xfrm>
            <a:off x="3419872" y="1988840"/>
            <a:ext cx="1189428" cy="369332"/>
          </a:xfrm>
          <a:prstGeom prst="rect">
            <a:avLst/>
          </a:prstGeom>
          <a:noFill/>
        </p:spPr>
        <p:txBody>
          <a:bodyPr wrap="square" rtlCol="0">
            <a:spAutoFit/>
          </a:bodyPr>
          <a:lstStyle/>
          <a:p>
            <a:r>
              <a:rPr lang="it-IT" dirty="0" smtClean="0"/>
              <a:t>Mass scale</a:t>
            </a:r>
            <a:endParaRPr lang="it-IT" dirty="0"/>
          </a:p>
        </p:txBody>
      </p:sp>
      <p:sp>
        <p:nvSpPr>
          <p:cNvPr id="10" name="TextBox 7"/>
          <p:cNvSpPr txBox="1">
            <a:spLocks noRot="1" noChangeAspect="1" noMove="1" noResize="1" noEditPoints="1" noAdjustHandles="1" noChangeArrowheads="1" noChangeShapeType="1" noTextEdit="1"/>
          </p:cNvSpPr>
          <p:nvPr/>
        </p:nvSpPr>
        <p:spPr>
          <a:xfrm>
            <a:off x="5532125" y="1062037"/>
            <a:ext cx="1122871" cy="555152"/>
          </a:xfrm>
          <a:prstGeom prst="rect">
            <a:avLst/>
          </a:prstGeom>
          <a:blipFill rotWithShape="1">
            <a:blip r:embed="rId3" cstate="print"/>
            <a:stretch>
              <a:fillRect/>
            </a:stretch>
          </a:blipFill>
        </p:spPr>
        <p:txBody>
          <a:bodyPr/>
          <a:lstStyle/>
          <a:p>
            <a:r>
              <a:rPr lang="en-US">
                <a:noFill/>
              </a:rPr>
              <a:t> </a:t>
            </a:r>
          </a:p>
        </p:txBody>
      </p:sp>
      <p:sp>
        <p:nvSpPr>
          <p:cNvPr id="11" name="TextBox 5"/>
          <p:cNvSpPr txBox="1">
            <a:spLocks noRot="1" noChangeAspect="1" noMove="1" noResize="1" noEditPoints="1" noAdjustHandles="1" noChangeArrowheads="1" noChangeShapeType="1" noTextEdit="1"/>
          </p:cNvSpPr>
          <p:nvPr/>
        </p:nvSpPr>
        <p:spPr>
          <a:xfrm>
            <a:off x="5441042" y="1546282"/>
            <a:ext cx="2156168" cy="870238"/>
          </a:xfrm>
          <a:prstGeom prst="rect">
            <a:avLst/>
          </a:prstGeom>
          <a:blipFill rotWithShape="1">
            <a:blip r:embed="rId4" cstate="print"/>
            <a:stretch>
              <a:fillRect/>
            </a:stretch>
          </a:blipFill>
        </p:spPr>
        <p:txBody>
          <a:bodyPr/>
          <a:lstStyle/>
          <a:p>
            <a:r>
              <a:rPr lang="en-US">
                <a:noFill/>
              </a:rPr>
              <a:t> </a:t>
            </a:r>
          </a:p>
        </p:txBody>
      </p:sp>
      <p:sp>
        <p:nvSpPr>
          <p:cNvPr id="12" name="TextBox 16"/>
          <p:cNvSpPr txBox="1">
            <a:spLocks noRot="1" noChangeAspect="1" noMove="1" noResize="1" noEditPoints="1" noAdjustHandles="1" noChangeArrowheads="1" noChangeShapeType="1" noTextEdit="1"/>
          </p:cNvSpPr>
          <p:nvPr/>
        </p:nvSpPr>
        <p:spPr>
          <a:xfrm>
            <a:off x="1589899" y="2507280"/>
            <a:ext cx="1993302" cy="1365695"/>
          </a:xfrm>
          <a:prstGeom prst="rect">
            <a:avLst/>
          </a:prstGeom>
          <a:blipFill rotWithShape="1">
            <a:blip r:embed="rId5" cstate="print"/>
            <a:stretch>
              <a:fillRect/>
            </a:stretch>
          </a:blipFill>
        </p:spPr>
        <p:txBody>
          <a:bodyPr/>
          <a:lstStyle/>
          <a:p>
            <a:r>
              <a:rPr lang="en-US">
                <a:noFill/>
              </a:rPr>
              <a:t> </a:t>
            </a:r>
          </a:p>
        </p:txBody>
      </p:sp>
      <p:sp>
        <p:nvSpPr>
          <p:cNvPr id="13" name="TextBox 9"/>
          <p:cNvSpPr txBox="1">
            <a:spLocks noRot="1" noChangeAspect="1" noMove="1" noResize="1" noEditPoints="1" noAdjustHandles="1" noChangeArrowheads="1" noChangeShapeType="1" noTextEdit="1"/>
          </p:cNvSpPr>
          <p:nvPr/>
        </p:nvSpPr>
        <p:spPr>
          <a:xfrm>
            <a:off x="3573470" y="2331642"/>
            <a:ext cx="2430152" cy="1822165"/>
          </a:xfrm>
          <a:prstGeom prst="rect">
            <a:avLst/>
          </a:prstGeom>
          <a:blipFill rotWithShape="1">
            <a:blip r:embed="rId6" cstate="print"/>
            <a:stretch>
              <a:fillRect/>
            </a:stretch>
          </a:blipFill>
        </p:spPr>
        <p:txBody>
          <a:bodyPr/>
          <a:lstStyle/>
          <a:p>
            <a:r>
              <a:rPr lang="en-US">
                <a:noFill/>
              </a:rPr>
              <a:t> </a:t>
            </a:r>
          </a:p>
        </p:txBody>
      </p:sp>
      <p:sp>
        <p:nvSpPr>
          <p:cNvPr id="15" name="TextBox 14"/>
          <p:cNvSpPr txBox="1"/>
          <p:nvPr/>
        </p:nvSpPr>
        <p:spPr>
          <a:xfrm>
            <a:off x="1907704" y="4941168"/>
            <a:ext cx="3632469" cy="507831"/>
          </a:xfrm>
          <a:prstGeom prst="rect">
            <a:avLst/>
          </a:prstGeom>
          <a:noFill/>
        </p:spPr>
        <p:txBody>
          <a:bodyPr wrap="square" rtlCol="0">
            <a:spAutoFit/>
          </a:bodyPr>
          <a:lstStyle/>
          <a:p>
            <a:pPr>
              <a:lnSpc>
                <a:spcPct val="150000"/>
              </a:lnSpc>
            </a:pPr>
            <a:r>
              <a:rPr lang="en-US" b="1" dirty="0" smtClean="0">
                <a:solidFill>
                  <a:srgbClr val="0070C0"/>
                </a:solidFill>
              </a:rPr>
              <a:t>2.3% MOLLER uncertainty -&gt; 7.5 </a:t>
            </a:r>
            <a:r>
              <a:rPr lang="en-US" b="1" dirty="0" err="1" smtClean="0">
                <a:solidFill>
                  <a:srgbClr val="0070C0"/>
                </a:solidFill>
              </a:rPr>
              <a:t>TeV</a:t>
            </a:r>
            <a:endParaRPr lang="en-US" b="1" dirty="0" smtClean="0">
              <a:solidFill>
                <a:srgbClr val="0070C0"/>
              </a:solidFill>
            </a:endParaRPr>
          </a:p>
        </p:txBody>
      </p:sp>
      <p:cxnSp>
        <p:nvCxnSpPr>
          <p:cNvPr id="21" name="Connettore 1 20"/>
          <p:cNvCxnSpPr/>
          <p:nvPr/>
        </p:nvCxnSpPr>
        <p:spPr>
          <a:xfrm>
            <a:off x="6084168" y="3789040"/>
            <a:ext cx="864096"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e 21"/>
          <p:cNvSpPr/>
          <p:nvPr/>
        </p:nvSpPr>
        <p:spPr>
          <a:xfrm>
            <a:off x="6948264" y="4005064"/>
            <a:ext cx="144016" cy="19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1 22"/>
          <p:cNvCxnSpPr/>
          <p:nvPr/>
        </p:nvCxnSpPr>
        <p:spPr>
          <a:xfrm>
            <a:off x="7092280" y="4149080"/>
            <a:ext cx="864096"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7092280" y="3429000"/>
            <a:ext cx="504056" cy="604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flipV="1">
            <a:off x="6372200" y="4149080"/>
            <a:ext cx="584448" cy="720080"/>
          </a:xfrm>
          <a:prstGeom prst="line">
            <a:avLst/>
          </a:prstGeom>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5868144" y="3501008"/>
            <a:ext cx="360040" cy="369332"/>
          </a:xfrm>
          <a:prstGeom prst="rect">
            <a:avLst/>
          </a:prstGeom>
          <a:noFill/>
        </p:spPr>
        <p:txBody>
          <a:bodyPr wrap="square" rtlCol="0">
            <a:spAutoFit/>
          </a:bodyPr>
          <a:lstStyle/>
          <a:p>
            <a:r>
              <a:rPr lang="it-IT" dirty="0" smtClean="0"/>
              <a:t>e</a:t>
            </a:r>
            <a:r>
              <a:rPr lang="it-IT" baseline="30000" dirty="0" smtClean="0"/>
              <a:t>-</a:t>
            </a:r>
            <a:endParaRPr lang="it-IT" baseline="30000" dirty="0"/>
          </a:p>
        </p:txBody>
      </p:sp>
      <p:sp>
        <p:nvSpPr>
          <p:cNvPr id="43" name="CasellaDiTesto 42"/>
          <p:cNvSpPr txBox="1"/>
          <p:nvPr/>
        </p:nvSpPr>
        <p:spPr>
          <a:xfrm>
            <a:off x="7524328" y="3140968"/>
            <a:ext cx="360040" cy="369332"/>
          </a:xfrm>
          <a:prstGeom prst="rect">
            <a:avLst/>
          </a:prstGeom>
          <a:noFill/>
        </p:spPr>
        <p:txBody>
          <a:bodyPr wrap="square" rtlCol="0">
            <a:spAutoFit/>
          </a:bodyPr>
          <a:lstStyle/>
          <a:p>
            <a:r>
              <a:rPr lang="it-IT" dirty="0" smtClean="0"/>
              <a:t>e</a:t>
            </a:r>
            <a:r>
              <a:rPr lang="it-IT" baseline="30000" dirty="0" smtClean="0"/>
              <a:t>-</a:t>
            </a:r>
            <a:endParaRPr lang="it-IT" baseline="30000" dirty="0"/>
          </a:p>
        </p:txBody>
      </p:sp>
      <p:sp>
        <p:nvSpPr>
          <p:cNvPr id="44" name="CasellaDiTesto 43"/>
          <p:cNvSpPr txBox="1"/>
          <p:nvPr/>
        </p:nvSpPr>
        <p:spPr>
          <a:xfrm>
            <a:off x="7884368" y="4221088"/>
            <a:ext cx="360040" cy="369332"/>
          </a:xfrm>
          <a:prstGeom prst="rect">
            <a:avLst/>
          </a:prstGeom>
          <a:noFill/>
        </p:spPr>
        <p:txBody>
          <a:bodyPr wrap="square" rtlCol="0">
            <a:spAutoFit/>
          </a:bodyPr>
          <a:lstStyle/>
          <a:p>
            <a:r>
              <a:rPr lang="it-IT" dirty="0" smtClean="0"/>
              <a:t>e</a:t>
            </a:r>
            <a:r>
              <a:rPr lang="it-IT" baseline="30000" dirty="0" smtClean="0"/>
              <a:t>-</a:t>
            </a:r>
            <a:endParaRPr lang="it-IT" baseline="30000" dirty="0"/>
          </a:p>
        </p:txBody>
      </p:sp>
      <p:sp>
        <p:nvSpPr>
          <p:cNvPr id="45" name="CasellaDiTesto 44"/>
          <p:cNvSpPr txBox="1"/>
          <p:nvPr/>
        </p:nvSpPr>
        <p:spPr>
          <a:xfrm>
            <a:off x="6084168" y="4797152"/>
            <a:ext cx="360040" cy="369332"/>
          </a:xfrm>
          <a:prstGeom prst="rect">
            <a:avLst/>
          </a:prstGeom>
          <a:noFill/>
        </p:spPr>
        <p:txBody>
          <a:bodyPr wrap="square" rtlCol="0">
            <a:spAutoFit/>
          </a:bodyPr>
          <a:lstStyle/>
          <a:p>
            <a:r>
              <a:rPr lang="it-IT" dirty="0" smtClean="0"/>
              <a:t>e</a:t>
            </a:r>
            <a:r>
              <a:rPr lang="it-IT" baseline="30000" dirty="0" smtClean="0"/>
              <a:t>-</a:t>
            </a:r>
            <a:endParaRPr lang="it-IT"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6325" y="755650"/>
            <a:ext cx="6991350" cy="534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8028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5050" y="742950"/>
            <a:ext cx="7073900" cy="537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5999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7275" y="762000"/>
            <a:ext cx="702945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8796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clrChange>
              <a:clrFrom>
                <a:srgbClr val="C3C8D2"/>
              </a:clrFrom>
              <a:clrTo>
                <a:srgbClr val="C3C8D2">
                  <a:alpha val="0"/>
                </a:srgbClr>
              </a:clrTo>
            </a:clrChange>
          </a:blip>
          <a:srcRect/>
          <a:stretch>
            <a:fillRect/>
          </a:stretch>
        </p:blipFill>
        <p:spPr bwMode="auto">
          <a:xfrm>
            <a:off x="864366" y="913471"/>
            <a:ext cx="7401552" cy="5031055"/>
          </a:xfrm>
          <a:prstGeom prst="rect">
            <a:avLst/>
          </a:prstGeom>
          <a:noFill/>
          <a:ln w="9525">
            <a:noFill/>
            <a:miter lim="800000"/>
            <a:headEnd/>
            <a:tailEnd/>
          </a:ln>
        </p:spPr>
      </p:pic>
      <p:sp>
        <p:nvSpPr>
          <p:cNvPr id="3" name="CasellaDiTesto 2"/>
          <p:cNvSpPr txBox="1"/>
          <p:nvPr/>
        </p:nvSpPr>
        <p:spPr>
          <a:xfrm rot="19255449">
            <a:off x="3825329" y="4756669"/>
            <a:ext cx="1216359" cy="369332"/>
          </a:xfrm>
          <a:prstGeom prst="rect">
            <a:avLst/>
          </a:prstGeom>
          <a:noFill/>
        </p:spPr>
        <p:txBody>
          <a:bodyPr wrap="none" rtlCol="0">
            <a:spAutoFit/>
          </a:bodyPr>
          <a:lstStyle/>
          <a:p>
            <a:r>
              <a:rPr lang="it-IT" dirty="0" err="1" smtClean="0"/>
              <a:t>collimators</a:t>
            </a:r>
            <a:endParaRPr lang="it-IT" dirty="0"/>
          </a:p>
        </p:txBody>
      </p:sp>
      <p:cxnSp>
        <p:nvCxnSpPr>
          <p:cNvPr id="7" name="Connettore 2 6"/>
          <p:cNvCxnSpPr/>
          <p:nvPr/>
        </p:nvCxnSpPr>
        <p:spPr>
          <a:xfrm flipV="1">
            <a:off x="4932040" y="4221088"/>
            <a:ext cx="36004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4932040" y="3933056"/>
            <a:ext cx="9001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flipV="1">
            <a:off x="4788024" y="3789040"/>
            <a:ext cx="14401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V="1">
            <a:off x="4932040" y="4185084"/>
            <a:ext cx="288032" cy="4140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4918538" y="4521654"/>
            <a:ext cx="1035115" cy="899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4860032" y="4599110"/>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2881480" y="332656"/>
            <a:ext cx="3922768" cy="646331"/>
          </a:xfrm>
          <a:prstGeom prst="rect">
            <a:avLst/>
          </a:prstGeom>
        </p:spPr>
        <p:txBody>
          <a:bodyPr wrap="square">
            <a:spAutoFit/>
          </a:bodyPr>
          <a:lstStyle/>
          <a:p>
            <a:r>
              <a:rPr lang="en-US" sz="3600" cap="small" dirty="0">
                <a:solidFill>
                  <a:schemeClr val="tx1">
                    <a:lumMod val="50000"/>
                  </a:schemeClr>
                </a:solidFill>
              </a:rPr>
              <a:t>The Experiment</a:t>
            </a:r>
            <a:endParaRPr lang="it-IT" sz="3600" dirty="0"/>
          </a:p>
        </p:txBody>
      </p:sp>
    </p:spTree>
    <p:extLst>
      <p:ext uri="{BB962C8B-B14F-4D97-AF65-F5344CB8AC3E}">
        <p14:creationId xmlns:p14="http://schemas.microsoft.com/office/powerpoint/2010/main" xmlns="" val="2616888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476672"/>
            <a:ext cx="7092950" cy="534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39295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2222500" y="1511300"/>
            <a:ext cx="5260975" cy="893763"/>
          </a:xfrm>
          <a:prstGeom prst="rect">
            <a:avLst/>
          </a:prstGeom>
          <a:noFill/>
          <a:ln w="9525">
            <a:noFill/>
            <a:miter lim="800000"/>
            <a:headEnd/>
            <a:tailEnd/>
          </a:ln>
        </p:spPr>
        <p:txBody>
          <a:bodyPr>
            <a:spAutoFit/>
          </a:bodyPr>
          <a:lstStyle/>
          <a:p>
            <a:pPr marL="342900" indent="-342900"/>
            <a:endParaRPr lang="en-US">
              <a:solidFill>
                <a:srgbClr val="0066FF"/>
              </a:solidFill>
            </a:endParaRPr>
          </a:p>
          <a:p>
            <a:pPr marL="342900" indent="-342900"/>
            <a:endParaRPr lang="en-US">
              <a:solidFill>
                <a:srgbClr val="0066FF"/>
              </a:solidFill>
            </a:endParaRPr>
          </a:p>
          <a:p>
            <a:pPr marL="342900" indent="-342900"/>
            <a:endParaRPr lang="en-US" sz="1600"/>
          </a:p>
        </p:txBody>
      </p:sp>
      <p:sp>
        <p:nvSpPr>
          <p:cNvPr id="3075" name="Text Box 4"/>
          <p:cNvSpPr txBox="1">
            <a:spLocks noChangeArrowheads="1"/>
          </p:cNvSpPr>
          <p:nvPr/>
        </p:nvSpPr>
        <p:spPr bwMode="auto">
          <a:xfrm>
            <a:off x="1073150" y="5327650"/>
            <a:ext cx="6319838" cy="369888"/>
          </a:xfrm>
          <a:prstGeom prst="rect">
            <a:avLst/>
          </a:prstGeom>
          <a:noFill/>
          <a:ln w="9525">
            <a:noFill/>
            <a:miter lim="800000"/>
            <a:headEnd/>
            <a:tailEnd/>
          </a:ln>
        </p:spPr>
        <p:txBody>
          <a:bodyPr>
            <a:spAutoFit/>
          </a:bodyPr>
          <a:lstStyle/>
          <a:p>
            <a:r>
              <a:rPr lang="en-US"/>
              <a:t>                                           </a:t>
            </a:r>
          </a:p>
        </p:txBody>
      </p:sp>
      <p:pic>
        <p:nvPicPr>
          <p:cNvPr id="3076"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7" name="TextBox 6"/>
          <p:cNvSpPr txBox="1">
            <a:spLocks noChangeArrowheads="1"/>
          </p:cNvSpPr>
          <p:nvPr/>
        </p:nvSpPr>
        <p:spPr bwMode="auto">
          <a:xfrm>
            <a:off x="457200" y="5764213"/>
            <a:ext cx="3587750" cy="954087"/>
          </a:xfrm>
          <a:prstGeom prst="rect">
            <a:avLst/>
          </a:prstGeom>
          <a:noFill/>
          <a:ln w="9525">
            <a:noFill/>
            <a:miter lim="800000"/>
            <a:headEnd/>
            <a:tailEnd/>
          </a:ln>
        </p:spPr>
        <p:txBody>
          <a:bodyPr wrap="none">
            <a:spAutoFit/>
          </a:bodyPr>
          <a:lstStyle/>
          <a:p>
            <a:r>
              <a:rPr lang="en-US" sz="1400">
                <a:solidFill>
                  <a:schemeClr val="bg1"/>
                </a:solidFill>
              </a:rPr>
              <a:t>                        John Jaros </a:t>
            </a:r>
            <a:br>
              <a:rPr lang="en-US" sz="1400">
                <a:solidFill>
                  <a:schemeClr val="bg1"/>
                </a:solidFill>
              </a:rPr>
            </a:br>
            <a:r>
              <a:rPr lang="en-US" sz="1400">
                <a:solidFill>
                  <a:schemeClr val="bg1"/>
                </a:solidFill>
              </a:rPr>
              <a:t>for the Heavy Photon Search Collaboration</a:t>
            </a:r>
            <a:br>
              <a:rPr lang="en-US" sz="1400">
                <a:solidFill>
                  <a:schemeClr val="bg1"/>
                </a:solidFill>
              </a:rPr>
            </a:br>
            <a:r>
              <a:rPr lang="en-US" sz="1400">
                <a:solidFill>
                  <a:schemeClr val="bg1"/>
                </a:solidFill>
              </a:rPr>
              <a:t>                  Dark 2012 Frascati</a:t>
            </a:r>
            <a:br>
              <a:rPr lang="en-US" sz="1400">
                <a:solidFill>
                  <a:schemeClr val="bg1"/>
                </a:solidFill>
              </a:rPr>
            </a:br>
            <a:r>
              <a:rPr lang="en-US" sz="1400">
                <a:solidFill>
                  <a:schemeClr val="bg1"/>
                </a:solidFill>
              </a:rPr>
              <a:t>                    October 16, 2012</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457200" y="2914650"/>
            <a:ext cx="8229600" cy="3829050"/>
          </a:xfrm>
          <a:solidFill>
            <a:schemeClr val="bg1"/>
          </a:solidFill>
        </p:spPr>
        <p:txBody>
          <a:bodyPr/>
          <a:lstStyle/>
          <a:p>
            <a:r>
              <a:rPr lang="en-US" sz="2000" b="1" smtClean="0"/>
              <a:t>HPS</a:t>
            </a:r>
            <a:r>
              <a:rPr lang="en-US" sz="2000" smtClean="0"/>
              <a:t> searches for hidden sector gauge bosons (“heavy photons” or A’s) in a unique region of parameter space with unparalleled sensitivity by exploiting both separated vertex and invariant mass signatures. </a:t>
            </a:r>
            <a:br>
              <a:rPr lang="en-US" sz="2000" smtClean="0"/>
            </a:br>
            <a:endParaRPr lang="en-US" sz="2000" smtClean="0"/>
          </a:p>
          <a:p>
            <a:r>
              <a:rPr lang="en-US" sz="2000" b="1" smtClean="0"/>
              <a:t>HPS</a:t>
            </a:r>
            <a:r>
              <a:rPr lang="en-US" sz="2000" smtClean="0"/>
              <a:t> explores new experimental territory as well, looking at very forward angles, large acceptances, and high rates in high energy electro-production.</a:t>
            </a:r>
            <a:br>
              <a:rPr lang="en-US" sz="2000" smtClean="0"/>
            </a:br>
            <a:endParaRPr lang="en-US" sz="2000" smtClean="0"/>
          </a:p>
          <a:p>
            <a:r>
              <a:rPr lang="en-US" sz="2000" b="1" smtClean="0"/>
              <a:t>HPS</a:t>
            </a:r>
            <a:r>
              <a:rPr lang="en-US" sz="2000" smtClean="0"/>
              <a:t> will also search for other hidden sector particles and can discover “true muonium”.</a:t>
            </a:r>
            <a:br>
              <a:rPr lang="en-US" sz="2000" smtClean="0"/>
            </a:br>
            <a:endParaRPr lang="en-US" sz="2000" smtClean="0"/>
          </a:p>
        </p:txBody>
      </p:sp>
      <p:pic>
        <p:nvPicPr>
          <p:cNvPr id="5123" name="Picture 6"/>
          <p:cNvPicPr>
            <a:picLocks noChangeAspect="1" noChangeArrowheads="1"/>
          </p:cNvPicPr>
          <p:nvPr/>
        </p:nvPicPr>
        <p:blipFill>
          <a:blip r:embed="rId2" cstate="print"/>
          <a:srcRect/>
          <a:stretch>
            <a:fillRect/>
          </a:stretch>
        </p:blipFill>
        <p:spPr bwMode="auto">
          <a:xfrm>
            <a:off x="290513" y="130175"/>
            <a:ext cx="3529012" cy="2546350"/>
          </a:xfrm>
          <a:prstGeom prst="rect">
            <a:avLst/>
          </a:prstGeom>
          <a:noFill/>
          <a:ln w="9525">
            <a:noFill/>
            <a:miter lim="800000"/>
            <a:headEnd/>
            <a:tailEnd/>
          </a:ln>
        </p:spPr>
      </p:pic>
      <p:sp>
        <p:nvSpPr>
          <p:cNvPr id="5124" name="TextBox 7"/>
          <p:cNvSpPr txBox="1">
            <a:spLocks noChangeArrowheads="1"/>
          </p:cNvSpPr>
          <p:nvPr/>
        </p:nvSpPr>
        <p:spPr bwMode="auto">
          <a:xfrm>
            <a:off x="2449513" y="142875"/>
            <a:ext cx="4906962" cy="584200"/>
          </a:xfrm>
          <a:prstGeom prst="rect">
            <a:avLst/>
          </a:prstGeom>
          <a:noFill/>
          <a:ln w="9525">
            <a:noFill/>
            <a:miter lim="800000"/>
            <a:headEnd/>
            <a:tailEnd/>
          </a:ln>
        </p:spPr>
        <p:txBody>
          <a:bodyPr>
            <a:spAutoFit/>
          </a:bodyPr>
          <a:lstStyle/>
          <a:p>
            <a:r>
              <a:rPr lang="en-US" sz="3200">
                <a:solidFill>
                  <a:srgbClr val="FF0000"/>
                </a:solidFill>
              </a:rPr>
              <a:t>Illuminating Dark Matter</a:t>
            </a:r>
          </a:p>
        </p:txBody>
      </p:sp>
      <p:sp>
        <p:nvSpPr>
          <p:cNvPr id="5125" name="Slide Number Placeholder 4"/>
          <p:cNvSpPr>
            <a:spLocks noGrp="1"/>
          </p:cNvSpPr>
          <p:nvPr>
            <p:ph type="sldNum" sz="quarter" idx="12"/>
          </p:nvPr>
        </p:nvSpPr>
        <p:spPr>
          <a:noFill/>
        </p:spPr>
        <p:txBody>
          <a:bodyPr/>
          <a:lstStyle/>
          <a:p>
            <a:fld id="{A9870632-C338-4DAC-8D10-9851AEE654CE}" type="slidenum">
              <a:rPr lang="en-US" smtClean="0">
                <a:latin typeface="Arial" charset="0"/>
              </a:rPr>
              <a:pPr/>
              <a:t>29</a:t>
            </a:fld>
            <a:endParaRPr lang="en-US" smtClean="0">
              <a:latin typeface="Arial" charset="0"/>
            </a:endParaRPr>
          </a:p>
        </p:txBody>
      </p:sp>
      <p:sp>
        <p:nvSpPr>
          <p:cNvPr id="5126" name="Footer Placeholder 5"/>
          <p:cNvSpPr>
            <a:spLocks noGrp="1"/>
          </p:cNvSpPr>
          <p:nvPr>
            <p:ph type="ftr" sz="quarter" idx="11"/>
          </p:nvPr>
        </p:nvSpPr>
        <p:spPr>
          <a:noFill/>
        </p:spPr>
        <p:txBody>
          <a:bodyPr/>
          <a:lstStyle/>
          <a:p>
            <a:r>
              <a:rPr lang="en-US" smtClean="0">
                <a:latin typeface="Arial" charset="0"/>
              </a:rPr>
              <a:t>HPS Dark2012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2"/>
          <p:cNvSpPr txBox="1">
            <a:spLocks noChangeArrowheads="1"/>
          </p:cNvSpPr>
          <p:nvPr/>
        </p:nvSpPr>
        <p:spPr bwMode="auto">
          <a:xfrm>
            <a:off x="5286375" y="2714625"/>
            <a:ext cx="3352800" cy="581025"/>
          </a:xfrm>
          <a:prstGeom prst="rect">
            <a:avLst/>
          </a:prstGeom>
          <a:solidFill>
            <a:srgbClr val="FFFF99"/>
          </a:solidFill>
          <a:ln w="9525">
            <a:noFill/>
            <a:miter lim="800000"/>
            <a:headEnd/>
            <a:tailEnd/>
          </a:ln>
        </p:spPr>
        <p:txBody>
          <a:bodyPr>
            <a:spAutoFit/>
          </a:bodyPr>
          <a:lstStyle/>
          <a:p>
            <a:pPr>
              <a:spcBef>
                <a:spcPct val="50000"/>
              </a:spcBef>
            </a:pPr>
            <a:r>
              <a:rPr lang="en-US" sz="1600">
                <a:latin typeface="Georgia" pitchFamily="18" charset="0"/>
              </a:rPr>
              <a:t> 		neutron weak charge  &gt;&gt; proton weak charge</a:t>
            </a:r>
          </a:p>
        </p:txBody>
      </p:sp>
      <p:sp>
        <p:nvSpPr>
          <p:cNvPr id="2062" name="Text Box 3"/>
          <p:cNvSpPr txBox="1">
            <a:spLocks noChangeArrowheads="1"/>
          </p:cNvSpPr>
          <p:nvPr/>
        </p:nvSpPr>
        <p:spPr bwMode="auto">
          <a:xfrm>
            <a:off x="5286375" y="2071688"/>
            <a:ext cx="3124200" cy="581025"/>
          </a:xfrm>
          <a:prstGeom prst="rect">
            <a:avLst/>
          </a:prstGeom>
          <a:solidFill>
            <a:srgbClr val="CCFFFF"/>
          </a:solidFill>
          <a:ln w="9525">
            <a:noFill/>
            <a:miter lim="800000"/>
            <a:headEnd/>
            <a:tailEnd/>
          </a:ln>
        </p:spPr>
        <p:txBody>
          <a:bodyPr>
            <a:spAutoFit/>
          </a:bodyPr>
          <a:lstStyle/>
          <a:p>
            <a:pPr>
              <a:spcBef>
                <a:spcPct val="50000"/>
              </a:spcBef>
            </a:pPr>
            <a:r>
              <a:rPr lang="en-US" sz="1600">
                <a:latin typeface="Georgia" pitchFamily="18" charset="0"/>
              </a:rPr>
              <a:t>            is  small,  best  observed 	by  parity  violation</a:t>
            </a:r>
          </a:p>
        </p:txBody>
      </p:sp>
      <p:graphicFrame>
        <p:nvGraphicFramePr>
          <p:cNvPr id="2050" name="Object 4"/>
          <p:cNvGraphicFramePr>
            <a:graphicFrameLocks noGrp="1" noChangeAspect="1"/>
          </p:cNvGraphicFramePr>
          <p:nvPr>
            <p:ph sz="half" idx="1"/>
          </p:nvPr>
        </p:nvGraphicFramePr>
        <p:xfrm>
          <a:off x="2928938" y="500063"/>
          <a:ext cx="2819400" cy="498475"/>
        </p:xfrm>
        <a:graphic>
          <a:graphicData uri="http://schemas.openxmlformats.org/presentationml/2006/ole">
            <p:oleObj spid="_x0000_s3074" name="Equation" r:id="rId3" imgW="1435100" imgH="254000" progId="Equation.3">
              <p:embed/>
            </p:oleObj>
          </a:graphicData>
        </a:graphic>
      </p:graphicFrame>
      <p:graphicFrame>
        <p:nvGraphicFramePr>
          <p:cNvPr id="2051" name="Object 5"/>
          <p:cNvGraphicFramePr>
            <a:graphicFrameLocks noChangeAspect="1"/>
          </p:cNvGraphicFramePr>
          <p:nvPr/>
        </p:nvGraphicFramePr>
        <p:xfrm>
          <a:off x="857250" y="1428750"/>
          <a:ext cx="3048000" cy="482600"/>
        </p:xfrm>
        <a:graphic>
          <a:graphicData uri="http://schemas.openxmlformats.org/presentationml/2006/ole">
            <p:oleObj spid="_x0000_s3075" name="Equation" r:id="rId4" imgW="2005729" imgH="317362" progId="Equation.3">
              <p:embed/>
            </p:oleObj>
          </a:graphicData>
        </a:graphic>
      </p:graphicFrame>
      <p:graphicFrame>
        <p:nvGraphicFramePr>
          <p:cNvPr id="2052" name="Object 6"/>
          <p:cNvGraphicFramePr>
            <a:graphicFrameLocks noChangeAspect="1"/>
          </p:cNvGraphicFramePr>
          <p:nvPr/>
        </p:nvGraphicFramePr>
        <p:xfrm>
          <a:off x="4500563" y="1428750"/>
          <a:ext cx="4181475" cy="593725"/>
        </p:xfrm>
        <a:graphic>
          <a:graphicData uri="http://schemas.openxmlformats.org/presentationml/2006/ole">
            <p:oleObj spid="_x0000_s3076" name="Equation" r:id="rId5" imgW="3035300" imgH="431800" progId="Equation.3">
              <p:embed/>
            </p:oleObj>
          </a:graphicData>
        </a:graphic>
      </p:graphicFrame>
      <p:graphicFrame>
        <p:nvGraphicFramePr>
          <p:cNvPr id="2053" name="Object 7"/>
          <p:cNvGraphicFramePr>
            <a:graphicFrameLocks noChangeAspect="1"/>
          </p:cNvGraphicFramePr>
          <p:nvPr/>
        </p:nvGraphicFramePr>
        <p:xfrm>
          <a:off x="1357313" y="2643188"/>
          <a:ext cx="2335212" cy="617537"/>
        </p:xfrm>
        <a:graphic>
          <a:graphicData uri="http://schemas.openxmlformats.org/presentationml/2006/ole">
            <p:oleObj spid="_x0000_s3077" name="Equation" r:id="rId6" imgW="1536033" imgH="406224" progId="Equation.3">
              <p:embed/>
            </p:oleObj>
          </a:graphicData>
        </a:graphic>
      </p:graphicFrame>
      <p:graphicFrame>
        <p:nvGraphicFramePr>
          <p:cNvPr id="2054" name="Object 8"/>
          <p:cNvGraphicFramePr>
            <a:graphicFrameLocks noChangeAspect="1"/>
          </p:cNvGraphicFramePr>
          <p:nvPr/>
        </p:nvGraphicFramePr>
        <p:xfrm>
          <a:off x="857250" y="3643313"/>
          <a:ext cx="3241675" cy="598487"/>
        </p:xfrm>
        <a:graphic>
          <a:graphicData uri="http://schemas.openxmlformats.org/presentationml/2006/ole">
            <p:oleObj spid="_x0000_s3078" name="Equation" r:id="rId7" imgW="2133600" imgH="393700" progId="Equation.3">
              <p:embed/>
            </p:oleObj>
          </a:graphicData>
        </a:graphic>
      </p:graphicFrame>
      <p:graphicFrame>
        <p:nvGraphicFramePr>
          <p:cNvPr id="2055" name="Object 9"/>
          <p:cNvGraphicFramePr>
            <a:graphicFrameLocks noChangeAspect="1"/>
          </p:cNvGraphicFramePr>
          <p:nvPr/>
        </p:nvGraphicFramePr>
        <p:xfrm>
          <a:off x="4786313" y="3714750"/>
          <a:ext cx="3281362" cy="598488"/>
        </p:xfrm>
        <a:graphic>
          <a:graphicData uri="http://schemas.openxmlformats.org/presentationml/2006/ole">
            <p:oleObj spid="_x0000_s3079" name="Equation" r:id="rId8" imgW="2159000" imgH="393700" progId="Equation.3">
              <p:embed/>
            </p:oleObj>
          </a:graphicData>
        </a:graphic>
      </p:graphicFrame>
      <p:graphicFrame>
        <p:nvGraphicFramePr>
          <p:cNvPr id="2056" name="Object 10"/>
          <p:cNvGraphicFramePr>
            <a:graphicFrameLocks noGrp="1" noChangeAspect="1"/>
          </p:cNvGraphicFramePr>
          <p:nvPr>
            <p:ph sz="half" idx="2"/>
          </p:nvPr>
        </p:nvGraphicFramePr>
        <p:xfrm>
          <a:off x="1928813" y="4643438"/>
          <a:ext cx="5638800" cy="1231900"/>
        </p:xfrm>
        <a:graphic>
          <a:graphicData uri="http://schemas.openxmlformats.org/presentationml/2006/ole">
            <p:oleObj spid="_x0000_s3080" name="Equation" r:id="rId9" imgW="4127500" imgH="901700" progId="Equation.3">
              <p:embed/>
            </p:oleObj>
          </a:graphicData>
        </a:graphic>
      </p:graphicFrame>
      <p:sp>
        <p:nvSpPr>
          <p:cNvPr id="2063" name="Text Box 11"/>
          <p:cNvSpPr txBox="1">
            <a:spLocks noChangeArrowheads="1"/>
          </p:cNvSpPr>
          <p:nvPr/>
        </p:nvSpPr>
        <p:spPr bwMode="auto">
          <a:xfrm>
            <a:off x="1000125" y="142875"/>
            <a:ext cx="2971800" cy="336550"/>
          </a:xfrm>
          <a:prstGeom prst="rect">
            <a:avLst/>
          </a:prstGeom>
          <a:noFill/>
          <a:ln w="9525">
            <a:noFill/>
            <a:miter lim="800000"/>
            <a:headEnd/>
            <a:tailEnd/>
          </a:ln>
        </p:spPr>
        <p:txBody>
          <a:bodyPr>
            <a:spAutoFit/>
          </a:bodyPr>
          <a:lstStyle/>
          <a:p>
            <a:pPr>
              <a:spcBef>
                <a:spcPct val="50000"/>
              </a:spcBef>
            </a:pPr>
            <a:r>
              <a:rPr lang="en-US" sz="1600">
                <a:latin typeface="Georgia" pitchFamily="18" charset="0"/>
              </a:rPr>
              <a:t>Electron -  Nucleus   Potential</a:t>
            </a:r>
          </a:p>
        </p:txBody>
      </p:sp>
      <p:sp>
        <p:nvSpPr>
          <p:cNvPr id="2064" name="Line 12"/>
          <p:cNvSpPr>
            <a:spLocks noChangeShapeType="1"/>
          </p:cNvSpPr>
          <p:nvPr/>
        </p:nvSpPr>
        <p:spPr bwMode="auto">
          <a:xfrm flipH="1">
            <a:off x="3429000" y="928688"/>
            <a:ext cx="590550" cy="428625"/>
          </a:xfrm>
          <a:prstGeom prst="line">
            <a:avLst/>
          </a:prstGeom>
          <a:noFill/>
          <a:ln w="19050">
            <a:solidFill>
              <a:schemeClr val="accent2"/>
            </a:solidFill>
            <a:round/>
            <a:headEnd/>
            <a:tailEnd type="stealth" w="lg" len="lg"/>
          </a:ln>
        </p:spPr>
        <p:txBody>
          <a:bodyPr/>
          <a:lstStyle/>
          <a:p>
            <a:endParaRPr lang="it-IT"/>
          </a:p>
        </p:txBody>
      </p:sp>
      <p:sp>
        <p:nvSpPr>
          <p:cNvPr id="2065" name="Line 13"/>
          <p:cNvSpPr>
            <a:spLocks noChangeShapeType="1"/>
          </p:cNvSpPr>
          <p:nvPr/>
        </p:nvSpPr>
        <p:spPr bwMode="auto">
          <a:xfrm>
            <a:off x="5072063" y="928688"/>
            <a:ext cx="442912" cy="457200"/>
          </a:xfrm>
          <a:prstGeom prst="line">
            <a:avLst/>
          </a:prstGeom>
          <a:noFill/>
          <a:ln w="19050">
            <a:solidFill>
              <a:srgbClr val="800080"/>
            </a:solidFill>
            <a:round/>
            <a:headEnd/>
            <a:tailEnd type="stealth" w="lg" len="lg"/>
          </a:ln>
        </p:spPr>
        <p:txBody>
          <a:bodyPr/>
          <a:lstStyle/>
          <a:p>
            <a:endParaRPr lang="it-IT"/>
          </a:p>
        </p:txBody>
      </p:sp>
      <p:sp>
        <p:nvSpPr>
          <p:cNvPr id="2066" name="Text Box 14"/>
          <p:cNvSpPr txBox="1">
            <a:spLocks noChangeArrowheads="1"/>
          </p:cNvSpPr>
          <p:nvPr/>
        </p:nvSpPr>
        <p:spPr bwMode="auto">
          <a:xfrm>
            <a:off x="1071563" y="1000125"/>
            <a:ext cx="2971800" cy="336550"/>
          </a:xfrm>
          <a:prstGeom prst="rect">
            <a:avLst/>
          </a:prstGeom>
          <a:noFill/>
          <a:ln w="9525">
            <a:noFill/>
            <a:miter lim="800000"/>
            <a:headEnd/>
            <a:tailEnd/>
          </a:ln>
        </p:spPr>
        <p:txBody>
          <a:bodyPr>
            <a:spAutoFit/>
          </a:bodyPr>
          <a:lstStyle/>
          <a:p>
            <a:pPr>
              <a:spcBef>
                <a:spcPct val="50000"/>
              </a:spcBef>
            </a:pPr>
            <a:r>
              <a:rPr lang="en-US" sz="1600">
                <a:latin typeface="Georgia" pitchFamily="18" charset="0"/>
              </a:rPr>
              <a:t>electromagnetic</a:t>
            </a:r>
          </a:p>
        </p:txBody>
      </p:sp>
      <p:sp>
        <p:nvSpPr>
          <p:cNvPr id="2067" name="Text Box 15"/>
          <p:cNvSpPr txBox="1">
            <a:spLocks noChangeArrowheads="1"/>
          </p:cNvSpPr>
          <p:nvPr/>
        </p:nvSpPr>
        <p:spPr bwMode="auto">
          <a:xfrm>
            <a:off x="6000750" y="1000125"/>
            <a:ext cx="1143000" cy="336550"/>
          </a:xfrm>
          <a:prstGeom prst="rect">
            <a:avLst/>
          </a:prstGeom>
          <a:noFill/>
          <a:ln w="9525">
            <a:noFill/>
            <a:miter lim="800000"/>
            <a:headEnd/>
            <a:tailEnd/>
          </a:ln>
        </p:spPr>
        <p:txBody>
          <a:bodyPr>
            <a:spAutoFit/>
          </a:bodyPr>
          <a:lstStyle/>
          <a:p>
            <a:pPr>
              <a:spcBef>
                <a:spcPct val="50000"/>
              </a:spcBef>
            </a:pPr>
            <a:r>
              <a:rPr lang="en-US" sz="1600">
                <a:latin typeface="Georgia" pitchFamily="18" charset="0"/>
              </a:rPr>
              <a:t>axial</a:t>
            </a:r>
          </a:p>
        </p:txBody>
      </p:sp>
      <p:sp>
        <p:nvSpPr>
          <p:cNvPr id="2068" name="AutoShape 16"/>
          <p:cNvSpPr>
            <a:spLocks noChangeArrowheads="1"/>
          </p:cNvSpPr>
          <p:nvPr/>
        </p:nvSpPr>
        <p:spPr bwMode="auto">
          <a:xfrm>
            <a:off x="2357438" y="2071688"/>
            <a:ext cx="304800" cy="533400"/>
          </a:xfrm>
          <a:prstGeom prst="downArrow">
            <a:avLst>
              <a:gd name="adj1" fmla="val 50000"/>
              <a:gd name="adj2" fmla="val 43750"/>
            </a:avLst>
          </a:prstGeom>
          <a:solidFill>
            <a:srgbClr val="CCFFFF"/>
          </a:solidFill>
          <a:ln w="19050">
            <a:solidFill>
              <a:schemeClr val="accent2"/>
            </a:solidFill>
            <a:miter lim="800000"/>
            <a:headEnd/>
            <a:tailEnd/>
          </a:ln>
        </p:spPr>
        <p:txBody>
          <a:bodyPr vert="eaVert" wrap="none" anchor="ctr"/>
          <a:lstStyle/>
          <a:p>
            <a:endParaRPr lang="it-IT"/>
          </a:p>
        </p:txBody>
      </p:sp>
      <p:sp>
        <p:nvSpPr>
          <p:cNvPr id="2069" name="Text Box 17"/>
          <p:cNvSpPr txBox="1">
            <a:spLocks noChangeArrowheads="1"/>
          </p:cNvSpPr>
          <p:nvPr/>
        </p:nvSpPr>
        <p:spPr bwMode="auto">
          <a:xfrm>
            <a:off x="4786313" y="3429000"/>
            <a:ext cx="3124200" cy="304800"/>
          </a:xfrm>
          <a:prstGeom prst="rect">
            <a:avLst/>
          </a:prstGeom>
          <a:noFill/>
          <a:ln w="9525">
            <a:noFill/>
            <a:miter lim="800000"/>
            <a:headEnd/>
            <a:tailEnd/>
          </a:ln>
        </p:spPr>
        <p:txBody>
          <a:bodyPr>
            <a:spAutoFit/>
          </a:bodyPr>
          <a:lstStyle/>
          <a:p>
            <a:pPr>
              <a:spcBef>
                <a:spcPct val="50000"/>
              </a:spcBef>
            </a:pPr>
            <a:r>
              <a:rPr lang="en-US" sz="1400">
                <a:solidFill>
                  <a:srgbClr val="FF0000"/>
                </a:solidFill>
                <a:latin typeface="Georgia" pitchFamily="18" charset="0"/>
              </a:rPr>
              <a:t>Neutron  form  factor</a:t>
            </a:r>
          </a:p>
        </p:txBody>
      </p:sp>
      <p:sp>
        <p:nvSpPr>
          <p:cNvPr id="2070" name="Text Box 18"/>
          <p:cNvSpPr txBox="1">
            <a:spLocks noChangeArrowheads="1"/>
          </p:cNvSpPr>
          <p:nvPr/>
        </p:nvSpPr>
        <p:spPr bwMode="auto">
          <a:xfrm>
            <a:off x="785813" y="4286250"/>
            <a:ext cx="3810000" cy="366713"/>
          </a:xfrm>
          <a:prstGeom prst="rect">
            <a:avLst/>
          </a:prstGeom>
          <a:noFill/>
          <a:ln w="9525">
            <a:noFill/>
            <a:miter lim="800000"/>
            <a:headEnd/>
            <a:tailEnd/>
          </a:ln>
        </p:spPr>
        <p:txBody>
          <a:bodyPr>
            <a:spAutoFit/>
          </a:bodyPr>
          <a:lstStyle/>
          <a:p>
            <a:pPr>
              <a:spcBef>
                <a:spcPct val="50000"/>
              </a:spcBef>
            </a:pPr>
            <a:r>
              <a:rPr lang="en-US" b="1">
                <a:solidFill>
                  <a:srgbClr val="FF00FF"/>
                </a:solidFill>
                <a:latin typeface="Georgia" pitchFamily="18" charset="0"/>
              </a:rPr>
              <a:t>Parity Violating  Asymmetry</a:t>
            </a:r>
          </a:p>
        </p:txBody>
      </p:sp>
      <p:graphicFrame>
        <p:nvGraphicFramePr>
          <p:cNvPr id="2057" name="Object 19"/>
          <p:cNvGraphicFramePr>
            <a:graphicFrameLocks noChangeAspect="1"/>
          </p:cNvGraphicFramePr>
          <p:nvPr/>
        </p:nvGraphicFramePr>
        <p:xfrm>
          <a:off x="5286375" y="2143125"/>
          <a:ext cx="639763" cy="274638"/>
        </p:xfrm>
        <a:graphic>
          <a:graphicData uri="http://schemas.openxmlformats.org/presentationml/2006/ole">
            <p:oleObj spid="_x0000_s3081" name="Equation" r:id="rId10" imgW="355292" imgH="203024" progId="Equation.3">
              <p:embed/>
            </p:oleObj>
          </a:graphicData>
        </a:graphic>
      </p:graphicFrame>
      <p:graphicFrame>
        <p:nvGraphicFramePr>
          <p:cNvPr id="2058" name="Object 20"/>
          <p:cNvGraphicFramePr>
            <a:graphicFrameLocks noChangeAspect="1"/>
          </p:cNvGraphicFramePr>
          <p:nvPr/>
        </p:nvGraphicFramePr>
        <p:xfrm>
          <a:off x="5286375" y="2714625"/>
          <a:ext cx="1731963" cy="331788"/>
        </p:xfrm>
        <a:graphic>
          <a:graphicData uri="http://schemas.openxmlformats.org/presentationml/2006/ole">
            <p:oleObj spid="_x0000_s3082" name="Equation" r:id="rId11" imgW="1257300" imgH="241300" progId="Equation.3">
              <p:embed/>
            </p:oleObj>
          </a:graphicData>
        </a:graphic>
      </p:graphicFrame>
      <p:sp>
        <p:nvSpPr>
          <p:cNvPr id="2071" name="Text Box 21"/>
          <p:cNvSpPr txBox="1">
            <a:spLocks noChangeArrowheads="1"/>
          </p:cNvSpPr>
          <p:nvPr/>
        </p:nvSpPr>
        <p:spPr bwMode="auto">
          <a:xfrm>
            <a:off x="928688" y="3357563"/>
            <a:ext cx="3124200" cy="304800"/>
          </a:xfrm>
          <a:prstGeom prst="rect">
            <a:avLst/>
          </a:prstGeom>
          <a:noFill/>
          <a:ln w="9525">
            <a:noFill/>
            <a:miter lim="800000"/>
            <a:headEnd/>
            <a:tailEnd/>
          </a:ln>
        </p:spPr>
        <p:txBody>
          <a:bodyPr>
            <a:spAutoFit/>
          </a:bodyPr>
          <a:lstStyle/>
          <a:p>
            <a:pPr>
              <a:spcBef>
                <a:spcPct val="50000"/>
              </a:spcBef>
            </a:pPr>
            <a:r>
              <a:rPr lang="en-US" sz="1400">
                <a:solidFill>
                  <a:srgbClr val="0000FF"/>
                </a:solidFill>
                <a:latin typeface="Georgia" pitchFamily="18" charset="0"/>
              </a:rPr>
              <a:t>Proton  form  factor</a:t>
            </a:r>
          </a:p>
        </p:txBody>
      </p:sp>
      <p:sp>
        <p:nvSpPr>
          <p:cNvPr id="2072" name="AutoShape 22"/>
          <p:cNvSpPr>
            <a:spLocks noChangeArrowheads="1"/>
          </p:cNvSpPr>
          <p:nvPr/>
        </p:nvSpPr>
        <p:spPr bwMode="auto">
          <a:xfrm>
            <a:off x="4857750" y="2286000"/>
            <a:ext cx="304800" cy="152400"/>
          </a:xfrm>
          <a:prstGeom prst="rightArrow">
            <a:avLst>
              <a:gd name="adj1" fmla="val 50000"/>
              <a:gd name="adj2" fmla="val 50000"/>
            </a:avLst>
          </a:prstGeom>
          <a:solidFill>
            <a:srgbClr val="CCFFFF"/>
          </a:solidFill>
          <a:ln w="9525">
            <a:solidFill>
              <a:schemeClr val="tx1"/>
            </a:solidFill>
            <a:miter lim="800000"/>
            <a:headEnd/>
            <a:tailEnd/>
          </a:ln>
        </p:spPr>
        <p:txBody>
          <a:bodyPr wrap="none" anchor="ctr"/>
          <a:lstStyle/>
          <a:p>
            <a:endParaRPr lang="it-IT"/>
          </a:p>
        </p:txBody>
      </p:sp>
      <p:sp>
        <p:nvSpPr>
          <p:cNvPr id="2073" name="AutoShape 23"/>
          <p:cNvSpPr>
            <a:spLocks noChangeArrowheads="1"/>
          </p:cNvSpPr>
          <p:nvPr/>
        </p:nvSpPr>
        <p:spPr bwMode="auto">
          <a:xfrm>
            <a:off x="4857750" y="2857500"/>
            <a:ext cx="304800" cy="152400"/>
          </a:xfrm>
          <a:prstGeom prst="rightArrow">
            <a:avLst>
              <a:gd name="adj1" fmla="val 50000"/>
              <a:gd name="adj2" fmla="val 50000"/>
            </a:avLst>
          </a:prstGeom>
          <a:solidFill>
            <a:srgbClr val="FFFF99"/>
          </a:solidFill>
          <a:ln w="9525">
            <a:solidFill>
              <a:schemeClr val="tx1"/>
            </a:solidFill>
            <a:miter lim="800000"/>
            <a:headEnd/>
            <a:tailEnd/>
          </a:ln>
        </p:spPr>
        <p:txBody>
          <a:bodyPr wrap="none" anchor="ctr"/>
          <a:lstStyle/>
          <a:p>
            <a:endParaRPr lang="it-IT"/>
          </a:p>
        </p:txBody>
      </p:sp>
      <p:sp>
        <p:nvSpPr>
          <p:cNvPr id="2074" name="Line 24"/>
          <p:cNvSpPr>
            <a:spLocks noChangeShapeType="1"/>
          </p:cNvSpPr>
          <p:nvPr/>
        </p:nvSpPr>
        <p:spPr bwMode="auto">
          <a:xfrm>
            <a:off x="5214938" y="4214813"/>
            <a:ext cx="642937" cy="428625"/>
          </a:xfrm>
          <a:prstGeom prst="line">
            <a:avLst/>
          </a:prstGeom>
          <a:noFill/>
          <a:ln w="28575">
            <a:solidFill>
              <a:schemeClr val="accent2"/>
            </a:solidFill>
            <a:round/>
            <a:headEnd/>
            <a:tailEnd type="stealth" w="lg" len="lg"/>
          </a:ln>
        </p:spPr>
        <p:txBody>
          <a:bodyPr/>
          <a:lstStyle/>
          <a:p>
            <a:endParaRPr lang="it-IT"/>
          </a:p>
        </p:txBody>
      </p:sp>
      <p:sp>
        <p:nvSpPr>
          <p:cNvPr id="2075" name="AutoShape 25"/>
          <p:cNvSpPr>
            <a:spLocks/>
          </p:cNvSpPr>
          <p:nvPr/>
        </p:nvSpPr>
        <p:spPr bwMode="auto">
          <a:xfrm rot="5400000">
            <a:off x="5591175" y="5124450"/>
            <a:ext cx="228600" cy="838200"/>
          </a:xfrm>
          <a:prstGeom prst="rightBrace">
            <a:avLst>
              <a:gd name="adj1" fmla="val 30556"/>
              <a:gd name="adj2" fmla="val 50000"/>
            </a:avLst>
          </a:prstGeom>
          <a:noFill/>
          <a:ln w="9525">
            <a:solidFill>
              <a:schemeClr val="tx1"/>
            </a:solidFill>
            <a:round/>
            <a:headEnd/>
            <a:tailEnd/>
          </a:ln>
        </p:spPr>
        <p:txBody>
          <a:bodyPr wrap="none" anchor="ctr"/>
          <a:lstStyle/>
          <a:p>
            <a:endParaRPr lang="it-IT"/>
          </a:p>
        </p:txBody>
      </p:sp>
      <p:graphicFrame>
        <p:nvGraphicFramePr>
          <p:cNvPr id="2059" name="Object 26"/>
          <p:cNvGraphicFramePr>
            <a:graphicFrameLocks noChangeAspect="1"/>
          </p:cNvGraphicFramePr>
          <p:nvPr/>
        </p:nvGraphicFramePr>
        <p:xfrm>
          <a:off x="5500688" y="5643563"/>
          <a:ext cx="381000" cy="277812"/>
        </p:xfrm>
        <a:graphic>
          <a:graphicData uri="http://schemas.openxmlformats.org/presentationml/2006/ole">
            <p:oleObj spid="_x0000_s3083" name="Equation" r:id="rId12" imgW="279279" imgH="203112" progId="Equation.3">
              <p:embed/>
            </p:oleObj>
          </a:graphicData>
        </a:graphic>
      </p:graphicFrame>
      <p:sp>
        <p:nvSpPr>
          <p:cNvPr id="27" name="Segnaposto data 4"/>
          <p:cNvSpPr>
            <a:spLocks noGrp="1"/>
          </p:cNvSpPr>
          <p:nvPr>
            <p:ph type="dt" sz="half" idx="10"/>
          </p:nvPr>
        </p:nvSpPr>
        <p:spPr>
          <a:xfrm>
            <a:off x="179512" y="6165304"/>
            <a:ext cx="2133600" cy="476250"/>
          </a:xfrm>
        </p:spPr>
        <p:txBody>
          <a:bodyPr/>
          <a:lstStyle/>
          <a:p>
            <a:pPr>
              <a:defRPr/>
            </a:pPr>
            <a:r>
              <a:rPr lang="it-IT" smtClean="0"/>
              <a:t>G.M. Urciuoli</a:t>
            </a:r>
            <a:endParaRPr 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4F6A184D-1B05-40DA-9D6F-9A892B650F79}" type="slidenum">
              <a:rPr lang="en-US" smtClean="0">
                <a:latin typeface="Arial" charset="0"/>
              </a:rPr>
              <a:pPr/>
              <a:t>30</a:t>
            </a:fld>
            <a:endParaRPr lang="en-US" smtClean="0">
              <a:latin typeface="Arial" charset="0"/>
            </a:endParaRPr>
          </a:p>
        </p:txBody>
      </p:sp>
      <p:sp>
        <p:nvSpPr>
          <p:cNvPr id="9219" name="Rectangle 2"/>
          <p:cNvSpPr>
            <a:spLocks noGrp="1" noChangeArrowheads="1"/>
          </p:cNvSpPr>
          <p:nvPr>
            <p:ph type="title"/>
          </p:nvPr>
        </p:nvSpPr>
        <p:spPr>
          <a:xfrm>
            <a:off x="523875" y="0"/>
            <a:ext cx="8229600" cy="755650"/>
          </a:xfrm>
        </p:spPr>
        <p:txBody>
          <a:bodyPr/>
          <a:lstStyle/>
          <a:p>
            <a:pPr eaLnBrk="1" hangingPunct="1"/>
            <a:r>
              <a:rPr lang="en-US" sz="3200" smtClean="0">
                <a:solidFill>
                  <a:srgbClr val="FF3300"/>
                </a:solidFill>
              </a:rPr>
              <a:t>Heavy Photon Signatures</a:t>
            </a:r>
          </a:p>
        </p:txBody>
      </p:sp>
      <p:sp>
        <p:nvSpPr>
          <p:cNvPr id="9220" name="Rectangle 3"/>
          <p:cNvSpPr>
            <a:spLocks noGrp="1" noChangeArrowheads="1"/>
          </p:cNvSpPr>
          <p:nvPr>
            <p:ph type="body" idx="1"/>
          </p:nvPr>
        </p:nvSpPr>
        <p:spPr>
          <a:xfrm>
            <a:off x="0" y="768350"/>
            <a:ext cx="8893175" cy="5394325"/>
          </a:xfrm>
        </p:spPr>
        <p:txBody>
          <a:bodyPr>
            <a:normAutofit lnSpcReduction="10000"/>
          </a:bodyPr>
          <a:lstStyle/>
          <a:p>
            <a:pPr eaLnBrk="1" hangingPunct="1"/>
            <a:r>
              <a:rPr lang="en-US" sz="1800" b="1" smtClean="0"/>
              <a:t>Resonance Bump</a:t>
            </a:r>
            <a:r>
              <a:rPr lang="en-US" sz="1800" smtClean="0">
                <a:solidFill>
                  <a:srgbClr val="FF0000"/>
                </a:solidFill>
              </a:rPr>
              <a:t>.</a:t>
            </a:r>
            <a:r>
              <a:rPr lang="en-US" sz="1800" smtClean="0"/>
              <a:t/>
            </a:r>
            <a:br>
              <a:rPr lang="en-US" sz="1800" smtClean="0"/>
            </a:br>
            <a:r>
              <a:rPr lang="en-US" sz="1800" smtClean="0"/>
              <a:t>In electro-production, a heavy photon (A’) appears as a narrow e</a:t>
            </a:r>
            <a:r>
              <a:rPr lang="en-US" sz="1800" baseline="30000" smtClean="0"/>
              <a:t>+</a:t>
            </a:r>
            <a:r>
              <a:rPr lang="en-US" sz="1800" smtClean="0"/>
              <a:t>e</a:t>
            </a:r>
            <a:r>
              <a:rPr lang="en-US" sz="1800" baseline="30000" smtClean="0"/>
              <a:t>- </a:t>
            </a:r>
            <a:r>
              <a:rPr lang="en-US" sz="1800" smtClean="0"/>
              <a:t>resonance on a copious background of QED tridents.</a:t>
            </a:r>
            <a:br>
              <a:rPr lang="en-US" sz="1800" smtClean="0"/>
            </a:br>
            <a:r>
              <a:rPr lang="en-US" sz="1800" smtClean="0"/>
              <a:t/>
            </a:r>
            <a:br>
              <a:rPr lang="en-US" sz="1800" smtClean="0"/>
            </a:br>
            <a:r>
              <a:rPr lang="en-US" sz="1800" smtClean="0"/>
              <a:t/>
            </a:r>
            <a:br>
              <a:rPr lang="en-US" sz="1800" smtClean="0"/>
            </a:br>
            <a:r>
              <a:rPr lang="en-US" sz="1800" smtClean="0"/>
              <a:t/>
            </a:r>
            <a:br>
              <a:rPr lang="en-US" sz="1800" smtClean="0"/>
            </a:br>
            <a:r>
              <a:rPr lang="en-US" sz="1800" smtClean="0"/>
              <a:t/>
            </a:r>
            <a:br>
              <a:rPr lang="en-US" sz="1800" smtClean="0"/>
            </a:br>
            <a:r>
              <a:rPr lang="en-US" sz="1800" smtClean="0"/>
              <a:t/>
            </a:r>
            <a:br>
              <a:rPr lang="en-US" sz="1800" smtClean="0"/>
            </a:br>
            <a:r>
              <a:rPr lang="en-US" sz="1800" smtClean="0"/>
              <a:t/>
            </a:r>
            <a:br>
              <a:rPr lang="en-US" sz="1800" smtClean="0"/>
            </a:br>
            <a:endParaRPr lang="en-US" sz="1800" smtClean="0"/>
          </a:p>
          <a:p>
            <a:pPr eaLnBrk="1" hangingPunct="1"/>
            <a:r>
              <a:rPr lang="en-US" sz="1800" b="1" smtClean="0"/>
              <a:t>Secondary Decay Vertices</a:t>
            </a:r>
            <a:r>
              <a:rPr lang="en-US" sz="1800" smtClean="0"/>
              <a:t/>
            </a:r>
            <a:br>
              <a:rPr lang="en-US" sz="1800" smtClean="0"/>
            </a:br>
            <a:r>
              <a:rPr lang="en-US" sz="1800" smtClean="0"/>
              <a:t>Heavy photons in the mass range 10-1000 MeV</a:t>
            </a:r>
            <a:br>
              <a:rPr lang="en-US" sz="1800" smtClean="0"/>
            </a:br>
            <a:r>
              <a:rPr lang="en-US" sz="1800" smtClean="0"/>
              <a:t>can  have decay lengths ranging from millimeters</a:t>
            </a:r>
            <a:br>
              <a:rPr lang="en-US" sz="1800" smtClean="0"/>
            </a:br>
            <a:r>
              <a:rPr lang="en-US" sz="1800" smtClean="0"/>
              <a:t>to 10’s or 100’s of centimeters for suitable couplings, </a:t>
            </a:r>
            <a:br>
              <a:rPr lang="en-US" sz="1800" smtClean="0"/>
            </a:br>
            <a:r>
              <a:rPr lang="en-US" sz="1800" smtClean="0"/>
              <a:t>providing a distinctive signature.</a:t>
            </a:r>
            <a:br>
              <a:rPr lang="en-US" sz="1800" smtClean="0"/>
            </a:br>
            <a:endParaRPr lang="en-US" sz="1800" smtClean="0">
              <a:solidFill>
                <a:srgbClr val="FF3300"/>
              </a:solidFill>
              <a:sym typeface="Symbol" pitchFamily="18" charset="2"/>
            </a:endParaRPr>
          </a:p>
          <a:p>
            <a:pPr eaLnBrk="1" hangingPunct="1"/>
            <a:r>
              <a:rPr lang="en-US" sz="1800" b="1" smtClean="0">
                <a:sym typeface="Symbol" pitchFamily="18" charset="2"/>
              </a:rPr>
              <a:t>Sensitivity to small couplings </a:t>
            </a:r>
            <a:br>
              <a:rPr lang="en-US" sz="1800" b="1" smtClean="0">
                <a:sym typeface="Symbol" pitchFamily="18" charset="2"/>
              </a:rPr>
            </a:br>
            <a:r>
              <a:rPr lang="en-US" sz="1800" smtClean="0">
                <a:sym typeface="Symbol" pitchFamily="18" charset="2"/>
              </a:rPr>
              <a:t> Using resonance and vertex signatures together</a:t>
            </a:r>
            <a:br>
              <a:rPr lang="en-US" sz="1800" smtClean="0">
                <a:sym typeface="Symbol" pitchFamily="18" charset="2"/>
              </a:rPr>
            </a:br>
            <a:r>
              <a:rPr lang="en-US" sz="1800" smtClean="0">
                <a:sym typeface="Symbol" pitchFamily="18" charset="2"/>
              </a:rPr>
              <a:t> greatly enhances experimental reach.</a:t>
            </a:r>
            <a:endParaRPr lang="en-US" sz="2000" smtClean="0"/>
          </a:p>
          <a:p>
            <a:pPr eaLnBrk="1" hangingPunct="1">
              <a:buFontTx/>
              <a:buNone/>
            </a:pPr>
            <a:r>
              <a:rPr lang="en-US" sz="2000" smtClean="0"/>
              <a:t> </a:t>
            </a:r>
          </a:p>
          <a:p>
            <a:pPr eaLnBrk="1" hangingPunct="1"/>
            <a:endParaRPr lang="en-US" sz="2000" smtClean="0">
              <a:sym typeface="Symbol" pitchFamily="18" charset="2"/>
            </a:endParaRPr>
          </a:p>
          <a:p>
            <a:pPr eaLnBrk="1" hangingPunct="1">
              <a:buFontTx/>
              <a:buNone/>
            </a:pPr>
            <a:endParaRPr lang="en-US" sz="2000" smtClean="0">
              <a:sym typeface="Symbol" pitchFamily="18" charset="2"/>
            </a:endParaRPr>
          </a:p>
          <a:p>
            <a:pPr eaLnBrk="1" hangingPunct="1"/>
            <a:endParaRPr lang="en-US" sz="2000" smtClean="0">
              <a:sym typeface="Symbol" pitchFamily="18" charset="2"/>
            </a:endParaRPr>
          </a:p>
          <a:p>
            <a:pPr eaLnBrk="1" hangingPunct="1">
              <a:buFontTx/>
              <a:buNone/>
            </a:pPr>
            <a:endParaRPr lang="en-US" sz="2000" smtClean="0"/>
          </a:p>
        </p:txBody>
      </p:sp>
      <p:pic>
        <p:nvPicPr>
          <p:cNvPr id="9221" name="Picture 4"/>
          <p:cNvPicPr>
            <a:picLocks noChangeAspect="1" noChangeArrowheads="1"/>
          </p:cNvPicPr>
          <p:nvPr/>
        </p:nvPicPr>
        <p:blipFill>
          <a:blip r:embed="rId2" cstate="print"/>
          <a:srcRect/>
          <a:stretch>
            <a:fillRect/>
          </a:stretch>
        </p:blipFill>
        <p:spPr bwMode="auto">
          <a:xfrm>
            <a:off x="5429250" y="1527175"/>
            <a:ext cx="3432175" cy="2076450"/>
          </a:xfrm>
          <a:prstGeom prst="rect">
            <a:avLst/>
          </a:prstGeom>
          <a:noFill/>
          <a:ln w="9525">
            <a:noFill/>
            <a:miter lim="800000"/>
            <a:headEnd/>
            <a:tailEnd/>
          </a:ln>
        </p:spPr>
      </p:pic>
      <p:sp>
        <p:nvSpPr>
          <p:cNvPr id="9222" name="Text Box 5"/>
          <p:cNvSpPr txBox="1">
            <a:spLocks noChangeArrowheads="1"/>
          </p:cNvSpPr>
          <p:nvPr/>
        </p:nvSpPr>
        <p:spPr bwMode="auto">
          <a:xfrm>
            <a:off x="6929438" y="1611313"/>
            <a:ext cx="2214562" cy="307975"/>
          </a:xfrm>
          <a:prstGeom prst="rect">
            <a:avLst/>
          </a:prstGeom>
          <a:noFill/>
          <a:ln w="9525">
            <a:noFill/>
            <a:miter lim="800000"/>
            <a:headEnd/>
            <a:tailEnd/>
          </a:ln>
        </p:spPr>
        <p:txBody>
          <a:bodyPr>
            <a:spAutoFit/>
          </a:bodyPr>
          <a:lstStyle/>
          <a:p>
            <a:r>
              <a:rPr lang="en-US" sz="1400"/>
              <a:t>Trident Background</a:t>
            </a:r>
          </a:p>
        </p:txBody>
      </p:sp>
      <p:sp>
        <p:nvSpPr>
          <p:cNvPr id="9223" name="Text Box 6"/>
          <p:cNvSpPr txBox="1">
            <a:spLocks noChangeArrowheads="1"/>
          </p:cNvSpPr>
          <p:nvPr/>
        </p:nvSpPr>
        <p:spPr bwMode="auto">
          <a:xfrm>
            <a:off x="7154863" y="2035175"/>
            <a:ext cx="1122362" cy="307975"/>
          </a:xfrm>
          <a:prstGeom prst="rect">
            <a:avLst/>
          </a:prstGeom>
          <a:noFill/>
          <a:ln w="9525">
            <a:noFill/>
            <a:miter lim="800000"/>
            <a:headEnd/>
            <a:tailEnd/>
          </a:ln>
        </p:spPr>
        <p:txBody>
          <a:bodyPr>
            <a:spAutoFit/>
          </a:bodyPr>
          <a:lstStyle/>
          <a:p>
            <a:r>
              <a:rPr lang="en-US" sz="1400">
                <a:solidFill>
                  <a:srgbClr val="FF3300"/>
                </a:solidFill>
              </a:rPr>
              <a:t>A’ Signal</a:t>
            </a:r>
          </a:p>
        </p:txBody>
      </p:sp>
      <p:sp>
        <p:nvSpPr>
          <p:cNvPr id="9224"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9225" name="Footer Placeholder 12"/>
          <p:cNvSpPr>
            <a:spLocks noGrp="1"/>
          </p:cNvSpPr>
          <p:nvPr>
            <p:ph type="ftr" sz="quarter" idx="11"/>
          </p:nvPr>
        </p:nvSpPr>
        <p:spPr>
          <a:noFill/>
        </p:spPr>
        <p:txBody>
          <a:bodyPr/>
          <a:lstStyle/>
          <a:p>
            <a:r>
              <a:rPr lang="en-US" smtClean="0">
                <a:latin typeface="Arial" charset="0"/>
              </a:rPr>
              <a:t>HPS Dark2012</a:t>
            </a:r>
          </a:p>
        </p:txBody>
      </p:sp>
      <p:pic>
        <p:nvPicPr>
          <p:cNvPr id="9226" name="Picture 12"/>
          <p:cNvPicPr>
            <a:picLocks noChangeAspect="1" noChangeArrowheads="1"/>
          </p:cNvPicPr>
          <p:nvPr/>
        </p:nvPicPr>
        <p:blipFill>
          <a:blip r:embed="rId3" cstate="print"/>
          <a:srcRect/>
          <a:stretch>
            <a:fillRect/>
          </a:stretch>
        </p:blipFill>
        <p:spPr bwMode="auto">
          <a:xfrm>
            <a:off x="5843588" y="3876675"/>
            <a:ext cx="3017837" cy="2981325"/>
          </a:xfrm>
          <a:prstGeom prst="rect">
            <a:avLst/>
          </a:prstGeom>
          <a:noFill/>
          <a:ln w="9525">
            <a:noFill/>
            <a:miter lim="800000"/>
            <a:headEnd/>
            <a:tailEnd/>
          </a:ln>
        </p:spPr>
      </p:pic>
      <p:cxnSp>
        <p:nvCxnSpPr>
          <p:cNvPr id="16" name="Straight Arrow Connector 15"/>
          <p:cNvCxnSpPr>
            <a:stCxn id="9222" idx="1"/>
          </p:cNvCxnSpPr>
          <p:nvPr/>
        </p:nvCxnSpPr>
        <p:spPr>
          <a:xfrm flipH="1">
            <a:off x="6716713" y="1765300"/>
            <a:ext cx="212725" cy="13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8" name="TextBox 22"/>
          <p:cNvSpPr txBox="1">
            <a:spLocks noChangeArrowheads="1"/>
          </p:cNvSpPr>
          <p:nvPr/>
        </p:nvSpPr>
        <p:spPr bwMode="auto">
          <a:xfrm>
            <a:off x="6532563" y="3559175"/>
            <a:ext cx="1960562" cy="369888"/>
          </a:xfrm>
          <a:prstGeom prst="rect">
            <a:avLst/>
          </a:prstGeom>
          <a:noFill/>
          <a:ln w="9525">
            <a:noFill/>
            <a:miter lim="800000"/>
            <a:headEnd/>
            <a:tailEnd/>
          </a:ln>
        </p:spPr>
        <p:txBody>
          <a:bodyPr>
            <a:spAutoFit/>
          </a:bodyPr>
          <a:lstStyle/>
          <a:p>
            <a:r>
              <a:rPr lang="en-US">
                <a:solidFill>
                  <a:srgbClr val="FF0000"/>
                </a:solidFill>
              </a:rPr>
              <a:t>Decay Length c</a:t>
            </a:r>
            <a:r>
              <a:rPr lang="en-US">
                <a:solidFill>
                  <a:srgbClr val="FF0000"/>
                </a:solidFill>
                <a:sym typeface="Symbol" pitchFamily="18" charset="2"/>
              </a:rPr>
              <a:t></a:t>
            </a:r>
            <a:endParaRPr lang="en-US">
              <a:solidFill>
                <a:srgbClr val="FF0000"/>
              </a:solidFill>
            </a:endParaRPr>
          </a:p>
        </p:txBody>
      </p:sp>
      <p:sp>
        <p:nvSpPr>
          <p:cNvPr id="9229" name="TextBox 25"/>
          <p:cNvSpPr txBox="1">
            <a:spLocks noChangeArrowheads="1"/>
          </p:cNvSpPr>
          <p:nvPr/>
        </p:nvSpPr>
        <p:spPr bwMode="auto">
          <a:xfrm>
            <a:off x="6551613" y="1371600"/>
            <a:ext cx="1338262" cy="369888"/>
          </a:xfrm>
          <a:prstGeom prst="rect">
            <a:avLst/>
          </a:prstGeom>
          <a:noFill/>
          <a:ln w="9525">
            <a:noFill/>
            <a:miter lim="800000"/>
            <a:headEnd/>
            <a:tailEnd/>
          </a:ln>
        </p:spPr>
        <p:txBody>
          <a:bodyPr>
            <a:spAutoFit/>
          </a:bodyPr>
          <a:lstStyle/>
          <a:p>
            <a:r>
              <a:rPr lang="en-US">
                <a:solidFill>
                  <a:srgbClr val="FF0000"/>
                </a:solidFill>
              </a:rPr>
              <a:t>Bump Hunt</a:t>
            </a:r>
          </a:p>
        </p:txBody>
      </p:sp>
      <p:pic>
        <p:nvPicPr>
          <p:cNvPr id="9230" name="Picture 6"/>
          <p:cNvPicPr>
            <a:picLocks noChangeAspect="1" noChangeArrowheads="1"/>
          </p:cNvPicPr>
          <p:nvPr/>
        </p:nvPicPr>
        <p:blipFill>
          <a:blip r:embed="rId4" cstate="print"/>
          <a:srcRect/>
          <a:stretch>
            <a:fillRect/>
          </a:stretch>
        </p:blipFill>
        <p:spPr bwMode="auto">
          <a:xfrm>
            <a:off x="246063" y="1836738"/>
            <a:ext cx="2511425" cy="1698625"/>
          </a:xfrm>
          <a:prstGeom prst="rect">
            <a:avLst/>
          </a:prstGeom>
          <a:noFill/>
          <a:ln w="9525">
            <a:noFill/>
            <a:miter lim="800000"/>
            <a:headEnd/>
            <a:tailEnd/>
          </a:ln>
        </p:spPr>
      </p:pic>
      <p:sp>
        <p:nvSpPr>
          <p:cNvPr id="9231" name="TextBox 17"/>
          <p:cNvSpPr txBox="1">
            <a:spLocks noChangeArrowheads="1"/>
          </p:cNvSpPr>
          <p:nvPr/>
        </p:nvSpPr>
        <p:spPr bwMode="auto">
          <a:xfrm>
            <a:off x="914400" y="1728788"/>
            <a:ext cx="1092200" cy="368300"/>
          </a:xfrm>
          <a:prstGeom prst="rect">
            <a:avLst/>
          </a:prstGeom>
          <a:noFill/>
          <a:ln w="9525">
            <a:noFill/>
            <a:miter lim="800000"/>
            <a:headEnd/>
            <a:tailEnd/>
          </a:ln>
        </p:spPr>
        <p:txBody>
          <a:bodyPr>
            <a:spAutoFit/>
          </a:bodyPr>
          <a:lstStyle/>
          <a:p>
            <a:r>
              <a:rPr lang="en-US"/>
              <a:t>A’ Signal</a:t>
            </a:r>
          </a:p>
        </p:txBody>
      </p:sp>
      <p:pic>
        <p:nvPicPr>
          <p:cNvPr id="9232" name="Picture 2"/>
          <p:cNvPicPr>
            <a:picLocks noChangeAspect="1" noChangeArrowheads="1"/>
          </p:cNvPicPr>
          <p:nvPr/>
        </p:nvPicPr>
        <p:blipFill>
          <a:blip r:embed="rId5" cstate="print"/>
          <a:srcRect/>
          <a:stretch>
            <a:fillRect/>
          </a:stretch>
        </p:blipFill>
        <p:spPr bwMode="auto">
          <a:xfrm>
            <a:off x="3284538" y="2043113"/>
            <a:ext cx="2265362" cy="1323975"/>
          </a:xfrm>
          <a:prstGeom prst="rect">
            <a:avLst/>
          </a:prstGeom>
          <a:noFill/>
          <a:ln w="9525">
            <a:noFill/>
            <a:miter lim="800000"/>
            <a:headEnd/>
            <a:tailEnd/>
          </a:ln>
        </p:spPr>
      </p:pic>
      <p:sp>
        <p:nvSpPr>
          <p:cNvPr id="9233" name="TextBox 18"/>
          <p:cNvSpPr txBox="1">
            <a:spLocks noChangeArrowheads="1"/>
          </p:cNvSpPr>
          <p:nvPr/>
        </p:nvSpPr>
        <p:spPr bwMode="auto">
          <a:xfrm>
            <a:off x="3116263" y="1628775"/>
            <a:ext cx="2351087" cy="368300"/>
          </a:xfrm>
          <a:prstGeom prst="rect">
            <a:avLst/>
          </a:prstGeom>
          <a:noFill/>
          <a:ln w="9525">
            <a:noFill/>
            <a:miter lim="800000"/>
            <a:headEnd/>
            <a:tailEnd/>
          </a:ln>
        </p:spPr>
        <p:txBody>
          <a:bodyPr>
            <a:spAutoFit/>
          </a:bodyPr>
          <a:lstStyle/>
          <a:p>
            <a:r>
              <a:rPr lang="en-US"/>
              <a:t>Trident Background</a:t>
            </a:r>
          </a:p>
        </p:txBody>
      </p:sp>
      <p:sp>
        <p:nvSpPr>
          <p:cNvPr id="9234" name="TextBox 18"/>
          <p:cNvSpPr txBox="1">
            <a:spLocks noChangeArrowheads="1"/>
          </p:cNvSpPr>
          <p:nvPr/>
        </p:nvSpPr>
        <p:spPr bwMode="auto">
          <a:xfrm>
            <a:off x="4254500" y="2030413"/>
            <a:ext cx="368300" cy="369887"/>
          </a:xfrm>
          <a:prstGeom prst="rect">
            <a:avLst/>
          </a:prstGeom>
          <a:noFill/>
          <a:ln w="9525">
            <a:noFill/>
            <a:miter lim="800000"/>
            <a:headEnd/>
            <a:tailEnd/>
          </a:ln>
        </p:spPr>
        <p:txBody>
          <a:bodyPr wrap="none">
            <a:spAutoFit/>
          </a:bodyPr>
          <a:lstStyle/>
          <a:p>
            <a:r>
              <a:rPr lang="en-US">
                <a:sym typeface="Symbol" pitchFamily="18" charset="2"/>
              </a:rPr>
              <a:t>*</a:t>
            </a:r>
            <a:endParaRPr lang="en-US"/>
          </a:p>
        </p:txBody>
      </p:sp>
      <p:sp>
        <p:nvSpPr>
          <p:cNvPr id="9235" name="TextBox 19"/>
          <p:cNvSpPr txBox="1">
            <a:spLocks noChangeArrowheads="1"/>
          </p:cNvSpPr>
          <p:nvPr/>
        </p:nvSpPr>
        <p:spPr bwMode="auto">
          <a:xfrm>
            <a:off x="3619500" y="2733675"/>
            <a:ext cx="258763" cy="369888"/>
          </a:xfrm>
          <a:prstGeom prst="rect">
            <a:avLst/>
          </a:prstGeom>
          <a:noFill/>
          <a:ln w="9525">
            <a:noFill/>
            <a:miter lim="800000"/>
            <a:headEnd/>
            <a:tailEnd/>
          </a:ln>
        </p:spPr>
        <p:txBody>
          <a:bodyPr>
            <a:spAutoFit/>
          </a:bodyPr>
          <a:lstStyle/>
          <a:p>
            <a:r>
              <a:rPr lang="en-US">
                <a:sym typeface="Symbol" pitchFamily="18" charset="2"/>
              </a:rPr>
              <a:t></a:t>
            </a:r>
            <a:endParaRPr lang="en-US"/>
          </a:p>
        </p:txBody>
      </p:sp>
      <p:sp>
        <p:nvSpPr>
          <p:cNvPr id="9236" name="TextBox 22"/>
          <p:cNvSpPr txBox="1">
            <a:spLocks noChangeArrowheads="1"/>
          </p:cNvSpPr>
          <p:nvPr/>
        </p:nvSpPr>
        <p:spPr bwMode="auto">
          <a:xfrm>
            <a:off x="1490663" y="2536825"/>
            <a:ext cx="390525" cy="338138"/>
          </a:xfrm>
          <a:prstGeom prst="rect">
            <a:avLst/>
          </a:prstGeom>
          <a:noFill/>
          <a:ln w="9525">
            <a:noFill/>
            <a:miter lim="800000"/>
            <a:headEnd/>
            <a:tailEnd/>
          </a:ln>
        </p:spPr>
        <p:txBody>
          <a:bodyPr>
            <a:spAutoFit/>
          </a:bodyPr>
          <a:lstStyle/>
          <a:p>
            <a:r>
              <a:rPr lang="el-GR" sz="1600">
                <a:solidFill>
                  <a:srgbClr val="FF0000"/>
                </a:solidFill>
              </a:rPr>
              <a:t>ε</a:t>
            </a:r>
            <a:r>
              <a:rPr lang="en-US" sz="1600">
                <a:solidFill>
                  <a:srgbClr val="FF0000"/>
                </a:solidFill>
              </a:rPr>
              <a: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196975" y="3516313"/>
            <a:ext cx="6750050" cy="3341687"/>
          </a:xfrm>
          <a:prstGeom prst="rect">
            <a:avLst/>
          </a:prstGeom>
          <a:noFill/>
          <a:ln w="9525">
            <a:noFill/>
            <a:miter lim="800000"/>
            <a:headEnd/>
            <a:tailEnd/>
          </a:ln>
        </p:spPr>
      </p:pic>
      <p:sp>
        <p:nvSpPr>
          <p:cNvPr id="11267" name="Title 1"/>
          <p:cNvSpPr>
            <a:spLocks noGrp="1"/>
          </p:cNvSpPr>
          <p:nvPr>
            <p:ph type="title"/>
          </p:nvPr>
        </p:nvSpPr>
        <p:spPr>
          <a:xfrm>
            <a:off x="457200" y="0"/>
            <a:ext cx="8229600" cy="519113"/>
          </a:xfrm>
        </p:spPr>
        <p:txBody>
          <a:bodyPr>
            <a:normAutofit fontScale="90000"/>
          </a:bodyPr>
          <a:lstStyle/>
          <a:p>
            <a:r>
              <a:rPr lang="en-US" sz="3200" smtClean="0">
                <a:solidFill>
                  <a:srgbClr val="FF0000"/>
                </a:solidFill>
              </a:rPr>
              <a:t>HPS Test Run</a:t>
            </a:r>
          </a:p>
        </p:txBody>
      </p:sp>
      <p:sp>
        <p:nvSpPr>
          <p:cNvPr id="11268" name="Slide Number Placeholder 5"/>
          <p:cNvSpPr>
            <a:spLocks noGrp="1"/>
          </p:cNvSpPr>
          <p:nvPr>
            <p:ph type="sldNum" sz="quarter" idx="12"/>
          </p:nvPr>
        </p:nvSpPr>
        <p:spPr>
          <a:noFill/>
        </p:spPr>
        <p:txBody>
          <a:bodyPr/>
          <a:lstStyle/>
          <a:p>
            <a:fld id="{1FD5E1CB-1265-4531-9737-137E2AB29CA3}" type="slidenum">
              <a:rPr lang="en-US" smtClean="0">
                <a:latin typeface="Arial" charset="0"/>
              </a:rPr>
              <a:pPr/>
              <a:t>31</a:t>
            </a:fld>
            <a:endParaRPr lang="en-US" smtClean="0">
              <a:latin typeface="Arial" charset="0"/>
            </a:endParaRPr>
          </a:p>
        </p:txBody>
      </p:sp>
      <p:sp>
        <p:nvSpPr>
          <p:cNvPr id="11269" name="TextBox 7"/>
          <p:cNvSpPr txBox="1">
            <a:spLocks noChangeArrowheads="1"/>
          </p:cNvSpPr>
          <p:nvPr/>
        </p:nvSpPr>
        <p:spPr bwMode="auto">
          <a:xfrm>
            <a:off x="138113" y="546100"/>
            <a:ext cx="8843962" cy="2862263"/>
          </a:xfrm>
          <a:prstGeom prst="rect">
            <a:avLst/>
          </a:prstGeom>
          <a:noFill/>
          <a:ln w="9525">
            <a:noFill/>
            <a:miter lim="800000"/>
            <a:headEnd/>
            <a:tailEnd/>
          </a:ln>
        </p:spPr>
        <p:txBody>
          <a:bodyPr>
            <a:spAutoFit/>
          </a:bodyPr>
          <a:lstStyle/>
          <a:p>
            <a:pPr>
              <a:buFont typeface="Arial" charset="0"/>
              <a:buChar char="•"/>
            </a:pPr>
            <a:r>
              <a:rPr lang="en-US"/>
              <a:t> The HPS Test Run is the first stage of HPS. It was designed to demonstrate the</a:t>
            </a:r>
            <a:br>
              <a:rPr lang="en-US"/>
            </a:br>
            <a:r>
              <a:rPr lang="en-US"/>
              <a:t>   experiment’s technical feasibility, measure backgrounds, and begin our search for</a:t>
            </a:r>
            <a:br>
              <a:rPr lang="en-US"/>
            </a:br>
            <a:r>
              <a:rPr lang="en-US"/>
              <a:t>   heavy photons. Installed and run at JLAB during Spring 2012</a:t>
            </a:r>
            <a:br>
              <a:rPr lang="en-US"/>
            </a:br>
            <a:r>
              <a:rPr lang="en-US"/>
              <a:t>.</a:t>
            </a:r>
          </a:p>
          <a:p>
            <a:pPr>
              <a:buFont typeface="Arial" charset="0"/>
              <a:buChar char="•"/>
            </a:pPr>
            <a:r>
              <a:rPr lang="en-US"/>
              <a:t>  Designed to electro-produce A’s on a thin  W target upstream of the tracker.</a:t>
            </a:r>
            <a:br>
              <a:rPr lang="en-US"/>
            </a:br>
            <a:endParaRPr lang="en-US"/>
          </a:p>
          <a:p>
            <a:pPr>
              <a:buFont typeface="Arial" charset="0"/>
              <a:buChar char="•"/>
            </a:pPr>
            <a:r>
              <a:rPr lang="en-US"/>
              <a:t>  Measure A’ mass and decay point in a compact spectrometer- vertex detector </a:t>
            </a:r>
            <a:br>
              <a:rPr lang="en-US"/>
            </a:br>
            <a:r>
              <a:rPr lang="en-US"/>
              <a:t>   placed inside a dipole magnet.  Use high rate electronics.</a:t>
            </a:r>
            <a:br>
              <a:rPr lang="en-US"/>
            </a:br>
            <a:endParaRPr lang="en-US"/>
          </a:p>
          <a:p>
            <a:pPr>
              <a:buFont typeface="Arial" charset="0"/>
              <a:buChar char="•"/>
            </a:pPr>
            <a:r>
              <a:rPr lang="en-US"/>
              <a:t>  Trigger with a fast EM Calorimeter .</a:t>
            </a:r>
          </a:p>
        </p:txBody>
      </p:sp>
      <p:sp>
        <p:nvSpPr>
          <p:cNvPr id="11270" name="Footer Placeholder 12"/>
          <p:cNvSpPr>
            <a:spLocks noGrp="1"/>
          </p:cNvSpPr>
          <p:nvPr>
            <p:ph type="ftr" sz="quarter" idx="11"/>
          </p:nvPr>
        </p:nvSpPr>
        <p:spPr>
          <a:noFill/>
        </p:spPr>
        <p:txBody>
          <a:bodyPr/>
          <a:lstStyle/>
          <a:p>
            <a:r>
              <a:rPr lang="en-US" smtClean="0">
                <a:latin typeface="Arial" charset="0"/>
              </a:rPr>
              <a:t>HPS Dark2012</a:t>
            </a:r>
          </a:p>
        </p:txBody>
      </p:sp>
      <p:cxnSp>
        <p:nvCxnSpPr>
          <p:cNvPr id="15" name="Straight Arrow Connector 14"/>
          <p:cNvCxnSpPr/>
          <p:nvPr/>
        </p:nvCxnSpPr>
        <p:spPr>
          <a:xfrm>
            <a:off x="228600" y="4414838"/>
            <a:ext cx="1416050" cy="3206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2" name="TextBox 17"/>
          <p:cNvSpPr txBox="1">
            <a:spLocks noChangeArrowheads="1"/>
          </p:cNvSpPr>
          <p:nvPr/>
        </p:nvSpPr>
        <p:spPr bwMode="auto">
          <a:xfrm>
            <a:off x="160338" y="4740275"/>
            <a:ext cx="1201737" cy="369888"/>
          </a:xfrm>
          <a:prstGeom prst="rect">
            <a:avLst/>
          </a:prstGeom>
          <a:noFill/>
          <a:ln w="9525">
            <a:noFill/>
            <a:miter lim="800000"/>
            <a:headEnd/>
            <a:tailEnd/>
          </a:ln>
        </p:spPr>
        <p:txBody>
          <a:bodyPr>
            <a:spAutoFit/>
          </a:bodyPr>
          <a:lstStyle/>
          <a:p>
            <a:r>
              <a:rPr lang="en-US">
                <a:solidFill>
                  <a:srgbClr val="FF0000"/>
                </a:solidFill>
              </a:rPr>
              <a:t>e- beam</a:t>
            </a:r>
          </a:p>
        </p:txBody>
      </p:sp>
      <p:sp>
        <p:nvSpPr>
          <p:cNvPr id="11273" name="TextBox 15"/>
          <p:cNvSpPr txBox="1">
            <a:spLocks noChangeArrowheads="1"/>
          </p:cNvSpPr>
          <p:nvPr/>
        </p:nvSpPr>
        <p:spPr bwMode="auto">
          <a:xfrm>
            <a:off x="3063875" y="5514975"/>
            <a:ext cx="1903413" cy="368300"/>
          </a:xfrm>
          <a:prstGeom prst="rect">
            <a:avLst/>
          </a:prstGeom>
          <a:solidFill>
            <a:schemeClr val="bg1"/>
          </a:solidFill>
          <a:ln w="9525">
            <a:noFill/>
            <a:miter lim="800000"/>
            <a:headEnd/>
            <a:tailEnd/>
          </a:ln>
        </p:spPr>
        <p:txBody>
          <a:bodyPr>
            <a:spAutoFit/>
          </a:bodyPr>
          <a:lstStyle/>
          <a:p>
            <a:r>
              <a:rPr lang="en-US"/>
              <a:t>Tracker/Vertexer</a:t>
            </a:r>
          </a:p>
        </p:txBody>
      </p:sp>
      <p:sp>
        <p:nvSpPr>
          <p:cNvPr id="11274" name="TextBox 21"/>
          <p:cNvSpPr txBox="1">
            <a:spLocks noChangeArrowheads="1"/>
          </p:cNvSpPr>
          <p:nvPr/>
        </p:nvSpPr>
        <p:spPr bwMode="auto">
          <a:xfrm>
            <a:off x="7061200" y="4071938"/>
            <a:ext cx="754063" cy="369887"/>
          </a:xfrm>
          <a:prstGeom prst="rect">
            <a:avLst/>
          </a:prstGeom>
          <a:solidFill>
            <a:schemeClr val="bg1"/>
          </a:solidFill>
          <a:ln w="9525">
            <a:noFill/>
            <a:miter lim="800000"/>
            <a:headEnd/>
            <a:tailEnd/>
          </a:ln>
        </p:spPr>
        <p:txBody>
          <a:bodyPr>
            <a:spAutoFit/>
          </a:bodyPr>
          <a:lstStyle/>
          <a:p>
            <a:r>
              <a:rPr lang="en-US"/>
              <a:t>ECal</a:t>
            </a:r>
          </a:p>
        </p:txBody>
      </p:sp>
      <p:sp>
        <p:nvSpPr>
          <p:cNvPr id="11275" name="TextBox 26"/>
          <p:cNvSpPr txBox="1">
            <a:spLocks noChangeArrowheads="1"/>
          </p:cNvSpPr>
          <p:nvPr/>
        </p:nvSpPr>
        <p:spPr bwMode="auto">
          <a:xfrm>
            <a:off x="4684713" y="3600450"/>
            <a:ext cx="1735137" cy="369888"/>
          </a:xfrm>
          <a:prstGeom prst="rect">
            <a:avLst/>
          </a:prstGeom>
          <a:solidFill>
            <a:schemeClr val="bg1"/>
          </a:solidFill>
          <a:ln w="9525">
            <a:noFill/>
            <a:miter lim="800000"/>
            <a:headEnd/>
            <a:tailEnd/>
          </a:ln>
        </p:spPr>
        <p:txBody>
          <a:bodyPr>
            <a:spAutoFit/>
          </a:bodyPr>
          <a:lstStyle/>
          <a:p>
            <a:r>
              <a:rPr lang="en-US"/>
              <a:t>Dipole Magnet</a:t>
            </a:r>
          </a:p>
        </p:txBody>
      </p:sp>
      <p:sp>
        <p:nvSpPr>
          <p:cNvPr id="11276" name="TextBox 15"/>
          <p:cNvSpPr txBox="1">
            <a:spLocks noChangeArrowheads="1"/>
          </p:cNvSpPr>
          <p:nvPr/>
        </p:nvSpPr>
        <p:spPr bwMode="auto">
          <a:xfrm>
            <a:off x="1847850" y="3751263"/>
            <a:ext cx="1749425" cy="369887"/>
          </a:xfrm>
          <a:prstGeom prst="rect">
            <a:avLst/>
          </a:prstGeom>
          <a:solidFill>
            <a:schemeClr val="bg1"/>
          </a:solidFill>
          <a:ln w="9525">
            <a:noFill/>
            <a:miter lim="800000"/>
            <a:headEnd/>
            <a:tailEnd/>
          </a:ln>
        </p:spPr>
        <p:txBody>
          <a:bodyPr>
            <a:spAutoFit/>
          </a:bodyPr>
          <a:lstStyle/>
          <a:p>
            <a:r>
              <a:rPr lang="en-US"/>
              <a:t>Motion controls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858838"/>
          </a:xfrm>
        </p:spPr>
        <p:txBody>
          <a:bodyPr/>
          <a:lstStyle/>
          <a:p>
            <a:r>
              <a:rPr lang="en-US" sz="3200" smtClean="0">
                <a:solidFill>
                  <a:srgbClr val="FF0000"/>
                </a:solidFill>
              </a:rPr>
              <a:t>HPS Next Steps</a:t>
            </a:r>
          </a:p>
        </p:txBody>
      </p:sp>
      <p:sp>
        <p:nvSpPr>
          <p:cNvPr id="27651" name="Content Placeholder 2"/>
          <p:cNvSpPr>
            <a:spLocks noGrp="1"/>
          </p:cNvSpPr>
          <p:nvPr>
            <p:ph idx="1"/>
          </p:nvPr>
        </p:nvSpPr>
        <p:spPr>
          <a:xfrm>
            <a:off x="457200" y="947738"/>
            <a:ext cx="8462963" cy="5178425"/>
          </a:xfrm>
        </p:spPr>
        <p:txBody>
          <a:bodyPr/>
          <a:lstStyle/>
          <a:p>
            <a:r>
              <a:rPr lang="en-US" sz="1800" smtClean="0"/>
              <a:t>JLAB PAC  has approved HPS for 6 weeks of electron running on CEBAF-12 </a:t>
            </a:r>
            <a:br>
              <a:rPr lang="en-US" sz="1800" smtClean="0"/>
            </a:br>
            <a:endParaRPr lang="en-US" sz="1800" smtClean="0"/>
          </a:p>
          <a:p>
            <a:r>
              <a:rPr lang="en-US" sz="1800" smtClean="0"/>
              <a:t>Now completing analysis of Test Run data and performance studies.</a:t>
            </a:r>
          </a:p>
          <a:p>
            <a:endParaRPr lang="en-US" sz="1800" smtClean="0"/>
          </a:p>
          <a:p>
            <a:r>
              <a:rPr lang="en-US" sz="1800" smtClean="0"/>
              <a:t>Now preparing a new Proposal to JLAB and DOE for an upgraded detector. </a:t>
            </a:r>
            <a:br>
              <a:rPr lang="en-US" sz="1800" smtClean="0"/>
            </a:br>
            <a:r>
              <a:rPr lang="en-US" sz="1800" smtClean="0"/>
              <a:t>    Upgraded detector re-uses parts of the Test Run apparatus, includes some </a:t>
            </a:r>
            <a:br>
              <a:rPr lang="en-US" sz="1800" smtClean="0"/>
            </a:br>
            <a:r>
              <a:rPr lang="en-US" sz="1800" smtClean="0"/>
              <a:t>    minor reworks, will add a muon system, and will have increased acceptance</a:t>
            </a:r>
            <a:br>
              <a:rPr lang="en-US" sz="1800" smtClean="0"/>
            </a:br>
            <a:r>
              <a:rPr lang="en-US" sz="1800" smtClean="0"/>
              <a:t>    and momentum  resolution for greater reach. Presently under design.</a:t>
            </a:r>
            <a:br>
              <a:rPr lang="en-US" sz="1800" smtClean="0"/>
            </a:br>
            <a:r>
              <a:rPr lang="en-US" sz="1800" smtClean="0"/>
              <a:t/>
            </a:r>
            <a:br>
              <a:rPr lang="en-US" sz="1800" smtClean="0"/>
            </a:br>
            <a:r>
              <a:rPr lang="en-US" sz="1800" smtClean="0"/>
              <a:t>    Performance expected to be ~ that of our original proposal, “Full HPS”.</a:t>
            </a:r>
          </a:p>
          <a:p>
            <a:endParaRPr lang="en-US" sz="1800" smtClean="0"/>
          </a:p>
          <a:p>
            <a:r>
              <a:rPr lang="en-US" sz="1800" smtClean="0"/>
              <a:t>Hope proposal is approved Spring 2013.</a:t>
            </a:r>
            <a:br>
              <a:rPr lang="en-US" sz="1800" smtClean="0"/>
            </a:br>
            <a:endParaRPr lang="en-US" sz="1800" smtClean="0"/>
          </a:p>
          <a:p>
            <a:r>
              <a:rPr lang="en-US" sz="1800" smtClean="0"/>
              <a:t>Hope for HPS construction start mid 2013. Some work has already started.</a:t>
            </a:r>
            <a:br>
              <a:rPr lang="en-US" sz="1800" smtClean="0"/>
            </a:br>
            <a:endParaRPr lang="en-US" sz="1800" smtClean="0"/>
          </a:p>
          <a:p>
            <a:r>
              <a:rPr lang="en-US" sz="1800" smtClean="0"/>
              <a:t>Installation, commissioning and data taking would follow in Fall 2014. Good prospects for an extended run in 2015.</a:t>
            </a:r>
          </a:p>
        </p:txBody>
      </p:sp>
      <p:sp>
        <p:nvSpPr>
          <p:cNvPr id="27652" name="Footer Placeholder 3"/>
          <p:cNvSpPr>
            <a:spLocks noGrp="1"/>
          </p:cNvSpPr>
          <p:nvPr>
            <p:ph type="ftr" sz="quarter" idx="11"/>
          </p:nvPr>
        </p:nvSpPr>
        <p:spPr>
          <a:noFill/>
        </p:spPr>
        <p:txBody>
          <a:bodyPr/>
          <a:lstStyle/>
          <a:p>
            <a:r>
              <a:rPr lang="en-US" smtClean="0">
                <a:latin typeface="Arial" charset="0"/>
              </a:rPr>
              <a:t>HPS Dark2012</a:t>
            </a:r>
          </a:p>
        </p:txBody>
      </p:sp>
      <p:sp>
        <p:nvSpPr>
          <p:cNvPr id="27653" name="Slide Number Placeholder 4"/>
          <p:cNvSpPr>
            <a:spLocks noGrp="1"/>
          </p:cNvSpPr>
          <p:nvPr>
            <p:ph type="sldNum" sz="quarter" idx="12"/>
          </p:nvPr>
        </p:nvSpPr>
        <p:spPr>
          <a:noFill/>
        </p:spPr>
        <p:txBody>
          <a:bodyPr/>
          <a:lstStyle/>
          <a:p>
            <a:fld id="{B3B05A3C-51C5-4BD9-8D0E-ABDE68B3029A}" type="slidenum">
              <a:rPr lang="en-US" smtClean="0">
                <a:latin typeface="Arial" charset="0"/>
              </a:rPr>
              <a:pPr/>
              <a:t>32</a:t>
            </a:fld>
            <a:endParaRPr lang="en-US" smtClean="0">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1074737"/>
          </a:xfrm>
        </p:spPr>
        <p:txBody>
          <a:bodyPr/>
          <a:lstStyle/>
          <a:p>
            <a:r>
              <a:rPr lang="en-US" sz="3200" smtClean="0">
                <a:solidFill>
                  <a:srgbClr val="FF0000"/>
                </a:solidFill>
              </a:rPr>
              <a:t>HPS Reach </a:t>
            </a:r>
            <a:r>
              <a:rPr lang="en-US" sz="3200" smtClean="0">
                <a:solidFill>
                  <a:srgbClr val="FF0000"/>
                </a:solidFill>
                <a:sym typeface="Symbol" pitchFamily="18" charset="2"/>
              </a:rPr>
              <a:t>”Full HPS” Reach </a:t>
            </a:r>
            <a:endParaRPr lang="en-US" sz="3200" smtClean="0">
              <a:solidFill>
                <a:srgbClr val="FF0000"/>
              </a:solidFill>
            </a:endParaRPr>
          </a:p>
        </p:txBody>
      </p:sp>
      <p:sp>
        <p:nvSpPr>
          <p:cNvPr id="28675" name="Footer Placeholder 3"/>
          <p:cNvSpPr>
            <a:spLocks noGrp="1"/>
          </p:cNvSpPr>
          <p:nvPr>
            <p:ph type="ftr" sz="quarter" idx="11"/>
          </p:nvPr>
        </p:nvSpPr>
        <p:spPr>
          <a:noFill/>
        </p:spPr>
        <p:txBody>
          <a:bodyPr/>
          <a:lstStyle/>
          <a:p>
            <a:r>
              <a:rPr lang="en-US" smtClean="0">
                <a:latin typeface="Arial" charset="0"/>
              </a:rPr>
              <a:t>HPS Dark2012</a:t>
            </a:r>
          </a:p>
        </p:txBody>
      </p:sp>
      <p:sp>
        <p:nvSpPr>
          <p:cNvPr id="28676" name="Slide Number Placeholder 4"/>
          <p:cNvSpPr>
            <a:spLocks noGrp="1"/>
          </p:cNvSpPr>
          <p:nvPr>
            <p:ph type="sldNum" sz="quarter" idx="12"/>
          </p:nvPr>
        </p:nvSpPr>
        <p:spPr>
          <a:noFill/>
        </p:spPr>
        <p:txBody>
          <a:bodyPr/>
          <a:lstStyle/>
          <a:p>
            <a:fld id="{FC3015C7-56D9-414A-B6CE-B79FBD4C57D1}" type="slidenum">
              <a:rPr lang="en-US" smtClean="0">
                <a:latin typeface="Arial" charset="0"/>
              </a:rPr>
              <a:pPr/>
              <a:t>33</a:t>
            </a:fld>
            <a:endParaRPr lang="en-US" smtClean="0">
              <a:latin typeface="Arial" charset="0"/>
            </a:endParaRPr>
          </a:p>
        </p:txBody>
      </p:sp>
      <p:pic>
        <p:nvPicPr>
          <p:cNvPr id="28677" name="Picture 6"/>
          <p:cNvPicPr>
            <a:picLocks noChangeAspect="1" noChangeArrowheads="1"/>
          </p:cNvPicPr>
          <p:nvPr/>
        </p:nvPicPr>
        <p:blipFill>
          <a:blip r:embed="rId2" cstate="print"/>
          <a:srcRect/>
          <a:stretch>
            <a:fillRect/>
          </a:stretch>
        </p:blipFill>
        <p:spPr bwMode="auto">
          <a:xfrm>
            <a:off x="849313" y="1306513"/>
            <a:ext cx="5561012" cy="4851400"/>
          </a:xfrm>
          <a:prstGeom prst="rect">
            <a:avLst/>
          </a:prstGeom>
          <a:noFill/>
          <a:ln w="9525">
            <a:noFill/>
            <a:miter lim="800000"/>
            <a:headEnd/>
            <a:tailEnd/>
          </a:ln>
        </p:spPr>
      </p:pic>
      <p:cxnSp>
        <p:nvCxnSpPr>
          <p:cNvPr id="8" name="Straight Connector 7"/>
          <p:cNvCxnSpPr/>
          <p:nvPr/>
        </p:nvCxnSpPr>
        <p:spPr>
          <a:xfrm flipV="1">
            <a:off x="6867525" y="1847850"/>
            <a:ext cx="765175" cy="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8679" name="TextBox 10"/>
          <p:cNvSpPr txBox="1">
            <a:spLocks noChangeArrowheads="1"/>
          </p:cNvSpPr>
          <p:nvPr/>
        </p:nvSpPr>
        <p:spPr bwMode="auto">
          <a:xfrm>
            <a:off x="6773863" y="1874838"/>
            <a:ext cx="1957387" cy="369887"/>
          </a:xfrm>
          <a:prstGeom prst="rect">
            <a:avLst/>
          </a:prstGeom>
          <a:noFill/>
          <a:ln w="9525">
            <a:noFill/>
            <a:miter lim="800000"/>
            <a:headEnd/>
            <a:tailEnd/>
          </a:ln>
        </p:spPr>
        <p:txBody>
          <a:bodyPr>
            <a:spAutoFit/>
          </a:bodyPr>
          <a:lstStyle/>
          <a:p>
            <a:r>
              <a:rPr lang="en-US">
                <a:solidFill>
                  <a:srgbClr val="002060"/>
                </a:solidFill>
              </a:rPr>
              <a:t>1 week 1.1 GeV</a:t>
            </a:r>
          </a:p>
        </p:txBody>
      </p:sp>
      <p:cxnSp>
        <p:nvCxnSpPr>
          <p:cNvPr id="13" name="Straight Connector 12"/>
          <p:cNvCxnSpPr/>
          <p:nvPr/>
        </p:nvCxnSpPr>
        <p:spPr>
          <a:xfrm flipV="1">
            <a:off x="6896100" y="2771775"/>
            <a:ext cx="736600" cy="95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681" name="TextBox 17"/>
          <p:cNvSpPr txBox="1">
            <a:spLocks noChangeArrowheads="1"/>
          </p:cNvSpPr>
          <p:nvPr/>
        </p:nvSpPr>
        <p:spPr bwMode="auto">
          <a:xfrm>
            <a:off x="6819900" y="2798763"/>
            <a:ext cx="1827213" cy="369887"/>
          </a:xfrm>
          <a:prstGeom prst="rect">
            <a:avLst/>
          </a:prstGeom>
          <a:noFill/>
          <a:ln w="9525">
            <a:noFill/>
            <a:miter lim="800000"/>
            <a:headEnd/>
            <a:tailEnd/>
          </a:ln>
        </p:spPr>
        <p:txBody>
          <a:bodyPr>
            <a:spAutoFit/>
          </a:bodyPr>
          <a:lstStyle/>
          <a:p>
            <a:r>
              <a:rPr lang="en-US">
                <a:solidFill>
                  <a:srgbClr val="FF0000"/>
                </a:solidFill>
              </a:rPr>
              <a:t>1 week 2.2 GeV</a:t>
            </a:r>
          </a:p>
        </p:txBody>
      </p:sp>
      <p:cxnSp>
        <p:nvCxnSpPr>
          <p:cNvPr id="20" name="Straight Connector 19"/>
          <p:cNvCxnSpPr/>
          <p:nvPr/>
        </p:nvCxnSpPr>
        <p:spPr>
          <a:xfrm flipV="1">
            <a:off x="6951663" y="3919538"/>
            <a:ext cx="746125" cy="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8683" name="TextBox 23"/>
          <p:cNvSpPr txBox="1">
            <a:spLocks noChangeArrowheads="1"/>
          </p:cNvSpPr>
          <p:nvPr/>
        </p:nvSpPr>
        <p:spPr bwMode="auto">
          <a:xfrm>
            <a:off x="6848475" y="3965575"/>
            <a:ext cx="2220913" cy="923925"/>
          </a:xfrm>
          <a:prstGeom prst="rect">
            <a:avLst/>
          </a:prstGeom>
          <a:noFill/>
          <a:ln w="9525">
            <a:noFill/>
            <a:miter lim="800000"/>
            <a:headEnd/>
            <a:tailEnd/>
          </a:ln>
        </p:spPr>
        <p:txBody>
          <a:bodyPr>
            <a:spAutoFit/>
          </a:bodyPr>
          <a:lstStyle/>
          <a:p>
            <a:r>
              <a:rPr lang="en-US">
                <a:solidFill>
                  <a:srgbClr val="FF0000"/>
                </a:solidFill>
              </a:rPr>
              <a:t>3 months 2.2 GeV</a:t>
            </a:r>
            <a:br>
              <a:rPr lang="en-US">
                <a:solidFill>
                  <a:srgbClr val="FF0000"/>
                </a:solidFill>
              </a:rPr>
            </a:br>
            <a:r>
              <a:rPr lang="en-US">
                <a:solidFill>
                  <a:srgbClr val="FF0000"/>
                </a:solidFill>
              </a:rPr>
              <a:t/>
            </a:r>
            <a:br>
              <a:rPr lang="en-US">
                <a:solidFill>
                  <a:srgbClr val="FF0000"/>
                </a:solidFill>
              </a:rPr>
            </a:br>
            <a:r>
              <a:rPr lang="en-US">
                <a:solidFill>
                  <a:srgbClr val="FF0000"/>
                </a:solidFill>
              </a:rPr>
              <a:t>3 months 6.6 GeV</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Spare</a:t>
            </a:r>
            <a:endParaRPr lang="it-IT" dirty="0"/>
          </a:p>
        </p:txBody>
      </p:sp>
      <p:sp>
        <p:nvSpPr>
          <p:cNvPr id="3" name="Segnaposto contenuto 2"/>
          <p:cNvSpPr>
            <a:spLocks noGrp="1"/>
          </p:cNvSpPr>
          <p:nvPr>
            <p:ph idx="1"/>
          </p:nvPr>
        </p:nvSpPr>
        <p:spPr/>
        <p:txBody>
          <a:bodyPr/>
          <a:lstStyle/>
          <a:p>
            <a:endParaRPr lang="it-I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egnaposto data 2"/>
          <p:cNvSpPr>
            <a:spLocks noGrp="1"/>
          </p:cNvSpPr>
          <p:nvPr>
            <p:ph type="dt" sz="quarter" idx="10"/>
          </p:nvPr>
        </p:nvSpPr>
        <p:spPr>
          <a:noFill/>
        </p:spPr>
        <p:txBody>
          <a:bodyPr/>
          <a:lstStyle/>
          <a:p>
            <a:r>
              <a:rPr lang="it-IT" smtClean="0"/>
              <a:t>G.M. Urciuoli</a:t>
            </a:r>
          </a:p>
        </p:txBody>
      </p:sp>
      <p:pic>
        <p:nvPicPr>
          <p:cNvPr id="7173" name="Picture 2" descr="running"/>
          <p:cNvPicPr>
            <a:picLocks noChangeAspect="1" noChangeArrowheads="1"/>
          </p:cNvPicPr>
          <p:nvPr/>
        </p:nvPicPr>
        <p:blipFill>
          <a:blip r:embed="rId3" cstate="print"/>
          <a:srcRect/>
          <a:stretch>
            <a:fillRect/>
          </a:stretch>
        </p:blipFill>
        <p:spPr bwMode="auto">
          <a:xfrm>
            <a:off x="2057400" y="2514600"/>
            <a:ext cx="5467350" cy="3929063"/>
          </a:xfrm>
          <a:prstGeom prst="rect">
            <a:avLst/>
          </a:prstGeom>
          <a:noFill/>
          <a:ln w="9525">
            <a:noFill/>
            <a:miter lim="800000"/>
            <a:headEnd/>
            <a:tailEnd/>
          </a:ln>
        </p:spPr>
      </p:pic>
      <p:sp>
        <p:nvSpPr>
          <p:cNvPr id="7174" name="Text Box 3"/>
          <p:cNvSpPr txBox="1">
            <a:spLocks noChangeArrowheads="1"/>
          </p:cNvSpPr>
          <p:nvPr/>
        </p:nvSpPr>
        <p:spPr bwMode="auto">
          <a:xfrm>
            <a:off x="1143000" y="304800"/>
            <a:ext cx="5105400" cy="1282700"/>
          </a:xfrm>
          <a:prstGeom prst="rect">
            <a:avLst/>
          </a:prstGeom>
          <a:noFill/>
          <a:ln w="9525">
            <a:noFill/>
            <a:miter lim="800000"/>
            <a:headEnd/>
            <a:tailEnd/>
          </a:ln>
        </p:spPr>
        <p:txBody>
          <a:bodyPr>
            <a:spAutoFit/>
          </a:bodyPr>
          <a:lstStyle/>
          <a:p>
            <a:pPr>
              <a:spcBef>
                <a:spcPct val="50000"/>
              </a:spcBef>
            </a:pPr>
            <a:r>
              <a:rPr lang="en-US" sz="2400">
                <a:solidFill>
                  <a:schemeClr val="accent2"/>
                </a:solidFill>
                <a:latin typeface="Georgia" pitchFamily="18" charset="0"/>
              </a:rPr>
              <a:t>   </a:t>
            </a:r>
            <a:r>
              <a:rPr lang="en-US" sz="2400" b="1">
                <a:solidFill>
                  <a:schemeClr val="accent2"/>
                </a:solidFill>
                <a:latin typeface="Georgia" pitchFamily="18" charset="0"/>
              </a:rPr>
              <a:t>Atomic   Parity  Violation</a:t>
            </a:r>
          </a:p>
          <a:p>
            <a:pPr>
              <a:spcBef>
                <a:spcPct val="50000"/>
              </a:spcBef>
              <a:buFontTx/>
              <a:buChar char="•"/>
            </a:pPr>
            <a:r>
              <a:rPr lang="en-US">
                <a:latin typeface="Georgia" pitchFamily="18" charset="0"/>
              </a:rPr>
              <a:t>    Low  Q    test  of   Standard   Model</a:t>
            </a:r>
          </a:p>
          <a:p>
            <a:pPr>
              <a:spcBef>
                <a:spcPct val="50000"/>
              </a:spcBef>
              <a:buFontTx/>
              <a:buChar char="•"/>
            </a:pPr>
            <a:r>
              <a:rPr lang="en-US">
                <a:latin typeface="Georgia" pitchFamily="18" charset="0"/>
              </a:rPr>
              <a:t>    Needs    R       to make further  progress.</a:t>
            </a:r>
          </a:p>
        </p:txBody>
      </p:sp>
      <p:sp>
        <p:nvSpPr>
          <p:cNvPr id="7175" name="Text Box 4"/>
          <p:cNvSpPr txBox="1">
            <a:spLocks noChangeArrowheads="1"/>
          </p:cNvSpPr>
          <p:nvPr/>
        </p:nvSpPr>
        <p:spPr bwMode="auto">
          <a:xfrm>
            <a:off x="2166938" y="739775"/>
            <a:ext cx="609600" cy="304800"/>
          </a:xfrm>
          <a:prstGeom prst="rect">
            <a:avLst/>
          </a:prstGeom>
          <a:noFill/>
          <a:ln w="9525">
            <a:noFill/>
            <a:miter lim="800000"/>
            <a:headEnd/>
            <a:tailEnd/>
          </a:ln>
        </p:spPr>
        <p:txBody>
          <a:bodyPr>
            <a:spAutoFit/>
          </a:bodyPr>
          <a:lstStyle/>
          <a:p>
            <a:pPr>
              <a:spcBef>
                <a:spcPct val="50000"/>
              </a:spcBef>
            </a:pPr>
            <a:r>
              <a:rPr lang="en-US" sz="1400">
                <a:latin typeface="Georgia" pitchFamily="18" charset="0"/>
              </a:rPr>
              <a:t>2</a:t>
            </a:r>
          </a:p>
        </p:txBody>
      </p:sp>
      <p:sp>
        <p:nvSpPr>
          <p:cNvPr id="7176" name="Text Box 5"/>
          <p:cNvSpPr txBox="1">
            <a:spLocks noChangeArrowheads="1"/>
          </p:cNvSpPr>
          <p:nvPr/>
        </p:nvSpPr>
        <p:spPr bwMode="auto">
          <a:xfrm>
            <a:off x="2514600" y="1371600"/>
            <a:ext cx="609600" cy="304800"/>
          </a:xfrm>
          <a:prstGeom prst="rect">
            <a:avLst/>
          </a:prstGeom>
          <a:noFill/>
          <a:ln w="9525">
            <a:noFill/>
            <a:miter lim="800000"/>
            <a:headEnd/>
            <a:tailEnd/>
          </a:ln>
        </p:spPr>
        <p:txBody>
          <a:bodyPr>
            <a:spAutoFit/>
          </a:bodyPr>
          <a:lstStyle/>
          <a:p>
            <a:pPr>
              <a:spcBef>
                <a:spcPct val="50000"/>
              </a:spcBef>
            </a:pPr>
            <a:r>
              <a:rPr lang="en-US" sz="1400">
                <a:latin typeface="Georgia" pitchFamily="18" charset="0"/>
              </a:rPr>
              <a:t>N</a:t>
            </a:r>
          </a:p>
        </p:txBody>
      </p:sp>
      <p:graphicFrame>
        <p:nvGraphicFramePr>
          <p:cNvPr id="7170" name="Object 6"/>
          <p:cNvGraphicFramePr>
            <a:graphicFrameLocks noGrp="1" noChangeAspect="1"/>
          </p:cNvGraphicFramePr>
          <p:nvPr>
            <p:ph/>
          </p:nvPr>
        </p:nvGraphicFramePr>
        <p:xfrm>
          <a:off x="1143000" y="1752600"/>
          <a:ext cx="6096000" cy="611188"/>
        </p:xfrm>
        <a:graphic>
          <a:graphicData uri="http://schemas.openxmlformats.org/presentationml/2006/ole">
            <p:oleObj spid="_x0000_s49154" name="Equation" r:id="rId4" imgW="4305300" imgH="431800" progId="Equation.3">
              <p:embed/>
            </p:oleObj>
          </a:graphicData>
        </a:graphic>
      </p:graphicFrame>
      <p:sp>
        <p:nvSpPr>
          <p:cNvPr id="7177" name="Line 7"/>
          <p:cNvSpPr>
            <a:spLocks noChangeShapeType="1"/>
          </p:cNvSpPr>
          <p:nvPr/>
        </p:nvSpPr>
        <p:spPr bwMode="auto">
          <a:xfrm>
            <a:off x="6227763" y="1947863"/>
            <a:ext cx="76200" cy="0"/>
          </a:xfrm>
          <a:prstGeom prst="line">
            <a:avLst/>
          </a:prstGeom>
          <a:noFill/>
          <a:ln w="9525">
            <a:solidFill>
              <a:schemeClr val="tx1"/>
            </a:solidFill>
            <a:round/>
            <a:headEnd/>
            <a:tailEnd/>
          </a:ln>
        </p:spPr>
        <p:txBody>
          <a:bodyPr/>
          <a:lstStyle/>
          <a:p>
            <a:endParaRPr lang="it-IT"/>
          </a:p>
        </p:txBody>
      </p:sp>
      <p:sp>
        <p:nvSpPr>
          <p:cNvPr id="7178" name="Line 8"/>
          <p:cNvSpPr>
            <a:spLocks noChangeShapeType="1"/>
          </p:cNvSpPr>
          <p:nvPr/>
        </p:nvSpPr>
        <p:spPr bwMode="auto">
          <a:xfrm>
            <a:off x="2819400" y="1600200"/>
            <a:ext cx="228600" cy="228600"/>
          </a:xfrm>
          <a:prstGeom prst="line">
            <a:avLst/>
          </a:prstGeom>
          <a:noFill/>
          <a:ln w="28575">
            <a:solidFill>
              <a:srgbClr val="FF0000"/>
            </a:solidFill>
            <a:round/>
            <a:headEnd/>
            <a:tailEnd type="stealth" w="lg" len="lg"/>
          </a:ln>
        </p:spPr>
        <p:txBody>
          <a:bodyPr/>
          <a:lstStyle/>
          <a:p>
            <a:endParaRPr lang="it-IT"/>
          </a:p>
        </p:txBody>
      </p:sp>
      <p:sp>
        <p:nvSpPr>
          <p:cNvPr id="7179" name="Oval 9"/>
          <p:cNvSpPr>
            <a:spLocks noChangeArrowheads="1"/>
          </p:cNvSpPr>
          <p:nvPr/>
        </p:nvSpPr>
        <p:spPr bwMode="auto">
          <a:xfrm>
            <a:off x="3059113" y="1806575"/>
            <a:ext cx="685800" cy="533400"/>
          </a:xfrm>
          <a:prstGeom prst="ellipse">
            <a:avLst/>
          </a:prstGeom>
          <a:noFill/>
          <a:ln w="25400">
            <a:solidFill>
              <a:srgbClr val="FF0000"/>
            </a:solidFill>
            <a:round/>
            <a:headEnd/>
            <a:tailEnd/>
          </a:ln>
        </p:spPr>
        <p:txBody>
          <a:bodyPr wrap="none" anchor="ctr"/>
          <a:lstStyle/>
          <a:p>
            <a:endParaRPr lang="it-IT"/>
          </a:p>
        </p:txBody>
      </p:sp>
      <p:sp>
        <p:nvSpPr>
          <p:cNvPr id="7180" name="AutoShape 10"/>
          <p:cNvSpPr>
            <a:spLocks/>
          </p:cNvSpPr>
          <p:nvPr/>
        </p:nvSpPr>
        <p:spPr bwMode="auto">
          <a:xfrm rot="5400000">
            <a:off x="4648200" y="1828800"/>
            <a:ext cx="228600" cy="990600"/>
          </a:xfrm>
          <a:prstGeom prst="rightBrace">
            <a:avLst>
              <a:gd name="adj1" fmla="val 36111"/>
              <a:gd name="adj2" fmla="val 50000"/>
            </a:avLst>
          </a:prstGeom>
          <a:noFill/>
          <a:ln w="9525">
            <a:solidFill>
              <a:schemeClr val="tx1"/>
            </a:solidFill>
            <a:round/>
            <a:headEnd/>
            <a:tailEnd/>
          </a:ln>
        </p:spPr>
        <p:txBody>
          <a:bodyPr wrap="none" anchor="ctr"/>
          <a:lstStyle/>
          <a:p>
            <a:endParaRPr lang="it-IT"/>
          </a:p>
        </p:txBody>
      </p:sp>
      <p:graphicFrame>
        <p:nvGraphicFramePr>
          <p:cNvPr id="7171" name="Object 11"/>
          <p:cNvGraphicFramePr>
            <a:graphicFrameLocks noChangeAspect="1"/>
          </p:cNvGraphicFramePr>
          <p:nvPr/>
        </p:nvGraphicFramePr>
        <p:xfrm>
          <a:off x="4648200" y="2438400"/>
          <a:ext cx="358775" cy="287338"/>
        </p:xfrm>
        <a:graphic>
          <a:graphicData uri="http://schemas.openxmlformats.org/presentationml/2006/ole">
            <p:oleObj spid="_x0000_s49155" name="Equation" r:id="rId5" imgW="253780" imgH="203024" progId="Equation.3">
              <p:embed/>
            </p:oleObj>
          </a:graphicData>
        </a:graphic>
      </p:graphicFrame>
      <p:sp>
        <p:nvSpPr>
          <p:cNvPr id="7181" name="Oval 12"/>
          <p:cNvSpPr>
            <a:spLocks noChangeArrowheads="1"/>
          </p:cNvSpPr>
          <p:nvPr/>
        </p:nvSpPr>
        <p:spPr bwMode="auto">
          <a:xfrm>
            <a:off x="2667000" y="3810000"/>
            <a:ext cx="762000" cy="1676400"/>
          </a:xfrm>
          <a:prstGeom prst="ellipse">
            <a:avLst/>
          </a:prstGeom>
          <a:noFill/>
          <a:ln w="41275">
            <a:solidFill>
              <a:schemeClr val="accent2"/>
            </a:solidFill>
            <a:prstDash val="sysDot"/>
            <a:round/>
            <a:headEnd/>
            <a:tailEnd/>
          </a:ln>
        </p:spPr>
        <p:txBody>
          <a:bodyPr wrap="none" anchor="ctr"/>
          <a:lstStyle/>
          <a:p>
            <a:endParaRPr lang="it-IT"/>
          </a:p>
        </p:txBody>
      </p:sp>
      <p:sp>
        <p:nvSpPr>
          <p:cNvPr id="7182" name="Text Box 13"/>
          <p:cNvSpPr txBox="1">
            <a:spLocks noChangeArrowheads="1"/>
          </p:cNvSpPr>
          <p:nvPr/>
        </p:nvSpPr>
        <p:spPr bwMode="auto">
          <a:xfrm>
            <a:off x="914400" y="3124200"/>
            <a:ext cx="12192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Georgia" pitchFamily="18" charset="0"/>
              </a:rPr>
              <a:t>APV </a:t>
            </a:r>
          </a:p>
        </p:txBody>
      </p:sp>
      <p:sp>
        <p:nvSpPr>
          <p:cNvPr id="7183" name="Line 14"/>
          <p:cNvSpPr>
            <a:spLocks noChangeShapeType="1"/>
          </p:cNvSpPr>
          <p:nvPr/>
        </p:nvSpPr>
        <p:spPr bwMode="auto">
          <a:xfrm>
            <a:off x="1600200" y="3657600"/>
            <a:ext cx="1219200" cy="685800"/>
          </a:xfrm>
          <a:prstGeom prst="line">
            <a:avLst/>
          </a:prstGeom>
          <a:noFill/>
          <a:ln w="41275">
            <a:solidFill>
              <a:schemeClr val="accent2"/>
            </a:solidFill>
            <a:round/>
            <a:headEnd/>
            <a:tailEnd type="stealth" w="lg" len="lg"/>
          </a:ln>
        </p:spPr>
        <p:txBody>
          <a:bodyPr/>
          <a:lstStyle/>
          <a:p>
            <a:endParaRPr lang="it-IT"/>
          </a:p>
        </p:txBody>
      </p:sp>
      <p:sp>
        <p:nvSpPr>
          <p:cNvPr id="7184" name="Text Box 15"/>
          <p:cNvSpPr txBox="1">
            <a:spLocks noChangeArrowheads="1"/>
          </p:cNvSpPr>
          <p:nvPr/>
        </p:nvSpPr>
        <p:spPr bwMode="auto">
          <a:xfrm>
            <a:off x="5791200" y="990600"/>
            <a:ext cx="2895600" cy="581025"/>
          </a:xfrm>
          <a:prstGeom prst="rect">
            <a:avLst/>
          </a:prstGeom>
          <a:noFill/>
          <a:ln w="9525">
            <a:noFill/>
            <a:miter lim="800000"/>
            <a:headEnd/>
            <a:tailEnd/>
          </a:ln>
        </p:spPr>
        <p:txBody>
          <a:bodyPr>
            <a:spAutoFit/>
          </a:bodyPr>
          <a:lstStyle/>
          <a:p>
            <a:pPr>
              <a:spcBef>
                <a:spcPct val="50000"/>
              </a:spcBef>
            </a:pPr>
            <a:r>
              <a:rPr lang="en-US" sz="1600">
                <a:solidFill>
                  <a:srgbClr val="008000"/>
                </a:solidFill>
                <a:latin typeface="Georgia" pitchFamily="18" charset="0"/>
              </a:rPr>
              <a:t>Isotope  Chain  Experiments  e.g.   Berkeley   Yb</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data 4"/>
          <p:cNvSpPr>
            <a:spLocks noGrp="1"/>
          </p:cNvSpPr>
          <p:nvPr>
            <p:ph type="dt" sz="quarter" idx="10"/>
          </p:nvPr>
        </p:nvSpPr>
        <p:spPr>
          <a:noFill/>
        </p:spPr>
        <p:txBody>
          <a:bodyPr/>
          <a:lstStyle/>
          <a:p>
            <a:r>
              <a:rPr lang="it-IT" smtClean="0"/>
              <a:t>G.M. Urciuoli</a:t>
            </a:r>
          </a:p>
        </p:txBody>
      </p:sp>
      <p:sp>
        <p:nvSpPr>
          <p:cNvPr id="24579" name="Rectangle 2"/>
          <p:cNvSpPr>
            <a:spLocks noGrp="1" noChangeArrowheads="1"/>
          </p:cNvSpPr>
          <p:nvPr>
            <p:ph type="title"/>
          </p:nvPr>
        </p:nvSpPr>
        <p:spPr/>
        <p:txBody>
          <a:bodyPr/>
          <a:lstStyle/>
          <a:p>
            <a:pPr eaLnBrk="1" hangingPunct="1"/>
            <a:r>
              <a:rPr lang="en-US" sz="3600" smtClean="0">
                <a:solidFill>
                  <a:schemeClr val="accent2"/>
                </a:solidFill>
              </a:rPr>
              <a:t>High  Resolution  Spectrometers</a:t>
            </a:r>
          </a:p>
        </p:txBody>
      </p:sp>
      <p:pic>
        <p:nvPicPr>
          <p:cNvPr id="24580" name="Picture 3" descr="arms2"/>
          <p:cNvPicPr>
            <a:picLocks noGrp="1" noChangeAspect="1" noChangeArrowheads="1"/>
          </p:cNvPicPr>
          <p:nvPr>
            <p:ph sz="half" idx="1"/>
          </p:nvPr>
        </p:nvPicPr>
        <p:blipFill>
          <a:blip r:embed="rId2" cstate="print"/>
          <a:srcRect/>
          <a:stretch>
            <a:fillRect/>
          </a:stretch>
        </p:blipFill>
        <p:spPr>
          <a:xfrm>
            <a:off x="457200" y="1600200"/>
            <a:ext cx="5002213" cy="3028950"/>
          </a:xfrm>
          <a:noFill/>
        </p:spPr>
      </p:pic>
      <p:sp>
        <p:nvSpPr>
          <p:cNvPr id="24581" name="AutoShape 4"/>
          <p:cNvSpPr>
            <a:spLocks noChangeArrowheads="1"/>
          </p:cNvSpPr>
          <p:nvPr/>
        </p:nvSpPr>
        <p:spPr bwMode="auto">
          <a:xfrm rot="8701133">
            <a:off x="6172200" y="4419600"/>
            <a:ext cx="1752600" cy="1371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tx1"/>
            </a:solidFill>
            <a:miter lim="800000"/>
            <a:headEnd/>
            <a:tailEnd/>
          </a:ln>
        </p:spPr>
        <p:txBody>
          <a:bodyPr wrap="none" anchor="ctr"/>
          <a:lstStyle/>
          <a:p>
            <a:endParaRPr lang="it-IT"/>
          </a:p>
        </p:txBody>
      </p:sp>
      <p:sp>
        <p:nvSpPr>
          <p:cNvPr id="24582" name="Rectangle 5"/>
          <p:cNvSpPr>
            <a:spLocks noChangeArrowheads="1"/>
          </p:cNvSpPr>
          <p:nvPr/>
        </p:nvSpPr>
        <p:spPr bwMode="auto">
          <a:xfrm>
            <a:off x="5486400" y="4876800"/>
            <a:ext cx="685800" cy="1295400"/>
          </a:xfrm>
          <a:prstGeom prst="rect">
            <a:avLst/>
          </a:prstGeom>
          <a:solidFill>
            <a:srgbClr val="FFFF00"/>
          </a:solidFill>
          <a:ln w="9525">
            <a:solidFill>
              <a:schemeClr val="tx1"/>
            </a:solidFill>
            <a:miter lim="800000"/>
            <a:headEnd/>
            <a:tailEnd/>
          </a:ln>
        </p:spPr>
        <p:txBody>
          <a:bodyPr wrap="none" anchor="ctr"/>
          <a:lstStyle/>
          <a:p>
            <a:endParaRPr lang="it-IT"/>
          </a:p>
        </p:txBody>
      </p:sp>
      <p:sp>
        <p:nvSpPr>
          <p:cNvPr id="24583" name="Rectangle 6"/>
          <p:cNvSpPr>
            <a:spLocks noChangeArrowheads="1"/>
          </p:cNvSpPr>
          <p:nvPr/>
        </p:nvSpPr>
        <p:spPr bwMode="auto">
          <a:xfrm rot="-3117177">
            <a:off x="7543800" y="3657600"/>
            <a:ext cx="533400" cy="1295400"/>
          </a:xfrm>
          <a:prstGeom prst="rect">
            <a:avLst/>
          </a:prstGeom>
          <a:solidFill>
            <a:srgbClr val="FFFF00"/>
          </a:solidFill>
          <a:ln w="9525">
            <a:solidFill>
              <a:schemeClr val="tx1"/>
            </a:solidFill>
            <a:miter lim="800000"/>
            <a:headEnd/>
            <a:tailEnd/>
          </a:ln>
        </p:spPr>
        <p:txBody>
          <a:bodyPr wrap="none" anchor="ctr"/>
          <a:lstStyle/>
          <a:p>
            <a:endParaRPr lang="it-IT"/>
          </a:p>
        </p:txBody>
      </p:sp>
      <p:sp>
        <p:nvSpPr>
          <p:cNvPr id="24584" name="Rectangle 7"/>
          <p:cNvSpPr>
            <a:spLocks noChangeArrowheads="1"/>
          </p:cNvSpPr>
          <p:nvPr/>
        </p:nvSpPr>
        <p:spPr bwMode="auto">
          <a:xfrm>
            <a:off x="8305800" y="3200400"/>
            <a:ext cx="381000" cy="304800"/>
          </a:xfrm>
          <a:prstGeom prst="rect">
            <a:avLst/>
          </a:prstGeom>
          <a:solidFill>
            <a:schemeClr val="accent1"/>
          </a:solidFill>
          <a:ln w="9525">
            <a:solidFill>
              <a:schemeClr val="tx1"/>
            </a:solidFill>
            <a:miter lim="800000"/>
            <a:headEnd/>
            <a:tailEnd/>
          </a:ln>
        </p:spPr>
        <p:txBody>
          <a:bodyPr wrap="none" anchor="ctr"/>
          <a:lstStyle/>
          <a:p>
            <a:endParaRPr lang="it-IT"/>
          </a:p>
        </p:txBody>
      </p:sp>
      <p:sp>
        <p:nvSpPr>
          <p:cNvPr id="24585" name="Rectangle 8"/>
          <p:cNvSpPr>
            <a:spLocks noChangeArrowheads="1"/>
          </p:cNvSpPr>
          <p:nvPr/>
        </p:nvSpPr>
        <p:spPr bwMode="auto">
          <a:xfrm>
            <a:off x="4114800" y="5334000"/>
            <a:ext cx="457200" cy="152400"/>
          </a:xfrm>
          <a:prstGeom prst="rect">
            <a:avLst/>
          </a:prstGeom>
          <a:solidFill>
            <a:schemeClr val="accent2"/>
          </a:solidFill>
          <a:ln w="9525">
            <a:solidFill>
              <a:schemeClr val="tx1"/>
            </a:solidFill>
            <a:miter lim="800000"/>
            <a:headEnd/>
            <a:tailEnd/>
          </a:ln>
        </p:spPr>
        <p:txBody>
          <a:bodyPr wrap="none" anchor="ctr"/>
          <a:lstStyle/>
          <a:p>
            <a:endParaRPr lang="it-IT"/>
          </a:p>
        </p:txBody>
      </p:sp>
      <p:sp>
        <p:nvSpPr>
          <p:cNvPr id="24586" name="Freeform 9"/>
          <p:cNvSpPr>
            <a:spLocks/>
          </p:cNvSpPr>
          <p:nvPr/>
        </p:nvSpPr>
        <p:spPr bwMode="auto">
          <a:xfrm>
            <a:off x="4343400" y="3505200"/>
            <a:ext cx="4114800" cy="1905000"/>
          </a:xfrm>
          <a:custGeom>
            <a:avLst/>
            <a:gdLst>
              <a:gd name="T0" fmla="*/ 0 w 2592"/>
              <a:gd name="T1" fmla="*/ 2147483647 h 1200"/>
              <a:gd name="T2" fmla="*/ 2147483647 w 2592"/>
              <a:gd name="T3" fmla="*/ 2147483647 h 1200"/>
              <a:gd name="T4" fmla="*/ 2147483647 w 2592"/>
              <a:gd name="T5" fmla="*/ 2147483647 h 1200"/>
              <a:gd name="T6" fmla="*/ 2147483647 w 2592"/>
              <a:gd name="T7" fmla="*/ 2147483647 h 1200"/>
              <a:gd name="T8" fmla="*/ 2147483647 w 2592"/>
              <a:gd name="T9" fmla="*/ 2147483647 h 1200"/>
              <a:gd name="T10" fmla="*/ 2147483647 w 2592"/>
              <a:gd name="T11" fmla="*/ 2147483647 h 1200"/>
              <a:gd name="T12" fmla="*/ 2147483647 w 2592"/>
              <a:gd name="T13" fmla="*/ 2147483647 h 1200"/>
              <a:gd name="T14" fmla="*/ 2147483647 w 2592"/>
              <a:gd name="T15" fmla="*/ 2147483647 h 1200"/>
              <a:gd name="T16" fmla="*/ 2147483647 w 2592"/>
              <a:gd name="T17" fmla="*/ 0 h 1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92"/>
              <a:gd name="T28" fmla="*/ 0 h 1200"/>
              <a:gd name="T29" fmla="*/ 2592 w 2592"/>
              <a:gd name="T30" fmla="*/ 1200 h 1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92" h="1200">
                <a:moveTo>
                  <a:pt x="0" y="1200"/>
                </a:moveTo>
                <a:cubicBezTo>
                  <a:pt x="272" y="1140"/>
                  <a:pt x="544" y="1080"/>
                  <a:pt x="720" y="1056"/>
                </a:cubicBezTo>
                <a:cubicBezTo>
                  <a:pt x="896" y="1032"/>
                  <a:pt x="968" y="1056"/>
                  <a:pt x="1056" y="1056"/>
                </a:cubicBezTo>
                <a:cubicBezTo>
                  <a:pt x="1144" y="1056"/>
                  <a:pt x="1152" y="1080"/>
                  <a:pt x="1248" y="1056"/>
                </a:cubicBezTo>
                <a:cubicBezTo>
                  <a:pt x="1344" y="1032"/>
                  <a:pt x="1528" y="976"/>
                  <a:pt x="1632" y="912"/>
                </a:cubicBezTo>
                <a:cubicBezTo>
                  <a:pt x="1736" y="848"/>
                  <a:pt x="1808" y="744"/>
                  <a:pt x="1872" y="672"/>
                </a:cubicBezTo>
                <a:cubicBezTo>
                  <a:pt x="1936" y="600"/>
                  <a:pt x="1944" y="552"/>
                  <a:pt x="2016" y="480"/>
                </a:cubicBezTo>
                <a:cubicBezTo>
                  <a:pt x="2088" y="408"/>
                  <a:pt x="2208" y="320"/>
                  <a:pt x="2304" y="240"/>
                </a:cubicBezTo>
                <a:cubicBezTo>
                  <a:pt x="2400" y="160"/>
                  <a:pt x="2544" y="40"/>
                  <a:pt x="2592" y="0"/>
                </a:cubicBezTo>
              </a:path>
            </a:pathLst>
          </a:custGeom>
          <a:noFill/>
          <a:ln w="31750">
            <a:solidFill>
              <a:srgbClr val="FF0000"/>
            </a:solidFill>
            <a:round/>
            <a:headEnd/>
            <a:tailEnd/>
          </a:ln>
        </p:spPr>
        <p:txBody>
          <a:bodyPr/>
          <a:lstStyle/>
          <a:p>
            <a:endParaRPr lang="it-IT"/>
          </a:p>
        </p:txBody>
      </p:sp>
      <p:sp>
        <p:nvSpPr>
          <p:cNvPr id="24587" name="Freeform 10"/>
          <p:cNvSpPr>
            <a:spLocks/>
          </p:cNvSpPr>
          <p:nvPr/>
        </p:nvSpPr>
        <p:spPr bwMode="auto">
          <a:xfrm>
            <a:off x="4343400" y="3505200"/>
            <a:ext cx="4114800" cy="2451100"/>
          </a:xfrm>
          <a:custGeom>
            <a:avLst/>
            <a:gdLst>
              <a:gd name="T0" fmla="*/ 0 w 2592"/>
              <a:gd name="T1" fmla="*/ 2147483647 h 1544"/>
              <a:gd name="T2" fmla="*/ 2147483647 w 2592"/>
              <a:gd name="T3" fmla="*/ 2147483647 h 1544"/>
              <a:gd name="T4" fmla="*/ 2147483647 w 2592"/>
              <a:gd name="T5" fmla="*/ 2147483647 h 1544"/>
              <a:gd name="T6" fmla="*/ 2147483647 w 2592"/>
              <a:gd name="T7" fmla="*/ 2147483647 h 1544"/>
              <a:gd name="T8" fmla="*/ 2147483647 w 2592"/>
              <a:gd name="T9" fmla="*/ 2147483647 h 1544"/>
              <a:gd name="T10" fmla="*/ 2147483647 w 2592"/>
              <a:gd name="T11" fmla="*/ 2147483647 h 1544"/>
              <a:gd name="T12" fmla="*/ 2147483647 w 2592"/>
              <a:gd name="T13" fmla="*/ 2147483647 h 1544"/>
              <a:gd name="T14" fmla="*/ 2147483647 w 2592"/>
              <a:gd name="T15" fmla="*/ 2147483647 h 1544"/>
              <a:gd name="T16" fmla="*/ 2147483647 w 2592"/>
              <a:gd name="T17" fmla="*/ 0 h 1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92"/>
              <a:gd name="T28" fmla="*/ 0 h 1544"/>
              <a:gd name="T29" fmla="*/ 2592 w 2592"/>
              <a:gd name="T30" fmla="*/ 1544 h 1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92" h="1544">
                <a:moveTo>
                  <a:pt x="0" y="1200"/>
                </a:moveTo>
                <a:cubicBezTo>
                  <a:pt x="272" y="1316"/>
                  <a:pt x="544" y="1432"/>
                  <a:pt x="720" y="1488"/>
                </a:cubicBezTo>
                <a:cubicBezTo>
                  <a:pt x="896" y="1544"/>
                  <a:pt x="944" y="1536"/>
                  <a:pt x="1056" y="1536"/>
                </a:cubicBezTo>
                <a:cubicBezTo>
                  <a:pt x="1168" y="1536"/>
                  <a:pt x="1256" y="1544"/>
                  <a:pt x="1392" y="1488"/>
                </a:cubicBezTo>
                <a:cubicBezTo>
                  <a:pt x="1528" y="1432"/>
                  <a:pt x="1744" y="1304"/>
                  <a:pt x="1872" y="1200"/>
                </a:cubicBezTo>
                <a:cubicBezTo>
                  <a:pt x="2000" y="1096"/>
                  <a:pt x="2096" y="944"/>
                  <a:pt x="2160" y="864"/>
                </a:cubicBezTo>
                <a:cubicBezTo>
                  <a:pt x="2224" y="784"/>
                  <a:pt x="2208" y="800"/>
                  <a:pt x="2256" y="720"/>
                </a:cubicBezTo>
                <a:cubicBezTo>
                  <a:pt x="2304" y="640"/>
                  <a:pt x="2392" y="504"/>
                  <a:pt x="2448" y="384"/>
                </a:cubicBezTo>
                <a:cubicBezTo>
                  <a:pt x="2504" y="264"/>
                  <a:pt x="2568" y="64"/>
                  <a:pt x="2592" y="0"/>
                </a:cubicBezTo>
              </a:path>
            </a:pathLst>
          </a:custGeom>
          <a:noFill/>
          <a:ln w="25400">
            <a:solidFill>
              <a:srgbClr val="FF0000"/>
            </a:solidFill>
            <a:round/>
            <a:headEnd/>
            <a:tailEnd/>
          </a:ln>
        </p:spPr>
        <p:txBody>
          <a:bodyPr/>
          <a:lstStyle/>
          <a:p>
            <a:endParaRPr lang="it-IT"/>
          </a:p>
        </p:txBody>
      </p:sp>
      <p:sp>
        <p:nvSpPr>
          <p:cNvPr id="24588" name="Freeform 11"/>
          <p:cNvSpPr>
            <a:spLocks/>
          </p:cNvSpPr>
          <p:nvPr/>
        </p:nvSpPr>
        <p:spPr bwMode="auto">
          <a:xfrm>
            <a:off x="6553200" y="3505200"/>
            <a:ext cx="1676400" cy="2362200"/>
          </a:xfrm>
          <a:custGeom>
            <a:avLst/>
            <a:gdLst>
              <a:gd name="T0" fmla="*/ 0 w 1056"/>
              <a:gd name="T1" fmla="*/ 2147483647 h 1488"/>
              <a:gd name="T2" fmla="*/ 2147483647 w 1056"/>
              <a:gd name="T3" fmla="*/ 2147483647 h 1488"/>
              <a:gd name="T4" fmla="*/ 2147483647 w 1056"/>
              <a:gd name="T5" fmla="*/ 2147483647 h 1488"/>
              <a:gd name="T6" fmla="*/ 2147483647 w 1056"/>
              <a:gd name="T7" fmla="*/ 2147483647 h 1488"/>
              <a:gd name="T8" fmla="*/ 2147483647 w 1056"/>
              <a:gd name="T9" fmla="*/ 2147483647 h 1488"/>
              <a:gd name="T10" fmla="*/ 2147483647 w 1056"/>
              <a:gd name="T11" fmla="*/ 0 h 1488"/>
              <a:gd name="T12" fmla="*/ 0 60000 65536"/>
              <a:gd name="T13" fmla="*/ 0 60000 65536"/>
              <a:gd name="T14" fmla="*/ 0 60000 65536"/>
              <a:gd name="T15" fmla="*/ 0 60000 65536"/>
              <a:gd name="T16" fmla="*/ 0 60000 65536"/>
              <a:gd name="T17" fmla="*/ 0 60000 65536"/>
              <a:gd name="T18" fmla="*/ 0 w 1056"/>
              <a:gd name="T19" fmla="*/ 0 h 1488"/>
              <a:gd name="T20" fmla="*/ 1056 w 1056"/>
              <a:gd name="T21" fmla="*/ 1488 h 1488"/>
            </a:gdLst>
            <a:ahLst/>
            <a:cxnLst>
              <a:cxn ang="T12">
                <a:pos x="T0" y="T1"/>
              </a:cxn>
              <a:cxn ang="T13">
                <a:pos x="T2" y="T3"/>
              </a:cxn>
              <a:cxn ang="T14">
                <a:pos x="T4" y="T5"/>
              </a:cxn>
              <a:cxn ang="T15">
                <a:pos x="T6" y="T7"/>
              </a:cxn>
              <a:cxn ang="T16">
                <a:pos x="T8" y="T9"/>
              </a:cxn>
              <a:cxn ang="T17">
                <a:pos x="T10" y="T11"/>
              </a:cxn>
            </a:cxnLst>
            <a:rect l="T18" t="T19" r="T20" b="T21"/>
            <a:pathLst>
              <a:path w="1056" h="1488">
                <a:moveTo>
                  <a:pt x="0" y="1488"/>
                </a:moveTo>
                <a:cubicBezTo>
                  <a:pt x="156" y="1396"/>
                  <a:pt x="312" y="1304"/>
                  <a:pt x="432" y="1200"/>
                </a:cubicBezTo>
                <a:cubicBezTo>
                  <a:pt x="552" y="1096"/>
                  <a:pt x="656" y="944"/>
                  <a:pt x="720" y="864"/>
                </a:cubicBezTo>
                <a:cubicBezTo>
                  <a:pt x="784" y="784"/>
                  <a:pt x="776" y="800"/>
                  <a:pt x="816" y="720"/>
                </a:cubicBezTo>
                <a:cubicBezTo>
                  <a:pt x="856" y="640"/>
                  <a:pt x="920" y="504"/>
                  <a:pt x="960" y="384"/>
                </a:cubicBezTo>
                <a:cubicBezTo>
                  <a:pt x="1000" y="264"/>
                  <a:pt x="1028" y="132"/>
                  <a:pt x="1056" y="0"/>
                </a:cubicBezTo>
              </a:path>
            </a:pathLst>
          </a:custGeom>
          <a:noFill/>
          <a:ln w="25400">
            <a:solidFill>
              <a:schemeClr val="accent2"/>
            </a:solidFill>
            <a:round/>
            <a:headEnd/>
            <a:tailEnd/>
          </a:ln>
        </p:spPr>
        <p:txBody>
          <a:bodyPr/>
          <a:lstStyle/>
          <a:p>
            <a:endParaRPr lang="it-IT"/>
          </a:p>
        </p:txBody>
      </p:sp>
      <p:sp>
        <p:nvSpPr>
          <p:cNvPr id="24589" name="Freeform 12"/>
          <p:cNvSpPr>
            <a:spLocks/>
          </p:cNvSpPr>
          <p:nvPr/>
        </p:nvSpPr>
        <p:spPr bwMode="auto">
          <a:xfrm>
            <a:off x="6400800" y="3505200"/>
            <a:ext cx="1828800" cy="1676400"/>
          </a:xfrm>
          <a:custGeom>
            <a:avLst/>
            <a:gdLst>
              <a:gd name="T0" fmla="*/ 0 w 1152"/>
              <a:gd name="T1" fmla="*/ 2147483647 h 1056"/>
              <a:gd name="T2" fmla="*/ 2147483647 w 1152"/>
              <a:gd name="T3" fmla="*/ 2147483647 h 1056"/>
              <a:gd name="T4" fmla="*/ 2147483647 w 1152"/>
              <a:gd name="T5" fmla="*/ 2147483647 h 1056"/>
              <a:gd name="T6" fmla="*/ 2147483647 w 1152"/>
              <a:gd name="T7" fmla="*/ 2147483647 h 1056"/>
              <a:gd name="T8" fmla="*/ 2147483647 w 1152"/>
              <a:gd name="T9" fmla="*/ 2147483647 h 1056"/>
              <a:gd name="T10" fmla="*/ 2147483647 w 1152"/>
              <a:gd name="T11" fmla="*/ 0 h 1056"/>
              <a:gd name="T12" fmla="*/ 0 60000 65536"/>
              <a:gd name="T13" fmla="*/ 0 60000 65536"/>
              <a:gd name="T14" fmla="*/ 0 60000 65536"/>
              <a:gd name="T15" fmla="*/ 0 60000 65536"/>
              <a:gd name="T16" fmla="*/ 0 60000 65536"/>
              <a:gd name="T17" fmla="*/ 0 60000 65536"/>
              <a:gd name="T18" fmla="*/ 0 w 1152"/>
              <a:gd name="T19" fmla="*/ 0 h 1056"/>
              <a:gd name="T20" fmla="*/ 1152 w 1152"/>
              <a:gd name="T21" fmla="*/ 1056 h 1056"/>
            </a:gdLst>
            <a:ahLst/>
            <a:cxnLst>
              <a:cxn ang="T12">
                <a:pos x="T0" y="T1"/>
              </a:cxn>
              <a:cxn ang="T13">
                <a:pos x="T2" y="T3"/>
              </a:cxn>
              <a:cxn ang="T14">
                <a:pos x="T4" y="T5"/>
              </a:cxn>
              <a:cxn ang="T15">
                <a:pos x="T6" y="T7"/>
              </a:cxn>
              <a:cxn ang="T16">
                <a:pos x="T8" y="T9"/>
              </a:cxn>
              <a:cxn ang="T17">
                <a:pos x="T10" y="T11"/>
              </a:cxn>
            </a:cxnLst>
            <a:rect l="T18" t="T19" r="T20" b="T21"/>
            <a:pathLst>
              <a:path w="1152" h="1056">
                <a:moveTo>
                  <a:pt x="0" y="1056"/>
                </a:moveTo>
                <a:cubicBezTo>
                  <a:pt x="124" y="996"/>
                  <a:pt x="248" y="936"/>
                  <a:pt x="336" y="864"/>
                </a:cubicBezTo>
                <a:cubicBezTo>
                  <a:pt x="424" y="792"/>
                  <a:pt x="480" y="688"/>
                  <a:pt x="528" y="624"/>
                </a:cubicBezTo>
                <a:cubicBezTo>
                  <a:pt x="576" y="560"/>
                  <a:pt x="568" y="536"/>
                  <a:pt x="624" y="480"/>
                </a:cubicBezTo>
                <a:cubicBezTo>
                  <a:pt x="680" y="424"/>
                  <a:pt x="776" y="368"/>
                  <a:pt x="864" y="288"/>
                </a:cubicBezTo>
                <a:cubicBezTo>
                  <a:pt x="952" y="208"/>
                  <a:pt x="1104" y="48"/>
                  <a:pt x="1152" y="0"/>
                </a:cubicBezTo>
              </a:path>
            </a:pathLst>
          </a:custGeom>
          <a:noFill/>
          <a:ln w="25400">
            <a:solidFill>
              <a:schemeClr val="accent2"/>
            </a:solidFill>
            <a:round/>
            <a:headEnd/>
            <a:tailEnd/>
          </a:ln>
        </p:spPr>
        <p:txBody>
          <a:bodyPr/>
          <a:lstStyle/>
          <a:p>
            <a:endParaRPr lang="it-IT"/>
          </a:p>
        </p:txBody>
      </p:sp>
      <p:sp>
        <p:nvSpPr>
          <p:cNvPr id="24590" name="Text Box 13"/>
          <p:cNvSpPr txBox="1">
            <a:spLocks noChangeArrowheads="1"/>
          </p:cNvSpPr>
          <p:nvPr/>
        </p:nvSpPr>
        <p:spPr bwMode="auto">
          <a:xfrm>
            <a:off x="7162800" y="2667000"/>
            <a:ext cx="1447800" cy="366713"/>
          </a:xfrm>
          <a:prstGeom prst="rect">
            <a:avLst/>
          </a:prstGeom>
          <a:noFill/>
          <a:ln w="9525">
            <a:noFill/>
            <a:miter lim="800000"/>
            <a:headEnd/>
            <a:tailEnd/>
          </a:ln>
        </p:spPr>
        <p:txBody>
          <a:bodyPr>
            <a:spAutoFit/>
          </a:bodyPr>
          <a:lstStyle/>
          <a:p>
            <a:pPr>
              <a:spcBef>
                <a:spcPct val="50000"/>
              </a:spcBef>
            </a:pPr>
            <a:r>
              <a:rPr lang="en-US">
                <a:solidFill>
                  <a:srgbClr val="FF0000"/>
                </a:solidFill>
              </a:rPr>
              <a:t>Elastic</a:t>
            </a:r>
          </a:p>
        </p:txBody>
      </p:sp>
      <p:sp>
        <p:nvSpPr>
          <p:cNvPr id="24591" name="Text Box 14"/>
          <p:cNvSpPr txBox="1">
            <a:spLocks noChangeArrowheads="1"/>
          </p:cNvSpPr>
          <p:nvPr/>
        </p:nvSpPr>
        <p:spPr bwMode="auto">
          <a:xfrm>
            <a:off x="6324600" y="3276600"/>
            <a:ext cx="14478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Inelastic</a:t>
            </a:r>
          </a:p>
        </p:txBody>
      </p:sp>
      <p:sp>
        <p:nvSpPr>
          <p:cNvPr id="24592" name="Line 15"/>
          <p:cNvSpPr>
            <a:spLocks noChangeShapeType="1"/>
          </p:cNvSpPr>
          <p:nvPr/>
        </p:nvSpPr>
        <p:spPr bwMode="auto">
          <a:xfrm>
            <a:off x="7924800" y="2971800"/>
            <a:ext cx="457200" cy="457200"/>
          </a:xfrm>
          <a:prstGeom prst="line">
            <a:avLst/>
          </a:prstGeom>
          <a:noFill/>
          <a:ln w="19050">
            <a:solidFill>
              <a:srgbClr val="FF0000"/>
            </a:solidFill>
            <a:round/>
            <a:headEnd/>
            <a:tailEnd type="stealth" w="lg" len="lg"/>
          </a:ln>
        </p:spPr>
        <p:txBody>
          <a:bodyPr/>
          <a:lstStyle/>
          <a:p>
            <a:endParaRPr lang="it-IT"/>
          </a:p>
        </p:txBody>
      </p:sp>
      <p:sp>
        <p:nvSpPr>
          <p:cNvPr id="24593" name="Line 16"/>
          <p:cNvSpPr>
            <a:spLocks noChangeShapeType="1"/>
          </p:cNvSpPr>
          <p:nvPr/>
        </p:nvSpPr>
        <p:spPr bwMode="auto">
          <a:xfrm>
            <a:off x="7315200" y="3505200"/>
            <a:ext cx="609600" cy="152400"/>
          </a:xfrm>
          <a:prstGeom prst="line">
            <a:avLst/>
          </a:prstGeom>
          <a:noFill/>
          <a:ln w="19050">
            <a:solidFill>
              <a:schemeClr val="accent2"/>
            </a:solidFill>
            <a:round/>
            <a:headEnd/>
            <a:tailEnd type="stealth" w="lg" len="lg"/>
          </a:ln>
        </p:spPr>
        <p:txBody>
          <a:bodyPr/>
          <a:lstStyle/>
          <a:p>
            <a:endParaRPr lang="it-IT"/>
          </a:p>
        </p:txBody>
      </p:sp>
      <p:sp>
        <p:nvSpPr>
          <p:cNvPr id="24594" name="Text Box 17"/>
          <p:cNvSpPr txBox="1">
            <a:spLocks noChangeArrowheads="1"/>
          </p:cNvSpPr>
          <p:nvPr/>
        </p:nvSpPr>
        <p:spPr bwMode="auto">
          <a:xfrm>
            <a:off x="8077200" y="2895600"/>
            <a:ext cx="1143000" cy="336550"/>
          </a:xfrm>
          <a:prstGeom prst="rect">
            <a:avLst/>
          </a:prstGeom>
          <a:noFill/>
          <a:ln w="9525">
            <a:noFill/>
            <a:miter lim="800000"/>
            <a:headEnd/>
            <a:tailEnd/>
          </a:ln>
        </p:spPr>
        <p:txBody>
          <a:bodyPr>
            <a:spAutoFit/>
          </a:bodyPr>
          <a:lstStyle/>
          <a:p>
            <a:pPr>
              <a:spcBef>
                <a:spcPct val="50000"/>
              </a:spcBef>
            </a:pPr>
            <a:r>
              <a:rPr lang="en-US" sz="1600"/>
              <a:t>detector</a:t>
            </a:r>
          </a:p>
        </p:txBody>
      </p:sp>
      <p:sp>
        <p:nvSpPr>
          <p:cNvPr id="24595" name="Text Box 18"/>
          <p:cNvSpPr txBox="1">
            <a:spLocks noChangeArrowheads="1"/>
          </p:cNvSpPr>
          <p:nvPr/>
        </p:nvSpPr>
        <p:spPr bwMode="auto">
          <a:xfrm>
            <a:off x="5486400" y="6172200"/>
            <a:ext cx="762000" cy="366713"/>
          </a:xfrm>
          <a:prstGeom prst="rect">
            <a:avLst/>
          </a:prstGeom>
          <a:noFill/>
          <a:ln w="9525">
            <a:noFill/>
            <a:miter lim="800000"/>
            <a:headEnd/>
            <a:tailEnd/>
          </a:ln>
        </p:spPr>
        <p:txBody>
          <a:bodyPr>
            <a:spAutoFit/>
          </a:bodyPr>
          <a:lstStyle/>
          <a:p>
            <a:pPr>
              <a:spcBef>
                <a:spcPct val="50000"/>
              </a:spcBef>
            </a:pPr>
            <a:r>
              <a:rPr lang="en-US"/>
              <a:t>Q   Q</a:t>
            </a:r>
          </a:p>
        </p:txBody>
      </p:sp>
      <p:sp>
        <p:nvSpPr>
          <p:cNvPr id="24596" name="Text Box 19"/>
          <p:cNvSpPr txBox="1">
            <a:spLocks noChangeArrowheads="1"/>
          </p:cNvSpPr>
          <p:nvPr/>
        </p:nvSpPr>
        <p:spPr bwMode="auto">
          <a:xfrm>
            <a:off x="7391400" y="5562600"/>
            <a:ext cx="1295400" cy="366713"/>
          </a:xfrm>
          <a:prstGeom prst="rect">
            <a:avLst/>
          </a:prstGeom>
          <a:noFill/>
          <a:ln w="9525">
            <a:noFill/>
            <a:miter lim="800000"/>
            <a:headEnd/>
            <a:tailEnd/>
          </a:ln>
        </p:spPr>
        <p:txBody>
          <a:bodyPr>
            <a:spAutoFit/>
          </a:bodyPr>
          <a:lstStyle/>
          <a:p>
            <a:pPr>
              <a:spcBef>
                <a:spcPct val="50000"/>
              </a:spcBef>
            </a:pPr>
            <a:r>
              <a:rPr lang="en-US"/>
              <a:t>Dipole</a:t>
            </a:r>
          </a:p>
        </p:txBody>
      </p:sp>
      <p:sp>
        <p:nvSpPr>
          <p:cNvPr id="24597" name="Text Box 20"/>
          <p:cNvSpPr txBox="1">
            <a:spLocks noChangeArrowheads="1"/>
          </p:cNvSpPr>
          <p:nvPr/>
        </p:nvSpPr>
        <p:spPr bwMode="auto">
          <a:xfrm>
            <a:off x="8229600" y="4648200"/>
            <a:ext cx="838200" cy="366713"/>
          </a:xfrm>
          <a:prstGeom prst="rect">
            <a:avLst/>
          </a:prstGeom>
          <a:noFill/>
          <a:ln w="9525">
            <a:noFill/>
            <a:miter lim="800000"/>
            <a:headEnd/>
            <a:tailEnd/>
          </a:ln>
        </p:spPr>
        <p:txBody>
          <a:bodyPr>
            <a:spAutoFit/>
          </a:bodyPr>
          <a:lstStyle/>
          <a:p>
            <a:r>
              <a:rPr lang="en-US"/>
              <a:t>Quad</a:t>
            </a:r>
          </a:p>
        </p:txBody>
      </p:sp>
      <p:sp>
        <p:nvSpPr>
          <p:cNvPr id="24598" name="Text Box 21"/>
          <p:cNvSpPr txBox="1">
            <a:spLocks noChangeArrowheads="1"/>
          </p:cNvSpPr>
          <p:nvPr/>
        </p:nvSpPr>
        <p:spPr bwMode="auto">
          <a:xfrm>
            <a:off x="5715000" y="1371600"/>
            <a:ext cx="3276600" cy="854075"/>
          </a:xfrm>
          <a:prstGeom prst="rect">
            <a:avLst/>
          </a:prstGeom>
          <a:noFill/>
          <a:ln w="9525">
            <a:noFill/>
            <a:miter lim="800000"/>
            <a:headEnd/>
            <a:tailEnd/>
          </a:ln>
        </p:spPr>
        <p:txBody>
          <a:bodyPr>
            <a:spAutoFit/>
          </a:bodyPr>
          <a:lstStyle/>
          <a:p>
            <a:pPr>
              <a:spcBef>
                <a:spcPct val="50000"/>
              </a:spcBef>
            </a:pPr>
            <a:r>
              <a:rPr lang="en-US" sz="2000">
                <a:solidFill>
                  <a:schemeClr val="accent2"/>
                </a:solidFill>
              </a:rPr>
              <a:t>Spectrometer  Concept:</a:t>
            </a:r>
          </a:p>
          <a:p>
            <a:pPr>
              <a:spcBef>
                <a:spcPct val="50000"/>
              </a:spcBef>
            </a:pPr>
            <a:r>
              <a:rPr lang="en-US" sz="2000">
                <a:solidFill>
                  <a:srgbClr val="33CC33"/>
                </a:solidFill>
              </a:rPr>
              <a:t>Resolve  Elastic</a:t>
            </a:r>
          </a:p>
        </p:txBody>
      </p:sp>
      <p:sp>
        <p:nvSpPr>
          <p:cNvPr id="24599" name="Text Box 22"/>
          <p:cNvSpPr txBox="1">
            <a:spLocks noChangeArrowheads="1"/>
          </p:cNvSpPr>
          <p:nvPr/>
        </p:nvSpPr>
        <p:spPr bwMode="auto">
          <a:xfrm>
            <a:off x="3886200" y="4953000"/>
            <a:ext cx="990600" cy="366713"/>
          </a:xfrm>
          <a:prstGeom prst="rect">
            <a:avLst/>
          </a:prstGeom>
          <a:noFill/>
          <a:ln w="9525">
            <a:noFill/>
            <a:miter lim="800000"/>
            <a:headEnd/>
            <a:tailEnd/>
          </a:ln>
        </p:spPr>
        <p:txBody>
          <a:bodyPr>
            <a:spAutoFit/>
          </a:bodyPr>
          <a:lstStyle/>
          <a:p>
            <a:pPr>
              <a:spcBef>
                <a:spcPct val="50000"/>
              </a:spcBef>
            </a:pPr>
            <a:r>
              <a:rPr lang="en-US"/>
              <a:t>target</a:t>
            </a:r>
          </a:p>
        </p:txBody>
      </p:sp>
      <p:sp>
        <p:nvSpPr>
          <p:cNvPr id="24600" name="Text Box 23"/>
          <p:cNvSpPr txBox="1">
            <a:spLocks noChangeArrowheads="1"/>
          </p:cNvSpPr>
          <p:nvPr/>
        </p:nvSpPr>
        <p:spPr bwMode="auto">
          <a:xfrm>
            <a:off x="609600" y="4495800"/>
            <a:ext cx="2362200" cy="730250"/>
          </a:xfrm>
          <a:prstGeom prst="rect">
            <a:avLst/>
          </a:prstGeom>
          <a:noFill/>
          <a:ln w="9525">
            <a:noFill/>
            <a:miter lim="800000"/>
            <a:headEnd/>
            <a:tailEnd/>
          </a:ln>
        </p:spPr>
        <p:txBody>
          <a:bodyPr>
            <a:spAutoFit/>
          </a:bodyPr>
          <a:lstStyle/>
          <a:p>
            <a:pPr>
              <a:spcBef>
                <a:spcPct val="50000"/>
              </a:spcBef>
            </a:pPr>
            <a:r>
              <a:rPr lang="en-US" sz="1400">
                <a:latin typeface="Georgia" pitchFamily="18" charset="0"/>
              </a:rPr>
              <a:t>Left-Right  symmetry  to control  transverse polarization systematic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07340"/>
            <a:ext cx="8064896" cy="648072"/>
          </a:xfrm>
        </p:spPr>
        <p:txBody>
          <a:bodyPr/>
          <a:lstStyle/>
          <a:p>
            <a:r>
              <a:rPr lang="it-IT" sz="1400" dirty="0" err="1" smtClean="0">
                <a:solidFill>
                  <a:srgbClr val="00B0F0"/>
                </a:solidFill>
              </a:rPr>
              <a:t>Consolidated</a:t>
            </a:r>
            <a:r>
              <a:rPr lang="it-IT" sz="1400" dirty="0" smtClean="0">
                <a:solidFill>
                  <a:srgbClr val="00B0F0"/>
                </a:solidFill>
              </a:rPr>
              <a:t> </a:t>
            </a:r>
            <a:r>
              <a:rPr lang="it-IT" sz="1400" dirty="0" err="1" smtClean="0">
                <a:solidFill>
                  <a:srgbClr val="00B0F0"/>
                </a:solidFill>
              </a:rPr>
              <a:t>techniques</a:t>
            </a:r>
            <a:r>
              <a:rPr lang="it-IT" sz="1400" dirty="0" smtClean="0">
                <a:solidFill>
                  <a:srgbClr val="00B0F0"/>
                </a:solidFill>
              </a:rPr>
              <a:t> </a:t>
            </a:r>
            <a:r>
              <a:rPr lang="it-IT" sz="1400" dirty="0" err="1" smtClean="0">
                <a:solidFill>
                  <a:srgbClr val="00B0F0"/>
                </a:solidFill>
              </a:rPr>
              <a:t>from</a:t>
            </a:r>
            <a:r>
              <a:rPr lang="it-IT" sz="1400" dirty="0" smtClean="0">
                <a:solidFill>
                  <a:srgbClr val="00B0F0"/>
                </a:solidFill>
              </a:rPr>
              <a:t> the </a:t>
            </a:r>
            <a:r>
              <a:rPr lang="it-IT" sz="1400" dirty="0" err="1" smtClean="0">
                <a:solidFill>
                  <a:srgbClr val="00B0F0"/>
                </a:solidFill>
              </a:rPr>
              <a:t>previous</a:t>
            </a:r>
            <a:r>
              <a:rPr lang="it-IT" sz="1400" dirty="0" smtClean="0">
                <a:solidFill>
                  <a:srgbClr val="00B0F0"/>
                </a:solidFill>
              </a:rPr>
              <a:t> Hall A </a:t>
            </a:r>
            <a:r>
              <a:rPr lang="it-IT" sz="1400" dirty="0" err="1" smtClean="0">
                <a:solidFill>
                  <a:srgbClr val="00B0F0"/>
                </a:solidFill>
              </a:rPr>
              <a:t>parity</a:t>
            </a:r>
            <a:r>
              <a:rPr lang="it-IT" sz="1400" dirty="0" smtClean="0">
                <a:solidFill>
                  <a:srgbClr val="00B0F0"/>
                </a:solidFill>
              </a:rPr>
              <a:t> </a:t>
            </a:r>
            <a:r>
              <a:rPr lang="it-IT" sz="1400" dirty="0" err="1" smtClean="0">
                <a:solidFill>
                  <a:srgbClr val="00B0F0"/>
                </a:solidFill>
              </a:rPr>
              <a:t>violating</a:t>
            </a:r>
            <a:r>
              <a:rPr lang="it-IT" sz="1400" dirty="0" smtClean="0">
                <a:solidFill>
                  <a:srgbClr val="00B0F0"/>
                </a:solidFill>
              </a:rPr>
              <a:t> electron </a:t>
            </a:r>
            <a:r>
              <a:rPr lang="it-IT" sz="1400" dirty="0" err="1" smtClean="0">
                <a:solidFill>
                  <a:srgbClr val="00B0F0"/>
                </a:solidFill>
              </a:rPr>
              <a:t>scatttering</a:t>
            </a:r>
            <a:r>
              <a:rPr lang="it-IT" sz="1400" dirty="0" smtClean="0">
                <a:solidFill>
                  <a:srgbClr val="00B0F0"/>
                </a:solidFill>
              </a:rPr>
              <a:t> </a:t>
            </a:r>
            <a:r>
              <a:rPr lang="it-IT" sz="1400" dirty="0" err="1" smtClean="0">
                <a:solidFill>
                  <a:srgbClr val="00B0F0"/>
                </a:solidFill>
              </a:rPr>
              <a:t>experiments</a:t>
            </a:r>
            <a:r>
              <a:rPr lang="it-IT" sz="1400" dirty="0" smtClean="0">
                <a:solidFill>
                  <a:srgbClr val="00B0F0"/>
                </a:solidFill>
              </a:rPr>
              <a:t> (HAPPEX)</a:t>
            </a:r>
            <a:endParaRPr lang="it-IT" sz="1400" dirty="0">
              <a:solidFill>
                <a:srgbClr val="00B0F0"/>
              </a:solidFill>
            </a:endParaRPr>
          </a:p>
        </p:txBody>
      </p:sp>
      <p:sp>
        <p:nvSpPr>
          <p:cNvPr id="3" name="Segnaposto data 2"/>
          <p:cNvSpPr>
            <a:spLocks noGrp="1"/>
          </p:cNvSpPr>
          <p:nvPr>
            <p:ph type="dt" sz="half" idx="10"/>
          </p:nvPr>
        </p:nvSpPr>
        <p:spPr>
          <a:xfrm>
            <a:off x="575556" y="6525344"/>
            <a:ext cx="1692188" cy="435172"/>
          </a:xfrm>
        </p:spPr>
        <p:txBody>
          <a:bodyPr/>
          <a:lstStyle/>
          <a:p>
            <a:pPr>
              <a:defRPr/>
            </a:pPr>
            <a:r>
              <a:rPr lang="it-IT" dirty="0" smtClean="0"/>
              <a:t>G.M. </a:t>
            </a:r>
            <a:r>
              <a:rPr lang="it-IT" dirty="0" err="1" smtClean="0"/>
              <a:t>Urciuoli</a:t>
            </a:r>
            <a:endParaRPr lang="it-IT" dirty="0"/>
          </a:p>
        </p:txBody>
      </p:sp>
      <p:pic>
        <p:nvPicPr>
          <p:cNvPr id="12595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052736"/>
            <a:ext cx="3945146" cy="2952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7"/>
          <p:cNvSpPr>
            <a:spLocks noChangeArrowheads="1"/>
          </p:cNvSpPr>
          <p:nvPr/>
        </p:nvSpPr>
        <p:spPr bwMode="auto">
          <a:xfrm>
            <a:off x="899592" y="657285"/>
            <a:ext cx="1728192" cy="504030"/>
          </a:xfrm>
          <a:prstGeom prst="rect">
            <a:avLst/>
          </a:prstGeom>
          <a:noFill/>
          <a:ln w="9525">
            <a:noFill/>
            <a:miter lim="800000"/>
            <a:headEnd/>
            <a:tailEnd/>
          </a:ln>
        </p:spPr>
        <p:txBody>
          <a:bodyPr anchor="ctr"/>
          <a:lstStyle/>
          <a:p>
            <a:pPr algn="ctr"/>
            <a:r>
              <a:rPr lang="en-US" sz="1400" b="1" dirty="0" smtClean="0">
                <a:solidFill>
                  <a:srgbClr val="FF0000"/>
                </a:solidFill>
              </a:rPr>
              <a:t>Polarized Source</a:t>
            </a:r>
            <a:endParaRPr lang="en-US" sz="1400" b="1" dirty="0">
              <a:solidFill>
                <a:srgbClr val="FF0000"/>
              </a:solidFill>
            </a:endParaRPr>
          </a:p>
        </p:txBody>
      </p:sp>
      <p:sp>
        <p:nvSpPr>
          <p:cNvPr id="4" name="Rettangolo 3"/>
          <p:cNvSpPr/>
          <p:nvPr/>
        </p:nvSpPr>
        <p:spPr>
          <a:xfrm>
            <a:off x="5873733" y="755411"/>
            <a:ext cx="1386918" cy="307777"/>
          </a:xfrm>
          <a:prstGeom prst="rect">
            <a:avLst/>
          </a:prstGeom>
        </p:spPr>
        <p:txBody>
          <a:bodyPr wrap="none">
            <a:spAutoFit/>
          </a:bodyPr>
          <a:lstStyle/>
          <a:p>
            <a:r>
              <a:rPr lang="en-US" sz="1400" dirty="0">
                <a:solidFill>
                  <a:srgbClr val="FF0000"/>
                </a:solidFill>
                <a:latin typeface="+mj-lt"/>
              </a:rPr>
              <a:t>P I T A    Effect</a:t>
            </a:r>
            <a:endParaRPr lang="it-IT" sz="1400" dirty="0">
              <a:latin typeface="+mj-lt"/>
            </a:endParaRPr>
          </a:p>
        </p:txBody>
      </p:sp>
      <p:sp>
        <p:nvSpPr>
          <p:cNvPr id="9" name="Text Box 7"/>
          <p:cNvSpPr txBox="1">
            <a:spLocks noChangeArrowheads="1"/>
          </p:cNvSpPr>
          <p:nvPr/>
        </p:nvSpPr>
        <p:spPr bwMode="auto">
          <a:xfrm>
            <a:off x="5220072" y="1034357"/>
            <a:ext cx="3151733" cy="253916"/>
          </a:xfrm>
          <a:prstGeom prst="rect">
            <a:avLst/>
          </a:prstGeom>
          <a:noFill/>
          <a:ln w="9525">
            <a:noFill/>
            <a:miter lim="800000"/>
            <a:headEnd/>
            <a:tailEnd/>
          </a:ln>
        </p:spPr>
        <p:txBody>
          <a:bodyPr wrap="square">
            <a:spAutoFit/>
          </a:bodyPr>
          <a:lstStyle/>
          <a:p>
            <a:pPr>
              <a:spcBef>
                <a:spcPct val="50000"/>
              </a:spcBef>
            </a:pPr>
            <a:r>
              <a:rPr lang="en-US" sz="1050" dirty="0" smtClean="0"/>
              <a:t>(</a:t>
            </a:r>
            <a:r>
              <a:rPr lang="en-US" sz="1050" dirty="0" smtClean="0">
                <a:solidFill>
                  <a:srgbClr val="FF0000"/>
                </a:solidFill>
              </a:rPr>
              <a:t>P</a:t>
            </a:r>
            <a:r>
              <a:rPr lang="en-US" sz="1050" dirty="0" smtClean="0"/>
              <a:t>olarization  </a:t>
            </a:r>
            <a:r>
              <a:rPr lang="en-US" sz="1050" dirty="0">
                <a:solidFill>
                  <a:srgbClr val="FF0000"/>
                </a:solidFill>
              </a:rPr>
              <a:t>I</a:t>
            </a:r>
            <a:r>
              <a:rPr lang="en-US" sz="1050" dirty="0"/>
              <a:t>nduced  </a:t>
            </a:r>
            <a:r>
              <a:rPr lang="en-US" sz="1050" dirty="0" smtClean="0">
                <a:solidFill>
                  <a:srgbClr val="FF0000"/>
                </a:solidFill>
              </a:rPr>
              <a:t>T</a:t>
            </a:r>
            <a:r>
              <a:rPr lang="en-US" sz="1050" dirty="0" smtClean="0"/>
              <a:t>ransport </a:t>
            </a:r>
            <a:r>
              <a:rPr lang="en-US" sz="1050" dirty="0" smtClean="0">
                <a:solidFill>
                  <a:srgbClr val="FF0000"/>
                </a:solidFill>
              </a:rPr>
              <a:t>A</a:t>
            </a:r>
            <a:r>
              <a:rPr lang="en-US" sz="1050" dirty="0" smtClean="0"/>
              <a:t>symmetry)</a:t>
            </a:r>
            <a:endParaRPr lang="en-US" sz="1050" dirty="0"/>
          </a:p>
        </p:txBody>
      </p:sp>
      <p:pic>
        <p:nvPicPr>
          <p:cNvPr id="12595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396" y="1288273"/>
            <a:ext cx="3946045" cy="2539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3"/>
          <p:cNvSpPr txBox="1">
            <a:spLocks noChangeArrowheads="1"/>
          </p:cNvSpPr>
          <p:nvPr/>
        </p:nvSpPr>
        <p:spPr bwMode="auto">
          <a:xfrm>
            <a:off x="575556" y="3851849"/>
            <a:ext cx="2376264"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dirty="0" smtClean="0">
                <a:solidFill>
                  <a:srgbClr val="FF0000"/>
                </a:solidFill>
              </a:rPr>
              <a:t>Intensity Feedback</a:t>
            </a:r>
          </a:p>
        </p:txBody>
      </p:sp>
      <p:pic>
        <p:nvPicPr>
          <p:cNvPr id="12595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927" y="4221087"/>
            <a:ext cx="3243465" cy="2376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ttangolo 4"/>
          <p:cNvSpPr/>
          <p:nvPr/>
        </p:nvSpPr>
        <p:spPr>
          <a:xfrm>
            <a:off x="5454884" y="3858403"/>
            <a:ext cx="1843518" cy="307777"/>
          </a:xfrm>
          <a:prstGeom prst="rect">
            <a:avLst/>
          </a:prstGeom>
        </p:spPr>
        <p:txBody>
          <a:bodyPr wrap="none">
            <a:spAutoFit/>
          </a:bodyPr>
          <a:lstStyle/>
          <a:p>
            <a:pPr algn="ctr"/>
            <a:r>
              <a:rPr lang="en-US" sz="1400" b="1" dirty="0">
                <a:solidFill>
                  <a:srgbClr val="FF0000"/>
                </a:solidFill>
              </a:rPr>
              <a:t>Beam Asymmetries</a:t>
            </a:r>
          </a:p>
        </p:txBody>
      </p:sp>
      <p:pic>
        <p:nvPicPr>
          <p:cNvPr id="125959"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64838" y="4067873"/>
            <a:ext cx="3662500" cy="2548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10122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1066800" y="914400"/>
            <a:ext cx="7315200" cy="1190625"/>
          </a:xfrm>
          <a:prstGeom prst="rect">
            <a:avLst/>
          </a:prstGeom>
          <a:noFill/>
          <a:ln w="9525">
            <a:noFill/>
            <a:miter lim="800000"/>
            <a:headEnd/>
            <a:tailEnd/>
          </a:ln>
        </p:spPr>
        <p:txBody>
          <a:bodyPr>
            <a:spAutoFit/>
          </a:bodyPr>
          <a:lstStyle/>
          <a:p>
            <a:pPr marL="173038" indent="-173038" defTabSz="457200"/>
            <a:endParaRPr lang="en-US" sz="1800" b="0" u="sng">
              <a:latin typeface="Calibri" pitchFamily="34" charset="0"/>
              <a:ea typeface="ＭＳ Ｐゴシック" pitchFamily="34" charset="-128"/>
            </a:endParaRPr>
          </a:p>
          <a:p>
            <a:pPr marL="173038" indent="-173038" defTabSz="457200">
              <a:buFont typeface="Arial" pitchFamily="34" charset="0"/>
              <a:buChar char="•"/>
            </a:pPr>
            <a:r>
              <a:rPr lang="en-US" sz="1800" b="0">
                <a:latin typeface="Calibri" pitchFamily="34" charset="0"/>
                <a:ea typeface="ＭＳ Ｐゴシック" pitchFamily="34" charset="-128"/>
              </a:rPr>
              <a:t>Two  Wien  Spin  Manipulators  in series</a:t>
            </a:r>
          </a:p>
          <a:p>
            <a:pPr marL="173038" indent="-173038" defTabSz="457200">
              <a:buFont typeface="Arial" pitchFamily="34" charset="0"/>
              <a:buChar char="•"/>
            </a:pPr>
            <a:r>
              <a:rPr lang="en-US" sz="1800" b="0">
                <a:latin typeface="Calibri" pitchFamily="34" charset="0"/>
                <a:ea typeface="ＭＳ Ｐゴシック" pitchFamily="34" charset="-128"/>
              </a:rPr>
              <a:t>Solenoid  rotates spin +/-90 degrees (spin rotation as B but focus as B</a:t>
            </a:r>
            <a:r>
              <a:rPr lang="en-US" sz="1800" b="0" baseline="30000">
                <a:latin typeface="Calibri" pitchFamily="34" charset="0"/>
                <a:ea typeface="ＭＳ Ｐゴシック" pitchFamily="34" charset="-128"/>
              </a:rPr>
              <a:t>2</a:t>
            </a:r>
            <a:r>
              <a:rPr lang="en-US" sz="1800" b="0">
                <a:latin typeface="Calibri" pitchFamily="34" charset="0"/>
                <a:ea typeface="ＭＳ Ｐゴシック" pitchFamily="34" charset="-128"/>
              </a:rPr>
              <a:t>).  </a:t>
            </a:r>
          </a:p>
          <a:p>
            <a:pPr marL="173038" indent="-173038" algn="ctr" defTabSz="457200"/>
            <a:r>
              <a:rPr lang="en-US" sz="1800" b="0">
                <a:solidFill>
                  <a:srgbClr val="FF0000"/>
                </a:solidFill>
                <a:latin typeface="Calibri" pitchFamily="34" charset="0"/>
                <a:ea typeface="ＭＳ Ｐゴシック" pitchFamily="34" charset="-128"/>
              </a:rPr>
              <a:t>Flips  spin  without  moving the beam  !</a:t>
            </a:r>
          </a:p>
        </p:txBody>
      </p:sp>
      <p:pic>
        <p:nvPicPr>
          <p:cNvPr id="35843" name="Picture 7" descr="Wein_drawing.pdf"/>
          <p:cNvPicPr>
            <a:picLocks noChangeAspect="1"/>
          </p:cNvPicPr>
          <p:nvPr/>
        </p:nvPicPr>
        <p:blipFill>
          <a:blip r:embed="rId3" cstate="print"/>
          <a:srcRect/>
          <a:stretch>
            <a:fillRect/>
          </a:stretch>
        </p:blipFill>
        <p:spPr bwMode="auto">
          <a:xfrm>
            <a:off x="1589088" y="2540000"/>
            <a:ext cx="7199312" cy="3389313"/>
          </a:xfrm>
          <a:prstGeom prst="rect">
            <a:avLst/>
          </a:prstGeom>
          <a:noFill/>
          <a:ln w="9525">
            <a:noFill/>
            <a:miter lim="800000"/>
            <a:headEnd/>
            <a:tailEnd/>
          </a:ln>
        </p:spPr>
      </p:pic>
      <p:sp>
        <p:nvSpPr>
          <p:cNvPr id="35844" name="TextBox 4"/>
          <p:cNvSpPr txBox="1">
            <a:spLocks noChangeArrowheads="1"/>
          </p:cNvSpPr>
          <p:nvPr/>
        </p:nvSpPr>
        <p:spPr bwMode="auto">
          <a:xfrm>
            <a:off x="2465388" y="228600"/>
            <a:ext cx="4953000" cy="579438"/>
          </a:xfrm>
          <a:prstGeom prst="rect">
            <a:avLst/>
          </a:prstGeom>
          <a:noFill/>
          <a:ln w="9525">
            <a:noFill/>
            <a:miter lim="800000"/>
            <a:headEnd/>
            <a:tailEnd/>
          </a:ln>
        </p:spPr>
        <p:txBody>
          <a:bodyPr>
            <a:spAutoFit/>
          </a:bodyPr>
          <a:lstStyle/>
          <a:p>
            <a:pPr defTabSz="457200"/>
            <a:r>
              <a:rPr lang="en-US" sz="3200">
                <a:solidFill>
                  <a:srgbClr val="3A5750"/>
                </a:solidFill>
                <a:latin typeface="Calibri" pitchFamily="34" charset="0"/>
                <a:ea typeface="ＭＳ Ｐゴシック" pitchFamily="34" charset="-128"/>
              </a:rPr>
              <a:t>Double Wien Filter</a:t>
            </a:r>
          </a:p>
        </p:txBody>
      </p:sp>
      <p:sp>
        <p:nvSpPr>
          <p:cNvPr id="35845" name="Text Box 7"/>
          <p:cNvSpPr txBox="1">
            <a:spLocks noChangeArrowheads="1"/>
          </p:cNvSpPr>
          <p:nvPr/>
        </p:nvSpPr>
        <p:spPr bwMode="auto">
          <a:xfrm>
            <a:off x="3733800" y="685800"/>
            <a:ext cx="4495800" cy="336550"/>
          </a:xfrm>
          <a:prstGeom prst="rect">
            <a:avLst/>
          </a:prstGeom>
          <a:noFill/>
          <a:ln w="9525">
            <a:noFill/>
            <a:miter lim="800000"/>
            <a:headEnd/>
            <a:tailEnd/>
          </a:ln>
        </p:spPr>
        <p:txBody>
          <a:bodyPr>
            <a:spAutoFit/>
          </a:bodyPr>
          <a:lstStyle/>
          <a:p>
            <a:pPr>
              <a:spcBef>
                <a:spcPct val="50000"/>
              </a:spcBef>
            </a:pPr>
            <a:r>
              <a:rPr lang="en-US" b="0" dirty="0"/>
              <a:t>Crossed  E  &amp;  B  fields  to  rotate  the spin</a:t>
            </a:r>
          </a:p>
        </p:txBody>
      </p:sp>
      <p:sp>
        <p:nvSpPr>
          <p:cNvPr id="35846" name="Text Box 8"/>
          <p:cNvSpPr txBox="1">
            <a:spLocks noChangeArrowheads="1"/>
          </p:cNvSpPr>
          <p:nvPr/>
        </p:nvSpPr>
        <p:spPr bwMode="auto">
          <a:xfrm>
            <a:off x="644525" y="2309813"/>
            <a:ext cx="1066800" cy="641350"/>
          </a:xfrm>
          <a:prstGeom prst="rect">
            <a:avLst/>
          </a:prstGeom>
          <a:noFill/>
          <a:ln w="9525">
            <a:noFill/>
            <a:miter lim="800000"/>
            <a:headEnd/>
            <a:tailEnd/>
          </a:ln>
        </p:spPr>
        <p:txBody>
          <a:bodyPr>
            <a:spAutoFit/>
          </a:bodyPr>
          <a:lstStyle/>
          <a:p>
            <a:pPr>
              <a:spcBef>
                <a:spcPct val="50000"/>
              </a:spcBef>
            </a:pPr>
            <a:r>
              <a:rPr lang="en-US" sz="1800" b="0">
                <a:solidFill>
                  <a:srgbClr val="FF0066"/>
                </a:solidFill>
              </a:rPr>
              <a:t>Electron  Beam</a:t>
            </a:r>
          </a:p>
        </p:txBody>
      </p:sp>
      <p:sp>
        <p:nvSpPr>
          <p:cNvPr id="35847" name="Line 9"/>
          <p:cNvSpPr>
            <a:spLocks noChangeShapeType="1"/>
          </p:cNvSpPr>
          <p:nvPr/>
        </p:nvSpPr>
        <p:spPr bwMode="auto">
          <a:xfrm>
            <a:off x="1014413" y="3200400"/>
            <a:ext cx="685800" cy="228600"/>
          </a:xfrm>
          <a:prstGeom prst="line">
            <a:avLst/>
          </a:prstGeom>
          <a:noFill/>
          <a:ln w="19050">
            <a:solidFill>
              <a:srgbClr val="FF0066"/>
            </a:solidFill>
            <a:round/>
            <a:headEnd/>
            <a:tailEnd type="stealth" w="lg" len="lg"/>
          </a:ln>
        </p:spPr>
        <p:txBody>
          <a:bodyPr/>
          <a:lstStyle/>
          <a:p>
            <a:endParaRPr lang="it-IT"/>
          </a:p>
        </p:txBody>
      </p:sp>
      <p:sp>
        <p:nvSpPr>
          <p:cNvPr id="35848" name="Text Box 10"/>
          <p:cNvSpPr txBox="1">
            <a:spLocks noChangeArrowheads="1"/>
          </p:cNvSpPr>
          <p:nvPr/>
        </p:nvSpPr>
        <p:spPr bwMode="auto">
          <a:xfrm>
            <a:off x="2003425" y="2978150"/>
            <a:ext cx="762000" cy="304800"/>
          </a:xfrm>
          <a:prstGeom prst="rect">
            <a:avLst/>
          </a:prstGeom>
          <a:solidFill>
            <a:schemeClr val="bg1"/>
          </a:solidFill>
          <a:ln w="9525">
            <a:noFill/>
            <a:miter lim="800000"/>
            <a:headEnd/>
            <a:tailEnd/>
          </a:ln>
        </p:spPr>
        <p:txBody>
          <a:bodyPr>
            <a:spAutoFit/>
          </a:bodyPr>
          <a:lstStyle/>
          <a:p>
            <a:pPr>
              <a:spcBef>
                <a:spcPct val="50000"/>
              </a:spcBef>
            </a:pPr>
            <a:r>
              <a:rPr lang="en-US" sz="1400" b="0"/>
              <a:t>SPIN</a:t>
            </a:r>
          </a:p>
        </p:txBody>
      </p:sp>
      <p:sp>
        <p:nvSpPr>
          <p:cNvPr id="35850" name="Text Box 12"/>
          <p:cNvSpPr txBox="1">
            <a:spLocks noChangeArrowheads="1"/>
          </p:cNvSpPr>
          <p:nvPr/>
        </p:nvSpPr>
        <p:spPr bwMode="auto">
          <a:xfrm>
            <a:off x="3276600" y="5791200"/>
            <a:ext cx="2286000" cy="338138"/>
          </a:xfrm>
          <a:prstGeom prst="rect">
            <a:avLst/>
          </a:prstGeom>
          <a:noFill/>
          <a:ln w="9525">
            <a:noFill/>
            <a:miter lim="800000"/>
            <a:headEnd/>
            <a:tailEnd/>
          </a:ln>
        </p:spPr>
        <p:txBody>
          <a:bodyPr>
            <a:spAutoFit/>
          </a:bodyPr>
          <a:lstStyle/>
          <a:p>
            <a:pPr>
              <a:spcBef>
                <a:spcPct val="50000"/>
              </a:spcBef>
            </a:pPr>
            <a:r>
              <a:rPr lang="en-US" b="0">
                <a:solidFill>
                  <a:schemeClr val="accent2"/>
                </a:solidFill>
              </a:rPr>
              <a:t>Joe  Grames,  </a:t>
            </a:r>
            <a:r>
              <a:rPr lang="en-US" b="0" i="1">
                <a:solidFill>
                  <a:schemeClr val="accent2"/>
                </a:solidFill>
              </a:rPr>
              <a:t>et. al.</a:t>
            </a:r>
          </a:p>
        </p:txBody>
      </p:sp>
      <p:sp>
        <p:nvSpPr>
          <p:cNvPr id="12" name="Segnaposto data 1"/>
          <p:cNvSpPr>
            <a:spLocks noGrp="1"/>
          </p:cNvSpPr>
          <p:nvPr>
            <p:ph type="dt" sz="quarter" idx="10"/>
          </p:nvPr>
        </p:nvSpPr>
        <p:spPr>
          <a:xfrm>
            <a:off x="250825" y="6265118"/>
            <a:ext cx="2133600" cy="476250"/>
          </a:xfrm>
          <a:noFill/>
        </p:spPr>
        <p:txBody>
          <a:bodyPr/>
          <a:lstStyle/>
          <a:p>
            <a:r>
              <a:rPr lang="it-IT" dirty="0" smtClean="0"/>
              <a:t>G.M. </a:t>
            </a:r>
            <a:r>
              <a:rPr lang="it-IT" dirty="0" err="1" smtClean="0"/>
              <a:t>Urciuoli</a:t>
            </a:r>
            <a:endParaRPr lang="it-IT" dirty="0" smtClean="0"/>
          </a:p>
        </p:txBody>
      </p:sp>
    </p:spTree>
    <p:extLst>
      <p:ext uri="{BB962C8B-B14F-4D97-AF65-F5344CB8AC3E}">
        <p14:creationId xmlns:p14="http://schemas.microsoft.com/office/powerpoint/2010/main" xmlns="" val="1875227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a:xfrm>
            <a:off x="457200" y="6453336"/>
            <a:ext cx="2133600" cy="268138"/>
          </a:xfrm>
        </p:spPr>
        <p:txBody>
          <a:bodyPr/>
          <a:lstStyle/>
          <a:p>
            <a:pPr>
              <a:defRPr/>
            </a:pPr>
            <a:r>
              <a:rPr lang="it-IT" dirty="0" smtClean="0"/>
              <a:t>G.M. </a:t>
            </a:r>
            <a:r>
              <a:rPr lang="it-IT" dirty="0" err="1" smtClean="0"/>
              <a:t>Urciuoli</a:t>
            </a:r>
            <a:endParaRPr lang="it-IT" dirty="0"/>
          </a:p>
        </p:txBody>
      </p:sp>
      <p:pic>
        <p:nvPicPr>
          <p:cNvPr id="4" name="Picture 2"/>
          <p:cNvPicPr>
            <a:picLocks noChangeAspect="1" noChangeArrowheads="1"/>
          </p:cNvPicPr>
          <p:nvPr/>
        </p:nvPicPr>
        <p:blipFill>
          <a:blip r:embed="rId2" cstate="print"/>
          <a:srcRect/>
          <a:stretch>
            <a:fillRect/>
          </a:stretch>
        </p:blipFill>
        <p:spPr bwMode="auto">
          <a:xfrm>
            <a:off x="5580112" y="1916832"/>
            <a:ext cx="2520280" cy="4464496"/>
          </a:xfrm>
          <a:prstGeom prst="rect">
            <a:avLst/>
          </a:prstGeom>
          <a:noFill/>
          <a:ln w="9525">
            <a:noFill/>
            <a:miter lim="800000"/>
            <a:headEnd/>
            <a:tailEnd/>
          </a:ln>
        </p:spPr>
      </p:pic>
      <p:sp>
        <p:nvSpPr>
          <p:cNvPr id="7" name="TextBox 4"/>
          <p:cNvSpPr txBox="1">
            <a:spLocks noChangeArrowheads="1"/>
          </p:cNvSpPr>
          <p:nvPr/>
        </p:nvSpPr>
        <p:spPr bwMode="auto">
          <a:xfrm>
            <a:off x="5292080" y="0"/>
            <a:ext cx="3528392" cy="1969770"/>
          </a:xfrm>
          <a:prstGeom prst="rect">
            <a:avLst/>
          </a:prstGeom>
          <a:noFill/>
          <a:ln w="9525">
            <a:noFill/>
            <a:miter lim="800000"/>
            <a:headEnd/>
            <a:tailEnd/>
          </a:ln>
        </p:spPr>
        <p:txBody>
          <a:bodyPr wrap="square">
            <a:spAutoFit/>
          </a:bodyPr>
          <a:lstStyle/>
          <a:p>
            <a:r>
              <a:rPr lang="en-US" sz="1200" dirty="0" smtClean="0">
                <a:solidFill>
                  <a:srgbClr val="FF0000"/>
                </a:solidFill>
              </a:rPr>
              <a:t> </a:t>
            </a:r>
            <a:r>
              <a:rPr lang="en-US" sz="1100" dirty="0" err="1">
                <a:solidFill>
                  <a:srgbClr val="FF0000"/>
                </a:solidFill>
              </a:rPr>
              <a:t>Moller</a:t>
            </a:r>
            <a:r>
              <a:rPr lang="en-US" sz="1100" dirty="0">
                <a:solidFill>
                  <a:srgbClr val="FF0000"/>
                </a:solidFill>
              </a:rPr>
              <a:t>  </a:t>
            </a:r>
            <a:r>
              <a:rPr lang="en-US" sz="1100" dirty="0" smtClean="0">
                <a:solidFill>
                  <a:srgbClr val="FF0000"/>
                </a:solidFill>
              </a:rPr>
              <a:t> </a:t>
            </a:r>
            <a:r>
              <a:rPr lang="en-US" sz="1100" dirty="0" err="1" smtClean="0">
                <a:solidFill>
                  <a:srgbClr val="FF0000"/>
                </a:solidFill>
              </a:rPr>
              <a:t>Polarimeter</a:t>
            </a:r>
            <a:r>
              <a:rPr lang="en-US" sz="1100" dirty="0" smtClean="0">
                <a:solidFill>
                  <a:srgbClr val="FF0000"/>
                </a:solidFill>
              </a:rPr>
              <a:t>  </a:t>
            </a:r>
            <a:r>
              <a:rPr lang="en-US" sz="1100" dirty="0" smtClean="0">
                <a:solidFill>
                  <a:srgbClr val="FF0000"/>
                </a:solidFill>
                <a:latin typeface="Arial" pitchFamily="34" charset="0"/>
                <a:cs typeface="Arial" pitchFamily="34" charset="0"/>
              </a:rPr>
              <a:t> (&lt; 1 %   </a:t>
            </a:r>
            <a:r>
              <a:rPr lang="en-US" sz="1100" dirty="0" err="1" smtClean="0">
                <a:solidFill>
                  <a:srgbClr val="FF0000"/>
                </a:solidFill>
                <a:latin typeface="Arial" pitchFamily="34" charset="0"/>
                <a:cs typeface="Arial" pitchFamily="34" charset="0"/>
              </a:rPr>
              <a:t>Polarimetry</a:t>
            </a:r>
            <a:r>
              <a:rPr lang="en-US" sz="1100" dirty="0" smtClean="0">
                <a:solidFill>
                  <a:srgbClr val="FF0000"/>
                </a:solidFill>
                <a:latin typeface="Arial" pitchFamily="34" charset="0"/>
                <a:cs typeface="Arial" pitchFamily="34" charset="0"/>
              </a:rPr>
              <a:t>)</a:t>
            </a:r>
            <a:endParaRPr lang="en-US" sz="1100" dirty="0" smtClean="0">
              <a:solidFill>
                <a:srgbClr val="FF0000"/>
              </a:solidFill>
            </a:endParaRPr>
          </a:p>
          <a:p>
            <a:endParaRPr lang="en-US" sz="1100" dirty="0" smtClean="0">
              <a:solidFill>
                <a:srgbClr val="FF0000"/>
              </a:solidFill>
            </a:endParaRPr>
          </a:p>
          <a:p>
            <a:r>
              <a:rPr lang="en-US" sz="1100" dirty="0" smtClean="0">
                <a:solidFill>
                  <a:srgbClr val="FF0000"/>
                </a:solidFill>
              </a:rPr>
              <a:t>	</a:t>
            </a:r>
            <a:r>
              <a:rPr lang="en-US" sz="1100" dirty="0" smtClean="0">
                <a:solidFill>
                  <a:srgbClr val="00B050"/>
                </a:solidFill>
              </a:rPr>
              <a:t>           Upgrades:</a:t>
            </a:r>
          </a:p>
          <a:p>
            <a:endParaRPr lang="en-US" sz="1100" dirty="0">
              <a:solidFill>
                <a:srgbClr val="FF0000"/>
              </a:solidFill>
            </a:endParaRPr>
          </a:p>
          <a:p>
            <a:r>
              <a:rPr lang="en-US" sz="1100" b="0" dirty="0" smtClean="0">
                <a:solidFill>
                  <a:srgbClr val="00B050"/>
                </a:solidFill>
              </a:rPr>
              <a:t> Magne</a:t>
            </a:r>
            <a:r>
              <a:rPr lang="en-US" sz="1100" dirty="0" smtClean="0">
                <a:solidFill>
                  <a:srgbClr val="00B050"/>
                </a:solidFill>
              </a:rPr>
              <a:t>t </a:t>
            </a:r>
            <a:r>
              <a:rPr lang="en-US" sz="1100" dirty="0" smtClean="0">
                <a:solidFill>
                  <a:srgbClr val="00B050"/>
                </a:solidFill>
                <a:sym typeface="Wingdings" pitchFamily="2" charset="2"/>
              </a:rPr>
              <a:t></a:t>
            </a:r>
            <a:r>
              <a:rPr lang="en-US" sz="1100" b="0" dirty="0" smtClean="0">
                <a:solidFill>
                  <a:srgbClr val="00B050"/>
                </a:solidFill>
              </a:rPr>
              <a:t> Superconducting  </a:t>
            </a:r>
            <a:r>
              <a:rPr lang="en-US" sz="1100" b="0" dirty="0">
                <a:solidFill>
                  <a:srgbClr val="00B050"/>
                </a:solidFill>
              </a:rPr>
              <a:t>Magnet  from  Hall C</a:t>
            </a:r>
          </a:p>
          <a:p>
            <a:endParaRPr lang="en-US" sz="1100" dirty="0"/>
          </a:p>
          <a:p>
            <a:r>
              <a:rPr lang="en-US" sz="1100" dirty="0" smtClean="0">
                <a:solidFill>
                  <a:srgbClr val="00B050"/>
                </a:solidFill>
              </a:rPr>
              <a:t> Target   </a:t>
            </a:r>
            <a:r>
              <a:rPr lang="en-US" sz="1100" dirty="0" smtClean="0">
                <a:solidFill>
                  <a:srgbClr val="00B050"/>
                </a:solidFill>
                <a:sym typeface="Wingdings" pitchFamily="2" charset="2"/>
              </a:rPr>
              <a:t></a:t>
            </a:r>
            <a:r>
              <a:rPr lang="en-US" sz="1100" dirty="0" smtClean="0">
                <a:solidFill>
                  <a:srgbClr val="00B050"/>
                </a:solidFill>
              </a:rPr>
              <a:t> Saturated  </a:t>
            </a:r>
            <a:r>
              <a:rPr lang="en-US" sz="1100" dirty="0">
                <a:solidFill>
                  <a:srgbClr val="00B050"/>
                </a:solidFill>
              </a:rPr>
              <a:t>Iron  Foil  </a:t>
            </a:r>
            <a:r>
              <a:rPr lang="en-US" sz="1100" dirty="0" smtClean="0">
                <a:solidFill>
                  <a:srgbClr val="00B050"/>
                </a:solidFill>
              </a:rPr>
              <a:t>Targets</a:t>
            </a:r>
          </a:p>
          <a:p>
            <a:endParaRPr lang="en-US" sz="1100" dirty="0" smtClean="0">
              <a:solidFill>
                <a:srgbClr val="00B050"/>
              </a:solidFill>
            </a:endParaRPr>
          </a:p>
          <a:p>
            <a:r>
              <a:rPr lang="en-US" sz="1100" dirty="0" smtClean="0">
                <a:solidFill>
                  <a:srgbClr val="00B050"/>
                </a:solidFill>
              </a:rPr>
              <a:t> DAQ      </a:t>
            </a:r>
            <a:r>
              <a:rPr lang="en-US" sz="1100" dirty="0" smtClean="0">
                <a:solidFill>
                  <a:srgbClr val="00B050"/>
                </a:solidFill>
                <a:sym typeface="Wingdings" pitchFamily="2" charset="2"/>
              </a:rPr>
              <a:t></a:t>
            </a:r>
            <a:r>
              <a:rPr lang="en-US" sz="1100" dirty="0" smtClean="0">
                <a:solidFill>
                  <a:srgbClr val="00B050"/>
                </a:solidFill>
              </a:rPr>
              <a:t> FADC</a:t>
            </a:r>
            <a:endParaRPr lang="en-US" sz="1100" dirty="0">
              <a:solidFill>
                <a:srgbClr val="00B050"/>
              </a:solidFill>
            </a:endParaRPr>
          </a:p>
          <a:p>
            <a:endParaRPr lang="en-US" sz="1100" dirty="0"/>
          </a:p>
          <a:p>
            <a:r>
              <a:rPr lang="en-US" sz="1100" dirty="0">
                <a:solidFill>
                  <a:srgbClr val="FF0000"/>
                </a:solidFill>
                <a:latin typeface="Arial" pitchFamily="34" charset="0"/>
                <a:cs typeface="Arial" pitchFamily="34" charset="0"/>
              </a:rPr>
              <a:t>     </a:t>
            </a:r>
          </a:p>
        </p:txBody>
      </p:sp>
      <p:pic>
        <p:nvPicPr>
          <p:cNvPr id="8" name="Picture 5"/>
          <p:cNvPicPr>
            <a:picLocks noChangeAspect="1" noChangeArrowheads="1"/>
          </p:cNvPicPr>
          <p:nvPr/>
        </p:nvPicPr>
        <p:blipFill>
          <a:blip r:embed="rId3" cstate="print"/>
          <a:srcRect/>
          <a:stretch>
            <a:fillRect/>
          </a:stretch>
        </p:blipFill>
        <p:spPr bwMode="auto">
          <a:xfrm>
            <a:off x="395536" y="1916832"/>
            <a:ext cx="4620337" cy="244827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395536" y="4365104"/>
            <a:ext cx="4608512" cy="2016224"/>
          </a:xfrm>
          <a:prstGeom prst="rect">
            <a:avLst/>
          </a:prstGeom>
          <a:noFill/>
          <a:ln w="9525">
            <a:noFill/>
            <a:miter lim="800000"/>
            <a:headEnd/>
            <a:tailEnd/>
          </a:ln>
        </p:spPr>
      </p:pic>
      <p:sp>
        <p:nvSpPr>
          <p:cNvPr id="10" name="Rettangolo 9"/>
          <p:cNvSpPr/>
          <p:nvPr/>
        </p:nvSpPr>
        <p:spPr>
          <a:xfrm>
            <a:off x="683568" y="836712"/>
            <a:ext cx="4032448" cy="1015663"/>
          </a:xfrm>
          <a:prstGeom prst="rect">
            <a:avLst/>
          </a:prstGeom>
        </p:spPr>
        <p:txBody>
          <a:bodyPr wrap="square">
            <a:spAutoFit/>
          </a:bodyPr>
          <a:lstStyle/>
          <a:p>
            <a:r>
              <a:rPr lang="en-US" sz="1200" dirty="0" smtClean="0">
                <a:solidFill>
                  <a:srgbClr val="FF0000"/>
                </a:solidFill>
              </a:rPr>
              <a:t>Compton </a:t>
            </a:r>
            <a:r>
              <a:rPr lang="en-US" sz="1200" dirty="0" err="1" smtClean="0">
                <a:solidFill>
                  <a:srgbClr val="FF0000"/>
                </a:solidFill>
              </a:rPr>
              <a:t>Polarimeter</a:t>
            </a:r>
            <a:r>
              <a:rPr lang="en-US" sz="1200" dirty="0" smtClean="0">
                <a:solidFill>
                  <a:srgbClr val="FF0000"/>
                </a:solidFill>
              </a:rPr>
              <a:t>  (</a:t>
            </a:r>
            <a:r>
              <a:rPr lang="en-US" sz="1200" dirty="0" smtClean="0">
                <a:solidFill>
                  <a:srgbClr val="FF0000"/>
                </a:solidFill>
                <a:latin typeface="Arial" pitchFamily="34" charset="0"/>
                <a:cs typeface="Arial" pitchFamily="34" charset="0"/>
              </a:rPr>
              <a:t>1 %   </a:t>
            </a:r>
            <a:r>
              <a:rPr lang="en-US" sz="1200" dirty="0" err="1" smtClean="0">
                <a:solidFill>
                  <a:srgbClr val="FF0000"/>
                </a:solidFill>
                <a:latin typeface="Arial" pitchFamily="34" charset="0"/>
                <a:cs typeface="Arial" pitchFamily="34" charset="0"/>
              </a:rPr>
              <a:t>Polarimetry</a:t>
            </a:r>
            <a:r>
              <a:rPr lang="en-US" sz="1200" dirty="0" smtClean="0">
                <a:solidFill>
                  <a:srgbClr val="FF0000"/>
                </a:solidFill>
                <a:latin typeface="Arial" pitchFamily="34" charset="0"/>
                <a:cs typeface="Arial" pitchFamily="34" charset="0"/>
              </a:rPr>
              <a:t>)</a:t>
            </a:r>
            <a:endParaRPr lang="en-US" sz="1200" dirty="0" smtClean="0">
              <a:solidFill>
                <a:srgbClr val="FF0000"/>
              </a:solidFill>
            </a:endParaRPr>
          </a:p>
          <a:p>
            <a:endParaRPr lang="en-US" sz="1200" dirty="0" smtClean="0">
              <a:solidFill>
                <a:srgbClr val="FF0000"/>
              </a:solidFill>
            </a:endParaRPr>
          </a:p>
          <a:p>
            <a:r>
              <a:rPr lang="en-US" sz="1200" dirty="0" smtClean="0">
                <a:solidFill>
                  <a:srgbClr val="00B050"/>
                </a:solidFill>
              </a:rPr>
              <a:t>	           Upgrades:</a:t>
            </a:r>
          </a:p>
          <a:p>
            <a:endParaRPr lang="en-US" sz="1200" dirty="0" smtClean="0">
              <a:solidFill>
                <a:srgbClr val="00B050"/>
              </a:solidFill>
            </a:endParaRPr>
          </a:p>
          <a:p>
            <a:r>
              <a:rPr lang="en-US" sz="1200" dirty="0" smtClean="0">
                <a:solidFill>
                  <a:srgbClr val="00B050"/>
                </a:solidFill>
              </a:rPr>
              <a:t>Laser </a:t>
            </a:r>
            <a:r>
              <a:rPr lang="en-US" sz="1200" dirty="0" smtClean="0">
                <a:solidFill>
                  <a:srgbClr val="00B050"/>
                </a:solidFill>
                <a:sym typeface="Wingdings" pitchFamily="2" charset="2"/>
              </a:rPr>
              <a:t> </a:t>
            </a:r>
            <a:r>
              <a:rPr lang="en-US" sz="1200" dirty="0" smtClean="0">
                <a:solidFill>
                  <a:srgbClr val="00B050"/>
                </a:solidFill>
              </a:rPr>
              <a:t>Green Laser</a:t>
            </a:r>
          </a:p>
        </p:txBody>
      </p:sp>
      <p:sp>
        <p:nvSpPr>
          <p:cNvPr id="11" name="Rettangolo 10"/>
          <p:cNvSpPr/>
          <p:nvPr/>
        </p:nvSpPr>
        <p:spPr>
          <a:xfrm>
            <a:off x="395536" y="188640"/>
            <a:ext cx="4572000" cy="646331"/>
          </a:xfrm>
          <a:prstGeom prst="rect">
            <a:avLst/>
          </a:prstGeom>
        </p:spPr>
        <p:txBody>
          <a:bodyPr>
            <a:spAutoFit/>
          </a:bodyPr>
          <a:lstStyle/>
          <a:p>
            <a:r>
              <a:rPr lang="en-US" dirty="0" smtClean="0">
                <a:solidFill>
                  <a:srgbClr val="00B050"/>
                </a:solidFill>
              </a:rPr>
              <a:t>                     Upgraded </a:t>
            </a:r>
            <a:r>
              <a:rPr lang="en-US" dirty="0" err="1" smtClean="0">
                <a:solidFill>
                  <a:srgbClr val="00B050"/>
                </a:solidFill>
              </a:rPr>
              <a:t>Polarimetry</a:t>
            </a:r>
            <a:endParaRPr lang="en-US" dirty="0" smtClean="0">
              <a:solidFill>
                <a:srgbClr val="00B050"/>
              </a:solidFill>
            </a:endParaRPr>
          </a:p>
          <a:p>
            <a:r>
              <a:rPr lang="en-US" dirty="0" smtClean="0">
                <a:solidFill>
                  <a:srgbClr val="00B050"/>
                </a:solidFill>
              </a:rPr>
              <a:t>	       </a:t>
            </a:r>
            <a:r>
              <a:rPr lang="en-US" sz="1400" dirty="0" smtClean="0">
                <a:solidFill>
                  <a:srgbClr val="00B050"/>
                </a:solidFill>
              </a:rPr>
              <a:t>(</a:t>
            </a:r>
            <a:r>
              <a:rPr lang="en-US" sz="1400" dirty="0" err="1" smtClean="0">
                <a:solidFill>
                  <a:srgbClr val="00B050"/>
                </a:solidFill>
              </a:rPr>
              <a:t>Sirish</a:t>
            </a:r>
            <a:r>
              <a:rPr lang="en-US" sz="1400" dirty="0" smtClean="0">
                <a:solidFill>
                  <a:srgbClr val="00B050"/>
                </a:solidFill>
              </a:rPr>
              <a:t> Nanda et al.) </a:t>
            </a:r>
            <a:endParaRPr lang="it-IT"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Segnaposto data 2"/>
          <p:cNvSpPr>
            <a:spLocks noGrp="1"/>
          </p:cNvSpPr>
          <p:nvPr>
            <p:ph type="dt" sz="quarter" idx="10"/>
          </p:nvPr>
        </p:nvSpPr>
        <p:spPr>
          <a:noFill/>
        </p:spPr>
        <p:txBody>
          <a:bodyPr/>
          <a:lstStyle/>
          <a:p>
            <a:r>
              <a:rPr lang="it-IT" smtClean="0"/>
              <a:t>G.M. Urciuoli</a:t>
            </a:r>
          </a:p>
        </p:txBody>
      </p:sp>
      <p:pic>
        <p:nvPicPr>
          <p:cNvPr id="4102" name="Picture 2" descr="BABrown"/>
          <p:cNvPicPr>
            <a:picLocks noChangeAspect="1" noChangeArrowheads="1"/>
          </p:cNvPicPr>
          <p:nvPr/>
        </p:nvPicPr>
        <p:blipFill>
          <a:blip r:embed="rId3" cstate="print"/>
          <a:srcRect/>
          <a:stretch>
            <a:fillRect/>
          </a:stretch>
        </p:blipFill>
        <p:spPr bwMode="auto">
          <a:xfrm>
            <a:off x="381000" y="1295400"/>
            <a:ext cx="4908550" cy="4722813"/>
          </a:xfrm>
          <a:prstGeom prst="rect">
            <a:avLst/>
          </a:prstGeom>
          <a:noFill/>
          <a:ln w="9525">
            <a:noFill/>
            <a:miter lim="800000"/>
            <a:headEnd/>
            <a:tailEnd/>
          </a:ln>
        </p:spPr>
      </p:pic>
      <p:sp>
        <p:nvSpPr>
          <p:cNvPr id="4103" name="Text Box 3"/>
          <p:cNvSpPr txBox="1">
            <a:spLocks noChangeArrowheads="1"/>
          </p:cNvSpPr>
          <p:nvPr/>
        </p:nvSpPr>
        <p:spPr bwMode="auto">
          <a:xfrm>
            <a:off x="762000" y="533400"/>
            <a:ext cx="8077200" cy="762000"/>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Georgia" pitchFamily="18" charset="0"/>
              </a:rPr>
              <a:t>Nuclear   Structure:</a:t>
            </a:r>
            <a:r>
              <a:rPr lang="en-US" sz="1600">
                <a:latin typeface="Georgia" pitchFamily="18" charset="0"/>
              </a:rPr>
              <a:t>     </a:t>
            </a:r>
            <a:r>
              <a:rPr lang="en-US" sz="2000" i="1">
                <a:solidFill>
                  <a:schemeClr val="accent2"/>
                </a:solidFill>
                <a:latin typeface="Georgia" pitchFamily="18" charset="0"/>
              </a:rPr>
              <a:t>Neutron   density   is   a   fundamental  			  observable   that   remains   elusive.</a:t>
            </a:r>
            <a:r>
              <a:rPr lang="en-US" sz="1600">
                <a:latin typeface="Georgia" pitchFamily="18" charset="0"/>
              </a:rPr>
              <a:t>      </a:t>
            </a:r>
          </a:p>
        </p:txBody>
      </p:sp>
      <p:graphicFrame>
        <p:nvGraphicFramePr>
          <p:cNvPr id="4098" name="Object 4"/>
          <p:cNvGraphicFramePr>
            <a:graphicFrameLocks noGrp="1" noChangeAspect="1"/>
          </p:cNvGraphicFramePr>
          <p:nvPr>
            <p:ph/>
          </p:nvPr>
        </p:nvGraphicFramePr>
        <p:xfrm>
          <a:off x="7754938" y="2057400"/>
          <a:ext cx="685800" cy="303213"/>
        </p:xfrm>
        <a:graphic>
          <a:graphicData uri="http://schemas.openxmlformats.org/presentationml/2006/ole">
            <p:oleObj spid="_x0000_s4098" name="Equation" r:id="rId4" imgW="457002" imgH="203112" progId="Equation.3">
              <p:embed/>
            </p:oleObj>
          </a:graphicData>
        </a:graphic>
      </p:graphicFrame>
      <p:sp>
        <p:nvSpPr>
          <p:cNvPr id="4104" name="Text Box 5"/>
          <p:cNvSpPr txBox="1">
            <a:spLocks noChangeArrowheads="1"/>
          </p:cNvSpPr>
          <p:nvPr/>
        </p:nvSpPr>
        <p:spPr bwMode="auto">
          <a:xfrm>
            <a:off x="4953000" y="1524000"/>
            <a:ext cx="3429000" cy="825500"/>
          </a:xfrm>
          <a:prstGeom prst="rect">
            <a:avLst/>
          </a:prstGeom>
          <a:noFill/>
          <a:ln w="9525">
            <a:noFill/>
            <a:miter lim="800000"/>
            <a:headEnd/>
            <a:tailEnd/>
          </a:ln>
        </p:spPr>
        <p:txBody>
          <a:bodyPr>
            <a:spAutoFit/>
          </a:bodyPr>
          <a:lstStyle/>
          <a:p>
            <a:pPr>
              <a:spcBef>
                <a:spcPct val="50000"/>
              </a:spcBef>
            </a:pPr>
            <a:r>
              <a:rPr lang="en-US" sz="1600">
                <a:latin typeface="Georgia" pitchFamily="18" charset="0"/>
              </a:rPr>
              <a:t>Reflects   poor   understanding   of  </a:t>
            </a:r>
            <a:r>
              <a:rPr lang="en-US" sz="1600">
                <a:solidFill>
                  <a:srgbClr val="FF0000"/>
                </a:solidFill>
                <a:latin typeface="Georgia" pitchFamily="18" charset="0"/>
              </a:rPr>
              <a:t>symmetry  energy </a:t>
            </a:r>
            <a:r>
              <a:rPr lang="en-US" sz="1600">
                <a:latin typeface="Georgia" pitchFamily="18" charset="0"/>
              </a:rPr>
              <a:t>  of   nuclear  matter  =  the energy  cost  of  </a:t>
            </a:r>
          </a:p>
        </p:txBody>
      </p:sp>
      <p:graphicFrame>
        <p:nvGraphicFramePr>
          <p:cNvPr id="4099" name="Object 6"/>
          <p:cNvGraphicFramePr>
            <a:graphicFrameLocks noChangeAspect="1"/>
          </p:cNvGraphicFramePr>
          <p:nvPr/>
        </p:nvGraphicFramePr>
        <p:xfrm>
          <a:off x="5046663" y="3527425"/>
          <a:ext cx="2400300" cy="246063"/>
        </p:xfrm>
        <a:graphic>
          <a:graphicData uri="http://schemas.openxmlformats.org/presentationml/2006/ole">
            <p:oleObj spid="_x0000_s4099" name="Equation" r:id="rId5" imgW="1600200" imgH="165100" progId="Equation.3">
              <p:embed/>
            </p:oleObj>
          </a:graphicData>
        </a:graphic>
      </p:graphicFrame>
      <p:graphicFrame>
        <p:nvGraphicFramePr>
          <p:cNvPr id="4100" name="Object 7"/>
          <p:cNvGraphicFramePr>
            <a:graphicFrameLocks noChangeAspect="1"/>
          </p:cNvGraphicFramePr>
          <p:nvPr/>
        </p:nvGraphicFramePr>
        <p:xfrm>
          <a:off x="4800600" y="2743200"/>
          <a:ext cx="4114800" cy="360363"/>
        </p:xfrm>
        <a:graphic>
          <a:graphicData uri="http://schemas.openxmlformats.org/presentationml/2006/ole">
            <p:oleObj spid="_x0000_s4100" name="Equation" r:id="rId6" imgW="2743200" imgH="241300" progId="Equation.3">
              <p:embed/>
            </p:oleObj>
          </a:graphicData>
        </a:graphic>
      </p:graphicFrame>
      <p:sp>
        <p:nvSpPr>
          <p:cNvPr id="4105" name="Text Box 8"/>
          <p:cNvSpPr txBox="1">
            <a:spLocks noChangeArrowheads="1"/>
          </p:cNvSpPr>
          <p:nvPr/>
        </p:nvSpPr>
        <p:spPr bwMode="auto">
          <a:xfrm>
            <a:off x="5395913" y="3452813"/>
            <a:ext cx="1219200" cy="304800"/>
          </a:xfrm>
          <a:prstGeom prst="rect">
            <a:avLst/>
          </a:prstGeom>
          <a:noFill/>
          <a:ln w="9525">
            <a:noFill/>
            <a:miter lim="800000"/>
            <a:headEnd/>
            <a:tailEnd/>
          </a:ln>
        </p:spPr>
        <p:txBody>
          <a:bodyPr>
            <a:spAutoFit/>
          </a:bodyPr>
          <a:lstStyle/>
          <a:p>
            <a:pPr>
              <a:spcBef>
                <a:spcPct val="50000"/>
              </a:spcBef>
            </a:pPr>
            <a:r>
              <a:rPr lang="en-US" sz="1400">
                <a:latin typeface="Georgia" pitchFamily="18" charset="0"/>
              </a:rPr>
              <a:t>n.m. density</a:t>
            </a:r>
          </a:p>
        </p:txBody>
      </p:sp>
      <p:sp>
        <p:nvSpPr>
          <p:cNvPr id="4106" name="Text Box 9"/>
          <p:cNvSpPr txBox="1">
            <a:spLocks noChangeArrowheads="1"/>
          </p:cNvSpPr>
          <p:nvPr/>
        </p:nvSpPr>
        <p:spPr bwMode="auto">
          <a:xfrm>
            <a:off x="7372350" y="3352800"/>
            <a:ext cx="1600200" cy="517525"/>
          </a:xfrm>
          <a:prstGeom prst="rect">
            <a:avLst/>
          </a:prstGeom>
          <a:noFill/>
          <a:ln w="9525">
            <a:noFill/>
            <a:miter lim="800000"/>
            <a:headEnd/>
            <a:tailEnd/>
          </a:ln>
        </p:spPr>
        <p:txBody>
          <a:bodyPr>
            <a:spAutoFit/>
          </a:bodyPr>
          <a:lstStyle/>
          <a:p>
            <a:pPr>
              <a:spcBef>
                <a:spcPct val="50000"/>
              </a:spcBef>
            </a:pPr>
            <a:r>
              <a:rPr lang="en-US" sz="1400">
                <a:latin typeface="Georgia" pitchFamily="18" charset="0"/>
              </a:rPr>
              <a:t>ratio  proton/neutrons</a:t>
            </a:r>
          </a:p>
        </p:txBody>
      </p:sp>
      <p:sp>
        <p:nvSpPr>
          <p:cNvPr id="4107" name="Line 10"/>
          <p:cNvSpPr>
            <a:spLocks noChangeShapeType="1"/>
          </p:cNvSpPr>
          <p:nvPr/>
        </p:nvSpPr>
        <p:spPr bwMode="auto">
          <a:xfrm>
            <a:off x="6705600" y="2362200"/>
            <a:ext cx="609600" cy="381000"/>
          </a:xfrm>
          <a:prstGeom prst="line">
            <a:avLst/>
          </a:prstGeom>
          <a:noFill/>
          <a:ln w="22225">
            <a:solidFill>
              <a:srgbClr val="FF0000"/>
            </a:solidFill>
            <a:round/>
            <a:headEnd/>
            <a:tailEnd type="stealth" w="lg" len="lg"/>
          </a:ln>
        </p:spPr>
        <p:txBody>
          <a:bodyPr/>
          <a:lstStyle/>
          <a:p>
            <a:endParaRPr lang="it-IT"/>
          </a:p>
        </p:txBody>
      </p:sp>
      <p:sp>
        <p:nvSpPr>
          <p:cNvPr id="4108" name="Oval 11"/>
          <p:cNvSpPr>
            <a:spLocks noChangeArrowheads="1"/>
          </p:cNvSpPr>
          <p:nvPr/>
        </p:nvSpPr>
        <p:spPr bwMode="auto">
          <a:xfrm>
            <a:off x="7272338" y="2667000"/>
            <a:ext cx="685800" cy="533400"/>
          </a:xfrm>
          <a:prstGeom prst="ellipse">
            <a:avLst/>
          </a:prstGeom>
          <a:noFill/>
          <a:ln w="9525">
            <a:solidFill>
              <a:srgbClr val="FF0000"/>
            </a:solidFill>
            <a:round/>
            <a:headEnd/>
            <a:tailEnd/>
          </a:ln>
        </p:spPr>
        <p:txBody>
          <a:bodyPr wrap="none" anchor="ctr"/>
          <a:lstStyle/>
          <a:p>
            <a:endParaRPr lang="it-IT"/>
          </a:p>
        </p:txBody>
      </p:sp>
      <p:sp>
        <p:nvSpPr>
          <p:cNvPr id="4109" name="Text Box 12"/>
          <p:cNvSpPr txBox="1">
            <a:spLocks noChangeArrowheads="1"/>
          </p:cNvSpPr>
          <p:nvPr/>
        </p:nvSpPr>
        <p:spPr bwMode="auto">
          <a:xfrm>
            <a:off x="5257800" y="4343400"/>
            <a:ext cx="3581400" cy="1192213"/>
          </a:xfrm>
          <a:prstGeom prst="rect">
            <a:avLst/>
          </a:prstGeom>
          <a:noFill/>
          <a:ln w="9525">
            <a:noFill/>
            <a:miter lim="800000"/>
            <a:headEnd/>
            <a:tailEnd/>
          </a:ln>
        </p:spPr>
        <p:txBody>
          <a:bodyPr>
            <a:spAutoFit/>
          </a:bodyPr>
          <a:lstStyle/>
          <a:p>
            <a:pPr>
              <a:spcBef>
                <a:spcPct val="50000"/>
              </a:spcBef>
              <a:buFontTx/>
              <a:buChar char="•"/>
            </a:pPr>
            <a:r>
              <a:rPr lang="en-US" sz="1600">
                <a:solidFill>
                  <a:srgbClr val="008000"/>
                </a:solidFill>
                <a:latin typeface="Georgia" pitchFamily="18" charset="0"/>
              </a:rPr>
              <a:t>    Slope   unconstrained   by   data</a:t>
            </a:r>
          </a:p>
          <a:p>
            <a:pPr>
              <a:spcBef>
                <a:spcPct val="50000"/>
              </a:spcBef>
              <a:buFontTx/>
              <a:buChar char="•"/>
            </a:pPr>
            <a:r>
              <a:rPr lang="en-US" sz="1600">
                <a:solidFill>
                  <a:srgbClr val="008000"/>
                </a:solidFill>
                <a:latin typeface="Georgia" pitchFamily="18" charset="0"/>
              </a:rPr>
              <a:t>    Adding   R       from             Pb     	will   eliminate  the  	dispersion  in   plot.</a:t>
            </a:r>
          </a:p>
        </p:txBody>
      </p:sp>
      <p:sp>
        <p:nvSpPr>
          <p:cNvPr id="4110" name="Text Box 13"/>
          <p:cNvSpPr txBox="1">
            <a:spLocks noChangeArrowheads="1"/>
          </p:cNvSpPr>
          <p:nvPr/>
        </p:nvSpPr>
        <p:spPr bwMode="auto">
          <a:xfrm>
            <a:off x="6488113" y="4833938"/>
            <a:ext cx="457200" cy="274637"/>
          </a:xfrm>
          <a:prstGeom prst="rect">
            <a:avLst/>
          </a:prstGeom>
          <a:noFill/>
          <a:ln w="9525">
            <a:noFill/>
            <a:miter lim="800000"/>
            <a:headEnd/>
            <a:tailEnd/>
          </a:ln>
        </p:spPr>
        <p:txBody>
          <a:bodyPr>
            <a:spAutoFit/>
          </a:bodyPr>
          <a:lstStyle/>
          <a:p>
            <a:pPr>
              <a:spcBef>
                <a:spcPct val="50000"/>
              </a:spcBef>
            </a:pPr>
            <a:r>
              <a:rPr lang="en-US" sz="1200" b="1">
                <a:solidFill>
                  <a:srgbClr val="008000"/>
                </a:solidFill>
                <a:latin typeface="Georgia" pitchFamily="18" charset="0"/>
              </a:rPr>
              <a:t>N</a:t>
            </a:r>
          </a:p>
        </p:txBody>
      </p:sp>
      <p:sp>
        <p:nvSpPr>
          <p:cNvPr id="4111" name="Text Box 14"/>
          <p:cNvSpPr txBox="1">
            <a:spLocks noChangeArrowheads="1"/>
          </p:cNvSpPr>
          <p:nvPr/>
        </p:nvSpPr>
        <p:spPr bwMode="auto">
          <a:xfrm>
            <a:off x="7566025" y="4637088"/>
            <a:ext cx="533400" cy="274637"/>
          </a:xfrm>
          <a:prstGeom prst="rect">
            <a:avLst/>
          </a:prstGeom>
          <a:noFill/>
          <a:ln w="9525">
            <a:noFill/>
            <a:miter lim="800000"/>
            <a:headEnd/>
            <a:tailEnd/>
          </a:ln>
        </p:spPr>
        <p:txBody>
          <a:bodyPr>
            <a:spAutoFit/>
          </a:bodyPr>
          <a:lstStyle/>
          <a:p>
            <a:pPr>
              <a:spcBef>
                <a:spcPct val="50000"/>
              </a:spcBef>
            </a:pPr>
            <a:r>
              <a:rPr lang="en-US" sz="1200" b="1">
                <a:solidFill>
                  <a:srgbClr val="008000"/>
                </a:solidFill>
                <a:latin typeface="Georgia" pitchFamily="18" charset="0"/>
              </a:rPr>
              <a:t>208</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0"/>
            <a:ext cx="6347048" cy="1066130"/>
          </a:xfrm>
        </p:spPr>
        <p:txBody>
          <a:bodyPr/>
          <a:lstStyle/>
          <a:p>
            <a:r>
              <a:rPr lang="it-IT" dirty="0" err="1" smtClean="0"/>
              <a:t>Lead</a:t>
            </a:r>
            <a:r>
              <a:rPr lang="it-IT" dirty="0" smtClean="0"/>
              <a:t> Target</a:t>
            </a:r>
            <a:endParaRPr lang="it-IT" dirty="0"/>
          </a:p>
        </p:txBody>
      </p:sp>
      <p:sp>
        <p:nvSpPr>
          <p:cNvPr id="4" name="Segnaposto data 3"/>
          <p:cNvSpPr>
            <a:spLocks noGrp="1"/>
          </p:cNvSpPr>
          <p:nvPr>
            <p:ph type="dt" sz="half" idx="10"/>
          </p:nvPr>
        </p:nvSpPr>
        <p:spPr/>
        <p:txBody>
          <a:bodyPr/>
          <a:lstStyle/>
          <a:p>
            <a:pPr>
              <a:defRPr/>
            </a:pPr>
            <a:r>
              <a:rPr lang="it-IT" smtClean="0"/>
              <a:t>G.M. Urciuoli</a:t>
            </a:r>
            <a:endParaRPr lang="it-IT"/>
          </a:p>
        </p:txBody>
      </p:sp>
      <p:pic>
        <p:nvPicPr>
          <p:cNvPr id="5" name="Picture 4" descr="prex_feb10 021"/>
          <p:cNvPicPr>
            <a:picLocks noChangeAspect="1" noChangeArrowheads="1"/>
          </p:cNvPicPr>
          <p:nvPr/>
        </p:nvPicPr>
        <p:blipFill>
          <a:blip r:embed="rId2" cstate="print"/>
          <a:srcRect/>
          <a:stretch>
            <a:fillRect/>
          </a:stretch>
        </p:blipFill>
        <p:spPr bwMode="auto">
          <a:xfrm>
            <a:off x="611560" y="2780928"/>
            <a:ext cx="4176464" cy="3132795"/>
          </a:xfrm>
          <a:prstGeom prst="rect">
            <a:avLst/>
          </a:prstGeom>
          <a:noFill/>
          <a:ln w="9525">
            <a:noFill/>
            <a:miter lim="800000"/>
            <a:headEnd/>
            <a:tailEnd/>
          </a:ln>
        </p:spPr>
      </p:pic>
      <p:sp>
        <p:nvSpPr>
          <p:cNvPr id="6" name="Text Box 5"/>
          <p:cNvSpPr txBox="1">
            <a:spLocks noChangeArrowheads="1"/>
          </p:cNvSpPr>
          <p:nvPr/>
        </p:nvSpPr>
        <p:spPr bwMode="auto">
          <a:xfrm>
            <a:off x="0" y="3284984"/>
            <a:ext cx="1115616" cy="276999"/>
          </a:xfrm>
          <a:prstGeom prst="rect">
            <a:avLst/>
          </a:prstGeom>
          <a:solidFill>
            <a:schemeClr val="bg1"/>
          </a:solidFill>
          <a:ln w="38100">
            <a:solidFill>
              <a:srgbClr val="008000"/>
            </a:solidFill>
            <a:miter lim="800000"/>
            <a:headEnd/>
            <a:tailEnd/>
          </a:ln>
        </p:spPr>
        <p:txBody>
          <a:bodyPr wrap="square">
            <a:spAutoFit/>
          </a:bodyPr>
          <a:lstStyle/>
          <a:p>
            <a:r>
              <a:rPr lang="en-US" sz="1200" dirty="0" smtClean="0">
                <a:solidFill>
                  <a:schemeClr val="hlink"/>
                </a:solidFill>
              </a:rPr>
              <a:t>Diamond</a:t>
            </a:r>
            <a:endParaRPr lang="en-US" sz="1200" dirty="0">
              <a:solidFill>
                <a:schemeClr val="hlink"/>
              </a:solidFill>
            </a:endParaRPr>
          </a:p>
        </p:txBody>
      </p:sp>
      <p:sp>
        <p:nvSpPr>
          <p:cNvPr id="7" name="Line 8"/>
          <p:cNvSpPr>
            <a:spLocks noChangeShapeType="1"/>
          </p:cNvSpPr>
          <p:nvPr/>
        </p:nvSpPr>
        <p:spPr bwMode="auto">
          <a:xfrm>
            <a:off x="971600" y="3573016"/>
            <a:ext cx="530696" cy="529952"/>
          </a:xfrm>
          <a:prstGeom prst="line">
            <a:avLst/>
          </a:prstGeom>
          <a:noFill/>
          <a:ln w="34925">
            <a:solidFill>
              <a:srgbClr val="008000"/>
            </a:solidFill>
            <a:round/>
            <a:headEnd/>
            <a:tailEnd type="stealth" w="lg" len="lg"/>
          </a:ln>
        </p:spPr>
        <p:txBody>
          <a:bodyPr/>
          <a:lstStyle/>
          <a:p>
            <a:endParaRPr lang="it-IT"/>
          </a:p>
        </p:txBody>
      </p:sp>
      <p:sp>
        <p:nvSpPr>
          <p:cNvPr id="8" name="Line 8"/>
          <p:cNvSpPr>
            <a:spLocks noChangeShapeType="1"/>
          </p:cNvSpPr>
          <p:nvPr/>
        </p:nvSpPr>
        <p:spPr bwMode="auto">
          <a:xfrm>
            <a:off x="1115616" y="3284984"/>
            <a:ext cx="792088" cy="0"/>
          </a:xfrm>
          <a:prstGeom prst="line">
            <a:avLst/>
          </a:prstGeom>
          <a:noFill/>
          <a:ln w="34925">
            <a:solidFill>
              <a:srgbClr val="008000"/>
            </a:solidFill>
            <a:round/>
            <a:headEnd/>
            <a:tailEnd type="stealth" w="lg" len="lg"/>
          </a:ln>
        </p:spPr>
        <p:txBody>
          <a:bodyPr/>
          <a:lstStyle/>
          <a:p>
            <a:endParaRPr lang="it-IT"/>
          </a:p>
        </p:txBody>
      </p:sp>
      <p:sp>
        <p:nvSpPr>
          <p:cNvPr id="9" name="Text Box 6"/>
          <p:cNvSpPr txBox="1">
            <a:spLocks noChangeArrowheads="1"/>
          </p:cNvSpPr>
          <p:nvPr/>
        </p:nvSpPr>
        <p:spPr bwMode="auto">
          <a:xfrm>
            <a:off x="2555776" y="2780928"/>
            <a:ext cx="762000" cy="400110"/>
          </a:xfrm>
          <a:prstGeom prst="rect">
            <a:avLst/>
          </a:prstGeom>
          <a:solidFill>
            <a:schemeClr val="bg1"/>
          </a:solidFill>
          <a:ln w="38100">
            <a:solidFill>
              <a:srgbClr val="993300"/>
            </a:solidFill>
            <a:miter lim="800000"/>
            <a:headEnd/>
            <a:tailEnd/>
          </a:ln>
        </p:spPr>
        <p:txBody>
          <a:bodyPr wrap="square">
            <a:spAutoFit/>
          </a:bodyPr>
          <a:lstStyle/>
          <a:p>
            <a:r>
              <a:rPr lang="en-US" sz="2000" dirty="0">
                <a:solidFill>
                  <a:schemeClr val="hlink"/>
                </a:solidFill>
              </a:rPr>
              <a:t> </a:t>
            </a:r>
            <a:r>
              <a:rPr lang="en-US" sz="1200" dirty="0">
                <a:solidFill>
                  <a:srgbClr val="FF0000"/>
                </a:solidFill>
              </a:rPr>
              <a:t>LEAD</a:t>
            </a:r>
          </a:p>
        </p:txBody>
      </p:sp>
      <p:sp>
        <p:nvSpPr>
          <p:cNvPr id="10" name="Line 9"/>
          <p:cNvSpPr>
            <a:spLocks noChangeShapeType="1"/>
          </p:cNvSpPr>
          <p:nvPr/>
        </p:nvSpPr>
        <p:spPr bwMode="auto">
          <a:xfrm flipH="1">
            <a:off x="1979712" y="3284984"/>
            <a:ext cx="648072" cy="585192"/>
          </a:xfrm>
          <a:prstGeom prst="line">
            <a:avLst/>
          </a:prstGeom>
          <a:noFill/>
          <a:ln w="31750">
            <a:solidFill>
              <a:srgbClr val="FF0000"/>
            </a:solidFill>
            <a:round/>
            <a:headEnd/>
            <a:tailEnd type="stealth" w="lg" len="lg"/>
          </a:ln>
        </p:spPr>
        <p:txBody>
          <a:bodyPr/>
          <a:lstStyle/>
          <a:p>
            <a:endParaRPr lang="it-IT"/>
          </a:p>
        </p:txBody>
      </p:sp>
      <p:sp>
        <p:nvSpPr>
          <p:cNvPr id="11" name="Rettangolo 10"/>
          <p:cNvSpPr/>
          <p:nvPr/>
        </p:nvSpPr>
        <p:spPr>
          <a:xfrm>
            <a:off x="395536" y="1412776"/>
            <a:ext cx="4320480" cy="830997"/>
          </a:xfrm>
          <a:prstGeom prst="rect">
            <a:avLst/>
          </a:prstGeom>
        </p:spPr>
        <p:txBody>
          <a:bodyPr wrap="square">
            <a:spAutoFit/>
          </a:bodyPr>
          <a:lstStyle/>
          <a:p>
            <a:pPr>
              <a:spcBef>
                <a:spcPct val="50000"/>
              </a:spcBef>
              <a:buFontTx/>
              <a:buChar char="•"/>
            </a:pPr>
            <a:r>
              <a:rPr lang="en-US" sz="1200" dirty="0" smtClean="0">
                <a:solidFill>
                  <a:srgbClr val="0066FF"/>
                </a:solidFill>
              </a:rPr>
              <a:t> Three  bays</a:t>
            </a:r>
          </a:p>
          <a:p>
            <a:pPr>
              <a:spcBef>
                <a:spcPct val="50000"/>
              </a:spcBef>
              <a:buFontTx/>
              <a:buChar char="•"/>
            </a:pPr>
            <a:r>
              <a:rPr lang="en-US" sz="1200" dirty="0" smtClean="0">
                <a:solidFill>
                  <a:srgbClr val="00CC00"/>
                </a:solidFill>
              </a:rPr>
              <a:t>   </a:t>
            </a:r>
            <a:r>
              <a:rPr lang="en-US" sz="1200" dirty="0" smtClean="0">
                <a:solidFill>
                  <a:srgbClr val="FF0000"/>
                </a:solidFill>
              </a:rPr>
              <a:t>Lead</a:t>
            </a:r>
            <a:r>
              <a:rPr lang="en-US" sz="1200" dirty="0" smtClean="0">
                <a:solidFill>
                  <a:srgbClr val="00CC00"/>
                </a:solidFill>
              </a:rPr>
              <a:t>  (0.5 mm) sandwiched by   </a:t>
            </a:r>
            <a:r>
              <a:rPr lang="en-US" sz="1200" dirty="0" smtClean="0">
                <a:solidFill>
                  <a:srgbClr val="FF0000"/>
                </a:solidFill>
              </a:rPr>
              <a:t>diamond</a:t>
            </a:r>
            <a:r>
              <a:rPr lang="en-US" sz="1200" dirty="0" smtClean="0">
                <a:solidFill>
                  <a:srgbClr val="00CC00"/>
                </a:solidFill>
              </a:rPr>
              <a:t> (0.15 mm)</a:t>
            </a:r>
          </a:p>
          <a:p>
            <a:pPr>
              <a:spcBef>
                <a:spcPct val="50000"/>
              </a:spcBef>
              <a:buFontTx/>
              <a:buChar char="•"/>
            </a:pPr>
            <a:r>
              <a:rPr lang="en-US" sz="1200" dirty="0" smtClean="0">
                <a:solidFill>
                  <a:srgbClr val="0066FF"/>
                </a:solidFill>
              </a:rPr>
              <a:t> Liquid  He  cooling  (30 Watts)</a:t>
            </a:r>
            <a:endParaRPr lang="it-IT" sz="1200" dirty="0"/>
          </a:p>
        </p:txBody>
      </p:sp>
      <p:pic>
        <p:nvPicPr>
          <p:cNvPr id="12" name="Picture 3" descr="Dthin.gif"/>
          <p:cNvPicPr>
            <a:picLocks noChangeAspect="1"/>
          </p:cNvPicPr>
          <p:nvPr/>
        </p:nvPicPr>
        <p:blipFill>
          <a:blip r:embed="rId3" cstate="print"/>
          <a:srcRect/>
          <a:stretch>
            <a:fillRect/>
          </a:stretch>
        </p:blipFill>
        <p:spPr bwMode="auto">
          <a:xfrm>
            <a:off x="5868144" y="332656"/>
            <a:ext cx="2867164" cy="1944216"/>
          </a:xfrm>
          <a:prstGeom prst="rect">
            <a:avLst/>
          </a:prstGeom>
          <a:noFill/>
          <a:ln w="9525">
            <a:noFill/>
            <a:miter lim="800000"/>
            <a:headEnd/>
            <a:tailEnd/>
          </a:ln>
        </p:spPr>
      </p:pic>
      <p:pic>
        <p:nvPicPr>
          <p:cNvPr id="13" name="Picture 4" descr="Dmedium.gif"/>
          <p:cNvPicPr>
            <a:picLocks noChangeAspect="1"/>
          </p:cNvPicPr>
          <p:nvPr/>
        </p:nvPicPr>
        <p:blipFill>
          <a:blip r:embed="rId4" cstate="print"/>
          <a:srcRect/>
          <a:stretch>
            <a:fillRect/>
          </a:stretch>
        </p:blipFill>
        <p:spPr bwMode="auto">
          <a:xfrm>
            <a:off x="5868144" y="2420888"/>
            <a:ext cx="2880320" cy="2136409"/>
          </a:xfrm>
          <a:prstGeom prst="rect">
            <a:avLst/>
          </a:prstGeom>
          <a:noFill/>
          <a:ln w="9525">
            <a:noFill/>
            <a:miter lim="800000"/>
            <a:headEnd/>
            <a:tailEnd/>
          </a:ln>
        </p:spPr>
      </p:pic>
      <p:pic>
        <p:nvPicPr>
          <p:cNvPr id="14" name="Picture 5" descr="Dthick.gif"/>
          <p:cNvPicPr>
            <a:picLocks noChangeAspect="1"/>
          </p:cNvPicPr>
          <p:nvPr/>
        </p:nvPicPr>
        <p:blipFill>
          <a:blip r:embed="rId5" cstate="print"/>
          <a:srcRect/>
          <a:stretch>
            <a:fillRect/>
          </a:stretch>
        </p:blipFill>
        <p:spPr bwMode="auto">
          <a:xfrm>
            <a:off x="5868144" y="4725144"/>
            <a:ext cx="2897682" cy="1916832"/>
          </a:xfrm>
          <a:prstGeom prst="rect">
            <a:avLst/>
          </a:prstGeom>
          <a:noFill/>
          <a:ln w="9525">
            <a:noFill/>
            <a:miter lim="800000"/>
            <a:headEnd/>
            <a:tailEnd/>
          </a:ln>
        </p:spPr>
      </p:pic>
      <p:sp>
        <p:nvSpPr>
          <p:cNvPr id="16" name="TextBox 11"/>
          <p:cNvSpPr txBox="1">
            <a:spLocks noChangeArrowheads="1"/>
          </p:cNvSpPr>
          <p:nvPr/>
        </p:nvSpPr>
        <p:spPr bwMode="auto">
          <a:xfrm>
            <a:off x="7812360" y="1772816"/>
            <a:ext cx="576064" cy="246221"/>
          </a:xfrm>
          <a:prstGeom prst="rect">
            <a:avLst/>
          </a:prstGeom>
          <a:noFill/>
          <a:ln w="9525">
            <a:noFill/>
            <a:miter lim="800000"/>
            <a:headEnd/>
            <a:tailEnd/>
          </a:ln>
        </p:spPr>
        <p:txBody>
          <a:bodyPr wrap="square">
            <a:spAutoFit/>
          </a:bodyPr>
          <a:lstStyle/>
          <a:p>
            <a:r>
              <a:rPr lang="en-US" sz="1000" dirty="0"/>
              <a:t>melted</a:t>
            </a:r>
          </a:p>
        </p:txBody>
      </p:sp>
      <p:sp>
        <p:nvSpPr>
          <p:cNvPr id="18" name="TextBox 11"/>
          <p:cNvSpPr txBox="1">
            <a:spLocks noChangeArrowheads="1"/>
          </p:cNvSpPr>
          <p:nvPr/>
        </p:nvSpPr>
        <p:spPr bwMode="auto">
          <a:xfrm>
            <a:off x="7884368" y="3933056"/>
            <a:ext cx="576064" cy="246221"/>
          </a:xfrm>
          <a:prstGeom prst="rect">
            <a:avLst/>
          </a:prstGeom>
          <a:noFill/>
          <a:ln w="9525">
            <a:noFill/>
            <a:miter lim="800000"/>
            <a:headEnd/>
            <a:tailEnd/>
          </a:ln>
        </p:spPr>
        <p:txBody>
          <a:bodyPr wrap="square">
            <a:spAutoFit/>
          </a:bodyPr>
          <a:lstStyle/>
          <a:p>
            <a:r>
              <a:rPr lang="en-US" sz="1000" dirty="0"/>
              <a:t>melted</a:t>
            </a:r>
          </a:p>
        </p:txBody>
      </p:sp>
      <p:sp>
        <p:nvSpPr>
          <p:cNvPr id="19" name="TextBox 11"/>
          <p:cNvSpPr txBox="1">
            <a:spLocks noChangeArrowheads="1"/>
          </p:cNvSpPr>
          <p:nvPr/>
        </p:nvSpPr>
        <p:spPr bwMode="auto">
          <a:xfrm>
            <a:off x="7452320" y="5445224"/>
            <a:ext cx="576064" cy="400110"/>
          </a:xfrm>
          <a:prstGeom prst="rect">
            <a:avLst/>
          </a:prstGeom>
          <a:noFill/>
          <a:ln w="9525">
            <a:noFill/>
            <a:miter lim="800000"/>
            <a:headEnd/>
            <a:tailEnd/>
          </a:ln>
        </p:spPr>
        <p:txBody>
          <a:bodyPr wrap="square">
            <a:spAutoFit/>
          </a:bodyPr>
          <a:lstStyle/>
          <a:p>
            <a:r>
              <a:rPr lang="en-US" sz="1000" dirty="0" smtClean="0"/>
              <a:t>NOT melted</a:t>
            </a:r>
            <a:endParaRPr lang="en-US" sz="1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p:txBody>
          <a:bodyPr/>
          <a:lstStyle/>
          <a:p>
            <a:pPr eaLnBrk="1" hangingPunct="1"/>
            <a:endParaRPr lang="it-IT" smtClean="0"/>
          </a:p>
        </p:txBody>
      </p:sp>
      <p:pic>
        <p:nvPicPr>
          <p:cNvPr id="65540" name="Picture 4" descr="SEPT_ISO"/>
          <p:cNvPicPr>
            <a:picLocks noChangeAspect="1" noChangeArrowheads="1"/>
          </p:cNvPicPr>
          <p:nvPr/>
        </p:nvPicPr>
        <p:blipFill>
          <a:blip r:embed="rId3" cstate="print"/>
          <a:srcRect/>
          <a:stretch>
            <a:fillRect/>
          </a:stretch>
        </p:blipFill>
        <p:spPr bwMode="auto">
          <a:xfrm>
            <a:off x="417534" y="1124744"/>
            <a:ext cx="7924800" cy="5246822"/>
          </a:xfrm>
          <a:prstGeom prst="rect">
            <a:avLst/>
          </a:prstGeom>
          <a:noFill/>
          <a:ln w="9525">
            <a:noFill/>
            <a:miter lim="800000"/>
            <a:headEnd/>
            <a:tailEnd/>
          </a:ln>
        </p:spPr>
      </p:pic>
      <p:sp>
        <p:nvSpPr>
          <p:cNvPr id="65541" name="Text Box 5"/>
          <p:cNvSpPr txBox="1">
            <a:spLocks noChangeArrowheads="1"/>
          </p:cNvSpPr>
          <p:nvPr/>
        </p:nvSpPr>
        <p:spPr bwMode="auto">
          <a:xfrm>
            <a:off x="1752600" y="533400"/>
            <a:ext cx="3581400" cy="366713"/>
          </a:xfrm>
          <a:prstGeom prst="rect">
            <a:avLst/>
          </a:prstGeom>
          <a:noFill/>
          <a:ln w="9525">
            <a:noFill/>
            <a:miter lim="800000"/>
            <a:headEnd/>
            <a:tailEnd/>
          </a:ln>
        </p:spPr>
        <p:txBody>
          <a:bodyPr>
            <a:spAutoFit/>
          </a:bodyPr>
          <a:lstStyle/>
          <a:p>
            <a:pPr>
              <a:spcBef>
                <a:spcPct val="50000"/>
              </a:spcBef>
            </a:pPr>
            <a:endParaRPr lang="it-IT" sz="1800" b="0">
              <a:latin typeface="Arial" pitchFamily="34" charset="0"/>
            </a:endParaRPr>
          </a:p>
        </p:txBody>
      </p:sp>
      <p:sp>
        <p:nvSpPr>
          <p:cNvPr id="65542" name="Text Box 6"/>
          <p:cNvSpPr txBox="1">
            <a:spLocks noChangeArrowheads="1"/>
          </p:cNvSpPr>
          <p:nvPr/>
        </p:nvSpPr>
        <p:spPr bwMode="auto">
          <a:xfrm rot="1880902">
            <a:off x="3949700" y="2997618"/>
            <a:ext cx="2768600" cy="457200"/>
          </a:xfrm>
          <a:prstGeom prst="rect">
            <a:avLst/>
          </a:prstGeom>
          <a:solidFill>
            <a:srgbClr val="FFFF99"/>
          </a:solidFill>
          <a:ln w="9525">
            <a:noFill/>
            <a:miter lim="800000"/>
            <a:headEnd/>
            <a:tailEnd/>
          </a:ln>
        </p:spPr>
        <p:txBody>
          <a:bodyPr>
            <a:spAutoFit/>
          </a:bodyPr>
          <a:lstStyle/>
          <a:p>
            <a:pPr>
              <a:spcBef>
                <a:spcPct val="50000"/>
              </a:spcBef>
            </a:pPr>
            <a:r>
              <a:rPr lang="en-US" sz="2400" i="1" dirty="0">
                <a:solidFill>
                  <a:srgbClr val="0066FF"/>
                </a:solidFill>
                <a:latin typeface="Arial" pitchFamily="34" charset="0"/>
              </a:rPr>
              <a:t>Septum   Magnet</a:t>
            </a:r>
          </a:p>
        </p:txBody>
      </p:sp>
      <p:sp>
        <p:nvSpPr>
          <p:cNvPr id="65543" name="Text Box 7"/>
          <p:cNvSpPr txBox="1">
            <a:spLocks noChangeArrowheads="1"/>
          </p:cNvSpPr>
          <p:nvPr/>
        </p:nvSpPr>
        <p:spPr bwMode="auto">
          <a:xfrm>
            <a:off x="228600" y="4267200"/>
            <a:ext cx="914400" cy="366713"/>
          </a:xfrm>
          <a:prstGeom prst="rect">
            <a:avLst/>
          </a:prstGeom>
          <a:solidFill>
            <a:srgbClr val="FFFF99"/>
          </a:solidFill>
          <a:ln w="9525">
            <a:noFill/>
            <a:miter lim="800000"/>
            <a:headEnd/>
            <a:tailEnd/>
          </a:ln>
        </p:spPr>
        <p:txBody>
          <a:bodyPr>
            <a:spAutoFit/>
          </a:bodyPr>
          <a:lstStyle/>
          <a:p>
            <a:pPr>
              <a:spcBef>
                <a:spcPct val="50000"/>
              </a:spcBef>
            </a:pPr>
            <a:r>
              <a:rPr lang="en-US" sz="1800" b="0">
                <a:solidFill>
                  <a:srgbClr val="0066FF"/>
                </a:solidFill>
                <a:latin typeface="Arial" pitchFamily="34" charset="0"/>
              </a:rPr>
              <a:t>target</a:t>
            </a:r>
          </a:p>
        </p:txBody>
      </p:sp>
      <p:sp>
        <p:nvSpPr>
          <p:cNvPr id="65544" name="Text Box 8"/>
          <p:cNvSpPr txBox="1">
            <a:spLocks noChangeArrowheads="1"/>
          </p:cNvSpPr>
          <p:nvPr/>
        </p:nvSpPr>
        <p:spPr bwMode="auto">
          <a:xfrm>
            <a:off x="6795485" y="883443"/>
            <a:ext cx="914400" cy="366713"/>
          </a:xfrm>
          <a:prstGeom prst="rect">
            <a:avLst/>
          </a:prstGeom>
          <a:solidFill>
            <a:srgbClr val="FFFF99"/>
          </a:solidFill>
          <a:ln w="9525">
            <a:noFill/>
            <a:miter lim="800000"/>
            <a:headEnd/>
            <a:tailEnd/>
          </a:ln>
        </p:spPr>
        <p:txBody>
          <a:bodyPr>
            <a:spAutoFit/>
          </a:bodyPr>
          <a:lstStyle/>
          <a:p>
            <a:pPr>
              <a:spcBef>
                <a:spcPct val="50000"/>
              </a:spcBef>
            </a:pPr>
            <a:r>
              <a:rPr lang="en-US" sz="1800" b="0" dirty="0">
                <a:solidFill>
                  <a:srgbClr val="0066FF"/>
                </a:solidFill>
                <a:latin typeface="Arial" pitchFamily="34" charset="0"/>
              </a:rPr>
              <a:t>HRS-L</a:t>
            </a:r>
          </a:p>
        </p:txBody>
      </p:sp>
      <p:sp>
        <p:nvSpPr>
          <p:cNvPr id="65545" name="Text Box 9"/>
          <p:cNvSpPr txBox="1">
            <a:spLocks noChangeArrowheads="1"/>
          </p:cNvSpPr>
          <p:nvPr/>
        </p:nvSpPr>
        <p:spPr bwMode="auto">
          <a:xfrm>
            <a:off x="8084794" y="1772816"/>
            <a:ext cx="914400" cy="366713"/>
          </a:xfrm>
          <a:prstGeom prst="rect">
            <a:avLst/>
          </a:prstGeom>
          <a:solidFill>
            <a:srgbClr val="FFFF99"/>
          </a:solidFill>
          <a:ln w="9525">
            <a:noFill/>
            <a:miter lim="800000"/>
            <a:headEnd/>
            <a:tailEnd/>
          </a:ln>
        </p:spPr>
        <p:txBody>
          <a:bodyPr>
            <a:spAutoFit/>
          </a:bodyPr>
          <a:lstStyle/>
          <a:p>
            <a:pPr>
              <a:spcBef>
                <a:spcPct val="50000"/>
              </a:spcBef>
            </a:pPr>
            <a:r>
              <a:rPr lang="en-US" sz="1800" b="0" dirty="0">
                <a:solidFill>
                  <a:srgbClr val="0066FF"/>
                </a:solidFill>
                <a:latin typeface="Arial" pitchFamily="34" charset="0"/>
              </a:rPr>
              <a:t>HRS-R</a:t>
            </a:r>
          </a:p>
        </p:txBody>
      </p:sp>
      <p:sp>
        <p:nvSpPr>
          <p:cNvPr id="65546" name="Text Box 10"/>
          <p:cNvSpPr txBox="1">
            <a:spLocks noChangeArrowheads="1"/>
          </p:cNvSpPr>
          <p:nvPr/>
        </p:nvSpPr>
        <p:spPr bwMode="auto">
          <a:xfrm>
            <a:off x="6024274" y="2297668"/>
            <a:ext cx="1199728" cy="369332"/>
          </a:xfrm>
          <a:prstGeom prst="rect">
            <a:avLst/>
          </a:prstGeom>
          <a:solidFill>
            <a:srgbClr val="FFFF99"/>
          </a:solidFill>
          <a:ln w="9525">
            <a:noFill/>
            <a:miter lim="800000"/>
            <a:headEnd/>
            <a:tailEnd/>
          </a:ln>
        </p:spPr>
        <p:txBody>
          <a:bodyPr wrap="square">
            <a:spAutoFit/>
          </a:bodyPr>
          <a:lstStyle/>
          <a:p>
            <a:pPr>
              <a:spcBef>
                <a:spcPct val="50000"/>
              </a:spcBef>
            </a:pPr>
            <a:r>
              <a:rPr lang="en-US" b="0" dirty="0">
                <a:solidFill>
                  <a:srgbClr val="0066FF"/>
                </a:solidFill>
                <a:latin typeface="Arial" pitchFamily="34" charset="0"/>
              </a:rPr>
              <a:t>collimator</a:t>
            </a:r>
          </a:p>
        </p:txBody>
      </p:sp>
      <p:sp>
        <p:nvSpPr>
          <p:cNvPr id="65547" name="Freeform 11"/>
          <p:cNvSpPr>
            <a:spLocks/>
          </p:cNvSpPr>
          <p:nvPr/>
        </p:nvSpPr>
        <p:spPr bwMode="auto">
          <a:xfrm>
            <a:off x="1371600" y="1295400"/>
            <a:ext cx="5562600" cy="2971800"/>
          </a:xfrm>
          <a:custGeom>
            <a:avLst/>
            <a:gdLst>
              <a:gd name="T0" fmla="*/ 0 w 3504"/>
              <a:gd name="T1" fmla="*/ 2147483647 h 1872"/>
              <a:gd name="T2" fmla="*/ 2147483647 w 3504"/>
              <a:gd name="T3" fmla="*/ 2147483647 h 1872"/>
              <a:gd name="T4" fmla="*/ 2147483647 w 3504"/>
              <a:gd name="T5" fmla="*/ 2147483647 h 1872"/>
              <a:gd name="T6" fmla="*/ 2147483647 w 3504"/>
              <a:gd name="T7" fmla="*/ 0 h 1872"/>
              <a:gd name="T8" fmla="*/ 0 60000 65536"/>
              <a:gd name="T9" fmla="*/ 0 60000 65536"/>
              <a:gd name="T10" fmla="*/ 0 60000 65536"/>
              <a:gd name="T11" fmla="*/ 0 60000 65536"/>
              <a:gd name="T12" fmla="*/ 0 w 3504"/>
              <a:gd name="T13" fmla="*/ 0 h 1872"/>
              <a:gd name="T14" fmla="*/ 3504 w 3504"/>
              <a:gd name="T15" fmla="*/ 1872 h 1872"/>
            </a:gdLst>
            <a:ahLst/>
            <a:cxnLst>
              <a:cxn ang="T8">
                <a:pos x="T0" y="T1"/>
              </a:cxn>
              <a:cxn ang="T9">
                <a:pos x="T2" y="T3"/>
              </a:cxn>
              <a:cxn ang="T10">
                <a:pos x="T4" y="T5"/>
              </a:cxn>
              <a:cxn ang="T11">
                <a:pos x="T6" y="T7"/>
              </a:cxn>
            </a:cxnLst>
            <a:rect l="T12" t="T13" r="T14" b="T15"/>
            <a:pathLst>
              <a:path w="3504" h="1872">
                <a:moveTo>
                  <a:pt x="0" y="1872"/>
                </a:moveTo>
                <a:cubicBezTo>
                  <a:pt x="736" y="1588"/>
                  <a:pt x="1472" y="1304"/>
                  <a:pt x="1920" y="1104"/>
                </a:cubicBezTo>
                <a:cubicBezTo>
                  <a:pt x="2368" y="904"/>
                  <a:pt x="2424" y="856"/>
                  <a:pt x="2688" y="672"/>
                </a:cubicBezTo>
                <a:cubicBezTo>
                  <a:pt x="2952" y="488"/>
                  <a:pt x="3228" y="244"/>
                  <a:pt x="3504" y="0"/>
                </a:cubicBezTo>
              </a:path>
            </a:pathLst>
          </a:custGeom>
          <a:noFill/>
          <a:ln w="15875" cap="flat">
            <a:solidFill>
              <a:srgbClr val="FF3300"/>
            </a:solidFill>
            <a:prstDash val="dash"/>
            <a:round/>
            <a:headEnd/>
            <a:tailEnd/>
          </a:ln>
        </p:spPr>
        <p:txBody>
          <a:bodyPr/>
          <a:lstStyle/>
          <a:p>
            <a:endParaRPr lang="it-IT"/>
          </a:p>
        </p:txBody>
      </p:sp>
      <p:sp>
        <p:nvSpPr>
          <p:cNvPr id="65548" name="Freeform 12"/>
          <p:cNvSpPr>
            <a:spLocks/>
          </p:cNvSpPr>
          <p:nvPr/>
        </p:nvSpPr>
        <p:spPr bwMode="auto">
          <a:xfrm>
            <a:off x="1494739" y="2751460"/>
            <a:ext cx="7391400" cy="1600200"/>
          </a:xfrm>
          <a:custGeom>
            <a:avLst/>
            <a:gdLst>
              <a:gd name="T0" fmla="*/ 0 w 4656"/>
              <a:gd name="T1" fmla="*/ 2147483647 h 1008"/>
              <a:gd name="T2" fmla="*/ 2147483647 w 4656"/>
              <a:gd name="T3" fmla="*/ 2147483647 h 1008"/>
              <a:gd name="T4" fmla="*/ 2147483647 w 4656"/>
              <a:gd name="T5" fmla="*/ 2147483647 h 1008"/>
              <a:gd name="T6" fmla="*/ 2147483647 w 4656"/>
              <a:gd name="T7" fmla="*/ 0 h 1008"/>
              <a:gd name="T8" fmla="*/ 0 60000 65536"/>
              <a:gd name="T9" fmla="*/ 0 60000 65536"/>
              <a:gd name="T10" fmla="*/ 0 60000 65536"/>
              <a:gd name="T11" fmla="*/ 0 60000 65536"/>
              <a:gd name="T12" fmla="*/ 0 w 4656"/>
              <a:gd name="T13" fmla="*/ 0 h 1008"/>
              <a:gd name="T14" fmla="*/ 4656 w 4656"/>
              <a:gd name="T15" fmla="*/ 1008 h 1008"/>
            </a:gdLst>
            <a:ahLst/>
            <a:cxnLst>
              <a:cxn ang="T8">
                <a:pos x="T0" y="T1"/>
              </a:cxn>
              <a:cxn ang="T9">
                <a:pos x="T2" y="T3"/>
              </a:cxn>
              <a:cxn ang="T10">
                <a:pos x="T4" y="T5"/>
              </a:cxn>
              <a:cxn ang="T11">
                <a:pos x="T6" y="T7"/>
              </a:cxn>
            </a:cxnLst>
            <a:rect l="T12" t="T13" r="T14" b="T15"/>
            <a:pathLst>
              <a:path w="4656" h="1008">
                <a:moveTo>
                  <a:pt x="0" y="1008"/>
                </a:moveTo>
                <a:cubicBezTo>
                  <a:pt x="644" y="816"/>
                  <a:pt x="1288" y="624"/>
                  <a:pt x="1872" y="480"/>
                </a:cubicBezTo>
                <a:cubicBezTo>
                  <a:pt x="2456" y="336"/>
                  <a:pt x="3040" y="224"/>
                  <a:pt x="3504" y="144"/>
                </a:cubicBezTo>
                <a:cubicBezTo>
                  <a:pt x="3968" y="64"/>
                  <a:pt x="4312" y="32"/>
                  <a:pt x="4656" y="0"/>
                </a:cubicBezTo>
              </a:path>
            </a:pathLst>
          </a:custGeom>
          <a:noFill/>
          <a:ln w="15875" cap="flat">
            <a:solidFill>
              <a:srgbClr val="FF3300"/>
            </a:solidFill>
            <a:prstDash val="dash"/>
            <a:round/>
            <a:headEnd/>
            <a:tailEnd/>
          </a:ln>
        </p:spPr>
        <p:txBody>
          <a:bodyPr/>
          <a:lstStyle/>
          <a:p>
            <a:endParaRPr lang="it-IT"/>
          </a:p>
        </p:txBody>
      </p:sp>
      <p:sp>
        <p:nvSpPr>
          <p:cNvPr id="65550" name="Text Box 14"/>
          <p:cNvSpPr txBox="1">
            <a:spLocks noChangeArrowheads="1"/>
          </p:cNvSpPr>
          <p:nvPr/>
        </p:nvSpPr>
        <p:spPr bwMode="auto">
          <a:xfrm>
            <a:off x="7056641" y="2998232"/>
            <a:ext cx="1306488" cy="369332"/>
          </a:xfrm>
          <a:prstGeom prst="rect">
            <a:avLst/>
          </a:prstGeom>
          <a:solidFill>
            <a:srgbClr val="FFFF99"/>
          </a:solidFill>
          <a:ln w="9525">
            <a:noFill/>
            <a:miter lim="800000"/>
            <a:headEnd/>
            <a:tailEnd/>
          </a:ln>
        </p:spPr>
        <p:txBody>
          <a:bodyPr wrap="square">
            <a:spAutoFit/>
          </a:bodyPr>
          <a:lstStyle/>
          <a:p>
            <a:pPr>
              <a:spcBef>
                <a:spcPct val="50000"/>
              </a:spcBef>
            </a:pPr>
            <a:r>
              <a:rPr lang="en-US" b="0" dirty="0">
                <a:solidFill>
                  <a:srgbClr val="0066FF"/>
                </a:solidFill>
                <a:latin typeface="Arial" pitchFamily="34" charset="0"/>
              </a:rPr>
              <a:t>collimator</a:t>
            </a:r>
          </a:p>
        </p:txBody>
      </p:sp>
      <p:sp>
        <p:nvSpPr>
          <p:cNvPr id="2" name="Rettangolo 1"/>
          <p:cNvSpPr/>
          <p:nvPr/>
        </p:nvSpPr>
        <p:spPr>
          <a:xfrm>
            <a:off x="2777919" y="109251"/>
            <a:ext cx="3857228" cy="923330"/>
          </a:xfrm>
          <a:prstGeom prst="rect">
            <a:avLst/>
          </a:prstGeom>
        </p:spPr>
        <p:txBody>
          <a:bodyPr wrap="square">
            <a:spAutoFit/>
          </a:bodyPr>
          <a:lstStyle/>
          <a:p>
            <a:pPr>
              <a:spcBef>
                <a:spcPct val="50000"/>
              </a:spcBef>
            </a:pPr>
            <a:r>
              <a:rPr lang="en-US" dirty="0">
                <a:solidFill>
                  <a:srgbClr val="FF0066"/>
                </a:solidFill>
                <a:latin typeface="Arial" pitchFamily="34" charset="0"/>
              </a:rPr>
              <a:t>5</a:t>
            </a:r>
            <a:r>
              <a:rPr lang="en-US" baseline="30000" dirty="0">
                <a:solidFill>
                  <a:srgbClr val="FF0066"/>
                </a:solidFill>
                <a:latin typeface="Arial" pitchFamily="34" charset="0"/>
              </a:rPr>
              <a:t>0</a:t>
            </a:r>
            <a:r>
              <a:rPr lang="en-US" dirty="0">
                <a:solidFill>
                  <a:srgbClr val="FF0066"/>
                </a:solidFill>
                <a:latin typeface="Arial" pitchFamily="34" charset="0"/>
              </a:rPr>
              <a:t>   Septum   </a:t>
            </a:r>
            <a:r>
              <a:rPr lang="en-US" dirty="0" smtClean="0">
                <a:solidFill>
                  <a:srgbClr val="FF0066"/>
                </a:solidFill>
                <a:latin typeface="Arial" pitchFamily="34" charset="0"/>
              </a:rPr>
              <a:t>magnet</a:t>
            </a:r>
            <a:endParaRPr lang="en-US" dirty="0">
              <a:solidFill>
                <a:srgbClr val="FF0066"/>
              </a:solidFill>
              <a:latin typeface="Arial" pitchFamily="34" charset="0"/>
            </a:endParaRPr>
          </a:p>
          <a:p>
            <a:pPr>
              <a:spcBef>
                <a:spcPct val="50000"/>
              </a:spcBef>
            </a:pPr>
            <a:r>
              <a:rPr lang="en-US" sz="1200" dirty="0" smtClean="0">
                <a:solidFill>
                  <a:srgbClr val="00B0F0"/>
                </a:solidFill>
                <a:latin typeface="Arial" pitchFamily="34" charset="0"/>
              </a:rPr>
              <a:t>(augments  </a:t>
            </a:r>
            <a:r>
              <a:rPr lang="en-US" sz="1200" dirty="0">
                <a:solidFill>
                  <a:srgbClr val="00B0F0"/>
                </a:solidFill>
                <a:latin typeface="Arial" pitchFamily="34" charset="0"/>
              </a:rPr>
              <a:t>the  </a:t>
            </a:r>
            <a:r>
              <a:rPr lang="en-US" sz="1200" dirty="0" smtClean="0">
                <a:solidFill>
                  <a:srgbClr val="00B0F0"/>
                </a:solidFill>
                <a:latin typeface="Arial" pitchFamily="34" charset="0"/>
              </a:rPr>
              <a:t>High  </a:t>
            </a:r>
            <a:r>
              <a:rPr lang="en-US" sz="1200" dirty="0">
                <a:solidFill>
                  <a:srgbClr val="00B0F0"/>
                </a:solidFill>
                <a:latin typeface="Arial" pitchFamily="34" charset="0"/>
              </a:rPr>
              <a:t>Resolution   </a:t>
            </a:r>
            <a:r>
              <a:rPr lang="en-US" sz="1200" dirty="0" smtClean="0">
                <a:solidFill>
                  <a:srgbClr val="00B0F0"/>
                </a:solidFill>
                <a:latin typeface="Arial" pitchFamily="34" charset="0"/>
              </a:rPr>
              <a:t>Spectrometers)</a:t>
            </a:r>
            <a:endParaRPr lang="en-US" sz="1200" dirty="0" smtClean="0">
              <a:solidFill>
                <a:srgbClr val="00B0F0"/>
              </a:solidFill>
            </a:endParaRPr>
          </a:p>
          <a:p>
            <a:pPr>
              <a:spcBef>
                <a:spcPct val="50000"/>
              </a:spcBef>
            </a:pPr>
            <a:r>
              <a:rPr lang="en-US" sz="1200" dirty="0" smtClean="0">
                <a:solidFill>
                  <a:srgbClr val="00B0F0"/>
                </a:solidFill>
              </a:rPr>
              <a:t>(Increased   </a:t>
            </a:r>
            <a:r>
              <a:rPr lang="en-US" sz="1200" dirty="0">
                <a:solidFill>
                  <a:srgbClr val="00B0F0"/>
                </a:solidFill>
              </a:rPr>
              <a:t>Figure  of  </a:t>
            </a:r>
            <a:r>
              <a:rPr lang="en-US" sz="1200" dirty="0" smtClean="0">
                <a:solidFill>
                  <a:srgbClr val="00B0F0"/>
                </a:solidFill>
              </a:rPr>
              <a:t>Merit)</a:t>
            </a:r>
            <a:endParaRPr lang="en-US" sz="1200" dirty="0">
              <a:solidFill>
                <a:srgbClr val="00B0F0"/>
              </a:solidFill>
            </a:endParaRPr>
          </a:p>
        </p:txBody>
      </p:sp>
    </p:spTree>
    <p:extLst>
      <p:ext uri="{BB962C8B-B14F-4D97-AF65-F5344CB8AC3E}">
        <p14:creationId xmlns:p14="http://schemas.microsoft.com/office/powerpoint/2010/main" xmlns="" val="3116502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5334000" y="1201738"/>
            <a:ext cx="3505200" cy="2362200"/>
            <a:chOff x="1895" y="2296"/>
            <a:chExt cx="2247" cy="1483"/>
          </a:xfrm>
        </p:grpSpPr>
        <p:grpSp>
          <p:nvGrpSpPr>
            <p:cNvPr id="3" name="Group 2"/>
            <p:cNvGrpSpPr>
              <a:grpSpLocks/>
            </p:cNvGrpSpPr>
            <p:nvPr/>
          </p:nvGrpSpPr>
          <p:grpSpPr bwMode="auto">
            <a:xfrm>
              <a:off x="1895" y="2296"/>
              <a:ext cx="2209" cy="1483"/>
              <a:chOff x="3506" y="1879"/>
              <a:chExt cx="2209" cy="1483"/>
            </a:xfrm>
          </p:grpSpPr>
          <p:sp>
            <p:nvSpPr>
              <p:cNvPr id="10260" name="Text Box 3"/>
              <p:cNvSpPr txBox="1">
                <a:spLocks noChangeArrowheads="1"/>
              </p:cNvSpPr>
              <p:nvPr/>
            </p:nvSpPr>
            <p:spPr bwMode="auto">
              <a:xfrm>
                <a:off x="4177" y="1966"/>
                <a:ext cx="208" cy="269"/>
              </a:xfrm>
              <a:prstGeom prst="rect">
                <a:avLst/>
              </a:prstGeom>
              <a:noFill/>
              <a:ln w="9525">
                <a:noFill/>
                <a:miter lim="800000"/>
                <a:headEnd/>
                <a:tailEnd/>
              </a:ln>
            </p:spPr>
            <p:txBody>
              <a:bodyPr wrap="none">
                <a:spAutoFit/>
              </a:bodyPr>
              <a:lstStyle/>
              <a:p>
                <a:r>
                  <a:rPr lang="en-US"/>
                  <a:t>y</a:t>
                </a:r>
              </a:p>
            </p:txBody>
          </p:sp>
          <p:grpSp>
            <p:nvGrpSpPr>
              <p:cNvPr id="4" name="Group 4"/>
              <p:cNvGrpSpPr>
                <a:grpSpLocks/>
              </p:cNvGrpSpPr>
              <p:nvPr/>
            </p:nvGrpSpPr>
            <p:grpSpPr bwMode="auto">
              <a:xfrm>
                <a:off x="3506" y="1879"/>
                <a:ext cx="2209" cy="1483"/>
                <a:chOff x="3506" y="1879"/>
                <a:chExt cx="2209" cy="1483"/>
              </a:xfrm>
            </p:grpSpPr>
            <p:grpSp>
              <p:nvGrpSpPr>
                <p:cNvPr id="5" name="Group 5"/>
                <p:cNvGrpSpPr>
                  <a:grpSpLocks/>
                </p:cNvGrpSpPr>
                <p:nvPr/>
              </p:nvGrpSpPr>
              <p:grpSpPr bwMode="auto">
                <a:xfrm>
                  <a:off x="3506" y="2092"/>
                  <a:ext cx="1912" cy="1227"/>
                  <a:chOff x="3506" y="2092"/>
                  <a:chExt cx="1912" cy="1227"/>
                </a:xfrm>
              </p:grpSpPr>
              <p:sp>
                <p:nvSpPr>
                  <p:cNvPr id="10264" name="Oval 6"/>
                  <p:cNvSpPr>
                    <a:spLocks noChangeArrowheads="1"/>
                  </p:cNvSpPr>
                  <p:nvPr/>
                </p:nvSpPr>
                <p:spPr bwMode="auto">
                  <a:xfrm>
                    <a:off x="4889" y="2157"/>
                    <a:ext cx="529" cy="548"/>
                  </a:xfrm>
                  <a:prstGeom prst="ellipse">
                    <a:avLst/>
                  </a:prstGeom>
                  <a:solidFill>
                    <a:schemeClr val="accent1"/>
                  </a:solidFill>
                  <a:ln w="9525">
                    <a:solidFill>
                      <a:schemeClr val="tx1"/>
                    </a:solidFill>
                    <a:round/>
                    <a:headEnd/>
                    <a:tailEnd/>
                  </a:ln>
                </p:spPr>
                <p:txBody>
                  <a:bodyPr wrap="none" anchor="ctr"/>
                  <a:lstStyle/>
                  <a:p>
                    <a:pPr algn="ctr"/>
                    <a:endParaRPr lang="it-IT"/>
                  </a:p>
                </p:txBody>
              </p:sp>
              <p:sp>
                <p:nvSpPr>
                  <p:cNvPr id="10265" name="Oval 7"/>
                  <p:cNvSpPr>
                    <a:spLocks noChangeArrowheads="1"/>
                  </p:cNvSpPr>
                  <p:nvPr/>
                </p:nvSpPr>
                <p:spPr bwMode="auto">
                  <a:xfrm>
                    <a:off x="5012" y="2289"/>
                    <a:ext cx="274" cy="293"/>
                  </a:xfrm>
                  <a:prstGeom prst="ellipse">
                    <a:avLst/>
                  </a:prstGeom>
                  <a:solidFill>
                    <a:schemeClr val="bg1"/>
                  </a:solidFill>
                  <a:ln w="9525">
                    <a:solidFill>
                      <a:schemeClr val="tx1"/>
                    </a:solidFill>
                    <a:round/>
                    <a:headEnd/>
                    <a:tailEnd/>
                  </a:ln>
                </p:spPr>
                <p:txBody>
                  <a:bodyPr wrap="none" anchor="ctr"/>
                  <a:lstStyle/>
                  <a:p>
                    <a:pPr algn="ctr"/>
                    <a:endParaRPr lang="it-IT"/>
                  </a:p>
                </p:txBody>
              </p:sp>
              <p:sp>
                <p:nvSpPr>
                  <p:cNvPr id="10266" name="Line 8"/>
                  <p:cNvSpPr>
                    <a:spLocks noChangeShapeType="1"/>
                  </p:cNvSpPr>
                  <p:nvPr/>
                </p:nvSpPr>
                <p:spPr bwMode="auto">
                  <a:xfrm flipV="1">
                    <a:off x="4383" y="2425"/>
                    <a:ext cx="764" cy="603"/>
                  </a:xfrm>
                  <a:prstGeom prst="line">
                    <a:avLst/>
                  </a:prstGeom>
                  <a:noFill/>
                  <a:ln w="9525">
                    <a:solidFill>
                      <a:schemeClr val="tx1"/>
                    </a:solidFill>
                    <a:round/>
                    <a:headEnd/>
                    <a:tailEnd type="triangle" w="med" len="med"/>
                  </a:ln>
                </p:spPr>
                <p:txBody>
                  <a:bodyPr/>
                  <a:lstStyle/>
                  <a:p>
                    <a:endParaRPr lang="it-IT"/>
                  </a:p>
                </p:txBody>
              </p:sp>
              <p:sp>
                <p:nvSpPr>
                  <p:cNvPr id="10267" name="Line 9"/>
                  <p:cNvSpPr>
                    <a:spLocks noChangeShapeType="1"/>
                  </p:cNvSpPr>
                  <p:nvPr/>
                </p:nvSpPr>
                <p:spPr bwMode="auto">
                  <a:xfrm flipV="1">
                    <a:off x="4382" y="2092"/>
                    <a:ext cx="1" cy="935"/>
                  </a:xfrm>
                  <a:prstGeom prst="line">
                    <a:avLst/>
                  </a:prstGeom>
                  <a:noFill/>
                  <a:ln w="9525">
                    <a:solidFill>
                      <a:schemeClr val="tx1"/>
                    </a:solidFill>
                    <a:round/>
                    <a:headEnd/>
                    <a:tailEnd type="triangle" w="med" len="med"/>
                  </a:ln>
                </p:spPr>
                <p:txBody>
                  <a:bodyPr/>
                  <a:lstStyle/>
                  <a:p>
                    <a:endParaRPr lang="it-IT"/>
                  </a:p>
                </p:txBody>
              </p:sp>
              <p:sp>
                <p:nvSpPr>
                  <p:cNvPr id="10268" name="Line 10"/>
                  <p:cNvSpPr>
                    <a:spLocks noChangeShapeType="1"/>
                  </p:cNvSpPr>
                  <p:nvPr/>
                </p:nvSpPr>
                <p:spPr bwMode="auto">
                  <a:xfrm flipH="1" flipV="1">
                    <a:off x="3702" y="2470"/>
                    <a:ext cx="680" cy="548"/>
                  </a:xfrm>
                  <a:prstGeom prst="line">
                    <a:avLst/>
                  </a:prstGeom>
                  <a:noFill/>
                  <a:ln w="9525">
                    <a:solidFill>
                      <a:schemeClr val="tx1"/>
                    </a:solidFill>
                    <a:round/>
                    <a:headEnd/>
                    <a:tailEnd type="triangle" w="med" len="med"/>
                  </a:ln>
                </p:spPr>
                <p:txBody>
                  <a:bodyPr/>
                  <a:lstStyle/>
                  <a:p>
                    <a:endParaRPr lang="it-IT"/>
                  </a:p>
                </p:txBody>
              </p:sp>
              <p:sp>
                <p:nvSpPr>
                  <p:cNvPr id="10269" name="Text Box 11"/>
                  <p:cNvSpPr txBox="1">
                    <a:spLocks noChangeArrowheads="1"/>
                  </p:cNvSpPr>
                  <p:nvPr/>
                </p:nvSpPr>
                <p:spPr bwMode="auto">
                  <a:xfrm>
                    <a:off x="4617" y="2718"/>
                    <a:ext cx="211" cy="269"/>
                  </a:xfrm>
                  <a:prstGeom prst="rect">
                    <a:avLst/>
                  </a:prstGeom>
                  <a:noFill/>
                  <a:ln w="28575">
                    <a:noFill/>
                    <a:miter lim="800000"/>
                    <a:headEnd/>
                    <a:tailEnd/>
                  </a:ln>
                </p:spPr>
                <p:txBody>
                  <a:bodyPr wrap="none">
                    <a:spAutoFit/>
                  </a:bodyPr>
                  <a:lstStyle/>
                  <a:p>
                    <a:r>
                      <a:rPr lang="en-US"/>
                      <a:t>z</a:t>
                    </a:r>
                  </a:p>
                </p:txBody>
              </p:sp>
              <p:sp>
                <p:nvSpPr>
                  <p:cNvPr id="10270" name="Text Box 12"/>
                  <p:cNvSpPr txBox="1">
                    <a:spLocks noChangeArrowheads="1"/>
                  </p:cNvSpPr>
                  <p:nvPr/>
                </p:nvSpPr>
                <p:spPr bwMode="auto">
                  <a:xfrm>
                    <a:off x="3506" y="2390"/>
                    <a:ext cx="220" cy="269"/>
                  </a:xfrm>
                  <a:prstGeom prst="rect">
                    <a:avLst/>
                  </a:prstGeom>
                  <a:noFill/>
                  <a:ln w="9525">
                    <a:noFill/>
                    <a:miter lim="800000"/>
                    <a:headEnd/>
                    <a:tailEnd/>
                  </a:ln>
                </p:spPr>
                <p:txBody>
                  <a:bodyPr wrap="none">
                    <a:spAutoFit/>
                  </a:bodyPr>
                  <a:lstStyle/>
                  <a:p>
                    <a:r>
                      <a:rPr lang="en-US"/>
                      <a:t>x</a:t>
                    </a:r>
                  </a:p>
                </p:txBody>
              </p:sp>
              <p:sp>
                <p:nvSpPr>
                  <p:cNvPr id="10271" name="Line 13"/>
                  <p:cNvSpPr>
                    <a:spLocks noChangeShapeType="1"/>
                  </p:cNvSpPr>
                  <p:nvPr/>
                </p:nvSpPr>
                <p:spPr bwMode="auto">
                  <a:xfrm flipV="1">
                    <a:off x="4421" y="2584"/>
                    <a:ext cx="1" cy="302"/>
                  </a:xfrm>
                  <a:prstGeom prst="line">
                    <a:avLst/>
                  </a:prstGeom>
                  <a:noFill/>
                  <a:ln w="38100">
                    <a:solidFill>
                      <a:schemeClr val="tx1"/>
                    </a:solidFill>
                    <a:round/>
                    <a:headEnd/>
                    <a:tailEnd type="triangle" w="med" len="med"/>
                  </a:ln>
                </p:spPr>
                <p:txBody>
                  <a:bodyPr/>
                  <a:lstStyle/>
                  <a:p>
                    <a:endParaRPr lang="it-IT"/>
                  </a:p>
                </p:txBody>
              </p:sp>
              <p:graphicFrame>
                <p:nvGraphicFramePr>
                  <p:cNvPr id="10245" name="Object 2"/>
                  <p:cNvGraphicFramePr>
                    <a:graphicFrameLocks noChangeAspect="1"/>
                  </p:cNvGraphicFramePr>
                  <p:nvPr/>
                </p:nvGraphicFramePr>
                <p:xfrm>
                  <a:off x="4436" y="2438"/>
                  <a:ext cx="204" cy="315"/>
                </p:xfrm>
                <a:graphic>
                  <a:graphicData uri="http://schemas.openxmlformats.org/presentationml/2006/ole">
                    <p:oleObj spid="_x0000_s47106" name="Equation" r:id="rId3" imgW="139579" imgH="215713" progId="Equation.3">
                      <p:embed/>
                    </p:oleObj>
                  </a:graphicData>
                </a:graphic>
              </p:graphicFrame>
              <p:sp>
                <p:nvSpPr>
                  <p:cNvPr id="10272" name="Line 15"/>
                  <p:cNvSpPr>
                    <a:spLocks noChangeShapeType="1"/>
                  </p:cNvSpPr>
                  <p:nvPr/>
                </p:nvSpPr>
                <p:spPr bwMode="auto">
                  <a:xfrm flipV="1">
                    <a:off x="4034" y="3083"/>
                    <a:ext cx="275" cy="236"/>
                  </a:xfrm>
                  <a:prstGeom prst="line">
                    <a:avLst/>
                  </a:prstGeom>
                  <a:noFill/>
                  <a:ln w="28575">
                    <a:solidFill>
                      <a:schemeClr val="tx1"/>
                    </a:solidFill>
                    <a:round/>
                    <a:headEnd/>
                    <a:tailEnd type="triangle" w="med" len="med"/>
                  </a:ln>
                </p:spPr>
                <p:txBody>
                  <a:bodyPr/>
                  <a:lstStyle/>
                  <a:p>
                    <a:endParaRPr lang="it-IT"/>
                  </a:p>
                </p:txBody>
              </p:sp>
              <p:graphicFrame>
                <p:nvGraphicFramePr>
                  <p:cNvPr id="10246" name="Object 3"/>
                  <p:cNvGraphicFramePr>
                    <a:graphicFrameLocks noChangeAspect="1"/>
                  </p:cNvGraphicFramePr>
                  <p:nvPr/>
                </p:nvGraphicFramePr>
                <p:xfrm>
                  <a:off x="3927" y="2882"/>
                  <a:ext cx="204" cy="315"/>
                </p:xfrm>
                <a:graphic>
                  <a:graphicData uri="http://schemas.openxmlformats.org/presentationml/2006/ole">
                    <p:oleObj spid="_x0000_s47107" name="Equation" r:id="rId4" imgW="139579" imgH="215713" progId="Equation.3">
                      <p:embed/>
                    </p:oleObj>
                  </a:graphicData>
                </a:graphic>
              </p:graphicFrame>
            </p:grpSp>
            <p:sp>
              <p:nvSpPr>
                <p:cNvPr id="10263" name="Rectangle 17"/>
                <p:cNvSpPr>
                  <a:spLocks noChangeArrowheads="1"/>
                </p:cNvSpPr>
                <p:nvPr/>
              </p:nvSpPr>
              <p:spPr bwMode="auto">
                <a:xfrm>
                  <a:off x="3506" y="1879"/>
                  <a:ext cx="2209" cy="1483"/>
                </a:xfrm>
                <a:prstGeom prst="rect">
                  <a:avLst/>
                </a:prstGeom>
                <a:noFill/>
                <a:ln w="28575">
                  <a:solidFill>
                    <a:schemeClr val="accent1"/>
                  </a:solidFill>
                  <a:miter lim="800000"/>
                  <a:headEnd/>
                  <a:tailEnd/>
                </a:ln>
              </p:spPr>
              <p:txBody>
                <a:bodyPr wrap="none" anchor="ctr"/>
                <a:lstStyle/>
                <a:p>
                  <a:endParaRPr lang="it-IT"/>
                </a:p>
              </p:txBody>
            </p:sp>
          </p:grpSp>
        </p:grpSp>
        <p:grpSp>
          <p:nvGrpSpPr>
            <p:cNvPr id="6" name="Group 22"/>
            <p:cNvGrpSpPr>
              <a:grpSpLocks/>
            </p:cNvGrpSpPr>
            <p:nvPr/>
          </p:nvGrpSpPr>
          <p:grpSpPr bwMode="auto">
            <a:xfrm>
              <a:off x="2894" y="2304"/>
              <a:ext cx="1248" cy="696"/>
              <a:chOff x="4343" y="2013"/>
              <a:chExt cx="1248" cy="696"/>
            </a:xfrm>
          </p:grpSpPr>
          <p:sp>
            <p:nvSpPr>
              <p:cNvPr id="10257" name="Text Box 23"/>
              <p:cNvSpPr txBox="1">
                <a:spLocks noChangeArrowheads="1"/>
              </p:cNvSpPr>
              <p:nvPr/>
            </p:nvSpPr>
            <p:spPr bwMode="auto">
              <a:xfrm>
                <a:off x="4673" y="2401"/>
                <a:ext cx="243" cy="308"/>
              </a:xfrm>
              <a:prstGeom prst="rect">
                <a:avLst/>
              </a:prstGeom>
              <a:noFill/>
              <a:ln w="9525">
                <a:noFill/>
                <a:miter lim="800000"/>
                <a:headEnd/>
                <a:tailEnd/>
              </a:ln>
            </p:spPr>
            <p:txBody>
              <a:bodyPr wrap="none">
                <a:spAutoFit/>
              </a:bodyPr>
              <a:lstStyle/>
              <a:p>
                <a:r>
                  <a:rPr lang="en-US" sz="2600"/>
                  <a:t>+</a:t>
                </a:r>
              </a:p>
            </p:txBody>
          </p:sp>
          <p:sp>
            <p:nvSpPr>
              <p:cNvPr id="10258" name="Text Box 24"/>
              <p:cNvSpPr txBox="1">
                <a:spLocks noChangeArrowheads="1"/>
              </p:cNvSpPr>
              <p:nvPr/>
            </p:nvSpPr>
            <p:spPr bwMode="auto">
              <a:xfrm>
                <a:off x="5070" y="2385"/>
                <a:ext cx="243" cy="308"/>
              </a:xfrm>
              <a:prstGeom prst="rect">
                <a:avLst/>
              </a:prstGeom>
              <a:noFill/>
              <a:ln w="9525">
                <a:noFill/>
                <a:miter lim="800000"/>
                <a:headEnd/>
                <a:tailEnd/>
              </a:ln>
            </p:spPr>
            <p:txBody>
              <a:bodyPr wrap="none">
                <a:spAutoFit/>
              </a:bodyPr>
              <a:lstStyle/>
              <a:p>
                <a:r>
                  <a:rPr lang="en-US" sz="2600"/>
                  <a:t>-</a:t>
                </a:r>
              </a:p>
            </p:txBody>
          </p:sp>
          <p:sp>
            <p:nvSpPr>
              <p:cNvPr id="10259" name="Text Box 25"/>
              <p:cNvSpPr txBox="1">
                <a:spLocks noChangeArrowheads="1"/>
              </p:cNvSpPr>
              <p:nvPr/>
            </p:nvSpPr>
            <p:spPr bwMode="auto">
              <a:xfrm>
                <a:off x="4343" y="2013"/>
                <a:ext cx="1248" cy="269"/>
              </a:xfrm>
              <a:prstGeom prst="rect">
                <a:avLst/>
              </a:prstGeom>
              <a:noFill/>
              <a:ln w="9525">
                <a:noFill/>
                <a:miter lim="800000"/>
                <a:headEnd/>
                <a:tailEnd/>
              </a:ln>
            </p:spPr>
            <p:txBody>
              <a:bodyPr wrap="none">
                <a:spAutoFit/>
              </a:bodyPr>
              <a:lstStyle/>
              <a:p>
                <a:r>
                  <a:rPr lang="en-US"/>
                  <a:t>A</a:t>
                </a:r>
                <a:r>
                  <a:rPr lang="en-US" baseline="-25000"/>
                  <a:t>T</a:t>
                </a:r>
                <a:r>
                  <a:rPr lang="en-US"/>
                  <a:t> &gt; 0 means</a:t>
                </a:r>
              </a:p>
            </p:txBody>
          </p:sp>
        </p:grpSp>
      </p:grpSp>
      <p:graphicFrame>
        <p:nvGraphicFramePr>
          <p:cNvPr id="10242" name="Object 4"/>
          <p:cNvGraphicFramePr>
            <a:graphicFrameLocks noChangeAspect="1"/>
          </p:cNvGraphicFramePr>
          <p:nvPr/>
        </p:nvGraphicFramePr>
        <p:xfrm>
          <a:off x="381000" y="1219200"/>
          <a:ext cx="4192588" cy="974725"/>
        </p:xfrm>
        <a:graphic>
          <a:graphicData uri="http://schemas.openxmlformats.org/presentationml/2006/ole">
            <p:oleObj spid="_x0000_s47108" name="Equation" r:id="rId5" imgW="2019300" imgH="469900" progId="Equation.3">
              <p:embed/>
            </p:oleObj>
          </a:graphicData>
        </a:graphic>
      </p:graphicFrame>
      <p:sp>
        <p:nvSpPr>
          <p:cNvPr id="10248" name="Text Box 20"/>
          <p:cNvSpPr txBox="1">
            <a:spLocks noChangeArrowheads="1"/>
          </p:cNvSpPr>
          <p:nvPr/>
        </p:nvSpPr>
        <p:spPr bwMode="auto">
          <a:xfrm>
            <a:off x="381000" y="304800"/>
            <a:ext cx="7972425" cy="830263"/>
          </a:xfrm>
          <a:prstGeom prst="rect">
            <a:avLst/>
          </a:prstGeom>
          <a:noFill/>
          <a:ln w="9525">
            <a:noFill/>
            <a:miter lim="800000"/>
            <a:headEnd/>
            <a:tailEnd/>
          </a:ln>
        </p:spPr>
        <p:txBody>
          <a:bodyPr>
            <a:spAutoFit/>
          </a:bodyPr>
          <a:lstStyle/>
          <a:p>
            <a:r>
              <a:rPr lang="en-US" sz="2400" u="sng" dirty="0">
                <a:solidFill>
                  <a:srgbClr val="008900"/>
                </a:solidFill>
                <a:latin typeface="Textile" charset="0"/>
              </a:rPr>
              <a:t>Beam-Normal  Asymmetry</a:t>
            </a:r>
            <a:r>
              <a:rPr lang="en-US" sz="2400" dirty="0">
                <a:solidFill>
                  <a:srgbClr val="008900"/>
                </a:solidFill>
                <a:latin typeface="Textile" charset="0"/>
              </a:rPr>
              <a:t>  in  elastic  electron scattering</a:t>
            </a:r>
          </a:p>
        </p:txBody>
      </p:sp>
      <p:sp>
        <p:nvSpPr>
          <p:cNvPr id="10249" name="TextBox 24"/>
          <p:cNvSpPr txBox="1">
            <a:spLocks noChangeArrowheads="1"/>
          </p:cNvSpPr>
          <p:nvPr/>
        </p:nvSpPr>
        <p:spPr bwMode="auto">
          <a:xfrm>
            <a:off x="2362200" y="808038"/>
            <a:ext cx="5257800" cy="339725"/>
          </a:xfrm>
          <a:prstGeom prst="rect">
            <a:avLst/>
          </a:prstGeom>
          <a:noFill/>
          <a:ln w="9525">
            <a:noFill/>
            <a:miter lim="800000"/>
            <a:headEnd/>
            <a:tailEnd/>
          </a:ln>
        </p:spPr>
        <p:txBody>
          <a:bodyPr>
            <a:spAutoFit/>
          </a:bodyPr>
          <a:lstStyle/>
          <a:p>
            <a:r>
              <a:rPr lang="en-US" b="0">
                <a:solidFill>
                  <a:srgbClr val="0070C0"/>
                </a:solidFill>
              </a:rPr>
              <a:t>i.e.   spin  transverse to scattering plane</a:t>
            </a:r>
          </a:p>
        </p:txBody>
      </p:sp>
      <p:sp>
        <p:nvSpPr>
          <p:cNvPr id="10250" name="TextBox 25"/>
          <p:cNvSpPr txBox="1">
            <a:spLocks noChangeArrowheads="1"/>
          </p:cNvSpPr>
          <p:nvPr/>
        </p:nvSpPr>
        <p:spPr bwMode="auto">
          <a:xfrm>
            <a:off x="609600" y="2209800"/>
            <a:ext cx="4038600" cy="646113"/>
          </a:xfrm>
          <a:prstGeom prst="rect">
            <a:avLst/>
          </a:prstGeom>
          <a:noFill/>
          <a:ln w="9525">
            <a:noFill/>
            <a:miter lim="800000"/>
            <a:headEnd/>
            <a:tailEnd/>
          </a:ln>
        </p:spPr>
        <p:txBody>
          <a:bodyPr>
            <a:spAutoFit/>
          </a:bodyPr>
          <a:lstStyle/>
          <a:p>
            <a:r>
              <a:rPr lang="en-US" sz="1800" dirty="0"/>
              <a:t>Possible  systematic  if   small  transverse  spin  component</a:t>
            </a:r>
          </a:p>
        </p:txBody>
      </p:sp>
      <p:sp>
        <p:nvSpPr>
          <p:cNvPr id="10251" name="TextBox 26"/>
          <p:cNvSpPr txBox="1">
            <a:spLocks noChangeArrowheads="1"/>
          </p:cNvSpPr>
          <p:nvPr/>
        </p:nvSpPr>
        <p:spPr bwMode="auto">
          <a:xfrm>
            <a:off x="762000" y="3105150"/>
            <a:ext cx="3505200" cy="461963"/>
          </a:xfrm>
          <a:prstGeom prst="rect">
            <a:avLst/>
          </a:prstGeom>
          <a:noFill/>
          <a:ln w="9525">
            <a:noFill/>
            <a:miter lim="800000"/>
            <a:headEnd/>
            <a:tailEnd/>
          </a:ln>
        </p:spPr>
        <p:txBody>
          <a:bodyPr>
            <a:spAutoFit/>
          </a:bodyPr>
          <a:lstStyle/>
          <a:p>
            <a:r>
              <a:rPr lang="en-US" sz="2400">
                <a:solidFill>
                  <a:srgbClr val="C00000"/>
                </a:solidFill>
              </a:rPr>
              <a:t>New  results   PREX</a:t>
            </a:r>
          </a:p>
        </p:txBody>
      </p:sp>
      <p:graphicFrame>
        <p:nvGraphicFramePr>
          <p:cNvPr id="10243" name="Object 5"/>
          <p:cNvGraphicFramePr>
            <a:graphicFrameLocks noChangeAspect="1"/>
          </p:cNvGraphicFramePr>
          <p:nvPr/>
        </p:nvGraphicFramePr>
        <p:xfrm>
          <a:off x="2667000" y="4495800"/>
          <a:ext cx="5145088" cy="495300"/>
        </p:xfrm>
        <a:graphic>
          <a:graphicData uri="http://schemas.openxmlformats.org/presentationml/2006/ole">
            <p:oleObj spid="_x0000_s47109" name="Equation" r:id="rId6" imgW="2374900" imgH="228600" progId="Equation.3">
              <p:embed/>
            </p:oleObj>
          </a:graphicData>
        </a:graphic>
      </p:graphicFrame>
      <p:graphicFrame>
        <p:nvGraphicFramePr>
          <p:cNvPr id="10244" name="Object 5"/>
          <p:cNvGraphicFramePr>
            <a:graphicFrameLocks noChangeAspect="1"/>
          </p:cNvGraphicFramePr>
          <p:nvPr/>
        </p:nvGraphicFramePr>
        <p:xfrm>
          <a:off x="2667000" y="3733800"/>
          <a:ext cx="5419725" cy="495300"/>
        </p:xfrm>
        <a:graphic>
          <a:graphicData uri="http://schemas.openxmlformats.org/presentationml/2006/ole">
            <p:oleObj spid="_x0000_s47110" name="Equation" r:id="rId7" imgW="2501900" imgH="228600" progId="Equation.3">
              <p:embed/>
            </p:oleObj>
          </a:graphicData>
        </a:graphic>
      </p:graphicFrame>
      <p:sp>
        <p:nvSpPr>
          <p:cNvPr id="10252" name="TextBox 29"/>
          <p:cNvSpPr txBox="1">
            <a:spLocks noChangeArrowheads="1"/>
          </p:cNvSpPr>
          <p:nvPr/>
        </p:nvSpPr>
        <p:spPr bwMode="auto">
          <a:xfrm>
            <a:off x="1981200" y="5105400"/>
            <a:ext cx="6858000" cy="1077913"/>
          </a:xfrm>
          <a:prstGeom prst="rect">
            <a:avLst/>
          </a:prstGeom>
          <a:noFill/>
          <a:ln w="9525">
            <a:noFill/>
            <a:miter lim="800000"/>
            <a:headEnd/>
            <a:tailEnd/>
          </a:ln>
        </p:spPr>
        <p:txBody>
          <a:bodyPr>
            <a:spAutoFit/>
          </a:bodyPr>
          <a:lstStyle/>
          <a:p>
            <a:pPr>
              <a:buFont typeface="Arial" pitchFamily="34" charset="0"/>
              <a:buChar char="•"/>
            </a:pPr>
            <a:r>
              <a:rPr lang="en-US">
                <a:latin typeface="Arial" pitchFamily="34" charset="0"/>
                <a:cs typeface="Arial" pitchFamily="34" charset="0"/>
              </a:rPr>
              <a:t>   Small  </a:t>
            </a:r>
            <a:r>
              <a:rPr lang="en-US">
                <a:solidFill>
                  <a:srgbClr val="FF0000"/>
                </a:solidFill>
                <a:latin typeface="Arial" pitchFamily="34" charset="0"/>
                <a:cs typeface="Arial" pitchFamily="34" charset="0"/>
              </a:rPr>
              <a:t>A</a:t>
            </a:r>
            <a:r>
              <a:rPr lang="en-US" baseline="-25000">
                <a:solidFill>
                  <a:srgbClr val="FF0000"/>
                </a:solidFill>
                <a:latin typeface="Arial" pitchFamily="34" charset="0"/>
                <a:cs typeface="Arial" pitchFamily="34" charset="0"/>
              </a:rPr>
              <a:t>T</a:t>
            </a:r>
            <a:r>
              <a:rPr lang="en-US">
                <a:latin typeface="Arial" pitchFamily="34" charset="0"/>
                <a:cs typeface="Arial" pitchFamily="34" charset="0"/>
              </a:rPr>
              <a:t> for   </a:t>
            </a:r>
            <a:r>
              <a:rPr lang="en-US" baseline="30000">
                <a:latin typeface="Arial" pitchFamily="34" charset="0"/>
                <a:cs typeface="Arial" pitchFamily="34" charset="0"/>
              </a:rPr>
              <a:t>208</a:t>
            </a:r>
            <a:r>
              <a:rPr lang="en-US">
                <a:latin typeface="Arial" pitchFamily="34" charset="0"/>
                <a:cs typeface="Arial" pitchFamily="34" charset="0"/>
              </a:rPr>
              <a:t>Pb   is  a  big  (but pleasant)  surprise.</a:t>
            </a:r>
          </a:p>
          <a:p>
            <a:r>
              <a:rPr lang="en-US">
                <a:latin typeface="Arial" pitchFamily="34" charset="0"/>
                <a:cs typeface="Arial" pitchFamily="34" charset="0"/>
              </a:rPr>
              <a:t>   </a:t>
            </a:r>
          </a:p>
          <a:p>
            <a:pPr>
              <a:buFont typeface="Arial" pitchFamily="34" charset="0"/>
              <a:buChar char="•"/>
            </a:pPr>
            <a:r>
              <a:rPr lang="en-US">
                <a:latin typeface="Arial" pitchFamily="34" charset="0"/>
                <a:cs typeface="Arial" pitchFamily="34" charset="0"/>
              </a:rPr>
              <a:t>   </a:t>
            </a:r>
            <a:r>
              <a:rPr lang="en-US">
                <a:solidFill>
                  <a:srgbClr val="FF0000"/>
                </a:solidFill>
                <a:latin typeface="Arial" pitchFamily="34" charset="0"/>
                <a:cs typeface="Arial" pitchFamily="34" charset="0"/>
              </a:rPr>
              <a:t>A</a:t>
            </a:r>
            <a:r>
              <a:rPr lang="en-US" baseline="-25000">
                <a:solidFill>
                  <a:srgbClr val="FF0000"/>
                </a:solidFill>
                <a:latin typeface="Arial" pitchFamily="34" charset="0"/>
                <a:cs typeface="Arial" pitchFamily="34" charset="0"/>
              </a:rPr>
              <a:t>T</a:t>
            </a:r>
            <a:r>
              <a:rPr lang="en-US">
                <a:latin typeface="Arial" pitchFamily="34" charset="0"/>
                <a:cs typeface="Arial" pitchFamily="34" charset="0"/>
              </a:rPr>
              <a:t>  for  </a:t>
            </a:r>
            <a:r>
              <a:rPr lang="en-US" baseline="30000">
                <a:latin typeface="Arial" pitchFamily="34" charset="0"/>
                <a:cs typeface="Arial" pitchFamily="34" charset="0"/>
              </a:rPr>
              <a:t>12</a:t>
            </a:r>
            <a:r>
              <a:rPr lang="en-US">
                <a:latin typeface="Arial" pitchFamily="34" charset="0"/>
                <a:cs typeface="Arial" pitchFamily="34" charset="0"/>
              </a:rPr>
              <a:t>C  qualitatively consistent with </a:t>
            </a:r>
            <a:r>
              <a:rPr lang="en-US" baseline="30000">
                <a:latin typeface="Arial" pitchFamily="34" charset="0"/>
                <a:cs typeface="Arial" pitchFamily="34" charset="0"/>
              </a:rPr>
              <a:t>4</a:t>
            </a:r>
            <a:r>
              <a:rPr lang="en-US">
                <a:latin typeface="Arial" pitchFamily="34" charset="0"/>
                <a:cs typeface="Arial" pitchFamily="34" charset="0"/>
              </a:rPr>
              <a:t>He and available  	calculations   (1) Afanasev ;  (2) Gorchtein &amp; Horowitz</a:t>
            </a:r>
          </a:p>
        </p:txBody>
      </p:sp>
      <p:sp>
        <p:nvSpPr>
          <p:cNvPr id="10253" name="TextBox 30"/>
          <p:cNvSpPr txBox="1">
            <a:spLocks noChangeArrowheads="1"/>
          </p:cNvSpPr>
          <p:nvPr/>
        </p:nvSpPr>
        <p:spPr bwMode="auto">
          <a:xfrm rot="-2013257">
            <a:off x="203200" y="4405313"/>
            <a:ext cx="2338388" cy="614362"/>
          </a:xfrm>
          <a:prstGeom prst="rect">
            <a:avLst/>
          </a:prstGeom>
          <a:solidFill>
            <a:srgbClr val="FFCCFF"/>
          </a:solidFill>
          <a:ln w="9525">
            <a:noFill/>
            <a:miter lim="800000"/>
            <a:headEnd/>
            <a:tailEnd/>
          </a:ln>
        </p:spPr>
        <p:txBody>
          <a:bodyPr>
            <a:spAutoFit/>
          </a:bodyPr>
          <a:lstStyle/>
          <a:p>
            <a:r>
              <a:rPr lang="en-US" sz="2000" dirty="0">
                <a:solidFill>
                  <a:srgbClr val="C00000"/>
                </a:solidFill>
              </a:rPr>
              <a:t>   Preliminary  !</a:t>
            </a:r>
          </a:p>
          <a:p>
            <a:r>
              <a:rPr lang="en-US" sz="1400" b="0" dirty="0"/>
              <a:t>Publication  in  preparation</a:t>
            </a:r>
          </a:p>
        </p:txBody>
      </p:sp>
      <p:sp>
        <p:nvSpPr>
          <p:cNvPr id="32" name="Segnaposto data 1"/>
          <p:cNvSpPr>
            <a:spLocks noGrp="1"/>
          </p:cNvSpPr>
          <p:nvPr>
            <p:ph type="dt" sz="quarter" idx="10"/>
          </p:nvPr>
        </p:nvSpPr>
        <p:spPr>
          <a:xfrm>
            <a:off x="250825" y="6265118"/>
            <a:ext cx="2133600" cy="476250"/>
          </a:xfrm>
          <a:noFill/>
        </p:spPr>
        <p:txBody>
          <a:bodyPr/>
          <a:lstStyle/>
          <a:p>
            <a:r>
              <a:rPr lang="it-IT" dirty="0" smtClean="0"/>
              <a:t>G.M. </a:t>
            </a:r>
            <a:r>
              <a:rPr lang="it-IT" dirty="0" err="1" smtClean="0"/>
              <a:t>Urciuoli</a:t>
            </a:r>
            <a:endParaRPr lang="it-IT"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solidFill>
                  <a:srgbClr val="FF0000"/>
                </a:solidFill>
              </a:rPr>
              <a:t>New for PREX </a:t>
            </a:r>
            <a:endParaRPr lang="it-IT" dirty="0">
              <a:solidFill>
                <a:srgbClr val="FF0000"/>
              </a:solidFill>
            </a:endParaRPr>
          </a:p>
        </p:txBody>
      </p:sp>
      <p:sp>
        <p:nvSpPr>
          <p:cNvPr id="3" name="Sottotitolo 2"/>
          <p:cNvSpPr>
            <a:spLocks noGrp="1"/>
          </p:cNvSpPr>
          <p:nvPr>
            <p:ph type="subTitle" idx="1"/>
          </p:nvPr>
        </p:nvSpPr>
        <p:spPr/>
        <p:txBody>
          <a:bodyPr/>
          <a:lstStyle/>
          <a:p>
            <a:r>
              <a:rPr lang="it-IT" dirty="0" smtClean="0">
                <a:solidFill>
                  <a:srgbClr val="00B0F0"/>
                </a:solidFill>
              </a:rPr>
              <a:t>(to </a:t>
            </a:r>
            <a:r>
              <a:rPr lang="it-IT" dirty="0" err="1" smtClean="0">
                <a:solidFill>
                  <a:srgbClr val="00B0F0"/>
                </a:solidFill>
              </a:rPr>
              <a:t>achieve</a:t>
            </a:r>
            <a:r>
              <a:rPr lang="it-IT" dirty="0" smtClean="0">
                <a:solidFill>
                  <a:srgbClr val="00B0F0"/>
                </a:solidFill>
              </a:rPr>
              <a:t> a 2% </a:t>
            </a:r>
            <a:r>
              <a:rPr lang="it-IT" dirty="0" err="1" smtClean="0">
                <a:solidFill>
                  <a:srgbClr val="00B0F0"/>
                </a:solidFill>
              </a:rPr>
              <a:t>systematic</a:t>
            </a:r>
            <a:r>
              <a:rPr lang="it-IT" dirty="0" smtClean="0">
                <a:solidFill>
                  <a:srgbClr val="00B0F0"/>
                </a:solidFill>
              </a:rPr>
              <a:t> </a:t>
            </a:r>
            <a:r>
              <a:rPr lang="it-IT" dirty="0" err="1" smtClean="0">
                <a:solidFill>
                  <a:srgbClr val="00B0F0"/>
                </a:solidFill>
              </a:rPr>
              <a:t>error</a:t>
            </a:r>
            <a:r>
              <a:rPr lang="it-IT" dirty="0" smtClean="0">
                <a:solidFill>
                  <a:srgbClr val="00B0F0"/>
                </a:solidFill>
              </a:rPr>
              <a:t>) </a:t>
            </a:r>
            <a:endParaRPr lang="it-IT" dirty="0">
              <a:solidFill>
                <a:srgbClr val="00B0F0"/>
              </a:solidFill>
            </a:endParaRPr>
          </a:p>
        </p:txBody>
      </p:sp>
      <p:sp>
        <p:nvSpPr>
          <p:cNvPr id="4" name="Segnaposto data 3"/>
          <p:cNvSpPr>
            <a:spLocks noGrp="1"/>
          </p:cNvSpPr>
          <p:nvPr>
            <p:ph type="dt" sz="half" idx="10"/>
          </p:nvPr>
        </p:nvSpPr>
        <p:spPr/>
        <p:txBody>
          <a:bodyPr/>
          <a:lstStyle/>
          <a:p>
            <a:pPr>
              <a:defRPr/>
            </a:pPr>
            <a:r>
              <a:rPr lang="it-IT" smtClean="0"/>
              <a:t>G.M. Urciuoli</a:t>
            </a:r>
            <a:endParaRPr lang="it-IT"/>
          </a:p>
        </p:txBody>
      </p:sp>
    </p:spTree>
    <p:extLst>
      <p:ext uri="{BB962C8B-B14F-4D97-AF65-F5344CB8AC3E}">
        <p14:creationId xmlns:p14="http://schemas.microsoft.com/office/powerpoint/2010/main" xmlns="" val="1006718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r>
              <a:rPr lang="it-IT" smtClean="0"/>
              <a:t>G.M. Urciuoli</a:t>
            </a:r>
            <a:endParaRPr lang="it-IT"/>
          </a:p>
        </p:txBody>
      </p:sp>
      <p:sp>
        <p:nvSpPr>
          <p:cNvPr id="3" name="TextBox 4"/>
          <p:cNvSpPr txBox="1">
            <a:spLocks noChangeArrowheads="1"/>
          </p:cNvSpPr>
          <p:nvPr/>
        </p:nvSpPr>
        <p:spPr bwMode="auto">
          <a:xfrm>
            <a:off x="2843808" y="2708920"/>
            <a:ext cx="4752528" cy="707886"/>
          </a:xfrm>
          <a:prstGeom prst="rect">
            <a:avLst/>
          </a:prstGeom>
          <a:noFill/>
          <a:ln w="9525">
            <a:noFill/>
            <a:miter lim="800000"/>
            <a:headEnd/>
            <a:tailEnd/>
          </a:ln>
        </p:spPr>
        <p:txBody>
          <a:bodyPr wrap="square">
            <a:spAutoFit/>
          </a:bodyPr>
          <a:lstStyle/>
          <a:p>
            <a:r>
              <a:rPr lang="en-US" sz="4000" dirty="0" smtClean="0">
                <a:solidFill>
                  <a:srgbClr val="FF0000"/>
                </a:solidFill>
              </a:rPr>
              <a:t>PREX   </a:t>
            </a:r>
            <a:r>
              <a:rPr lang="en-US" sz="4000" dirty="0">
                <a:solidFill>
                  <a:srgbClr val="FF0000"/>
                </a:solidFill>
              </a:rPr>
              <a:t>Result</a:t>
            </a:r>
          </a:p>
        </p:txBody>
      </p:sp>
    </p:spTree>
    <p:extLst>
      <p:ext uri="{BB962C8B-B14F-4D97-AF65-F5344CB8AC3E}">
        <p14:creationId xmlns:p14="http://schemas.microsoft.com/office/powerpoint/2010/main" xmlns="" val="3201580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96875" y="620689"/>
          <a:ext cx="6695405" cy="4764111"/>
        </p:xfrm>
        <a:graphic>
          <a:graphicData uri="http://schemas.openxmlformats.org/drawingml/2006/table">
            <a:tbl>
              <a:tblPr firstRow="1" bandRow="1">
                <a:tableStyleId>{5C22544A-7EE6-4342-B048-85BDC9FD1C3A}</a:tableStyleId>
              </a:tblPr>
              <a:tblGrid>
                <a:gridCol w="3682470"/>
                <a:gridCol w="1562261"/>
                <a:gridCol w="1450674"/>
              </a:tblGrid>
              <a:tr h="646558">
                <a:tc>
                  <a:txBody>
                    <a:bodyPr/>
                    <a:lstStyle/>
                    <a:p>
                      <a:pPr>
                        <a:buFont typeface="Arial" pitchFamily="34" charset="0"/>
                        <a:buNone/>
                      </a:pPr>
                      <a:r>
                        <a:rPr lang="en-US" sz="1600" baseline="0" dirty="0" smtClean="0"/>
                        <a:t>  Error   Source</a:t>
                      </a:r>
                      <a:endParaRPr lang="en-US" sz="1600" dirty="0"/>
                    </a:p>
                  </a:txBody>
                  <a:tcPr/>
                </a:tc>
                <a:tc>
                  <a:txBody>
                    <a:bodyPr/>
                    <a:lstStyle/>
                    <a:p>
                      <a:pPr>
                        <a:buFont typeface="Arial" pitchFamily="34" charset="0"/>
                        <a:buNone/>
                      </a:pPr>
                      <a:r>
                        <a:rPr lang="en-US" sz="1600" dirty="0" smtClean="0"/>
                        <a:t>Absolute</a:t>
                      </a:r>
                      <a:r>
                        <a:rPr lang="en-US" sz="1600" baseline="0" dirty="0" smtClean="0"/>
                        <a:t>   (</a:t>
                      </a:r>
                      <a:r>
                        <a:rPr lang="en-US" sz="1600" baseline="0" dirty="0" err="1" smtClean="0"/>
                        <a:t>ppm</a:t>
                      </a:r>
                      <a:r>
                        <a:rPr lang="en-US" sz="1600" baseline="0" dirty="0" smtClean="0"/>
                        <a:t>)</a:t>
                      </a:r>
                      <a:endParaRPr lang="en-US" sz="1600" dirty="0"/>
                    </a:p>
                  </a:txBody>
                  <a:tcPr/>
                </a:tc>
                <a:tc>
                  <a:txBody>
                    <a:bodyPr/>
                    <a:lstStyle/>
                    <a:p>
                      <a:pPr>
                        <a:buFont typeface="Arial" pitchFamily="34" charset="0"/>
                        <a:buNone/>
                      </a:pPr>
                      <a:r>
                        <a:rPr lang="en-US" sz="1600" dirty="0" smtClean="0"/>
                        <a:t>Relative  (  % )</a:t>
                      </a:r>
                      <a:endParaRPr lang="en-US" sz="1600" dirty="0"/>
                    </a:p>
                  </a:txBody>
                  <a:tcPr/>
                </a:tc>
              </a:tr>
              <a:tr h="374323">
                <a:tc>
                  <a:txBody>
                    <a:bodyPr/>
                    <a:lstStyle/>
                    <a:p>
                      <a:pPr>
                        <a:buFont typeface="Arial" pitchFamily="34" charset="0"/>
                        <a:buNone/>
                      </a:pPr>
                      <a:r>
                        <a:rPr lang="en-US" sz="1600" dirty="0" smtClean="0"/>
                        <a:t>Polarization </a:t>
                      </a:r>
                      <a:r>
                        <a:rPr lang="en-US" sz="1600" b="1" dirty="0" smtClean="0">
                          <a:solidFill>
                            <a:srgbClr val="FF33CC"/>
                          </a:solidFill>
                        </a:rPr>
                        <a:t>(1)</a:t>
                      </a:r>
                      <a:endParaRPr lang="en-US" sz="1600" b="1" dirty="0">
                        <a:solidFill>
                          <a:srgbClr val="FF33CC"/>
                        </a:solidFill>
                      </a:endParaRPr>
                    </a:p>
                  </a:txBody>
                  <a:tcPr/>
                </a:tc>
                <a:tc>
                  <a:txBody>
                    <a:bodyPr/>
                    <a:lstStyle/>
                    <a:p>
                      <a:pPr>
                        <a:buFont typeface="Arial" pitchFamily="34" charset="0"/>
                        <a:buNone/>
                      </a:pPr>
                      <a:r>
                        <a:rPr lang="en-US" sz="1600" baseline="0" smtClean="0"/>
                        <a:t>0.0071</a:t>
                      </a:r>
                      <a:endParaRPr lang="en-US" sz="1600" dirty="0"/>
                    </a:p>
                  </a:txBody>
                  <a:tcPr/>
                </a:tc>
                <a:tc>
                  <a:txBody>
                    <a:bodyPr/>
                    <a:lstStyle/>
                    <a:p>
                      <a:pPr>
                        <a:buFont typeface="Arial" pitchFamily="34" charset="0"/>
                        <a:buNone/>
                      </a:pPr>
                      <a:r>
                        <a:rPr lang="en-US" sz="1600" dirty="0" smtClean="0"/>
                        <a:t>1.1</a:t>
                      </a:r>
                      <a:endParaRPr lang="en-US" sz="1600" dirty="0"/>
                    </a:p>
                  </a:txBody>
                  <a:tcPr/>
                </a:tc>
              </a:tr>
              <a:tr h="374323">
                <a:tc>
                  <a:txBody>
                    <a:bodyPr/>
                    <a:lstStyle/>
                    <a:p>
                      <a:pPr>
                        <a:buFont typeface="Arial" pitchFamily="34" charset="0"/>
                        <a:buNone/>
                      </a:pPr>
                      <a:r>
                        <a:rPr lang="en-US" sz="1600" b="0" dirty="0" smtClean="0">
                          <a:solidFill>
                            <a:schemeClr val="tx1"/>
                          </a:solidFill>
                        </a:rPr>
                        <a:t>Beam</a:t>
                      </a:r>
                      <a:r>
                        <a:rPr lang="en-US" sz="1600" b="0" baseline="0" dirty="0" smtClean="0">
                          <a:solidFill>
                            <a:schemeClr val="tx1"/>
                          </a:solidFill>
                        </a:rPr>
                        <a:t>  Asymmetries</a:t>
                      </a:r>
                      <a:r>
                        <a:rPr lang="en-US" sz="1600" b="1" baseline="0" dirty="0" smtClean="0">
                          <a:solidFill>
                            <a:schemeClr val="tx1"/>
                          </a:solidFill>
                        </a:rPr>
                        <a:t> </a:t>
                      </a:r>
                      <a:r>
                        <a:rPr lang="en-US" sz="1600" b="1" baseline="0" dirty="0" smtClean="0">
                          <a:solidFill>
                            <a:srgbClr val="0099FF"/>
                          </a:solidFill>
                          <a:latin typeface="Arial" pitchFamily="34" charset="0"/>
                          <a:cs typeface="Arial" pitchFamily="34" charset="0"/>
                        </a:rPr>
                        <a:t>(2)</a:t>
                      </a:r>
                      <a:endParaRPr lang="en-US" sz="1600" b="1" dirty="0">
                        <a:solidFill>
                          <a:srgbClr val="0099FF"/>
                        </a:solidFill>
                        <a:latin typeface="Arial" pitchFamily="34" charset="0"/>
                        <a:cs typeface="Arial" pitchFamily="34" charset="0"/>
                      </a:endParaRPr>
                    </a:p>
                  </a:txBody>
                  <a:tcPr/>
                </a:tc>
                <a:tc>
                  <a:txBody>
                    <a:bodyPr/>
                    <a:lstStyle/>
                    <a:p>
                      <a:pPr>
                        <a:buFont typeface="Arial" pitchFamily="34" charset="0"/>
                        <a:buNone/>
                      </a:pPr>
                      <a:r>
                        <a:rPr lang="en-US" sz="1600" dirty="0" smtClean="0"/>
                        <a:t>0.0072</a:t>
                      </a:r>
                      <a:endParaRPr lang="en-US" sz="1600" dirty="0"/>
                    </a:p>
                  </a:txBody>
                  <a:tcPr/>
                </a:tc>
                <a:tc>
                  <a:txBody>
                    <a:bodyPr/>
                    <a:lstStyle/>
                    <a:p>
                      <a:pPr>
                        <a:buFont typeface="Arial" pitchFamily="34" charset="0"/>
                        <a:buNone/>
                      </a:pPr>
                      <a:r>
                        <a:rPr lang="en-US" sz="1600" dirty="0" smtClean="0"/>
                        <a:t>1.1</a:t>
                      </a:r>
                      <a:endParaRPr lang="en-US" sz="1600" dirty="0"/>
                    </a:p>
                  </a:txBody>
                  <a:tcPr/>
                </a:tc>
              </a:tr>
              <a:tr h="374323">
                <a:tc>
                  <a:txBody>
                    <a:bodyPr/>
                    <a:lstStyle/>
                    <a:p>
                      <a:pPr>
                        <a:buFont typeface="Arial" pitchFamily="34" charset="0"/>
                        <a:buNone/>
                      </a:pPr>
                      <a:r>
                        <a:rPr lang="en-US" sz="1600" dirty="0" smtClean="0"/>
                        <a:t>Detector  Linearity</a:t>
                      </a:r>
                      <a:endParaRPr lang="en-US" sz="1600" dirty="0"/>
                    </a:p>
                  </a:txBody>
                  <a:tcPr/>
                </a:tc>
                <a:tc>
                  <a:txBody>
                    <a:bodyPr/>
                    <a:lstStyle/>
                    <a:p>
                      <a:pPr>
                        <a:buFont typeface="Arial" pitchFamily="34" charset="0"/>
                        <a:buNone/>
                      </a:pPr>
                      <a:r>
                        <a:rPr lang="en-US" sz="1600" dirty="0" smtClean="0"/>
                        <a:t>0.0071</a:t>
                      </a:r>
                      <a:endParaRPr lang="en-US" sz="1600" dirty="0"/>
                    </a:p>
                  </a:txBody>
                  <a:tcPr/>
                </a:tc>
                <a:tc>
                  <a:txBody>
                    <a:bodyPr/>
                    <a:lstStyle/>
                    <a:p>
                      <a:pPr>
                        <a:buFont typeface="Arial" pitchFamily="34" charset="0"/>
                        <a:buNone/>
                      </a:pPr>
                      <a:r>
                        <a:rPr lang="en-US" sz="1600" dirty="0" smtClean="0"/>
                        <a:t>1.1</a:t>
                      </a:r>
                      <a:endParaRPr lang="en-US" sz="1600" dirty="0"/>
                    </a:p>
                  </a:txBody>
                  <a:tcPr/>
                </a:tc>
              </a:tr>
              <a:tr h="374323">
                <a:tc>
                  <a:txBody>
                    <a:bodyPr/>
                    <a:lstStyle/>
                    <a:p>
                      <a:pPr>
                        <a:buFont typeface="Arial" pitchFamily="34" charset="0"/>
                        <a:buNone/>
                      </a:pPr>
                      <a:r>
                        <a:rPr lang="en-US" sz="1600" dirty="0" smtClean="0"/>
                        <a:t>BCM  Linearity</a:t>
                      </a:r>
                      <a:endParaRPr lang="en-US" sz="1600" dirty="0"/>
                    </a:p>
                  </a:txBody>
                  <a:tcPr/>
                </a:tc>
                <a:tc>
                  <a:txBody>
                    <a:bodyPr/>
                    <a:lstStyle/>
                    <a:p>
                      <a:pPr>
                        <a:buFont typeface="Arial" pitchFamily="34" charset="0"/>
                        <a:buNone/>
                      </a:pPr>
                      <a:r>
                        <a:rPr lang="en-US" sz="1600" dirty="0" smtClean="0"/>
                        <a:t>0.0010</a:t>
                      </a:r>
                      <a:endParaRPr lang="en-US" sz="1600" dirty="0"/>
                    </a:p>
                  </a:txBody>
                  <a:tcPr/>
                </a:tc>
                <a:tc>
                  <a:txBody>
                    <a:bodyPr/>
                    <a:lstStyle/>
                    <a:p>
                      <a:pPr>
                        <a:buFont typeface="Arial" pitchFamily="34" charset="0"/>
                        <a:buNone/>
                      </a:pPr>
                      <a:r>
                        <a:rPr lang="en-US" sz="1600" dirty="0" smtClean="0"/>
                        <a:t>0.2</a:t>
                      </a:r>
                      <a:endParaRPr lang="en-US" sz="1600" dirty="0"/>
                    </a:p>
                  </a:txBody>
                  <a:tcPr/>
                </a:tc>
              </a:tr>
              <a:tr h="374323">
                <a:tc>
                  <a:txBody>
                    <a:bodyPr/>
                    <a:lstStyle/>
                    <a:p>
                      <a:pPr>
                        <a:buFont typeface="Arial" pitchFamily="34" charset="0"/>
                        <a:buNone/>
                      </a:pPr>
                      <a:r>
                        <a:rPr lang="en-US" sz="1600" dirty="0" err="1" smtClean="0"/>
                        <a:t>Rescattering</a:t>
                      </a:r>
                      <a:endParaRPr lang="en-US" sz="1600" dirty="0"/>
                    </a:p>
                  </a:txBody>
                  <a:tcPr/>
                </a:tc>
                <a:tc>
                  <a:txBody>
                    <a:bodyPr/>
                    <a:lstStyle/>
                    <a:p>
                      <a:pPr>
                        <a:buFont typeface="Arial" pitchFamily="34" charset="0"/>
                        <a:buNone/>
                      </a:pPr>
                      <a:r>
                        <a:rPr lang="en-US" sz="1600" dirty="0" smtClean="0"/>
                        <a:t>0.0001</a:t>
                      </a:r>
                      <a:endParaRPr lang="en-US" sz="1600" dirty="0"/>
                    </a:p>
                  </a:txBody>
                  <a:tcPr/>
                </a:tc>
                <a:tc>
                  <a:txBody>
                    <a:bodyPr/>
                    <a:lstStyle/>
                    <a:p>
                      <a:pPr>
                        <a:buFont typeface="Arial" pitchFamily="34" charset="0"/>
                        <a:buNone/>
                      </a:pPr>
                      <a:r>
                        <a:rPr lang="en-US" sz="1600" dirty="0" smtClean="0"/>
                        <a:t>0</a:t>
                      </a:r>
                      <a:endParaRPr lang="en-US" sz="1600" dirty="0"/>
                    </a:p>
                  </a:txBody>
                  <a:tcPr/>
                </a:tc>
              </a:tr>
              <a:tr h="374323">
                <a:tc>
                  <a:txBody>
                    <a:bodyPr/>
                    <a:lstStyle/>
                    <a:p>
                      <a:pPr>
                        <a:buFont typeface="Arial" pitchFamily="34" charset="0"/>
                        <a:buNone/>
                      </a:pPr>
                      <a:r>
                        <a:rPr lang="en-US" sz="1600" dirty="0" smtClean="0"/>
                        <a:t>Transverse  Polarization </a:t>
                      </a:r>
                      <a:endParaRPr lang="en-US" sz="1600" dirty="0"/>
                    </a:p>
                  </a:txBody>
                  <a:tcPr/>
                </a:tc>
                <a:tc>
                  <a:txBody>
                    <a:bodyPr/>
                    <a:lstStyle/>
                    <a:p>
                      <a:pPr>
                        <a:buFont typeface="Arial" pitchFamily="34" charset="0"/>
                        <a:buNone/>
                      </a:pPr>
                      <a:r>
                        <a:rPr lang="en-US" sz="1600" dirty="0" smtClean="0"/>
                        <a:t>0.0012</a:t>
                      </a:r>
                      <a:endParaRPr lang="en-US" sz="1600" dirty="0"/>
                    </a:p>
                  </a:txBody>
                  <a:tcPr/>
                </a:tc>
                <a:tc>
                  <a:txBody>
                    <a:bodyPr/>
                    <a:lstStyle/>
                    <a:p>
                      <a:pPr>
                        <a:buFont typeface="Arial" pitchFamily="34" charset="0"/>
                        <a:buNone/>
                      </a:pPr>
                      <a:r>
                        <a:rPr lang="en-US" sz="1600" dirty="0" smtClean="0"/>
                        <a:t>0.2 </a:t>
                      </a:r>
                      <a:endParaRPr lang="en-US" sz="1600" dirty="0"/>
                    </a:p>
                  </a:txBody>
                  <a:tcPr/>
                </a:tc>
              </a:tr>
              <a:tr h="374323">
                <a:tc>
                  <a:txBody>
                    <a:bodyPr/>
                    <a:lstStyle/>
                    <a:p>
                      <a:pPr>
                        <a:buFont typeface="Arial" pitchFamily="34" charset="0"/>
                        <a:buNone/>
                      </a:pPr>
                      <a:r>
                        <a:rPr lang="en-US" sz="1600" dirty="0" smtClean="0"/>
                        <a:t>Q</a:t>
                      </a:r>
                      <a:r>
                        <a:rPr lang="en-US" sz="1600" baseline="30000" dirty="0" smtClean="0"/>
                        <a:t>2    </a:t>
                      </a:r>
                      <a:r>
                        <a:rPr lang="en-US" sz="1600" b="1" baseline="0" dirty="0" smtClean="0">
                          <a:solidFill>
                            <a:srgbClr val="FF33CC"/>
                          </a:solidFill>
                        </a:rPr>
                        <a:t>(1)</a:t>
                      </a:r>
                      <a:endParaRPr lang="en-US" sz="1600" b="1" baseline="0" dirty="0">
                        <a:solidFill>
                          <a:srgbClr val="FF33CC"/>
                        </a:solidFill>
                      </a:endParaRPr>
                    </a:p>
                  </a:txBody>
                  <a:tcPr/>
                </a:tc>
                <a:tc>
                  <a:txBody>
                    <a:bodyPr/>
                    <a:lstStyle/>
                    <a:p>
                      <a:pPr>
                        <a:buFont typeface="Arial" pitchFamily="34" charset="0"/>
                        <a:buNone/>
                      </a:pPr>
                      <a:r>
                        <a:rPr lang="en-US" sz="1600" dirty="0" smtClean="0"/>
                        <a:t>0.0028</a:t>
                      </a:r>
                      <a:endParaRPr lang="en-US" sz="1600" dirty="0"/>
                    </a:p>
                  </a:txBody>
                  <a:tcPr/>
                </a:tc>
                <a:tc>
                  <a:txBody>
                    <a:bodyPr/>
                    <a:lstStyle/>
                    <a:p>
                      <a:pPr>
                        <a:buFont typeface="Arial" pitchFamily="34" charset="0"/>
                        <a:buNone/>
                      </a:pPr>
                      <a:r>
                        <a:rPr lang="en-US" sz="1600" dirty="0" smtClean="0"/>
                        <a:t>0.4</a:t>
                      </a:r>
                      <a:r>
                        <a:rPr lang="en-US" sz="1600" baseline="0" dirty="0" smtClean="0"/>
                        <a:t> </a:t>
                      </a:r>
                      <a:endParaRPr lang="en-US" sz="1600" dirty="0"/>
                    </a:p>
                  </a:txBody>
                  <a:tcPr/>
                </a:tc>
              </a:tr>
              <a:tr h="374323">
                <a:tc>
                  <a:txBody>
                    <a:bodyPr/>
                    <a:lstStyle/>
                    <a:p>
                      <a:pPr>
                        <a:buFont typeface="Arial" pitchFamily="34" charset="0"/>
                        <a:buNone/>
                      </a:pPr>
                      <a:r>
                        <a:rPr lang="en-US" sz="1600" dirty="0" smtClean="0"/>
                        <a:t>Target  Thickness</a:t>
                      </a:r>
                      <a:endParaRPr lang="en-US" sz="1600" dirty="0"/>
                    </a:p>
                  </a:txBody>
                  <a:tcPr/>
                </a:tc>
                <a:tc>
                  <a:txBody>
                    <a:bodyPr/>
                    <a:lstStyle/>
                    <a:p>
                      <a:pPr>
                        <a:buFont typeface="Arial" pitchFamily="34" charset="0"/>
                        <a:buNone/>
                      </a:pPr>
                      <a:r>
                        <a:rPr lang="en-US" sz="1600" dirty="0" smtClean="0"/>
                        <a:t>0.0005</a:t>
                      </a:r>
                      <a:endParaRPr lang="en-US" sz="1600" dirty="0"/>
                    </a:p>
                  </a:txBody>
                  <a:tcPr/>
                </a:tc>
                <a:tc>
                  <a:txBody>
                    <a:bodyPr/>
                    <a:lstStyle/>
                    <a:p>
                      <a:pPr>
                        <a:buFont typeface="Arial" pitchFamily="34" charset="0"/>
                        <a:buNone/>
                      </a:pPr>
                      <a:r>
                        <a:rPr lang="en-US" sz="1600" dirty="0" smtClean="0"/>
                        <a:t>0.1</a:t>
                      </a:r>
                      <a:endParaRPr lang="en-US" sz="1600" dirty="0"/>
                    </a:p>
                  </a:txBody>
                  <a:tcPr/>
                </a:tc>
              </a:tr>
              <a:tr h="374323">
                <a:tc>
                  <a:txBody>
                    <a:bodyPr/>
                    <a:lstStyle/>
                    <a:p>
                      <a:pPr>
                        <a:buFont typeface="Arial" pitchFamily="34" charset="0"/>
                        <a:buNone/>
                      </a:pPr>
                      <a:r>
                        <a:rPr lang="en-US" sz="1600" baseline="30000" dirty="0" smtClean="0"/>
                        <a:t>12</a:t>
                      </a:r>
                      <a:r>
                        <a:rPr lang="en-US" sz="1600" dirty="0" smtClean="0"/>
                        <a:t>C  Asymmetry   </a:t>
                      </a:r>
                      <a:r>
                        <a:rPr lang="en-US" sz="1600" b="1" dirty="0" smtClean="0">
                          <a:solidFill>
                            <a:srgbClr val="00B0F0"/>
                          </a:solidFill>
                        </a:rPr>
                        <a:t>(2)</a:t>
                      </a:r>
                      <a:endParaRPr lang="en-US" sz="1600" b="1" dirty="0">
                        <a:solidFill>
                          <a:srgbClr val="00B0F0"/>
                        </a:solidFill>
                      </a:endParaRPr>
                    </a:p>
                  </a:txBody>
                  <a:tcPr/>
                </a:tc>
                <a:tc>
                  <a:txBody>
                    <a:bodyPr/>
                    <a:lstStyle/>
                    <a:p>
                      <a:pPr>
                        <a:buFont typeface="Arial" pitchFamily="34" charset="0"/>
                        <a:buNone/>
                      </a:pPr>
                      <a:r>
                        <a:rPr lang="en-US" sz="1600" dirty="0" smtClean="0"/>
                        <a:t>0.0025</a:t>
                      </a:r>
                      <a:endParaRPr lang="en-US" sz="1600" dirty="0"/>
                    </a:p>
                  </a:txBody>
                  <a:tcPr/>
                </a:tc>
                <a:tc>
                  <a:txBody>
                    <a:bodyPr/>
                    <a:lstStyle/>
                    <a:p>
                      <a:pPr>
                        <a:buFont typeface="Arial" pitchFamily="34" charset="0"/>
                        <a:buNone/>
                      </a:pPr>
                      <a:r>
                        <a:rPr lang="en-US" sz="1600" dirty="0" smtClean="0"/>
                        <a:t>0.4</a:t>
                      </a:r>
                      <a:endParaRPr lang="en-US" sz="1600" dirty="0"/>
                    </a:p>
                  </a:txBody>
                  <a:tcPr/>
                </a:tc>
              </a:tr>
              <a:tr h="374323">
                <a:tc>
                  <a:txBody>
                    <a:bodyPr/>
                    <a:lstStyle/>
                    <a:p>
                      <a:pPr>
                        <a:buFont typeface="Arial" pitchFamily="34" charset="0"/>
                        <a:buNone/>
                      </a:pPr>
                      <a:r>
                        <a:rPr lang="en-US" sz="1600" dirty="0" smtClean="0"/>
                        <a:t>Inelastic</a:t>
                      </a:r>
                      <a:r>
                        <a:rPr lang="en-US" sz="1600" baseline="0" dirty="0" smtClean="0"/>
                        <a:t>  States</a:t>
                      </a:r>
                      <a:endParaRPr lang="en-US" sz="1600" dirty="0"/>
                    </a:p>
                  </a:txBody>
                  <a:tcPr/>
                </a:tc>
                <a:tc>
                  <a:txBody>
                    <a:bodyPr/>
                    <a:lstStyle/>
                    <a:p>
                      <a:pPr>
                        <a:buFont typeface="Arial" pitchFamily="34" charset="0"/>
                        <a:buNone/>
                      </a:pPr>
                      <a:r>
                        <a:rPr lang="en-US" sz="1600" dirty="0" smtClean="0"/>
                        <a:t>0</a:t>
                      </a:r>
                      <a:endParaRPr lang="en-US" sz="1600" dirty="0"/>
                    </a:p>
                  </a:txBody>
                  <a:tcPr/>
                </a:tc>
                <a:tc>
                  <a:txBody>
                    <a:bodyPr/>
                    <a:lstStyle/>
                    <a:p>
                      <a:pPr>
                        <a:buFont typeface="Arial" pitchFamily="34" charset="0"/>
                        <a:buNone/>
                      </a:pPr>
                      <a:r>
                        <a:rPr lang="en-US" sz="1600" dirty="0" smtClean="0"/>
                        <a:t>0</a:t>
                      </a:r>
                      <a:endParaRPr lang="en-US" sz="1600" dirty="0"/>
                    </a:p>
                  </a:txBody>
                  <a:tcPr/>
                </a:tc>
              </a:tr>
              <a:tr h="374323">
                <a:tc>
                  <a:txBody>
                    <a:bodyPr/>
                    <a:lstStyle/>
                    <a:p>
                      <a:pPr>
                        <a:buFont typeface="Arial" pitchFamily="34" charset="0"/>
                        <a:buNone/>
                      </a:pPr>
                      <a:r>
                        <a:rPr lang="en-US" sz="1600" b="1" dirty="0" smtClean="0"/>
                        <a:t>TOTAL</a:t>
                      </a:r>
                      <a:endParaRPr lang="en-US" sz="1600" b="1" dirty="0"/>
                    </a:p>
                  </a:txBody>
                  <a:tcPr/>
                </a:tc>
                <a:tc>
                  <a:txBody>
                    <a:bodyPr/>
                    <a:lstStyle/>
                    <a:p>
                      <a:pPr>
                        <a:buFont typeface="Arial" pitchFamily="34" charset="0"/>
                        <a:buNone/>
                      </a:pPr>
                      <a:r>
                        <a:rPr lang="en-US" sz="1600" b="1" dirty="0" smtClean="0"/>
                        <a:t>0.0130</a:t>
                      </a:r>
                      <a:endParaRPr lang="en-US" sz="1600" b="1" dirty="0"/>
                    </a:p>
                  </a:txBody>
                  <a:tcPr/>
                </a:tc>
                <a:tc>
                  <a:txBody>
                    <a:bodyPr/>
                    <a:lstStyle/>
                    <a:p>
                      <a:pPr>
                        <a:buFont typeface="Arial" pitchFamily="34" charset="0"/>
                        <a:buNone/>
                      </a:pPr>
                      <a:r>
                        <a:rPr lang="en-US" sz="1600" b="1" dirty="0" smtClean="0"/>
                        <a:t>2.0</a:t>
                      </a:r>
                      <a:endParaRPr lang="en-US" sz="1600" b="1" dirty="0"/>
                    </a:p>
                  </a:txBody>
                  <a:tcPr/>
                </a:tc>
              </a:tr>
            </a:tbl>
          </a:graphicData>
        </a:graphic>
      </p:graphicFrame>
      <p:sp>
        <p:nvSpPr>
          <p:cNvPr id="11321" name="TextBox 4"/>
          <p:cNvSpPr txBox="1">
            <a:spLocks noChangeArrowheads="1"/>
          </p:cNvSpPr>
          <p:nvPr/>
        </p:nvSpPr>
        <p:spPr bwMode="auto">
          <a:xfrm>
            <a:off x="3059832" y="260648"/>
            <a:ext cx="4724400" cy="338138"/>
          </a:xfrm>
          <a:prstGeom prst="rect">
            <a:avLst/>
          </a:prstGeom>
          <a:noFill/>
          <a:ln w="9525">
            <a:noFill/>
            <a:miter lim="800000"/>
            <a:headEnd/>
            <a:tailEnd/>
          </a:ln>
        </p:spPr>
        <p:txBody>
          <a:bodyPr>
            <a:spAutoFit/>
          </a:bodyPr>
          <a:lstStyle/>
          <a:p>
            <a:r>
              <a:rPr lang="en-US" dirty="0">
                <a:solidFill>
                  <a:srgbClr val="002060"/>
                </a:solidFill>
              </a:rPr>
              <a:t>Systematic   Errors</a:t>
            </a:r>
          </a:p>
        </p:txBody>
      </p:sp>
      <p:sp>
        <p:nvSpPr>
          <p:cNvPr id="11322" name="TextBox 5"/>
          <p:cNvSpPr txBox="1">
            <a:spLocks noChangeArrowheads="1"/>
          </p:cNvSpPr>
          <p:nvPr/>
        </p:nvSpPr>
        <p:spPr bwMode="auto">
          <a:xfrm>
            <a:off x="652463" y="5432425"/>
            <a:ext cx="4495800" cy="307975"/>
          </a:xfrm>
          <a:prstGeom prst="rect">
            <a:avLst/>
          </a:prstGeom>
          <a:noFill/>
          <a:ln w="9525">
            <a:noFill/>
            <a:miter lim="800000"/>
            <a:headEnd/>
            <a:tailEnd/>
          </a:ln>
        </p:spPr>
        <p:txBody>
          <a:bodyPr>
            <a:spAutoFit/>
          </a:bodyPr>
          <a:lstStyle/>
          <a:p>
            <a:r>
              <a:rPr lang="en-US" sz="1400">
                <a:solidFill>
                  <a:srgbClr val="FF33CC"/>
                </a:solidFill>
                <a:latin typeface="Arial" pitchFamily="34" charset="0"/>
                <a:cs typeface="Arial" pitchFamily="34" charset="0"/>
              </a:rPr>
              <a:t>(1)   Normalization  Correction   </a:t>
            </a:r>
            <a:r>
              <a:rPr lang="en-US" sz="1400" b="0">
                <a:solidFill>
                  <a:srgbClr val="FF33CC"/>
                </a:solidFill>
                <a:latin typeface="Arial" pitchFamily="34" charset="0"/>
                <a:cs typeface="Arial" pitchFamily="34" charset="0"/>
              </a:rPr>
              <a:t>applied</a:t>
            </a:r>
          </a:p>
        </p:txBody>
      </p:sp>
      <p:sp>
        <p:nvSpPr>
          <p:cNvPr id="11323" name="TextBox 6"/>
          <p:cNvSpPr txBox="1">
            <a:spLocks noChangeArrowheads="1"/>
          </p:cNvSpPr>
          <p:nvPr/>
        </p:nvSpPr>
        <p:spPr bwMode="auto">
          <a:xfrm>
            <a:off x="658813" y="5710238"/>
            <a:ext cx="5334000" cy="307975"/>
          </a:xfrm>
          <a:prstGeom prst="rect">
            <a:avLst/>
          </a:prstGeom>
          <a:noFill/>
          <a:ln w="9525">
            <a:noFill/>
            <a:miter lim="800000"/>
            <a:headEnd/>
            <a:tailEnd/>
          </a:ln>
        </p:spPr>
        <p:txBody>
          <a:bodyPr>
            <a:spAutoFit/>
          </a:bodyPr>
          <a:lstStyle/>
          <a:p>
            <a:r>
              <a:rPr lang="en-US" sz="1400">
                <a:solidFill>
                  <a:srgbClr val="0099FF"/>
                </a:solidFill>
                <a:latin typeface="Arial" pitchFamily="34" charset="0"/>
                <a:cs typeface="Arial" pitchFamily="34" charset="0"/>
              </a:rPr>
              <a:t>(2)   Nonzero correction   </a:t>
            </a:r>
            <a:r>
              <a:rPr lang="en-US" sz="1400" b="0">
                <a:latin typeface="Arial" pitchFamily="34" charset="0"/>
                <a:cs typeface="Arial" pitchFamily="34" charset="0"/>
              </a:rPr>
              <a:t>(the rest assumed zero)</a:t>
            </a:r>
          </a:p>
        </p:txBody>
      </p:sp>
      <p:sp>
        <p:nvSpPr>
          <p:cNvPr id="8" name="Segnaposto data 1"/>
          <p:cNvSpPr>
            <a:spLocks noGrp="1"/>
          </p:cNvSpPr>
          <p:nvPr>
            <p:ph type="dt" sz="quarter" idx="10"/>
          </p:nvPr>
        </p:nvSpPr>
        <p:spPr>
          <a:xfrm>
            <a:off x="250825" y="6265118"/>
            <a:ext cx="2133600" cy="476250"/>
          </a:xfrm>
          <a:noFill/>
        </p:spPr>
        <p:txBody>
          <a:bodyPr/>
          <a:lstStyle/>
          <a:p>
            <a:r>
              <a:rPr lang="it-IT" dirty="0" smtClean="0"/>
              <a:t>G.M. </a:t>
            </a:r>
            <a:r>
              <a:rPr lang="it-IT" dirty="0" err="1" smtClean="0"/>
              <a:t>Urciuoli</a:t>
            </a:r>
            <a:endParaRPr lang="it-IT"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060848"/>
            <a:ext cx="7772400" cy="1362075"/>
          </a:xfrm>
        </p:spPr>
        <p:txBody>
          <a:bodyPr/>
          <a:lstStyle/>
          <a:p>
            <a:r>
              <a:rPr lang="it-IT" dirty="0" smtClean="0"/>
              <a:t>               </a:t>
            </a:r>
            <a:r>
              <a:rPr lang="it-IT" dirty="0" smtClean="0">
                <a:solidFill>
                  <a:srgbClr val="FF0000"/>
                </a:solidFill>
              </a:rPr>
              <a:t>Future: PREX-II</a:t>
            </a:r>
            <a:endParaRPr lang="it-IT" dirty="0">
              <a:solidFill>
                <a:srgbClr val="FF0000"/>
              </a:solidFill>
            </a:endParaRPr>
          </a:p>
        </p:txBody>
      </p:sp>
      <p:sp>
        <p:nvSpPr>
          <p:cNvPr id="4" name="Segnaposto data 3"/>
          <p:cNvSpPr>
            <a:spLocks noGrp="1"/>
          </p:cNvSpPr>
          <p:nvPr>
            <p:ph type="dt" sz="half" idx="10"/>
          </p:nvPr>
        </p:nvSpPr>
        <p:spPr/>
        <p:txBody>
          <a:bodyPr/>
          <a:lstStyle/>
          <a:p>
            <a:pPr>
              <a:defRPr/>
            </a:pPr>
            <a:r>
              <a:rPr lang="it-IT" smtClean="0"/>
              <a:t>G.M. Urciuoli</a:t>
            </a:r>
            <a:endParaRPr lang="it-IT"/>
          </a:p>
        </p:txBody>
      </p:sp>
    </p:spTree>
    <p:extLst>
      <p:ext uri="{BB962C8B-B14F-4D97-AF65-F5344CB8AC3E}">
        <p14:creationId xmlns:p14="http://schemas.microsoft.com/office/powerpoint/2010/main" xmlns="" val="114068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4"/>
          <p:cNvSpPr txBox="1">
            <a:spLocks noChangeArrowheads="1"/>
          </p:cNvSpPr>
          <p:nvPr/>
        </p:nvSpPr>
        <p:spPr bwMode="auto">
          <a:xfrm>
            <a:off x="3579813" y="53975"/>
            <a:ext cx="5346700" cy="1108075"/>
          </a:xfrm>
          <a:prstGeom prst="rect">
            <a:avLst/>
          </a:prstGeom>
          <a:solidFill>
            <a:schemeClr val="bg1"/>
          </a:solidFill>
          <a:ln w="9525">
            <a:noFill/>
            <a:miter lim="800000"/>
            <a:headEnd/>
            <a:tailEnd/>
          </a:ln>
        </p:spPr>
        <p:txBody>
          <a:bodyPr>
            <a:spAutoFit/>
          </a:bodyPr>
          <a:lstStyle/>
          <a:p>
            <a:r>
              <a:rPr lang="en-US" sz="2400">
                <a:solidFill>
                  <a:srgbClr val="0000FF"/>
                </a:solidFill>
                <a:latin typeface="Arial" pitchFamily="34" charset="0"/>
                <a:cs typeface="Arial" pitchFamily="34" charset="0"/>
              </a:rPr>
              <a:t>Geant 4   Radiation  Calculations</a:t>
            </a:r>
          </a:p>
          <a:p>
            <a:endParaRPr lang="en-US" sz="2400">
              <a:solidFill>
                <a:srgbClr val="0000FF"/>
              </a:solidFill>
              <a:latin typeface="Arial" pitchFamily="34" charset="0"/>
              <a:cs typeface="Arial" pitchFamily="34" charset="0"/>
            </a:endParaRPr>
          </a:p>
          <a:p>
            <a:r>
              <a:rPr lang="en-US" sz="1800">
                <a:solidFill>
                  <a:srgbClr val="0000FF"/>
                </a:solidFill>
                <a:latin typeface="Arial" pitchFamily="34" charset="0"/>
                <a:cs typeface="Arial" pitchFamily="34" charset="0"/>
              </a:rPr>
              <a:t>                       PREX-II  shielding  strategies  </a:t>
            </a:r>
          </a:p>
        </p:txBody>
      </p:sp>
      <p:sp>
        <p:nvSpPr>
          <p:cNvPr id="14340" name="TextBox 15"/>
          <p:cNvSpPr txBox="1">
            <a:spLocks noChangeArrowheads="1"/>
          </p:cNvSpPr>
          <p:nvPr/>
        </p:nvSpPr>
        <p:spPr bwMode="auto">
          <a:xfrm>
            <a:off x="5638800" y="465138"/>
            <a:ext cx="2667000" cy="338137"/>
          </a:xfrm>
          <a:prstGeom prst="rect">
            <a:avLst/>
          </a:prstGeom>
          <a:noFill/>
          <a:ln w="9525">
            <a:noFill/>
            <a:miter lim="800000"/>
            <a:headEnd/>
            <a:tailEnd/>
          </a:ln>
        </p:spPr>
        <p:txBody>
          <a:bodyPr>
            <a:spAutoFit/>
          </a:bodyPr>
          <a:lstStyle/>
          <a:p>
            <a:r>
              <a:rPr lang="en-US"/>
              <a:t>J. Mammei,  L. Zana</a:t>
            </a:r>
          </a:p>
        </p:txBody>
      </p:sp>
      <p:sp>
        <p:nvSpPr>
          <p:cNvPr id="14341" name="TextBox 5"/>
          <p:cNvSpPr txBox="1">
            <a:spLocks noChangeArrowheads="1"/>
          </p:cNvSpPr>
          <p:nvPr/>
        </p:nvSpPr>
        <p:spPr bwMode="auto">
          <a:xfrm>
            <a:off x="3352800" y="1371600"/>
            <a:ext cx="4953000" cy="338138"/>
          </a:xfrm>
          <a:prstGeom prst="rect">
            <a:avLst/>
          </a:prstGeom>
          <a:solidFill>
            <a:schemeClr val="bg2"/>
          </a:solidFill>
          <a:ln w="9525">
            <a:noFill/>
            <a:miter lim="800000"/>
            <a:headEnd/>
            <a:tailEnd/>
          </a:ln>
        </p:spPr>
        <p:txBody>
          <a:bodyPr>
            <a:spAutoFit/>
          </a:bodyPr>
          <a:lstStyle/>
          <a:p>
            <a:r>
              <a:rPr lang="en-US"/>
              <a:t>Number  of  Neutrons  per  incident  Electron</a:t>
            </a:r>
          </a:p>
        </p:txBody>
      </p:sp>
      <p:sp>
        <p:nvSpPr>
          <p:cNvPr id="20" name="TextBox 19"/>
          <p:cNvSpPr txBox="1"/>
          <p:nvPr/>
        </p:nvSpPr>
        <p:spPr>
          <a:xfrm>
            <a:off x="95250" y="3916363"/>
            <a:ext cx="2667000" cy="2832100"/>
          </a:xfrm>
          <a:prstGeom prst="rect">
            <a:avLst/>
          </a:prstGeom>
          <a:solidFill>
            <a:schemeClr val="bg1"/>
          </a:solidFill>
        </p:spPr>
        <p:txBody>
          <a:bodyPr>
            <a:spAutoFit/>
          </a:bodyPr>
          <a:lstStyle/>
          <a:p>
            <a:pPr>
              <a:defRPr/>
            </a:pPr>
            <a:r>
              <a:rPr lang="en-US" sz="1800" dirty="0">
                <a:solidFill>
                  <a:srgbClr val="FF0000"/>
                </a:solidFill>
                <a:latin typeface="Arial" pitchFamily="34" charset="0"/>
                <a:cs typeface="Arial" pitchFamily="34" charset="0"/>
              </a:rPr>
              <a:t>Strategy</a:t>
            </a:r>
          </a:p>
          <a:p>
            <a:pPr>
              <a:defRPr/>
            </a:pPr>
            <a:endParaRPr lang="en-US" dirty="0">
              <a:latin typeface="Arial" pitchFamily="34" charset="0"/>
              <a:cs typeface="Arial" pitchFamily="34" charset="0"/>
            </a:endParaRPr>
          </a:p>
          <a:p>
            <a:pPr>
              <a:buFont typeface="Arial" pitchFamily="34" charset="0"/>
              <a:buChar char="•"/>
              <a:defRPr/>
            </a:pPr>
            <a:r>
              <a:rPr lang="en-US" dirty="0">
                <a:latin typeface="Arial" pitchFamily="34" charset="0"/>
                <a:cs typeface="Arial" pitchFamily="34" charset="0"/>
              </a:rPr>
              <a:t>   Tungsten ( </a:t>
            </a:r>
            <a:r>
              <a:rPr lang="en-US" sz="1800" dirty="0">
                <a:solidFill>
                  <a:schemeClr val="accent6"/>
                </a:solidFill>
                <a:latin typeface="Arial" pitchFamily="34" charset="0"/>
                <a:cs typeface="Arial" pitchFamily="34" charset="0"/>
              </a:rPr>
              <a:t>W</a:t>
            </a:r>
            <a:r>
              <a:rPr lang="en-US" dirty="0">
                <a:solidFill>
                  <a:schemeClr val="accent6"/>
                </a:solidFill>
                <a:latin typeface="Arial" pitchFamily="34" charset="0"/>
                <a:cs typeface="Arial" pitchFamily="34" charset="0"/>
              </a:rPr>
              <a:t> </a:t>
            </a:r>
            <a:r>
              <a:rPr lang="en-US" dirty="0">
                <a:latin typeface="Arial" pitchFamily="34" charset="0"/>
                <a:cs typeface="Arial" pitchFamily="34" charset="0"/>
              </a:rPr>
              <a:t>)  plug</a:t>
            </a:r>
          </a:p>
          <a:p>
            <a:pPr>
              <a:defRPr/>
            </a:pPr>
            <a:r>
              <a:rPr lang="en-US" dirty="0">
                <a:latin typeface="Arial" pitchFamily="34" charset="0"/>
                <a:cs typeface="Arial" pitchFamily="34" charset="0"/>
              </a:rPr>
              <a:t> </a:t>
            </a:r>
          </a:p>
          <a:p>
            <a:pPr>
              <a:buFont typeface="Arial" pitchFamily="34" charset="0"/>
              <a:buChar char="•"/>
              <a:defRPr/>
            </a:pPr>
            <a:endParaRPr lang="en-US" dirty="0">
              <a:latin typeface="Arial" pitchFamily="34" charset="0"/>
              <a:cs typeface="Arial" pitchFamily="34" charset="0"/>
            </a:endParaRPr>
          </a:p>
          <a:p>
            <a:pPr>
              <a:buFont typeface="Arial" pitchFamily="34" charset="0"/>
              <a:buChar char="•"/>
              <a:defRPr/>
            </a:pPr>
            <a:endParaRPr lang="en-US" dirty="0">
              <a:latin typeface="Arial" pitchFamily="34" charset="0"/>
              <a:cs typeface="Arial" pitchFamily="34" charset="0"/>
            </a:endParaRPr>
          </a:p>
          <a:p>
            <a:pPr>
              <a:buFont typeface="Arial" pitchFamily="34" charset="0"/>
              <a:buChar char="•"/>
              <a:defRPr/>
            </a:pPr>
            <a:r>
              <a:rPr lang="en-US" dirty="0">
                <a:latin typeface="Arial" pitchFamily="34" charset="0"/>
                <a:cs typeface="Arial" pitchFamily="34" charset="0"/>
              </a:rPr>
              <a:t>   Shield  the  W</a:t>
            </a:r>
          </a:p>
          <a:p>
            <a:pPr>
              <a:buFont typeface="Arial" pitchFamily="34" charset="0"/>
              <a:buChar char="•"/>
              <a:defRPr/>
            </a:pPr>
            <a:endParaRPr lang="en-US" dirty="0">
              <a:latin typeface="Arial" pitchFamily="34" charset="0"/>
              <a:cs typeface="Arial" pitchFamily="34" charset="0"/>
            </a:endParaRPr>
          </a:p>
          <a:p>
            <a:pPr>
              <a:buFont typeface="Arial" pitchFamily="34" charset="0"/>
              <a:buChar char="•"/>
              <a:defRPr/>
            </a:pPr>
            <a:r>
              <a:rPr lang="en-US" dirty="0">
                <a:latin typeface="Arial" pitchFamily="34" charset="0"/>
                <a:cs typeface="Arial" pitchFamily="34" charset="0"/>
              </a:rPr>
              <a:t>   </a:t>
            </a:r>
            <a:r>
              <a:rPr lang="en-US" dirty="0">
                <a:solidFill>
                  <a:srgbClr val="0066CC"/>
                </a:solidFill>
                <a:latin typeface="Arial" pitchFamily="34" charset="0"/>
                <a:cs typeface="Arial" pitchFamily="34" charset="0"/>
              </a:rPr>
              <a:t>x 10 reduction in</a:t>
            </a:r>
          </a:p>
          <a:p>
            <a:pPr>
              <a:defRPr/>
            </a:pPr>
            <a:r>
              <a:rPr lang="en-US" dirty="0">
                <a:solidFill>
                  <a:srgbClr val="0066CC"/>
                </a:solidFill>
                <a:latin typeface="Arial" pitchFamily="34" charset="0"/>
                <a:cs typeface="Arial" pitchFamily="34" charset="0"/>
              </a:rPr>
              <a:t>    </a:t>
            </a:r>
            <a:r>
              <a:rPr lang="en-US" sz="1400" dirty="0">
                <a:solidFill>
                  <a:srgbClr val="0066CC"/>
                </a:solidFill>
                <a:latin typeface="Arial" pitchFamily="34" charset="0"/>
                <a:cs typeface="Arial" pitchFamily="34" charset="0"/>
              </a:rPr>
              <a:t>0.2 to 10 </a:t>
            </a:r>
            <a:r>
              <a:rPr lang="en-US" sz="1400" dirty="0" err="1">
                <a:solidFill>
                  <a:srgbClr val="0066CC"/>
                </a:solidFill>
                <a:latin typeface="Arial" pitchFamily="34" charset="0"/>
                <a:cs typeface="Arial" pitchFamily="34" charset="0"/>
              </a:rPr>
              <a:t>MeV</a:t>
            </a:r>
            <a:r>
              <a:rPr lang="en-US" sz="1400" dirty="0">
                <a:solidFill>
                  <a:srgbClr val="0066CC"/>
                </a:solidFill>
                <a:latin typeface="Arial" pitchFamily="34" charset="0"/>
                <a:cs typeface="Arial" pitchFamily="34" charset="0"/>
              </a:rPr>
              <a:t>  neutrons      </a:t>
            </a:r>
            <a:r>
              <a:rPr lang="en-US" sz="1400" dirty="0">
                <a:latin typeface="Arial" pitchFamily="34" charset="0"/>
                <a:cs typeface="Arial" pitchFamily="34" charset="0"/>
              </a:rPr>
              <a:t>	</a:t>
            </a:r>
          </a:p>
        </p:txBody>
      </p:sp>
      <p:graphicFrame>
        <p:nvGraphicFramePr>
          <p:cNvPr id="14338" name="Object 15"/>
          <p:cNvGraphicFramePr>
            <a:graphicFrameLocks noChangeAspect="1"/>
          </p:cNvGraphicFramePr>
          <p:nvPr/>
        </p:nvGraphicFramePr>
        <p:xfrm>
          <a:off x="685800" y="4800600"/>
          <a:ext cx="1851025" cy="455613"/>
        </p:xfrm>
        <a:graphic>
          <a:graphicData uri="http://schemas.openxmlformats.org/presentationml/2006/ole">
            <p:oleObj spid="_x0000_s50178" name="Equation" r:id="rId3" imgW="927100" imgH="228600" progId="Equation.3">
              <p:embed/>
            </p:oleObj>
          </a:graphicData>
        </a:graphic>
      </p:graphicFrame>
      <p:pic>
        <p:nvPicPr>
          <p:cNvPr id="14343" name="Picture 21" descr="prexII_setup_png.png"/>
          <p:cNvPicPr>
            <a:picLocks noChangeAspect="1"/>
          </p:cNvPicPr>
          <p:nvPr/>
        </p:nvPicPr>
        <p:blipFill>
          <a:blip r:embed="rId4" cstate="print"/>
          <a:srcRect/>
          <a:stretch>
            <a:fillRect/>
          </a:stretch>
        </p:blipFill>
        <p:spPr bwMode="auto">
          <a:xfrm>
            <a:off x="53975" y="84138"/>
            <a:ext cx="4186238" cy="3694112"/>
          </a:xfrm>
          <a:prstGeom prst="rect">
            <a:avLst/>
          </a:prstGeom>
          <a:noFill/>
          <a:ln w="9525">
            <a:noFill/>
            <a:miter lim="800000"/>
            <a:headEnd/>
            <a:tailEnd/>
          </a:ln>
        </p:spPr>
      </p:pic>
      <p:cxnSp>
        <p:nvCxnSpPr>
          <p:cNvPr id="23" name="Straight Arrow Connector 22"/>
          <p:cNvCxnSpPr/>
          <p:nvPr/>
        </p:nvCxnSpPr>
        <p:spPr>
          <a:xfrm rot="16200000" flipV="1">
            <a:off x="533400" y="3429000"/>
            <a:ext cx="1752600" cy="228600"/>
          </a:xfrm>
          <a:prstGeom prst="straightConnector1">
            <a:avLst/>
          </a:prstGeom>
          <a:ln w="508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4345" name="Picture 23" descr="n_energy_spectra_us.png"/>
          <p:cNvPicPr>
            <a:picLocks noChangeAspect="1"/>
          </p:cNvPicPr>
          <p:nvPr/>
        </p:nvPicPr>
        <p:blipFill>
          <a:blip r:embed="rId5" cstate="print"/>
          <a:srcRect/>
          <a:stretch>
            <a:fillRect/>
          </a:stretch>
        </p:blipFill>
        <p:spPr bwMode="auto">
          <a:xfrm>
            <a:off x="3352800" y="1646238"/>
            <a:ext cx="5613400" cy="5021262"/>
          </a:xfrm>
          <a:prstGeom prst="rect">
            <a:avLst/>
          </a:prstGeom>
          <a:noFill/>
          <a:ln w="9525">
            <a:noFill/>
            <a:miter lim="800000"/>
            <a:headEnd/>
            <a:tailEnd/>
          </a:ln>
        </p:spPr>
      </p:pic>
      <p:sp>
        <p:nvSpPr>
          <p:cNvPr id="14346" name="TextBox 6"/>
          <p:cNvSpPr txBox="1">
            <a:spLocks noChangeArrowheads="1"/>
          </p:cNvSpPr>
          <p:nvPr/>
        </p:nvSpPr>
        <p:spPr bwMode="auto">
          <a:xfrm>
            <a:off x="4225925" y="1820863"/>
            <a:ext cx="1371600" cy="338137"/>
          </a:xfrm>
          <a:prstGeom prst="rect">
            <a:avLst/>
          </a:prstGeom>
          <a:solidFill>
            <a:schemeClr val="bg1"/>
          </a:solidFill>
          <a:ln w="9525">
            <a:noFill/>
            <a:miter lim="800000"/>
            <a:headEnd/>
            <a:tailEnd/>
          </a:ln>
        </p:spPr>
        <p:txBody>
          <a:bodyPr>
            <a:spAutoFit/>
          </a:bodyPr>
          <a:lstStyle/>
          <a:p>
            <a:r>
              <a:rPr lang="en-US">
                <a:solidFill>
                  <a:srgbClr val="FF0000"/>
                </a:solidFill>
                <a:latin typeface="Arial" pitchFamily="34" charset="0"/>
                <a:cs typeface="Arial" pitchFamily="34" charset="0"/>
              </a:rPr>
              <a:t>0  -  1  MeV</a:t>
            </a:r>
          </a:p>
        </p:txBody>
      </p:sp>
      <p:sp>
        <p:nvSpPr>
          <p:cNvPr id="14347" name="TextBox 9"/>
          <p:cNvSpPr txBox="1">
            <a:spLocks noChangeArrowheads="1"/>
          </p:cNvSpPr>
          <p:nvPr/>
        </p:nvSpPr>
        <p:spPr bwMode="auto">
          <a:xfrm>
            <a:off x="7135813" y="3033713"/>
            <a:ext cx="1447800" cy="277812"/>
          </a:xfrm>
          <a:prstGeom prst="rect">
            <a:avLst/>
          </a:prstGeom>
          <a:solidFill>
            <a:schemeClr val="bg2"/>
          </a:solidFill>
          <a:ln w="9525">
            <a:noFill/>
            <a:miter lim="800000"/>
            <a:headEnd/>
            <a:tailEnd/>
          </a:ln>
        </p:spPr>
        <p:txBody>
          <a:bodyPr>
            <a:spAutoFit/>
          </a:bodyPr>
          <a:lstStyle/>
          <a:p>
            <a:r>
              <a:rPr lang="en-US" sz="1200"/>
              <a:t>Energy  (MeV)</a:t>
            </a:r>
          </a:p>
        </p:txBody>
      </p:sp>
      <p:sp>
        <p:nvSpPr>
          <p:cNvPr id="14348" name="TextBox 9"/>
          <p:cNvSpPr txBox="1">
            <a:spLocks noChangeArrowheads="1"/>
          </p:cNvSpPr>
          <p:nvPr/>
        </p:nvSpPr>
        <p:spPr bwMode="auto">
          <a:xfrm>
            <a:off x="7135813" y="4724400"/>
            <a:ext cx="1447800" cy="276225"/>
          </a:xfrm>
          <a:prstGeom prst="rect">
            <a:avLst/>
          </a:prstGeom>
          <a:solidFill>
            <a:schemeClr val="bg2"/>
          </a:solidFill>
          <a:ln w="9525">
            <a:noFill/>
            <a:miter lim="800000"/>
            <a:headEnd/>
            <a:tailEnd/>
          </a:ln>
        </p:spPr>
        <p:txBody>
          <a:bodyPr>
            <a:spAutoFit/>
          </a:bodyPr>
          <a:lstStyle/>
          <a:p>
            <a:r>
              <a:rPr lang="en-US" sz="1200"/>
              <a:t>Energy  (MeV)</a:t>
            </a:r>
          </a:p>
        </p:txBody>
      </p:sp>
      <p:sp>
        <p:nvSpPr>
          <p:cNvPr id="14349" name="TextBox 9"/>
          <p:cNvSpPr txBox="1">
            <a:spLocks noChangeArrowheads="1"/>
          </p:cNvSpPr>
          <p:nvPr/>
        </p:nvSpPr>
        <p:spPr bwMode="auto">
          <a:xfrm>
            <a:off x="7135813" y="6324600"/>
            <a:ext cx="1447800" cy="276225"/>
          </a:xfrm>
          <a:prstGeom prst="rect">
            <a:avLst/>
          </a:prstGeom>
          <a:solidFill>
            <a:schemeClr val="bg2"/>
          </a:solidFill>
          <a:ln w="9525">
            <a:noFill/>
            <a:miter lim="800000"/>
            <a:headEnd/>
            <a:tailEnd/>
          </a:ln>
        </p:spPr>
        <p:txBody>
          <a:bodyPr>
            <a:spAutoFit/>
          </a:bodyPr>
          <a:lstStyle/>
          <a:p>
            <a:r>
              <a:rPr lang="en-US" sz="1200"/>
              <a:t>Energy  (MeV)</a:t>
            </a:r>
          </a:p>
        </p:txBody>
      </p:sp>
      <p:sp>
        <p:nvSpPr>
          <p:cNvPr id="14350" name="TextBox 29"/>
          <p:cNvSpPr txBox="1">
            <a:spLocks noChangeArrowheads="1"/>
          </p:cNvSpPr>
          <p:nvPr/>
        </p:nvSpPr>
        <p:spPr bwMode="auto">
          <a:xfrm>
            <a:off x="6373813" y="3254375"/>
            <a:ext cx="2743200" cy="831850"/>
          </a:xfrm>
          <a:prstGeom prst="rect">
            <a:avLst/>
          </a:prstGeom>
          <a:solidFill>
            <a:schemeClr val="bg1"/>
          </a:solidFill>
          <a:ln w="9525">
            <a:noFill/>
            <a:miter lim="800000"/>
            <a:headEnd/>
            <a:tailEnd/>
          </a:ln>
        </p:spPr>
        <p:txBody>
          <a:bodyPr>
            <a:spAutoFit/>
          </a:bodyPr>
          <a:lstStyle/>
          <a:p>
            <a:r>
              <a:rPr lang="en-US" dirty="0"/>
              <a:t>---    PREX-I</a:t>
            </a:r>
          </a:p>
          <a:p>
            <a:r>
              <a:rPr lang="en-US" dirty="0">
                <a:solidFill>
                  <a:srgbClr val="FF0000"/>
                </a:solidFill>
              </a:rPr>
              <a:t>---    PREX-II,  no shield</a:t>
            </a:r>
          </a:p>
          <a:p>
            <a:r>
              <a:rPr lang="en-US" dirty="0">
                <a:solidFill>
                  <a:srgbClr val="0099FF"/>
                </a:solidFill>
              </a:rPr>
              <a:t>---    PREX-II,  shielded</a:t>
            </a:r>
          </a:p>
        </p:txBody>
      </p:sp>
      <p:sp>
        <p:nvSpPr>
          <p:cNvPr id="14351" name="TextBox 7"/>
          <p:cNvSpPr txBox="1">
            <a:spLocks noChangeArrowheads="1"/>
          </p:cNvSpPr>
          <p:nvPr/>
        </p:nvSpPr>
        <p:spPr bwMode="auto">
          <a:xfrm>
            <a:off x="4267200" y="3429000"/>
            <a:ext cx="1447800" cy="338138"/>
          </a:xfrm>
          <a:prstGeom prst="rect">
            <a:avLst/>
          </a:prstGeom>
          <a:solidFill>
            <a:schemeClr val="bg1"/>
          </a:solidFill>
          <a:ln w="9525">
            <a:noFill/>
            <a:miter lim="800000"/>
            <a:headEnd/>
            <a:tailEnd/>
          </a:ln>
        </p:spPr>
        <p:txBody>
          <a:bodyPr>
            <a:spAutoFit/>
          </a:bodyPr>
          <a:lstStyle/>
          <a:p>
            <a:r>
              <a:rPr lang="en-US">
                <a:solidFill>
                  <a:srgbClr val="FF0000"/>
                </a:solidFill>
                <a:latin typeface="Arial" pitchFamily="34" charset="0"/>
                <a:cs typeface="Arial" pitchFamily="34" charset="0"/>
              </a:rPr>
              <a:t>1  -  10  MeV</a:t>
            </a:r>
          </a:p>
        </p:txBody>
      </p:sp>
      <p:sp>
        <p:nvSpPr>
          <p:cNvPr id="14352" name="TextBox 8"/>
          <p:cNvSpPr txBox="1">
            <a:spLocks noChangeArrowheads="1"/>
          </p:cNvSpPr>
          <p:nvPr/>
        </p:nvSpPr>
        <p:spPr bwMode="auto">
          <a:xfrm>
            <a:off x="4281488" y="5105400"/>
            <a:ext cx="1752600" cy="338138"/>
          </a:xfrm>
          <a:prstGeom prst="rect">
            <a:avLst/>
          </a:prstGeom>
          <a:solidFill>
            <a:schemeClr val="bg1"/>
          </a:solidFill>
          <a:ln w="9525">
            <a:noFill/>
            <a:miter lim="800000"/>
            <a:headEnd/>
            <a:tailEnd/>
          </a:ln>
        </p:spPr>
        <p:txBody>
          <a:bodyPr>
            <a:spAutoFit/>
          </a:bodyPr>
          <a:lstStyle/>
          <a:p>
            <a:r>
              <a:rPr lang="en-US">
                <a:solidFill>
                  <a:srgbClr val="FF0000"/>
                </a:solidFill>
                <a:latin typeface="Arial" pitchFamily="34" charset="0"/>
                <a:cs typeface="Arial" pitchFamily="34" charset="0"/>
              </a:rPr>
              <a:t>10  -  1200  MeV</a:t>
            </a:r>
          </a:p>
        </p:txBody>
      </p:sp>
      <p:sp>
        <p:nvSpPr>
          <p:cNvPr id="14353" name="TextBox 6"/>
          <p:cNvSpPr txBox="1">
            <a:spLocks noChangeArrowheads="1"/>
          </p:cNvSpPr>
          <p:nvPr/>
        </p:nvSpPr>
        <p:spPr bwMode="auto">
          <a:xfrm>
            <a:off x="2362200" y="2209800"/>
            <a:ext cx="990600" cy="307975"/>
          </a:xfrm>
          <a:prstGeom prst="rect">
            <a:avLst/>
          </a:prstGeom>
          <a:solidFill>
            <a:schemeClr val="bg1"/>
          </a:solidFill>
          <a:ln w="9525">
            <a:noFill/>
            <a:miter lim="800000"/>
            <a:headEnd/>
            <a:tailEnd/>
          </a:ln>
        </p:spPr>
        <p:txBody>
          <a:bodyPr>
            <a:spAutoFit/>
          </a:bodyPr>
          <a:lstStyle/>
          <a:p>
            <a:r>
              <a:rPr lang="en-US" sz="1400" b="0">
                <a:solidFill>
                  <a:srgbClr val="002060"/>
                </a:solidFill>
                <a:latin typeface="Arial" pitchFamily="34" charset="0"/>
                <a:cs typeface="Arial" pitchFamily="34" charset="0"/>
              </a:rPr>
              <a:t> beamline</a:t>
            </a:r>
          </a:p>
        </p:txBody>
      </p:sp>
      <p:sp>
        <p:nvSpPr>
          <p:cNvPr id="14354" name="TextBox 6"/>
          <p:cNvSpPr txBox="1">
            <a:spLocks noChangeArrowheads="1"/>
          </p:cNvSpPr>
          <p:nvPr/>
        </p:nvSpPr>
        <p:spPr bwMode="auto">
          <a:xfrm>
            <a:off x="2487613" y="1066800"/>
            <a:ext cx="990600" cy="307975"/>
          </a:xfrm>
          <a:prstGeom prst="rect">
            <a:avLst/>
          </a:prstGeom>
          <a:solidFill>
            <a:schemeClr val="bg1"/>
          </a:solidFill>
          <a:ln w="9525">
            <a:noFill/>
            <a:miter lim="800000"/>
            <a:headEnd/>
            <a:tailEnd/>
          </a:ln>
        </p:spPr>
        <p:txBody>
          <a:bodyPr>
            <a:spAutoFit/>
          </a:bodyPr>
          <a:lstStyle/>
          <a:p>
            <a:r>
              <a:rPr lang="en-US" sz="1400" b="0">
                <a:solidFill>
                  <a:srgbClr val="002060"/>
                </a:solidFill>
                <a:latin typeface="Arial" pitchFamily="34" charset="0"/>
                <a:cs typeface="Arial" pitchFamily="34" charset="0"/>
              </a:rPr>
              <a:t> shielding</a:t>
            </a:r>
          </a:p>
        </p:txBody>
      </p:sp>
      <p:sp>
        <p:nvSpPr>
          <p:cNvPr id="14355" name="TextBox 6"/>
          <p:cNvSpPr txBox="1">
            <a:spLocks noChangeArrowheads="1"/>
          </p:cNvSpPr>
          <p:nvPr/>
        </p:nvSpPr>
        <p:spPr bwMode="auto">
          <a:xfrm>
            <a:off x="2057400" y="533400"/>
            <a:ext cx="1828800" cy="307975"/>
          </a:xfrm>
          <a:prstGeom prst="rect">
            <a:avLst/>
          </a:prstGeom>
          <a:solidFill>
            <a:schemeClr val="bg1"/>
          </a:solidFill>
          <a:ln w="9525">
            <a:noFill/>
            <a:miter lim="800000"/>
            <a:headEnd/>
            <a:tailEnd/>
          </a:ln>
        </p:spPr>
        <p:txBody>
          <a:bodyPr>
            <a:spAutoFit/>
          </a:bodyPr>
          <a:lstStyle/>
          <a:p>
            <a:r>
              <a:rPr lang="en-US" sz="1400" b="0">
                <a:solidFill>
                  <a:srgbClr val="002060"/>
                </a:solidFill>
                <a:latin typeface="Arial" pitchFamily="34" charset="0"/>
                <a:cs typeface="Arial" pitchFamily="34" charset="0"/>
              </a:rPr>
              <a:t> scattering  chamber</a:t>
            </a:r>
          </a:p>
        </p:txBody>
      </p:sp>
      <p:sp>
        <p:nvSpPr>
          <p:cNvPr id="14356" name="TextBox 20"/>
          <p:cNvSpPr txBox="1">
            <a:spLocks noChangeArrowheads="1"/>
          </p:cNvSpPr>
          <p:nvPr/>
        </p:nvSpPr>
        <p:spPr bwMode="auto">
          <a:xfrm>
            <a:off x="8645525" y="6477000"/>
            <a:ext cx="498475" cy="277813"/>
          </a:xfrm>
          <a:prstGeom prst="rect">
            <a:avLst/>
          </a:prstGeom>
          <a:noFill/>
          <a:ln w="9525">
            <a:noFill/>
            <a:miter lim="800000"/>
            <a:headEnd/>
            <a:tailEnd/>
          </a:ln>
        </p:spPr>
        <p:txBody>
          <a:bodyPr>
            <a:spAutoFit/>
          </a:bodyPr>
          <a:lstStyle/>
          <a:p>
            <a:r>
              <a:rPr lang="en-US" sz="1200" b="0"/>
              <a:t>26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1124744"/>
            <a:ext cx="6369050" cy="460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02432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5375" y="746125"/>
            <a:ext cx="6953250" cy="536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6320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data 3"/>
          <p:cNvSpPr>
            <a:spLocks noGrp="1"/>
          </p:cNvSpPr>
          <p:nvPr>
            <p:ph type="dt" sz="quarter" idx="10"/>
          </p:nvPr>
        </p:nvSpPr>
        <p:spPr>
          <a:noFill/>
        </p:spPr>
        <p:txBody>
          <a:bodyPr/>
          <a:lstStyle/>
          <a:p>
            <a:r>
              <a:rPr lang="it-IT" smtClean="0"/>
              <a:t>G.M. Urciuoli</a:t>
            </a:r>
          </a:p>
        </p:txBody>
      </p:sp>
      <p:pic>
        <p:nvPicPr>
          <p:cNvPr id="16387" name="Picture 2" descr="ff_vs_rn"/>
          <p:cNvPicPr>
            <a:picLocks noChangeAspect="1" noChangeArrowheads="1"/>
          </p:cNvPicPr>
          <p:nvPr/>
        </p:nvPicPr>
        <p:blipFill>
          <a:blip r:embed="rId2" cstate="print"/>
          <a:srcRect/>
          <a:stretch>
            <a:fillRect/>
          </a:stretch>
        </p:blipFill>
        <p:spPr bwMode="auto">
          <a:xfrm>
            <a:off x="495300" y="1781175"/>
            <a:ext cx="3463925" cy="3352800"/>
          </a:xfrm>
          <a:prstGeom prst="rect">
            <a:avLst/>
          </a:prstGeom>
          <a:noFill/>
          <a:ln w="9525">
            <a:noFill/>
            <a:miter lim="800000"/>
            <a:headEnd/>
            <a:tailEnd/>
          </a:ln>
        </p:spPr>
      </p:pic>
      <p:sp>
        <p:nvSpPr>
          <p:cNvPr id="16388" name="Text Box 3"/>
          <p:cNvSpPr txBox="1">
            <a:spLocks noChangeArrowheads="1"/>
          </p:cNvSpPr>
          <p:nvPr/>
        </p:nvSpPr>
        <p:spPr bwMode="auto">
          <a:xfrm>
            <a:off x="914400" y="5410200"/>
            <a:ext cx="1752600" cy="304800"/>
          </a:xfrm>
          <a:prstGeom prst="rect">
            <a:avLst/>
          </a:prstGeom>
          <a:noFill/>
          <a:ln w="9525">
            <a:noFill/>
            <a:miter lim="800000"/>
            <a:headEnd/>
            <a:tailEnd/>
          </a:ln>
        </p:spPr>
        <p:txBody>
          <a:bodyPr>
            <a:spAutoFit/>
          </a:bodyPr>
          <a:lstStyle/>
          <a:p>
            <a:pPr>
              <a:spcBef>
                <a:spcPct val="50000"/>
              </a:spcBef>
            </a:pPr>
            <a:r>
              <a:rPr lang="en-US" sz="1400"/>
              <a:t>( R.J.  Furnstahl )</a:t>
            </a:r>
          </a:p>
        </p:txBody>
      </p:sp>
      <p:sp>
        <p:nvSpPr>
          <p:cNvPr id="16389" name="Text Box 4"/>
          <p:cNvSpPr txBox="1">
            <a:spLocks noChangeArrowheads="1"/>
          </p:cNvSpPr>
          <p:nvPr/>
        </p:nvSpPr>
        <p:spPr bwMode="auto">
          <a:xfrm>
            <a:off x="685800" y="914400"/>
            <a:ext cx="3581400" cy="701675"/>
          </a:xfrm>
          <a:prstGeom prst="rect">
            <a:avLst/>
          </a:prstGeom>
          <a:solidFill>
            <a:srgbClr val="FFFF99"/>
          </a:solidFill>
          <a:ln w="9525">
            <a:noFill/>
            <a:miter lim="800000"/>
            <a:headEnd/>
            <a:tailEnd/>
          </a:ln>
        </p:spPr>
        <p:txBody>
          <a:bodyPr>
            <a:spAutoFit/>
          </a:bodyPr>
          <a:lstStyle/>
          <a:p>
            <a:pPr>
              <a:spcBef>
                <a:spcPct val="50000"/>
              </a:spcBef>
            </a:pPr>
            <a:r>
              <a:rPr lang="en-US" sz="2000">
                <a:solidFill>
                  <a:schemeClr val="accent2"/>
                </a:solidFill>
                <a:latin typeface="Georgia" pitchFamily="18" charset="0"/>
              </a:rPr>
              <a:t>Measurement   at  one  Q    is  sufficient  to  measure   R</a:t>
            </a:r>
          </a:p>
        </p:txBody>
      </p:sp>
      <p:sp>
        <p:nvSpPr>
          <p:cNvPr id="16390" name="Text Box 5"/>
          <p:cNvSpPr txBox="1">
            <a:spLocks noChangeArrowheads="1"/>
          </p:cNvSpPr>
          <p:nvPr/>
        </p:nvSpPr>
        <p:spPr bwMode="auto">
          <a:xfrm>
            <a:off x="3505200" y="838200"/>
            <a:ext cx="381000" cy="304800"/>
          </a:xfrm>
          <a:prstGeom prst="rect">
            <a:avLst/>
          </a:prstGeom>
          <a:noFill/>
          <a:ln w="9525">
            <a:noFill/>
            <a:miter lim="800000"/>
            <a:headEnd/>
            <a:tailEnd/>
          </a:ln>
        </p:spPr>
        <p:txBody>
          <a:bodyPr>
            <a:spAutoFit/>
          </a:bodyPr>
          <a:lstStyle/>
          <a:p>
            <a:pPr>
              <a:spcBef>
                <a:spcPct val="50000"/>
              </a:spcBef>
            </a:pPr>
            <a:r>
              <a:rPr lang="en-US" sz="1400">
                <a:solidFill>
                  <a:schemeClr val="accent2"/>
                </a:solidFill>
                <a:latin typeface="Georgia" pitchFamily="18" charset="0"/>
              </a:rPr>
              <a:t>2</a:t>
            </a:r>
          </a:p>
        </p:txBody>
      </p:sp>
      <p:sp>
        <p:nvSpPr>
          <p:cNvPr id="16391" name="Text Box 6"/>
          <p:cNvSpPr txBox="1">
            <a:spLocks noChangeArrowheads="1"/>
          </p:cNvSpPr>
          <p:nvPr/>
        </p:nvSpPr>
        <p:spPr bwMode="auto">
          <a:xfrm>
            <a:off x="3562350" y="1390650"/>
            <a:ext cx="381000" cy="274638"/>
          </a:xfrm>
          <a:prstGeom prst="rect">
            <a:avLst/>
          </a:prstGeom>
          <a:noFill/>
          <a:ln w="9525">
            <a:noFill/>
            <a:miter lim="800000"/>
            <a:headEnd/>
            <a:tailEnd/>
          </a:ln>
        </p:spPr>
        <p:txBody>
          <a:bodyPr>
            <a:spAutoFit/>
          </a:bodyPr>
          <a:lstStyle/>
          <a:p>
            <a:pPr>
              <a:spcBef>
                <a:spcPct val="50000"/>
              </a:spcBef>
            </a:pPr>
            <a:r>
              <a:rPr lang="en-US" sz="1200" b="1">
                <a:solidFill>
                  <a:schemeClr val="accent2"/>
                </a:solidFill>
                <a:latin typeface="Georgia" pitchFamily="18" charset="0"/>
              </a:rPr>
              <a:t>N</a:t>
            </a:r>
          </a:p>
        </p:txBody>
      </p:sp>
      <p:sp>
        <p:nvSpPr>
          <p:cNvPr id="16393" name="Text Box 8"/>
          <p:cNvSpPr txBox="1">
            <a:spLocks noChangeArrowheads="1"/>
          </p:cNvSpPr>
          <p:nvPr/>
        </p:nvSpPr>
        <p:spPr bwMode="auto">
          <a:xfrm>
            <a:off x="1524000" y="3581400"/>
            <a:ext cx="762000" cy="304800"/>
          </a:xfrm>
          <a:prstGeom prst="rect">
            <a:avLst/>
          </a:prstGeom>
          <a:noFill/>
          <a:ln w="9525">
            <a:noFill/>
            <a:miter lim="800000"/>
            <a:headEnd/>
            <a:tailEnd/>
          </a:ln>
        </p:spPr>
        <p:txBody>
          <a:bodyPr>
            <a:spAutoFit/>
          </a:bodyPr>
          <a:lstStyle/>
          <a:p>
            <a:pPr>
              <a:spcBef>
                <a:spcPct val="50000"/>
              </a:spcBef>
            </a:pPr>
            <a:r>
              <a:rPr lang="en-US" sz="1400">
                <a:solidFill>
                  <a:srgbClr val="FF0000"/>
                </a:solidFill>
                <a:latin typeface="Georgia" pitchFamily="18" charset="0"/>
              </a:rPr>
              <a:t> </a:t>
            </a:r>
          </a:p>
        </p:txBody>
      </p:sp>
      <p:pic>
        <p:nvPicPr>
          <p:cNvPr id="16394" name="Picture 9" descr="rnrp_vs_a4"/>
          <p:cNvPicPr>
            <a:picLocks noChangeAspect="1" noChangeArrowheads="1"/>
          </p:cNvPicPr>
          <p:nvPr/>
        </p:nvPicPr>
        <p:blipFill>
          <a:blip r:embed="rId3" cstate="print"/>
          <a:srcRect/>
          <a:stretch>
            <a:fillRect/>
          </a:stretch>
        </p:blipFill>
        <p:spPr bwMode="auto">
          <a:xfrm rot="5400000">
            <a:off x="4634706" y="1680369"/>
            <a:ext cx="3502025" cy="3627438"/>
          </a:xfrm>
          <a:prstGeom prst="rect">
            <a:avLst/>
          </a:prstGeom>
          <a:noFill/>
          <a:ln w="9525">
            <a:noFill/>
            <a:miter lim="800000"/>
            <a:headEnd/>
            <a:tailEnd/>
          </a:ln>
        </p:spPr>
      </p:pic>
      <p:sp>
        <p:nvSpPr>
          <p:cNvPr id="16395" name="Text Box 10"/>
          <p:cNvSpPr txBox="1">
            <a:spLocks noChangeArrowheads="1"/>
          </p:cNvSpPr>
          <p:nvPr/>
        </p:nvSpPr>
        <p:spPr bwMode="auto">
          <a:xfrm>
            <a:off x="5029200" y="914400"/>
            <a:ext cx="3200400" cy="701675"/>
          </a:xfrm>
          <a:prstGeom prst="rect">
            <a:avLst/>
          </a:prstGeom>
          <a:solidFill>
            <a:srgbClr val="CCFFFF"/>
          </a:solidFill>
          <a:ln w="9525">
            <a:noFill/>
            <a:miter lim="800000"/>
            <a:headEnd/>
            <a:tailEnd/>
          </a:ln>
        </p:spPr>
        <p:txBody>
          <a:bodyPr>
            <a:spAutoFit/>
          </a:bodyPr>
          <a:lstStyle/>
          <a:p>
            <a:pPr>
              <a:spcBef>
                <a:spcPct val="50000"/>
              </a:spcBef>
            </a:pPr>
            <a:r>
              <a:rPr lang="en-US" sz="2000">
                <a:solidFill>
                  <a:srgbClr val="FF00FF"/>
                </a:solidFill>
              </a:rPr>
              <a:t>Pins  down  the  symmetry  energy  </a:t>
            </a:r>
            <a:r>
              <a:rPr lang="en-US">
                <a:solidFill>
                  <a:srgbClr val="FF00FF"/>
                </a:solidFill>
              </a:rPr>
              <a:t>(1 parameter)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64687" y="1073444"/>
            <a:ext cx="4214625" cy="4711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6353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686800" cy="811213"/>
          </a:xfrm>
        </p:spPr>
        <p:txBody>
          <a:bodyPr/>
          <a:lstStyle/>
          <a:p>
            <a:r>
              <a:rPr lang="en-US" sz="3200" smtClean="0">
                <a:solidFill>
                  <a:srgbClr val="FF0000"/>
                </a:solidFill>
              </a:rPr>
              <a:t>Captivated by Hidden Sector Physics</a:t>
            </a:r>
          </a:p>
        </p:txBody>
      </p:sp>
      <p:sp>
        <p:nvSpPr>
          <p:cNvPr id="6147" name="Footer Placeholder 3"/>
          <p:cNvSpPr>
            <a:spLocks noGrp="1"/>
          </p:cNvSpPr>
          <p:nvPr>
            <p:ph type="ftr" sz="quarter" idx="11"/>
          </p:nvPr>
        </p:nvSpPr>
        <p:spPr>
          <a:noFill/>
        </p:spPr>
        <p:txBody>
          <a:bodyPr/>
          <a:lstStyle/>
          <a:p>
            <a:r>
              <a:rPr lang="en-US" smtClean="0">
                <a:latin typeface="Arial" charset="0"/>
              </a:rPr>
              <a:t>HPS Dark2012</a:t>
            </a:r>
          </a:p>
        </p:txBody>
      </p:sp>
      <p:sp>
        <p:nvSpPr>
          <p:cNvPr id="6148" name="Slide Number Placeholder 4"/>
          <p:cNvSpPr>
            <a:spLocks noGrp="1"/>
          </p:cNvSpPr>
          <p:nvPr>
            <p:ph type="sldNum" sz="quarter" idx="12"/>
          </p:nvPr>
        </p:nvSpPr>
        <p:spPr>
          <a:noFill/>
        </p:spPr>
        <p:txBody>
          <a:bodyPr/>
          <a:lstStyle/>
          <a:p>
            <a:fld id="{1963771E-C60E-4E8F-9E07-FBC7000D48E6}" type="slidenum">
              <a:rPr lang="en-US" smtClean="0">
                <a:latin typeface="Arial" charset="0"/>
              </a:rPr>
              <a:pPr/>
              <a:t>51</a:t>
            </a:fld>
            <a:endParaRPr lang="en-US" smtClean="0">
              <a:latin typeface="Arial" charset="0"/>
            </a:endParaRPr>
          </a:p>
        </p:txBody>
      </p:sp>
      <p:pic>
        <p:nvPicPr>
          <p:cNvPr id="6149" name="Picture 2"/>
          <p:cNvPicPr>
            <a:picLocks noChangeAspect="1" noChangeArrowheads="1"/>
          </p:cNvPicPr>
          <p:nvPr/>
        </p:nvPicPr>
        <p:blipFill>
          <a:blip r:embed="rId2" cstate="print"/>
          <a:srcRect/>
          <a:stretch>
            <a:fillRect/>
          </a:stretch>
        </p:blipFill>
        <p:spPr bwMode="auto">
          <a:xfrm>
            <a:off x="0" y="923925"/>
            <a:ext cx="9144000" cy="5259388"/>
          </a:xfrm>
          <a:prstGeom prst="rect">
            <a:avLst/>
          </a:prstGeom>
          <a:noFill/>
          <a:ln w="9525">
            <a:noFill/>
            <a:miter lim="800000"/>
            <a:headEnd/>
            <a:tailEnd/>
          </a:ln>
        </p:spPr>
      </p:pic>
      <p:pic>
        <p:nvPicPr>
          <p:cNvPr id="6150" name="Picture 6"/>
          <p:cNvPicPr>
            <a:picLocks noChangeAspect="1" noChangeArrowheads="1"/>
          </p:cNvPicPr>
          <p:nvPr/>
        </p:nvPicPr>
        <p:blipFill>
          <a:blip r:embed="rId3" cstate="print"/>
          <a:srcRect/>
          <a:stretch>
            <a:fillRect/>
          </a:stretch>
        </p:blipFill>
        <p:spPr bwMode="auto">
          <a:xfrm>
            <a:off x="131763" y="150813"/>
            <a:ext cx="1301750" cy="782637"/>
          </a:xfrm>
          <a:prstGeom prst="rect">
            <a:avLst/>
          </a:prstGeom>
          <a:noFill/>
          <a:ln w="9525">
            <a:noFill/>
            <a:miter lim="800000"/>
            <a:headEnd/>
            <a:tailEnd/>
          </a:ln>
        </p:spPr>
      </p:pic>
      <p:sp>
        <p:nvSpPr>
          <p:cNvPr id="6151" name="TextBox 6"/>
          <p:cNvSpPr txBox="1">
            <a:spLocks noChangeArrowheads="1"/>
          </p:cNvSpPr>
          <p:nvPr/>
        </p:nvSpPr>
        <p:spPr bwMode="auto">
          <a:xfrm>
            <a:off x="160338" y="5513388"/>
            <a:ext cx="7621587" cy="646112"/>
          </a:xfrm>
          <a:prstGeom prst="rect">
            <a:avLst/>
          </a:prstGeom>
          <a:solidFill>
            <a:schemeClr val="bg1"/>
          </a:solidFill>
          <a:ln w="9525">
            <a:noFill/>
            <a:miter lim="800000"/>
            <a:headEnd/>
            <a:tailEnd/>
          </a:ln>
        </p:spPr>
        <p:txBody>
          <a:bodyPr wrap="none">
            <a:spAutoFit/>
          </a:bodyPr>
          <a:lstStyle/>
          <a:p>
            <a:r>
              <a:rPr lang="en-US"/>
              <a:t>                                                                                                                    </a:t>
            </a:r>
            <a:br>
              <a:rPr lang="en-US"/>
            </a:b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6" descr="z67cm"/>
          <p:cNvPicPr>
            <a:picLocks noChangeAspect="1" noChangeArrowheads="1"/>
          </p:cNvPicPr>
          <p:nvPr/>
        </p:nvPicPr>
        <p:blipFill>
          <a:blip r:embed="rId2" cstate="print"/>
          <a:srcRect/>
          <a:stretch>
            <a:fillRect/>
          </a:stretch>
        </p:blipFill>
        <p:spPr bwMode="auto">
          <a:xfrm>
            <a:off x="5807075" y="3724275"/>
            <a:ext cx="2541588" cy="2370138"/>
          </a:xfrm>
          <a:prstGeom prst="rect">
            <a:avLst/>
          </a:prstGeom>
          <a:noFill/>
          <a:ln w="9525">
            <a:noFill/>
            <a:miter lim="800000"/>
            <a:headEnd/>
            <a:tailEnd/>
          </a:ln>
        </p:spPr>
      </p:pic>
      <p:sp>
        <p:nvSpPr>
          <p:cNvPr id="13315" name="Title 1"/>
          <p:cNvSpPr>
            <a:spLocks noGrp="1"/>
          </p:cNvSpPr>
          <p:nvPr>
            <p:ph type="title"/>
          </p:nvPr>
        </p:nvSpPr>
        <p:spPr>
          <a:xfrm>
            <a:off x="457200" y="0"/>
            <a:ext cx="8229600" cy="674688"/>
          </a:xfrm>
        </p:spPr>
        <p:txBody>
          <a:bodyPr/>
          <a:lstStyle/>
          <a:p>
            <a:r>
              <a:rPr lang="en-US" sz="3200" smtClean="0">
                <a:solidFill>
                  <a:srgbClr val="FF0000"/>
                </a:solidFill>
              </a:rPr>
              <a:t>Controlling Beam Backgrounds</a:t>
            </a:r>
          </a:p>
        </p:txBody>
      </p:sp>
      <p:sp>
        <p:nvSpPr>
          <p:cNvPr id="13316" name="Content Placeholder 2"/>
          <p:cNvSpPr>
            <a:spLocks noGrp="1"/>
          </p:cNvSpPr>
          <p:nvPr>
            <p:ph idx="1"/>
          </p:nvPr>
        </p:nvSpPr>
        <p:spPr>
          <a:xfrm>
            <a:off x="725488" y="801688"/>
            <a:ext cx="8183562" cy="4991100"/>
          </a:xfrm>
        </p:spPr>
        <p:txBody>
          <a:bodyPr/>
          <a:lstStyle/>
          <a:p>
            <a:r>
              <a:rPr lang="en-US" sz="1800" smtClean="0"/>
              <a:t>Silicon sensors and EM Cal must be positioned as close to the beam as possible to maximize low mass acceptance. Backgrounds matter!</a:t>
            </a:r>
          </a:p>
          <a:p>
            <a:r>
              <a:rPr lang="en-US" sz="1800" b="1" smtClean="0"/>
              <a:t>Design constraints</a:t>
            </a:r>
            <a:r>
              <a:rPr lang="en-US" sz="1800" smtClean="0"/>
              <a:t/>
            </a:r>
            <a:br>
              <a:rPr lang="en-US" sz="1800" smtClean="0"/>
            </a:br>
            <a:r>
              <a:rPr lang="en-US" sz="1800" smtClean="0"/>
              <a:t>*  Avoid Multiple Coulomb Scattered (MCS) beam</a:t>
            </a:r>
            <a:br>
              <a:rPr lang="en-US" sz="1800" smtClean="0"/>
            </a:br>
            <a:r>
              <a:rPr lang="en-US" sz="1800" smtClean="0"/>
              <a:t>*  Avoid photons radiated in target</a:t>
            </a:r>
            <a:br>
              <a:rPr lang="en-US" sz="1800" smtClean="0"/>
            </a:br>
            <a:r>
              <a:rPr lang="en-US" sz="1800" smtClean="0"/>
              <a:t>*  Avoid “sheet of flame”, the beam electrons which </a:t>
            </a:r>
            <a:br>
              <a:rPr lang="en-US" sz="1800" smtClean="0"/>
            </a:br>
            <a:r>
              <a:rPr lang="en-US" sz="1800" smtClean="0"/>
              <a:t>   have radiated, lost energy, and been deflected</a:t>
            </a:r>
            <a:br>
              <a:rPr lang="en-US" sz="1800" smtClean="0"/>
            </a:br>
            <a:r>
              <a:rPr lang="en-US" sz="1800" smtClean="0"/>
              <a:t>*  Avoid beam gas interactions. </a:t>
            </a:r>
          </a:p>
          <a:p>
            <a:r>
              <a:rPr lang="en-US" sz="1800" smtClean="0"/>
              <a:t>HPS splits detectors to avoid the “Dead Zone”, and puts SVT in vacuum. </a:t>
            </a:r>
            <a:br>
              <a:rPr lang="en-US" sz="1800" smtClean="0"/>
            </a:br>
            <a:r>
              <a:rPr lang="en-US" sz="1800" smtClean="0"/>
              <a:t/>
            </a:r>
            <a:br>
              <a:rPr lang="en-US" sz="1800" smtClean="0"/>
            </a:br>
            <a:endParaRPr lang="en-US" sz="1800" smtClean="0"/>
          </a:p>
        </p:txBody>
      </p:sp>
      <p:sp>
        <p:nvSpPr>
          <p:cNvPr id="13317" name="Footer Placeholder 4"/>
          <p:cNvSpPr>
            <a:spLocks noGrp="1"/>
          </p:cNvSpPr>
          <p:nvPr>
            <p:ph type="ftr" sz="quarter" idx="11"/>
          </p:nvPr>
        </p:nvSpPr>
        <p:spPr>
          <a:noFill/>
        </p:spPr>
        <p:txBody>
          <a:bodyPr/>
          <a:lstStyle/>
          <a:p>
            <a:r>
              <a:rPr lang="en-US" smtClean="0">
                <a:latin typeface="Arial" charset="0"/>
              </a:rPr>
              <a:t>HPS Dark2012</a:t>
            </a:r>
          </a:p>
        </p:txBody>
      </p:sp>
      <p:sp>
        <p:nvSpPr>
          <p:cNvPr id="13318" name="Slide Number Placeholder 5"/>
          <p:cNvSpPr>
            <a:spLocks noGrp="1"/>
          </p:cNvSpPr>
          <p:nvPr>
            <p:ph type="sldNum" sz="quarter" idx="12"/>
          </p:nvPr>
        </p:nvSpPr>
        <p:spPr>
          <a:noFill/>
        </p:spPr>
        <p:txBody>
          <a:bodyPr/>
          <a:lstStyle/>
          <a:p>
            <a:fld id="{23A3DA49-1C3B-4A80-98D8-0683711E2C63}" type="slidenum">
              <a:rPr lang="en-US" smtClean="0">
                <a:latin typeface="Arial" charset="0"/>
              </a:rPr>
              <a:pPr/>
              <a:t>52</a:t>
            </a:fld>
            <a:endParaRPr lang="en-US" smtClean="0">
              <a:latin typeface="Arial" charset="0"/>
            </a:endParaRPr>
          </a:p>
        </p:txBody>
      </p:sp>
      <p:pic>
        <p:nvPicPr>
          <p:cNvPr id="13319" name="Picture 65" descr="bkgd"/>
          <p:cNvPicPr>
            <a:picLocks noChangeAspect="1" noChangeArrowheads="1"/>
          </p:cNvPicPr>
          <p:nvPr/>
        </p:nvPicPr>
        <p:blipFill>
          <a:blip r:embed="rId3" cstate="print"/>
          <a:srcRect/>
          <a:stretch>
            <a:fillRect/>
          </a:stretch>
        </p:blipFill>
        <p:spPr bwMode="auto">
          <a:xfrm>
            <a:off x="981075" y="3573463"/>
            <a:ext cx="2789238" cy="2262187"/>
          </a:xfrm>
          <a:prstGeom prst="rect">
            <a:avLst/>
          </a:prstGeom>
          <a:noFill/>
          <a:ln w="9525">
            <a:noFill/>
            <a:miter lim="800000"/>
            <a:headEnd/>
            <a:tailEnd/>
          </a:ln>
        </p:spPr>
      </p:pic>
      <p:sp>
        <p:nvSpPr>
          <p:cNvPr id="13320" name="TextBox 9"/>
          <p:cNvSpPr txBox="1">
            <a:spLocks noChangeArrowheads="1"/>
          </p:cNvSpPr>
          <p:nvPr/>
        </p:nvSpPr>
        <p:spPr bwMode="auto">
          <a:xfrm>
            <a:off x="6008688" y="3406775"/>
            <a:ext cx="1949450" cy="369888"/>
          </a:xfrm>
          <a:prstGeom prst="rect">
            <a:avLst/>
          </a:prstGeom>
          <a:noFill/>
          <a:ln w="9525">
            <a:noFill/>
            <a:miter lim="800000"/>
            <a:headEnd/>
            <a:tailEnd/>
          </a:ln>
        </p:spPr>
        <p:txBody>
          <a:bodyPr>
            <a:spAutoFit/>
          </a:bodyPr>
          <a:lstStyle/>
          <a:p>
            <a:r>
              <a:rPr lang="en-US"/>
              <a:t>Beam’s eye view</a:t>
            </a:r>
          </a:p>
        </p:txBody>
      </p:sp>
      <p:sp>
        <p:nvSpPr>
          <p:cNvPr id="13321" name="TextBox 22"/>
          <p:cNvSpPr txBox="1">
            <a:spLocks noChangeArrowheads="1"/>
          </p:cNvSpPr>
          <p:nvPr/>
        </p:nvSpPr>
        <p:spPr bwMode="auto">
          <a:xfrm>
            <a:off x="4408488" y="4081463"/>
            <a:ext cx="1012825" cy="369887"/>
          </a:xfrm>
          <a:prstGeom prst="rect">
            <a:avLst/>
          </a:prstGeom>
          <a:noFill/>
          <a:ln w="9525">
            <a:noFill/>
            <a:miter lim="800000"/>
            <a:headEnd/>
            <a:tailEnd/>
          </a:ln>
        </p:spPr>
        <p:txBody>
          <a:bodyPr>
            <a:spAutoFit/>
          </a:bodyPr>
          <a:lstStyle/>
          <a:p>
            <a:r>
              <a:rPr lang="en-US"/>
              <a:t>photons</a:t>
            </a:r>
          </a:p>
        </p:txBody>
      </p:sp>
      <p:cxnSp>
        <p:nvCxnSpPr>
          <p:cNvPr id="26" name="Straight Arrow Connector 25"/>
          <p:cNvCxnSpPr/>
          <p:nvPr/>
        </p:nvCxnSpPr>
        <p:spPr>
          <a:xfrm flipV="1">
            <a:off x="5387975" y="4256088"/>
            <a:ext cx="1371600" cy="222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048000" y="4278313"/>
            <a:ext cx="1317625" cy="39211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4" name="TextBox 38"/>
          <p:cNvSpPr txBox="1">
            <a:spLocks noChangeArrowheads="1"/>
          </p:cNvSpPr>
          <p:nvPr/>
        </p:nvSpPr>
        <p:spPr bwMode="auto">
          <a:xfrm>
            <a:off x="1774825" y="3429000"/>
            <a:ext cx="1171575" cy="369888"/>
          </a:xfrm>
          <a:prstGeom prst="rect">
            <a:avLst/>
          </a:prstGeom>
          <a:noFill/>
          <a:ln w="9525">
            <a:noFill/>
            <a:miter lim="800000"/>
            <a:headEnd/>
            <a:tailEnd/>
          </a:ln>
        </p:spPr>
        <p:txBody>
          <a:bodyPr>
            <a:spAutoFit/>
          </a:bodyPr>
          <a:lstStyle/>
          <a:p>
            <a:r>
              <a:rPr lang="en-US"/>
              <a:t>Side view</a:t>
            </a:r>
          </a:p>
        </p:txBody>
      </p:sp>
      <p:cxnSp>
        <p:nvCxnSpPr>
          <p:cNvPr id="41" name="Straight Arrow Connector 40"/>
          <p:cNvCxnSpPr/>
          <p:nvPr/>
        </p:nvCxnSpPr>
        <p:spPr>
          <a:xfrm>
            <a:off x="338138" y="4713288"/>
            <a:ext cx="903287" cy="111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26" name="TextBox 46"/>
          <p:cNvSpPr txBox="1">
            <a:spLocks noChangeArrowheads="1"/>
          </p:cNvSpPr>
          <p:nvPr/>
        </p:nvSpPr>
        <p:spPr bwMode="auto">
          <a:xfrm>
            <a:off x="4383088" y="4722813"/>
            <a:ext cx="1517650" cy="369887"/>
          </a:xfrm>
          <a:prstGeom prst="rect">
            <a:avLst/>
          </a:prstGeom>
          <a:noFill/>
          <a:ln w="9525">
            <a:noFill/>
            <a:miter lim="800000"/>
            <a:headEnd/>
            <a:tailEnd/>
          </a:ln>
        </p:spPr>
        <p:txBody>
          <a:bodyPr>
            <a:spAutoFit/>
          </a:bodyPr>
          <a:lstStyle/>
          <a:p>
            <a:r>
              <a:rPr lang="en-US"/>
              <a:t>MCS beam</a:t>
            </a:r>
          </a:p>
        </p:txBody>
      </p:sp>
      <p:cxnSp>
        <p:nvCxnSpPr>
          <p:cNvPr id="49" name="Straight Arrow Connector 48"/>
          <p:cNvCxnSpPr/>
          <p:nvPr/>
        </p:nvCxnSpPr>
        <p:spPr>
          <a:xfrm>
            <a:off x="5694363" y="4921250"/>
            <a:ext cx="984250" cy="2333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8" name="TextBox 51"/>
          <p:cNvSpPr txBox="1">
            <a:spLocks noChangeArrowheads="1"/>
          </p:cNvSpPr>
          <p:nvPr/>
        </p:nvSpPr>
        <p:spPr bwMode="auto">
          <a:xfrm>
            <a:off x="338138" y="4419600"/>
            <a:ext cx="388937" cy="369888"/>
          </a:xfrm>
          <a:prstGeom prst="rect">
            <a:avLst/>
          </a:prstGeom>
          <a:noFill/>
          <a:ln w="9525">
            <a:noFill/>
            <a:miter lim="800000"/>
            <a:headEnd/>
            <a:tailEnd/>
          </a:ln>
        </p:spPr>
        <p:txBody>
          <a:bodyPr>
            <a:spAutoFit/>
          </a:bodyPr>
          <a:lstStyle/>
          <a:p>
            <a:r>
              <a:rPr lang="en-US">
                <a:solidFill>
                  <a:srgbClr val="FF0000"/>
                </a:solidFill>
              </a:rPr>
              <a:t>e-</a:t>
            </a:r>
          </a:p>
        </p:txBody>
      </p:sp>
      <p:cxnSp>
        <p:nvCxnSpPr>
          <p:cNvPr id="56" name="Straight Arrow Connector 55"/>
          <p:cNvCxnSpPr/>
          <p:nvPr/>
        </p:nvCxnSpPr>
        <p:spPr>
          <a:xfrm flipH="1" flipV="1">
            <a:off x="3817938" y="4921250"/>
            <a:ext cx="555625" cy="47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30" name="TextBox 57"/>
          <p:cNvSpPr txBox="1">
            <a:spLocks noChangeArrowheads="1"/>
          </p:cNvSpPr>
          <p:nvPr/>
        </p:nvSpPr>
        <p:spPr bwMode="auto">
          <a:xfrm>
            <a:off x="3949700" y="5091113"/>
            <a:ext cx="2112963" cy="368300"/>
          </a:xfrm>
          <a:prstGeom prst="rect">
            <a:avLst/>
          </a:prstGeom>
          <a:noFill/>
          <a:ln w="9525">
            <a:noFill/>
            <a:miter lim="800000"/>
            <a:headEnd/>
            <a:tailEnd/>
          </a:ln>
        </p:spPr>
        <p:txBody>
          <a:bodyPr>
            <a:spAutoFit/>
          </a:bodyPr>
          <a:lstStyle/>
          <a:p>
            <a:r>
              <a:rPr lang="en-US"/>
              <a:t>“sheet of flame”</a:t>
            </a:r>
          </a:p>
        </p:txBody>
      </p:sp>
      <p:cxnSp>
        <p:nvCxnSpPr>
          <p:cNvPr id="65" name="Straight Arrow Connector 64"/>
          <p:cNvCxnSpPr/>
          <p:nvPr/>
        </p:nvCxnSpPr>
        <p:spPr>
          <a:xfrm flipV="1">
            <a:off x="5443538" y="6651625"/>
            <a:ext cx="9525" cy="31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646738" y="5316538"/>
            <a:ext cx="1074737" cy="2460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ight Brace 28"/>
          <p:cNvSpPr/>
          <p:nvPr/>
        </p:nvSpPr>
        <p:spPr>
          <a:xfrm>
            <a:off x="3751263" y="5014913"/>
            <a:ext cx="231775" cy="56515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Rectangle 41"/>
          <p:cNvSpPr/>
          <p:nvPr/>
        </p:nvSpPr>
        <p:spPr>
          <a:xfrm>
            <a:off x="1309688" y="4591050"/>
            <a:ext cx="46037" cy="23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35" name="TextBox 42"/>
          <p:cNvSpPr txBox="1">
            <a:spLocks noChangeArrowheads="1"/>
          </p:cNvSpPr>
          <p:nvPr/>
        </p:nvSpPr>
        <p:spPr bwMode="auto">
          <a:xfrm>
            <a:off x="971550" y="5419725"/>
            <a:ext cx="819150" cy="369888"/>
          </a:xfrm>
          <a:prstGeom prst="rect">
            <a:avLst/>
          </a:prstGeom>
          <a:noFill/>
          <a:ln w="9525">
            <a:noFill/>
            <a:miter lim="800000"/>
            <a:headEnd/>
            <a:tailEnd/>
          </a:ln>
        </p:spPr>
        <p:txBody>
          <a:bodyPr>
            <a:spAutoFit/>
          </a:bodyPr>
          <a:lstStyle/>
          <a:p>
            <a:r>
              <a:rPr lang="en-US"/>
              <a:t>target</a:t>
            </a:r>
          </a:p>
        </p:txBody>
      </p:sp>
      <p:sp>
        <p:nvSpPr>
          <p:cNvPr id="13336" name="TextBox 43"/>
          <p:cNvSpPr txBox="1">
            <a:spLocks noChangeArrowheads="1"/>
          </p:cNvSpPr>
          <p:nvPr/>
        </p:nvSpPr>
        <p:spPr bwMode="auto">
          <a:xfrm>
            <a:off x="2197100" y="4251325"/>
            <a:ext cx="630238" cy="369888"/>
          </a:xfrm>
          <a:prstGeom prst="rect">
            <a:avLst/>
          </a:prstGeom>
          <a:noFill/>
          <a:ln w="9525">
            <a:noFill/>
            <a:miter lim="800000"/>
            <a:headEnd/>
            <a:tailEnd/>
          </a:ln>
        </p:spPr>
        <p:txBody>
          <a:bodyPr>
            <a:spAutoFit/>
          </a:bodyPr>
          <a:lstStyle/>
          <a:p>
            <a:r>
              <a:rPr lang="en-US"/>
              <a:t>B </a:t>
            </a:r>
            <a:r>
              <a:rPr lang="en-US">
                <a:sym typeface="Symbol" pitchFamily="18" charset="2"/>
              </a:rPr>
              <a:t></a:t>
            </a:r>
            <a:r>
              <a:rPr lang="en-US"/>
              <a:t> </a:t>
            </a:r>
          </a:p>
        </p:txBody>
      </p:sp>
      <p:cxnSp>
        <p:nvCxnSpPr>
          <p:cNvPr id="47" name="Straight Connector 46"/>
          <p:cNvCxnSpPr>
            <a:stCxn id="42" idx="3"/>
          </p:cNvCxnSpPr>
          <p:nvPr/>
        </p:nvCxnSpPr>
        <p:spPr>
          <a:xfrm flipV="1">
            <a:off x="1355725" y="4665663"/>
            <a:ext cx="2584450" cy="4286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7813" y="3789363"/>
            <a:ext cx="17462" cy="2159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43775" y="3846513"/>
            <a:ext cx="38100" cy="20828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340" name="TextBox 38"/>
          <p:cNvSpPr txBox="1">
            <a:spLocks noChangeArrowheads="1"/>
          </p:cNvSpPr>
          <p:nvPr/>
        </p:nvSpPr>
        <p:spPr bwMode="auto">
          <a:xfrm>
            <a:off x="6307138" y="6089650"/>
            <a:ext cx="1484312" cy="369888"/>
          </a:xfrm>
          <a:prstGeom prst="rect">
            <a:avLst/>
          </a:prstGeom>
          <a:noFill/>
          <a:ln w="9525">
            <a:noFill/>
            <a:miter lim="800000"/>
            <a:headEnd/>
            <a:tailEnd/>
          </a:ln>
        </p:spPr>
        <p:txBody>
          <a:bodyPr>
            <a:spAutoFit/>
          </a:bodyPr>
          <a:lstStyle/>
          <a:p>
            <a:r>
              <a:rPr lang="en-US">
                <a:solidFill>
                  <a:srgbClr val="FF0000"/>
                </a:solidFill>
              </a:rPr>
              <a:t>“Dead Zone”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23875" y="200025"/>
            <a:ext cx="8229600" cy="619125"/>
          </a:xfrm>
        </p:spPr>
        <p:txBody>
          <a:bodyPr/>
          <a:lstStyle/>
          <a:p>
            <a:r>
              <a:rPr lang="en-US" sz="3200" smtClean="0">
                <a:solidFill>
                  <a:srgbClr val="FF0000"/>
                </a:solidFill>
              </a:rPr>
              <a:t>Optimize Target, Current, and Beam Size</a:t>
            </a:r>
          </a:p>
        </p:txBody>
      </p:sp>
      <p:sp>
        <p:nvSpPr>
          <p:cNvPr id="14339" name="Content Placeholder 2"/>
          <p:cNvSpPr>
            <a:spLocks noGrp="1"/>
          </p:cNvSpPr>
          <p:nvPr>
            <p:ph idx="1"/>
          </p:nvPr>
        </p:nvSpPr>
        <p:spPr>
          <a:xfrm>
            <a:off x="327025" y="895350"/>
            <a:ext cx="8631238" cy="5353050"/>
          </a:xfrm>
        </p:spPr>
        <p:txBody>
          <a:bodyPr/>
          <a:lstStyle/>
          <a:p>
            <a:r>
              <a:rPr lang="en-US" sz="1800" b="1" smtClean="0"/>
              <a:t>Minimize target thickness (4-8 </a:t>
            </a:r>
            <a:r>
              <a:rPr lang="en-US" sz="1800" b="1" smtClean="0">
                <a:sym typeface="Symbol" pitchFamily="18" charset="2"/>
              </a:rPr>
              <a:t>m)</a:t>
            </a:r>
            <a:r>
              <a:rPr lang="en-US" sz="1800" b="1" smtClean="0"/>
              <a:t> and boost beam current (few x 100 nA) </a:t>
            </a:r>
            <a:r>
              <a:rPr lang="en-US" sz="1800" smtClean="0"/>
              <a:t>This minimizes the multiple coulomb scattering (MCS) tails which dominate tracker occupancy and trigger rates. </a:t>
            </a:r>
          </a:p>
          <a:p>
            <a:endParaRPr lang="en-US" sz="1800" smtClean="0"/>
          </a:p>
          <a:p>
            <a:r>
              <a:rPr lang="en-US" sz="1800" b="1" smtClean="0"/>
              <a:t>Minimize Beam Spot Size</a:t>
            </a:r>
            <a:r>
              <a:rPr lang="en-US" sz="1800" smtClean="0"/>
              <a:t/>
            </a:r>
            <a:br>
              <a:rPr lang="en-US" sz="1800" smtClean="0"/>
            </a:br>
            <a:r>
              <a:rPr lang="en-US" sz="1800" smtClean="0"/>
              <a:t>Small beam spots help define track angles and improve mass resolution in the bump hunt region, and improve vertex resolution and reduce vertex tails.</a:t>
            </a:r>
          </a:p>
          <a:p>
            <a:endParaRPr lang="en-US" sz="1800" smtClean="0"/>
          </a:p>
          <a:p>
            <a:endParaRPr lang="en-US" sz="1800" smtClean="0"/>
          </a:p>
          <a:p>
            <a:endParaRPr lang="en-US" sz="1800" smtClean="0"/>
          </a:p>
          <a:p>
            <a:endParaRPr lang="en-US" sz="1800" smtClean="0"/>
          </a:p>
          <a:p>
            <a:endParaRPr lang="en-US" sz="1800" smtClean="0"/>
          </a:p>
          <a:p>
            <a:endParaRPr lang="en-US" sz="1800" smtClean="0"/>
          </a:p>
          <a:p>
            <a:endParaRPr lang="en-US" sz="1800" smtClean="0"/>
          </a:p>
          <a:p>
            <a:r>
              <a:rPr lang="en-US" sz="1800" b="1" smtClean="0"/>
              <a:t>Beam Stability and Halo</a:t>
            </a:r>
            <a:r>
              <a:rPr lang="en-US" sz="1800" smtClean="0"/>
              <a:t/>
            </a:r>
            <a:br>
              <a:rPr lang="en-US" sz="1800" smtClean="0"/>
            </a:br>
            <a:r>
              <a:rPr lang="en-US" sz="1800" smtClean="0"/>
              <a:t>Since detectors are close to the beam, beam stability is at a premium, and beam halo must be minimized.</a:t>
            </a:r>
          </a:p>
        </p:txBody>
      </p:sp>
      <p:sp>
        <p:nvSpPr>
          <p:cNvPr id="14340" name="Footer Placeholder 4"/>
          <p:cNvSpPr>
            <a:spLocks noGrp="1"/>
          </p:cNvSpPr>
          <p:nvPr>
            <p:ph type="ftr" sz="quarter" idx="11"/>
          </p:nvPr>
        </p:nvSpPr>
        <p:spPr>
          <a:noFill/>
        </p:spPr>
        <p:txBody>
          <a:bodyPr/>
          <a:lstStyle/>
          <a:p>
            <a:r>
              <a:rPr lang="en-US" smtClean="0">
                <a:latin typeface="Arial" charset="0"/>
              </a:rPr>
              <a:t>HPS Dark2012</a:t>
            </a:r>
          </a:p>
        </p:txBody>
      </p:sp>
      <p:sp>
        <p:nvSpPr>
          <p:cNvPr id="14341" name="Slide Number Placeholder 5"/>
          <p:cNvSpPr>
            <a:spLocks noGrp="1"/>
          </p:cNvSpPr>
          <p:nvPr>
            <p:ph type="sldNum" sz="quarter" idx="12"/>
          </p:nvPr>
        </p:nvSpPr>
        <p:spPr>
          <a:noFill/>
        </p:spPr>
        <p:txBody>
          <a:bodyPr/>
          <a:lstStyle/>
          <a:p>
            <a:fld id="{C1BF3E46-33E1-49C8-B3D5-FC114D817870}" type="slidenum">
              <a:rPr lang="en-US" smtClean="0">
                <a:latin typeface="Arial" charset="0"/>
              </a:rPr>
              <a:pPr/>
              <a:t>53</a:t>
            </a:fld>
            <a:endParaRPr lang="en-US" smtClean="0">
              <a:latin typeface="Arial" charset="0"/>
            </a:endParaRPr>
          </a:p>
        </p:txBody>
      </p:sp>
      <p:pic>
        <p:nvPicPr>
          <p:cNvPr id="14342" name="Picture 5"/>
          <p:cNvPicPr>
            <a:picLocks noChangeAspect="1" noChangeArrowheads="1"/>
          </p:cNvPicPr>
          <p:nvPr/>
        </p:nvPicPr>
        <p:blipFill>
          <a:blip r:embed="rId2" cstate="print"/>
          <a:srcRect/>
          <a:stretch>
            <a:fillRect/>
          </a:stretch>
        </p:blipFill>
        <p:spPr bwMode="auto">
          <a:xfrm>
            <a:off x="4700588" y="3365500"/>
            <a:ext cx="3338512" cy="1697038"/>
          </a:xfrm>
          <a:prstGeom prst="rect">
            <a:avLst/>
          </a:prstGeom>
          <a:noFill/>
          <a:ln w="9525">
            <a:noFill/>
            <a:miter lim="800000"/>
            <a:headEnd/>
            <a:tailEnd/>
          </a:ln>
        </p:spPr>
      </p:pic>
      <p:pic>
        <p:nvPicPr>
          <p:cNvPr id="14343" name="Picture 7"/>
          <p:cNvPicPr>
            <a:picLocks noChangeAspect="1" noChangeArrowheads="1"/>
          </p:cNvPicPr>
          <p:nvPr/>
        </p:nvPicPr>
        <p:blipFill>
          <a:blip r:embed="rId3" cstate="print"/>
          <a:srcRect/>
          <a:stretch>
            <a:fillRect/>
          </a:stretch>
        </p:blipFill>
        <p:spPr bwMode="auto">
          <a:xfrm>
            <a:off x="419100" y="2960688"/>
            <a:ext cx="3690938" cy="2365375"/>
          </a:xfrm>
          <a:prstGeom prst="rect">
            <a:avLst/>
          </a:prstGeom>
          <a:noFill/>
          <a:ln w="9525">
            <a:noFill/>
            <a:miter lim="800000"/>
            <a:headEnd/>
            <a:tailEnd/>
          </a:ln>
        </p:spPr>
      </p:pic>
      <p:sp>
        <p:nvSpPr>
          <p:cNvPr id="14344" name="TextBox 7"/>
          <p:cNvSpPr txBox="1">
            <a:spLocks noChangeArrowheads="1"/>
          </p:cNvSpPr>
          <p:nvPr/>
        </p:nvSpPr>
        <p:spPr bwMode="auto">
          <a:xfrm>
            <a:off x="1376363" y="3138488"/>
            <a:ext cx="1890712" cy="369887"/>
          </a:xfrm>
          <a:prstGeom prst="rect">
            <a:avLst/>
          </a:prstGeom>
          <a:noFill/>
          <a:ln w="9525">
            <a:noFill/>
            <a:miter lim="800000"/>
            <a:headEnd/>
            <a:tailEnd/>
          </a:ln>
        </p:spPr>
        <p:txBody>
          <a:bodyPr>
            <a:spAutoFit/>
          </a:bodyPr>
          <a:lstStyle/>
          <a:p>
            <a:r>
              <a:rPr lang="en-US"/>
              <a:t>Mass Resolution</a:t>
            </a:r>
          </a:p>
        </p:txBody>
      </p:sp>
      <p:sp>
        <p:nvSpPr>
          <p:cNvPr id="14345" name="TextBox 8"/>
          <p:cNvSpPr txBox="1">
            <a:spLocks noChangeArrowheads="1"/>
          </p:cNvSpPr>
          <p:nvPr/>
        </p:nvSpPr>
        <p:spPr bwMode="auto">
          <a:xfrm>
            <a:off x="2781300" y="3992563"/>
            <a:ext cx="1098550" cy="276225"/>
          </a:xfrm>
          <a:prstGeom prst="rect">
            <a:avLst/>
          </a:prstGeom>
          <a:noFill/>
          <a:ln w="9525">
            <a:noFill/>
            <a:miter lim="800000"/>
            <a:headEnd/>
            <a:tailEnd/>
          </a:ln>
        </p:spPr>
        <p:txBody>
          <a:bodyPr>
            <a:spAutoFit/>
          </a:bodyPr>
          <a:lstStyle/>
          <a:p>
            <a:r>
              <a:rPr lang="en-US" sz="1200"/>
              <a:t>constrained</a:t>
            </a:r>
          </a:p>
        </p:txBody>
      </p:sp>
      <p:sp>
        <p:nvSpPr>
          <p:cNvPr id="14346" name="TextBox 9"/>
          <p:cNvSpPr txBox="1">
            <a:spLocks noChangeArrowheads="1"/>
          </p:cNvSpPr>
          <p:nvPr/>
        </p:nvSpPr>
        <p:spPr bwMode="auto">
          <a:xfrm>
            <a:off x="942975" y="3563938"/>
            <a:ext cx="1309688" cy="276225"/>
          </a:xfrm>
          <a:prstGeom prst="rect">
            <a:avLst/>
          </a:prstGeom>
          <a:noFill/>
          <a:ln w="9525">
            <a:noFill/>
            <a:miter lim="800000"/>
            <a:headEnd/>
            <a:tailEnd/>
          </a:ln>
        </p:spPr>
        <p:txBody>
          <a:bodyPr>
            <a:spAutoFit/>
          </a:bodyPr>
          <a:lstStyle/>
          <a:p>
            <a:r>
              <a:rPr lang="en-US" sz="1200"/>
              <a:t>unconstrained</a:t>
            </a:r>
          </a:p>
        </p:txBody>
      </p:sp>
      <p:cxnSp>
        <p:nvCxnSpPr>
          <p:cNvPr id="12" name="Straight Arrow Connector 11"/>
          <p:cNvCxnSpPr/>
          <p:nvPr/>
        </p:nvCxnSpPr>
        <p:spPr>
          <a:xfrm flipH="1">
            <a:off x="1630363" y="4203700"/>
            <a:ext cx="1555750" cy="3587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14463" y="3789363"/>
            <a:ext cx="282575" cy="3492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001713"/>
          </a:xfrm>
        </p:spPr>
        <p:txBody>
          <a:bodyPr/>
          <a:lstStyle/>
          <a:p>
            <a:r>
              <a:rPr lang="en-US" sz="3200" smtClean="0">
                <a:solidFill>
                  <a:srgbClr val="FF0000"/>
                </a:solidFill>
              </a:rPr>
              <a:t>Hall B Beamline Meets HPS Requirements</a:t>
            </a:r>
          </a:p>
        </p:txBody>
      </p:sp>
      <p:sp>
        <p:nvSpPr>
          <p:cNvPr id="15363" name="Footer Placeholder 3"/>
          <p:cNvSpPr>
            <a:spLocks noGrp="1"/>
          </p:cNvSpPr>
          <p:nvPr>
            <p:ph type="ftr" sz="quarter" idx="11"/>
          </p:nvPr>
        </p:nvSpPr>
        <p:spPr>
          <a:noFill/>
        </p:spPr>
        <p:txBody>
          <a:bodyPr/>
          <a:lstStyle/>
          <a:p>
            <a:r>
              <a:rPr lang="en-US" smtClean="0">
                <a:latin typeface="Arial" charset="0"/>
              </a:rPr>
              <a:t>HPS Dark2012</a:t>
            </a:r>
          </a:p>
        </p:txBody>
      </p:sp>
      <p:sp>
        <p:nvSpPr>
          <p:cNvPr id="15364" name="Slide Number Placeholder 4"/>
          <p:cNvSpPr>
            <a:spLocks noGrp="1"/>
          </p:cNvSpPr>
          <p:nvPr>
            <p:ph type="sldNum" sz="quarter" idx="12"/>
          </p:nvPr>
        </p:nvSpPr>
        <p:spPr>
          <a:noFill/>
        </p:spPr>
        <p:txBody>
          <a:bodyPr/>
          <a:lstStyle/>
          <a:p>
            <a:fld id="{B032E5BD-E1CC-40C2-A420-1328B3E3C7EF}" type="slidenum">
              <a:rPr lang="en-US" smtClean="0">
                <a:latin typeface="Arial" charset="0"/>
              </a:rPr>
              <a:pPr/>
              <a:t>54</a:t>
            </a:fld>
            <a:endParaRPr lang="en-US" smtClean="0">
              <a:latin typeface="Arial" charset="0"/>
            </a:endParaRPr>
          </a:p>
        </p:txBody>
      </p:sp>
      <p:pic>
        <p:nvPicPr>
          <p:cNvPr id="15365" name="Picture 2"/>
          <p:cNvPicPr>
            <a:picLocks noChangeAspect="1" noChangeArrowheads="1"/>
          </p:cNvPicPr>
          <p:nvPr/>
        </p:nvPicPr>
        <p:blipFill>
          <a:blip r:embed="rId2" cstate="print"/>
          <a:srcRect/>
          <a:stretch>
            <a:fillRect/>
          </a:stretch>
        </p:blipFill>
        <p:spPr bwMode="auto">
          <a:xfrm>
            <a:off x="293688" y="762000"/>
            <a:ext cx="8208962" cy="5497513"/>
          </a:xfrm>
          <a:prstGeom prst="rect">
            <a:avLst/>
          </a:prstGeom>
          <a:noFill/>
          <a:ln w="9525">
            <a:noFill/>
            <a:miter lim="800000"/>
            <a:headEnd/>
            <a:tailEnd/>
          </a:ln>
        </p:spPr>
      </p:pic>
      <p:sp>
        <p:nvSpPr>
          <p:cNvPr id="6" name="Oval 5"/>
          <p:cNvSpPr/>
          <p:nvPr/>
        </p:nvSpPr>
        <p:spPr>
          <a:xfrm>
            <a:off x="5575300" y="2601913"/>
            <a:ext cx="2254250" cy="398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1044575"/>
          </a:xfrm>
        </p:spPr>
        <p:txBody>
          <a:bodyPr/>
          <a:lstStyle/>
          <a:p>
            <a:r>
              <a:rPr lang="en-US" sz="3200" smtClean="0">
                <a:solidFill>
                  <a:srgbClr val="FF0000"/>
                </a:solidFill>
              </a:rPr>
              <a:t>Split Design/Motion Control</a:t>
            </a:r>
          </a:p>
        </p:txBody>
      </p:sp>
      <p:sp>
        <p:nvSpPr>
          <p:cNvPr id="16387" name="Content Placeholder 2"/>
          <p:cNvSpPr>
            <a:spLocks noGrp="1"/>
          </p:cNvSpPr>
          <p:nvPr>
            <p:ph idx="1"/>
          </p:nvPr>
        </p:nvSpPr>
        <p:spPr>
          <a:xfrm>
            <a:off x="198438" y="857250"/>
            <a:ext cx="8488362" cy="5449888"/>
          </a:xfrm>
        </p:spPr>
        <p:txBody>
          <a:bodyPr/>
          <a:lstStyle/>
          <a:p>
            <a:r>
              <a:rPr lang="en-US" sz="1800" smtClean="0"/>
              <a:t>Both the Silicon Vertex Tracker (SVT) and the Ecal are split vertically, to avoid the “sheet of flame”.</a:t>
            </a:r>
          </a:p>
          <a:p>
            <a:endParaRPr lang="en-US" sz="1800" smtClean="0"/>
          </a:p>
          <a:p>
            <a:endParaRPr lang="en-US" sz="1800" smtClean="0"/>
          </a:p>
          <a:p>
            <a:endParaRPr lang="en-US" sz="1800" smtClean="0"/>
          </a:p>
          <a:p>
            <a:endParaRPr lang="en-US" sz="1800" smtClean="0"/>
          </a:p>
          <a:p>
            <a:endParaRPr lang="en-US" sz="1800" smtClean="0"/>
          </a:p>
          <a:p>
            <a:endParaRPr lang="en-US" sz="1800" smtClean="0"/>
          </a:p>
          <a:p>
            <a:endParaRPr lang="en-US" sz="1800" smtClean="0"/>
          </a:p>
          <a:p>
            <a:endParaRPr lang="en-US" sz="1800" smtClean="0"/>
          </a:p>
          <a:p>
            <a:endParaRPr lang="en-US" sz="1800" smtClean="0"/>
          </a:p>
          <a:p>
            <a:r>
              <a:rPr lang="en-US" sz="1800" smtClean="0"/>
              <a:t>The first layer of the SVT comes within 0.5 mm of the beam, so precision movers, working in vacuum, are needed to position it accurately wrt the beam</a:t>
            </a:r>
            <a:br>
              <a:rPr lang="en-US" sz="1800" smtClean="0"/>
            </a:br>
            <a:r>
              <a:rPr lang="en-US" sz="1800" smtClean="0"/>
              <a:t>.</a:t>
            </a:r>
          </a:p>
          <a:p>
            <a:r>
              <a:rPr lang="en-US" sz="1800" smtClean="0"/>
              <a:t>The beam passes between the upper and lower halves of the Ecal through the Ecal vacuum chamber, which accommodates the photons radiated at the target, the multiple scattered electron beam, and the “sheet of flame”.</a:t>
            </a:r>
          </a:p>
        </p:txBody>
      </p:sp>
      <p:sp>
        <p:nvSpPr>
          <p:cNvPr id="16388" name="Footer Placeholder 3"/>
          <p:cNvSpPr>
            <a:spLocks noGrp="1"/>
          </p:cNvSpPr>
          <p:nvPr>
            <p:ph type="ftr" sz="quarter" idx="11"/>
          </p:nvPr>
        </p:nvSpPr>
        <p:spPr>
          <a:noFill/>
        </p:spPr>
        <p:txBody>
          <a:bodyPr/>
          <a:lstStyle/>
          <a:p>
            <a:r>
              <a:rPr lang="en-US" smtClean="0">
                <a:latin typeface="Arial" charset="0"/>
              </a:rPr>
              <a:t>HPS Dark2012</a:t>
            </a:r>
          </a:p>
        </p:txBody>
      </p:sp>
      <p:sp>
        <p:nvSpPr>
          <p:cNvPr id="16389" name="Slide Number Placeholder 4"/>
          <p:cNvSpPr>
            <a:spLocks noGrp="1"/>
          </p:cNvSpPr>
          <p:nvPr>
            <p:ph type="sldNum" sz="quarter" idx="12"/>
          </p:nvPr>
        </p:nvSpPr>
        <p:spPr>
          <a:noFill/>
        </p:spPr>
        <p:txBody>
          <a:bodyPr/>
          <a:lstStyle/>
          <a:p>
            <a:fld id="{EEED2B0F-5372-434E-9457-D610CEBEA90D}" type="slidenum">
              <a:rPr lang="en-US" smtClean="0">
                <a:latin typeface="Arial" charset="0"/>
              </a:rPr>
              <a:pPr/>
              <a:t>55</a:t>
            </a:fld>
            <a:endParaRPr lang="en-US" smtClean="0">
              <a:latin typeface="Arial" charset="0"/>
            </a:endParaRPr>
          </a:p>
        </p:txBody>
      </p:sp>
      <p:pic>
        <p:nvPicPr>
          <p:cNvPr id="16390" name="Picture 2"/>
          <p:cNvPicPr>
            <a:picLocks noChangeAspect="1" noChangeArrowheads="1"/>
          </p:cNvPicPr>
          <p:nvPr/>
        </p:nvPicPr>
        <p:blipFill>
          <a:blip r:embed="rId2" cstate="print"/>
          <a:srcRect/>
          <a:stretch>
            <a:fillRect/>
          </a:stretch>
        </p:blipFill>
        <p:spPr bwMode="auto">
          <a:xfrm>
            <a:off x="555625" y="1466850"/>
            <a:ext cx="4125913" cy="2994025"/>
          </a:xfrm>
          <a:prstGeom prst="rect">
            <a:avLst/>
          </a:prstGeom>
          <a:noFill/>
          <a:ln w="9525">
            <a:noFill/>
            <a:miter lim="800000"/>
            <a:headEnd/>
            <a:tailEnd/>
          </a:ln>
        </p:spPr>
      </p:pic>
      <p:pic>
        <p:nvPicPr>
          <p:cNvPr id="16391" name="Picture 3"/>
          <p:cNvPicPr>
            <a:picLocks noChangeAspect="1" noChangeArrowheads="1"/>
          </p:cNvPicPr>
          <p:nvPr/>
        </p:nvPicPr>
        <p:blipFill>
          <a:blip r:embed="rId3" cstate="print"/>
          <a:srcRect/>
          <a:stretch>
            <a:fillRect/>
          </a:stretch>
        </p:blipFill>
        <p:spPr bwMode="auto">
          <a:xfrm>
            <a:off x="4822825" y="1611313"/>
            <a:ext cx="3951288" cy="291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696913"/>
          </a:xfrm>
        </p:spPr>
        <p:txBody>
          <a:bodyPr/>
          <a:lstStyle/>
          <a:p>
            <a:r>
              <a:rPr lang="en-US" sz="3200" smtClean="0">
                <a:solidFill>
                  <a:srgbClr val="FF0000"/>
                </a:solidFill>
              </a:rPr>
              <a:t>High Rate DAQ</a:t>
            </a:r>
          </a:p>
        </p:txBody>
      </p:sp>
      <p:sp>
        <p:nvSpPr>
          <p:cNvPr id="19459" name="Content Placeholder 2"/>
          <p:cNvSpPr>
            <a:spLocks noGrp="1"/>
          </p:cNvSpPr>
          <p:nvPr>
            <p:ph idx="1"/>
          </p:nvPr>
        </p:nvSpPr>
        <p:spPr>
          <a:xfrm>
            <a:off x="179388" y="687388"/>
            <a:ext cx="8507412" cy="5438775"/>
          </a:xfrm>
        </p:spPr>
        <p:txBody>
          <a:bodyPr>
            <a:normAutofit lnSpcReduction="10000"/>
          </a:bodyPr>
          <a:lstStyle/>
          <a:p>
            <a:r>
              <a:rPr lang="en-US" sz="1800" b="1" smtClean="0"/>
              <a:t>SVT DAQ uses SLAC ATCA-based architecture</a:t>
            </a:r>
            <a:r>
              <a:rPr lang="en-US" sz="1800" smtClean="0"/>
              <a:t/>
            </a:r>
            <a:br>
              <a:rPr lang="en-US" sz="1800" smtClean="0"/>
            </a:br>
            <a:r>
              <a:rPr lang="en-US" sz="1800" smtClean="0"/>
              <a:t>  *  Sensor hybrids pipeline data at 40 MHz and send trigger-selected data to</a:t>
            </a:r>
            <a:br>
              <a:rPr lang="en-US" sz="1800" smtClean="0"/>
            </a:br>
            <a:r>
              <a:rPr lang="en-US" sz="1800" smtClean="0"/>
              <a:t>     COB for digitization, thresholds, and formatting. COB transfers formatted</a:t>
            </a:r>
            <a:br>
              <a:rPr lang="en-US" sz="1800" smtClean="0"/>
            </a:br>
            <a:r>
              <a:rPr lang="en-US" sz="1800" smtClean="0"/>
              <a:t>     data to JLAB DAQ. </a:t>
            </a:r>
            <a:br>
              <a:rPr lang="en-US" sz="1800" smtClean="0"/>
            </a:br>
            <a:r>
              <a:rPr lang="en-US" sz="1800" smtClean="0"/>
              <a:t/>
            </a:r>
            <a:br>
              <a:rPr lang="en-US" sz="1800" smtClean="0"/>
            </a:br>
            <a:r>
              <a:rPr lang="en-US" sz="1800" smtClean="0"/>
              <a:t>  *  Record data up to 16kHz in pipeline mode.</a:t>
            </a:r>
            <a:br>
              <a:rPr lang="en-US" sz="1800" smtClean="0"/>
            </a:br>
            <a:r>
              <a:rPr lang="en-US" sz="1800" smtClean="0"/>
              <a:t>     Will push this up to 50 kHz with upgrades.</a:t>
            </a:r>
            <a:br>
              <a:rPr lang="en-US" sz="1800" smtClean="0"/>
            </a:br>
            <a:r>
              <a:rPr lang="en-US" sz="1800" smtClean="0"/>
              <a:t>.</a:t>
            </a:r>
            <a:br>
              <a:rPr lang="en-US" sz="1800" smtClean="0"/>
            </a:br>
            <a:r>
              <a:rPr lang="en-US" sz="1800" smtClean="0"/>
              <a:t>  *  One ATCA crate with 2 COBs handled the full</a:t>
            </a:r>
            <a:br>
              <a:rPr lang="en-US" sz="1800" smtClean="0"/>
            </a:br>
            <a:r>
              <a:rPr lang="en-US" sz="1800" smtClean="0"/>
              <a:t>      HPS Test Run SVT (20 modules, ~10k channels).</a:t>
            </a:r>
          </a:p>
          <a:p>
            <a:r>
              <a:rPr lang="en-US" sz="1800" b="1" smtClean="0"/>
              <a:t>Ecal DAQ and Trigger</a:t>
            </a:r>
            <a:r>
              <a:rPr lang="en-US" sz="1800" smtClean="0"/>
              <a:t/>
            </a:r>
            <a:br>
              <a:rPr lang="en-US" sz="1800" smtClean="0"/>
            </a:br>
            <a:r>
              <a:rPr lang="en-US" sz="1800" smtClean="0"/>
              <a:t>  *  Data recorded in 250 MHz JLAB FADC. </a:t>
            </a:r>
            <a:br>
              <a:rPr lang="en-US" sz="1800" smtClean="0"/>
            </a:br>
            <a:r>
              <a:rPr lang="en-US" sz="1800" smtClean="0"/>
              <a:t>     PH and time transferred every 8ns to </a:t>
            </a:r>
            <a:br>
              <a:rPr lang="en-US" sz="1800" smtClean="0"/>
            </a:br>
            <a:r>
              <a:rPr lang="en-US" sz="1800" smtClean="0"/>
              <a:t>     Trigger Processors.</a:t>
            </a:r>
            <a:br>
              <a:rPr lang="en-US" sz="1800" smtClean="0"/>
            </a:br>
            <a:r>
              <a:rPr lang="en-US" sz="1800" smtClean="0"/>
              <a:t/>
            </a:r>
            <a:br>
              <a:rPr lang="en-US" sz="1800" smtClean="0"/>
            </a:br>
            <a:r>
              <a:rPr lang="en-US" sz="1800" smtClean="0"/>
              <a:t>  *  Trigger sent to SVT DAQ and FADC </a:t>
            </a:r>
            <a:br>
              <a:rPr lang="en-US" sz="1800" smtClean="0"/>
            </a:br>
            <a:r>
              <a:rPr lang="en-US" sz="1800" smtClean="0"/>
              <a:t>     for data transfer.</a:t>
            </a:r>
            <a:br>
              <a:rPr lang="en-US" sz="1800" smtClean="0"/>
            </a:br>
            <a:r>
              <a:rPr lang="en-US" sz="1800" smtClean="0"/>
              <a:t/>
            </a:r>
            <a:br>
              <a:rPr lang="en-US" sz="1800" smtClean="0"/>
            </a:br>
            <a:r>
              <a:rPr lang="en-US" sz="1800" smtClean="0"/>
              <a:t>  *  Ecal FADC and DAQ can trigger and </a:t>
            </a:r>
            <a:br>
              <a:rPr lang="en-US" sz="1800" smtClean="0"/>
            </a:br>
            <a:r>
              <a:rPr lang="en-US" sz="1800" smtClean="0"/>
              <a:t>     record data up to 50 kHz. </a:t>
            </a:r>
          </a:p>
        </p:txBody>
      </p:sp>
      <p:sp>
        <p:nvSpPr>
          <p:cNvPr id="19460" name="Footer Placeholder 3"/>
          <p:cNvSpPr>
            <a:spLocks noGrp="1"/>
          </p:cNvSpPr>
          <p:nvPr>
            <p:ph type="ftr" sz="quarter" idx="11"/>
          </p:nvPr>
        </p:nvSpPr>
        <p:spPr>
          <a:noFill/>
        </p:spPr>
        <p:txBody>
          <a:bodyPr/>
          <a:lstStyle/>
          <a:p>
            <a:r>
              <a:rPr lang="en-US" smtClean="0">
                <a:latin typeface="Arial" charset="0"/>
              </a:rPr>
              <a:t>HPS Dark2012</a:t>
            </a:r>
          </a:p>
        </p:txBody>
      </p:sp>
      <p:sp>
        <p:nvSpPr>
          <p:cNvPr id="19461" name="Slide Number Placeholder 4"/>
          <p:cNvSpPr>
            <a:spLocks noGrp="1"/>
          </p:cNvSpPr>
          <p:nvPr>
            <p:ph type="sldNum" sz="quarter" idx="12"/>
          </p:nvPr>
        </p:nvSpPr>
        <p:spPr>
          <a:xfrm>
            <a:off x="6562725" y="6381750"/>
            <a:ext cx="2133600" cy="476250"/>
          </a:xfrm>
          <a:noFill/>
        </p:spPr>
        <p:txBody>
          <a:bodyPr/>
          <a:lstStyle/>
          <a:p>
            <a:fld id="{3D9A0745-BDAA-43A6-A424-4BD4B1FC37A4}" type="slidenum">
              <a:rPr lang="en-US" smtClean="0">
                <a:latin typeface="Arial" charset="0"/>
              </a:rPr>
              <a:pPr/>
              <a:t>56</a:t>
            </a:fld>
            <a:endParaRPr lang="en-US" smtClean="0">
              <a:latin typeface="Arial" charset="0"/>
            </a:endParaRPr>
          </a:p>
        </p:txBody>
      </p:sp>
      <p:pic>
        <p:nvPicPr>
          <p:cNvPr id="19462" name="Picture 2"/>
          <p:cNvPicPr>
            <a:picLocks noChangeAspect="1" noChangeArrowheads="1"/>
          </p:cNvPicPr>
          <p:nvPr/>
        </p:nvPicPr>
        <p:blipFill>
          <a:blip r:embed="rId2" cstate="print"/>
          <a:srcRect/>
          <a:stretch>
            <a:fillRect/>
          </a:stretch>
        </p:blipFill>
        <p:spPr bwMode="auto">
          <a:xfrm>
            <a:off x="6165850" y="1857375"/>
            <a:ext cx="2432050" cy="1517650"/>
          </a:xfrm>
          <a:prstGeom prst="rect">
            <a:avLst/>
          </a:prstGeom>
          <a:noFill/>
          <a:ln w="9525">
            <a:noFill/>
            <a:miter lim="800000"/>
            <a:headEnd/>
            <a:tailEnd/>
          </a:ln>
        </p:spPr>
      </p:pic>
      <p:sp>
        <p:nvSpPr>
          <p:cNvPr id="19463" name="TextBox 6"/>
          <p:cNvSpPr txBox="1">
            <a:spLocks noChangeArrowheads="1"/>
          </p:cNvSpPr>
          <p:nvPr/>
        </p:nvSpPr>
        <p:spPr bwMode="auto">
          <a:xfrm>
            <a:off x="6156325" y="1574800"/>
            <a:ext cx="2714625" cy="307975"/>
          </a:xfrm>
          <a:prstGeom prst="rect">
            <a:avLst/>
          </a:prstGeom>
          <a:noFill/>
          <a:ln w="9525">
            <a:noFill/>
            <a:miter lim="800000"/>
            <a:headEnd/>
            <a:tailEnd/>
          </a:ln>
        </p:spPr>
        <p:txBody>
          <a:bodyPr>
            <a:spAutoFit/>
          </a:bodyPr>
          <a:lstStyle/>
          <a:p>
            <a:r>
              <a:rPr lang="en-US" sz="1400"/>
              <a:t>Cluster on Board (COB)</a:t>
            </a:r>
          </a:p>
        </p:txBody>
      </p:sp>
      <p:pic>
        <p:nvPicPr>
          <p:cNvPr id="19464" name="Picture 4"/>
          <p:cNvPicPr>
            <a:picLocks noChangeAspect="1" noChangeArrowheads="1"/>
          </p:cNvPicPr>
          <p:nvPr/>
        </p:nvPicPr>
        <p:blipFill>
          <a:blip r:embed="rId3" cstate="print"/>
          <a:srcRect/>
          <a:stretch>
            <a:fillRect/>
          </a:stretch>
        </p:blipFill>
        <p:spPr bwMode="auto">
          <a:xfrm>
            <a:off x="4940300" y="3741738"/>
            <a:ext cx="3976688" cy="2563812"/>
          </a:xfrm>
          <a:prstGeom prst="rect">
            <a:avLst/>
          </a:prstGeom>
          <a:noFill/>
          <a:ln w="9525">
            <a:noFill/>
            <a:miter lim="800000"/>
            <a:headEnd/>
            <a:tailEnd/>
          </a:ln>
        </p:spPr>
      </p:pic>
      <p:sp>
        <p:nvSpPr>
          <p:cNvPr id="19465" name="TextBox 10"/>
          <p:cNvSpPr txBox="1">
            <a:spLocks noChangeArrowheads="1"/>
          </p:cNvSpPr>
          <p:nvPr/>
        </p:nvSpPr>
        <p:spPr bwMode="auto">
          <a:xfrm>
            <a:off x="6240463" y="3497263"/>
            <a:ext cx="1582737" cy="307975"/>
          </a:xfrm>
          <a:prstGeom prst="rect">
            <a:avLst/>
          </a:prstGeom>
          <a:noFill/>
          <a:ln w="9525">
            <a:noFill/>
            <a:miter lim="800000"/>
            <a:headEnd/>
            <a:tailEnd/>
          </a:ln>
        </p:spPr>
        <p:txBody>
          <a:bodyPr>
            <a:spAutoFit/>
          </a:bodyPr>
          <a:lstStyle/>
          <a:p>
            <a:r>
              <a:rPr lang="en-US" sz="1400"/>
              <a:t>Ecal DAQ/Trigger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801688"/>
          </a:xfrm>
        </p:spPr>
        <p:txBody>
          <a:bodyPr/>
          <a:lstStyle/>
          <a:p>
            <a:r>
              <a:rPr lang="en-US" sz="3200" smtClean="0">
                <a:solidFill>
                  <a:srgbClr val="FF0000"/>
                </a:solidFill>
              </a:rPr>
              <a:t>HPS Test Run Results</a:t>
            </a:r>
          </a:p>
        </p:txBody>
      </p:sp>
      <p:sp>
        <p:nvSpPr>
          <p:cNvPr id="20483" name="Content Placeholder 2"/>
          <p:cNvSpPr>
            <a:spLocks noGrp="1"/>
          </p:cNvSpPr>
          <p:nvPr>
            <p:ph idx="1"/>
          </p:nvPr>
        </p:nvSpPr>
        <p:spPr>
          <a:xfrm>
            <a:off x="457200" y="876300"/>
            <a:ext cx="8229600" cy="5249863"/>
          </a:xfrm>
        </p:spPr>
        <p:txBody>
          <a:bodyPr/>
          <a:lstStyle/>
          <a:p>
            <a:r>
              <a:rPr lang="en-US" sz="1800" smtClean="0"/>
              <a:t>Scheduling conflicts in Hall B prevented HPS Test Run getting a dedicated electron run. Instead, HPS Test ran parasitically with another experiment using a photon beam.</a:t>
            </a:r>
            <a:br>
              <a:rPr lang="en-US" sz="1800" smtClean="0"/>
            </a:br>
            <a:endParaRPr lang="en-US" sz="1800" smtClean="0"/>
          </a:p>
          <a:p>
            <a:r>
              <a:rPr lang="en-US" sz="1800" smtClean="0"/>
              <a:t>Photon running, with a thin conversion target in front of HPS,  let us fully commission the detector and DAQ and prove its technical feasibility</a:t>
            </a:r>
            <a:br>
              <a:rPr lang="en-US" sz="1800" smtClean="0"/>
            </a:br>
            <a:endParaRPr lang="en-US" sz="1800" smtClean="0"/>
          </a:p>
          <a:p>
            <a:r>
              <a:rPr lang="en-US" sz="1800" smtClean="0"/>
              <a:t>A dedicated photon run during the last 8 hours of CEBAF-6 running, let us take high quality data for detailed performance studies, and measure normalized trigger rates.</a:t>
            </a:r>
            <a:br>
              <a:rPr lang="en-US" sz="1800" smtClean="0"/>
            </a:br>
            <a:endParaRPr lang="en-US" sz="1800" smtClean="0"/>
          </a:p>
          <a:p>
            <a:r>
              <a:rPr lang="en-US" sz="1800" smtClean="0"/>
              <a:t>These data lets us make the case that HPS Test performs as advertized, and that </a:t>
            </a:r>
            <a:r>
              <a:rPr lang="en-US" sz="1800" i="1" smtClean="0"/>
              <a:t>the backgrounds expected in electron running are understood.</a:t>
            </a:r>
            <a:r>
              <a:rPr lang="en-US" sz="1800" smtClean="0"/>
              <a:t> </a:t>
            </a:r>
          </a:p>
        </p:txBody>
      </p:sp>
      <p:sp>
        <p:nvSpPr>
          <p:cNvPr id="20484" name="Footer Placeholder 3"/>
          <p:cNvSpPr>
            <a:spLocks noGrp="1"/>
          </p:cNvSpPr>
          <p:nvPr>
            <p:ph type="ftr" sz="quarter" idx="11"/>
          </p:nvPr>
        </p:nvSpPr>
        <p:spPr>
          <a:noFill/>
        </p:spPr>
        <p:txBody>
          <a:bodyPr/>
          <a:lstStyle/>
          <a:p>
            <a:r>
              <a:rPr lang="en-US" smtClean="0">
                <a:latin typeface="Arial" charset="0"/>
              </a:rPr>
              <a:t>HPS Dark2012</a:t>
            </a:r>
          </a:p>
        </p:txBody>
      </p:sp>
      <p:sp>
        <p:nvSpPr>
          <p:cNvPr id="20485" name="Slide Number Placeholder 4"/>
          <p:cNvSpPr>
            <a:spLocks noGrp="1"/>
          </p:cNvSpPr>
          <p:nvPr>
            <p:ph type="sldNum" sz="quarter" idx="12"/>
          </p:nvPr>
        </p:nvSpPr>
        <p:spPr>
          <a:noFill/>
        </p:spPr>
        <p:txBody>
          <a:bodyPr/>
          <a:lstStyle/>
          <a:p>
            <a:fld id="{880AAB0A-0153-4F25-BD44-D56F58EE6788}" type="slidenum">
              <a:rPr lang="en-US" smtClean="0">
                <a:latin typeface="Arial" charset="0"/>
              </a:rPr>
              <a:pPr/>
              <a:t>57</a:t>
            </a:fld>
            <a:endParaRPr lang="en-US" smtClean="0">
              <a:latin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1"/>
          <p:cNvSpPr txBox="1">
            <a:spLocks noChangeArrowheads="1"/>
          </p:cNvSpPr>
          <p:nvPr/>
        </p:nvSpPr>
        <p:spPr bwMode="auto">
          <a:xfrm>
            <a:off x="0" y="762000"/>
            <a:ext cx="9144000" cy="2862263"/>
          </a:xfrm>
          <a:prstGeom prst="rect">
            <a:avLst/>
          </a:prstGeom>
          <a:noFill/>
          <a:ln w="9525">
            <a:noFill/>
            <a:miter lim="800000"/>
            <a:headEnd/>
            <a:tailEnd/>
          </a:ln>
        </p:spPr>
        <p:txBody>
          <a:bodyPr>
            <a:spAutoFit/>
          </a:bodyPr>
          <a:lstStyle/>
          <a:p>
            <a:pPr>
              <a:buFont typeface="Arial" charset="0"/>
              <a:buChar char="•"/>
            </a:pPr>
            <a:r>
              <a:rPr lang="en-US" sz="2000"/>
              <a:t>  A’ kinematics </a:t>
            </a:r>
            <a:r>
              <a:rPr lang="en-US" sz="2000">
                <a:sym typeface="Symbol" pitchFamily="18" charset="2"/>
              </a:rPr>
              <a:t> need good forward coverage down to ~ </a:t>
            </a:r>
            <a:r>
              <a:rPr lang="en-US" sz="2000" baseline="-25000">
                <a:sym typeface="Symbol" pitchFamily="18" charset="2"/>
              </a:rPr>
              <a:t>decay</a:t>
            </a:r>
            <a:r>
              <a:rPr lang="en-US" sz="2000">
                <a:sym typeface="Symbol" pitchFamily="18" charset="2"/>
              </a:rPr>
              <a:t>/2.</a:t>
            </a:r>
            <a:br>
              <a:rPr lang="en-US" sz="2000">
                <a:sym typeface="Symbol" pitchFamily="18" charset="2"/>
              </a:rPr>
            </a:br>
            <a:r>
              <a:rPr lang="en-US" sz="2000">
                <a:sym typeface="Symbol" pitchFamily="18" charset="2"/>
              </a:rPr>
              <a:t>   This puts detectors close to the beam. </a:t>
            </a:r>
          </a:p>
          <a:p>
            <a:pPr>
              <a:buFont typeface="Arial" charset="0"/>
              <a:buChar char="•"/>
            </a:pPr>
            <a:endParaRPr lang="en-US" sz="2000">
              <a:sym typeface="Symbol" pitchFamily="18" charset="2"/>
            </a:endParaRPr>
          </a:p>
          <a:p>
            <a:pPr>
              <a:buFont typeface="Arial" charset="0"/>
              <a:buChar char="•"/>
            </a:pPr>
            <a:endParaRPr lang="en-US" sz="2000">
              <a:sym typeface="Symbol" pitchFamily="18" charset="2"/>
            </a:endParaRPr>
          </a:p>
          <a:p>
            <a:endParaRPr lang="en-US" sz="2000">
              <a:sym typeface="Symbol" pitchFamily="18" charset="2"/>
            </a:endParaRPr>
          </a:p>
          <a:p>
            <a:pPr>
              <a:buFont typeface="Arial" charset="0"/>
              <a:buChar char="•"/>
            </a:pPr>
            <a:endParaRPr lang="en-US" sz="2000">
              <a:sym typeface="Symbol" pitchFamily="18" charset="2"/>
            </a:endParaRPr>
          </a:p>
          <a:p>
            <a:pPr>
              <a:buFont typeface="Arial" charset="0"/>
              <a:buChar char="•"/>
            </a:pPr>
            <a:endParaRPr lang="en-US" sz="2000">
              <a:sym typeface="Symbol" pitchFamily="18" charset="2"/>
            </a:endParaRPr>
          </a:p>
          <a:p>
            <a:r>
              <a:rPr lang="en-US" sz="2000">
                <a:sym typeface="Symbol" pitchFamily="18" charset="2"/>
              </a:rPr>
              <a:t>   </a:t>
            </a:r>
          </a:p>
          <a:p>
            <a:pPr>
              <a:buFont typeface="Arial" charset="0"/>
              <a:buChar char="•"/>
            </a:pPr>
            <a:endParaRPr lang="en-US" sz="2000"/>
          </a:p>
        </p:txBody>
      </p:sp>
      <p:sp>
        <p:nvSpPr>
          <p:cNvPr id="10243" name="Title 1"/>
          <p:cNvSpPr>
            <a:spLocks noGrp="1"/>
          </p:cNvSpPr>
          <p:nvPr>
            <p:ph type="title"/>
          </p:nvPr>
        </p:nvSpPr>
        <p:spPr>
          <a:xfrm>
            <a:off x="457200" y="0"/>
            <a:ext cx="8229600" cy="733425"/>
          </a:xfrm>
        </p:spPr>
        <p:txBody>
          <a:bodyPr>
            <a:normAutofit fontScale="90000"/>
          </a:bodyPr>
          <a:lstStyle/>
          <a:p>
            <a:r>
              <a:rPr lang="en-US" sz="3200" smtClean="0"/>
              <a:t>HPS Design </a:t>
            </a:r>
            <a:r>
              <a:rPr lang="en-US" sz="3200" smtClean="0">
                <a:sym typeface="Symbol" pitchFamily="18" charset="2"/>
              </a:rPr>
              <a:t/>
            </a:r>
            <a:br>
              <a:rPr lang="en-US" sz="3200" smtClean="0">
                <a:sym typeface="Symbol" pitchFamily="18" charset="2"/>
              </a:rPr>
            </a:br>
            <a:endParaRPr lang="en-US" sz="1200" smtClean="0"/>
          </a:p>
        </p:txBody>
      </p:sp>
      <p:sp>
        <p:nvSpPr>
          <p:cNvPr id="10244" name="Footer Placeholder 4"/>
          <p:cNvSpPr>
            <a:spLocks noGrp="1"/>
          </p:cNvSpPr>
          <p:nvPr>
            <p:ph type="ftr" sz="quarter" idx="11"/>
          </p:nvPr>
        </p:nvSpPr>
        <p:spPr>
          <a:noFill/>
        </p:spPr>
        <p:txBody>
          <a:bodyPr/>
          <a:lstStyle/>
          <a:p>
            <a:r>
              <a:rPr lang="en-US" smtClean="0">
                <a:latin typeface="Arial" charset="0"/>
              </a:rPr>
              <a:t>HPS Dark2012</a:t>
            </a:r>
          </a:p>
        </p:txBody>
      </p:sp>
      <p:sp>
        <p:nvSpPr>
          <p:cNvPr id="10245" name="Slide Number Placeholder 5"/>
          <p:cNvSpPr>
            <a:spLocks noGrp="1"/>
          </p:cNvSpPr>
          <p:nvPr>
            <p:ph type="sldNum" sz="quarter" idx="12"/>
          </p:nvPr>
        </p:nvSpPr>
        <p:spPr>
          <a:noFill/>
        </p:spPr>
        <p:txBody>
          <a:bodyPr/>
          <a:lstStyle/>
          <a:p>
            <a:fld id="{A342E1D9-8D91-4D4C-A270-9CC8AE110A5D}" type="slidenum">
              <a:rPr lang="en-US" smtClean="0">
                <a:latin typeface="Arial" charset="0"/>
              </a:rPr>
              <a:pPr/>
              <a:t>58</a:t>
            </a:fld>
            <a:endParaRPr lang="en-US" smtClean="0">
              <a:latin typeface="Arial" charset="0"/>
            </a:endParaRPr>
          </a:p>
        </p:txBody>
      </p:sp>
      <p:pic>
        <p:nvPicPr>
          <p:cNvPr id="10246" name="Picture 4"/>
          <p:cNvPicPr>
            <a:picLocks noChangeAspect="1" noChangeArrowheads="1"/>
          </p:cNvPicPr>
          <p:nvPr/>
        </p:nvPicPr>
        <p:blipFill>
          <a:blip r:embed="rId2" cstate="print"/>
          <a:srcRect/>
          <a:stretch>
            <a:fillRect/>
          </a:stretch>
        </p:blipFill>
        <p:spPr bwMode="auto">
          <a:xfrm>
            <a:off x="2243138" y="1498600"/>
            <a:ext cx="4957762" cy="1471613"/>
          </a:xfrm>
          <a:prstGeom prst="rect">
            <a:avLst/>
          </a:prstGeom>
          <a:noFill/>
          <a:ln w="9525">
            <a:noFill/>
            <a:miter lim="800000"/>
            <a:headEnd/>
            <a:tailEnd/>
          </a:ln>
        </p:spPr>
      </p:pic>
      <p:sp>
        <p:nvSpPr>
          <p:cNvPr id="10247" name="TextBox 14"/>
          <p:cNvSpPr txBox="1">
            <a:spLocks noChangeArrowheads="1"/>
          </p:cNvSpPr>
          <p:nvPr/>
        </p:nvSpPr>
        <p:spPr bwMode="auto">
          <a:xfrm>
            <a:off x="7286625" y="1574800"/>
            <a:ext cx="1647825" cy="922338"/>
          </a:xfrm>
          <a:prstGeom prst="rect">
            <a:avLst/>
          </a:prstGeom>
          <a:solidFill>
            <a:srgbClr val="FFFF00"/>
          </a:solidFill>
          <a:ln w="9525">
            <a:noFill/>
            <a:miter lim="800000"/>
            <a:headEnd/>
            <a:tailEnd/>
          </a:ln>
        </p:spPr>
        <p:txBody>
          <a:bodyPr>
            <a:spAutoFit/>
          </a:bodyPr>
          <a:lstStyle/>
          <a:p>
            <a:r>
              <a:rPr lang="en-US"/>
              <a:t>E</a:t>
            </a:r>
            <a:r>
              <a:rPr lang="en-US" baseline="-25000"/>
              <a:t>A’ </a:t>
            </a:r>
            <a:r>
              <a:rPr lang="en-US">
                <a:sym typeface="Symbol" pitchFamily="18" charset="2"/>
              </a:rPr>
              <a:t> E</a:t>
            </a:r>
            <a:r>
              <a:rPr lang="en-US" baseline="-25000">
                <a:sym typeface="Symbol" pitchFamily="18" charset="2"/>
              </a:rPr>
              <a:t>beam    </a:t>
            </a:r>
            <a:br>
              <a:rPr lang="en-US" baseline="-25000">
                <a:sym typeface="Symbol" pitchFamily="18" charset="2"/>
              </a:rPr>
            </a:br>
            <a:r>
              <a:rPr lang="en-US">
                <a:sym typeface="Symbol" pitchFamily="18" charset="2"/>
              </a:rPr>
              <a:t></a:t>
            </a:r>
            <a:r>
              <a:rPr lang="en-US" baseline="-25000">
                <a:sym typeface="Symbol" pitchFamily="18" charset="2"/>
              </a:rPr>
              <a:t>A’</a:t>
            </a:r>
            <a:r>
              <a:rPr lang="en-US">
                <a:sym typeface="Symbol" pitchFamily="18" charset="2"/>
              </a:rPr>
              <a:t>   0</a:t>
            </a:r>
            <a:br>
              <a:rPr lang="en-US">
                <a:sym typeface="Symbol" pitchFamily="18" charset="2"/>
              </a:rPr>
            </a:br>
            <a:r>
              <a:rPr lang="en-US">
                <a:sym typeface="Symbol" pitchFamily="18" charset="2"/>
              </a:rPr>
              <a:t></a:t>
            </a:r>
            <a:r>
              <a:rPr lang="en-US" baseline="-25000">
                <a:sym typeface="Symbol" pitchFamily="18" charset="2"/>
              </a:rPr>
              <a:t>decay </a:t>
            </a:r>
            <a:r>
              <a:rPr lang="en-US">
                <a:sym typeface="Symbol" pitchFamily="18" charset="2"/>
              </a:rPr>
              <a:t>= m</a:t>
            </a:r>
            <a:r>
              <a:rPr lang="en-US" baseline="-25000">
                <a:sym typeface="Symbol" pitchFamily="18" charset="2"/>
              </a:rPr>
              <a:t>A’</a:t>
            </a:r>
            <a:r>
              <a:rPr lang="en-US">
                <a:sym typeface="Symbol" pitchFamily="18" charset="2"/>
              </a:rPr>
              <a:t>/E</a:t>
            </a:r>
            <a:r>
              <a:rPr lang="en-US" baseline="-25000">
                <a:sym typeface="Symbol" pitchFamily="18" charset="2"/>
              </a:rPr>
              <a:t>A’</a:t>
            </a:r>
            <a:endParaRPr lang="en-US"/>
          </a:p>
        </p:txBody>
      </p:sp>
      <p:sp>
        <p:nvSpPr>
          <p:cNvPr id="10248" name="TextBox 15"/>
          <p:cNvSpPr txBox="1">
            <a:spLocks noChangeArrowheads="1"/>
          </p:cNvSpPr>
          <p:nvPr/>
        </p:nvSpPr>
        <p:spPr bwMode="auto">
          <a:xfrm>
            <a:off x="2362200" y="3789363"/>
            <a:ext cx="4476750" cy="646112"/>
          </a:xfrm>
          <a:prstGeom prst="rect">
            <a:avLst/>
          </a:prstGeom>
          <a:noFill/>
          <a:ln w="9525">
            <a:noFill/>
            <a:miter lim="800000"/>
            <a:headEnd/>
            <a:tailEnd/>
          </a:ln>
        </p:spPr>
        <p:txBody>
          <a:bodyPr>
            <a:spAutoFit/>
          </a:bodyPr>
          <a:lstStyle/>
          <a:p>
            <a:r>
              <a:rPr lang="en-US">
                <a:solidFill>
                  <a:srgbClr val="FF0000"/>
                </a:solidFill>
                <a:sym typeface="Symbol" pitchFamily="18" charset="2"/>
              </a:rPr>
              <a:t>Want      m/m ~ 1% for bump hunt</a:t>
            </a:r>
            <a:br>
              <a:rPr lang="en-US">
                <a:solidFill>
                  <a:srgbClr val="FF0000"/>
                </a:solidFill>
                <a:sym typeface="Symbol" pitchFamily="18" charset="2"/>
              </a:rPr>
            </a:br>
            <a:r>
              <a:rPr lang="en-US">
                <a:solidFill>
                  <a:srgbClr val="FF0000"/>
                </a:solidFill>
                <a:sym typeface="Symbol" pitchFamily="18" charset="2"/>
              </a:rPr>
              <a:t>Want            z ~ 1mm </a:t>
            </a:r>
            <a:endParaRPr lang="en-US"/>
          </a:p>
        </p:txBody>
      </p:sp>
      <p:sp>
        <p:nvSpPr>
          <p:cNvPr id="10249" name="TextBox 14"/>
          <p:cNvSpPr txBox="1">
            <a:spLocks noChangeArrowheads="1"/>
          </p:cNvSpPr>
          <p:nvPr/>
        </p:nvSpPr>
        <p:spPr bwMode="auto">
          <a:xfrm>
            <a:off x="0" y="3119438"/>
            <a:ext cx="9144000" cy="708025"/>
          </a:xfrm>
          <a:prstGeom prst="rect">
            <a:avLst/>
          </a:prstGeom>
          <a:noFill/>
          <a:ln w="9525">
            <a:noFill/>
            <a:miter lim="800000"/>
            <a:headEnd/>
            <a:tailEnd/>
          </a:ln>
        </p:spPr>
        <p:txBody>
          <a:bodyPr>
            <a:spAutoFit/>
          </a:bodyPr>
          <a:lstStyle/>
          <a:p>
            <a:pPr>
              <a:buFont typeface="Arial" charset="0"/>
              <a:buChar char="•"/>
            </a:pPr>
            <a:r>
              <a:rPr lang="en-US" sz="2000"/>
              <a:t>  Vertexing A’ decays requires detectors close to the target. Bump hunting </a:t>
            </a:r>
            <a:br>
              <a:rPr lang="en-US" sz="2000"/>
            </a:br>
            <a:r>
              <a:rPr lang="en-US" sz="2000"/>
              <a:t>    needs good momentum/mass resolution.  Both need tracking and a magnet.</a:t>
            </a:r>
          </a:p>
        </p:txBody>
      </p:sp>
      <p:sp>
        <p:nvSpPr>
          <p:cNvPr id="10250" name="TextBox 17"/>
          <p:cNvSpPr txBox="1">
            <a:spLocks noChangeArrowheads="1"/>
          </p:cNvSpPr>
          <p:nvPr/>
        </p:nvSpPr>
        <p:spPr bwMode="auto">
          <a:xfrm>
            <a:off x="0" y="4684713"/>
            <a:ext cx="8705850" cy="708025"/>
          </a:xfrm>
          <a:prstGeom prst="rect">
            <a:avLst/>
          </a:prstGeom>
          <a:noFill/>
          <a:ln w="9525">
            <a:noFill/>
            <a:miter lim="800000"/>
            <a:headEnd/>
            <a:tailEnd/>
          </a:ln>
        </p:spPr>
        <p:txBody>
          <a:bodyPr>
            <a:spAutoFit/>
          </a:bodyPr>
          <a:lstStyle/>
          <a:p>
            <a:pPr>
              <a:buFont typeface="Arial" charset="0"/>
              <a:buChar char="•"/>
            </a:pPr>
            <a:r>
              <a:rPr lang="en-US" sz="2000"/>
              <a:t>  Trigger with a high rate Electromagnetic Calorimeter</a:t>
            </a:r>
            <a:br>
              <a:rPr lang="en-US" sz="2000"/>
            </a:br>
            <a:r>
              <a:rPr lang="en-US" sz="2000"/>
              <a:t>    downstream of the magnet to select e</a:t>
            </a:r>
            <a:r>
              <a:rPr lang="en-US" sz="2000" baseline="30000"/>
              <a:t>+ </a:t>
            </a:r>
            <a:r>
              <a:rPr lang="en-US" sz="2000"/>
              <a:t>and e</a:t>
            </a:r>
            <a:r>
              <a:rPr lang="en-US" sz="2000" baseline="30000"/>
              <a:t>-</a:t>
            </a:r>
            <a:r>
              <a:rPr lang="en-US" sz="2000"/>
              <a:t>.</a:t>
            </a:r>
          </a:p>
        </p:txBody>
      </p:sp>
      <p:pic>
        <p:nvPicPr>
          <p:cNvPr id="10251" name="Picture 15"/>
          <p:cNvPicPr>
            <a:picLocks noChangeAspect="1" noChangeArrowheads="1"/>
          </p:cNvPicPr>
          <p:nvPr/>
        </p:nvPicPr>
        <p:blipFill>
          <a:blip r:embed="rId3" cstate="print"/>
          <a:srcRect/>
          <a:stretch>
            <a:fillRect/>
          </a:stretch>
        </p:blipFill>
        <p:spPr bwMode="auto">
          <a:xfrm>
            <a:off x="6829425" y="4656138"/>
            <a:ext cx="1628775" cy="1047750"/>
          </a:xfrm>
          <a:prstGeom prst="rect">
            <a:avLst/>
          </a:prstGeom>
          <a:noFill/>
          <a:ln w="9525">
            <a:noFill/>
            <a:miter lim="800000"/>
            <a:headEnd/>
            <a:tailEnd/>
          </a:ln>
        </p:spPr>
      </p:pic>
      <p:sp>
        <p:nvSpPr>
          <p:cNvPr id="10252" name="TextBox 15"/>
          <p:cNvSpPr txBox="1">
            <a:spLocks noChangeArrowheads="1"/>
          </p:cNvSpPr>
          <p:nvPr/>
        </p:nvSpPr>
        <p:spPr bwMode="auto">
          <a:xfrm>
            <a:off x="7105650" y="4552950"/>
            <a:ext cx="1285875" cy="369888"/>
          </a:xfrm>
          <a:prstGeom prst="rect">
            <a:avLst/>
          </a:prstGeom>
          <a:noFill/>
          <a:ln w="9525">
            <a:noFill/>
            <a:miter lim="800000"/>
            <a:headEnd/>
            <a:tailEnd/>
          </a:ln>
        </p:spPr>
        <p:txBody>
          <a:bodyPr>
            <a:spAutoFit/>
          </a:bodyPr>
          <a:lstStyle/>
          <a:p>
            <a:r>
              <a:rPr lang="en-US">
                <a:solidFill>
                  <a:srgbClr val="FF0000"/>
                </a:solidFill>
              </a:rPr>
              <a:t>e</a:t>
            </a:r>
            <a:r>
              <a:rPr lang="en-US" baseline="30000">
                <a:solidFill>
                  <a:srgbClr val="FF0000"/>
                </a:solidFill>
              </a:rPr>
              <a:t>+</a:t>
            </a:r>
            <a:r>
              <a:rPr lang="en-US">
                <a:solidFill>
                  <a:srgbClr val="FF0000"/>
                </a:solidFill>
              </a:rPr>
              <a:t> </a:t>
            </a:r>
            <a:r>
              <a:rPr lang="en-US"/>
              <a:t>and </a:t>
            </a:r>
            <a:r>
              <a:rPr lang="en-US">
                <a:solidFill>
                  <a:srgbClr val="6666FF"/>
                </a:solidFill>
              </a:rPr>
              <a:t>e</a:t>
            </a:r>
            <a:r>
              <a:rPr lang="en-US" baseline="30000">
                <a:solidFill>
                  <a:srgbClr val="6666FF"/>
                </a:solidFill>
              </a:rPr>
              <a:t>-</a:t>
            </a:r>
            <a:r>
              <a:rPr lang="en-US" baseline="30000">
                <a:solidFill>
                  <a:srgbClr val="002060"/>
                </a:solidFill>
              </a:rPr>
              <a:t> </a:t>
            </a:r>
            <a:endParaRPr lang="en-US">
              <a:solidFill>
                <a:srgbClr val="002060"/>
              </a:solidFill>
            </a:endParaRPr>
          </a:p>
        </p:txBody>
      </p:sp>
      <p:sp>
        <p:nvSpPr>
          <p:cNvPr id="10253" name="TextBox 18"/>
          <p:cNvSpPr txBox="1">
            <a:spLocks noChangeArrowheads="1"/>
          </p:cNvSpPr>
          <p:nvPr/>
        </p:nvSpPr>
        <p:spPr bwMode="auto">
          <a:xfrm>
            <a:off x="6915150" y="5345113"/>
            <a:ext cx="1581150" cy="369887"/>
          </a:xfrm>
          <a:prstGeom prst="rect">
            <a:avLst/>
          </a:prstGeom>
          <a:noFill/>
          <a:ln w="9525">
            <a:noFill/>
            <a:miter lim="800000"/>
            <a:headEnd/>
            <a:tailEnd/>
          </a:ln>
        </p:spPr>
        <p:txBody>
          <a:bodyPr>
            <a:spAutoFit/>
          </a:bodyPr>
          <a:lstStyle/>
          <a:p>
            <a:r>
              <a:rPr lang="en-US"/>
              <a:t>entering ECal</a:t>
            </a:r>
          </a:p>
        </p:txBody>
      </p:sp>
      <p:sp>
        <p:nvSpPr>
          <p:cNvPr id="10254" name="TextBox 13"/>
          <p:cNvSpPr txBox="1">
            <a:spLocks noChangeArrowheads="1"/>
          </p:cNvSpPr>
          <p:nvPr/>
        </p:nvSpPr>
        <p:spPr bwMode="auto">
          <a:xfrm>
            <a:off x="6786563" y="4289425"/>
            <a:ext cx="2151062" cy="369888"/>
          </a:xfrm>
          <a:prstGeom prst="rect">
            <a:avLst/>
          </a:prstGeom>
          <a:noFill/>
          <a:ln w="9525">
            <a:noFill/>
            <a:miter lim="800000"/>
            <a:headEnd/>
            <a:tailEnd/>
          </a:ln>
        </p:spPr>
        <p:txBody>
          <a:bodyPr>
            <a:spAutoFit/>
          </a:bodyPr>
          <a:lstStyle/>
          <a:p>
            <a:r>
              <a:rPr lang="en-US"/>
              <a:t>Beam’s Eye View</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773113"/>
          </a:xfrm>
        </p:spPr>
        <p:txBody>
          <a:bodyPr/>
          <a:lstStyle/>
          <a:p>
            <a:r>
              <a:rPr lang="en-US" sz="3200" smtClean="0">
                <a:solidFill>
                  <a:srgbClr val="FF0000"/>
                </a:solidFill>
              </a:rPr>
              <a:t>Silicon Vertex Tracker (SVT)</a:t>
            </a:r>
          </a:p>
        </p:txBody>
      </p:sp>
      <p:sp>
        <p:nvSpPr>
          <p:cNvPr id="17411" name="Footer Placeholder 3"/>
          <p:cNvSpPr>
            <a:spLocks noGrp="1"/>
          </p:cNvSpPr>
          <p:nvPr>
            <p:ph type="ftr" sz="quarter" idx="11"/>
          </p:nvPr>
        </p:nvSpPr>
        <p:spPr>
          <a:noFill/>
        </p:spPr>
        <p:txBody>
          <a:bodyPr/>
          <a:lstStyle/>
          <a:p>
            <a:r>
              <a:rPr lang="en-US" smtClean="0">
                <a:latin typeface="Arial" charset="0"/>
              </a:rPr>
              <a:t>HPS Dark2012</a:t>
            </a:r>
          </a:p>
        </p:txBody>
      </p:sp>
      <p:sp>
        <p:nvSpPr>
          <p:cNvPr id="17412" name="Slide Number Placeholder 4"/>
          <p:cNvSpPr>
            <a:spLocks noGrp="1"/>
          </p:cNvSpPr>
          <p:nvPr>
            <p:ph type="sldNum" sz="quarter" idx="12"/>
          </p:nvPr>
        </p:nvSpPr>
        <p:spPr>
          <a:noFill/>
        </p:spPr>
        <p:txBody>
          <a:bodyPr/>
          <a:lstStyle/>
          <a:p>
            <a:fld id="{3EFA7826-F319-41AF-A76B-F129599EAF6E}" type="slidenum">
              <a:rPr lang="en-US" smtClean="0">
                <a:latin typeface="Arial" charset="0"/>
              </a:rPr>
              <a:pPr/>
              <a:t>59</a:t>
            </a:fld>
            <a:endParaRPr lang="en-US" smtClean="0">
              <a:latin typeface="Arial" charset="0"/>
            </a:endParaRPr>
          </a:p>
        </p:txBody>
      </p:sp>
      <p:pic>
        <p:nvPicPr>
          <p:cNvPr id="17413" name="Picture 2"/>
          <p:cNvPicPr>
            <a:picLocks noChangeAspect="1" noChangeArrowheads="1"/>
          </p:cNvPicPr>
          <p:nvPr/>
        </p:nvPicPr>
        <p:blipFill>
          <a:blip r:embed="rId2" cstate="print"/>
          <a:srcRect/>
          <a:stretch>
            <a:fillRect/>
          </a:stretch>
        </p:blipFill>
        <p:spPr bwMode="auto">
          <a:xfrm>
            <a:off x="228600" y="762000"/>
            <a:ext cx="8740775" cy="545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egnaposto data 5"/>
          <p:cNvSpPr>
            <a:spLocks noGrp="1"/>
          </p:cNvSpPr>
          <p:nvPr>
            <p:ph type="dt" sz="half" idx="10"/>
          </p:nvPr>
        </p:nvSpPr>
        <p:spPr/>
        <p:txBody>
          <a:bodyPr/>
          <a:lstStyle/>
          <a:p>
            <a:r>
              <a:rPr lang="it-IT"/>
              <a:t>G.M. Urciuoli</a:t>
            </a:r>
          </a:p>
        </p:txBody>
      </p:sp>
      <p:sp>
        <p:nvSpPr>
          <p:cNvPr id="8194" name="Rectangle 2"/>
          <p:cNvSpPr>
            <a:spLocks noGrp="1" noChangeArrowheads="1"/>
          </p:cNvSpPr>
          <p:nvPr>
            <p:ph type="title"/>
          </p:nvPr>
        </p:nvSpPr>
        <p:spPr>
          <a:xfrm>
            <a:off x="685800" y="381000"/>
            <a:ext cx="7696200" cy="792163"/>
          </a:xfrm>
        </p:spPr>
        <p:txBody>
          <a:bodyPr/>
          <a:lstStyle/>
          <a:p>
            <a:r>
              <a:rPr lang="en-US" sz="4000">
                <a:solidFill>
                  <a:schemeClr val="accent2"/>
                </a:solidFill>
              </a:rPr>
              <a:t>PREX   </a:t>
            </a:r>
            <a:r>
              <a:rPr lang="en-US" sz="3200">
                <a:solidFill>
                  <a:schemeClr val="accent2"/>
                </a:solidFill>
              </a:rPr>
              <a:t>&amp;</a:t>
            </a:r>
            <a:r>
              <a:rPr lang="en-US" sz="4000">
                <a:solidFill>
                  <a:schemeClr val="accent2"/>
                </a:solidFill>
              </a:rPr>
              <a:t>   Neutron Stars</a:t>
            </a:r>
          </a:p>
        </p:txBody>
      </p:sp>
      <p:pic>
        <p:nvPicPr>
          <p:cNvPr id="8195" name="Picture 3" descr="crab_pulsar"/>
          <p:cNvPicPr>
            <a:picLocks noGrp="1" noChangeAspect="1" noChangeArrowheads="1"/>
          </p:cNvPicPr>
          <p:nvPr>
            <p:ph sz="half" idx="1"/>
          </p:nvPr>
        </p:nvPicPr>
        <p:blipFill>
          <a:blip r:embed="rId3" cstate="print"/>
          <a:srcRect/>
          <a:stretch>
            <a:fillRect/>
          </a:stretch>
        </p:blipFill>
        <p:spPr>
          <a:xfrm>
            <a:off x="381000" y="1524000"/>
            <a:ext cx="3962400" cy="3962400"/>
          </a:xfrm>
          <a:noFill/>
          <a:ln/>
        </p:spPr>
      </p:pic>
      <p:graphicFrame>
        <p:nvGraphicFramePr>
          <p:cNvPr id="8196" name="Object 4"/>
          <p:cNvGraphicFramePr>
            <a:graphicFrameLocks noChangeAspect="1"/>
          </p:cNvGraphicFramePr>
          <p:nvPr>
            <p:ph sz="quarter" idx="2"/>
          </p:nvPr>
        </p:nvGraphicFramePr>
        <p:xfrm>
          <a:off x="6616700" y="2581275"/>
          <a:ext cx="101600" cy="230188"/>
        </p:xfrm>
        <a:graphic>
          <a:graphicData uri="http://schemas.openxmlformats.org/presentationml/2006/ole">
            <p:oleObj spid="_x0000_s5122" name="Equation" r:id="rId4" imgW="101520" imgH="253800" progId="Equation.3">
              <p:embed/>
            </p:oleObj>
          </a:graphicData>
        </a:graphic>
      </p:graphicFrame>
      <p:sp>
        <p:nvSpPr>
          <p:cNvPr id="8197" name="Text Box 5"/>
          <p:cNvSpPr txBox="1">
            <a:spLocks noChangeArrowheads="1"/>
          </p:cNvSpPr>
          <p:nvPr/>
        </p:nvSpPr>
        <p:spPr bwMode="auto">
          <a:xfrm>
            <a:off x="1371600" y="5562600"/>
            <a:ext cx="2286000" cy="396875"/>
          </a:xfrm>
          <a:prstGeom prst="rect">
            <a:avLst/>
          </a:prstGeom>
          <a:noFill/>
          <a:ln w="9525">
            <a:noFill/>
            <a:miter lim="800000"/>
            <a:headEnd/>
            <a:tailEnd/>
          </a:ln>
          <a:effectLst/>
        </p:spPr>
        <p:txBody>
          <a:bodyPr>
            <a:spAutoFit/>
          </a:bodyPr>
          <a:lstStyle/>
          <a:p>
            <a:pPr>
              <a:spcBef>
                <a:spcPct val="50000"/>
              </a:spcBef>
            </a:pPr>
            <a:r>
              <a:rPr lang="en-US" sz="2000">
                <a:solidFill>
                  <a:schemeClr val="accent2"/>
                </a:solidFill>
              </a:rPr>
              <a:t>Crab  Pulsar</a:t>
            </a:r>
          </a:p>
        </p:txBody>
      </p:sp>
      <p:sp>
        <p:nvSpPr>
          <p:cNvPr id="8198" name="Text Box 6"/>
          <p:cNvSpPr txBox="1">
            <a:spLocks noChangeArrowheads="1"/>
          </p:cNvSpPr>
          <p:nvPr/>
        </p:nvSpPr>
        <p:spPr bwMode="auto">
          <a:xfrm>
            <a:off x="3352800" y="1143000"/>
            <a:ext cx="2836863" cy="304800"/>
          </a:xfrm>
          <a:prstGeom prst="rect">
            <a:avLst/>
          </a:prstGeom>
          <a:noFill/>
          <a:ln w="9525">
            <a:noFill/>
            <a:miter lim="800000"/>
            <a:headEnd/>
            <a:tailEnd/>
          </a:ln>
          <a:effectLst/>
        </p:spPr>
        <p:txBody>
          <a:bodyPr wrap="none">
            <a:spAutoFit/>
          </a:bodyPr>
          <a:lstStyle/>
          <a:p>
            <a:r>
              <a:rPr lang="en-US" sz="1400"/>
              <a:t>(  C.J. Horowitz,  J. Piekarweicz  )</a:t>
            </a:r>
          </a:p>
        </p:txBody>
      </p:sp>
      <p:sp>
        <p:nvSpPr>
          <p:cNvPr id="8199" name="Text Box 7"/>
          <p:cNvSpPr txBox="1">
            <a:spLocks noChangeArrowheads="1"/>
          </p:cNvSpPr>
          <p:nvPr/>
        </p:nvSpPr>
        <p:spPr bwMode="auto">
          <a:xfrm>
            <a:off x="4495800" y="1704975"/>
            <a:ext cx="2819400" cy="641350"/>
          </a:xfrm>
          <a:prstGeom prst="rect">
            <a:avLst/>
          </a:prstGeom>
          <a:solidFill>
            <a:srgbClr val="FFFF99"/>
          </a:solidFill>
          <a:ln w="9525">
            <a:noFill/>
            <a:miter lim="800000"/>
            <a:headEnd/>
            <a:tailEnd/>
          </a:ln>
          <a:effectLst/>
        </p:spPr>
        <p:txBody>
          <a:bodyPr>
            <a:spAutoFit/>
          </a:bodyPr>
          <a:lstStyle/>
          <a:p>
            <a:pPr>
              <a:spcBef>
                <a:spcPct val="50000"/>
              </a:spcBef>
            </a:pPr>
            <a:r>
              <a:rPr lang="en-US">
                <a:solidFill>
                  <a:srgbClr val="008000"/>
                </a:solidFill>
              </a:rPr>
              <a:t>R      calibrates  EOS  of  Neutron  Rich  Matter</a:t>
            </a:r>
          </a:p>
        </p:txBody>
      </p:sp>
      <p:sp>
        <p:nvSpPr>
          <p:cNvPr id="8200" name="Text Box 8"/>
          <p:cNvSpPr txBox="1">
            <a:spLocks noChangeArrowheads="1"/>
          </p:cNvSpPr>
          <p:nvPr/>
        </p:nvSpPr>
        <p:spPr bwMode="auto">
          <a:xfrm>
            <a:off x="4495800" y="3140075"/>
            <a:ext cx="3352800" cy="641350"/>
          </a:xfrm>
          <a:prstGeom prst="rect">
            <a:avLst/>
          </a:prstGeom>
          <a:solidFill>
            <a:srgbClr val="FFFF99"/>
          </a:solidFill>
          <a:ln w="9525">
            <a:noFill/>
            <a:miter lim="800000"/>
            <a:headEnd/>
            <a:tailEnd/>
          </a:ln>
          <a:effectLst/>
        </p:spPr>
        <p:txBody>
          <a:bodyPr>
            <a:spAutoFit/>
          </a:bodyPr>
          <a:lstStyle/>
          <a:p>
            <a:pPr>
              <a:spcBef>
                <a:spcPct val="50000"/>
              </a:spcBef>
            </a:pPr>
            <a:r>
              <a:rPr lang="en-US">
                <a:solidFill>
                  <a:srgbClr val="008000"/>
                </a:solidFill>
              </a:rPr>
              <a:t>Combine   PREX  R      with   Obs.  Neutron  Star  Radii</a:t>
            </a:r>
          </a:p>
        </p:txBody>
      </p:sp>
      <p:sp>
        <p:nvSpPr>
          <p:cNvPr id="8201" name="Text Box 9"/>
          <p:cNvSpPr txBox="1">
            <a:spLocks noChangeArrowheads="1"/>
          </p:cNvSpPr>
          <p:nvPr/>
        </p:nvSpPr>
        <p:spPr bwMode="auto">
          <a:xfrm>
            <a:off x="4495800" y="4568825"/>
            <a:ext cx="2743200" cy="641350"/>
          </a:xfrm>
          <a:prstGeom prst="rect">
            <a:avLst/>
          </a:prstGeom>
          <a:solidFill>
            <a:srgbClr val="FFFF99"/>
          </a:solidFill>
          <a:ln w="9525">
            <a:noFill/>
            <a:miter lim="800000"/>
            <a:headEnd/>
            <a:tailEnd/>
          </a:ln>
          <a:effectLst/>
        </p:spPr>
        <p:txBody>
          <a:bodyPr>
            <a:spAutoFit/>
          </a:bodyPr>
          <a:lstStyle/>
          <a:p>
            <a:pPr>
              <a:spcBef>
                <a:spcPct val="50000"/>
              </a:spcBef>
            </a:pPr>
            <a:r>
              <a:rPr lang="en-US">
                <a:solidFill>
                  <a:srgbClr val="008000"/>
                </a:solidFill>
              </a:rPr>
              <a:t>Some  Neutron  Stars  seem  too  Cold </a:t>
            </a:r>
          </a:p>
        </p:txBody>
      </p:sp>
      <p:sp>
        <p:nvSpPr>
          <p:cNvPr id="8202" name="Text Box 10"/>
          <p:cNvSpPr txBox="1">
            <a:spLocks noChangeArrowheads="1"/>
          </p:cNvSpPr>
          <p:nvPr/>
        </p:nvSpPr>
        <p:spPr bwMode="auto">
          <a:xfrm>
            <a:off x="4700588" y="1846263"/>
            <a:ext cx="457200" cy="304800"/>
          </a:xfrm>
          <a:prstGeom prst="rect">
            <a:avLst/>
          </a:prstGeom>
          <a:noFill/>
          <a:ln w="9525">
            <a:noFill/>
            <a:miter lim="800000"/>
            <a:headEnd/>
            <a:tailEnd/>
          </a:ln>
          <a:effectLst/>
        </p:spPr>
        <p:txBody>
          <a:bodyPr>
            <a:spAutoFit/>
          </a:bodyPr>
          <a:lstStyle/>
          <a:p>
            <a:pPr>
              <a:spcBef>
                <a:spcPct val="50000"/>
              </a:spcBef>
            </a:pPr>
            <a:r>
              <a:rPr lang="en-US" sz="1400">
                <a:solidFill>
                  <a:srgbClr val="008000"/>
                </a:solidFill>
              </a:rPr>
              <a:t>N</a:t>
            </a:r>
          </a:p>
        </p:txBody>
      </p:sp>
      <p:sp>
        <p:nvSpPr>
          <p:cNvPr id="8203" name="Text Box 11"/>
          <p:cNvSpPr txBox="1">
            <a:spLocks noChangeArrowheads="1"/>
          </p:cNvSpPr>
          <p:nvPr/>
        </p:nvSpPr>
        <p:spPr bwMode="auto">
          <a:xfrm>
            <a:off x="6553200" y="3241675"/>
            <a:ext cx="457200" cy="304800"/>
          </a:xfrm>
          <a:prstGeom prst="rect">
            <a:avLst/>
          </a:prstGeom>
          <a:noFill/>
          <a:ln w="9525">
            <a:noFill/>
            <a:miter lim="800000"/>
            <a:headEnd/>
            <a:tailEnd/>
          </a:ln>
          <a:effectLst/>
        </p:spPr>
        <p:txBody>
          <a:bodyPr>
            <a:spAutoFit/>
          </a:bodyPr>
          <a:lstStyle/>
          <a:p>
            <a:pPr>
              <a:spcBef>
                <a:spcPct val="50000"/>
              </a:spcBef>
            </a:pPr>
            <a:r>
              <a:rPr lang="en-US" sz="1400">
                <a:solidFill>
                  <a:srgbClr val="008000"/>
                </a:solidFill>
              </a:rPr>
              <a:t>N</a:t>
            </a:r>
          </a:p>
        </p:txBody>
      </p:sp>
      <p:sp>
        <p:nvSpPr>
          <p:cNvPr id="8204" name="Text Box 12"/>
          <p:cNvSpPr txBox="1">
            <a:spLocks noChangeArrowheads="1"/>
          </p:cNvSpPr>
          <p:nvPr/>
        </p:nvSpPr>
        <p:spPr bwMode="auto">
          <a:xfrm>
            <a:off x="4800600" y="2365375"/>
            <a:ext cx="2286000" cy="304800"/>
          </a:xfrm>
          <a:prstGeom prst="rect">
            <a:avLst/>
          </a:prstGeom>
          <a:noFill/>
          <a:ln w="9525">
            <a:noFill/>
            <a:miter lim="800000"/>
            <a:headEnd/>
            <a:tailEnd/>
          </a:ln>
          <a:effectLst/>
        </p:spPr>
        <p:txBody>
          <a:bodyPr>
            <a:spAutoFit/>
          </a:bodyPr>
          <a:lstStyle/>
          <a:p>
            <a:pPr>
              <a:spcBef>
                <a:spcPct val="50000"/>
              </a:spcBef>
            </a:pPr>
            <a:r>
              <a:rPr lang="en-US" sz="1400"/>
              <a:t>Crust  Thickness</a:t>
            </a:r>
          </a:p>
        </p:txBody>
      </p:sp>
      <p:sp>
        <p:nvSpPr>
          <p:cNvPr id="8205" name="Text Box 13"/>
          <p:cNvSpPr txBox="1">
            <a:spLocks noChangeArrowheads="1"/>
          </p:cNvSpPr>
          <p:nvPr/>
        </p:nvSpPr>
        <p:spPr bwMode="auto">
          <a:xfrm>
            <a:off x="4800600" y="2593975"/>
            <a:ext cx="4114800" cy="304800"/>
          </a:xfrm>
          <a:prstGeom prst="rect">
            <a:avLst/>
          </a:prstGeom>
          <a:noFill/>
          <a:ln w="9525">
            <a:noFill/>
            <a:miter lim="800000"/>
            <a:headEnd/>
            <a:tailEnd/>
          </a:ln>
          <a:effectLst/>
        </p:spPr>
        <p:txBody>
          <a:bodyPr>
            <a:spAutoFit/>
          </a:bodyPr>
          <a:lstStyle/>
          <a:p>
            <a:pPr>
              <a:spcBef>
                <a:spcPct val="50000"/>
              </a:spcBef>
            </a:pPr>
            <a:r>
              <a:rPr lang="en-US" sz="1400"/>
              <a:t>Explain   Glitches  in  Pulsar  Frequency ?</a:t>
            </a:r>
          </a:p>
        </p:txBody>
      </p:sp>
      <p:sp>
        <p:nvSpPr>
          <p:cNvPr id="8206" name="Text Box 14"/>
          <p:cNvSpPr txBox="1">
            <a:spLocks noChangeArrowheads="1"/>
          </p:cNvSpPr>
          <p:nvPr/>
        </p:nvSpPr>
        <p:spPr bwMode="auto">
          <a:xfrm>
            <a:off x="4756150" y="4025900"/>
            <a:ext cx="4191000" cy="304800"/>
          </a:xfrm>
          <a:prstGeom prst="rect">
            <a:avLst/>
          </a:prstGeom>
          <a:noFill/>
          <a:ln w="9525">
            <a:noFill/>
            <a:miter lim="800000"/>
            <a:headEnd/>
            <a:tailEnd/>
          </a:ln>
          <a:effectLst/>
        </p:spPr>
        <p:txBody>
          <a:bodyPr>
            <a:spAutoFit/>
          </a:bodyPr>
          <a:lstStyle/>
          <a:p>
            <a:pPr>
              <a:spcBef>
                <a:spcPct val="50000"/>
              </a:spcBef>
            </a:pPr>
            <a:r>
              <a:rPr lang="en-US" sz="1400"/>
              <a:t> </a:t>
            </a:r>
            <a:r>
              <a:rPr lang="en-US" sz="1400" b="1">
                <a:solidFill>
                  <a:srgbClr val="0099FF"/>
                </a:solidFill>
              </a:rPr>
              <a:t>Strange  star ?</a:t>
            </a:r>
            <a:r>
              <a:rPr lang="en-US" sz="1400"/>
              <a:t>   </a:t>
            </a:r>
            <a:r>
              <a:rPr lang="en-US" sz="1400" b="1">
                <a:solidFill>
                  <a:srgbClr val="FF00FF"/>
                </a:solidFill>
              </a:rPr>
              <a:t>Quark  Star ?</a:t>
            </a:r>
          </a:p>
        </p:txBody>
      </p:sp>
      <p:sp>
        <p:nvSpPr>
          <p:cNvPr id="8207" name="Text Box 15"/>
          <p:cNvSpPr txBox="1">
            <a:spLocks noChangeArrowheads="1"/>
          </p:cNvSpPr>
          <p:nvPr/>
        </p:nvSpPr>
        <p:spPr bwMode="auto">
          <a:xfrm>
            <a:off x="4800600" y="5226050"/>
            <a:ext cx="3810000" cy="304800"/>
          </a:xfrm>
          <a:prstGeom prst="rect">
            <a:avLst/>
          </a:prstGeom>
          <a:noFill/>
          <a:ln w="9525">
            <a:noFill/>
            <a:miter lim="800000"/>
            <a:headEnd/>
            <a:tailEnd/>
          </a:ln>
          <a:effectLst/>
        </p:spPr>
        <p:txBody>
          <a:bodyPr>
            <a:spAutoFit/>
          </a:bodyPr>
          <a:lstStyle/>
          <a:p>
            <a:pPr>
              <a:spcBef>
                <a:spcPct val="50000"/>
              </a:spcBef>
            </a:pPr>
            <a:r>
              <a:rPr lang="en-US" sz="1400"/>
              <a:t>Cooling by neutrino  emission  (URCA)</a:t>
            </a:r>
          </a:p>
        </p:txBody>
      </p:sp>
      <p:sp>
        <p:nvSpPr>
          <p:cNvPr id="8208" name="Text Box 16"/>
          <p:cNvSpPr txBox="1">
            <a:spLocks noChangeArrowheads="1"/>
          </p:cNvSpPr>
          <p:nvPr/>
        </p:nvSpPr>
        <p:spPr bwMode="auto">
          <a:xfrm>
            <a:off x="5562600" y="5530850"/>
            <a:ext cx="4191000" cy="304800"/>
          </a:xfrm>
          <a:prstGeom prst="rect">
            <a:avLst/>
          </a:prstGeom>
          <a:noFill/>
          <a:ln w="9525">
            <a:noFill/>
            <a:miter lim="800000"/>
            <a:headEnd/>
            <a:tailEnd/>
          </a:ln>
          <a:effectLst/>
        </p:spPr>
        <p:txBody>
          <a:bodyPr>
            <a:spAutoFit/>
          </a:bodyPr>
          <a:lstStyle/>
          <a:p>
            <a:pPr>
              <a:spcBef>
                <a:spcPct val="50000"/>
              </a:spcBef>
            </a:pPr>
            <a:r>
              <a:rPr lang="en-US" sz="1400"/>
              <a:t>0.2  fm        URCA  probable, else not</a:t>
            </a:r>
          </a:p>
        </p:txBody>
      </p:sp>
      <p:sp>
        <p:nvSpPr>
          <p:cNvPr id="8209" name="Line 17"/>
          <p:cNvSpPr>
            <a:spLocks noChangeShapeType="1"/>
          </p:cNvSpPr>
          <p:nvPr/>
        </p:nvSpPr>
        <p:spPr bwMode="auto">
          <a:xfrm>
            <a:off x="4495800" y="2517775"/>
            <a:ext cx="304800" cy="0"/>
          </a:xfrm>
          <a:prstGeom prst="line">
            <a:avLst/>
          </a:prstGeom>
          <a:noFill/>
          <a:ln w="9525">
            <a:solidFill>
              <a:schemeClr val="tx1"/>
            </a:solidFill>
            <a:round/>
            <a:headEnd/>
            <a:tailEnd type="triangle" w="med" len="med"/>
          </a:ln>
          <a:effectLst/>
        </p:spPr>
        <p:txBody>
          <a:bodyPr/>
          <a:lstStyle/>
          <a:p>
            <a:endParaRPr lang="it-IT"/>
          </a:p>
        </p:txBody>
      </p:sp>
      <p:sp>
        <p:nvSpPr>
          <p:cNvPr id="8210" name="Line 18"/>
          <p:cNvSpPr>
            <a:spLocks noChangeShapeType="1"/>
          </p:cNvSpPr>
          <p:nvPr/>
        </p:nvSpPr>
        <p:spPr bwMode="auto">
          <a:xfrm>
            <a:off x="4495800" y="2746375"/>
            <a:ext cx="304800" cy="0"/>
          </a:xfrm>
          <a:prstGeom prst="line">
            <a:avLst/>
          </a:prstGeom>
          <a:noFill/>
          <a:ln w="9525">
            <a:solidFill>
              <a:schemeClr val="tx1"/>
            </a:solidFill>
            <a:round/>
            <a:headEnd/>
            <a:tailEnd type="triangle" w="med" len="med"/>
          </a:ln>
          <a:effectLst/>
        </p:spPr>
        <p:txBody>
          <a:bodyPr/>
          <a:lstStyle/>
          <a:p>
            <a:endParaRPr lang="it-IT"/>
          </a:p>
        </p:txBody>
      </p:sp>
      <p:sp>
        <p:nvSpPr>
          <p:cNvPr id="8211" name="Line 19"/>
          <p:cNvSpPr>
            <a:spLocks noChangeShapeType="1"/>
          </p:cNvSpPr>
          <p:nvPr/>
        </p:nvSpPr>
        <p:spPr bwMode="auto">
          <a:xfrm>
            <a:off x="4495800" y="4178300"/>
            <a:ext cx="304800" cy="0"/>
          </a:xfrm>
          <a:prstGeom prst="line">
            <a:avLst/>
          </a:prstGeom>
          <a:noFill/>
          <a:ln w="9525">
            <a:solidFill>
              <a:schemeClr val="tx1"/>
            </a:solidFill>
            <a:round/>
            <a:headEnd/>
            <a:tailEnd type="triangle" w="med" len="med"/>
          </a:ln>
          <a:effectLst/>
        </p:spPr>
        <p:txBody>
          <a:bodyPr/>
          <a:lstStyle/>
          <a:p>
            <a:endParaRPr lang="it-IT"/>
          </a:p>
        </p:txBody>
      </p:sp>
      <p:sp>
        <p:nvSpPr>
          <p:cNvPr id="8212" name="Line 20"/>
          <p:cNvSpPr>
            <a:spLocks noChangeShapeType="1"/>
          </p:cNvSpPr>
          <p:nvPr/>
        </p:nvSpPr>
        <p:spPr bwMode="auto">
          <a:xfrm>
            <a:off x="4495800" y="5378450"/>
            <a:ext cx="304800" cy="0"/>
          </a:xfrm>
          <a:prstGeom prst="line">
            <a:avLst/>
          </a:prstGeom>
          <a:noFill/>
          <a:ln w="9525">
            <a:solidFill>
              <a:schemeClr val="tx1"/>
            </a:solidFill>
            <a:round/>
            <a:headEnd/>
            <a:tailEnd type="triangle" w="med" len="med"/>
          </a:ln>
          <a:effectLst/>
        </p:spPr>
        <p:txBody>
          <a:bodyPr/>
          <a:lstStyle/>
          <a:p>
            <a:endParaRPr lang="it-IT"/>
          </a:p>
        </p:txBody>
      </p:sp>
      <p:sp>
        <p:nvSpPr>
          <p:cNvPr id="8213" name="Line 21"/>
          <p:cNvSpPr>
            <a:spLocks noChangeShapeType="1"/>
          </p:cNvSpPr>
          <p:nvPr/>
        </p:nvSpPr>
        <p:spPr bwMode="auto">
          <a:xfrm>
            <a:off x="4495800" y="5683250"/>
            <a:ext cx="304800" cy="0"/>
          </a:xfrm>
          <a:prstGeom prst="line">
            <a:avLst/>
          </a:prstGeom>
          <a:noFill/>
          <a:ln w="9525">
            <a:solidFill>
              <a:schemeClr val="tx1"/>
            </a:solidFill>
            <a:round/>
            <a:headEnd/>
            <a:tailEnd type="triangle" w="med" len="med"/>
          </a:ln>
          <a:effectLst/>
        </p:spPr>
        <p:txBody>
          <a:bodyPr/>
          <a:lstStyle/>
          <a:p>
            <a:endParaRPr lang="it-IT"/>
          </a:p>
        </p:txBody>
      </p:sp>
      <p:sp>
        <p:nvSpPr>
          <p:cNvPr id="8214" name="Line 22"/>
          <p:cNvSpPr>
            <a:spLocks noChangeShapeType="1"/>
          </p:cNvSpPr>
          <p:nvPr/>
        </p:nvSpPr>
        <p:spPr bwMode="auto">
          <a:xfrm>
            <a:off x="6313488" y="5683250"/>
            <a:ext cx="228600" cy="0"/>
          </a:xfrm>
          <a:prstGeom prst="line">
            <a:avLst/>
          </a:prstGeom>
          <a:noFill/>
          <a:ln w="9525">
            <a:solidFill>
              <a:schemeClr val="tx1"/>
            </a:solidFill>
            <a:round/>
            <a:headEnd/>
            <a:tailEnd type="triangle" w="med" len="med"/>
          </a:ln>
          <a:effectLst/>
        </p:spPr>
        <p:txBody>
          <a:bodyPr/>
          <a:lstStyle/>
          <a:p>
            <a:endParaRPr lang="it-IT"/>
          </a:p>
        </p:txBody>
      </p:sp>
      <p:graphicFrame>
        <p:nvGraphicFramePr>
          <p:cNvPr id="8215" name="Object 23"/>
          <p:cNvGraphicFramePr>
            <a:graphicFrameLocks noChangeAspect="1"/>
          </p:cNvGraphicFramePr>
          <p:nvPr>
            <p:ph sz="quarter" idx="3"/>
          </p:nvPr>
        </p:nvGraphicFramePr>
        <p:xfrm>
          <a:off x="4860925" y="5611813"/>
          <a:ext cx="785813" cy="266700"/>
        </p:xfrm>
        <a:graphic>
          <a:graphicData uri="http://schemas.openxmlformats.org/presentationml/2006/ole">
            <p:oleObj spid="_x0000_s5123" name="Equation" r:id="rId5" imgW="647640" imgH="241200" progId="Equation.3">
              <p:embed/>
            </p:oleObj>
          </a:graphicData>
        </a:graphic>
      </p:graphicFrame>
      <p:sp>
        <p:nvSpPr>
          <p:cNvPr id="8216" name="Line 24"/>
          <p:cNvSpPr>
            <a:spLocks noChangeShapeType="1"/>
          </p:cNvSpPr>
          <p:nvPr/>
        </p:nvSpPr>
        <p:spPr bwMode="auto">
          <a:xfrm>
            <a:off x="4495800" y="3949700"/>
            <a:ext cx="304800" cy="0"/>
          </a:xfrm>
          <a:prstGeom prst="line">
            <a:avLst/>
          </a:prstGeom>
          <a:noFill/>
          <a:ln w="9525">
            <a:solidFill>
              <a:schemeClr val="tx1"/>
            </a:solidFill>
            <a:round/>
            <a:headEnd/>
            <a:tailEnd type="triangle" w="med" len="med"/>
          </a:ln>
          <a:effectLst/>
        </p:spPr>
        <p:txBody>
          <a:bodyPr/>
          <a:lstStyle/>
          <a:p>
            <a:endParaRPr lang="it-IT"/>
          </a:p>
        </p:txBody>
      </p:sp>
      <p:sp>
        <p:nvSpPr>
          <p:cNvPr id="8217" name="Text Box 25"/>
          <p:cNvSpPr txBox="1">
            <a:spLocks noChangeArrowheads="1"/>
          </p:cNvSpPr>
          <p:nvPr/>
        </p:nvSpPr>
        <p:spPr bwMode="auto">
          <a:xfrm>
            <a:off x="4800600" y="3797300"/>
            <a:ext cx="4191000" cy="304800"/>
          </a:xfrm>
          <a:prstGeom prst="rect">
            <a:avLst/>
          </a:prstGeom>
          <a:noFill/>
          <a:ln w="9525">
            <a:noFill/>
            <a:miter lim="800000"/>
            <a:headEnd/>
            <a:tailEnd/>
          </a:ln>
          <a:effectLst/>
        </p:spPr>
        <p:txBody>
          <a:bodyPr>
            <a:spAutoFit/>
          </a:bodyPr>
          <a:lstStyle/>
          <a:p>
            <a:pPr>
              <a:spcBef>
                <a:spcPct val="50000"/>
              </a:spcBef>
            </a:pPr>
            <a:r>
              <a:rPr lang="en-US" sz="1400"/>
              <a:t>Phase  Transition  to  “Exotic”  Core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815975"/>
          </a:xfrm>
        </p:spPr>
        <p:txBody>
          <a:bodyPr/>
          <a:lstStyle/>
          <a:p>
            <a:r>
              <a:rPr lang="en-US" sz="3200" smtClean="0">
                <a:solidFill>
                  <a:srgbClr val="FF0000"/>
                </a:solidFill>
              </a:rPr>
              <a:t>Electromagnetic Calorimeter</a:t>
            </a:r>
          </a:p>
        </p:txBody>
      </p:sp>
      <p:sp>
        <p:nvSpPr>
          <p:cNvPr id="18435" name="Footer Placeholder 3"/>
          <p:cNvSpPr>
            <a:spLocks noGrp="1"/>
          </p:cNvSpPr>
          <p:nvPr>
            <p:ph type="ftr" sz="quarter" idx="11"/>
          </p:nvPr>
        </p:nvSpPr>
        <p:spPr>
          <a:noFill/>
        </p:spPr>
        <p:txBody>
          <a:bodyPr/>
          <a:lstStyle/>
          <a:p>
            <a:r>
              <a:rPr lang="en-US" smtClean="0">
                <a:latin typeface="Arial" charset="0"/>
              </a:rPr>
              <a:t>HPS Dark2012</a:t>
            </a:r>
          </a:p>
        </p:txBody>
      </p:sp>
      <p:sp>
        <p:nvSpPr>
          <p:cNvPr id="18436" name="Slide Number Placeholder 4"/>
          <p:cNvSpPr>
            <a:spLocks noGrp="1"/>
          </p:cNvSpPr>
          <p:nvPr>
            <p:ph type="sldNum" sz="quarter" idx="12"/>
          </p:nvPr>
        </p:nvSpPr>
        <p:spPr>
          <a:noFill/>
        </p:spPr>
        <p:txBody>
          <a:bodyPr/>
          <a:lstStyle/>
          <a:p>
            <a:fld id="{76A737BB-48F8-4C33-B131-7632C8CA8C15}" type="slidenum">
              <a:rPr lang="en-US" smtClean="0">
                <a:latin typeface="Arial" charset="0"/>
              </a:rPr>
              <a:pPr/>
              <a:t>60</a:t>
            </a:fld>
            <a:endParaRPr lang="en-US" smtClean="0">
              <a:latin typeface="Arial" charset="0"/>
            </a:endParaRPr>
          </a:p>
        </p:txBody>
      </p:sp>
      <p:pic>
        <p:nvPicPr>
          <p:cNvPr id="18437" name="Picture 2"/>
          <p:cNvPicPr>
            <a:picLocks noChangeAspect="1" noChangeArrowheads="1"/>
          </p:cNvPicPr>
          <p:nvPr/>
        </p:nvPicPr>
        <p:blipFill>
          <a:blip r:embed="rId2" cstate="print"/>
          <a:srcRect/>
          <a:stretch>
            <a:fillRect/>
          </a:stretch>
        </p:blipFill>
        <p:spPr bwMode="auto">
          <a:xfrm>
            <a:off x="246063" y="714375"/>
            <a:ext cx="8618537" cy="5530850"/>
          </a:xfrm>
          <a:prstGeom prst="rect">
            <a:avLst/>
          </a:prstGeom>
          <a:noFill/>
          <a:ln w="9525">
            <a:noFill/>
            <a:miter lim="800000"/>
            <a:headEnd/>
            <a:tailEnd/>
          </a:ln>
        </p:spPr>
      </p:pic>
      <p:sp>
        <p:nvSpPr>
          <p:cNvPr id="18438" name="TextBox 5"/>
          <p:cNvSpPr txBox="1">
            <a:spLocks noChangeArrowheads="1"/>
          </p:cNvSpPr>
          <p:nvPr/>
        </p:nvSpPr>
        <p:spPr bwMode="auto">
          <a:xfrm>
            <a:off x="5807075" y="4176713"/>
            <a:ext cx="2767013" cy="368300"/>
          </a:xfrm>
          <a:prstGeom prst="rect">
            <a:avLst/>
          </a:prstGeom>
          <a:noFill/>
          <a:ln w="9525">
            <a:noFill/>
            <a:miter lim="800000"/>
            <a:headEnd/>
            <a:tailEnd/>
          </a:ln>
        </p:spPr>
        <p:txBody>
          <a:bodyPr>
            <a:spAutoFit/>
          </a:bodyPr>
          <a:lstStyle/>
          <a:p>
            <a:r>
              <a:rPr lang="en-US">
                <a:solidFill>
                  <a:schemeClr val="bg1"/>
                </a:solidFill>
              </a:rPr>
              <a:t>Layer of PbWO</a:t>
            </a:r>
            <a:r>
              <a:rPr lang="en-US" baseline="-25000">
                <a:solidFill>
                  <a:schemeClr val="bg1"/>
                </a:solidFill>
              </a:rPr>
              <a:t>4</a:t>
            </a:r>
            <a:r>
              <a:rPr lang="en-US">
                <a:solidFill>
                  <a:schemeClr val="bg1"/>
                </a:solidFill>
              </a:rPr>
              <a:t> crystals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0"/>
            <a:ext cx="8229600" cy="568325"/>
          </a:xfrm>
        </p:spPr>
        <p:txBody>
          <a:bodyPr>
            <a:normAutofit fontScale="90000"/>
          </a:bodyPr>
          <a:lstStyle/>
          <a:p>
            <a:r>
              <a:rPr lang="en-US" sz="3200" smtClean="0">
                <a:solidFill>
                  <a:srgbClr val="FF0000"/>
                </a:solidFill>
              </a:rPr>
              <a:t>SVT Performance</a:t>
            </a:r>
          </a:p>
        </p:txBody>
      </p:sp>
      <p:sp>
        <p:nvSpPr>
          <p:cNvPr id="19" name="Rectangle 18"/>
          <p:cNvSpPr/>
          <p:nvPr/>
        </p:nvSpPr>
        <p:spPr>
          <a:xfrm>
            <a:off x="125413" y="1474788"/>
            <a:ext cx="466725" cy="1195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013575" y="1444625"/>
            <a:ext cx="800100" cy="1173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1509" name="Picture 3"/>
          <p:cNvPicPr>
            <a:picLocks noChangeAspect="1" noChangeArrowheads="1"/>
          </p:cNvPicPr>
          <p:nvPr/>
        </p:nvPicPr>
        <p:blipFill>
          <a:blip r:embed="rId2" cstate="print"/>
          <a:srcRect/>
          <a:stretch>
            <a:fillRect/>
          </a:stretch>
        </p:blipFill>
        <p:spPr bwMode="auto">
          <a:xfrm>
            <a:off x="4808538" y="935038"/>
            <a:ext cx="3729037" cy="2359025"/>
          </a:xfrm>
          <a:prstGeom prst="rect">
            <a:avLst/>
          </a:prstGeom>
          <a:noFill/>
          <a:ln w="9525">
            <a:noFill/>
            <a:miter lim="800000"/>
            <a:headEnd/>
            <a:tailEnd/>
          </a:ln>
        </p:spPr>
      </p:pic>
      <p:sp>
        <p:nvSpPr>
          <p:cNvPr id="21510" name="TextBox 21"/>
          <p:cNvSpPr txBox="1">
            <a:spLocks noChangeArrowheads="1"/>
          </p:cNvSpPr>
          <p:nvPr/>
        </p:nvSpPr>
        <p:spPr bwMode="auto">
          <a:xfrm>
            <a:off x="4906963" y="619125"/>
            <a:ext cx="3902075" cy="369888"/>
          </a:xfrm>
          <a:prstGeom prst="rect">
            <a:avLst/>
          </a:prstGeom>
          <a:noFill/>
          <a:ln w="9525">
            <a:noFill/>
            <a:miter lim="800000"/>
            <a:headEnd/>
            <a:tailEnd/>
          </a:ln>
        </p:spPr>
        <p:txBody>
          <a:bodyPr>
            <a:spAutoFit/>
          </a:bodyPr>
          <a:lstStyle/>
          <a:p>
            <a:r>
              <a:rPr lang="en-US"/>
              <a:t>MIP Cluster PH ~ 1600 ADC counts </a:t>
            </a:r>
          </a:p>
        </p:txBody>
      </p:sp>
      <p:pic>
        <p:nvPicPr>
          <p:cNvPr id="21511" name="Picture 5"/>
          <p:cNvPicPr>
            <a:picLocks noChangeAspect="1" noChangeArrowheads="1"/>
          </p:cNvPicPr>
          <p:nvPr/>
        </p:nvPicPr>
        <p:blipFill>
          <a:blip r:embed="rId3" cstate="print"/>
          <a:srcRect/>
          <a:stretch>
            <a:fillRect/>
          </a:stretch>
        </p:blipFill>
        <p:spPr bwMode="auto">
          <a:xfrm>
            <a:off x="214313" y="3879850"/>
            <a:ext cx="3689350" cy="2511425"/>
          </a:xfrm>
          <a:prstGeom prst="rect">
            <a:avLst/>
          </a:prstGeom>
          <a:noFill/>
          <a:ln w="9525">
            <a:noFill/>
            <a:miter lim="800000"/>
            <a:headEnd/>
            <a:tailEnd/>
          </a:ln>
        </p:spPr>
      </p:pic>
      <p:sp>
        <p:nvSpPr>
          <p:cNvPr id="21512" name="TextBox 22"/>
          <p:cNvSpPr txBox="1">
            <a:spLocks noChangeArrowheads="1"/>
          </p:cNvSpPr>
          <p:nvPr/>
        </p:nvSpPr>
        <p:spPr bwMode="auto">
          <a:xfrm>
            <a:off x="295275" y="3281363"/>
            <a:ext cx="4175125" cy="646112"/>
          </a:xfrm>
          <a:prstGeom prst="rect">
            <a:avLst/>
          </a:prstGeom>
          <a:noFill/>
          <a:ln w="9525">
            <a:noFill/>
            <a:miter lim="800000"/>
            <a:headEnd/>
            <a:tailEnd/>
          </a:ln>
        </p:spPr>
        <p:txBody>
          <a:bodyPr>
            <a:spAutoFit/>
          </a:bodyPr>
          <a:lstStyle/>
          <a:p>
            <a:r>
              <a:rPr lang="en-US"/>
              <a:t>Record pulse shape in 6-25ns bins</a:t>
            </a:r>
            <a:br>
              <a:rPr lang="en-US"/>
            </a:br>
            <a:r>
              <a:rPr lang="en-US"/>
              <a:t>                </a:t>
            </a:r>
            <a:r>
              <a:rPr lang="en-US">
                <a:sym typeface="Symbol" pitchFamily="18" charset="2"/>
              </a:rPr>
              <a:t> track time</a:t>
            </a:r>
            <a:endParaRPr lang="en-US"/>
          </a:p>
        </p:txBody>
      </p:sp>
      <p:sp>
        <p:nvSpPr>
          <p:cNvPr id="21513" name="TextBox 24"/>
          <p:cNvSpPr txBox="1">
            <a:spLocks noChangeArrowheads="1"/>
          </p:cNvSpPr>
          <p:nvPr/>
        </p:nvSpPr>
        <p:spPr bwMode="auto">
          <a:xfrm>
            <a:off x="7640638" y="1920875"/>
            <a:ext cx="1309687" cy="646113"/>
          </a:xfrm>
          <a:prstGeom prst="rect">
            <a:avLst/>
          </a:prstGeom>
          <a:solidFill>
            <a:srgbClr val="FFFF00"/>
          </a:solidFill>
          <a:ln w="9525">
            <a:noFill/>
            <a:miter lim="800000"/>
            <a:headEnd/>
            <a:tailEnd/>
          </a:ln>
        </p:spPr>
        <p:txBody>
          <a:bodyPr>
            <a:spAutoFit/>
          </a:bodyPr>
          <a:lstStyle/>
          <a:p>
            <a:r>
              <a:rPr lang="en-US"/>
              <a:t>S/N ~ 20</a:t>
            </a:r>
            <a:br>
              <a:rPr lang="en-US"/>
            </a:br>
            <a:r>
              <a:rPr lang="en-US">
                <a:sym typeface="Symbol" pitchFamily="18" charset="2"/>
              </a:rPr>
              <a:t></a:t>
            </a:r>
            <a:r>
              <a:rPr lang="en-US" baseline="-25000">
                <a:sym typeface="Symbol" pitchFamily="18" charset="2"/>
              </a:rPr>
              <a:t>x </a:t>
            </a:r>
            <a:r>
              <a:rPr lang="en-US">
                <a:sym typeface="Symbol" pitchFamily="18" charset="2"/>
              </a:rPr>
              <a:t>~ 7 µm</a:t>
            </a:r>
            <a:endParaRPr lang="en-US"/>
          </a:p>
        </p:txBody>
      </p:sp>
      <p:pic>
        <p:nvPicPr>
          <p:cNvPr id="21514" name="Picture 6"/>
          <p:cNvPicPr>
            <a:picLocks noChangeAspect="1" noChangeArrowheads="1"/>
          </p:cNvPicPr>
          <p:nvPr/>
        </p:nvPicPr>
        <p:blipFill>
          <a:blip r:embed="rId4" cstate="print"/>
          <a:srcRect/>
          <a:stretch>
            <a:fillRect/>
          </a:stretch>
        </p:blipFill>
        <p:spPr bwMode="auto">
          <a:xfrm>
            <a:off x="4694238" y="3971925"/>
            <a:ext cx="3576637" cy="2316163"/>
          </a:xfrm>
          <a:prstGeom prst="rect">
            <a:avLst/>
          </a:prstGeom>
          <a:noFill/>
          <a:ln w="9525">
            <a:noFill/>
            <a:miter lim="800000"/>
            <a:headEnd/>
            <a:tailEnd/>
          </a:ln>
        </p:spPr>
      </p:pic>
      <p:sp>
        <p:nvSpPr>
          <p:cNvPr id="21515" name="TextBox 25"/>
          <p:cNvSpPr txBox="1">
            <a:spLocks noChangeArrowheads="1"/>
          </p:cNvSpPr>
          <p:nvPr/>
        </p:nvSpPr>
        <p:spPr bwMode="auto">
          <a:xfrm>
            <a:off x="5019675" y="3546475"/>
            <a:ext cx="2468563" cy="369888"/>
          </a:xfrm>
          <a:prstGeom prst="rect">
            <a:avLst/>
          </a:prstGeom>
          <a:noFill/>
          <a:ln w="9525">
            <a:noFill/>
            <a:miter lim="800000"/>
            <a:headEnd/>
            <a:tailEnd/>
          </a:ln>
        </p:spPr>
        <p:txBody>
          <a:bodyPr>
            <a:spAutoFit/>
          </a:bodyPr>
          <a:lstStyle/>
          <a:p>
            <a:r>
              <a:rPr lang="en-US"/>
              <a:t>Track Time Resolution </a:t>
            </a:r>
          </a:p>
        </p:txBody>
      </p:sp>
      <p:sp>
        <p:nvSpPr>
          <p:cNvPr id="21516" name="TextBox 27"/>
          <p:cNvSpPr txBox="1">
            <a:spLocks noChangeArrowheads="1"/>
          </p:cNvSpPr>
          <p:nvPr/>
        </p:nvSpPr>
        <p:spPr bwMode="auto">
          <a:xfrm>
            <a:off x="7661275" y="3433763"/>
            <a:ext cx="1231900" cy="369887"/>
          </a:xfrm>
          <a:prstGeom prst="rect">
            <a:avLst/>
          </a:prstGeom>
          <a:solidFill>
            <a:srgbClr val="FFFF00"/>
          </a:solidFill>
          <a:ln w="9525">
            <a:noFill/>
            <a:miter lim="800000"/>
            <a:headEnd/>
            <a:tailEnd/>
          </a:ln>
        </p:spPr>
        <p:txBody>
          <a:bodyPr>
            <a:spAutoFit/>
          </a:bodyPr>
          <a:lstStyle/>
          <a:p>
            <a:r>
              <a:rPr lang="en-US">
                <a:sym typeface="Symbol" pitchFamily="18" charset="2"/>
              </a:rPr>
              <a:t></a:t>
            </a:r>
            <a:r>
              <a:rPr lang="en-US" baseline="-25000">
                <a:sym typeface="Symbol" pitchFamily="18" charset="2"/>
              </a:rPr>
              <a:t>t </a:t>
            </a:r>
            <a:r>
              <a:rPr lang="en-US">
                <a:sym typeface="Symbol" pitchFamily="18" charset="2"/>
              </a:rPr>
              <a:t>~ 3 ns</a:t>
            </a:r>
            <a:endParaRPr lang="en-US"/>
          </a:p>
        </p:txBody>
      </p:sp>
      <p:pic>
        <p:nvPicPr>
          <p:cNvPr id="21517" name="Picture 10"/>
          <p:cNvPicPr>
            <a:picLocks noChangeAspect="1" noChangeArrowheads="1"/>
          </p:cNvPicPr>
          <p:nvPr/>
        </p:nvPicPr>
        <p:blipFill>
          <a:blip r:embed="rId5" cstate="print"/>
          <a:srcRect/>
          <a:stretch>
            <a:fillRect/>
          </a:stretch>
        </p:blipFill>
        <p:spPr bwMode="auto">
          <a:xfrm>
            <a:off x="242888" y="2101850"/>
            <a:ext cx="4252912" cy="914400"/>
          </a:xfrm>
          <a:prstGeom prst="rect">
            <a:avLst/>
          </a:prstGeom>
          <a:noFill/>
          <a:ln w="9525">
            <a:noFill/>
            <a:miter lim="800000"/>
            <a:headEnd/>
            <a:tailEnd/>
          </a:ln>
        </p:spPr>
      </p:pic>
      <p:pic>
        <p:nvPicPr>
          <p:cNvPr id="21518" name="Picture 9"/>
          <p:cNvPicPr>
            <a:picLocks noChangeAspect="1" noChangeArrowheads="1"/>
          </p:cNvPicPr>
          <p:nvPr/>
        </p:nvPicPr>
        <p:blipFill>
          <a:blip r:embed="rId6" cstate="print"/>
          <a:srcRect/>
          <a:stretch>
            <a:fillRect/>
          </a:stretch>
        </p:blipFill>
        <p:spPr bwMode="auto">
          <a:xfrm>
            <a:off x="298450" y="908050"/>
            <a:ext cx="4179888" cy="879475"/>
          </a:xfrm>
          <a:prstGeom prst="rect">
            <a:avLst/>
          </a:prstGeom>
          <a:noFill/>
          <a:ln w="9525">
            <a:noFill/>
            <a:miter lim="800000"/>
            <a:headEnd/>
            <a:tailEnd/>
          </a:ln>
        </p:spPr>
      </p:pic>
      <p:sp>
        <p:nvSpPr>
          <p:cNvPr id="21519" name="TextBox 16"/>
          <p:cNvSpPr txBox="1">
            <a:spLocks noChangeArrowheads="1"/>
          </p:cNvSpPr>
          <p:nvPr/>
        </p:nvSpPr>
        <p:spPr bwMode="auto">
          <a:xfrm>
            <a:off x="1922463" y="593725"/>
            <a:ext cx="1235075" cy="369888"/>
          </a:xfrm>
          <a:prstGeom prst="rect">
            <a:avLst/>
          </a:prstGeom>
          <a:noFill/>
          <a:ln w="9525">
            <a:noFill/>
            <a:miter lim="800000"/>
            <a:headEnd/>
            <a:tailEnd/>
          </a:ln>
        </p:spPr>
        <p:txBody>
          <a:bodyPr>
            <a:spAutoFit/>
          </a:bodyPr>
          <a:lstStyle/>
          <a:p>
            <a:r>
              <a:rPr lang="en-US"/>
              <a:t>Elevation</a:t>
            </a:r>
          </a:p>
        </p:txBody>
      </p:sp>
      <p:sp>
        <p:nvSpPr>
          <p:cNvPr id="21520" name="TextBox 17"/>
          <p:cNvSpPr txBox="1">
            <a:spLocks noChangeArrowheads="1"/>
          </p:cNvSpPr>
          <p:nvPr/>
        </p:nvSpPr>
        <p:spPr bwMode="auto">
          <a:xfrm>
            <a:off x="1905000" y="1800225"/>
            <a:ext cx="1376363" cy="369888"/>
          </a:xfrm>
          <a:prstGeom prst="rect">
            <a:avLst/>
          </a:prstGeom>
          <a:noFill/>
          <a:ln w="9525">
            <a:noFill/>
            <a:miter lim="800000"/>
            <a:headEnd/>
            <a:tailEnd/>
          </a:ln>
        </p:spPr>
        <p:txBody>
          <a:bodyPr>
            <a:spAutoFit/>
          </a:bodyPr>
          <a:lstStyle/>
          <a:p>
            <a:r>
              <a:rPr lang="en-US"/>
              <a:t>Bend Plane</a:t>
            </a:r>
          </a:p>
        </p:txBody>
      </p:sp>
      <p:sp>
        <p:nvSpPr>
          <p:cNvPr id="21521" name="Slide Number Placeholder 16"/>
          <p:cNvSpPr>
            <a:spLocks noGrp="1"/>
          </p:cNvSpPr>
          <p:nvPr>
            <p:ph type="sldNum" sz="quarter" idx="12"/>
          </p:nvPr>
        </p:nvSpPr>
        <p:spPr>
          <a:noFill/>
        </p:spPr>
        <p:txBody>
          <a:bodyPr/>
          <a:lstStyle/>
          <a:p>
            <a:fld id="{88E4F86D-DE7B-4909-8779-E13AAC6FFD66}" type="slidenum">
              <a:rPr lang="en-US" smtClean="0">
                <a:latin typeface="Arial" charset="0"/>
              </a:rPr>
              <a:pPr/>
              <a:t>61</a:t>
            </a:fld>
            <a:endParaRPr lang="en-US" smtClean="0">
              <a:latin typeface="Arial" charset="0"/>
            </a:endParaRPr>
          </a:p>
        </p:txBody>
      </p:sp>
      <p:sp>
        <p:nvSpPr>
          <p:cNvPr id="21522" name="Footer Placeholder 17"/>
          <p:cNvSpPr>
            <a:spLocks noGrp="1"/>
          </p:cNvSpPr>
          <p:nvPr>
            <p:ph type="ftr" sz="quarter" idx="11"/>
          </p:nvPr>
        </p:nvSpPr>
        <p:spPr>
          <a:noFill/>
        </p:spPr>
        <p:txBody>
          <a:bodyPr/>
          <a:lstStyle/>
          <a:p>
            <a:r>
              <a:rPr lang="en-US" smtClean="0">
                <a:latin typeface="Arial" charset="0"/>
              </a:rPr>
              <a:t>HPS Dark2012</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30263"/>
          </a:xfrm>
        </p:spPr>
        <p:txBody>
          <a:bodyPr/>
          <a:lstStyle/>
          <a:p>
            <a:r>
              <a:rPr lang="en-US" sz="3200" smtClean="0">
                <a:solidFill>
                  <a:srgbClr val="FF0000"/>
                </a:solidFill>
              </a:rPr>
              <a:t>Tracking Refinements Underway</a:t>
            </a:r>
          </a:p>
        </p:txBody>
      </p:sp>
      <p:sp>
        <p:nvSpPr>
          <p:cNvPr id="22531" name="Content Placeholder 2"/>
          <p:cNvSpPr>
            <a:spLocks noGrp="1"/>
          </p:cNvSpPr>
          <p:nvPr>
            <p:ph idx="1"/>
          </p:nvPr>
        </p:nvSpPr>
        <p:spPr>
          <a:xfrm>
            <a:off x="457200" y="690563"/>
            <a:ext cx="8229600" cy="5435600"/>
          </a:xfrm>
        </p:spPr>
        <p:txBody>
          <a:bodyPr/>
          <a:lstStyle/>
          <a:p>
            <a:r>
              <a:rPr lang="en-US" sz="1800" smtClean="0"/>
              <a:t>Adding magnet fringe fields and improving alignment</a:t>
            </a:r>
          </a:p>
          <a:p>
            <a:r>
              <a:rPr lang="en-US" sz="1800" smtClean="0"/>
              <a:t>Improving track reconstruction efficiency and purity ( &gt;  90%) </a:t>
            </a:r>
          </a:p>
          <a:p>
            <a:r>
              <a:rPr lang="en-US" sz="1800" smtClean="0"/>
              <a:t>Studies of e+e- pairs shown below:</a:t>
            </a:r>
            <a:br>
              <a:rPr lang="en-US" sz="1800" smtClean="0"/>
            </a:br>
            <a:r>
              <a:rPr lang="en-US" sz="2000" smtClean="0"/>
              <a:t/>
            </a:r>
            <a:br>
              <a:rPr lang="en-US" sz="2000" smtClean="0"/>
            </a:br>
            <a:r>
              <a:rPr lang="en-US" sz="2000" smtClean="0"/>
              <a:t> </a:t>
            </a:r>
            <a:br>
              <a:rPr lang="en-US" sz="2000" smtClean="0"/>
            </a:br>
            <a:endParaRPr lang="en-US" sz="2000" smtClean="0"/>
          </a:p>
        </p:txBody>
      </p:sp>
      <p:sp>
        <p:nvSpPr>
          <p:cNvPr id="22532" name="Footer Placeholder 3"/>
          <p:cNvSpPr>
            <a:spLocks noGrp="1"/>
          </p:cNvSpPr>
          <p:nvPr>
            <p:ph type="ftr" sz="quarter" idx="11"/>
          </p:nvPr>
        </p:nvSpPr>
        <p:spPr>
          <a:noFill/>
        </p:spPr>
        <p:txBody>
          <a:bodyPr/>
          <a:lstStyle/>
          <a:p>
            <a:r>
              <a:rPr lang="en-US" smtClean="0">
                <a:latin typeface="Arial" charset="0"/>
              </a:rPr>
              <a:t>HPS Dark2012</a:t>
            </a:r>
          </a:p>
        </p:txBody>
      </p:sp>
      <p:sp>
        <p:nvSpPr>
          <p:cNvPr id="22533" name="Slide Number Placeholder 4"/>
          <p:cNvSpPr>
            <a:spLocks noGrp="1"/>
          </p:cNvSpPr>
          <p:nvPr>
            <p:ph type="sldNum" sz="quarter" idx="12"/>
          </p:nvPr>
        </p:nvSpPr>
        <p:spPr>
          <a:noFill/>
        </p:spPr>
        <p:txBody>
          <a:bodyPr/>
          <a:lstStyle/>
          <a:p>
            <a:fld id="{A7191B3E-3D17-4479-AC51-9F3D6E7091A7}" type="slidenum">
              <a:rPr lang="en-US" smtClean="0">
                <a:latin typeface="Arial" charset="0"/>
              </a:rPr>
              <a:pPr/>
              <a:t>62</a:t>
            </a:fld>
            <a:endParaRPr lang="en-US" smtClean="0">
              <a:latin typeface="Arial" charset="0"/>
            </a:endParaRPr>
          </a:p>
        </p:txBody>
      </p:sp>
      <p:pic>
        <p:nvPicPr>
          <p:cNvPr id="22534" name="Picture 2"/>
          <p:cNvPicPr>
            <a:picLocks noChangeAspect="1" noChangeArrowheads="1"/>
          </p:cNvPicPr>
          <p:nvPr/>
        </p:nvPicPr>
        <p:blipFill>
          <a:blip r:embed="rId2" cstate="print"/>
          <a:srcRect/>
          <a:stretch>
            <a:fillRect/>
          </a:stretch>
        </p:blipFill>
        <p:spPr bwMode="auto">
          <a:xfrm>
            <a:off x="0" y="2592388"/>
            <a:ext cx="4283075" cy="3629025"/>
          </a:xfrm>
          <a:prstGeom prst="rect">
            <a:avLst/>
          </a:prstGeom>
          <a:noFill/>
          <a:ln w="9525">
            <a:noFill/>
            <a:miter lim="800000"/>
            <a:headEnd/>
            <a:tailEnd/>
          </a:ln>
        </p:spPr>
      </p:pic>
      <p:sp>
        <p:nvSpPr>
          <p:cNvPr id="9" name="TextBox 8"/>
          <p:cNvSpPr txBox="1"/>
          <p:nvPr/>
        </p:nvSpPr>
        <p:spPr>
          <a:xfrm>
            <a:off x="139700" y="2108200"/>
            <a:ext cx="4387850" cy="677863"/>
          </a:xfrm>
          <a:prstGeom prst="rect">
            <a:avLst/>
          </a:prstGeom>
          <a:solidFill>
            <a:schemeClr val="bg1">
              <a:lumMod val="85000"/>
            </a:schemeClr>
          </a:solidFill>
        </p:spPr>
        <p:txBody>
          <a:bodyPr>
            <a:spAutoFit/>
          </a:bodyPr>
          <a:lstStyle/>
          <a:p>
            <a:pPr marL="171450" indent="-171450">
              <a:spcBef>
                <a:spcPts val="600"/>
              </a:spcBef>
              <a:defRPr/>
            </a:pPr>
            <a:r>
              <a:rPr lang="en-US" sz="2000" dirty="0">
                <a:latin typeface="Arial" pitchFamily="34" charset="0"/>
              </a:rPr>
              <a:t>   </a:t>
            </a:r>
            <a:r>
              <a:rPr lang="en-US" dirty="0">
                <a:latin typeface="Arial" pitchFamily="34" charset="0"/>
              </a:rPr>
              <a:t>Extrapolated Track Positions at Target</a:t>
            </a:r>
            <a:br>
              <a:rPr lang="en-US" dirty="0">
                <a:latin typeface="Arial" pitchFamily="34" charset="0"/>
              </a:rPr>
            </a:br>
            <a:r>
              <a:rPr lang="en-US" dirty="0">
                <a:latin typeface="Arial" pitchFamily="34" charset="0"/>
              </a:rPr>
              <a:t>                Accurate to few mm</a:t>
            </a:r>
          </a:p>
        </p:txBody>
      </p:sp>
      <p:pic>
        <p:nvPicPr>
          <p:cNvPr id="22536" name="Picture 4"/>
          <p:cNvPicPr>
            <a:picLocks noChangeAspect="1" noChangeArrowheads="1"/>
          </p:cNvPicPr>
          <p:nvPr/>
        </p:nvPicPr>
        <p:blipFill>
          <a:blip r:embed="rId3" cstate="print"/>
          <a:srcRect/>
          <a:stretch>
            <a:fillRect/>
          </a:stretch>
        </p:blipFill>
        <p:spPr bwMode="auto">
          <a:xfrm>
            <a:off x="4527550" y="3602038"/>
            <a:ext cx="4114800" cy="2609850"/>
          </a:xfrm>
          <a:prstGeom prst="rect">
            <a:avLst/>
          </a:prstGeom>
          <a:noFill/>
          <a:ln w="9525">
            <a:noFill/>
            <a:miter lim="800000"/>
            <a:headEnd/>
            <a:tailEnd/>
          </a:ln>
        </p:spPr>
      </p:pic>
      <p:pic>
        <p:nvPicPr>
          <p:cNvPr id="22537" name="Picture 5"/>
          <p:cNvPicPr>
            <a:picLocks noChangeAspect="1" noChangeArrowheads="1"/>
          </p:cNvPicPr>
          <p:nvPr/>
        </p:nvPicPr>
        <p:blipFill>
          <a:blip r:embed="rId4" cstate="print"/>
          <a:srcRect/>
          <a:stretch>
            <a:fillRect/>
          </a:stretch>
        </p:blipFill>
        <p:spPr bwMode="auto">
          <a:xfrm>
            <a:off x="4572000" y="1731963"/>
            <a:ext cx="3871913" cy="1870075"/>
          </a:xfrm>
          <a:prstGeom prst="rect">
            <a:avLst/>
          </a:prstGeom>
          <a:noFill/>
          <a:ln w="9525">
            <a:noFill/>
            <a:miter lim="800000"/>
            <a:headEnd/>
            <a:tailEnd/>
          </a:ln>
        </p:spPr>
      </p:pic>
      <p:sp>
        <p:nvSpPr>
          <p:cNvPr id="13" name="TextBox 12"/>
          <p:cNvSpPr txBox="1"/>
          <p:nvPr/>
        </p:nvSpPr>
        <p:spPr>
          <a:xfrm>
            <a:off x="5308600" y="1371600"/>
            <a:ext cx="2968625" cy="369888"/>
          </a:xfrm>
          <a:prstGeom prst="rect">
            <a:avLst/>
          </a:prstGeom>
          <a:solidFill>
            <a:schemeClr val="bg1">
              <a:lumMod val="85000"/>
            </a:schemeClr>
          </a:solidFill>
        </p:spPr>
        <p:txBody>
          <a:bodyPr>
            <a:spAutoFit/>
          </a:bodyPr>
          <a:lstStyle/>
          <a:p>
            <a:pPr marL="171450" indent="-171450">
              <a:spcBef>
                <a:spcPts val="600"/>
              </a:spcBef>
              <a:defRPr/>
            </a:pPr>
            <a:r>
              <a:rPr lang="en-US" dirty="0">
                <a:latin typeface="Arial" pitchFamily="34" charset="0"/>
              </a:rPr>
              <a:t>Track Momentum in </a:t>
            </a:r>
            <a:r>
              <a:rPr lang="en-US" dirty="0" err="1">
                <a:latin typeface="Arial" pitchFamily="34" charset="0"/>
              </a:rPr>
              <a:t>GeV</a:t>
            </a:r>
            <a:r>
              <a:rPr lang="en-US" dirty="0">
                <a:latin typeface="Arial" pitchFamily="34" charset="0"/>
              </a:rPr>
              <a:t>/c</a:t>
            </a:r>
          </a:p>
        </p:txBody>
      </p:sp>
      <p:sp>
        <p:nvSpPr>
          <p:cNvPr id="14" name="TextBox 13"/>
          <p:cNvSpPr txBox="1"/>
          <p:nvPr/>
        </p:nvSpPr>
        <p:spPr>
          <a:xfrm>
            <a:off x="5067300" y="3910013"/>
            <a:ext cx="3430588" cy="368300"/>
          </a:xfrm>
          <a:prstGeom prst="rect">
            <a:avLst/>
          </a:prstGeom>
          <a:solidFill>
            <a:schemeClr val="bg1">
              <a:lumMod val="85000"/>
            </a:schemeClr>
          </a:solidFill>
        </p:spPr>
        <p:txBody>
          <a:bodyPr>
            <a:spAutoFit/>
          </a:bodyPr>
          <a:lstStyle/>
          <a:p>
            <a:pPr marL="171450" indent="-171450">
              <a:spcBef>
                <a:spcPts val="600"/>
              </a:spcBef>
              <a:defRPr/>
            </a:pPr>
            <a:r>
              <a:rPr lang="en-US" dirty="0">
                <a:latin typeface="Arial" pitchFamily="34" charset="0"/>
              </a:rPr>
              <a:t>Pair Invariant Mass in </a:t>
            </a:r>
            <a:r>
              <a:rPr lang="en-US" dirty="0" err="1">
                <a:latin typeface="Arial" pitchFamily="34" charset="0"/>
              </a:rPr>
              <a:t>GeV</a:t>
            </a:r>
            <a:r>
              <a:rPr lang="en-US" dirty="0">
                <a:latin typeface="Arial" pitchFamily="34" charset="0"/>
              </a:rPr>
              <a:t>/c</a:t>
            </a:r>
            <a:r>
              <a:rPr lang="en-US" baseline="30000" dirty="0">
                <a:latin typeface="Arial" pitchFamily="34" charset="0"/>
              </a:rPr>
              <a:t>2</a:t>
            </a:r>
            <a:endParaRPr lang="en-US" dirty="0">
              <a:latin typeface="Arial" pitchFamily="34" charset="0"/>
            </a:endParaRPr>
          </a:p>
        </p:txBody>
      </p:sp>
      <p:sp>
        <p:nvSpPr>
          <p:cNvPr id="22540" name="TextBox 14"/>
          <p:cNvSpPr txBox="1">
            <a:spLocks noChangeArrowheads="1"/>
          </p:cNvSpPr>
          <p:nvPr/>
        </p:nvSpPr>
        <p:spPr bwMode="auto">
          <a:xfrm>
            <a:off x="6553200" y="4618038"/>
            <a:ext cx="1403350" cy="369887"/>
          </a:xfrm>
          <a:prstGeom prst="rect">
            <a:avLst/>
          </a:prstGeom>
          <a:noFill/>
          <a:ln w="9525">
            <a:noFill/>
            <a:miter lim="800000"/>
            <a:headEnd/>
            <a:tailEnd/>
          </a:ln>
        </p:spPr>
        <p:txBody>
          <a:bodyPr>
            <a:spAutoFit/>
          </a:bodyPr>
          <a:lstStyle/>
          <a:p>
            <a:pPr marL="171450" indent="-171450">
              <a:spcBef>
                <a:spcPts val="600"/>
              </a:spcBef>
            </a:pPr>
            <a:r>
              <a:rPr lang="en-US"/>
              <a:t>100 MeV/c</a:t>
            </a:r>
            <a:r>
              <a:rPr lang="en-US" baseline="30000"/>
              <a:t>2</a:t>
            </a:r>
            <a:endParaRPr lang="en-US"/>
          </a:p>
        </p:txBody>
      </p:sp>
      <p:cxnSp>
        <p:nvCxnSpPr>
          <p:cNvPr id="17" name="Straight Arrow Connector 16"/>
          <p:cNvCxnSpPr>
            <a:stCxn id="22540" idx="2"/>
          </p:cNvCxnSpPr>
          <p:nvPr/>
        </p:nvCxnSpPr>
        <p:spPr>
          <a:xfrm flipH="1">
            <a:off x="6699250" y="4987925"/>
            <a:ext cx="555625" cy="1138238"/>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542" name="TextBox 18"/>
          <p:cNvSpPr txBox="1">
            <a:spLocks noChangeArrowheads="1"/>
          </p:cNvSpPr>
          <p:nvPr/>
        </p:nvSpPr>
        <p:spPr bwMode="auto">
          <a:xfrm>
            <a:off x="1857375" y="3387725"/>
            <a:ext cx="2670175" cy="646113"/>
          </a:xfrm>
          <a:prstGeom prst="rect">
            <a:avLst/>
          </a:prstGeom>
          <a:noFill/>
          <a:ln w="9525">
            <a:noFill/>
            <a:miter lim="800000"/>
            <a:headEnd/>
            <a:tailEnd/>
          </a:ln>
        </p:spPr>
        <p:txBody>
          <a:bodyPr>
            <a:spAutoFit/>
          </a:bodyPr>
          <a:lstStyle/>
          <a:p>
            <a:pPr marL="171450" indent="-171450">
              <a:spcBef>
                <a:spcPts val="600"/>
              </a:spcBef>
            </a:pPr>
            <a:r>
              <a:rPr lang="en-US">
                <a:solidFill>
                  <a:schemeClr val="bg1"/>
                </a:solidFill>
              </a:rPr>
              <a:t>Fringe field corrects</a:t>
            </a:r>
            <a:br>
              <a:rPr lang="en-US">
                <a:solidFill>
                  <a:schemeClr val="bg1"/>
                </a:solidFill>
              </a:rPr>
            </a:br>
            <a:r>
              <a:rPr lang="en-US">
                <a:solidFill>
                  <a:schemeClr val="bg1"/>
                </a:solidFill>
              </a:rPr>
              <a:t>+/- displacement</a:t>
            </a:r>
          </a:p>
        </p:txBody>
      </p:sp>
      <p:sp>
        <p:nvSpPr>
          <p:cNvPr id="22543" name="TextBox 19"/>
          <p:cNvSpPr txBox="1">
            <a:spLocks noChangeArrowheads="1"/>
          </p:cNvSpPr>
          <p:nvPr/>
        </p:nvSpPr>
        <p:spPr bwMode="auto">
          <a:xfrm>
            <a:off x="1716088" y="4703763"/>
            <a:ext cx="2811462" cy="923925"/>
          </a:xfrm>
          <a:prstGeom prst="rect">
            <a:avLst/>
          </a:prstGeom>
          <a:noFill/>
          <a:ln w="9525">
            <a:noFill/>
            <a:miter lim="800000"/>
            <a:headEnd/>
            <a:tailEnd/>
          </a:ln>
        </p:spPr>
        <p:txBody>
          <a:bodyPr>
            <a:spAutoFit/>
          </a:bodyPr>
          <a:lstStyle/>
          <a:p>
            <a:pPr marL="171450" indent="-171450">
              <a:spcBef>
                <a:spcPts val="600"/>
              </a:spcBef>
            </a:pPr>
            <a:r>
              <a:rPr lang="en-US">
                <a:solidFill>
                  <a:schemeClr val="bg1"/>
                </a:solidFill>
              </a:rPr>
              <a:t>Alignment will correct</a:t>
            </a:r>
            <a:br>
              <a:rPr lang="en-US">
                <a:solidFill>
                  <a:schemeClr val="bg1"/>
                </a:solidFill>
              </a:rPr>
            </a:br>
            <a:r>
              <a:rPr lang="en-US">
                <a:solidFill>
                  <a:schemeClr val="bg1"/>
                </a:solidFill>
              </a:rPr>
              <a:t>top/bottom displacement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39713"/>
            <a:ext cx="9144000" cy="457200"/>
          </a:xfrm>
        </p:spPr>
        <p:txBody>
          <a:bodyPr>
            <a:normAutofit fontScale="90000"/>
          </a:bodyPr>
          <a:lstStyle/>
          <a:p>
            <a:r>
              <a:rPr lang="en-US" sz="3200" smtClean="0">
                <a:solidFill>
                  <a:srgbClr val="FF0000"/>
                </a:solidFill>
              </a:rPr>
              <a:t>Small cross-sections, large backgrounds </a:t>
            </a:r>
            <a:br>
              <a:rPr lang="en-US" sz="3200" smtClean="0">
                <a:solidFill>
                  <a:srgbClr val="FF0000"/>
                </a:solidFill>
              </a:rPr>
            </a:br>
            <a:r>
              <a:rPr lang="en-US" sz="3200" smtClean="0">
                <a:solidFill>
                  <a:srgbClr val="FF0000"/>
                </a:solidFill>
              </a:rPr>
              <a:t>need high luminosity</a:t>
            </a:r>
          </a:p>
        </p:txBody>
      </p:sp>
      <p:sp>
        <p:nvSpPr>
          <p:cNvPr id="12291" name="Content Placeholder 2"/>
          <p:cNvSpPr>
            <a:spLocks noGrp="1"/>
          </p:cNvSpPr>
          <p:nvPr>
            <p:ph idx="1"/>
          </p:nvPr>
        </p:nvSpPr>
        <p:spPr>
          <a:xfrm>
            <a:off x="198438" y="869950"/>
            <a:ext cx="8488362" cy="5256213"/>
          </a:xfrm>
        </p:spPr>
        <p:txBody>
          <a:bodyPr/>
          <a:lstStyle/>
          <a:p>
            <a:r>
              <a:rPr lang="en-US" sz="1800" b="1" smtClean="0"/>
              <a:t>How to minimize occupancy in a forward detector</a:t>
            </a:r>
            <a:r>
              <a:rPr lang="en-US" sz="1800" smtClean="0"/>
              <a:t> </a:t>
            </a:r>
            <a:br>
              <a:rPr lang="en-US" sz="1800" smtClean="0"/>
            </a:br>
            <a:r>
              <a:rPr lang="en-US" sz="1800" smtClean="0"/>
              <a:t>  *  Maximize accelerator duty cycle</a:t>
            </a:r>
            <a:br>
              <a:rPr lang="en-US" sz="1800" smtClean="0"/>
            </a:br>
            <a:r>
              <a:rPr lang="en-US" sz="1800" smtClean="0"/>
              <a:t>      CEBAF has 100% duty cycle! </a:t>
            </a:r>
            <a:br>
              <a:rPr lang="en-US" sz="1800" smtClean="0"/>
            </a:br>
            <a:r>
              <a:rPr lang="en-US" sz="1800" smtClean="0"/>
              <a:t/>
            </a:r>
            <a:br>
              <a:rPr lang="en-US" sz="1800" smtClean="0"/>
            </a:br>
            <a:r>
              <a:rPr lang="en-US" sz="1800" smtClean="0"/>
              <a:t>  *  Minimize detector response times</a:t>
            </a:r>
            <a:br>
              <a:rPr lang="en-US" sz="1800" smtClean="0"/>
            </a:br>
            <a:r>
              <a:rPr lang="en-US" sz="1800" smtClean="0"/>
              <a:t>     Pulse lengths in the SVT and Ecal are ~ 60ns</a:t>
            </a:r>
            <a:br>
              <a:rPr lang="en-US" sz="1800" smtClean="0"/>
            </a:br>
            <a:r>
              <a:rPr lang="en-US" sz="1800" smtClean="0"/>
              <a:t/>
            </a:r>
            <a:br>
              <a:rPr lang="en-US" sz="1800" smtClean="0"/>
            </a:br>
            <a:r>
              <a:rPr lang="en-US" sz="1800" smtClean="0"/>
              <a:t>  *  Maximize the readout and trigger acceptance rates</a:t>
            </a:r>
            <a:br>
              <a:rPr lang="en-US" sz="1800" smtClean="0"/>
            </a:br>
            <a:r>
              <a:rPr lang="en-US" sz="1800" smtClean="0"/>
              <a:t>         SVT has 40 MHz readout</a:t>
            </a:r>
            <a:br>
              <a:rPr lang="en-US" sz="1800" smtClean="0"/>
            </a:br>
            <a:r>
              <a:rPr lang="en-US" sz="1800" smtClean="0"/>
              <a:t>         Ecal has 250 MHz FADC</a:t>
            </a:r>
            <a:br>
              <a:rPr lang="en-US" sz="1800" smtClean="0"/>
            </a:br>
            <a:r>
              <a:rPr lang="en-US" sz="1800" smtClean="0"/>
              <a:t>         Trigger can handle input every 8 ns </a:t>
            </a:r>
          </a:p>
        </p:txBody>
      </p:sp>
      <p:sp>
        <p:nvSpPr>
          <p:cNvPr id="12292" name="Footer Placeholder 3"/>
          <p:cNvSpPr>
            <a:spLocks noGrp="1"/>
          </p:cNvSpPr>
          <p:nvPr>
            <p:ph type="ftr" sz="quarter" idx="11"/>
          </p:nvPr>
        </p:nvSpPr>
        <p:spPr>
          <a:noFill/>
        </p:spPr>
        <p:txBody>
          <a:bodyPr/>
          <a:lstStyle/>
          <a:p>
            <a:r>
              <a:rPr lang="en-US" smtClean="0">
                <a:latin typeface="Arial" charset="0"/>
              </a:rPr>
              <a:t>HPS Dark2012</a:t>
            </a:r>
          </a:p>
        </p:txBody>
      </p:sp>
      <p:sp>
        <p:nvSpPr>
          <p:cNvPr id="12293" name="Slide Number Placeholder 4"/>
          <p:cNvSpPr>
            <a:spLocks noGrp="1"/>
          </p:cNvSpPr>
          <p:nvPr>
            <p:ph type="sldNum" sz="quarter" idx="12"/>
          </p:nvPr>
        </p:nvSpPr>
        <p:spPr>
          <a:noFill/>
        </p:spPr>
        <p:txBody>
          <a:bodyPr/>
          <a:lstStyle/>
          <a:p>
            <a:fld id="{0CDA6B48-0232-4151-9EE6-1C4833ED8C88}" type="slidenum">
              <a:rPr lang="en-US" smtClean="0">
                <a:latin typeface="Arial" charset="0"/>
              </a:rPr>
              <a:pPr/>
              <a:t>63</a:t>
            </a:fld>
            <a:endParaRPr lang="en-US" smtClean="0">
              <a:latin typeface="Arial" charset="0"/>
            </a:endParaRPr>
          </a:p>
        </p:txBody>
      </p:sp>
      <p:pic>
        <p:nvPicPr>
          <p:cNvPr id="12294" name="Picture 5"/>
          <p:cNvPicPr>
            <a:picLocks noChangeAspect="1"/>
          </p:cNvPicPr>
          <p:nvPr/>
        </p:nvPicPr>
        <p:blipFill>
          <a:blip r:embed="rId2" cstate="print"/>
          <a:srcRect/>
          <a:stretch>
            <a:fillRect/>
          </a:stretch>
        </p:blipFill>
        <p:spPr bwMode="auto">
          <a:xfrm>
            <a:off x="292100" y="3932238"/>
            <a:ext cx="5778500" cy="2925762"/>
          </a:xfrm>
          <a:prstGeom prst="rect">
            <a:avLst/>
          </a:prstGeom>
          <a:noFill/>
          <a:ln w="12700">
            <a:noFill/>
            <a:miter lim="800000"/>
            <a:headEnd/>
            <a:tailEnd/>
          </a:ln>
        </p:spPr>
      </p:pic>
      <p:sp>
        <p:nvSpPr>
          <p:cNvPr id="12295" name="TextBox 7"/>
          <p:cNvSpPr txBox="1">
            <a:spLocks noChangeArrowheads="1"/>
          </p:cNvSpPr>
          <p:nvPr/>
        </p:nvSpPr>
        <p:spPr bwMode="auto">
          <a:xfrm>
            <a:off x="6269038" y="4459288"/>
            <a:ext cx="2733675" cy="922337"/>
          </a:xfrm>
          <a:prstGeom prst="rect">
            <a:avLst/>
          </a:prstGeom>
          <a:solidFill>
            <a:srgbClr val="FFFF00"/>
          </a:solidFill>
          <a:ln w="9525">
            <a:noFill/>
            <a:miter lim="800000"/>
            <a:headEnd/>
            <a:tailEnd/>
          </a:ln>
        </p:spPr>
        <p:txBody>
          <a:bodyPr>
            <a:spAutoFit/>
          </a:bodyPr>
          <a:lstStyle/>
          <a:p>
            <a:r>
              <a:rPr lang="en-US"/>
              <a:t>E =  6 GeV → 12 GeV</a:t>
            </a:r>
            <a:br>
              <a:rPr lang="en-US"/>
            </a:br>
            <a:r>
              <a:rPr lang="en-US"/>
              <a:t>High currents  </a:t>
            </a:r>
            <a:r>
              <a:rPr lang="en-US">
                <a:sym typeface="Symbol" pitchFamily="18" charset="2"/>
              </a:rPr>
              <a:t>  100 A</a:t>
            </a:r>
          </a:p>
          <a:p>
            <a:r>
              <a:rPr lang="en-US">
                <a:sym typeface="Symbol" pitchFamily="18" charset="2"/>
              </a:rPr>
              <a:t>Continuous!     500 MHz</a:t>
            </a:r>
            <a:endParaRPr lang="en-US"/>
          </a:p>
        </p:txBody>
      </p:sp>
      <p:pic>
        <p:nvPicPr>
          <p:cNvPr id="12296" name="Picture 3"/>
          <p:cNvPicPr>
            <a:picLocks noChangeAspect="1" noChangeArrowheads="1"/>
          </p:cNvPicPr>
          <p:nvPr/>
        </p:nvPicPr>
        <p:blipFill>
          <a:blip r:embed="rId3" cstate="print"/>
          <a:srcRect/>
          <a:stretch>
            <a:fillRect/>
          </a:stretch>
        </p:blipFill>
        <p:spPr bwMode="auto">
          <a:xfrm>
            <a:off x="6356350" y="1000125"/>
            <a:ext cx="2636838" cy="2784475"/>
          </a:xfrm>
          <a:prstGeom prst="rect">
            <a:avLst/>
          </a:prstGeom>
          <a:noFill/>
          <a:ln w="9525">
            <a:noFill/>
            <a:miter lim="800000"/>
            <a:headEnd/>
            <a:tailEnd/>
          </a:ln>
        </p:spPr>
      </p:pic>
      <p:sp>
        <p:nvSpPr>
          <p:cNvPr id="12297" name="TextBox 8"/>
          <p:cNvSpPr txBox="1">
            <a:spLocks noChangeArrowheads="1"/>
          </p:cNvSpPr>
          <p:nvPr/>
        </p:nvSpPr>
        <p:spPr bwMode="auto">
          <a:xfrm>
            <a:off x="6391275" y="866775"/>
            <a:ext cx="2706688" cy="369888"/>
          </a:xfrm>
          <a:prstGeom prst="rect">
            <a:avLst/>
          </a:prstGeom>
          <a:noFill/>
          <a:ln w="9525">
            <a:noFill/>
            <a:miter lim="800000"/>
            <a:headEnd/>
            <a:tailEnd/>
          </a:ln>
        </p:spPr>
        <p:txBody>
          <a:bodyPr>
            <a:spAutoFit/>
          </a:bodyPr>
          <a:lstStyle/>
          <a:p>
            <a:r>
              <a:rPr lang="en-US">
                <a:sym typeface="Symbol" pitchFamily="18" charset="2"/>
              </a:rPr>
              <a:t></a:t>
            </a:r>
            <a:r>
              <a:rPr lang="en-US"/>
              <a:t>(e</a:t>
            </a:r>
            <a:r>
              <a:rPr lang="en-US" baseline="30000"/>
              <a:t>-</a:t>
            </a:r>
            <a:r>
              <a:rPr lang="en-US"/>
              <a:t> + W </a:t>
            </a:r>
            <a:r>
              <a:rPr lang="en-US">
                <a:sym typeface="Symbol" pitchFamily="18" charset="2"/>
              </a:rPr>
              <a:t></a:t>
            </a:r>
            <a:r>
              <a:rPr lang="en-US"/>
              <a:t> W + A’ + e</a:t>
            </a:r>
            <a:r>
              <a:rPr lang="en-US" baseline="30000"/>
              <a:t>-</a:t>
            </a:r>
            <a:r>
              <a:rPr lang="en-US"/>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568325"/>
          </a:xfrm>
        </p:spPr>
        <p:txBody>
          <a:bodyPr>
            <a:normAutofit fontScale="90000"/>
          </a:bodyPr>
          <a:lstStyle/>
          <a:p>
            <a:r>
              <a:rPr lang="en-US" sz="3200" smtClean="0">
                <a:solidFill>
                  <a:srgbClr val="FF0000"/>
                </a:solidFill>
              </a:rPr>
              <a:t>Ecal Performance</a:t>
            </a:r>
          </a:p>
        </p:txBody>
      </p:sp>
      <p:pic>
        <p:nvPicPr>
          <p:cNvPr id="23555" name="Picture 3"/>
          <p:cNvPicPr>
            <a:picLocks noChangeAspect="1" noChangeArrowheads="1"/>
          </p:cNvPicPr>
          <p:nvPr/>
        </p:nvPicPr>
        <p:blipFill>
          <a:blip r:embed="rId2" cstate="print"/>
          <a:srcRect/>
          <a:stretch>
            <a:fillRect/>
          </a:stretch>
        </p:blipFill>
        <p:spPr bwMode="auto">
          <a:xfrm>
            <a:off x="1582738" y="522288"/>
            <a:ext cx="6359525" cy="2579687"/>
          </a:xfrm>
          <a:prstGeom prst="rect">
            <a:avLst/>
          </a:prstGeom>
          <a:noFill/>
          <a:ln w="9525">
            <a:noFill/>
            <a:miter lim="800000"/>
            <a:headEnd/>
            <a:tailEnd/>
          </a:ln>
        </p:spPr>
      </p:pic>
      <p:sp>
        <p:nvSpPr>
          <p:cNvPr id="23556" name="TextBox 10"/>
          <p:cNvSpPr txBox="1">
            <a:spLocks noChangeArrowheads="1"/>
          </p:cNvSpPr>
          <p:nvPr/>
        </p:nvSpPr>
        <p:spPr bwMode="auto">
          <a:xfrm>
            <a:off x="2316163" y="546100"/>
            <a:ext cx="4927600" cy="339725"/>
          </a:xfrm>
          <a:prstGeom prst="rect">
            <a:avLst/>
          </a:prstGeom>
          <a:solidFill>
            <a:schemeClr val="bg1"/>
          </a:solidFill>
          <a:ln w="9525">
            <a:noFill/>
            <a:miter lim="800000"/>
            <a:headEnd/>
            <a:tailEnd/>
          </a:ln>
        </p:spPr>
        <p:txBody>
          <a:bodyPr>
            <a:spAutoFit/>
          </a:bodyPr>
          <a:lstStyle/>
          <a:p>
            <a:r>
              <a:rPr lang="en-US" sz="1600"/>
              <a:t>Color shows average crystal PH over Face of ECal</a:t>
            </a:r>
          </a:p>
        </p:txBody>
      </p:sp>
      <p:sp>
        <p:nvSpPr>
          <p:cNvPr id="23557" name="TextBox 11"/>
          <p:cNvSpPr txBox="1">
            <a:spLocks noChangeArrowheads="1"/>
          </p:cNvSpPr>
          <p:nvPr/>
        </p:nvSpPr>
        <p:spPr bwMode="auto">
          <a:xfrm>
            <a:off x="3251200" y="2874963"/>
            <a:ext cx="2346325" cy="307975"/>
          </a:xfrm>
          <a:prstGeom prst="rect">
            <a:avLst/>
          </a:prstGeom>
          <a:noFill/>
          <a:ln w="9525">
            <a:noFill/>
            <a:miter lim="800000"/>
            <a:headEnd/>
            <a:tailEnd/>
          </a:ln>
        </p:spPr>
        <p:txBody>
          <a:bodyPr>
            <a:spAutoFit/>
          </a:bodyPr>
          <a:lstStyle/>
          <a:p>
            <a:r>
              <a:rPr lang="en-US" sz="1400"/>
              <a:t>Horizontal Crystal Number </a:t>
            </a:r>
          </a:p>
        </p:txBody>
      </p:sp>
      <p:sp>
        <p:nvSpPr>
          <p:cNvPr id="23558" name="TextBox 12"/>
          <p:cNvSpPr txBox="1">
            <a:spLocks noChangeArrowheads="1"/>
          </p:cNvSpPr>
          <p:nvPr/>
        </p:nvSpPr>
        <p:spPr bwMode="auto">
          <a:xfrm rot="-5400000">
            <a:off x="368300" y="1485900"/>
            <a:ext cx="2073275" cy="307975"/>
          </a:xfrm>
          <a:prstGeom prst="rect">
            <a:avLst/>
          </a:prstGeom>
          <a:noFill/>
          <a:ln w="9525">
            <a:noFill/>
            <a:miter lim="800000"/>
            <a:headEnd/>
            <a:tailEnd/>
          </a:ln>
        </p:spPr>
        <p:txBody>
          <a:bodyPr>
            <a:spAutoFit/>
          </a:bodyPr>
          <a:lstStyle/>
          <a:p>
            <a:r>
              <a:rPr lang="en-US" sz="1400"/>
              <a:t>Vertical Crystal Number</a:t>
            </a:r>
          </a:p>
        </p:txBody>
      </p:sp>
      <p:sp>
        <p:nvSpPr>
          <p:cNvPr id="15" name="Rectangle 14"/>
          <p:cNvSpPr/>
          <p:nvPr/>
        </p:nvSpPr>
        <p:spPr>
          <a:xfrm>
            <a:off x="3260725" y="1565275"/>
            <a:ext cx="1006475" cy="4429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
            </a:r>
            <a:br>
              <a:rPr lang="en-US" sz="1200" dirty="0">
                <a:solidFill>
                  <a:schemeClr val="bg1"/>
                </a:solidFill>
              </a:rPr>
            </a:br>
            <a:r>
              <a:rPr lang="en-US" sz="1200" dirty="0">
                <a:solidFill>
                  <a:schemeClr val="bg1"/>
                </a:solidFill>
              </a:rPr>
              <a:t>Dead Zone</a:t>
            </a:r>
          </a:p>
          <a:p>
            <a:pPr algn="ctr">
              <a:defRPr/>
            </a:pPr>
            <a:endParaRPr lang="en-US" dirty="0"/>
          </a:p>
        </p:txBody>
      </p:sp>
      <p:sp>
        <p:nvSpPr>
          <p:cNvPr id="16" name="Rectangle 15"/>
          <p:cNvSpPr/>
          <p:nvPr/>
        </p:nvSpPr>
        <p:spPr>
          <a:xfrm flipV="1">
            <a:off x="4324350" y="1725613"/>
            <a:ext cx="2701925" cy="1873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1828800" y="1725613"/>
            <a:ext cx="1412875" cy="1698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2" name="TextBox 20"/>
          <p:cNvSpPr txBox="1">
            <a:spLocks noChangeArrowheads="1"/>
          </p:cNvSpPr>
          <p:nvPr/>
        </p:nvSpPr>
        <p:spPr bwMode="auto">
          <a:xfrm>
            <a:off x="7588250" y="2846388"/>
            <a:ext cx="1414463" cy="246062"/>
          </a:xfrm>
          <a:prstGeom prst="rect">
            <a:avLst/>
          </a:prstGeom>
          <a:noFill/>
          <a:ln w="9525">
            <a:noFill/>
            <a:miter lim="800000"/>
            <a:headEnd/>
            <a:tailEnd/>
          </a:ln>
        </p:spPr>
        <p:txBody>
          <a:bodyPr>
            <a:spAutoFit/>
          </a:bodyPr>
          <a:lstStyle/>
          <a:p>
            <a:r>
              <a:rPr lang="en-US" sz="1000" b="1">
                <a:solidFill>
                  <a:srgbClr val="7030A0"/>
                </a:solidFill>
              </a:rPr>
              <a:t>Missing Channels</a:t>
            </a:r>
          </a:p>
        </p:txBody>
      </p:sp>
      <p:cxnSp>
        <p:nvCxnSpPr>
          <p:cNvPr id="23" name="Straight Arrow Connector 22"/>
          <p:cNvCxnSpPr/>
          <p:nvPr/>
        </p:nvCxnSpPr>
        <p:spPr>
          <a:xfrm flipH="1" flipV="1">
            <a:off x="6940550" y="2716213"/>
            <a:ext cx="600075" cy="192087"/>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23564" name="Picture 18"/>
          <p:cNvPicPr>
            <a:picLocks noGrp="1" noChangeAspect="1" noChangeArrowheads="1"/>
          </p:cNvPicPr>
          <p:nvPr>
            <p:ph idx="1"/>
          </p:nvPr>
        </p:nvPicPr>
        <p:blipFill>
          <a:blip r:embed="rId3" cstate="print"/>
          <a:srcRect/>
          <a:stretch>
            <a:fillRect/>
          </a:stretch>
        </p:blipFill>
        <p:spPr>
          <a:xfrm>
            <a:off x="317500" y="3943350"/>
            <a:ext cx="3182938" cy="2260600"/>
          </a:xfrm>
          <a:noFill/>
        </p:spPr>
      </p:pic>
      <p:sp>
        <p:nvSpPr>
          <p:cNvPr id="23565" name="TextBox 18"/>
          <p:cNvSpPr txBox="1">
            <a:spLocks noChangeArrowheads="1"/>
          </p:cNvSpPr>
          <p:nvPr/>
        </p:nvSpPr>
        <p:spPr bwMode="auto">
          <a:xfrm>
            <a:off x="1052513" y="6213475"/>
            <a:ext cx="2143125" cy="307975"/>
          </a:xfrm>
          <a:prstGeom prst="rect">
            <a:avLst/>
          </a:prstGeom>
          <a:noFill/>
          <a:ln w="9525">
            <a:noFill/>
            <a:miter lim="800000"/>
            <a:headEnd/>
            <a:tailEnd/>
          </a:ln>
        </p:spPr>
        <p:txBody>
          <a:bodyPr>
            <a:spAutoFit/>
          </a:bodyPr>
          <a:lstStyle/>
          <a:p>
            <a:r>
              <a:rPr lang="en-US" sz="1400"/>
              <a:t>Number of Crystals Hit</a:t>
            </a:r>
          </a:p>
        </p:txBody>
      </p:sp>
      <p:sp>
        <p:nvSpPr>
          <p:cNvPr id="23566" name="TextBox 19"/>
          <p:cNvSpPr txBox="1">
            <a:spLocks noChangeArrowheads="1"/>
          </p:cNvSpPr>
          <p:nvPr/>
        </p:nvSpPr>
        <p:spPr bwMode="auto">
          <a:xfrm>
            <a:off x="471488" y="3252788"/>
            <a:ext cx="3459162" cy="830262"/>
          </a:xfrm>
          <a:prstGeom prst="rect">
            <a:avLst/>
          </a:prstGeom>
          <a:solidFill>
            <a:srgbClr val="FFFF00"/>
          </a:solidFill>
          <a:ln w="9525">
            <a:noFill/>
            <a:miter lim="800000"/>
            <a:headEnd/>
            <a:tailEnd/>
          </a:ln>
        </p:spPr>
        <p:txBody>
          <a:bodyPr>
            <a:spAutoFit/>
          </a:bodyPr>
          <a:lstStyle/>
          <a:p>
            <a:r>
              <a:rPr lang="en-US"/>
              <a:t>    </a:t>
            </a:r>
            <a:r>
              <a:rPr lang="en-US" sz="2400"/>
              <a:t>  Cluster Size for</a:t>
            </a:r>
            <a:br>
              <a:rPr lang="en-US" sz="2400"/>
            </a:br>
            <a:r>
              <a:rPr lang="en-US" sz="2400"/>
              <a:t>tracks with p&gt;0.6 GeV/c</a:t>
            </a:r>
          </a:p>
        </p:txBody>
      </p:sp>
      <p:pic>
        <p:nvPicPr>
          <p:cNvPr id="23567" name="Picture 3"/>
          <p:cNvPicPr>
            <a:picLocks noChangeAspect="1" noChangeArrowheads="1"/>
          </p:cNvPicPr>
          <p:nvPr/>
        </p:nvPicPr>
        <p:blipFill>
          <a:blip r:embed="rId4" cstate="print"/>
          <a:srcRect/>
          <a:stretch>
            <a:fillRect/>
          </a:stretch>
        </p:blipFill>
        <p:spPr bwMode="auto">
          <a:xfrm>
            <a:off x="4383088" y="3243263"/>
            <a:ext cx="4619625" cy="3036887"/>
          </a:xfrm>
          <a:prstGeom prst="rect">
            <a:avLst/>
          </a:prstGeom>
          <a:noFill/>
          <a:ln w="9525">
            <a:noFill/>
            <a:miter lim="800000"/>
            <a:headEnd/>
            <a:tailEnd/>
          </a:ln>
        </p:spPr>
      </p:pic>
      <p:sp>
        <p:nvSpPr>
          <p:cNvPr id="23568" name="TextBox 19"/>
          <p:cNvSpPr txBox="1">
            <a:spLocks noChangeArrowheads="1"/>
          </p:cNvSpPr>
          <p:nvPr/>
        </p:nvSpPr>
        <p:spPr bwMode="auto">
          <a:xfrm>
            <a:off x="4967288" y="3252788"/>
            <a:ext cx="3544887" cy="460375"/>
          </a:xfrm>
          <a:prstGeom prst="rect">
            <a:avLst/>
          </a:prstGeom>
          <a:solidFill>
            <a:srgbClr val="FFFF00"/>
          </a:solidFill>
          <a:ln w="9525">
            <a:solidFill>
              <a:srgbClr val="FFFF00"/>
            </a:solidFill>
            <a:miter lim="800000"/>
            <a:headEnd/>
            <a:tailEnd/>
          </a:ln>
        </p:spPr>
        <p:txBody>
          <a:bodyPr>
            <a:spAutoFit/>
          </a:bodyPr>
          <a:lstStyle/>
          <a:p>
            <a:r>
              <a:rPr lang="en-US" sz="2400"/>
              <a:t>Cluster Energy Data/MC</a:t>
            </a:r>
          </a:p>
        </p:txBody>
      </p:sp>
      <p:sp>
        <p:nvSpPr>
          <p:cNvPr id="23569" name="TextBox 20"/>
          <p:cNvSpPr txBox="1">
            <a:spLocks noChangeArrowheads="1"/>
          </p:cNvSpPr>
          <p:nvPr/>
        </p:nvSpPr>
        <p:spPr bwMode="auto">
          <a:xfrm>
            <a:off x="5807075" y="4892675"/>
            <a:ext cx="1285875" cy="369888"/>
          </a:xfrm>
          <a:prstGeom prst="rect">
            <a:avLst/>
          </a:prstGeom>
          <a:noFill/>
          <a:ln w="9525">
            <a:noFill/>
            <a:miter lim="800000"/>
            <a:headEnd/>
            <a:tailEnd/>
          </a:ln>
        </p:spPr>
        <p:txBody>
          <a:bodyPr wrap="none">
            <a:spAutoFit/>
          </a:bodyPr>
          <a:lstStyle/>
          <a:p>
            <a:r>
              <a:rPr lang="en-US"/>
              <a:t>Data </a:t>
            </a:r>
            <a:r>
              <a:rPr lang="en-US">
                <a:sym typeface="Symbol" pitchFamily="18" charset="2"/>
              </a:rPr>
              <a:t> MC</a:t>
            </a:r>
            <a:endParaRPr lang="en-US"/>
          </a:p>
        </p:txBody>
      </p:sp>
      <p:sp>
        <p:nvSpPr>
          <p:cNvPr id="23570" name="Slide Number Placeholder 17"/>
          <p:cNvSpPr>
            <a:spLocks noGrp="1"/>
          </p:cNvSpPr>
          <p:nvPr>
            <p:ph type="sldNum" sz="quarter" idx="12"/>
          </p:nvPr>
        </p:nvSpPr>
        <p:spPr>
          <a:noFill/>
        </p:spPr>
        <p:txBody>
          <a:bodyPr/>
          <a:lstStyle/>
          <a:p>
            <a:fld id="{98BCDD92-D8E0-407B-A41E-6020CFD95140}" type="slidenum">
              <a:rPr lang="en-US" smtClean="0">
                <a:latin typeface="Arial" charset="0"/>
              </a:rPr>
              <a:pPr/>
              <a:t>64</a:t>
            </a:fld>
            <a:endParaRPr lang="en-US" smtClean="0">
              <a:latin typeface="Arial" charset="0"/>
            </a:endParaRPr>
          </a:p>
        </p:txBody>
      </p:sp>
      <p:sp>
        <p:nvSpPr>
          <p:cNvPr id="23571" name="Footer Placeholder 18"/>
          <p:cNvSpPr>
            <a:spLocks noGrp="1"/>
          </p:cNvSpPr>
          <p:nvPr>
            <p:ph type="ftr" sz="quarter" idx="11"/>
          </p:nvPr>
        </p:nvSpPr>
        <p:spPr>
          <a:noFill/>
        </p:spPr>
        <p:txBody>
          <a:bodyPr/>
          <a:lstStyle/>
          <a:p>
            <a:r>
              <a:rPr lang="en-US" smtClean="0">
                <a:latin typeface="Arial" charset="0"/>
              </a:rPr>
              <a:t>HPS Dark2012</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52400" y="0"/>
            <a:ext cx="8763000" cy="685800"/>
          </a:xfrm>
        </p:spPr>
        <p:txBody>
          <a:bodyPr/>
          <a:lstStyle/>
          <a:p>
            <a:r>
              <a:rPr lang="en-US" sz="2800" smtClean="0">
                <a:solidFill>
                  <a:srgbClr val="FF0000"/>
                </a:solidFill>
              </a:rPr>
              <a:t>Is HPS Ready for Electron Beams?</a:t>
            </a:r>
          </a:p>
        </p:txBody>
      </p:sp>
      <p:sp>
        <p:nvSpPr>
          <p:cNvPr id="1028" name="Slide Number Placeholder 3"/>
          <p:cNvSpPr>
            <a:spLocks noGrp="1"/>
          </p:cNvSpPr>
          <p:nvPr>
            <p:ph type="sldNum" sz="quarter" idx="12"/>
          </p:nvPr>
        </p:nvSpPr>
        <p:spPr>
          <a:noFill/>
        </p:spPr>
        <p:txBody>
          <a:bodyPr/>
          <a:lstStyle/>
          <a:p>
            <a:fld id="{DB6A15A9-A297-46A0-AB5D-E7698A998F91}" type="slidenum">
              <a:rPr lang="en-US" smtClean="0">
                <a:latin typeface="Arial" charset="0"/>
              </a:rPr>
              <a:pPr/>
              <a:t>65</a:t>
            </a:fld>
            <a:endParaRPr lang="en-US" smtClean="0">
              <a:latin typeface="Arial" charset="0"/>
            </a:endParaRPr>
          </a:p>
        </p:txBody>
      </p:sp>
      <p:sp>
        <p:nvSpPr>
          <p:cNvPr id="1029" name="Content Placeholder 2"/>
          <p:cNvSpPr>
            <a:spLocks noGrp="1"/>
          </p:cNvSpPr>
          <p:nvPr>
            <p:ph idx="1"/>
          </p:nvPr>
        </p:nvSpPr>
        <p:spPr>
          <a:xfrm>
            <a:off x="228600" y="609600"/>
            <a:ext cx="8915400" cy="2200275"/>
          </a:xfrm>
          <a:solidFill>
            <a:schemeClr val="bg1"/>
          </a:solidFill>
        </p:spPr>
        <p:txBody>
          <a:bodyPr>
            <a:normAutofit fontScale="92500" lnSpcReduction="10000"/>
          </a:bodyPr>
          <a:lstStyle/>
          <a:p>
            <a:r>
              <a:rPr lang="en-US" sz="1800" b="1" smtClean="0"/>
              <a:t>Full Monte Carlo simulation shows MCS of beam electrons is the principal HPS background</a:t>
            </a:r>
            <a:r>
              <a:rPr lang="en-US" sz="1800" smtClean="0"/>
              <a:t/>
            </a:r>
            <a:br>
              <a:rPr lang="en-US" sz="1800" smtClean="0"/>
            </a:br>
            <a:r>
              <a:rPr lang="en-US" sz="1800" smtClean="0"/>
              <a:t>    The tails of the multiple Coulomb scattering of beam electrons in the </a:t>
            </a:r>
            <a:br>
              <a:rPr lang="en-US" sz="1800" smtClean="0"/>
            </a:br>
            <a:r>
              <a:rPr lang="en-US" sz="1800" smtClean="0"/>
              <a:t>    target hit the innermost layers of the tracker and Ecal and are</a:t>
            </a:r>
            <a:br>
              <a:rPr lang="en-US" sz="1800" smtClean="0"/>
            </a:br>
            <a:r>
              <a:rPr lang="en-US" sz="1800" smtClean="0"/>
              <a:t>    the principal cause of tracker occupancy and ECal trigger rate.</a:t>
            </a:r>
            <a:br>
              <a:rPr lang="en-US" sz="1800" smtClean="0"/>
            </a:br>
            <a:endParaRPr lang="en-US" sz="1800" smtClean="0"/>
          </a:p>
          <a:p>
            <a:r>
              <a:rPr lang="en-US" sz="1800" b="1" smtClean="0"/>
              <a:t>EGS5 simulations accurately describe MCS tails from thin targets. </a:t>
            </a:r>
            <a:br>
              <a:rPr lang="en-US" sz="1800" b="1" smtClean="0"/>
            </a:br>
            <a:r>
              <a:rPr lang="en-US" sz="1800" b="1" smtClean="0"/>
              <a:t>    </a:t>
            </a:r>
            <a:r>
              <a:rPr lang="en-US" sz="1800" smtClean="0"/>
              <a:t>They agree with formal MCS Theory (Moliere, and Goudsmit-Saunderson) </a:t>
            </a:r>
            <a:br>
              <a:rPr lang="en-US" sz="1800" smtClean="0"/>
            </a:br>
            <a:r>
              <a:rPr lang="en-US" sz="1800" smtClean="0"/>
              <a:t>     and available thin target data. (Not true for GEANT4!)</a:t>
            </a:r>
          </a:p>
        </p:txBody>
      </p:sp>
      <p:pic>
        <p:nvPicPr>
          <p:cNvPr id="1030" name="Picture 2"/>
          <p:cNvPicPr>
            <a:picLocks noChangeAspect="1" noChangeArrowheads="1"/>
          </p:cNvPicPr>
          <p:nvPr/>
        </p:nvPicPr>
        <p:blipFill>
          <a:blip r:embed="rId3" cstate="print"/>
          <a:srcRect/>
          <a:stretch>
            <a:fillRect/>
          </a:stretch>
        </p:blipFill>
        <p:spPr bwMode="auto">
          <a:xfrm>
            <a:off x="2036763" y="3395663"/>
            <a:ext cx="5089525" cy="2884487"/>
          </a:xfrm>
          <a:prstGeom prst="rect">
            <a:avLst/>
          </a:prstGeom>
          <a:noFill/>
          <a:ln w="9525">
            <a:noFill/>
            <a:miter lim="800000"/>
            <a:headEnd/>
            <a:tailEnd/>
          </a:ln>
        </p:spPr>
      </p:pic>
      <p:sp>
        <p:nvSpPr>
          <p:cNvPr id="1031" name="TextBox 6"/>
          <p:cNvSpPr txBox="1">
            <a:spLocks noChangeArrowheads="1"/>
          </p:cNvSpPr>
          <p:nvPr/>
        </p:nvSpPr>
        <p:spPr bwMode="auto">
          <a:xfrm>
            <a:off x="3433763" y="3144838"/>
            <a:ext cx="3419475" cy="368300"/>
          </a:xfrm>
          <a:prstGeom prst="rect">
            <a:avLst/>
          </a:prstGeom>
          <a:noFill/>
          <a:ln w="9525">
            <a:noFill/>
            <a:miter lim="800000"/>
            <a:headEnd/>
            <a:tailEnd/>
          </a:ln>
        </p:spPr>
        <p:txBody>
          <a:bodyPr>
            <a:spAutoFit/>
          </a:bodyPr>
          <a:lstStyle/>
          <a:p>
            <a:r>
              <a:rPr lang="en-US">
                <a:solidFill>
                  <a:srgbClr val="FF0000"/>
                </a:solidFill>
              </a:rPr>
              <a:t>Moliere integral vs. EGS5</a:t>
            </a:r>
            <a:endParaRPr lang="en-US"/>
          </a:p>
        </p:txBody>
      </p:sp>
      <p:cxnSp>
        <p:nvCxnSpPr>
          <p:cNvPr id="11" name="Straight Connector 10"/>
          <p:cNvCxnSpPr/>
          <p:nvPr/>
        </p:nvCxnSpPr>
        <p:spPr>
          <a:xfrm>
            <a:off x="5364163" y="4533900"/>
            <a:ext cx="19050" cy="574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73688" y="4814888"/>
            <a:ext cx="58896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34" name="TextBox 22"/>
          <p:cNvSpPr txBox="1">
            <a:spLocks noChangeArrowheads="1"/>
          </p:cNvSpPr>
          <p:nvPr/>
        </p:nvSpPr>
        <p:spPr bwMode="auto">
          <a:xfrm>
            <a:off x="5440363" y="4384675"/>
            <a:ext cx="2005012" cy="369888"/>
          </a:xfrm>
          <a:prstGeom prst="rect">
            <a:avLst/>
          </a:prstGeom>
          <a:noFill/>
          <a:ln w="9525">
            <a:noFill/>
            <a:miter lim="800000"/>
            <a:headEnd/>
            <a:tailEnd/>
          </a:ln>
        </p:spPr>
        <p:txBody>
          <a:bodyPr>
            <a:spAutoFit/>
          </a:bodyPr>
          <a:lstStyle/>
          <a:p>
            <a:r>
              <a:rPr lang="en-US">
                <a:solidFill>
                  <a:srgbClr val="FF0000"/>
                </a:solidFill>
              </a:rPr>
              <a:t>HPS  Acceptance</a:t>
            </a:r>
          </a:p>
        </p:txBody>
      </p:sp>
      <p:graphicFrame>
        <p:nvGraphicFramePr>
          <p:cNvPr id="1026" name="Object 10"/>
          <p:cNvGraphicFramePr>
            <a:graphicFrameLocks noChangeAspect="1"/>
          </p:cNvGraphicFramePr>
          <p:nvPr/>
        </p:nvGraphicFramePr>
        <p:xfrm>
          <a:off x="320675" y="3536950"/>
          <a:ext cx="2058988" cy="619125"/>
        </p:xfrm>
        <a:graphic>
          <a:graphicData uri="http://schemas.openxmlformats.org/presentationml/2006/ole">
            <p:oleObj spid="_x0000_s46082" name="Equation" r:id="rId4" imgW="1384200" imgH="393480" progId="Equation.3">
              <p:embed/>
            </p:oleObj>
          </a:graphicData>
        </a:graphic>
      </p:graphicFrame>
      <p:sp>
        <p:nvSpPr>
          <p:cNvPr id="1035" name="Footer Placeholder 11"/>
          <p:cNvSpPr>
            <a:spLocks noGrp="1"/>
          </p:cNvSpPr>
          <p:nvPr>
            <p:ph type="ftr" sz="quarter" idx="11"/>
          </p:nvPr>
        </p:nvSpPr>
        <p:spPr>
          <a:noFill/>
        </p:spPr>
        <p:txBody>
          <a:bodyPr/>
          <a:lstStyle/>
          <a:p>
            <a:r>
              <a:rPr lang="en-US" smtClean="0">
                <a:latin typeface="Arial" charset="0"/>
              </a:rPr>
              <a:t>HPS Dark2012</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20650"/>
            <a:ext cx="8229600" cy="728663"/>
          </a:xfrm>
        </p:spPr>
        <p:txBody>
          <a:bodyPr/>
          <a:lstStyle/>
          <a:p>
            <a:r>
              <a:rPr lang="en-US" sz="3200" smtClean="0">
                <a:solidFill>
                  <a:srgbClr val="FF0000"/>
                </a:solidFill>
              </a:rPr>
              <a:t>HPS is ready for electron beams!</a:t>
            </a:r>
          </a:p>
        </p:txBody>
      </p:sp>
      <p:sp>
        <p:nvSpPr>
          <p:cNvPr id="24579" name="Content Placeholder 2"/>
          <p:cNvSpPr>
            <a:spLocks noGrp="1"/>
          </p:cNvSpPr>
          <p:nvPr>
            <p:ph idx="1"/>
          </p:nvPr>
        </p:nvSpPr>
        <p:spPr>
          <a:xfrm>
            <a:off x="457200" y="774700"/>
            <a:ext cx="8229600" cy="5351463"/>
          </a:xfrm>
        </p:spPr>
        <p:txBody>
          <a:bodyPr/>
          <a:lstStyle/>
          <a:p>
            <a:r>
              <a:rPr lang="en-US" sz="1800" smtClean="0">
                <a:solidFill>
                  <a:srgbClr val="000000"/>
                </a:solidFill>
              </a:rPr>
              <a:t>Photon conversions in the test run produce pairs whose angular distribution  depends on two effects, of roughly equal importance:</a:t>
            </a:r>
            <a:br>
              <a:rPr lang="en-US" sz="1800" smtClean="0">
                <a:solidFill>
                  <a:srgbClr val="000000"/>
                </a:solidFill>
              </a:rPr>
            </a:br>
            <a:r>
              <a:rPr lang="en-US" sz="1800" smtClean="0">
                <a:solidFill>
                  <a:srgbClr val="000000"/>
                </a:solidFill>
              </a:rPr>
              <a:t>   1)  pair opening angle distribution</a:t>
            </a:r>
            <a:br>
              <a:rPr lang="en-US" sz="1800" smtClean="0">
                <a:solidFill>
                  <a:srgbClr val="000000"/>
                </a:solidFill>
              </a:rPr>
            </a:br>
            <a:r>
              <a:rPr lang="en-US" sz="1800" smtClean="0">
                <a:solidFill>
                  <a:srgbClr val="000000"/>
                </a:solidFill>
              </a:rPr>
              <a:t>   2)  Multiple Coulomb Scattering of electrons through the target</a:t>
            </a:r>
          </a:p>
          <a:p>
            <a:endParaRPr lang="en-US" sz="1800" smtClean="0">
              <a:solidFill>
                <a:srgbClr val="000000"/>
              </a:solidFill>
            </a:endParaRPr>
          </a:p>
          <a:p>
            <a:endParaRPr lang="en-US" sz="1800" smtClean="0">
              <a:solidFill>
                <a:srgbClr val="000000"/>
              </a:solidFill>
            </a:endParaRPr>
          </a:p>
          <a:p>
            <a:endParaRPr lang="en-US" sz="1800" b="1" smtClean="0">
              <a:solidFill>
                <a:srgbClr val="000000"/>
              </a:solidFill>
            </a:endParaRPr>
          </a:p>
          <a:p>
            <a:endParaRPr lang="en-US" sz="1800" b="1" smtClean="0">
              <a:solidFill>
                <a:srgbClr val="000000"/>
              </a:solidFill>
            </a:endParaRPr>
          </a:p>
          <a:p>
            <a:r>
              <a:rPr lang="en-US" sz="1800" smtClean="0">
                <a:solidFill>
                  <a:srgbClr val="000000"/>
                </a:solidFill>
              </a:rPr>
              <a:t>With a photon beam incident, the HPS trigger rate</a:t>
            </a:r>
            <a:r>
              <a:rPr lang="en-US" sz="1800" b="1" smtClean="0">
                <a:solidFill>
                  <a:srgbClr val="000000"/>
                </a:solidFill>
              </a:rPr>
              <a:t> </a:t>
            </a:r>
            <a:r>
              <a:rPr lang="en-US" sz="1800" smtClean="0">
                <a:solidFill>
                  <a:srgbClr val="000000"/>
                </a:solidFill>
              </a:rPr>
              <a:t>is almost entirely due to pair production in the target. The observed rate is given by the pair angular distribution, integrated over the Ecal acceptance.  </a:t>
            </a:r>
            <a:endParaRPr lang="en-US" sz="1800" smtClean="0"/>
          </a:p>
        </p:txBody>
      </p:sp>
      <p:sp>
        <p:nvSpPr>
          <p:cNvPr id="24580" name="Footer Placeholder 3"/>
          <p:cNvSpPr>
            <a:spLocks noGrp="1"/>
          </p:cNvSpPr>
          <p:nvPr>
            <p:ph type="ftr" sz="quarter" idx="11"/>
          </p:nvPr>
        </p:nvSpPr>
        <p:spPr>
          <a:noFill/>
        </p:spPr>
        <p:txBody>
          <a:bodyPr/>
          <a:lstStyle/>
          <a:p>
            <a:r>
              <a:rPr lang="en-US" smtClean="0">
                <a:latin typeface="Arial" charset="0"/>
              </a:rPr>
              <a:t>HPS Dark2012</a:t>
            </a:r>
          </a:p>
        </p:txBody>
      </p:sp>
      <p:sp>
        <p:nvSpPr>
          <p:cNvPr id="24581" name="Slide Number Placeholder 4"/>
          <p:cNvSpPr>
            <a:spLocks noGrp="1"/>
          </p:cNvSpPr>
          <p:nvPr>
            <p:ph type="sldNum" sz="quarter" idx="12"/>
          </p:nvPr>
        </p:nvSpPr>
        <p:spPr>
          <a:noFill/>
        </p:spPr>
        <p:txBody>
          <a:bodyPr/>
          <a:lstStyle/>
          <a:p>
            <a:fld id="{92ACBA6B-7D9E-475F-9FDC-4C19C254CE34}" type="slidenum">
              <a:rPr lang="en-US" smtClean="0">
                <a:latin typeface="Arial" charset="0"/>
              </a:rPr>
              <a:pPr/>
              <a:t>66</a:t>
            </a:fld>
            <a:endParaRPr lang="en-US" smtClean="0">
              <a:latin typeface="Arial" charset="0"/>
            </a:endParaRPr>
          </a:p>
        </p:txBody>
      </p:sp>
      <p:pic>
        <p:nvPicPr>
          <p:cNvPr id="24582" name="Picture 10"/>
          <p:cNvPicPr>
            <a:picLocks noChangeAspect="1" noChangeArrowheads="1"/>
          </p:cNvPicPr>
          <p:nvPr/>
        </p:nvPicPr>
        <p:blipFill>
          <a:blip r:embed="rId2" cstate="print"/>
          <a:srcRect/>
          <a:stretch>
            <a:fillRect/>
          </a:stretch>
        </p:blipFill>
        <p:spPr bwMode="auto">
          <a:xfrm>
            <a:off x="1882775" y="2065338"/>
            <a:ext cx="4716463" cy="1271587"/>
          </a:xfrm>
          <a:prstGeom prst="rect">
            <a:avLst/>
          </a:prstGeom>
          <a:noFill/>
          <a:ln w="9525">
            <a:noFill/>
            <a:miter lim="800000"/>
            <a:headEnd/>
            <a:tailEnd/>
          </a:ln>
        </p:spPr>
      </p:pic>
      <p:pic>
        <p:nvPicPr>
          <p:cNvPr id="24583" name="Picture 9"/>
          <p:cNvPicPr>
            <a:picLocks noChangeAspect="1" noChangeArrowheads="1"/>
          </p:cNvPicPr>
          <p:nvPr/>
        </p:nvPicPr>
        <p:blipFill>
          <a:blip r:embed="rId3" cstate="print"/>
          <a:srcRect/>
          <a:stretch>
            <a:fillRect/>
          </a:stretch>
        </p:blipFill>
        <p:spPr bwMode="auto">
          <a:xfrm>
            <a:off x="2817813" y="4114800"/>
            <a:ext cx="3255962" cy="2622550"/>
          </a:xfrm>
          <a:prstGeom prst="rect">
            <a:avLst/>
          </a:prstGeom>
          <a:noFill/>
          <a:ln w="9525">
            <a:noFill/>
            <a:miter lim="800000"/>
            <a:headEnd/>
            <a:tailEnd/>
          </a:ln>
        </p:spPr>
      </p:pic>
      <p:sp>
        <p:nvSpPr>
          <p:cNvPr id="24584" name="TextBox 7"/>
          <p:cNvSpPr txBox="1">
            <a:spLocks noChangeArrowheads="1"/>
          </p:cNvSpPr>
          <p:nvPr/>
        </p:nvSpPr>
        <p:spPr bwMode="auto">
          <a:xfrm>
            <a:off x="457200" y="4814888"/>
            <a:ext cx="2044700" cy="922337"/>
          </a:xfrm>
          <a:prstGeom prst="rect">
            <a:avLst/>
          </a:prstGeom>
          <a:solidFill>
            <a:srgbClr val="FFFF00"/>
          </a:solidFill>
          <a:ln w="9525">
            <a:noFill/>
            <a:miter lim="800000"/>
            <a:headEnd/>
            <a:tailEnd/>
          </a:ln>
        </p:spPr>
        <p:txBody>
          <a:bodyPr wrap="none">
            <a:spAutoFit/>
          </a:bodyPr>
          <a:lstStyle/>
          <a:p>
            <a:r>
              <a:rPr lang="en-US"/>
              <a:t>Trigger Rate Data</a:t>
            </a:r>
            <a:br>
              <a:rPr lang="en-US"/>
            </a:br>
            <a:r>
              <a:rPr lang="en-US"/>
              <a:t>agrees with EGS5</a:t>
            </a:r>
            <a:br>
              <a:rPr lang="en-US"/>
            </a:br>
            <a:r>
              <a:rPr lang="en-US"/>
              <a:t>simulation.</a:t>
            </a:r>
          </a:p>
        </p:txBody>
      </p:sp>
      <p:sp>
        <p:nvSpPr>
          <p:cNvPr id="24585" name="TextBox 9"/>
          <p:cNvSpPr txBox="1">
            <a:spLocks noChangeArrowheads="1"/>
          </p:cNvSpPr>
          <p:nvPr/>
        </p:nvSpPr>
        <p:spPr bwMode="auto">
          <a:xfrm>
            <a:off x="6064250" y="4702175"/>
            <a:ext cx="2967038" cy="1477963"/>
          </a:xfrm>
          <a:prstGeom prst="rect">
            <a:avLst/>
          </a:prstGeom>
          <a:solidFill>
            <a:srgbClr val="FFFF00"/>
          </a:solidFill>
          <a:ln w="9525">
            <a:noFill/>
            <a:miter lim="800000"/>
            <a:headEnd/>
            <a:tailEnd/>
          </a:ln>
        </p:spPr>
        <p:txBody>
          <a:bodyPr>
            <a:spAutoFit/>
          </a:bodyPr>
          <a:lstStyle/>
          <a:p>
            <a:r>
              <a:rPr lang="en-US"/>
              <a:t>Background estimates</a:t>
            </a:r>
          </a:p>
          <a:p>
            <a:r>
              <a:rPr lang="en-US"/>
              <a:t>using the EGS5 simulation</a:t>
            </a:r>
            <a:br>
              <a:rPr lang="en-US"/>
            </a:br>
            <a:r>
              <a:rPr lang="en-US"/>
              <a:t>are reliable.</a:t>
            </a:r>
          </a:p>
          <a:p>
            <a:endParaRPr lang="en-US"/>
          </a:p>
          <a:p>
            <a:r>
              <a:rPr lang="en-US"/>
              <a:t>HPS ready for e- beams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790575"/>
          </a:xfrm>
        </p:spPr>
        <p:txBody>
          <a:bodyPr/>
          <a:lstStyle/>
          <a:p>
            <a:r>
              <a:rPr lang="en-US" sz="3200" smtClean="0">
                <a:solidFill>
                  <a:srgbClr val="FF0000"/>
                </a:solidFill>
              </a:rPr>
              <a:t>Simulated Vertexing Performance</a:t>
            </a:r>
          </a:p>
        </p:txBody>
      </p:sp>
      <p:sp>
        <p:nvSpPr>
          <p:cNvPr id="25603" name="Footer Placeholder 4"/>
          <p:cNvSpPr>
            <a:spLocks noGrp="1"/>
          </p:cNvSpPr>
          <p:nvPr>
            <p:ph type="ftr" sz="quarter" idx="11"/>
          </p:nvPr>
        </p:nvSpPr>
        <p:spPr>
          <a:noFill/>
        </p:spPr>
        <p:txBody>
          <a:bodyPr/>
          <a:lstStyle/>
          <a:p>
            <a:r>
              <a:rPr lang="en-US" smtClean="0">
                <a:latin typeface="Arial" charset="0"/>
              </a:rPr>
              <a:t>HPS Dark2012</a:t>
            </a:r>
          </a:p>
        </p:txBody>
      </p:sp>
      <p:sp>
        <p:nvSpPr>
          <p:cNvPr id="25604" name="Slide Number Placeholder 5"/>
          <p:cNvSpPr>
            <a:spLocks noGrp="1"/>
          </p:cNvSpPr>
          <p:nvPr>
            <p:ph type="sldNum" sz="quarter" idx="12"/>
          </p:nvPr>
        </p:nvSpPr>
        <p:spPr>
          <a:noFill/>
        </p:spPr>
        <p:txBody>
          <a:bodyPr/>
          <a:lstStyle/>
          <a:p>
            <a:fld id="{E4247531-5C92-4795-92D4-9FA44B536226}" type="slidenum">
              <a:rPr lang="en-US" smtClean="0">
                <a:latin typeface="Arial" charset="0"/>
              </a:rPr>
              <a:pPr/>
              <a:t>67</a:t>
            </a:fld>
            <a:endParaRPr lang="en-US" smtClean="0">
              <a:latin typeface="Arial" charset="0"/>
            </a:endParaRPr>
          </a:p>
        </p:txBody>
      </p:sp>
      <p:sp>
        <p:nvSpPr>
          <p:cNvPr id="25605" name="TextBox 9"/>
          <p:cNvSpPr txBox="1">
            <a:spLocks noChangeArrowheads="1"/>
          </p:cNvSpPr>
          <p:nvPr/>
        </p:nvSpPr>
        <p:spPr bwMode="auto">
          <a:xfrm>
            <a:off x="333375" y="709613"/>
            <a:ext cx="8629650" cy="2308225"/>
          </a:xfrm>
          <a:prstGeom prst="rect">
            <a:avLst/>
          </a:prstGeom>
          <a:noFill/>
          <a:ln w="9525">
            <a:noFill/>
            <a:miter lim="800000"/>
            <a:headEnd/>
            <a:tailEnd/>
          </a:ln>
        </p:spPr>
        <p:txBody>
          <a:bodyPr>
            <a:spAutoFit/>
          </a:bodyPr>
          <a:lstStyle/>
          <a:p>
            <a:pPr>
              <a:buFont typeface="Arial" charset="0"/>
              <a:buChar char="•"/>
            </a:pPr>
            <a:r>
              <a:rPr lang="en-US"/>
              <a:t> Accurate knowledge of SVT occupancy gives us confidence that stand alone</a:t>
            </a:r>
            <a:br>
              <a:rPr lang="en-US"/>
            </a:br>
            <a:r>
              <a:rPr lang="en-US"/>
              <a:t>  pattern recognition will work in the presence of realistic backgrounds.</a:t>
            </a:r>
          </a:p>
          <a:p>
            <a:pPr>
              <a:buFont typeface="Arial" charset="0"/>
              <a:buChar char="•"/>
            </a:pPr>
            <a:endParaRPr lang="en-US"/>
          </a:p>
          <a:p>
            <a:pPr>
              <a:buFont typeface="Arial" charset="0"/>
              <a:buChar char="•"/>
            </a:pPr>
            <a:r>
              <a:rPr lang="en-US"/>
              <a:t> Simulated tracking efficiency is ~ 98% with beam backgrounds included.</a:t>
            </a:r>
            <a:br>
              <a:rPr lang="en-US"/>
            </a:br>
            <a:r>
              <a:rPr lang="en-US"/>
              <a:t>  Only 5% of tracks have miss-hits, which can cause vertex tails, and spoil</a:t>
            </a:r>
            <a:br>
              <a:rPr lang="en-US"/>
            </a:br>
            <a:r>
              <a:rPr lang="en-US"/>
              <a:t>  reach. </a:t>
            </a:r>
            <a:br>
              <a:rPr lang="en-US"/>
            </a:br>
            <a:endParaRPr lang="en-US">
              <a:sym typeface="Symbol" pitchFamily="18" charset="2"/>
            </a:endParaRPr>
          </a:p>
          <a:p>
            <a:pPr>
              <a:buFont typeface="Arial" charset="0"/>
              <a:buChar char="•"/>
            </a:pPr>
            <a:r>
              <a:rPr lang="en-US">
                <a:sym typeface="Symbol" pitchFamily="18" charset="2"/>
              </a:rPr>
              <a:t> Track quality, vertex quality, and trajectory cuts nearly eliminate vertex tails.</a:t>
            </a:r>
            <a:endParaRPr lang="en-US"/>
          </a:p>
        </p:txBody>
      </p:sp>
      <p:pic>
        <p:nvPicPr>
          <p:cNvPr id="25606" name="Picture 6" descr="VertexResolution-200Mev-WithPileup.gif"/>
          <p:cNvPicPr>
            <a:picLocks noChangeAspect="1" noChangeArrowheads="1"/>
          </p:cNvPicPr>
          <p:nvPr/>
        </p:nvPicPr>
        <p:blipFill>
          <a:blip r:embed="rId2" cstate="print"/>
          <a:srcRect/>
          <a:stretch>
            <a:fillRect/>
          </a:stretch>
        </p:blipFill>
        <p:spPr bwMode="auto">
          <a:xfrm>
            <a:off x="1857375" y="2946400"/>
            <a:ext cx="5191125" cy="3324225"/>
          </a:xfrm>
          <a:prstGeom prst="rect">
            <a:avLst/>
          </a:prstGeom>
          <a:noFill/>
          <a:ln w="9525">
            <a:noFill/>
            <a:miter lim="800000"/>
            <a:headEnd/>
            <a:tailEnd/>
          </a:ln>
        </p:spPr>
      </p:pic>
      <p:sp>
        <p:nvSpPr>
          <p:cNvPr id="25607" name="TextBox 12"/>
          <p:cNvSpPr txBox="1">
            <a:spLocks noChangeArrowheads="1"/>
          </p:cNvSpPr>
          <p:nvPr/>
        </p:nvSpPr>
        <p:spPr bwMode="auto">
          <a:xfrm>
            <a:off x="4562475" y="3438525"/>
            <a:ext cx="2330450" cy="646113"/>
          </a:xfrm>
          <a:prstGeom prst="rect">
            <a:avLst/>
          </a:prstGeom>
          <a:noFill/>
          <a:ln w="9525">
            <a:noFill/>
            <a:miter lim="800000"/>
            <a:headEnd/>
            <a:tailEnd/>
          </a:ln>
        </p:spPr>
        <p:txBody>
          <a:bodyPr>
            <a:spAutoFit/>
          </a:bodyPr>
          <a:lstStyle/>
          <a:p>
            <a:r>
              <a:rPr lang="en-US"/>
              <a:t>Before quality cuts</a:t>
            </a:r>
          </a:p>
          <a:p>
            <a:endParaRPr lang="en-US"/>
          </a:p>
        </p:txBody>
      </p:sp>
      <p:sp>
        <p:nvSpPr>
          <p:cNvPr id="25608" name="TextBox 13"/>
          <p:cNvSpPr txBox="1">
            <a:spLocks noChangeArrowheads="1"/>
          </p:cNvSpPr>
          <p:nvPr/>
        </p:nvSpPr>
        <p:spPr bwMode="auto">
          <a:xfrm>
            <a:off x="4795838" y="4506913"/>
            <a:ext cx="2009775" cy="646112"/>
          </a:xfrm>
          <a:prstGeom prst="rect">
            <a:avLst/>
          </a:prstGeom>
          <a:noFill/>
          <a:ln w="9525">
            <a:noFill/>
            <a:miter lim="800000"/>
            <a:headEnd/>
            <a:tailEnd/>
          </a:ln>
        </p:spPr>
        <p:txBody>
          <a:bodyPr>
            <a:spAutoFit/>
          </a:bodyPr>
          <a:lstStyle/>
          <a:p>
            <a:r>
              <a:rPr lang="en-US"/>
              <a:t>After quality cuts</a:t>
            </a:r>
          </a:p>
          <a:p>
            <a:endParaRPr lang="en-US"/>
          </a:p>
        </p:txBody>
      </p:sp>
      <p:sp>
        <p:nvSpPr>
          <p:cNvPr id="25609" name="TextBox 14"/>
          <p:cNvSpPr txBox="1">
            <a:spLocks noChangeArrowheads="1"/>
          </p:cNvSpPr>
          <p:nvPr/>
        </p:nvSpPr>
        <p:spPr bwMode="auto">
          <a:xfrm>
            <a:off x="5159375" y="4991100"/>
            <a:ext cx="3527425" cy="369888"/>
          </a:xfrm>
          <a:prstGeom prst="rect">
            <a:avLst/>
          </a:prstGeom>
          <a:noFill/>
          <a:ln w="9525">
            <a:noFill/>
            <a:miter lim="800000"/>
            <a:headEnd/>
            <a:tailEnd/>
          </a:ln>
        </p:spPr>
        <p:txBody>
          <a:bodyPr>
            <a:spAutoFit/>
          </a:bodyPr>
          <a:lstStyle/>
          <a:p>
            <a:r>
              <a:rPr lang="en-US">
                <a:solidFill>
                  <a:srgbClr val="002060"/>
                </a:solidFill>
              </a:rPr>
              <a:t>Tracks with miss-hits make tails</a:t>
            </a:r>
            <a:endParaRPr lang="en-US"/>
          </a:p>
        </p:txBody>
      </p:sp>
      <p:sp>
        <p:nvSpPr>
          <p:cNvPr id="25610" name="TextBox 15"/>
          <p:cNvSpPr txBox="1">
            <a:spLocks noChangeArrowheads="1"/>
          </p:cNvSpPr>
          <p:nvPr/>
        </p:nvSpPr>
        <p:spPr bwMode="auto">
          <a:xfrm>
            <a:off x="7286625" y="3725863"/>
            <a:ext cx="1662113" cy="862012"/>
          </a:xfrm>
          <a:prstGeom prst="rect">
            <a:avLst/>
          </a:prstGeom>
          <a:noFill/>
          <a:ln w="9525">
            <a:noFill/>
            <a:miter lim="800000"/>
            <a:headEnd/>
            <a:tailEnd/>
          </a:ln>
        </p:spPr>
        <p:txBody>
          <a:bodyPr>
            <a:spAutoFit/>
          </a:bodyPr>
          <a:lstStyle/>
          <a:p>
            <a:r>
              <a:rPr lang="en-US" sz="1600"/>
              <a:t>m</a:t>
            </a:r>
            <a:r>
              <a:rPr lang="en-US" sz="1600" baseline="-25000"/>
              <a:t>A’</a:t>
            </a:r>
            <a:r>
              <a:rPr lang="en-US" sz="1600"/>
              <a:t>= 200 MeV  </a:t>
            </a:r>
          </a:p>
          <a:p>
            <a:r>
              <a:rPr lang="en-US" sz="1600"/>
              <a:t>E</a:t>
            </a:r>
            <a:r>
              <a:rPr lang="en-US" sz="1600" baseline="-25000"/>
              <a:t>beam</a:t>
            </a:r>
            <a:r>
              <a:rPr lang="en-US" sz="1600"/>
              <a:t>= 5.5 GeV</a:t>
            </a:r>
          </a:p>
          <a:p>
            <a:endParaRPr lang="en-US"/>
          </a:p>
        </p:txBody>
      </p:sp>
      <p:sp>
        <p:nvSpPr>
          <p:cNvPr id="25611" name="TextBox 16"/>
          <p:cNvSpPr txBox="1">
            <a:spLocks noChangeArrowheads="1"/>
          </p:cNvSpPr>
          <p:nvPr/>
        </p:nvSpPr>
        <p:spPr bwMode="auto">
          <a:xfrm>
            <a:off x="2227263" y="2930525"/>
            <a:ext cx="5114925" cy="368300"/>
          </a:xfrm>
          <a:prstGeom prst="rect">
            <a:avLst/>
          </a:prstGeom>
          <a:noFill/>
          <a:ln w="9525">
            <a:noFill/>
            <a:miter lim="800000"/>
            <a:headEnd/>
            <a:tailEnd/>
          </a:ln>
        </p:spPr>
        <p:txBody>
          <a:bodyPr>
            <a:spAutoFit/>
          </a:bodyPr>
          <a:lstStyle/>
          <a:p>
            <a:r>
              <a:rPr lang="en-US">
                <a:solidFill>
                  <a:srgbClr val="FF0000"/>
                </a:solidFill>
              </a:rPr>
              <a:t>Vertex Resolution along the beam direction, Z</a:t>
            </a:r>
            <a:r>
              <a:rPr lang="en-US" baseline="-25000">
                <a:solidFill>
                  <a:srgbClr val="FF0000"/>
                </a:solidFill>
              </a:rPr>
              <a:t>v</a:t>
            </a:r>
            <a:endParaRPr lang="en-US">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914400"/>
          </a:xfrm>
        </p:spPr>
        <p:txBody>
          <a:bodyPr/>
          <a:lstStyle/>
          <a:p>
            <a:r>
              <a:rPr lang="en-US" sz="3200" smtClean="0">
                <a:solidFill>
                  <a:srgbClr val="FF0000"/>
                </a:solidFill>
              </a:rPr>
              <a:t>Trigger Rates </a:t>
            </a:r>
          </a:p>
        </p:txBody>
      </p:sp>
      <p:sp>
        <p:nvSpPr>
          <p:cNvPr id="26627" name="Footer Placeholder 3"/>
          <p:cNvSpPr>
            <a:spLocks noGrp="1"/>
          </p:cNvSpPr>
          <p:nvPr>
            <p:ph type="ftr" sz="quarter" idx="11"/>
          </p:nvPr>
        </p:nvSpPr>
        <p:spPr>
          <a:noFill/>
        </p:spPr>
        <p:txBody>
          <a:bodyPr/>
          <a:lstStyle/>
          <a:p>
            <a:r>
              <a:rPr lang="en-US" smtClean="0">
                <a:latin typeface="Arial" charset="0"/>
              </a:rPr>
              <a:t>HPS Dark2012</a:t>
            </a:r>
          </a:p>
        </p:txBody>
      </p:sp>
      <p:sp>
        <p:nvSpPr>
          <p:cNvPr id="26628" name="Slide Number Placeholder 4"/>
          <p:cNvSpPr>
            <a:spLocks noGrp="1"/>
          </p:cNvSpPr>
          <p:nvPr>
            <p:ph type="sldNum" sz="quarter" idx="12"/>
          </p:nvPr>
        </p:nvSpPr>
        <p:spPr>
          <a:noFill/>
        </p:spPr>
        <p:txBody>
          <a:bodyPr/>
          <a:lstStyle/>
          <a:p>
            <a:fld id="{E9BC5D0E-6530-45B0-ABA2-7EDDDD12C85A}" type="slidenum">
              <a:rPr lang="en-US" smtClean="0">
                <a:latin typeface="Arial" charset="0"/>
              </a:rPr>
              <a:pPr/>
              <a:t>68</a:t>
            </a:fld>
            <a:endParaRPr lang="en-US" smtClean="0">
              <a:latin typeface="Arial" charset="0"/>
            </a:endParaRPr>
          </a:p>
        </p:txBody>
      </p:sp>
      <p:pic>
        <p:nvPicPr>
          <p:cNvPr id="26629" name="Picture 2"/>
          <p:cNvPicPr>
            <a:picLocks noChangeAspect="1" noChangeArrowheads="1"/>
          </p:cNvPicPr>
          <p:nvPr/>
        </p:nvPicPr>
        <p:blipFill>
          <a:blip r:embed="rId2" cstate="print"/>
          <a:srcRect/>
          <a:stretch>
            <a:fillRect/>
          </a:stretch>
        </p:blipFill>
        <p:spPr bwMode="auto">
          <a:xfrm>
            <a:off x="211138" y="1058863"/>
            <a:ext cx="8664575" cy="5222875"/>
          </a:xfrm>
          <a:prstGeom prst="rect">
            <a:avLst/>
          </a:prstGeom>
          <a:noFill/>
          <a:ln w="9525">
            <a:noFill/>
            <a:miter lim="800000"/>
            <a:headEnd/>
            <a:tailEnd/>
          </a:ln>
        </p:spPr>
      </p:pic>
      <p:sp>
        <p:nvSpPr>
          <p:cNvPr id="26630" name="TextBox 5"/>
          <p:cNvSpPr txBox="1">
            <a:spLocks noChangeArrowheads="1"/>
          </p:cNvSpPr>
          <p:nvPr/>
        </p:nvSpPr>
        <p:spPr bwMode="auto">
          <a:xfrm>
            <a:off x="671513" y="1044575"/>
            <a:ext cx="8294687" cy="646113"/>
          </a:xfrm>
          <a:prstGeom prst="rect">
            <a:avLst/>
          </a:prstGeom>
          <a:solidFill>
            <a:schemeClr val="bg1"/>
          </a:solidFill>
          <a:ln w="9525">
            <a:noFill/>
            <a:miter lim="800000"/>
            <a:headEnd/>
            <a:tailEnd/>
          </a:ln>
        </p:spPr>
        <p:txBody>
          <a:bodyPr>
            <a:spAutoFit/>
          </a:bodyPr>
          <a:lstStyle/>
          <a:p>
            <a:r>
              <a:rPr lang="en-US"/>
              <a:t>Accurate knowledge of electron backgrounds allows reliable estimates </a:t>
            </a:r>
            <a:br>
              <a:rPr lang="en-US"/>
            </a:br>
            <a:r>
              <a:rPr lang="en-US"/>
              <a:t>of trigger rates. Use full Monte Carlo with backgrounds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3517900"/>
            <a:ext cx="8229600" cy="2608263"/>
          </a:xfrm>
        </p:spPr>
        <p:txBody>
          <a:bodyPr>
            <a:normAutofit fontScale="92500" lnSpcReduction="20000"/>
          </a:bodyPr>
          <a:lstStyle/>
          <a:p>
            <a:r>
              <a:rPr lang="en-US" sz="1600" smtClean="0"/>
              <a:t>Heavy Photons were discussed at last year’s Intensity Frontier Workshop in the Hidden Sector Photons, Axions, and WISPs subgroup. </a:t>
            </a:r>
            <a:r>
              <a:rPr lang="en-US" sz="1200" smtClean="0">
                <a:hlinkClick r:id="rId2"/>
              </a:rPr>
              <a:t>http://www.intensityfrontier.org/</a:t>
            </a:r>
            <a:r>
              <a:rPr lang="en-US" sz="1200" smtClean="0"/>
              <a:t> </a:t>
            </a:r>
            <a:r>
              <a:rPr lang="en-US" sz="1600" smtClean="0"/>
              <a:t> </a:t>
            </a:r>
            <a:br>
              <a:rPr lang="en-US" sz="1600" smtClean="0"/>
            </a:br>
            <a:endParaRPr lang="en-US" sz="1600" smtClean="0"/>
          </a:p>
          <a:p>
            <a:r>
              <a:rPr lang="en-US" sz="1600" smtClean="0"/>
              <a:t>The working group is being revived in preparations for Snowmass 2013, the US particle physics community planning meeting.</a:t>
            </a:r>
            <a:br>
              <a:rPr lang="en-US" sz="1600" smtClean="0"/>
            </a:br>
            <a:endParaRPr lang="en-US" sz="1600" smtClean="0"/>
          </a:p>
          <a:p>
            <a:r>
              <a:rPr lang="en-US" sz="1600" smtClean="0"/>
              <a:t>Planning has just started, but we expect to update last year’s report with a full review of the field, make our science case for the community, and prepare a white paper.</a:t>
            </a:r>
            <a:br>
              <a:rPr lang="en-US" sz="1600" smtClean="0"/>
            </a:br>
            <a:endParaRPr lang="en-US" sz="1600" smtClean="0"/>
          </a:p>
          <a:p>
            <a:r>
              <a:rPr lang="en-US" sz="1600" smtClean="0"/>
              <a:t>Please join us in surveying the field. Register at the website given above.</a:t>
            </a:r>
            <a:br>
              <a:rPr lang="en-US" sz="1600" smtClean="0"/>
            </a:br>
            <a:r>
              <a:rPr lang="en-US" sz="1600" smtClean="0"/>
              <a:t/>
            </a:r>
            <a:br>
              <a:rPr lang="en-US" sz="1600" smtClean="0"/>
            </a:br>
            <a:endParaRPr lang="en-US" sz="1600" smtClean="0"/>
          </a:p>
        </p:txBody>
      </p:sp>
      <p:sp>
        <p:nvSpPr>
          <p:cNvPr id="30723" name="Footer Placeholder 3"/>
          <p:cNvSpPr>
            <a:spLocks noGrp="1"/>
          </p:cNvSpPr>
          <p:nvPr>
            <p:ph type="ftr" sz="quarter" idx="11"/>
          </p:nvPr>
        </p:nvSpPr>
        <p:spPr>
          <a:noFill/>
        </p:spPr>
        <p:txBody>
          <a:bodyPr/>
          <a:lstStyle/>
          <a:p>
            <a:r>
              <a:rPr lang="en-US" smtClean="0">
                <a:latin typeface="Arial" charset="0"/>
              </a:rPr>
              <a:t>HPS Dark2012</a:t>
            </a:r>
          </a:p>
        </p:txBody>
      </p:sp>
      <p:sp>
        <p:nvSpPr>
          <p:cNvPr id="30724" name="Slide Number Placeholder 4"/>
          <p:cNvSpPr>
            <a:spLocks noGrp="1"/>
          </p:cNvSpPr>
          <p:nvPr>
            <p:ph type="sldNum" sz="quarter" idx="12"/>
          </p:nvPr>
        </p:nvSpPr>
        <p:spPr>
          <a:noFill/>
        </p:spPr>
        <p:txBody>
          <a:bodyPr/>
          <a:lstStyle/>
          <a:p>
            <a:fld id="{95E7FFD4-1D81-4D5F-A517-4EBC89A49D3A}" type="slidenum">
              <a:rPr lang="en-US" smtClean="0">
                <a:latin typeface="Arial" charset="0"/>
              </a:rPr>
              <a:pPr/>
              <a:t>69</a:t>
            </a:fld>
            <a:endParaRPr lang="en-US" smtClean="0">
              <a:latin typeface="Arial" charset="0"/>
            </a:endParaRPr>
          </a:p>
        </p:txBody>
      </p:sp>
      <p:pic>
        <p:nvPicPr>
          <p:cNvPr id="30725" name="Picture 2"/>
          <p:cNvPicPr>
            <a:picLocks noChangeAspect="1" noChangeArrowheads="1"/>
          </p:cNvPicPr>
          <p:nvPr/>
        </p:nvPicPr>
        <p:blipFill>
          <a:blip r:embed="rId3" cstate="print"/>
          <a:srcRect/>
          <a:stretch>
            <a:fillRect/>
          </a:stretch>
        </p:blipFill>
        <p:spPr bwMode="auto">
          <a:xfrm>
            <a:off x="1027113" y="0"/>
            <a:ext cx="7192962" cy="2892425"/>
          </a:xfrm>
          <a:prstGeom prst="rect">
            <a:avLst/>
          </a:prstGeom>
          <a:noFill/>
          <a:ln w="9525">
            <a:noFill/>
            <a:miter lim="800000"/>
            <a:headEnd/>
            <a:tailEnd/>
          </a:ln>
        </p:spPr>
      </p:pic>
      <p:sp>
        <p:nvSpPr>
          <p:cNvPr id="30726" name="TextBox 6"/>
          <p:cNvSpPr txBox="1">
            <a:spLocks noChangeArrowheads="1"/>
          </p:cNvSpPr>
          <p:nvPr/>
        </p:nvSpPr>
        <p:spPr bwMode="auto">
          <a:xfrm>
            <a:off x="4692650" y="485775"/>
            <a:ext cx="2844800" cy="522288"/>
          </a:xfrm>
          <a:prstGeom prst="rect">
            <a:avLst/>
          </a:prstGeom>
          <a:noFill/>
          <a:ln w="9525">
            <a:noFill/>
            <a:miter lim="800000"/>
            <a:headEnd/>
            <a:tailEnd/>
          </a:ln>
        </p:spPr>
        <p:txBody>
          <a:bodyPr wrap="none">
            <a:spAutoFit/>
          </a:bodyPr>
          <a:lstStyle/>
          <a:p>
            <a:r>
              <a:rPr lang="en-US" sz="2800">
                <a:solidFill>
                  <a:srgbClr val="FF0000"/>
                </a:solidFill>
              </a:rPr>
              <a:t>Snowmass 2013</a:t>
            </a:r>
          </a:p>
        </p:txBody>
      </p:sp>
      <p:sp>
        <p:nvSpPr>
          <p:cNvPr id="30727" name="TextBox 7"/>
          <p:cNvSpPr txBox="1">
            <a:spLocks noChangeArrowheads="1"/>
          </p:cNvSpPr>
          <p:nvPr/>
        </p:nvSpPr>
        <p:spPr bwMode="auto">
          <a:xfrm>
            <a:off x="1017588" y="2921000"/>
            <a:ext cx="8085137" cy="460375"/>
          </a:xfrm>
          <a:prstGeom prst="rect">
            <a:avLst/>
          </a:prstGeom>
          <a:noFill/>
          <a:ln w="9525">
            <a:noFill/>
            <a:miter lim="800000"/>
            <a:headEnd/>
            <a:tailEnd/>
          </a:ln>
        </p:spPr>
        <p:txBody>
          <a:bodyPr>
            <a:spAutoFit/>
          </a:bodyPr>
          <a:lstStyle/>
          <a:p>
            <a:r>
              <a:rPr lang="en-US" sz="1200">
                <a:hlinkClick r:id="rId4"/>
              </a:rPr>
              <a:t>http://www.snowmass2013.org/tiki-index.php?page=New+Light%2C+Weakly+Coupled+particles</a:t>
            </a:r>
            <a:endParaRPr lang="en-US" sz="1200"/>
          </a:p>
          <a:p>
            <a:endParaRPr lang="en-US" sz="12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data 3"/>
          <p:cNvSpPr>
            <a:spLocks noGrp="1"/>
          </p:cNvSpPr>
          <p:nvPr>
            <p:ph type="dt" sz="quarter" idx="10"/>
          </p:nvPr>
        </p:nvSpPr>
        <p:spPr>
          <a:noFill/>
        </p:spPr>
        <p:txBody>
          <a:bodyPr/>
          <a:lstStyle/>
          <a:p>
            <a:r>
              <a:rPr lang="it-IT" smtClean="0"/>
              <a:t>G.M. Urciuoli</a:t>
            </a:r>
          </a:p>
        </p:txBody>
      </p:sp>
      <p:sp>
        <p:nvSpPr>
          <p:cNvPr id="20483" name="Rectangle 2"/>
          <p:cNvSpPr>
            <a:spLocks noChangeArrowheads="1"/>
          </p:cNvSpPr>
          <p:nvPr/>
        </p:nvSpPr>
        <p:spPr bwMode="auto">
          <a:xfrm>
            <a:off x="2800350" y="1001713"/>
            <a:ext cx="2362200" cy="685800"/>
          </a:xfrm>
          <a:prstGeom prst="rect">
            <a:avLst/>
          </a:prstGeom>
          <a:solidFill>
            <a:srgbClr val="FFFFFF"/>
          </a:solidFill>
          <a:ln w="12700">
            <a:solidFill>
              <a:schemeClr val="tx1"/>
            </a:solidFill>
            <a:miter lim="800000"/>
            <a:headEnd/>
            <a:tailEnd/>
          </a:ln>
        </p:spPr>
        <p:txBody>
          <a:bodyPr wrap="none" anchor="ctr"/>
          <a:lstStyle/>
          <a:p>
            <a:endParaRPr lang="it-IT"/>
          </a:p>
        </p:txBody>
      </p:sp>
      <p:sp>
        <p:nvSpPr>
          <p:cNvPr id="20484" name="Rectangle 3"/>
          <p:cNvSpPr>
            <a:spLocks noChangeArrowheads="1"/>
          </p:cNvSpPr>
          <p:nvPr/>
        </p:nvSpPr>
        <p:spPr bwMode="auto">
          <a:xfrm>
            <a:off x="2800350" y="2525713"/>
            <a:ext cx="2362200" cy="685800"/>
          </a:xfrm>
          <a:prstGeom prst="rect">
            <a:avLst/>
          </a:prstGeom>
          <a:solidFill>
            <a:srgbClr val="FFFFFF"/>
          </a:solidFill>
          <a:ln w="12700">
            <a:solidFill>
              <a:schemeClr val="tx1"/>
            </a:solidFill>
            <a:miter lim="800000"/>
            <a:headEnd/>
            <a:tailEnd/>
          </a:ln>
        </p:spPr>
        <p:txBody>
          <a:bodyPr wrap="none" anchor="ctr"/>
          <a:lstStyle/>
          <a:p>
            <a:endParaRPr lang="it-IT"/>
          </a:p>
        </p:txBody>
      </p:sp>
      <p:sp>
        <p:nvSpPr>
          <p:cNvPr id="20485" name="Rectangle 4"/>
          <p:cNvSpPr>
            <a:spLocks noChangeArrowheads="1"/>
          </p:cNvSpPr>
          <p:nvPr/>
        </p:nvSpPr>
        <p:spPr bwMode="auto">
          <a:xfrm>
            <a:off x="2801938" y="4278313"/>
            <a:ext cx="2362200" cy="685800"/>
          </a:xfrm>
          <a:prstGeom prst="rect">
            <a:avLst/>
          </a:prstGeom>
          <a:solidFill>
            <a:srgbClr val="FFFFFF"/>
          </a:solidFill>
          <a:ln w="12700">
            <a:solidFill>
              <a:schemeClr val="tx1"/>
            </a:solidFill>
            <a:miter lim="800000"/>
            <a:headEnd/>
            <a:tailEnd/>
          </a:ln>
        </p:spPr>
        <p:txBody>
          <a:bodyPr wrap="none" anchor="ctr"/>
          <a:lstStyle/>
          <a:p>
            <a:endParaRPr lang="it-IT"/>
          </a:p>
        </p:txBody>
      </p:sp>
      <p:sp>
        <p:nvSpPr>
          <p:cNvPr id="20486" name="Oval 5"/>
          <p:cNvSpPr>
            <a:spLocks noChangeArrowheads="1"/>
          </p:cNvSpPr>
          <p:nvPr/>
        </p:nvSpPr>
        <p:spPr bwMode="auto">
          <a:xfrm>
            <a:off x="642938" y="2659063"/>
            <a:ext cx="1600200" cy="1600200"/>
          </a:xfrm>
          <a:prstGeom prst="ellipse">
            <a:avLst/>
          </a:prstGeom>
          <a:solidFill>
            <a:srgbClr val="CCFFFF"/>
          </a:solidFill>
          <a:ln w="12700">
            <a:solidFill>
              <a:schemeClr val="tx1"/>
            </a:solidFill>
            <a:round/>
            <a:headEnd/>
            <a:tailEnd/>
          </a:ln>
        </p:spPr>
        <p:txBody>
          <a:bodyPr wrap="none" anchor="ctr"/>
          <a:lstStyle/>
          <a:p>
            <a:endParaRPr lang="it-IT"/>
          </a:p>
        </p:txBody>
      </p:sp>
      <p:sp>
        <p:nvSpPr>
          <p:cNvPr id="20487" name="Oval 6"/>
          <p:cNvSpPr>
            <a:spLocks noChangeArrowheads="1"/>
          </p:cNvSpPr>
          <p:nvPr/>
        </p:nvSpPr>
        <p:spPr bwMode="auto">
          <a:xfrm>
            <a:off x="3171825" y="5029200"/>
            <a:ext cx="1600200" cy="1600200"/>
          </a:xfrm>
          <a:prstGeom prst="ellipse">
            <a:avLst/>
          </a:prstGeom>
          <a:solidFill>
            <a:srgbClr val="CCFFFF"/>
          </a:solidFill>
          <a:ln w="12700">
            <a:solidFill>
              <a:schemeClr val="tx1"/>
            </a:solidFill>
            <a:round/>
            <a:headEnd/>
            <a:tailEnd/>
          </a:ln>
        </p:spPr>
        <p:txBody>
          <a:bodyPr wrap="none" anchor="ctr"/>
          <a:lstStyle/>
          <a:p>
            <a:endParaRPr lang="it-IT"/>
          </a:p>
        </p:txBody>
      </p:sp>
      <p:sp>
        <p:nvSpPr>
          <p:cNvPr id="20488" name="Oval 7"/>
          <p:cNvSpPr>
            <a:spLocks noChangeArrowheads="1"/>
          </p:cNvSpPr>
          <p:nvPr/>
        </p:nvSpPr>
        <p:spPr bwMode="auto">
          <a:xfrm>
            <a:off x="5900738" y="2116138"/>
            <a:ext cx="1600200" cy="1600200"/>
          </a:xfrm>
          <a:prstGeom prst="ellipse">
            <a:avLst/>
          </a:prstGeom>
          <a:solidFill>
            <a:srgbClr val="CCFFFF"/>
          </a:solidFill>
          <a:ln w="12700">
            <a:solidFill>
              <a:schemeClr val="tx1"/>
            </a:solidFill>
            <a:round/>
            <a:headEnd/>
            <a:tailEnd/>
          </a:ln>
        </p:spPr>
        <p:txBody>
          <a:bodyPr wrap="none" anchor="ctr"/>
          <a:lstStyle/>
          <a:p>
            <a:endParaRPr lang="it-IT"/>
          </a:p>
        </p:txBody>
      </p:sp>
      <p:sp>
        <p:nvSpPr>
          <p:cNvPr id="20489" name="AutoShape 8"/>
          <p:cNvSpPr>
            <a:spLocks noChangeArrowheads="1"/>
          </p:cNvSpPr>
          <p:nvPr/>
        </p:nvSpPr>
        <p:spPr bwMode="auto">
          <a:xfrm>
            <a:off x="2800350" y="315913"/>
            <a:ext cx="2362200" cy="457200"/>
          </a:xfrm>
          <a:prstGeom prst="roundRect">
            <a:avLst>
              <a:gd name="adj" fmla="val 16667"/>
            </a:avLst>
          </a:prstGeom>
          <a:solidFill>
            <a:srgbClr val="FFFF99"/>
          </a:solidFill>
          <a:ln w="12700">
            <a:solidFill>
              <a:schemeClr val="tx1"/>
            </a:solidFill>
            <a:round/>
            <a:headEnd/>
            <a:tailEnd/>
          </a:ln>
        </p:spPr>
        <p:txBody>
          <a:bodyPr wrap="none" anchor="ctr"/>
          <a:lstStyle/>
          <a:p>
            <a:endParaRPr lang="it-IT"/>
          </a:p>
        </p:txBody>
      </p:sp>
      <p:sp>
        <p:nvSpPr>
          <p:cNvPr id="20490" name="AutoShape 9"/>
          <p:cNvSpPr>
            <a:spLocks noChangeArrowheads="1"/>
          </p:cNvSpPr>
          <p:nvPr/>
        </p:nvSpPr>
        <p:spPr bwMode="auto">
          <a:xfrm>
            <a:off x="2800350" y="1916113"/>
            <a:ext cx="2362200" cy="457200"/>
          </a:xfrm>
          <a:prstGeom prst="roundRect">
            <a:avLst>
              <a:gd name="adj" fmla="val 16667"/>
            </a:avLst>
          </a:prstGeom>
          <a:solidFill>
            <a:srgbClr val="FFFF99"/>
          </a:solidFill>
          <a:ln w="12700">
            <a:solidFill>
              <a:schemeClr val="tx1"/>
            </a:solidFill>
            <a:round/>
            <a:headEnd/>
            <a:tailEnd/>
          </a:ln>
        </p:spPr>
        <p:txBody>
          <a:bodyPr wrap="none" anchor="ctr"/>
          <a:lstStyle/>
          <a:p>
            <a:endParaRPr lang="it-IT"/>
          </a:p>
        </p:txBody>
      </p:sp>
      <p:sp>
        <p:nvSpPr>
          <p:cNvPr id="20491" name="AutoShape 10"/>
          <p:cNvSpPr>
            <a:spLocks noChangeArrowheads="1"/>
          </p:cNvSpPr>
          <p:nvPr/>
        </p:nvSpPr>
        <p:spPr bwMode="auto">
          <a:xfrm>
            <a:off x="2800350" y="3440113"/>
            <a:ext cx="2362200" cy="457200"/>
          </a:xfrm>
          <a:prstGeom prst="roundRect">
            <a:avLst>
              <a:gd name="adj" fmla="val 16667"/>
            </a:avLst>
          </a:prstGeom>
          <a:solidFill>
            <a:srgbClr val="FFFF99"/>
          </a:solidFill>
          <a:ln w="12700">
            <a:solidFill>
              <a:schemeClr val="tx1"/>
            </a:solidFill>
            <a:round/>
            <a:headEnd/>
            <a:tailEnd/>
          </a:ln>
        </p:spPr>
        <p:txBody>
          <a:bodyPr wrap="none" anchor="ctr"/>
          <a:lstStyle/>
          <a:p>
            <a:endParaRPr lang="it-IT"/>
          </a:p>
        </p:txBody>
      </p:sp>
      <p:sp>
        <p:nvSpPr>
          <p:cNvPr id="20492" name="AutoShape 11"/>
          <p:cNvSpPr>
            <a:spLocks noChangeArrowheads="1"/>
          </p:cNvSpPr>
          <p:nvPr/>
        </p:nvSpPr>
        <p:spPr bwMode="auto">
          <a:xfrm rot="-2525588">
            <a:off x="2052638" y="2525713"/>
            <a:ext cx="838200" cy="228600"/>
          </a:xfrm>
          <a:prstGeom prst="leftArrow">
            <a:avLst>
              <a:gd name="adj1" fmla="val 50000"/>
              <a:gd name="adj2" fmla="val 91667"/>
            </a:avLst>
          </a:prstGeom>
          <a:solidFill>
            <a:srgbClr val="FF0066"/>
          </a:solidFill>
          <a:ln w="19050">
            <a:noFill/>
            <a:miter lim="800000"/>
            <a:headEnd/>
            <a:tailEnd/>
          </a:ln>
        </p:spPr>
        <p:txBody>
          <a:bodyPr wrap="none" anchor="ctr"/>
          <a:lstStyle/>
          <a:p>
            <a:endParaRPr lang="it-IT"/>
          </a:p>
        </p:txBody>
      </p:sp>
      <p:sp>
        <p:nvSpPr>
          <p:cNvPr id="20493" name="AutoShape 12"/>
          <p:cNvSpPr>
            <a:spLocks noChangeArrowheads="1"/>
          </p:cNvSpPr>
          <p:nvPr/>
        </p:nvSpPr>
        <p:spPr bwMode="auto">
          <a:xfrm rot="-5400000">
            <a:off x="3754438" y="3249613"/>
            <a:ext cx="457200" cy="228600"/>
          </a:xfrm>
          <a:prstGeom prst="leftArrow">
            <a:avLst>
              <a:gd name="adj1" fmla="val 50000"/>
              <a:gd name="adj2" fmla="val 50000"/>
            </a:avLst>
          </a:prstGeom>
          <a:solidFill>
            <a:srgbClr val="FF0066"/>
          </a:solidFill>
          <a:ln w="19050">
            <a:noFill/>
            <a:miter lim="800000"/>
            <a:headEnd/>
            <a:tailEnd/>
          </a:ln>
        </p:spPr>
        <p:txBody>
          <a:bodyPr wrap="none" anchor="ctr"/>
          <a:lstStyle/>
          <a:p>
            <a:endParaRPr lang="it-IT"/>
          </a:p>
        </p:txBody>
      </p:sp>
      <p:sp>
        <p:nvSpPr>
          <p:cNvPr id="20494" name="Oval 13"/>
          <p:cNvSpPr>
            <a:spLocks noChangeArrowheads="1"/>
          </p:cNvSpPr>
          <p:nvPr/>
        </p:nvSpPr>
        <p:spPr bwMode="auto">
          <a:xfrm>
            <a:off x="7056438" y="4214813"/>
            <a:ext cx="1600200" cy="1600200"/>
          </a:xfrm>
          <a:prstGeom prst="ellipse">
            <a:avLst/>
          </a:prstGeom>
          <a:solidFill>
            <a:srgbClr val="CCFFFF"/>
          </a:solidFill>
          <a:ln w="12700">
            <a:solidFill>
              <a:schemeClr val="tx1"/>
            </a:solidFill>
            <a:round/>
            <a:headEnd/>
            <a:tailEnd/>
          </a:ln>
        </p:spPr>
        <p:txBody>
          <a:bodyPr wrap="none" anchor="ctr"/>
          <a:lstStyle/>
          <a:p>
            <a:endParaRPr lang="it-IT"/>
          </a:p>
        </p:txBody>
      </p:sp>
      <p:sp>
        <p:nvSpPr>
          <p:cNvPr id="20495" name="AutoShape 14"/>
          <p:cNvSpPr>
            <a:spLocks noChangeArrowheads="1"/>
          </p:cNvSpPr>
          <p:nvPr/>
        </p:nvSpPr>
        <p:spPr bwMode="auto">
          <a:xfrm rot="-5400000">
            <a:off x="3754438" y="4011613"/>
            <a:ext cx="457200" cy="228600"/>
          </a:xfrm>
          <a:prstGeom prst="leftArrow">
            <a:avLst>
              <a:gd name="adj1" fmla="val 50000"/>
              <a:gd name="adj2" fmla="val 50000"/>
            </a:avLst>
          </a:prstGeom>
          <a:solidFill>
            <a:srgbClr val="FF0066"/>
          </a:solidFill>
          <a:ln w="19050">
            <a:noFill/>
            <a:miter lim="800000"/>
            <a:headEnd/>
            <a:tailEnd/>
          </a:ln>
        </p:spPr>
        <p:txBody>
          <a:bodyPr wrap="none" anchor="ctr"/>
          <a:lstStyle/>
          <a:p>
            <a:endParaRPr lang="it-IT"/>
          </a:p>
        </p:txBody>
      </p:sp>
      <p:sp>
        <p:nvSpPr>
          <p:cNvPr id="20496" name="AutoShape 15"/>
          <p:cNvSpPr>
            <a:spLocks noChangeArrowheads="1"/>
          </p:cNvSpPr>
          <p:nvPr/>
        </p:nvSpPr>
        <p:spPr bwMode="auto">
          <a:xfrm rot="-5400000">
            <a:off x="3754438" y="4926013"/>
            <a:ext cx="457200" cy="228600"/>
          </a:xfrm>
          <a:prstGeom prst="leftArrow">
            <a:avLst>
              <a:gd name="adj1" fmla="val 50000"/>
              <a:gd name="adj2" fmla="val 50000"/>
            </a:avLst>
          </a:prstGeom>
          <a:solidFill>
            <a:srgbClr val="FF0066"/>
          </a:solidFill>
          <a:ln w="19050">
            <a:noFill/>
            <a:miter lim="800000"/>
            <a:headEnd/>
            <a:tailEnd/>
          </a:ln>
        </p:spPr>
        <p:txBody>
          <a:bodyPr wrap="none" anchor="ctr"/>
          <a:lstStyle/>
          <a:p>
            <a:endParaRPr lang="it-IT"/>
          </a:p>
        </p:txBody>
      </p:sp>
      <p:sp>
        <p:nvSpPr>
          <p:cNvPr id="20497" name="AutoShape 16"/>
          <p:cNvSpPr>
            <a:spLocks noChangeArrowheads="1"/>
          </p:cNvSpPr>
          <p:nvPr/>
        </p:nvSpPr>
        <p:spPr bwMode="auto">
          <a:xfrm rot="-5400000">
            <a:off x="3754438" y="2382838"/>
            <a:ext cx="457200" cy="228600"/>
          </a:xfrm>
          <a:prstGeom prst="leftArrow">
            <a:avLst>
              <a:gd name="adj1" fmla="val 50000"/>
              <a:gd name="adj2" fmla="val 50000"/>
            </a:avLst>
          </a:prstGeom>
          <a:solidFill>
            <a:srgbClr val="FF0066"/>
          </a:solidFill>
          <a:ln w="19050">
            <a:noFill/>
            <a:miter lim="800000"/>
            <a:headEnd/>
            <a:tailEnd/>
          </a:ln>
        </p:spPr>
        <p:txBody>
          <a:bodyPr wrap="none" anchor="ctr"/>
          <a:lstStyle/>
          <a:p>
            <a:endParaRPr lang="it-IT"/>
          </a:p>
        </p:txBody>
      </p:sp>
      <p:sp>
        <p:nvSpPr>
          <p:cNvPr id="20498" name="AutoShape 17"/>
          <p:cNvSpPr>
            <a:spLocks noChangeArrowheads="1"/>
          </p:cNvSpPr>
          <p:nvPr/>
        </p:nvSpPr>
        <p:spPr bwMode="auto">
          <a:xfrm rot="-5400000">
            <a:off x="3754438" y="1649413"/>
            <a:ext cx="457200" cy="228600"/>
          </a:xfrm>
          <a:prstGeom prst="leftArrow">
            <a:avLst>
              <a:gd name="adj1" fmla="val 50000"/>
              <a:gd name="adj2" fmla="val 50000"/>
            </a:avLst>
          </a:prstGeom>
          <a:solidFill>
            <a:srgbClr val="FF0066"/>
          </a:solidFill>
          <a:ln w="19050">
            <a:noFill/>
            <a:miter lim="800000"/>
            <a:headEnd/>
            <a:tailEnd/>
          </a:ln>
        </p:spPr>
        <p:txBody>
          <a:bodyPr wrap="none" anchor="ctr"/>
          <a:lstStyle/>
          <a:p>
            <a:endParaRPr lang="it-IT"/>
          </a:p>
        </p:txBody>
      </p:sp>
      <p:sp>
        <p:nvSpPr>
          <p:cNvPr id="20499" name="AutoShape 18"/>
          <p:cNvSpPr>
            <a:spLocks noChangeArrowheads="1"/>
          </p:cNvSpPr>
          <p:nvPr/>
        </p:nvSpPr>
        <p:spPr bwMode="auto">
          <a:xfrm rot="-5400000">
            <a:off x="3754438" y="811213"/>
            <a:ext cx="457200" cy="228600"/>
          </a:xfrm>
          <a:prstGeom prst="leftArrow">
            <a:avLst>
              <a:gd name="adj1" fmla="val 50000"/>
              <a:gd name="adj2" fmla="val 50000"/>
            </a:avLst>
          </a:prstGeom>
          <a:solidFill>
            <a:srgbClr val="FF0066"/>
          </a:solidFill>
          <a:ln w="19050">
            <a:noFill/>
            <a:miter lim="800000"/>
            <a:headEnd/>
            <a:tailEnd/>
          </a:ln>
        </p:spPr>
        <p:txBody>
          <a:bodyPr wrap="none" anchor="ctr"/>
          <a:lstStyle/>
          <a:p>
            <a:endParaRPr lang="it-IT"/>
          </a:p>
        </p:txBody>
      </p:sp>
      <p:sp>
        <p:nvSpPr>
          <p:cNvPr id="20500" name="Text Box 19"/>
          <p:cNvSpPr txBox="1">
            <a:spLocks noChangeArrowheads="1"/>
          </p:cNvSpPr>
          <p:nvPr/>
        </p:nvSpPr>
        <p:spPr bwMode="auto">
          <a:xfrm>
            <a:off x="2947988" y="392113"/>
            <a:ext cx="2133600" cy="304800"/>
          </a:xfrm>
          <a:prstGeom prst="rect">
            <a:avLst/>
          </a:prstGeom>
          <a:noFill/>
          <a:ln w="9525">
            <a:noFill/>
            <a:miter lim="800000"/>
            <a:headEnd/>
            <a:tailEnd/>
          </a:ln>
        </p:spPr>
        <p:txBody>
          <a:bodyPr>
            <a:spAutoFit/>
          </a:bodyPr>
          <a:lstStyle/>
          <a:p>
            <a:pPr>
              <a:spcBef>
                <a:spcPct val="50000"/>
              </a:spcBef>
            </a:pPr>
            <a:r>
              <a:rPr lang="en-US" sz="1400" b="1">
                <a:solidFill>
                  <a:schemeClr val="accent2"/>
                </a:solidFill>
              </a:rPr>
              <a:t>Measured  Asymmetry</a:t>
            </a:r>
          </a:p>
        </p:txBody>
      </p:sp>
      <p:sp>
        <p:nvSpPr>
          <p:cNvPr id="20501" name="Text Box 20"/>
          <p:cNvSpPr txBox="1">
            <a:spLocks noChangeArrowheads="1"/>
          </p:cNvSpPr>
          <p:nvPr/>
        </p:nvSpPr>
        <p:spPr bwMode="auto">
          <a:xfrm>
            <a:off x="2795588" y="1968500"/>
            <a:ext cx="2362200" cy="304800"/>
          </a:xfrm>
          <a:prstGeom prst="rect">
            <a:avLst/>
          </a:prstGeom>
          <a:noFill/>
          <a:ln w="9525">
            <a:noFill/>
            <a:miter lim="800000"/>
            <a:headEnd/>
            <a:tailEnd/>
          </a:ln>
        </p:spPr>
        <p:txBody>
          <a:bodyPr>
            <a:spAutoFit/>
          </a:bodyPr>
          <a:lstStyle/>
          <a:p>
            <a:pPr>
              <a:spcBef>
                <a:spcPct val="50000"/>
              </a:spcBef>
            </a:pPr>
            <a:r>
              <a:rPr lang="en-US" sz="1400">
                <a:solidFill>
                  <a:schemeClr val="accent2"/>
                </a:solidFill>
              </a:rPr>
              <a:t>Weak  Density  at  one  Q</a:t>
            </a:r>
          </a:p>
        </p:txBody>
      </p:sp>
      <p:sp>
        <p:nvSpPr>
          <p:cNvPr id="20502" name="Text Box 21"/>
          <p:cNvSpPr txBox="1">
            <a:spLocks noChangeArrowheads="1"/>
          </p:cNvSpPr>
          <p:nvPr/>
        </p:nvSpPr>
        <p:spPr bwMode="auto">
          <a:xfrm>
            <a:off x="4833938" y="1916113"/>
            <a:ext cx="533400" cy="274637"/>
          </a:xfrm>
          <a:prstGeom prst="rect">
            <a:avLst/>
          </a:prstGeom>
          <a:noFill/>
          <a:ln w="9525">
            <a:noFill/>
            <a:miter lim="800000"/>
            <a:headEnd/>
            <a:tailEnd/>
          </a:ln>
        </p:spPr>
        <p:txBody>
          <a:bodyPr>
            <a:spAutoFit/>
          </a:bodyPr>
          <a:lstStyle/>
          <a:p>
            <a:pPr>
              <a:spcBef>
                <a:spcPct val="50000"/>
              </a:spcBef>
            </a:pPr>
            <a:r>
              <a:rPr lang="en-US" sz="1200">
                <a:solidFill>
                  <a:schemeClr val="accent2"/>
                </a:solidFill>
              </a:rPr>
              <a:t>2</a:t>
            </a:r>
          </a:p>
        </p:txBody>
      </p:sp>
      <p:sp>
        <p:nvSpPr>
          <p:cNvPr id="20503" name="Text Box 22"/>
          <p:cNvSpPr txBox="1">
            <a:spLocks noChangeArrowheads="1"/>
          </p:cNvSpPr>
          <p:nvPr/>
        </p:nvSpPr>
        <p:spPr bwMode="auto">
          <a:xfrm>
            <a:off x="2814638" y="3516313"/>
            <a:ext cx="2667000" cy="304800"/>
          </a:xfrm>
          <a:prstGeom prst="rect">
            <a:avLst/>
          </a:prstGeom>
          <a:noFill/>
          <a:ln w="9525">
            <a:noFill/>
            <a:miter lim="800000"/>
            <a:headEnd/>
            <a:tailEnd/>
          </a:ln>
        </p:spPr>
        <p:txBody>
          <a:bodyPr>
            <a:spAutoFit/>
          </a:bodyPr>
          <a:lstStyle/>
          <a:p>
            <a:pPr>
              <a:spcBef>
                <a:spcPct val="50000"/>
              </a:spcBef>
            </a:pPr>
            <a:r>
              <a:rPr lang="en-US" sz="1400" dirty="0">
                <a:solidFill>
                  <a:schemeClr val="accent2"/>
                </a:solidFill>
              </a:rPr>
              <a:t>Neutron  Density at one Q</a:t>
            </a:r>
          </a:p>
        </p:txBody>
      </p:sp>
      <p:sp>
        <p:nvSpPr>
          <p:cNvPr id="20504" name="Text Box 23"/>
          <p:cNvSpPr txBox="1">
            <a:spLocks noChangeArrowheads="1"/>
          </p:cNvSpPr>
          <p:nvPr/>
        </p:nvSpPr>
        <p:spPr bwMode="auto">
          <a:xfrm>
            <a:off x="4862513" y="3440113"/>
            <a:ext cx="533400" cy="274637"/>
          </a:xfrm>
          <a:prstGeom prst="rect">
            <a:avLst/>
          </a:prstGeom>
          <a:noFill/>
          <a:ln w="9525">
            <a:noFill/>
            <a:miter lim="800000"/>
            <a:headEnd/>
            <a:tailEnd/>
          </a:ln>
        </p:spPr>
        <p:txBody>
          <a:bodyPr>
            <a:spAutoFit/>
          </a:bodyPr>
          <a:lstStyle/>
          <a:p>
            <a:pPr>
              <a:spcBef>
                <a:spcPct val="50000"/>
              </a:spcBef>
            </a:pPr>
            <a:r>
              <a:rPr lang="en-US" sz="1200">
                <a:solidFill>
                  <a:schemeClr val="accent2"/>
                </a:solidFill>
              </a:rPr>
              <a:t>2</a:t>
            </a:r>
          </a:p>
        </p:txBody>
      </p:sp>
      <p:sp>
        <p:nvSpPr>
          <p:cNvPr id="20505" name="Text Box 24"/>
          <p:cNvSpPr txBox="1">
            <a:spLocks noChangeArrowheads="1"/>
          </p:cNvSpPr>
          <p:nvPr/>
        </p:nvSpPr>
        <p:spPr bwMode="auto">
          <a:xfrm>
            <a:off x="3024188" y="1077913"/>
            <a:ext cx="2133600" cy="304800"/>
          </a:xfrm>
          <a:prstGeom prst="rect">
            <a:avLst/>
          </a:prstGeom>
          <a:noFill/>
          <a:ln w="9525">
            <a:noFill/>
            <a:miter lim="800000"/>
            <a:headEnd/>
            <a:tailEnd/>
          </a:ln>
        </p:spPr>
        <p:txBody>
          <a:bodyPr>
            <a:spAutoFit/>
          </a:bodyPr>
          <a:lstStyle/>
          <a:p>
            <a:pPr>
              <a:spcBef>
                <a:spcPct val="50000"/>
              </a:spcBef>
            </a:pPr>
            <a:r>
              <a:rPr lang="en-US" sz="1400">
                <a:solidFill>
                  <a:srgbClr val="008000"/>
                </a:solidFill>
              </a:rPr>
              <a:t>Correct  for  Coulomb</a:t>
            </a:r>
          </a:p>
        </p:txBody>
      </p:sp>
      <p:sp>
        <p:nvSpPr>
          <p:cNvPr id="20506" name="Text Box 25"/>
          <p:cNvSpPr txBox="1">
            <a:spLocks noChangeArrowheads="1"/>
          </p:cNvSpPr>
          <p:nvPr/>
        </p:nvSpPr>
        <p:spPr bwMode="auto">
          <a:xfrm>
            <a:off x="3481388" y="1246188"/>
            <a:ext cx="2133600" cy="304800"/>
          </a:xfrm>
          <a:prstGeom prst="rect">
            <a:avLst/>
          </a:prstGeom>
          <a:noFill/>
          <a:ln w="9525">
            <a:noFill/>
            <a:miter lim="800000"/>
            <a:headEnd/>
            <a:tailEnd/>
          </a:ln>
        </p:spPr>
        <p:txBody>
          <a:bodyPr>
            <a:spAutoFit/>
          </a:bodyPr>
          <a:lstStyle/>
          <a:p>
            <a:pPr>
              <a:spcBef>
                <a:spcPct val="50000"/>
              </a:spcBef>
            </a:pPr>
            <a:r>
              <a:rPr lang="en-US" sz="1400" dirty="0">
                <a:solidFill>
                  <a:srgbClr val="008000"/>
                </a:solidFill>
              </a:rPr>
              <a:t>Distortions</a:t>
            </a:r>
          </a:p>
        </p:txBody>
      </p:sp>
      <p:sp>
        <p:nvSpPr>
          <p:cNvPr id="20507" name="Text Box 26"/>
          <p:cNvSpPr txBox="1">
            <a:spLocks noChangeArrowheads="1"/>
          </p:cNvSpPr>
          <p:nvPr/>
        </p:nvSpPr>
        <p:spPr bwMode="auto">
          <a:xfrm>
            <a:off x="2984500" y="2624138"/>
            <a:ext cx="2209800" cy="304800"/>
          </a:xfrm>
          <a:prstGeom prst="rect">
            <a:avLst/>
          </a:prstGeom>
          <a:noFill/>
          <a:ln w="9525">
            <a:noFill/>
            <a:miter lim="800000"/>
            <a:headEnd/>
            <a:tailEnd/>
          </a:ln>
        </p:spPr>
        <p:txBody>
          <a:bodyPr>
            <a:spAutoFit/>
          </a:bodyPr>
          <a:lstStyle/>
          <a:p>
            <a:pPr>
              <a:spcBef>
                <a:spcPct val="50000"/>
              </a:spcBef>
            </a:pPr>
            <a:r>
              <a:rPr lang="en-US" sz="1400">
                <a:solidFill>
                  <a:srgbClr val="008000"/>
                </a:solidFill>
              </a:rPr>
              <a:t>Small  Corrections for</a:t>
            </a:r>
          </a:p>
        </p:txBody>
      </p:sp>
      <p:sp>
        <p:nvSpPr>
          <p:cNvPr id="20508" name="Text Box 27"/>
          <p:cNvSpPr txBox="1">
            <a:spLocks noChangeArrowheads="1"/>
          </p:cNvSpPr>
          <p:nvPr/>
        </p:nvSpPr>
        <p:spPr bwMode="auto">
          <a:xfrm>
            <a:off x="3043238" y="2878138"/>
            <a:ext cx="762000" cy="274637"/>
          </a:xfrm>
          <a:prstGeom prst="rect">
            <a:avLst/>
          </a:prstGeom>
          <a:noFill/>
          <a:ln w="9525">
            <a:noFill/>
            <a:miter lim="800000"/>
            <a:headEnd/>
            <a:tailEnd/>
          </a:ln>
        </p:spPr>
        <p:txBody>
          <a:bodyPr>
            <a:spAutoFit/>
          </a:bodyPr>
          <a:lstStyle/>
          <a:p>
            <a:pPr>
              <a:spcBef>
                <a:spcPct val="50000"/>
              </a:spcBef>
            </a:pPr>
            <a:r>
              <a:rPr lang="en-US" sz="1200">
                <a:solidFill>
                  <a:srgbClr val="008000"/>
                </a:solidFill>
              </a:rPr>
              <a:t>G</a:t>
            </a:r>
          </a:p>
        </p:txBody>
      </p:sp>
      <p:sp>
        <p:nvSpPr>
          <p:cNvPr id="20509" name="Text Box 28"/>
          <p:cNvSpPr txBox="1">
            <a:spLocks noChangeArrowheads="1"/>
          </p:cNvSpPr>
          <p:nvPr/>
        </p:nvSpPr>
        <p:spPr bwMode="auto">
          <a:xfrm>
            <a:off x="3195638" y="2773363"/>
            <a:ext cx="762000" cy="274637"/>
          </a:xfrm>
          <a:prstGeom prst="rect">
            <a:avLst/>
          </a:prstGeom>
          <a:noFill/>
          <a:ln w="9525">
            <a:noFill/>
            <a:miter lim="800000"/>
            <a:headEnd/>
            <a:tailEnd/>
          </a:ln>
        </p:spPr>
        <p:txBody>
          <a:bodyPr>
            <a:spAutoFit/>
          </a:bodyPr>
          <a:lstStyle/>
          <a:p>
            <a:pPr>
              <a:spcBef>
                <a:spcPct val="50000"/>
              </a:spcBef>
            </a:pPr>
            <a:r>
              <a:rPr lang="en-US" sz="1200">
                <a:solidFill>
                  <a:srgbClr val="008000"/>
                </a:solidFill>
              </a:rPr>
              <a:t>n</a:t>
            </a:r>
          </a:p>
        </p:txBody>
      </p:sp>
      <p:sp>
        <p:nvSpPr>
          <p:cNvPr id="20510" name="Text Box 29"/>
          <p:cNvSpPr txBox="1">
            <a:spLocks noChangeArrowheads="1"/>
          </p:cNvSpPr>
          <p:nvPr/>
        </p:nvSpPr>
        <p:spPr bwMode="auto">
          <a:xfrm>
            <a:off x="3195638" y="2963863"/>
            <a:ext cx="762000" cy="274637"/>
          </a:xfrm>
          <a:prstGeom prst="rect">
            <a:avLst/>
          </a:prstGeom>
          <a:noFill/>
          <a:ln w="9525">
            <a:noFill/>
            <a:miter lim="800000"/>
            <a:headEnd/>
            <a:tailEnd/>
          </a:ln>
        </p:spPr>
        <p:txBody>
          <a:bodyPr>
            <a:spAutoFit/>
          </a:bodyPr>
          <a:lstStyle/>
          <a:p>
            <a:pPr>
              <a:spcBef>
                <a:spcPct val="50000"/>
              </a:spcBef>
            </a:pPr>
            <a:r>
              <a:rPr lang="en-US" sz="1200">
                <a:solidFill>
                  <a:srgbClr val="008000"/>
                </a:solidFill>
              </a:rPr>
              <a:t>E</a:t>
            </a:r>
          </a:p>
        </p:txBody>
      </p:sp>
      <p:sp>
        <p:nvSpPr>
          <p:cNvPr id="20511" name="Text Box 30"/>
          <p:cNvSpPr txBox="1">
            <a:spLocks noChangeArrowheads="1"/>
          </p:cNvSpPr>
          <p:nvPr/>
        </p:nvSpPr>
        <p:spPr bwMode="auto">
          <a:xfrm>
            <a:off x="3538538" y="2889250"/>
            <a:ext cx="762000" cy="274638"/>
          </a:xfrm>
          <a:prstGeom prst="rect">
            <a:avLst/>
          </a:prstGeom>
          <a:noFill/>
          <a:ln w="9525">
            <a:noFill/>
            <a:miter lim="800000"/>
            <a:headEnd/>
            <a:tailEnd/>
          </a:ln>
        </p:spPr>
        <p:txBody>
          <a:bodyPr>
            <a:spAutoFit/>
          </a:bodyPr>
          <a:lstStyle/>
          <a:p>
            <a:pPr>
              <a:spcBef>
                <a:spcPct val="50000"/>
              </a:spcBef>
            </a:pPr>
            <a:r>
              <a:rPr lang="en-US" sz="1200">
                <a:solidFill>
                  <a:srgbClr val="008000"/>
                </a:solidFill>
              </a:rPr>
              <a:t>G</a:t>
            </a:r>
          </a:p>
        </p:txBody>
      </p:sp>
      <p:sp>
        <p:nvSpPr>
          <p:cNvPr id="20512" name="Text Box 31"/>
          <p:cNvSpPr txBox="1">
            <a:spLocks noChangeArrowheads="1"/>
          </p:cNvSpPr>
          <p:nvPr/>
        </p:nvSpPr>
        <p:spPr bwMode="auto">
          <a:xfrm>
            <a:off x="3729038" y="2754313"/>
            <a:ext cx="762000" cy="274637"/>
          </a:xfrm>
          <a:prstGeom prst="rect">
            <a:avLst/>
          </a:prstGeom>
          <a:noFill/>
          <a:ln w="9525">
            <a:noFill/>
            <a:miter lim="800000"/>
            <a:headEnd/>
            <a:tailEnd/>
          </a:ln>
        </p:spPr>
        <p:txBody>
          <a:bodyPr>
            <a:spAutoFit/>
          </a:bodyPr>
          <a:lstStyle/>
          <a:p>
            <a:pPr>
              <a:spcBef>
                <a:spcPct val="50000"/>
              </a:spcBef>
            </a:pPr>
            <a:r>
              <a:rPr lang="en-US" sz="1200">
                <a:solidFill>
                  <a:srgbClr val="008000"/>
                </a:solidFill>
              </a:rPr>
              <a:t>s</a:t>
            </a:r>
          </a:p>
        </p:txBody>
      </p:sp>
      <p:sp>
        <p:nvSpPr>
          <p:cNvPr id="20513" name="Text Box 32"/>
          <p:cNvSpPr txBox="1">
            <a:spLocks noChangeArrowheads="1"/>
          </p:cNvSpPr>
          <p:nvPr/>
        </p:nvSpPr>
        <p:spPr bwMode="auto">
          <a:xfrm>
            <a:off x="3681413" y="2954338"/>
            <a:ext cx="762000" cy="274637"/>
          </a:xfrm>
          <a:prstGeom prst="rect">
            <a:avLst/>
          </a:prstGeom>
          <a:noFill/>
          <a:ln w="9525">
            <a:noFill/>
            <a:miter lim="800000"/>
            <a:headEnd/>
            <a:tailEnd/>
          </a:ln>
        </p:spPr>
        <p:txBody>
          <a:bodyPr>
            <a:spAutoFit/>
          </a:bodyPr>
          <a:lstStyle/>
          <a:p>
            <a:pPr>
              <a:spcBef>
                <a:spcPct val="50000"/>
              </a:spcBef>
            </a:pPr>
            <a:r>
              <a:rPr lang="en-US" sz="1200">
                <a:solidFill>
                  <a:srgbClr val="008000"/>
                </a:solidFill>
              </a:rPr>
              <a:t>E</a:t>
            </a:r>
          </a:p>
        </p:txBody>
      </p:sp>
      <p:sp>
        <p:nvSpPr>
          <p:cNvPr id="20514" name="Text Box 33"/>
          <p:cNvSpPr txBox="1">
            <a:spLocks noChangeArrowheads="1"/>
          </p:cNvSpPr>
          <p:nvPr/>
        </p:nvSpPr>
        <p:spPr bwMode="auto">
          <a:xfrm>
            <a:off x="4281488" y="2887663"/>
            <a:ext cx="762000" cy="274637"/>
          </a:xfrm>
          <a:prstGeom prst="rect">
            <a:avLst/>
          </a:prstGeom>
          <a:noFill/>
          <a:ln w="9525">
            <a:noFill/>
            <a:miter lim="800000"/>
            <a:headEnd/>
            <a:tailEnd/>
          </a:ln>
        </p:spPr>
        <p:txBody>
          <a:bodyPr>
            <a:spAutoFit/>
          </a:bodyPr>
          <a:lstStyle/>
          <a:p>
            <a:pPr>
              <a:spcBef>
                <a:spcPct val="50000"/>
              </a:spcBef>
            </a:pPr>
            <a:r>
              <a:rPr lang="en-US" sz="1200">
                <a:solidFill>
                  <a:srgbClr val="008000"/>
                </a:solidFill>
              </a:rPr>
              <a:t>MEC</a:t>
            </a:r>
          </a:p>
        </p:txBody>
      </p:sp>
      <p:sp>
        <p:nvSpPr>
          <p:cNvPr id="20515" name="Text Box 34"/>
          <p:cNvSpPr txBox="1">
            <a:spLocks noChangeArrowheads="1"/>
          </p:cNvSpPr>
          <p:nvPr/>
        </p:nvSpPr>
        <p:spPr bwMode="auto">
          <a:xfrm>
            <a:off x="1595438" y="3744913"/>
            <a:ext cx="184150" cy="366712"/>
          </a:xfrm>
          <a:prstGeom prst="rect">
            <a:avLst/>
          </a:prstGeom>
          <a:noFill/>
          <a:ln w="9525">
            <a:noFill/>
            <a:miter lim="800000"/>
            <a:headEnd/>
            <a:tailEnd/>
          </a:ln>
        </p:spPr>
        <p:txBody>
          <a:bodyPr wrap="none">
            <a:spAutoFit/>
          </a:bodyPr>
          <a:lstStyle/>
          <a:p>
            <a:endParaRPr lang="it-IT"/>
          </a:p>
        </p:txBody>
      </p:sp>
      <p:sp>
        <p:nvSpPr>
          <p:cNvPr id="20516" name="Text Box 35"/>
          <p:cNvSpPr txBox="1">
            <a:spLocks noChangeArrowheads="1"/>
          </p:cNvSpPr>
          <p:nvPr/>
        </p:nvSpPr>
        <p:spPr bwMode="auto">
          <a:xfrm>
            <a:off x="2790825" y="4322763"/>
            <a:ext cx="2438400" cy="517525"/>
          </a:xfrm>
          <a:prstGeom prst="rect">
            <a:avLst/>
          </a:prstGeom>
          <a:noFill/>
          <a:ln w="9525">
            <a:noFill/>
            <a:miter lim="800000"/>
            <a:headEnd/>
            <a:tailEnd/>
          </a:ln>
        </p:spPr>
        <p:txBody>
          <a:bodyPr>
            <a:spAutoFit/>
          </a:bodyPr>
          <a:lstStyle/>
          <a:p>
            <a:pPr>
              <a:spcBef>
                <a:spcPct val="50000"/>
              </a:spcBef>
            </a:pPr>
            <a:r>
              <a:rPr lang="en-US" sz="1400">
                <a:solidFill>
                  <a:srgbClr val="008000"/>
                </a:solidFill>
              </a:rPr>
              <a:t>Assume  Surface  Thickness Good  to  25%    (MFT)</a:t>
            </a:r>
          </a:p>
        </p:txBody>
      </p:sp>
      <p:sp>
        <p:nvSpPr>
          <p:cNvPr id="20517" name="Text Box 36"/>
          <p:cNvSpPr txBox="1">
            <a:spLocks noChangeArrowheads="1"/>
          </p:cNvSpPr>
          <p:nvPr/>
        </p:nvSpPr>
        <p:spPr bwMode="auto">
          <a:xfrm>
            <a:off x="833438" y="2906713"/>
            <a:ext cx="1295400" cy="10064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Atomic  Parity        Violation</a:t>
            </a:r>
          </a:p>
        </p:txBody>
      </p:sp>
      <p:sp>
        <p:nvSpPr>
          <p:cNvPr id="20518" name="Text Box 37"/>
          <p:cNvSpPr txBox="1">
            <a:spLocks noChangeArrowheads="1"/>
          </p:cNvSpPr>
          <p:nvPr/>
        </p:nvSpPr>
        <p:spPr bwMode="auto">
          <a:xfrm>
            <a:off x="5932488" y="2452688"/>
            <a:ext cx="16002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Mean Field   </a:t>
            </a:r>
          </a:p>
        </p:txBody>
      </p:sp>
      <p:sp>
        <p:nvSpPr>
          <p:cNvPr id="20519" name="Text Box 38"/>
          <p:cNvSpPr txBox="1">
            <a:spLocks noChangeArrowheads="1"/>
          </p:cNvSpPr>
          <p:nvPr/>
        </p:nvSpPr>
        <p:spPr bwMode="auto">
          <a:xfrm>
            <a:off x="6054725" y="2776538"/>
            <a:ext cx="16002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 &amp;  Other   </a:t>
            </a:r>
          </a:p>
        </p:txBody>
      </p:sp>
      <p:sp>
        <p:nvSpPr>
          <p:cNvPr id="20520" name="Text Box 39"/>
          <p:cNvSpPr txBox="1">
            <a:spLocks noChangeArrowheads="1"/>
          </p:cNvSpPr>
          <p:nvPr/>
        </p:nvSpPr>
        <p:spPr bwMode="auto">
          <a:xfrm>
            <a:off x="6102350" y="3100388"/>
            <a:ext cx="13716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 Models   </a:t>
            </a:r>
          </a:p>
        </p:txBody>
      </p:sp>
      <p:sp>
        <p:nvSpPr>
          <p:cNvPr id="20521" name="Text Box 40"/>
          <p:cNvSpPr txBox="1">
            <a:spLocks noChangeArrowheads="1"/>
          </p:cNvSpPr>
          <p:nvPr/>
        </p:nvSpPr>
        <p:spPr bwMode="auto">
          <a:xfrm>
            <a:off x="7199313" y="4595813"/>
            <a:ext cx="1600200" cy="8540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 Neutron   </a:t>
            </a:r>
          </a:p>
          <a:p>
            <a:pPr>
              <a:spcBef>
                <a:spcPct val="50000"/>
              </a:spcBef>
            </a:pPr>
            <a:r>
              <a:rPr lang="en-US" sz="2000" b="1">
                <a:solidFill>
                  <a:srgbClr val="FF0000"/>
                </a:solidFill>
              </a:rPr>
              <a:t>    Stars  </a:t>
            </a:r>
          </a:p>
        </p:txBody>
      </p:sp>
      <p:sp>
        <p:nvSpPr>
          <p:cNvPr id="20522" name="Text Box 41"/>
          <p:cNvSpPr txBox="1">
            <a:spLocks noChangeArrowheads="1"/>
          </p:cNvSpPr>
          <p:nvPr/>
        </p:nvSpPr>
        <p:spPr bwMode="auto">
          <a:xfrm>
            <a:off x="3652838" y="5573713"/>
            <a:ext cx="609600" cy="519112"/>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rPr>
              <a:t> </a:t>
            </a:r>
            <a:r>
              <a:rPr lang="en-US" sz="2800" b="1" dirty="0">
                <a:solidFill>
                  <a:srgbClr val="FF0000"/>
                </a:solidFill>
              </a:rPr>
              <a:t>R</a:t>
            </a:r>
            <a:r>
              <a:rPr lang="en-US" sz="2000" b="1" dirty="0">
                <a:solidFill>
                  <a:srgbClr val="FF0000"/>
                </a:solidFill>
              </a:rPr>
              <a:t> </a:t>
            </a:r>
          </a:p>
        </p:txBody>
      </p:sp>
      <p:sp>
        <p:nvSpPr>
          <p:cNvPr id="20523" name="Text Box 42"/>
          <p:cNvSpPr txBox="1">
            <a:spLocks noChangeArrowheads="1"/>
          </p:cNvSpPr>
          <p:nvPr/>
        </p:nvSpPr>
        <p:spPr bwMode="auto">
          <a:xfrm>
            <a:off x="3957638" y="5802313"/>
            <a:ext cx="6096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 n </a:t>
            </a:r>
          </a:p>
        </p:txBody>
      </p:sp>
      <p:sp>
        <p:nvSpPr>
          <p:cNvPr id="20524" name="Text Box 43"/>
          <p:cNvSpPr txBox="1">
            <a:spLocks noChangeArrowheads="1"/>
          </p:cNvSpPr>
          <p:nvPr/>
        </p:nvSpPr>
        <p:spPr bwMode="auto">
          <a:xfrm>
            <a:off x="381000" y="381000"/>
            <a:ext cx="2133600" cy="366713"/>
          </a:xfrm>
          <a:prstGeom prst="rect">
            <a:avLst/>
          </a:prstGeom>
          <a:noFill/>
          <a:ln w="9525">
            <a:noFill/>
            <a:miter lim="800000"/>
            <a:headEnd/>
            <a:tailEnd/>
          </a:ln>
        </p:spPr>
        <p:txBody>
          <a:bodyPr>
            <a:spAutoFit/>
          </a:bodyPr>
          <a:lstStyle/>
          <a:p>
            <a:pPr>
              <a:spcBef>
                <a:spcPct val="50000"/>
              </a:spcBef>
            </a:pPr>
            <a:endParaRPr lang="it-IT"/>
          </a:p>
        </p:txBody>
      </p:sp>
      <p:sp>
        <p:nvSpPr>
          <p:cNvPr id="20525" name="Text Box 44"/>
          <p:cNvSpPr txBox="1">
            <a:spLocks noChangeArrowheads="1"/>
          </p:cNvSpPr>
          <p:nvPr/>
        </p:nvSpPr>
        <p:spPr bwMode="auto">
          <a:xfrm>
            <a:off x="490538" y="401638"/>
            <a:ext cx="24384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rPr>
              <a:t>PREX  </a:t>
            </a:r>
          </a:p>
        </p:txBody>
      </p:sp>
      <p:sp>
        <p:nvSpPr>
          <p:cNvPr id="20526" name="Text Box 45"/>
          <p:cNvSpPr txBox="1">
            <a:spLocks noChangeArrowheads="1"/>
          </p:cNvSpPr>
          <p:nvPr/>
        </p:nvSpPr>
        <p:spPr bwMode="auto">
          <a:xfrm>
            <a:off x="490538" y="782638"/>
            <a:ext cx="1905000" cy="1066800"/>
          </a:xfrm>
          <a:prstGeom prst="rect">
            <a:avLst/>
          </a:prstGeom>
          <a:noFill/>
          <a:ln w="9525">
            <a:noFill/>
            <a:miter lim="800000"/>
            <a:headEnd/>
            <a:tailEnd/>
          </a:ln>
        </p:spPr>
        <p:txBody>
          <a:bodyPr>
            <a:spAutoFit/>
          </a:bodyPr>
          <a:lstStyle/>
          <a:p>
            <a:pPr>
              <a:spcBef>
                <a:spcPct val="50000"/>
              </a:spcBef>
            </a:pPr>
            <a:r>
              <a:rPr lang="en-US" sz="3200">
                <a:solidFill>
                  <a:srgbClr val="FF0000"/>
                </a:solidFill>
                <a:latin typeface="Georgia" pitchFamily="18" charset="0"/>
              </a:rPr>
              <a:t>Physics  Impact</a:t>
            </a:r>
            <a:r>
              <a:rPr lang="en-US" sz="2800">
                <a:solidFill>
                  <a:srgbClr val="FF0000"/>
                </a:solidFill>
              </a:rPr>
              <a:t> </a:t>
            </a:r>
            <a:endParaRPr lang="en-US" sz="2400"/>
          </a:p>
        </p:txBody>
      </p:sp>
      <p:sp>
        <p:nvSpPr>
          <p:cNvPr id="20527" name="Rectangle 46"/>
          <p:cNvSpPr>
            <a:spLocks noChangeArrowheads="1"/>
          </p:cNvSpPr>
          <p:nvPr/>
        </p:nvSpPr>
        <p:spPr bwMode="auto">
          <a:xfrm>
            <a:off x="230188" y="182563"/>
            <a:ext cx="2133600" cy="1905000"/>
          </a:xfrm>
          <a:prstGeom prst="rect">
            <a:avLst/>
          </a:prstGeom>
          <a:noFill/>
          <a:ln w="22225">
            <a:solidFill>
              <a:srgbClr val="FF0000"/>
            </a:solidFill>
            <a:miter lim="800000"/>
            <a:headEnd/>
            <a:tailEnd/>
          </a:ln>
        </p:spPr>
        <p:txBody>
          <a:bodyPr wrap="none" anchor="ctr"/>
          <a:lstStyle/>
          <a:p>
            <a:endParaRPr lang="it-IT"/>
          </a:p>
        </p:txBody>
      </p:sp>
      <p:sp>
        <p:nvSpPr>
          <p:cNvPr id="20528" name="AutoShape 47"/>
          <p:cNvSpPr>
            <a:spLocks noChangeArrowheads="1"/>
          </p:cNvSpPr>
          <p:nvPr/>
        </p:nvSpPr>
        <p:spPr bwMode="auto">
          <a:xfrm rot="-8790835">
            <a:off x="5100638" y="2449513"/>
            <a:ext cx="838200" cy="228600"/>
          </a:xfrm>
          <a:prstGeom prst="leftArrow">
            <a:avLst>
              <a:gd name="adj1" fmla="val 50000"/>
              <a:gd name="adj2" fmla="val 91667"/>
            </a:avLst>
          </a:prstGeom>
          <a:solidFill>
            <a:srgbClr val="FF0066"/>
          </a:solidFill>
          <a:ln w="19050">
            <a:noFill/>
            <a:miter lim="800000"/>
            <a:headEnd/>
            <a:tailEnd/>
          </a:ln>
        </p:spPr>
        <p:txBody>
          <a:bodyPr wrap="none" anchor="ctr"/>
          <a:lstStyle/>
          <a:p>
            <a:endParaRPr lang="it-IT"/>
          </a:p>
        </p:txBody>
      </p:sp>
      <p:sp>
        <p:nvSpPr>
          <p:cNvPr id="20529" name="Oval 48"/>
          <p:cNvSpPr>
            <a:spLocks noChangeArrowheads="1"/>
          </p:cNvSpPr>
          <p:nvPr/>
        </p:nvSpPr>
        <p:spPr bwMode="auto">
          <a:xfrm>
            <a:off x="5334000" y="4257675"/>
            <a:ext cx="1600200" cy="1600200"/>
          </a:xfrm>
          <a:prstGeom prst="ellipse">
            <a:avLst/>
          </a:prstGeom>
          <a:solidFill>
            <a:srgbClr val="CCFFFF"/>
          </a:solidFill>
          <a:ln w="12700">
            <a:solidFill>
              <a:schemeClr val="tx1"/>
            </a:solidFill>
            <a:round/>
            <a:headEnd/>
            <a:tailEnd/>
          </a:ln>
        </p:spPr>
        <p:txBody>
          <a:bodyPr wrap="none" anchor="ctr"/>
          <a:lstStyle/>
          <a:p>
            <a:endParaRPr lang="it-IT"/>
          </a:p>
        </p:txBody>
      </p:sp>
      <p:sp>
        <p:nvSpPr>
          <p:cNvPr id="20530" name="Text Box 49"/>
          <p:cNvSpPr txBox="1">
            <a:spLocks noChangeArrowheads="1"/>
          </p:cNvSpPr>
          <p:nvPr/>
        </p:nvSpPr>
        <p:spPr bwMode="auto">
          <a:xfrm>
            <a:off x="5649913" y="4638675"/>
            <a:ext cx="12192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Heavy              </a:t>
            </a:r>
          </a:p>
        </p:txBody>
      </p:sp>
      <p:sp>
        <p:nvSpPr>
          <p:cNvPr id="20531" name="Text Box 50"/>
          <p:cNvSpPr txBox="1">
            <a:spLocks noChangeArrowheads="1"/>
          </p:cNvSpPr>
          <p:nvPr/>
        </p:nvSpPr>
        <p:spPr bwMode="auto">
          <a:xfrm>
            <a:off x="5681663" y="4978400"/>
            <a:ext cx="12192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rPr>
              <a:t> </a:t>
            </a:r>
            <a:r>
              <a:rPr lang="en-US" sz="2000" b="1">
                <a:solidFill>
                  <a:srgbClr val="FF0000"/>
                </a:solidFill>
                <a:latin typeface="Georgia" pitchFamily="18" charset="0"/>
              </a:rPr>
              <a:t>I</a:t>
            </a:r>
            <a:r>
              <a:rPr lang="en-US" sz="2000" b="1">
                <a:solidFill>
                  <a:srgbClr val="FF0000"/>
                </a:solidFill>
              </a:rPr>
              <a:t>ons              </a:t>
            </a:r>
          </a:p>
        </p:txBody>
      </p:sp>
      <p:sp>
        <p:nvSpPr>
          <p:cNvPr id="20532" name="AutoShape 51"/>
          <p:cNvSpPr>
            <a:spLocks noChangeArrowheads="1"/>
          </p:cNvSpPr>
          <p:nvPr/>
        </p:nvSpPr>
        <p:spPr bwMode="auto">
          <a:xfrm rot="-7143277">
            <a:off x="6797675" y="3860800"/>
            <a:ext cx="838200" cy="228600"/>
          </a:xfrm>
          <a:prstGeom prst="leftArrow">
            <a:avLst>
              <a:gd name="adj1" fmla="val 50000"/>
              <a:gd name="adj2" fmla="val 91667"/>
            </a:avLst>
          </a:prstGeom>
          <a:solidFill>
            <a:srgbClr val="FF0066"/>
          </a:solidFill>
          <a:ln w="19050">
            <a:noFill/>
            <a:miter lim="800000"/>
            <a:headEnd/>
            <a:tailEnd/>
          </a:ln>
        </p:spPr>
        <p:txBody>
          <a:bodyPr wrap="none" anchor="ctr"/>
          <a:lstStyle/>
          <a:p>
            <a:endParaRPr lang="it-IT"/>
          </a:p>
        </p:txBody>
      </p:sp>
      <p:sp>
        <p:nvSpPr>
          <p:cNvPr id="20533" name="AutoShape 52"/>
          <p:cNvSpPr>
            <a:spLocks noChangeArrowheads="1"/>
          </p:cNvSpPr>
          <p:nvPr/>
        </p:nvSpPr>
        <p:spPr bwMode="auto">
          <a:xfrm rot="-4188852">
            <a:off x="5980113" y="3878263"/>
            <a:ext cx="685800" cy="228600"/>
          </a:xfrm>
          <a:prstGeom prst="leftArrow">
            <a:avLst>
              <a:gd name="adj1" fmla="val 50000"/>
              <a:gd name="adj2" fmla="val 75000"/>
            </a:avLst>
          </a:prstGeom>
          <a:solidFill>
            <a:srgbClr val="FF0066"/>
          </a:solidFill>
          <a:ln w="19050">
            <a:no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20650"/>
            <a:ext cx="8229600" cy="588963"/>
          </a:xfrm>
        </p:spPr>
        <p:txBody>
          <a:bodyPr/>
          <a:lstStyle/>
          <a:p>
            <a:r>
              <a:rPr lang="en-US" sz="3200" smtClean="0">
                <a:solidFill>
                  <a:srgbClr val="FF0000"/>
                </a:solidFill>
              </a:rPr>
              <a:t>Conclusions</a:t>
            </a:r>
          </a:p>
        </p:txBody>
      </p:sp>
      <p:sp>
        <p:nvSpPr>
          <p:cNvPr id="29699" name="Content Placeholder 2"/>
          <p:cNvSpPr>
            <a:spLocks noGrp="1"/>
          </p:cNvSpPr>
          <p:nvPr>
            <p:ph idx="1"/>
          </p:nvPr>
        </p:nvSpPr>
        <p:spPr>
          <a:xfrm>
            <a:off x="457200" y="2052638"/>
            <a:ext cx="8229600" cy="4073525"/>
          </a:xfrm>
        </p:spPr>
        <p:txBody>
          <a:bodyPr/>
          <a:lstStyle/>
          <a:p>
            <a:r>
              <a:rPr lang="en-US" sz="1800" smtClean="0"/>
              <a:t>HPS Collaboration has designed, built, installed, and commissioned the HPS Test Run experiment at JLAB.</a:t>
            </a:r>
          </a:p>
          <a:p>
            <a:r>
              <a:rPr lang="en-US" sz="1800" smtClean="0"/>
              <a:t>The experiment incorporates several design features to accommodate  running a large acceptance, forward spectrometer in an intense electron beam.</a:t>
            </a:r>
          </a:p>
          <a:p>
            <a:r>
              <a:rPr lang="en-US" sz="1800" smtClean="0"/>
              <a:t>Detector and DAQ capabilities needed to search for heavy photons have been demonstrated.</a:t>
            </a:r>
          </a:p>
          <a:p>
            <a:r>
              <a:rPr lang="en-US" sz="1800" smtClean="0"/>
              <a:t>EGS5 simulations of multiple coulomb scattering tails have been confirmed with Test Run data, leading to a good understanding of electron beam backgrounds in HPS.</a:t>
            </a:r>
          </a:p>
          <a:p>
            <a:r>
              <a:rPr lang="en-US" sz="1800" smtClean="0"/>
              <a:t>A proposal for an upgraded experiment will be submitted late this year.</a:t>
            </a:r>
          </a:p>
          <a:p>
            <a:r>
              <a:rPr lang="en-US" sz="1800" smtClean="0"/>
              <a:t>HPS hopes to begin physics running in Hall B at JLAB in Fall 2014 and extend the search for heavy photons into virgin territory. </a:t>
            </a:r>
          </a:p>
          <a:p>
            <a:endParaRPr lang="en-US" sz="1800" smtClean="0"/>
          </a:p>
          <a:p>
            <a:endParaRPr lang="en-US" sz="1800" smtClean="0"/>
          </a:p>
          <a:p>
            <a:endParaRPr lang="en-US" sz="1800" smtClean="0"/>
          </a:p>
        </p:txBody>
      </p:sp>
      <p:sp>
        <p:nvSpPr>
          <p:cNvPr id="29700" name="Footer Placeholder 3"/>
          <p:cNvSpPr>
            <a:spLocks noGrp="1"/>
          </p:cNvSpPr>
          <p:nvPr>
            <p:ph type="ftr" sz="quarter" idx="11"/>
          </p:nvPr>
        </p:nvSpPr>
        <p:spPr>
          <a:noFill/>
        </p:spPr>
        <p:txBody>
          <a:bodyPr/>
          <a:lstStyle/>
          <a:p>
            <a:r>
              <a:rPr lang="en-US" smtClean="0">
                <a:latin typeface="Arial" charset="0"/>
              </a:rPr>
              <a:t>HPS Dark2012</a:t>
            </a:r>
          </a:p>
        </p:txBody>
      </p:sp>
      <p:sp>
        <p:nvSpPr>
          <p:cNvPr id="29701" name="Slide Number Placeholder 4"/>
          <p:cNvSpPr>
            <a:spLocks noGrp="1"/>
          </p:cNvSpPr>
          <p:nvPr>
            <p:ph type="sldNum" sz="quarter" idx="12"/>
          </p:nvPr>
        </p:nvSpPr>
        <p:spPr>
          <a:noFill/>
        </p:spPr>
        <p:txBody>
          <a:bodyPr/>
          <a:lstStyle/>
          <a:p>
            <a:fld id="{D0CD879E-9424-4A30-BE15-25144C708D01}" type="slidenum">
              <a:rPr lang="en-US" smtClean="0">
                <a:latin typeface="Arial" charset="0"/>
              </a:rPr>
              <a:pPr/>
              <a:t>70</a:t>
            </a:fld>
            <a:endParaRPr lang="en-US" smtClean="0">
              <a:latin typeface="Arial" charset="0"/>
            </a:endParaRPr>
          </a:p>
        </p:txBody>
      </p:sp>
      <p:pic>
        <p:nvPicPr>
          <p:cNvPr id="29702" name="Picture 6"/>
          <p:cNvPicPr>
            <a:picLocks noChangeAspect="1" noChangeArrowheads="1"/>
          </p:cNvPicPr>
          <p:nvPr/>
        </p:nvPicPr>
        <p:blipFill>
          <a:blip r:embed="rId2" cstate="print"/>
          <a:srcRect/>
          <a:stretch>
            <a:fillRect/>
          </a:stretch>
        </p:blipFill>
        <p:spPr bwMode="auto">
          <a:xfrm>
            <a:off x="131763" y="168275"/>
            <a:ext cx="2192337" cy="170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71600" y="332656"/>
            <a:ext cx="5598368" cy="5909310"/>
          </a:xfrm>
          <a:prstGeom prst="rect">
            <a:avLst/>
          </a:prstGeom>
        </p:spPr>
        <p:txBody>
          <a:bodyPr wrap="square">
            <a:spAutoFit/>
          </a:bodyPr>
          <a:lstStyle/>
          <a:p>
            <a:r>
              <a:rPr lang="en-US" dirty="0" smtClean="0"/>
              <a:t>The Heavy Photon Search Experiment (HPS) is a new experiment at Jefferson Lab designed to look for massive vector gauge bosons (heavy photons) in the mass range 20-1000 </a:t>
            </a:r>
            <a:r>
              <a:rPr lang="en-US" dirty="0" err="1" smtClean="0"/>
              <a:t>MeV</a:t>
            </a:r>
            <a:r>
              <a:rPr lang="en-US" dirty="0" smtClean="0"/>
              <a:t> that couple to electrons with couplings ’/ in the range 10-5 to 10-10 . The experiment utilizes a compact forward spectrometer employing silicon </a:t>
            </a:r>
            <a:r>
              <a:rPr lang="en-US" dirty="0" err="1" smtClean="0"/>
              <a:t>microstrip</a:t>
            </a:r>
            <a:r>
              <a:rPr lang="en-US" dirty="0" smtClean="0"/>
              <a:t> detectors for </a:t>
            </a:r>
            <a:r>
              <a:rPr lang="en-US" dirty="0" err="1" smtClean="0"/>
              <a:t>vertexing</a:t>
            </a:r>
            <a:r>
              <a:rPr lang="en-US" dirty="0" smtClean="0"/>
              <a:t> and tracking and a PbWO4 electromagnetic calorimeter for fast triggering, and is designed to measure the invariant mass and decay vertex location of electro-produced heavy photons. Following initial approval in January 2011, the HPS Collaboration has mounted the HPS Test Run Experiment, which ran parasitically in Hall B at JLAB during Spring 2012, and commissioned the tracker, </a:t>
            </a:r>
            <a:r>
              <a:rPr lang="en-US" dirty="0" err="1" smtClean="0"/>
              <a:t>ECal</a:t>
            </a:r>
            <a:r>
              <a:rPr lang="en-US" dirty="0" smtClean="0"/>
              <a:t>, high rate trigger, and DAQ, and succeeded in testing background assumptions for the full experiment. On the basis of this successful test run, the experiment has been approved for physics running. The design, performance, and results from the Test Run apparatus will be discussed, along with the collaboration’s plans for future construction and data taking.</a:t>
            </a:r>
            <a:endParaRPr lang="it-I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data 1"/>
          <p:cNvSpPr>
            <a:spLocks noGrp="1"/>
          </p:cNvSpPr>
          <p:nvPr>
            <p:ph type="dt" sz="quarter" idx="10"/>
          </p:nvPr>
        </p:nvSpPr>
        <p:spPr>
          <a:noFill/>
        </p:spPr>
        <p:txBody>
          <a:bodyPr/>
          <a:lstStyle/>
          <a:p>
            <a:r>
              <a:rPr lang="it-IT" smtClean="0"/>
              <a:t>G.M. Urciuoli</a:t>
            </a:r>
          </a:p>
        </p:txBody>
      </p:sp>
      <p:sp>
        <p:nvSpPr>
          <p:cNvPr id="23555" name="Rectangle 2"/>
          <p:cNvSpPr>
            <a:spLocks noChangeArrowheads="1"/>
          </p:cNvSpPr>
          <p:nvPr/>
        </p:nvSpPr>
        <p:spPr bwMode="auto">
          <a:xfrm>
            <a:off x="687388" y="188913"/>
            <a:ext cx="7772400" cy="792162"/>
          </a:xfrm>
          <a:prstGeom prst="rect">
            <a:avLst/>
          </a:prstGeom>
          <a:noFill/>
          <a:ln w="9525">
            <a:noFill/>
            <a:miter lim="800000"/>
            <a:headEnd/>
            <a:tailEnd/>
          </a:ln>
        </p:spPr>
        <p:txBody>
          <a:bodyPr anchor="ctr"/>
          <a:lstStyle/>
          <a:p>
            <a:pPr algn="ctr"/>
            <a:r>
              <a:rPr lang="en-US" sz="4000" b="1">
                <a:solidFill>
                  <a:schemeClr val="accent2"/>
                </a:solidFill>
              </a:rPr>
              <a:t>PREX  in  Hall A  at  JLab</a:t>
            </a:r>
          </a:p>
        </p:txBody>
      </p:sp>
      <p:grpSp>
        <p:nvGrpSpPr>
          <p:cNvPr id="2" name="Group 3"/>
          <p:cNvGrpSpPr>
            <a:grpSpLocks/>
          </p:cNvGrpSpPr>
          <p:nvPr/>
        </p:nvGrpSpPr>
        <p:grpSpPr bwMode="auto">
          <a:xfrm>
            <a:off x="250825" y="914400"/>
            <a:ext cx="8893175" cy="5240338"/>
            <a:chOff x="158" y="527"/>
            <a:chExt cx="5602" cy="3301"/>
          </a:xfrm>
        </p:grpSpPr>
        <p:pic>
          <p:nvPicPr>
            <p:cNvPr id="23562" name="Picture 4"/>
            <p:cNvPicPr>
              <a:picLocks noChangeAspect="1" noChangeArrowheads="1"/>
            </p:cNvPicPr>
            <p:nvPr/>
          </p:nvPicPr>
          <p:blipFill>
            <a:blip r:embed="rId2" cstate="print"/>
            <a:srcRect/>
            <a:stretch>
              <a:fillRect/>
            </a:stretch>
          </p:blipFill>
          <p:spPr bwMode="auto">
            <a:xfrm>
              <a:off x="158" y="527"/>
              <a:ext cx="5602" cy="3301"/>
            </a:xfrm>
            <a:prstGeom prst="rect">
              <a:avLst/>
            </a:prstGeom>
            <a:noFill/>
            <a:ln w="9525">
              <a:noFill/>
              <a:miter lim="800000"/>
              <a:headEnd/>
              <a:tailEnd/>
            </a:ln>
          </p:spPr>
        </p:pic>
        <p:sp>
          <p:nvSpPr>
            <p:cNvPr id="23563" name="Text Box 5"/>
            <p:cNvSpPr txBox="1">
              <a:spLocks noChangeArrowheads="1"/>
            </p:cNvSpPr>
            <p:nvPr/>
          </p:nvSpPr>
          <p:spPr bwMode="auto">
            <a:xfrm>
              <a:off x="4059" y="3097"/>
              <a:ext cx="733" cy="288"/>
            </a:xfrm>
            <a:prstGeom prst="rect">
              <a:avLst/>
            </a:prstGeom>
            <a:noFill/>
            <a:ln w="9525">
              <a:noFill/>
              <a:miter lim="800000"/>
              <a:headEnd/>
              <a:tailEnd/>
            </a:ln>
          </p:spPr>
          <p:txBody>
            <a:bodyPr wrap="none">
              <a:spAutoFit/>
            </a:bodyPr>
            <a:lstStyle/>
            <a:p>
              <a:r>
                <a:rPr lang="en-US" sz="2400" b="1">
                  <a:solidFill>
                    <a:srgbClr val="008000"/>
                  </a:solidFill>
                  <a:latin typeface="Comic Sans MS" pitchFamily="66" charset="0"/>
                </a:rPr>
                <a:t>CEBAF</a:t>
              </a:r>
              <a:endParaRPr lang="fr-FR" sz="2400" b="1">
                <a:solidFill>
                  <a:srgbClr val="008000"/>
                </a:solidFill>
                <a:latin typeface="Comic Sans MS" pitchFamily="66" charset="0"/>
              </a:endParaRPr>
            </a:p>
          </p:txBody>
        </p:sp>
        <p:sp>
          <p:nvSpPr>
            <p:cNvPr id="23564" name="Text Box 6"/>
            <p:cNvSpPr txBox="1">
              <a:spLocks noChangeArrowheads="1"/>
            </p:cNvSpPr>
            <p:nvPr/>
          </p:nvSpPr>
          <p:spPr bwMode="auto">
            <a:xfrm>
              <a:off x="1247" y="2795"/>
              <a:ext cx="699" cy="288"/>
            </a:xfrm>
            <a:prstGeom prst="rect">
              <a:avLst/>
            </a:prstGeom>
            <a:noFill/>
            <a:ln w="9525">
              <a:noFill/>
              <a:miter lim="800000"/>
              <a:headEnd/>
              <a:tailEnd/>
            </a:ln>
          </p:spPr>
          <p:txBody>
            <a:bodyPr wrap="none">
              <a:spAutoFit/>
            </a:bodyPr>
            <a:lstStyle/>
            <a:p>
              <a:r>
                <a:rPr lang="en-US" sz="2400" b="1">
                  <a:solidFill>
                    <a:srgbClr val="008000"/>
                  </a:solidFill>
                  <a:latin typeface="Comic Sans MS" pitchFamily="66" charset="0"/>
                </a:rPr>
                <a:t>Hall A</a:t>
              </a:r>
              <a:endParaRPr lang="fr-FR" sz="2400" b="1">
                <a:solidFill>
                  <a:srgbClr val="008000"/>
                </a:solidFill>
                <a:latin typeface="Comic Sans MS" pitchFamily="66" charset="0"/>
              </a:endParaRPr>
            </a:p>
          </p:txBody>
        </p:sp>
        <p:sp>
          <p:nvSpPr>
            <p:cNvPr id="23565" name="Text Box 7"/>
            <p:cNvSpPr txBox="1">
              <a:spLocks noChangeArrowheads="1"/>
            </p:cNvSpPr>
            <p:nvPr/>
          </p:nvSpPr>
          <p:spPr bwMode="auto">
            <a:xfrm>
              <a:off x="3152" y="2500"/>
              <a:ext cx="993" cy="250"/>
            </a:xfrm>
            <a:prstGeom prst="rect">
              <a:avLst/>
            </a:prstGeom>
            <a:noFill/>
            <a:ln w="9525">
              <a:noFill/>
              <a:miter lim="800000"/>
              <a:headEnd/>
              <a:tailEnd/>
            </a:ln>
          </p:spPr>
          <p:txBody>
            <a:bodyPr wrap="none">
              <a:spAutoFit/>
            </a:bodyPr>
            <a:lstStyle/>
            <a:p>
              <a:r>
                <a:rPr lang="en-US" sz="2000" b="1">
                  <a:solidFill>
                    <a:srgbClr val="008000"/>
                  </a:solidFill>
                  <a:latin typeface="Comic Sans MS" pitchFamily="66" charset="0"/>
                </a:rPr>
                <a:t>Pol. Source</a:t>
              </a:r>
              <a:endParaRPr lang="fr-FR" sz="2000" b="1">
                <a:solidFill>
                  <a:srgbClr val="008000"/>
                </a:solidFill>
                <a:latin typeface="Comic Sans MS" pitchFamily="66" charset="0"/>
              </a:endParaRPr>
            </a:p>
          </p:txBody>
        </p:sp>
      </p:grpSp>
      <p:sp>
        <p:nvSpPr>
          <p:cNvPr id="23557" name="Text Box 8"/>
          <p:cNvSpPr txBox="1">
            <a:spLocks noChangeArrowheads="1"/>
          </p:cNvSpPr>
          <p:nvPr/>
        </p:nvSpPr>
        <p:spPr bwMode="auto">
          <a:xfrm>
            <a:off x="3352800" y="1981200"/>
            <a:ext cx="2133600" cy="822325"/>
          </a:xfrm>
          <a:prstGeom prst="rect">
            <a:avLst/>
          </a:prstGeom>
          <a:noFill/>
          <a:ln w="9525">
            <a:noFill/>
            <a:miter lim="800000"/>
            <a:headEnd/>
            <a:tailEnd/>
          </a:ln>
        </p:spPr>
        <p:txBody>
          <a:bodyPr>
            <a:spAutoFit/>
          </a:bodyPr>
          <a:lstStyle/>
          <a:p>
            <a:pPr>
              <a:spcBef>
                <a:spcPct val="50000"/>
              </a:spcBef>
            </a:pPr>
            <a:r>
              <a:rPr lang="en-US" sz="2400">
                <a:solidFill>
                  <a:srgbClr val="FF0066"/>
                </a:solidFill>
              </a:rPr>
              <a:t>Lead  Foil Target</a:t>
            </a:r>
          </a:p>
        </p:txBody>
      </p:sp>
      <p:sp>
        <p:nvSpPr>
          <p:cNvPr id="23558" name="Line 9"/>
          <p:cNvSpPr>
            <a:spLocks noChangeShapeType="1"/>
          </p:cNvSpPr>
          <p:nvPr/>
        </p:nvSpPr>
        <p:spPr bwMode="auto">
          <a:xfrm flipH="1">
            <a:off x="3200400" y="1295400"/>
            <a:ext cx="838200" cy="533400"/>
          </a:xfrm>
          <a:prstGeom prst="line">
            <a:avLst/>
          </a:prstGeom>
          <a:noFill/>
          <a:ln w="25400">
            <a:solidFill>
              <a:srgbClr val="FF9900"/>
            </a:solidFill>
            <a:round/>
            <a:headEnd/>
            <a:tailEnd type="stealth" w="lg" len="lg"/>
          </a:ln>
        </p:spPr>
        <p:txBody>
          <a:bodyPr/>
          <a:lstStyle/>
          <a:p>
            <a:endParaRPr lang="it-IT"/>
          </a:p>
        </p:txBody>
      </p:sp>
      <p:sp>
        <p:nvSpPr>
          <p:cNvPr id="23559" name="Text Box 10"/>
          <p:cNvSpPr txBox="1">
            <a:spLocks noChangeArrowheads="1"/>
          </p:cNvSpPr>
          <p:nvPr/>
        </p:nvSpPr>
        <p:spPr bwMode="auto">
          <a:xfrm>
            <a:off x="4038600" y="990600"/>
            <a:ext cx="2514600" cy="457200"/>
          </a:xfrm>
          <a:prstGeom prst="rect">
            <a:avLst/>
          </a:prstGeom>
          <a:noFill/>
          <a:ln w="9525">
            <a:noFill/>
            <a:miter lim="800000"/>
            <a:headEnd/>
            <a:tailEnd/>
          </a:ln>
        </p:spPr>
        <p:txBody>
          <a:bodyPr>
            <a:spAutoFit/>
          </a:bodyPr>
          <a:lstStyle/>
          <a:p>
            <a:pPr>
              <a:spcBef>
                <a:spcPct val="50000"/>
              </a:spcBef>
            </a:pPr>
            <a:r>
              <a:rPr lang="en-US" sz="2400" b="1">
                <a:solidFill>
                  <a:srgbClr val="FF9900"/>
                </a:solidFill>
              </a:rPr>
              <a:t>Spectometers</a:t>
            </a:r>
          </a:p>
        </p:txBody>
      </p:sp>
      <p:sp>
        <p:nvSpPr>
          <p:cNvPr id="23560" name="Line 11"/>
          <p:cNvSpPr>
            <a:spLocks noChangeShapeType="1"/>
          </p:cNvSpPr>
          <p:nvPr/>
        </p:nvSpPr>
        <p:spPr bwMode="auto">
          <a:xfrm flipH="1">
            <a:off x="3124200" y="2819400"/>
            <a:ext cx="609600" cy="381000"/>
          </a:xfrm>
          <a:prstGeom prst="line">
            <a:avLst/>
          </a:prstGeom>
          <a:noFill/>
          <a:ln w="28575">
            <a:solidFill>
              <a:srgbClr val="FF0066"/>
            </a:solidFill>
            <a:round/>
            <a:headEnd/>
            <a:tailEnd type="stealth" w="lg" len="lg"/>
          </a:ln>
        </p:spPr>
        <p:txBody>
          <a:bodyPr/>
          <a:lstStyle/>
          <a:p>
            <a:endParaRPr lang="it-IT"/>
          </a:p>
        </p:txBody>
      </p:sp>
      <p:sp>
        <p:nvSpPr>
          <p:cNvPr id="23561" name="Rectangle 12"/>
          <p:cNvSpPr>
            <a:spLocks noChangeArrowheads="1"/>
          </p:cNvSpPr>
          <p:nvPr/>
        </p:nvSpPr>
        <p:spPr bwMode="auto">
          <a:xfrm rot="8100000">
            <a:off x="2817813" y="3298825"/>
            <a:ext cx="228600" cy="76200"/>
          </a:xfrm>
          <a:prstGeom prst="rect">
            <a:avLst/>
          </a:prstGeom>
          <a:solidFill>
            <a:srgbClr val="FF0066"/>
          </a:solidFill>
          <a:ln w="9525">
            <a:solidFill>
              <a:srgbClr val="FF0066"/>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304800"/>
            <a:ext cx="7924800" cy="792163"/>
          </a:xfrm>
        </p:spPr>
        <p:txBody>
          <a:bodyPr/>
          <a:lstStyle/>
          <a:p>
            <a:r>
              <a:rPr lang="en-US" smtClean="0"/>
              <a:t> Experimental   Method</a:t>
            </a:r>
          </a:p>
        </p:txBody>
      </p:sp>
      <p:pic>
        <p:nvPicPr>
          <p:cNvPr id="25603" name="Picture 3"/>
          <p:cNvPicPr>
            <a:picLocks noChangeAspect="1" noChangeArrowheads="1"/>
          </p:cNvPicPr>
          <p:nvPr/>
        </p:nvPicPr>
        <p:blipFill>
          <a:blip r:embed="rId3" cstate="print"/>
          <a:srcRect/>
          <a:stretch>
            <a:fillRect/>
          </a:stretch>
        </p:blipFill>
        <p:spPr bwMode="auto">
          <a:xfrm>
            <a:off x="233363" y="1262063"/>
            <a:ext cx="3738562" cy="1890712"/>
          </a:xfrm>
          <a:prstGeom prst="rect">
            <a:avLst/>
          </a:prstGeom>
          <a:noFill/>
          <a:ln w="9525">
            <a:noFill/>
            <a:miter lim="800000"/>
            <a:headEnd/>
            <a:tailEnd/>
          </a:ln>
        </p:spPr>
      </p:pic>
      <p:grpSp>
        <p:nvGrpSpPr>
          <p:cNvPr id="2" name="Group 4"/>
          <p:cNvGrpSpPr>
            <a:grpSpLocks/>
          </p:cNvGrpSpPr>
          <p:nvPr/>
        </p:nvGrpSpPr>
        <p:grpSpPr bwMode="auto">
          <a:xfrm>
            <a:off x="4178300" y="1400175"/>
            <a:ext cx="4908550" cy="1392238"/>
            <a:chOff x="2668" y="864"/>
            <a:chExt cx="3092" cy="877"/>
          </a:xfrm>
        </p:grpSpPr>
        <p:pic>
          <p:nvPicPr>
            <p:cNvPr id="25612" name="Picture 5"/>
            <p:cNvPicPr>
              <a:picLocks noChangeAspect="1" noChangeArrowheads="1"/>
            </p:cNvPicPr>
            <p:nvPr/>
          </p:nvPicPr>
          <p:blipFill>
            <a:blip r:embed="rId4" cstate="print"/>
            <a:srcRect/>
            <a:stretch>
              <a:fillRect/>
            </a:stretch>
          </p:blipFill>
          <p:spPr bwMode="auto">
            <a:xfrm>
              <a:off x="2668" y="864"/>
              <a:ext cx="3092" cy="877"/>
            </a:xfrm>
            <a:prstGeom prst="rect">
              <a:avLst/>
            </a:prstGeom>
            <a:noFill/>
            <a:ln w="9525">
              <a:noFill/>
              <a:miter lim="800000"/>
              <a:headEnd/>
              <a:tailEnd/>
            </a:ln>
          </p:spPr>
        </p:pic>
        <p:sp>
          <p:nvSpPr>
            <p:cNvPr id="25613" name="Line 6"/>
            <p:cNvSpPr>
              <a:spLocks noChangeShapeType="1"/>
            </p:cNvSpPr>
            <p:nvPr/>
          </p:nvSpPr>
          <p:spPr bwMode="auto">
            <a:xfrm>
              <a:off x="5424" y="1296"/>
              <a:ext cx="336" cy="0"/>
            </a:xfrm>
            <a:prstGeom prst="line">
              <a:avLst/>
            </a:prstGeom>
            <a:noFill/>
            <a:ln w="19050">
              <a:solidFill>
                <a:schemeClr val="tx1"/>
              </a:solidFill>
              <a:round/>
              <a:headEnd/>
              <a:tailEnd/>
            </a:ln>
          </p:spPr>
          <p:txBody>
            <a:bodyPr wrap="none" anchor="ctr"/>
            <a:lstStyle/>
            <a:p>
              <a:endParaRPr lang="it-IT"/>
            </a:p>
          </p:txBody>
        </p:sp>
      </p:grpSp>
      <p:grpSp>
        <p:nvGrpSpPr>
          <p:cNvPr id="3" name="Group 7"/>
          <p:cNvGrpSpPr>
            <a:grpSpLocks/>
          </p:cNvGrpSpPr>
          <p:nvPr/>
        </p:nvGrpSpPr>
        <p:grpSpPr bwMode="auto">
          <a:xfrm>
            <a:off x="4179888" y="3581400"/>
            <a:ext cx="4964112" cy="2925763"/>
            <a:chOff x="2633" y="2256"/>
            <a:chExt cx="3127" cy="1843"/>
          </a:xfrm>
        </p:grpSpPr>
        <p:pic>
          <p:nvPicPr>
            <p:cNvPr id="25610" name="Picture 8"/>
            <p:cNvPicPr>
              <a:picLocks noChangeAspect="1" noChangeArrowheads="1"/>
            </p:cNvPicPr>
            <p:nvPr/>
          </p:nvPicPr>
          <p:blipFill>
            <a:blip r:embed="rId5" cstate="print"/>
            <a:srcRect/>
            <a:stretch>
              <a:fillRect/>
            </a:stretch>
          </p:blipFill>
          <p:spPr bwMode="auto">
            <a:xfrm>
              <a:off x="2633" y="2256"/>
              <a:ext cx="3127" cy="1843"/>
            </a:xfrm>
            <a:prstGeom prst="rect">
              <a:avLst/>
            </a:prstGeom>
            <a:noFill/>
            <a:ln w="9525">
              <a:noFill/>
              <a:miter lim="800000"/>
              <a:headEnd/>
              <a:tailEnd/>
            </a:ln>
          </p:spPr>
        </p:pic>
        <p:sp>
          <p:nvSpPr>
            <p:cNvPr id="25611" name="Line 9"/>
            <p:cNvSpPr>
              <a:spLocks noChangeShapeType="1"/>
            </p:cNvSpPr>
            <p:nvPr/>
          </p:nvSpPr>
          <p:spPr bwMode="auto">
            <a:xfrm>
              <a:off x="5232" y="2448"/>
              <a:ext cx="336" cy="0"/>
            </a:xfrm>
            <a:prstGeom prst="line">
              <a:avLst/>
            </a:prstGeom>
            <a:noFill/>
            <a:ln w="19050">
              <a:solidFill>
                <a:schemeClr val="tx1"/>
              </a:solidFill>
              <a:round/>
              <a:headEnd/>
              <a:tailEnd/>
            </a:ln>
          </p:spPr>
          <p:txBody>
            <a:bodyPr wrap="none" anchor="ctr"/>
            <a:lstStyle/>
            <a:p>
              <a:endParaRPr lang="it-IT"/>
            </a:p>
          </p:txBody>
        </p:sp>
      </p:grpSp>
      <p:grpSp>
        <p:nvGrpSpPr>
          <p:cNvPr id="4" name="Group 10"/>
          <p:cNvGrpSpPr>
            <a:grpSpLocks/>
          </p:cNvGrpSpPr>
          <p:nvPr/>
        </p:nvGrpSpPr>
        <p:grpSpPr bwMode="auto">
          <a:xfrm>
            <a:off x="0" y="3962400"/>
            <a:ext cx="3967163" cy="2238375"/>
            <a:chOff x="0" y="2496"/>
            <a:chExt cx="2499" cy="1458"/>
          </a:xfrm>
        </p:grpSpPr>
        <p:pic>
          <p:nvPicPr>
            <p:cNvPr id="25608" name="Picture 11"/>
            <p:cNvPicPr>
              <a:picLocks noChangeAspect="1" noChangeArrowheads="1"/>
            </p:cNvPicPr>
            <p:nvPr/>
          </p:nvPicPr>
          <p:blipFill>
            <a:blip r:embed="rId6" cstate="print"/>
            <a:srcRect/>
            <a:stretch>
              <a:fillRect/>
            </a:stretch>
          </p:blipFill>
          <p:spPr bwMode="auto">
            <a:xfrm>
              <a:off x="0" y="3264"/>
              <a:ext cx="2499" cy="690"/>
            </a:xfrm>
            <a:prstGeom prst="rect">
              <a:avLst/>
            </a:prstGeom>
            <a:noFill/>
            <a:ln w="9525">
              <a:noFill/>
              <a:miter lim="800000"/>
              <a:headEnd/>
              <a:tailEnd/>
            </a:ln>
          </p:spPr>
        </p:pic>
        <p:sp>
          <p:nvSpPr>
            <p:cNvPr id="25609" name="Text Box 12"/>
            <p:cNvSpPr txBox="1">
              <a:spLocks noChangeArrowheads="1"/>
            </p:cNvSpPr>
            <p:nvPr/>
          </p:nvSpPr>
          <p:spPr bwMode="auto">
            <a:xfrm>
              <a:off x="0" y="2496"/>
              <a:ext cx="2398" cy="656"/>
            </a:xfrm>
            <a:prstGeom prst="rect">
              <a:avLst/>
            </a:prstGeom>
            <a:noFill/>
            <a:ln w="9525">
              <a:noFill/>
              <a:miter lim="800000"/>
              <a:headEnd/>
              <a:tailEnd/>
            </a:ln>
          </p:spPr>
          <p:txBody>
            <a:bodyPr>
              <a:spAutoFit/>
            </a:bodyPr>
            <a:lstStyle/>
            <a:p>
              <a:pPr algn="ctr" eaLnBrk="0" hangingPunct="0"/>
              <a:r>
                <a:rPr lang="en-US" sz="2400" b="1" i="1">
                  <a:latin typeface="Times" pitchFamily="18" charset="0"/>
                </a:rPr>
                <a:t>Flux Integration Technique:</a:t>
              </a:r>
            </a:p>
            <a:p>
              <a:pPr algn="ctr" eaLnBrk="0" hangingPunct="0"/>
              <a:r>
                <a:rPr lang="en-US" b="1" i="1">
                  <a:latin typeface="Times" pitchFamily="18" charset="0"/>
                </a:rPr>
                <a:t>HAPPEX:  2 MHz</a:t>
              </a:r>
            </a:p>
            <a:p>
              <a:pPr algn="ctr" eaLnBrk="0" hangingPunct="0"/>
              <a:r>
                <a:rPr lang="en-US" b="1" i="1">
                  <a:latin typeface="Times" pitchFamily="18" charset="0"/>
                </a:rPr>
                <a:t>PREX:   850 MHz</a:t>
              </a:r>
            </a:p>
          </p:txBody>
        </p:sp>
      </p:grpSp>
      <p:sp>
        <p:nvSpPr>
          <p:cNvPr id="25607" name="Rectangle 14"/>
          <p:cNvSpPr>
            <a:spLocks noChangeArrowheads="1"/>
          </p:cNvSpPr>
          <p:nvPr/>
        </p:nvSpPr>
        <p:spPr bwMode="auto">
          <a:xfrm>
            <a:off x="5867400" y="6477000"/>
            <a:ext cx="2895600" cy="152400"/>
          </a:xfrm>
          <a:prstGeom prst="rect">
            <a:avLst/>
          </a:prstGeom>
          <a:solidFill>
            <a:schemeClr val="bg1"/>
          </a:solidFill>
          <a:ln w="9525">
            <a:noFill/>
            <a:miter lim="800000"/>
            <a:headEnd/>
            <a:tailEnd/>
          </a:ln>
        </p:spPr>
        <p:txBody>
          <a:bodyPr wrap="none" anchor="ctr"/>
          <a:lstStyle/>
          <a:p>
            <a:endParaRPr lang="it-IT"/>
          </a:p>
        </p:txBody>
      </p:sp>
      <p:sp>
        <p:nvSpPr>
          <p:cNvPr id="14" name="Segnaposto data 1"/>
          <p:cNvSpPr>
            <a:spLocks noGrp="1"/>
          </p:cNvSpPr>
          <p:nvPr>
            <p:ph type="dt" sz="quarter" idx="10"/>
          </p:nvPr>
        </p:nvSpPr>
        <p:spPr>
          <a:xfrm>
            <a:off x="467544" y="6315075"/>
            <a:ext cx="2133600" cy="476250"/>
          </a:xfrm>
          <a:noFill/>
        </p:spPr>
        <p:txBody>
          <a:bodyPr/>
          <a:lstStyle/>
          <a:p>
            <a:r>
              <a:rPr lang="it-IT" dirty="0" smtClean="0"/>
              <a:t>G.M. </a:t>
            </a:r>
            <a:r>
              <a:rPr lang="it-IT" dirty="0" err="1" smtClean="0"/>
              <a:t>Urciuoli</a:t>
            </a:r>
            <a:endParaRPr lang="it-IT" dirty="0" smtClean="0"/>
          </a:p>
        </p:txBody>
      </p:sp>
    </p:spTree>
    <p:extLst>
      <p:ext uri="{BB962C8B-B14F-4D97-AF65-F5344CB8AC3E}">
        <p14:creationId xmlns:p14="http://schemas.microsoft.com/office/powerpoint/2010/main" xmlns="" val="202789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2458</TotalTime>
  <Words>2054</Words>
  <Application>Microsoft Office PowerPoint</Application>
  <PresentationFormat>Presentazione su schermo (4:3)</PresentationFormat>
  <Paragraphs>547</Paragraphs>
  <Slides>71</Slides>
  <Notes>5</Notes>
  <HiddenSlides>0</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71</vt:i4>
      </vt:variant>
    </vt:vector>
  </HeadingPairs>
  <TitlesOfParts>
    <vt:vector size="75" baseType="lpstr">
      <vt:lpstr>Tema di Office</vt:lpstr>
      <vt:lpstr>Image</vt:lpstr>
      <vt:lpstr>Equation</vt:lpstr>
      <vt:lpstr>Equazione</vt:lpstr>
      <vt:lpstr>PV e Fisica oltre il Modello Standard: PREX, SOLID, MOLLER, HPS</vt:lpstr>
      <vt:lpstr>Diapositiva 2</vt:lpstr>
      <vt:lpstr>Diapositiva 3</vt:lpstr>
      <vt:lpstr>Diapositiva 4</vt:lpstr>
      <vt:lpstr>Diapositiva 5</vt:lpstr>
      <vt:lpstr>PREX   &amp;   Neutron Stars</vt:lpstr>
      <vt:lpstr>Diapositiva 7</vt:lpstr>
      <vt:lpstr>Diapositiva 8</vt:lpstr>
      <vt:lpstr> Experimental   Method</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Heavy Photon Signatures</vt:lpstr>
      <vt:lpstr>HPS Test Run</vt:lpstr>
      <vt:lpstr>HPS Next Steps</vt:lpstr>
      <vt:lpstr>HPS Reach ”Full HPS” Reach </vt:lpstr>
      <vt:lpstr>Spare</vt:lpstr>
      <vt:lpstr>Diapositiva 35</vt:lpstr>
      <vt:lpstr>High  Resolution  Spectrometers</vt:lpstr>
      <vt:lpstr>Consolidated techniques from the previous Hall A parity violating electron scatttering experiments (HAPPEX)</vt:lpstr>
      <vt:lpstr>Diapositiva 38</vt:lpstr>
      <vt:lpstr>Diapositiva 39</vt:lpstr>
      <vt:lpstr>Lead Target</vt:lpstr>
      <vt:lpstr>Diapositiva 41</vt:lpstr>
      <vt:lpstr>Diapositiva 42</vt:lpstr>
      <vt:lpstr>New for PREX </vt:lpstr>
      <vt:lpstr>Diapositiva 44</vt:lpstr>
      <vt:lpstr>Diapositiva 45</vt:lpstr>
      <vt:lpstr>               Future: PREX-II</vt:lpstr>
      <vt:lpstr>Diapositiva 47</vt:lpstr>
      <vt:lpstr>Diapositiva 48</vt:lpstr>
      <vt:lpstr>Diapositiva 49</vt:lpstr>
      <vt:lpstr>Diapositiva 50</vt:lpstr>
      <vt:lpstr>Captivated by Hidden Sector Physics</vt:lpstr>
      <vt:lpstr>Controlling Beam Backgrounds</vt:lpstr>
      <vt:lpstr>Optimize Target, Current, and Beam Size</vt:lpstr>
      <vt:lpstr>Hall B Beamline Meets HPS Requirements</vt:lpstr>
      <vt:lpstr>Split Design/Motion Control</vt:lpstr>
      <vt:lpstr>High Rate DAQ</vt:lpstr>
      <vt:lpstr>HPS Test Run Results</vt:lpstr>
      <vt:lpstr>HPS Design  </vt:lpstr>
      <vt:lpstr>Silicon Vertex Tracker (SVT)</vt:lpstr>
      <vt:lpstr>Electromagnetic Calorimeter</vt:lpstr>
      <vt:lpstr>SVT Performance</vt:lpstr>
      <vt:lpstr>Tracking Refinements Underway</vt:lpstr>
      <vt:lpstr>Small cross-sections, large backgrounds  need high luminosity</vt:lpstr>
      <vt:lpstr>Ecal Performance</vt:lpstr>
      <vt:lpstr>Is HPS Ready for Electron Beams?</vt:lpstr>
      <vt:lpstr>HPS is ready for electron beams!</vt:lpstr>
      <vt:lpstr>Simulated Vertexing Performance</vt:lpstr>
      <vt:lpstr>Trigger Rates </vt:lpstr>
      <vt:lpstr>Diapositiva 69</vt:lpstr>
      <vt:lpstr>Conclusions</vt:lpstr>
      <vt:lpstr>Diapositiva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Urciuoli</dc:creator>
  <cp:lastModifiedBy>Guido Maria Urciuoli</cp:lastModifiedBy>
  <cp:revision>71</cp:revision>
  <dcterms:created xsi:type="dcterms:W3CDTF">2012-11-06T13:57:56Z</dcterms:created>
  <dcterms:modified xsi:type="dcterms:W3CDTF">2012-12-19T03:59:51Z</dcterms:modified>
</cp:coreProperties>
</file>