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86" r:id="rId5"/>
    <p:sldMasterId id="2147483699" r:id="rId6"/>
  </p:sldMasterIdLst>
  <p:notesMasterIdLst>
    <p:notesMasterId r:id="rId29"/>
  </p:notesMasterIdLst>
  <p:sldIdLst>
    <p:sldId id="256" r:id="rId7"/>
    <p:sldId id="258" r:id="rId8"/>
    <p:sldId id="278" r:id="rId9"/>
    <p:sldId id="279" r:id="rId10"/>
    <p:sldId id="262" r:id="rId11"/>
    <p:sldId id="272" r:id="rId12"/>
    <p:sldId id="263" r:id="rId13"/>
    <p:sldId id="265" r:id="rId14"/>
    <p:sldId id="266" r:id="rId15"/>
    <p:sldId id="281" r:id="rId16"/>
    <p:sldId id="267" r:id="rId17"/>
    <p:sldId id="271" r:id="rId18"/>
    <p:sldId id="276" r:id="rId19"/>
    <p:sldId id="275" r:id="rId20"/>
    <p:sldId id="269" r:id="rId21"/>
    <p:sldId id="277" r:id="rId22"/>
    <p:sldId id="280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imes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FF"/>
    <a:srgbClr val="33CC33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BFB1-DFCC-4EE8-9FEA-1499FC7001C7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8CFA-068E-4837-A964-3C9C07FDB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40E-8701-4D4E-9AE8-8483A1A80A96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5B6B-ADB2-4048-8092-2660A9563745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A40E-8701-4D4E-9AE8-8483A1A80A96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B90A-5FA7-4D17-BE72-6D424A5224D2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4C26-E101-4B61-A2FC-0D4D891BCAD9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8CFA-068E-4837-A964-3C9C07FDBE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A67E-59C2-43AF-8A8E-FE7F5C8AEAB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A67E-59C2-43AF-8A8E-FE7F5C8AEAB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A67E-59C2-43AF-8A8E-FE7F5C8AEAB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ADE67-C21C-4EE0-A887-17439D1885DD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C739C-BA91-4BC5-8475-CE5895855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84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35277-051C-4C17-AA8C-56C6941E6DC5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B25E-CCC9-4D8C-ADC7-6AF4503912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478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61237-A95A-44A4-97C3-E65C0CC36594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86CD3-13E2-41A2-95FF-7992500F2C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5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13D74-0364-4097-8C69-A057081D6261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0B1DC-4F3D-4CA2-97E8-8585F6E29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080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2BD1D-E2F9-4524-8F7D-D82B7FD48E92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1709-D5EE-4613-A474-855D472E40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F793A-4AD3-4596-9533-17CADA4C9EF7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48459-1B9F-4680-B134-C3DA68522F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2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08DE7-5D82-4F78-A3FD-2968E2C153E4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498B7-9837-4143-A2A2-41B599F29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258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30A78-CB8C-492D-88C4-D7BBFF36BAB9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C9C57-2F76-426A-AEEC-BEBE39237F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61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B97AE-21FE-40D1-A8F3-397653D2A1CC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0E7D-957B-4E70-81AF-B54DE12BD9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83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3B690-C1F0-4D99-84F6-5D079DD62265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7E3F-C532-4C5E-972C-C0D2F46D94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94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2660F-AE81-47F0-A312-2BCCACD86420}" type="datetime1">
              <a:rPr lang="en-US" smtClean="0">
                <a:solidFill>
                  <a:srgbClr val="000000"/>
                </a:solidFill>
              </a:rPr>
              <a:pPr/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D7EF1-E038-4CF0-92F1-E73A7E60A6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39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2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0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64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0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6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2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6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9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450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1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2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05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31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44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5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9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prstClr val="black"/>
                </a:solidFill>
                <a:latin typeface="Arial" charset="0"/>
                <a:ea typeface="ＭＳ Ｐゴシック" charset="-128"/>
              </a:rPr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F8002C5-0EFB-8844-B890-D8670C0AE744}" type="slidenum">
              <a:rPr lang="it-IT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777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1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5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1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3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19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95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92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78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66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0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92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6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0838-DE20-48BA-8F93-F2AE6009768D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BBE3-DA3C-4592-A961-C2356A15C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91C577-CA47-4400-8DAD-8C20713497F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12/18/2012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66A51B-A952-4400-B333-AF4D8DEDEB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79ADF-72DE-43DB-93BD-E7FA4056967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6907-B11A-4F8A-AAD6-C74F9328611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Box 1"/>
          <p:cNvSpPr txBox="1">
            <a:spLocks noChangeArrowheads="1"/>
          </p:cNvSpPr>
          <p:nvPr userDrawn="1"/>
        </p:nvSpPr>
        <p:spPr bwMode="auto">
          <a:xfrm>
            <a:off x="3733800" y="6396038"/>
            <a:ext cx="973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P. Rossi</a:t>
            </a:r>
          </a:p>
        </p:txBody>
      </p:sp>
    </p:spTree>
    <p:extLst>
      <p:ext uri="{BB962C8B-B14F-4D97-AF65-F5344CB8AC3E}">
        <p14:creationId xmlns:p14="http://schemas.microsoft.com/office/powerpoint/2010/main" val="28167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9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2903-CA52-47E9-8AE9-C8B23C8D4CA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18/12/2012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982F-27F7-46D9-BE79-33763C3F195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8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5.wmf"/><Relationship Id="rId23" Type="http://schemas.openxmlformats.org/officeDocument/2006/relationships/image" Target="../media/image9.wmf"/><Relationship Id="rId10" Type="http://schemas.openxmlformats.org/officeDocument/2006/relationships/image" Target="../media/image12.png"/><Relationship Id="rId19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image" Target="../media/image3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jpe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del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TMD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HD-Ice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CLAS12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Mirazita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(LNF)</a:t>
            </a:r>
          </a:p>
        </p:txBody>
      </p:sp>
    </p:spTree>
    <p:extLst>
      <p:ext uri="{BB962C8B-B14F-4D97-AF65-F5344CB8AC3E}">
        <p14:creationId xmlns:p14="http://schemas.microsoft.com/office/powerpoint/2010/main" val="17003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“on line” analysis</a:t>
            </a:r>
            <a:endParaRPr lang="en-US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3308" y="1752600"/>
            <a:ext cx="4256001" cy="1531785"/>
            <a:chOff x="5135420" y="550485"/>
            <a:chExt cx="3869092" cy="139253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135420" y="550485"/>
              <a:ext cx="3869092" cy="1392532"/>
              <a:chOff x="-766763" y="929715"/>
              <a:chExt cx="11054547" cy="3978663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6763" y="1295400"/>
                <a:ext cx="3281363" cy="3252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238" y="1066800"/>
                <a:ext cx="3702488" cy="3697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519" y="929715"/>
                <a:ext cx="4025265" cy="3978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5458709" y="1091564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n=1.04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98582" y="1066800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n=1.05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063823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n=1.06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" y="9144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DIRECT </a:t>
            </a:r>
            <a:r>
              <a:rPr lang="en-US" b="1" dirty="0" smtClean="0">
                <a:solidFill>
                  <a:srgbClr val="FF0000"/>
                </a:solidFill>
              </a:rPr>
              <a:t>LIGHT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33CC33"/>
                </a:solidFill>
              </a:rPr>
              <a:t>different refractive </a:t>
            </a:r>
            <a:r>
              <a:rPr lang="en-US" b="1" dirty="0" smtClean="0">
                <a:solidFill>
                  <a:srgbClr val="33CC33"/>
                </a:solidFill>
              </a:rPr>
              <a:t>index and thickness</a:t>
            </a:r>
            <a:endParaRPr lang="en-US" b="1" dirty="0">
              <a:solidFill>
                <a:srgbClr val="33CC33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48502" y="3810000"/>
            <a:ext cx="5109498" cy="2761106"/>
            <a:chOff x="1748502" y="3810000"/>
            <a:chExt cx="5109498" cy="2761106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748502" y="4876800"/>
              <a:ext cx="5109498" cy="1694306"/>
              <a:chOff x="4921275" y="3400347"/>
              <a:chExt cx="4222725" cy="1400253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4921275" y="3400347"/>
                <a:ext cx="4222725" cy="1400253"/>
                <a:chOff x="0" y="192088"/>
                <a:chExt cx="9877719" cy="3275445"/>
              </a:xfrm>
            </p:grpSpPr>
            <p:pic>
              <p:nvPicPr>
                <p:cNvPr id="17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2088"/>
                  <a:ext cx="3267075" cy="3238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6125" y="210272"/>
                  <a:ext cx="3267075" cy="3248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6356" y="200458"/>
                  <a:ext cx="3281363" cy="3267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5140999" y="3920215"/>
                <a:ext cx="11031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Symbol" pitchFamily="18" charset="2"/>
                  </a:rPr>
                  <a:t>l</a:t>
                </a:r>
                <a:r>
                  <a:rPr lang="en-US" sz="1200" b="1" dirty="0" smtClean="0"/>
                  <a:t>=400÷450nm</a:t>
                </a:r>
                <a:endParaRPr 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48327" y="3910979"/>
                <a:ext cx="11031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Symbol" pitchFamily="18" charset="2"/>
                  </a:rPr>
                  <a:t>l</a:t>
                </a:r>
                <a:r>
                  <a:rPr lang="en-US" sz="1200" b="1" dirty="0" smtClean="0"/>
                  <a:t>=500÷550nm</a:t>
                </a:r>
                <a:endParaRPr 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64613" y="3884912"/>
                <a:ext cx="11031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Symbol" pitchFamily="18" charset="2"/>
                  </a:rPr>
                  <a:t>l</a:t>
                </a:r>
                <a:r>
                  <a:rPr lang="en-US" sz="1200" b="1" dirty="0" smtClean="0"/>
                  <a:t>=550÷600nm</a:t>
                </a:r>
                <a:endParaRPr lang="en-US" sz="1200" b="1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748503" y="3810000"/>
              <a:ext cx="4191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DIRECT </a:t>
              </a:r>
              <a:r>
                <a:rPr lang="en-US" b="1" dirty="0" smtClean="0">
                  <a:solidFill>
                    <a:srgbClr val="FF0000"/>
                  </a:solidFill>
                </a:rPr>
                <a:t>LIGHT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33CC33"/>
                  </a:solidFill>
                </a:rPr>
                <a:t>chromatic effects study selecting Cerenkov photon wave length</a:t>
              </a:r>
              <a:endParaRPr lang="en-US" b="1" dirty="0">
                <a:solidFill>
                  <a:srgbClr val="33CC33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8700" y="838200"/>
            <a:ext cx="4191000" cy="2606133"/>
            <a:chOff x="4838700" y="838200"/>
            <a:chExt cx="4191000" cy="2606133"/>
          </a:xfrm>
        </p:grpSpPr>
        <p:sp>
          <p:nvSpPr>
            <p:cNvPr id="29" name="Rectangle 28"/>
            <p:cNvSpPr/>
            <p:nvPr/>
          </p:nvSpPr>
          <p:spPr>
            <a:xfrm>
              <a:off x="4838700" y="838200"/>
              <a:ext cx="419100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DIRECT </a:t>
              </a:r>
              <a:r>
                <a:rPr lang="en-US" b="1" dirty="0" smtClean="0">
                  <a:solidFill>
                    <a:srgbClr val="FF0000"/>
                  </a:solidFill>
                </a:rPr>
                <a:t>LIGHT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33CC33"/>
                  </a:solidFill>
                </a:rPr>
                <a:t>Rayleigh scattering study</a:t>
              </a:r>
            </a:p>
            <a:p>
              <a:endParaRPr lang="en-US" b="1" dirty="0">
                <a:solidFill>
                  <a:srgbClr val="33CC33"/>
                </a:solidFill>
              </a:endParaRPr>
            </a:p>
            <a:p>
              <a:r>
                <a:rPr lang="en-US" sz="1600" b="1" dirty="0" smtClean="0"/>
                <a:t>3 PMTs on the ring</a:t>
              </a:r>
            </a:p>
            <a:p>
              <a:r>
                <a:rPr lang="en-US" sz="1600" b="1" dirty="0" smtClean="0"/>
                <a:t>others off-ring</a:t>
              </a:r>
              <a:endParaRPr lang="en-US" sz="1600" b="1" dirty="0"/>
            </a:p>
          </p:txBody>
        </p:sp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945272" cy="1920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Cloud Callout 21"/>
          <p:cNvSpPr/>
          <p:nvPr/>
        </p:nvSpPr>
        <p:spPr>
          <a:xfrm rot="21385960">
            <a:off x="488544" y="2837367"/>
            <a:ext cx="1905000" cy="1066800"/>
          </a:xfrm>
          <a:prstGeom prst="cloudCallout">
            <a:avLst>
              <a:gd name="adj1" fmla="val -13075"/>
              <a:gd name="adj2" fmla="val 4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mbol" pitchFamily="18" charset="2"/>
              </a:rPr>
              <a:t>p</a:t>
            </a:r>
            <a:r>
              <a:rPr lang="en-US" b="1" dirty="0"/>
              <a:t>/K separation</a:t>
            </a:r>
          </a:p>
          <a:p>
            <a:pPr algn="ctr"/>
            <a:endParaRPr lang="en-US" dirty="0"/>
          </a:p>
        </p:txBody>
      </p:sp>
      <p:sp>
        <p:nvSpPr>
          <p:cNvPr id="32" name="Cloud Callout 31"/>
          <p:cNvSpPr/>
          <p:nvPr/>
        </p:nvSpPr>
        <p:spPr>
          <a:xfrm rot="1413377">
            <a:off x="5309297" y="2422886"/>
            <a:ext cx="2051472" cy="1066800"/>
          </a:xfrm>
          <a:prstGeom prst="cloudCallout">
            <a:avLst>
              <a:gd name="adj1" fmla="val -13075"/>
              <a:gd name="adj2" fmla="val 4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3" name="Cloud Callout 32"/>
          <p:cNvSpPr/>
          <p:nvPr/>
        </p:nvSpPr>
        <p:spPr>
          <a:xfrm rot="20780668">
            <a:off x="3570816" y="4455522"/>
            <a:ext cx="1723108" cy="1066800"/>
          </a:xfrm>
          <a:prstGeom prst="cloudCallout">
            <a:avLst>
              <a:gd name="adj1" fmla="val -13075"/>
              <a:gd name="adj2" fmla="val 4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s</a:t>
            </a:r>
            <a:r>
              <a:rPr lang="en-US" b="1" baseline="-25000" dirty="0" err="1" smtClean="0"/>
              <a:t>chr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14741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45946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H8500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-1836"/>
            <a:ext cx="440056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Reflected light configuration</a:t>
            </a:r>
            <a:endParaRPr lang="it-IT" sz="2800" b="1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5240761"/>
            <a:ext cx="3461094" cy="1617239"/>
            <a:chOff x="4311306" y="1955755"/>
            <a:chExt cx="3461094" cy="1617239"/>
          </a:xfrm>
        </p:grpSpPr>
        <p:sp>
          <p:nvSpPr>
            <p:cNvPr id="18" name="Rectangle 17"/>
            <p:cNvSpPr/>
            <p:nvPr/>
          </p:nvSpPr>
          <p:spPr>
            <a:xfrm>
              <a:off x="4572000" y="1955755"/>
              <a:ext cx="3145644" cy="159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flipH="1">
              <a:off x="4311306" y="1988796"/>
              <a:ext cx="3461094" cy="1584198"/>
              <a:chOff x="1251294" y="1988796"/>
              <a:chExt cx="3549306" cy="1584198"/>
            </a:xfrm>
          </p:grpSpPr>
          <p:grpSp>
            <p:nvGrpSpPr>
              <p:cNvPr id="20" name="Gruppo 38"/>
              <p:cNvGrpSpPr>
                <a:grpSpLocks noChangeAspect="1"/>
              </p:cNvGrpSpPr>
              <p:nvPr/>
            </p:nvGrpSpPr>
            <p:grpSpPr>
              <a:xfrm>
                <a:off x="1251294" y="1988796"/>
                <a:ext cx="3549306" cy="1584198"/>
                <a:chOff x="1187624" y="2564860"/>
                <a:chExt cx="7098612" cy="316839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970710" y="4042600"/>
                  <a:ext cx="251460" cy="452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TextBox 13"/>
                <p:cNvSpPr txBox="1"/>
                <p:nvPr/>
              </p:nvSpPr>
              <p:spPr>
                <a:xfrm>
                  <a:off x="4476236" y="4586470"/>
                  <a:ext cx="1463222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 smtClean="0"/>
                    <a:t>Radiator</a:t>
                  </a:r>
                  <a:endParaRPr lang="en-US" sz="1200" b="1" dirty="0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24322" y="2564860"/>
                  <a:ext cx="11554" cy="30755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6032811" y="2781430"/>
                  <a:ext cx="100584" cy="67896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041719" y="4017735"/>
                  <a:ext cx="100584" cy="50679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TextBox 17"/>
                <p:cNvSpPr txBox="1"/>
                <p:nvPr/>
              </p:nvSpPr>
              <p:spPr>
                <a:xfrm>
                  <a:off x="6152636" y="2702068"/>
                  <a:ext cx="12240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100" b="1" dirty="0" smtClean="0"/>
                    <a:t>H8500</a:t>
                  </a:r>
                </a:p>
              </p:txBody>
            </p:sp>
            <p:sp>
              <p:nvSpPr>
                <p:cNvPr id="28" name="TextBox 18"/>
                <p:cNvSpPr txBox="1"/>
                <p:nvPr/>
              </p:nvSpPr>
              <p:spPr>
                <a:xfrm>
                  <a:off x="6278088" y="4369538"/>
                  <a:ext cx="20081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sz="1200" b="1" dirty="0" smtClean="0"/>
                    <a:t>spherical mirror</a:t>
                  </a: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1299927" y="4265044"/>
                  <a:ext cx="561205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7"/>
                <p:cNvSpPr txBox="1"/>
                <p:nvPr/>
              </p:nvSpPr>
              <p:spPr>
                <a:xfrm>
                  <a:off x="1187624" y="4378468"/>
                  <a:ext cx="109068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 smtClean="0"/>
                    <a:t>beam</a:t>
                  </a:r>
                  <a:endParaRPr lang="en-US" sz="1200" b="1" dirty="0"/>
                </a:p>
              </p:txBody>
            </p:sp>
            <p:cxnSp>
              <p:nvCxnSpPr>
                <p:cNvPr id="31" name="Straight Connector 30"/>
                <p:cNvCxnSpPr>
                  <a:stCxn id="22" idx="3"/>
                </p:cNvCxnSpPr>
                <p:nvPr/>
              </p:nvCxnSpPr>
              <p:spPr>
                <a:xfrm flipV="1">
                  <a:off x="5222170" y="4098766"/>
                  <a:ext cx="815085" cy="170148"/>
                </a:xfrm>
                <a:prstGeom prst="line">
                  <a:avLst/>
                </a:prstGeom>
                <a:ln w="190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166572" y="3549404"/>
                  <a:ext cx="1846501" cy="539499"/>
                </a:xfrm>
                <a:prstGeom prst="line">
                  <a:avLst/>
                </a:prstGeom>
                <a:ln w="19050">
                  <a:solidFill>
                    <a:srgbClr val="FFCC00"/>
                  </a:solidFill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4060185" y="2974897"/>
                  <a:ext cx="100584" cy="854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166572" y="2766028"/>
                  <a:ext cx="0" cy="29672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4166572" y="3176065"/>
                  <a:ext cx="1840154" cy="373340"/>
                </a:xfrm>
                <a:prstGeom prst="line">
                  <a:avLst/>
                </a:prstGeom>
                <a:ln w="19050">
                  <a:solidFill>
                    <a:srgbClr val="FFCC00"/>
                  </a:solidFill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4"/>
                <p:cNvSpPr txBox="1"/>
                <p:nvPr/>
              </p:nvSpPr>
              <p:spPr>
                <a:xfrm>
                  <a:off x="1531189" y="3006868"/>
                  <a:ext cx="261596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 smtClean="0"/>
                    <a:t>mirrors + aerogel</a:t>
                  </a:r>
                  <a:endParaRPr lang="en-US" sz="1200" b="1" dirty="0"/>
                </a:p>
              </p:txBody>
            </p:sp>
          </p:grp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3676072" y="3163456"/>
                <a:ext cx="50292" cy="33948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7" name="Fumetto 2 36"/>
          <p:cNvSpPr/>
          <p:nvPr/>
        </p:nvSpPr>
        <p:spPr>
          <a:xfrm>
            <a:off x="2667000" y="3736717"/>
            <a:ext cx="1322342" cy="530483"/>
          </a:xfrm>
          <a:prstGeom prst="wedgeRoundRectCallout">
            <a:avLst>
              <a:gd name="adj1" fmla="val -3945"/>
              <a:gd name="adj2" fmla="val -1018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3366FF"/>
                </a:solidFill>
              </a:rPr>
              <a:t>spherical mirror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8" name="Fumetto 2 36"/>
          <p:cNvSpPr/>
          <p:nvPr/>
        </p:nvSpPr>
        <p:spPr>
          <a:xfrm>
            <a:off x="4080774" y="762000"/>
            <a:ext cx="1939026" cy="530483"/>
          </a:xfrm>
          <a:prstGeom prst="wedgeRoundRectCallout">
            <a:avLst>
              <a:gd name="adj1" fmla="val 42736"/>
              <a:gd name="adj2" fmla="val 1506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3366FF"/>
                </a:solidFill>
              </a:rPr>
              <a:t>planar mirrors</a:t>
            </a:r>
          </a:p>
          <a:p>
            <a:pPr algn="ctr"/>
            <a:r>
              <a:rPr lang="it-IT" b="1" dirty="0" smtClean="0">
                <a:solidFill>
                  <a:srgbClr val="3366FF"/>
                </a:solidFill>
              </a:rPr>
              <a:t>aerogel absorber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9" name="Fumetto 2 36"/>
          <p:cNvSpPr/>
          <p:nvPr/>
        </p:nvSpPr>
        <p:spPr>
          <a:xfrm>
            <a:off x="4571999" y="3596775"/>
            <a:ext cx="1133261" cy="405184"/>
          </a:xfrm>
          <a:prstGeom prst="wedgeRoundRectCallout">
            <a:avLst>
              <a:gd name="adj1" fmla="val -55292"/>
              <a:gd name="adj2" fmla="val -1360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3366FF"/>
                </a:solidFill>
              </a:rPr>
              <a:t>radiator</a:t>
            </a:r>
            <a:endParaRPr lang="it-IT" b="1" dirty="0">
              <a:solidFill>
                <a:srgbClr val="3366FF"/>
              </a:solidFill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524000" y="1981200"/>
            <a:ext cx="6267802" cy="3109554"/>
            <a:chOff x="6277437" y="5168265"/>
            <a:chExt cx="2637963" cy="1308735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6277437" y="5168265"/>
              <a:ext cx="2637963" cy="1308735"/>
              <a:chOff x="457200" y="167986"/>
              <a:chExt cx="6594907" cy="3271838"/>
            </a:xfrm>
          </p:grpSpPr>
          <p:pic>
            <p:nvPicPr>
              <p:cNvPr id="44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7800"/>
                <a:ext cx="3286125" cy="3252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0744" y="167986"/>
                <a:ext cx="3281363" cy="3271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6553200" y="5486400"/>
              <a:ext cx="850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no</a:t>
              </a:r>
            </a:p>
            <a:p>
              <a:pPr algn="ctr"/>
              <a:r>
                <a:rPr lang="en-US" sz="1400" b="1" dirty="0" smtClean="0"/>
                <a:t>absorber</a:t>
              </a:r>
              <a:endParaRPr lang="en-US" sz="1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24800" y="5486400"/>
              <a:ext cx="850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with</a:t>
              </a:r>
            </a:p>
            <a:p>
              <a:pPr algn="ctr"/>
              <a:r>
                <a:rPr lang="en-US" sz="1400" b="1" dirty="0" smtClean="0"/>
                <a:t>absorber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29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 project</a:t>
            </a:r>
            <a:endParaRPr lang="it-IT" sz="40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542285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INFN groups: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 Bari/Lecce, Ferrara, </a:t>
            </a:r>
            <a:r>
              <a:rPr lang="en-US" sz="2400" b="1" dirty="0" err="1" smtClean="0">
                <a:solidFill>
                  <a:srgbClr val="00B050"/>
                </a:solidFill>
              </a:rPr>
              <a:t>Frascati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Genova</a:t>
            </a:r>
            <a:r>
              <a:rPr lang="en-US" sz="2400" b="1" dirty="0" smtClean="0">
                <a:solidFill>
                  <a:srgbClr val="00B050"/>
                </a:solidFill>
              </a:rPr>
              <a:t>, ISS/Roma1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Many International Institutions: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JLab</a:t>
            </a:r>
            <a:r>
              <a:rPr lang="en-US" sz="2400" b="1" dirty="0" smtClean="0">
                <a:solidFill>
                  <a:srgbClr val="FF0000"/>
                </a:solidFill>
              </a:rPr>
              <a:t> (USA)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Argonne National Laboratory (USA)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Christopher Newport University (USA)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University of Glasgow (UK)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Universidad </a:t>
            </a:r>
            <a:r>
              <a:rPr lang="en-US" sz="2400" b="1" dirty="0" err="1" smtClean="0">
                <a:solidFill>
                  <a:srgbClr val="FF0000"/>
                </a:solidFill>
              </a:rPr>
              <a:t>Tecnica</a:t>
            </a:r>
            <a:r>
              <a:rPr lang="en-US" sz="2400" b="1" dirty="0" smtClean="0">
                <a:solidFill>
                  <a:srgbClr val="FF0000"/>
                </a:solidFill>
              </a:rPr>
              <a:t> Federico Santa Maria (Chile)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038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n-US" sz="2400" b="1" dirty="0" smtClean="0">
                <a:solidFill>
                  <a:srgbClr val="3333FF"/>
                </a:solidFill>
              </a:rPr>
              <a:t>Timeline: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FF"/>
                </a:solidFill>
              </a:rPr>
              <a:t>middle 2015: </a:t>
            </a:r>
            <a:r>
              <a:rPr lang="en-US" sz="2400" b="1" dirty="0">
                <a:solidFill>
                  <a:srgbClr val="3333FF"/>
                </a:solidFill>
              </a:rPr>
              <a:t>i</a:t>
            </a:r>
            <a:r>
              <a:rPr lang="en-US" sz="2400" b="1" dirty="0" smtClean="0">
                <a:solidFill>
                  <a:srgbClr val="3333FF"/>
                </a:solidFill>
              </a:rPr>
              <a:t>nstallation </a:t>
            </a:r>
            <a:r>
              <a:rPr lang="en-US" sz="2400" b="1" dirty="0">
                <a:solidFill>
                  <a:srgbClr val="3333FF"/>
                </a:solidFill>
              </a:rPr>
              <a:t>of one sector </a:t>
            </a:r>
            <a:r>
              <a:rPr lang="en-US" sz="2400" b="1" dirty="0" smtClean="0">
                <a:solidFill>
                  <a:srgbClr val="3333FF"/>
                </a:solidFill>
              </a:rPr>
              <a:t>in CLAS12 </a:t>
            </a:r>
            <a:endParaRPr lang="en-US" sz="2400" b="1" dirty="0">
              <a:solidFill>
                <a:srgbClr val="3333FF"/>
              </a:solidFill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>
                <a:solidFill>
                  <a:srgbClr val="3333FF"/>
                </a:solidFill>
              </a:rPr>
              <a:t>s</a:t>
            </a:r>
            <a:r>
              <a:rPr lang="en-US" sz="2400" b="1" dirty="0" smtClean="0">
                <a:solidFill>
                  <a:srgbClr val="3333FF"/>
                </a:solidFill>
              </a:rPr>
              <a:t>econd </a:t>
            </a:r>
            <a:r>
              <a:rPr lang="en-US" sz="2400" b="1" dirty="0">
                <a:solidFill>
                  <a:srgbClr val="3333FF"/>
                </a:solidFill>
              </a:rPr>
              <a:t>RICH sector for transverse physics (2018?)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+mj-ea"/>
                <a:cs typeface="Calibri"/>
              </a:rPr>
              <a:t>JLab</a:t>
            </a:r>
            <a:r>
              <a:rPr lang="en-US" dirty="0" smtClean="0">
                <a:latin typeface="+mn-lt"/>
                <a:ea typeface="+mj-ea"/>
                <a:cs typeface="Calibri"/>
              </a:rPr>
              <a:t> milestones for the next 5 years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7500" y="1990725"/>
            <a:ext cx="8597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 first generation of exclusive and semi-inclusive deep inelastic lepton scattering experiments worldwide promises a novel multi-dimensional view of nucleon structure in the valence quark region in terms of spatial and momentum tomography. However, virtually nothing is known concerning these quantities when </a:t>
            </a:r>
            <a:r>
              <a:rPr lang="en-US" sz="16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strange quarks </a:t>
            </a:r>
            <a:r>
              <a:rPr lang="en-US" sz="160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come into play. </a:t>
            </a:r>
            <a:r>
              <a:rPr lang="en-US" sz="16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Experiments will provide for the first time precision measurements adding strangeness information for deep virtual kaon production</a:t>
            </a:r>
            <a:r>
              <a:rPr lang="en-US" sz="1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Further experiments will provide (transverse) momentum tomography for charged-kaon production, precisely measuring the strange quark momentum distribution for which recent HERMES data uncovered a surprising shape, and precisely constraining the spin/flavor structure of the light quark sea. 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-7938" y="838200"/>
            <a:ext cx="9304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physics using the RICH detector is strongly supported by Jefferson Lab. Projected science highlights for the next 5 years submitted to NSAC/DOE:</a:t>
            </a:r>
            <a:endParaRPr lang="en-US" sz="20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0" y="44958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Support for the first RICH sector is included in the Lab</a:t>
            </a:r>
            <a:r>
              <a:rPr lang="en-US" altLang="en-US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 budget planning</a:t>
            </a:r>
            <a:r>
              <a:rPr lang="en-US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starting in FY13 and funds projected in FY14 and FY15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4038600"/>
            <a:ext cx="5181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NSAC Subcommittee Meeting - September 7-9, 2012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0" y="5486399"/>
          <a:ext cx="4724400" cy="8153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00200"/>
                <a:gridCol w="1066800"/>
                <a:gridCol w="1066800"/>
                <a:gridCol w="990600"/>
              </a:tblGrid>
              <a:tr h="381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FY13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FY14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FY15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RICH Hall B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200K$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500K$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500K$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0725"/>
            <a:ext cx="2209800" cy="16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30" y="685800"/>
            <a:ext cx="2256270" cy="15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HD-Ice: polarized frozen spin target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4732096" cy="21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kern="0" dirty="0" smtClean="0">
                <a:solidFill>
                  <a:srgbClr val="009900"/>
                </a:solidFill>
              </a:rPr>
              <a:t>Advantages:</a:t>
            </a:r>
          </a:p>
          <a:p>
            <a:pPr marL="285750" marR="0" lvl="0" indent="-28575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large acceptance</a:t>
            </a:r>
          </a:p>
          <a:p>
            <a:pPr marL="285750" marR="0" lvl="0" indent="-28575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minimize nuclear background</a:t>
            </a:r>
          </a:p>
          <a:p>
            <a:pPr marL="285750" indent="-285750">
              <a:buFontTx/>
              <a:buChar char="-"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high polarization,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rPr>
              <a:t> up to </a:t>
            </a:r>
            <a:r>
              <a:rPr lang="en-US" sz="1700" b="1" dirty="0">
                <a:solidFill>
                  <a:srgbClr val="009900"/>
                </a:solidFill>
              </a:rPr>
              <a:t>75% H and 40% D</a:t>
            </a:r>
          </a:p>
          <a:p>
            <a:pPr marR="0" lvl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Disadvantages:</a:t>
            </a:r>
          </a:p>
          <a:p>
            <a:pPr marL="285750" marR="0" lvl="0" indent="-28575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b="1" kern="0" dirty="0" smtClean="0">
                <a:solidFill>
                  <a:srgbClr val="FF0000"/>
                </a:solidFill>
              </a:rPr>
              <a:t>long polarizing time (months)</a:t>
            </a:r>
          </a:p>
          <a:p>
            <a:pPr marL="285750" marR="0" lvl="0" indent="-28575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sensitive to local heating</a:t>
            </a:r>
          </a:p>
          <a:p>
            <a:pPr marL="285750" lvl="0" indent="-285750">
              <a:buFontTx/>
              <a:buChar char="-"/>
            </a:pPr>
            <a:r>
              <a:rPr lang="en-US" sz="1700" b="1" kern="0" noProof="0" dirty="0" smtClean="0">
                <a:solidFill>
                  <a:srgbClr val="FF0000"/>
                </a:solidFill>
              </a:rPr>
              <a:t>lower max luminosity: ~5 10</a:t>
            </a:r>
            <a:r>
              <a:rPr lang="en-US" sz="1700" b="1" kern="0" baseline="30000" noProof="0" dirty="0" smtClean="0">
                <a:solidFill>
                  <a:srgbClr val="FF0000"/>
                </a:solidFill>
              </a:rPr>
              <a:t>33</a:t>
            </a:r>
            <a:r>
              <a:rPr lang="en-US" sz="1700" b="1" kern="0" noProof="0" dirty="0" smtClean="0">
                <a:solidFill>
                  <a:srgbClr val="FF0000"/>
                </a:solidFill>
              </a:rPr>
              <a:t> cm</a:t>
            </a:r>
            <a:r>
              <a:rPr lang="en-US" sz="1700" b="1" kern="0" baseline="30000" noProof="0" dirty="0" smtClean="0">
                <a:solidFill>
                  <a:srgbClr val="FF0000"/>
                </a:solidFill>
              </a:rPr>
              <a:t>-2</a:t>
            </a:r>
            <a:r>
              <a:rPr lang="en-US" sz="1700" b="1" kern="0" noProof="0" dirty="0" smtClean="0">
                <a:solidFill>
                  <a:srgbClr val="FF0000"/>
                </a:solidFill>
              </a:rPr>
              <a:t> s</a:t>
            </a:r>
            <a:r>
              <a:rPr lang="en-US" sz="1700" b="1" kern="0" baseline="30000" noProof="0" dirty="0" smtClean="0">
                <a:solidFill>
                  <a:srgbClr val="FF0000"/>
                </a:solidFill>
              </a:rPr>
              <a:t>-1</a:t>
            </a:r>
            <a:r>
              <a:rPr lang="en-US" sz="1700" b="1" kern="0" noProof="0" dirty="0" smtClean="0">
                <a:solidFill>
                  <a:srgbClr val="FF0000"/>
                </a:solidFill>
              </a:rPr>
              <a:t> </a:t>
            </a: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91" y="3276600"/>
            <a:ext cx="9093201" cy="3505200"/>
            <a:chOff x="23091" y="3276600"/>
            <a:chExt cx="9093201" cy="3505200"/>
          </a:xfrm>
        </p:grpSpPr>
        <p:sp>
          <p:nvSpPr>
            <p:cNvPr id="3" name="Rectangle 2"/>
            <p:cNvSpPr/>
            <p:nvPr/>
          </p:nvSpPr>
          <p:spPr>
            <a:xfrm>
              <a:off x="48492" y="3276600"/>
              <a:ext cx="9067800" cy="3505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81000" y="5019964"/>
              <a:ext cx="2514600" cy="1587500"/>
              <a:chOff x="1296" y="3216"/>
              <a:chExt cx="1584" cy="1000"/>
            </a:xfrm>
          </p:grpSpPr>
          <p:pic>
            <p:nvPicPr>
              <p:cNvPr id="6" name="Picture 7" descr="Immagine 1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44" y="3264"/>
                <a:ext cx="1536" cy="952"/>
              </a:xfrm>
              <a:prstGeom prst="rect">
                <a:avLst/>
              </a:prstGeom>
              <a:noFill/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1296" y="3216"/>
                <a:ext cx="1012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  <a:ea typeface="ＭＳ Ｐゴシック" charset="0"/>
                  </a:rPr>
                  <a:t>Target cell</a:t>
                </a: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749678" y="3733800"/>
              <a:ext cx="2119313" cy="2895600"/>
              <a:chOff x="6442" y="1920"/>
              <a:chExt cx="1335" cy="1824"/>
            </a:xfrm>
          </p:grpSpPr>
          <p:pic>
            <p:nvPicPr>
              <p:cNvPr id="9" name="Picture 26" descr="Immagin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42" y="1920"/>
                <a:ext cx="1335" cy="1824"/>
              </a:xfrm>
              <a:prstGeom prst="rect">
                <a:avLst/>
              </a:prstGeom>
              <a:noFill/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6667" y="3120"/>
                <a:ext cx="884" cy="5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ＭＳ Ｐゴシック" charset="0"/>
                  </a:rPr>
                  <a:t>Target 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ＭＳ Ｐゴシック" charset="0"/>
                  </a:rPr>
                  <a:t>Transfer </a:t>
                </a: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6153728" y="3898900"/>
              <a:ext cx="2819400" cy="2470150"/>
              <a:chOff x="2496" y="2496"/>
              <a:chExt cx="1776" cy="1556"/>
            </a:xfrm>
          </p:grpSpPr>
          <p:pic>
            <p:nvPicPr>
              <p:cNvPr id="12" name="Picture 28" descr="Immagin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96" y="2496"/>
                <a:ext cx="1776" cy="1542"/>
              </a:xfrm>
              <a:prstGeom prst="rect">
                <a:avLst/>
              </a:prstGeom>
              <a:noFill/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3120" y="3648"/>
                <a:ext cx="7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sz="1800" b="1">
                    <a:solidFill>
                      <a:schemeClr val="bg1"/>
                    </a:solidFill>
                  </a:rPr>
                  <a:t>In-beam </a:t>
                </a:r>
              </a:p>
              <a:p>
                <a:r>
                  <a:rPr lang="en-US" sz="1800" b="1">
                    <a:solidFill>
                      <a:schemeClr val="bg1"/>
                    </a:solidFill>
                  </a:rPr>
                  <a:t>cryostat</a:t>
                </a:r>
                <a:endParaRPr lang="en-US" b="1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3091" y="3429000"/>
              <a:ext cx="37265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Production process: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3366FF"/>
                  </a:solidFill>
                </a:rPr>
                <a:t>dilution of HD gas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3366FF"/>
                  </a:solidFill>
                </a:rPr>
                <a:t>polarization of the HD at 23mK and 15 T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3366FF"/>
                  </a:solidFill>
                </a:rPr>
                <a:t>transfer to IBC at 2.8K and 0.5T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4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4000" b="1" i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runs with HD-Ice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62000"/>
            <a:ext cx="4648200" cy="5562600"/>
            <a:chOff x="0" y="762000"/>
            <a:chExt cx="4648200" cy="5562600"/>
          </a:xfrm>
        </p:grpSpPr>
        <p:sp>
          <p:nvSpPr>
            <p:cNvPr id="5" name="Rectangle 4"/>
            <p:cNvSpPr/>
            <p:nvPr/>
          </p:nvSpPr>
          <p:spPr>
            <a:xfrm>
              <a:off x="0" y="762000"/>
              <a:ext cx="4648200" cy="556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7" y="2033587"/>
              <a:ext cx="4524193" cy="3757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8600" y="914400"/>
              <a:ext cx="4120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Photon runs from Nov. 2011 to May 2012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FFFF00"/>
                  </a:solidFill>
                </a:rPr>
                <a:t>photon flux ~10</a:t>
              </a:r>
              <a:r>
                <a:rPr lang="en-US" b="1" baseline="30000" dirty="0" smtClean="0">
                  <a:solidFill>
                    <a:srgbClr val="FFFF00"/>
                  </a:solidFill>
                </a:rPr>
                <a:t>8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smtClean="0">
                  <a:solidFill>
                    <a:srgbClr val="FFFF00"/>
                  </a:solidFill>
                  <a:latin typeface="Symbol" pitchFamily="18" charset="2"/>
                </a:rPr>
                <a:t>g</a:t>
              </a:r>
              <a:r>
                <a:rPr lang="en-US" b="1" dirty="0" smtClean="0">
                  <a:solidFill>
                    <a:srgbClr val="FFFF00"/>
                  </a:solidFill>
                </a:rPr>
                <a:t>/s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FFFF00"/>
                  </a:solidFill>
                </a:rPr>
                <a:t>relaxation time T1 ~ years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762000"/>
            <a:ext cx="4267200" cy="5867400"/>
            <a:chOff x="4800600" y="762000"/>
            <a:chExt cx="4267200" cy="5867400"/>
          </a:xfrm>
        </p:grpSpPr>
        <p:sp>
          <p:nvSpPr>
            <p:cNvPr id="8" name="Rectangle 7"/>
            <p:cNvSpPr/>
            <p:nvPr/>
          </p:nvSpPr>
          <p:spPr>
            <a:xfrm>
              <a:off x="4800600" y="762000"/>
              <a:ext cx="4267200" cy="5867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838200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Electron runs Feb. and Mar. 2012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/>
                <a:t>Short relaxation </a:t>
              </a:r>
              <a:r>
                <a:rPr lang="en-US" b="1" dirty="0"/>
                <a:t>time during beam </a:t>
              </a:r>
              <a:r>
                <a:rPr lang="en-US" b="1" dirty="0" smtClean="0"/>
                <a:t>exposure </a:t>
              </a:r>
              <a:endParaRPr lang="en-US" b="1" dirty="0"/>
            </a:p>
            <a:p>
              <a:pPr marL="285750" indent="-285750">
                <a:buFont typeface="Symbol"/>
                <a:buChar char="Þ"/>
              </a:pPr>
              <a:r>
                <a:rPr lang="en-US" b="1" dirty="0" smtClean="0"/>
                <a:t>heat </a:t>
              </a:r>
              <a:r>
                <a:rPr lang="en-US" b="1" dirty="0"/>
                <a:t>removal needs </a:t>
              </a:r>
              <a:r>
                <a:rPr lang="en-US" b="1" dirty="0" smtClean="0"/>
                <a:t>improvement</a:t>
              </a:r>
            </a:p>
            <a:p>
              <a:pPr marL="342900" indent="-57150">
                <a:buFontTx/>
                <a:buChar char="-"/>
              </a:pPr>
              <a:r>
                <a:rPr lang="en-US" b="1" dirty="0" smtClean="0"/>
                <a:t> faster raster</a:t>
              </a:r>
            </a:p>
            <a:p>
              <a:pPr marL="285750">
                <a:buFontTx/>
                <a:buChar char="-"/>
              </a:pPr>
              <a:r>
                <a:rPr lang="en-US" b="1" dirty="0" smtClean="0"/>
                <a:t> new cell geometry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3000" y="5791200"/>
              <a:ext cx="4038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Commissioning run foreseen with </a:t>
              </a:r>
              <a:r>
                <a:rPr lang="en-US" b="1" dirty="0" smtClean="0"/>
                <a:t>early Beam, </a:t>
              </a:r>
              <a:r>
                <a:rPr lang="en-US" b="1" dirty="0"/>
                <a:t>before CLAS12 operations</a:t>
              </a: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66121"/>
              <a:ext cx="3976688" cy="269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9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8015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Large activity from INFN groups to provide CLAS12 with the necessary upgrades: </a:t>
            </a:r>
          </a:p>
          <a:p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RICH detector 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simulations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test of </a:t>
            </a:r>
            <a:r>
              <a:rPr lang="en-US" sz="1600" b="1" dirty="0" err="1" smtClean="0"/>
              <a:t>photodetectors</a:t>
            </a:r>
            <a:r>
              <a:rPr lang="en-US" sz="1600" b="1" dirty="0" smtClean="0"/>
              <a:t>: Multi-Anode PMT and </a:t>
            </a:r>
            <a:r>
              <a:rPr lang="en-US" sz="1600" b="1" dirty="0" err="1" smtClean="0"/>
              <a:t>SiPM</a:t>
            </a:r>
            <a:endParaRPr lang="en-US" sz="1600" b="1" dirty="0" smtClean="0"/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characterization and development of aerogel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Electronics: MAROC2 and MAROC3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Design and construction of a </a:t>
            </a:r>
            <a:r>
              <a:rPr lang="en-US" sz="1600" b="1" dirty="0" err="1" smtClean="0"/>
              <a:t>detecor</a:t>
            </a:r>
            <a:r>
              <a:rPr lang="en-US" sz="1600" b="1" dirty="0" smtClean="0"/>
              <a:t> prototype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Test beams</a:t>
            </a:r>
          </a:p>
          <a:p>
            <a:pPr marL="342900" indent="-342900">
              <a:buFontTx/>
              <a:buChar char="-"/>
            </a:pPr>
            <a:endParaRPr lang="en-US" sz="1600" b="1" dirty="0" smtClean="0"/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HD-Ice target</a:t>
            </a:r>
            <a:endParaRPr lang="en-US" sz="1600" b="1" dirty="0"/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characterization of the HD gas and relative concentration </a:t>
            </a:r>
            <a:r>
              <a:rPr lang="en-US" sz="1600" b="1" dirty="0"/>
              <a:t>of H</a:t>
            </a:r>
            <a:r>
              <a:rPr lang="en-US" sz="1600" b="1" baseline="30000" dirty="0"/>
              <a:t>2</a:t>
            </a:r>
            <a:r>
              <a:rPr lang="en-US" sz="1600" b="1" dirty="0"/>
              <a:t> and D</a:t>
            </a:r>
            <a:r>
              <a:rPr lang="en-US" sz="1600" b="1" baseline="30000" dirty="0"/>
              <a:t>2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contribution to the realization of cryostat for the gas concentration and of the In-Beam Cryostat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NMR measurements</a:t>
            </a:r>
          </a:p>
          <a:p>
            <a:pPr marL="342900" indent="-342900">
              <a:buFontTx/>
              <a:buChar char="-"/>
            </a:pPr>
            <a:r>
              <a:rPr lang="en-US" sz="1600" b="1" dirty="0" smtClean="0"/>
              <a:t>design of the transverse holding magnet operating within the CD solenoid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366FF"/>
                </a:solidFill>
              </a:rPr>
              <a:t>TMD measurements are one of the main items of the </a:t>
            </a:r>
            <a:r>
              <a:rPr lang="en-US" sz="2000" b="1" dirty="0" err="1">
                <a:solidFill>
                  <a:srgbClr val="3366FF"/>
                </a:solidFill>
              </a:rPr>
              <a:t>JLab</a:t>
            </a:r>
            <a:r>
              <a:rPr lang="en-US" sz="2000" b="1" dirty="0">
                <a:solidFill>
                  <a:srgbClr val="3366FF"/>
                </a:solidFill>
              </a:rPr>
              <a:t> physics program at 12 </a:t>
            </a:r>
            <a:r>
              <a:rPr lang="en-US" sz="2000" b="1" dirty="0" err="1">
                <a:solidFill>
                  <a:srgbClr val="3366FF"/>
                </a:solidFill>
              </a:rPr>
              <a:t>GeV</a:t>
            </a:r>
            <a:r>
              <a:rPr lang="en-US" sz="2000" b="1" dirty="0">
                <a:solidFill>
                  <a:srgbClr val="3366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63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9208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test of H8500 MAPMTs</a:t>
            </a:r>
            <a:endParaRPr lang="it-IT" sz="4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27"/>
          <p:cNvGrpSpPr/>
          <p:nvPr/>
        </p:nvGrpSpPr>
        <p:grpSpPr>
          <a:xfrm>
            <a:off x="5220073" y="692696"/>
            <a:ext cx="3923928" cy="2635374"/>
            <a:chOff x="2667000" y="4286250"/>
            <a:chExt cx="3552825" cy="24193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4286250"/>
              <a:ext cx="3552825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Connettore 1 6"/>
            <p:cNvCxnSpPr/>
            <p:nvPr/>
          </p:nvCxnSpPr>
          <p:spPr>
            <a:xfrm>
              <a:off x="3581400" y="5124450"/>
              <a:ext cx="0" cy="129540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50284"/>
            <a:ext cx="4644007" cy="32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427983" cy="307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1403648" y="6021288"/>
            <a:ext cx="2036135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GAIN, HV=1000 V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92080" y="4149080"/>
            <a:ext cx="3218958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below threshold, HV=1075 V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19" name="Triangolo rettangolo 18"/>
          <p:cNvSpPr/>
          <p:nvPr/>
        </p:nvSpPr>
        <p:spPr>
          <a:xfrm flipH="1">
            <a:off x="5940152" y="2840236"/>
            <a:ext cx="288032" cy="216024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5652120" y="3140968"/>
            <a:ext cx="936104" cy="889496"/>
            <a:chOff x="5868144" y="3153668"/>
            <a:chExt cx="936104" cy="889496"/>
          </a:xfrm>
        </p:grpSpPr>
        <p:sp>
          <p:nvSpPr>
            <p:cNvPr id="21" name="Trapezio 20"/>
            <p:cNvSpPr/>
            <p:nvPr/>
          </p:nvSpPr>
          <p:spPr>
            <a:xfrm>
              <a:off x="6156176" y="3153668"/>
              <a:ext cx="360040" cy="576064"/>
            </a:xfrm>
            <a:prstGeom prst="trapezoid">
              <a:avLst>
                <a:gd name="adj" fmla="val 3911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Triangolo isoscele 21"/>
            <p:cNvSpPr/>
            <p:nvPr/>
          </p:nvSpPr>
          <p:spPr>
            <a:xfrm flipV="1">
              <a:off x="5868144" y="3755132"/>
              <a:ext cx="936104" cy="28803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0" y="692696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 Laser 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intensity </a:t>
            </a: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adjusted via the remote control and using neutral density filters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 The 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laser </a:t>
            </a: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head 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remotely moved </a:t>
            </a: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to scan the PMT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3333FF"/>
                </a:solidFill>
                <a:latin typeface="Arial" charset="0"/>
                <a:cs typeface="Arial" charset="0"/>
              </a:rPr>
              <a:t> Conventional electronics for data acquisition (CAEN V792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67544" y="2780928"/>
            <a:ext cx="40324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H8500 are good single photoelectron detectors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838" y="908721"/>
            <a:ext cx="30634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Aerogel</a:t>
            </a:r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characterization</a:t>
            </a:r>
            <a:endParaRPr lang="it-IT" sz="40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54868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Collaboration with </a:t>
            </a:r>
            <a:r>
              <a:rPr lang="en-US" sz="2000" b="1" dirty="0" err="1" smtClean="0">
                <a:solidFill>
                  <a:prstClr val="black"/>
                </a:solidFill>
              </a:rPr>
              <a:t>Budker</a:t>
            </a:r>
            <a:r>
              <a:rPr lang="en-US" sz="2000" b="1" dirty="0" smtClean="0">
                <a:solidFill>
                  <a:prstClr val="black"/>
                </a:solidFill>
              </a:rPr>
              <a:t> Institute for high transmission </a:t>
            </a:r>
            <a:r>
              <a:rPr lang="en-US" sz="2000" b="1" dirty="0" err="1" smtClean="0">
                <a:solidFill>
                  <a:prstClr val="black"/>
                </a:solidFill>
              </a:rPr>
              <a:t>aerogel</a:t>
            </a:r>
            <a:r>
              <a:rPr lang="en-US" sz="2000" b="1" dirty="0" smtClean="0">
                <a:solidFill>
                  <a:prstClr val="black"/>
                </a:solidFill>
              </a:rPr>
              <a:t> production, with different thickness and refractive index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1193"/>
            <a:ext cx="43815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28392"/>
            <a:ext cx="324537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164288" y="2420888"/>
            <a:ext cx="18722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improvement in the transmittance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13121" y="4824536"/>
            <a:ext cx="154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MEASUREMENT</a:t>
            </a:r>
            <a:endParaRPr lang="it-IT" sz="1600" b="1" dirty="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97997" y="5157192"/>
            <a:ext cx="283603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0.003 offset but same trend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52320" y="14847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Japan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5359" y="1547500"/>
            <a:ext cx="86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Budker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Parton distribution functions</a:t>
            </a:r>
            <a:endParaRPr lang="it-IT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8459-1B9F-4680-B134-C3DA68522F94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7944" y="1317240"/>
            <a:ext cx="5076056" cy="5069898"/>
            <a:chOff x="4067944" y="1317240"/>
            <a:chExt cx="5076056" cy="5069898"/>
          </a:xfrm>
        </p:grpSpPr>
        <p:grpSp>
          <p:nvGrpSpPr>
            <p:cNvPr id="47" name="Gruppo 46"/>
            <p:cNvGrpSpPr/>
            <p:nvPr/>
          </p:nvGrpSpPr>
          <p:grpSpPr>
            <a:xfrm>
              <a:off x="4709154" y="5373216"/>
              <a:ext cx="4434846" cy="1013922"/>
              <a:chOff x="4531252" y="5661248"/>
              <a:chExt cx="4434846" cy="1013922"/>
            </a:xfrm>
          </p:grpSpPr>
          <p:pic>
            <p:nvPicPr>
              <p:cNvPr id="102413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1252" y="5661248"/>
                <a:ext cx="4434846" cy="73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CasellaDiTesto 31"/>
              <p:cNvSpPr txBox="1"/>
              <p:nvPr/>
            </p:nvSpPr>
            <p:spPr>
              <a:xfrm>
                <a:off x="4970162" y="6336616"/>
                <a:ext cx="3036409" cy="33855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Angular momentum sum rule</a:t>
                </a:r>
                <a:endParaRPr lang="it-IT" sz="1600" b="1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2417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27" y="1412776"/>
              <a:ext cx="1932177" cy="1667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uppo 41"/>
            <p:cNvGrpSpPr/>
            <p:nvPr/>
          </p:nvGrpSpPr>
          <p:grpSpPr>
            <a:xfrm>
              <a:off x="4067944" y="1317240"/>
              <a:ext cx="3096344" cy="2503151"/>
              <a:chOff x="3059832" y="1317240"/>
              <a:chExt cx="3096344" cy="2503151"/>
            </a:xfrm>
          </p:grpSpPr>
          <p:cxnSp>
            <p:nvCxnSpPr>
              <p:cNvPr id="8" name="Connettore 2 7"/>
              <p:cNvCxnSpPr/>
              <p:nvPr/>
            </p:nvCxnSpPr>
            <p:spPr>
              <a:xfrm>
                <a:off x="3347864" y="1317240"/>
                <a:ext cx="864096" cy="1080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Object 3"/>
              <p:cNvGraphicFramePr>
                <a:graphicFrameLocks noChangeAspect="1"/>
              </p:cNvGraphicFramePr>
              <p:nvPr/>
            </p:nvGraphicFramePr>
            <p:xfrm>
              <a:off x="3709988" y="1317463"/>
              <a:ext cx="1458912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8" name="Equazione" r:id="rId6" imgW="698500" imgH="279400" progId="Equation.3">
                      <p:embed/>
                    </p:oleObj>
                  </mc:Choice>
                  <mc:Fallback>
                    <p:oleObj name="Equazione" r:id="rId6" imgW="698500" imgH="279400" progId="Equation.3">
                      <p:embed/>
                      <p:pic>
                        <p:nvPicPr>
                          <p:cNvPr id="0" name="Picture 6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9988" y="1317463"/>
                            <a:ext cx="1458912" cy="584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0" name="Gruppo 39"/>
              <p:cNvGrpSpPr/>
              <p:nvPr/>
            </p:nvGrpSpPr>
            <p:grpSpPr>
              <a:xfrm>
                <a:off x="3059832" y="2397360"/>
                <a:ext cx="3096344" cy="576064"/>
                <a:chOff x="3059832" y="2397360"/>
                <a:chExt cx="3096344" cy="576064"/>
              </a:xfrm>
            </p:grpSpPr>
            <p:sp>
              <p:nvSpPr>
                <p:cNvPr id="39" name="Rettangolo 38"/>
                <p:cNvSpPr/>
                <p:nvPr/>
              </p:nvSpPr>
              <p:spPr>
                <a:xfrm>
                  <a:off x="3059832" y="2420888"/>
                  <a:ext cx="3096344" cy="5525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102408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28280163"/>
                    </p:ext>
                  </p:extLst>
                </p:nvPr>
              </p:nvGraphicFramePr>
              <p:xfrm>
                <a:off x="3275856" y="2397360"/>
                <a:ext cx="1377950" cy="530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9" name="Equazione" r:id="rId8" imgW="660113" imgH="253890" progId="Equation.3">
                        <p:embed/>
                      </p:oleObj>
                    </mc:Choice>
                    <mc:Fallback>
                      <p:oleObj name="Equazione" r:id="rId8" imgW="660113" imgH="253890" progId="Equation.3">
                        <p:embed/>
                        <p:pic>
                          <p:nvPicPr>
                            <p:cNvPr id="0" name="Picture 68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75856" y="2397360"/>
                              <a:ext cx="1377950" cy="5302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CasellaDiTesto 15"/>
                <p:cNvSpPr txBox="1"/>
                <p:nvPr/>
              </p:nvSpPr>
              <p:spPr>
                <a:xfrm>
                  <a:off x="5148064" y="2469368"/>
                  <a:ext cx="8835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</a:rPr>
                    <a:t>GPDs</a:t>
                  </a:r>
                  <a:endParaRPr lang="it-IT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" name="CasellaDiTesto 26"/>
              <p:cNvSpPr txBox="1"/>
              <p:nvPr/>
            </p:nvSpPr>
            <p:spPr>
              <a:xfrm>
                <a:off x="3069712" y="2989394"/>
                <a:ext cx="3086464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Exclusive measurements</a:t>
                </a:r>
              </a:p>
              <a:p>
                <a:r>
                  <a:rPr lang="en-US" sz="1600" b="1" dirty="0">
                    <a:solidFill>
                      <a:srgbClr val="000000"/>
                    </a:solidFill>
                  </a:rPr>
                  <a:t>Momentum transfer to target</a:t>
                </a:r>
              </a:p>
              <a:p>
                <a:r>
                  <a:rPr lang="en-US" sz="1600" b="1" dirty="0">
                    <a:solidFill>
                      <a:srgbClr val="000000"/>
                    </a:solidFill>
                  </a:rPr>
                  <a:t>Spatial distributions</a:t>
                </a:r>
                <a:endParaRPr lang="it-IT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6444207" y="4221088"/>
              <a:ext cx="1698207" cy="100811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may solve proton spin puzzle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9770" y="764704"/>
            <a:ext cx="4060249" cy="6120680"/>
            <a:chOff x="-29770" y="764704"/>
            <a:chExt cx="4060249" cy="6120680"/>
          </a:xfrm>
        </p:grpSpPr>
        <p:pic>
          <p:nvPicPr>
            <p:cNvPr id="102418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769" y="5189977"/>
              <a:ext cx="2563586" cy="1695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16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770" y="764704"/>
              <a:ext cx="2049150" cy="1632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Gruppo 40"/>
            <p:cNvGrpSpPr/>
            <p:nvPr/>
          </p:nvGrpSpPr>
          <p:grpSpPr>
            <a:xfrm>
              <a:off x="395536" y="1317240"/>
              <a:ext cx="3634943" cy="2517958"/>
              <a:chOff x="-612576" y="1317240"/>
              <a:chExt cx="3634943" cy="2517958"/>
            </a:xfrm>
          </p:grpSpPr>
          <p:cxnSp>
            <p:nvCxnSpPr>
              <p:cNvPr id="6" name="Connettore 2 5"/>
              <p:cNvCxnSpPr/>
              <p:nvPr/>
            </p:nvCxnSpPr>
            <p:spPr>
              <a:xfrm flipH="1">
                <a:off x="1763688" y="1317240"/>
                <a:ext cx="792088" cy="1080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40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2918506"/>
                  </p:ext>
                </p:extLst>
              </p:nvPr>
            </p:nvGraphicFramePr>
            <p:xfrm>
              <a:off x="2412767" y="1565200"/>
              <a:ext cx="60960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0" name="Equazione" r:id="rId12" imgW="291973" imgH="279279" progId="Equation.3">
                      <p:embed/>
                    </p:oleObj>
                  </mc:Choice>
                  <mc:Fallback>
                    <p:oleObj name="Equazione" r:id="rId12" imgW="291973" imgH="279279" progId="Equation.3">
                      <p:embed/>
                      <p:pic>
                        <p:nvPicPr>
                          <p:cNvPr id="0" name="Picture 6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2767" y="1565200"/>
                            <a:ext cx="609600" cy="584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uppo 37"/>
              <p:cNvGrpSpPr/>
              <p:nvPr/>
            </p:nvGrpSpPr>
            <p:grpSpPr>
              <a:xfrm>
                <a:off x="-612576" y="2420888"/>
                <a:ext cx="3141056" cy="553305"/>
                <a:chOff x="-270072" y="2420888"/>
                <a:chExt cx="2925032" cy="553305"/>
              </a:xfrm>
            </p:grpSpPr>
            <p:sp>
              <p:nvSpPr>
                <p:cNvPr id="37" name="Rettangolo 36"/>
                <p:cNvSpPr/>
                <p:nvPr/>
              </p:nvSpPr>
              <p:spPr>
                <a:xfrm>
                  <a:off x="-270072" y="2420888"/>
                  <a:ext cx="2925032" cy="5525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102405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88557939"/>
                    </p:ext>
                  </p:extLst>
                </p:nvPr>
              </p:nvGraphicFramePr>
              <p:xfrm>
                <a:off x="-17362" y="2469368"/>
                <a:ext cx="1085850" cy="504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21" name="Equazione" r:id="rId14" imgW="520474" imgH="241195" progId="Equation.3">
                        <p:embed/>
                      </p:oleObj>
                    </mc:Choice>
                    <mc:Fallback>
                      <p:oleObj name="Equazione" r:id="rId14" imgW="520474" imgH="241195" progId="Equation.3">
                        <p:embed/>
                        <p:pic>
                          <p:nvPicPr>
                            <p:cNvPr id="0" name="Picture 67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17362" y="2469368"/>
                              <a:ext cx="1085850" cy="504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CasellaDiTesto 14"/>
                <p:cNvSpPr txBox="1"/>
                <p:nvPr/>
              </p:nvSpPr>
              <p:spPr>
                <a:xfrm>
                  <a:off x="1134765" y="2541376"/>
                  <a:ext cx="14686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</a:rPr>
                    <a:t>TMD PDFs</a:t>
                  </a:r>
                  <a:endParaRPr lang="it-IT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CasellaDiTesto 25"/>
              <p:cNvSpPr txBox="1"/>
              <p:nvPr/>
            </p:nvSpPr>
            <p:spPr>
              <a:xfrm>
                <a:off x="-612576" y="2973424"/>
                <a:ext cx="3127779" cy="8617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0000"/>
                    </a:solidFill>
                  </a:rPr>
                  <a:t>Semi-inclusive measurements</a:t>
                </a:r>
              </a:p>
              <a:p>
                <a:r>
                  <a:rPr lang="en-US" sz="1600" b="1" dirty="0">
                    <a:solidFill>
                      <a:srgbClr val="000000"/>
                    </a:solidFill>
                  </a:rPr>
                  <a:t>Momentum transfer to quarks</a:t>
                </a:r>
              </a:p>
              <a:p>
                <a:r>
                  <a:rPr lang="en-US" sz="1600" b="1" dirty="0">
                    <a:solidFill>
                      <a:srgbClr val="000000"/>
                    </a:solidFill>
                  </a:rPr>
                  <a:t>Momentum distributions</a:t>
                </a:r>
                <a:endParaRPr lang="it-IT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107504" y="4005064"/>
              <a:ext cx="1605858" cy="100811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may explain SSA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5696" y="3825048"/>
            <a:ext cx="3528392" cy="1508952"/>
            <a:chOff x="1835696" y="3825048"/>
            <a:chExt cx="3528392" cy="1508952"/>
          </a:xfrm>
        </p:grpSpPr>
        <p:grpSp>
          <p:nvGrpSpPr>
            <p:cNvPr id="46" name="Gruppo 45"/>
            <p:cNvGrpSpPr/>
            <p:nvPr/>
          </p:nvGrpSpPr>
          <p:grpSpPr>
            <a:xfrm>
              <a:off x="1835696" y="3866876"/>
              <a:ext cx="3498304" cy="1467124"/>
              <a:chOff x="875735" y="3809812"/>
              <a:chExt cx="3498304" cy="1467124"/>
            </a:xfrm>
          </p:grpSpPr>
          <p:cxnSp>
            <p:nvCxnSpPr>
              <p:cNvPr id="17" name="Connettore 2 16"/>
              <p:cNvCxnSpPr/>
              <p:nvPr/>
            </p:nvCxnSpPr>
            <p:spPr>
              <a:xfrm>
                <a:off x="1329556" y="3809812"/>
                <a:ext cx="578148" cy="8156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3"/>
              <p:cNvGraphicFramePr>
                <a:graphicFrameLocks noChangeAspect="1"/>
              </p:cNvGraphicFramePr>
              <p:nvPr/>
            </p:nvGraphicFramePr>
            <p:xfrm>
              <a:off x="875735" y="4205470"/>
              <a:ext cx="742950" cy="584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2" name="Equazione" r:id="rId16" imgW="355446" imgH="279279" progId="Equation.3">
                      <p:embed/>
                    </p:oleObj>
                  </mc:Choice>
                  <mc:Fallback>
                    <p:oleObj name="Equazione" r:id="rId16" imgW="355446" imgH="279279" progId="Equation.3">
                      <p:embed/>
                      <p:pic>
                        <p:nvPicPr>
                          <p:cNvPr id="0" name="Picture 6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5735" y="4205470"/>
                            <a:ext cx="742950" cy="584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" name="Gruppo 43"/>
              <p:cNvGrpSpPr/>
              <p:nvPr/>
            </p:nvGrpSpPr>
            <p:grpSpPr>
              <a:xfrm>
                <a:off x="1349703" y="4724400"/>
                <a:ext cx="3024336" cy="552536"/>
                <a:chOff x="1349703" y="4724400"/>
                <a:chExt cx="3024336" cy="552536"/>
              </a:xfrm>
            </p:grpSpPr>
            <p:sp>
              <p:nvSpPr>
                <p:cNvPr id="43" name="Rettangolo 42"/>
                <p:cNvSpPr/>
                <p:nvPr/>
              </p:nvSpPr>
              <p:spPr>
                <a:xfrm>
                  <a:off x="1349703" y="4724400"/>
                  <a:ext cx="3024336" cy="5525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1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42007355"/>
                    </p:ext>
                  </p:extLst>
                </p:nvPr>
              </p:nvGraphicFramePr>
              <p:xfrm>
                <a:off x="1493719" y="4752491"/>
                <a:ext cx="714375" cy="4524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23" name="Equazione" r:id="rId18" imgW="342603" imgH="215713" progId="Equation.3">
                        <p:embed/>
                      </p:oleObj>
                    </mc:Choice>
                    <mc:Fallback>
                      <p:oleObj name="Equazione" r:id="rId18" imgW="342603" imgH="215713" progId="Equation.3">
                        <p:embed/>
                        <p:pic>
                          <p:nvPicPr>
                            <p:cNvPr id="0" name="Picture 67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93719" y="4752491"/>
                              <a:ext cx="714375" cy="4524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CasellaDiTesto 19"/>
                <p:cNvSpPr txBox="1"/>
                <p:nvPr/>
              </p:nvSpPr>
              <p:spPr>
                <a:xfrm>
                  <a:off x="2272884" y="4799024"/>
                  <a:ext cx="19656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0000"/>
                      </a:solidFill>
                    </a:rPr>
                    <a:t>collinear PDFs</a:t>
                  </a:r>
                  <a:endParaRPr lang="it-IT" sz="20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" name="Gruppo 44"/>
            <p:cNvGrpSpPr/>
            <p:nvPr/>
          </p:nvGrpSpPr>
          <p:grpSpPr>
            <a:xfrm>
              <a:off x="3779912" y="3825048"/>
              <a:ext cx="1584176" cy="823152"/>
              <a:chOff x="2555776" y="3837520"/>
              <a:chExt cx="1584176" cy="919285"/>
            </a:xfrm>
          </p:grpSpPr>
          <p:cxnSp>
            <p:nvCxnSpPr>
              <p:cNvPr id="23" name="Connettore 2 22"/>
              <p:cNvCxnSpPr/>
              <p:nvPr/>
            </p:nvCxnSpPr>
            <p:spPr>
              <a:xfrm flipH="1">
                <a:off x="3347864" y="3837520"/>
                <a:ext cx="792088" cy="9192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4" name="Object 3"/>
              <p:cNvGraphicFramePr>
                <a:graphicFrameLocks noChangeAspect="1"/>
              </p:cNvGraphicFramePr>
              <p:nvPr/>
            </p:nvGraphicFramePr>
            <p:xfrm>
              <a:off x="2555776" y="4053544"/>
              <a:ext cx="1166813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4" name="Equazione" r:id="rId20" imgW="558558" imgH="203112" progId="Equation.3">
                      <p:embed/>
                    </p:oleObj>
                  </mc:Choice>
                  <mc:Fallback>
                    <p:oleObj name="Equazione" r:id="rId20" imgW="558558" imgH="203112" progId="Equation.3">
                      <p:embed/>
                      <p:pic>
                        <p:nvPicPr>
                          <p:cNvPr id="0" name="Picture 6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5776" y="4053544"/>
                            <a:ext cx="1166813" cy="425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4" name="Gruppo 33"/>
          <p:cNvGrpSpPr/>
          <p:nvPr/>
        </p:nvGrpSpPr>
        <p:grpSpPr>
          <a:xfrm>
            <a:off x="1979712" y="764704"/>
            <a:ext cx="5976664" cy="605692"/>
            <a:chOff x="1979712" y="764704"/>
            <a:chExt cx="5976664" cy="605692"/>
          </a:xfrm>
        </p:grpSpPr>
        <p:sp>
          <p:nvSpPr>
            <p:cNvPr id="33" name="Rettangolo 32"/>
            <p:cNvSpPr/>
            <p:nvPr/>
          </p:nvSpPr>
          <p:spPr>
            <a:xfrm>
              <a:off x="1979712" y="764704"/>
              <a:ext cx="5976664" cy="5525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graphicFrame>
          <p:nvGraphicFramePr>
            <p:cNvPr id="3" name="Oggetto 2"/>
            <p:cNvGraphicFramePr>
              <a:graphicFrameLocks noChangeAspect="1"/>
            </p:cNvGraphicFramePr>
            <p:nvPr/>
          </p:nvGraphicFramePr>
          <p:xfrm>
            <a:off x="2195736" y="813184"/>
            <a:ext cx="1536700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5" name="Equazione" r:id="rId22" imgW="736280" imgH="266584" progId="Equation.3">
                    <p:embed/>
                  </p:oleObj>
                </mc:Choice>
                <mc:Fallback>
                  <p:oleObj name="Equazione" r:id="rId22" imgW="736280" imgH="266584" progId="Equation.3">
                    <p:embed/>
                    <p:pic>
                      <p:nvPicPr>
                        <p:cNvPr id="0" name="Picture 6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36" y="813184"/>
                          <a:ext cx="1536700" cy="557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CasellaDiTesto 3"/>
            <p:cNvSpPr txBox="1"/>
            <p:nvPr/>
          </p:nvSpPr>
          <p:spPr>
            <a:xfrm>
              <a:off x="4139952" y="813184"/>
              <a:ext cx="3471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Wigner “mother” functions</a:t>
              </a:r>
              <a:endParaRPr lang="it-IT" sz="2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28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4248" y="-76200"/>
            <a:ext cx="49870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-128"/>
              </a:rPr>
              <a:t>Single Photon Resolution</a:t>
            </a:r>
            <a:endParaRPr lang="en-US" sz="36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01485"/>
            <a:ext cx="4938746" cy="5111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279" y="2708920"/>
            <a:ext cx="2616721" cy="9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5496" y="908720"/>
            <a:ext cx="7410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Calculation from Monte Carlo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Simulation tested with experimental data in different configuration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1" y="1052736"/>
            <a:ext cx="5419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754" y="1399844"/>
            <a:ext cx="60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UT</a:t>
            </a:r>
            <a:endParaRPr lang="it-IT" sz="2400" b="1" baseline="-250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7" y="4010034"/>
            <a:ext cx="52482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209476" y="4726855"/>
            <a:ext cx="3057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Relative error increase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/>
          <a:lstStyle/>
          <a:p>
            <a:r>
              <a:rPr lang="en-US" b="1" u="sng" dirty="0" smtClean="0"/>
              <a:t>A</a:t>
            </a:r>
            <a:r>
              <a:rPr lang="en-US" b="1" u="sng" baseline="-25000" dirty="0" smtClean="0"/>
              <a:t>UT</a:t>
            </a:r>
            <a:r>
              <a:rPr lang="en-US" b="1" u="sng" dirty="0" smtClean="0"/>
              <a:t> measurement with RICH</a:t>
            </a:r>
            <a:endParaRPr lang="it-IT" b="1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1702549"/>
            <a:ext cx="2991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Empty symbols: direct only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Full symbols: </a:t>
            </a:r>
            <a:r>
              <a:rPr lang="en-US" b="1" dirty="0" err="1" smtClean="0">
                <a:solidFill>
                  <a:srgbClr val="FF0000"/>
                </a:solidFill>
              </a:rPr>
              <a:t>direct+reflected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Kaon</a:t>
            </a:r>
            <a:r>
              <a:rPr lang="en-US" dirty="0" smtClean="0"/>
              <a:t> to pion production rates in CLAS12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25"/>
            <a:ext cx="62484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4539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TMDs at leading order</a:t>
            </a:r>
            <a:endParaRPr lang="en-US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8459-1B9F-4680-B134-C3DA68522F9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55423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49440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TMDs can be accessed in Semi-Inclusive DIS reactions by looking at specific azimuthal modulations in 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b="1" dirty="0" smtClean="0">
                <a:solidFill>
                  <a:srgbClr val="000000"/>
                </a:solidFill>
              </a:rPr>
              <a:t> and </a:t>
            </a:r>
            <a:r>
              <a:rPr lang="en-US" b="1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 of the cross section with polarized beam and target</a:t>
            </a:r>
          </a:p>
        </p:txBody>
      </p:sp>
      <p:sp>
        <p:nvSpPr>
          <p:cNvPr id="10" name="CasellaDiTesto 30"/>
          <p:cNvSpPr txBox="1"/>
          <p:nvPr/>
        </p:nvSpPr>
        <p:spPr>
          <a:xfrm>
            <a:off x="762000" y="58629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it-IT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UU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+ S</a:t>
            </a:r>
            <a:r>
              <a:rPr kumimoji="0" lang="it-IT" sz="2400" b="1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</a:rPr>
              <a:t>T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it-IT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UT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sin(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f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–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f</a:t>
            </a:r>
            <a:r>
              <a:rPr kumimoji="0" lang="it-IT" sz="2400" b="1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</a:rPr>
              <a:t>S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 +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lang="it-IT" sz="2400" b="1" i="1" kern="0" baseline="-25000" dirty="0" smtClean="0">
                <a:solidFill>
                  <a:srgbClr val="FF0000"/>
                </a:solidFill>
              </a:rPr>
              <a:t>UL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sin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f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+ ....</a:t>
            </a:r>
          </a:p>
        </p:txBody>
      </p:sp>
    </p:spTree>
    <p:extLst>
      <p:ext uri="{BB962C8B-B14F-4D97-AF65-F5344CB8AC3E}">
        <p14:creationId xmlns:p14="http://schemas.microsoft.com/office/powerpoint/2010/main" val="26302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98" y="633412"/>
            <a:ext cx="5914073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CLAS12 in Hall B</a:t>
            </a:r>
            <a:endParaRPr lang="en-US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8459-1B9F-4680-B134-C3DA68522F9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8382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808080"/>
                </a:solidFill>
              </a:rPr>
              <a:t>Luminosity up to 10</a:t>
            </a:r>
            <a:r>
              <a:rPr lang="en-US" b="1" baseline="30000" dirty="0" smtClean="0">
                <a:solidFill>
                  <a:srgbClr val="808080"/>
                </a:solidFill>
              </a:rPr>
              <a:t>35</a:t>
            </a:r>
            <a:r>
              <a:rPr lang="en-US" b="1" dirty="0" smtClean="0">
                <a:solidFill>
                  <a:srgbClr val="808080"/>
                </a:solidFill>
              </a:rPr>
              <a:t> cm</a:t>
            </a:r>
            <a:r>
              <a:rPr lang="en-US" b="1" baseline="30000" dirty="0" smtClean="0">
                <a:solidFill>
                  <a:srgbClr val="808080"/>
                </a:solidFill>
              </a:rPr>
              <a:t>-1</a:t>
            </a:r>
            <a:r>
              <a:rPr lang="en-US" b="1" dirty="0" smtClean="0">
                <a:solidFill>
                  <a:srgbClr val="808080"/>
                </a:solidFill>
              </a:rPr>
              <a:t> s</a:t>
            </a:r>
            <a:r>
              <a:rPr lang="en-US" b="1" baseline="30000" dirty="0" smtClean="0">
                <a:solidFill>
                  <a:srgbClr val="808080"/>
                </a:solidFill>
              </a:rPr>
              <a:t>-1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808080"/>
                </a:solidFill>
              </a:rPr>
              <a:t>Highly polarized electron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808080"/>
                </a:solidFill>
              </a:rPr>
              <a:t>H and D polarized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808080"/>
                </a:solidFill>
              </a:rPr>
              <a:t>Broad kinematic coverage, from target to current fragmentation</a:t>
            </a:r>
            <a:endParaRPr lang="en-US" b="1" dirty="0">
              <a:solidFill>
                <a:srgbClr val="8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9392" y="5288339"/>
            <a:ext cx="518091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DC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057400" y="4988875"/>
            <a:ext cx="417705" cy="299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9585" y="4841811"/>
            <a:ext cx="51215" cy="446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</p:cNvCxnSpPr>
          <p:nvPr/>
        </p:nvCxnSpPr>
        <p:spPr>
          <a:xfrm flipV="1">
            <a:off x="2748438" y="4692079"/>
            <a:ext cx="375763" cy="596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69933" y="3276600"/>
            <a:ext cx="825867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6733" y="3259254"/>
            <a:ext cx="505267" cy="369332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EC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4657145"/>
            <a:ext cx="813043" cy="369332"/>
          </a:xfrm>
          <a:prstGeom prst="rect">
            <a:avLst/>
          </a:prstGeom>
          <a:ln w="19050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PCAL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1066800"/>
            <a:ext cx="642163" cy="369332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TOF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1143000"/>
            <a:ext cx="1450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FORWARD </a:t>
            </a:r>
          </a:p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torus field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07723" y="4715470"/>
            <a:ext cx="1450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CENTRAL </a:t>
            </a:r>
          </a:p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solenoid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853318" y="2573625"/>
            <a:ext cx="783099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TCC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24" y="2435126"/>
            <a:ext cx="9134477" cy="4422874"/>
            <a:chOff x="9524" y="2435126"/>
            <a:chExt cx="9134477" cy="4422874"/>
          </a:xfrm>
        </p:grpSpPr>
        <p:sp>
          <p:nvSpPr>
            <p:cNvPr id="11" name="TextBox 10"/>
            <p:cNvSpPr txBox="1"/>
            <p:nvPr/>
          </p:nvSpPr>
          <p:spPr>
            <a:xfrm>
              <a:off x="5410201" y="2435126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Required upgrades for nucleon 3D investigation: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24" y="5657671"/>
              <a:ext cx="8296275" cy="12003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PAC30 report (2006):</a:t>
              </a:r>
            </a:p>
            <a:p>
              <a:r>
                <a:rPr lang="en-US" b="1" dirty="0" smtClean="0">
                  <a:solidFill>
                    <a:srgbClr val="3366FF"/>
                  </a:solidFill>
                </a:rPr>
                <a:t>Measuring </a:t>
              </a:r>
              <a:r>
                <a:rPr lang="en-US" b="1" dirty="0" err="1" smtClean="0">
                  <a:solidFill>
                    <a:srgbClr val="3366FF"/>
                  </a:solidFill>
                </a:rPr>
                <a:t>kaon</a:t>
              </a:r>
              <a:r>
                <a:rPr lang="en-US" b="1" dirty="0" smtClean="0">
                  <a:solidFill>
                    <a:srgbClr val="3366FF"/>
                  </a:solidFill>
                </a:rPr>
                <a:t> asymmetries is likely to be as important as </a:t>
              </a:r>
              <a:r>
                <a:rPr lang="en-US" b="1" dirty="0" err="1" smtClean="0">
                  <a:solidFill>
                    <a:srgbClr val="3366FF"/>
                  </a:solidFill>
                </a:rPr>
                <a:t>pions</a:t>
              </a:r>
              <a:r>
                <a:rPr lang="en-US" b="1" dirty="0" smtClean="0">
                  <a:solidFill>
                    <a:srgbClr val="3366FF"/>
                  </a:solidFill>
                </a:rPr>
                <a:t>…… The present capabilities of the CLAS12 design are weak in this respect and should be strengthened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6277" y="2514600"/>
            <a:ext cx="7681567" cy="1371600"/>
            <a:chOff x="1526277" y="2489031"/>
            <a:chExt cx="7681567" cy="1371600"/>
          </a:xfrm>
        </p:grpSpPr>
        <p:sp>
          <p:nvSpPr>
            <p:cNvPr id="14" name="Rectangle 13"/>
            <p:cNvSpPr/>
            <p:nvPr/>
          </p:nvSpPr>
          <p:spPr>
            <a:xfrm>
              <a:off x="5346357" y="3214300"/>
              <a:ext cx="38614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RICH</a:t>
              </a:r>
              <a:r>
                <a:rPr lang="en-US" b="1" dirty="0">
                  <a:solidFill>
                    <a:srgbClr val="000000"/>
                  </a:solidFill>
                </a:rPr>
                <a:t>: Hadron ID from 3 to 8 </a:t>
              </a:r>
              <a:r>
                <a:rPr lang="en-US" b="1" dirty="0" err="1">
                  <a:solidFill>
                    <a:srgbClr val="000000"/>
                  </a:solidFill>
                </a:rPr>
                <a:t>GeV</a:t>
              </a:r>
              <a:r>
                <a:rPr lang="en-US" b="1" dirty="0">
                  <a:solidFill>
                    <a:srgbClr val="000000"/>
                  </a:solidFill>
                </a:rPr>
                <a:t>/c for flavor separation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526277" y="2489031"/>
              <a:ext cx="12954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RICH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4266" y="4071448"/>
            <a:ext cx="5289735" cy="700577"/>
            <a:chOff x="3854266" y="4071448"/>
            <a:chExt cx="5289735" cy="700577"/>
          </a:xfrm>
        </p:grpSpPr>
        <p:sp>
          <p:nvSpPr>
            <p:cNvPr id="13" name="Rectangle 12"/>
            <p:cNvSpPr/>
            <p:nvPr/>
          </p:nvSpPr>
          <p:spPr>
            <a:xfrm>
              <a:off x="5421179" y="4071448"/>
              <a:ext cx="3722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HD-Ice</a:t>
              </a:r>
              <a:r>
                <a:rPr lang="en-US" b="1" dirty="0">
                  <a:solidFill>
                    <a:srgbClr val="000000"/>
                  </a:solidFill>
                </a:rPr>
                <a:t>: new </a:t>
              </a:r>
              <a:r>
                <a:rPr lang="en-US" b="1" dirty="0" smtClean="0">
                  <a:solidFill>
                    <a:srgbClr val="000000"/>
                  </a:solidFill>
                </a:rPr>
                <a:t>concept of transversely polarized target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854266" y="4162425"/>
              <a:ext cx="12954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HD-Ice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66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of the RICH</a:t>
            </a:r>
            <a:endParaRPr lang="en-US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8459-1B9F-4680-B134-C3DA68522F94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Constraints: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the detector must fit in 1m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low material budget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large area for the </a:t>
            </a:r>
            <a:r>
              <a:rPr lang="en-US" sz="1600" b="1" dirty="0" err="1" smtClean="0">
                <a:solidFill>
                  <a:srgbClr val="FF0000"/>
                </a:solidFill>
              </a:rPr>
              <a:t>photodetectors</a:t>
            </a:r>
            <a:r>
              <a:rPr lang="en-US" sz="1600" b="1" dirty="0" smtClean="0">
                <a:solidFill>
                  <a:srgbClr val="FF0000"/>
                </a:solidFill>
              </a:rPr>
              <a:t> (several 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endParaRPr lang="en-US" sz="1600" b="1" dirty="0">
              <a:solidFill>
                <a:srgbClr val="FF0000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increasing azimuthal angle 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 decreasing momentum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66603" y="838200"/>
            <a:ext cx="5149688" cy="5077691"/>
            <a:chOff x="3966603" y="1170709"/>
            <a:chExt cx="5149688" cy="5077691"/>
          </a:xfrm>
        </p:grpSpPr>
        <p:pic>
          <p:nvPicPr>
            <p:cNvPr id="4" name="Picture 3" descr="RICH_example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170709"/>
              <a:ext cx="5077691" cy="50776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94205" y="3962400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beam</a:t>
              </a:r>
            </a:p>
            <a:p>
              <a:pPr algn="r"/>
              <a:r>
                <a:rPr lang="en-US" b="1" dirty="0" smtClean="0"/>
                <a:t>pipe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1762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FF"/>
                  </a:solidFill>
                </a:rPr>
                <a:t>particle’s trajectory</a:t>
              </a:r>
              <a:endParaRPr lang="en-US" sz="1400" b="1" dirty="0">
                <a:solidFill>
                  <a:srgbClr val="FF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6603" y="167342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target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14272" y="1170709"/>
              <a:ext cx="1395845" cy="507769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4500000">
              <a:off x="4464952" y="1765653"/>
              <a:ext cx="4572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015621">
              <a:off x="4389470" y="1991943"/>
              <a:ext cx="800100" cy="990600"/>
            </a:xfrm>
            <a:prstGeom prst="arc">
              <a:avLst>
                <a:gd name="adj1" fmla="val 16843002"/>
                <a:gd name="adj2" fmla="val 2043929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8176" y="230257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q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8560" y="23622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DC1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0560" y="25146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DC2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58200" y="197884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DC3</a:t>
              </a:r>
              <a:endParaRPr lang="en-US" sz="1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07531" y="609600"/>
            <a:ext cx="2629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ONE CLAS12 SECTOR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505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CC33"/>
                </a:solidFill>
              </a:rPr>
              <a:t>Solutions: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CC33"/>
                </a:solidFill>
              </a:rPr>
              <a:t>mirrors to focalize the light in small area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CC33"/>
                </a:solidFill>
              </a:rPr>
              <a:t>variable aerogel thickness from 2 to 6/8 cm</a:t>
            </a:r>
            <a:endParaRPr lang="en-US" sz="1600" b="1" dirty="0">
              <a:solidFill>
                <a:srgbClr val="33CC3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7625" y="4965918"/>
            <a:ext cx="430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Different pattern: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/>
              <a:t>Cerenkov photons from small angle, high momentum particles directly detected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/>
              <a:t>photons from large angle and lower momentum particles are reflected toward the </a:t>
            </a:r>
            <a:r>
              <a:rPr lang="en-US" sz="1600" b="1" dirty="0" err="1" smtClean="0"/>
              <a:t>photodetectors</a:t>
            </a:r>
            <a:r>
              <a:rPr lang="en-US" sz="1600" b="1" dirty="0" smtClean="0"/>
              <a:t> and pass twice through the aerogel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1" y="738426"/>
            <a:ext cx="425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Requirements: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Symbol" pitchFamily="18" charset="2"/>
              </a:rPr>
              <a:t>p</a:t>
            </a:r>
            <a:r>
              <a:rPr lang="en-US" sz="1600" b="1" dirty="0" smtClean="0">
                <a:solidFill>
                  <a:srgbClr val="3366FF"/>
                </a:solidFill>
              </a:rPr>
              <a:t>/k/p separation in the 3-8 </a:t>
            </a:r>
            <a:r>
              <a:rPr lang="en-US" sz="1600" b="1" dirty="0" err="1" smtClean="0">
                <a:solidFill>
                  <a:srgbClr val="3366FF"/>
                </a:solidFill>
              </a:rPr>
              <a:t>GeV</a:t>
            </a:r>
            <a:r>
              <a:rPr lang="en-US" sz="1600" b="1" dirty="0" smtClean="0">
                <a:solidFill>
                  <a:srgbClr val="3366FF"/>
                </a:solidFill>
              </a:rPr>
              <a:t>/c range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Symbol" pitchFamily="18" charset="2"/>
              </a:rPr>
              <a:t>p</a:t>
            </a:r>
            <a:r>
              <a:rPr lang="en-US" sz="1600" b="1" dirty="0" smtClean="0">
                <a:solidFill>
                  <a:srgbClr val="3366FF"/>
                </a:solidFill>
              </a:rPr>
              <a:t> rejection &gt;500 </a:t>
            </a:r>
            <a:endParaRPr lang="en-US" sz="1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9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92162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ID</a:t>
            </a:r>
            <a:endParaRPr lang="en-US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39472" y="1429328"/>
            <a:ext cx="9138648" cy="1923472"/>
            <a:chOff x="-39472" y="1429328"/>
            <a:chExt cx="9138648" cy="19234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0" y="1429328"/>
              <a:ext cx="1783976" cy="184652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39472" y="1598474"/>
              <a:ext cx="5013110" cy="1754326"/>
              <a:chOff x="-39472" y="1551708"/>
              <a:chExt cx="5013110" cy="175432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39472" y="1551708"/>
                <a:ext cx="3456716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6213" indent="-176213">
                  <a:buFont typeface="Arial" pitchFamily="34" charset="0"/>
                  <a:buChar char="•"/>
                </a:pPr>
                <a:r>
                  <a:rPr lang="en-US" b="1" dirty="0" smtClean="0"/>
                  <a:t>“Ring” reconstruction</a:t>
                </a:r>
              </a:p>
              <a:p>
                <a:pPr marL="573088" lvl="1" indent="-287338">
                  <a:buFont typeface="Courier New" pitchFamily="49" charset="0"/>
                  <a:buChar char="o"/>
                </a:pPr>
                <a:r>
                  <a:rPr lang="en-US" b="1" dirty="0" smtClean="0"/>
                  <a:t>single photon resolution</a:t>
                </a:r>
              </a:p>
              <a:p>
                <a:pPr marL="573088" lvl="1" indent="-287338">
                  <a:buFont typeface="Courier New" pitchFamily="49" charset="0"/>
                  <a:buChar char="o"/>
                </a:pPr>
                <a:endParaRPr lang="en-US" b="1" dirty="0"/>
              </a:p>
              <a:p>
                <a:pPr marL="573088" lvl="1" indent="-287338">
                  <a:buFont typeface="Courier New" pitchFamily="49" charset="0"/>
                  <a:buChar char="o"/>
                </a:pPr>
                <a:r>
                  <a:rPr lang="en-US" b="1" dirty="0" smtClean="0"/>
                  <a:t>number of photons</a:t>
                </a:r>
              </a:p>
              <a:p>
                <a:pPr marL="742950" lvl="1" indent="-285750">
                  <a:buFont typeface="Courier New" pitchFamily="49" charset="0"/>
                  <a:buChar char="o"/>
                </a:pPr>
                <a:endParaRPr lang="en-US" b="1" dirty="0"/>
              </a:p>
              <a:p>
                <a:pPr marL="742950" lvl="1" indent="-285750">
                  <a:buFont typeface="Courier New" pitchFamily="49" charset="0"/>
                  <a:buChar char="o"/>
                </a:pPr>
                <a:endParaRPr lang="en-US" b="1" dirty="0" smtClean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7000332"/>
                  </p:ext>
                </p:extLst>
              </p:nvPr>
            </p:nvGraphicFramePr>
            <p:xfrm>
              <a:off x="2713038" y="2056672"/>
              <a:ext cx="2260600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5" name="Equation" r:id="rId5" imgW="1396800" imgH="253800" progId="Equation.3">
                      <p:embed/>
                    </p:oleObj>
                  </mc:Choice>
                  <mc:Fallback>
                    <p:oleObj name="Equation" r:id="rId5" imgW="1396800" imgH="253800" progId="Equation.3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3038" y="2056672"/>
                            <a:ext cx="2260600" cy="4111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3665649"/>
                  </p:ext>
                </p:extLst>
              </p:nvPr>
            </p:nvGraphicFramePr>
            <p:xfrm>
              <a:off x="2810091" y="2467834"/>
              <a:ext cx="1076109" cy="7206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6" name="Equation" r:id="rId7" imgW="723600" imgH="482400" progId="Equation.3">
                      <p:embed/>
                    </p:oleObj>
                  </mc:Choice>
                  <mc:Fallback>
                    <p:oleObj name="Equation" r:id="rId7" imgW="723600" imgH="482400" progId="Equation.3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091" y="2467834"/>
                            <a:ext cx="1076109" cy="72062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3"/>
          <p:cNvGrpSpPr/>
          <p:nvPr/>
        </p:nvGrpSpPr>
        <p:grpSpPr>
          <a:xfrm>
            <a:off x="9236" y="3212068"/>
            <a:ext cx="9134764" cy="3560509"/>
            <a:chOff x="9236" y="3212068"/>
            <a:chExt cx="9134764" cy="3560509"/>
          </a:xfrm>
        </p:grpSpPr>
        <p:sp>
          <p:nvSpPr>
            <p:cNvPr id="3" name="Rectangle 2"/>
            <p:cNvSpPr/>
            <p:nvPr/>
          </p:nvSpPr>
          <p:spPr>
            <a:xfrm>
              <a:off x="9236" y="3249012"/>
              <a:ext cx="9107056" cy="352356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04872" y="3505200"/>
              <a:ext cx="2686728" cy="2496127"/>
              <a:chOff x="6304872" y="3962400"/>
              <a:chExt cx="2686728" cy="249612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04872" y="3962400"/>
                <a:ext cx="2686728" cy="2496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91400" y="49530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6200" y="3212068"/>
              <a:ext cx="533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First preliminary test at CERN (summer 2011)</a:t>
              </a:r>
            </a:p>
          </p:txBody>
        </p:sp>
        <p:pic>
          <p:nvPicPr>
            <p:cNvPr id="22" name="Immagine 2" descr="P107081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" y="3680619"/>
              <a:ext cx="4036144" cy="3027108"/>
            </a:xfrm>
            <a:prstGeom prst="rect">
              <a:avLst/>
            </a:prstGeom>
          </p:spPr>
        </p:pic>
        <p:pic>
          <p:nvPicPr>
            <p:cNvPr id="24" name="Immagine 3" descr="P107082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5200" y="3581400"/>
              <a:ext cx="2238036" cy="167852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12344" y="5858470"/>
              <a:ext cx="5031656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1125" indent="-111125">
                <a:buFont typeface="Arial" pitchFamily="34" charset="0"/>
                <a:buChar char="•"/>
              </a:pPr>
              <a:r>
                <a:rPr lang="en-US" sz="1700" b="1" dirty="0" smtClean="0">
                  <a:solidFill>
                    <a:srgbClr val="009900"/>
                  </a:solidFill>
                </a:rPr>
                <a:t>10 </a:t>
              </a:r>
              <a:r>
                <a:rPr lang="en-US" sz="1700" b="1" dirty="0" err="1" smtClean="0">
                  <a:solidFill>
                    <a:srgbClr val="009900"/>
                  </a:solidFill>
                </a:rPr>
                <a:t>GeV</a:t>
              </a:r>
              <a:r>
                <a:rPr lang="en-US" sz="1700" b="1" dirty="0" smtClean="0">
                  <a:solidFill>
                    <a:srgbClr val="009900"/>
                  </a:solidFill>
                </a:rPr>
                <a:t>/c </a:t>
              </a:r>
              <a:r>
                <a:rPr lang="en-US" sz="1700" b="1" dirty="0" err="1" smtClean="0">
                  <a:solidFill>
                    <a:srgbClr val="009900"/>
                  </a:solidFill>
                </a:rPr>
                <a:t>pions</a:t>
              </a:r>
              <a:endParaRPr lang="en-US" sz="1700" b="1" dirty="0" smtClean="0">
                <a:solidFill>
                  <a:srgbClr val="009900"/>
                </a:solidFill>
              </a:endParaRPr>
            </a:p>
            <a:p>
              <a:pPr marL="111125" indent="-111125">
                <a:buFont typeface="Arial" pitchFamily="34" charset="0"/>
                <a:buChar char="•"/>
              </a:pPr>
              <a:r>
                <a:rPr lang="en-US" sz="1700" b="1" dirty="0" smtClean="0">
                  <a:solidFill>
                    <a:srgbClr val="009900"/>
                  </a:solidFill>
                </a:rPr>
                <a:t>2cm aerogel, n=1.05	</a:t>
              </a:r>
              <a:r>
                <a:rPr lang="en-US" sz="1700" b="1" dirty="0">
                  <a:solidFill>
                    <a:srgbClr val="009900"/>
                  </a:solidFill>
                  <a:sym typeface="Symbol"/>
                </a:rPr>
                <a:t> more than 10 </a:t>
              </a:r>
              <a:r>
                <a:rPr lang="en-US" sz="1700" b="1" dirty="0" err="1">
                  <a:solidFill>
                    <a:srgbClr val="009900"/>
                  </a:solidFill>
                  <a:sym typeface="Symbol"/>
                </a:rPr>
                <a:t>p.e</a:t>
              </a:r>
              <a:r>
                <a:rPr lang="en-US" sz="1700" b="1" dirty="0" err="1" smtClean="0">
                  <a:solidFill>
                    <a:srgbClr val="009900"/>
                  </a:solidFill>
                  <a:sym typeface="Symbol"/>
                </a:rPr>
                <a:t>.</a:t>
              </a:r>
              <a:r>
                <a:rPr lang="en-US" sz="1700" b="1" dirty="0" smtClean="0">
                  <a:solidFill>
                    <a:srgbClr val="009900"/>
                  </a:solidFill>
                </a:rPr>
                <a:t> </a:t>
              </a:r>
            </a:p>
            <a:p>
              <a:pPr marL="111125" indent="-111125">
                <a:buFont typeface="Arial" pitchFamily="34" charset="0"/>
                <a:buChar char="•"/>
              </a:pPr>
              <a:r>
                <a:rPr lang="en-US" sz="1700" b="1" dirty="0" smtClean="0">
                  <a:solidFill>
                    <a:srgbClr val="009900"/>
                  </a:solidFill>
                </a:rPr>
                <a:t>H8500 MAPMTs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8472" y="18472"/>
            <a:ext cx="8705272" cy="2445328"/>
            <a:chOff x="-18472" y="18472"/>
            <a:chExt cx="8705272" cy="2445328"/>
          </a:xfrm>
        </p:grpSpPr>
        <p:grpSp>
          <p:nvGrpSpPr>
            <p:cNvPr id="9" name="Group 8"/>
            <p:cNvGrpSpPr/>
            <p:nvPr/>
          </p:nvGrpSpPr>
          <p:grpSpPr>
            <a:xfrm>
              <a:off x="5341340" y="18472"/>
              <a:ext cx="3345460" cy="2445328"/>
              <a:chOff x="5341340" y="18472"/>
              <a:chExt cx="3345460" cy="2445328"/>
            </a:xfrm>
          </p:grpSpPr>
          <p:pic>
            <p:nvPicPr>
              <p:cNvPr id="3132" name="Picture 6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340" y="609600"/>
                <a:ext cx="1866857" cy="185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33" y="18472"/>
                <a:ext cx="1469367" cy="1360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 flipV="1">
                <a:off x="6229928" y="152400"/>
                <a:ext cx="1237672" cy="1632524"/>
              </a:xfrm>
              <a:prstGeom prst="line">
                <a:avLst/>
              </a:prstGeom>
              <a:ln w="19050">
                <a:solidFill>
                  <a:schemeClr val="accent1">
                    <a:lumMod val="1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229928" y="1295400"/>
                <a:ext cx="1237672" cy="632688"/>
              </a:xfrm>
              <a:prstGeom prst="line">
                <a:avLst/>
              </a:prstGeom>
              <a:ln w="19050">
                <a:solidFill>
                  <a:schemeClr val="accent1">
                    <a:lumMod val="1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-18472" y="447964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6213" indent="-176213">
                <a:buFont typeface="Arial" pitchFamily="34" charset="0"/>
                <a:buChar char="•"/>
              </a:pPr>
              <a:r>
                <a:rPr lang="en-US" b="1" dirty="0"/>
                <a:t>Images are no more rings</a:t>
              </a:r>
            </a:p>
            <a:p>
              <a:pPr marL="573088" lvl="1" indent="-287338">
                <a:buFont typeface="Courier New" pitchFamily="49" charset="0"/>
                <a:buChar char="o"/>
              </a:pPr>
              <a:r>
                <a:rPr lang="en-US" b="1" dirty="0">
                  <a:sym typeface="Symbol"/>
                </a:rPr>
                <a:t>need high level reconstruction algorithms</a:t>
              </a:r>
            </a:p>
            <a:p>
              <a:pPr marL="573088" lvl="1" indent="-287338">
                <a:buFont typeface="Courier New" pitchFamily="49" charset="0"/>
                <a:buChar char="o"/>
              </a:pPr>
              <a:r>
                <a:rPr lang="en-US" b="1" dirty="0">
                  <a:sym typeface="Symbol"/>
                </a:rPr>
                <a:t>study backgrounds (Rayleigh)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27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92162"/>
          </a:xfrm>
        </p:spPr>
        <p:txBody>
          <a:bodyPr/>
          <a:lstStyle/>
          <a:p>
            <a:r>
              <a:rPr lang="en-US" sz="4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simulations</a:t>
            </a:r>
            <a:endParaRPr lang="en-US" sz="4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8459-1B9F-4680-B134-C3DA68522F9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 descr="effic_K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" y="1507407"/>
            <a:ext cx="4397443" cy="4397443"/>
          </a:xfrm>
          <a:prstGeom prst="rect">
            <a:avLst/>
          </a:prstGeom>
        </p:spPr>
      </p:pic>
      <p:pic>
        <p:nvPicPr>
          <p:cNvPr id="13" name="Picture 12" descr="effic_Km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65" y="1534143"/>
            <a:ext cx="4304632" cy="43046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70526" y="1359765"/>
            <a:ext cx="2072106" cy="24043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Calibri"/>
              </a:rPr>
              <a:t>positive particles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1" y="1219200"/>
            <a:ext cx="4531124" cy="4619506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5365" y="1219200"/>
            <a:ext cx="4537527" cy="4619172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14445" y="1359765"/>
            <a:ext cx="1939286" cy="24043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particles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sellaDiTesto 23"/>
          <p:cNvSpPr txBox="1"/>
          <p:nvPr/>
        </p:nvSpPr>
        <p:spPr>
          <a:xfrm>
            <a:off x="94315" y="5943600"/>
            <a:ext cx="691608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High efficiency in most of the kinematic plane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Low contamination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9" name="CasellaDiTesto 24"/>
          <p:cNvSpPr txBox="1"/>
          <p:nvPr/>
        </p:nvSpPr>
        <p:spPr>
          <a:xfrm>
            <a:off x="76200" y="603647"/>
            <a:ext cx="861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Full simulation of the RICH detector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FF"/>
                </a:solidFill>
              </a:rPr>
              <a:t>tuned with lab. and beam tests data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293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21920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RICH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4014" y="4343400"/>
            <a:ext cx="9236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GEMs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87087" y="3200400"/>
            <a:ext cx="3048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58341" y="3429000"/>
            <a:ext cx="309426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331514" flipH="1">
            <a:off x="7886700" y="3733800"/>
            <a:ext cx="6858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33528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beam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New Test Beam at CERN (2012)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6526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H8500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2514600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radiator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24800" y="2883932"/>
            <a:ext cx="609455" cy="24026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90800" y="-1836"/>
            <a:ext cx="4418454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Direct light configuration</a:t>
            </a:r>
            <a:endParaRPr lang="it-IT" sz="3200" b="1" dirty="0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054104" y="5312472"/>
            <a:ext cx="2976505" cy="1545528"/>
            <a:chOff x="4267200" y="2406295"/>
            <a:chExt cx="2976505" cy="1545528"/>
          </a:xfrm>
        </p:grpSpPr>
        <p:sp>
          <p:nvSpPr>
            <p:cNvPr id="40" name="Rectangle 39"/>
            <p:cNvSpPr/>
            <p:nvPr/>
          </p:nvSpPr>
          <p:spPr>
            <a:xfrm>
              <a:off x="4343400" y="2406295"/>
              <a:ext cx="2900305" cy="154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uppo 20"/>
            <p:cNvGrpSpPr>
              <a:grpSpLocks noChangeAspect="1"/>
            </p:cNvGrpSpPr>
            <p:nvPr/>
          </p:nvGrpSpPr>
          <p:grpSpPr>
            <a:xfrm flipH="1">
              <a:off x="4267200" y="2406296"/>
              <a:ext cx="2976505" cy="1545527"/>
              <a:chOff x="22706" y="1280700"/>
              <a:chExt cx="9596097" cy="46482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249143" y="3364468"/>
                <a:ext cx="3810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TextBox 7"/>
              <p:cNvSpPr txBox="1"/>
              <p:nvPr/>
            </p:nvSpPr>
            <p:spPr>
              <a:xfrm>
                <a:off x="990119" y="2297668"/>
                <a:ext cx="2200334" cy="833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/>
                  <a:t>Radiator</a:t>
                </a:r>
                <a:endParaRPr lang="en-US" sz="1200" b="1" dirty="0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360111" y="1280700"/>
                <a:ext cx="76200" cy="464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7386756" y="1459468"/>
                <a:ext cx="152400" cy="102873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TextBox 17"/>
              <p:cNvSpPr txBox="1"/>
              <p:nvPr/>
            </p:nvSpPr>
            <p:spPr>
              <a:xfrm>
                <a:off x="7824403" y="1590354"/>
                <a:ext cx="1794400" cy="833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/>
                  <a:t>H</a:t>
                </a:r>
                <a:r>
                  <a:rPr lang="en-US" sz="1200" b="1" dirty="0" smtClean="0"/>
                  <a:t>8500</a:t>
                </a:r>
                <a:endParaRPr lang="en-US" sz="12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418034" y="4457670"/>
                <a:ext cx="152400" cy="102873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228600" y="3707368"/>
                <a:ext cx="850311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7"/>
              <p:cNvSpPr txBox="1"/>
              <p:nvPr/>
            </p:nvSpPr>
            <p:spPr>
              <a:xfrm>
                <a:off x="22706" y="3949956"/>
                <a:ext cx="1640127" cy="833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/>
                  <a:t>beam</a:t>
                </a:r>
                <a:endParaRPr lang="en-US" sz="1200" b="1" dirty="0"/>
              </a:p>
            </p:txBody>
          </p:sp>
          <p:cxnSp>
            <p:nvCxnSpPr>
              <p:cNvPr id="50" name="Straight Connector 49"/>
              <p:cNvCxnSpPr>
                <a:stCxn id="42" idx="3"/>
              </p:cNvCxnSpPr>
              <p:nvPr/>
            </p:nvCxnSpPr>
            <p:spPr>
              <a:xfrm flipV="1">
                <a:off x="1630143" y="1828800"/>
                <a:ext cx="5729968" cy="1878568"/>
              </a:xfrm>
              <a:prstGeom prst="line">
                <a:avLst/>
              </a:prstGeom>
              <a:ln w="19050">
                <a:solidFill>
                  <a:srgbClr val="FFCC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658644" y="3698288"/>
                <a:ext cx="5754488" cy="1418780"/>
              </a:xfrm>
              <a:prstGeom prst="line">
                <a:avLst/>
              </a:prstGeom>
              <a:ln w="19050">
                <a:solidFill>
                  <a:srgbClr val="FFCC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40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1114</Words>
  <Application>Microsoft Office PowerPoint</Application>
  <PresentationFormat>On-screen Show (4:3)</PresentationFormat>
  <Paragraphs>248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Times</vt:lpstr>
      <vt:lpstr>ＭＳ Ｐゴシック</vt:lpstr>
      <vt:lpstr>Symbol</vt:lpstr>
      <vt:lpstr>Courier New</vt:lpstr>
      <vt:lpstr>Office Theme</vt:lpstr>
      <vt:lpstr>Default Design</vt:lpstr>
      <vt:lpstr>1_Tema di Office</vt:lpstr>
      <vt:lpstr>3_Office Theme</vt:lpstr>
      <vt:lpstr>1_Office Theme</vt:lpstr>
      <vt:lpstr>2_Office Theme</vt:lpstr>
      <vt:lpstr>Equazione</vt:lpstr>
      <vt:lpstr>Equation</vt:lpstr>
      <vt:lpstr>Struttura del nucleone: TMD  Il RICH e HD-Ice per CLAS12</vt:lpstr>
      <vt:lpstr>Parton distribution functions</vt:lpstr>
      <vt:lpstr>TMDs at leading order</vt:lpstr>
      <vt:lpstr>CLAS12 in Hall B</vt:lpstr>
      <vt:lpstr>Layout of the RICH</vt:lpstr>
      <vt:lpstr>Particle ID</vt:lpstr>
      <vt:lpstr>RICH simulations</vt:lpstr>
      <vt:lpstr>New Test Beam at CERN (2012)</vt:lpstr>
      <vt:lpstr>PowerPoint Presentation</vt:lpstr>
      <vt:lpstr>Some “on line” analysis</vt:lpstr>
      <vt:lpstr>PowerPoint Presentation</vt:lpstr>
      <vt:lpstr>The RICH project</vt:lpstr>
      <vt:lpstr>JLab milestones for the next 5 years</vt:lpstr>
      <vt:lpstr>HD-Ice: polarized frozen spin target</vt:lpstr>
      <vt:lpstr>6 GeV runs with HD-Ice</vt:lpstr>
      <vt:lpstr>Conclusion</vt:lpstr>
      <vt:lpstr>PowerPoint Presentation</vt:lpstr>
      <vt:lpstr>Laser test of H8500 MAPMTs</vt:lpstr>
      <vt:lpstr>Aerogel characterization</vt:lpstr>
      <vt:lpstr>PowerPoint Presentation</vt:lpstr>
      <vt:lpstr>AUT measurement with RICH</vt:lpstr>
      <vt:lpstr>Kaon to pion production rates in CLAS12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mirazita</dc:creator>
  <cp:lastModifiedBy>mirazita</cp:lastModifiedBy>
  <cp:revision>97</cp:revision>
  <dcterms:created xsi:type="dcterms:W3CDTF">2012-12-13T10:06:34Z</dcterms:created>
  <dcterms:modified xsi:type="dcterms:W3CDTF">2012-12-18T20:02:00Z</dcterms:modified>
</cp:coreProperties>
</file>