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66" r:id="rId13"/>
    <p:sldId id="267" r:id="rId14"/>
    <p:sldId id="268" r:id="rId15"/>
    <p:sldId id="276" r:id="rId16"/>
    <p:sldId id="269" r:id="rId17"/>
    <p:sldId id="278" r:id="rId18"/>
    <p:sldId id="270" r:id="rId19"/>
    <p:sldId id="271" r:id="rId20"/>
    <p:sldId id="273" r:id="rId21"/>
    <p:sldId id="274" r:id="rId22"/>
    <p:sldId id="277" r:id="rId2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1743-2C82-46FA-9778-0C8D0951D099}" type="datetimeFigureOut">
              <a:rPr lang="it-IT" smtClean="0"/>
              <a:pPr/>
              <a:t>30/01/2013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5E8CA-F113-42F8-8C75-A14486C64CB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1743-2C82-46FA-9778-0C8D0951D099}" type="datetimeFigureOut">
              <a:rPr lang="it-IT" smtClean="0"/>
              <a:pPr/>
              <a:t>30/01/2013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5E8CA-F113-42F8-8C75-A14486C64CB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1743-2C82-46FA-9778-0C8D0951D099}" type="datetimeFigureOut">
              <a:rPr lang="it-IT" smtClean="0"/>
              <a:pPr/>
              <a:t>30/01/2013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5E8CA-F113-42F8-8C75-A14486C64CB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1743-2C82-46FA-9778-0C8D0951D099}" type="datetimeFigureOut">
              <a:rPr lang="it-IT" smtClean="0"/>
              <a:pPr/>
              <a:t>30/01/2013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5E8CA-F113-42F8-8C75-A14486C64CB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1743-2C82-46FA-9778-0C8D0951D099}" type="datetimeFigureOut">
              <a:rPr lang="it-IT" smtClean="0"/>
              <a:pPr/>
              <a:t>30/01/2013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5E8CA-F113-42F8-8C75-A14486C64CB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1743-2C82-46FA-9778-0C8D0951D099}" type="datetimeFigureOut">
              <a:rPr lang="it-IT" smtClean="0"/>
              <a:pPr/>
              <a:t>30/01/2013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5E8CA-F113-42F8-8C75-A14486C64CB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1743-2C82-46FA-9778-0C8D0951D099}" type="datetimeFigureOut">
              <a:rPr lang="it-IT" smtClean="0"/>
              <a:pPr/>
              <a:t>30/01/2013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5E8CA-F113-42F8-8C75-A14486C64CB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1743-2C82-46FA-9778-0C8D0951D099}" type="datetimeFigureOut">
              <a:rPr lang="it-IT" smtClean="0"/>
              <a:pPr/>
              <a:t>30/01/2013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5E8CA-F113-42F8-8C75-A14486C64CB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1743-2C82-46FA-9778-0C8D0951D099}" type="datetimeFigureOut">
              <a:rPr lang="it-IT" smtClean="0"/>
              <a:pPr/>
              <a:t>30/01/2013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5E8CA-F113-42F8-8C75-A14486C64CB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1743-2C82-46FA-9778-0C8D0951D099}" type="datetimeFigureOut">
              <a:rPr lang="it-IT" smtClean="0"/>
              <a:pPr/>
              <a:t>30/01/2013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5E8CA-F113-42F8-8C75-A14486C64CB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1743-2C82-46FA-9778-0C8D0951D099}" type="datetimeFigureOut">
              <a:rPr lang="it-IT" smtClean="0"/>
              <a:pPr/>
              <a:t>30/01/2013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5E8CA-F113-42F8-8C75-A14486C64CB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51743-2C82-46FA-9778-0C8D0951D099}" type="datetimeFigureOut">
              <a:rPr lang="it-IT" smtClean="0"/>
              <a:pPr/>
              <a:t>30/01/2013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5E8CA-F113-42F8-8C75-A14486C64CBE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44016" y="980728"/>
            <a:ext cx="9540552" cy="194421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Cosmic rays studies,</a:t>
            </a:r>
            <a:b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in the 10</a:t>
            </a:r>
            <a:r>
              <a:rPr lang="en-US" baseline="30000" dirty="0" smtClean="0">
                <a:solidFill>
                  <a:srgbClr val="FF0000"/>
                </a:solidFill>
                <a:latin typeface="Comic Sans MS" pitchFamily="66" charset="0"/>
              </a:rPr>
              <a:t>16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-10</a:t>
            </a:r>
            <a:r>
              <a:rPr lang="en-US" baseline="30000" dirty="0" smtClean="0">
                <a:solidFill>
                  <a:srgbClr val="FF0000"/>
                </a:solidFill>
                <a:latin typeface="Comic Sans MS" pitchFamily="66" charset="0"/>
              </a:rPr>
              <a:t>18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eV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energy range,</a:t>
            </a:r>
            <a:b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Comic Sans MS" pitchFamily="66" charset="0"/>
              </a:rPr>
              <a:t>with the KASCADE-Grande experiment</a:t>
            </a:r>
            <a:endParaRPr lang="it-IT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576" y="3645024"/>
            <a:ext cx="6800800" cy="13430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Andrea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Chiavassa</a:t>
            </a:r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Universita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`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degli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Studi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Torino</a:t>
            </a:r>
            <a:endParaRPr lang="it-IT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6300028"/>
            <a:ext cx="8930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Workshop on Air Shower Detection at High Altitude	               Napoli, 31 January 2013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36290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838575"/>
            <a:ext cx="559117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0216" y="854641"/>
            <a:ext cx="4534272" cy="307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36205" y="4149080"/>
            <a:ext cx="35077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Spectrum cannot be described by a single power law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Hardening above 10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eV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Steepening close to 10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eV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significance 2.1</a:t>
            </a:r>
            <a:r>
              <a:rPr lang="en-US" b="1" dirty="0" smtClean="0">
                <a:latin typeface="Symbol" pitchFamily="18" charset="2"/>
                <a:cs typeface="Times New Roman" pitchFamily="18" charset="0"/>
              </a:rPr>
              <a:t>s</a:t>
            </a:r>
            <a:endParaRPr lang="it-IT" b="1" dirty="0"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6381328"/>
            <a:ext cx="3576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Astroparticle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Physics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(2012) 183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siduiSmall-Isvhecri2012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6245" y="1268760"/>
            <a:ext cx="6932139" cy="5217443"/>
          </a:xfrm>
        </p:spPr>
      </p:pic>
      <p:sp>
        <p:nvSpPr>
          <p:cNvPr id="5" name="TextBox 4"/>
          <p:cNvSpPr txBox="1"/>
          <p:nvPr/>
        </p:nvSpPr>
        <p:spPr>
          <a:xfrm>
            <a:off x="467544" y="332656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Residual plot of all particle spectrum measured by various experiments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Each spectrum is fitted by a single slope power law in the energy range between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spectral features claimed by KASCADE-Grande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Features can be observed in almost all spectra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Approach to Chemical Composition</a:t>
            </a:r>
            <a:endParaRPr lang="it-IT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46212"/>
            <a:ext cx="774382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Unfolding</a:t>
            </a:r>
            <a:endParaRPr lang="it-IT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89040"/>
            <a:ext cx="491454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2706" y="3561198"/>
            <a:ext cx="3821782" cy="109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1700808"/>
            <a:ext cx="545142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23528" y="908720"/>
            <a:ext cx="70471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Analysis objective is to compute the spectra of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="1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="1" i="1" baseline="-25000" dirty="0" err="1" smtClean="0">
                <a:latin typeface="Times New Roman" pitchFamily="18" charset="0"/>
                <a:cs typeface="Times New Roman" pitchFamily="18" charset="0"/>
              </a:rPr>
              <a:t>ucl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mass groups.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="1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number of events expected in the bin                                 :</a:t>
            </a:r>
            <a:endParaRPr lang="it-IT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716016" y="1268760"/>
          <a:ext cx="1944216" cy="432048"/>
        </p:xfrm>
        <a:graphic>
          <a:graphicData uri="http://schemas.openxmlformats.org/presentationml/2006/ole">
            <p:oleObj spid="_x0000_s6151" name="Equation" r:id="rId6" imgW="1143000" imgH="25380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67544" y="3068960"/>
            <a:ext cx="8294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1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is obtained from full EAS and detector simulation (based on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QGSJet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II)</a:t>
            </a:r>
            <a:endParaRPr lang="it-IT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491880" y="4149080"/>
            <a:ext cx="2376264" cy="7920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35696" y="4869160"/>
            <a:ext cx="3405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="1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EAS development fluctuations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499992" y="4221088"/>
            <a:ext cx="1656184" cy="165618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6588224" y="4221088"/>
            <a:ext cx="936104" cy="10801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059832" y="5795972"/>
            <a:ext cx="2148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Symbol" pitchFamily="18" charset="2"/>
                <a:cs typeface="Times New Roman" pitchFamily="18" charset="0"/>
              </a:rPr>
              <a:t>e</a:t>
            </a:r>
            <a:r>
              <a:rPr lang="en-US" b="1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trigger efficiency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64087" y="5302949"/>
            <a:ext cx="3779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reconstruction resolution, including systematic reconstruction effects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347864" y="1700808"/>
            <a:ext cx="43204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436433"/>
            <a:ext cx="5184576" cy="428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908" y="1097630"/>
            <a:ext cx="3781028" cy="3123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71600" y="4955684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Spectra of five mass groups obtained applying the unfolding technique to the KASCADE-Grande data. Only the heavier mass group spectrum (Fe) shows a significant steepening</a:t>
            </a:r>
            <a:endParaRPr lang="it-IT" sz="2400" dirty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764704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QGSJet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II-02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332656"/>
            <a:ext cx="8507288" cy="194421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Spectra agree well with those obtained applying the unfolding technique to KASCADE data.</a:t>
            </a:r>
          </a:p>
          <a:p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Both data sets are analyzed with the QGSJetII-02 </a:t>
            </a:r>
            <a:r>
              <a:rPr lang="en-US" dirty="0" err="1" smtClean="0">
                <a:solidFill>
                  <a:srgbClr val="002060"/>
                </a:solidFill>
                <a:latin typeface="Comic Sans MS" pitchFamily="66" charset="0"/>
              </a:rPr>
              <a:t>hadronic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 interaction model</a:t>
            </a:r>
            <a:endParaRPr lang="it-IT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477412"/>
            <a:ext cx="6480720" cy="390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Event separation in two mass groups by the </a:t>
            </a:r>
            <a:r>
              <a:rPr lang="en-US" dirty="0" err="1" smtClean="0">
                <a:latin typeface="Comic Sans MS" pitchFamily="66" charset="0"/>
              </a:rPr>
              <a:t>N</a:t>
            </a:r>
            <a:r>
              <a:rPr lang="en-US" baseline="-25000" dirty="0" err="1" smtClean="0">
                <a:latin typeface="Comic Sans MS" pitchFamily="66" charset="0"/>
              </a:rPr>
              <a:t>ch</a:t>
            </a:r>
            <a:r>
              <a:rPr lang="en-US" dirty="0" smtClean="0">
                <a:latin typeface="Comic Sans MS" pitchFamily="66" charset="0"/>
              </a:rPr>
              <a:t>/N</a:t>
            </a:r>
            <a:r>
              <a:rPr lang="en-US" baseline="-25000" dirty="0" smtClean="0">
                <a:latin typeface="Symbol" pitchFamily="18" charset="2"/>
              </a:rPr>
              <a:t>m</a:t>
            </a:r>
            <a:r>
              <a:rPr lang="en-US" dirty="0" smtClean="0">
                <a:latin typeface="Comic Sans MS" pitchFamily="66" charset="0"/>
              </a:rPr>
              <a:t> ratio</a:t>
            </a:r>
            <a:endParaRPr lang="it-IT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340042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12" descr="Yall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237930" y="2166020"/>
            <a:ext cx="4654550" cy="33512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74253" y="6207695"/>
            <a:ext cx="1957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parameter</a:t>
            </a:r>
            <a:endParaRPr lang="it-IT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292080" y="5551388"/>
          <a:ext cx="2658960" cy="1117972"/>
        </p:xfrm>
        <a:graphic>
          <a:graphicData uri="http://schemas.openxmlformats.org/presentationml/2006/ole">
            <p:oleObj spid="_x0000_s8194" name="Equation" r:id="rId5" imgW="1117440" imgH="4698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723152" y="4149080"/>
            <a:ext cx="1217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QGSJet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II-02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4243" y="1804754"/>
            <a:ext cx="8620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Two different ways of taking into account the EAS attenuation in atmosphere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12" descr="Yall.eps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7194" y="476672"/>
            <a:ext cx="4500830" cy="3240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5576" y="2658398"/>
            <a:ext cx="1367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QGSJet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II-02</a:t>
            </a:r>
            <a:endParaRPr lang="it-IT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4293096"/>
            <a:ext cx="767870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US" baseline="-25000" dirty="0" smtClean="0">
                <a:solidFill>
                  <a:srgbClr val="FF0000"/>
                </a:solidFill>
                <a:latin typeface="Comic Sans MS" pitchFamily="66" charset="0"/>
              </a:rPr>
              <a:t>CIC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increases with primary mass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if calculated with the same model</a:t>
            </a:r>
            <a:endParaRPr lang="en-US" dirty="0" smtClean="0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Same model  cut on Y</a:t>
            </a:r>
            <a:r>
              <a:rPr lang="en-US" baseline="-250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CIC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 cut on primary mass</a:t>
            </a:r>
          </a:p>
          <a:p>
            <a:endParaRPr lang="en-US" dirty="0" smtClean="0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Y</a:t>
            </a:r>
            <a:r>
              <a:rPr lang="en-US" baseline="-250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CIC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calculated with different model 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	 constant with E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	 different for the same primary mass</a:t>
            </a:r>
          </a:p>
        </p:txBody>
      </p:sp>
      <p:pic>
        <p:nvPicPr>
          <p:cNvPr id="5" name="Content Placeholder 4" descr="Yall-epos.eps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554681"/>
            <a:ext cx="4402832" cy="3162351"/>
          </a:xfrm>
        </p:spPr>
      </p:pic>
      <p:sp>
        <p:nvSpPr>
          <p:cNvPr id="8" name="TextBox 7"/>
          <p:cNvSpPr txBox="1"/>
          <p:nvPr/>
        </p:nvSpPr>
        <p:spPr>
          <a:xfrm>
            <a:off x="5004048" y="2636912"/>
            <a:ext cx="124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EPOS 1.99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4-kspectra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692696"/>
            <a:ext cx="5604557" cy="4782018"/>
          </a:xfrm>
        </p:spPr>
      </p:pic>
      <p:sp>
        <p:nvSpPr>
          <p:cNvPr id="5" name="TextBox 4"/>
          <p:cNvSpPr txBox="1"/>
          <p:nvPr/>
        </p:nvSpPr>
        <p:spPr>
          <a:xfrm>
            <a:off x="5648583" y="6444044"/>
            <a:ext cx="3531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Phys. Rev.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107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(2011) 171104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332656"/>
            <a:ext cx="300339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parameter event selection 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All particle spectrum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teepening at 10</a:t>
            </a:r>
            <a:r>
              <a:rPr lang="en-US" sz="2000" b="1" baseline="30000" dirty="0" smtClean="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eV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2.1</a:t>
            </a:r>
            <a:r>
              <a:rPr lang="en-US" sz="2000" b="1" dirty="0" smtClean="0">
                <a:latin typeface="Symbol" pitchFamily="18" charset="2"/>
                <a:cs typeface="Times New Roman" pitchFamily="18" charset="0"/>
              </a:rPr>
              <a:t>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significance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Spectrum of the electron 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poor sample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steepening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observed with increased 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significance  3.5</a:t>
            </a:r>
            <a:r>
              <a:rPr lang="en-US" sz="2000" b="1" dirty="0" smtClean="0">
                <a:latin typeface="Symbol" pitchFamily="18" charset="2"/>
                <a:cs typeface="Times New Roman" pitchFamily="18" charset="0"/>
                <a:sym typeface="Wingdings" pitchFamily="2" charset="2"/>
              </a:rPr>
              <a:t>s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Spectrum of electron rich events  can be described by a single power law  hints of a hardening above 10</a:t>
            </a:r>
            <a:r>
              <a:rPr lang="en-US" sz="2000" b="1" baseline="30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17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eV</a:t>
            </a:r>
            <a:endParaRPr lang="en-US" sz="2000" b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3789040"/>
            <a:ext cx="4523297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fig5-hspectra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6632"/>
            <a:ext cx="5038129" cy="3646301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285928" y="692696"/>
            <a:ext cx="4038600" cy="446449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Spectra obtained with the two different strategies agree</a:t>
            </a:r>
          </a:p>
          <a:p>
            <a:pPr>
              <a:buFont typeface="Wingdings" pitchFamily="2" charset="2"/>
              <a:buChar char="ü"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Steepening observed at the same energy independently of the cut choice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The steepening of the electron poor sample is enhanced cutting at higher Y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CIC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values</a:t>
            </a:r>
          </a:p>
          <a:p>
            <a:pPr>
              <a:buFont typeface="Wingdings" pitchFamily="2" charset="2"/>
              <a:buChar char="ü"/>
            </a:pPr>
            <a:endParaRPr lang="it-IT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5877272"/>
            <a:ext cx="2334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CIC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event selection</a:t>
            </a:r>
            <a:endParaRPr lang="it-IT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851920" y="1124744"/>
            <a:ext cx="1656184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ulcano2012-intro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-27384"/>
            <a:ext cx="4968552" cy="3739558"/>
          </a:xfrm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23528" y="3573017"/>
            <a:ext cx="8569325" cy="32403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Experimental results </a:t>
            </a: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Proton+Helium spectrum agrees with direct measurements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Knee observed in the spectra of all EAS components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Primary chemical composition gets heavier crossing knee energies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Knee is due to light primaries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Change of slope of the heavy elements spectrum observed at ~8x10</a:t>
            </a:r>
            <a:r>
              <a:rPr lang="en-US" sz="2800" baseline="30000" dirty="0" smtClean="0">
                <a:solidFill>
                  <a:srgbClr val="FF0000"/>
                </a:solidFill>
                <a:latin typeface="Comic Sans MS" pitchFamily="66" charset="0"/>
              </a:rPr>
              <a:t>16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eV</a:t>
            </a: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Radiation is highly isotropic.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962" y="2132856"/>
            <a:ext cx="402907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7989" y="1340768"/>
            <a:ext cx="380047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1484784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Statistics increased by 36% adding new data sets and increasing the effective area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5302949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To enhance possible structures of the electron rich sample a different cut value can be used </a:t>
            </a:r>
            <a:endParaRPr lang="it-IT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260648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Investigations of the possible hardening of the electron rich sample</a:t>
            </a:r>
            <a:endParaRPr lang="it-IT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436096" y="4653136"/>
            <a:ext cx="3600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3568" y="4509120"/>
            <a:ext cx="7776864" cy="144016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Spectra obtained enhancing the electron-rich event selection (i.e. cutting at lower Y</a:t>
            </a:r>
            <a:r>
              <a:rPr lang="en-US" sz="2400" b="1" baseline="-25000" dirty="0" smtClean="0">
                <a:solidFill>
                  <a:srgbClr val="FF0000"/>
                </a:solidFill>
                <a:latin typeface="Comic Sans MS" pitchFamily="66" charset="0"/>
              </a:rPr>
              <a:t>CIC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 values) show  a clearer hardening above 10</a:t>
            </a:r>
            <a:r>
              <a:rPr lang="en-US" sz="2400" b="1" baseline="30000" dirty="0" smtClean="0">
                <a:solidFill>
                  <a:srgbClr val="FF0000"/>
                </a:solidFill>
                <a:latin typeface="Comic Sans MS" pitchFamily="66" charset="0"/>
              </a:rPr>
              <a:t>17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omic Sans MS" pitchFamily="66" charset="0"/>
              </a:rPr>
              <a:t>eV</a:t>
            </a:r>
            <a:endParaRPr lang="it-IT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04664"/>
            <a:ext cx="6192688" cy="397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605392" y="1835532"/>
            <a:ext cx="999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PRL cut</a:t>
            </a:r>
            <a:endParaRPr lang="it-IT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588224" y="1700808"/>
            <a:ext cx="1080120" cy="288032"/>
          </a:xfrm>
          <a:prstGeom prst="straightConnector1">
            <a:avLst/>
          </a:prstGeom>
          <a:ln w="158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139952" y="3275692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QGSJet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II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0106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Monotype Corsiva" pitchFamily="66" charset="0"/>
              </a:rPr>
              <a:t>Conclusions</a:t>
            </a:r>
            <a:endParaRPr lang="it-IT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KASCADE-Grande data taking stopped in November 2012. </a:t>
            </a:r>
          </a:p>
          <a:p>
            <a:r>
              <a:rPr lang="en-US" dirty="0" smtClean="0">
                <a:latin typeface="Comic Sans MS" pitchFamily="66" charset="0"/>
              </a:rPr>
              <a:t>Grande detectors dismantled</a:t>
            </a:r>
          </a:p>
          <a:p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All particle spectrum cannot be described by a single slope power law spectrum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Hardening ~10</a:t>
            </a:r>
            <a:r>
              <a:rPr lang="en-US" baseline="30000" dirty="0" smtClean="0">
                <a:solidFill>
                  <a:srgbClr val="0070C0"/>
                </a:solidFill>
                <a:latin typeface="Comic Sans MS" pitchFamily="66" charset="0"/>
              </a:rPr>
              <a:t>16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eV</a:t>
            </a:r>
            <a:endParaRPr lang="en-US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1"/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Steepening ~8x10</a:t>
            </a:r>
            <a:r>
              <a:rPr lang="en-US" baseline="30000" dirty="0" smtClean="0">
                <a:solidFill>
                  <a:srgbClr val="0070C0"/>
                </a:solidFill>
                <a:latin typeface="Comic Sans MS" pitchFamily="66" charset="0"/>
              </a:rPr>
              <a:t>16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eV</a:t>
            </a:r>
            <a:endParaRPr lang="en-US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Steepening at 8x10</a:t>
            </a:r>
            <a:r>
              <a:rPr lang="en-US" baseline="30000" dirty="0" smtClean="0">
                <a:solidFill>
                  <a:srgbClr val="FF0000"/>
                </a:solidFill>
                <a:latin typeface="Comic Sans MS" pitchFamily="66" charset="0"/>
              </a:rPr>
              <a:t>16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eV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is due to heavy primaries</a:t>
            </a:r>
          </a:p>
          <a:p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Hints of an hardening, above 10</a:t>
            </a:r>
            <a:r>
              <a:rPr lang="en-US" baseline="30000" dirty="0" smtClean="0">
                <a:solidFill>
                  <a:srgbClr val="00B050"/>
                </a:solidFill>
                <a:latin typeface="Comic Sans MS" pitchFamily="66" charset="0"/>
              </a:rPr>
              <a:t>17</a:t>
            </a:r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Comic Sans MS" pitchFamily="66" charset="0"/>
              </a:rPr>
              <a:t>eV</a:t>
            </a:r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, of the spectrum of light primaries. Details are under investigation</a:t>
            </a:r>
            <a:endParaRPr lang="it-IT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992917"/>
            <a:ext cx="7848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Open Issues in the knee Energy Range:</a:t>
            </a:r>
          </a:p>
          <a:p>
            <a:pPr algn="ctr"/>
            <a:endParaRPr lang="en-US" sz="24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Single Element Spectra?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Rigidity Dependent knee?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Composition at the knee?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End of Galactic Spectrum?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Transition Galactic-Extragalactic radiation?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Anisotropy?</a:t>
            </a:r>
          </a:p>
          <a:p>
            <a:pPr>
              <a:buFont typeface="Wingdings" pitchFamily="2" charset="2"/>
              <a:buChar char="ü"/>
            </a:pPr>
            <a:endParaRPr lang="en-US" sz="24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Comic Sans MS" pitchFamily="66" charset="0"/>
              </a:rPr>
              <a:t>Hadronic</a:t>
            </a:r>
            <a:r>
              <a:rPr lang="en-US" sz="2400" dirty="0" smtClean="0">
                <a:solidFill>
                  <a:srgbClr val="006600"/>
                </a:solidFill>
                <a:latin typeface="Comic Sans MS" pitchFamily="66" charset="0"/>
              </a:rPr>
              <a:t> Interaction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KASCADE-Grande experiment</a:t>
            </a:r>
            <a:endParaRPr lang="it-IT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b="10356"/>
          <a:stretch>
            <a:fillRect/>
          </a:stretch>
        </p:blipFill>
        <p:spPr bwMode="auto">
          <a:xfrm>
            <a:off x="1619672" y="1124744"/>
            <a:ext cx="7488832" cy="361695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6" name="Picture 2" descr="KASCADE-Grande-coll-June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910" y="3645024"/>
            <a:ext cx="465511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61" name="Group 57"/>
          <p:cNvGraphicFramePr>
            <a:graphicFrameLocks noGrp="1"/>
          </p:cNvGraphicFramePr>
          <p:nvPr>
            <p:ph sz="half" idx="2"/>
          </p:nvPr>
        </p:nvGraphicFramePr>
        <p:xfrm>
          <a:off x="4781550" y="1711300"/>
          <a:ext cx="4038600" cy="3517900"/>
        </p:xfrm>
        <a:graphic>
          <a:graphicData uri="http://schemas.openxmlformats.org/drawingml/2006/table">
            <a:tbl>
              <a:tblPr/>
              <a:tblGrid>
                <a:gridCol w="955675"/>
                <a:gridCol w="928688"/>
                <a:gridCol w="1438275"/>
                <a:gridCol w="715962"/>
              </a:tblGrid>
              <a:tr h="892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Detector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Detected EAS component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Detection Technique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Detector area (m</a:t>
                      </a:r>
                      <a:r>
                        <a:rPr kumimoji="0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)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E6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Grande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Charged particles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Plastic Scintillators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37x10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E6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KASCADE array e/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mbol" pitchFamily="18" charset="2"/>
                        </a:rPr>
                        <a:t>g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Electrons,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mbol" pitchFamily="18" charset="2"/>
                        </a:rPr>
                        <a:t>g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Liquid Scintillators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490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E6"/>
                    </a:solidFill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KASCADE array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mbol" pitchFamily="18" charset="2"/>
                        </a:rPr>
                        <a:t>m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Muons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(E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mbol" pitchFamily="18" charset="2"/>
                        </a:rPr>
                        <a:t>m</a:t>
                      </a:r>
                      <a:r>
                        <a:rPr kumimoji="0" lang="en-U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th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=230 MeV)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Plastic Scintillators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622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E6"/>
                    </a:solidFill>
                  </a:tcPr>
                </a:tc>
              </a:tr>
              <a:tr h="908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MTD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Muons (Tracking) (E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mbol" pitchFamily="18" charset="2"/>
                        </a:rPr>
                        <a:t>m</a:t>
                      </a:r>
                      <a:r>
                        <a:rPr kumimoji="0" lang="en-U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th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=800 MeV)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Streamer Tubes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4x128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E6"/>
                    </a:solidFill>
                  </a:tcPr>
                </a:tc>
              </a:tr>
            </a:tbl>
          </a:graphicData>
        </a:graphic>
      </p:graphicFrame>
      <p:sp>
        <p:nvSpPr>
          <p:cNvPr id="8226" name="Rectangle 49"/>
          <p:cNvSpPr>
            <a:spLocks noChangeArrowheads="1"/>
          </p:cNvSpPr>
          <p:nvPr/>
        </p:nvSpPr>
        <p:spPr bwMode="auto">
          <a:xfrm>
            <a:off x="34925" y="4652963"/>
            <a:ext cx="432117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ts val="2400"/>
              <a:buFont typeface="Times New Roman" pitchFamily="18" charset="0"/>
              <a:buChar char="•"/>
            </a:pPr>
            <a:r>
              <a:rPr lang="it-IT" sz="1600" b="1">
                <a:solidFill>
                  <a:srgbClr val="FF0000"/>
                </a:solidFill>
                <a:latin typeface="Times New Roman" pitchFamily="18" charset="0"/>
              </a:rPr>
              <a:t>Shower core and arrival 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ts val="2400"/>
              <a:buFont typeface="Times New Roman" pitchFamily="18" charset="0"/>
              <a:buNone/>
            </a:pPr>
            <a:r>
              <a:rPr lang="it-IT" sz="1600" b="1">
                <a:solidFill>
                  <a:srgbClr val="FF0000"/>
                </a:solidFill>
                <a:latin typeface="Times New Roman" pitchFamily="18" charset="0"/>
              </a:rPr>
              <a:t>	direction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ts val="2400"/>
              <a:buFont typeface="Times New Roman" pitchFamily="18" charset="0"/>
              <a:buChar char="–"/>
            </a:pPr>
            <a:r>
              <a:rPr lang="it-IT" sz="1600" b="1">
                <a:solidFill>
                  <a:srgbClr val="FF0000"/>
                </a:solidFill>
                <a:latin typeface="Times New Roman" pitchFamily="18" charset="0"/>
              </a:rPr>
              <a:t>Grande array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ts val="2400"/>
              <a:buFont typeface="Times New Roman" pitchFamily="18" charset="0"/>
              <a:buChar char="•"/>
            </a:pPr>
            <a:r>
              <a:rPr lang="it-IT" sz="1600" b="1">
                <a:solidFill>
                  <a:srgbClr val="FF0000"/>
                </a:solidFill>
                <a:latin typeface="Times New Roman" pitchFamily="18" charset="0"/>
              </a:rPr>
              <a:t>Shower Size (N</a:t>
            </a:r>
            <a:r>
              <a:rPr lang="it-IT" sz="1600" b="1" baseline="-25000">
                <a:solidFill>
                  <a:srgbClr val="FF0000"/>
                </a:solidFill>
                <a:latin typeface="Times New Roman" pitchFamily="18" charset="0"/>
              </a:rPr>
              <a:t>ch</a:t>
            </a:r>
            <a:r>
              <a:rPr lang="it-IT" sz="1600" b="1">
                <a:solidFill>
                  <a:srgbClr val="FF0000"/>
                </a:solidFill>
                <a:latin typeface="Times New Roman" pitchFamily="18" charset="0"/>
              </a:rPr>
              <a:t> number of 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ts val="2400"/>
              <a:buFont typeface="Times New Roman" pitchFamily="18" charset="0"/>
              <a:buNone/>
            </a:pPr>
            <a:r>
              <a:rPr lang="it-IT" sz="1600" b="1">
                <a:solidFill>
                  <a:srgbClr val="FF0000"/>
                </a:solidFill>
                <a:latin typeface="Times New Roman" pitchFamily="18" charset="0"/>
              </a:rPr>
              <a:t>	charged particles)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ts val="2400"/>
              <a:buFont typeface="Times New Roman" pitchFamily="18" charset="0"/>
              <a:buChar char="–"/>
            </a:pPr>
            <a:r>
              <a:rPr lang="it-IT" sz="1600" b="1">
                <a:solidFill>
                  <a:srgbClr val="FF0000"/>
                </a:solidFill>
                <a:latin typeface="Times New Roman" pitchFamily="18" charset="0"/>
              </a:rPr>
              <a:t>Grande array</a:t>
            </a:r>
          </a:p>
          <a:p>
            <a:pPr marL="1143000" lvl="2" indent="-228600">
              <a:spcBef>
                <a:spcPct val="20000"/>
              </a:spcBef>
              <a:buClr>
                <a:srgbClr val="FF0000"/>
              </a:buClr>
              <a:buSzPts val="2000"/>
              <a:buFont typeface="Times New Roman" pitchFamily="18" charset="0"/>
              <a:buChar char="•"/>
            </a:pPr>
            <a:r>
              <a:rPr lang="it-IT" sz="1600" b="1">
                <a:solidFill>
                  <a:srgbClr val="FF0000"/>
                </a:solidFill>
                <a:latin typeface="Times New Roman" pitchFamily="18" charset="0"/>
              </a:rPr>
              <a:t>Fit NKG like ldf</a:t>
            </a:r>
          </a:p>
        </p:txBody>
      </p:sp>
      <p:sp>
        <p:nvSpPr>
          <p:cNvPr id="8227" name="Text Box 50"/>
          <p:cNvSpPr txBox="1">
            <a:spLocks noChangeArrowheads="1"/>
          </p:cNvSpPr>
          <p:nvPr/>
        </p:nvSpPr>
        <p:spPr bwMode="auto">
          <a:xfrm>
            <a:off x="1187772" y="44624"/>
            <a:ext cx="7632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000000"/>
                </a:solidFill>
              </a:rPr>
              <a:t>KASCADE-Grande detectors &amp; observables</a:t>
            </a:r>
          </a:p>
        </p:txBody>
      </p:sp>
      <p:pic>
        <p:nvPicPr>
          <p:cNvPr id="8228" name="Picture 58" descr="grande-coordinat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692150"/>
            <a:ext cx="4038600" cy="4054475"/>
          </a:xfrm>
          <a:noFill/>
        </p:spPr>
      </p:pic>
      <p:sp>
        <p:nvSpPr>
          <p:cNvPr id="8229" name="Text Box 61"/>
          <p:cNvSpPr txBox="1">
            <a:spLocks noChangeArrowheads="1"/>
          </p:cNvSpPr>
          <p:nvPr/>
        </p:nvSpPr>
        <p:spPr bwMode="auto">
          <a:xfrm>
            <a:off x="5050036" y="5368305"/>
            <a:ext cx="355441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it-IT" dirty="0"/>
              <a:t> </a:t>
            </a:r>
            <a:r>
              <a:rPr lang="it-IT" sz="1600" b="1" dirty="0">
                <a:solidFill>
                  <a:schemeClr val="accent2"/>
                </a:solidFill>
                <a:latin typeface="Symbol" pitchFamily="18" charset="2"/>
              </a:rPr>
              <a:t>m</a:t>
            </a:r>
            <a:r>
              <a:rPr lang="it-IT" sz="1600" b="1" dirty="0">
                <a:solidFill>
                  <a:schemeClr val="accent2"/>
                </a:solidFill>
                <a:latin typeface="Times New Roman" pitchFamily="18" charset="0"/>
              </a:rPr>
              <a:t> Size (E</a:t>
            </a:r>
            <a:r>
              <a:rPr lang="it-IT" sz="1600" b="1" baseline="-25000" dirty="0">
                <a:solidFill>
                  <a:schemeClr val="accent2"/>
                </a:solidFill>
                <a:latin typeface="Symbol" pitchFamily="18" charset="2"/>
              </a:rPr>
              <a:t>m</a:t>
            </a:r>
            <a:r>
              <a:rPr lang="it-IT" sz="1600" b="1" dirty="0">
                <a:solidFill>
                  <a:schemeClr val="accent2"/>
                </a:solidFill>
                <a:latin typeface="Times New Roman" pitchFamily="18" charset="0"/>
              </a:rPr>
              <a:t>&gt;230 MeV)</a:t>
            </a:r>
          </a:p>
          <a:p>
            <a:pPr lvl="1">
              <a:buFontTx/>
              <a:buChar char="•"/>
            </a:pPr>
            <a:r>
              <a:rPr lang="it-IT" sz="1600" b="1" dirty="0">
                <a:solidFill>
                  <a:schemeClr val="accent2"/>
                </a:solidFill>
                <a:latin typeface="Times New Roman" pitchFamily="18" charset="0"/>
              </a:rPr>
              <a:t>KASCADE array </a:t>
            </a:r>
            <a:r>
              <a:rPr lang="it-IT" sz="1600" b="1" dirty="0">
                <a:solidFill>
                  <a:schemeClr val="accent2"/>
                </a:solidFill>
                <a:latin typeface="Symbol" pitchFamily="18" charset="2"/>
              </a:rPr>
              <a:t>m</a:t>
            </a:r>
            <a:r>
              <a:rPr lang="it-IT" sz="1600" b="1" dirty="0">
                <a:solidFill>
                  <a:schemeClr val="accent2"/>
                </a:solidFill>
                <a:latin typeface="Times New Roman" pitchFamily="18" charset="0"/>
              </a:rPr>
              <a:t> detectors</a:t>
            </a:r>
          </a:p>
          <a:p>
            <a:pPr lvl="2">
              <a:buFontTx/>
              <a:buChar char="•"/>
            </a:pPr>
            <a:r>
              <a:rPr lang="it-IT" sz="1600" b="1" dirty="0">
                <a:solidFill>
                  <a:schemeClr val="accent2"/>
                </a:solidFill>
                <a:latin typeface="Times New Roman" pitchFamily="18" charset="0"/>
              </a:rPr>
              <a:t>Fit Lagutin Function</a:t>
            </a:r>
          </a:p>
          <a:p>
            <a:pPr>
              <a:buFontTx/>
              <a:buChar char="•"/>
            </a:pPr>
            <a:r>
              <a:rPr lang="it-IT" sz="1600" b="1" dirty="0">
                <a:solidFill>
                  <a:srgbClr val="00CC00"/>
                </a:solidFill>
                <a:latin typeface="Times New Roman" pitchFamily="18" charset="0"/>
              </a:rPr>
              <a:t>  </a:t>
            </a:r>
            <a:r>
              <a:rPr lang="it-IT" sz="1600" b="1" dirty="0">
                <a:solidFill>
                  <a:srgbClr val="00CC00"/>
                </a:solidFill>
                <a:latin typeface="Symbol" pitchFamily="18" charset="2"/>
              </a:rPr>
              <a:t>m</a:t>
            </a:r>
            <a:r>
              <a:rPr lang="it-IT" sz="1600" b="1" dirty="0">
                <a:solidFill>
                  <a:srgbClr val="00CC00"/>
                </a:solidFill>
                <a:latin typeface="Times New Roman" pitchFamily="18" charset="0"/>
              </a:rPr>
              <a:t> density &amp; direction  (E</a:t>
            </a:r>
            <a:r>
              <a:rPr lang="it-IT" sz="1600" b="1" baseline="-25000" dirty="0">
                <a:solidFill>
                  <a:srgbClr val="00CC00"/>
                </a:solidFill>
                <a:latin typeface="Symbol" pitchFamily="18" charset="2"/>
              </a:rPr>
              <a:t>m</a:t>
            </a:r>
            <a:r>
              <a:rPr lang="it-IT" sz="1600" b="1" dirty="0">
                <a:solidFill>
                  <a:srgbClr val="00CC00"/>
                </a:solidFill>
                <a:latin typeface="Times New Roman" pitchFamily="18" charset="0"/>
              </a:rPr>
              <a:t>&gt;800 MeV)</a:t>
            </a:r>
          </a:p>
          <a:p>
            <a:pPr lvl="1">
              <a:buFontTx/>
              <a:buChar char="•"/>
            </a:pPr>
            <a:r>
              <a:rPr lang="it-IT" sz="1600" b="1" dirty="0">
                <a:solidFill>
                  <a:srgbClr val="00CC00"/>
                </a:solidFill>
                <a:latin typeface="Times New Roman" pitchFamily="18" charset="0"/>
              </a:rPr>
              <a:t>Streamer Tubes</a:t>
            </a:r>
            <a:endParaRPr lang="it-IT" sz="1600" dirty="0">
              <a:latin typeface="Times New Roman" pitchFamily="18" charset="0"/>
            </a:endParaRPr>
          </a:p>
          <a:p>
            <a:pPr>
              <a:buFontTx/>
              <a:buChar char="•"/>
            </a:pPr>
            <a:endParaRPr lang="it-IT" sz="1600" dirty="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5" y="620688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Grande array </a:t>
            </a:r>
            <a:r>
              <a:rPr lang="en-US" dirty="0" smtClean="0">
                <a:latin typeface="Comic Sans MS" pitchFamily="66" charset="0"/>
                <a:sym typeface="Wingdings" pitchFamily="2" charset="2"/>
              </a:rPr>
              <a:t> cover an area of 0.5 km</a:t>
            </a:r>
            <a:r>
              <a:rPr lang="en-US" baseline="30000" dirty="0" smtClean="0">
                <a:latin typeface="Comic Sans MS" pitchFamily="66" charset="0"/>
                <a:sym typeface="Wingdings" pitchFamily="2" charset="2"/>
              </a:rPr>
              <a:t>2</a:t>
            </a:r>
            <a:r>
              <a:rPr lang="en-US" dirty="0" smtClean="0">
                <a:latin typeface="Comic Sans MS" pitchFamily="66" charset="0"/>
                <a:sym typeface="Wingdings" pitchFamily="2" charset="2"/>
              </a:rPr>
              <a:t>, detecting EAS with high resolution</a:t>
            </a:r>
            <a:endParaRPr lang="it-IT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A02FB0-1C18-4EF5-B2FC-F5D4D97A167B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10243" name="Picture 14" descr="acc-eventsel"/>
          <p:cNvPicPr>
            <a:picLocks noChangeAspect="1" noChangeArrowheads="1"/>
          </p:cNvPicPr>
          <p:nvPr/>
        </p:nvPicPr>
        <p:blipFill>
          <a:blip r:embed="rId2" cstate="print"/>
          <a:srcRect t="7690" r="7324" b="31"/>
          <a:stretch>
            <a:fillRect/>
          </a:stretch>
        </p:blipFill>
        <p:spPr bwMode="auto">
          <a:xfrm>
            <a:off x="76200" y="1617663"/>
            <a:ext cx="4114800" cy="40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467544" y="346075"/>
            <a:ext cx="84969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KASCADE-Grande accuracies with a subsample</a:t>
            </a:r>
          </a:p>
          <a:p>
            <a:pPr algn="ctr"/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of common events KASCADE + Grande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6" name="Text Box 9"/>
          <p:cNvSpPr txBox="1">
            <a:spLocks noChangeArrowheads="1"/>
          </p:cNvSpPr>
          <p:nvPr/>
        </p:nvSpPr>
        <p:spPr bwMode="auto">
          <a:xfrm>
            <a:off x="4695006" y="6165304"/>
            <a:ext cx="398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err="1"/>
              <a:t>Apel</a:t>
            </a:r>
            <a:r>
              <a:rPr lang="en-US" b="1" dirty="0"/>
              <a:t> et al. NIMA 620 (2010) 202-216</a:t>
            </a:r>
          </a:p>
        </p:txBody>
      </p:sp>
      <p:sp>
        <p:nvSpPr>
          <p:cNvPr id="10247" name="Text Box 12"/>
          <p:cNvSpPr txBox="1">
            <a:spLocks noChangeArrowheads="1"/>
          </p:cNvSpPr>
          <p:nvPr/>
        </p:nvSpPr>
        <p:spPr bwMode="auto">
          <a:xfrm>
            <a:off x="669925" y="5726113"/>
            <a:ext cx="2711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■ KASCADE stations</a:t>
            </a:r>
          </a:p>
          <a:p>
            <a:r>
              <a:rPr lang="en-US" sz="2000" b="1">
                <a:solidFill>
                  <a:srgbClr val="FF0000"/>
                </a:solidFill>
              </a:rPr>
              <a:t>■ Grande stations</a:t>
            </a:r>
          </a:p>
        </p:txBody>
      </p:sp>
      <p:pic>
        <p:nvPicPr>
          <p:cNvPr id="10" name="Picture 9" descr="acc-meanNch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412776"/>
            <a:ext cx="5040560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cc-core.eps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71600" y="529375"/>
            <a:ext cx="7128792" cy="3043641"/>
          </a:xfrm>
        </p:spPr>
      </p:pic>
      <p:pic>
        <p:nvPicPr>
          <p:cNvPr id="5" name="Picture 4" descr="acc-dir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3933056"/>
            <a:ext cx="6751465" cy="2903035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815208" y="15855"/>
          <a:ext cx="3196952" cy="532825"/>
        </p:xfrm>
        <a:graphic>
          <a:graphicData uri="http://schemas.openxmlformats.org/presentationml/2006/ole">
            <p:oleObj spid="_x0000_s1026" name="Equation" r:id="rId5" imgW="1828800" imgH="30456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55576" y="3573016"/>
          <a:ext cx="7900077" cy="500709"/>
        </p:xfrm>
        <a:graphic>
          <a:graphicData uri="http://schemas.openxmlformats.org/presentationml/2006/ole">
            <p:oleObj spid="_x0000_s1027" name="Equation" r:id="rId6" imgW="36064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aseline="-25000" dirty="0" smtClean="0">
                <a:latin typeface="Symbol" pitchFamily="18" charset="2"/>
                <a:cs typeface="Times New Roman" pitchFamily="18" charset="0"/>
              </a:rPr>
              <a:t>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accuracy studied with simulated events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Accuracy ~20% for N</a:t>
            </a:r>
            <a:r>
              <a:rPr lang="en-US" baseline="-25000" dirty="0" smtClean="0">
                <a:latin typeface="Symbol" pitchFamily="18" charset="2"/>
                <a:cs typeface="Times New Roman" pitchFamily="18" charset="0"/>
              </a:rPr>
              <a:t>m</a:t>
            </a:r>
            <a:endParaRPr lang="it-IT" baseline="-25000" dirty="0">
              <a:latin typeface="Symbol" pitchFamily="18" charset="2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060848"/>
            <a:ext cx="5820296" cy="4258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latin typeface="Comic Sans MS" pitchFamily="66" charset="0"/>
              </a:rPr>
              <a:t>All particle energy spectrum</a:t>
            </a:r>
            <a:endParaRPr lang="it-IT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Combination of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N</a:t>
            </a:r>
            <a:r>
              <a:rPr lang="en-US" baseline="-25000" dirty="0" err="1" smtClean="0">
                <a:solidFill>
                  <a:srgbClr val="FF0000"/>
                </a:solidFill>
                <a:latin typeface="Comic Sans MS" pitchFamily="66" charset="0"/>
              </a:rPr>
              <a:t>ch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and N</a:t>
            </a:r>
            <a:r>
              <a:rPr lang="en-US" baseline="-25000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</a:p>
          <a:p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Five different angular bins</a:t>
            </a:r>
          </a:p>
          <a:p>
            <a:endParaRPr lang="en-US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US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US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parameter evaluates chemical composition</a:t>
            </a:r>
          </a:p>
          <a:p>
            <a:endParaRPr lang="en-US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Based on </a:t>
            </a:r>
            <a:r>
              <a:rPr lang="en-US" dirty="0" err="1" smtClean="0">
                <a:solidFill>
                  <a:srgbClr val="C00000"/>
                </a:solidFill>
                <a:latin typeface="Comic Sans MS" pitchFamily="66" charset="0"/>
              </a:rPr>
              <a:t>QGSJet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 II-02</a:t>
            </a:r>
            <a:endParaRPr lang="it-IT" dirty="0">
              <a:solidFill>
                <a:srgbClr val="C00000"/>
              </a:solidFill>
              <a:latin typeface="Comic Sans MS" pitchFamily="66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907704" y="2852936"/>
          <a:ext cx="5556070" cy="1105396"/>
        </p:xfrm>
        <a:graphic>
          <a:graphicData uri="http://schemas.openxmlformats.org/presentationml/2006/ole">
            <p:oleObj spid="_x0000_s3074" name="Equation" r:id="rId3" imgW="2425680" imgH="48240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475656" y="4941168"/>
          <a:ext cx="6648739" cy="432048"/>
        </p:xfrm>
        <a:graphic>
          <a:graphicData uri="http://schemas.openxmlformats.org/presentationml/2006/ole">
            <p:oleObj spid="_x0000_s3075" name="Equation" r:id="rId4" imgW="3517560" imgH="2286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92080" y="6381328"/>
            <a:ext cx="3576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Astroparticle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Physics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(2012) 183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1345</TotalTime>
  <Words>753</Words>
  <Application>Microsoft Office PowerPoint</Application>
  <PresentationFormat>On-screen Show (4:3)</PresentationFormat>
  <Paragraphs>141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Equation</vt:lpstr>
      <vt:lpstr>Cosmic rays studies,  in the 1016-1018 eV energy range, with the KASCADE-Grande experiment</vt:lpstr>
      <vt:lpstr>Slide 2</vt:lpstr>
      <vt:lpstr>Slide 3</vt:lpstr>
      <vt:lpstr>KASCADE-Grande experiment</vt:lpstr>
      <vt:lpstr>Slide 5</vt:lpstr>
      <vt:lpstr>Slide 6</vt:lpstr>
      <vt:lpstr>Slide 7</vt:lpstr>
      <vt:lpstr>Slide 8</vt:lpstr>
      <vt:lpstr>All particle energy spectrum</vt:lpstr>
      <vt:lpstr>Slide 10</vt:lpstr>
      <vt:lpstr>Slide 11</vt:lpstr>
      <vt:lpstr>Approach to Chemical Composition</vt:lpstr>
      <vt:lpstr>Unfolding</vt:lpstr>
      <vt:lpstr>Slide 14</vt:lpstr>
      <vt:lpstr>Slide 15</vt:lpstr>
      <vt:lpstr>Event separation in two mass groups by the Nch/Nm ratio</vt:lpstr>
      <vt:lpstr>Slide 17</vt:lpstr>
      <vt:lpstr>Slide 18</vt:lpstr>
      <vt:lpstr>Slide 19</vt:lpstr>
      <vt:lpstr>Slide 20</vt:lpstr>
      <vt:lpstr>Slide 21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Cosmic rays studies, in the 1016-1018 eV energy range, with the KASCADE-Grande experiment</dc:title>
  <dc:creator>andrea</dc:creator>
  <cp:lastModifiedBy>andrea</cp:lastModifiedBy>
  <cp:revision>56</cp:revision>
  <dcterms:created xsi:type="dcterms:W3CDTF">2013-01-23T16:20:52Z</dcterms:created>
  <dcterms:modified xsi:type="dcterms:W3CDTF">2013-01-30T18:53:47Z</dcterms:modified>
</cp:coreProperties>
</file>