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1" r:id="rId3"/>
    <p:sldId id="258" r:id="rId4"/>
    <p:sldId id="262" r:id="rId5"/>
    <p:sldId id="272" r:id="rId6"/>
    <p:sldId id="269" r:id="rId7"/>
    <p:sldId id="267" r:id="rId8"/>
    <p:sldId id="270" r:id="rId9"/>
    <p:sldId id="271" r:id="rId10"/>
    <p:sldId id="268" r:id="rId11"/>
    <p:sldId id="263" r:id="rId12"/>
    <p:sldId id="264" r:id="rId13"/>
    <p:sldId id="265" r:id="rId14"/>
    <p:sldId id="273" r:id="rId15"/>
    <p:sldId id="266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5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F223-2733-4097-A32E-F9099A9ACB7A}" type="datetimeFigureOut">
              <a:rPr lang="zh-CN" altLang="en-US" smtClean="0"/>
              <a:pPr/>
              <a:t>2013/2/1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A33CE-1ED7-4F59-A8BA-BFBF7DF7B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AEE1F-FEF7-42C1-8FEA-024646659FA4}" type="slidenum">
              <a:rPr lang="en-US" altLang="zh-CN" smtClean="0">
                <a:latin typeface="Arial" pitchFamily="34" charset="0"/>
                <a:ea typeface="宋体" pitchFamily="2" charset="-122"/>
              </a:rPr>
              <a:pPr/>
              <a:t>1</a:t>
            </a:fld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81AE7-8FC1-4629-932A-E0FB8F7DC8F0}" type="slidenum">
              <a:rPr lang="en-US" altLang="zh-CN" smtClean="0">
                <a:latin typeface="Arial" pitchFamily="34" charset="0"/>
                <a:ea typeface="宋体" pitchFamily="2" charset="-122"/>
              </a:rPr>
              <a:pPr/>
              <a:t>3</a:t>
            </a:fld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9AAB0-2182-4EE6-B619-77ADA34D4C4D}" type="slidenum">
              <a:rPr lang="en-US" altLang="zh-CN" smtClean="0">
                <a:latin typeface="Arial" pitchFamily="34" charset="0"/>
                <a:ea typeface="宋体" pitchFamily="2" charset="-122"/>
              </a:rPr>
              <a:pPr/>
              <a:t>4</a:t>
            </a:fld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pPr defTabSz="449263" eaLnBrk="1" hangingPunct="1"/>
            <a:endParaRPr lang="zh-CN" altLang="zh-CN" smtClean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A2864-AB53-4B6F-942A-B293C9B9E1EA}" type="slidenum">
              <a:rPr lang="en-US" altLang="zh-CN" smtClean="0">
                <a:latin typeface="Arial" pitchFamily="34" charset="0"/>
                <a:ea typeface="宋体" pitchFamily="2" charset="-122"/>
              </a:rPr>
              <a:pPr/>
              <a:t>6</a:t>
            </a:fld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35DDF-FF5C-4840-BBC2-C87EC63BD2D6}" type="slidenum">
              <a:rPr lang="en-US" altLang="zh-CN" smtClean="0">
                <a:latin typeface="Arial" pitchFamily="34" charset="0"/>
                <a:ea typeface="宋体" pitchFamily="2" charset="-122"/>
              </a:rPr>
              <a:pPr/>
              <a:t>11</a:t>
            </a:fld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pPr defTabSz="449263" eaLnBrk="1" hangingPunct="1"/>
            <a:endParaRPr lang="zh-CN" altLang="zh-CN" smtClean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3A253-1331-4445-85B9-876A415081A4}" type="slidenum">
              <a:rPr lang="en-US" altLang="zh-CN" smtClean="0">
                <a:latin typeface="Arial" pitchFamily="34" charset="0"/>
                <a:ea typeface="宋体" pitchFamily="2" charset="-122"/>
              </a:rPr>
              <a:pPr/>
              <a:t>12</a:t>
            </a:fld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wmf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10" Type="http://schemas.openxmlformats.org/officeDocument/2006/relationships/image" Target="../media/image41.jpeg"/><Relationship Id="rId4" Type="http://schemas.openxmlformats.org/officeDocument/2006/relationships/image" Target="../media/image35.gif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4800" b="1" dirty="0" smtClean="0"/>
              <a:t>Status of LHAASO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>Zhen Cao, IHEP, China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3429000"/>
            <a:ext cx="7272808" cy="3212976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Facility and its scientific goals</a:t>
            </a:r>
          </a:p>
          <a:p>
            <a:pPr eaLnBrk="1" hangingPunct="1"/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Proposing status</a:t>
            </a:r>
          </a:p>
          <a:p>
            <a:pPr eaLnBrk="1" hangingPunct="1"/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Site</a:t>
            </a:r>
          </a:p>
          <a:p>
            <a:pPr eaLnBrk="1" hangingPunct="1"/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Schedule and prototyping </a:t>
            </a:r>
          </a:p>
          <a:p>
            <a:pPr eaLnBrk="1" hangingPunct="1"/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Workshop on Air Shower  Detection at High Altitudes, Naples, Italy, 2013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1143000"/>
          </a:xfrm>
        </p:spPr>
        <p:txBody>
          <a:bodyPr/>
          <a:lstStyle/>
          <a:p>
            <a:r>
              <a:rPr lang="en-US" altLang="zh-CN" smtClean="0"/>
              <a:t>Mt.Gongga, 260km away</a:t>
            </a:r>
            <a:endParaRPr lang="zh-CN" altLang="en-US" smtClean="0"/>
          </a:p>
        </p:txBody>
      </p:sp>
      <p:pic>
        <p:nvPicPr>
          <p:cNvPr id="40963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125538"/>
            <a:ext cx="65151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0" y="3979863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图片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4581525"/>
            <a:ext cx="338455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684213" y="48688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Mt. Haba</a:t>
            </a:r>
            <a:r>
              <a:rPr lang="zh-CN" altLang="en-US"/>
              <a:t>，</a:t>
            </a:r>
            <a:r>
              <a:rPr lang="en-US" altLang="zh-CN"/>
              <a:t>70km</a:t>
            </a:r>
            <a:endParaRPr lang="zh-CN" altLang="en-US"/>
          </a:p>
        </p:txBody>
      </p:sp>
      <p:sp>
        <p:nvSpPr>
          <p:cNvPr id="40967" name="TextBox 7"/>
          <p:cNvSpPr txBox="1">
            <a:spLocks noChangeArrowheads="1"/>
          </p:cNvSpPr>
          <p:nvPr/>
        </p:nvSpPr>
        <p:spPr bwMode="auto">
          <a:xfrm>
            <a:off x="5684838" y="4352925"/>
            <a:ext cx="2544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Mt. Duobao</a:t>
            </a:r>
            <a:r>
              <a:rPr lang="zh-CN" altLang="en-US"/>
              <a:t>，</a:t>
            </a:r>
            <a:r>
              <a:rPr lang="en-US" altLang="zh-CN"/>
              <a:t>40km</a:t>
            </a:r>
            <a:endParaRPr lang="zh-CN" altLang="en-US"/>
          </a:p>
        </p:txBody>
      </p:sp>
      <p:pic>
        <p:nvPicPr>
          <p:cNvPr id="40968" name="图片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5013" y="1079500"/>
            <a:ext cx="33274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Box 8"/>
          <p:cNvSpPr txBox="1">
            <a:spLocks noChangeArrowheads="1"/>
          </p:cNvSpPr>
          <p:nvPr/>
        </p:nvSpPr>
        <p:spPr bwMode="auto">
          <a:xfrm>
            <a:off x="6423025" y="1285875"/>
            <a:ext cx="2078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Another possible site ,10km away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FCAE83F-89A4-4FF9-BBDF-158E7A0D7B74}" type="datetime1">
              <a:rPr lang="zh-CN" altLang="en-US" smtClean="0">
                <a:latin typeface="Arial" pitchFamily="34" charset="0"/>
                <a:ea typeface="宋体" pitchFamily="2" charset="-122"/>
              </a:rPr>
              <a:pPr/>
              <a:t>2013/2/1</a:t>
            </a:fld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096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5B2387-1E6B-47FD-947D-B741EC10A2AF}" type="slidenum">
              <a:rPr lang="en-US" altLang="zh-CN" smtClean="0">
                <a:latin typeface="Arial" pitchFamily="34" charset="0"/>
                <a:ea typeface="宋体" pitchFamily="2" charset="-122"/>
              </a:rPr>
              <a:pPr/>
              <a:t>11</a:t>
            </a:fld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/>
          </p:nvPr>
        </p:nvSpPr>
        <p:spPr>
          <a:xfrm>
            <a:off x="0" y="1524000"/>
            <a:ext cx="9144000" cy="3282950"/>
          </a:xfrm>
        </p:spPr>
        <p:txBody>
          <a:bodyPr lIns="90000" tIns="46800" rIns="90000" bIns="46800" anchor="t"/>
          <a:lstStyle/>
          <a:p>
            <a:pPr marL="271463" indent="-271463" defTabSz="449263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CN" sz="3200" smtClean="0">
                <a:solidFill>
                  <a:schemeClr val="tx1"/>
                </a:solidFill>
              </a:rPr>
              <a:t>It is planned for a construction of 5-6 years</a:t>
            </a:r>
            <a:endParaRPr lang="en-US" sz="37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 algn="l" defTabSz="449263" eaLnBrk="1" hangingPunct="1"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CN" sz="3700" b="1" smtClean="0">
                <a:solidFill>
                  <a:schemeClr val="tx1"/>
                </a:solidFill>
              </a:rPr>
              <a:t>                   yrs  </a:t>
            </a:r>
            <a:endParaRPr lang="en-US" sz="3700" b="1" smtClean="0">
              <a:solidFill>
                <a:schemeClr val="tx1"/>
              </a:solidFill>
            </a:endParaRPr>
          </a:p>
          <a:p>
            <a:pPr marL="271463" indent="-271463" algn="l" defTabSz="449263" eaLnBrk="1" hangingPunct="1"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CN" sz="1800" b="1" smtClean="0">
                <a:solidFill>
                  <a:srgbClr val="FF0000"/>
                </a:solidFill>
              </a:rPr>
              <a:t>Detector R/D</a:t>
            </a:r>
            <a:r>
              <a:rPr lang="en-US" sz="1800" b="1" smtClean="0">
                <a:solidFill>
                  <a:srgbClr val="FF0000"/>
                </a:solidFill>
              </a:rPr>
              <a:t>：               </a:t>
            </a:r>
            <a:r>
              <a:rPr lang="zh-CN" altLang="en-US" sz="1800" b="1" smtClean="0">
                <a:solidFill>
                  <a:srgbClr val="FF0000"/>
                </a:solidFill>
              </a:rPr>
              <a:t> </a:t>
            </a:r>
            <a:r>
              <a:rPr lang="en-US" sz="1800" b="1" smtClean="0">
                <a:solidFill>
                  <a:srgbClr val="FF0000"/>
                </a:solidFill>
              </a:rPr>
              <a:t> 1.5 </a:t>
            </a:r>
          </a:p>
          <a:p>
            <a:pPr marL="271463" indent="-271463" algn="l" defTabSz="449263" eaLnBrk="1" hangingPunct="1"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CN" sz="1800" b="1" smtClean="0">
                <a:solidFill>
                  <a:srgbClr val="009DD9"/>
                </a:solidFill>
              </a:rPr>
              <a:t>FEE R/D</a:t>
            </a:r>
            <a:r>
              <a:rPr lang="en-US" sz="1800" b="1" smtClean="0">
                <a:solidFill>
                  <a:srgbClr val="009DD9"/>
                </a:solidFill>
              </a:rPr>
              <a:t>:                           2   </a:t>
            </a:r>
          </a:p>
          <a:p>
            <a:pPr marL="271463" indent="-271463" algn="l" defTabSz="449263" eaLnBrk="1" hangingPunct="1"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CN" sz="1800" b="1" smtClean="0">
                <a:solidFill>
                  <a:srgbClr val="85DFD0"/>
                </a:solidFill>
              </a:rPr>
              <a:t>FEE Production</a:t>
            </a:r>
            <a:r>
              <a:rPr lang="en-US" sz="1800" b="1" smtClean="0">
                <a:solidFill>
                  <a:srgbClr val="85DFD0"/>
                </a:solidFill>
              </a:rPr>
              <a:t>:              1.5</a:t>
            </a:r>
          </a:p>
          <a:p>
            <a:pPr marL="271463" indent="-271463" algn="l" defTabSz="449263" eaLnBrk="1" hangingPunct="1"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CN" sz="1800" b="1" smtClean="0">
                <a:solidFill>
                  <a:srgbClr val="E2D700"/>
                </a:solidFill>
              </a:rPr>
              <a:t>DAQ &amp; installation</a:t>
            </a:r>
            <a:r>
              <a:rPr lang="en-US" sz="1800" b="1" smtClean="0">
                <a:solidFill>
                  <a:srgbClr val="E2D700"/>
                </a:solidFill>
              </a:rPr>
              <a:t>:</a:t>
            </a:r>
            <a:r>
              <a:rPr lang="en-US" altLang="zh-CN" sz="1800" b="1" smtClean="0">
                <a:solidFill>
                  <a:srgbClr val="E2D700"/>
                </a:solidFill>
              </a:rPr>
              <a:t>    </a:t>
            </a:r>
            <a:r>
              <a:rPr lang="en-US" sz="1800" b="1" smtClean="0">
                <a:solidFill>
                  <a:srgbClr val="E2D700"/>
                </a:solidFill>
              </a:rPr>
              <a:t>     0.5</a:t>
            </a:r>
          </a:p>
          <a:p>
            <a:pPr marL="271463" indent="-271463" algn="l" defTabSz="449263" eaLnBrk="1" hangingPunct="1"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CN" sz="1800" b="1" smtClean="0">
                <a:solidFill>
                  <a:schemeClr val="tx1"/>
                </a:solidFill>
              </a:rPr>
              <a:t>Detector deployment</a:t>
            </a:r>
            <a:r>
              <a:rPr lang="en-US" sz="1800" b="1" smtClean="0">
                <a:solidFill>
                  <a:schemeClr val="tx1"/>
                </a:solidFill>
              </a:rPr>
              <a:t>:   </a:t>
            </a:r>
            <a:r>
              <a:rPr lang="en-US" altLang="zh-CN" sz="1800" b="1" smtClean="0">
                <a:solidFill>
                  <a:schemeClr val="tx1"/>
                </a:solidFill>
              </a:rPr>
              <a:t>  </a:t>
            </a:r>
            <a:r>
              <a:rPr lang="en-US" sz="1800" b="1" smtClean="0">
                <a:solidFill>
                  <a:schemeClr val="tx1"/>
                </a:solidFill>
              </a:rPr>
              <a:t>4   </a:t>
            </a:r>
          </a:p>
          <a:p>
            <a:pPr marL="271463" indent="-271463" algn="l" defTabSz="449263" eaLnBrk="1" hangingPunct="1"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1800" b="1" smtClean="0">
                <a:solidFill>
                  <a:schemeClr val="tx1"/>
                </a:solidFill>
              </a:rPr>
              <a:t> </a:t>
            </a:r>
            <a:r>
              <a:rPr lang="en-US" sz="1800" b="1" smtClean="0">
                <a:solidFill>
                  <a:srgbClr val="FF0066"/>
                </a:solidFill>
              </a:rPr>
              <a:t>1</a:t>
            </a:r>
            <a:r>
              <a:rPr lang="en-US" altLang="zh-CN" sz="1800" b="1" smtClean="0">
                <a:solidFill>
                  <a:srgbClr val="FF0066"/>
                </a:solidFill>
              </a:rPr>
              <a:t>% array test run</a:t>
            </a:r>
            <a:r>
              <a:rPr lang="en-US" sz="1800" b="1" smtClean="0">
                <a:solidFill>
                  <a:srgbClr val="FF0066"/>
                </a:solidFill>
              </a:rPr>
              <a:t>:      </a:t>
            </a:r>
            <a:r>
              <a:rPr lang="en-US" altLang="zh-CN" sz="1800" b="1" smtClean="0">
                <a:solidFill>
                  <a:srgbClr val="FF0066"/>
                </a:solidFill>
              </a:rPr>
              <a:t>  </a:t>
            </a:r>
            <a:r>
              <a:rPr lang="en-US" sz="1800" b="1" smtClean="0">
                <a:solidFill>
                  <a:srgbClr val="FF0066"/>
                </a:solidFill>
              </a:rPr>
              <a:t>   1    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0" y="457200"/>
            <a:ext cx="9144000" cy="717550"/>
          </a:xfrm>
        </p:spPr>
        <p:txBody>
          <a:bodyPr lIns="0" tIns="46800" rIns="0" bIns="0" anchor="b"/>
          <a:lstStyle/>
          <a:p>
            <a:pPr marL="0" indent="0" algn="ctr" defTabSz="449263" eaLnBrk="1" hangingPunct="1"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zh-CN" sz="3600" b="1" smtClean="0">
                <a:solidFill>
                  <a:srgbClr val="FF3300"/>
                </a:solidFill>
              </a:rPr>
              <a:t>Observatory Construction </a:t>
            </a:r>
            <a:endParaRPr lang="en-US" sz="3600" b="1" smtClean="0">
              <a:solidFill>
                <a:srgbClr val="FF3300"/>
              </a:solidFill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705350" y="2200275"/>
            <a:ext cx="4210050" cy="2447925"/>
            <a:chOff x="2964" y="1200"/>
            <a:chExt cx="2652" cy="1542"/>
          </a:xfrm>
        </p:grpSpPr>
        <p:sp>
          <p:nvSpPr>
            <p:cNvPr id="40969" name="Line 5"/>
            <p:cNvSpPr>
              <a:spLocks noChangeShapeType="1"/>
            </p:cNvSpPr>
            <p:nvPr/>
          </p:nvSpPr>
          <p:spPr bwMode="auto">
            <a:xfrm>
              <a:off x="3689" y="2447"/>
              <a:ext cx="1879" cy="1"/>
            </a:xfrm>
            <a:prstGeom prst="line">
              <a:avLst/>
            </a:prstGeom>
            <a:noFill/>
            <a:ln w="136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0" name="Line 6"/>
            <p:cNvSpPr>
              <a:spLocks noChangeShapeType="1"/>
            </p:cNvSpPr>
            <p:nvPr/>
          </p:nvSpPr>
          <p:spPr bwMode="auto">
            <a:xfrm>
              <a:off x="2964" y="2143"/>
              <a:ext cx="692" cy="1"/>
            </a:xfrm>
            <a:prstGeom prst="line">
              <a:avLst/>
            </a:prstGeom>
            <a:noFill/>
            <a:ln w="136440">
              <a:solidFill>
                <a:srgbClr val="009D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1" name="Line 7"/>
            <p:cNvSpPr>
              <a:spLocks noChangeShapeType="1"/>
            </p:cNvSpPr>
            <p:nvPr/>
          </p:nvSpPr>
          <p:spPr bwMode="auto">
            <a:xfrm>
              <a:off x="3695" y="1943"/>
              <a:ext cx="186" cy="2"/>
            </a:xfrm>
            <a:prstGeom prst="line">
              <a:avLst/>
            </a:prstGeom>
            <a:noFill/>
            <a:ln w="136440">
              <a:solidFill>
                <a:srgbClr val="E2D7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2" name="Line 8"/>
            <p:cNvSpPr>
              <a:spLocks noChangeShapeType="1"/>
            </p:cNvSpPr>
            <p:nvPr/>
          </p:nvSpPr>
          <p:spPr bwMode="auto">
            <a:xfrm flipV="1">
              <a:off x="3312" y="2448"/>
              <a:ext cx="384" cy="0"/>
            </a:xfrm>
            <a:prstGeom prst="line">
              <a:avLst/>
            </a:prstGeom>
            <a:noFill/>
            <a:ln w="13644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3" name="Line 9"/>
            <p:cNvSpPr>
              <a:spLocks noChangeShapeType="1"/>
            </p:cNvSpPr>
            <p:nvPr/>
          </p:nvSpPr>
          <p:spPr bwMode="auto">
            <a:xfrm>
              <a:off x="2976" y="1614"/>
              <a:ext cx="2640" cy="18"/>
            </a:xfrm>
            <a:prstGeom prst="line">
              <a:avLst/>
            </a:prstGeom>
            <a:noFill/>
            <a:ln w="4752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4" name="Line 10"/>
            <p:cNvSpPr>
              <a:spLocks noChangeShapeType="1"/>
            </p:cNvSpPr>
            <p:nvPr/>
          </p:nvSpPr>
          <p:spPr bwMode="auto">
            <a:xfrm>
              <a:off x="2964" y="1945"/>
              <a:ext cx="589" cy="1"/>
            </a:xfrm>
            <a:prstGeom prst="line">
              <a:avLst/>
            </a:prstGeom>
            <a:noFill/>
            <a:ln w="13644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5" name="Line 11"/>
            <p:cNvSpPr>
              <a:spLocks noChangeShapeType="1"/>
            </p:cNvSpPr>
            <p:nvPr/>
          </p:nvSpPr>
          <p:spPr bwMode="auto">
            <a:xfrm>
              <a:off x="3688" y="2143"/>
              <a:ext cx="583" cy="1"/>
            </a:xfrm>
            <a:prstGeom prst="line">
              <a:avLst/>
            </a:prstGeom>
            <a:noFill/>
            <a:ln w="136440">
              <a:solidFill>
                <a:srgbClr val="85DFD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6" name="Line 12"/>
            <p:cNvSpPr>
              <a:spLocks noChangeShapeType="1"/>
            </p:cNvSpPr>
            <p:nvPr/>
          </p:nvSpPr>
          <p:spPr bwMode="auto">
            <a:xfrm>
              <a:off x="3620" y="1483"/>
              <a:ext cx="1" cy="125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7" name="Text Box 13"/>
            <p:cNvSpPr txBox="1">
              <a:spLocks noChangeArrowheads="1"/>
            </p:cNvSpPr>
            <p:nvPr/>
          </p:nvSpPr>
          <p:spPr bwMode="auto">
            <a:xfrm>
              <a:off x="3790" y="1218"/>
              <a:ext cx="943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 defTabSz="449263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zh-CN" b="1">
                  <a:solidFill>
                    <a:srgbClr val="000000"/>
                  </a:solidFill>
                  <a:ea typeface="黑体" pitchFamily="49" charset="-122"/>
                </a:rPr>
                <a:t>6 yrs</a:t>
              </a:r>
            </a:p>
          </p:txBody>
        </p:sp>
        <p:sp>
          <p:nvSpPr>
            <p:cNvPr id="40978" name="Text Box 14"/>
            <p:cNvSpPr txBox="1">
              <a:spLocks noChangeArrowheads="1"/>
            </p:cNvSpPr>
            <p:nvPr/>
          </p:nvSpPr>
          <p:spPr bwMode="auto">
            <a:xfrm>
              <a:off x="3216" y="1200"/>
              <a:ext cx="94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 defTabSz="449263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zh-CN" b="1">
                  <a:solidFill>
                    <a:srgbClr val="000000"/>
                  </a:solidFill>
                  <a:ea typeface="黑体" pitchFamily="49" charset="-122"/>
                </a:rPr>
                <a:t>now</a:t>
              </a:r>
            </a:p>
          </p:txBody>
        </p:sp>
        <p:sp>
          <p:nvSpPr>
            <p:cNvPr id="40979" name="Line 23"/>
            <p:cNvSpPr>
              <a:spLocks noChangeShapeType="1"/>
            </p:cNvSpPr>
            <p:nvPr/>
          </p:nvSpPr>
          <p:spPr bwMode="auto">
            <a:xfrm>
              <a:off x="3407" y="1488"/>
              <a:ext cx="1" cy="1254"/>
            </a:xfrm>
            <a:prstGeom prst="line">
              <a:avLst/>
            </a:prstGeom>
            <a:noFill/>
            <a:ln w="9398">
              <a:solidFill>
                <a:schemeClr val="bg2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0" name="Line 24"/>
            <p:cNvSpPr>
              <a:spLocks noChangeShapeType="1"/>
            </p:cNvSpPr>
            <p:nvPr/>
          </p:nvSpPr>
          <p:spPr bwMode="auto">
            <a:xfrm>
              <a:off x="3839" y="1482"/>
              <a:ext cx="1" cy="1254"/>
            </a:xfrm>
            <a:prstGeom prst="line">
              <a:avLst/>
            </a:prstGeom>
            <a:noFill/>
            <a:ln w="9398">
              <a:solidFill>
                <a:schemeClr val="bg2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1" name="Line 25"/>
            <p:cNvSpPr>
              <a:spLocks noChangeShapeType="1"/>
            </p:cNvSpPr>
            <p:nvPr/>
          </p:nvSpPr>
          <p:spPr bwMode="auto">
            <a:xfrm>
              <a:off x="4271" y="1482"/>
              <a:ext cx="1" cy="1254"/>
            </a:xfrm>
            <a:prstGeom prst="line">
              <a:avLst/>
            </a:prstGeom>
            <a:noFill/>
            <a:ln w="9398">
              <a:solidFill>
                <a:schemeClr val="bg2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2" name="Line 26"/>
            <p:cNvSpPr>
              <a:spLocks noChangeShapeType="1"/>
            </p:cNvSpPr>
            <p:nvPr/>
          </p:nvSpPr>
          <p:spPr bwMode="auto">
            <a:xfrm>
              <a:off x="4703" y="1482"/>
              <a:ext cx="1" cy="1254"/>
            </a:xfrm>
            <a:prstGeom prst="line">
              <a:avLst/>
            </a:prstGeom>
            <a:noFill/>
            <a:ln w="9398">
              <a:solidFill>
                <a:schemeClr val="bg2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3" name="Line 27"/>
            <p:cNvSpPr>
              <a:spLocks noChangeShapeType="1"/>
            </p:cNvSpPr>
            <p:nvPr/>
          </p:nvSpPr>
          <p:spPr bwMode="auto">
            <a:xfrm>
              <a:off x="5135" y="1482"/>
              <a:ext cx="1" cy="1254"/>
            </a:xfrm>
            <a:prstGeom prst="line">
              <a:avLst/>
            </a:prstGeom>
            <a:noFill/>
            <a:ln w="9398">
              <a:solidFill>
                <a:schemeClr val="bg2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68" name="矩形 23"/>
          <p:cNvSpPr>
            <a:spLocks noChangeArrowheads="1"/>
          </p:cNvSpPr>
          <p:nvPr/>
        </p:nvSpPr>
        <p:spPr bwMode="auto">
          <a:xfrm>
            <a:off x="228600" y="5029200"/>
            <a:ext cx="8686800" cy="1600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 sz="3200" dirty="0" smtClean="0"/>
              <a:t>All technology that will be used in LHAASO are</a:t>
            </a:r>
          </a:p>
          <a:p>
            <a:r>
              <a:rPr lang="en-US" altLang="zh-CN" sz="3200" dirty="0" smtClean="0"/>
              <a:t> tested with engineering arrays at scales of</a:t>
            </a:r>
          </a:p>
          <a:p>
            <a:r>
              <a:rPr lang="en-US" altLang="zh-CN" sz="3200" dirty="0" smtClean="0"/>
              <a:t> 1%-10% of the full project </a:t>
            </a:r>
            <a:endParaRPr lang="en-US" altLang="zh-CN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YBJ"/>
          <p:cNvPicPr>
            <a:picLocks noChangeAspect="1" noChangeArrowheads="1"/>
          </p:cNvPicPr>
          <p:nvPr/>
        </p:nvPicPr>
        <p:blipFill>
          <a:blip r:embed="rId3" cstate="print">
            <a:lum bright="-18000" contrast="-46000"/>
          </a:blip>
          <a:srcRect l="44975" t="13361" r="28027" b="61755"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pPr marL="273050" indent="-273050" eaLnBrk="1" hangingPunct="1"/>
            <a:r>
              <a:rPr lang="en-US" altLang="zh-CN" b="1" smtClean="0">
                <a:solidFill>
                  <a:schemeClr val="bg1"/>
                </a:solidFill>
              </a:rPr>
              <a:t>1% engineering array near the ARGO detector with a budget of ~1M euro since 2009</a:t>
            </a:r>
          </a:p>
        </p:txBody>
      </p:sp>
      <p:sp>
        <p:nvSpPr>
          <p:cNvPr id="36868" name="Oval 40"/>
          <p:cNvSpPr>
            <a:spLocks noChangeAspect="1" noChangeArrowheads="1"/>
          </p:cNvSpPr>
          <p:nvPr/>
        </p:nvSpPr>
        <p:spPr bwMode="auto">
          <a:xfrm rot="-1059531">
            <a:off x="911225" y="2678113"/>
            <a:ext cx="276225" cy="2492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69" name="Rectangle 37"/>
          <p:cNvSpPr>
            <a:spLocks noChangeAspect="1" noChangeArrowheads="1"/>
          </p:cNvSpPr>
          <p:nvPr/>
        </p:nvSpPr>
        <p:spPr bwMode="auto">
          <a:xfrm rot="-1059531">
            <a:off x="2135188" y="4622800"/>
            <a:ext cx="254000" cy="227013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chemeClr val="hlink"/>
              </a:solidFill>
            </a:endParaRPr>
          </a:p>
        </p:txBody>
      </p:sp>
      <p:sp>
        <p:nvSpPr>
          <p:cNvPr id="36870" name="Rectangle 38"/>
          <p:cNvSpPr>
            <a:spLocks noChangeAspect="1" noChangeArrowheads="1"/>
          </p:cNvSpPr>
          <p:nvPr/>
        </p:nvSpPr>
        <p:spPr bwMode="auto">
          <a:xfrm rot="-1059531">
            <a:off x="2062163" y="4406900"/>
            <a:ext cx="255587" cy="227013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chemeClr val="hlink"/>
              </a:solidFill>
            </a:endParaRPr>
          </a:p>
        </p:txBody>
      </p:sp>
      <p:sp>
        <p:nvSpPr>
          <p:cNvPr id="36871" name="Rectangle 35"/>
          <p:cNvSpPr>
            <a:spLocks noChangeAspect="1" noChangeArrowheads="1"/>
          </p:cNvSpPr>
          <p:nvPr/>
        </p:nvSpPr>
        <p:spPr bwMode="auto">
          <a:xfrm rot="-1059531">
            <a:off x="1774825" y="3470275"/>
            <a:ext cx="254000" cy="2286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chemeClr val="hlink"/>
              </a:solidFill>
            </a:endParaRPr>
          </a:p>
        </p:txBody>
      </p:sp>
      <p:sp>
        <p:nvSpPr>
          <p:cNvPr id="36872" name="Rectangle 36"/>
          <p:cNvSpPr>
            <a:spLocks noChangeAspect="1" noChangeArrowheads="1"/>
          </p:cNvSpPr>
          <p:nvPr/>
        </p:nvSpPr>
        <p:spPr bwMode="auto">
          <a:xfrm rot="-1059531">
            <a:off x="1703388" y="3254375"/>
            <a:ext cx="254000" cy="22701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chemeClr val="hlink"/>
              </a:solidFill>
            </a:endParaRPr>
          </a:p>
        </p:txBody>
      </p:sp>
      <p:sp>
        <p:nvSpPr>
          <p:cNvPr id="36873" name="Oval 39"/>
          <p:cNvSpPr>
            <a:spLocks noChangeAspect="1" noChangeArrowheads="1"/>
          </p:cNvSpPr>
          <p:nvPr/>
        </p:nvSpPr>
        <p:spPr bwMode="auto">
          <a:xfrm rot="-1059531">
            <a:off x="1198563" y="2606675"/>
            <a:ext cx="276225" cy="2492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4" name="Oval 43"/>
          <p:cNvSpPr>
            <a:spLocks noChangeAspect="1" noChangeArrowheads="1"/>
          </p:cNvSpPr>
          <p:nvPr/>
        </p:nvSpPr>
        <p:spPr bwMode="auto">
          <a:xfrm rot="-1059531">
            <a:off x="1270000" y="2822575"/>
            <a:ext cx="276225" cy="2492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5" name="Oval 44"/>
          <p:cNvSpPr>
            <a:spLocks noChangeAspect="1" noChangeArrowheads="1"/>
          </p:cNvSpPr>
          <p:nvPr/>
        </p:nvSpPr>
        <p:spPr bwMode="auto">
          <a:xfrm rot="-1059531">
            <a:off x="995363" y="2906713"/>
            <a:ext cx="276225" cy="2460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6" name="Oval 42"/>
          <p:cNvSpPr>
            <a:spLocks noChangeAspect="1" noChangeArrowheads="1"/>
          </p:cNvSpPr>
          <p:nvPr/>
        </p:nvSpPr>
        <p:spPr bwMode="auto">
          <a:xfrm rot="-1059531">
            <a:off x="838200" y="2436813"/>
            <a:ext cx="277813" cy="2492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45"/>
          <p:cNvGrpSpPr>
            <a:grpSpLocks noChangeAspect="1"/>
          </p:cNvGrpSpPr>
          <p:nvPr/>
        </p:nvGrpSpPr>
        <p:grpSpPr bwMode="auto">
          <a:xfrm rot="-1059531">
            <a:off x="1462088" y="2246313"/>
            <a:ext cx="292100" cy="735012"/>
            <a:chOff x="3119" y="1257"/>
            <a:chExt cx="152" cy="425"/>
          </a:xfrm>
        </p:grpSpPr>
        <p:sp>
          <p:nvSpPr>
            <p:cNvPr id="36894" name="Oval 46"/>
            <p:cNvSpPr>
              <a:spLocks noChangeAspect="1" noChangeArrowheads="1"/>
            </p:cNvSpPr>
            <p:nvPr/>
          </p:nvSpPr>
          <p:spPr bwMode="auto">
            <a:xfrm>
              <a:off x="3124" y="1538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95" name="Oval 47"/>
            <p:cNvSpPr>
              <a:spLocks noChangeAspect="1" noChangeArrowheads="1"/>
            </p:cNvSpPr>
            <p:nvPr/>
          </p:nvSpPr>
          <p:spPr bwMode="auto">
            <a:xfrm>
              <a:off x="3119" y="1401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96" name="Oval 48"/>
            <p:cNvSpPr>
              <a:spLocks noChangeAspect="1" noChangeArrowheads="1"/>
            </p:cNvSpPr>
            <p:nvPr/>
          </p:nvSpPr>
          <p:spPr bwMode="auto">
            <a:xfrm>
              <a:off x="3127" y="1257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6878" name="Oval 41"/>
          <p:cNvSpPr>
            <a:spLocks noChangeAspect="1" noChangeArrowheads="1"/>
          </p:cNvSpPr>
          <p:nvPr/>
        </p:nvSpPr>
        <p:spPr bwMode="auto">
          <a:xfrm rot="-1059531">
            <a:off x="1127125" y="2357438"/>
            <a:ext cx="276225" cy="2492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9" name="Rectangle 3"/>
          <p:cNvSpPr>
            <a:spLocks noGrp="1" noChangeArrowheads="1"/>
          </p:cNvSpPr>
          <p:nvPr>
            <p:ph type="title"/>
          </p:nvPr>
        </p:nvSpPr>
        <p:spPr>
          <a:xfrm>
            <a:off x="239713" y="152400"/>
            <a:ext cx="8675687" cy="809625"/>
          </a:xfrm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chemeClr val="bg1"/>
                </a:solidFill>
              </a:rPr>
              <a:t>Prototype of LHAASO at Tibet site</a:t>
            </a:r>
          </a:p>
        </p:txBody>
      </p:sp>
      <p:pic>
        <p:nvPicPr>
          <p:cNvPr id="268293" name="Picture 5" descr="IMG_02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87913"/>
            <a:ext cx="2627313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4" name="Picture 6" descr="IMG_02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022850"/>
            <a:ext cx="24479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2" name="Rectangle 49"/>
          <p:cNvSpPr>
            <a:spLocks noChangeArrowheads="1"/>
          </p:cNvSpPr>
          <p:nvPr/>
        </p:nvSpPr>
        <p:spPr bwMode="auto">
          <a:xfrm rot="-1159741">
            <a:off x="7380288" y="3933825"/>
            <a:ext cx="792162" cy="7905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altLang="zh-CN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μ</a:t>
            </a:r>
          </a:p>
        </p:txBody>
      </p:sp>
      <p:pic>
        <p:nvPicPr>
          <p:cNvPr id="268344" name="Picture 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428750"/>
            <a:ext cx="5410200" cy="405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1752600" y="3276600"/>
            <a:ext cx="5334000" cy="1981200"/>
            <a:chOff x="864" y="2034"/>
            <a:chExt cx="3660" cy="1466"/>
          </a:xfrm>
        </p:grpSpPr>
        <p:pic>
          <p:nvPicPr>
            <p:cNvPr id="36886" name="Picture 7" descr="IMG_2445"/>
            <p:cNvPicPr>
              <a:picLocks noChangeAspect="1" noChangeArrowheads="1"/>
            </p:cNvPicPr>
            <p:nvPr/>
          </p:nvPicPr>
          <p:blipFill>
            <a:blip r:embed="rId7" cstate="print"/>
            <a:srcRect t="28654" b="11725"/>
            <a:stretch>
              <a:fillRect/>
            </a:stretch>
          </p:blipFill>
          <p:spPr bwMode="auto">
            <a:xfrm rot="-487486">
              <a:off x="864" y="2736"/>
              <a:ext cx="1872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7" name="Picture 7" descr="IMG_2445"/>
            <p:cNvPicPr>
              <a:picLocks noChangeAspect="1" noChangeArrowheads="1"/>
            </p:cNvPicPr>
            <p:nvPr/>
          </p:nvPicPr>
          <p:blipFill>
            <a:blip r:embed="rId8" cstate="print"/>
            <a:srcRect t="28654" b="11725"/>
            <a:stretch>
              <a:fillRect/>
            </a:stretch>
          </p:blipFill>
          <p:spPr bwMode="auto">
            <a:xfrm rot="-487486">
              <a:off x="3504" y="2400"/>
              <a:ext cx="1020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8" name="Picture 7" descr="IMG_2445"/>
            <p:cNvPicPr>
              <a:picLocks noChangeAspect="1" noChangeArrowheads="1"/>
            </p:cNvPicPr>
            <p:nvPr/>
          </p:nvPicPr>
          <p:blipFill>
            <a:blip r:embed="rId9" cstate="print"/>
            <a:srcRect t="28654" b="11725"/>
            <a:stretch>
              <a:fillRect/>
            </a:stretch>
          </p:blipFill>
          <p:spPr bwMode="auto">
            <a:xfrm rot="-487486">
              <a:off x="1152" y="2304"/>
              <a:ext cx="73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9" name="Picture 7" descr="IMG_2445"/>
            <p:cNvPicPr>
              <a:picLocks noChangeAspect="1" noChangeArrowheads="1"/>
            </p:cNvPicPr>
            <p:nvPr/>
          </p:nvPicPr>
          <p:blipFill>
            <a:blip r:embed="rId10" cstate="print"/>
            <a:srcRect t="28654" b="11725"/>
            <a:stretch>
              <a:fillRect/>
            </a:stretch>
          </p:blipFill>
          <p:spPr bwMode="auto">
            <a:xfrm rot="-487486">
              <a:off x="3026" y="2164"/>
              <a:ext cx="54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0" name="Picture 7" descr="IMG_2445"/>
            <p:cNvPicPr>
              <a:picLocks noChangeAspect="1" noChangeArrowheads="1"/>
            </p:cNvPicPr>
            <p:nvPr/>
          </p:nvPicPr>
          <p:blipFill>
            <a:blip r:embed="rId11" cstate="print"/>
            <a:srcRect t="28654" b="11725"/>
            <a:stretch>
              <a:fillRect/>
            </a:stretch>
          </p:blipFill>
          <p:spPr bwMode="auto">
            <a:xfrm rot="-487486">
              <a:off x="4035" y="2099"/>
              <a:ext cx="38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1" name="Picture 7" descr="IMG_2445"/>
            <p:cNvPicPr>
              <a:picLocks noChangeAspect="1" noChangeArrowheads="1"/>
            </p:cNvPicPr>
            <p:nvPr/>
          </p:nvPicPr>
          <p:blipFill>
            <a:blip r:embed="rId12" cstate="print"/>
            <a:srcRect t="28654" b="11725"/>
            <a:stretch>
              <a:fillRect/>
            </a:stretch>
          </p:blipFill>
          <p:spPr bwMode="auto">
            <a:xfrm rot="-487486">
              <a:off x="2354" y="2112"/>
              <a:ext cx="2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2" name="Picture 7" descr="IMG_2445"/>
            <p:cNvPicPr>
              <a:picLocks noChangeAspect="1" noChangeArrowheads="1"/>
            </p:cNvPicPr>
            <p:nvPr/>
          </p:nvPicPr>
          <p:blipFill>
            <a:blip r:embed="rId13" cstate="print"/>
            <a:srcRect t="28654" b="11725"/>
            <a:stretch>
              <a:fillRect/>
            </a:stretch>
          </p:blipFill>
          <p:spPr bwMode="auto">
            <a:xfrm rot="-487486">
              <a:off x="1009" y="2128"/>
              <a:ext cx="24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3" name="Picture 7" descr="IMG_2445"/>
            <p:cNvPicPr>
              <a:picLocks noChangeAspect="1" noChangeArrowheads="1"/>
            </p:cNvPicPr>
            <p:nvPr/>
          </p:nvPicPr>
          <p:blipFill>
            <a:blip r:embed="rId14" cstate="print"/>
            <a:srcRect t="28654" b="11725"/>
            <a:stretch>
              <a:fillRect/>
            </a:stretch>
          </p:blipFill>
          <p:spPr bwMode="auto">
            <a:xfrm rot="-487486">
              <a:off x="3649" y="2034"/>
              <a:ext cx="19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8342" name="Picture 54" descr="照片 001"/>
          <p:cNvPicPr>
            <a:picLocks noChangeAspect="1" noChangeArrowheads="1"/>
          </p:cNvPicPr>
          <p:nvPr/>
        </p:nvPicPr>
        <p:blipFill>
          <a:blip r:embed="rId15" cstate="print"/>
          <a:srcRect t="31343"/>
          <a:stretch>
            <a:fillRect/>
          </a:stretch>
        </p:blipFill>
        <p:spPr bwMode="auto">
          <a:xfrm>
            <a:off x="0" y="0"/>
            <a:ext cx="3581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8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"/>
          <p:cNvGrpSpPr>
            <a:grpSpLocks/>
          </p:cNvGrpSpPr>
          <p:nvPr/>
        </p:nvGrpSpPr>
        <p:grpSpPr bwMode="auto">
          <a:xfrm>
            <a:off x="642938" y="1138238"/>
            <a:ext cx="7777162" cy="5530852"/>
            <a:chOff x="61913" y="0"/>
            <a:chExt cx="9120702" cy="6727827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209550" y="3025776"/>
              <a:ext cx="8401050" cy="3702051"/>
              <a:chOff x="192" y="936"/>
              <a:chExt cx="5292" cy="2332"/>
            </a:xfrm>
          </p:grpSpPr>
          <p:pic>
            <p:nvPicPr>
              <p:cNvPr id="35861" name="Picture 15" descr="flag_english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17" y="1598"/>
                <a:ext cx="47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55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" y="1344"/>
                <a:ext cx="5292" cy="1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56" name="Text Box 10"/>
              <p:cNvSpPr txBox="1">
                <a:spLocks noChangeArrowheads="1"/>
              </p:cNvSpPr>
              <p:nvPr/>
            </p:nvSpPr>
            <p:spPr bwMode="auto">
              <a:xfrm>
                <a:off x="1246" y="1378"/>
                <a:ext cx="3151" cy="23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 smtClean="0"/>
                  <a:t>2</a:t>
                </a:r>
                <a:r>
                  <a:rPr lang="en-US" altLang="zh-CN" sz="1400" baseline="30000" dirty="0" smtClean="0"/>
                  <a:t>nd</a:t>
                </a:r>
                <a:r>
                  <a:rPr lang="en-US" altLang="zh-CN" sz="1400" dirty="0" smtClean="0"/>
                  <a:t> Workshop on Air Shower Detection at High Altitudes</a:t>
                </a:r>
                <a:endParaRPr lang="en-US" altLang="zh-CN" sz="1400" dirty="0"/>
              </a:p>
            </p:txBody>
          </p:sp>
          <p:pic>
            <p:nvPicPr>
              <p:cNvPr id="35857" name="Picture 11" descr="italy_a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64" y="1152"/>
                <a:ext cx="429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58" name="Picture 12" descr="china_a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1152"/>
                <a:ext cx="445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59" name="Picture 13" descr="flag_russia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64" y="1104"/>
                <a:ext cx="528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60" name="Picture 14" descr="flag_french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628" y="936"/>
                <a:ext cx="480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5845" name="TextBox 10"/>
            <p:cNvSpPr txBox="1">
              <a:spLocks noChangeArrowheads="1"/>
            </p:cNvSpPr>
            <p:nvPr/>
          </p:nvSpPr>
          <p:spPr bwMode="auto">
            <a:xfrm>
              <a:off x="3037250" y="74447"/>
              <a:ext cx="2436763" cy="636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dirty="0"/>
                <a:t>IPNO /</a:t>
              </a:r>
              <a:r>
                <a:rPr lang="en-US" altLang="zh-CN" sz="1400" dirty="0" err="1"/>
                <a:t>LALon</a:t>
              </a:r>
              <a:r>
                <a:rPr lang="en-US" altLang="zh-CN" sz="1400" dirty="0"/>
                <a:t>  ASIC</a:t>
              </a:r>
            </a:p>
            <a:p>
              <a:r>
                <a:rPr lang="en-US" altLang="zh-CN" sz="1400" dirty="0"/>
                <a:t>electronics for LHAASO</a:t>
              </a:r>
              <a:endParaRPr lang="zh-CN" altLang="en-US" sz="1400" dirty="0"/>
            </a:p>
          </p:txBody>
        </p:sp>
        <p:pic>
          <p:nvPicPr>
            <p:cNvPr id="35846" name="Picture 3" descr="C:\Documents and Settings\leon\Presentation\TUNKA133\Locations-133_rus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70600" y="304800"/>
              <a:ext cx="2616200" cy="3027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8" name="Picture 7" descr="front end car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46413" y="990600"/>
              <a:ext cx="2973387" cy="211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9" name="TextBox 180"/>
            <p:cNvSpPr txBox="1">
              <a:spLocks noChangeArrowheads="1"/>
            </p:cNvSpPr>
            <p:nvPr/>
          </p:nvSpPr>
          <p:spPr bwMode="auto">
            <a:xfrm>
              <a:off x="5226049" y="0"/>
              <a:ext cx="3956566" cy="700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srgbClr val="0070C0"/>
                  </a:solidFill>
                </a:rPr>
                <a:t>TUNKA on top of LHAASO-KM2A</a:t>
              </a:r>
            </a:p>
            <a:p>
              <a:r>
                <a:rPr lang="en-US" altLang="zh-CN" sz="1400">
                  <a:solidFill>
                    <a:srgbClr val="0070C0"/>
                  </a:solidFill>
                </a:rPr>
                <a:t>for high energy extension (&gt;10</a:t>
              </a:r>
              <a:r>
                <a:rPr lang="en-US" altLang="zh-CN" sz="1400" baseline="30000">
                  <a:solidFill>
                    <a:srgbClr val="0070C0"/>
                  </a:solidFill>
                </a:rPr>
                <a:t>16</a:t>
              </a:r>
              <a:r>
                <a:rPr lang="en-US" altLang="zh-CN" sz="1400">
                  <a:solidFill>
                    <a:srgbClr val="0070C0"/>
                  </a:solidFill>
                </a:rPr>
                <a:t>eV)</a:t>
              </a:r>
              <a:endParaRPr lang="zh-CN" altLang="en-US" sz="1400">
                <a:solidFill>
                  <a:srgbClr val="0070C0"/>
                </a:solidFill>
              </a:endParaRPr>
            </a:p>
          </p:txBody>
        </p:sp>
        <p:pic>
          <p:nvPicPr>
            <p:cNvPr id="35850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7800" y="1104900"/>
              <a:ext cx="2794000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1" name="TextBox 182"/>
            <p:cNvSpPr txBox="1">
              <a:spLocks noChangeArrowheads="1"/>
            </p:cNvSpPr>
            <p:nvPr/>
          </p:nvSpPr>
          <p:spPr bwMode="auto">
            <a:xfrm>
              <a:off x="61913" y="263465"/>
              <a:ext cx="3002722" cy="700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b="1">
                  <a:solidFill>
                    <a:srgbClr val="FF0000"/>
                  </a:solidFill>
                </a:rPr>
                <a:t>ARGO upgrading</a:t>
              </a:r>
            </a:p>
            <a:p>
              <a:r>
                <a:rPr lang="en-US" altLang="zh-CN" sz="1400" b="1">
                  <a:solidFill>
                    <a:srgbClr val="FF0000"/>
                  </a:solidFill>
                </a:rPr>
                <a:t>for low energy extension</a:t>
              </a:r>
              <a:endParaRPr lang="zh-CN" altLang="en-US" sz="1400"/>
            </a:p>
          </p:txBody>
        </p:sp>
        <p:sp>
          <p:nvSpPr>
            <p:cNvPr id="35852" name="下箭头 183"/>
            <p:cNvSpPr>
              <a:spLocks noChangeArrowheads="1"/>
            </p:cNvSpPr>
            <p:nvPr/>
          </p:nvSpPr>
          <p:spPr bwMode="auto">
            <a:xfrm rot="10800000">
              <a:off x="1447800" y="3048000"/>
              <a:ext cx="315913" cy="320675"/>
            </a:xfrm>
            <a:prstGeom prst="downArrow">
              <a:avLst>
                <a:gd name="adj1" fmla="val 50000"/>
                <a:gd name="adj2" fmla="val 49814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3" name="下箭头 184"/>
            <p:cNvSpPr>
              <a:spLocks noChangeArrowheads="1"/>
            </p:cNvSpPr>
            <p:nvPr/>
          </p:nvSpPr>
          <p:spPr bwMode="auto">
            <a:xfrm rot="10800000">
              <a:off x="7227888" y="3011488"/>
              <a:ext cx="315912" cy="322262"/>
            </a:xfrm>
            <a:prstGeom prst="downArrow">
              <a:avLst>
                <a:gd name="adj1" fmla="val 50000"/>
                <a:gd name="adj2" fmla="val 5006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4" name="下箭头 185"/>
            <p:cNvSpPr>
              <a:spLocks noChangeArrowheads="1"/>
            </p:cNvSpPr>
            <p:nvPr/>
          </p:nvSpPr>
          <p:spPr bwMode="auto">
            <a:xfrm rot="16200000">
              <a:off x="7868123" y="3302674"/>
              <a:ext cx="315912" cy="463550"/>
            </a:xfrm>
            <a:prstGeom prst="downArrow">
              <a:avLst>
                <a:gd name="adj1" fmla="val 50000"/>
                <a:gd name="adj2" fmla="val 49794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5843" name="标题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686800" cy="1143000"/>
          </a:xfrm>
        </p:spPr>
        <p:txBody>
          <a:bodyPr/>
          <a:lstStyle/>
          <a:p>
            <a:r>
              <a:rPr lang="en-US" altLang="zh-CN" sz="3600" smtClean="0"/>
              <a:t>International Collaboration for LHAASO</a:t>
            </a:r>
            <a:endParaRPr lang="zh-CN" altLang="en-US" sz="360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059832" y="2420888"/>
            <a:ext cx="360047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R/D of ASIC for LHAASO, by Chen, YT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Keep in tuned ……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international collaboration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LHAASO will play a role in CR measurement over a wide energy range between direct measurement and UHECR, such as AUGER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Many interesting open topics with an enormous data volume and great potential collaboration possibilities, e.g. TUNKA and PRISMA from Russia and AUGER group from France are joining 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 gamma ray astronomy, a potential collaboration with HAWC by observing a same flaring source in relay from east to west hemispheres. A strong complementary with CTA in regions, temporal zones, observational manners and  energy ranges. Many potential collaboration opportunities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Attempts of forming a US collaboration with LHAASO are greatly welcomed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5618"/>
          </a:xfrm>
          <a:solidFill>
            <a:srgbClr val="0070C0">
              <a:alpha val="77000"/>
            </a:srgbClr>
          </a:solidFill>
          <a:ln w="19050" cap="flat"/>
        </p:spPr>
        <p:txBody>
          <a:bodyPr wrap="square" lIns="126000" tIns="262800" bIns="262800">
            <a:spAutoFit/>
          </a:bodyPr>
          <a:lstStyle/>
          <a:p>
            <a:pPr indent="266700" algn="l">
              <a:spcBef>
                <a:spcPct val="50000"/>
              </a:spcBef>
              <a:defRPr/>
            </a:pPr>
            <a:r>
              <a:rPr kumimoji="1" lang="en-US" altLang="zh-CN" sz="3200" b="1" kern="1200" dirty="0" smtClean="0">
                <a:solidFill>
                  <a:schemeClr val="bg1"/>
                </a:solidFill>
                <a:latin typeface="黑体" pitchFamily="2" charset="-122"/>
                <a:cs typeface="+mn-cs"/>
              </a:rPr>
              <a:t>LHAASO——The third generation of survey </a:t>
            </a:r>
            <a:r>
              <a:rPr kumimoji="1" lang="en-US" altLang="zh-CN" sz="3200" b="1" dirty="0" smtClean="0">
                <a:solidFill>
                  <a:schemeClr val="bg1"/>
                </a:solidFill>
                <a:latin typeface="黑体" pitchFamily="2" charset="-122"/>
                <a:cs typeface="+mn-cs"/>
              </a:rPr>
              <a:t> </a:t>
            </a:r>
            <a:br>
              <a:rPr kumimoji="1" lang="en-US" altLang="zh-CN" sz="3200" b="1" dirty="0" smtClean="0">
                <a:solidFill>
                  <a:schemeClr val="bg1"/>
                </a:solidFill>
                <a:latin typeface="黑体" pitchFamily="2" charset="-122"/>
                <a:cs typeface="+mn-cs"/>
              </a:rPr>
            </a:br>
            <a:r>
              <a:rPr kumimoji="1" lang="en-US" altLang="zh-CN" sz="3200" b="1" dirty="0" smtClean="0">
                <a:solidFill>
                  <a:schemeClr val="bg1"/>
                </a:solidFill>
                <a:latin typeface="黑体" pitchFamily="2" charset="-122"/>
                <a:cs typeface="+mn-cs"/>
              </a:rPr>
              <a:t>            </a:t>
            </a:r>
            <a:r>
              <a:rPr kumimoji="1" lang="en-US" altLang="zh-CN" sz="3200" b="1" kern="1200" dirty="0" smtClean="0">
                <a:solidFill>
                  <a:schemeClr val="bg1"/>
                </a:solidFill>
                <a:latin typeface="黑体" pitchFamily="2" charset="-122"/>
                <a:cs typeface="+mn-cs"/>
              </a:rPr>
              <a:t>facility for VHE </a:t>
            </a:r>
            <a:r>
              <a:rPr kumimoji="1" lang="el-GR" altLang="zh-CN" sz="3200" b="1" dirty="0" smtClean="0">
                <a:solidFill>
                  <a:schemeClr val="bg1"/>
                </a:solidFill>
                <a:latin typeface="黑体" pitchFamily="2" charset="-122"/>
                <a:cs typeface="+mn-cs"/>
              </a:rPr>
              <a:t>γ</a:t>
            </a:r>
            <a:r>
              <a:rPr kumimoji="1" lang="en-US" altLang="zh-CN" sz="3200" b="1" dirty="0" smtClean="0">
                <a:solidFill>
                  <a:schemeClr val="bg1"/>
                </a:solidFill>
                <a:latin typeface="黑体" pitchFamily="2" charset="-122"/>
                <a:cs typeface="+mn-cs"/>
              </a:rPr>
              <a:t>ray sources </a:t>
            </a:r>
            <a:endParaRPr kumimoji="1" lang="zh-CN" altLang="en-US" sz="3200" b="1" kern="1200" dirty="0" smtClean="0">
              <a:solidFill>
                <a:schemeClr val="bg1"/>
              </a:solidFill>
              <a:latin typeface="黑体" pitchFamily="2" charset="-122"/>
              <a:cs typeface="+mn-cs"/>
            </a:endParaRPr>
          </a:p>
        </p:txBody>
      </p:sp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7903047" y="1500174"/>
            <a:ext cx="116955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宋体" pitchFamily="2" charset="-122"/>
              </a:rPr>
              <a:t>LHAASO Layout in 1 km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宋体" pitchFamily="2" charset="-122"/>
              </a:rPr>
              <a:t>2</a:t>
            </a:r>
            <a:r>
              <a:rPr lang="en-US" altLang="zh-CN" sz="3200" b="1" dirty="0" smtClean="0">
                <a:solidFill>
                  <a:srgbClr val="FF0000"/>
                </a:solidFill>
                <a:latin typeface="宋体" pitchFamily="2" charset="-122"/>
              </a:rPr>
              <a:t> at 4300m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宋体" pitchFamily="2" charset="-122"/>
              </a:rPr>
              <a:t>a.s.l</a:t>
            </a:r>
            <a:r>
              <a:rPr lang="en-US" altLang="zh-CN" sz="3200" b="1" dirty="0" smtClean="0">
                <a:solidFill>
                  <a:srgbClr val="FF0000"/>
                </a:solidFill>
                <a:latin typeface="宋体" pitchFamily="2" charset="-122"/>
              </a:rPr>
              <a:t>.</a:t>
            </a:r>
            <a:endParaRPr lang="zh-CN" altLang="en-US" sz="3200" b="1" dirty="0">
              <a:solidFill>
                <a:schemeClr val="tx2"/>
              </a:solidFill>
              <a:latin typeface="宋体" pitchFamily="2" charset="-122"/>
            </a:endParaRPr>
          </a:p>
        </p:txBody>
      </p:sp>
      <p:pic>
        <p:nvPicPr>
          <p:cNvPr id="9221" name="Picture 7" descr="D:\LHASSO\Pic\LHAASOlayout.jpg"/>
          <p:cNvPicPr>
            <a:picLocks noChangeAspect="1" noChangeArrowheads="1"/>
          </p:cNvPicPr>
          <p:nvPr/>
        </p:nvPicPr>
        <p:blipFill>
          <a:blip r:embed="rId2" cstate="print"/>
          <a:srcRect l="13331" t="1316" r="3940"/>
          <a:stretch>
            <a:fillRect/>
          </a:stretch>
        </p:blipFill>
        <p:spPr bwMode="auto">
          <a:xfrm>
            <a:off x="2007624" y="1515940"/>
            <a:ext cx="600076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523044"/>
            <a:ext cx="18867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90k square meter </a:t>
            </a:r>
          </a:p>
          <a:p>
            <a:r>
              <a:rPr lang="en-US" altLang="zh-CN" dirty="0" smtClean="0"/>
              <a:t>Water Cherenkov </a:t>
            </a:r>
          </a:p>
          <a:p>
            <a:r>
              <a:rPr lang="en-US" altLang="zh-CN" dirty="0" smtClean="0"/>
              <a:t>Deter array. Each </a:t>
            </a:r>
          </a:p>
          <a:p>
            <a:r>
              <a:rPr lang="en-US" altLang="zh-CN" dirty="0" smtClean="0"/>
              <a:t>one has a size of </a:t>
            </a:r>
          </a:p>
          <a:p>
            <a:r>
              <a:rPr lang="en-US" altLang="zh-CN" dirty="0" smtClean="0"/>
              <a:t>HAWC 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32" y="3308994"/>
            <a:ext cx="19886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24 Wide FOV air </a:t>
            </a:r>
          </a:p>
          <a:p>
            <a:r>
              <a:rPr lang="en-US" altLang="zh-CN" dirty="0" smtClean="0"/>
              <a:t>Cherenkov  image</a:t>
            </a:r>
          </a:p>
          <a:p>
            <a:r>
              <a:rPr lang="en-US" altLang="zh-CN" dirty="0" smtClean="0"/>
              <a:t>Telescopes.  For  </a:t>
            </a:r>
          </a:p>
          <a:p>
            <a:r>
              <a:rPr lang="en-US" altLang="zh-CN" dirty="0" smtClean="0"/>
              <a:t>Air Fluorescence  </a:t>
            </a:r>
          </a:p>
          <a:p>
            <a:r>
              <a:rPr lang="en-US" altLang="zh-CN" dirty="0" smtClean="0"/>
              <a:t>measurement  </a:t>
            </a:r>
          </a:p>
          <a:p>
            <a:r>
              <a:rPr lang="en-US" altLang="zh-CN" dirty="0" smtClean="0"/>
              <a:t>above  0.1 </a:t>
            </a:r>
            <a:r>
              <a:rPr lang="en-US" altLang="zh-CN" dirty="0" err="1" smtClean="0"/>
              <a:t>EeV</a:t>
            </a:r>
            <a:r>
              <a:rPr lang="en-US" altLang="zh-CN" dirty="0" smtClean="0"/>
              <a:t> also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2" y="5175136"/>
            <a:ext cx="21203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400 burst detectors </a:t>
            </a:r>
          </a:p>
          <a:p>
            <a:r>
              <a:rPr lang="en-US" altLang="zh-CN" dirty="0" smtClean="0"/>
              <a:t>For high energy </a:t>
            </a:r>
          </a:p>
          <a:p>
            <a:r>
              <a:rPr lang="en-US" altLang="zh-CN" dirty="0" smtClean="0"/>
              <a:t>Secondary particles  </a:t>
            </a:r>
          </a:p>
          <a:p>
            <a:r>
              <a:rPr lang="en-US" altLang="zh-CN" dirty="0" smtClean="0"/>
              <a:t>Near the core of  air </a:t>
            </a:r>
          </a:p>
          <a:p>
            <a:r>
              <a:rPr lang="en-US" altLang="zh-CN" dirty="0" smtClean="0"/>
              <a:t>showers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9300" y="1571612"/>
            <a:ext cx="119163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6100 </a:t>
            </a:r>
          </a:p>
          <a:p>
            <a:r>
              <a:rPr lang="en-US" altLang="zh-CN" dirty="0" err="1" smtClean="0"/>
              <a:t>scintillator</a:t>
            </a:r>
            <a:endParaRPr lang="en-US" altLang="zh-CN" dirty="0" smtClean="0"/>
          </a:p>
          <a:p>
            <a:r>
              <a:rPr lang="en-US" altLang="zh-CN" dirty="0" smtClean="0"/>
              <a:t>detectors</a:t>
            </a:r>
          </a:p>
          <a:p>
            <a:r>
              <a:rPr lang="en-US" altLang="zh-CN" dirty="0" smtClean="0"/>
              <a:t>and 1200</a:t>
            </a:r>
          </a:p>
          <a:p>
            <a:r>
              <a:rPr lang="el-GR" altLang="zh-CN" dirty="0" smtClean="0"/>
              <a:t>μ</a:t>
            </a:r>
            <a:r>
              <a:rPr lang="en-US" altLang="zh-CN" dirty="0" smtClean="0"/>
              <a:t>detectors</a:t>
            </a:r>
          </a:p>
          <a:p>
            <a:r>
              <a:rPr lang="en-US" altLang="zh-CN" dirty="0" smtClean="0"/>
              <a:t>form an </a:t>
            </a:r>
          </a:p>
          <a:p>
            <a:r>
              <a:rPr lang="en-US" altLang="zh-CN" dirty="0" smtClean="0"/>
              <a:t>array  covering </a:t>
            </a:r>
          </a:p>
          <a:p>
            <a:r>
              <a:rPr lang="en-US" altLang="zh-CN" dirty="0" smtClean="0"/>
              <a:t>1 km</a:t>
            </a:r>
            <a:r>
              <a:rPr lang="en-US" altLang="zh-CN" baseline="30000" dirty="0" smtClean="0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929322" y="4429132"/>
            <a:ext cx="3214678" cy="2413126"/>
          </a:xfrm>
          <a:prstGeom prst="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929322" y="1500174"/>
            <a:ext cx="3214678" cy="2928958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136"/>
            <a:ext cx="8610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Survey for </a:t>
            </a:r>
            <a:r>
              <a:rPr lang="el-GR" altLang="zh-CN" sz="40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-sources</a:t>
            </a:r>
            <a:b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very detailed spectroscopy investigation</a:t>
            </a:r>
            <a:b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a few hundred extra-galactic sources are expected 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CN" sz="4000" dirty="0" smtClean="0"/>
              <a:t> 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0" y="1524000"/>
            <a:ext cx="6096000" cy="5334000"/>
            <a:chOff x="1584" y="960"/>
            <a:chExt cx="3135" cy="2811"/>
          </a:xfrm>
        </p:grpSpPr>
        <p:pic>
          <p:nvPicPr>
            <p:cNvPr id="21519" name="Picture 29" descr="sensitivity_upda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4" y="960"/>
              <a:ext cx="3135" cy="2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0" name="Rectangle 23"/>
            <p:cNvSpPr>
              <a:spLocks noChangeArrowheads="1"/>
            </p:cNvSpPr>
            <p:nvPr/>
          </p:nvSpPr>
          <p:spPr bwMode="auto">
            <a:xfrm>
              <a:off x="2736" y="960"/>
              <a:ext cx="816" cy="2544"/>
            </a:xfrm>
            <a:prstGeom prst="rect">
              <a:avLst/>
            </a:prstGeom>
            <a:solidFill>
              <a:srgbClr val="FF0000">
                <a:alpha val="23921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000760" y="1714488"/>
            <a:ext cx="3022601" cy="2744924"/>
            <a:chOff x="0" y="1296"/>
            <a:chExt cx="1904" cy="2118"/>
          </a:xfrm>
          <a:solidFill>
            <a:schemeClr val="bg1"/>
          </a:solidFill>
        </p:grpSpPr>
        <p:pic>
          <p:nvPicPr>
            <p:cNvPr id="21509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502" y="794"/>
              <a:ext cx="899" cy="1904"/>
            </a:xfrm>
            <a:prstGeom prst="rect">
              <a:avLst/>
            </a:prstGeom>
            <a:grpFill/>
            <a:ln w="9525">
              <a:solidFill>
                <a:schemeClr val="accent1">
                  <a:alpha val="81000"/>
                </a:schemeClr>
              </a:solidFill>
              <a:miter lim="800000"/>
              <a:headEnd/>
              <a:tailEnd/>
            </a:ln>
          </p:spPr>
        </p:pic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0" y="2220"/>
              <a:ext cx="1769" cy="1194"/>
              <a:chOff x="0" y="2220"/>
              <a:chExt cx="1769" cy="1194"/>
            </a:xfrm>
            <a:grpFill/>
          </p:grpSpPr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0" y="2220"/>
                <a:ext cx="1769" cy="1117"/>
                <a:chOff x="492" y="-105"/>
                <a:chExt cx="4820" cy="2233"/>
              </a:xfrm>
              <a:grpFill/>
            </p:grpSpPr>
            <p:pic>
              <p:nvPicPr>
                <p:cNvPr id="21514" name="Picture 1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92" y="-105"/>
                  <a:ext cx="4776" cy="2233"/>
                </a:xfrm>
                <a:prstGeom prst="rect">
                  <a:avLst/>
                </a:prstGeom>
                <a:grpFill/>
                <a:ln w="9525">
                  <a:solidFill>
                    <a:schemeClr val="accent1">
                      <a:alpha val="81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151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595" y="971"/>
                  <a:ext cx="215" cy="70"/>
                </a:xfrm>
                <a:prstGeom prst="line">
                  <a:avLst/>
                </a:prstGeom>
                <a:grpFill/>
                <a:ln w="9525" cap="rnd">
                  <a:solidFill>
                    <a:schemeClr val="accent1">
                      <a:alpha val="81000"/>
                    </a:schemeClr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1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699" y="200"/>
                  <a:ext cx="613" cy="1092"/>
                </a:xfrm>
                <a:prstGeom prst="rect">
                  <a:avLst/>
                </a:prstGeom>
                <a:grpFill/>
                <a:ln w="9525">
                  <a:solidFill>
                    <a:schemeClr val="accent1">
                      <a:alpha val="81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zh-CN" altLang="en-US" sz="4000" b="1" dirty="0">
                      <a:solidFill>
                        <a:srgbClr val="FF0000"/>
                      </a:solidFill>
                    </a:rPr>
                    <a:t>？</a:t>
                  </a:r>
                </a:p>
              </p:txBody>
            </p:sp>
          </p:grpSp>
          <p:sp>
            <p:nvSpPr>
              <p:cNvPr id="21512" name="Oval 30"/>
              <p:cNvSpPr>
                <a:spLocks noChangeArrowheads="1"/>
              </p:cNvSpPr>
              <p:nvPr/>
            </p:nvSpPr>
            <p:spPr bwMode="auto">
              <a:xfrm>
                <a:off x="1632" y="3366"/>
                <a:ext cx="48" cy="48"/>
              </a:xfrm>
              <a:prstGeom prst="ellipse">
                <a:avLst/>
              </a:prstGeom>
              <a:grpFill/>
              <a:ln w="9525" algn="ctr">
                <a:solidFill>
                  <a:schemeClr val="accent1">
                    <a:alpha val="81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13" name="Line 31"/>
              <p:cNvSpPr>
                <a:spLocks noChangeShapeType="1"/>
              </p:cNvSpPr>
              <p:nvPr/>
            </p:nvSpPr>
            <p:spPr bwMode="auto">
              <a:xfrm flipV="1">
                <a:off x="1392" y="2670"/>
                <a:ext cx="240" cy="144"/>
              </a:xfrm>
              <a:prstGeom prst="line">
                <a:avLst/>
              </a:prstGeom>
              <a:grpFill/>
              <a:ln w="9525">
                <a:solidFill>
                  <a:schemeClr val="accent1">
                    <a:alpha val="81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37266" y="4378262"/>
            <a:ext cx="2427433" cy="236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矩形 17"/>
          <p:cNvSpPr/>
          <p:nvPr/>
        </p:nvSpPr>
        <p:spPr>
          <a:xfrm>
            <a:off x="3826120" y="1571612"/>
            <a:ext cx="2103202" cy="4770580"/>
          </a:xfrm>
          <a:prstGeom prst="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8460432" y="6502484"/>
            <a:ext cx="4700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/>
              <a:t>1000</a:t>
            </a:r>
          </a:p>
          <a:p>
            <a:r>
              <a:rPr lang="en-US" altLang="zh-CN" sz="1050" dirty="0" err="1" smtClean="0"/>
              <a:t>Ev</a:t>
            </a:r>
            <a:r>
              <a:rPr lang="en-US" altLang="zh-CN" sz="1050" dirty="0" smtClean="0"/>
              <a:t>/yr</a:t>
            </a:r>
            <a:endParaRPr lang="zh-CN" alt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8755500" y="658630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/>
              <a:t>10</a:t>
            </a:r>
            <a:endParaRPr lang="zh-CN" altLang="en-US" sz="1050" dirty="0"/>
          </a:p>
        </p:txBody>
      </p:sp>
      <p:cxnSp>
        <p:nvCxnSpPr>
          <p:cNvPr id="23" name="直接箭头连接符 22"/>
          <p:cNvCxnSpPr/>
          <p:nvPr/>
        </p:nvCxnSpPr>
        <p:spPr>
          <a:xfrm flipH="1" flipV="1">
            <a:off x="8661216" y="5956900"/>
            <a:ext cx="20579" cy="553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 flipV="1">
            <a:off x="8892480" y="6453336"/>
            <a:ext cx="18670" cy="171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1711313"/>
          </a:xfrm>
        </p:spPr>
        <p:txBody>
          <a:bodyPr lIns="90000" tIns="46800" rIns="90000" bIns="46800">
            <a:normAutofit fontScale="90000"/>
          </a:bodyPr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600" b="1" dirty="0" smtClean="0"/>
              <a:t>CR spectra of individual spices over two knees with uniform energy scale and direct measured composition in the space</a:t>
            </a:r>
            <a:r>
              <a:rPr lang="en-US" altLang="zh-CN" dirty="0" smtClean="0"/>
              <a:t> 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1143000" y="2362200"/>
            <a:ext cx="1524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914400" y="2209800"/>
            <a:ext cx="304800" cy="304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90600" y="5257800"/>
            <a:ext cx="227013" cy="455613"/>
            <a:chOff x="624" y="3312"/>
            <a:chExt cx="143" cy="287"/>
          </a:xfrm>
        </p:grpSpPr>
        <p:sp>
          <p:nvSpPr>
            <p:cNvPr id="32824" name="Oval 6"/>
            <p:cNvSpPr>
              <a:spLocks noChangeArrowheads="1"/>
            </p:cNvSpPr>
            <p:nvPr/>
          </p:nvSpPr>
          <p:spPr bwMode="auto">
            <a:xfrm>
              <a:off x="624" y="3456"/>
              <a:ext cx="144" cy="144"/>
            </a:xfrm>
            <a:prstGeom prst="ellipse">
              <a:avLst/>
            </a:prstGeom>
            <a:solidFill>
              <a:srgbClr val="000000">
                <a:alpha val="34117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25" name="Oval 7"/>
            <p:cNvSpPr>
              <a:spLocks noChangeArrowheads="1"/>
            </p:cNvSpPr>
            <p:nvPr/>
          </p:nvSpPr>
          <p:spPr bwMode="auto">
            <a:xfrm>
              <a:off x="624" y="3312"/>
              <a:ext cx="144" cy="144"/>
            </a:xfrm>
            <a:prstGeom prst="ellipse">
              <a:avLst/>
            </a:prstGeom>
            <a:solidFill>
              <a:srgbClr val="000000">
                <a:alpha val="34117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304800" y="1828800"/>
            <a:ext cx="3429000" cy="285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defTabSz="449263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altLang="zh-CN" sz="2400" baseline="30000">
              <a:solidFill>
                <a:srgbClr val="000000"/>
              </a:solidFill>
            </a:endParaRPr>
          </a:p>
          <a:p>
            <a:pPr algn="l" defTabSz="449263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altLang="zh-CN" sz="2400">
                <a:solidFill>
                  <a:srgbClr val="000000"/>
                </a:solidFill>
              </a:rPr>
              <a:t>Tower  CT: 16</a:t>
            </a:r>
          </a:p>
          <a:p>
            <a:pPr algn="l" defTabSz="449263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altLang="zh-CN" sz="2400">
              <a:solidFill>
                <a:srgbClr val="000000"/>
              </a:solidFill>
            </a:endParaRPr>
          </a:p>
          <a:p>
            <a:pPr algn="l" defTabSz="449263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l-GR" altLang="zh-CN" sz="2400">
                <a:solidFill>
                  <a:srgbClr val="000000"/>
                </a:solidFill>
              </a:rPr>
              <a:t>μ</a:t>
            </a:r>
            <a:r>
              <a:rPr lang="en-US" altLang="zh-CN" sz="2400">
                <a:solidFill>
                  <a:srgbClr val="000000"/>
                </a:solidFill>
              </a:rPr>
              <a:t> : 100x400m</a:t>
            </a:r>
            <a:r>
              <a:rPr lang="en-US" altLang="zh-CN" sz="2400" baseline="30000">
                <a:solidFill>
                  <a:srgbClr val="000000"/>
                </a:solidFill>
              </a:rPr>
              <a:t>2</a:t>
            </a:r>
          </a:p>
          <a:p>
            <a:pPr algn="l" defTabSz="449263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altLang="zh-CN" sz="2400">
              <a:solidFill>
                <a:srgbClr val="000000"/>
              </a:solidFill>
            </a:endParaRPr>
          </a:p>
          <a:p>
            <a:pPr algn="l" defTabSz="449263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altLang="zh-CN" sz="2400">
                <a:solidFill>
                  <a:srgbClr val="000000"/>
                </a:solidFill>
              </a:rPr>
              <a:t>Side Trigger CT: 2x4</a:t>
            </a:r>
          </a:p>
          <a:p>
            <a:pPr algn="l" defTabSz="449263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altLang="zh-CN" sz="2400">
              <a:solidFill>
                <a:srgbClr val="000000"/>
              </a:solidFill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8915400" y="5334000"/>
            <a:ext cx="227013" cy="455613"/>
            <a:chOff x="5616" y="3360"/>
            <a:chExt cx="143" cy="287"/>
          </a:xfrm>
        </p:grpSpPr>
        <p:sp>
          <p:nvSpPr>
            <p:cNvPr id="32806" name="Oval 27"/>
            <p:cNvSpPr>
              <a:spLocks noChangeArrowheads="1"/>
            </p:cNvSpPr>
            <p:nvPr/>
          </p:nvSpPr>
          <p:spPr bwMode="auto">
            <a:xfrm>
              <a:off x="5616" y="3504"/>
              <a:ext cx="144" cy="144"/>
            </a:xfrm>
            <a:prstGeom prst="ellipse">
              <a:avLst/>
            </a:prstGeom>
            <a:solidFill>
              <a:srgbClr val="000000">
                <a:alpha val="34117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07" name="Oval 28"/>
            <p:cNvSpPr>
              <a:spLocks noChangeArrowheads="1"/>
            </p:cNvSpPr>
            <p:nvPr/>
          </p:nvSpPr>
          <p:spPr bwMode="auto">
            <a:xfrm>
              <a:off x="5616" y="3360"/>
              <a:ext cx="144" cy="144"/>
            </a:xfrm>
            <a:prstGeom prst="ellipse">
              <a:avLst/>
            </a:prstGeom>
            <a:solidFill>
              <a:srgbClr val="000000">
                <a:alpha val="34117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777" name="Line 29"/>
          <p:cNvSpPr>
            <a:spLocks noChangeShapeType="1"/>
          </p:cNvSpPr>
          <p:nvPr/>
        </p:nvSpPr>
        <p:spPr bwMode="auto">
          <a:xfrm flipV="1">
            <a:off x="1219200" y="3808413"/>
            <a:ext cx="6400800" cy="1527175"/>
          </a:xfrm>
          <a:prstGeom prst="line">
            <a:avLst/>
          </a:prstGeom>
          <a:noFill/>
          <a:ln w="936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79" name="Line 31"/>
          <p:cNvSpPr>
            <a:spLocks noChangeShapeType="1"/>
          </p:cNvSpPr>
          <p:nvPr/>
        </p:nvSpPr>
        <p:spPr bwMode="auto">
          <a:xfrm flipH="1">
            <a:off x="1065213" y="4191000"/>
            <a:ext cx="155575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80" name="Line 32"/>
          <p:cNvSpPr>
            <a:spLocks noChangeShapeType="1"/>
          </p:cNvSpPr>
          <p:nvPr/>
        </p:nvSpPr>
        <p:spPr bwMode="auto">
          <a:xfrm>
            <a:off x="2438400" y="3200400"/>
            <a:ext cx="2286000" cy="1905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83" name="Line 35"/>
          <p:cNvSpPr>
            <a:spLocks noChangeShapeType="1"/>
          </p:cNvSpPr>
          <p:nvPr/>
        </p:nvSpPr>
        <p:spPr bwMode="auto">
          <a:xfrm>
            <a:off x="1219200" y="5638800"/>
            <a:ext cx="4267200" cy="1219200"/>
          </a:xfrm>
          <a:prstGeom prst="line">
            <a:avLst/>
          </a:prstGeom>
          <a:noFill/>
          <a:ln w="936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84" name="Line 36"/>
          <p:cNvSpPr>
            <a:spLocks noChangeShapeType="1"/>
          </p:cNvSpPr>
          <p:nvPr/>
        </p:nvSpPr>
        <p:spPr bwMode="auto">
          <a:xfrm flipH="1" flipV="1">
            <a:off x="2970213" y="4037013"/>
            <a:ext cx="5946775" cy="1298575"/>
          </a:xfrm>
          <a:prstGeom prst="line">
            <a:avLst/>
          </a:prstGeom>
          <a:noFill/>
          <a:ln w="936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85" name="Line 37"/>
          <p:cNvSpPr>
            <a:spLocks noChangeShapeType="1"/>
          </p:cNvSpPr>
          <p:nvPr/>
        </p:nvSpPr>
        <p:spPr bwMode="auto">
          <a:xfrm flipH="1">
            <a:off x="3960813" y="5715000"/>
            <a:ext cx="4956175" cy="1143000"/>
          </a:xfrm>
          <a:prstGeom prst="line">
            <a:avLst/>
          </a:prstGeom>
          <a:noFill/>
          <a:ln w="936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2786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105400"/>
            <a:ext cx="1238250" cy="1049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8686800" y="5334000"/>
            <a:ext cx="227013" cy="455613"/>
            <a:chOff x="5472" y="3360"/>
            <a:chExt cx="143" cy="287"/>
          </a:xfrm>
        </p:grpSpPr>
        <p:sp>
          <p:nvSpPr>
            <p:cNvPr id="32804" name="Oval 41"/>
            <p:cNvSpPr>
              <a:spLocks noChangeArrowheads="1"/>
            </p:cNvSpPr>
            <p:nvPr/>
          </p:nvSpPr>
          <p:spPr bwMode="auto">
            <a:xfrm>
              <a:off x="5472" y="3504"/>
              <a:ext cx="144" cy="144"/>
            </a:xfrm>
            <a:prstGeom prst="ellipse">
              <a:avLst/>
            </a:prstGeom>
            <a:solidFill>
              <a:srgbClr val="000000">
                <a:alpha val="34117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05" name="Oval 42"/>
            <p:cNvSpPr>
              <a:spLocks noChangeArrowheads="1"/>
            </p:cNvSpPr>
            <p:nvPr/>
          </p:nvSpPr>
          <p:spPr bwMode="auto">
            <a:xfrm>
              <a:off x="5472" y="3360"/>
              <a:ext cx="144" cy="144"/>
            </a:xfrm>
            <a:prstGeom prst="ellipse">
              <a:avLst/>
            </a:prstGeom>
            <a:solidFill>
              <a:srgbClr val="000000">
                <a:alpha val="34117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762000" y="5257800"/>
            <a:ext cx="227013" cy="455613"/>
            <a:chOff x="480" y="3312"/>
            <a:chExt cx="143" cy="287"/>
          </a:xfrm>
        </p:grpSpPr>
        <p:sp>
          <p:nvSpPr>
            <p:cNvPr id="32802" name="Oval 44"/>
            <p:cNvSpPr>
              <a:spLocks noChangeArrowheads="1"/>
            </p:cNvSpPr>
            <p:nvPr/>
          </p:nvSpPr>
          <p:spPr bwMode="auto">
            <a:xfrm>
              <a:off x="480" y="3456"/>
              <a:ext cx="144" cy="144"/>
            </a:xfrm>
            <a:prstGeom prst="ellipse">
              <a:avLst/>
            </a:prstGeom>
            <a:solidFill>
              <a:srgbClr val="000000">
                <a:alpha val="34117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03" name="Oval 45"/>
            <p:cNvSpPr>
              <a:spLocks noChangeArrowheads="1"/>
            </p:cNvSpPr>
            <p:nvPr/>
          </p:nvSpPr>
          <p:spPr bwMode="auto">
            <a:xfrm>
              <a:off x="480" y="3312"/>
              <a:ext cx="144" cy="144"/>
            </a:xfrm>
            <a:prstGeom prst="ellipse">
              <a:avLst/>
            </a:prstGeom>
            <a:solidFill>
              <a:srgbClr val="000000">
                <a:alpha val="34117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组合 77"/>
          <p:cNvGrpSpPr>
            <a:grpSpLocks/>
          </p:cNvGrpSpPr>
          <p:nvPr/>
        </p:nvGrpSpPr>
        <p:grpSpPr bwMode="auto">
          <a:xfrm>
            <a:off x="228600" y="1981200"/>
            <a:ext cx="8915400" cy="4876800"/>
            <a:chOff x="228600" y="1981200"/>
            <a:chExt cx="8915400" cy="4876800"/>
          </a:xfrm>
        </p:grpSpPr>
        <p:sp>
          <p:nvSpPr>
            <p:cNvPr id="32796" name="矩形 66"/>
            <p:cNvSpPr>
              <a:spLocks noChangeArrowheads="1"/>
            </p:cNvSpPr>
            <p:nvPr/>
          </p:nvSpPr>
          <p:spPr bwMode="auto">
            <a:xfrm>
              <a:off x="228600" y="1981200"/>
              <a:ext cx="8915400" cy="48768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381000" y="2057400"/>
              <a:ext cx="8305800" cy="4495800"/>
              <a:chOff x="864" y="1200"/>
              <a:chExt cx="4896" cy="336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1440" y="1200"/>
                <a:ext cx="4320" cy="2832"/>
                <a:chOff x="288" y="1200"/>
                <a:chExt cx="5472" cy="3120"/>
              </a:xfrm>
            </p:grpSpPr>
            <p:pic>
              <p:nvPicPr>
                <p:cNvPr id="32800" name="Picture 9" descr="hr12ag_20030724_gsg_3p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8" y="1200"/>
                  <a:ext cx="3552" cy="3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801" name="Picture 10" descr="spe_all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88" y="1728"/>
                  <a:ext cx="3408" cy="20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2799" name="Picture 1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23418"/>
              <a:stretch>
                <a:fillRect/>
              </a:stretch>
            </p:blipFill>
            <p:spPr bwMode="auto">
              <a:xfrm rot="-2400000">
                <a:off x="864" y="2496"/>
                <a:ext cx="1488" cy="2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3" name="矩形 72"/>
          <p:cNvSpPr/>
          <p:nvPr/>
        </p:nvSpPr>
        <p:spPr bwMode="auto">
          <a:xfrm rot="19202976">
            <a:off x="2127250" y="2443163"/>
            <a:ext cx="755650" cy="3340100"/>
          </a:xfrm>
          <a:prstGeom prst="rect">
            <a:avLst/>
          </a:prstGeom>
          <a:solidFill>
            <a:schemeClr val="accent1">
              <a:lumMod val="90000"/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zh-CN" dirty="0">
                <a:latin typeface="Arial" charset="0"/>
                <a:ea typeface="宋体" charset="-122"/>
              </a:rPr>
              <a:t>A</a:t>
            </a:r>
          </a:p>
          <a:p>
            <a:pPr>
              <a:defRPr/>
            </a:pPr>
            <a:r>
              <a:rPr lang="en-US" altLang="zh-CN" dirty="0">
                <a:latin typeface="Arial" charset="0"/>
                <a:ea typeface="宋体" charset="-122"/>
              </a:rPr>
              <a:t>R</a:t>
            </a:r>
          </a:p>
          <a:p>
            <a:pPr>
              <a:defRPr/>
            </a:pPr>
            <a:r>
              <a:rPr lang="en-US" altLang="zh-CN" dirty="0">
                <a:latin typeface="Arial" charset="0"/>
                <a:ea typeface="宋体" charset="-122"/>
              </a:rPr>
              <a:t>G</a:t>
            </a:r>
          </a:p>
          <a:p>
            <a:pPr>
              <a:defRPr/>
            </a:pPr>
            <a:r>
              <a:rPr lang="en-US" altLang="zh-CN" dirty="0">
                <a:latin typeface="Arial" charset="0"/>
                <a:ea typeface="宋体" charset="-122"/>
              </a:rPr>
              <a:t>O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 rot="-1615876">
            <a:off x="2544763" y="2124075"/>
            <a:ext cx="754062" cy="3338513"/>
          </a:xfrm>
          <a:prstGeom prst="rect">
            <a:avLst/>
          </a:prstGeom>
          <a:solidFill>
            <a:srgbClr val="00B050">
              <a:alpha val="30980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 sz="1400" b="1"/>
              <a:t>A</a:t>
            </a:r>
          </a:p>
          <a:p>
            <a:r>
              <a:rPr lang="en-US" altLang="zh-CN" sz="1400" b="1"/>
              <a:t>R</a:t>
            </a:r>
          </a:p>
          <a:p>
            <a:r>
              <a:rPr lang="en-US" altLang="zh-CN" sz="1400" b="1"/>
              <a:t>G</a:t>
            </a:r>
          </a:p>
          <a:p>
            <a:r>
              <a:rPr lang="en-US" altLang="zh-CN" sz="1400" b="1"/>
              <a:t>O</a:t>
            </a:r>
          </a:p>
          <a:p>
            <a:r>
              <a:rPr lang="en-US" altLang="zh-CN" sz="1400" b="1"/>
              <a:t>+</a:t>
            </a:r>
          </a:p>
          <a:p>
            <a:r>
              <a:rPr lang="en-US" altLang="zh-CN" sz="1400" b="1"/>
              <a:t>W</a:t>
            </a:r>
          </a:p>
          <a:p>
            <a:r>
              <a:rPr lang="en-US" altLang="zh-CN" sz="1400" b="1"/>
              <a:t>F</a:t>
            </a:r>
          </a:p>
          <a:p>
            <a:r>
              <a:rPr lang="en-US" altLang="zh-CN" sz="1400" b="1"/>
              <a:t>C</a:t>
            </a:r>
          </a:p>
          <a:p>
            <a:r>
              <a:rPr lang="en-US" altLang="zh-CN" sz="1400" b="1"/>
              <a:t>T</a:t>
            </a:r>
          </a:p>
          <a:p>
            <a:r>
              <a:rPr lang="en-US" altLang="zh-CN" sz="1400" b="1"/>
              <a:t>A</a:t>
            </a:r>
            <a:endParaRPr lang="zh-CN" altLang="en-US" sz="1400" b="1"/>
          </a:p>
        </p:txBody>
      </p:sp>
      <p:sp>
        <p:nvSpPr>
          <p:cNvPr id="75" name="矩形 74"/>
          <p:cNvSpPr>
            <a:spLocks noChangeArrowheads="1"/>
          </p:cNvSpPr>
          <p:nvPr/>
        </p:nvSpPr>
        <p:spPr bwMode="auto">
          <a:xfrm>
            <a:off x="2971800" y="1981200"/>
            <a:ext cx="809625" cy="2954338"/>
          </a:xfrm>
          <a:prstGeom prst="rect">
            <a:avLst/>
          </a:prstGeom>
          <a:solidFill>
            <a:srgbClr val="FFFF00">
              <a:alpha val="30980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 b="1"/>
              <a:t>W S</a:t>
            </a:r>
          </a:p>
          <a:p>
            <a:r>
              <a:rPr lang="en-US" altLang="zh-CN" b="1"/>
              <a:t>C C</a:t>
            </a:r>
          </a:p>
          <a:p>
            <a:r>
              <a:rPr lang="en-US" altLang="zh-CN" b="1"/>
              <a:t>D D</a:t>
            </a:r>
          </a:p>
          <a:p>
            <a:r>
              <a:rPr lang="en-US" altLang="zh-CN" b="1"/>
              <a:t>A A</a:t>
            </a:r>
          </a:p>
          <a:p>
            <a:r>
              <a:rPr lang="en-US" altLang="zh-CN" b="1"/>
              <a:t>+</a:t>
            </a:r>
          </a:p>
          <a:p>
            <a:r>
              <a:rPr lang="en-US" altLang="zh-CN" b="1"/>
              <a:t>W</a:t>
            </a:r>
          </a:p>
          <a:p>
            <a:r>
              <a:rPr lang="en-US" altLang="zh-CN" b="1"/>
              <a:t>F</a:t>
            </a:r>
          </a:p>
          <a:p>
            <a:r>
              <a:rPr lang="en-US" altLang="zh-CN" b="1"/>
              <a:t>C</a:t>
            </a:r>
          </a:p>
          <a:p>
            <a:r>
              <a:rPr lang="en-US" altLang="zh-CN" b="1"/>
              <a:t>T</a:t>
            </a:r>
          </a:p>
          <a:p>
            <a:r>
              <a:rPr lang="en-US" altLang="zh-CN" b="1"/>
              <a:t>A</a:t>
            </a:r>
            <a:endParaRPr lang="zh-CN" altLang="en-US" b="1"/>
          </a:p>
        </p:txBody>
      </p:sp>
      <p:sp>
        <p:nvSpPr>
          <p:cNvPr id="76" name="矩形 75"/>
          <p:cNvSpPr>
            <a:spLocks noChangeArrowheads="1"/>
          </p:cNvSpPr>
          <p:nvPr/>
        </p:nvSpPr>
        <p:spPr bwMode="auto">
          <a:xfrm>
            <a:off x="3581400" y="1981200"/>
            <a:ext cx="1066800" cy="2954338"/>
          </a:xfrm>
          <a:prstGeom prst="rect">
            <a:avLst/>
          </a:prstGeom>
          <a:solidFill>
            <a:srgbClr val="FFC000">
              <a:alpha val="30980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 b="1"/>
              <a:t>K </a:t>
            </a:r>
          </a:p>
          <a:p>
            <a:r>
              <a:rPr lang="en-US" altLang="zh-CN" b="1"/>
              <a:t>M </a:t>
            </a:r>
          </a:p>
          <a:p>
            <a:r>
              <a:rPr lang="en-US" altLang="zh-CN" b="1"/>
              <a:t>2 </a:t>
            </a:r>
          </a:p>
          <a:p>
            <a:r>
              <a:rPr lang="en-US" altLang="zh-CN" b="1"/>
              <a:t>A </a:t>
            </a:r>
          </a:p>
          <a:p>
            <a:r>
              <a:rPr lang="en-US" altLang="zh-CN" b="1"/>
              <a:t>+</a:t>
            </a:r>
          </a:p>
          <a:p>
            <a:r>
              <a:rPr lang="en-US" altLang="zh-CN" b="1"/>
              <a:t>T</a:t>
            </a:r>
          </a:p>
          <a:p>
            <a:r>
              <a:rPr lang="en-US" altLang="zh-CN" b="1"/>
              <a:t>U</a:t>
            </a:r>
          </a:p>
          <a:p>
            <a:r>
              <a:rPr lang="en-US" altLang="zh-CN" b="1"/>
              <a:t>N</a:t>
            </a:r>
          </a:p>
          <a:p>
            <a:r>
              <a:rPr lang="en-US" altLang="zh-CN" b="1"/>
              <a:t>K</a:t>
            </a:r>
          </a:p>
          <a:p>
            <a:r>
              <a:rPr lang="en-US" altLang="zh-CN" b="1"/>
              <a:t>A</a:t>
            </a:r>
            <a:endParaRPr lang="zh-CN" altLang="en-US" b="1"/>
          </a:p>
        </p:txBody>
      </p: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4267200" y="1981200"/>
            <a:ext cx="1143000" cy="2954338"/>
          </a:xfrm>
          <a:prstGeom prst="rect">
            <a:avLst/>
          </a:prstGeom>
          <a:solidFill>
            <a:srgbClr val="FF0000">
              <a:alpha val="30980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 b="1" dirty="0"/>
              <a:t>K  T </a:t>
            </a:r>
          </a:p>
          <a:p>
            <a:r>
              <a:rPr lang="en-US" altLang="zh-CN" b="1" dirty="0"/>
              <a:t>M  U</a:t>
            </a:r>
          </a:p>
          <a:p>
            <a:r>
              <a:rPr lang="en-US" altLang="zh-CN" b="1" dirty="0"/>
              <a:t>2  N</a:t>
            </a:r>
          </a:p>
          <a:p>
            <a:r>
              <a:rPr lang="en-US" altLang="zh-CN" b="1" dirty="0"/>
              <a:t>A  K</a:t>
            </a:r>
          </a:p>
          <a:p>
            <a:r>
              <a:rPr lang="en-US" altLang="zh-CN" b="1" dirty="0"/>
              <a:t>     A</a:t>
            </a:r>
          </a:p>
          <a:p>
            <a:r>
              <a:rPr lang="en-US" altLang="zh-CN" b="1" dirty="0"/>
              <a:t>+</a:t>
            </a:r>
          </a:p>
          <a:p>
            <a:r>
              <a:rPr lang="en-US" altLang="zh-CN" b="1" dirty="0"/>
              <a:t>F</a:t>
            </a:r>
          </a:p>
          <a:p>
            <a:r>
              <a:rPr lang="en-US" altLang="zh-CN" b="1" dirty="0"/>
              <a:t>T</a:t>
            </a:r>
          </a:p>
          <a:p>
            <a:r>
              <a:rPr lang="en-US" altLang="zh-CN" b="1" dirty="0"/>
              <a:t>A</a:t>
            </a:r>
          </a:p>
          <a:p>
            <a:endParaRPr lang="en-US" altLang="zh-CN" sz="1200" dirty="0"/>
          </a:p>
          <a:p>
            <a:endParaRPr lang="zh-CN" altLang="en-US" sz="1200" dirty="0"/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>
          <a:xfrm>
            <a:off x="3143240" y="5715016"/>
            <a:ext cx="6000760" cy="1142984"/>
          </a:xfrm>
          <a:prstGeom prst="rect">
            <a:avLst/>
          </a:prstGeom>
        </p:spPr>
        <p:txBody>
          <a:bodyPr vert="horz" lIns="90000" tIns="46800" rIns="90000" bIns="46800" rtlCol="0" anchor="ctr">
            <a:normAutofit fontScale="90000" lnSpcReduction="10000"/>
          </a:bodyPr>
          <a:lstStyle/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Multi-parameter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hybrid 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zh-CN" sz="3600" b="1" baseline="0" dirty="0" smtClean="0">
                <a:latin typeface="+mj-lt"/>
                <a:ea typeface="+mj-ea"/>
                <a:cs typeface="+mj-cs"/>
              </a:rPr>
              <a:t>observation</a:t>
            </a:r>
            <a:r>
              <a:rPr lang="en-US" altLang="zh-CN" sz="3600" b="1" dirty="0" smtClean="0">
                <a:latin typeface="+mj-lt"/>
                <a:ea typeface="+mj-ea"/>
                <a:cs typeface="+mj-cs"/>
              </a:rPr>
              <a:t> of showers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Following Talks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Hybrid Measurement on </a:t>
            </a:r>
            <a:r>
              <a:rPr lang="en-US" altLang="zh-CN" dirty="0" err="1" smtClean="0"/>
              <a:t>p+He</a:t>
            </a:r>
            <a:r>
              <a:rPr lang="en-US" altLang="zh-CN" dirty="0" smtClean="0"/>
              <a:t> spectrum &lt;1PeV, by Zhang, SS</a:t>
            </a:r>
          </a:p>
          <a:p>
            <a:r>
              <a:rPr lang="en-US" altLang="zh-CN" dirty="0" smtClean="0"/>
              <a:t>LHAASO for spectra of individual species above 0.1PeV, by Ma, XH </a:t>
            </a:r>
          </a:p>
          <a:p>
            <a:r>
              <a:rPr lang="en-US" altLang="zh-CN" dirty="0" smtClean="0"/>
              <a:t>LHAASO for composition and spectrum above 10PeV, by Ma, LL</a:t>
            </a:r>
          </a:p>
          <a:p>
            <a:r>
              <a:rPr lang="en-US" altLang="zh-CN" dirty="0" smtClean="0"/>
              <a:t>LHAASO for the 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knee with hybrid measurement, by </a:t>
            </a:r>
            <a:r>
              <a:rPr lang="en-US" altLang="zh-CN" dirty="0" err="1" smtClean="0"/>
              <a:t>Zha</a:t>
            </a:r>
            <a:r>
              <a:rPr lang="en-US" altLang="zh-CN" dirty="0" smtClean="0"/>
              <a:t> M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361528"/>
            <a:ext cx="8534400" cy="601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en-US" altLang="zh-CN" sz="4400" kern="0" dirty="0">
                <a:solidFill>
                  <a:srgbClr val="000000"/>
                </a:solidFill>
                <a:latin typeface="+mn-lt"/>
                <a:ea typeface="+mn-ea"/>
                <a:cs typeface="+mj-cs"/>
              </a:rPr>
              <a:t>          Status of LHAASO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800" kern="0" dirty="0" smtClean="0">
                <a:latin typeface="+mn-lt"/>
                <a:ea typeface="+mn-ea"/>
              </a:rPr>
              <a:t>16 </a:t>
            </a:r>
            <a:r>
              <a:rPr lang="en-US" altLang="zh-CN" sz="2800" kern="0" dirty="0">
                <a:latin typeface="+mn-lt"/>
                <a:ea typeface="+mn-ea"/>
              </a:rPr>
              <a:t>projects </a:t>
            </a:r>
            <a:r>
              <a:rPr lang="en-US" altLang="zh-CN" sz="2800" kern="0" dirty="0">
                <a:latin typeface="Arial" charset="0"/>
              </a:rPr>
              <a:t>for 5 years </a:t>
            </a:r>
            <a:r>
              <a:rPr lang="en-US" altLang="zh-CN" sz="2800" kern="0" dirty="0">
                <a:latin typeface="+mn-lt"/>
                <a:ea typeface="+mn-ea"/>
              </a:rPr>
              <a:t>as a package has been formally </a:t>
            </a:r>
            <a:r>
              <a:rPr lang="en-US" altLang="zh-CN" sz="2800" kern="0" dirty="0" smtClean="0">
                <a:latin typeface="+mn-lt"/>
                <a:ea typeface="+mn-ea"/>
              </a:rPr>
              <a:t>approved by </a:t>
            </a:r>
            <a:r>
              <a:rPr lang="en-US" altLang="zh-CN" sz="2800" kern="0" dirty="0">
                <a:latin typeface="+mn-lt"/>
                <a:ea typeface="+mn-ea"/>
              </a:rPr>
              <a:t>the council of state </a:t>
            </a:r>
            <a:r>
              <a:rPr lang="en-US" altLang="zh-CN" sz="2800" kern="0" dirty="0" smtClean="0">
                <a:latin typeface="+mn-lt"/>
                <a:ea typeface="+mn-ea"/>
              </a:rPr>
              <a:t>2 weeks ago</a:t>
            </a:r>
            <a:endParaRPr lang="en-US" altLang="zh-CN" sz="2800" kern="0" dirty="0">
              <a:latin typeface="+mn-lt"/>
              <a:ea typeface="+mn-ea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800" kern="0" dirty="0" smtClean="0"/>
              <a:t>A</a:t>
            </a:r>
            <a:r>
              <a:rPr lang="en-US" altLang="zh-CN" sz="2800" kern="0" dirty="0" smtClean="0">
                <a:latin typeface="+mn-lt"/>
                <a:ea typeface="+mn-ea"/>
              </a:rPr>
              <a:t> draft of the </a:t>
            </a:r>
            <a:r>
              <a:rPr lang="en-US" altLang="zh-CN" sz="2800" kern="0" dirty="0">
                <a:latin typeface="+mn-lt"/>
                <a:ea typeface="+mn-ea"/>
              </a:rPr>
              <a:t>formal proposal to the </a:t>
            </a:r>
            <a:r>
              <a:rPr lang="en-US" altLang="zh-CN" sz="2800" kern="0" dirty="0" smtClean="0">
                <a:latin typeface="+mn-lt"/>
                <a:ea typeface="+mn-ea"/>
              </a:rPr>
              <a:t>CCDR is almost ready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800" kern="0" dirty="0" smtClean="0">
                <a:latin typeface="Arial" charset="0"/>
              </a:rPr>
              <a:t>A couple of steps ahead: environment impact evaluation, feasibility reviewing, TDR reviewing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800" kern="0" dirty="0" smtClean="0"/>
              <a:t>Selected site has been approved by the local land management. Trade negotiation is under going with province government  </a:t>
            </a:r>
            <a:endParaRPr lang="en-US" altLang="zh-CN" sz="2800" kern="0" dirty="0" smtClean="0">
              <a:latin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3200" kern="0" dirty="0" smtClean="0">
                <a:latin typeface="+mn-lt"/>
                <a:ea typeface="+mn-ea"/>
              </a:rPr>
              <a:t>Construction is expected to start next year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3200" kern="0" dirty="0" smtClean="0">
                <a:latin typeface="Arial" charset="0"/>
              </a:rPr>
              <a:t>All technologies are tested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en-US" altLang="zh-CN" sz="3200" kern="0" dirty="0">
              <a:latin typeface="+mn-lt"/>
              <a:ea typeface="+mn-ea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zh-CN" altLang="en-US" sz="32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/>
          <p:cNvGrpSpPr>
            <a:grpSpLocks/>
          </p:cNvGrpSpPr>
          <p:nvPr/>
        </p:nvGrpSpPr>
        <p:grpSpPr bwMode="auto">
          <a:xfrm>
            <a:off x="12700" y="1676400"/>
            <a:ext cx="9131300" cy="5029200"/>
            <a:chOff x="12578" y="1676400"/>
            <a:chExt cx="9131422" cy="5029200"/>
          </a:xfrm>
        </p:grpSpPr>
        <p:pic>
          <p:nvPicPr>
            <p:cNvPr id="38923" name="Picture 16" descr="chi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78" y="1676400"/>
              <a:ext cx="9131422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4" name="TextBox 14"/>
            <p:cNvSpPr txBox="1">
              <a:spLocks noChangeArrowheads="1"/>
            </p:cNvSpPr>
            <p:nvPr/>
          </p:nvSpPr>
          <p:spPr bwMode="auto">
            <a:xfrm>
              <a:off x="709550" y="4559019"/>
              <a:ext cx="136447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/>
                <a:t>ARGO-YBJ</a:t>
              </a:r>
            </a:p>
            <a:p>
              <a:r>
                <a:rPr lang="en-US" altLang="zh-CN"/>
                <a:t>site</a:t>
              </a:r>
              <a:endParaRPr lang="zh-CN" altLang="en-US"/>
            </a:p>
          </p:txBody>
        </p:sp>
        <p:sp>
          <p:nvSpPr>
            <p:cNvPr id="38925" name="TextBox 15"/>
            <p:cNvSpPr txBox="1">
              <a:spLocks noChangeArrowheads="1"/>
            </p:cNvSpPr>
            <p:nvPr/>
          </p:nvSpPr>
          <p:spPr bwMode="auto">
            <a:xfrm>
              <a:off x="2665429" y="5105400"/>
              <a:ext cx="112082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/>
                <a:t>LHAASO</a:t>
              </a:r>
            </a:p>
            <a:p>
              <a:r>
                <a:rPr lang="en-US" altLang="zh-CN"/>
                <a:t>site</a:t>
              </a:r>
              <a:endParaRPr lang="zh-CN" altLang="en-US"/>
            </a:p>
          </p:txBody>
        </p:sp>
        <p:sp>
          <p:nvSpPr>
            <p:cNvPr id="38926" name="椭圆 12"/>
            <p:cNvSpPr>
              <a:spLocks noChangeArrowheads="1"/>
            </p:cNvSpPr>
            <p:nvPr/>
          </p:nvSpPr>
          <p:spPr bwMode="auto">
            <a:xfrm>
              <a:off x="1600200" y="4876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7" name="椭圆 13"/>
            <p:cNvSpPr>
              <a:spLocks noChangeArrowheads="1"/>
            </p:cNvSpPr>
            <p:nvPr/>
          </p:nvSpPr>
          <p:spPr bwMode="auto">
            <a:xfrm>
              <a:off x="3405250" y="54389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9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The Best Candidate Sites</a:t>
            </a:r>
            <a:endParaRPr lang="zh-CN" alt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7704856" cy="53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石卡雪山站址地理位置</a:t>
            </a:r>
          </a:p>
        </p:txBody>
      </p:sp>
      <p:pic>
        <p:nvPicPr>
          <p:cNvPr id="4099" name="Picture 3" descr="C:\work\事务\香格里拉选址\LHAASO_香格里拉县_google方位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8"/>
            <a:ext cx="9144000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箭头连接符 7"/>
          <p:cNvCxnSpPr/>
          <p:nvPr/>
        </p:nvCxnSpPr>
        <p:spPr>
          <a:xfrm flipH="1">
            <a:off x="2339975" y="3573463"/>
            <a:ext cx="5400675" cy="107950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10"/>
          <p:cNvSpPr txBox="1">
            <a:spLocks noChangeArrowheads="1"/>
          </p:cNvSpPr>
          <p:nvPr/>
        </p:nvSpPr>
        <p:spPr bwMode="auto">
          <a:xfrm rot="-6062337">
            <a:off x="4418806" y="3115469"/>
            <a:ext cx="67786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3200">
                <a:latin typeface="Calibri" pitchFamily="34" charset="0"/>
              </a:rPr>
              <a:t>13km</a:t>
            </a:r>
            <a:endParaRPr lang="zh-CN" altLang="en-US" sz="3200">
              <a:latin typeface="Calibri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0" y="4716463"/>
            <a:ext cx="1728788" cy="80962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TextBox 12"/>
          <p:cNvSpPr txBox="1">
            <a:spLocks noChangeArrowheads="1"/>
          </p:cNvSpPr>
          <p:nvPr/>
        </p:nvSpPr>
        <p:spPr bwMode="auto">
          <a:xfrm rot="-5400000">
            <a:off x="423863" y="3619500"/>
            <a:ext cx="676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3200">
                <a:latin typeface="Calibri" pitchFamily="34" charset="0"/>
              </a:rPr>
              <a:t>10km</a:t>
            </a:r>
            <a:endParaRPr lang="zh-CN" alt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5" name="图片 4" descr="图片1.png"/>
          <p:cNvPicPr>
            <a:picLocks noChangeAspect="1"/>
          </p:cNvPicPr>
          <p:nvPr/>
        </p:nvPicPr>
        <p:blipFill>
          <a:blip r:embed="rId2" cstate="print"/>
          <a:srcRect b="10165"/>
          <a:stretch>
            <a:fillRect/>
          </a:stretch>
        </p:blipFill>
        <p:spPr>
          <a:xfrm>
            <a:off x="408776" y="44624"/>
            <a:ext cx="8326448" cy="2880320"/>
          </a:xfrm>
          <a:prstGeom prst="rect">
            <a:avLst/>
          </a:prstGeom>
        </p:spPr>
      </p:pic>
      <p:pic>
        <p:nvPicPr>
          <p:cNvPr id="7" name="Picture 2" descr="C:\work\事务\香格里拉选址\KM2A南北剖面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431" t="14951" b="21410"/>
          <a:stretch>
            <a:fillRect/>
          </a:stretch>
        </p:blipFill>
        <p:spPr>
          <a:xfrm>
            <a:off x="395536" y="2873360"/>
            <a:ext cx="8352928" cy="2029708"/>
          </a:xfrm>
          <a:noFill/>
        </p:spPr>
      </p:pic>
      <p:pic>
        <p:nvPicPr>
          <p:cNvPr id="8" name="Picture 3" descr="C:\work\事务\香格里拉选址\KM2A东西剖面.jpg"/>
          <p:cNvPicPr>
            <a:picLocks noChangeAspect="1" noChangeArrowheads="1"/>
          </p:cNvPicPr>
          <p:nvPr/>
        </p:nvPicPr>
        <p:blipFill>
          <a:blip r:embed="rId4" cstate="print"/>
          <a:srcRect l="9599" t="17516" b="15547"/>
          <a:stretch>
            <a:fillRect/>
          </a:stretch>
        </p:blipFill>
        <p:spPr bwMode="auto">
          <a:xfrm>
            <a:off x="394841" y="4917084"/>
            <a:ext cx="8353623" cy="192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632</Words>
  <Application>Microsoft Office PowerPoint</Application>
  <PresentationFormat>全屏显示(4:3)</PresentationFormat>
  <Paragraphs>159</Paragraphs>
  <Slides>15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Status of LHAASO  Zhen Cao, IHEP, China</vt:lpstr>
      <vt:lpstr>LHAASO——The third generation of survey               facility for VHE γray sources </vt:lpstr>
      <vt:lpstr>Survey for γ-sources very detailed spectroscopy investigation ( a few hundred extra-galactic sources are expected )  </vt:lpstr>
      <vt:lpstr>CR spectra of individual spices over two knees with uniform energy scale and direct measured composition in the space </vt:lpstr>
      <vt:lpstr>Following Talks </vt:lpstr>
      <vt:lpstr>幻灯片 6</vt:lpstr>
      <vt:lpstr>The Best Candidate Sites</vt:lpstr>
      <vt:lpstr>石卡雪山站址地理位置</vt:lpstr>
      <vt:lpstr>幻灯片 9</vt:lpstr>
      <vt:lpstr>Mt.Gongga, 260km away</vt:lpstr>
      <vt:lpstr>Observatory Construction </vt:lpstr>
      <vt:lpstr>Prototype of LHAASO at Tibet site</vt:lpstr>
      <vt:lpstr>International Collaboration for LHAASO</vt:lpstr>
      <vt:lpstr>Keep in tuned ……</vt:lpstr>
      <vt:lpstr>international collaboration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lhaaso</dc:creator>
  <cp:lastModifiedBy>dell</cp:lastModifiedBy>
  <cp:revision>17</cp:revision>
  <dcterms:created xsi:type="dcterms:W3CDTF">2012-01-10T12:39:06Z</dcterms:created>
  <dcterms:modified xsi:type="dcterms:W3CDTF">2013-02-01T12:04:50Z</dcterms:modified>
</cp:coreProperties>
</file>