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7" r:id="rId3"/>
  </p:sldMasterIdLst>
  <p:notesMasterIdLst>
    <p:notesMasterId r:id="rId44"/>
  </p:notesMasterIdLst>
  <p:sldIdLst>
    <p:sldId id="258" r:id="rId4"/>
    <p:sldId id="368" r:id="rId5"/>
    <p:sldId id="602" r:id="rId6"/>
    <p:sldId id="590" r:id="rId7"/>
    <p:sldId id="593" r:id="rId8"/>
    <p:sldId id="591" r:id="rId9"/>
    <p:sldId id="598" r:id="rId10"/>
    <p:sldId id="536" r:id="rId11"/>
    <p:sldId id="535" r:id="rId12"/>
    <p:sldId id="538" r:id="rId13"/>
    <p:sldId id="633" r:id="rId14"/>
    <p:sldId id="573" r:id="rId15"/>
    <p:sldId id="587" r:id="rId16"/>
    <p:sldId id="574" r:id="rId17"/>
    <p:sldId id="575" r:id="rId18"/>
    <p:sldId id="586" r:id="rId19"/>
    <p:sldId id="635" r:id="rId20"/>
    <p:sldId id="579" r:id="rId21"/>
    <p:sldId id="618" r:id="rId22"/>
    <p:sldId id="629" r:id="rId23"/>
    <p:sldId id="630" r:id="rId24"/>
    <p:sldId id="631" r:id="rId25"/>
    <p:sldId id="619" r:id="rId26"/>
    <p:sldId id="623" r:id="rId27"/>
    <p:sldId id="625" r:id="rId28"/>
    <p:sldId id="624" r:id="rId29"/>
    <p:sldId id="620" r:id="rId30"/>
    <p:sldId id="621" r:id="rId31"/>
    <p:sldId id="626" r:id="rId32"/>
    <p:sldId id="588" r:id="rId33"/>
    <p:sldId id="581" r:id="rId34"/>
    <p:sldId id="582" r:id="rId35"/>
    <p:sldId id="583" r:id="rId36"/>
    <p:sldId id="599" r:id="rId37"/>
    <p:sldId id="600" r:id="rId38"/>
    <p:sldId id="601" r:id="rId39"/>
    <p:sldId id="584" r:id="rId40"/>
    <p:sldId id="597" r:id="rId41"/>
    <p:sldId id="551" r:id="rId42"/>
    <p:sldId id="62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46" autoAdjust="0"/>
    <p:restoredTop sz="94606" autoAdjust="0"/>
  </p:normalViewPr>
  <p:slideViewPr>
    <p:cSldViewPr>
      <p:cViewPr>
        <p:scale>
          <a:sx n="70" d="100"/>
          <a:sy n="70" d="100"/>
        </p:scale>
        <p:origin x="-522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61CD9-6533-4982-9E36-F2FD584A8BE2}" type="datetimeFigureOut">
              <a:rPr lang="zh-CN" altLang="en-US" smtClean="0"/>
              <a:pPr/>
              <a:t>2013-2-1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2A54B-5D00-4A88-9334-D14FB6D47C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5199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3AC7D-394F-4502-A95C-467CFCEAD81E}" type="slidenum">
              <a:rPr lang="en-US" altLang="zh-CN">
                <a:solidFill>
                  <a:prstClr val="black"/>
                </a:solidFill>
              </a:rPr>
              <a:pPr/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tx2"/>
                </a:solidFill>
                <a:latin typeface="Comic Sans MS" pitchFamily="66" charset="0"/>
                <a:ea typeface="黑体" pitchFamily="49" charset="-122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sz="1600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4400"/>
          </a:xfrm>
        </p:spPr>
        <p:txBody>
          <a:bodyPr/>
          <a:lstStyle>
            <a:lvl1pPr>
              <a:defRPr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4041648" cy="5104224"/>
          </a:xfrm>
        </p:spPr>
        <p:txBody>
          <a:bodyPr/>
          <a:lstStyle>
            <a:lvl1pPr>
              <a:buFont typeface="Wingdings" pitchFamily="2" charset="2"/>
              <a:buChar char="u"/>
              <a:defRPr>
                <a:latin typeface="Comic Sans MS" pitchFamily="66" charset="0"/>
                <a:ea typeface="+mj-ea"/>
                <a:cs typeface="Tahoma" pitchFamily="34" charset="0"/>
              </a:defRPr>
            </a:lvl1pPr>
            <a:lvl2pPr>
              <a:buFont typeface="Wingdings" pitchFamily="2" charset="2"/>
              <a:buChar char="n"/>
              <a:defRPr>
                <a:latin typeface="Comic Sans MS" pitchFamily="66" charset="0"/>
                <a:ea typeface="+mj-ea"/>
              </a:defRPr>
            </a:lvl2pPr>
            <a:lvl3pPr>
              <a:buFont typeface="Wingdings 3" pitchFamily="18" charset="2"/>
              <a:buChar char=""/>
              <a:defRPr>
                <a:latin typeface="Comic Sans MS" pitchFamily="66" charset="0"/>
                <a:ea typeface="+mj-ea"/>
              </a:defRPr>
            </a:lvl3pPr>
            <a:lvl4pPr>
              <a:defRPr>
                <a:latin typeface="Comic Sans MS" pitchFamily="66" charset="0"/>
                <a:ea typeface="+mj-ea"/>
              </a:defRPr>
            </a:lvl4pPr>
            <a:lvl5pPr>
              <a:defRPr>
                <a:latin typeface="Comic Sans MS" pitchFamily="66" charset="0"/>
                <a:ea typeface="+mj-ea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632198" y="1052736"/>
            <a:ext cx="4041648" cy="5101176"/>
          </a:xfrm>
        </p:spPr>
        <p:txBody>
          <a:bodyPr/>
          <a:lstStyle>
            <a:lvl1pPr>
              <a:buFont typeface="Wingdings" pitchFamily="2" charset="2"/>
              <a:buChar char="u"/>
              <a:defRPr>
                <a:latin typeface="Comic Sans MS" pitchFamily="66" charset="0"/>
                <a:ea typeface="+mj-ea"/>
                <a:cs typeface="Tahoma" pitchFamily="34" charset="0"/>
              </a:defRPr>
            </a:lvl1pPr>
            <a:lvl2pPr>
              <a:buFont typeface="Wingdings" pitchFamily="2" charset="2"/>
              <a:buChar char="n"/>
              <a:defRPr>
                <a:latin typeface="Comic Sans MS" pitchFamily="66" charset="0"/>
                <a:ea typeface="+mj-ea"/>
              </a:defRPr>
            </a:lvl2pPr>
            <a:lvl3pPr>
              <a:defRPr>
                <a:latin typeface="Comic Sans MS" pitchFamily="66" charset="0"/>
                <a:ea typeface="+mj-ea"/>
              </a:defRPr>
            </a:lvl3pPr>
            <a:lvl4pPr>
              <a:defRPr>
                <a:latin typeface="Comic Sans MS" pitchFamily="66" charset="0"/>
                <a:ea typeface="+mj-ea"/>
              </a:defRPr>
            </a:lvl4pPr>
            <a:lvl5pPr>
              <a:defRPr>
                <a:latin typeface="Comic Sans MS" pitchFamily="66" charset="0"/>
                <a:ea typeface="+mj-ea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4400"/>
          </a:xfrm>
        </p:spPr>
        <p:txBody>
          <a:bodyPr anchor="ctr"/>
          <a:lstStyle>
            <a:lvl1pPr>
              <a:defRPr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052736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  <a:latin typeface="Comic Sans MS" pitchFamily="66" charset="0"/>
                <a:ea typeface="黑体" pitchFamily="49" charset="-122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8200" y="1052736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Comic Sans MS" pitchFamily="66" charset="0"/>
                <a:ea typeface="黑体" pitchFamily="49" charset="-122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1844824"/>
            <a:ext cx="4038600" cy="4327376"/>
          </a:xfrm>
        </p:spPr>
        <p:txBody>
          <a:bodyPr/>
          <a:lstStyle>
            <a:lvl1pPr>
              <a:buFont typeface="Wingdings" pitchFamily="2" charset="2"/>
              <a:buChar char="u"/>
              <a:defRPr>
                <a:latin typeface="Comic Sans MS" pitchFamily="66" charset="0"/>
                <a:ea typeface="+mj-ea"/>
              </a:defRPr>
            </a:lvl1pPr>
            <a:lvl2pPr>
              <a:buFont typeface="Wingdings" pitchFamily="2" charset="2"/>
              <a:buChar char="n"/>
              <a:defRPr>
                <a:latin typeface="Comic Sans MS" pitchFamily="66" charset="0"/>
                <a:ea typeface="+mj-ea"/>
              </a:defRPr>
            </a:lvl2pPr>
            <a:lvl3pPr>
              <a:defRPr>
                <a:latin typeface="Comic Sans MS" pitchFamily="66" charset="0"/>
                <a:ea typeface="+mj-ea"/>
              </a:defRPr>
            </a:lvl3pPr>
            <a:lvl4pPr>
              <a:defRPr>
                <a:latin typeface="Comic Sans MS" pitchFamily="66" charset="0"/>
                <a:ea typeface="+mj-ea"/>
              </a:defRPr>
            </a:lvl4pPr>
            <a:lvl5pPr>
              <a:defRPr>
                <a:latin typeface="Comic Sans MS" pitchFamily="66" charset="0"/>
                <a:ea typeface="+mj-ea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648200" y="1844824"/>
            <a:ext cx="4038600" cy="4327376"/>
          </a:xfrm>
        </p:spPr>
        <p:txBody>
          <a:bodyPr/>
          <a:lstStyle>
            <a:lvl1pPr>
              <a:buFont typeface="Wingdings" pitchFamily="2" charset="2"/>
              <a:buChar char="u"/>
              <a:defRPr>
                <a:latin typeface="Comic Sans MS" pitchFamily="66" charset="0"/>
                <a:ea typeface="+mj-ea"/>
              </a:defRPr>
            </a:lvl1pPr>
            <a:lvl2pPr>
              <a:buFont typeface="Wingdings" pitchFamily="2" charset="2"/>
              <a:buChar char="n"/>
              <a:defRPr>
                <a:latin typeface="Comic Sans MS" pitchFamily="66" charset="0"/>
                <a:ea typeface="+mj-ea"/>
              </a:defRPr>
            </a:lvl2pPr>
            <a:lvl3pPr>
              <a:defRPr>
                <a:latin typeface="Comic Sans MS" pitchFamily="66" charset="0"/>
                <a:ea typeface="+mj-ea"/>
              </a:defRPr>
            </a:lvl3pPr>
            <a:lvl4pPr>
              <a:defRPr>
                <a:latin typeface="Comic Sans MS" pitchFamily="66" charset="0"/>
                <a:ea typeface="+mj-ea"/>
              </a:defRPr>
            </a:lvl4pPr>
            <a:lvl5pPr>
              <a:defRPr>
                <a:latin typeface="Comic Sans MS" pitchFamily="66" charset="0"/>
                <a:ea typeface="+mj-ea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14400"/>
          </a:xfrm>
        </p:spPr>
        <p:txBody>
          <a:bodyPr/>
          <a:lstStyle>
            <a:lvl1pPr>
              <a:defRPr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Comic Sans MS" pitchFamily="66" charset="0"/>
                <a:ea typeface="黑体" pitchFamily="49" charset="-122"/>
                <a:cs typeface="+mn-cs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  <a:latin typeface="Comic Sans MS" pitchFamily="66" charset="0"/>
                <a:ea typeface="+mj-ea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>
              <a:latin typeface="Comic Sans MS" pitchFamily="66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>
            <a:lvl1pPr>
              <a:buFont typeface="Wingdings" pitchFamily="2" charset="2"/>
              <a:buChar char="u"/>
              <a:defRPr>
                <a:latin typeface="Comic Sans MS" pitchFamily="66" charset="0"/>
                <a:ea typeface="+mj-ea"/>
                <a:cs typeface="Tahoma" pitchFamily="34" charset="0"/>
              </a:defRPr>
            </a:lvl1pPr>
            <a:lvl2pPr>
              <a:buFont typeface="Wingdings" pitchFamily="2" charset="2"/>
              <a:buChar char="n"/>
              <a:defRPr>
                <a:latin typeface="Comic Sans MS" pitchFamily="66" charset="0"/>
                <a:ea typeface="+mj-ea"/>
              </a:defRPr>
            </a:lvl2pPr>
            <a:lvl3pPr>
              <a:defRPr>
                <a:latin typeface="Comic Sans MS" pitchFamily="66" charset="0"/>
                <a:ea typeface="+mj-ea"/>
              </a:defRPr>
            </a:lvl3pPr>
            <a:lvl4pPr>
              <a:defRPr>
                <a:latin typeface="Comic Sans MS" pitchFamily="66" charset="0"/>
                <a:ea typeface="+mj-ea"/>
              </a:defRPr>
            </a:lvl4pPr>
            <a:lvl5pPr>
              <a:defRPr>
                <a:latin typeface="Comic Sans MS" pitchFamily="66" charset="0"/>
                <a:ea typeface="+mj-ea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>
                <a:latin typeface="Comic Sans MS" pitchFamily="66" charset="0"/>
              </a:defRPr>
            </a:lvl1pPr>
          </a:lstStyle>
          <a:p>
            <a:r>
              <a:rPr kumimoji="0" lang="zh-CN" altLang="en-US" dirty="0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>
                <a:latin typeface="Comic Sans MS" pitchFamily="66" charset="0"/>
                <a:ea typeface="+mj-ea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 typeface="Wingdings" pitchFamily="2" charset="2"/>
              <a:buChar char="u"/>
              <a:defRPr>
                <a:latin typeface="+mj-ea"/>
                <a:ea typeface="+mj-ea"/>
              </a:defRPr>
            </a:lvl1pPr>
            <a:lvl2pPr>
              <a:buFont typeface="Wingdings" pitchFamily="2" charset="2"/>
              <a:buChar char="n"/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黑体" pitchFamily="49" charset="-122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 typeface="Wingdings" pitchFamily="2" charset="2"/>
              <a:buChar char="u"/>
              <a:defRPr>
                <a:latin typeface="+mj-ea"/>
                <a:ea typeface="+mj-ea"/>
              </a:defRPr>
            </a:lvl1pPr>
            <a:lvl2pPr>
              <a:buFont typeface="Wingdings" pitchFamily="2" charset="2"/>
              <a:buChar char="n"/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>
              <a:latin typeface="Comic Sans MS" pitchFamily="66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sz="1600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B7BBC-F9E9-461B-A94E-67A1E20378F1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2013-2-1</a:t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FFDF2-C691-4AAC-B2B9-219BBA6B1FF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2348880"/>
            <a:ext cx="6858000" cy="252792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sz="1600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矩形 20"/>
          <p:cNvSpPr/>
          <p:nvPr/>
        </p:nvSpPr>
        <p:spPr>
          <a:xfrm>
            <a:off x="904875" y="2276872"/>
            <a:ext cx="7315200" cy="2651363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99592" y="2276872"/>
            <a:ext cx="233883" cy="2651363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17514"/>
            <a:ext cx="8229600" cy="79690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4000" b="1" kern="1200" dirty="0">
                <a:solidFill>
                  <a:srgbClr val="A5002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sz="half" idx="1"/>
          </p:nvPr>
        </p:nvSpPr>
        <p:spPr>
          <a:xfrm>
            <a:off x="500034" y="1571613"/>
            <a:ext cx="8001056" cy="250033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5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n"/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1pPr>
            <a:lvl2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2pPr>
            <a:lvl3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2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17514"/>
            <a:ext cx="8229600" cy="79690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4000" b="1" kern="1200" dirty="0">
                <a:solidFill>
                  <a:srgbClr val="A5002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sz="half" idx="1"/>
          </p:nvPr>
        </p:nvSpPr>
        <p:spPr>
          <a:xfrm>
            <a:off x="500034" y="1571613"/>
            <a:ext cx="8001056" cy="250033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5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n"/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1pPr>
            <a:lvl2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2pPr>
            <a:lvl3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2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17514"/>
            <a:ext cx="8229600" cy="79690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4000" b="1" kern="1200" dirty="0">
                <a:solidFill>
                  <a:srgbClr val="A5002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sz="half" idx="1"/>
          </p:nvPr>
        </p:nvSpPr>
        <p:spPr>
          <a:xfrm>
            <a:off x="500034" y="1571613"/>
            <a:ext cx="8001056" cy="250033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5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n"/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1pPr>
            <a:lvl2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2pPr>
            <a:lvl3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2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17514"/>
            <a:ext cx="8229600" cy="79690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4000" b="1" kern="1200" dirty="0">
                <a:solidFill>
                  <a:srgbClr val="A5002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sz="half" idx="1"/>
          </p:nvPr>
        </p:nvSpPr>
        <p:spPr>
          <a:xfrm>
            <a:off x="500034" y="1571613"/>
            <a:ext cx="8001056" cy="250033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5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n"/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1pPr>
            <a:lvl2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2pPr>
            <a:lvl3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2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17514"/>
            <a:ext cx="8229600" cy="79690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zh-CN" altLang="en-US" sz="4000" b="1" kern="1200" dirty="0">
                <a:solidFill>
                  <a:srgbClr val="A50021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sz="half" idx="1"/>
          </p:nvPr>
        </p:nvSpPr>
        <p:spPr>
          <a:xfrm>
            <a:off x="500034" y="1571613"/>
            <a:ext cx="8001056" cy="2500330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5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n"/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1pPr>
            <a:lvl2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2pPr>
            <a:lvl3pPr>
              <a:defRPr kumimoji="1" lang="zh-CN" altLang="en-US" sz="2400" b="1" kern="1200" dirty="0" smtClean="0">
                <a:solidFill>
                  <a:srgbClr val="000066"/>
                </a:solidFill>
                <a:latin typeface="Arial" charset="0"/>
                <a:ea typeface="宋体" pitchFamily="2" charset="-122"/>
                <a:cs typeface="+mn-cs"/>
                <a:sym typeface="Wingdings 2" pitchFamily="18" charset="2"/>
              </a:defRPr>
            </a:lvl3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2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213DB-3C77-4BFD-B823-58102756071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1B76A-32C7-410F-B628-6430EB2B758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7D58F-EE9F-45B0-8343-B2749FEA3E8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8DE65-8E0D-4845-9FFB-E084FE21662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37530-4783-4021-9441-8C68D3400279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</p:spPr>
        <p:txBody>
          <a:bodyPr/>
          <a:lstStyle>
            <a:lvl1pPr>
              <a:defRPr b="1"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032216"/>
          </a:xfrm>
        </p:spPr>
        <p:txBody>
          <a:bodyPr/>
          <a:lstStyle>
            <a:lvl1pPr>
              <a:spcAft>
                <a:spcPts val="200"/>
              </a:spcAft>
              <a:buFont typeface="Wingdings" pitchFamily="2" charset="2"/>
              <a:buChar char="u"/>
              <a:defRPr>
                <a:solidFill>
                  <a:schemeClr val="tx1"/>
                </a:solidFill>
                <a:latin typeface="Comic Sans MS" pitchFamily="66" charset="0"/>
                <a:ea typeface="+mj-ea"/>
                <a:cs typeface="Tahoma" pitchFamily="34" charset="0"/>
              </a:defRPr>
            </a:lvl1pPr>
            <a:lvl2pPr>
              <a:spcAft>
                <a:spcPts val="200"/>
              </a:spcAft>
              <a:buFont typeface="Wingdings" pitchFamily="2" charset="2"/>
              <a:buChar char="n"/>
              <a:defRPr>
                <a:solidFill>
                  <a:schemeClr val="tx1"/>
                </a:solidFill>
                <a:latin typeface="Comic Sans MS" pitchFamily="66" charset="0"/>
                <a:ea typeface="+mj-ea"/>
              </a:defRPr>
            </a:lvl2pPr>
            <a:lvl3pPr>
              <a:spcAft>
                <a:spcPts val="200"/>
              </a:spcAft>
              <a:buFont typeface="Wingdings 3" pitchFamily="18" charset="2"/>
              <a:buChar char="}"/>
              <a:defRPr>
                <a:solidFill>
                  <a:schemeClr val="tx1"/>
                </a:solidFill>
                <a:latin typeface="Comic Sans MS" pitchFamily="66" charset="0"/>
                <a:ea typeface="+mj-ea"/>
              </a:defRPr>
            </a:lvl3pPr>
            <a:lvl4pPr>
              <a:spcAft>
                <a:spcPts val="200"/>
              </a:spcAft>
              <a:defRPr>
                <a:solidFill>
                  <a:schemeClr val="tx1"/>
                </a:solidFill>
                <a:latin typeface="Comic Sans MS" pitchFamily="66" charset="0"/>
                <a:ea typeface="+mj-ea"/>
              </a:defRPr>
            </a:lvl4pPr>
            <a:lvl5pPr>
              <a:spcAft>
                <a:spcPts val="200"/>
              </a:spcAft>
              <a:defRPr>
                <a:solidFill>
                  <a:schemeClr val="tx1"/>
                </a:solidFill>
                <a:latin typeface="Comic Sans MS" pitchFamily="66" charset="0"/>
                <a:ea typeface="+mj-ea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A2C01-BF83-4989-A8D9-EEF01BC73B2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29A76-C652-44AE-A537-CF3CB9180701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3C555-4E33-4D23-AFB7-F4E66FCA409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8CE1E-3D27-4D9C-938F-BFB37E36916D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FED62-E9EB-4C0A-B3AC-8654F7DB1C2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4EF3F-846F-477E-B42C-06A3CEE5884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>
                <a:solidFill>
                  <a:srgbClr val="000000"/>
                </a:solidFill>
              </a:rPr>
              <a:t>Huihai He, 2011-10-13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6CDE520-4BC2-43E5-8457-43C217BB783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</p:spPr>
        <p:txBody>
          <a:bodyPr/>
          <a:lstStyle>
            <a:lvl1pPr>
              <a:defRPr b="1"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032216"/>
          </a:xfrm>
        </p:spPr>
        <p:txBody>
          <a:bodyPr/>
          <a:lstStyle>
            <a:lvl1pPr>
              <a:spcAft>
                <a:spcPts val="200"/>
              </a:spcAft>
              <a:buFont typeface="Wingdings" pitchFamily="2" charset="2"/>
              <a:buChar char="u"/>
              <a:defRPr>
                <a:latin typeface="Comic Sans MS" pitchFamily="66" charset="0"/>
                <a:ea typeface="+mj-ea"/>
                <a:cs typeface="Tahoma" pitchFamily="34" charset="0"/>
              </a:defRPr>
            </a:lvl1pPr>
            <a:lvl2pPr>
              <a:spcAft>
                <a:spcPts val="200"/>
              </a:spcAft>
              <a:buFont typeface="Wingdings" pitchFamily="2" charset="2"/>
              <a:buChar char="n"/>
              <a:defRPr>
                <a:latin typeface="Comic Sans MS" pitchFamily="66" charset="0"/>
                <a:ea typeface="+mj-ea"/>
              </a:defRPr>
            </a:lvl2pPr>
            <a:lvl3pPr>
              <a:spcAft>
                <a:spcPts val="200"/>
              </a:spcAft>
              <a:buFont typeface="Wingdings 3" pitchFamily="18" charset="2"/>
              <a:buChar char="}"/>
              <a:defRPr>
                <a:latin typeface="Comic Sans MS" pitchFamily="66" charset="0"/>
                <a:ea typeface="+mj-ea"/>
              </a:defRPr>
            </a:lvl3pPr>
            <a:lvl4pPr>
              <a:spcAft>
                <a:spcPts val="200"/>
              </a:spcAft>
              <a:defRPr>
                <a:latin typeface="Comic Sans MS" pitchFamily="66" charset="0"/>
                <a:ea typeface="+mj-ea"/>
              </a:defRPr>
            </a:lvl4pPr>
            <a:lvl5pPr>
              <a:spcAft>
                <a:spcPts val="200"/>
              </a:spcAft>
              <a:defRPr>
                <a:latin typeface="Comic Sans MS" pitchFamily="66" charset="0"/>
                <a:ea typeface="+mj-ea"/>
              </a:defRPr>
            </a:lvl5pPr>
          </a:lstStyle>
          <a:p>
            <a:pPr lvl="0" eaLnBrk="1" latinLnBrk="0" hangingPunct="1"/>
            <a:r>
              <a:rPr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lang="zh-CN" altLang="en-US" dirty="0" smtClean="0"/>
              <a:t>第二级</a:t>
            </a:r>
          </a:p>
          <a:p>
            <a:pPr lvl="2" eaLnBrk="1" latinLnBrk="0" hangingPunct="1"/>
            <a:r>
              <a:rPr lang="zh-CN" altLang="en-US" dirty="0" smtClean="0"/>
              <a:t>第三级</a:t>
            </a:r>
          </a:p>
          <a:p>
            <a:pPr lvl="3" eaLnBrk="1" latinLnBrk="0" hangingPunct="1"/>
            <a:r>
              <a:rPr lang="zh-CN" altLang="en-US" dirty="0" smtClean="0"/>
              <a:t>第四级</a:t>
            </a:r>
          </a:p>
          <a:p>
            <a:pPr lvl="4" eaLnBrk="1" latinLnBrk="0" hangingPunct="1"/>
            <a:r>
              <a:rPr lang="zh-CN" altLang="en-US" dirty="0" smtClean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黑体" pitchFamily="49" charset="-122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0705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黑体" pitchFamily="49" charset="-122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黑体" pitchFamily="49" charset="-122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84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节标题"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Comic Sans MS" pitchFamily="66" charset="0"/>
                <a:ea typeface="黑体" pitchFamily="49" charset="-122"/>
              </a:defRPr>
            </a:lvl1pPr>
          </a:lstStyle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Comic Sans MS" pitchFamily="66" charset="0"/>
                <a:ea typeface="黑体" pitchFamily="49" charset="-122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Comic Sans MS" pitchFamily="66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sz="1600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328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47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第二级</a:t>
            </a:r>
          </a:p>
          <a:p>
            <a:pPr lvl="2" eaLnBrk="1" latinLnBrk="0" hangingPunct="1"/>
            <a:r>
              <a:rPr kumimoji="0" lang="zh-CN" altLang="en-US" dirty="0" smtClean="0"/>
              <a:t>第三级</a:t>
            </a:r>
          </a:p>
          <a:p>
            <a:pPr lvl="3" eaLnBrk="1" latinLnBrk="0" hangingPunct="1"/>
            <a:r>
              <a:rPr kumimoji="0" lang="zh-CN" altLang="en-US" dirty="0" smtClean="0"/>
              <a:t>第四级</a:t>
            </a:r>
          </a:p>
          <a:p>
            <a:pPr lvl="4" eaLnBrk="1" latinLnBrk="0" hangingPunct="1"/>
            <a:r>
              <a:rPr kumimoji="0" lang="zh-CN" altLang="en-US" dirty="0" smtClean="0"/>
              <a:t>第五级</a:t>
            </a:r>
            <a:endParaRPr kumimoji="0" 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Comic Sans MS" pitchFamily="66" charset="0"/>
              </a:defRPr>
            </a:lvl1pPr>
          </a:lstStyle>
          <a:p>
            <a:fld id="{ACDF6120-F1F0-4C60-9FE9-39AC71A9C79D}" type="datetimeFigureOut">
              <a:rPr lang="en-US" smtClean="0"/>
              <a:pPr/>
              <a:t>2/1/2013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omic Sans MS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Comic Sans MS" pitchFamily="66" charset="0"/>
              </a:defRPr>
            </a:lvl1pPr>
          </a:lstStyle>
          <a:p>
            <a:fld id="{EA7C8D44-3667-46F6-9772-CC52308E2A7F}" type="slidenum">
              <a:rPr lang="en-US" smtClean="0"/>
              <a:pPr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5" r:id="rId3"/>
    <p:sldLayoutId id="2147483662" r:id="rId4"/>
    <p:sldLayoutId id="2147483672" r:id="rId5"/>
    <p:sldLayoutId id="2147483676" r:id="rId6"/>
    <p:sldLayoutId id="2147483663" r:id="rId7"/>
    <p:sldLayoutId id="2147483677" r:id="rId8"/>
    <p:sldLayoutId id="2147483678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tx2"/>
          </a:solidFill>
          <a:latin typeface="Comic Sans MS" pitchFamily="66" charset="0"/>
          <a:ea typeface="黑体" pitchFamily="49" charset="-122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" pitchFamily="2" charset="2"/>
        <a:buChar char="u"/>
        <a:defRPr kumimoji="0" sz="2600" kern="1200">
          <a:solidFill>
            <a:schemeClr val="tx1"/>
          </a:solidFill>
          <a:latin typeface="Comic Sans MS" pitchFamily="66" charset="0"/>
          <a:ea typeface="+mj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" pitchFamily="2" charset="2"/>
        <a:buChar char="n"/>
        <a:defRPr kumimoji="0" sz="2300" kern="1200">
          <a:solidFill>
            <a:schemeClr val="tx2"/>
          </a:solidFill>
          <a:latin typeface="Comic Sans MS" pitchFamily="66" charset="0"/>
          <a:ea typeface="+mj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Comic Sans MS" pitchFamily="66" charset="0"/>
          <a:ea typeface="+mj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omic Sans MS" pitchFamily="66" charset="0"/>
          <a:ea typeface="+mj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Comic Sans MS" pitchFamily="66" charset="0"/>
          <a:ea typeface="+mj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2013-2-1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58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r>
              <a:rPr lang="zh-CN" altLang="en-US" smtClean="0">
                <a:solidFill>
                  <a:srgbClr val="000000"/>
                </a:solidFill>
              </a:rPr>
              <a:t>Huihai He, 2011-10-13</a:t>
            </a:r>
            <a:endParaRPr lang="en-US" altLang="zh-CN" smtClean="0">
              <a:solidFill>
                <a:srgbClr val="000000"/>
              </a:solidFill>
            </a:endParaRPr>
          </a:p>
        </p:txBody>
      </p:sp>
      <p:sp>
        <p:nvSpPr>
          <p:cNvPr id="358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</a:rPr>
              <a:t>LHAASO@Naples</a:t>
            </a:r>
          </a:p>
        </p:txBody>
      </p:sp>
      <p:sp>
        <p:nvSpPr>
          <p:cNvPr id="358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fld id="{799B3936-8A01-4736-AA1A-B4299404314D}" type="slidenum">
              <a:rPr lang="en-US" altLang="zh-C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slide" Target="slide19.xml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slide" Target="slide8.xml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gif"/><Relationship Id="rId9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17.png"/><Relationship Id="rId5" Type="http://schemas.openxmlformats.org/officeDocument/2006/relationships/image" Target="../media/image34.wmf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5616" y="2996952"/>
            <a:ext cx="7056784" cy="1080120"/>
          </a:xfrm>
        </p:spPr>
        <p:txBody>
          <a:bodyPr>
            <a:noAutofit/>
          </a:bodyPr>
          <a:lstStyle/>
          <a:p>
            <a:r>
              <a:rPr lang="en-US" altLang="zh-CN" sz="2400" dirty="0" smtClean="0">
                <a:cs typeface="Arial Unicode MS" pitchFamily="34" charset="-122"/>
              </a:rPr>
              <a:t>a </a:t>
            </a:r>
            <a:r>
              <a:rPr lang="en-US" altLang="zh-CN" sz="2400" dirty="0" err="1" smtClean="0">
                <a:cs typeface="Arial Unicode MS" pitchFamily="34" charset="-122"/>
              </a:rPr>
              <a:t>TeV</a:t>
            </a:r>
            <a:r>
              <a:rPr lang="en-US" altLang="zh-CN" sz="2400" dirty="0" smtClean="0">
                <a:cs typeface="Arial Unicode MS" pitchFamily="34" charset="-122"/>
              </a:rPr>
              <a:t>-gamma ray observatory implemented with  water Cherenkov array at YBJ</a:t>
            </a:r>
            <a:endParaRPr lang="zh-CN" altLang="en-US" sz="3600" b="1" dirty="0">
              <a:latin typeface="Comic Sans MS" pitchFamily="66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>
                <a:cs typeface="Arial Unicode MS" pitchFamily="34" charset="-122"/>
              </a:rPr>
              <a:t>Huihai</a:t>
            </a:r>
            <a:r>
              <a:rPr lang="en-US" altLang="zh-CN" dirty="0" smtClean="0">
                <a:cs typeface="Arial Unicode MS" pitchFamily="34" charset="-122"/>
              </a:rPr>
              <a:t> He, IHEP, CAS</a:t>
            </a:r>
            <a:endParaRPr lang="en-US" altLang="zh-CN" b="1" dirty="0" smtClean="0">
              <a:latin typeface="Comic Sans MS" pitchFamily="66" charset="0"/>
              <a:ea typeface="黑体" pitchFamily="49" charset="-122"/>
              <a:cs typeface="Arial Unicode MS" pitchFamily="34" charset="-122"/>
            </a:endParaRPr>
          </a:p>
          <a:p>
            <a:r>
              <a:rPr lang="en-US" altLang="zh-CN" dirty="0" smtClean="0">
                <a:latin typeface="Comic Sans MS" pitchFamily="66" charset="0"/>
                <a:ea typeface="黑体" pitchFamily="49" charset="-122"/>
                <a:cs typeface="Arial Unicode MS" pitchFamily="34" charset="-122"/>
              </a:rPr>
              <a:t>2013/2/1</a:t>
            </a:r>
            <a:endParaRPr lang="zh-CN" altLang="en-US" b="1" dirty="0">
              <a:latin typeface="Comic Sans MS" pitchFamily="66" charset="0"/>
              <a:ea typeface="黑体" pitchFamily="49" charset="-122"/>
              <a:cs typeface="Arial Unicode MS" pitchFamily="34" charset="-122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395536" y="2204864"/>
            <a:ext cx="8280920" cy="720080"/>
          </a:xfrm>
          <a:prstGeom prst="rect">
            <a:avLst/>
          </a:prstGeom>
        </p:spPr>
        <p:txBody>
          <a:bodyPr vert="horz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黑体" pitchFamily="49" charset="-122"/>
                <a:cs typeface="Arial Unicode MS" pitchFamily="34" charset="-122"/>
              </a:rPr>
              <a:t>LAWCA (Large Area Water Cherenkov Array)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itchFamily="66" charset="0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" name="图片 4" descr="lawca_goo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50" y="4461814"/>
            <a:ext cx="2747850" cy="2423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971600" y="3971256"/>
            <a:ext cx="7427168" cy="2770112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Requirements: </a:t>
            </a:r>
          </a:p>
          <a:p>
            <a:pPr lvl="1"/>
            <a:r>
              <a:rPr lang="en-US" altLang="zh-CN" dirty="0" smtClean="0"/>
              <a:t>water-proof: loss &lt;1/1000 volume/day;</a:t>
            </a:r>
          </a:p>
          <a:p>
            <a:pPr lvl="1"/>
            <a:r>
              <a:rPr lang="en-US" altLang="zh-CN" dirty="0" smtClean="0"/>
              <a:t>light-proof: luminous flux</a:t>
            </a:r>
            <a:r>
              <a:rPr lang="zh-CN" altLang="en-US" dirty="0"/>
              <a:t> </a:t>
            </a:r>
            <a:r>
              <a:rPr lang="en-US" altLang="zh-CN" dirty="0" smtClean="0"/>
              <a:t>(300-650 nm) &lt;100k photons/m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/s;</a:t>
            </a:r>
          </a:p>
          <a:p>
            <a:pPr lvl="1"/>
            <a:r>
              <a:rPr lang="en-US" altLang="zh-CN" dirty="0" smtClean="0"/>
              <a:t>tolerance to snow, rain, wind, dust, earth-quake;</a:t>
            </a:r>
          </a:p>
          <a:p>
            <a:pPr lvl="1"/>
            <a:r>
              <a:rPr lang="en-US" altLang="zh-CN" dirty="0" smtClean="0"/>
              <a:t>anti-icing;</a:t>
            </a:r>
          </a:p>
          <a:p>
            <a:pPr lvl="1"/>
            <a:r>
              <a:rPr lang="en-US" altLang="zh-CN" dirty="0" smtClean="0"/>
              <a:t>clean water compatible;</a:t>
            </a:r>
          </a:p>
        </p:txBody>
      </p:sp>
      <p:pic>
        <p:nvPicPr>
          <p:cNvPr id="80898" name="Picture 2" descr="D:\Users\yaozg\Desktop\lawca_h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732189" cy="291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Water Pool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7208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013-01-30_15-11-08_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Water Purifying &amp; Circulation</a:t>
            </a:r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sz="quarter" idx="1"/>
          </p:nvPr>
        </p:nvSpPr>
        <p:spPr>
          <a:xfrm>
            <a:off x="4932040" y="1592796"/>
            <a:ext cx="4032448" cy="4788532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Purifying:</a:t>
            </a:r>
          </a:p>
          <a:p>
            <a:pPr lvl="1"/>
            <a:r>
              <a:rPr lang="en-US" altLang="zh-CN" sz="2000" dirty="0" smtClean="0"/>
              <a:t>Absorption length </a:t>
            </a:r>
            <a:r>
              <a:rPr lang="en-US" altLang="zh-CN" sz="2000" dirty="0" smtClean="0">
                <a:solidFill>
                  <a:srgbClr val="C00000"/>
                </a:solidFill>
              </a:rPr>
              <a:t>&gt;</a:t>
            </a:r>
            <a:r>
              <a:rPr lang="en-US" altLang="zh-CN" sz="2000" dirty="0">
                <a:solidFill>
                  <a:srgbClr val="C00000"/>
                </a:solidFill>
              </a:rPr>
              <a:t>30 </a:t>
            </a:r>
            <a:r>
              <a:rPr lang="en-US" altLang="zh-CN" sz="2000" dirty="0" smtClean="0">
                <a:solidFill>
                  <a:srgbClr val="C00000"/>
                </a:solidFill>
              </a:rPr>
              <a:t>m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/>
              <a:t>@ 400 nm</a:t>
            </a:r>
            <a:r>
              <a:rPr lang="en-US" altLang="zh-CN" sz="2000" dirty="0"/>
              <a:t>;</a:t>
            </a:r>
          </a:p>
          <a:p>
            <a:r>
              <a:rPr lang="en-US" altLang="zh-CN" sz="2400" dirty="0" smtClean="0"/>
              <a:t>Water in pool:</a:t>
            </a:r>
            <a:endParaRPr lang="en-US" altLang="zh-CN" sz="2400" dirty="0"/>
          </a:p>
          <a:p>
            <a:pPr lvl="1"/>
            <a:r>
              <a:rPr lang="en-US" altLang="zh-CN" sz="2000" dirty="0" smtClean="0"/>
              <a:t>Absorption length </a:t>
            </a:r>
            <a:r>
              <a:rPr lang="en-US" altLang="zh-CN" sz="2000" dirty="0" smtClean="0">
                <a:solidFill>
                  <a:srgbClr val="C00000"/>
                </a:solidFill>
              </a:rPr>
              <a:t>&gt;20 m</a:t>
            </a:r>
            <a:r>
              <a:rPr lang="zh-CN" altLang="en-US" sz="2000" dirty="0" smtClean="0">
                <a:solidFill>
                  <a:srgbClr val="C00000"/>
                </a:solidFill>
              </a:rPr>
              <a:t> </a:t>
            </a:r>
            <a:r>
              <a:rPr lang="en-US" altLang="zh-CN" sz="2000" dirty="0" smtClean="0"/>
              <a:t>@ 400 nm</a:t>
            </a:r>
            <a:r>
              <a:rPr lang="en-US" altLang="zh-CN" sz="2000" dirty="0"/>
              <a:t>;</a:t>
            </a:r>
          </a:p>
          <a:p>
            <a:pPr lvl="1"/>
            <a:r>
              <a:rPr lang="en-US" altLang="zh-CN" sz="2000" dirty="0" smtClean="0"/>
              <a:t>Uniformity: </a:t>
            </a:r>
            <a:r>
              <a:rPr lang="en-US" altLang="zh-CN" sz="2000" dirty="0" smtClean="0">
                <a:solidFill>
                  <a:srgbClr val="C00000"/>
                </a:solidFill>
              </a:rPr>
              <a:t>&gt;</a:t>
            </a:r>
            <a:r>
              <a:rPr lang="en-US" altLang="zh-CN" sz="2000" dirty="0">
                <a:solidFill>
                  <a:srgbClr val="C00000"/>
                </a:solidFill>
              </a:rPr>
              <a:t>85</a:t>
            </a:r>
            <a:r>
              <a:rPr lang="en-US" altLang="zh-CN" sz="2000" dirty="0" smtClean="0">
                <a:solidFill>
                  <a:srgbClr val="C00000"/>
                </a:solidFill>
              </a:rPr>
              <a:t>%</a:t>
            </a:r>
            <a:r>
              <a:rPr lang="en-US" altLang="zh-CN" sz="2000" dirty="0"/>
              <a:t>.</a:t>
            </a:r>
          </a:p>
          <a:p>
            <a:pPr eaLnBrk="1"/>
            <a:endParaRPr lang="en-US" altLang="zh-CN" sz="2400" dirty="0" smtClean="0">
              <a:sym typeface="Symbol"/>
            </a:endParaRPr>
          </a:p>
          <a:p>
            <a:pPr eaLnBrk="1"/>
            <a:r>
              <a:rPr lang="en-US" altLang="zh-CN" sz="2400" dirty="0" smtClean="0">
                <a:sym typeface="Symbol"/>
              </a:rPr>
              <a:t>Circulation speed:</a:t>
            </a:r>
          </a:p>
          <a:p>
            <a:pPr lvl="1" eaLnBrk="1"/>
            <a:r>
              <a:rPr lang="en-US" altLang="zh-CN" sz="2000" dirty="0" smtClean="0">
                <a:solidFill>
                  <a:srgbClr val="C00000"/>
                </a:solidFill>
                <a:sym typeface="Symbol"/>
              </a:rPr>
              <a:t>30 days per pool volume.</a:t>
            </a:r>
            <a:endParaRPr lang="en-US" altLang="zh-CN" sz="2000" dirty="0" smtClean="0">
              <a:sym typeface="Symbol"/>
            </a:endParaRPr>
          </a:p>
        </p:txBody>
      </p:sp>
      <p:pic>
        <p:nvPicPr>
          <p:cNvPr id="4098" name="Picture 2" descr="D:\Users\yaozg\Desktop\water_pip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4464496" cy="224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Users\yaozg\Desktop\watersy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00" y="1211018"/>
            <a:ext cx="4760640" cy="235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566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Electronics</a:t>
            </a:r>
            <a:endParaRPr lang="zh-CN" altLang="en-US" dirty="0"/>
          </a:p>
        </p:txBody>
      </p:sp>
      <p:pic>
        <p:nvPicPr>
          <p:cNvPr id="4" name="Picture 3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56792"/>
            <a:ext cx="5328592" cy="3877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2575937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Comic Sans MS" pitchFamily="66" charset="0"/>
              </a:rPr>
              <a:t>DY10</a:t>
            </a:r>
            <a:endParaRPr lang="zh-CN" altLang="en-US" sz="12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999873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Comic Sans MS" pitchFamily="66" charset="0"/>
              </a:rPr>
              <a:t>DY8</a:t>
            </a:r>
            <a:endParaRPr lang="zh-CN" altLang="en-US" sz="1200" dirty="0">
              <a:latin typeface="Comic Sans MS" pitchFamily="66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5436096" y="404664"/>
            <a:ext cx="3528392" cy="612068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itchFamily="66" charset="0"/>
                <a:ea typeface="+mj-ea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3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20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ea typeface="宋体" pitchFamily="2" charset="-122"/>
              </a:rPr>
              <a:t>Charge: analog shaping, digital peak detecting;</a:t>
            </a:r>
          </a:p>
          <a:p>
            <a:r>
              <a:rPr lang="en-US" altLang="zh-CN" sz="2000" dirty="0" smtClean="0">
                <a:ea typeface="宋体" pitchFamily="2" charset="-122"/>
              </a:rPr>
              <a:t>Timing: pulse front discrimination;</a:t>
            </a:r>
          </a:p>
          <a:p>
            <a:r>
              <a:rPr lang="en-US" altLang="zh-CN" sz="2000" dirty="0" smtClean="0">
                <a:ea typeface="宋体" pitchFamily="2" charset="-122"/>
              </a:rPr>
              <a:t>9 PMTs share 1 FEE board;</a:t>
            </a:r>
          </a:p>
          <a:p>
            <a:r>
              <a:rPr lang="en-US" altLang="zh-CN" sz="2000" dirty="0" smtClean="0">
                <a:ea typeface="宋体" pitchFamily="2" charset="-122"/>
              </a:rPr>
              <a:t>FEEs are synchronized with central station via White Rabbit protocol;</a:t>
            </a:r>
          </a:p>
          <a:p>
            <a:r>
              <a:rPr lang="en-US" altLang="zh-CN" sz="2000" dirty="0" smtClean="0">
                <a:ea typeface="宋体" pitchFamily="2" charset="-122"/>
              </a:rPr>
              <a:t>Hit signals are transferred to the central DAQ system via TCP/IP network, shared with WR;</a:t>
            </a:r>
          </a:p>
          <a:p>
            <a:r>
              <a:rPr lang="en-US" altLang="zh-CN" sz="2000" dirty="0" smtClean="0">
                <a:ea typeface="宋体" pitchFamily="2" charset="-122"/>
              </a:rPr>
              <a:t>DAQ: based on Atlas TDAQ software framework (soft trigger compatible).</a:t>
            </a:r>
          </a:p>
        </p:txBody>
      </p:sp>
    </p:spTree>
    <p:extLst>
      <p:ext uri="{BB962C8B-B14F-4D97-AF65-F5344CB8AC3E}">
        <p14:creationId xmlns:p14="http://schemas.microsoft.com/office/powerpoint/2010/main" xmlns="" val="33558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yaozg\Desktop\WCDAEA\trigare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4880399" cy="224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650" y="0"/>
            <a:ext cx="7993063" cy="980727"/>
          </a:xfrm>
        </p:spPr>
        <p:txBody>
          <a:bodyPr/>
          <a:lstStyle/>
          <a:p>
            <a:r>
              <a:rPr lang="en-US" altLang="zh-CN" dirty="0" smtClean="0"/>
              <a:t>Trigger</a:t>
            </a:r>
            <a:endParaRPr lang="zh-CN" altLang="en-US" dirty="0"/>
          </a:p>
        </p:txBody>
      </p:sp>
      <p:pic>
        <p:nvPicPr>
          <p:cNvPr id="5123" name="Picture 3" descr="D:\cygwin\home\yaozg\lawca\trigger\trigr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104456" cy="333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644008" y="1484784"/>
            <a:ext cx="4356484" cy="4536504"/>
          </a:xfrm>
        </p:spPr>
        <p:txBody>
          <a:bodyPr>
            <a:noAutofit/>
          </a:bodyPr>
          <a:lstStyle/>
          <a:p>
            <a:pPr eaLnBrk="1"/>
            <a:r>
              <a:rPr lang="en-US" altLang="zh-CN" sz="2400" dirty="0">
                <a:sym typeface="Symbol"/>
              </a:rPr>
              <a:t>C</a:t>
            </a:r>
            <a:r>
              <a:rPr lang="en-US" altLang="zh-CN" sz="2400" dirty="0" smtClean="0">
                <a:sym typeface="Symbol"/>
              </a:rPr>
              <a:t>luster-based;</a:t>
            </a:r>
          </a:p>
          <a:p>
            <a:pPr eaLnBrk="1"/>
            <a:r>
              <a:rPr lang="en-US" altLang="zh-CN" sz="2400" dirty="0" smtClean="0">
                <a:sym typeface="Symbol"/>
              </a:rPr>
              <a:t>Neighboring clusters are half-overlapped;</a:t>
            </a:r>
          </a:p>
          <a:p>
            <a:pPr eaLnBrk="1"/>
            <a:r>
              <a:rPr lang="en-US" altLang="zh-CN" sz="2400" dirty="0" smtClean="0">
                <a:sym typeface="Symbol"/>
              </a:rPr>
              <a:t>Pattern:</a:t>
            </a:r>
          </a:p>
          <a:p>
            <a:pPr lvl="1"/>
            <a:r>
              <a:rPr lang="en-US" altLang="zh-CN" sz="2000" dirty="0"/>
              <a:t>Multiplicity during 250 ns of </a:t>
            </a:r>
            <a:r>
              <a:rPr lang="en-US" altLang="zh-CN" sz="2000" dirty="0" smtClean="0"/>
              <a:t>any cluster </a:t>
            </a:r>
            <a:r>
              <a:rPr lang="en-US" altLang="zh-CN" sz="2000" dirty="0" smtClean="0">
                <a:sym typeface="Symbol"/>
              </a:rPr>
              <a:t>12;</a:t>
            </a:r>
          </a:p>
          <a:p>
            <a:pPr lvl="1"/>
            <a:r>
              <a:rPr lang="en-US" altLang="zh-CN" sz="2000" dirty="0" smtClean="0">
                <a:sym typeface="Symbol"/>
              </a:rPr>
              <a:t>Noise trigger &lt;1 kHz</a:t>
            </a:r>
            <a:r>
              <a:rPr lang="en-US" altLang="zh-CN" sz="2000" dirty="0">
                <a:sym typeface="Symbol"/>
              </a:rPr>
              <a:t>.</a:t>
            </a:r>
            <a:endParaRPr lang="en-US" altLang="zh-CN" sz="2000" dirty="0" smtClean="0">
              <a:sym typeface="Symbol"/>
            </a:endParaRPr>
          </a:p>
          <a:p>
            <a:pPr lvl="1"/>
            <a:endParaRPr lang="en-US" altLang="zh-CN" sz="2000" dirty="0" smtClean="0">
              <a:sym typeface="Symbol"/>
            </a:endParaRPr>
          </a:p>
          <a:p>
            <a:pPr eaLnBrk="1"/>
            <a:r>
              <a:rPr lang="en-US" altLang="zh-CN" sz="2200" dirty="0" smtClean="0"/>
              <a:t>Hardware trigger has been designed as backup, while trigger will performed offline.</a:t>
            </a:r>
            <a:endParaRPr lang="zh-CN" altLang="en-US" sz="2200" dirty="0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2555776" y="3501008"/>
            <a:ext cx="0" cy="25202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99792" y="3779748"/>
            <a:ext cx="151216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tx1"/>
                </a:solidFill>
                <a:latin typeface="Comic Sans MS" pitchFamily="66" charset="0"/>
              </a:rPr>
              <a:t>Noise trigger</a:t>
            </a:r>
          </a:p>
        </p:txBody>
      </p:sp>
    </p:spTree>
    <p:extLst>
      <p:ext uri="{BB962C8B-B14F-4D97-AF65-F5344CB8AC3E}">
        <p14:creationId xmlns:p14="http://schemas.microsoft.com/office/powerpoint/2010/main" xmlns="" val="128417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ygwin\home\yaozg\lawca\anaHb\bgrate_npmt_t12_bps_s30x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47" y="3933056"/>
            <a:ext cx="3259557" cy="26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cygwin\home\yaozg\lawca\anaHb\bgrate_npmt_t12_s30x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48" y="1134091"/>
            <a:ext cx="3259557" cy="26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650" y="1"/>
            <a:ext cx="7993063" cy="980728"/>
          </a:xfrm>
        </p:spPr>
        <p:txBody>
          <a:bodyPr/>
          <a:lstStyle/>
          <a:p>
            <a:r>
              <a:rPr lang="en-US" altLang="zh-CN" dirty="0" smtClean="0"/>
              <a:t>Trigger Rate &amp; Data Volume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319972" y="1268760"/>
            <a:ext cx="4212468" cy="3528392"/>
          </a:xfrm>
        </p:spPr>
        <p:txBody>
          <a:bodyPr>
            <a:normAutofit/>
          </a:bodyPr>
          <a:lstStyle/>
          <a:p>
            <a:pPr eaLnBrk="1"/>
            <a:r>
              <a:rPr lang="en-US" altLang="zh-CN" sz="2400" dirty="0" smtClean="0"/>
              <a:t>Trigger rate:</a:t>
            </a:r>
          </a:p>
          <a:p>
            <a:pPr lvl="1" eaLnBrk="1"/>
            <a:r>
              <a:rPr lang="en-US" altLang="zh-CN" sz="2000" dirty="0" smtClean="0">
                <a:solidFill>
                  <a:srgbClr val="C00000"/>
                </a:solidFill>
                <a:sym typeface="Symbol"/>
              </a:rPr>
              <a:t>~17 kHz.</a:t>
            </a:r>
            <a:endParaRPr lang="en-US" altLang="zh-CN" sz="2000" dirty="0" smtClean="0">
              <a:sym typeface="Symbol"/>
            </a:endParaRPr>
          </a:p>
          <a:p>
            <a:pPr eaLnBrk="1"/>
            <a:r>
              <a:rPr lang="en-US" altLang="zh-CN" sz="2400" dirty="0" smtClean="0"/>
              <a:t>Data volume after trigger:</a:t>
            </a:r>
          </a:p>
          <a:p>
            <a:pPr lvl="1" eaLnBrk="1"/>
            <a:r>
              <a:rPr lang="en-US" altLang="zh-CN" sz="2000" dirty="0" smtClean="0">
                <a:sym typeface="Symbol"/>
              </a:rPr>
              <a:t>240 </a:t>
            </a:r>
            <a:r>
              <a:rPr lang="en-US" altLang="zh-CN" sz="2000" dirty="0">
                <a:sym typeface="Symbol"/>
              </a:rPr>
              <a:t>M</a:t>
            </a:r>
            <a:r>
              <a:rPr lang="en-US" altLang="zh-CN" sz="2000" dirty="0" smtClean="0">
                <a:sym typeface="Symbol"/>
              </a:rPr>
              <a:t>bps </a:t>
            </a:r>
            <a:r>
              <a:rPr lang="en-US" altLang="zh-CN" sz="2000" dirty="0">
                <a:sym typeface="Symbol"/>
              </a:rPr>
              <a:t>= </a:t>
            </a:r>
            <a:r>
              <a:rPr lang="en-US" altLang="zh-CN" sz="2000" dirty="0" smtClean="0">
                <a:solidFill>
                  <a:srgbClr val="C00000"/>
                </a:solidFill>
                <a:sym typeface="Symbol"/>
              </a:rPr>
              <a:t>1 PB/year.</a:t>
            </a:r>
          </a:p>
          <a:p>
            <a:pPr lvl="1" eaLnBrk="1"/>
            <a:endParaRPr lang="en-US" altLang="zh-CN" sz="2000" dirty="0">
              <a:sym typeface="Symbol"/>
            </a:endParaRPr>
          </a:p>
          <a:p>
            <a:r>
              <a:rPr lang="en-US" altLang="zh-CN" sz="2400" dirty="0" smtClean="0"/>
              <a:t>DAQ data volume (soft </a:t>
            </a:r>
            <a:r>
              <a:rPr lang="en-US" altLang="zh-CN" sz="2400" dirty="0" err="1" smtClean="0"/>
              <a:t>triger</a:t>
            </a:r>
            <a:r>
              <a:rPr lang="en-US" altLang="zh-CN" sz="2400" dirty="0" smtClean="0"/>
              <a:t>):</a:t>
            </a:r>
          </a:p>
          <a:p>
            <a:pPr lvl="1" eaLnBrk="1"/>
            <a:r>
              <a:rPr lang="en-US" altLang="zh-CN" sz="2000" dirty="0" smtClean="0"/>
              <a:t>4.6 </a:t>
            </a:r>
            <a:r>
              <a:rPr lang="en-US" altLang="zh-CN" sz="2000" dirty="0" err="1" smtClean="0"/>
              <a:t>Gbps</a:t>
            </a:r>
            <a:r>
              <a:rPr lang="en-US" altLang="zh-CN" sz="2000" dirty="0" smtClean="0"/>
              <a:t> = </a:t>
            </a:r>
            <a:r>
              <a:rPr lang="en-US" altLang="zh-CN" sz="2000" dirty="0" smtClean="0">
                <a:solidFill>
                  <a:srgbClr val="C00000"/>
                </a:solidFill>
              </a:rPr>
              <a:t>18 PB/year.</a:t>
            </a:r>
            <a:endParaRPr lang="zh-CN" alt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887924" y="4923165"/>
            <a:ext cx="496855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2"/>
            <a:r>
              <a:rPr lang="en-US" altLang="zh-CN" sz="2400" dirty="0" smtClean="0">
                <a:solidFill>
                  <a:srgbClr val="C00000"/>
                </a:solidFill>
                <a:latin typeface="Comic Sans MS" pitchFamily="66" charset="0"/>
              </a:rPr>
              <a:t>Huge amount of data: an online- reconstruction solution is under investigation.</a:t>
            </a:r>
            <a:endParaRPr lang="zh-CN" altLang="en-US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2813" y="2636912"/>
            <a:ext cx="104411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mic Sans MS" pitchFamily="66" charset="0"/>
              </a:rPr>
              <a:t>Trigger rate</a:t>
            </a:r>
            <a:endParaRPr lang="en-US" altLang="zh-CN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5257251"/>
            <a:ext cx="10525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Comic Sans MS" pitchFamily="66" charset="0"/>
              </a:rPr>
              <a:t>Data volume</a:t>
            </a:r>
            <a:endParaRPr lang="en-US" altLang="zh-CN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35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PMT Readout</a:t>
            </a:r>
            <a:endParaRPr lang="zh-CN" altLang="en-US" dirty="0"/>
          </a:p>
        </p:txBody>
      </p:sp>
      <p:pic>
        <p:nvPicPr>
          <p:cNvPr id="4" name="Picture 4" descr="C:/Users/dell/Desktop/new.gif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4008" y="1196752"/>
            <a:ext cx="4147564" cy="3240360"/>
          </a:xfrm>
          <a:prstGeom prst="rect">
            <a:avLst/>
          </a:prstGeom>
          <a:noFill/>
          <a:ln/>
        </p:spPr>
      </p:pic>
      <p:pic>
        <p:nvPicPr>
          <p:cNvPr id="5" name="Picture 3" descr="原理图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4" y="1196752"/>
            <a:ext cx="4491604" cy="283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395536" y="4509120"/>
            <a:ext cx="8496944" cy="223224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itchFamily="66" charset="0"/>
                <a:ea typeface="+mj-ea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3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20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ea typeface="宋体" pitchFamily="2" charset="-122"/>
              </a:rPr>
              <a:t>Tapered </a:t>
            </a:r>
            <a:r>
              <a:rPr lang="en-US" altLang="zh-CN" sz="2000" dirty="0">
                <a:ea typeface="宋体" pitchFamily="2" charset="-122"/>
              </a:rPr>
              <a:t>voltage divider </a:t>
            </a:r>
            <a:r>
              <a:rPr lang="en-US" altLang="zh-CN" sz="2000" dirty="0" smtClean="0">
                <a:ea typeface="宋体" pitchFamily="2" charset="-122"/>
              </a:rPr>
              <a:t>circuit;</a:t>
            </a:r>
          </a:p>
          <a:p>
            <a:r>
              <a:rPr lang="zh-CN" altLang="en-US" sz="2000" dirty="0" smtClean="0">
                <a:ea typeface="宋体" pitchFamily="2" charset="-122"/>
              </a:rPr>
              <a:t>A </a:t>
            </a:r>
            <a:r>
              <a:rPr lang="zh-CN" altLang="en-US" sz="2000" dirty="0">
                <a:ea typeface="宋体" pitchFamily="2" charset="-122"/>
              </a:rPr>
              <a:t>specialized decoupling circuit to reduce the effect of charge </a:t>
            </a:r>
            <a:r>
              <a:rPr lang="zh-CN" altLang="en-US" sz="2000" dirty="0" smtClean="0">
                <a:ea typeface="宋体" pitchFamily="2" charset="-122"/>
              </a:rPr>
              <a:t>piled</a:t>
            </a:r>
            <a:r>
              <a:rPr lang="en-US" altLang="zh-CN" sz="2000" dirty="0" smtClean="0">
                <a:ea typeface="宋体" pitchFamily="2" charset="-122"/>
              </a:rPr>
              <a:t>-up;</a:t>
            </a:r>
            <a:endParaRPr lang="en-US" altLang="zh-CN" sz="2000" dirty="0">
              <a:ea typeface="宋体" pitchFamily="2" charset="-122"/>
            </a:endParaRPr>
          </a:p>
          <a:p>
            <a:r>
              <a:rPr lang="en-US" altLang="zh-CN" sz="2000" dirty="0">
                <a:ea typeface="宋体" pitchFamily="2" charset="-122"/>
              </a:rPr>
              <a:t>Two dynode outputs</a:t>
            </a:r>
            <a:r>
              <a:rPr lang="zh-CN" altLang="en-US" sz="2000" dirty="0">
                <a:ea typeface="宋体" pitchFamily="2" charset="-122"/>
              </a:rPr>
              <a:t> set for SPE resolution and dynamic </a:t>
            </a:r>
            <a:r>
              <a:rPr lang="zh-CN" altLang="en-US" sz="2000" dirty="0" smtClean="0">
                <a:ea typeface="宋体" pitchFamily="2" charset="-122"/>
              </a:rPr>
              <a:t>range</a:t>
            </a:r>
            <a:r>
              <a:rPr lang="en-US" altLang="zh-CN" sz="2000" dirty="0">
                <a:ea typeface="宋体" pitchFamily="2" charset="-122"/>
              </a:rPr>
              <a:t>;</a:t>
            </a:r>
            <a:endParaRPr lang="en-US" altLang="zh-CN" sz="2000" dirty="0" smtClean="0">
              <a:ea typeface="宋体" pitchFamily="2" charset="-122"/>
            </a:endParaRPr>
          </a:p>
          <a:p>
            <a:r>
              <a:rPr lang="en-US" altLang="zh-CN" sz="2000" dirty="0" smtClean="0">
                <a:ea typeface="宋体" pitchFamily="2" charset="-122"/>
              </a:rPr>
              <a:t>Dynamic range 1-4000 PE can be achieved with non-linearity&lt;5%.</a:t>
            </a:r>
            <a:endParaRPr lang="en-US" altLang="zh-CN" sz="2000" dirty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10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Calibration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Water attenuation length</a:t>
            </a:r>
          </a:p>
          <a:p>
            <a:r>
              <a:rPr lang="en-US" altLang="zh-CN" dirty="0" smtClean="0"/>
              <a:t>Detector units</a:t>
            </a:r>
          </a:p>
          <a:p>
            <a:pPr lvl="1"/>
            <a:r>
              <a:rPr lang="en-US" altLang="zh-CN" dirty="0" smtClean="0"/>
              <a:t>Time</a:t>
            </a:r>
          </a:p>
          <a:p>
            <a:pPr lvl="2"/>
            <a:r>
              <a:rPr lang="en-US" altLang="zh-CN" dirty="0" err="1" smtClean="0"/>
              <a:t>LED+Fiber</a:t>
            </a:r>
            <a:endParaRPr lang="en-US" altLang="zh-CN" dirty="0" smtClean="0"/>
          </a:p>
          <a:p>
            <a:pPr lvl="2"/>
            <a:r>
              <a:rPr lang="en-US" altLang="zh-CN" dirty="0" smtClean="0"/>
              <a:t>Characteristic plane method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Charge: SPE (HG) , </a:t>
            </a:r>
            <a:r>
              <a:rPr lang="en-US" altLang="zh-CN" dirty="0" err="1" smtClean="0"/>
              <a:t>muon</a:t>
            </a:r>
            <a:r>
              <a:rPr lang="en-US" altLang="zh-CN" dirty="0" smtClean="0"/>
              <a:t> peak (LG), overlap</a:t>
            </a:r>
          </a:p>
          <a:p>
            <a:r>
              <a:rPr lang="en-US" altLang="zh-CN" dirty="0" smtClean="0"/>
              <a:t>Array</a:t>
            </a:r>
          </a:p>
          <a:p>
            <a:pPr lvl="1"/>
            <a:r>
              <a:rPr lang="en-US" altLang="zh-CN" dirty="0" smtClean="0"/>
              <a:t>Geometric pointing: shadow of the sun/bright star (&lt;0.02</a:t>
            </a:r>
            <a:r>
              <a:rPr lang="en-US" altLang="zh-CN" baseline="30000" dirty="0" smtClean="0"/>
              <a:t>o</a:t>
            </a:r>
            <a:r>
              <a:rPr lang="en-US" altLang="zh-CN" dirty="0" smtClean="0"/>
              <a:t>)</a:t>
            </a:r>
          </a:p>
          <a:p>
            <a:pPr lvl="1"/>
            <a:r>
              <a:rPr lang="en-US" altLang="zh-CN" dirty="0" smtClean="0"/>
              <a:t>Pointing: moon shadow</a:t>
            </a:r>
          </a:p>
          <a:p>
            <a:pPr lvl="1"/>
            <a:r>
              <a:rPr lang="en-US" altLang="zh-CN" dirty="0" smtClean="0"/>
              <a:t>PSF: moon shadow (cosmic ray), Crab Nebula (gamma)</a:t>
            </a:r>
          </a:p>
          <a:p>
            <a:pPr lvl="1"/>
            <a:r>
              <a:rPr lang="en-US" altLang="zh-CN" dirty="0" smtClean="0"/>
              <a:t>Shower energy: moon shadow (cosmic ray), Crab Nebula (gamma)</a:t>
            </a:r>
          </a:p>
          <a:p>
            <a:r>
              <a:rPr lang="en-US" altLang="zh-CN" dirty="0" smtClean="0"/>
              <a:t>Cross check with ARGO-YBJ (event by event)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"/>
            <a:ext cx="7993063" cy="1016732"/>
          </a:xfrm>
        </p:spPr>
        <p:txBody>
          <a:bodyPr/>
          <a:lstStyle/>
          <a:p>
            <a:r>
              <a:rPr lang="en-US" altLang="zh-CN" dirty="0" smtClean="0"/>
              <a:t>Time Calibration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96382" y="1268760"/>
            <a:ext cx="4891099" cy="4824536"/>
          </a:xfrm>
        </p:spPr>
        <p:txBody>
          <a:bodyPr>
            <a:noAutofit/>
          </a:bodyPr>
          <a:lstStyle/>
          <a:p>
            <a:pPr eaLnBrk="1"/>
            <a:r>
              <a:rPr lang="en-US" altLang="zh-CN" sz="2400" dirty="0" smtClean="0"/>
              <a:t>Cluster-based, cross-calibrated:</a:t>
            </a:r>
          </a:p>
          <a:p>
            <a:pPr lvl="1"/>
            <a:r>
              <a:rPr lang="en-US" altLang="zh-CN" sz="2000" dirty="0" smtClean="0"/>
              <a:t>2 fibers per PMT (naming: short &amp; long);</a:t>
            </a:r>
          </a:p>
          <a:p>
            <a:pPr lvl="1"/>
            <a:r>
              <a:rPr lang="en-US" altLang="zh-CN" sz="2000" dirty="0"/>
              <a:t>2</a:t>
            </a:r>
            <a:r>
              <a:rPr lang="en-US" altLang="zh-CN" sz="2000" dirty="0" smtClean="0"/>
              <a:t> LEDs per cluster;</a:t>
            </a:r>
          </a:p>
          <a:p>
            <a:pPr lvl="1"/>
            <a:r>
              <a:rPr lang="en-US" altLang="zh-CN" sz="2000" dirty="0" smtClean="0"/>
              <a:t>2-4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fibers are crossed among neighboring clusters;</a:t>
            </a:r>
          </a:p>
          <a:p>
            <a:pPr lvl="1"/>
            <a:r>
              <a:rPr lang="en-US" altLang="zh-CN" sz="2000" dirty="0" smtClean="0"/>
              <a:t>Frequency of LED pulsing: 5-10 Hz.</a:t>
            </a:r>
          </a:p>
          <a:p>
            <a:pPr lvl="1"/>
            <a:endParaRPr lang="en-US" altLang="zh-CN" sz="1800" dirty="0" smtClean="0"/>
          </a:p>
          <a:p>
            <a:r>
              <a:rPr lang="en-US" altLang="zh-CN" sz="2400" dirty="0" smtClean="0"/>
              <a:t>Requirements:</a:t>
            </a:r>
          </a:p>
          <a:p>
            <a:pPr lvl="1"/>
            <a:r>
              <a:rPr lang="en-US" altLang="zh-CN" sz="2000" dirty="0" smtClean="0"/>
              <a:t>Time offset measurement: ~0.1 ns.</a:t>
            </a:r>
          </a:p>
        </p:txBody>
      </p:sp>
      <p:pic>
        <p:nvPicPr>
          <p:cNvPr id="27650" name="Picture 2" descr="D:\Users\yaozg\Desktop\WCDAEA\cross_c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1761"/>
            <a:ext cx="3425825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Users\yaozg\Desktop\WCDAEA\tcal_cross_layout_30x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135" y="3804866"/>
            <a:ext cx="2777753" cy="28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74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78768" y="3878560"/>
            <a:ext cx="7465640" cy="990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Performances and Physics expectations</a:t>
            </a:r>
            <a:endParaRPr lang="zh-CN" altLang="en-US" dirty="0">
              <a:latin typeface="Comic Sans MS" pitchFamily="66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6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>
              <a:latin typeface="Comic Sans MS" pitchFamily="66" charset="0"/>
              <a:ea typeface="黑体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988840"/>
            <a:ext cx="8229600" cy="33843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dirty="0" smtClean="0">
                <a:ea typeface="黑体" pitchFamily="49" charset="-122"/>
                <a:cs typeface="Arial Unicode MS" pitchFamily="34" charset="-122"/>
              </a:rPr>
              <a:t>Introduction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dirty="0" smtClean="0">
                <a:ea typeface="黑体" pitchFamily="49" charset="-122"/>
                <a:cs typeface="Arial Unicode MS" pitchFamily="34" charset="-122"/>
              </a:rPr>
              <a:t>Detector design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dirty="0" smtClean="0">
                <a:ea typeface="黑体" pitchFamily="49" charset="-122"/>
                <a:cs typeface="Arial Unicode MS" pitchFamily="34" charset="-122"/>
              </a:rPr>
              <a:t>Performances and physics expectations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dirty="0" smtClean="0">
                <a:ea typeface="黑体" pitchFamily="49" charset="-122"/>
                <a:cs typeface="Arial Unicode MS" pitchFamily="34" charset="-122"/>
              </a:rPr>
              <a:t>Prototype detector and array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dirty="0" smtClean="0">
                <a:ea typeface="黑体" pitchFamily="49" charset="-122"/>
                <a:cs typeface="Arial Unicode MS" pitchFamily="34" charset="-122"/>
              </a:rPr>
              <a:t>Schedules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zh-CN" dirty="0" smtClean="0">
                <a:ea typeface="黑体" pitchFamily="49" charset="-122"/>
                <a:cs typeface="Arial Unicode MS" pitchFamily="34" charset="-122"/>
              </a:rPr>
              <a:t>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Angular Resolution &amp; Background Rejection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190350" y="4394050"/>
            <a:ext cx="4402832" cy="20592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CN" dirty="0" smtClean="0"/>
              <a:t>Good angular resolution: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/>
              <a:t>Optimized bin size: 0.85</a:t>
            </a:r>
            <a:r>
              <a:rPr lang="en-US" altLang="zh-CN" dirty="0" smtClean="0">
                <a:sym typeface="Symbol"/>
              </a:rPr>
              <a:t> @ 1 </a:t>
            </a:r>
            <a:r>
              <a:rPr lang="en-US" altLang="zh-CN" dirty="0" err="1" smtClean="0">
                <a:sym typeface="Symbol"/>
              </a:rPr>
              <a:t>TeV</a:t>
            </a:r>
            <a:r>
              <a:rPr lang="en-US" altLang="zh-CN" dirty="0">
                <a:sym typeface="Symbol"/>
              </a:rPr>
              <a:t>; </a:t>
            </a:r>
            <a:r>
              <a:rPr lang="en-US" altLang="zh-CN" dirty="0" smtClean="0">
                <a:sym typeface="Symbol"/>
              </a:rPr>
              <a:t>0.45 </a:t>
            </a:r>
            <a:r>
              <a:rPr lang="en-US" altLang="zh-CN" dirty="0">
                <a:sym typeface="Symbol"/>
              </a:rPr>
              <a:t>@ </a:t>
            </a:r>
            <a:r>
              <a:rPr lang="en-US" altLang="zh-CN" dirty="0" smtClean="0">
                <a:sym typeface="Symbol"/>
              </a:rPr>
              <a:t>5 </a:t>
            </a:r>
            <a:r>
              <a:rPr lang="en-US" altLang="zh-CN" dirty="0" err="1" smtClean="0">
                <a:sym typeface="Symbol"/>
              </a:rPr>
              <a:t>TeV</a:t>
            </a:r>
            <a:r>
              <a:rPr lang="en-US" altLang="zh-CN" dirty="0">
                <a:sym typeface="Symbol"/>
              </a:rPr>
              <a:t>.</a:t>
            </a:r>
            <a:endParaRPr lang="en-US" altLang="zh-CN" dirty="0"/>
          </a:p>
          <a:p>
            <a:pPr>
              <a:lnSpc>
                <a:spcPct val="110000"/>
              </a:lnSpc>
            </a:pPr>
            <a:r>
              <a:rPr lang="en-US" altLang="zh-CN" dirty="0" smtClean="0">
                <a:ea typeface="黑体" pitchFamily="49" charset="-122"/>
              </a:rPr>
              <a:t>Fair background rejection power:</a:t>
            </a:r>
          </a:p>
          <a:p>
            <a:pPr lvl="1">
              <a:lnSpc>
                <a:spcPct val="110000"/>
              </a:lnSpc>
            </a:pPr>
            <a:r>
              <a:rPr lang="en-US" altLang="zh-CN" dirty="0" smtClean="0">
                <a:ea typeface="黑体" pitchFamily="49" charset="-122"/>
              </a:rPr>
              <a:t>Q-factor: 3 @ 1 </a:t>
            </a:r>
            <a:r>
              <a:rPr lang="en-US" altLang="zh-CN" dirty="0" err="1" smtClean="0">
                <a:ea typeface="黑体" pitchFamily="49" charset="-122"/>
              </a:rPr>
              <a:t>TeV</a:t>
            </a:r>
            <a:r>
              <a:rPr lang="en-US" altLang="zh-CN" dirty="0" smtClean="0">
                <a:ea typeface="黑体" pitchFamily="49" charset="-122"/>
              </a:rPr>
              <a:t>; 14 @ 5 </a:t>
            </a:r>
            <a:r>
              <a:rPr lang="en-US" altLang="zh-CN" dirty="0" err="1" smtClean="0">
                <a:ea typeface="黑体" pitchFamily="49" charset="-122"/>
              </a:rPr>
              <a:t>TeV</a:t>
            </a:r>
            <a:r>
              <a:rPr lang="en-US" altLang="zh-CN" dirty="0" smtClean="0">
                <a:ea typeface="黑体" pitchFamily="49" charset="-122"/>
              </a:rPr>
              <a:t>.</a:t>
            </a:r>
          </a:p>
        </p:txBody>
      </p:sp>
      <p:pic>
        <p:nvPicPr>
          <p:cNvPr id="7" name="Picture 3" descr="D:\Users\yaozg\Desktop\WCDAEA\lawca_angop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79" y="930055"/>
            <a:ext cx="3649384" cy="296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Users\yaozg\Desktop\WCDAEA\lawca_qma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06" y="3894830"/>
            <a:ext cx="3621731" cy="294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875" name="Picture 3" descr="D:\cygwin\home\yaozg\lawca\anaLa\gpdiscr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47487"/>
            <a:ext cx="3639533" cy="29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70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90600"/>
          </a:xfrm>
        </p:spPr>
        <p:txBody>
          <a:bodyPr/>
          <a:lstStyle/>
          <a:p>
            <a:r>
              <a:rPr lang="en-US" altLang="zh-CN" dirty="0" smtClean="0"/>
              <a:t>Effective Area &amp; Sensitivity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499992" y="1196752"/>
            <a:ext cx="4186808" cy="48965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 smtClean="0"/>
              <a:t>Effective area: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 smtClean="0"/>
              <a:t>500 m</a:t>
            </a:r>
            <a:r>
              <a:rPr lang="en-US" altLang="zh-CN" sz="2000" baseline="30000" dirty="0" smtClean="0"/>
              <a:t>2 </a:t>
            </a:r>
            <a:r>
              <a:rPr lang="en-US" altLang="zh-CN" sz="2000" dirty="0" smtClean="0"/>
              <a:t>@ 100 </a:t>
            </a:r>
            <a:r>
              <a:rPr lang="en-US" altLang="zh-CN" sz="2000" dirty="0" err="1" smtClean="0"/>
              <a:t>GeV</a:t>
            </a:r>
            <a:r>
              <a:rPr lang="en-US" altLang="zh-CN" sz="2000" dirty="0"/>
              <a:t>;</a:t>
            </a:r>
            <a:endParaRPr lang="en-US" altLang="zh-CN" sz="2000" dirty="0" smtClean="0"/>
          </a:p>
          <a:p>
            <a:pPr lvl="1">
              <a:lnSpc>
                <a:spcPct val="110000"/>
              </a:lnSpc>
            </a:pPr>
            <a:r>
              <a:rPr lang="en-US" altLang="zh-CN" sz="2000" dirty="0" smtClean="0">
                <a:sym typeface="Symbol"/>
              </a:rPr>
              <a:t>30,000 m</a:t>
            </a:r>
            <a:r>
              <a:rPr lang="en-US" altLang="zh-CN" sz="2000" baseline="30000" dirty="0" smtClean="0">
                <a:sym typeface="Symbol"/>
              </a:rPr>
              <a:t>2 </a:t>
            </a:r>
            <a:r>
              <a:rPr lang="en-US" altLang="zh-CN" sz="2000" dirty="0" smtClean="0">
                <a:sym typeface="Symbol"/>
              </a:rPr>
              <a:t>@ 1 </a:t>
            </a:r>
            <a:r>
              <a:rPr lang="en-US" altLang="zh-CN" sz="2000" dirty="0" err="1" smtClean="0">
                <a:sym typeface="Symbol"/>
              </a:rPr>
              <a:t>TeV</a:t>
            </a:r>
            <a:r>
              <a:rPr lang="en-US" altLang="zh-CN" sz="2000" dirty="0">
                <a:sym typeface="Symbol"/>
              </a:rPr>
              <a:t>;</a:t>
            </a:r>
            <a:endParaRPr lang="en-US" altLang="zh-CN" sz="2000" dirty="0" smtClean="0">
              <a:sym typeface="Symbol"/>
            </a:endParaRPr>
          </a:p>
          <a:p>
            <a:pPr lvl="1">
              <a:lnSpc>
                <a:spcPct val="110000"/>
              </a:lnSpc>
            </a:pPr>
            <a:r>
              <a:rPr lang="en-US" altLang="zh-CN" sz="2000" dirty="0" smtClean="0">
                <a:sym typeface="Symbol"/>
              </a:rPr>
              <a:t>60,000 m</a:t>
            </a:r>
            <a:r>
              <a:rPr lang="en-US" altLang="zh-CN" sz="2000" baseline="30000" dirty="0" smtClean="0">
                <a:sym typeface="Symbol"/>
              </a:rPr>
              <a:t>2 </a:t>
            </a:r>
            <a:r>
              <a:rPr lang="en-US" altLang="zh-CN" sz="2000" dirty="0" smtClean="0">
                <a:sym typeface="Symbol"/>
              </a:rPr>
              <a:t>@ 5 </a:t>
            </a:r>
            <a:r>
              <a:rPr lang="en-US" altLang="zh-CN" sz="2000" dirty="0" err="1" smtClean="0">
                <a:sym typeface="Symbol"/>
              </a:rPr>
              <a:t>TeV</a:t>
            </a:r>
            <a:r>
              <a:rPr lang="en-US" altLang="zh-CN" sz="2000" dirty="0">
                <a:sym typeface="Symbol"/>
              </a:rPr>
              <a:t>.</a:t>
            </a:r>
            <a:endParaRPr lang="en-US" altLang="zh-CN" sz="2000" dirty="0" smtClean="0">
              <a:sym typeface="Symbol"/>
            </a:endParaRPr>
          </a:p>
          <a:p>
            <a:pPr lvl="1">
              <a:lnSpc>
                <a:spcPct val="110000"/>
              </a:lnSpc>
            </a:pPr>
            <a:endParaRPr lang="en-US" altLang="zh-CN" sz="2000" dirty="0" smtClean="0">
              <a:sym typeface="Symbol"/>
            </a:endParaRPr>
          </a:p>
          <a:p>
            <a:pPr lvl="1">
              <a:lnSpc>
                <a:spcPct val="110000"/>
              </a:lnSpc>
            </a:pPr>
            <a:endParaRPr lang="en-US" altLang="zh-CN" sz="2000" dirty="0">
              <a:sym typeface="Symbol"/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 smtClean="0">
                <a:sym typeface="Symbol"/>
              </a:rPr>
              <a:t>Sensitivity: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 smtClean="0"/>
              <a:t>0.1 CRAB @ 1 </a:t>
            </a:r>
            <a:r>
              <a:rPr lang="en-US" altLang="zh-CN" sz="2000" dirty="0" err="1" smtClean="0"/>
              <a:t>TeV</a:t>
            </a:r>
            <a:r>
              <a:rPr lang="en-US" altLang="zh-CN" sz="2000" dirty="0"/>
              <a:t>;</a:t>
            </a:r>
            <a:endParaRPr lang="en-US" altLang="zh-CN" sz="2000" dirty="0" smtClean="0"/>
          </a:p>
          <a:p>
            <a:pPr lvl="1">
              <a:lnSpc>
                <a:spcPct val="110000"/>
              </a:lnSpc>
            </a:pPr>
            <a:r>
              <a:rPr lang="en-US" altLang="zh-CN" sz="2000" dirty="0" smtClean="0"/>
              <a:t>0.06 CRAB @ 5 </a:t>
            </a:r>
            <a:r>
              <a:rPr lang="en-US" altLang="zh-CN" sz="2000" dirty="0" err="1" smtClean="0"/>
              <a:t>TeV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 lvl="1">
              <a:lnSpc>
                <a:spcPct val="110000"/>
              </a:lnSpc>
            </a:pPr>
            <a:r>
              <a:rPr lang="en-US" altLang="zh-CN" sz="2000" dirty="0" smtClean="0">
                <a:solidFill>
                  <a:srgbClr val="C00000"/>
                </a:solidFill>
                <a:ea typeface="黑体" pitchFamily="49" charset="-122"/>
              </a:rPr>
              <a:t>~10x better than ARGO-YBJ.</a:t>
            </a:r>
            <a:endParaRPr lang="en-US" altLang="zh-CN" sz="2000" dirty="0">
              <a:solidFill>
                <a:srgbClr val="C00000"/>
              </a:solidFill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53393" y="5877272"/>
            <a:ext cx="141315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ea typeface="+mj-ea"/>
                <a:cs typeface="Arial" pitchFamily="34" charset="0"/>
              </a:rPr>
              <a:t>4</a:t>
            </a:r>
            <a:r>
              <a:rPr lang="zh-CN" altLang="en-US" dirty="0" smtClean="0">
                <a:latin typeface="Arial" pitchFamily="34" charset="0"/>
                <a:ea typeface="+mj-ea"/>
                <a:cs typeface="Arial" pitchFamily="34" charset="0"/>
              </a:rPr>
              <a:t>个</a:t>
            </a:r>
            <a:r>
              <a:rPr lang="en-US" altLang="zh-CN" dirty="0" smtClean="0">
                <a:latin typeface="Arial" pitchFamily="34" charset="0"/>
                <a:ea typeface="+mj-ea"/>
                <a:cs typeface="Arial" pitchFamily="34" charset="0"/>
              </a:rPr>
              <a:t>¼ </a:t>
            </a:r>
            <a:r>
              <a:rPr lang="zh-CN" altLang="en-US" dirty="0" smtClean="0">
                <a:latin typeface="Arial" pitchFamily="34" charset="0"/>
                <a:ea typeface="+mj-ea"/>
                <a:cs typeface="Arial" pitchFamily="34" charset="0"/>
              </a:rPr>
              <a:t>阵列</a:t>
            </a:r>
            <a:endParaRPr lang="zh-CN" altLang="en-US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7" name="直接箭头连接符 6"/>
          <p:cNvCxnSpPr>
            <a:stCxn id="8" idx="0"/>
          </p:cNvCxnSpPr>
          <p:nvPr/>
        </p:nvCxnSpPr>
        <p:spPr>
          <a:xfrm flipV="1">
            <a:off x="2359968" y="5373216"/>
            <a:ext cx="195808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Users\yaozg\Desktop\WCDAEA\lawca_sensitivi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097" y="3665206"/>
            <a:ext cx="38999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D:\cygwin\home\yaozg\lawca\anaLa\figs\WmWnWo_effareax1_C45m_src_64x6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162" y="999132"/>
            <a:ext cx="3713840" cy="266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74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90600"/>
          </a:xfrm>
        </p:spPr>
        <p:txBody>
          <a:bodyPr/>
          <a:lstStyle/>
          <a:p>
            <a:r>
              <a:rPr lang="en-US" altLang="zh-CN" dirty="0" smtClean="0"/>
              <a:t>Physics Goals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277104"/>
            <a:ext cx="8229600" cy="5032216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VHE gamma sky survey</a:t>
            </a:r>
            <a:r>
              <a:rPr lang="zh-CN" altLang="en-US" dirty="0"/>
              <a:t> </a:t>
            </a:r>
            <a:r>
              <a:rPr lang="en-US" altLang="zh-CN" dirty="0" smtClean="0"/>
              <a:t>(100 GeV-30 </a:t>
            </a:r>
            <a:r>
              <a:rPr lang="en-US" altLang="zh-CN" dirty="0" err="1" smtClean="0"/>
              <a:t>TeV</a:t>
            </a:r>
            <a:r>
              <a:rPr lang="en-US" altLang="zh-CN" dirty="0" smtClean="0"/>
              <a:t>):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Extragalactic sources &amp; flares; 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VHE emission from Gamma Ray Bursts;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Galactic sources;</a:t>
            </a:r>
            <a:r>
              <a:rPr lang="zh-CN" altLang="en-US" dirty="0" smtClean="0">
                <a:solidFill>
                  <a:srgbClr val="C00000"/>
                </a:solidFill>
              </a:rPr>
              <a:t> 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Diffused Gamma rays.</a:t>
            </a:r>
          </a:p>
          <a:p>
            <a:r>
              <a:rPr lang="zh-CN" altLang="en-US" dirty="0" smtClean="0">
                <a:solidFill>
                  <a:srgbClr val="C00000"/>
                </a:solidFill>
              </a:rPr>
              <a:t> </a:t>
            </a:r>
            <a:r>
              <a:rPr lang="en-US" altLang="zh-CN" dirty="0" smtClean="0"/>
              <a:t>Cosmic Ray physics</a:t>
            </a:r>
            <a:r>
              <a:rPr lang="zh-CN" altLang="en-US" dirty="0"/>
              <a:t> </a:t>
            </a:r>
            <a:r>
              <a:rPr lang="en-US" altLang="zh-CN" dirty="0" smtClean="0"/>
              <a:t>(1 TeV-10 </a:t>
            </a:r>
            <a:r>
              <a:rPr lang="en-US" altLang="zh-CN" dirty="0" err="1" smtClean="0"/>
              <a:t>PeV</a:t>
            </a:r>
            <a:r>
              <a:rPr lang="en-US" altLang="zh-CN" dirty="0" smtClean="0"/>
              <a:t>):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Anisotropy of VHE cosmic rays;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Cosmic electrons / positrons;</a:t>
            </a:r>
          </a:p>
          <a:p>
            <a:pPr lvl="1"/>
            <a:r>
              <a:rPr lang="en-US" altLang="zh-CN" dirty="0" smtClean="0"/>
              <a:t>Cosmic ray spectrum;</a:t>
            </a:r>
          </a:p>
          <a:p>
            <a:pPr lvl="1"/>
            <a:r>
              <a:rPr lang="en-US" altLang="zh-CN" dirty="0" err="1" smtClean="0"/>
              <a:t>Hadronic</a:t>
            </a:r>
            <a:r>
              <a:rPr lang="en-US" altLang="zh-CN" dirty="0" smtClean="0"/>
              <a:t> interaction models.</a:t>
            </a:r>
          </a:p>
          <a:p>
            <a:r>
              <a:rPr lang="en-US" altLang="zh-CN" dirty="0" smtClean="0"/>
              <a:t>Miscellaneous</a:t>
            </a:r>
            <a:r>
              <a:rPr lang="en-US" altLang="zh-CN" dirty="0"/>
              <a:t>: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Gamma rays from </a:t>
            </a:r>
            <a:r>
              <a:rPr lang="en-US" altLang="zh-CN" dirty="0"/>
              <a:t>d</a:t>
            </a:r>
            <a:r>
              <a:rPr lang="en-US" altLang="zh-CN" dirty="0" smtClean="0"/>
              <a:t>ark matter</a:t>
            </a:r>
            <a:r>
              <a:rPr lang="en-US" altLang="zh-CN" dirty="0"/>
              <a:t>;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Sun storm &amp; IMF.</a:t>
            </a:r>
            <a:endParaRPr lang="zh-CN" altLang="en-US" dirty="0"/>
          </a:p>
        </p:txBody>
      </p:sp>
      <p:pic>
        <p:nvPicPr>
          <p:cNvPr id="4" name="Picture 6" descr="File:Crab Nebu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3588" y="2127220"/>
            <a:ext cx="1094442" cy="109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ile:Gb1508 illustr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5962" y="1175066"/>
            <a:ext cx="1101856" cy="85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图片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9012" y="3461170"/>
            <a:ext cx="1223594" cy="72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D:\Users\yaozg\Desktop\fig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8343" y="4057044"/>
            <a:ext cx="1029453" cy="9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File:Magnetosphere rendi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9015" y="5915816"/>
            <a:ext cx="1329312" cy="7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D:\Users\yaozg\Desktop\cosmic-rays_spe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63" y="4223478"/>
            <a:ext cx="1216090" cy="93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D:\Users\yaozg\Downloads\1205.4578v2\pt_aver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6157" y="4410300"/>
            <a:ext cx="1020339" cy="98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9" descr="Gr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1327" y="1952836"/>
            <a:ext cx="1159025" cy="6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1" descr="Gamma-ray-bubble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798301"/>
            <a:ext cx="1045703" cy="84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4" descr="D:\Users\yaozg\Desktop\mywork\darkm_skymap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2807" y="5545823"/>
            <a:ext cx="1442588" cy="7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430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LAWCA@TeV</a:t>
            </a:r>
            <a:r>
              <a:rPr lang="en-US" altLang="zh-CN" dirty="0" smtClean="0"/>
              <a:t> Sky Survey</a:t>
            </a:r>
            <a:br>
              <a:rPr lang="en-US" altLang="zh-CN" dirty="0" smtClean="0"/>
            </a:br>
            <a:r>
              <a:rPr lang="en-US" altLang="zh-CN" sz="1800" dirty="0" smtClean="0"/>
              <a:t>---Discovery of VHE </a:t>
            </a:r>
            <a:r>
              <a:rPr lang="en-US" altLang="zh-CN" sz="1800" dirty="0" smtClean="0">
                <a:sym typeface="Symbol" pitchFamily="18" charset="2"/>
              </a:rPr>
              <a:t>-sources (especially </a:t>
            </a:r>
            <a:r>
              <a:rPr lang="en-US" altLang="zh-CN" sz="1800" dirty="0" smtClean="0"/>
              <a:t>transient and extended)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052736"/>
            <a:ext cx="8507288" cy="5112568"/>
          </a:xfrm>
        </p:spPr>
        <p:txBody>
          <a:bodyPr>
            <a:normAutofit/>
          </a:bodyPr>
          <a:lstStyle/>
          <a:p>
            <a:r>
              <a:rPr lang="en-US" altLang="zh-CN" sz="2000" b="1" dirty="0" smtClean="0"/>
              <a:t>Detection of Crab Nebula in 1 day</a:t>
            </a:r>
          </a:p>
          <a:p>
            <a:r>
              <a:rPr lang="en-US" altLang="zh-CN" sz="2000" b="1" dirty="0" smtClean="0"/>
              <a:t>Reaching 30% </a:t>
            </a:r>
            <a:r>
              <a:rPr lang="en-US" altLang="zh-CN" sz="2000" b="1" dirty="0" err="1" smtClean="0"/>
              <a:t>Icrab</a:t>
            </a:r>
            <a:r>
              <a:rPr lang="en-US" altLang="zh-CN" sz="2000" b="1" dirty="0" smtClean="0"/>
              <a:t> in 10 days</a:t>
            </a:r>
            <a:endParaRPr lang="en-US" altLang="zh-CN" sz="2000" b="1" dirty="0" smtClean="0">
              <a:sym typeface="Wingdings" pitchFamily="2" charset="2"/>
            </a:endParaRPr>
          </a:p>
          <a:p>
            <a:pPr lvl="1"/>
            <a:r>
              <a:rPr lang="en-US" altLang="zh-CN" sz="1800" b="1" dirty="0" smtClean="0">
                <a:sym typeface="Wingdings" pitchFamily="2" charset="2"/>
              </a:rPr>
              <a:t>ARGO-YBJ accumulative sensitivity</a:t>
            </a:r>
            <a:endParaRPr lang="en-US" altLang="zh-CN" sz="1800" b="1" dirty="0" smtClean="0"/>
          </a:p>
          <a:p>
            <a:r>
              <a:rPr lang="en-US" altLang="zh-CN" sz="2000" b="1" dirty="0" smtClean="0"/>
              <a:t>Reaching 10% </a:t>
            </a:r>
            <a:r>
              <a:rPr lang="en-US" altLang="zh-CN" sz="2000" b="1" dirty="0" err="1" smtClean="0"/>
              <a:t>Icrab</a:t>
            </a:r>
            <a:r>
              <a:rPr lang="en-US" altLang="zh-CN" sz="2000" b="1" dirty="0" smtClean="0"/>
              <a:t> in 90 days </a:t>
            </a:r>
            <a:r>
              <a:rPr lang="en-US" altLang="zh-CN" sz="2000" b="1" dirty="0" smtClean="0">
                <a:sym typeface="Wingdings" pitchFamily="2" charset="2"/>
              </a:rPr>
              <a:t> discovery?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323404" y="2830339"/>
            <a:ext cx="3960813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 dirty="0">
                <a:solidFill>
                  <a:srgbClr val="FF3300"/>
                </a:solidFill>
                <a:ea typeface="黑体" pitchFamily="2" charset="-122"/>
              </a:rPr>
              <a:t>ARGO sky map in 3 years</a:t>
            </a:r>
          </a:p>
          <a:p>
            <a:pPr>
              <a:spcBef>
                <a:spcPct val="0"/>
              </a:spcBef>
            </a:pPr>
            <a:r>
              <a:rPr lang="en-US" altLang="zh-CN" sz="2400" dirty="0" smtClean="0">
                <a:solidFill>
                  <a:srgbClr val="FF3300"/>
                </a:solidFill>
                <a:ea typeface="黑体" pitchFamily="2" charset="-122"/>
              </a:rPr>
              <a:t>LAWCA </a:t>
            </a:r>
            <a:r>
              <a:rPr lang="en-US" altLang="zh-CN" sz="2400" dirty="0">
                <a:solidFill>
                  <a:srgbClr val="FF3300"/>
                </a:solidFill>
                <a:ea typeface="黑体" pitchFamily="2" charset="-122"/>
              </a:rPr>
              <a:t>one </a:t>
            </a:r>
            <a:r>
              <a:rPr lang="en-US" altLang="zh-CN" sz="2400" dirty="0" smtClean="0">
                <a:solidFill>
                  <a:srgbClr val="FF3300"/>
                </a:solidFill>
                <a:ea typeface="黑体" pitchFamily="2" charset="-122"/>
              </a:rPr>
              <a:t>week!</a:t>
            </a:r>
            <a:endParaRPr lang="en-US" altLang="zh-CN" sz="2400" dirty="0">
              <a:solidFill>
                <a:srgbClr val="FF3300"/>
              </a:solidFill>
              <a:ea typeface="黑体" pitchFamily="2" charset="-122"/>
            </a:endParaRPr>
          </a:p>
        </p:txBody>
      </p:sp>
      <p:pic>
        <p:nvPicPr>
          <p:cNvPr id="5" name="Picture 14" descr="sky_map"/>
          <p:cNvPicPr>
            <a:picLocks noChangeAspect="1" noChangeArrowheads="1"/>
          </p:cNvPicPr>
          <p:nvPr/>
        </p:nvPicPr>
        <p:blipFill>
          <a:blip r:embed="rId2" cstate="print"/>
          <a:srcRect t="5264"/>
          <a:stretch>
            <a:fillRect/>
          </a:stretch>
        </p:blipFill>
        <p:spPr>
          <a:xfrm>
            <a:off x="107504" y="3652664"/>
            <a:ext cx="4235450" cy="3011487"/>
          </a:xfrm>
          <a:prstGeom prst="rect">
            <a:avLst/>
          </a:prstGeom>
          <a:noFill/>
          <a:ln/>
        </p:spPr>
      </p:pic>
      <p:pic>
        <p:nvPicPr>
          <p:cNvPr id="6" name="Picture 17" descr="all_vhe_sour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1392" y="2789064"/>
            <a:ext cx="4206875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8"/>
          <p:cNvSpPr>
            <a:spLocks noChangeAspect="1" noChangeShapeType="1"/>
          </p:cNvSpPr>
          <p:nvPr/>
        </p:nvSpPr>
        <p:spPr bwMode="auto">
          <a:xfrm>
            <a:off x="5273022" y="5120442"/>
            <a:ext cx="347524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8" name="Oval 19"/>
          <p:cNvSpPr>
            <a:spLocks noChangeAspect="1" noChangeArrowheads="1"/>
          </p:cNvSpPr>
          <p:nvPr/>
        </p:nvSpPr>
        <p:spPr bwMode="auto">
          <a:xfrm>
            <a:off x="7285006" y="3398808"/>
            <a:ext cx="1280353" cy="2560926"/>
          </a:xfrm>
          <a:prstGeom prst="ellipse">
            <a:avLst/>
          </a:prstGeom>
          <a:solidFill>
            <a:schemeClr val="accent2">
              <a:alpha val="22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076056" y="1340768"/>
            <a:ext cx="2646413" cy="2420660"/>
            <a:chOff x="2412317" y="1534591"/>
            <a:chExt cx="2804109" cy="2564904"/>
          </a:xfrm>
        </p:grpSpPr>
        <p:pic>
          <p:nvPicPr>
            <p:cNvPr id="5" name="Picture 14" descr="D:\Users\yaozg\Desktop\argo\mgro1908_argo_SE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317" y="1534591"/>
              <a:ext cx="2804109" cy="2564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33100" y="1678835"/>
              <a:ext cx="1373379" cy="684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omic Sans MS" pitchFamily="66" charset="0"/>
                </a:rPr>
                <a:t>MGRO J1908+06</a:t>
              </a:r>
              <a:endParaRPr lang="zh-CN" altLang="en-US" dirty="0">
                <a:latin typeface="Comic Sans MS" pitchFamily="66" charset="0"/>
              </a:endParaRPr>
            </a:p>
          </p:txBody>
        </p:sp>
      </p:grp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230" y="0"/>
            <a:ext cx="383317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Extended Sources</a:t>
            </a:r>
            <a:endParaRPr lang="zh-CN" altLang="en-US" dirty="0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4139952" y="3933056"/>
            <a:ext cx="4896544" cy="259228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300" kern="1200">
                <a:solidFill>
                  <a:schemeClr val="tx2"/>
                </a:solidFill>
                <a:latin typeface="Comic Sans MS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CN" dirty="0" smtClean="0"/>
              <a:t>Suffered from the narrow FOV, background estimation may be problematic.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zh-CN" altLang="en-US" dirty="0" smtClean="0"/>
              <a:t> </a:t>
            </a:r>
            <a:r>
              <a:rPr lang="en-US" altLang="zh-CN" dirty="0" smtClean="0"/>
              <a:t>lower </a:t>
            </a:r>
            <a:r>
              <a:rPr lang="en-US" altLang="zh-CN" dirty="0">
                <a:solidFill>
                  <a:schemeClr val="tx1"/>
                </a:solidFill>
              </a:rPr>
              <a:t>f</a:t>
            </a:r>
            <a:r>
              <a:rPr lang="en-US" altLang="zh-CN" dirty="0" smtClean="0">
                <a:solidFill>
                  <a:schemeClr val="tx1"/>
                </a:solidFill>
              </a:rPr>
              <a:t>lux measurement?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CN" dirty="0" smtClean="0"/>
              <a:t>For big extended sources (&gt;0.1</a:t>
            </a:r>
            <a:r>
              <a:rPr lang="en-US" altLang="zh-CN" dirty="0" smtClean="0">
                <a:sym typeface="Symbol"/>
              </a:rPr>
              <a:t>),</a:t>
            </a:r>
            <a:r>
              <a:rPr lang="zh-CN" altLang="en-US" dirty="0">
                <a:sym typeface="Symbol"/>
              </a:rPr>
              <a:t> </a:t>
            </a:r>
            <a:r>
              <a:rPr lang="en-US" altLang="zh-CN" dirty="0" smtClean="0">
                <a:sym typeface="Symbol"/>
              </a:rPr>
              <a:t>the sensitivity of </a:t>
            </a:r>
            <a:r>
              <a:rPr lang="en-US" altLang="zh-CN" dirty="0" smtClean="0"/>
              <a:t>IACT</a:t>
            </a:r>
            <a:r>
              <a:rPr lang="zh-CN" altLang="en-US" dirty="0"/>
              <a:t> </a:t>
            </a:r>
            <a:r>
              <a:rPr lang="en-US" altLang="zh-CN" dirty="0" smtClean="0"/>
              <a:t>turns worse; But no problem with Ground particle array;</a:t>
            </a:r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US" altLang="zh-CN" dirty="0" smtClean="0">
                <a:sym typeface="Wingdings" pitchFamily="2" charset="2"/>
              </a:rPr>
              <a:t>Ground array works well on extended sources.</a:t>
            </a:r>
            <a:endParaRPr lang="zh-CN" alt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8112"/>
            <a:ext cx="3416850" cy="255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Users\yaozg\Desktop\argo\j2031_argo_flu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9487"/>
            <a:ext cx="3336925" cy="239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31640" y="260580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itchFamily="66" charset="0"/>
              </a:rPr>
              <a:t>MGRO J2031+41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52292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HAWC Expectation</a:t>
            </a:r>
            <a:endParaRPr lang="zh-CN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83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 txBox="1">
            <a:spLocks/>
          </p:cNvSpPr>
          <p:nvPr/>
        </p:nvSpPr>
        <p:spPr>
          <a:xfrm>
            <a:off x="4489648" y="1579240"/>
            <a:ext cx="4330824" cy="451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tabLst/>
              <a:defRPr/>
            </a:pP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  <a:cs typeface="Tahoma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cs typeface="Tahoma" pitchFamily="34" charset="0"/>
            </a:endParaRPr>
          </a:p>
        </p:txBody>
      </p:sp>
      <p:grpSp>
        <p:nvGrpSpPr>
          <p:cNvPr id="3" name="组合 10"/>
          <p:cNvGrpSpPr>
            <a:grpSpLocks noChangeAspect="1"/>
          </p:cNvGrpSpPr>
          <p:nvPr/>
        </p:nvGrpSpPr>
        <p:grpSpPr>
          <a:xfrm>
            <a:off x="107504" y="1655021"/>
            <a:ext cx="2880320" cy="4006227"/>
            <a:chOff x="304800" y="990600"/>
            <a:chExt cx="4129088" cy="5743134"/>
          </a:xfrm>
        </p:grpSpPr>
        <p:pic>
          <p:nvPicPr>
            <p:cNvPr id="13" name="Picture 4" descr="m421_flare20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990600"/>
              <a:ext cx="4129088" cy="528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533400" y="6248399"/>
              <a:ext cx="2145626" cy="485335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zh-CN" sz="1600" b="0" dirty="0" smtClean="0">
                  <a:latin typeface="Comic Sans MS" pitchFamily="66" charset="0"/>
                  <a:ea typeface="宋体" pitchFamily="2" charset="-122"/>
                  <a:cs typeface="Calibri" pitchFamily="34" charset="0"/>
                </a:rPr>
                <a:t>Feb </a:t>
              </a:r>
              <a:r>
                <a:rPr lang="it-IT" altLang="zh-CN" sz="1600" b="0" dirty="0">
                  <a:latin typeface="Comic Sans MS" pitchFamily="66" charset="0"/>
                  <a:ea typeface="宋体" pitchFamily="2" charset="-122"/>
                  <a:cs typeface="Calibri" pitchFamily="34" charset="0"/>
                </a:rPr>
                <a:t>16</a:t>
              </a: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782253" y="6247184"/>
              <a:ext cx="1651635" cy="485335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altLang="zh-CN" sz="1600" b="0" dirty="0" smtClean="0">
                  <a:latin typeface="Comic Sans MS" pitchFamily="66" charset="0"/>
                  <a:ea typeface="宋体" pitchFamily="2" charset="-122"/>
                  <a:cs typeface="Calibri" pitchFamily="34" charset="0"/>
                </a:rPr>
                <a:t>Apr </a:t>
              </a:r>
              <a:r>
                <a:rPr lang="it-IT" altLang="zh-CN" sz="1600" b="0" dirty="0">
                  <a:latin typeface="Comic Sans MS" pitchFamily="66" charset="0"/>
                  <a:ea typeface="宋体" pitchFamily="2" charset="-122"/>
                  <a:cs typeface="Calibri" pitchFamily="34" charset="0"/>
                </a:rPr>
                <a:t>28</a:t>
              </a: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V="1">
              <a:off x="1143000" y="6031160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Comic Sans MS" pitchFamily="66" charset="0"/>
              </a:endParaRP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V="1">
              <a:off x="3425776" y="6018584"/>
              <a:ext cx="0" cy="228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Comic Sans MS" pitchFamily="66" charset="0"/>
              </a:endParaRPr>
            </a:p>
          </p:txBody>
        </p:sp>
      </p:grpSp>
      <p:pic>
        <p:nvPicPr>
          <p:cNvPr id="19" name="Picture 4" descr="D:\Users\yaozg\Desktop\argo\mkn501_argo_coincid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1914" y="1734319"/>
            <a:ext cx="3100246" cy="360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144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Flares (AGN/GRB)</a:t>
            </a:r>
            <a:endParaRPr lang="zh-CN" altLang="en-US" dirty="0"/>
          </a:p>
        </p:txBody>
      </p:sp>
      <p:sp>
        <p:nvSpPr>
          <p:cNvPr id="9" name="内容占位符 2"/>
          <p:cNvSpPr>
            <a:spLocks noGrp="1"/>
          </p:cNvSpPr>
          <p:nvPr>
            <p:ph sz="quarter" idx="1"/>
          </p:nvPr>
        </p:nvSpPr>
        <p:spPr>
          <a:xfrm>
            <a:off x="5868144" y="1340768"/>
            <a:ext cx="3168352" cy="475252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CN" dirty="0" smtClean="0"/>
              <a:t>Time &amp; position is not predictable: difficult for IACT</a:t>
            </a:r>
            <a:r>
              <a:rPr lang="zh-CN" altLang="en-US" dirty="0"/>
              <a:t> </a:t>
            </a:r>
            <a:r>
              <a:rPr lang="en-US" altLang="zh-CN" dirty="0" smtClean="0"/>
              <a:t>to detect;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CN" dirty="0" smtClean="0"/>
              <a:t>IACT’s following-up observation with other </a:t>
            </a:r>
            <a:r>
              <a:rPr lang="en-US" altLang="zh-CN" dirty="0" err="1" smtClean="0"/>
              <a:t>wavelenghths</a:t>
            </a:r>
            <a:r>
              <a:rPr lang="en-US" altLang="zh-CN" dirty="0" smtClean="0"/>
              <a:t>: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zh-CN" sz="2600" dirty="0" smtClean="0">
                <a:solidFill>
                  <a:schemeClr val="tx1"/>
                </a:solidFill>
              </a:rPr>
              <a:t>But, more failure than success;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zh-CN" sz="2600" dirty="0" smtClean="0">
                <a:solidFill>
                  <a:schemeClr val="tx1"/>
                </a:solidFill>
              </a:rPr>
              <a:t>In addition, only &lt;1/2</a:t>
            </a:r>
            <a:r>
              <a:rPr lang="zh-CN" altLang="en-US" sz="2600" dirty="0">
                <a:solidFill>
                  <a:schemeClr val="tx1"/>
                </a:solidFill>
              </a:rPr>
              <a:t> </a:t>
            </a:r>
            <a:r>
              <a:rPr lang="en-US" altLang="zh-CN" sz="2600" dirty="0" smtClean="0">
                <a:solidFill>
                  <a:schemeClr val="tx1"/>
                </a:solidFill>
              </a:rPr>
              <a:t>flares is away from Sun;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altLang="zh-CN" sz="2600" dirty="0" smtClean="0">
                <a:solidFill>
                  <a:schemeClr val="tx1"/>
                </a:solidFill>
              </a:rPr>
              <a:t>Furthermore, the population is biased.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CN" dirty="0" smtClean="0"/>
              <a:t>Ground particle array can do better job!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4597" y="1124744"/>
            <a:ext cx="144137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ARGO-YBJ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206" y="1364987"/>
            <a:ext cx="135951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MKN 421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21087" y="1403484"/>
            <a:ext cx="143650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MKN 501</a:t>
            </a:r>
            <a:endParaRPr lang="zh-CN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1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94C2-C9FF-4982-9509-24A89D9234C8}" type="slidenum">
              <a:rPr lang="en-US" altLang="zh-CN"/>
              <a:pPr/>
              <a:t>26</a:t>
            </a:fld>
            <a:endParaRPr lang="en-US" altLang="zh-CN"/>
          </a:p>
        </p:txBody>
      </p:sp>
      <p:pic>
        <p:nvPicPr>
          <p:cNvPr id="53249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2360613"/>
            <a:ext cx="372110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LAWCA@Transient</a:t>
            </a:r>
            <a:r>
              <a:rPr lang="en-US" altLang="zh-CN" dirty="0" smtClean="0"/>
              <a:t> </a:t>
            </a:r>
            <a:r>
              <a:rPr lang="en-US" altLang="zh-CN" dirty="0"/>
              <a:t>sources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229600" cy="1252537"/>
          </a:xfrm>
        </p:spPr>
        <p:txBody>
          <a:bodyPr/>
          <a:lstStyle/>
          <a:p>
            <a:r>
              <a:rPr lang="en-US" altLang="zh-CN" dirty="0"/>
              <a:t>Real time alarm</a:t>
            </a:r>
          </a:p>
          <a:p>
            <a:r>
              <a:rPr lang="en-US" altLang="zh-CN" dirty="0"/>
              <a:t>Light curve: </a:t>
            </a:r>
            <a:r>
              <a:rPr lang="en-US" altLang="zh-CN" dirty="0" err="1"/>
              <a:t>day</a:t>
            </a:r>
            <a:r>
              <a:rPr lang="en-US" altLang="zh-CN" dirty="0" err="1" smtClean="0">
                <a:sym typeface="Wingdings" pitchFamily="2" charset="2"/>
              </a:rPr>
              <a:t>hour</a:t>
            </a:r>
            <a:endParaRPr lang="en-US" altLang="zh-CN" dirty="0"/>
          </a:p>
        </p:txBody>
      </p:sp>
      <p:pic>
        <p:nvPicPr>
          <p:cNvPr id="532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36838"/>
            <a:ext cx="4897438" cy="2114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32485" name="Text Box 5"/>
          <p:cNvSpPr txBox="1">
            <a:spLocks noChangeArrowheads="1"/>
          </p:cNvSpPr>
          <p:nvPr/>
        </p:nvSpPr>
        <p:spPr bwMode="auto">
          <a:xfrm>
            <a:off x="1917700" y="2851150"/>
            <a:ext cx="1111250" cy="325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07988" hangingPunct="0">
              <a:lnSpc>
                <a:spcPct val="9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en-US" sz="1600" b="0">
                <a:solidFill>
                  <a:srgbClr val="000000"/>
                </a:solidFill>
                <a:latin typeface="Bitstream Vera Sans" pitchFamily="16" charset="0"/>
              </a:rPr>
              <a:t>ARGO</a:t>
            </a:r>
          </a:p>
        </p:txBody>
      </p:sp>
      <p:pic>
        <p:nvPicPr>
          <p:cNvPr id="5324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846638"/>
            <a:ext cx="4897438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32487" name="Text Box 7"/>
          <p:cNvSpPr txBox="1">
            <a:spLocks noChangeArrowheads="1"/>
          </p:cNvSpPr>
          <p:nvPr/>
        </p:nvSpPr>
        <p:spPr bwMode="auto">
          <a:xfrm>
            <a:off x="1897063" y="5983288"/>
            <a:ext cx="1282700" cy="325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defTabSz="407988" hangingPunct="0">
              <a:lnSpc>
                <a:spcPct val="9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en-US" sz="1600" b="0">
                <a:solidFill>
                  <a:srgbClr val="000000"/>
                </a:solidFill>
                <a:latin typeface="Bitstream Vera Sans" pitchFamily="16" charset="0"/>
              </a:rPr>
              <a:t>RXTE/ASM</a:t>
            </a:r>
          </a:p>
        </p:txBody>
      </p:sp>
      <p:sp>
        <p:nvSpPr>
          <p:cNvPr id="532488" name="Rectangle 8"/>
          <p:cNvSpPr>
            <a:spLocks noChangeArrowheads="1"/>
          </p:cNvSpPr>
          <p:nvPr/>
        </p:nvSpPr>
        <p:spPr bwMode="auto">
          <a:xfrm>
            <a:off x="5940425" y="5229225"/>
            <a:ext cx="2087563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US" altLang="zh-CN" sz="40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Mrk421</a:t>
            </a:r>
          </a:p>
        </p:txBody>
      </p:sp>
      <p:sp>
        <p:nvSpPr>
          <p:cNvPr id="532492" name="Text Box 12"/>
          <p:cNvSpPr txBox="1">
            <a:spLocks noChangeArrowheads="1"/>
          </p:cNvSpPr>
          <p:nvPr/>
        </p:nvSpPr>
        <p:spPr bwMode="auto">
          <a:xfrm>
            <a:off x="6229350" y="1989138"/>
            <a:ext cx="25193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/>
              <a:t>Whipple+VERYTAS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Improvements by ARGO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Improvement in sensitivity:</a:t>
            </a:r>
          </a:p>
          <a:p>
            <a:pPr lvl="1"/>
            <a:r>
              <a:rPr lang="en-US" altLang="zh-CN" dirty="0" smtClean="0"/>
              <a:t>ARGO will become a standard (even better) “water Cherenkov detector” with an area of &gt;5500m</a:t>
            </a:r>
            <a:r>
              <a:rPr lang="en-US" altLang="zh-CN" baseline="30000" dirty="0" smtClean="0"/>
              <a:t>2</a:t>
            </a:r>
            <a:r>
              <a:rPr lang="en-US" altLang="zh-CN" dirty="0" smtClean="0">
                <a:sym typeface="Wingdings" pitchFamily="2" charset="2"/>
              </a:rPr>
              <a:t> (a</a:t>
            </a:r>
            <a:r>
              <a:rPr lang="en-US" altLang="zh-CN" dirty="0" smtClean="0"/>
              <a:t> Q factor of &gt;1.2 for LAWCA), a Q factor of &gt;10 for ARGO@1.6TeV</a:t>
            </a:r>
            <a:r>
              <a:rPr lang="en-US" altLang="zh-CN" dirty="0" smtClean="0">
                <a:sym typeface="Wingdings" pitchFamily="2" charset="2"/>
              </a:rPr>
              <a:t>~0.07 </a:t>
            </a:r>
            <a:r>
              <a:rPr lang="en-US" altLang="zh-CN" dirty="0" err="1" smtClean="0">
                <a:sym typeface="Wingdings" pitchFamily="2" charset="2"/>
              </a:rPr>
              <a:t>Icrab</a:t>
            </a:r>
            <a:r>
              <a:rPr lang="en-US" altLang="zh-CN" dirty="0" smtClean="0">
                <a:sym typeface="Wingdings" pitchFamily="2" charset="2"/>
              </a:rPr>
              <a:t>.</a:t>
            </a:r>
            <a:endParaRPr lang="en-US" altLang="zh-CN" dirty="0" smtClean="0"/>
          </a:p>
        </p:txBody>
      </p:sp>
      <p:pic>
        <p:nvPicPr>
          <p:cNvPr id="4" name="图片 3" descr="lawca_goog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138284"/>
            <a:ext cx="4248472" cy="3747099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3429001"/>
          <a:ext cx="4776439" cy="3429000"/>
        </p:xfrm>
        <a:graphic>
          <a:graphicData uri="http://schemas.openxmlformats.org/presentationml/2006/ole">
            <p:oleObj spid="_x0000_s2050" name="Acrobat Document" r:id="rId4" imgW="7207920" imgH="516456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Improvements by ARGO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Better energy resolution: to see, to measure</a:t>
            </a:r>
          </a:p>
          <a:p>
            <a:pPr lvl="1"/>
            <a:r>
              <a:rPr lang="en-US" altLang="zh-CN" dirty="0" smtClean="0"/>
              <a:t>Events with core inside ARGO</a:t>
            </a:r>
          </a:p>
          <a:p>
            <a:pPr lvl="1"/>
            <a:r>
              <a:rPr lang="en-US" altLang="zh-CN" dirty="0" smtClean="0"/>
              <a:t>Events with core inside LAWCA: ARGO external showers with known core location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/>
              <a:t>SED of sources and flares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/>
              <a:t>Anisotropy vs. energy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/>
              <a:t>Moon and sun shadows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/>
              <a:t>Geomagnetic storm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/>
              <a:t>Cosmic rays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 smtClean="0"/>
              <a:t>…</a:t>
            </a:r>
          </a:p>
        </p:txBody>
      </p:sp>
      <p:pic>
        <p:nvPicPr>
          <p:cNvPr id="4" name="图片 3" descr="lawca_goog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411351"/>
            <a:ext cx="3938869" cy="3474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Complementary with HAWC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00168"/>
          </a:xfrm>
        </p:spPr>
        <p:txBody>
          <a:bodyPr/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Latitude: 30</a:t>
            </a:r>
            <a:r>
              <a:rPr lang="en-US" altLang="zh-CN" b="1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N (LAWCA) vs. 19</a:t>
            </a:r>
            <a:r>
              <a:rPr lang="en-US" altLang="zh-CN" b="1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N (HAWC)</a:t>
            </a:r>
          </a:p>
          <a:p>
            <a:pPr lvl="1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Sky coverage overlaps, cross-check</a:t>
            </a:r>
          </a:p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Longitude: 91.5</a:t>
            </a:r>
            <a:r>
              <a:rPr lang="en-US" altLang="zh-CN" b="1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E (LAWCA) vs. 97.3</a:t>
            </a:r>
            <a:r>
              <a:rPr lang="en-US" altLang="zh-CN" b="1" baseline="300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W (HAWC)</a:t>
            </a:r>
          </a:p>
          <a:p>
            <a:pPr lvl="1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Relay observation to transient phenomenon</a:t>
            </a:r>
          </a:p>
          <a:p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1324C-D090-494E-9BEA-3BAB18B52A7E}" type="slidenum">
              <a:rPr lang="en-US" altLang="zh-CN">
                <a:solidFill>
                  <a:srgbClr val="000000"/>
                </a:solidFill>
              </a:rPr>
              <a:pPr/>
              <a:t>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01762" name="Rectangle 2"/>
          <p:cNvSpPr>
            <a:spLocks noChangeArrowheads="1"/>
          </p:cNvSpPr>
          <p:nvPr/>
        </p:nvSpPr>
        <p:spPr bwMode="auto">
          <a:xfrm>
            <a:off x="914400" y="762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3600" smtClean="0">
              <a:solidFill>
                <a:srgbClr val="000000"/>
              </a:solidFill>
            </a:endParaRPr>
          </a:p>
        </p:txBody>
      </p:sp>
      <p:sp>
        <p:nvSpPr>
          <p:cNvPr id="501763" name="Oval 3"/>
          <p:cNvSpPr>
            <a:spLocks noChangeArrowheads="1"/>
          </p:cNvSpPr>
          <p:nvPr/>
        </p:nvSpPr>
        <p:spPr bwMode="auto">
          <a:xfrm>
            <a:off x="1295400" y="1371600"/>
            <a:ext cx="6705600" cy="3733800"/>
          </a:xfrm>
          <a:prstGeom prst="ellipse">
            <a:avLst/>
          </a:prstGeom>
          <a:noFill/>
          <a:ln w="57150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64" name="Text Box 4"/>
          <p:cNvSpPr txBox="1">
            <a:spLocks noChangeArrowheads="1"/>
          </p:cNvSpPr>
          <p:nvPr/>
        </p:nvSpPr>
        <p:spPr bwMode="auto">
          <a:xfrm>
            <a:off x="395288" y="2133600"/>
            <a:ext cx="1000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Monotype Sorts" pitchFamily="2" charset="2"/>
              <a:buNone/>
            </a:pPr>
            <a:r>
              <a:rPr kumimoji="1" lang="en-US" altLang="zh-CN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SNRs</a:t>
            </a:r>
            <a:endParaRPr lang="es-E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65" name="Text Box 5"/>
          <p:cNvSpPr txBox="1">
            <a:spLocks noChangeArrowheads="1"/>
          </p:cNvSpPr>
          <p:nvPr/>
        </p:nvSpPr>
        <p:spPr bwMode="auto">
          <a:xfrm>
            <a:off x="468313" y="5157788"/>
            <a:ext cx="17526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Monotype Sorts" pitchFamily="2" charset="2"/>
              <a:buNone/>
            </a:pPr>
            <a:r>
              <a:rPr kumimoji="1" lang="en-US" altLang="zh-CN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Cold Dark Matter</a:t>
            </a:r>
            <a:endParaRPr lang="es-E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017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3644900"/>
            <a:ext cx="1814512" cy="11001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01767" name="Picture 7" descr="CXO_Cas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1412875"/>
            <a:ext cx="1447800" cy="14478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76600" y="981075"/>
            <a:ext cx="1447800" cy="1847850"/>
            <a:chOff x="2400" y="624"/>
            <a:chExt cx="912" cy="1164"/>
          </a:xfrm>
        </p:grpSpPr>
        <p:pic>
          <p:nvPicPr>
            <p:cNvPr id="501769" name="Picture 9" descr="crab_chandra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00" y="624"/>
              <a:ext cx="912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1770" name="Text Box 10"/>
            <p:cNvSpPr txBox="1">
              <a:spLocks noChangeArrowheads="1"/>
            </p:cNvSpPr>
            <p:nvPr/>
          </p:nvSpPr>
          <p:spPr bwMode="auto">
            <a:xfrm>
              <a:off x="2450" y="1488"/>
              <a:ext cx="814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Monotype Sorts" pitchFamily="2" charset="2"/>
                <a:buNone/>
              </a:pPr>
              <a:r>
                <a:rPr kumimoji="1" lang="en-US" altLang="zh-CN" sz="280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Pulsars</a:t>
              </a:r>
              <a:endParaRPr lang="es-ES" sz="28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01771" name="Text Box 11"/>
          <p:cNvSpPr txBox="1">
            <a:spLocks noChangeArrowheads="1"/>
          </p:cNvSpPr>
          <p:nvPr/>
        </p:nvSpPr>
        <p:spPr bwMode="auto">
          <a:xfrm>
            <a:off x="7308850" y="4868863"/>
            <a:ext cx="11287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Monotype Sorts" pitchFamily="2" charset="2"/>
              <a:buNone/>
            </a:pPr>
            <a:r>
              <a:rPr kumimoji="1" lang="en-US" altLang="zh-CN" sz="32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GRBs</a:t>
            </a:r>
            <a:endParaRPr lang="es-ES" sz="3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72" name="Text Box 12"/>
          <p:cNvSpPr txBox="1">
            <a:spLocks noChangeArrowheads="1"/>
          </p:cNvSpPr>
          <p:nvPr/>
        </p:nvSpPr>
        <p:spPr bwMode="auto">
          <a:xfrm>
            <a:off x="4427538" y="5661025"/>
            <a:ext cx="29718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Monotype Sorts" pitchFamily="2" charset="2"/>
              <a:buNone/>
            </a:pPr>
            <a:r>
              <a:rPr kumimoji="1" lang="en-US" altLang="zh-CN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Test of the speed of light invariance</a:t>
            </a:r>
            <a:endParaRPr lang="es-E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01773" name="Text Box 13"/>
          <p:cNvSpPr txBox="1">
            <a:spLocks noChangeArrowheads="1"/>
          </p:cNvSpPr>
          <p:nvPr/>
        </p:nvSpPr>
        <p:spPr bwMode="auto">
          <a:xfrm>
            <a:off x="2051050" y="5589588"/>
            <a:ext cx="2355850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Monotype Sorts" pitchFamily="2" charset="2"/>
              <a:buNone/>
            </a:pPr>
            <a:r>
              <a:rPr kumimoji="1" lang="en-US" altLang="zh-CN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cosmological</a:t>
            </a:r>
          </a:p>
          <a:p>
            <a:pPr fontAlgn="base">
              <a:lnSpc>
                <a:spcPct val="6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Monotype Sorts" pitchFamily="2" charset="2"/>
              <a:buNone/>
            </a:pPr>
            <a:r>
              <a:rPr kumimoji="1" lang="en-US" altLang="zh-CN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g</a:t>
            </a:r>
            <a:r>
              <a:rPr kumimoji="1" lang="en-US" altLang="zh-CN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-Ray Horizon</a:t>
            </a:r>
            <a:endParaRPr lang="es-E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01774" name="Picture 14" descr="G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3581400"/>
            <a:ext cx="1220788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1775" name="Picture 15" descr="ghorizo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4438" y="4005263"/>
            <a:ext cx="1439862" cy="14303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01776" name="Text Box 16"/>
          <p:cNvSpPr txBox="1">
            <a:spLocks noChangeArrowheads="1"/>
          </p:cNvSpPr>
          <p:nvPr/>
        </p:nvSpPr>
        <p:spPr bwMode="auto">
          <a:xfrm>
            <a:off x="7596188" y="2997200"/>
            <a:ext cx="10318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Monotype Sorts" pitchFamily="2" charset="2"/>
              <a:buNone/>
            </a:pPr>
            <a:r>
              <a:rPr kumimoji="1" lang="en-US" altLang="zh-CN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AGNs</a:t>
            </a:r>
            <a:endParaRPr lang="es-E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01777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850" y="1412875"/>
            <a:ext cx="1447800" cy="1446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778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s-MX"/>
              <a:t> </a:t>
            </a:r>
            <a:r>
              <a:rPr lang="en-GB" sz="4000"/>
              <a:t>The VHE </a:t>
            </a:r>
            <a:r>
              <a:rPr lang="en-GB" sz="4000">
                <a:latin typeface="Symbol" pitchFamily="18" charset="2"/>
              </a:rPr>
              <a:t>g</a:t>
            </a:r>
            <a:r>
              <a:rPr lang="en-GB" sz="4000"/>
              <a:t>-ray Physics Program</a:t>
            </a:r>
          </a:p>
        </p:txBody>
      </p:sp>
      <p:sp>
        <p:nvSpPr>
          <p:cNvPr id="501779" name="Text Box 19"/>
          <p:cNvSpPr txBox="1">
            <a:spLocks noChangeArrowheads="1"/>
          </p:cNvSpPr>
          <p:nvPr/>
        </p:nvSpPr>
        <p:spPr bwMode="auto">
          <a:xfrm>
            <a:off x="0" y="2636838"/>
            <a:ext cx="22098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Monotype Sorts" pitchFamily="2" charset="2"/>
              <a:buNone/>
            </a:pPr>
            <a:r>
              <a:rPr kumimoji="1" lang="de-DE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Origin of Cosmic Rays</a:t>
            </a:r>
            <a:endParaRPr lang="es-E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01780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7900" y="4437063"/>
            <a:ext cx="1870075" cy="10271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01781" name="Picture 21" descr="CXO_CasA">
            <a:hlinkClick r:id="rId4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5219700" y="981075"/>
            <a:ext cx="1481138" cy="1481138"/>
          </a:xfrm>
          <a:noFill/>
          <a:ln w="6350">
            <a:solidFill>
              <a:schemeClr val="tx1"/>
            </a:solidFill>
          </a:ln>
        </p:spPr>
      </p:pic>
      <p:sp>
        <p:nvSpPr>
          <p:cNvPr id="501782" name="Text Box 22"/>
          <p:cNvSpPr txBox="1">
            <a:spLocks noChangeArrowheads="1"/>
          </p:cNvSpPr>
          <p:nvPr/>
        </p:nvSpPr>
        <p:spPr bwMode="auto">
          <a:xfrm>
            <a:off x="4878388" y="2708275"/>
            <a:ext cx="2241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Monotype Sorts" pitchFamily="2" charset="2"/>
              <a:buNone/>
            </a:pPr>
            <a:r>
              <a:rPr kumimoji="1" lang="en-US" altLang="zh-CN" sz="28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Microquasars</a:t>
            </a:r>
            <a:endParaRPr lang="es-ES" sz="28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Prototype Detector and Array</a:t>
            </a:r>
            <a:endParaRPr lang="zh-CN" altLang="en-US" dirty="0">
              <a:latin typeface="Comic Sans MS" pitchFamily="66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59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D:\cygwin\home\yaozg\group_work\yangqy\paper\figs\pmt_r59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1980" y="3789266"/>
            <a:ext cx="1719161" cy="255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1580" y="-4137"/>
            <a:ext cx="7895220" cy="984865"/>
          </a:xfrm>
        </p:spPr>
        <p:txBody>
          <a:bodyPr/>
          <a:lstStyle/>
          <a:p>
            <a:r>
              <a:rPr lang="en-US" altLang="zh-CN" dirty="0" smtClean="0"/>
              <a:t>Prototype Detector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(2009-2010</a:t>
            </a:r>
            <a:r>
              <a:rPr lang="en-US" altLang="zh-CN" sz="2800" dirty="0"/>
              <a:t>)</a:t>
            </a:r>
            <a:endParaRPr lang="zh-CN" altLang="en-US" sz="2800" dirty="0"/>
          </a:p>
        </p:txBody>
      </p:sp>
      <p:pic>
        <p:nvPicPr>
          <p:cNvPr id="19460" name="Picture 4" descr="D:\cygwin\home\yaozg\lawca\anaproto\figs\npes_20100810_wabs300_data_mc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737" y="3933056"/>
            <a:ext cx="3408207" cy="276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cygwin\home\yaozg\lawca\anaproto\singler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9718" y="1052736"/>
            <a:ext cx="3716698" cy="286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D:\cygwin\home\yaozg\group_work\papers\ccal\figs\mpfactor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2191" y="3852259"/>
            <a:ext cx="2577132" cy="238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54685" y="2852936"/>
            <a:ext cx="2965787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omic Sans MS" pitchFamily="66" charset="0"/>
              </a:rPr>
              <a:t>Single rate: 16 kHz </a:t>
            </a:r>
          </a:p>
          <a:p>
            <a:r>
              <a:rPr lang="en-US" altLang="zh-CN" sz="1600" dirty="0" smtClean="0">
                <a:latin typeface="Comic Sans MS" pitchFamily="66" charset="0"/>
                <a:sym typeface="Wingdings" pitchFamily="2" charset="2"/>
              </a:rPr>
              <a:t> 30-50 kHz (4300 m</a:t>
            </a:r>
            <a:r>
              <a:rPr lang="zh-CN" altLang="en-US" sz="16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altLang="zh-CN" sz="1600" dirty="0" err="1" smtClean="0">
                <a:latin typeface="Comic Sans MS" pitchFamily="66" charset="0"/>
                <a:sym typeface="Wingdings" pitchFamily="2" charset="2"/>
              </a:rPr>
              <a:t>a.s.l</a:t>
            </a:r>
            <a:r>
              <a:rPr lang="en-US" altLang="zh-CN" sz="1600" dirty="0" smtClean="0">
                <a:latin typeface="Comic Sans MS" pitchFamily="66" charset="0"/>
                <a:sym typeface="Wingdings" pitchFamily="2" charset="2"/>
              </a:rPr>
              <a:t>.)</a:t>
            </a:r>
            <a:endParaRPr lang="zh-CN" altLang="en-US" sz="1600" dirty="0"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76056" y="6309320"/>
            <a:ext cx="324036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Comic Sans MS" pitchFamily="66" charset="0"/>
                <a:sym typeface="Symbol"/>
              </a:rPr>
              <a:t>-peak is first observed.</a:t>
            </a:r>
            <a:endParaRPr lang="zh-CN" altLang="en-US" sz="2000" dirty="0">
              <a:latin typeface="Comic Sans MS" pitchFamily="66" charset="0"/>
            </a:endParaRPr>
          </a:p>
        </p:txBody>
      </p:sp>
      <p:cxnSp>
        <p:nvCxnSpPr>
          <p:cNvPr id="17" name="直接箭头连接符 16"/>
          <p:cNvCxnSpPr/>
          <p:nvPr/>
        </p:nvCxnSpPr>
        <p:spPr bwMode="auto">
          <a:xfrm flipV="1">
            <a:off x="3167844" y="5805264"/>
            <a:ext cx="0" cy="39604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" name="组合 16"/>
          <p:cNvGrpSpPr>
            <a:grpSpLocks noChangeAspect="1"/>
          </p:cNvGrpSpPr>
          <p:nvPr/>
        </p:nvGrpSpPr>
        <p:grpSpPr bwMode="auto">
          <a:xfrm>
            <a:off x="388670" y="1052736"/>
            <a:ext cx="4111322" cy="2853607"/>
            <a:chOff x="3071813" y="1238282"/>
            <a:chExt cx="6636841" cy="5160816"/>
          </a:xfrm>
        </p:grpSpPr>
        <p:pic>
          <p:nvPicPr>
            <p:cNvPr id="5" name="图片 4" descr="IMG_0084.JPG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071813" y="1785979"/>
              <a:ext cx="6072187" cy="4554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3940201" y="1238282"/>
              <a:ext cx="5419727" cy="61228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600" dirty="0" smtClean="0">
                  <a:latin typeface="Comic Sans MS" pitchFamily="66" charset="0"/>
                </a:rPr>
                <a:t>2  layers of 1 m</a:t>
              </a:r>
              <a:r>
                <a:rPr lang="en-US" altLang="zh-CN" sz="1600" dirty="0" smtClean="0">
                  <a:latin typeface="Comic Sans MS" pitchFamily="66" charset="0"/>
                  <a:sym typeface="Symbol"/>
                </a:rPr>
                <a:t></a:t>
              </a:r>
              <a:r>
                <a:rPr lang="en-US" altLang="zh-CN" sz="1600" dirty="0" smtClean="0">
                  <a:latin typeface="Comic Sans MS" pitchFamily="66" charset="0"/>
                </a:rPr>
                <a:t>1 m </a:t>
              </a:r>
              <a:r>
                <a:rPr lang="en-US" altLang="zh-CN" sz="1600" dirty="0" err="1" smtClean="0">
                  <a:latin typeface="Comic Sans MS" pitchFamily="66" charset="0"/>
                </a:rPr>
                <a:t>Scintillators</a:t>
              </a:r>
              <a:endParaRPr lang="zh-CN" altLang="en-US" sz="1600" dirty="0">
                <a:latin typeface="Comic Sans MS" pitchFamily="66" charset="0"/>
              </a:endParaRPr>
            </a:p>
          </p:txBody>
        </p:sp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>
              <a:off x="4700514" y="5786815"/>
              <a:ext cx="5008140" cy="61228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1600" dirty="0" smtClean="0">
                  <a:latin typeface="Comic Sans MS" pitchFamily="66" charset="0"/>
                </a:rPr>
                <a:t>1 layer of 1 m</a:t>
              </a:r>
              <a:r>
                <a:rPr lang="en-US" altLang="zh-CN" sz="1600" dirty="0" smtClean="0">
                  <a:latin typeface="Comic Sans MS" pitchFamily="66" charset="0"/>
                  <a:sym typeface="Symbol"/>
                </a:rPr>
                <a:t></a:t>
              </a:r>
              <a:r>
                <a:rPr lang="en-US" altLang="zh-CN" sz="1600" dirty="0" smtClean="0">
                  <a:latin typeface="Comic Sans MS" pitchFamily="66" charset="0"/>
                </a:rPr>
                <a:t>1 m </a:t>
              </a:r>
              <a:r>
                <a:rPr lang="en-US" altLang="zh-CN" sz="1600" dirty="0" err="1" smtClean="0">
                  <a:latin typeface="Comic Sans MS" pitchFamily="66" charset="0"/>
                </a:rPr>
                <a:t>Scintillator</a:t>
              </a:r>
              <a:r>
                <a:rPr lang="en-US" altLang="zh-CN" sz="1600" dirty="0" smtClean="0">
                  <a:latin typeface="Comic Sans MS" pitchFamily="66" charset="0"/>
                </a:rPr>
                <a:t> </a:t>
              </a:r>
              <a:endParaRPr lang="zh-CN" altLang="en-US" sz="2400" dirty="0">
                <a:latin typeface="Comic Sans MS" pitchFamily="66" charset="0"/>
              </a:endParaRPr>
            </a:p>
          </p:txBody>
        </p:sp>
        <p:sp>
          <p:nvSpPr>
            <p:cNvPr id="8" name="直角上箭头 7"/>
            <p:cNvSpPr/>
            <p:nvPr/>
          </p:nvSpPr>
          <p:spPr bwMode="auto">
            <a:xfrm rot="16200000">
              <a:off x="8286998" y="5213064"/>
              <a:ext cx="428356" cy="573524"/>
            </a:xfrm>
            <a:prstGeom prst="bentUpArrow">
              <a:avLst>
                <a:gd name="adj1" fmla="val 36852"/>
                <a:gd name="adj2" fmla="val 30926"/>
                <a:gd name="adj3" fmla="val 42778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>
                <a:defRPr/>
              </a:pPr>
              <a:endParaRPr lang="zh-CN" altLang="en-US">
                <a:latin typeface="Arial" charset="0"/>
                <a:ea typeface="黑体" pitchFamily="2" charset="-122"/>
              </a:endParaRPr>
            </a:p>
          </p:txBody>
        </p:sp>
        <p:cxnSp>
          <p:nvCxnSpPr>
            <p:cNvPr id="9" name="直接箭头连接符 12"/>
            <p:cNvCxnSpPr>
              <a:cxnSpLocks noChangeShapeType="1"/>
            </p:cNvCxnSpPr>
            <p:nvPr/>
          </p:nvCxnSpPr>
          <p:spPr bwMode="auto">
            <a:xfrm rot="16200000" flipH="1">
              <a:off x="4643318" y="3857845"/>
              <a:ext cx="3286399" cy="14287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triangle" w="med" len="lg"/>
              <a:tailEnd type="triangle" w="med" len="lg"/>
            </a:ln>
          </p:spPr>
        </p:cxnSp>
        <p:sp>
          <p:nvSpPr>
            <p:cNvPr id="10" name="下箭头 14"/>
            <p:cNvSpPr>
              <a:spLocks noChangeArrowheads="1"/>
            </p:cNvSpPr>
            <p:nvPr/>
          </p:nvSpPr>
          <p:spPr bwMode="auto">
            <a:xfrm>
              <a:off x="6000766" y="1714536"/>
              <a:ext cx="357189" cy="428661"/>
            </a:xfrm>
            <a:prstGeom prst="downArrow">
              <a:avLst>
                <a:gd name="adj1" fmla="val 50000"/>
                <a:gd name="adj2" fmla="val 49998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endParaRPr lang="en-US" altLang="zh-CN"/>
            </a:p>
          </p:txBody>
        </p:sp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6211652" y="3714952"/>
              <a:ext cx="942479" cy="61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 m</a:t>
              </a:r>
            </a:p>
          </p:txBody>
        </p:sp>
        <p:cxnSp>
          <p:nvCxnSpPr>
            <p:cNvPr id="12" name="直接箭头连接符 16"/>
            <p:cNvCxnSpPr>
              <a:cxnSpLocks noChangeShapeType="1"/>
            </p:cNvCxnSpPr>
            <p:nvPr/>
          </p:nvCxnSpPr>
          <p:spPr bwMode="auto">
            <a:xfrm flipV="1">
              <a:off x="4357695" y="5050638"/>
              <a:ext cx="3571894" cy="14288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triangle" w="med" len="lg"/>
              <a:tailEnd type="triangle" w="med" len="lg"/>
            </a:ln>
          </p:spPr>
        </p:cxnSp>
        <p:sp>
          <p:nvSpPr>
            <p:cNvPr id="13" name="TextBox 19"/>
            <p:cNvSpPr txBox="1">
              <a:spLocks noChangeArrowheads="1"/>
            </p:cNvSpPr>
            <p:nvPr/>
          </p:nvSpPr>
          <p:spPr bwMode="auto">
            <a:xfrm>
              <a:off x="5281721" y="4649373"/>
              <a:ext cx="1040973" cy="61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80445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650" y="1"/>
            <a:ext cx="7993063" cy="980728"/>
          </a:xfrm>
        </p:spPr>
        <p:txBody>
          <a:bodyPr/>
          <a:lstStyle/>
          <a:p>
            <a:r>
              <a:rPr lang="en-US" altLang="zh-CN" dirty="0" smtClean="0"/>
              <a:t>Engineering Array</a:t>
            </a:r>
            <a:r>
              <a:rPr lang="zh-CN" altLang="en-US" dirty="0" smtClean="0"/>
              <a:t> </a:t>
            </a:r>
            <a:r>
              <a:rPr lang="en-US" altLang="zh-CN" dirty="0" smtClean="0"/>
              <a:t>(2010-now</a:t>
            </a:r>
            <a:r>
              <a:rPr lang="en-US" altLang="zh-CN" dirty="0"/>
              <a:t>)</a:t>
            </a:r>
            <a:endParaRPr lang="zh-CN" altLang="en-US" dirty="0"/>
          </a:p>
        </p:txBody>
      </p:sp>
      <p:pic>
        <p:nvPicPr>
          <p:cNvPr id="40962" name="Picture 2" descr="D:\Users\yaozg\Desktop\WCDAEA\wcdaea2012050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4542" y="1099787"/>
            <a:ext cx="4701554" cy="36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Users\yaozg\Documents\Docs\myreports\2009\WCDA_EA\20090831WCDA工程阵列设计方案\ybj_wcda_E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08" y="5100496"/>
            <a:ext cx="2304256" cy="16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D:\Users\yaozg\Desktop\WCDAEA\a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204" y="1049965"/>
            <a:ext cx="1909110" cy="202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cygwin\home\yaozg\group_work\chenwy\IMG_032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4888352" y="5089408"/>
            <a:ext cx="2250466" cy="168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IMG_24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1334" y="5081292"/>
            <a:ext cx="1861166" cy="75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C:\cygwin\home\yaozg\group_work\chenwy\chenwy_20100627_logbook\照片 002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55777" y="5121188"/>
            <a:ext cx="220824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D:\Users\yaozg\Desktop\WCDAEA\a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204" y="3035228"/>
            <a:ext cx="1909110" cy="201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608" y="4715852"/>
            <a:ext cx="40294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Comic Sans MS" pitchFamily="66" charset="0"/>
                <a:sym typeface="Symbol"/>
              </a:rPr>
              <a:t>9 cells, effective area 225 m</a:t>
            </a:r>
            <a:r>
              <a:rPr lang="en-US" altLang="zh-CN" baseline="30000" dirty="0" smtClean="0">
                <a:latin typeface="Comic Sans MS" pitchFamily="66" charset="0"/>
                <a:sym typeface="Symbol"/>
              </a:rPr>
              <a:t>2</a:t>
            </a:r>
            <a:r>
              <a:rPr lang="en-US" altLang="zh-CN" dirty="0" smtClean="0">
                <a:latin typeface="Comic Sans MS" pitchFamily="66" charset="0"/>
                <a:sym typeface="Symbol"/>
              </a:rPr>
              <a:t>.</a:t>
            </a:r>
            <a:endParaRPr lang="zh-CN" alt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1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-27384"/>
            <a:ext cx="7823212" cy="756320"/>
          </a:xfrm>
        </p:spPr>
        <p:txBody>
          <a:bodyPr/>
          <a:lstStyle/>
          <a:p>
            <a:r>
              <a:rPr lang="en-US" altLang="zh-CN" dirty="0" smtClean="0"/>
              <a:t>Installation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27784" y="3140968"/>
            <a:ext cx="2736304" cy="2051968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2048" y="4509120"/>
            <a:ext cx="2879792" cy="2160240"/>
          </a:xfrm>
          <a:prstGeom prst="rect">
            <a:avLst/>
          </a:prstGeom>
        </p:spPr>
      </p:pic>
      <p:pic>
        <p:nvPicPr>
          <p:cNvPr id="7" name="Picture 6" descr="D:\Users\yaozg\Documents\Docs\myreports\2011\seasonalmeeting20110805\DSCN98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93096"/>
            <a:ext cx="3275391" cy="2456543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124744"/>
            <a:ext cx="2865568" cy="2152038"/>
          </a:xfrm>
          <a:prstGeom prst="rect">
            <a:avLst/>
          </a:prstGeom>
          <a:noFill/>
        </p:spPr>
      </p:pic>
      <p:pic>
        <p:nvPicPr>
          <p:cNvPr id="9" name="图片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692696"/>
            <a:ext cx="2990627" cy="2242457"/>
          </a:xfrm>
          <a:prstGeom prst="rect">
            <a:avLst/>
          </a:prstGeom>
          <a:noFill/>
        </p:spPr>
      </p:pic>
      <p:pic>
        <p:nvPicPr>
          <p:cNvPr id="6" name="内容占位符 3"/>
          <p:cNvPicPr>
            <a:picLocks noGrp="1" noChangeAspect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796136" y="980728"/>
            <a:ext cx="3121429" cy="2340033"/>
          </a:xfrm>
        </p:spPr>
      </p:pic>
      <p:sp>
        <p:nvSpPr>
          <p:cNvPr id="10" name="TextBox 9"/>
          <p:cNvSpPr txBox="1"/>
          <p:nvPr/>
        </p:nvSpPr>
        <p:spPr>
          <a:xfrm>
            <a:off x="2081199" y="4725144"/>
            <a:ext cx="4651041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latin typeface="Comic Sans MS" pitchFamily="66" charset="0"/>
              </a:rPr>
              <a:t>2011/03: dry run</a:t>
            </a:r>
          </a:p>
          <a:p>
            <a:pPr algn="ctr"/>
            <a:r>
              <a:rPr lang="en-US" altLang="zh-CN" sz="2400" dirty="0" smtClean="0">
                <a:latin typeface="Comic Sans MS" pitchFamily="66" charset="0"/>
              </a:rPr>
              <a:t>2011/07: wet run</a:t>
            </a:r>
          </a:p>
          <a:p>
            <a:pPr algn="ctr"/>
            <a:r>
              <a:rPr lang="en-US" altLang="zh-CN" sz="2400" dirty="0" smtClean="0">
                <a:latin typeface="Comic Sans MS" pitchFamily="66" charset="0"/>
              </a:rPr>
              <a:t>12 TB test and physics data obtained so far.</a:t>
            </a:r>
            <a:endParaRPr lang="zh-CN" altLang="en-US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6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361" y="0"/>
            <a:ext cx="7993063" cy="996633"/>
          </a:xfrm>
        </p:spPr>
        <p:txBody>
          <a:bodyPr/>
          <a:lstStyle/>
          <a:p>
            <a:r>
              <a:rPr lang="en-US" altLang="zh-CN" dirty="0" smtClean="0"/>
              <a:t>Charge Calibration: SPE</a:t>
            </a:r>
            <a:endParaRPr lang="zh-CN" altLang="en-US" dirty="0"/>
          </a:p>
        </p:txBody>
      </p:sp>
      <p:pic>
        <p:nvPicPr>
          <p:cNvPr id="25602" name="Picture 2" descr="D:\cygwin\home\yaozg\lawca\wcdaea\spe\spevar\20120401-0430fit\spevar_spe_ti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96634"/>
            <a:ext cx="3259557" cy="26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cygwin\home\yaozg\lawca\wcdaea\spe\spevar\20120401-0430fit\spevar_spe_t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6939" y="3609020"/>
            <a:ext cx="3259557" cy="26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431540" y="3845141"/>
            <a:ext cx="4788532" cy="2772285"/>
          </a:xfrm>
        </p:spPr>
        <p:txBody>
          <a:bodyPr>
            <a:normAutofit fontScale="77500" lnSpcReduction="20000"/>
          </a:bodyPr>
          <a:lstStyle/>
          <a:p>
            <a:pPr eaLnBrk="1"/>
            <a:r>
              <a:rPr lang="en-US" altLang="zh-CN" dirty="0" smtClean="0"/>
              <a:t>Method: single rate</a:t>
            </a:r>
          </a:p>
          <a:p>
            <a:pPr lvl="1" eaLnBrk="1"/>
            <a:r>
              <a:rPr lang="en-US" altLang="zh-CN" dirty="0" smtClean="0"/>
              <a:t>~50 kHz</a:t>
            </a:r>
            <a:r>
              <a:rPr lang="en-US" altLang="zh-CN" dirty="0"/>
              <a:t>;</a:t>
            </a:r>
            <a:endParaRPr lang="en-US" altLang="zh-CN" dirty="0" smtClean="0"/>
          </a:p>
          <a:p>
            <a:pPr lvl="1" eaLnBrk="1"/>
            <a:r>
              <a:rPr lang="en-US" altLang="zh-CN" dirty="0" smtClean="0"/>
              <a:t>SPE signal dominated;</a:t>
            </a:r>
          </a:p>
          <a:p>
            <a:pPr lvl="1" eaLnBrk="1"/>
            <a:r>
              <a:rPr lang="en-US" altLang="zh-CN" dirty="0" smtClean="0"/>
              <a:t>Including PMT</a:t>
            </a:r>
            <a:r>
              <a:rPr lang="zh-CN" altLang="en-US" dirty="0" smtClean="0"/>
              <a:t> </a:t>
            </a:r>
            <a:r>
              <a:rPr lang="en-US" altLang="zh-CN" dirty="0" smtClean="0"/>
              <a:t>Gain + cable + pre-amp + electronics HG;</a:t>
            </a:r>
          </a:p>
          <a:p>
            <a:pPr eaLnBrk="1"/>
            <a:r>
              <a:rPr lang="en-US" altLang="zh-CN" dirty="0" smtClean="0"/>
              <a:t>Precision:</a:t>
            </a:r>
          </a:p>
          <a:p>
            <a:pPr lvl="1" eaLnBrk="1"/>
            <a:r>
              <a:rPr lang="en-US" altLang="zh-CN" dirty="0" smtClean="0">
                <a:solidFill>
                  <a:srgbClr val="C00000"/>
                </a:solidFill>
              </a:rPr>
              <a:t>2% per 30 seconds;</a:t>
            </a:r>
          </a:p>
          <a:p>
            <a:pPr lvl="1" eaLnBrk="1"/>
            <a:r>
              <a:rPr lang="en-US" altLang="zh-CN" dirty="0" smtClean="0">
                <a:solidFill>
                  <a:srgbClr val="C00000"/>
                </a:solidFill>
              </a:rPr>
              <a:t>Real time (hardware trigger): 2%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</a:rPr>
              <a:t>per 30 minutes.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25605" name="Picture 5" descr="D:\cygwin\home\yaozg\lawca\wcdaea\spe\figs\spe20120315SD1769G15_ch5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1820" y="980728"/>
            <a:ext cx="2829000" cy="22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cygwin\home\yaozg\lawca\wcdaea\spe\spe20120420a_th24\speall20120420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08" y="980728"/>
            <a:ext cx="2822860" cy="229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72200" y="2204864"/>
            <a:ext cx="237146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Comic Sans MS" pitchFamily="66" charset="0"/>
              </a:rPr>
              <a:t>Variation in a month</a:t>
            </a:r>
            <a:endParaRPr lang="zh-CN" altLang="en-US" sz="16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3212976"/>
            <a:ext cx="2501083" cy="7386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Comic Sans MS" pitchFamily="66" charset="0"/>
              </a:rPr>
              <a:t>Fitted with a convolution of power law </a:t>
            </a:r>
            <a:r>
              <a:rPr lang="en-US" altLang="zh-CN" sz="1400" dirty="0" smtClean="0">
                <a:latin typeface="Comic Sans MS" pitchFamily="66" charset="0"/>
                <a:sym typeface="Symbol"/>
              </a:rPr>
              <a:t> Poisson  Gaussian + SPE noise</a:t>
            </a:r>
            <a:endParaRPr lang="zh-CN" altLang="en-US" sz="14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6237312"/>
            <a:ext cx="4211960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Comic Sans MS" pitchFamily="66" charset="0"/>
              </a:rPr>
              <a:t>Consistent with PMT temperature effect</a:t>
            </a:r>
            <a:endParaRPr lang="zh-CN" altLang="en-US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7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D:\cygwin\home\yaozg\lawca\wcdaea\mupeak\mupeakvar\20120501-0527\mupeakvar_mupeak_ti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2903" y="852618"/>
            <a:ext cx="3259557" cy="26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9188" y="-72008"/>
            <a:ext cx="7895220" cy="980728"/>
          </a:xfrm>
        </p:spPr>
        <p:txBody>
          <a:bodyPr/>
          <a:lstStyle/>
          <a:p>
            <a:r>
              <a:rPr lang="en-US" altLang="zh-CN" dirty="0" smtClean="0"/>
              <a:t>Charge Calibration:</a:t>
            </a:r>
            <a:r>
              <a:rPr lang="zh-CN" altLang="en-US" dirty="0"/>
              <a:t> </a:t>
            </a:r>
            <a:r>
              <a:rPr lang="en-US" altLang="zh-CN" dirty="0" smtClean="0"/>
              <a:t>High Range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323528" y="3789040"/>
            <a:ext cx="4752528" cy="2835605"/>
          </a:xfrm>
        </p:spPr>
        <p:txBody>
          <a:bodyPr>
            <a:noAutofit/>
          </a:bodyPr>
          <a:lstStyle/>
          <a:p>
            <a:pPr eaLnBrk="1">
              <a:lnSpc>
                <a:spcPct val="80000"/>
              </a:lnSpc>
            </a:pPr>
            <a:r>
              <a:rPr lang="en-US" altLang="zh-CN" sz="2000" dirty="0" smtClean="0">
                <a:sym typeface="Symbol"/>
              </a:rPr>
              <a:t>Method: </a:t>
            </a:r>
            <a:r>
              <a:rPr lang="en-US" altLang="zh-CN" sz="2000" dirty="0" err="1" smtClean="0">
                <a:sym typeface="Symbol"/>
              </a:rPr>
              <a:t>muon</a:t>
            </a:r>
            <a:r>
              <a:rPr lang="en-US" altLang="zh-CN" sz="2000" dirty="0" smtClean="0">
                <a:sym typeface="Symbol"/>
              </a:rPr>
              <a:t> peak</a:t>
            </a:r>
          </a:p>
          <a:p>
            <a:pPr lvl="1" eaLnBrk="1">
              <a:lnSpc>
                <a:spcPct val="80000"/>
              </a:lnSpc>
            </a:pPr>
            <a:r>
              <a:rPr lang="en-US" altLang="zh-CN" sz="1800" dirty="0" smtClean="0">
                <a:sym typeface="Symbol"/>
              </a:rPr>
              <a:t>~10 Hz;</a:t>
            </a:r>
          </a:p>
          <a:p>
            <a:pPr lvl="1" eaLnBrk="1">
              <a:lnSpc>
                <a:spcPct val="80000"/>
              </a:lnSpc>
            </a:pPr>
            <a:r>
              <a:rPr lang="en-US" altLang="zh-CN" sz="1800" dirty="0" err="1" smtClean="0">
                <a:sym typeface="Symbol"/>
              </a:rPr>
              <a:t>muons</a:t>
            </a:r>
            <a:r>
              <a:rPr lang="en-US" altLang="zh-CN" sz="1800" dirty="0" smtClean="0">
                <a:sym typeface="Symbol"/>
              </a:rPr>
              <a:t> hitting the photo-</a:t>
            </a:r>
            <a:r>
              <a:rPr lang="en-US" altLang="zh-CN" sz="1800" dirty="0" err="1" smtClean="0">
                <a:sym typeface="Symbol"/>
              </a:rPr>
              <a:t>cathod</a:t>
            </a:r>
            <a:r>
              <a:rPr lang="en-US" altLang="zh-CN" sz="1800" dirty="0" smtClean="0">
                <a:sym typeface="Symbol"/>
              </a:rPr>
              <a:t>;</a:t>
            </a:r>
          </a:p>
          <a:p>
            <a:pPr lvl="1" eaLnBrk="1">
              <a:lnSpc>
                <a:spcPct val="80000"/>
              </a:lnSpc>
            </a:pPr>
            <a:r>
              <a:rPr lang="en-US" altLang="zh-CN" sz="1800" dirty="0" smtClean="0">
                <a:sym typeface="Symbol"/>
              </a:rPr>
              <a:t>PMT</a:t>
            </a:r>
            <a:r>
              <a:rPr lang="zh-CN" altLang="en-US" sz="1800" dirty="0">
                <a:sym typeface="Symbol"/>
              </a:rPr>
              <a:t> </a:t>
            </a:r>
            <a:r>
              <a:rPr lang="en-US" altLang="zh-CN" sz="1800" dirty="0" smtClean="0">
                <a:sym typeface="Symbol"/>
              </a:rPr>
              <a:t>gain + QE + CE + cable + pre-amp + electronics LG.</a:t>
            </a:r>
          </a:p>
          <a:p>
            <a:pPr eaLnBrk="1">
              <a:lnSpc>
                <a:spcPct val="80000"/>
              </a:lnSpc>
            </a:pPr>
            <a:r>
              <a:rPr lang="en-US" altLang="zh-CN" sz="2000" dirty="0" smtClean="0"/>
              <a:t>Precision:</a:t>
            </a:r>
          </a:p>
          <a:p>
            <a:pPr lvl="1" eaLnBrk="1">
              <a:lnSpc>
                <a:spcPct val="80000"/>
              </a:lnSpc>
            </a:pPr>
            <a:r>
              <a:rPr lang="en-US" altLang="zh-CN" sz="1800" dirty="0" smtClean="0">
                <a:solidFill>
                  <a:srgbClr val="C00000"/>
                </a:solidFill>
              </a:rPr>
              <a:t>2% per 30 minutes</a:t>
            </a:r>
            <a:r>
              <a:rPr lang="en-US" altLang="zh-CN" sz="1800" dirty="0">
                <a:solidFill>
                  <a:srgbClr val="C00000"/>
                </a:solidFill>
              </a:rPr>
              <a:t>;</a:t>
            </a:r>
            <a:endParaRPr lang="en-US" altLang="zh-CN" sz="1800" dirty="0" smtClean="0">
              <a:solidFill>
                <a:srgbClr val="C00000"/>
              </a:solidFill>
            </a:endParaRPr>
          </a:p>
          <a:p>
            <a:pPr lvl="1" eaLnBrk="1">
              <a:lnSpc>
                <a:spcPct val="80000"/>
              </a:lnSpc>
            </a:pPr>
            <a:r>
              <a:rPr lang="en-US" altLang="zh-CN" sz="1800" dirty="0" smtClean="0">
                <a:solidFill>
                  <a:srgbClr val="C00000"/>
                </a:solidFill>
              </a:rPr>
              <a:t>Real time (hardware trigger): 2%</a:t>
            </a:r>
            <a:r>
              <a:rPr lang="zh-CN" altLang="en-US" sz="1800" dirty="0">
                <a:solidFill>
                  <a:srgbClr val="C00000"/>
                </a:solidFill>
              </a:rPr>
              <a:t> </a:t>
            </a:r>
            <a:r>
              <a:rPr lang="en-US" altLang="zh-CN" sz="1800" dirty="0" smtClean="0">
                <a:solidFill>
                  <a:srgbClr val="C00000"/>
                </a:solidFill>
              </a:rPr>
              <a:t>per day.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  <p:pic>
        <p:nvPicPr>
          <p:cNvPr id="62466" name="Picture 2" descr="D:\cygwin\home\yaozg\lawca\wcdaea\mupeak\mupeakvar\20120501-0527\mupeakvar_mupeak_ti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2903" y="3465004"/>
            <a:ext cx="3259557" cy="26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cygwin\home\yaozg\lawca\wcdaea\mupeak\figs\mupeakx20120521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3621731" cy="294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92180" y="2176813"/>
            <a:ext cx="277230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Comic Sans MS" pitchFamily="66" charset="0"/>
              </a:rPr>
              <a:t>Variation in a month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040" y="6093296"/>
            <a:ext cx="4211960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Comic Sans MS" pitchFamily="66" charset="0"/>
              </a:rPr>
              <a:t>Consistent with PMT temperature effect</a:t>
            </a:r>
            <a:endParaRPr lang="zh-CN" altLang="en-US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9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7931224" cy="990600"/>
          </a:xfrm>
        </p:spPr>
        <p:txBody>
          <a:bodyPr/>
          <a:lstStyle/>
          <a:p>
            <a:r>
              <a:rPr lang="en-US" altLang="zh-CN" dirty="0" smtClean="0"/>
              <a:t>Time Calibration: Test Results</a:t>
            </a:r>
            <a:endParaRPr lang="zh-CN" altLang="en-US" dirty="0"/>
          </a:p>
        </p:txBody>
      </p:sp>
      <p:pic>
        <p:nvPicPr>
          <p:cNvPr id="66562" name="Picture 2" descr="D:\Users\yaozg\Desktop\l3-l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3730" y="2780928"/>
            <a:ext cx="3259557" cy="220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D:\Users\yaozg\Desktop\s3-s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559" y="2709599"/>
            <a:ext cx="3259557" cy="220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1778" y="3925495"/>
            <a:ext cx="208721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omic Sans MS" pitchFamily="66" charset="0"/>
                <a:ea typeface="+mj-ea"/>
                <a:cs typeface="Arial" pitchFamily="34" charset="0"/>
              </a:rPr>
              <a:t>S</a:t>
            </a:r>
            <a:r>
              <a:rPr lang="en-US" altLang="zh-CN" sz="1600" dirty="0" smtClean="0">
                <a:latin typeface="Comic Sans MS" pitchFamily="66" charset="0"/>
                <a:ea typeface="+mj-ea"/>
                <a:cs typeface="Arial" pitchFamily="34" charset="0"/>
              </a:rPr>
              <a:t>hort fibers of 2 PMTs: </a:t>
            </a:r>
            <a:r>
              <a:rPr lang="zh-CN" altLang="en-US" sz="1600" dirty="0" smtClean="0">
                <a:latin typeface="Comic Sans MS" pitchFamily="66" charset="0"/>
                <a:ea typeface="+mj-ea"/>
                <a:cs typeface="Arial" pitchFamily="34" charset="0"/>
                <a:sym typeface="Symbol"/>
              </a:rPr>
              <a:t> </a:t>
            </a:r>
            <a:r>
              <a:rPr lang="en-US" altLang="zh-CN" sz="1600" dirty="0" smtClean="0">
                <a:latin typeface="Comic Sans MS" pitchFamily="66" charset="0"/>
                <a:ea typeface="+mj-ea"/>
                <a:cs typeface="Arial" pitchFamily="34" charset="0"/>
                <a:sym typeface="Symbol"/>
              </a:rPr>
              <a:t>= 0.07 ns</a:t>
            </a:r>
            <a:r>
              <a:rPr lang="en-US" altLang="zh-CN" sz="1600" dirty="0">
                <a:latin typeface="Comic Sans MS" pitchFamily="66" charset="0"/>
                <a:ea typeface="+mj-ea"/>
                <a:cs typeface="Arial" pitchFamily="34" charset="0"/>
                <a:sym typeface="Symbol"/>
              </a:rPr>
              <a:t>.</a:t>
            </a:r>
            <a:endParaRPr lang="zh-CN" altLang="en-US" sz="1600" dirty="0"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5261" y="3953862"/>
            <a:ext cx="2231235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omic Sans MS" pitchFamily="66" charset="0"/>
                <a:ea typeface="+mj-ea"/>
                <a:cs typeface="Arial" pitchFamily="34" charset="0"/>
              </a:rPr>
              <a:t>Long fibers of 2 PMTs: </a:t>
            </a:r>
            <a:r>
              <a:rPr lang="zh-CN" altLang="en-US" sz="1600" dirty="0" smtClean="0">
                <a:latin typeface="Comic Sans MS" pitchFamily="66" charset="0"/>
                <a:cs typeface="Arial" pitchFamily="34" charset="0"/>
                <a:sym typeface="Symbol"/>
              </a:rPr>
              <a:t> </a:t>
            </a:r>
            <a:r>
              <a:rPr lang="en-US" altLang="zh-CN" sz="1600" dirty="0">
                <a:latin typeface="Comic Sans MS" pitchFamily="66" charset="0"/>
                <a:cs typeface="Arial" pitchFamily="34" charset="0"/>
                <a:sym typeface="Symbol"/>
              </a:rPr>
              <a:t>= </a:t>
            </a:r>
            <a:r>
              <a:rPr lang="en-US" altLang="zh-CN" sz="1600" dirty="0" smtClean="0">
                <a:latin typeface="Comic Sans MS" pitchFamily="66" charset="0"/>
                <a:cs typeface="Arial" pitchFamily="34" charset="0"/>
                <a:sym typeface="Symbol"/>
              </a:rPr>
              <a:t>0.12 ns</a:t>
            </a:r>
            <a:r>
              <a:rPr lang="en-US" altLang="zh-CN" sz="1600" dirty="0">
                <a:latin typeface="Comic Sans MS" pitchFamily="66" charset="0"/>
                <a:cs typeface="Arial" pitchFamily="34" charset="0"/>
                <a:sym typeface="Symbol"/>
              </a:rPr>
              <a:t>.</a:t>
            </a:r>
            <a:endParaRPr lang="zh-CN" altLang="en-US" sz="1600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559" y="1916832"/>
            <a:ext cx="396043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Comic Sans MS" pitchFamily="66" charset="0"/>
                <a:ea typeface="+mj-ea"/>
                <a:cs typeface="Arial" pitchFamily="34" charset="0"/>
              </a:rPr>
              <a:t>Distribution of mean offset, 3 months.</a:t>
            </a:r>
            <a:r>
              <a:rPr lang="zh-CN" altLang="en-US" sz="1600" dirty="0" smtClean="0">
                <a:latin typeface="Comic Sans MS" pitchFamily="66" charset="0"/>
                <a:ea typeface="+mj-ea"/>
                <a:cs typeface="Arial" pitchFamily="34" charset="0"/>
              </a:rPr>
              <a:t> </a:t>
            </a:r>
            <a:endParaRPr lang="en-US" altLang="zh-CN" sz="1600" dirty="0" smtClean="0">
              <a:latin typeface="Comic Sans MS" pitchFamily="66" charset="0"/>
              <a:ea typeface="+mj-ea"/>
              <a:cs typeface="Arial" pitchFamily="34" charset="0"/>
            </a:endParaRPr>
          </a:p>
          <a:p>
            <a:r>
              <a:rPr lang="en-US" altLang="zh-CN" sz="1600" dirty="0" smtClean="0">
                <a:latin typeface="Comic Sans MS" pitchFamily="66" charset="0"/>
                <a:ea typeface="+mj-ea"/>
                <a:cs typeface="Arial" pitchFamily="34" charset="0"/>
              </a:rPr>
              <a:t>Mean value: 10 minutes @ 5 Hz.</a:t>
            </a:r>
            <a:endParaRPr lang="en-US" altLang="zh-CN" sz="1600" dirty="0">
              <a:latin typeface="Comic Sans MS" pitchFamily="66" charset="0"/>
              <a:ea typeface="+mj-ea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7823" y="4913875"/>
            <a:ext cx="136815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  <a:ea typeface="+mj-ea"/>
                <a:cs typeface="Arial" pitchFamily="34" charset="0"/>
              </a:rPr>
              <a:t>unit: 5.6 ns</a:t>
            </a:r>
          </a:p>
        </p:txBody>
      </p:sp>
      <p:cxnSp>
        <p:nvCxnSpPr>
          <p:cNvPr id="4" name="直接箭头连接符 3"/>
          <p:cNvCxnSpPr>
            <a:stCxn id="15" idx="1"/>
          </p:cNvCxnSpPr>
          <p:nvPr/>
        </p:nvCxnSpPr>
        <p:spPr bwMode="auto">
          <a:xfrm flipH="1" flipV="1">
            <a:off x="2439125" y="4698367"/>
            <a:ext cx="298698" cy="40017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081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内容占位符 3" descr="m_core2db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6839" y="4725144"/>
            <a:ext cx="1810865" cy="1881036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Event Reconstruction and</a:t>
            </a:r>
            <a:br>
              <a:rPr lang="en-US" altLang="zh-CN" dirty="0" smtClean="0"/>
            </a:br>
            <a:r>
              <a:rPr lang="en-US" altLang="zh-CN" dirty="0" smtClean="0"/>
              <a:t>Offline Coincidence with ARGO-YBJ</a:t>
            </a:r>
            <a:endParaRPr lang="zh-CN" altLang="en-US" dirty="0"/>
          </a:p>
        </p:txBody>
      </p:sp>
      <p:pic>
        <p:nvPicPr>
          <p:cNvPr id="37892" name="Picture 4" descr="D:\cygwin\home\yaozg\lawca\wcdaea\recf\goldenevents\ev535956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662389" cy="262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D:\Users\yaozg\Desktop\mywork\ScreenHunter_02 Apr. 20 15.4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9236" y="3429000"/>
            <a:ext cx="5353084" cy="100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D:\cygwin\home\yaozg\lawca\wcdaea\recf\thet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3218" y="1196752"/>
            <a:ext cx="2173038" cy="176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2" name="Picture 2" descr="D:\cygwin\home\yaozg\lawca\wcdaea\recf\p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3458" y="1196752"/>
            <a:ext cx="2173038" cy="176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D:\cygwin\home\yaozg\lawca\wcdaea\recf\m_ddi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09120"/>
            <a:ext cx="2897384" cy="23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D:\cygwin\home\yaozg\lawca\wcdaea\recf\m_theta2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25144"/>
            <a:ext cx="1810865" cy="18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D:\cygwin\home\yaozg\lawca\wcdaea\recf\m_phi2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25144"/>
            <a:ext cx="1810865" cy="18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ygwin\home\yaozg\lawca\wcdaea\recf\m_deltagp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50" y="3573016"/>
            <a:ext cx="1696568" cy="13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内容占位符 3" descr="m_qhi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76256" y="2959550"/>
            <a:ext cx="2173038" cy="176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14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Box 206"/>
          <p:cNvSpPr txBox="1"/>
          <p:nvPr/>
        </p:nvSpPr>
        <p:spPr>
          <a:xfrm>
            <a:off x="179512" y="3172326"/>
            <a:ext cx="86409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Design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95536" y="5188550"/>
            <a:ext cx="381642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Hamamatsu: PMT production and coating (1/1.5 years)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547664" y="5462593"/>
            <a:ext cx="266429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USTC PMT group: PMT test (16/day)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27584" y="5736337"/>
            <a:ext cx="3816424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USTC electronics group: electronics production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5736" y="6021288"/>
            <a:ext cx="266429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IHEP DAQ group: DAQ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99592" y="4869160"/>
            <a:ext cx="352839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IHEP calibration group: detector calibration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27584" y="6254381"/>
            <a:ext cx="482453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IHEP computer center: networking, computing &amp; storage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95536" y="6507801"/>
            <a:ext cx="6048672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 Software structure, MC and data analysis groups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cxnSp>
        <p:nvCxnSpPr>
          <p:cNvPr id="107" name="直接连接符 106"/>
          <p:cNvCxnSpPr/>
          <p:nvPr/>
        </p:nvCxnSpPr>
        <p:spPr>
          <a:xfrm>
            <a:off x="5940152" y="1556792"/>
            <a:ext cx="0" cy="468052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LAWCA Schedules</a:t>
            </a:r>
            <a:endParaRPr lang="zh-CN" altLang="en-US" dirty="0"/>
          </a:p>
        </p:txBody>
      </p:sp>
      <p:cxnSp>
        <p:nvCxnSpPr>
          <p:cNvPr id="6" name="直接连接符 5"/>
          <p:cNvCxnSpPr>
            <a:stCxn id="7" idx="6"/>
            <a:endCxn id="8" idx="2"/>
          </p:cNvCxnSpPr>
          <p:nvPr/>
        </p:nvCxnSpPr>
        <p:spPr>
          <a:xfrm>
            <a:off x="539552" y="2391471"/>
            <a:ext cx="2520280" cy="3482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/>
          <p:cNvSpPr>
            <a:spLocks noChangeAspect="1"/>
          </p:cNvSpPr>
          <p:nvPr/>
        </p:nvSpPr>
        <p:spPr>
          <a:xfrm>
            <a:off x="78701" y="2184088"/>
            <a:ext cx="460851" cy="4147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50" b="1" dirty="0" smtClean="0">
                <a:solidFill>
                  <a:prstClr val="white"/>
                </a:solidFill>
              </a:rPr>
              <a:t>Start</a:t>
            </a:r>
            <a:endParaRPr lang="zh-CN" altLang="en-US" sz="1050" b="1" dirty="0">
              <a:solidFill>
                <a:prstClr val="white"/>
              </a:solidFill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059832" y="2187570"/>
            <a:ext cx="460851" cy="41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 smtClean="0">
                <a:solidFill>
                  <a:prstClr val="white"/>
                </a:solidFill>
              </a:rPr>
              <a:t>T2</a:t>
            </a:r>
            <a:endParaRPr lang="zh-CN" altLang="en-US" sz="1100" dirty="0">
              <a:solidFill>
                <a:prstClr val="white"/>
              </a:solidFill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6271617" y="2190874"/>
            <a:ext cx="460851" cy="41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 smtClean="0">
                <a:solidFill>
                  <a:prstClr val="white"/>
                </a:solidFill>
              </a:rPr>
              <a:t>T5</a:t>
            </a:r>
            <a:endParaRPr lang="zh-CN" altLang="en-US" sz="1100" dirty="0">
              <a:solidFill>
                <a:prstClr val="white"/>
              </a:solidFill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4499992" y="2190874"/>
            <a:ext cx="460851" cy="41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 smtClean="0">
                <a:solidFill>
                  <a:prstClr val="white"/>
                </a:solidFill>
              </a:rPr>
              <a:t>T3</a:t>
            </a:r>
            <a:endParaRPr lang="zh-CN" altLang="en-US" sz="11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2799761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Field Prep.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9832" y="2791961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Pool construction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5976" y="2788728"/>
            <a:ext cx="10801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Others and</a:t>
            </a:r>
          </a:p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Leak check </a:t>
            </a:r>
          </a:p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(water, light)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80312" y="2854677"/>
            <a:ext cx="720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prstClr val="black"/>
                </a:solidFill>
              </a:rPr>
              <a:t>Filling and debug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7999581" y="2190874"/>
            <a:ext cx="460851" cy="4147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 dirty="0" smtClean="0">
                <a:solidFill>
                  <a:prstClr val="white"/>
                </a:solidFill>
              </a:rPr>
              <a:t>Run</a:t>
            </a:r>
            <a:endParaRPr lang="zh-CN" altLang="en-US" sz="1200" b="1" dirty="0" smtClean="0">
              <a:solidFill>
                <a:prstClr val="white"/>
              </a:solidFill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7092280" y="2190874"/>
            <a:ext cx="460851" cy="41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 smtClean="0">
                <a:solidFill>
                  <a:prstClr val="white"/>
                </a:solidFill>
              </a:rPr>
              <a:t>T6</a:t>
            </a:r>
            <a:endParaRPr lang="zh-CN" altLang="en-US" sz="1100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88224" y="2788728"/>
            <a:ext cx="6480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prstClr val="black"/>
                </a:solidFill>
              </a:rPr>
              <a:t>Dry run and debug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31" name="表格 30"/>
          <p:cNvGraphicFramePr>
            <a:graphicFrameLocks noGrp="1"/>
          </p:cNvGraphicFramePr>
          <p:nvPr/>
        </p:nvGraphicFramePr>
        <p:xfrm>
          <a:off x="251519" y="764704"/>
          <a:ext cx="8712963" cy="783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  <a:gridCol w="300447"/>
              </a:tblGrid>
              <a:tr h="391961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FF00"/>
                          </a:solidFill>
                        </a:rPr>
                        <a:t>2012</a:t>
                      </a:r>
                      <a:endParaRPr lang="zh-CN" alt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2013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2014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</a:tr>
              <a:tr h="3919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FF00"/>
                          </a:solidFill>
                        </a:rPr>
                        <a:t>8</a:t>
                      </a:r>
                      <a:endParaRPr lang="zh-CN" alt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FF00"/>
                          </a:solidFill>
                        </a:rPr>
                        <a:t>9</a:t>
                      </a:r>
                      <a:endParaRPr lang="zh-CN" alt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FF00"/>
                          </a:solidFill>
                        </a:rPr>
                        <a:t>10</a:t>
                      </a:r>
                      <a:endParaRPr lang="zh-CN" alt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FF00"/>
                          </a:solidFill>
                        </a:rPr>
                        <a:t>11</a:t>
                      </a:r>
                      <a:endParaRPr lang="zh-CN" alt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FF00"/>
                          </a:solidFill>
                        </a:rPr>
                        <a:t>12</a:t>
                      </a:r>
                      <a:endParaRPr lang="zh-CN" alt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1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2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3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4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5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6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7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8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9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10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11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12</a:t>
                      </a:r>
                      <a:endParaRPr lang="zh-CN" altLang="en-US" sz="2000" b="1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cxnSp>
        <p:nvCxnSpPr>
          <p:cNvPr id="34" name="直接箭头连接符 33"/>
          <p:cNvCxnSpPr>
            <a:endCxn id="11" idx="0"/>
          </p:cNvCxnSpPr>
          <p:nvPr/>
        </p:nvCxnSpPr>
        <p:spPr>
          <a:xfrm>
            <a:off x="4716016" y="1556792"/>
            <a:ext cx="14402" cy="6340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endCxn id="8" idx="0"/>
          </p:cNvCxnSpPr>
          <p:nvPr/>
        </p:nvCxnSpPr>
        <p:spPr>
          <a:xfrm>
            <a:off x="3275856" y="1556792"/>
            <a:ext cx="14402" cy="6307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endCxn id="7" idx="0"/>
          </p:cNvCxnSpPr>
          <p:nvPr/>
        </p:nvCxnSpPr>
        <p:spPr>
          <a:xfrm flipH="1">
            <a:off x="309127" y="1556792"/>
            <a:ext cx="14401" cy="6272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>
            <a:stCxn id="8" idx="6"/>
            <a:endCxn id="11" idx="2"/>
          </p:cNvCxnSpPr>
          <p:nvPr/>
        </p:nvCxnSpPr>
        <p:spPr>
          <a:xfrm>
            <a:off x="3520683" y="2394953"/>
            <a:ext cx="979309" cy="3304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>
            <a:stCxn id="10" idx="6"/>
            <a:endCxn id="9" idx="2"/>
          </p:cNvCxnSpPr>
          <p:nvPr/>
        </p:nvCxnSpPr>
        <p:spPr>
          <a:xfrm>
            <a:off x="6170691" y="2398257"/>
            <a:ext cx="100926" cy="0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>
            <a:stCxn id="9" idx="6"/>
            <a:endCxn id="24" idx="2"/>
          </p:cNvCxnSpPr>
          <p:nvPr/>
        </p:nvCxnSpPr>
        <p:spPr>
          <a:xfrm>
            <a:off x="6732468" y="2398257"/>
            <a:ext cx="359812" cy="0"/>
          </a:xfrm>
          <a:prstGeom prst="line">
            <a:avLst/>
          </a:prstGeom>
          <a:ln w="34925">
            <a:solidFill>
              <a:schemeClr val="tx1"/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>
            <a:stCxn id="24" idx="6"/>
            <a:endCxn id="20" idx="2"/>
          </p:cNvCxnSpPr>
          <p:nvPr/>
        </p:nvCxnSpPr>
        <p:spPr>
          <a:xfrm>
            <a:off x="7553131" y="2398257"/>
            <a:ext cx="446450" cy="0"/>
          </a:xfrm>
          <a:prstGeom prst="line">
            <a:avLst/>
          </a:prstGeom>
          <a:ln w="34925">
            <a:solidFill>
              <a:schemeClr val="tx1"/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>
            <a:stCxn id="20" idx="6"/>
          </p:cNvCxnSpPr>
          <p:nvPr/>
        </p:nvCxnSpPr>
        <p:spPr>
          <a:xfrm>
            <a:off x="8460432" y="2398257"/>
            <a:ext cx="683568" cy="22631"/>
          </a:xfrm>
          <a:prstGeom prst="line">
            <a:avLst/>
          </a:prstGeom>
          <a:ln w="34925">
            <a:solidFill>
              <a:schemeClr val="tx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/>
        </p:nvCxnSpPr>
        <p:spPr>
          <a:xfrm>
            <a:off x="179512" y="5359226"/>
            <a:ext cx="5184576" cy="13990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>
            <a:stCxn id="11" idx="6"/>
            <a:endCxn id="10" idx="2"/>
          </p:cNvCxnSpPr>
          <p:nvPr/>
        </p:nvCxnSpPr>
        <p:spPr>
          <a:xfrm>
            <a:off x="4960843" y="2398257"/>
            <a:ext cx="748997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179512" y="5661248"/>
            <a:ext cx="5760640" cy="0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>
            <a:off x="179512" y="5935291"/>
            <a:ext cx="5760640" cy="13989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连接符 115"/>
          <p:cNvCxnSpPr/>
          <p:nvPr/>
        </p:nvCxnSpPr>
        <p:spPr>
          <a:xfrm>
            <a:off x="179512" y="6219943"/>
            <a:ext cx="5760640" cy="17369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>
          <a:xfrm flipV="1">
            <a:off x="179512" y="5085184"/>
            <a:ext cx="5760640" cy="1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/>
          <p:nvPr/>
        </p:nvCxnSpPr>
        <p:spPr>
          <a:xfrm>
            <a:off x="7308304" y="1556792"/>
            <a:ext cx="0" cy="504056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36096" y="2788728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prstClr val="black"/>
                </a:solidFill>
              </a:rPr>
              <a:t>Installation of:</a:t>
            </a:r>
          </a:p>
          <a:p>
            <a:r>
              <a:rPr lang="en-US" altLang="zh-CN" sz="1200" b="1" dirty="0" smtClean="0">
                <a:solidFill>
                  <a:prstClr val="black"/>
                </a:solidFill>
              </a:rPr>
              <a:t>PMT (15/day), electronics, calibration,</a:t>
            </a:r>
          </a:p>
          <a:p>
            <a:r>
              <a:rPr lang="en-US" altLang="zh-CN" sz="1200" b="1" dirty="0" smtClean="0">
                <a:solidFill>
                  <a:prstClr val="black"/>
                </a:solidFill>
              </a:rPr>
              <a:t>Slow control,</a:t>
            </a:r>
          </a:p>
          <a:p>
            <a:r>
              <a:rPr lang="en-US" altLang="zh-CN" sz="1200" b="1" dirty="0" smtClean="0">
                <a:solidFill>
                  <a:prstClr val="black"/>
                </a:solidFill>
              </a:rPr>
              <a:t>DAQ</a:t>
            </a:r>
          </a:p>
        </p:txBody>
      </p:sp>
      <p:cxnSp>
        <p:nvCxnSpPr>
          <p:cNvPr id="141" name="直接连接符 140"/>
          <p:cNvCxnSpPr/>
          <p:nvPr/>
        </p:nvCxnSpPr>
        <p:spPr>
          <a:xfrm>
            <a:off x="179512" y="6741367"/>
            <a:ext cx="8136904" cy="1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>
            <a:off x="179512" y="6453335"/>
            <a:ext cx="7128792" cy="1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/>
          <p:cNvCxnSpPr/>
          <p:nvPr/>
        </p:nvCxnSpPr>
        <p:spPr>
          <a:xfrm>
            <a:off x="8316416" y="6741368"/>
            <a:ext cx="827584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/>
          <p:nvPr/>
        </p:nvCxnSpPr>
        <p:spPr>
          <a:xfrm>
            <a:off x="5940152" y="5085184"/>
            <a:ext cx="2304256" cy="0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1"/>
          <p:cNvCxnSpPr/>
          <p:nvPr/>
        </p:nvCxnSpPr>
        <p:spPr>
          <a:xfrm flipV="1">
            <a:off x="5940152" y="6205954"/>
            <a:ext cx="1368152" cy="31358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3"/>
          <p:cNvCxnSpPr>
            <a:stCxn id="20" idx="4"/>
          </p:cNvCxnSpPr>
          <p:nvPr/>
        </p:nvCxnSpPr>
        <p:spPr>
          <a:xfrm>
            <a:off x="8230007" y="2605640"/>
            <a:ext cx="57605" cy="425236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/>
          <p:nvPr/>
        </p:nvCxnSpPr>
        <p:spPr>
          <a:xfrm flipV="1">
            <a:off x="5940152" y="5935291"/>
            <a:ext cx="1368152" cy="13989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 flipV="1">
            <a:off x="8316416" y="5071194"/>
            <a:ext cx="827584" cy="13990"/>
          </a:xfrm>
          <a:prstGeom prst="line">
            <a:avLst/>
          </a:prstGeom>
          <a:ln w="34925">
            <a:solidFill>
              <a:schemeClr val="tx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爆炸形 1 61"/>
          <p:cNvSpPr/>
          <p:nvPr/>
        </p:nvSpPr>
        <p:spPr>
          <a:xfrm>
            <a:off x="8460432" y="1628800"/>
            <a:ext cx="683568" cy="16421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200" b="1" dirty="0" smtClean="0">
                <a:solidFill>
                  <a:prstClr val="white"/>
                </a:solidFill>
              </a:rPr>
              <a:t>First</a:t>
            </a:r>
          </a:p>
          <a:p>
            <a:pPr algn="ctr"/>
            <a:r>
              <a:rPr lang="en-US" altLang="zh-CN" sz="1200" b="1" dirty="0" smtClean="0">
                <a:solidFill>
                  <a:prstClr val="white"/>
                </a:solidFill>
              </a:rPr>
              <a:t>Lights</a:t>
            </a:r>
            <a:endParaRPr lang="zh-CN" altLang="en-US" sz="1200" b="1" dirty="0">
              <a:solidFill>
                <a:prstClr val="white"/>
              </a:solidFill>
            </a:endParaRPr>
          </a:p>
        </p:txBody>
      </p:sp>
      <p:cxnSp>
        <p:nvCxnSpPr>
          <p:cNvPr id="53" name="直接箭头连接符 52"/>
          <p:cNvCxnSpPr>
            <a:endCxn id="20" idx="0"/>
          </p:cNvCxnSpPr>
          <p:nvPr/>
        </p:nvCxnSpPr>
        <p:spPr>
          <a:xfrm>
            <a:off x="8215605" y="1556792"/>
            <a:ext cx="14402" cy="634082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95536" y="3861048"/>
            <a:ext cx="338437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Water recycling group:  water recycling system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179512" y="4423122"/>
            <a:ext cx="4536504" cy="13990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stCxn id="11" idx="4"/>
          </p:cNvCxnSpPr>
          <p:nvPr/>
        </p:nvCxnSpPr>
        <p:spPr>
          <a:xfrm flipH="1">
            <a:off x="4716016" y="2605640"/>
            <a:ext cx="14402" cy="197548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4716016" y="4437112"/>
            <a:ext cx="1224136" cy="0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5940152" y="4437112"/>
            <a:ext cx="1368152" cy="0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95536" y="4509120"/>
            <a:ext cx="338437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Slow control group:  slow control system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cxnSp>
        <p:nvCxnSpPr>
          <p:cNvPr id="70" name="直接连接符 69"/>
          <p:cNvCxnSpPr/>
          <p:nvPr/>
        </p:nvCxnSpPr>
        <p:spPr>
          <a:xfrm>
            <a:off x="179512" y="4711154"/>
            <a:ext cx="5760640" cy="13990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5940152" y="4725144"/>
            <a:ext cx="1368152" cy="0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323528" y="4221088"/>
            <a:ext cx="3384376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Detector installation group:  detector installation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cxnSp>
        <p:nvCxnSpPr>
          <p:cNvPr id="82" name="直接连接符 81"/>
          <p:cNvCxnSpPr/>
          <p:nvPr/>
        </p:nvCxnSpPr>
        <p:spPr>
          <a:xfrm>
            <a:off x="179512" y="4063082"/>
            <a:ext cx="4536504" cy="13990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>
            <a:off x="4716016" y="4077072"/>
            <a:ext cx="1224136" cy="0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5940152" y="4077072"/>
            <a:ext cx="1368152" cy="0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7308304" y="4077072"/>
            <a:ext cx="1008112" cy="0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>
            <a:off x="7308304" y="4437112"/>
            <a:ext cx="1008112" cy="0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7308304" y="4725144"/>
            <a:ext cx="1008112" cy="0"/>
          </a:xfrm>
          <a:prstGeom prst="line">
            <a:avLst/>
          </a:prstGeom>
          <a:ln w="34925">
            <a:solidFill>
              <a:schemeClr val="tx1"/>
            </a:solidFill>
            <a:prstDash val="soli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右箭头 93"/>
          <p:cNvSpPr/>
          <p:nvPr/>
        </p:nvSpPr>
        <p:spPr>
          <a:xfrm>
            <a:off x="8316416" y="3817616"/>
            <a:ext cx="827584" cy="1152128"/>
          </a:xfrm>
          <a:prstGeom prst="rightArrow">
            <a:avLst>
              <a:gd name="adj1" fmla="val 50000"/>
              <a:gd name="adj2" fmla="val 371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sz="1200" dirty="0" smtClean="0">
                <a:solidFill>
                  <a:prstClr val="white"/>
                </a:solidFill>
              </a:rPr>
              <a:t>Operation</a:t>
            </a:r>
          </a:p>
          <a:p>
            <a:pPr algn="ctr"/>
            <a:r>
              <a:rPr lang="en-US" altLang="zh-CN" sz="1200" dirty="0" smtClean="0">
                <a:solidFill>
                  <a:prstClr val="white"/>
                </a:solidFill>
              </a:rPr>
              <a:t>group</a:t>
            </a:r>
            <a:endParaRPr lang="zh-CN" altLang="en-US" sz="1200" dirty="0">
              <a:solidFill>
                <a:prstClr val="white"/>
              </a:solidFill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5364088" y="5373216"/>
            <a:ext cx="576064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6544792" y="1556792"/>
            <a:ext cx="43432" cy="432048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5940152" y="5661248"/>
            <a:ext cx="648072" cy="14856"/>
          </a:xfrm>
          <a:prstGeom prst="line">
            <a:avLst/>
          </a:prstGeom>
          <a:ln w="34925">
            <a:solidFill>
              <a:schemeClr val="tx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>
            <a:spLocks noChangeAspect="1"/>
          </p:cNvSpPr>
          <p:nvPr/>
        </p:nvSpPr>
        <p:spPr>
          <a:xfrm>
            <a:off x="5709840" y="2190874"/>
            <a:ext cx="460851" cy="414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 smtClean="0">
                <a:solidFill>
                  <a:prstClr val="white"/>
                </a:solidFill>
              </a:rPr>
              <a:t>T4</a:t>
            </a:r>
            <a:endParaRPr lang="zh-CN" altLang="en-US" sz="1100" dirty="0">
              <a:solidFill>
                <a:prstClr val="white"/>
              </a:solidFill>
            </a:endParaRPr>
          </a:p>
        </p:txBody>
      </p:sp>
      <p:cxnSp>
        <p:nvCxnSpPr>
          <p:cNvPr id="99" name="直接连接符 98"/>
          <p:cNvCxnSpPr/>
          <p:nvPr/>
        </p:nvCxnSpPr>
        <p:spPr>
          <a:xfrm>
            <a:off x="5334944" y="1542802"/>
            <a:ext cx="29144" cy="3902422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椭圆 195"/>
          <p:cNvSpPr>
            <a:spLocks noChangeAspect="1"/>
          </p:cNvSpPr>
          <p:nvPr/>
        </p:nvSpPr>
        <p:spPr>
          <a:xfrm>
            <a:off x="942797" y="2184088"/>
            <a:ext cx="460851" cy="41476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50" b="1" dirty="0" smtClean="0">
                <a:solidFill>
                  <a:prstClr val="white"/>
                </a:solidFill>
              </a:rPr>
              <a:t>T1</a:t>
            </a:r>
            <a:endParaRPr lang="zh-CN" altLang="en-US" sz="1050" b="1" dirty="0">
              <a:solidFill>
                <a:prstClr val="white"/>
              </a:solidFill>
            </a:endParaRPr>
          </a:p>
        </p:txBody>
      </p:sp>
      <p:cxnSp>
        <p:nvCxnSpPr>
          <p:cNvPr id="197" name="直接箭头连接符 196"/>
          <p:cNvCxnSpPr>
            <a:endCxn id="196" idx="0"/>
          </p:cNvCxnSpPr>
          <p:nvPr/>
        </p:nvCxnSpPr>
        <p:spPr>
          <a:xfrm flipH="1">
            <a:off x="1173223" y="1556792"/>
            <a:ext cx="14401" cy="6272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179512" y="2791961"/>
            <a:ext cx="10081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Land Lease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cxnSp>
        <p:nvCxnSpPr>
          <p:cNvPr id="199" name="直接连接符 198"/>
          <p:cNvCxnSpPr/>
          <p:nvPr/>
        </p:nvCxnSpPr>
        <p:spPr>
          <a:xfrm>
            <a:off x="179512" y="3429000"/>
            <a:ext cx="1008112" cy="0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接连接符 202"/>
          <p:cNvCxnSpPr>
            <a:stCxn id="196" idx="4"/>
          </p:cNvCxnSpPr>
          <p:nvPr/>
        </p:nvCxnSpPr>
        <p:spPr>
          <a:xfrm>
            <a:off x="1173223" y="2598854"/>
            <a:ext cx="14401" cy="90215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连接符 207"/>
          <p:cNvCxnSpPr/>
          <p:nvPr/>
        </p:nvCxnSpPr>
        <p:spPr>
          <a:xfrm>
            <a:off x="179512" y="3789040"/>
            <a:ext cx="3096344" cy="0"/>
          </a:xfrm>
          <a:prstGeom prst="line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接连接符 209"/>
          <p:cNvCxnSpPr/>
          <p:nvPr/>
        </p:nvCxnSpPr>
        <p:spPr>
          <a:xfrm>
            <a:off x="3275856" y="3789040"/>
            <a:ext cx="1440160" cy="0"/>
          </a:xfrm>
          <a:prstGeom prst="line">
            <a:avLst/>
          </a:prstGeom>
          <a:ln w="34925">
            <a:solidFill>
              <a:schemeClr val="tx1"/>
            </a:solidFill>
            <a:prstDash val="sys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直接连接符 213"/>
          <p:cNvCxnSpPr>
            <a:stCxn id="8" idx="4"/>
          </p:cNvCxnSpPr>
          <p:nvPr/>
        </p:nvCxnSpPr>
        <p:spPr>
          <a:xfrm flipH="1">
            <a:off x="3275856" y="2602336"/>
            <a:ext cx="14402" cy="118670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107504" y="3573016"/>
            <a:ext cx="2952328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prstClr val="black"/>
                </a:solidFill>
              </a:rPr>
              <a:t>Light &amp; Water-proof</a:t>
            </a:r>
            <a:endParaRPr lang="zh-CN" altLang="en-US" sz="1200" b="1" dirty="0">
              <a:solidFill>
                <a:prstClr val="black"/>
              </a:solidFill>
            </a:endParaRPr>
          </a:p>
        </p:txBody>
      </p:sp>
      <p:cxnSp>
        <p:nvCxnSpPr>
          <p:cNvPr id="88" name="直接箭头连接符 87"/>
          <p:cNvCxnSpPr/>
          <p:nvPr/>
        </p:nvCxnSpPr>
        <p:spPr>
          <a:xfrm>
            <a:off x="2051720" y="116632"/>
            <a:ext cx="14402" cy="63077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92500"/>
          </a:bodyPr>
          <a:lstStyle/>
          <a:p>
            <a:r>
              <a:rPr lang="en-US" altLang="zh-CN" dirty="0" smtClean="0"/>
              <a:t>A Large Area Water Cherenkov Array is proposed to be built at YBJ in 2 years.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Through hybrid observation with ARGO-YBJ, it will survey the northern hemisphere for new source, filling the time gap before LHAASO and CTA, being at the same time a good complimentary to HAWC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detector has been designed and partially tested with the prototype and the engineering array.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LAWCA is ongoing as scheduled.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3838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8188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VHE </a:t>
            </a:r>
            <a:r>
              <a:rPr lang="en-US" altLang="zh-CN" dirty="0" smtClean="0">
                <a:sym typeface="Symbol"/>
              </a:rPr>
              <a:t>-</a:t>
            </a:r>
            <a:r>
              <a:rPr lang="en-US" altLang="zh-CN" dirty="0" smtClean="0"/>
              <a:t>Astronomy: Air Shower Detection</a:t>
            </a:r>
            <a:endParaRPr lang="zh-CN" altLang="en-US" dirty="0"/>
          </a:p>
        </p:txBody>
      </p:sp>
      <p:sp>
        <p:nvSpPr>
          <p:cNvPr id="6" name="内容占位符 2"/>
          <p:cNvSpPr>
            <a:spLocks noGrp="1"/>
          </p:cNvSpPr>
          <p:nvPr>
            <p:ph sz="quarter" idx="1"/>
          </p:nvPr>
        </p:nvSpPr>
        <p:spPr>
          <a:xfrm>
            <a:off x="3419872" y="980728"/>
            <a:ext cx="5472608" cy="2016224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IACTs: H.E.S.S., VERITAS, MAGIC, …</a:t>
            </a: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fair angular resolution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(~0.1</a:t>
            </a:r>
            <a:r>
              <a:rPr lang="en-US" altLang="zh-CN" dirty="0" smtClean="0">
                <a:solidFill>
                  <a:schemeClr val="tx1"/>
                </a:solidFill>
                <a:sym typeface="Symbol"/>
              </a:rPr>
              <a:t>);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g</a:t>
            </a:r>
            <a:r>
              <a:rPr lang="en-US" altLang="zh-CN" dirty="0" smtClean="0">
                <a:solidFill>
                  <a:schemeClr val="tx1"/>
                </a:solidFill>
              </a:rPr>
              <a:t>ood background rejection power;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s</a:t>
            </a:r>
            <a:r>
              <a:rPr lang="en-US" altLang="zh-CN" dirty="0" smtClean="0">
                <a:solidFill>
                  <a:schemeClr val="tx1"/>
                </a:solidFill>
              </a:rPr>
              <a:t>hort duty cycle (10%);</a:t>
            </a: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narrow FOV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(&lt;5</a:t>
            </a:r>
            <a:r>
              <a:rPr lang="en-US" altLang="zh-CN" dirty="0" smtClean="0">
                <a:solidFill>
                  <a:schemeClr val="tx1"/>
                </a:solidFill>
                <a:sym typeface="Symbol"/>
              </a:rPr>
              <a:t>);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b="1" dirty="0" smtClean="0">
                <a:solidFill>
                  <a:srgbClr val="C00000"/>
                </a:solidFill>
                <a:ea typeface="黑体" pitchFamily="49" charset="-122"/>
              </a:rPr>
              <a:t>Mainly focus on deep observation.</a:t>
            </a:r>
            <a:endParaRPr lang="zh-CN" altLang="en-US" b="1" dirty="0">
              <a:solidFill>
                <a:srgbClr val="C00000"/>
              </a:solidFill>
              <a:ea typeface="黑体" pitchFamily="49" charset="-122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033383"/>
            <a:ext cx="2267744" cy="169176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" name="Picture 7" descr="TibetIII-2003-01S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5400600" cy="149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D:\Users\yaozg\Desktop\IMG_9582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3024336" cy="2016224"/>
          </a:xfrm>
          <a:prstGeom prst="rect">
            <a:avLst/>
          </a:prstGeom>
          <a:noFill/>
        </p:spPr>
      </p:pic>
      <p:sp>
        <p:nvSpPr>
          <p:cNvPr id="15" name="内容占位符 2"/>
          <p:cNvSpPr txBox="1">
            <a:spLocks/>
          </p:cNvSpPr>
          <p:nvPr/>
        </p:nvSpPr>
        <p:spPr>
          <a:xfrm>
            <a:off x="2051720" y="4581128"/>
            <a:ext cx="5266928" cy="1944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tabLst/>
              <a:defRPr/>
            </a:pPr>
            <a:endParaRPr kumimoji="0" lang="zh-CN" alt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Tahoma" pitchFamily="34" charset="0"/>
            </a:endParaRPr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251520" y="4725144"/>
            <a:ext cx="8568952" cy="194421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u"/>
            </a:pPr>
            <a:r>
              <a:rPr lang="en-US" altLang="zh-CN" sz="2800" dirty="0" smtClean="0">
                <a:latin typeface="Comic Sans MS" pitchFamily="66" charset="0"/>
                <a:ea typeface="+mj-ea"/>
                <a:cs typeface="Tahoma" pitchFamily="34" charset="0"/>
              </a:rPr>
              <a:t>Ground particle array: AS</a:t>
            </a:r>
            <a:r>
              <a:rPr lang="en-US" altLang="zh-CN" sz="2800" dirty="0" smtClean="0">
                <a:latin typeface="Comic Sans MS" pitchFamily="66" charset="0"/>
                <a:ea typeface="+mj-ea"/>
                <a:cs typeface="Tahoma" pitchFamily="34" charset="0"/>
                <a:sym typeface="Symbol"/>
              </a:rPr>
              <a:t>, ARGO-YBJ, </a:t>
            </a:r>
            <a:r>
              <a:rPr lang="en-US" altLang="zh-CN" sz="2800" dirty="0" err="1" smtClean="0">
                <a:latin typeface="Comic Sans MS" pitchFamily="66" charset="0"/>
                <a:ea typeface="+mj-ea"/>
                <a:cs typeface="Tahoma" pitchFamily="34" charset="0"/>
                <a:sym typeface="Symbol"/>
              </a:rPr>
              <a:t>Milagro</a:t>
            </a:r>
            <a:r>
              <a:rPr lang="en-US" altLang="zh-CN" sz="2800" dirty="0" smtClean="0">
                <a:latin typeface="Comic Sans MS" pitchFamily="66" charset="0"/>
                <a:ea typeface="+mj-ea"/>
                <a:cs typeface="Tahoma" pitchFamily="34" charset="0"/>
                <a:sym typeface="Symbol"/>
              </a:rPr>
              <a:t>, …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u"/>
            </a:pPr>
            <a:r>
              <a:rPr lang="en-US" altLang="zh-CN" sz="2600" dirty="0" smtClean="0">
                <a:latin typeface="Comic Sans MS" pitchFamily="66" charset="0"/>
                <a:ea typeface="+mj-ea"/>
              </a:rPr>
              <a:t>not-so-good angular resolution</a:t>
            </a:r>
            <a:r>
              <a:rPr lang="zh-CN" altLang="en-US" sz="2600" dirty="0">
                <a:latin typeface="Comic Sans MS" pitchFamily="66" charset="0"/>
                <a:ea typeface="+mj-ea"/>
              </a:rPr>
              <a:t> </a:t>
            </a:r>
            <a:r>
              <a:rPr lang="en-US" altLang="zh-CN" sz="2600" dirty="0" smtClean="0">
                <a:latin typeface="Comic Sans MS" pitchFamily="66" charset="0"/>
                <a:ea typeface="+mj-ea"/>
              </a:rPr>
              <a:t>(~0.5</a:t>
            </a:r>
            <a:r>
              <a:rPr lang="en-US" altLang="zh-CN" sz="2600" dirty="0" smtClean="0">
                <a:latin typeface="Comic Sans MS" pitchFamily="66" charset="0"/>
                <a:ea typeface="+mj-ea"/>
                <a:sym typeface="Symbol"/>
              </a:rPr>
              <a:t>);</a:t>
            </a:r>
            <a:endParaRPr lang="en-US" altLang="zh-CN" sz="2600" dirty="0" smtClean="0">
              <a:latin typeface="Comic Sans MS" pitchFamily="66" charset="0"/>
              <a:ea typeface="+mj-ea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u"/>
            </a:pPr>
            <a:r>
              <a:rPr lang="en-US" altLang="zh-CN" sz="2600" dirty="0" smtClean="0">
                <a:latin typeface="Comic Sans MS" pitchFamily="66" charset="0"/>
                <a:ea typeface="+mj-ea"/>
              </a:rPr>
              <a:t>not-so-good background rejection power (much improved by Water Cherenkov)</a:t>
            </a:r>
            <a:r>
              <a:rPr lang="zh-CN" altLang="en-US" sz="2600" dirty="0" smtClean="0">
                <a:latin typeface="Comic Sans MS" pitchFamily="66" charset="0"/>
                <a:ea typeface="+mj-ea"/>
              </a:rPr>
              <a:t>；</a:t>
            </a:r>
            <a:endParaRPr lang="en-US" altLang="zh-CN" sz="2600" dirty="0" smtClean="0">
              <a:latin typeface="Comic Sans MS" pitchFamily="66" charset="0"/>
              <a:ea typeface="+mj-ea"/>
            </a:endParaRP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u"/>
            </a:pPr>
            <a:r>
              <a:rPr lang="en-US" altLang="zh-CN" sz="2600" dirty="0">
                <a:latin typeface="Comic Sans MS" pitchFamily="66" charset="0"/>
                <a:ea typeface="+mj-ea"/>
              </a:rPr>
              <a:t>f</a:t>
            </a:r>
            <a:r>
              <a:rPr lang="en-US" altLang="zh-CN" sz="2600" dirty="0" smtClean="0">
                <a:latin typeface="Comic Sans MS" pitchFamily="66" charset="0"/>
                <a:ea typeface="+mj-ea"/>
              </a:rPr>
              <a:t>ull duty cycle </a:t>
            </a:r>
            <a:r>
              <a:rPr lang="zh-CN" altLang="en-US" sz="2600" dirty="0">
                <a:latin typeface="Comic Sans MS" pitchFamily="66" charset="0"/>
                <a:ea typeface="+mj-ea"/>
              </a:rPr>
              <a:t> </a:t>
            </a:r>
            <a:r>
              <a:rPr lang="en-US" altLang="zh-CN" sz="2600" dirty="0" smtClean="0">
                <a:latin typeface="Comic Sans MS" pitchFamily="66" charset="0"/>
                <a:ea typeface="+mj-ea"/>
              </a:rPr>
              <a:t>(&gt;95%</a:t>
            </a:r>
            <a:r>
              <a:rPr lang="zh-CN" altLang="en-US" sz="2600" dirty="0" smtClean="0">
                <a:latin typeface="Comic Sans MS" pitchFamily="66" charset="0"/>
                <a:ea typeface="+mj-ea"/>
              </a:rPr>
              <a:t>，</a:t>
            </a:r>
            <a:r>
              <a:rPr lang="en-US" altLang="zh-CN" sz="2600" dirty="0" smtClean="0">
                <a:latin typeface="Comic Sans MS" pitchFamily="66" charset="0"/>
                <a:ea typeface="+mj-ea"/>
              </a:rPr>
              <a:t>10</a:t>
            </a:r>
            <a:r>
              <a:rPr lang="en-US" altLang="zh-CN" sz="2600" dirty="0" smtClean="0">
                <a:latin typeface="Comic Sans MS" pitchFamily="66" charset="0"/>
                <a:ea typeface="+mj-ea"/>
                <a:sym typeface="Symbol"/>
              </a:rPr>
              <a:t> I</a:t>
            </a:r>
            <a:r>
              <a:rPr lang="en-US" altLang="zh-CN" sz="2600" dirty="0" smtClean="0">
                <a:latin typeface="Comic Sans MS" pitchFamily="66" charset="0"/>
                <a:ea typeface="+mj-ea"/>
              </a:rPr>
              <a:t>ACT);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u"/>
            </a:pPr>
            <a:r>
              <a:rPr lang="en-US" altLang="zh-CN" sz="2600" dirty="0" smtClean="0">
                <a:latin typeface="Comic Sans MS" pitchFamily="66" charset="0"/>
                <a:ea typeface="+mj-ea"/>
              </a:rPr>
              <a:t>Wide FOV</a:t>
            </a:r>
            <a:r>
              <a:rPr lang="zh-CN" altLang="en-US" sz="2600" dirty="0" smtClean="0">
                <a:latin typeface="Comic Sans MS" pitchFamily="66" charset="0"/>
                <a:ea typeface="+mj-ea"/>
              </a:rPr>
              <a:t>（</a:t>
            </a:r>
            <a:r>
              <a:rPr lang="en-US" altLang="zh-CN" sz="2600" dirty="0" smtClean="0">
                <a:latin typeface="Comic Sans MS" pitchFamily="66" charset="0"/>
                <a:ea typeface="+mj-ea"/>
              </a:rPr>
              <a:t>&gt;2/3</a:t>
            </a:r>
            <a:r>
              <a:rPr lang="en-US" altLang="zh-CN" sz="2600" dirty="0" smtClean="0">
                <a:latin typeface="Comic Sans MS" pitchFamily="66" charset="0"/>
                <a:ea typeface="+mj-ea"/>
                <a:sym typeface="Symbol"/>
              </a:rPr>
              <a:t></a:t>
            </a:r>
            <a:r>
              <a:rPr lang="zh-CN" altLang="en-US" sz="2600" dirty="0" smtClean="0">
                <a:latin typeface="Comic Sans MS" pitchFamily="66" charset="0"/>
                <a:ea typeface="+mj-ea"/>
                <a:sym typeface="Symbol"/>
              </a:rPr>
              <a:t>，</a:t>
            </a:r>
            <a:r>
              <a:rPr lang="en-US" altLang="zh-CN" sz="2600" dirty="0" smtClean="0">
                <a:latin typeface="Comic Sans MS" pitchFamily="66" charset="0"/>
                <a:ea typeface="+mj-ea"/>
                <a:sym typeface="Symbol"/>
              </a:rPr>
              <a:t>150 IACT);</a:t>
            </a:r>
            <a:endParaRPr lang="en-US" altLang="zh-CN" sz="2600" dirty="0" smtClean="0">
              <a:latin typeface="Comic Sans MS" pitchFamily="66" charset="0"/>
              <a:ea typeface="+mj-ea"/>
            </a:endParaRP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u"/>
            </a:pPr>
            <a:r>
              <a:rPr lang="en-US" altLang="zh-CN" sz="2900" b="1" dirty="0" smtClean="0">
                <a:solidFill>
                  <a:srgbClr val="C00000"/>
                </a:solidFill>
                <a:latin typeface="Comic Sans MS" pitchFamily="66" charset="0"/>
                <a:ea typeface="黑体" pitchFamily="49" charset="-122"/>
              </a:rPr>
              <a:t>Good at sky survey, extended sources, flares.</a:t>
            </a:r>
          </a:p>
        </p:txBody>
      </p:sp>
    </p:spTree>
    <p:extLst>
      <p:ext uri="{BB962C8B-B14F-4D97-AF65-F5344CB8AC3E}">
        <p14:creationId xmlns:p14="http://schemas.microsoft.com/office/powerpoint/2010/main" xmlns="" val="12098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yaozg\Desktop\elsarticle_周斌\figs\rat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5"/>
            <a:ext cx="3621882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Trigger rate</a:t>
            </a:r>
            <a:endParaRPr lang="zh-CN" altLang="en-US" dirty="0"/>
          </a:p>
        </p:txBody>
      </p:sp>
      <p:pic>
        <p:nvPicPr>
          <p:cNvPr id="3075" name="Picture 3" descr="D:\Users\yaozg\Desktop\elsarticle_周斌\figs\rate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3621731" cy="259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4427984" y="1556792"/>
            <a:ext cx="4536504" cy="410445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itchFamily="66" charset="0"/>
                <a:ea typeface="+mj-ea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3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20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ea typeface="宋体" pitchFamily="2" charset="-122"/>
              </a:rPr>
              <a:t>Trigger rate at different multiplicity can be roughly re-produced by simulations;</a:t>
            </a:r>
          </a:p>
          <a:p>
            <a:r>
              <a:rPr lang="en-US" altLang="zh-CN" sz="2000" dirty="0" smtClean="0">
                <a:ea typeface="宋体" pitchFamily="2" charset="-122"/>
              </a:rPr>
              <a:t>The simulation rate is 35-50% lower than data:</a:t>
            </a:r>
          </a:p>
          <a:p>
            <a:pPr lvl="1"/>
            <a:r>
              <a:rPr lang="en-US" altLang="zh-CN" sz="1700" dirty="0" smtClean="0">
                <a:ea typeface="宋体" pitchFamily="2" charset="-122"/>
              </a:rPr>
              <a:t>Only proton, Helium are simulated</a:t>
            </a:r>
          </a:p>
        </p:txBody>
      </p:sp>
    </p:spTree>
    <p:extLst>
      <p:ext uri="{BB962C8B-B14F-4D97-AF65-F5344CB8AC3E}">
        <p14:creationId xmlns:p14="http://schemas.microsoft.com/office/powerpoint/2010/main" xmlns="" val="29964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914400"/>
          </a:xfrm>
        </p:spPr>
        <p:txBody>
          <a:bodyPr/>
          <a:lstStyle/>
          <a:p>
            <a:r>
              <a:rPr lang="en-US" altLang="zh-CN" dirty="0" smtClean="0"/>
              <a:t>VHE </a:t>
            </a:r>
            <a:r>
              <a:rPr lang="en-US" altLang="zh-CN" dirty="0" smtClean="0">
                <a:sym typeface="Symbol"/>
              </a:rPr>
              <a:t>-</a:t>
            </a:r>
            <a:r>
              <a:rPr lang="en-US" altLang="zh-CN" dirty="0" smtClean="0"/>
              <a:t>Sky</a:t>
            </a:r>
            <a:endParaRPr lang="zh-CN" altLang="en-US" dirty="0"/>
          </a:p>
        </p:txBody>
      </p:sp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620688"/>
            <a:ext cx="3384376" cy="2397624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35696" y="31409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MILAGRO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31316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ARGO-YBJ</a:t>
            </a:r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75778" name="Picture 2" descr="D:\Users\yaozg\Desktop\milagro_surve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077" y="836712"/>
            <a:ext cx="4821125" cy="236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790" name="Picture 14" descr="D:\Users\yaozg\Desktop\ScreenHunter_01 Jul. 19 15.0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772459" cy="194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22101" y="5949280"/>
            <a:ext cx="3501827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800" b="0" dirty="0" smtClean="0">
                <a:latin typeface="Comic Sans MS" pitchFamily="66" charset="0"/>
                <a:ea typeface="宋体" pitchFamily="2" charset="-122"/>
                <a:cs typeface="Calibri" pitchFamily="34" charset="0"/>
              </a:rPr>
              <a:t>143 sources, 60% extra-galactic.</a:t>
            </a:r>
            <a:endParaRPr lang="it-IT" altLang="zh-CN" sz="1800" b="0" dirty="0">
              <a:latin typeface="Comic Sans MS" pitchFamily="66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4139952" y="3789040"/>
            <a:ext cx="4896544" cy="230425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300" kern="1200">
                <a:solidFill>
                  <a:schemeClr val="tx2"/>
                </a:solidFill>
                <a:latin typeface="Comic Sans MS" pitchFamily="66" charset="0"/>
                <a:ea typeface="+mj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Comic Sans MS" pitchFamily="66" charset="0"/>
                <a:ea typeface="+mj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CN" dirty="0" smtClean="0"/>
              <a:t>~0.3 CRAB</a:t>
            </a:r>
            <a:r>
              <a:rPr lang="zh-CN" altLang="en-US" dirty="0"/>
              <a:t> </a:t>
            </a:r>
            <a:r>
              <a:rPr lang="en-US" altLang="zh-CN" dirty="0" smtClean="0"/>
              <a:t>(ARGO, integral)</a:t>
            </a:r>
            <a:r>
              <a:rPr lang="en-US" altLang="zh-CN" dirty="0"/>
              <a:t>;</a:t>
            </a:r>
            <a:endParaRPr lang="en-US" altLang="zh-CN" dirty="0" smtClean="0"/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CN" dirty="0" smtClean="0"/>
              <a:t>Limited by sensitivity: detected 4 galactic and 2 extra-galactic sources.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0" indent="0">
              <a:lnSpc>
                <a:spcPct val="120000"/>
              </a:lnSpc>
              <a:spcAft>
                <a:spcPts val="300"/>
              </a:spcAft>
              <a:buNone/>
            </a:pPr>
            <a:r>
              <a:rPr lang="en-US" altLang="zh-CN" dirty="0" smtClean="0">
                <a:sym typeface="Wingdings" pitchFamily="2" charset="2"/>
              </a:rPr>
              <a:t>If the sensitivity is 10</a:t>
            </a:r>
            <a:r>
              <a:rPr lang="en-US" altLang="zh-CN" dirty="0" smtClean="0">
                <a:sym typeface="Symbol"/>
              </a:rPr>
              <a:t> improved </a:t>
            </a:r>
            <a:r>
              <a:rPr lang="en-US" altLang="zh-CN" dirty="0" smtClean="0">
                <a:sym typeface="Wingdings" pitchFamily="2" charset="2"/>
              </a:rPr>
              <a:t>(e.g., &lt;0.06 CRAB), much more sources would be detected.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9559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08" y="0"/>
            <a:ext cx="8964488" cy="47667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 smtClean="0"/>
              <a:t>VHE </a:t>
            </a:r>
            <a:r>
              <a:rPr lang="en-US" altLang="zh-CN" dirty="0" smtClean="0">
                <a:sym typeface="Symbol"/>
              </a:rPr>
              <a:t>-</a:t>
            </a:r>
            <a:r>
              <a:rPr lang="en-US" altLang="zh-CN" dirty="0" smtClean="0"/>
              <a:t>Astronomy</a:t>
            </a:r>
            <a:endParaRPr lang="zh-CN" altLang="en-US" dirty="0"/>
          </a:p>
        </p:txBody>
      </p:sp>
      <p:sp>
        <p:nvSpPr>
          <p:cNvPr id="4" name="下箭头 3"/>
          <p:cNvSpPr/>
          <p:nvPr/>
        </p:nvSpPr>
        <p:spPr>
          <a:xfrm>
            <a:off x="4536504" y="836712"/>
            <a:ext cx="432048" cy="590465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Comic Sans MS" pitchFamily="66" charset="0"/>
            </a:endParaRPr>
          </a:p>
        </p:txBody>
      </p:sp>
      <p:pic>
        <p:nvPicPr>
          <p:cNvPr id="77830" name="Picture 6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04264" y="922242"/>
            <a:ext cx="942077" cy="70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32" name="Picture 8" descr="New Array view - lite ! 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98002" y="2995211"/>
            <a:ext cx="2022478" cy="65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2488" y="3068960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2007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2488" y="98072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1980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4216" y="980728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Whipple</a:t>
            </a:r>
          </a:p>
          <a:p>
            <a:r>
              <a:rPr lang="en-US" altLang="zh-CN" dirty="0" smtClean="0">
                <a:latin typeface="Comic Sans MS" pitchFamily="66" charset="0"/>
              </a:rPr>
              <a:t>0.2 Crab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0160" y="161950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Crab detected!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613" y="3006581"/>
            <a:ext cx="149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VERITAS</a:t>
            </a:r>
          </a:p>
          <a:p>
            <a:r>
              <a:rPr lang="en-US" altLang="zh-CN" dirty="0" smtClean="0">
                <a:latin typeface="Comic Sans MS" pitchFamily="66" charset="0"/>
              </a:rPr>
              <a:t>0.008 Crab</a:t>
            </a:r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15" name="Picture 4" descr="argo-ybj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68896" y="3039161"/>
            <a:ext cx="890015" cy="68528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471527" y="2924944"/>
            <a:ext cx="211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  <a:ea typeface="+mj-ea"/>
              </a:rPr>
              <a:t>ARGO-YBJ</a:t>
            </a:r>
          </a:p>
          <a:p>
            <a:r>
              <a:rPr lang="en-US" altLang="zh-CN" dirty="0" smtClean="0">
                <a:latin typeface="Comic Sans MS" pitchFamily="66" charset="0"/>
                <a:ea typeface="+mj-ea"/>
              </a:rPr>
              <a:t>0.6 Crab</a:t>
            </a:r>
          </a:p>
        </p:txBody>
      </p:sp>
      <p:pic>
        <p:nvPicPr>
          <p:cNvPr id="18" name="Picture 623" descr="D:\Users\yaozg\Desktop\图片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65332" y="1098662"/>
            <a:ext cx="963558" cy="89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408711" y="1124744"/>
            <a:ext cx="157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Tibet-AS</a:t>
            </a:r>
            <a:r>
              <a:rPr lang="en-US" altLang="zh-CN" dirty="0" smtClean="0">
                <a:latin typeface="Comic Sans MS" pitchFamily="66" charset="0"/>
                <a:sym typeface="Symbol"/>
              </a:rPr>
              <a:t></a:t>
            </a:r>
            <a:endParaRPr lang="en-US" altLang="zh-CN" dirty="0" smtClean="0">
              <a:latin typeface="Comic Sans MS" pitchFamily="66" charset="0"/>
            </a:endParaRPr>
          </a:p>
          <a:p>
            <a:r>
              <a:rPr lang="en-US" altLang="zh-CN" dirty="0">
                <a:latin typeface="Comic Sans MS" pitchFamily="66" charset="0"/>
              </a:rPr>
              <a:t>1</a:t>
            </a:r>
            <a:r>
              <a:rPr lang="en-US" altLang="zh-CN" dirty="0" smtClean="0">
                <a:latin typeface="Comic Sans MS" pitchFamily="66" charset="0"/>
              </a:rPr>
              <a:t>.5 Crab</a:t>
            </a:r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52629" y="2044959"/>
            <a:ext cx="890015" cy="66396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493975" y="2060848"/>
            <a:ext cx="149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omic Sans MS" pitchFamily="66" charset="0"/>
              </a:rPr>
              <a:t>Milagro</a:t>
            </a:r>
            <a:endParaRPr lang="en-US" altLang="zh-CN" dirty="0" smtClean="0">
              <a:latin typeface="Comic Sans MS" pitchFamily="66" charset="0"/>
            </a:endParaRPr>
          </a:p>
          <a:p>
            <a:r>
              <a:rPr lang="en-US" altLang="zh-CN" dirty="0" smtClean="0">
                <a:latin typeface="Comic Sans MS" pitchFamily="66" charset="0"/>
              </a:rPr>
              <a:t>0.9 Crab</a:t>
            </a:r>
            <a:endParaRPr lang="zh-CN" altLang="en-US" dirty="0">
              <a:latin typeface="Comic Sans MS" pitchFamily="66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92088" y="4365104"/>
            <a:ext cx="78682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392488" y="41490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2012</a:t>
            </a:r>
            <a:endParaRPr lang="zh-CN" alt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392488" y="4437112"/>
            <a:ext cx="4738338" cy="683205"/>
            <a:chOff x="4392488" y="4437112"/>
            <a:chExt cx="4738338" cy="683205"/>
          </a:xfrm>
        </p:grpSpPr>
        <p:pic>
          <p:nvPicPr>
            <p:cNvPr id="25" name="Picture 2" descr="D:\Users\yaozg\Desktop\mywork\hawc_layout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696" y="4439088"/>
              <a:ext cx="1016738" cy="64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392488" y="4571836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Comic Sans MS" pitchFamily="66" charset="0"/>
                </a:rPr>
                <a:t>2015</a:t>
              </a:r>
              <a:endParaRPr lang="zh-CN" altLang="en-US" dirty="0">
                <a:latin typeface="Comic Sans MS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48672" y="4473986"/>
              <a:ext cx="1279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omic Sans MS" pitchFamily="66" charset="0"/>
                </a:rPr>
                <a:t>HAWC</a:t>
              </a:r>
              <a:endParaRPr lang="en-US" altLang="zh-CN" dirty="0" smtClean="0">
                <a:latin typeface="Comic Sans MS" pitchFamily="66" charset="0"/>
              </a:endParaRPr>
            </a:p>
            <a:p>
              <a:r>
                <a:rPr lang="en-US" altLang="zh-CN" dirty="0" smtClean="0">
                  <a:latin typeface="Comic Sans MS" pitchFamily="66" charset="0"/>
                </a:rPr>
                <a:t>0.06 Crab</a:t>
              </a:r>
              <a:endParaRPr lang="zh-CN" altLang="en-US" dirty="0">
                <a:latin typeface="Comic Sans MS" pitchFamily="66" charset="0"/>
              </a:endParaRPr>
            </a:p>
          </p:txBody>
        </p:sp>
        <p:pic>
          <p:nvPicPr>
            <p:cNvPr id="28" name="Picture 576" descr="D:\Users\yaozg\Desktop\waterc_array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808" y="4439088"/>
              <a:ext cx="628434" cy="640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7848872" y="4437112"/>
              <a:ext cx="1281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omic Sans MS" pitchFamily="66" charset="0"/>
                </a:rPr>
                <a:t>LAWCA</a:t>
              </a:r>
              <a:endParaRPr lang="en-US" altLang="zh-CN" dirty="0" smtClean="0">
                <a:latin typeface="Comic Sans MS" pitchFamily="66" charset="0"/>
              </a:endParaRPr>
            </a:p>
            <a:p>
              <a:r>
                <a:rPr lang="en-US" altLang="zh-CN" dirty="0" smtClean="0">
                  <a:latin typeface="Comic Sans MS" pitchFamily="66" charset="0"/>
                </a:rPr>
                <a:t>0.06 Crab</a:t>
              </a:r>
              <a:endParaRPr lang="zh-CN" altLang="en-US" dirty="0">
                <a:latin typeface="Comic Sans MS" pitchFamily="66" charset="0"/>
              </a:endParaRPr>
            </a:p>
          </p:txBody>
        </p:sp>
      </p:grpSp>
      <p:pic>
        <p:nvPicPr>
          <p:cNvPr id="77833" name="Picture 9" descr="D:\Users\yaozg\Desktop\WCDAEA\lhaaso_pic _en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44057" y="5208917"/>
            <a:ext cx="1896703" cy="13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835" name="Picture 11" descr="http://www.mpi-hd.mpg.de/hfm/HESS/images/masthead_4tel_sun_900x174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60407" y="2494140"/>
            <a:ext cx="2060073" cy="39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401616" y="2555612"/>
            <a:ext cx="76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2004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9613" y="2348880"/>
            <a:ext cx="149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H.E.S.S.</a:t>
            </a:r>
          </a:p>
          <a:p>
            <a:r>
              <a:rPr lang="en-US" altLang="zh-CN" dirty="0" smtClean="0">
                <a:latin typeface="Comic Sans MS" pitchFamily="66" charset="0"/>
              </a:rPr>
              <a:t>0.008 Crab</a:t>
            </a:r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77837" name="Picture 13" descr="http://wwwmagic.mppmu.mpg.de/magic/2magics.gi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75638" y="3724442"/>
            <a:ext cx="870704" cy="58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89910" y="3691511"/>
            <a:ext cx="149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MAGIC</a:t>
            </a:r>
          </a:p>
          <a:p>
            <a:r>
              <a:rPr lang="en-US" altLang="zh-CN" dirty="0" smtClean="0">
                <a:latin typeface="Comic Sans MS" pitchFamily="66" charset="0"/>
              </a:rPr>
              <a:t>0.02 Crab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92488" y="372444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2009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28492" y="205155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2001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92488" y="161950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1989</a:t>
            </a:r>
            <a:endParaRPr lang="zh-CN" alt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7839" name="Picture 15" descr="http://www.cta-observatory.org/sites/default/files/figures/cta_concept_mini4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83992" y="5473555"/>
            <a:ext cx="2245446" cy="7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599373" y="5518973"/>
            <a:ext cx="149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CTA</a:t>
            </a:r>
          </a:p>
          <a:p>
            <a:r>
              <a:rPr lang="en-US" altLang="zh-CN" dirty="0" smtClean="0">
                <a:latin typeface="Comic Sans MS" pitchFamily="66" charset="0"/>
              </a:rPr>
              <a:t>0.001 Crab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12769" y="559098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Comic Sans MS" pitchFamily="66" charset="0"/>
              </a:rPr>
              <a:t>LHAASO-WCDA</a:t>
            </a:r>
          </a:p>
          <a:p>
            <a:r>
              <a:rPr lang="en-US" altLang="zh-CN" dirty="0" smtClean="0">
                <a:latin typeface="Comic Sans MS" pitchFamily="66" charset="0"/>
              </a:rPr>
              <a:t>0.02 Crab</a:t>
            </a:r>
            <a:endParaRPr lang="zh-CN" altLang="en-US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454018"/>
            <a:ext cx="597666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Arial" pitchFamily="34" charset="0"/>
              </a:rPr>
              <a:t>Pointing       </a:t>
            </a:r>
            <a:r>
              <a:rPr lang="en-US" altLang="zh-CN" sz="2000" b="1" dirty="0" smtClean="0">
                <a:solidFill>
                  <a:schemeClr val="tx1"/>
                </a:solidFill>
                <a:latin typeface="Comic Sans MS" pitchFamily="66" charset="0"/>
                <a:ea typeface="+mj-ea"/>
                <a:cs typeface="Arial" pitchFamily="34" charset="0"/>
              </a:rPr>
              <a:t>10-20</a:t>
            </a:r>
            <a:r>
              <a:rPr lang="en-US" altLang="zh-CN" sz="2000" b="1" dirty="0" smtClean="0">
                <a:solidFill>
                  <a:schemeClr val="tx1"/>
                </a:solidFill>
                <a:latin typeface="Comic Sans MS" pitchFamily="66" charset="0"/>
                <a:ea typeface="+mj-ea"/>
                <a:cs typeface="Arial" pitchFamily="34" charset="0"/>
                <a:sym typeface="Symbol"/>
              </a:rPr>
              <a:t> difference!</a:t>
            </a:r>
            <a:r>
              <a:rPr lang="en-US" altLang="zh-CN" sz="2000" b="1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Arial" pitchFamily="34" charset="0"/>
                <a:sym typeface="Symbol"/>
              </a:rPr>
              <a:t>        Survey</a:t>
            </a:r>
            <a:endParaRPr lang="zh-CN" altLang="en-US" sz="2000" b="1" dirty="0">
              <a:solidFill>
                <a:srgbClr val="FF0000"/>
              </a:solidFill>
              <a:latin typeface="Comic Sans MS" pitchFamily="66" charset="0"/>
              <a:ea typeface="+mj-ea"/>
              <a:cs typeface="Arial" pitchFamily="34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864096" y="1916832"/>
            <a:ext cx="78682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5576" y="436510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143</a:t>
            </a:r>
            <a:r>
              <a:rPr lang="zh-CN" altLang="en-US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Sources</a:t>
            </a:r>
            <a:endParaRPr lang="zh-CN" alt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486533" y="3968443"/>
            <a:ext cx="137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zh-CN" altLang="en-US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Sources</a:t>
            </a:r>
            <a:endParaRPr lang="zh-CN" alt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92488" y="570164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</a:rPr>
              <a:t>201?</a:t>
            </a:r>
            <a:endParaRPr lang="zh-CN" alt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53707" y="2013043"/>
            <a:ext cx="203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Comic Sans MS" pitchFamily="66" charset="0"/>
              </a:rPr>
              <a:t>HEGRA, CANGAROO</a:t>
            </a:r>
            <a:endParaRPr lang="zh-CN" altLang="en-US" sz="1400" dirty="0"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28592" y="4077072"/>
            <a:ext cx="188267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omic Sans MS" pitchFamily="66" charset="0"/>
                <a:ea typeface="+mj-ea"/>
              </a:rPr>
              <a:t>10 years delay!</a:t>
            </a:r>
            <a:endParaRPr lang="zh-CN" altLang="en-US" dirty="0">
              <a:solidFill>
                <a:srgbClr val="FF0000"/>
              </a:solidFill>
              <a:latin typeface="Comic Sans MS" pitchFamily="66" charset="0"/>
              <a:ea typeface="+mj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496" y="764704"/>
            <a:ext cx="677108" cy="52565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chemeClr val="tx2"/>
                </a:solidFill>
                <a:latin typeface="Comic Sans MS" pitchFamily="66" charset="0"/>
                <a:ea typeface="黑体" pitchFamily="49" charset="-122"/>
                <a:cs typeface="+mj-cs"/>
              </a:rPr>
              <a:t>past, present &amp; future</a:t>
            </a:r>
            <a:endParaRPr lang="zh-CN" altLang="en-US" sz="3200" b="1" dirty="0" smtClean="0">
              <a:solidFill>
                <a:schemeClr val="tx2"/>
              </a:solidFill>
              <a:latin typeface="Comic Sans MS" pitchFamily="66" charset="0"/>
              <a:ea typeface="黑体" pitchFamily="49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4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Users\yaozg\Desktop\kifune_law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3670"/>
            <a:ext cx="7200800" cy="404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15616" y="1279301"/>
            <a:ext cx="7067128" cy="4525963"/>
          </a:xfrm>
        </p:spPr>
        <p:txBody>
          <a:bodyPr/>
          <a:lstStyle/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b="1" dirty="0" smtClean="0"/>
          </a:p>
          <a:p>
            <a:pPr>
              <a:buNone/>
            </a:pPr>
            <a:r>
              <a:rPr lang="en-US" altLang="zh-CN" b="1" dirty="0" smtClean="0"/>
              <a:t>                                                                                                   </a:t>
            </a:r>
          </a:p>
          <a:p>
            <a:pPr>
              <a:buNone/>
            </a:pPr>
            <a:endParaRPr lang="en-US" altLang="zh-CN" b="1" dirty="0" smtClean="0"/>
          </a:p>
          <a:p>
            <a:endParaRPr lang="zh-CN" altLang="en-US" dirty="0" smtClean="0"/>
          </a:p>
        </p:txBody>
      </p:sp>
      <p:grpSp>
        <p:nvGrpSpPr>
          <p:cNvPr id="2" name="组合 19"/>
          <p:cNvGrpSpPr/>
          <p:nvPr/>
        </p:nvGrpSpPr>
        <p:grpSpPr>
          <a:xfrm>
            <a:off x="2771800" y="0"/>
            <a:ext cx="2998668" cy="4653136"/>
            <a:chOff x="2771800" y="0"/>
            <a:chExt cx="2998668" cy="4653136"/>
          </a:xfrm>
        </p:grpSpPr>
        <p:pic>
          <p:nvPicPr>
            <p:cNvPr id="29698" name="Picture 2" descr="http://mowser.com/web/upload.wikimedia.org/wikipedia/commons/7/78/Cartoon_CGRO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9872" y="0"/>
              <a:ext cx="1831562" cy="1428618"/>
            </a:xfrm>
            <a:prstGeom prst="rect">
              <a:avLst/>
            </a:prstGeom>
            <a:noFill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800" y="2445690"/>
              <a:ext cx="2998668" cy="2207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组合 20"/>
          <p:cNvGrpSpPr/>
          <p:nvPr/>
        </p:nvGrpSpPr>
        <p:grpSpPr>
          <a:xfrm>
            <a:off x="6012160" y="-1"/>
            <a:ext cx="3131840" cy="3702913"/>
            <a:chOff x="6012160" y="-1"/>
            <a:chExt cx="3131840" cy="370291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2160" y="1545082"/>
              <a:ext cx="3131840" cy="215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0" name="Picture 4" descr="http://t2.baidu.com/it/u=2642314219,2406985954&amp;fm=15&amp;gp=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32240" y="-1"/>
              <a:ext cx="1619672" cy="1457705"/>
            </a:xfrm>
            <a:prstGeom prst="rect">
              <a:avLst/>
            </a:prstGeom>
            <a:noFill/>
          </p:spPr>
        </p:pic>
      </p:grpSp>
      <p:pic>
        <p:nvPicPr>
          <p:cNvPr id="29702" name="Picture 6" descr="http://8.80008.cn/80008/UploadPic/2007-2/2007220175312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743" y="0"/>
            <a:ext cx="2316025" cy="1412776"/>
          </a:xfrm>
          <a:prstGeom prst="rect">
            <a:avLst/>
          </a:prstGeom>
          <a:noFill/>
        </p:spPr>
      </p:pic>
      <p:pic>
        <p:nvPicPr>
          <p:cNvPr id="16" name="图片 15" descr="LHAAS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0750" y="4252272"/>
            <a:ext cx="3053250" cy="2605728"/>
          </a:xfrm>
          <a:prstGeom prst="rect">
            <a:avLst/>
          </a:prstGeom>
        </p:spPr>
      </p:pic>
      <p:pic>
        <p:nvPicPr>
          <p:cNvPr id="15" name="图片 14" descr="lawca_googl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3848" y="4789548"/>
            <a:ext cx="2376264" cy="209583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0" y="4862447"/>
            <a:ext cx="2700337" cy="1990103"/>
            <a:chOff x="0" y="4862447"/>
            <a:chExt cx="2700337" cy="1990103"/>
          </a:xfrm>
        </p:grpSpPr>
        <p:pic>
          <p:nvPicPr>
            <p:cNvPr id="6" name="Picture 10" descr="TibetIII-2002-01S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6196912"/>
              <a:ext cx="2700337" cy="655638"/>
            </a:xfrm>
            <a:prstGeom prst="rect">
              <a:avLst/>
            </a:prstGeom>
            <a:noFill/>
          </p:spPr>
        </p:pic>
        <p:pic>
          <p:nvPicPr>
            <p:cNvPr id="20" name="Picture 2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2069" y="4862447"/>
              <a:ext cx="2545715" cy="1302857"/>
            </a:xfrm>
            <a:prstGeom prst="rect">
              <a:avLst/>
            </a:prstGeom>
            <a:noFill/>
            <a:ln w="6350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Detector Design</a:t>
            </a:r>
            <a:endParaRPr lang="zh-CN" altLang="en-US" dirty="0">
              <a:latin typeface="Comic Sans MS" pitchFamily="66" charset="0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51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90600"/>
          </a:xfrm>
        </p:spPr>
        <p:txBody>
          <a:bodyPr/>
          <a:lstStyle/>
          <a:p>
            <a:r>
              <a:rPr lang="en-US" altLang="zh-CN" dirty="0" smtClean="0"/>
              <a:t>Detector Layout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67544" y="4221088"/>
            <a:ext cx="4752528" cy="2332112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An </a:t>
            </a:r>
            <a:r>
              <a:rPr lang="en-US" altLang="zh-CN" i="1" dirty="0" smtClean="0"/>
              <a:t>L</a:t>
            </a:r>
            <a:r>
              <a:rPr lang="en-US" altLang="zh-CN" dirty="0" smtClean="0"/>
              <a:t>-shaped water pool:</a:t>
            </a:r>
          </a:p>
          <a:p>
            <a:pPr lvl="1"/>
            <a:r>
              <a:rPr lang="en-US" altLang="zh-CN" dirty="0" smtClean="0"/>
              <a:t>North-East of ARGO-YBJ hall;</a:t>
            </a:r>
          </a:p>
          <a:p>
            <a:pPr lvl="1"/>
            <a:r>
              <a:rPr lang="en-US" altLang="zh-CN" dirty="0" smtClean="0">
                <a:sym typeface="Symbol"/>
              </a:rPr>
              <a:t>23,000 m</a:t>
            </a:r>
            <a:r>
              <a:rPr lang="en-US" altLang="zh-CN" baseline="30000" dirty="0" smtClean="0">
                <a:sym typeface="Symbol"/>
              </a:rPr>
              <a:t>2</a:t>
            </a:r>
            <a:r>
              <a:rPr lang="en-US" altLang="zh-CN" dirty="0" smtClean="0">
                <a:sym typeface="Symbol"/>
              </a:rPr>
              <a:t>;</a:t>
            </a:r>
          </a:p>
          <a:p>
            <a:pPr lvl="1"/>
            <a:r>
              <a:rPr lang="en-US" altLang="zh-CN" dirty="0" smtClean="0">
                <a:sym typeface="Symbol"/>
              </a:rPr>
              <a:t>4.5 m</a:t>
            </a:r>
            <a:r>
              <a:rPr lang="zh-CN" altLang="en-US" dirty="0">
                <a:sym typeface="Symbol"/>
              </a:rPr>
              <a:t> </a:t>
            </a:r>
            <a:r>
              <a:rPr lang="en-US" altLang="zh-CN" dirty="0" smtClean="0">
                <a:sym typeface="Symbol"/>
              </a:rPr>
              <a:t>depth;</a:t>
            </a:r>
          </a:p>
          <a:p>
            <a:pPr lvl="1"/>
            <a:r>
              <a:rPr lang="en-US" altLang="zh-CN" dirty="0" smtClean="0">
                <a:sym typeface="Symbol"/>
              </a:rPr>
              <a:t>916 cells, with an 8” PMT in each cell;</a:t>
            </a:r>
          </a:p>
          <a:p>
            <a:pPr lvl="1"/>
            <a:r>
              <a:rPr lang="en-US" altLang="zh-CN" dirty="0" smtClean="0">
                <a:sym typeface="Symbol"/>
              </a:rPr>
              <a:t>Cells are partitioned with black curtains.</a:t>
            </a:r>
            <a:endParaRPr lang="zh-CN" altLang="en-US" dirty="0"/>
          </a:p>
        </p:txBody>
      </p:sp>
      <p:pic>
        <p:nvPicPr>
          <p:cNvPr id="7" name="Picture 3" descr="D:\Users\yaozg\Desktop\WCDAEA\wcda_s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17900"/>
            <a:ext cx="2599926" cy="264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Users\yaozg\Desktop\WCDAEA\cell_sid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028592"/>
            <a:ext cx="4344917" cy="234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611560" y="908720"/>
            <a:ext cx="3646820" cy="3128007"/>
            <a:chOff x="611560" y="1196752"/>
            <a:chExt cx="3790836" cy="3344031"/>
          </a:xfrm>
        </p:grpSpPr>
        <p:pic>
          <p:nvPicPr>
            <p:cNvPr id="77826" name="Picture 2" descr="D:\Users\yaozg\Desktop\WCDAEA\lawca_googl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196752"/>
              <a:ext cx="3790836" cy="334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/>
            <p:nvPr/>
          </p:nvSpPr>
          <p:spPr>
            <a:xfrm rot="-1080000">
              <a:off x="1477407" y="2230082"/>
              <a:ext cx="460800" cy="460800"/>
            </a:xfrm>
            <a:prstGeom prst="rect">
              <a:avLst/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87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33010</TotalTime>
  <Words>1772</Words>
  <Application>Microsoft Office PowerPoint</Application>
  <PresentationFormat>全屏显示(4:3)</PresentationFormat>
  <Paragraphs>375</Paragraphs>
  <Slides>40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4" baseType="lpstr">
      <vt:lpstr>Origin</vt:lpstr>
      <vt:lpstr>Office 主题</vt:lpstr>
      <vt:lpstr>1_默认设计模板</vt:lpstr>
      <vt:lpstr>Acrobat Document</vt:lpstr>
      <vt:lpstr>a TeV-gamma ray observatory implemented with  water Cherenkov array at YBJ</vt:lpstr>
      <vt:lpstr>Outline</vt:lpstr>
      <vt:lpstr> The VHE g-ray Physics Program</vt:lpstr>
      <vt:lpstr>VHE -Astronomy: Air Shower Detection</vt:lpstr>
      <vt:lpstr>VHE -Sky</vt:lpstr>
      <vt:lpstr>VHE -Astronomy</vt:lpstr>
      <vt:lpstr>幻灯片 7</vt:lpstr>
      <vt:lpstr>Detector Design</vt:lpstr>
      <vt:lpstr>Detector Layout</vt:lpstr>
      <vt:lpstr>Water Pool</vt:lpstr>
      <vt:lpstr>幻灯片 11</vt:lpstr>
      <vt:lpstr>Water Purifying &amp; Circulation</vt:lpstr>
      <vt:lpstr>Electronics</vt:lpstr>
      <vt:lpstr>Trigger</vt:lpstr>
      <vt:lpstr>Trigger Rate &amp; Data Volume</vt:lpstr>
      <vt:lpstr>PMT Readout</vt:lpstr>
      <vt:lpstr>Calibration</vt:lpstr>
      <vt:lpstr>Time Calibration</vt:lpstr>
      <vt:lpstr>Performances and Physics expectations</vt:lpstr>
      <vt:lpstr>Angular Resolution &amp; Background Rejection</vt:lpstr>
      <vt:lpstr>Effective Area &amp; Sensitivity</vt:lpstr>
      <vt:lpstr>Physics Goals</vt:lpstr>
      <vt:lpstr>LAWCA@TeV Sky Survey ---Discovery of VHE -sources (especially transient and extended)</vt:lpstr>
      <vt:lpstr>Extended Sources</vt:lpstr>
      <vt:lpstr>Flares (AGN/GRB)</vt:lpstr>
      <vt:lpstr>LAWCA@Transient sources</vt:lpstr>
      <vt:lpstr>Improvements by ARGO</vt:lpstr>
      <vt:lpstr>Improvements by ARGO</vt:lpstr>
      <vt:lpstr>Complementary with HAWC</vt:lpstr>
      <vt:lpstr>Prototype Detector and Array</vt:lpstr>
      <vt:lpstr>Prototype Detector (2009-2010)</vt:lpstr>
      <vt:lpstr>Engineering Array (2010-now)</vt:lpstr>
      <vt:lpstr>Installation</vt:lpstr>
      <vt:lpstr>Charge Calibration: SPE</vt:lpstr>
      <vt:lpstr>Charge Calibration: High Range</vt:lpstr>
      <vt:lpstr>Time Calibration: Test Results</vt:lpstr>
      <vt:lpstr>Event Reconstruction and Offline Coincidence with ARGO-YBJ</vt:lpstr>
      <vt:lpstr>LAWCA Schedules</vt:lpstr>
      <vt:lpstr>Summary</vt:lpstr>
      <vt:lpstr>Trigger rate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Zhiguo Yao</dc:creator>
  <cp:lastModifiedBy>Huihai He</cp:lastModifiedBy>
  <cp:revision>1574</cp:revision>
  <dcterms:created xsi:type="dcterms:W3CDTF">2011-04-09T21:30:20Z</dcterms:created>
  <dcterms:modified xsi:type="dcterms:W3CDTF">2013-02-01T07:07:50Z</dcterms:modified>
</cp:coreProperties>
</file>