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578" r:id="rId2"/>
    <p:sldId id="614" r:id="rId3"/>
    <p:sldId id="610" r:id="rId4"/>
    <p:sldId id="616" r:id="rId5"/>
    <p:sldId id="611" r:id="rId6"/>
    <p:sldId id="550" r:id="rId7"/>
    <p:sldId id="615" r:id="rId8"/>
    <p:sldId id="617" r:id="rId9"/>
    <p:sldId id="628" r:id="rId10"/>
    <p:sldId id="575" r:id="rId11"/>
    <p:sldId id="576" r:id="rId12"/>
    <p:sldId id="591" r:id="rId13"/>
    <p:sldId id="595" r:id="rId14"/>
    <p:sldId id="593" r:id="rId15"/>
    <p:sldId id="596" r:id="rId16"/>
    <p:sldId id="492" r:id="rId17"/>
    <p:sldId id="562" r:id="rId18"/>
    <p:sldId id="619" r:id="rId19"/>
    <p:sldId id="566" r:id="rId20"/>
    <p:sldId id="584" r:id="rId21"/>
    <p:sldId id="625" r:id="rId22"/>
    <p:sldId id="585" r:id="rId23"/>
    <p:sldId id="626" r:id="rId24"/>
    <p:sldId id="627" r:id="rId25"/>
    <p:sldId id="613" r:id="rId26"/>
    <p:sldId id="609" r:id="rId27"/>
    <p:sldId id="605" r:id="rId28"/>
    <p:sldId id="571" r:id="rId29"/>
    <p:sldId id="606" r:id="rId30"/>
    <p:sldId id="607" r:id="rId31"/>
    <p:sldId id="608" r:id="rId32"/>
    <p:sldId id="621" r:id="rId33"/>
    <p:sldId id="624" r:id="rId34"/>
    <p:sldId id="620" r:id="rId35"/>
    <p:sldId id="573" r:id="rId36"/>
    <p:sldId id="618" r:id="rId37"/>
    <p:sldId id="622" r:id="rId38"/>
    <p:sldId id="623" r:id="rId39"/>
    <p:sldId id="612" r:id="rId40"/>
    <p:sldId id="599" r:id="rId41"/>
    <p:sldId id="600" r:id="rId42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-112" charset="0"/>
        <a:ea typeface="ヒラギノ角ゴ ProN W3" pitchFamily="-112" charset="-128"/>
        <a:cs typeface="ヒラギノ角ゴ ProN W3" pitchFamily="-112" charset="-128"/>
        <a:sym typeface="Gill Sans" pitchFamily="-112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-112" charset="0"/>
        <a:ea typeface="ヒラギノ角ゴ ProN W3" pitchFamily="-112" charset="-128"/>
        <a:cs typeface="ヒラギノ角ゴ ProN W3" pitchFamily="-112" charset="-128"/>
        <a:sym typeface="Gill Sans" pitchFamily="-112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-112" charset="0"/>
        <a:ea typeface="ヒラギノ角ゴ ProN W3" pitchFamily="-112" charset="-128"/>
        <a:cs typeface="ヒラギノ角ゴ ProN W3" pitchFamily="-112" charset="-128"/>
        <a:sym typeface="Gill Sans" pitchFamily="-112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-112" charset="0"/>
        <a:ea typeface="ヒラギノ角ゴ ProN W3" pitchFamily="-112" charset="-128"/>
        <a:cs typeface="ヒラギノ角ゴ ProN W3" pitchFamily="-112" charset="-128"/>
        <a:sym typeface="Gill Sans" pitchFamily="-112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000000"/>
        </a:solidFill>
        <a:latin typeface="Gill Sans" pitchFamily="-112" charset="0"/>
        <a:ea typeface="ヒラギノ角ゴ ProN W3" pitchFamily="-112" charset="-128"/>
        <a:cs typeface="ヒラギノ角ゴ ProN W3" pitchFamily="-112" charset="-128"/>
        <a:sym typeface="Gill Sans" pitchFamily="-112" charset="0"/>
      </a:defRPr>
    </a:lvl5pPr>
    <a:lvl6pPr marL="2286000" algn="l" defTabSz="457200" rtl="0" eaLnBrk="1" latinLnBrk="0" hangingPunct="1">
      <a:defRPr sz="4200" kern="1200">
        <a:solidFill>
          <a:srgbClr val="000000"/>
        </a:solidFill>
        <a:latin typeface="Gill Sans" pitchFamily="-112" charset="0"/>
        <a:ea typeface="ヒラギノ角ゴ ProN W3" pitchFamily="-112" charset="-128"/>
        <a:cs typeface="ヒラギノ角ゴ ProN W3" pitchFamily="-112" charset="-128"/>
        <a:sym typeface="Gill Sans" pitchFamily="-112" charset="0"/>
      </a:defRPr>
    </a:lvl6pPr>
    <a:lvl7pPr marL="2743200" algn="l" defTabSz="457200" rtl="0" eaLnBrk="1" latinLnBrk="0" hangingPunct="1">
      <a:defRPr sz="4200" kern="1200">
        <a:solidFill>
          <a:srgbClr val="000000"/>
        </a:solidFill>
        <a:latin typeface="Gill Sans" pitchFamily="-112" charset="0"/>
        <a:ea typeface="ヒラギノ角ゴ ProN W3" pitchFamily="-112" charset="-128"/>
        <a:cs typeface="ヒラギノ角ゴ ProN W3" pitchFamily="-112" charset="-128"/>
        <a:sym typeface="Gill Sans" pitchFamily="-112" charset="0"/>
      </a:defRPr>
    </a:lvl7pPr>
    <a:lvl8pPr marL="3200400" algn="l" defTabSz="457200" rtl="0" eaLnBrk="1" latinLnBrk="0" hangingPunct="1">
      <a:defRPr sz="4200" kern="1200">
        <a:solidFill>
          <a:srgbClr val="000000"/>
        </a:solidFill>
        <a:latin typeface="Gill Sans" pitchFamily="-112" charset="0"/>
        <a:ea typeface="ヒラギノ角ゴ ProN W3" pitchFamily="-112" charset="-128"/>
        <a:cs typeface="ヒラギノ角ゴ ProN W3" pitchFamily="-112" charset="-128"/>
        <a:sym typeface="Gill Sans" pitchFamily="-112" charset="0"/>
      </a:defRPr>
    </a:lvl8pPr>
    <a:lvl9pPr marL="3657600" algn="l" defTabSz="457200" rtl="0" eaLnBrk="1" latinLnBrk="0" hangingPunct="1">
      <a:defRPr sz="4200" kern="1200">
        <a:solidFill>
          <a:srgbClr val="000000"/>
        </a:solidFill>
        <a:latin typeface="Gill Sans" pitchFamily="-112" charset="0"/>
        <a:ea typeface="ヒラギノ角ゴ ProN W3" pitchFamily="-112" charset="-128"/>
        <a:cs typeface="ヒラギノ角ゴ ProN W3" pitchFamily="-112" charset="-128"/>
        <a:sym typeface="Gill Sans" pitchFamily="-11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66CCFF"/>
    <a:srgbClr val="FF6FCF"/>
    <a:srgbClr val="FF6666"/>
    <a:srgbClr val="FFF9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17" autoAdjust="0"/>
    <p:restoredTop sz="95251" autoAdjust="0"/>
  </p:normalViewPr>
  <p:slideViewPr>
    <p:cSldViewPr>
      <p:cViewPr varScale="1">
        <p:scale>
          <a:sx n="110" d="100"/>
          <a:sy n="110" d="100"/>
        </p:scale>
        <p:origin x="-124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handoutMaster" Target="handoutMasters/handoutMaster1.xml"/><Relationship Id="rId45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992EEB-C1A0-5A4C-9B40-2183D8B01139}" type="datetimeFigureOut">
              <a:rPr lang="en-US" smtClean="0"/>
              <a:pPr/>
              <a:t>1/29/13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DB06E-147A-C047-8590-E56B2FCA9AB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2434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72070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8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8" charset="0"/>
        <a:ea typeface="ＭＳ Ｐゴシック" pitchFamily="-108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8" charset="0"/>
        <a:ea typeface="ＭＳ Ｐゴシック" pitchFamily="-108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8" charset="0"/>
        <a:ea typeface="ＭＳ Ｐゴシック" pitchFamily="-108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pitchFamily="-108" charset="0"/>
        <a:ea typeface="ＭＳ Ｐゴシック" pitchFamily="-10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16" y="8684992"/>
            <a:ext cx="2972115" cy="457435"/>
          </a:xfrm>
          <a:prstGeom prst="rect">
            <a:avLst/>
          </a:prstGeom>
          <a:noFill/>
        </p:spPr>
        <p:txBody>
          <a:bodyPr lIns="90489" tIns="45245" rIns="90489" bIns="45245"/>
          <a:lstStyle/>
          <a:p>
            <a:fld id="{FC549FFC-2004-6940-B9FF-19F1C79D1BDF}" type="slidenum">
              <a:rPr lang="en-US">
                <a:latin typeface="Times" charset="0"/>
              </a:rPr>
              <a:pPr/>
              <a:t>1</a:t>
            </a:fld>
            <a:endParaRPr lang="en-US">
              <a:latin typeface="Times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5CEA1C6E-CC61-9F42-8532-9C1368E0E19F}" type="slidenum">
              <a:rPr lang="en-US"/>
              <a:pPr/>
              <a:t>6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5" y="4343283"/>
            <a:ext cx="5485772" cy="41153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30" tIns="45715" rIns="91430" bIns="45715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ED407D4C-E19C-3544-AC1A-8BF756E0A8CB}" type="slidenum">
              <a:rPr lang="en-US"/>
              <a:pPr/>
              <a:t>19</a:t>
            </a:fld>
            <a:endParaRPr lang="en-US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316" y="8684992"/>
            <a:ext cx="2972115" cy="457435"/>
          </a:xfrm>
          <a:prstGeom prst="rect">
            <a:avLst/>
          </a:prstGeom>
          <a:noFill/>
        </p:spPr>
        <p:txBody>
          <a:bodyPr lIns="90489" tIns="45245" rIns="90489" bIns="45245"/>
          <a:lstStyle/>
          <a:p>
            <a:fld id="{1D71EAE9-D9CC-6545-B748-3852A958E786}" type="slidenum">
              <a:rPr lang="en-US">
                <a:latin typeface="Times" charset="0"/>
              </a:rPr>
              <a:pPr/>
              <a:t>20</a:t>
            </a:fld>
            <a:endParaRPr lang="en-US">
              <a:latin typeface="Times" charset="0"/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469" tIns="45237" rIns="90469" bIns="45237"/>
          <a:lstStyle/>
          <a:p>
            <a:pPr eaLnBrk="1" hangingPunct="1"/>
            <a:endParaRPr lang="en-US">
              <a:latin typeface="Gill San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 userDrawn="1"/>
        </p:nvSpPr>
        <p:spPr bwMode="auto">
          <a:xfrm>
            <a:off x="331788" y="6450013"/>
            <a:ext cx="5334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45720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800">
                <a:solidFill>
                  <a:schemeClr val="bg1"/>
                </a:solidFill>
              </a:rPr>
              <a:t>Operated by Los Alamos National Security, LLC for NNSA</a:t>
            </a:r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13" name="Date Placeholder 4"/>
          <p:cNvSpPr txBox="1">
            <a:spLocks noGrp="1"/>
          </p:cNvSpPr>
          <p:nvPr userDrawn="1"/>
        </p:nvSpPr>
        <p:spPr bwMode="auto">
          <a:xfrm>
            <a:off x="5159375" y="6402388"/>
            <a:ext cx="354171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1000" dirty="0">
                <a:solidFill>
                  <a:srgbClr val="FFFFFF"/>
                </a:solidFill>
              </a:rPr>
              <a:t>DOE OHEP Review 2011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3200" b="1" baseline="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 b="0" i="0">
                <a:solidFill>
                  <a:schemeClr val="tx2"/>
                </a:solidFill>
                <a:latin typeface="Lucida Sans"/>
                <a:cs typeface="Lucida San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4" name="Picture 6"/>
          <p:cNvPicPr>
            <a:picLocks noChangeAspect="1"/>
          </p:cNvPicPr>
          <p:nvPr userDrawn="1"/>
        </p:nvPicPr>
        <p:blipFill>
          <a:blip r:embed="rId2"/>
          <a:srcRect b="-40819"/>
          <a:stretch>
            <a:fillRect/>
          </a:stretch>
        </p:blipFill>
        <p:spPr bwMode="auto">
          <a:xfrm>
            <a:off x="381000" y="363888"/>
            <a:ext cx="2286000" cy="241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353300" cy="4660900"/>
          </a:xfrm>
        </p:spPr>
        <p:txBody>
          <a:bodyPr/>
          <a:lstStyle>
            <a:lvl1pPr>
              <a:defRPr b="0" i="0">
                <a:latin typeface="Lucida Sans"/>
                <a:cs typeface="Lucida Sans"/>
              </a:defRPr>
            </a:lvl1pPr>
            <a:lvl2pPr>
              <a:defRPr b="0" i="0">
                <a:latin typeface="Lucida Sans"/>
                <a:cs typeface="Lucida Sans"/>
              </a:defRPr>
            </a:lvl2pPr>
            <a:lvl3pPr>
              <a:defRPr b="0" i="0">
                <a:latin typeface="Lucida Sans"/>
                <a:cs typeface="Lucida Sans"/>
              </a:defRPr>
            </a:lvl3pPr>
            <a:lvl4pPr>
              <a:defRPr b="0" i="0">
                <a:latin typeface="Lucida Sans"/>
                <a:cs typeface="Lucida Sans"/>
              </a:defRPr>
            </a:lvl4pPr>
            <a:lvl5pPr>
              <a:defRPr b="0" i="0">
                <a:latin typeface="Lucida Sans"/>
                <a:cs typeface="Lucida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52600" y="177800"/>
            <a:ext cx="6489700" cy="952500"/>
          </a:xfrm>
        </p:spPr>
        <p:txBody>
          <a:bodyPr rtlCol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680036" y="6488668"/>
            <a:ext cx="4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0E74814-DE84-1644-B9B1-F847B47FEB7D}" type="slidenum">
              <a:rPr lang="en-US" sz="1800" smtClean="0"/>
              <a:pPr>
                <a:defRPr/>
              </a:pPr>
              <a:t>‹#›</a:t>
            </a:fld>
            <a:endParaRPr lang="en-US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8360"/>
            <a:ext cx="2971800" cy="92964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/>
          <a:srcRect b="13935"/>
          <a:stretch>
            <a:fillRect/>
          </a:stretch>
        </p:blipFill>
        <p:spPr bwMode="auto">
          <a:xfrm>
            <a:off x="0" y="0"/>
            <a:ext cx="153113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19200"/>
            <a:ext cx="7353300" cy="4660900"/>
          </a:xfrm>
        </p:spPr>
        <p:txBody>
          <a:bodyPr/>
          <a:lstStyle>
            <a:lvl1pPr>
              <a:defRPr b="0" i="0">
                <a:latin typeface="Lucida Sans"/>
                <a:cs typeface="Lucida Sans"/>
              </a:defRPr>
            </a:lvl1pPr>
            <a:lvl2pPr>
              <a:defRPr b="0" i="0">
                <a:latin typeface="Lucida Sans"/>
                <a:cs typeface="Lucida Sans"/>
              </a:defRPr>
            </a:lvl2pPr>
            <a:lvl3pPr>
              <a:defRPr b="0" i="0">
                <a:latin typeface="Lucida Sans"/>
                <a:cs typeface="Lucida Sans"/>
              </a:defRPr>
            </a:lvl3pPr>
            <a:lvl4pPr>
              <a:defRPr b="0" i="0">
                <a:latin typeface="Lucida Sans"/>
                <a:cs typeface="Lucida Sans"/>
              </a:defRPr>
            </a:lvl4pPr>
            <a:lvl5pPr>
              <a:defRPr b="0" i="0">
                <a:latin typeface="Lucida Sans"/>
                <a:cs typeface="Lucida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52600" y="177800"/>
            <a:ext cx="6489700" cy="952500"/>
          </a:xfrm>
        </p:spPr>
        <p:txBody>
          <a:bodyPr rtlCol="0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680036" y="6488668"/>
            <a:ext cx="4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0E74814-DE84-1644-B9B1-F847B47FEB7D}" type="slidenum">
              <a:rPr lang="en-US" sz="1800" smtClean="0"/>
              <a:pPr>
                <a:defRPr/>
              </a:pPr>
              <a:t>‹#›</a:t>
            </a:fld>
            <a:endParaRPr lang="en-US" sz="1800" dirty="0"/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/>
          <a:srcRect b="13935"/>
          <a:stretch>
            <a:fillRect/>
          </a:stretch>
        </p:blipFill>
        <p:spPr bwMode="auto">
          <a:xfrm>
            <a:off x="0" y="0"/>
            <a:ext cx="1531134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80036" y="6488668"/>
            <a:ext cx="4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0E74814-DE84-1644-B9B1-F847B47FEB7D}" type="slidenum">
              <a:rPr lang="en-US" sz="1800" smtClean="0"/>
              <a:pPr>
                <a:defRPr/>
              </a:pPr>
              <a:t>‹#›</a:t>
            </a:fld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9000" y="1943100"/>
            <a:ext cx="3600450" cy="401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943100"/>
            <a:ext cx="3600450" cy="4013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8680036" y="6488668"/>
            <a:ext cx="46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fld id="{40E74814-DE84-1644-B9B1-F847B47FEB7D}" type="slidenum">
              <a:rPr lang="en-US" sz="1800" smtClean="0"/>
              <a:pPr>
                <a:defRPr/>
              </a:pPr>
              <a:t>‹#›</a:t>
            </a:fld>
            <a:endParaRPr lang="en-US" sz="1800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2BF7B0-E38D-2245-BF30-4048F2B6D8CC}" type="datetime1">
              <a:rPr lang="en-US"/>
              <a:pPr>
                <a:defRPr/>
              </a:pPr>
              <a:t>1/29/13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64CF55C-9C6D-0C42-B5A9-1D8E501F6F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889000" y="177800"/>
            <a:ext cx="73533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Comic Sans MS" pitchFamily="-112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1295400"/>
            <a:ext cx="7353300" cy="466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Comic Sans MS" pitchFamily="-112" charset="0"/>
              </a:rPr>
              <a:t>Click to edit Master text styles</a:t>
            </a:r>
          </a:p>
          <a:p>
            <a:pPr lvl="1"/>
            <a:r>
              <a:rPr lang="en-US" dirty="0">
                <a:sym typeface="Comic Sans MS" pitchFamily="-112" charset="0"/>
              </a:rPr>
              <a:t>Second level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0" y="6172200"/>
            <a:ext cx="761999" cy="685800"/>
          </a:xfrm>
          <a:prstGeom prst="rect">
            <a:avLst/>
          </a:prstGeom>
        </p:spPr>
        <p:txBody>
          <a:bodyPr anchor="ctr"/>
          <a:lstStyle>
            <a:lvl1pPr>
              <a:defRPr sz="1600" b="1"/>
            </a:lvl1pPr>
          </a:lstStyle>
          <a:p>
            <a:pPr>
              <a:defRPr/>
            </a:pPr>
            <a:fld id="{40E74814-DE84-1644-B9B1-F847B47FEB7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8" r:id="rId3"/>
    <p:sldLayoutId id="2147483669" r:id="rId4"/>
    <p:sldLayoutId id="2147483671" r:id="rId5"/>
    <p:sldLayoutId id="2147483716" r:id="rId6"/>
    <p:sldLayoutId id="2147483717" r:id="rId7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660066"/>
          </a:solidFill>
          <a:latin typeface="Arial"/>
          <a:ea typeface="+mj-ea"/>
          <a:cs typeface="+mj-cs"/>
          <a:sym typeface="Comic Sans MS" pitchFamily="-112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FF0000"/>
          </a:solidFill>
          <a:latin typeface="Arial" charset="0"/>
          <a:ea typeface="ヒラギノ明朝 ProN W3" pitchFamily="-108" charset="-128"/>
          <a:cs typeface="ヒラギノ明朝 ProN W3" pitchFamily="-108" charset="-128"/>
          <a:sym typeface="Comic Sans MS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FF0000"/>
          </a:solidFill>
          <a:latin typeface="Arial" charset="0"/>
          <a:ea typeface="ヒラギノ明朝 ProN W3" pitchFamily="-108" charset="-128"/>
          <a:cs typeface="ヒラギノ明朝 ProN W3" pitchFamily="-108" charset="-128"/>
          <a:sym typeface="Comic Sans MS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FF0000"/>
          </a:solidFill>
          <a:latin typeface="Arial" charset="0"/>
          <a:ea typeface="ヒラギノ明朝 ProN W3" pitchFamily="-108" charset="-128"/>
          <a:cs typeface="ヒラギノ明朝 ProN W3" pitchFamily="-108" charset="-128"/>
          <a:sym typeface="Comic Sans MS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 u="sng">
          <a:solidFill>
            <a:srgbClr val="FF0000"/>
          </a:solidFill>
          <a:latin typeface="Arial" charset="0"/>
          <a:ea typeface="ヒラギノ明朝 ProN W3" pitchFamily="-108" charset="-128"/>
          <a:cs typeface="ヒラギノ明朝 ProN W3" pitchFamily="-108" charset="-128"/>
          <a:sym typeface="Comic Sans MS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-108" charset="0"/>
          <a:ea typeface="ヒラギノ明朝 ProN W3" pitchFamily="-108" charset="-128"/>
          <a:cs typeface="ヒラギノ明朝 ProN W3" pitchFamily="-108" charset="-128"/>
          <a:sym typeface="Comic Sans MS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-108" charset="0"/>
          <a:ea typeface="ヒラギノ明朝 ProN W3" pitchFamily="-108" charset="-128"/>
          <a:cs typeface="ヒラギノ明朝 ProN W3" pitchFamily="-108" charset="-128"/>
          <a:sym typeface="Comic Sans MS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-108" charset="0"/>
          <a:ea typeface="ヒラギノ明朝 ProN W3" pitchFamily="-108" charset="-128"/>
          <a:cs typeface="ヒラギノ明朝 ProN W3" pitchFamily="-108" charset="-128"/>
          <a:sym typeface="Comic Sans MS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-108" charset="0"/>
          <a:ea typeface="ヒラギノ明朝 ProN W3" pitchFamily="-108" charset="-128"/>
          <a:cs typeface="ヒラギノ明朝 ProN W3" pitchFamily="-108" charset="-128"/>
          <a:sym typeface="Comic Sans MS" pitchFamily="-108" charset="0"/>
        </a:defRPr>
      </a:lvl9pPr>
    </p:titleStyle>
    <p:bodyStyle>
      <a:lvl1pPr marL="292100" indent="-292100" algn="l" rtl="0" eaLnBrk="0" fontAlgn="base" hangingPunct="0">
        <a:spcBef>
          <a:spcPts val="200"/>
        </a:spcBef>
        <a:spcAft>
          <a:spcPct val="0"/>
        </a:spcAft>
        <a:buClr>
          <a:srgbClr val="000000"/>
        </a:buClr>
        <a:buSzPct val="100000"/>
        <a:buFont typeface="Comic Sans MS" pitchFamily="-112" charset="0"/>
        <a:buChar char="•"/>
        <a:defRPr sz="2400">
          <a:solidFill>
            <a:schemeClr val="tx1"/>
          </a:solidFill>
          <a:latin typeface="Arial"/>
          <a:ea typeface="+mn-ea"/>
          <a:cs typeface="+mn-cs"/>
          <a:sym typeface="Comic Sans MS" pitchFamily="-112" charset="0"/>
        </a:defRPr>
      </a:lvl1pPr>
      <a:lvl2pPr marL="571500" indent="-279400" algn="l" rtl="0" eaLnBrk="0" fontAlgn="base" hangingPunct="0">
        <a:spcBef>
          <a:spcPts val="200"/>
        </a:spcBef>
        <a:spcAft>
          <a:spcPct val="0"/>
        </a:spcAft>
        <a:buSzPct val="100000"/>
        <a:buFont typeface="Comic Sans MS" pitchFamily="-112" charset="0"/>
        <a:buChar char="•"/>
        <a:defRPr sz="2400">
          <a:solidFill>
            <a:srgbClr val="0000FF"/>
          </a:solidFill>
          <a:latin typeface="Arial"/>
          <a:ea typeface="+mn-ea"/>
          <a:cs typeface="+mn-cs"/>
          <a:sym typeface="Comic Sans MS" pitchFamily="-112" charset="0"/>
        </a:defRPr>
      </a:lvl2pPr>
      <a:lvl3pPr marL="1727200" indent="-571500" algn="l" rtl="0" eaLnBrk="0" fontAlgn="base" hangingPunct="0">
        <a:spcBef>
          <a:spcPts val="1700"/>
        </a:spcBef>
        <a:spcAft>
          <a:spcPct val="0"/>
        </a:spcAft>
        <a:buClr>
          <a:srgbClr val="000000"/>
        </a:buClr>
        <a:buSzPct val="171000"/>
        <a:buFont typeface="Comic Sans MS" pitchFamily="-112" charset="0"/>
        <a:buChar char="•"/>
        <a:defRPr sz="2400">
          <a:solidFill>
            <a:schemeClr val="tx1"/>
          </a:solidFill>
          <a:latin typeface="Arial"/>
          <a:ea typeface="+mn-ea"/>
          <a:cs typeface="+mn-cs"/>
          <a:sym typeface="Comic Sans MS" pitchFamily="-112" charset="0"/>
        </a:defRPr>
      </a:lvl3pPr>
      <a:lvl4pPr marL="2171700" indent="-571500" algn="l" rtl="0" eaLnBrk="0" fontAlgn="base" hangingPunct="0">
        <a:spcBef>
          <a:spcPts val="1700"/>
        </a:spcBef>
        <a:spcAft>
          <a:spcPct val="0"/>
        </a:spcAft>
        <a:buClr>
          <a:srgbClr val="000000"/>
        </a:buClr>
        <a:buSzPct val="171000"/>
        <a:buFont typeface="Comic Sans MS" pitchFamily="-112" charset="0"/>
        <a:buChar char="•"/>
        <a:defRPr sz="2400">
          <a:solidFill>
            <a:schemeClr val="tx1"/>
          </a:solidFill>
          <a:latin typeface="Arial"/>
          <a:ea typeface="+mn-ea"/>
          <a:cs typeface="+mn-cs"/>
          <a:sym typeface="Comic Sans MS" pitchFamily="-112" charset="0"/>
        </a:defRPr>
      </a:lvl4pPr>
      <a:lvl5pPr marL="2616200" indent="-571500" algn="l" rtl="0" eaLnBrk="0" fontAlgn="base" hangingPunct="0">
        <a:spcBef>
          <a:spcPts val="1700"/>
        </a:spcBef>
        <a:spcAft>
          <a:spcPct val="0"/>
        </a:spcAft>
        <a:buClr>
          <a:srgbClr val="000000"/>
        </a:buClr>
        <a:buSzPct val="171000"/>
        <a:buFont typeface="Comic Sans MS" pitchFamily="-112" charset="0"/>
        <a:buChar char="•"/>
        <a:defRPr sz="2400">
          <a:solidFill>
            <a:schemeClr val="tx1"/>
          </a:solidFill>
          <a:latin typeface="Arial"/>
          <a:ea typeface="+mn-ea"/>
          <a:cs typeface="+mn-cs"/>
          <a:sym typeface="Comic Sans MS" pitchFamily="-112" charset="0"/>
        </a:defRPr>
      </a:lvl5pPr>
      <a:lvl6pPr marL="3073400" indent="-571500" algn="l" rtl="0" fontAlgn="base">
        <a:spcBef>
          <a:spcPts val="1700"/>
        </a:spcBef>
        <a:spcAft>
          <a:spcPct val="0"/>
        </a:spcAft>
        <a:buClr>
          <a:srgbClr val="000000"/>
        </a:buClr>
        <a:buSzPct val="171000"/>
        <a:buFont typeface="Comic Sans MS" pitchFamily="-10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pitchFamily="-108" charset="0"/>
        </a:defRPr>
      </a:lvl6pPr>
      <a:lvl7pPr marL="3530600" indent="-571500" algn="l" rtl="0" fontAlgn="base">
        <a:spcBef>
          <a:spcPts val="1700"/>
        </a:spcBef>
        <a:spcAft>
          <a:spcPct val="0"/>
        </a:spcAft>
        <a:buClr>
          <a:srgbClr val="000000"/>
        </a:buClr>
        <a:buSzPct val="171000"/>
        <a:buFont typeface="Comic Sans MS" pitchFamily="-10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pitchFamily="-108" charset="0"/>
        </a:defRPr>
      </a:lvl7pPr>
      <a:lvl8pPr marL="3987800" indent="-571500" algn="l" rtl="0" fontAlgn="base">
        <a:spcBef>
          <a:spcPts val="1700"/>
        </a:spcBef>
        <a:spcAft>
          <a:spcPct val="0"/>
        </a:spcAft>
        <a:buClr>
          <a:srgbClr val="000000"/>
        </a:buClr>
        <a:buSzPct val="171000"/>
        <a:buFont typeface="Comic Sans MS" pitchFamily="-10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pitchFamily="-108" charset="0"/>
        </a:defRPr>
      </a:lvl8pPr>
      <a:lvl9pPr marL="4445000" indent="-571500" algn="l" rtl="0" fontAlgn="base">
        <a:spcBef>
          <a:spcPts val="1700"/>
        </a:spcBef>
        <a:spcAft>
          <a:spcPct val="0"/>
        </a:spcAft>
        <a:buClr>
          <a:srgbClr val="000000"/>
        </a:buClr>
        <a:buSzPct val="171000"/>
        <a:buFont typeface="Comic Sans MS" pitchFamily="-108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Comic Sans MS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4" Type="http://schemas.openxmlformats.org/officeDocument/2006/relationships/image" Target="../media/image39.tiff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hot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493" y="0"/>
            <a:ext cx="9399693" cy="6934200"/>
          </a:xfrm>
          <a:prstGeom prst="rect">
            <a:avLst/>
          </a:prstGeom>
        </p:spPr>
      </p:pic>
      <p:sp>
        <p:nvSpPr>
          <p:cNvPr id="16388" name="Rectangle 4"/>
          <p:cNvSpPr>
            <a:spLocks noGrp="1" noChangeArrowheads="1"/>
          </p:cNvSpPr>
          <p:nvPr>
            <p:ph idx="1"/>
          </p:nvPr>
        </p:nvSpPr>
        <p:spPr>
          <a:xfrm>
            <a:off x="152400" y="1371600"/>
            <a:ext cx="4114800" cy="1905000"/>
          </a:xfrm>
        </p:spPr>
        <p:txBody>
          <a:bodyPr/>
          <a:lstStyle/>
          <a:p>
            <a:pPr eaLnBrk="1" hangingPunct="1"/>
            <a:endParaRPr lang="en-US" sz="2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eaLnBrk="1" hangingPunct="1">
              <a:buFont typeface="Wingdings" charset="2"/>
              <a:buNone/>
            </a:pP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Andrew Smith</a:t>
            </a:r>
            <a:endParaRPr lang="en-US" sz="2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eaLnBrk="1" hangingPunct="1">
              <a:buFont typeface="Wingdings" charset="2"/>
              <a:buNone/>
            </a:pPr>
            <a:r>
              <a:rPr lang="en-U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University of Maryland</a:t>
            </a:r>
            <a:endParaRPr lang="en-US" sz="20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7218363" y="5821363"/>
            <a:ext cx="1976437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spcBef>
                <a:spcPct val="50000"/>
              </a:spcBef>
              <a:buClr>
                <a:schemeClr val="tx1"/>
              </a:buClr>
              <a:buSzPct val="110000"/>
              <a:buFont typeface="Wingdings" charset="2"/>
              <a:buChar char="§"/>
              <a:defRPr/>
            </a:pPr>
            <a:endParaRPr lang="en-US" sz="2000" b="1" i="0" kern="0" dirty="0" smtClean="0">
              <a:solidFill>
                <a:schemeClr val="folHlink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800" y="0"/>
            <a:ext cx="594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smtClean="0">
                <a:solidFill>
                  <a:schemeClr val="tx1"/>
                </a:solidFill>
              </a:rPr>
              <a:t>HAWC </a:t>
            </a:r>
          </a:p>
          <a:p>
            <a:r>
              <a:rPr lang="en-US" sz="3200" dirty="0" smtClean="0">
                <a:solidFill>
                  <a:schemeClr val="tx1"/>
                </a:solidFill>
              </a:rPr>
              <a:t>(High Altitude Water Cherenkov) TeV Gamma-Ray Observatory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Performance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1000" y="990601"/>
            <a:ext cx="8763000" cy="5410200"/>
            <a:chOff x="17449800" y="16764000"/>
            <a:chExt cx="15252700" cy="11137900"/>
          </a:xfrm>
        </p:grpSpPr>
        <p:pic>
          <p:nvPicPr>
            <p:cNvPr id="4" name="Picture 3" descr="icrc924_fig03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22200" y="22250400"/>
              <a:ext cx="7480300" cy="5651500"/>
            </a:xfrm>
            <a:prstGeom prst="rect">
              <a:avLst/>
            </a:prstGeom>
          </p:spPr>
        </p:pic>
        <p:pic>
          <p:nvPicPr>
            <p:cNvPr id="5" name="Picture 4" descr="icrc924_fig0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93600" y="16764000"/>
              <a:ext cx="7480300" cy="5651500"/>
            </a:xfrm>
            <a:prstGeom prst="rect">
              <a:avLst/>
            </a:prstGeom>
          </p:spPr>
        </p:pic>
        <p:pic>
          <p:nvPicPr>
            <p:cNvPr id="6" name="Picture 5" descr="icrc924_fig0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02200" y="22250400"/>
              <a:ext cx="7480300" cy="5651500"/>
            </a:xfrm>
            <a:prstGeom prst="rect">
              <a:avLst/>
            </a:prstGeom>
          </p:spPr>
        </p:pic>
        <p:pic>
          <p:nvPicPr>
            <p:cNvPr id="7" name="Picture 6" descr="icrc924_fig02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48" b="1573"/>
            <a:stretch/>
          </p:blipFill>
          <p:spPr>
            <a:xfrm>
              <a:off x="17449800" y="16840200"/>
              <a:ext cx="7480300" cy="5486400"/>
            </a:xfrm>
            <a:prstGeom prst="rect">
              <a:avLst/>
            </a:prstGeom>
          </p:spPr>
        </p:pic>
        <p:sp>
          <p:nvSpPr>
            <p:cNvPr id="8" name="TextBox 3"/>
            <p:cNvSpPr txBox="1">
              <a:spLocks noChangeArrowheads="1"/>
            </p:cNvSpPr>
            <p:nvPr/>
          </p:nvSpPr>
          <p:spPr bwMode="auto">
            <a:xfrm>
              <a:off x="23412071" y="19278600"/>
              <a:ext cx="321426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endParaRPr lang="en-US" sz="1600">
                <a:latin typeface="Arial" charset="0"/>
                <a:cs typeface="Arial" charset="0"/>
              </a:endParaRPr>
            </a:p>
          </p:txBody>
        </p:sp>
        <p:sp>
          <p:nvSpPr>
            <p:cNvPr id="9" name="TextBox 4"/>
            <p:cNvSpPr txBox="1">
              <a:spLocks noChangeArrowheads="1"/>
            </p:cNvSpPr>
            <p:nvPr/>
          </p:nvSpPr>
          <p:spPr bwMode="auto">
            <a:xfrm>
              <a:off x="23164800" y="18059399"/>
              <a:ext cx="1447800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dirty="0"/>
                <a:t>(a)</a:t>
              </a:r>
            </a:p>
          </p:txBody>
        </p:sp>
        <p:sp>
          <p:nvSpPr>
            <p:cNvPr id="10" name="TextBox 36"/>
            <p:cNvSpPr txBox="1">
              <a:spLocks noChangeArrowheads="1"/>
            </p:cNvSpPr>
            <p:nvPr/>
          </p:nvSpPr>
          <p:spPr bwMode="auto">
            <a:xfrm>
              <a:off x="29870399" y="24612600"/>
              <a:ext cx="1447800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/>
                <a:t>(d)</a:t>
              </a:r>
            </a:p>
          </p:txBody>
        </p:sp>
        <p:sp>
          <p:nvSpPr>
            <p:cNvPr id="11" name="TextBox 37"/>
            <p:cNvSpPr txBox="1">
              <a:spLocks noChangeArrowheads="1"/>
            </p:cNvSpPr>
            <p:nvPr/>
          </p:nvSpPr>
          <p:spPr bwMode="auto">
            <a:xfrm>
              <a:off x="22936199" y="25679401"/>
              <a:ext cx="1447800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/>
                <a:t>(c)</a:t>
              </a:r>
            </a:p>
          </p:txBody>
        </p:sp>
        <p:sp>
          <p:nvSpPr>
            <p:cNvPr id="12" name="TextBox 38"/>
            <p:cNvSpPr txBox="1">
              <a:spLocks noChangeArrowheads="1"/>
            </p:cNvSpPr>
            <p:nvPr/>
          </p:nvSpPr>
          <p:spPr bwMode="auto">
            <a:xfrm>
              <a:off x="28803600" y="17754598"/>
              <a:ext cx="1447800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/>
                <a:t>(b)</a:t>
              </a:r>
            </a:p>
          </p:txBody>
        </p:sp>
        <p:sp>
          <p:nvSpPr>
            <p:cNvPr id="13" name="Rectangle 25"/>
            <p:cNvSpPr>
              <a:spLocks/>
            </p:cNvSpPr>
            <p:nvPr/>
          </p:nvSpPr>
          <p:spPr bwMode="auto">
            <a:xfrm>
              <a:off x="21869400" y="195072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  <a:sym typeface="Arial" charset="0"/>
                </a:rPr>
                <a:t>Milagro</a:t>
              </a:r>
            </a:p>
          </p:txBody>
        </p:sp>
        <p:sp>
          <p:nvSpPr>
            <p:cNvPr id="14" name="Rectangle 25"/>
            <p:cNvSpPr>
              <a:spLocks/>
            </p:cNvSpPr>
            <p:nvPr/>
          </p:nvSpPr>
          <p:spPr bwMode="auto">
            <a:xfrm>
              <a:off x="29641800" y="188214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  <a:sym typeface="Arial" charset="0"/>
                </a:rPr>
                <a:t>Milagro</a:t>
              </a:r>
            </a:p>
          </p:txBody>
        </p:sp>
        <p:sp>
          <p:nvSpPr>
            <p:cNvPr id="15" name="Rectangle 25"/>
            <p:cNvSpPr>
              <a:spLocks/>
            </p:cNvSpPr>
            <p:nvPr/>
          </p:nvSpPr>
          <p:spPr bwMode="auto">
            <a:xfrm>
              <a:off x="19431000" y="232410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  <a:sym typeface="Arial" charset="0"/>
                </a:rPr>
                <a:t>Milagro</a:t>
              </a:r>
            </a:p>
          </p:txBody>
        </p:sp>
        <p:sp>
          <p:nvSpPr>
            <p:cNvPr id="16" name="Rectangle 25"/>
            <p:cNvSpPr>
              <a:spLocks/>
            </p:cNvSpPr>
            <p:nvPr/>
          </p:nvSpPr>
          <p:spPr bwMode="auto">
            <a:xfrm>
              <a:off x="28575000" y="243078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  <a:sym typeface="Arial" charset="0"/>
                </a:rPr>
                <a:t>Milagro</a:t>
              </a:r>
            </a:p>
          </p:txBody>
        </p:sp>
        <p:sp>
          <p:nvSpPr>
            <p:cNvPr id="17" name="Rectangle 25"/>
            <p:cNvSpPr>
              <a:spLocks/>
            </p:cNvSpPr>
            <p:nvPr/>
          </p:nvSpPr>
          <p:spPr bwMode="auto">
            <a:xfrm>
              <a:off x="18510857" y="18803332"/>
              <a:ext cx="12954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3366FF"/>
                  </a:solidFill>
                  <a:latin typeface="Arial" charset="0"/>
                  <a:cs typeface="Arial" charset="0"/>
                  <a:sym typeface="Arial" charset="0"/>
                </a:rPr>
                <a:t>HAWC</a:t>
              </a:r>
            </a:p>
          </p:txBody>
        </p:sp>
        <p:sp>
          <p:nvSpPr>
            <p:cNvPr id="18" name="Rectangle 25"/>
            <p:cNvSpPr>
              <a:spLocks/>
            </p:cNvSpPr>
            <p:nvPr/>
          </p:nvSpPr>
          <p:spPr bwMode="auto">
            <a:xfrm>
              <a:off x="26517600" y="261366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3366FF"/>
                  </a:solidFill>
                  <a:latin typeface="Arial" charset="0"/>
                  <a:cs typeface="Arial" charset="0"/>
                  <a:sym typeface="Arial" charset="0"/>
                </a:rPr>
                <a:t>HAWC</a:t>
              </a:r>
            </a:p>
          </p:txBody>
        </p:sp>
        <p:sp>
          <p:nvSpPr>
            <p:cNvPr id="19" name="Rectangle 25"/>
            <p:cNvSpPr>
              <a:spLocks/>
            </p:cNvSpPr>
            <p:nvPr/>
          </p:nvSpPr>
          <p:spPr bwMode="auto">
            <a:xfrm>
              <a:off x="26898600" y="200406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>
                  <a:solidFill>
                    <a:srgbClr val="3366FF"/>
                  </a:solidFill>
                  <a:latin typeface="Arial" charset="0"/>
                  <a:cs typeface="Arial" charset="0"/>
                  <a:sym typeface="Arial" charset="0"/>
                </a:rPr>
                <a:t>HAWC</a:t>
              </a:r>
            </a:p>
          </p:txBody>
        </p:sp>
        <p:sp>
          <p:nvSpPr>
            <p:cNvPr id="20" name="Rectangle 25"/>
            <p:cNvSpPr>
              <a:spLocks/>
            </p:cNvSpPr>
            <p:nvPr/>
          </p:nvSpPr>
          <p:spPr bwMode="auto">
            <a:xfrm>
              <a:off x="19583400" y="245364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3366FF"/>
                  </a:solidFill>
                  <a:latin typeface="Arial" charset="0"/>
                  <a:cs typeface="Arial" charset="0"/>
                  <a:sym typeface="Arial" charset="0"/>
                </a:rPr>
                <a:t>HAWC</a:t>
              </a:r>
            </a:p>
          </p:txBody>
        </p:sp>
      </p:grpSp>
      <p:sp>
        <p:nvSpPr>
          <p:cNvPr id="21" name="AutoShape 11"/>
          <p:cNvSpPr>
            <a:spLocks/>
          </p:cNvSpPr>
          <p:nvPr/>
        </p:nvSpPr>
        <p:spPr bwMode="auto">
          <a:xfrm>
            <a:off x="1617762" y="8930"/>
            <a:ext cx="1049238" cy="975568"/>
          </a:xfrm>
          <a:prstGeom prst="roundRect">
            <a:avLst>
              <a:gd name="adj" fmla="val 15514"/>
            </a:avLst>
          </a:prstGeom>
          <a:solidFill>
            <a:srgbClr val="0000FF"/>
          </a:solidFill>
          <a:ln w="254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76199" dir="2700000" algn="ctr" rotWithShape="0">
              <a:schemeClr val="bg2">
                <a:alpha val="42995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22" name="Group 13"/>
          <p:cNvGrpSpPr>
            <a:grpSpLocks/>
          </p:cNvGrpSpPr>
          <p:nvPr/>
        </p:nvGrpSpPr>
        <p:grpSpPr bwMode="auto">
          <a:xfrm>
            <a:off x="3884414" y="5179219"/>
            <a:ext cx="972220" cy="785813"/>
            <a:chOff x="0" y="0"/>
            <a:chExt cx="871" cy="704"/>
          </a:xfrm>
        </p:grpSpPr>
        <p:sp>
          <p:nvSpPr>
            <p:cNvPr id="23" name="AutoShape 14"/>
            <p:cNvSpPr>
              <a:spLocks/>
            </p:cNvSpPr>
            <p:nvPr/>
          </p:nvSpPr>
          <p:spPr bwMode="auto">
            <a:xfrm>
              <a:off x="0" y="0"/>
              <a:ext cx="840" cy="704"/>
            </a:xfrm>
            <a:prstGeom prst="roundRect">
              <a:avLst>
                <a:gd name="adj" fmla="val 19315"/>
              </a:avLst>
            </a:prstGeom>
            <a:solidFill>
              <a:srgbClr val="0000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199" dir="2700000" algn="ctr" rotWithShape="0">
                <a:schemeClr val="bg2">
                  <a:alpha val="42995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Rectangle 15"/>
            <p:cNvSpPr>
              <a:spLocks/>
            </p:cNvSpPr>
            <p:nvPr/>
          </p:nvSpPr>
          <p:spPr bwMode="auto">
            <a:xfrm>
              <a:off x="31" y="40"/>
              <a:ext cx="840" cy="544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/>
              <a:r>
                <a:rPr lang="en-US" sz="13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Better Energy Resolution</a:t>
              </a:r>
            </a:p>
          </p:txBody>
        </p:sp>
      </p:grpSp>
      <p:grpSp>
        <p:nvGrpSpPr>
          <p:cNvPr id="25" name="Group 16"/>
          <p:cNvGrpSpPr>
            <a:grpSpLocks/>
          </p:cNvGrpSpPr>
          <p:nvPr/>
        </p:nvGrpSpPr>
        <p:grpSpPr bwMode="auto">
          <a:xfrm>
            <a:off x="7795617" y="62508"/>
            <a:ext cx="1401961" cy="821531"/>
            <a:chOff x="0" y="0"/>
            <a:chExt cx="1256" cy="736"/>
          </a:xfrm>
        </p:grpSpPr>
        <p:sp>
          <p:nvSpPr>
            <p:cNvPr id="26" name="AutoShape 17"/>
            <p:cNvSpPr>
              <a:spLocks/>
            </p:cNvSpPr>
            <p:nvPr/>
          </p:nvSpPr>
          <p:spPr bwMode="auto">
            <a:xfrm>
              <a:off x="0" y="0"/>
              <a:ext cx="1106" cy="736"/>
            </a:xfrm>
            <a:prstGeom prst="roundRect">
              <a:avLst>
                <a:gd name="adj" fmla="val 18472"/>
              </a:avLst>
            </a:prstGeom>
            <a:solidFill>
              <a:srgbClr val="0000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199" dir="2700000" algn="ctr" rotWithShape="0">
                <a:schemeClr val="bg2">
                  <a:alpha val="42995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Rectangle 18"/>
            <p:cNvSpPr>
              <a:spLocks/>
            </p:cNvSpPr>
            <p:nvPr/>
          </p:nvSpPr>
          <p:spPr bwMode="auto">
            <a:xfrm>
              <a:off x="0" y="43"/>
              <a:ext cx="1256" cy="544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/>
              <a:r>
                <a:rPr lang="en-US" sz="13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Much Better Background Rejection</a:t>
              </a:r>
            </a:p>
          </p:txBody>
        </p:sp>
      </p:grp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7884914" y="3973711"/>
            <a:ext cx="1526977" cy="866180"/>
            <a:chOff x="0" y="0"/>
            <a:chExt cx="1368" cy="776"/>
          </a:xfrm>
        </p:grpSpPr>
        <p:sp>
          <p:nvSpPr>
            <p:cNvPr id="29" name="AutoShape 20"/>
            <p:cNvSpPr>
              <a:spLocks/>
            </p:cNvSpPr>
            <p:nvPr/>
          </p:nvSpPr>
          <p:spPr bwMode="auto">
            <a:xfrm>
              <a:off x="0" y="0"/>
              <a:ext cx="1112" cy="776"/>
            </a:xfrm>
            <a:prstGeom prst="roundRect">
              <a:avLst>
                <a:gd name="adj" fmla="val 17519"/>
              </a:avLst>
            </a:prstGeom>
            <a:solidFill>
              <a:srgbClr val="0000FF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76199" dir="2700000" algn="ctr" rotWithShape="0">
                <a:schemeClr val="bg2">
                  <a:alpha val="42995"/>
                </a:schemeClr>
              </a:outerShdw>
            </a:effectLst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Rectangle 21"/>
            <p:cNvSpPr>
              <a:spLocks/>
            </p:cNvSpPr>
            <p:nvPr/>
          </p:nvSpPr>
          <p:spPr bwMode="auto">
            <a:xfrm>
              <a:off x="96" y="99"/>
              <a:ext cx="1272" cy="376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  <p:txBody>
            <a:bodyPr lIns="38100" tIns="38100" rIns="38100" bIns="38100">
              <a:prstTxWarp prst="textNoShape">
                <a:avLst/>
              </a:prstTxWarp>
            </a:bodyPr>
            <a:lstStyle/>
            <a:p>
              <a:pPr algn="l"/>
              <a:r>
                <a:rPr lang="en-US" sz="1300" dirty="0">
                  <a:solidFill>
                    <a:srgbClr val="FFFF00"/>
                  </a:solidFill>
                  <a:latin typeface="Arial" charset="0"/>
                  <a:ea typeface="Arial" charset="0"/>
                  <a:cs typeface="Arial" charset="0"/>
                  <a:sym typeface="Arial" charset="0"/>
                </a:rPr>
                <a:t>Much Better Angular Resolution</a:t>
              </a:r>
            </a:p>
          </p:txBody>
        </p:sp>
      </p:grpSp>
      <p:sp>
        <p:nvSpPr>
          <p:cNvPr id="41" name="Rectangle 12"/>
          <p:cNvSpPr>
            <a:spLocks/>
          </p:cNvSpPr>
          <p:nvPr/>
        </p:nvSpPr>
        <p:spPr bwMode="auto">
          <a:xfrm>
            <a:off x="1676400" y="152400"/>
            <a:ext cx="1089422" cy="607219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  <p:txBody>
          <a:bodyPr lIns="26788" tIns="26788" rIns="26788" bIns="26788">
            <a:prstTxWarp prst="textNoShape">
              <a:avLst/>
            </a:prstTxWarp>
          </a:bodyPr>
          <a:lstStyle/>
          <a:p>
            <a:pPr algn="l"/>
            <a:r>
              <a:rPr lang="en-US" sz="1300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Much Better Low Energy Response</a:t>
            </a:r>
          </a:p>
        </p:txBody>
      </p:sp>
    </p:spTree>
    <p:extLst>
      <p:ext uri="{BB962C8B-B14F-4D97-AF65-F5344CB8AC3E}">
        <p14:creationId xmlns:p14="http://schemas.microsoft.com/office/powerpoint/2010/main" val="33122357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2"/>
          <p:cNvGrpSpPr/>
          <p:nvPr/>
        </p:nvGrpSpPr>
        <p:grpSpPr>
          <a:xfrm>
            <a:off x="457200" y="1219200"/>
            <a:ext cx="8534400" cy="5486400"/>
            <a:chOff x="17449800" y="16764000"/>
            <a:chExt cx="15252700" cy="11137900"/>
          </a:xfrm>
        </p:grpSpPr>
        <p:pic>
          <p:nvPicPr>
            <p:cNvPr id="34" name="Picture 33" descr="icrc924_fig03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22200" y="22250400"/>
              <a:ext cx="7480300" cy="5651500"/>
            </a:xfrm>
            <a:prstGeom prst="rect">
              <a:avLst/>
            </a:prstGeom>
          </p:spPr>
        </p:pic>
        <p:pic>
          <p:nvPicPr>
            <p:cNvPr id="36" name="Picture 35" descr="icrc924_fig01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993600" y="16764000"/>
              <a:ext cx="7480300" cy="5651500"/>
            </a:xfrm>
            <a:prstGeom prst="rect">
              <a:avLst/>
            </a:prstGeom>
          </p:spPr>
        </p:pic>
        <p:pic>
          <p:nvPicPr>
            <p:cNvPr id="38" name="Picture 37" descr="icrc924_fig04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02200" y="22250400"/>
              <a:ext cx="7480300" cy="5651500"/>
            </a:xfrm>
            <a:prstGeom prst="rect">
              <a:avLst/>
            </a:prstGeom>
          </p:spPr>
        </p:pic>
        <p:pic>
          <p:nvPicPr>
            <p:cNvPr id="39" name="Picture 38" descr="icrc924_fig02.pd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348" b="1573"/>
            <a:stretch/>
          </p:blipFill>
          <p:spPr>
            <a:xfrm>
              <a:off x="17449800" y="16840200"/>
              <a:ext cx="7480300" cy="5486400"/>
            </a:xfrm>
            <a:prstGeom prst="rect">
              <a:avLst/>
            </a:prstGeom>
          </p:spPr>
        </p:pic>
        <p:sp>
          <p:nvSpPr>
            <p:cNvPr id="41" name="TextBox 3"/>
            <p:cNvSpPr txBox="1">
              <a:spLocks noChangeArrowheads="1"/>
            </p:cNvSpPr>
            <p:nvPr/>
          </p:nvSpPr>
          <p:spPr bwMode="auto">
            <a:xfrm>
              <a:off x="23412071" y="19278600"/>
              <a:ext cx="321426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endParaRPr lang="en-US" sz="1600">
                <a:latin typeface="Arial" charset="0"/>
                <a:cs typeface="Arial" charset="0"/>
              </a:endParaRPr>
            </a:p>
          </p:txBody>
        </p:sp>
        <p:sp>
          <p:nvSpPr>
            <p:cNvPr id="42" name="TextBox 4"/>
            <p:cNvSpPr txBox="1">
              <a:spLocks noChangeArrowheads="1"/>
            </p:cNvSpPr>
            <p:nvPr/>
          </p:nvSpPr>
          <p:spPr bwMode="auto">
            <a:xfrm>
              <a:off x="23164800" y="18059399"/>
              <a:ext cx="1447800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 dirty="0"/>
                <a:t>(a)</a:t>
              </a:r>
            </a:p>
          </p:txBody>
        </p:sp>
        <p:sp>
          <p:nvSpPr>
            <p:cNvPr id="43" name="TextBox 36"/>
            <p:cNvSpPr txBox="1">
              <a:spLocks noChangeArrowheads="1"/>
            </p:cNvSpPr>
            <p:nvPr/>
          </p:nvSpPr>
          <p:spPr bwMode="auto">
            <a:xfrm>
              <a:off x="29870399" y="24612600"/>
              <a:ext cx="1447800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/>
                <a:t>(d)</a:t>
              </a:r>
            </a:p>
          </p:txBody>
        </p:sp>
        <p:sp>
          <p:nvSpPr>
            <p:cNvPr id="45" name="TextBox 37"/>
            <p:cNvSpPr txBox="1">
              <a:spLocks noChangeArrowheads="1"/>
            </p:cNvSpPr>
            <p:nvPr/>
          </p:nvSpPr>
          <p:spPr bwMode="auto">
            <a:xfrm>
              <a:off x="22936199" y="25679401"/>
              <a:ext cx="1447800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/>
                <a:t>(c)</a:t>
              </a:r>
            </a:p>
          </p:txBody>
        </p:sp>
        <p:sp>
          <p:nvSpPr>
            <p:cNvPr id="47" name="TextBox 38"/>
            <p:cNvSpPr txBox="1">
              <a:spLocks noChangeArrowheads="1"/>
            </p:cNvSpPr>
            <p:nvPr/>
          </p:nvSpPr>
          <p:spPr bwMode="auto">
            <a:xfrm>
              <a:off x="28803600" y="17754598"/>
              <a:ext cx="1447800" cy="696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rgbClr val="000000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600"/>
                <a:t>(b)</a:t>
              </a:r>
            </a:p>
          </p:txBody>
        </p:sp>
        <p:sp>
          <p:nvSpPr>
            <p:cNvPr id="48" name="Rectangle 25"/>
            <p:cNvSpPr>
              <a:spLocks/>
            </p:cNvSpPr>
            <p:nvPr/>
          </p:nvSpPr>
          <p:spPr bwMode="auto">
            <a:xfrm>
              <a:off x="21869400" y="195072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  <a:sym typeface="Arial" charset="0"/>
                </a:rPr>
                <a:t>Milagro</a:t>
              </a:r>
            </a:p>
          </p:txBody>
        </p:sp>
        <p:sp>
          <p:nvSpPr>
            <p:cNvPr id="49" name="Rectangle 25"/>
            <p:cNvSpPr>
              <a:spLocks/>
            </p:cNvSpPr>
            <p:nvPr/>
          </p:nvSpPr>
          <p:spPr bwMode="auto">
            <a:xfrm>
              <a:off x="29641800" y="188214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  <a:sym typeface="Arial" charset="0"/>
                </a:rPr>
                <a:t>Milagro</a:t>
              </a:r>
            </a:p>
          </p:txBody>
        </p:sp>
        <p:sp>
          <p:nvSpPr>
            <p:cNvPr id="50" name="Rectangle 25"/>
            <p:cNvSpPr>
              <a:spLocks/>
            </p:cNvSpPr>
            <p:nvPr/>
          </p:nvSpPr>
          <p:spPr bwMode="auto">
            <a:xfrm>
              <a:off x="21126790" y="23415799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  <a:sym typeface="Arial" charset="0"/>
                </a:rPr>
                <a:t>Milagro</a:t>
              </a:r>
            </a:p>
          </p:txBody>
        </p:sp>
        <p:sp>
          <p:nvSpPr>
            <p:cNvPr id="51" name="Rectangle 25"/>
            <p:cNvSpPr>
              <a:spLocks/>
            </p:cNvSpPr>
            <p:nvPr/>
          </p:nvSpPr>
          <p:spPr bwMode="auto">
            <a:xfrm>
              <a:off x="28575000" y="243078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FF0000"/>
                  </a:solidFill>
                  <a:latin typeface="Arial" charset="0"/>
                  <a:cs typeface="Arial" charset="0"/>
                  <a:sym typeface="Arial" charset="0"/>
                </a:rPr>
                <a:t>Milagro</a:t>
              </a:r>
            </a:p>
          </p:txBody>
        </p:sp>
        <p:sp>
          <p:nvSpPr>
            <p:cNvPr id="56" name="Rectangle 25"/>
            <p:cNvSpPr>
              <a:spLocks/>
            </p:cNvSpPr>
            <p:nvPr/>
          </p:nvSpPr>
          <p:spPr bwMode="auto">
            <a:xfrm>
              <a:off x="18510857" y="18803332"/>
              <a:ext cx="1295400" cy="304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3366FF"/>
                  </a:solidFill>
                  <a:latin typeface="Arial" charset="0"/>
                  <a:cs typeface="Arial" charset="0"/>
                  <a:sym typeface="Arial" charset="0"/>
                </a:rPr>
                <a:t>HAWC</a:t>
              </a:r>
            </a:p>
          </p:txBody>
        </p:sp>
        <p:sp>
          <p:nvSpPr>
            <p:cNvPr id="60" name="Rectangle 25"/>
            <p:cNvSpPr>
              <a:spLocks/>
            </p:cNvSpPr>
            <p:nvPr/>
          </p:nvSpPr>
          <p:spPr bwMode="auto">
            <a:xfrm>
              <a:off x="26517600" y="261366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3366FF"/>
                  </a:solidFill>
                  <a:latin typeface="Arial" charset="0"/>
                  <a:cs typeface="Arial" charset="0"/>
                  <a:sym typeface="Arial" charset="0"/>
                </a:rPr>
                <a:t>HAWC</a:t>
              </a:r>
            </a:p>
          </p:txBody>
        </p:sp>
        <p:sp>
          <p:nvSpPr>
            <p:cNvPr id="61" name="Rectangle 25"/>
            <p:cNvSpPr>
              <a:spLocks/>
            </p:cNvSpPr>
            <p:nvPr/>
          </p:nvSpPr>
          <p:spPr bwMode="auto">
            <a:xfrm>
              <a:off x="26898600" y="200406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>
                  <a:solidFill>
                    <a:srgbClr val="3366FF"/>
                  </a:solidFill>
                  <a:latin typeface="Arial" charset="0"/>
                  <a:cs typeface="Arial" charset="0"/>
                  <a:sym typeface="Arial" charset="0"/>
                </a:rPr>
                <a:t>HAWC</a:t>
              </a:r>
            </a:p>
          </p:txBody>
        </p:sp>
        <p:sp>
          <p:nvSpPr>
            <p:cNvPr id="62" name="Rectangle 25"/>
            <p:cNvSpPr>
              <a:spLocks/>
            </p:cNvSpPr>
            <p:nvPr/>
          </p:nvSpPr>
          <p:spPr bwMode="auto">
            <a:xfrm>
              <a:off x="19583400" y="24536400"/>
              <a:ext cx="1295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/>
            <a:p>
              <a:pPr marL="34108"/>
              <a:r>
                <a:rPr lang="en-US" sz="1400" dirty="0">
                  <a:solidFill>
                    <a:srgbClr val="3366FF"/>
                  </a:solidFill>
                  <a:latin typeface="Arial" charset="0"/>
                  <a:cs typeface="Arial" charset="0"/>
                  <a:sym typeface="Arial" charset="0"/>
                </a:rPr>
                <a:t>HAWC</a:t>
              </a:r>
            </a:p>
          </p:txBody>
        </p:sp>
      </p:grp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1676399"/>
            <a:ext cx="7353300" cy="4660900"/>
          </a:xfrm>
        </p:spPr>
        <p:txBody>
          <a:bodyPr/>
          <a:lstStyle/>
          <a:p>
            <a:endParaRPr lang="en-US"/>
          </a:p>
        </p:txBody>
      </p:sp>
      <p:sp>
        <p:nvSpPr>
          <p:cNvPr id="104453" name="Rectangle 5"/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6489700" cy="952500"/>
          </a:xfrm>
        </p:spPr>
        <p:txBody>
          <a:bodyPr/>
          <a:lstStyle/>
          <a:p>
            <a:r>
              <a:rPr lang="en-US" dirty="0" smtClean="0"/>
              <a:t>HAWC Performance at 2 TeV</a:t>
            </a:r>
            <a:endParaRPr lang="en-US" dirty="0"/>
          </a:p>
        </p:txBody>
      </p:sp>
      <p:sp>
        <p:nvSpPr>
          <p:cNvPr id="416786" name="Rectangle 23"/>
          <p:cNvSpPr>
            <a:spLocks/>
          </p:cNvSpPr>
          <p:nvPr/>
        </p:nvSpPr>
        <p:spPr bwMode="auto">
          <a:xfrm>
            <a:off x="2286000" y="1447799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</a:t>
            </a:r>
          </a:p>
        </p:txBody>
      </p:sp>
      <p:sp>
        <p:nvSpPr>
          <p:cNvPr id="416793" name="Rectangle 30"/>
          <p:cNvSpPr>
            <a:spLocks/>
          </p:cNvSpPr>
          <p:nvPr/>
        </p:nvSpPr>
        <p:spPr bwMode="auto">
          <a:xfrm>
            <a:off x="1598414" y="5564980"/>
            <a:ext cx="1009055" cy="17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8" bIns="0">
            <a:prstTxWarp prst="textNoShape">
              <a:avLst/>
            </a:prstTxWarp>
          </a:bodyPr>
          <a:lstStyle/>
          <a:p>
            <a:pPr marL="40182"/>
            <a:r>
              <a:rPr lang="en-US" sz="1300" dirty="0">
                <a:solidFill>
                  <a:srgbClr val="0000FF"/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HAWC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 flipV="1">
            <a:off x="2743200" y="1142999"/>
            <a:ext cx="0" cy="2209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6096000" y="1142999"/>
            <a:ext cx="0" cy="2209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V="1">
            <a:off x="2286000" y="3886199"/>
            <a:ext cx="0" cy="2286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6553200" y="3809999"/>
            <a:ext cx="0" cy="2362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990600" y="1794935"/>
            <a:ext cx="1828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124200" y="190499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7X</a:t>
            </a:r>
          </a:p>
        </p:txBody>
      </p:sp>
      <p:cxnSp>
        <p:nvCxnSpPr>
          <p:cNvPr id="40" name="Straight Connector 39"/>
          <p:cNvCxnSpPr/>
          <p:nvPr/>
        </p:nvCxnSpPr>
        <p:spPr bwMode="auto">
          <a:xfrm>
            <a:off x="990600" y="2438399"/>
            <a:ext cx="18288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>
            <a:off x="1295400" y="4419599"/>
            <a:ext cx="990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1282700" y="5397496"/>
            <a:ext cx="1003300" cy="127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2" name="TextBox 51"/>
          <p:cNvSpPr txBox="1"/>
          <p:nvPr/>
        </p:nvSpPr>
        <p:spPr>
          <a:xfrm>
            <a:off x="2133600" y="472439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2X</a:t>
            </a:r>
          </a:p>
        </p:txBody>
      </p:sp>
      <p:cxnSp>
        <p:nvCxnSpPr>
          <p:cNvPr id="53" name="Straight Connector 52"/>
          <p:cNvCxnSpPr/>
          <p:nvPr/>
        </p:nvCxnSpPr>
        <p:spPr bwMode="auto">
          <a:xfrm>
            <a:off x="5105400" y="1904999"/>
            <a:ext cx="990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>
            <a:off x="5105400" y="2425696"/>
            <a:ext cx="1003300" cy="127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Box 54"/>
          <p:cNvSpPr txBox="1"/>
          <p:nvPr/>
        </p:nvSpPr>
        <p:spPr>
          <a:xfrm>
            <a:off x="6324600" y="228599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10X</a:t>
            </a:r>
          </a:p>
        </p:txBody>
      </p:sp>
      <p:cxnSp>
        <p:nvCxnSpPr>
          <p:cNvPr id="57" name="Straight Connector 56"/>
          <p:cNvCxnSpPr/>
          <p:nvPr/>
        </p:nvCxnSpPr>
        <p:spPr bwMode="auto">
          <a:xfrm>
            <a:off x="5562600" y="5181599"/>
            <a:ext cx="990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8" name="Straight Connector 57"/>
          <p:cNvCxnSpPr/>
          <p:nvPr/>
        </p:nvCxnSpPr>
        <p:spPr bwMode="auto">
          <a:xfrm>
            <a:off x="5562600" y="5943599"/>
            <a:ext cx="1003300" cy="127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9" name="TextBox 58"/>
          <p:cNvSpPr txBox="1"/>
          <p:nvPr/>
        </p:nvSpPr>
        <p:spPr>
          <a:xfrm>
            <a:off x="6400800" y="4495799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2.5X</a:t>
            </a:r>
          </a:p>
        </p:txBody>
      </p:sp>
    </p:spTree>
    <p:extLst>
      <p:ext uri="{BB962C8B-B14F-4D97-AF65-F5344CB8AC3E}">
        <p14:creationId xmlns:p14="http://schemas.microsoft.com/office/powerpoint/2010/main" val="81388804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Differential Sensitivity </a:t>
            </a:r>
            <a:br>
              <a:rPr lang="en-US" dirty="0" smtClean="0"/>
            </a:br>
            <a:r>
              <a:rPr lang="en-US" sz="2000" b="0" u="none" dirty="0" smtClean="0">
                <a:solidFill>
                  <a:srgbClr val="000000"/>
                </a:solidFill>
              </a:rPr>
              <a:t>(Flux per ¼ decade for 5 </a:t>
            </a:r>
            <a:r>
              <a:rPr lang="en-US" sz="2000" b="0" u="none" dirty="0" err="1" smtClean="0">
                <a:solidFill>
                  <a:srgbClr val="000000"/>
                </a:solidFill>
                <a:latin typeface="Symbol" charset="2"/>
                <a:cs typeface="Symbol" charset="2"/>
              </a:rPr>
              <a:t>s</a:t>
            </a:r>
            <a:r>
              <a:rPr lang="en-US" sz="2000" b="0" u="none" dirty="0" smtClean="0">
                <a:solidFill>
                  <a:srgbClr val="000000"/>
                </a:solidFill>
              </a:rPr>
              <a:t> detection)</a:t>
            </a:r>
            <a:endParaRPr lang="en-US" sz="2000" b="0" u="none" dirty="0">
              <a:solidFill>
                <a:srgbClr val="000000"/>
              </a:solidFill>
            </a:endParaRPr>
          </a:p>
        </p:txBody>
      </p:sp>
      <p:pic>
        <p:nvPicPr>
          <p:cNvPr id="3" name="Picture 2" descr="hawc_differential_sensitivity_vs_ene_wid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6399" r="6311" b="3169"/>
          <a:stretch/>
        </p:blipFill>
        <p:spPr>
          <a:xfrm>
            <a:off x="88596" y="1220994"/>
            <a:ext cx="8867259" cy="48750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0" y="1295400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Insufficient simulated hadronic data at highest energies to know the hadron rejections above 10 TeV 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6744205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828800"/>
            <a:ext cx="3810000" cy="7620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/>
              <a:t>Flux (E&gt;2TeV) for 5-sigma </a:t>
            </a:r>
            <a:r>
              <a:rPr lang="en-US" sz="2000" dirty="0" smtClean="0"/>
              <a:t>vs</a:t>
            </a:r>
            <a:r>
              <a:rPr lang="en-US" sz="2000" dirty="0" smtClean="0"/>
              <a:t>. </a:t>
            </a:r>
            <a:r>
              <a:rPr lang="en-US" sz="2000" dirty="0" smtClean="0"/>
              <a:t>Declination, 1 </a:t>
            </a:r>
            <a:r>
              <a:rPr lang="en-US" sz="2000" dirty="0" smtClean="0"/>
              <a:t>day and1 year 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177800"/>
            <a:ext cx="6489700" cy="889000"/>
          </a:xfrm>
        </p:spPr>
        <p:txBody>
          <a:bodyPr/>
          <a:lstStyle/>
          <a:p>
            <a:r>
              <a:rPr lang="en-US" dirty="0" smtClean="0"/>
              <a:t>HAWC Integral Sensitivity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590800"/>
            <a:ext cx="4437063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302" y="2743200"/>
            <a:ext cx="4582498" cy="3124200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4953000" y="1828800"/>
            <a:ext cx="40386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itchFamily="-112" charset="0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/>
                <a:ea typeface="+mn-ea"/>
                <a:cs typeface="Lucida Sans"/>
                <a:sym typeface="Comic Sans MS" pitchFamily="-112" charset="0"/>
              </a:rPr>
              <a:t>Flux (E&gt;2TeV) for 5-sigma vs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/>
                <a:ea typeface="+mn-ea"/>
                <a:cs typeface="Lucida Sans"/>
                <a:sym typeface="Comic Sans MS" pitchFamily="-112" charset="0"/>
              </a:rPr>
              <a:t>. </a:t>
            </a:r>
            <a:r>
              <a:rPr lang="en-US" sz="2000" kern="0" dirty="0" smtClean="0">
                <a:solidFill>
                  <a:schemeClr val="tx1"/>
                </a:solidFill>
                <a:latin typeface="Lucida Sans"/>
                <a:ea typeface="+mn-ea"/>
                <a:cs typeface="Lucida Sans"/>
                <a:sym typeface="Comic Sans MS" pitchFamily="-112" charset="0"/>
              </a:rPr>
              <a:t> </a:t>
            </a:r>
            <a:r>
              <a:rPr lang="en-US" sz="2000" kern="0" dirty="0" smtClean="0">
                <a:solidFill>
                  <a:schemeClr val="tx1"/>
                </a:solidFill>
                <a:latin typeface="Lucida Sans"/>
                <a:ea typeface="+mn-ea"/>
                <a:cs typeface="Lucida Sans"/>
                <a:sym typeface="Comic Sans MS" pitchFamily="-112" charset="0"/>
              </a:rPr>
              <a:t>Cut </a:t>
            </a:r>
            <a:r>
              <a:rPr lang="en-US" sz="2000" kern="0" dirty="0" smtClean="0">
                <a:solidFill>
                  <a:schemeClr val="tx1"/>
                </a:solidFill>
                <a:latin typeface="Lucida Sans"/>
                <a:ea typeface="+mn-ea"/>
                <a:cs typeface="Lucida Sans"/>
                <a:sym typeface="Comic Sans MS" pitchFamily="-112" charset="0"/>
              </a:rPr>
              <a:t>off Energy</a:t>
            </a:r>
            <a:r>
              <a:rPr lang="en-US" sz="2000" kern="0" dirty="0" smtClean="0">
                <a:solidFill>
                  <a:schemeClr val="tx1"/>
                </a:solidFill>
                <a:latin typeface="Lucida Sans"/>
                <a:ea typeface="+mn-ea"/>
                <a:cs typeface="Lucida Sans"/>
                <a:sym typeface="Comic Sans MS" pitchFamily="-112" charset="0"/>
              </a:rPr>
              <a:t>,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/>
                <a:ea typeface="+mn-ea"/>
                <a:cs typeface="Lucida Sans"/>
                <a:sym typeface="Comic Sans MS" pitchFamily="-112" charset="0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Sans"/>
                <a:ea typeface="+mn-ea"/>
                <a:cs typeface="Lucida Sans"/>
                <a:sym typeface="Comic Sans MS" pitchFamily="-112" charset="0"/>
              </a:rPr>
              <a:t>1 day and1 year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Sans"/>
              <a:ea typeface="+mn-ea"/>
              <a:cs typeface="Lucida Sans"/>
              <a:sym typeface="Comic Sans MS" pitchFamily="-112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156" y="1828800"/>
            <a:ext cx="4072844" cy="3909275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And most of the high latitude sky has not been observed at </a:t>
            </a:r>
            <a:r>
              <a:rPr lang="en-US" dirty="0" err="1" smtClean="0"/>
              <a:t>TeV</a:t>
            </a:r>
            <a:r>
              <a:rPr lang="en-US" dirty="0" smtClean="0"/>
              <a:t> energies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177800"/>
            <a:ext cx="6934200" cy="9525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Known </a:t>
            </a:r>
            <a:r>
              <a:rPr lang="en-US" dirty="0" err="1" smtClean="0"/>
              <a:t>TeV</a:t>
            </a:r>
            <a:r>
              <a:rPr lang="en-US" dirty="0" smtClean="0"/>
              <a:t> Sources in HAWC FOV</a:t>
            </a:r>
            <a:endParaRPr lang="en-US" b="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57150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White is within 45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of  HAWC’s Zenith</a:t>
            </a:r>
          </a:p>
          <a:p>
            <a:pPr algn="l"/>
            <a:r>
              <a:rPr lang="en-US" sz="1600" i="0" dirty="0" smtClean="0">
                <a:latin typeface="+mj-lt"/>
                <a:cs typeface="A"/>
              </a:rPr>
              <a:t>From </a:t>
            </a:r>
            <a:r>
              <a:rPr lang="en-US" sz="1600" i="0" dirty="0" err="1" smtClean="0">
                <a:latin typeface="+mj-lt"/>
                <a:cs typeface="A"/>
              </a:rPr>
              <a:t>TeVCAT.uchicago.edu</a:t>
            </a:r>
            <a:r>
              <a:rPr lang="en-US" sz="1600" i="0" dirty="0" smtClean="0">
                <a:latin typeface="+mj-lt"/>
                <a:cs typeface="A"/>
              </a:rPr>
              <a:t> plotted by </a:t>
            </a:r>
            <a:r>
              <a:rPr lang="en-US" sz="1600" i="0" dirty="0" err="1" smtClean="0">
                <a:latin typeface="+mj-lt"/>
                <a:cs typeface="A"/>
              </a:rPr>
              <a:t>Segev</a:t>
            </a:r>
            <a:r>
              <a:rPr lang="en-US" sz="1600" i="0" dirty="0" smtClean="0">
                <a:latin typeface="+mj-lt"/>
                <a:cs typeface="A"/>
              </a:rPr>
              <a:t> </a:t>
            </a:r>
            <a:r>
              <a:rPr lang="en-US" sz="1600" i="0" dirty="0" err="1" smtClean="0">
                <a:latin typeface="+mj-lt"/>
                <a:cs typeface="A"/>
              </a:rPr>
              <a:t>BenZvi</a:t>
            </a:r>
            <a:endParaRPr lang="en-US" sz="1600" i="0" dirty="0">
              <a:latin typeface="+mj-lt"/>
              <a:cs typeface="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362200"/>
            <a:ext cx="4981592" cy="3200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HAWC </a:t>
            </a:r>
            <a:r>
              <a:rPr lang="en-US" dirty="0" err="1" smtClean="0"/>
              <a:t>GRBs</a:t>
            </a:r>
            <a:r>
              <a:rPr lang="en-US" dirty="0" smtClean="0"/>
              <a:t> Sensitivity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562600" y="1322725"/>
            <a:ext cx="35814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 algn="l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/>
                <a:cs typeface="Arial"/>
              </a:rPr>
              <a:t>Fermi LAT sensitivity assumes 1 gamma-ray &gt; 10 </a:t>
            </a:r>
            <a:r>
              <a:rPr lang="en-US" sz="2000" dirty="0" err="1" smtClean="0">
                <a:solidFill>
                  <a:srgbClr val="0000FF"/>
                </a:solidFill>
                <a:latin typeface="Arial"/>
                <a:cs typeface="Arial"/>
              </a:rPr>
              <a:t>GeV</a:t>
            </a:r>
            <a:r>
              <a:rPr lang="en-US" sz="2000" i="0" dirty="0" smtClean="0">
                <a:latin typeface="Arial"/>
                <a:cs typeface="Arial"/>
              </a:rPr>
              <a:t> </a:t>
            </a:r>
          </a:p>
          <a:p>
            <a:pPr marL="234950" indent="-234950" algn="l">
              <a:buFont typeface="Arial"/>
              <a:buChar char="•"/>
            </a:pPr>
            <a:r>
              <a:rPr lang="en-US" sz="2000" i="0" dirty="0" err="1" smtClean="0">
                <a:solidFill>
                  <a:srgbClr val="FF0000"/>
                </a:solidFill>
                <a:latin typeface="Arial"/>
                <a:cs typeface="Arial"/>
              </a:rPr>
              <a:t>Scaler</a:t>
            </a:r>
            <a:r>
              <a:rPr lang="en-US" sz="2000" i="0" dirty="0" smtClean="0">
                <a:solidFill>
                  <a:srgbClr val="FF0000"/>
                </a:solidFill>
                <a:latin typeface="Arial"/>
                <a:cs typeface="Arial"/>
              </a:rPr>
              <a:t> sensitivity uses sum of single photoelectron rates in individual </a:t>
            </a:r>
            <a:r>
              <a:rPr lang="en-US" sz="2000" i="0" dirty="0" err="1" smtClean="0">
                <a:solidFill>
                  <a:srgbClr val="FF0000"/>
                </a:solidFill>
                <a:latin typeface="Arial"/>
                <a:cs typeface="Arial"/>
              </a:rPr>
              <a:t>PMTs</a:t>
            </a:r>
            <a:r>
              <a:rPr lang="en-US" sz="2000" i="0" dirty="0" smtClean="0">
                <a:solidFill>
                  <a:srgbClr val="FF0000"/>
                </a:solidFill>
                <a:latin typeface="Arial"/>
                <a:cs typeface="Arial"/>
              </a:rPr>
              <a:t> to observe shortest and most distant transients</a:t>
            </a:r>
          </a:p>
          <a:p>
            <a:pPr marL="234950" indent="-234950" algn="l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Assume cutoff due to Extragalactic Background Light (Gilmore, 2009)</a:t>
            </a:r>
            <a:endParaRPr lang="en-US" sz="2000" i="0" dirty="0" smtClean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1066800"/>
            <a:ext cx="5029200" cy="5257800"/>
            <a:chOff x="4493711" y="990600"/>
            <a:chExt cx="4497889" cy="35433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3711" y="990600"/>
              <a:ext cx="4497889" cy="3543301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5257800" y="3429000"/>
              <a:ext cx="990600" cy="533400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715000" y="4813518"/>
            <a:ext cx="3429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 smtClean="0">
                <a:latin typeface="Arial"/>
                <a:cs typeface="Arial"/>
              </a:rPr>
              <a:t>Abeysekara</a:t>
            </a:r>
            <a:r>
              <a:rPr lang="en-US" sz="1600" dirty="0" smtClean="0">
                <a:latin typeface="Arial"/>
                <a:cs typeface="Arial"/>
              </a:rPr>
              <a:t> et al., Astroparticle Physics, </a:t>
            </a:r>
            <a:r>
              <a:rPr lang="en-US" sz="1600" dirty="0" smtClean="0">
                <a:latin typeface="Arial"/>
                <a:cs typeface="Arial"/>
              </a:rPr>
              <a:t>2011</a:t>
            </a:r>
            <a:endParaRPr lang="en-US" sz="1600" dirty="0" smtClean="0">
              <a:latin typeface="+mj-lt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19200"/>
            <a:ext cx="3276600" cy="2286000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sz="2000" dirty="0" smtClean="0">
                <a:sym typeface="Comic Sans MS" charset="0"/>
              </a:rPr>
              <a:t>Fermi observation of GRB090510, </a:t>
            </a:r>
            <a:r>
              <a:rPr lang="en-US" sz="2000" dirty="0" err="1" smtClean="0">
                <a:sym typeface="Comic Sans MS" charset="0"/>
              </a:rPr>
              <a:t>z</a:t>
            </a:r>
            <a:r>
              <a:rPr lang="en-US" sz="2000" dirty="0" smtClean="0">
                <a:sym typeface="Comic Sans MS" charset="0"/>
              </a:rPr>
              <a:t>=0.9</a:t>
            </a:r>
          </a:p>
          <a:p>
            <a:pPr>
              <a:buFont typeface="Comic Sans MS" charset="0"/>
              <a:buChar char="•"/>
              <a:defRPr/>
            </a:pPr>
            <a:r>
              <a:rPr lang="en-US" sz="2000" dirty="0" smtClean="0">
                <a:sym typeface="Comic Sans MS" charset="0"/>
              </a:rPr>
              <a:t>Highest Observed Energy </a:t>
            </a:r>
            <a:br>
              <a:rPr lang="en-US" sz="2000" dirty="0" smtClean="0">
                <a:sym typeface="Comic Sans MS" charset="0"/>
              </a:rPr>
            </a:br>
            <a:r>
              <a:rPr lang="en-US" sz="2000" dirty="0" smtClean="0">
                <a:sym typeface="Comic Sans MS" charset="0"/>
              </a:rPr>
              <a:t>was 33 </a:t>
            </a:r>
            <a:r>
              <a:rPr lang="en-US" sz="2000" dirty="0" err="1" smtClean="0">
                <a:sym typeface="Comic Sans MS" charset="0"/>
              </a:rPr>
              <a:t>GeV</a:t>
            </a:r>
            <a:r>
              <a:rPr lang="en-US" sz="2000" dirty="0" smtClean="0">
                <a:sym typeface="Comic Sans MS" charset="0"/>
              </a:rPr>
              <a:t> with </a:t>
            </a:r>
            <a:br>
              <a:rPr lang="en-US" sz="2000" dirty="0" smtClean="0">
                <a:sym typeface="Comic Sans MS" charset="0"/>
              </a:rPr>
            </a:br>
            <a:r>
              <a:rPr lang="en-US" sz="2000" dirty="0" smtClean="0">
                <a:sym typeface="Comic Sans MS" charset="0"/>
              </a:rPr>
              <a:t>16 </a:t>
            </a:r>
            <a:r>
              <a:rPr lang="en-US" sz="2000" dirty="0" err="1" smtClean="0">
                <a:latin typeface="Symbol" charset="2"/>
                <a:cs typeface="Symbol" charset="2"/>
                <a:sym typeface="Comic Sans MS" charset="0"/>
              </a:rPr>
              <a:t>g</a:t>
            </a:r>
            <a:r>
              <a:rPr lang="en-US" sz="2000" dirty="0" smtClean="0">
                <a:sym typeface="Comic Sans MS" charset="0"/>
              </a:rPr>
              <a:t>-rays &gt;1 </a:t>
            </a:r>
            <a:r>
              <a:rPr lang="en-US" sz="2000" dirty="0" err="1" smtClean="0">
                <a:sym typeface="Comic Sans MS" charset="0"/>
              </a:rPr>
              <a:t>GeV</a:t>
            </a:r>
            <a:endParaRPr lang="en-US" sz="2000" dirty="0" smtClean="0">
              <a:sym typeface="Comic Sans MS" charset="0"/>
            </a:endParaRPr>
          </a:p>
          <a:p>
            <a:pPr>
              <a:buNone/>
              <a:defRPr/>
            </a:pPr>
            <a:endParaRPr lang="en-US" sz="2000" dirty="0" smtClean="0">
              <a:sym typeface="Comic Sans MS" charset="0"/>
            </a:endParaRPr>
          </a:p>
          <a:p>
            <a:pPr>
              <a:buNone/>
              <a:defRPr/>
            </a:pPr>
            <a:endParaRPr lang="en-US" sz="2000" dirty="0" smtClean="0">
              <a:sym typeface="Comic Sans MS" charset="0"/>
            </a:endParaRPr>
          </a:p>
          <a:p>
            <a:pPr>
              <a:buNone/>
              <a:defRPr/>
            </a:pPr>
            <a:endParaRPr lang="en-US" sz="2000" dirty="0" smtClean="0">
              <a:sym typeface="Comic Sans MS" charset="0"/>
            </a:endParaRPr>
          </a:p>
          <a:p>
            <a:pPr>
              <a:buNone/>
              <a:defRPr/>
            </a:pPr>
            <a:endParaRPr lang="en-US" sz="2000" dirty="0" smtClean="0">
              <a:sym typeface="Comic Sans MS" charset="0"/>
            </a:endParaRPr>
          </a:p>
        </p:txBody>
      </p:sp>
      <p:sp>
        <p:nvSpPr>
          <p:cNvPr id="76802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-112" charset="0"/>
              </a:rPr>
              <a:t>HAWC could detect GRB090510</a:t>
            </a:r>
          </a:p>
        </p:txBody>
      </p:sp>
      <p:pic>
        <p:nvPicPr>
          <p:cNvPr id="7680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6200" y="1371600"/>
            <a:ext cx="4648200" cy="5132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 bwMode="auto">
          <a:xfrm>
            <a:off x="3886200" y="1264104"/>
            <a:ext cx="4800600" cy="4298496"/>
          </a:xfrm>
          <a:prstGeom prst="rect">
            <a:avLst/>
          </a:prstGeom>
          <a:solidFill>
            <a:srgbClr val="FF6FCF">
              <a:alpha val="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886200" y="5562600"/>
            <a:ext cx="4724400" cy="9906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  <p:sp>
        <p:nvSpPr>
          <p:cNvPr id="10" name="Content Placeholder 5"/>
          <p:cNvSpPr txBox="1">
            <a:spLocks/>
          </p:cNvSpPr>
          <p:nvPr/>
        </p:nvSpPr>
        <p:spPr bwMode="auto">
          <a:xfrm>
            <a:off x="228600" y="4191000"/>
            <a:ext cx="3276600" cy="2286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  <a:normAutofit/>
          </a:bodyPr>
          <a:lstStyle>
            <a:lvl1pPr marL="292100" indent="-292100" algn="l" rtl="0" eaLnBrk="0" fontAlgn="base" hangingPunct="0">
              <a:spcBef>
                <a:spcPts val="2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Comic Sans MS" pitchFamily="-112" charset="0"/>
              <a:buChar char="•"/>
              <a:defRPr sz="2400" b="0" i="0">
                <a:solidFill>
                  <a:schemeClr val="tx1"/>
                </a:solidFill>
                <a:latin typeface="Lucida Sans"/>
                <a:ea typeface="+mn-ea"/>
                <a:cs typeface="Lucida Sans"/>
                <a:sym typeface="Comic Sans MS" pitchFamily="-112" charset="0"/>
              </a:defRPr>
            </a:lvl1pPr>
            <a:lvl2pPr marL="571500" indent="-279400" algn="l" rtl="0" eaLnBrk="0" fontAlgn="base" hangingPunct="0">
              <a:spcBef>
                <a:spcPts val="200"/>
              </a:spcBef>
              <a:spcAft>
                <a:spcPct val="0"/>
              </a:spcAft>
              <a:buSzPct val="100000"/>
              <a:buFont typeface="Comic Sans MS" pitchFamily="-112" charset="0"/>
              <a:buChar char="•"/>
              <a:defRPr sz="2400" b="0" i="0">
                <a:solidFill>
                  <a:srgbClr val="0000FF"/>
                </a:solidFill>
                <a:latin typeface="Lucida Sans"/>
                <a:ea typeface="+mn-ea"/>
                <a:cs typeface="Lucida Sans"/>
                <a:sym typeface="Comic Sans MS" pitchFamily="-112" charset="0"/>
              </a:defRPr>
            </a:lvl2pPr>
            <a:lvl3pPr marL="1727200" indent="-5715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Comic Sans MS" pitchFamily="-112" charset="0"/>
              <a:buChar char="•"/>
              <a:defRPr sz="2400" b="0" i="0">
                <a:solidFill>
                  <a:schemeClr val="tx1"/>
                </a:solidFill>
                <a:latin typeface="Lucida Sans"/>
                <a:ea typeface="+mn-ea"/>
                <a:cs typeface="Lucida Sans"/>
                <a:sym typeface="Comic Sans MS" pitchFamily="-112" charset="0"/>
              </a:defRPr>
            </a:lvl3pPr>
            <a:lvl4pPr marL="2171700" indent="-5715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Comic Sans MS" pitchFamily="-112" charset="0"/>
              <a:buChar char="•"/>
              <a:defRPr sz="2400" b="0" i="0">
                <a:solidFill>
                  <a:schemeClr val="tx1"/>
                </a:solidFill>
                <a:latin typeface="Lucida Sans"/>
                <a:ea typeface="+mn-ea"/>
                <a:cs typeface="Lucida Sans"/>
                <a:sym typeface="Comic Sans MS" pitchFamily="-112" charset="0"/>
              </a:defRPr>
            </a:lvl4pPr>
            <a:lvl5pPr marL="2616200" indent="-571500" algn="l" rtl="0" eaLnBrk="0" fontAlgn="base" hangingPunct="0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Comic Sans MS" pitchFamily="-112" charset="0"/>
              <a:buChar char="•"/>
              <a:defRPr sz="2400" b="0" i="0">
                <a:solidFill>
                  <a:schemeClr val="tx1"/>
                </a:solidFill>
                <a:latin typeface="Lucida Sans"/>
                <a:ea typeface="+mn-ea"/>
                <a:cs typeface="Lucida Sans"/>
                <a:sym typeface="Comic Sans MS" pitchFamily="-112" charset="0"/>
              </a:defRPr>
            </a:lvl5pPr>
            <a:lvl6pPr marL="3073400" indent="-571500" algn="l" rtl="0" fontAlgn="base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Comic Sans MS" pitchFamily="-10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Comic Sans MS" pitchFamily="-108" charset="0"/>
              </a:defRPr>
            </a:lvl6pPr>
            <a:lvl7pPr marL="3530600" indent="-571500" algn="l" rtl="0" fontAlgn="base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Comic Sans MS" pitchFamily="-10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Comic Sans MS" pitchFamily="-108" charset="0"/>
              </a:defRPr>
            </a:lvl7pPr>
            <a:lvl8pPr marL="3987800" indent="-571500" algn="l" rtl="0" fontAlgn="base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Comic Sans MS" pitchFamily="-10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Comic Sans MS" pitchFamily="-108" charset="0"/>
              </a:defRPr>
            </a:lvl8pPr>
            <a:lvl9pPr marL="4445000" indent="-571500" algn="l" rtl="0" fontAlgn="base">
              <a:spcBef>
                <a:spcPts val="1700"/>
              </a:spcBef>
              <a:spcAft>
                <a:spcPct val="0"/>
              </a:spcAft>
              <a:buClr>
                <a:srgbClr val="000000"/>
              </a:buClr>
              <a:buSzPct val="171000"/>
              <a:buFont typeface="Comic Sans MS" pitchFamily="-10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  <a:sym typeface="Comic Sans MS" pitchFamily="-108" charset="0"/>
              </a:defRPr>
            </a:lvl9pPr>
          </a:lstStyle>
          <a:p>
            <a:pPr marL="0" indent="0">
              <a:buFont typeface="Comic Sans MS" pitchFamily="-112" charset="0"/>
              <a:buNone/>
              <a:defRPr/>
            </a:pPr>
            <a:r>
              <a:rPr lang="en-US" sz="2000" dirty="0" smtClean="0">
                <a:sym typeface="Comic Sans MS" charset="0"/>
              </a:rPr>
              <a:t>HAWC would see hundreds of events from this GRB assuming Gilmore EBL model and internal cutoff at 100GeV.</a:t>
            </a:r>
          </a:p>
          <a:p>
            <a:pPr>
              <a:buFont typeface="Comic Sans MS" pitchFamily="-112" charset="0"/>
              <a:buNone/>
              <a:defRPr/>
            </a:pPr>
            <a:endParaRPr lang="en-US" sz="2000" dirty="0" smtClean="0">
              <a:sym typeface="Comic Sans MS" charset="0"/>
            </a:endParaRPr>
          </a:p>
          <a:p>
            <a:pPr>
              <a:buFont typeface="Comic Sans MS" pitchFamily="-112" charset="0"/>
              <a:buNone/>
              <a:defRPr/>
            </a:pPr>
            <a:endParaRPr lang="en-US" sz="2000" dirty="0" smtClean="0">
              <a:sym typeface="Comic Sans MS" charset="0"/>
            </a:endParaRPr>
          </a:p>
          <a:p>
            <a:pPr>
              <a:buFont typeface="Comic Sans MS" pitchFamily="-112" charset="0"/>
              <a:buNone/>
              <a:defRPr/>
            </a:pPr>
            <a:endParaRPr lang="en-US" sz="2000" dirty="0" smtClean="0">
              <a:sym typeface="Comic Sans MS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228600" y="4038600"/>
            <a:ext cx="3276600" cy="228600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9100" y="990600"/>
            <a:ext cx="8305800" cy="2101850"/>
          </a:xfrm>
        </p:spPr>
        <p:txBody>
          <a:bodyPr/>
          <a:lstStyle/>
          <a:p>
            <a:r>
              <a:rPr lang="en-US" sz="1800" dirty="0" smtClean="0"/>
              <a:t>Annihilation of </a:t>
            </a:r>
            <a:r>
              <a:rPr lang="en-US" sz="1800" dirty="0" err="1" smtClean="0"/>
              <a:t>WIMPs</a:t>
            </a:r>
            <a:r>
              <a:rPr lang="en-US" sz="1800" dirty="0" smtClean="0"/>
              <a:t> produces gamma rays (E continuum and line)</a:t>
            </a:r>
          </a:p>
          <a:p>
            <a:r>
              <a:rPr lang="en-US" sz="1800" dirty="0" smtClean="0"/>
              <a:t>Nearby satellite galaxies have large Mass, but small Luminosity and are thus dark matter rich</a:t>
            </a:r>
          </a:p>
          <a:p>
            <a:pPr lvl="1"/>
            <a:r>
              <a:rPr lang="en-US" sz="1800" dirty="0" smtClean="0"/>
              <a:t>Recently higher M/L galaxies have been found by Sloan Deep Survey</a:t>
            </a:r>
          </a:p>
          <a:p>
            <a:pPr lvl="1"/>
            <a:r>
              <a:rPr lang="en-US" sz="1800" dirty="0" smtClean="0"/>
              <a:t>HAWC will observe all M/L galaxies in half the sky, </a:t>
            </a:r>
            <a:r>
              <a:rPr lang="en-US" sz="1800" i="1" dirty="0" smtClean="0">
                <a:solidFill>
                  <a:schemeClr val="tx1"/>
                </a:solidFill>
              </a:rPr>
              <a:t>even if L=0</a:t>
            </a:r>
          </a:p>
          <a:p>
            <a:pPr lvl="1"/>
            <a:r>
              <a:rPr lang="en-US" sz="1800" dirty="0" smtClean="0"/>
              <a:t>HAWC has sensitivity to higher mass WIMPS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WIMPS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819400"/>
            <a:ext cx="5785171" cy="4038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rot="5400000">
            <a:off x="7086600" y="2819400"/>
            <a:ext cx="1676400" cy="4572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-21167"/>
            <a:ext cx="7162800" cy="952500"/>
          </a:xfrm>
        </p:spPr>
        <p:txBody>
          <a:bodyPr/>
          <a:lstStyle/>
          <a:p>
            <a:r>
              <a:rPr lang="en-US" dirty="0" smtClean="0"/>
              <a:t>Considered Several Design Options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905000"/>
            <a:ext cx="3370144" cy="449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838200"/>
            <a:ext cx="4127500" cy="2816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3515783"/>
            <a:ext cx="3684139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0103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222250"/>
            <a:ext cx="8229600" cy="1144588"/>
          </a:xfrm>
          <a:ln/>
        </p:spPr>
        <p:txBody>
          <a:bodyPr lIns="0" tIns="8063" rIns="0" bIns="0"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/>
              <a:t>The HAWC Collaboration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762000"/>
            <a:ext cx="8697120" cy="3586162"/>
          </a:xfrm>
          <a:ln/>
        </p:spPr>
        <p:txBody>
          <a:bodyPr tIns="10584" numCol="2"/>
          <a:lstStyle/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Los </a:t>
            </a:r>
            <a:r>
              <a:rPr lang="en-US" sz="1200" b="1" dirty="0">
                <a:ea typeface="ヒラギノ角ゴ ProN W3" charset="0"/>
                <a:cs typeface="ヒラギノ角ゴ ProN W3" charset="0"/>
              </a:rPr>
              <a:t>Alamos National 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Laboratory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University of Maryland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University of Wisconsin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University of Utah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Univ. of California, Irvine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Michigan State University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George Mason University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University of New Hampshire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Pennsylvania State University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University of New Mexico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Michigan Technological University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NASA/Goddard Space Flight Center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Georgia Institute of Technology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University of Alabama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The Ohio State University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Colorado State University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>
                <a:ea typeface="ヒラギノ角ゴ ProN W3" charset="0"/>
                <a:cs typeface="ヒラギノ角ゴ ProN W3" charset="0"/>
              </a:rPr>
              <a:t>University of California Santa 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Cruz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Instituto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Nacional de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Astrofísica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Óptica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y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Electrónica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(INAOE)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Universidad Nacional Autónoma de México (UNAM)</a:t>
            </a:r>
          </a:p>
          <a:p>
            <a:pPr lvl="1"/>
            <a:r>
              <a:rPr lang="en-US" sz="1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Instituto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de </a:t>
            </a:r>
            <a:r>
              <a:rPr lang="en-US" sz="1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Física</a:t>
            </a:r>
            <a:endParaRPr lang="en-US" sz="12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1"/>
            <a:r>
              <a:rPr lang="en-US" sz="1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Instituto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de </a:t>
            </a:r>
            <a:r>
              <a:rPr lang="en-US" sz="1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Astronomía</a:t>
            </a:r>
            <a:endParaRPr lang="en-US" sz="12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1"/>
            <a:r>
              <a:rPr lang="en-US" sz="1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Instituto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de </a:t>
            </a:r>
            <a:r>
              <a:rPr lang="en-US" sz="1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Geofisica</a:t>
            </a:r>
            <a:endParaRPr lang="en-US" sz="1200" b="1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lvl="1"/>
            <a:r>
              <a:rPr lang="en-US" sz="1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Instituto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de </a:t>
            </a:r>
            <a:r>
              <a:rPr lang="en-US" sz="1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Ciencias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200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Nucleares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 sz="1200" b="1" dirty="0" smtClean="0">
              <a:ea typeface="ヒラギノ角ゴ ProN W3" charset="0"/>
              <a:cs typeface="ヒラギノ角ゴ ProN W3" charset="0"/>
            </a:endParaRP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Benemérita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Universidad Autónoma de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Peubla</a:t>
            </a:r>
            <a:endParaRPr lang="en-US" sz="1200" b="1" dirty="0" smtClean="0">
              <a:ea typeface="ヒラギノ角ゴ ProN W3" charset="0"/>
              <a:cs typeface="ヒラギノ角ゴ ProN W3" charset="0"/>
            </a:endParaRP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Universidad Autónoma de Chiapas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Universidad Autónoma del Estado de Hidalgo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Universidad de Guadalajara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Universidad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Michoacana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de San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Nicolás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de Hidalgo</a:t>
            </a: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Centro de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Investigacion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y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de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Estudios</a:t>
            </a: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 </a:t>
            </a:r>
            <a:r>
              <a:rPr lang="en-US" sz="1200" b="1" dirty="0" err="1" smtClean="0">
                <a:ea typeface="ヒラギノ角ゴ ProN W3" charset="0"/>
                <a:cs typeface="ヒラギノ角ゴ ProN W3" charset="0"/>
              </a:rPr>
              <a:t>Avanzados</a:t>
            </a:r>
            <a:endParaRPr lang="en-US" sz="1200" b="1" dirty="0" smtClean="0">
              <a:ea typeface="ヒラギノ角ゴ ProN W3" charset="0"/>
              <a:cs typeface="ヒラギノ角ゴ ProN W3" charset="0"/>
            </a:endParaRPr>
          </a:p>
          <a:p>
            <a:pPr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r>
              <a:rPr lang="en-US" sz="1200" b="1" dirty="0" smtClean="0">
                <a:ea typeface="ヒラギノ角ゴ ProN W3" charset="0"/>
                <a:cs typeface="ヒラギノ角ゴ ProN W3" charset="0"/>
              </a:rPr>
              <a:t>Universidad de Guanajuato</a:t>
            </a:r>
          </a:p>
          <a:p>
            <a:pPr>
              <a:buNone/>
              <a:tabLst>
                <a:tab pos="874713" algn="l"/>
                <a:tab pos="1789113" algn="l"/>
                <a:tab pos="2703513" algn="l"/>
                <a:tab pos="3617913" algn="l"/>
                <a:tab pos="4532313" algn="l"/>
                <a:tab pos="5446713" algn="l"/>
                <a:tab pos="6361113" algn="l"/>
                <a:tab pos="7275513" algn="l"/>
                <a:tab pos="8189913" algn="l"/>
                <a:tab pos="9104313" algn="l"/>
                <a:tab pos="10018713" algn="l"/>
              </a:tabLst>
            </a:pPr>
            <a:endParaRPr lang="en-US" sz="1200" b="1" dirty="0">
              <a:ea typeface="ヒラギノ角ゴ ProN W3" charset="0"/>
              <a:cs typeface="ヒラギノ角ゴ ProN W3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125730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3704" y="3962400"/>
            <a:ext cx="1387695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7315200" y="4953000"/>
            <a:ext cx="1516062" cy="43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Mexico</a:t>
            </a:r>
          </a:p>
        </p:txBody>
      </p:sp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09600" y="5410200"/>
            <a:ext cx="80645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6168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9pPr>
          </a:lstStyle>
          <a:p>
            <a:r>
              <a:rPr lang="en-US" dirty="0">
                <a:latin typeface="Arial" charset="0"/>
                <a:cs typeface="Arial" charset="0"/>
              </a:rPr>
              <a:t>USA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733800" y="3886200"/>
            <a:ext cx="24352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0000" tIns="69695" rIns="90000" bIns="45000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5pPr>
            <a:lvl6pPr marL="25146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6pPr>
            <a:lvl7pPr marL="29718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7pPr>
            <a:lvl8pPr marL="34290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8pPr>
            <a:lvl9pPr marL="3886200" indent="-22860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Times New Roman" charset="0"/>
              </a:defRPr>
            </a:lvl9pPr>
          </a:lstStyle>
          <a:p>
            <a:r>
              <a:rPr lang="en-US" sz="2800" b="1" dirty="0">
                <a:latin typeface="Arial" charset="0"/>
              </a:rPr>
              <a:t>145 Members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4495800"/>
            <a:ext cx="5638800" cy="216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7735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178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HAWC Site Location in Mexico</a:t>
            </a:r>
          </a:p>
        </p:txBody>
      </p:sp>
      <p:sp>
        <p:nvSpPr>
          <p:cNvPr id="56323" name="Text Box 4"/>
          <p:cNvSpPr txBox="1">
            <a:spLocks noChangeArrowheads="1"/>
          </p:cNvSpPr>
          <p:nvPr/>
        </p:nvSpPr>
        <p:spPr bwMode="auto">
          <a:xfrm>
            <a:off x="533400" y="1243786"/>
            <a:ext cx="4287837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8275" indent="-168275" algn="l">
              <a:buFontTx/>
              <a:buChar char="•"/>
            </a:pPr>
            <a:r>
              <a:rPr lang="en-US" sz="2000" i="0" dirty="0">
                <a:latin typeface="Arial" charset="0"/>
                <a:ea typeface="ＭＳ Ｐゴシック" charset="-128"/>
                <a:cs typeface="ＭＳ Ｐゴシック" charset="-128"/>
              </a:rPr>
              <a:t>4100 </a:t>
            </a:r>
            <a:r>
              <a:rPr lang="en-US" sz="2000" i="0" dirty="0" err="1">
                <a:latin typeface="Arial" charset="0"/>
                <a:ea typeface="ＭＳ Ｐゴシック" charset="-128"/>
                <a:cs typeface="ＭＳ Ｐゴシック" charset="-128"/>
              </a:rPr>
              <a:t>m</a:t>
            </a:r>
            <a:r>
              <a:rPr lang="en-US" sz="2000" i="0" dirty="0">
                <a:latin typeface="Arial" charset="0"/>
                <a:ea typeface="ＭＳ Ｐゴシック" charset="-128"/>
                <a:cs typeface="ＭＳ Ｐゴシック" charset="-128"/>
              </a:rPr>
              <a:t> (13,500’) above sea level</a:t>
            </a:r>
          </a:p>
          <a:p>
            <a:pPr marL="168275" indent="-168275" algn="l">
              <a:buFontTx/>
              <a:buChar char="•"/>
            </a:pPr>
            <a:r>
              <a:rPr lang="en-US" sz="2000" i="0" dirty="0">
                <a:latin typeface="Arial" charset="0"/>
                <a:ea typeface="ＭＳ Ｐゴシック" charset="-128"/>
                <a:cs typeface="ＭＳ Ｐゴシック" charset="-128"/>
              </a:rPr>
              <a:t>Latitude of 19 deg N </a:t>
            </a:r>
          </a:p>
          <a:p>
            <a:pPr marL="168275" indent="-168275" algn="l">
              <a:buFontTx/>
              <a:buChar char="•"/>
            </a:pPr>
            <a:r>
              <a:rPr lang="en-US" sz="2000" i="0" dirty="0" smtClean="0">
                <a:latin typeface="Arial" charset="0"/>
                <a:ea typeface="ＭＳ Ｐゴシック" charset="-128"/>
                <a:cs typeface="ＭＳ Ｐゴシック" charset="-128"/>
              </a:rPr>
              <a:t>Temperate Climate</a:t>
            </a:r>
          </a:p>
          <a:p>
            <a:pPr marL="168275" indent="-168275" algn="l">
              <a:buFontTx/>
              <a:buChar char="•"/>
            </a:pPr>
            <a:r>
              <a:rPr lang="en-US" sz="2000" i="0" dirty="0">
                <a:latin typeface="Arial" charset="0"/>
                <a:ea typeface="ＭＳ Ｐゴシック" charset="-128"/>
                <a:cs typeface="ＭＳ Ｐゴシック" charset="-128"/>
              </a:rPr>
              <a:t>Existing </a:t>
            </a:r>
            <a:r>
              <a:rPr lang="en-US" sz="2000" i="0" dirty="0" smtClean="0">
                <a:latin typeface="Arial" charset="0"/>
                <a:ea typeface="ＭＳ Ｐゴシック" charset="-128"/>
                <a:cs typeface="ＭＳ Ｐゴシック" charset="-128"/>
              </a:rPr>
              <a:t>Infrastructure</a:t>
            </a:r>
            <a:endParaRPr lang="en-US" sz="2000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168275" indent="-168275" algn="l">
              <a:buFontTx/>
              <a:buChar char="•"/>
            </a:pPr>
            <a:endParaRPr lang="en-US" sz="2000" dirty="0" smtClean="0"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288925" lvl="1"/>
            <a:endParaRPr lang="en-US" sz="1600" dirty="0">
              <a:solidFill>
                <a:srgbClr val="3333FF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6324" name="TextBox 11"/>
          <p:cNvSpPr txBox="1">
            <a:spLocks noChangeArrowheads="1"/>
          </p:cNvSpPr>
          <p:nvPr/>
        </p:nvSpPr>
        <p:spPr bwMode="auto">
          <a:xfrm>
            <a:off x="5174982" y="5769173"/>
            <a:ext cx="18159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0" dirty="0">
                <a:latin typeface="+mj-lt"/>
              </a:rPr>
              <a:t>Pico de Orizaba 5600 </a:t>
            </a:r>
            <a:r>
              <a:rPr lang="en-US" sz="1800" i="0" dirty="0" err="1">
                <a:latin typeface="+mj-lt"/>
              </a:rPr>
              <a:t>m</a:t>
            </a:r>
            <a:r>
              <a:rPr lang="en-US" sz="1800" i="0" dirty="0">
                <a:latin typeface="+mj-lt"/>
              </a:rPr>
              <a:t> (18,500’)</a:t>
            </a:r>
          </a:p>
        </p:txBody>
      </p:sp>
      <p:pic>
        <p:nvPicPr>
          <p:cNvPr id="56325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475038"/>
            <a:ext cx="5156200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8"/>
          <p:cNvPicPr>
            <a:picLocks noChangeAspect="1"/>
          </p:cNvPicPr>
          <p:nvPr/>
        </p:nvPicPr>
        <p:blipFill>
          <a:blip r:embed="rId4"/>
          <a:srcRect l="13499" t="11913"/>
          <a:stretch>
            <a:fillRect/>
          </a:stretch>
        </p:blipFill>
        <p:spPr bwMode="auto">
          <a:xfrm>
            <a:off x="5029199" y="996398"/>
            <a:ext cx="4114801" cy="285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5-Point Star 9"/>
          <p:cNvSpPr/>
          <p:nvPr/>
        </p:nvSpPr>
        <p:spPr bwMode="auto">
          <a:xfrm>
            <a:off x="7268100" y="2463058"/>
            <a:ext cx="152400" cy="152400"/>
          </a:xfrm>
          <a:prstGeom prst="star5">
            <a:avLst/>
          </a:prstGeom>
          <a:solidFill>
            <a:srgbClr val="FFFF00">
              <a:alpha val="76000"/>
            </a:srgbClr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sp>
      <p:cxnSp>
        <p:nvCxnSpPr>
          <p:cNvPr id="56328" name="Straight Arrow Connector 14"/>
          <p:cNvCxnSpPr>
            <a:cxnSpLocks noChangeShapeType="1"/>
          </p:cNvCxnSpPr>
          <p:nvPr/>
        </p:nvCxnSpPr>
        <p:spPr bwMode="auto">
          <a:xfrm flipV="1">
            <a:off x="3810000" y="2626075"/>
            <a:ext cx="3550820" cy="1488725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</p:spPr>
      </p:cxnSp>
      <p:cxnSp>
        <p:nvCxnSpPr>
          <p:cNvPr id="56329" name="Straight Arrow Connector 17"/>
          <p:cNvCxnSpPr>
            <a:cxnSpLocks noChangeShapeType="1"/>
          </p:cNvCxnSpPr>
          <p:nvPr/>
        </p:nvCxnSpPr>
        <p:spPr bwMode="auto">
          <a:xfrm rot="10800000">
            <a:off x="2330310" y="4845297"/>
            <a:ext cx="3168728" cy="1405500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</p:spPr>
      </p:cxnSp>
      <p:pic>
        <p:nvPicPr>
          <p:cNvPr id="11" name="Picture 10" descr="LMT with peopl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9"/>
          <a:stretch/>
        </p:blipFill>
        <p:spPr>
          <a:xfrm>
            <a:off x="7008859" y="3815584"/>
            <a:ext cx="2135141" cy="3042416"/>
          </a:xfrm>
          <a:prstGeom prst="rect">
            <a:avLst/>
          </a:prstGeom>
        </p:spPr>
      </p:pic>
      <p:cxnSp>
        <p:nvCxnSpPr>
          <p:cNvPr id="20" name="Straight Arrow Connector 17"/>
          <p:cNvCxnSpPr>
            <a:cxnSpLocks noChangeShapeType="1"/>
          </p:cNvCxnSpPr>
          <p:nvPr/>
        </p:nvCxnSpPr>
        <p:spPr bwMode="auto">
          <a:xfrm rot="10800000">
            <a:off x="3846862" y="4574055"/>
            <a:ext cx="1664509" cy="123292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25" name="TextBox 11"/>
          <p:cNvSpPr txBox="1">
            <a:spLocks noChangeArrowheads="1"/>
          </p:cNvSpPr>
          <p:nvPr/>
        </p:nvSpPr>
        <p:spPr bwMode="auto">
          <a:xfrm>
            <a:off x="5191756" y="4318804"/>
            <a:ext cx="18159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0" dirty="0" smtClean="0">
                <a:latin typeface="+mj-lt"/>
              </a:rPr>
              <a:t>Large Millimeter Telescope </a:t>
            </a:r>
            <a:br>
              <a:rPr lang="en-US" sz="1800" i="0" dirty="0" smtClean="0">
                <a:latin typeface="+mj-lt"/>
              </a:rPr>
            </a:br>
            <a:r>
              <a:rPr lang="en-US" sz="1800" i="0" dirty="0" smtClean="0">
                <a:latin typeface="+mj-lt"/>
              </a:rPr>
              <a:t>(50m dia. dish)</a:t>
            </a:r>
            <a:endParaRPr lang="en-US" sz="1800" i="0" dirty="0">
              <a:latin typeface="+mj-lt"/>
            </a:endParaRPr>
          </a:p>
        </p:txBody>
      </p:sp>
      <p:cxnSp>
        <p:nvCxnSpPr>
          <p:cNvPr id="31" name="Straight Arrow Connector 17"/>
          <p:cNvCxnSpPr>
            <a:cxnSpLocks noChangeShapeType="1"/>
          </p:cNvCxnSpPr>
          <p:nvPr/>
        </p:nvCxnSpPr>
        <p:spPr bwMode="auto">
          <a:xfrm>
            <a:off x="3276602" y="4648202"/>
            <a:ext cx="681225" cy="406683"/>
          </a:xfrm>
          <a:prstGeom prst="straightConnector1">
            <a:avLst/>
          </a:prstGeom>
          <a:noFill/>
          <a:ln w="25400">
            <a:solidFill>
              <a:srgbClr val="000000"/>
            </a:solidFill>
            <a:round/>
            <a:headEnd/>
            <a:tailEnd type="arrow" w="med" len="med"/>
          </a:ln>
        </p:spPr>
      </p:cxnSp>
      <p:sp>
        <p:nvSpPr>
          <p:cNvPr id="34" name="TextBox 33"/>
          <p:cNvSpPr txBox="1"/>
          <p:nvPr/>
        </p:nvSpPr>
        <p:spPr>
          <a:xfrm>
            <a:off x="2428948" y="3945276"/>
            <a:ext cx="112497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b="1" i="0" dirty="0" smtClean="0">
                <a:solidFill>
                  <a:srgbClr val="FF0000"/>
                </a:solidFill>
                <a:latin typeface="+mj-lt"/>
              </a:rPr>
              <a:t>HAWC</a:t>
            </a:r>
            <a:endParaRPr lang="en-US" b="1" i="0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0"/>
            <a:ext cx="6489700" cy="952500"/>
          </a:xfrm>
        </p:spPr>
        <p:txBody>
          <a:bodyPr/>
          <a:lstStyle/>
          <a:p>
            <a:r>
              <a:rPr lang="en-US" dirty="0" smtClean="0"/>
              <a:t>Location of HAWC</a:t>
            </a:r>
            <a:endParaRPr lang="en-US" dirty="0"/>
          </a:p>
        </p:txBody>
      </p:sp>
      <p:pic>
        <p:nvPicPr>
          <p:cNvPr id="6" name="Picture 5" descr="PueblaToHAWC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66800"/>
            <a:ext cx="7878428" cy="5791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29200" y="1905000"/>
            <a:ext cx="183599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HAWC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6553200" y="2590800"/>
            <a:ext cx="1143000" cy="914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Rectangle 10"/>
          <p:cNvSpPr/>
          <p:nvPr/>
        </p:nvSpPr>
        <p:spPr bwMode="auto">
          <a:xfrm>
            <a:off x="7467600" y="3276600"/>
            <a:ext cx="609600" cy="457200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  <p:pic>
        <p:nvPicPr>
          <p:cNvPr id="13" name="Picture 12" descr="HAWCRegio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6858000" cy="495701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 bwMode="auto">
          <a:xfrm flipH="1" flipV="1">
            <a:off x="7086600" y="1676400"/>
            <a:ext cx="990600" cy="1524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/>
          <p:nvPr/>
        </p:nvCxnSpPr>
        <p:spPr bwMode="auto">
          <a:xfrm flipH="1">
            <a:off x="7086600" y="3810000"/>
            <a:ext cx="990600" cy="2819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8" name="Picture 17" descr="HAWCRegion2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145" y="2819400"/>
            <a:ext cx="5573855" cy="4038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2667000" y="4572000"/>
            <a:ext cx="762000" cy="6096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  <p:cxnSp>
        <p:nvCxnSpPr>
          <p:cNvPr id="21" name="Straight Connector 20"/>
          <p:cNvCxnSpPr/>
          <p:nvPr/>
        </p:nvCxnSpPr>
        <p:spPr bwMode="auto">
          <a:xfrm flipV="1">
            <a:off x="2667000" y="2819400"/>
            <a:ext cx="914400" cy="1676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2667000" y="5257800"/>
            <a:ext cx="914400" cy="1600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5417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6"/>
          <p:cNvSpPr>
            <a:spLocks noGrp="1" noChangeArrowheads="1"/>
          </p:cNvSpPr>
          <p:nvPr>
            <p:ph type="title"/>
          </p:nvPr>
        </p:nvSpPr>
        <p:spPr>
          <a:xfrm>
            <a:off x="1752600" y="177800"/>
            <a:ext cx="6489700" cy="6604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ym typeface="Arial" charset="0"/>
              </a:rPr>
              <a:t>HAWC Design</a:t>
            </a:r>
            <a:endParaRPr lang="en-US" dirty="0" smtClean="0">
              <a:ea typeface="ヒラギノ角ゴ ProN W6" charset="-128"/>
              <a:cs typeface="ヒラギノ角ゴ ProN W6" charset="-128"/>
              <a:sym typeface="Arial" charset="0"/>
            </a:endParaRPr>
          </a:p>
        </p:txBody>
      </p:sp>
      <p:grpSp>
        <p:nvGrpSpPr>
          <p:cNvPr id="2" name="Group 7"/>
          <p:cNvGrpSpPr/>
          <p:nvPr/>
        </p:nvGrpSpPr>
        <p:grpSpPr>
          <a:xfrm>
            <a:off x="228600" y="1676400"/>
            <a:ext cx="8001000" cy="4648200"/>
            <a:chOff x="314325" y="1225550"/>
            <a:chExt cx="8184510" cy="4162353"/>
          </a:xfrm>
        </p:grpSpPr>
        <p:pic>
          <p:nvPicPr>
            <p:cNvPr id="58370" name="Picture 7"/>
            <p:cNvPicPr>
              <a:picLocks noChangeAspect="1"/>
            </p:cNvPicPr>
            <p:nvPr/>
          </p:nvPicPr>
          <p:blipFill>
            <a:blip r:embed="rId2"/>
            <a:srcRect r="433" b="21381"/>
            <a:stretch>
              <a:fillRect/>
            </a:stretch>
          </p:blipFill>
          <p:spPr bwMode="auto">
            <a:xfrm>
              <a:off x="314325" y="1225550"/>
              <a:ext cx="8184510" cy="41623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8372" name="Straight Arrow Connector 7"/>
            <p:cNvCxnSpPr>
              <a:cxnSpLocks noChangeShapeType="1"/>
            </p:cNvCxnSpPr>
            <p:nvPr/>
          </p:nvCxnSpPr>
          <p:spPr bwMode="auto">
            <a:xfrm flipV="1">
              <a:off x="1966913" y="2711450"/>
              <a:ext cx="4440237" cy="287338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  <p:sp>
          <p:nvSpPr>
            <p:cNvPr id="14" name="TextBox 13"/>
            <p:cNvSpPr txBox="1"/>
            <p:nvPr/>
          </p:nvSpPr>
          <p:spPr>
            <a:xfrm rot="21380110">
              <a:off x="2788140" y="2259582"/>
              <a:ext cx="2610272" cy="56040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b="1" i="0" dirty="0">
                  <a:latin typeface="+mj-lt"/>
                </a:rPr>
                <a:t>180 meters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rot="2922639">
              <a:off x="6693786" y="2629819"/>
              <a:ext cx="1757363" cy="106034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Aft>
                  <a:spcPts val="600"/>
                </a:spcAft>
                <a:defRPr/>
              </a:pPr>
              <a:r>
                <a:rPr lang="en-US" sz="1400" b="1" i="0" dirty="0" smtClean="0">
                  <a:latin typeface="+mj-lt"/>
                </a:rPr>
                <a:t>140 meters</a:t>
              </a:r>
              <a:endParaRPr lang="en-US" sz="1400" b="1" i="0" dirty="0">
                <a:latin typeface="+mj-lt"/>
              </a:endParaRPr>
            </a:p>
          </p:txBody>
        </p:sp>
        <p:cxnSp>
          <p:nvCxnSpPr>
            <p:cNvPr id="58375" name="Straight Arrow Connector 15"/>
            <p:cNvCxnSpPr>
              <a:cxnSpLocks noChangeShapeType="1"/>
            </p:cNvCxnSpPr>
            <p:nvPr/>
          </p:nvCxnSpPr>
          <p:spPr bwMode="auto">
            <a:xfrm rot="16200000" flipV="1">
              <a:off x="6495590" y="2806129"/>
              <a:ext cx="1387451" cy="130951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 type="arrow" w="med" len="med"/>
              <a:tailEnd type="arrow" w="med" len="med"/>
            </a:ln>
          </p:spPr>
        </p:cxnSp>
      </p:grpSp>
      <p:sp>
        <p:nvSpPr>
          <p:cNvPr id="3" name="TextBox 2"/>
          <p:cNvSpPr txBox="1"/>
          <p:nvPr/>
        </p:nvSpPr>
        <p:spPr>
          <a:xfrm>
            <a:off x="697880" y="1066800"/>
            <a:ext cx="7314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Instrumented area: ~20,000 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, 63% coverage with water</a:t>
            </a:r>
            <a:endParaRPr lang="en-US" sz="2400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Prototype Tank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861" y="990600"/>
            <a:ext cx="6198739" cy="55985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38448" y="1516003"/>
            <a:ext cx="2903359" cy="45037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Dimensions:</a:t>
            </a:r>
          </a:p>
          <a:p>
            <a:r>
              <a:rPr lang="en-US" sz="2800" dirty="0" smtClean="0"/>
              <a:t>7.32m diameter</a:t>
            </a:r>
          </a:p>
          <a:p>
            <a:r>
              <a:rPr lang="en-US" sz="2800" dirty="0" smtClean="0"/>
              <a:t>4.5m depth</a:t>
            </a:r>
          </a:p>
          <a:p>
            <a:endParaRPr lang="en-US" sz="2800" dirty="0"/>
          </a:p>
          <a:p>
            <a:r>
              <a:rPr lang="en-US" sz="2800" dirty="0" smtClean="0"/>
              <a:t>189,000 liters/tank</a:t>
            </a:r>
          </a:p>
          <a:p>
            <a:endParaRPr lang="en-US" sz="2800" dirty="0" smtClean="0"/>
          </a:p>
          <a:p>
            <a:r>
              <a:rPr lang="en-US" sz="2800" dirty="0" smtClean="0"/>
              <a:t>10 X</a:t>
            </a:r>
            <a:r>
              <a:rPr lang="en-US" sz="2800" baseline="-25000" dirty="0" smtClean="0"/>
              <a:t>0</a:t>
            </a:r>
          </a:p>
          <a:p>
            <a:endParaRPr lang="en-US" sz="2800" baseline="-25000" dirty="0"/>
          </a:p>
          <a:p>
            <a:r>
              <a:rPr lang="en-US" sz="2400" dirty="0" smtClean="0"/>
              <a:t>This is a 56 </a:t>
            </a:r>
            <a:r>
              <a:rPr lang="en-US" sz="2400" dirty="0" err="1" smtClean="0"/>
              <a:t>kton</a:t>
            </a:r>
            <a:endParaRPr lang="en-US" sz="2400" dirty="0" smtClean="0"/>
          </a:p>
          <a:p>
            <a:r>
              <a:rPr lang="en-US" sz="2400" dirty="0" smtClean="0"/>
              <a:t>Calorimeter</a:t>
            </a:r>
          </a:p>
          <a:p>
            <a:r>
              <a:rPr lang="en-US" sz="2400" dirty="0" smtClean="0"/>
              <a:t>(larger than Super-K)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022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526" y="304800"/>
            <a:ext cx="708527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1524000"/>
            <a:ext cx="3124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 PMTs/tank</a:t>
            </a:r>
          </a:p>
          <a:p>
            <a:r>
              <a:rPr lang="en-US" sz="2000" dirty="0" smtClean="0"/>
              <a:t>3 x Hamamatsu R5912</a:t>
            </a:r>
          </a:p>
          <a:p>
            <a:r>
              <a:rPr lang="en-US" sz="2000" dirty="0" smtClean="0"/>
              <a:t>1x Hamamatsu R7081 HQE</a:t>
            </a:r>
          </a:p>
          <a:p>
            <a:endParaRPr lang="en-US" sz="1800" dirty="0"/>
          </a:p>
          <a:p>
            <a:r>
              <a:rPr lang="en-US" sz="2000" dirty="0" smtClean="0"/>
              <a:t>~1 PE/30MeV of EM energy</a:t>
            </a:r>
          </a:p>
          <a:p>
            <a:endParaRPr lang="en-US" sz="2000" dirty="0"/>
          </a:p>
          <a:p>
            <a:r>
              <a:rPr lang="en-US" sz="2000" dirty="0" smtClean="0"/>
              <a:t>Single thru-going </a:t>
            </a:r>
            <a:r>
              <a:rPr lang="en-US" sz="2000" dirty="0" err="1" smtClean="0"/>
              <a:t>muons</a:t>
            </a:r>
            <a:r>
              <a:rPr lang="en-US" sz="2000" dirty="0" smtClean="0"/>
              <a:t> produce ~100 </a:t>
            </a:r>
            <a:r>
              <a:rPr lang="en-US" sz="2000" dirty="0" err="1" smtClean="0"/>
              <a:t>Pes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Particle hit rate from CRs (total singles rates also includes noise and </a:t>
            </a:r>
            <a:r>
              <a:rPr lang="en-US" sz="2000" dirty="0" err="1" smtClean="0"/>
              <a:t>afterpulsing</a:t>
            </a:r>
            <a:r>
              <a:rPr lang="en-US" sz="2000" dirty="0" smtClean="0"/>
              <a:t>)</a:t>
            </a:r>
          </a:p>
          <a:p>
            <a:endParaRPr lang="en-US" sz="2000" dirty="0"/>
          </a:p>
          <a:p>
            <a:r>
              <a:rPr lang="en-US" sz="2000" dirty="0" smtClean="0"/>
              <a:t>8”: ~15k Hz</a:t>
            </a:r>
          </a:p>
          <a:p>
            <a:r>
              <a:rPr lang="en-US" sz="2000" dirty="0" smtClean="0"/>
              <a:t>10in: ~30 kHz</a:t>
            </a:r>
          </a:p>
          <a:p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Tank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6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Concave fabric roofs</a:t>
            </a:r>
            <a:endParaRPr lang="en-US" dirty="0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126" y="1066800"/>
            <a:ext cx="7617874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9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6"/>
          <p:cNvSpPr>
            <a:spLocks noGrp="1" noChangeArrowheads="1"/>
          </p:cNvSpPr>
          <p:nvPr>
            <p:ph type="title"/>
          </p:nvPr>
        </p:nvSpPr>
        <p:spPr>
          <a:xfrm>
            <a:off x="1752600" y="177800"/>
            <a:ext cx="6489700" cy="6604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ym typeface="Arial" charset="0"/>
              </a:rPr>
              <a:t>HAWC Design</a:t>
            </a:r>
            <a:endParaRPr lang="en-US" dirty="0" smtClean="0">
              <a:ea typeface="ヒラギノ角ゴ ProN W6" charset="-128"/>
              <a:cs typeface="ヒラギノ角ゴ ProN W6" charset="-128"/>
              <a:sym typeface="Arial" charset="0"/>
            </a:endParaRPr>
          </a:p>
        </p:txBody>
      </p:sp>
      <p:pic>
        <p:nvPicPr>
          <p:cNvPr id="3" name="Picture 2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66800"/>
            <a:ext cx="8524874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5791200"/>
            <a:ext cx="5942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Water delivered via Truck. 13 trucks/tank. </a:t>
            </a:r>
          </a:p>
          <a:p>
            <a:r>
              <a:rPr lang="en-US" sz="2400" dirty="0" smtClean="0"/>
              <a:t>Maintain schedule of 8 trucks/day 6 days/week</a:t>
            </a:r>
          </a:p>
        </p:txBody>
      </p:sp>
    </p:spTree>
    <p:extLst>
      <p:ext uri="{BB962C8B-B14F-4D97-AF65-F5344CB8AC3E}">
        <p14:creationId xmlns:p14="http://schemas.microsoft.com/office/powerpoint/2010/main" val="4264296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6"/>
          <p:cNvSpPr>
            <a:spLocks noGrp="1" noChangeArrowheads="1"/>
          </p:cNvSpPr>
          <p:nvPr>
            <p:ph type="title"/>
          </p:nvPr>
        </p:nvSpPr>
        <p:spPr>
          <a:xfrm>
            <a:off x="1752600" y="177800"/>
            <a:ext cx="6489700" cy="660400"/>
          </a:xfrm>
        </p:spPr>
        <p:txBody>
          <a:bodyPr/>
          <a:lstStyle/>
          <a:p>
            <a:pPr eaLnBrk="1" hangingPunct="1"/>
            <a:r>
              <a:rPr lang="en-US" sz="4000" dirty="0" smtClean="0">
                <a:sym typeface="Arial" charset="0"/>
              </a:rPr>
              <a:t>HAWC Design</a:t>
            </a:r>
            <a:endParaRPr lang="en-US" dirty="0" smtClean="0">
              <a:ea typeface="ヒラギノ角ゴ ProN W6" charset="-128"/>
              <a:cs typeface="ヒラギノ角ゴ ProN W6" charset="-128"/>
              <a:sym typeface="Arial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08099" y="1447800"/>
            <a:ext cx="12628299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795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– May 2011</a:t>
            </a:r>
            <a:endParaRPr lang="en-US" dirty="0"/>
          </a:p>
        </p:txBody>
      </p:sp>
      <p:pic>
        <p:nvPicPr>
          <p:cNvPr id="2" name="Picture 1" descr="HAWCPanorama3by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1524000"/>
            <a:ext cx="114605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35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– November 2011</a:t>
            </a:r>
            <a:endParaRPr lang="en-US" dirty="0"/>
          </a:p>
        </p:txBody>
      </p:sp>
      <p:pic>
        <p:nvPicPr>
          <p:cNvPr id="4" name="Picture 3" descr="HAWCPanoramaFeb20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7400" y="1600200"/>
            <a:ext cx="11394393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1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2100"/>
            <a:ext cx="9144000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6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</a:t>
            </a:r>
            <a:r>
              <a:rPr lang="en-US" dirty="0" smtClean="0"/>
              <a:t>– August 2012</a:t>
            </a:r>
            <a:endParaRPr lang="en-US" dirty="0"/>
          </a:p>
        </p:txBody>
      </p:sp>
      <p:pic>
        <p:nvPicPr>
          <p:cNvPr id="5" name="Picture 4" descr="HAWC07Aug2012try2 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1447800"/>
            <a:ext cx="1096423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8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– January 2013</a:t>
            </a:r>
            <a:endParaRPr lang="en-US" dirty="0"/>
          </a:p>
        </p:txBody>
      </p:sp>
      <p:pic>
        <p:nvPicPr>
          <p:cNvPr id="2" name="Picture 1" descr="HAWC_Panorama Jan 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1295400"/>
            <a:ext cx="1088060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475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1295400"/>
            <a:ext cx="8382000" cy="5334000"/>
          </a:xfrm>
        </p:spPr>
        <p:txBody>
          <a:bodyPr/>
          <a:lstStyle/>
          <a:p>
            <a:r>
              <a:rPr lang="en-US" dirty="0" smtClean="0"/>
              <a:t>4 PMTs/tank PMTs read </a:t>
            </a:r>
            <a:br>
              <a:rPr lang="en-US" dirty="0" smtClean="0"/>
            </a:br>
            <a:r>
              <a:rPr lang="en-US" dirty="0" smtClean="0"/>
              <a:t>through 165m RG-59 cable.</a:t>
            </a:r>
          </a:p>
          <a:p>
            <a:r>
              <a:rPr lang="en-US" dirty="0" smtClean="0"/>
              <a:t>Analog processing shapes </a:t>
            </a:r>
            <a:br>
              <a:rPr lang="en-US" dirty="0" smtClean="0"/>
            </a:br>
            <a:r>
              <a:rPr lang="en-US" dirty="0" smtClean="0"/>
              <a:t>pulses to have RC time </a:t>
            </a:r>
            <a:br>
              <a:rPr lang="en-US" dirty="0" smtClean="0"/>
            </a:br>
            <a:r>
              <a:rPr lang="en-US" dirty="0" smtClean="0"/>
              <a:t>~70ns for pulse. Pulse </a:t>
            </a:r>
            <a:br>
              <a:rPr lang="en-US" dirty="0" smtClean="0"/>
            </a:br>
            <a:r>
              <a:rPr lang="en-US" dirty="0" smtClean="0"/>
              <a:t>decay time used to </a:t>
            </a:r>
            <a:br>
              <a:rPr lang="en-US" dirty="0" smtClean="0"/>
            </a:br>
            <a:r>
              <a:rPr lang="en-US" dirty="0" smtClean="0"/>
              <a:t>measure amplitude. </a:t>
            </a:r>
            <a:br>
              <a:rPr lang="en-US" dirty="0" smtClean="0"/>
            </a:br>
            <a:r>
              <a:rPr lang="en-US" dirty="0" smtClean="0"/>
              <a:t>“Time over Threshold” method.</a:t>
            </a:r>
          </a:p>
          <a:p>
            <a:r>
              <a:rPr lang="en-US" dirty="0" smtClean="0"/>
              <a:t>Digitize level crossings at ~0.25 and 5 PEs.</a:t>
            </a:r>
          </a:p>
          <a:p>
            <a:r>
              <a:rPr lang="en-US" dirty="0" smtClean="0"/>
              <a:t>Read level crossing times with CAEN VX1190A 128-channel TDC. </a:t>
            </a:r>
          </a:p>
          <a:p>
            <a:r>
              <a:rPr lang="en-US" dirty="0" smtClean="0"/>
              <a:t>Charge measured from 0.25PEs to 10,000 PEs</a:t>
            </a:r>
          </a:p>
          <a:p>
            <a:r>
              <a:rPr lang="en-US" dirty="0" smtClean="0"/>
              <a:t>GPS time sent to TDC input. Only one instrument!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Collection &amp; Electronics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950711"/>
            <a:ext cx="3898899" cy="2935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0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4953000"/>
          </a:xfrm>
        </p:spPr>
        <p:txBody>
          <a:bodyPr/>
          <a:lstStyle/>
          <a:p>
            <a:r>
              <a:rPr lang="en-US" dirty="0" smtClean="0"/>
              <a:t>Operate without a hardware trigger, digitize all level crossings. ~25kHz for 8” PMTs, ~60kHz for 10” HQE </a:t>
            </a:r>
            <a:r>
              <a:rPr lang="en-US" dirty="0" err="1" smtClean="0"/>
              <a:t>PMTs.</a:t>
            </a:r>
            <a:r>
              <a:rPr lang="en-US" dirty="0" smtClean="0"/>
              <a:t> </a:t>
            </a:r>
          </a:p>
          <a:p>
            <a:r>
              <a:rPr lang="en-US" dirty="0" smtClean="0"/>
              <a:t>Full 300-tank array will readout at ~400MB/s.</a:t>
            </a:r>
          </a:p>
          <a:p>
            <a:r>
              <a:rPr lang="en-US" dirty="0" smtClean="0"/>
              <a:t>Parallel online computer farm will trigger and reconstruct raw data stream in real time.</a:t>
            </a:r>
          </a:p>
          <a:p>
            <a:r>
              <a:rPr lang="en-US" dirty="0"/>
              <a:t>S</a:t>
            </a:r>
            <a:r>
              <a:rPr lang="en-US" dirty="0" smtClean="0"/>
              <a:t>oftware trigger, ~20kHz, ~20MB/s Archived data set </a:t>
            </a:r>
          </a:p>
          <a:p>
            <a:r>
              <a:rPr lang="en-US" dirty="0" smtClean="0"/>
              <a:t>Will buffer 400MB/s data stream for 1-2 days (~50TB). Will save data for times of exceptional events.</a:t>
            </a:r>
          </a:p>
          <a:p>
            <a:r>
              <a:rPr lang="en-US" dirty="0" smtClean="0"/>
              <a:t>Real-time analysis: Performance, </a:t>
            </a:r>
            <a:r>
              <a:rPr lang="en-US" dirty="0" err="1" smtClean="0"/>
              <a:t>Skymaps</a:t>
            </a:r>
            <a:r>
              <a:rPr lang="en-US" dirty="0" smtClean="0"/>
              <a:t>, GRB search</a:t>
            </a:r>
          </a:p>
          <a:p>
            <a:r>
              <a:rPr lang="en-US" dirty="0" smtClean="0"/>
              <a:t>Can produce and respond to alerts.</a:t>
            </a:r>
          </a:p>
          <a:p>
            <a:r>
              <a:rPr lang="en-US" dirty="0" smtClean="0"/>
              <a:t>Data archives at University of Maryland in US and UNAM </a:t>
            </a:r>
            <a:r>
              <a:rPr lang="en-US" dirty="0" err="1" smtClean="0"/>
              <a:t>Instituto</a:t>
            </a:r>
            <a:r>
              <a:rPr lang="en-US" dirty="0" smtClean="0"/>
              <a:t> de </a:t>
            </a:r>
            <a:r>
              <a:rPr lang="en-US" dirty="0" err="1" smtClean="0"/>
              <a:t>Ciencias</a:t>
            </a:r>
            <a:r>
              <a:rPr lang="en-US" dirty="0" smtClean="0"/>
              <a:t> </a:t>
            </a:r>
            <a:r>
              <a:rPr lang="en-US" dirty="0" err="1" smtClean="0"/>
              <a:t>Nucleares</a:t>
            </a:r>
            <a:r>
              <a:rPr lang="en-US" dirty="0" smtClean="0"/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812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On-time since engineering data taking began in October 2012</a:t>
            </a:r>
          </a:p>
          <a:p>
            <a:pPr>
              <a:buFont typeface="Arial"/>
              <a:buChar char="•"/>
            </a:pPr>
            <a:r>
              <a:rPr lang="en-US" dirty="0" smtClean="0"/>
              <a:t>Early data 2-4kHz, now 8kHz</a:t>
            </a:r>
          </a:p>
          <a:p>
            <a:pPr>
              <a:buFont typeface="Arial"/>
              <a:buChar char="•"/>
            </a:pPr>
            <a:r>
              <a:rPr lang="en-US" dirty="0" smtClean="0"/>
              <a:t>Data shown based on 23 days collected in October, November.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Operational Now!</a:t>
            </a:r>
            <a:endParaRPr lang="en-US" dirty="0"/>
          </a:p>
        </p:txBody>
      </p:sp>
      <p:pic>
        <p:nvPicPr>
          <p:cNvPr id="5" name="Picture 4" descr="OnTim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66571"/>
            <a:ext cx="9144000" cy="341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8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52600" y="177800"/>
            <a:ext cx="6489700" cy="736600"/>
          </a:xfrm>
        </p:spPr>
        <p:txBody>
          <a:bodyPr/>
          <a:lstStyle/>
          <a:p>
            <a:r>
              <a:rPr lang="en-US" dirty="0" smtClean="0"/>
              <a:t>HAWC-30 Completed Sept 2012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14400"/>
            <a:ext cx="3429000" cy="4752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6800"/>
            <a:ext cx="5334000" cy="2642305"/>
          </a:xfrm>
          <a:prstGeom prst="rect">
            <a:avLst/>
          </a:prstGeom>
        </p:spPr>
      </p:pic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4" b="114"/>
          <a:stretch>
            <a:fillRect/>
          </a:stretch>
        </p:blipFill>
        <p:spPr>
          <a:xfrm>
            <a:off x="-1" y="3429000"/>
            <a:ext cx="5409785" cy="3429000"/>
          </a:xfrm>
        </p:spPr>
      </p:pic>
      <p:sp>
        <p:nvSpPr>
          <p:cNvPr id="6" name="TextBox 5"/>
          <p:cNvSpPr txBox="1"/>
          <p:nvPr/>
        </p:nvSpPr>
        <p:spPr>
          <a:xfrm>
            <a:off x="5105400" y="5562600"/>
            <a:ext cx="358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 smtClean="0">
                <a:sym typeface="Arial" charset="0"/>
              </a:rPr>
              <a:t>HAWC 30 Events and one day </a:t>
            </a:r>
            <a:r>
              <a:rPr lang="en-US" sz="3200" dirty="0" err="1" smtClean="0">
                <a:sym typeface="Arial" charset="0"/>
              </a:rPr>
              <a:t>Skymap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36913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 with HAWC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914400"/>
            <a:ext cx="6172200" cy="6172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1905000"/>
            <a:ext cx="30549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Note, array under construction during data taking. No calibration system yet.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87331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800600"/>
          </a:xfrm>
        </p:spPr>
        <p:txBody>
          <a:bodyPr/>
          <a:lstStyle/>
          <a:p>
            <a:r>
              <a:rPr lang="en-US" dirty="0" smtClean="0"/>
              <a:t>Building at 4 tanks/week</a:t>
            </a:r>
          </a:p>
          <a:p>
            <a:endParaRPr lang="en-US" dirty="0" smtClean="0"/>
          </a:p>
          <a:p>
            <a:r>
              <a:rPr lang="en-US" dirty="0" smtClean="0"/>
              <a:t>May 2013 – Complete 100-tank array (5x more sensitive than Milagro)</a:t>
            </a:r>
          </a:p>
          <a:p>
            <a:endParaRPr lang="en-US" dirty="0" smtClean="0"/>
          </a:p>
          <a:p>
            <a:r>
              <a:rPr lang="en-US" dirty="0" smtClean="0"/>
              <a:t>August 2013 – After completion of calibration system and engineering tests, begin science operations.</a:t>
            </a:r>
          </a:p>
          <a:p>
            <a:endParaRPr lang="en-US" dirty="0" smtClean="0"/>
          </a:p>
          <a:p>
            <a:r>
              <a:rPr lang="en-US" dirty="0" smtClean="0"/>
              <a:t>August 2014 – Complete 250-300 tank array as funding permits.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842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-76200"/>
            <a:ext cx="6489700" cy="762000"/>
          </a:xfrm>
        </p:spPr>
        <p:txBody>
          <a:bodyPr/>
          <a:lstStyle/>
          <a:p>
            <a:r>
              <a:rPr lang="en-US" dirty="0" smtClean="0"/>
              <a:t>Progress as of 31 January 2013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33400"/>
            <a:ext cx="6364082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10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aseball in a dust stor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9831" y="-228600"/>
            <a:ext cx="10821851" cy="708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04800" y="152400"/>
            <a:ext cx="929525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Conclusion: </a:t>
            </a:r>
          </a:p>
          <a:p>
            <a:pPr algn="l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On our way to 10</a:t>
            </a:r>
            <a:r>
              <a:rPr lang="en-US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12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cosmic rays</a:t>
            </a:r>
          </a:p>
          <a:p>
            <a:pPr algn="l"/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Look for great results from HAWC soon!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21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0"/>
            <a:ext cx="738409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" y="812800"/>
            <a:ext cx="7937500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65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Improved Angular Resolution from Milagro with larger detector and more particles detected at higher altitude</a:t>
            </a:r>
            <a:endParaRPr lang="en-US" sz="20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Angular Resolution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1524001" y="2133600"/>
            <a:ext cx="6629400" cy="3733800"/>
            <a:chOff x="1315902" y="1905000"/>
            <a:chExt cx="7184683" cy="4953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15902" y="1905000"/>
              <a:ext cx="6558510" cy="49530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545764" y="5671335"/>
              <a:ext cx="954821" cy="857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i="0" dirty="0" smtClean="0">
                  <a:latin typeface="+mj-lt"/>
                </a:rPr>
                <a:t>0.2 deg</a:t>
              </a:r>
              <a:endParaRPr lang="en-US" sz="1800" i="0" dirty="0">
                <a:latin typeface="+mj-lt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2207012" y="5893257"/>
              <a:ext cx="5375742" cy="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792" y="0"/>
            <a:ext cx="7319207" cy="914400"/>
          </a:xfrm>
        </p:spPr>
        <p:txBody>
          <a:bodyPr anchor="ctr"/>
          <a:lstStyle/>
          <a:p>
            <a:pPr>
              <a:defRPr/>
            </a:pPr>
            <a:r>
              <a:rPr lang="en-US" dirty="0" smtClean="0"/>
              <a:t>Pushing HAWC’s Low Energy Response</a:t>
            </a:r>
            <a:endParaRPr lang="en-US" dirty="0"/>
          </a:p>
        </p:txBody>
      </p:sp>
      <p:pic>
        <p:nvPicPr>
          <p:cNvPr id="57348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13387"/>
            <a:ext cx="8458200" cy="55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Box 11"/>
          <p:cNvSpPr txBox="1">
            <a:spLocks noChangeArrowheads="1"/>
          </p:cNvSpPr>
          <p:nvPr/>
        </p:nvSpPr>
        <p:spPr bwMode="auto">
          <a:xfrm>
            <a:off x="5181600" y="2049402"/>
            <a:ext cx="3200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27013" indent="-227013" algn="l">
              <a:buFont typeface="Arial" pitchFamily="-65" charset="0"/>
              <a:buChar char="•"/>
            </a:pPr>
            <a:r>
              <a:rPr lang="en-US" sz="1800" i="0" dirty="0">
                <a:latin typeface="Arial"/>
                <a:cs typeface="Arial"/>
              </a:rPr>
              <a:t>Monte Carlo Simulation which has been confirmed with Milagro observations.</a:t>
            </a:r>
          </a:p>
          <a:p>
            <a:pPr marL="227013" indent="-227013" algn="l">
              <a:buFont typeface="Arial" pitchFamily="-65" charset="0"/>
              <a:buChar char="•"/>
            </a:pPr>
            <a:r>
              <a:rPr lang="en-US" sz="1800" i="0" dirty="0">
                <a:latin typeface="Arial"/>
                <a:cs typeface="Arial"/>
              </a:rPr>
              <a:t>Gamma-ray air showers with angular reconstruction better than 1.5 degrees.  </a:t>
            </a:r>
          </a:p>
        </p:txBody>
      </p:sp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5791200" y="3941391"/>
            <a:ext cx="1676400" cy="16312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27013" indent="-227013" algn="l">
              <a:spcAft>
                <a:spcPts val="600"/>
              </a:spcAft>
            </a:pPr>
            <a:r>
              <a:rPr lang="en-US" sz="1600" i="0" dirty="0" smtClean="0">
                <a:latin typeface="Arial"/>
                <a:cs typeface="Arial"/>
              </a:rPr>
              <a:t>10 PMT trigger</a:t>
            </a:r>
          </a:p>
          <a:p>
            <a:pPr marL="227013" indent="-227013" algn="l">
              <a:spcAft>
                <a:spcPts val="600"/>
              </a:spcAft>
            </a:pPr>
            <a:r>
              <a:rPr lang="en-US" sz="1600" i="0" dirty="0" smtClean="0">
                <a:latin typeface="Arial"/>
                <a:cs typeface="Arial"/>
              </a:rPr>
              <a:t>30 PMT trigger</a:t>
            </a:r>
          </a:p>
          <a:p>
            <a:pPr marL="227013" indent="-227013" algn="l">
              <a:spcAft>
                <a:spcPts val="600"/>
              </a:spcAft>
            </a:pPr>
            <a:r>
              <a:rPr lang="en-US" sz="1600" i="0" dirty="0" smtClean="0">
                <a:latin typeface="Arial"/>
                <a:cs typeface="Arial"/>
              </a:rPr>
              <a:t>50 PMT trigger</a:t>
            </a:r>
          </a:p>
          <a:p>
            <a:pPr marL="227013" indent="-227013" algn="l">
              <a:spcAft>
                <a:spcPts val="600"/>
              </a:spcAft>
            </a:pPr>
            <a:r>
              <a:rPr lang="en-US" sz="1600" i="0" dirty="0" smtClean="0">
                <a:latin typeface="Arial"/>
                <a:cs typeface="Arial"/>
              </a:rPr>
              <a:t>70 PMT trigger</a:t>
            </a:r>
          </a:p>
          <a:p>
            <a:pPr marL="227013" indent="-227013" algn="l">
              <a:spcAft>
                <a:spcPts val="600"/>
              </a:spcAft>
            </a:pPr>
            <a:r>
              <a:rPr lang="en-US" sz="1600" i="0" dirty="0" smtClean="0">
                <a:latin typeface="Arial"/>
                <a:cs typeface="Arial"/>
              </a:rPr>
              <a:t>90 PMT trigger</a:t>
            </a:r>
            <a:endParaRPr lang="en-US" sz="1600" i="0" dirty="0">
              <a:latin typeface="Arial"/>
              <a:cs typeface="Arial"/>
            </a:endParaRP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1828800" y="4990387"/>
            <a:ext cx="17526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3553968" y="456559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/>
            <a:r>
              <a:rPr lang="en-US" sz="1800" i="0" dirty="0" smtClean="0">
                <a:latin typeface="Arial"/>
                <a:cs typeface="Arial"/>
              </a:rPr>
              <a:t>Fermi Effective Area</a:t>
            </a:r>
            <a:endParaRPr lang="en-US" sz="1800" i="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7184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74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9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gro_ic59_signal_ce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3276601"/>
            <a:ext cx="5715000" cy="3581400"/>
          </a:xfrm>
          <a:prstGeom prst="rect">
            <a:avLst/>
          </a:prstGeom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52400"/>
            <a:ext cx="7620000" cy="736600"/>
          </a:xfrm>
        </p:spPr>
        <p:txBody>
          <a:bodyPr/>
          <a:lstStyle/>
          <a:p>
            <a:r>
              <a:rPr lang="en-US" dirty="0" smtClean="0"/>
              <a:t>CR Anisotropy</a:t>
            </a:r>
            <a:endParaRPr lang="en-US" dirty="0"/>
          </a:p>
        </p:txBody>
      </p:sp>
      <p:sp>
        <p:nvSpPr>
          <p:cNvPr id="36147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9144000" cy="2590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-65" charset="2"/>
              <a:buNone/>
            </a:pPr>
            <a:r>
              <a:rPr lang="en-US" dirty="0"/>
              <a:t>Milagro </a:t>
            </a:r>
            <a:r>
              <a:rPr lang="en-US" dirty="0" smtClean="0"/>
              <a:t>Observed </a:t>
            </a:r>
            <a:r>
              <a:rPr lang="en-US" dirty="0"/>
              <a:t>Anisotropy in </a:t>
            </a:r>
            <a:r>
              <a:rPr lang="en-US" dirty="0" smtClean="0"/>
              <a:t>~10 </a:t>
            </a:r>
            <a:r>
              <a:rPr lang="en-US" dirty="0"/>
              <a:t>TeV Cosmic Rays</a:t>
            </a:r>
            <a:endParaRPr lang="en-US" sz="1400" dirty="0" smtClean="0"/>
          </a:p>
          <a:p>
            <a:pPr>
              <a:lnSpc>
                <a:spcPct val="90000"/>
              </a:lnSpc>
            </a:pPr>
            <a:r>
              <a:rPr lang="en-US" sz="2000" dirty="0" smtClean="0"/>
              <a:t>Localized excess of ~ 5</a:t>
            </a:r>
            <a:r>
              <a:rPr lang="en-US" sz="2000" baseline="30000" dirty="0" smtClean="0"/>
              <a:t>o </a:t>
            </a:r>
            <a:r>
              <a:rPr lang="en-US" sz="2000" dirty="0" smtClean="0"/>
              <a:t>(15</a:t>
            </a:r>
            <a:r>
              <a:rPr lang="en-US" sz="2000" dirty="0" smtClean="0">
                <a:latin typeface="Symbol" pitchFamily="-65" charset="2"/>
              </a:rPr>
              <a:t>s</a:t>
            </a:r>
            <a:r>
              <a:rPr lang="en-US" sz="2000" dirty="0" smtClean="0"/>
              <a:t>) of 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 </a:t>
            </a:r>
            <a:r>
              <a:rPr lang="en-US" sz="2000" dirty="0"/>
              <a:t>cosmic rays (</a:t>
            </a:r>
            <a:r>
              <a:rPr lang="en-US" sz="2000" dirty="0" smtClean="0"/>
              <a:t>7</a:t>
            </a:r>
            <a:r>
              <a:rPr lang="en-US" sz="2000" dirty="0" smtClean="0">
                <a:latin typeface="Symbol" pitchFamily="-65" charset="2"/>
              </a:rPr>
              <a:t>s</a:t>
            </a:r>
            <a:r>
              <a:rPr lang="en-US" sz="2000" dirty="0" smtClean="0"/>
              <a:t>)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Explanations </a:t>
            </a:r>
            <a:r>
              <a:rPr lang="en-US" sz="2000" dirty="0"/>
              <a:t>are </a:t>
            </a:r>
            <a:r>
              <a:rPr lang="en-US" sz="2000" dirty="0" smtClean="0"/>
              <a:t>difficult due to </a:t>
            </a:r>
            <a:r>
              <a:rPr lang="en-US" sz="2000" dirty="0" err="1" smtClean="0"/>
              <a:t>Gyroradius</a:t>
            </a:r>
            <a:r>
              <a:rPr lang="en-US" sz="2000" dirty="0" smtClean="0"/>
              <a:t> of 10TeV </a:t>
            </a:r>
            <a:r>
              <a:rPr lang="en-US" sz="2000" dirty="0"/>
              <a:t>proton </a:t>
            </a:r>
            <a:r>
              <a:rPr lang="en-US" sz="2000" dirty="0" smtClean="0"/>
              <a:t>in 1</a:t>
            </a:r>
            <a:r>
              <a:rPr lang="en-US" sz="2000" dirty="0" smtClean="0">
                <a:latin typeface="Symbol" pitchFamily="-65" charset="2"/>
              </a:rPr>
              <a:t>m</a:t>
            </a:r>
            <a:r>
              <a:rPr lang="en-US" sz="2000" dirty="0" smtClean="0"/>
              <a:t>G </a:t>
            </a:r>
            <a:r>
              <a:rPr lang="en-US" sz="2000" dirty="0"/>
              <a:t>field is </a:t>
            </a:r>
            <a:r>
              <a:rPr lang="en-US" sz="2000" dirty="0" smtClean="0"/>
              <a:t>0.01parsecs</a:t>
            </a:r>
            <a:r>
              <a:rPr lang="en-US" sz="2000" dirty="0"/>
              <a:t>=2000 </a:t>
            </a:r>
            <a:r>
              <a:rPr lang="en-US" sz="2000" dirty="0" smtClean="0"/>
              <a:t>AU</a:t>
            </a:r>
          </a:p>
          <a:p>
            <a:pPr>
              <a:lnSpc>
                <a:spcPct val="90000"/>
              </a:lnSpc>
            </a:pPr>
            <a:r>
              <a:rPr lang="en-US" sz="2000" dirty="0" smtClean="0"/>
              <a:t>Solar effect? Propagation effect? Unknown nearby source?</a:t>
            </a:r>
          </a:p>
          <a:p>
            <a:pPr>
              <a:lnSpc>
                <a:spcPct val="90000"/>
              </a:lnSpc>
              <a:buNone/>
            </a:pPr>
            <a:endParaRPr lang="en-US" sz="2000" dirty="0" smtClean="0"/>
          </a:p>
          <a:p>
            <a:pPr>
              <a:lnSpc>
                <a:spcPct val="90000"/>
              </a:lnSpc>
            </a:pPr>
            <a:endParaRPr lang="en-US" sz="1800" dirty="0" smtClean="0"/>
          </a:p>
        </p:txBody>
      </p:sp>
      <p:sp>
        <p:nvSpPr>
          <p:cNvPr id="361476" name="AutoShape 4" descr="nogh_10de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1477" name="AutoShape 5" descr="nogh_10deg"/>
          <p:cNvSpPr>
            <a:spLocks noChangeAspect="1" noChangeArrowheads="1"/>
          </p:cNvSpPr>
          <p:nvPr/>
        </p:nvSpPr>
        <p:spPr bwMode="auto">
          <a:xfrm>
            <a:off x="4284663" y="46038"/>
            <a:ext cx="304800" cy="304800"/>
          </a:xfrm>
          <a:prstGeom prst="rect">
            <a:avLst/>
          </a:prstGeom>
          <a:noFill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0" y="4267200"/>
            <a:ext cx="25288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Abdo</a:t>
            </a:r>
            <a:r>
              <a:rPr lang="en-US" sz="1600" dirty="0" smtClean="0"/>
              <a:t>, et al. PRL, 2009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5638800"/>
            <a:ext cx="3192680" cy="332175"/>
          </a:xfrm>
          <a:prstGeom prst="rect">
            <a:avLst/>
          </a:prstGeom>
          <a:noFill/>
        </p:spPr>
        <p:txBody>
          <a:bodyPr wrap="square" lIns="85121" tIns="42561" rIns="85121" bIns="42561" rtlCol="0">
            <a:spAutoFit/>
          </a:bodyPr>
          <a:lstStyle/>
          <a:p>
            <a:r>
              <a:rPr lang="en-US" sz="1600" dirty="0"/>
              <a:t>R. </a:t>
            </a:r>
            <a:r>
              <a:rPr lang="en-US" sz="1600" dirty="0" err="1" smtClean="0"/>
              <a:t>Abbasi</a:t>
            </a:r>
            <a:r>
              <a:rPr lang="en-US" sz="1600" dirty="0" smtClean="0"/>
              <a:t>, et  al., </a:t>
            </a:r>
            <a:r>
              <a:rPr lang="en-US" sz="1600" dirty="0" err="1" smtClean="0"/>
              <a:t>ApJ</a:t>
            </a:r>
            <a:r>
              <a:rPr lang="en-US" sz="1600" dirty="0" smtClean="0"/>
              <a:t> 2011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676400"/>
            <a:ext cx="3429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Milagro shutdown on 15 March 2008</a:t>
            </a:r>
          </a:p>
          <a:p>
            <a:endParaRPr lang="en-US" sz="3200" dirty="0"/>
          </a:p>
          <a:p>
            <a:r>
              <a:rPr lang="en-US" sz="3200" dirty="0" smtClean="0"/>
              <a:t>“Ides of March”</a:t>
            </a:r>
          </a:p>
          <a:p>
            <a:endParaRPr lang="en-US" sz="3200" dirty="0"/>
          </a:p>
          <a:p>
            <a:r>
              <a:rPr lang="en-US" sz="3200" dirty="0" smtClean="0"/>
              <a:t>2052 years after Julius Caesar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43862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Milagro TO HAWC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447800"/>
            <a:ext cx="7353300" cy="4660900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Milagro is too low (2650m) </a:t>
            </a:r>
          </a:p>
          <a:p>
            <a:pPr>
              <a:buFont typeface="Arial"/>
              <a:buChar char="•"/>
            </a:pPr>
            <a:r>
              <a:rPr lang="en-US" dirty="0" smtClean="0"/>
              <a:t>Can improve detector response with PMT optical isolation.</a:t>
            </a:r>
          </a:p>
          <a:p>
            <a:pPr>
              <a:buFont typeface="Arial"/>
              <a:buChar char="•"/>
            </a:pPr>
            <a:r>
              <a:rPr lang="en-US" dirty="0" smtClean="0"/>
              <a:t>Gamma/hadron separation depends on a large deep area. Need larger deep </a:t>
            </a:r>
          </a:p>
          <a:p>
            <a:pPr>
              <a:buFont typeface="Arial"/>
              <a:buChar char="•"/>
            </a:pPr>
            <a:r>
              <a:rPr lang="en-US" dirty="0" smtClean="0"/>
              <a:t>Reuse some Milagro parts. PMTs, electronics.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 bwMode="auto">
          <a:xfrm>
            <a:off x="838200" y="4191000"/>
            <a:ext cx="3505200" cy="2133600"/>
          </a:xfrm>
          <a:prstGeom prst="roundRect">
            <a:avLst/>
          </a:prstGeom>
          <a:solidFill>
            <a:srgbClr val="66CC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Milagro: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2650m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a.s.l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36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00m</a:t>
            </a:r>
            <a:r>
              <a:rPr kumimoji="0" lang="en-US" sz="20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2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pond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area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2500m</a:t>
            </a:r>
            <a:r>
              <a:rPr lang="en-US" sz="2000" baseline="30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2</a:t>
            </a:r>
            <a:r>
              <a:rPr lang="en-US" sz="2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deep area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Outrigger array to 30,000m</a:t>
            </a:r>
            <a:r>
              <a:rPr lang="en-US" sz="2000" baseline="30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2</a:t>
            </a:r>
            <a:r>
              <a:rPr lang="en-US" sz="2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</a:t>
            </a:r>
            <a:endParaRPr lang="en-US" sz="2000" dirty="0" smtClean="0"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endParaRPr lang="en-US" sz="2000" dirty="0" smtClean="0"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572000" y="4191000"/>
            <a:ext cx="3429000" cy="2133600"/>
          </a:xfrm>
          <a:prstGeom prst="roundRect">
            <a:avLst/>
          </a:prstGeom>
          <a:solidFill>
            <a:srgbClr val="66CCF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HAWC: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4100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m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a.s.l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.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20,000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m</a:t>
            </a:r>
            <a:r>
              <a:rPr kumimoji="0" lang="en-US" sz="2000" b="0" i="0" u="none" strike="noStrike" cap="none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2</a:t>
            </a:r>
            <a:r>
              <a:rPr kumimoji="0" 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 array 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area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Whole detector 4m deep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r>
              <a:rPr lang="en-US" sz="2000" dirty="0" smtClean="0">
                <a:latin typeface="Gill Sans" pitchFamily="-108" charset="0"/>
                <a:ea typeface="ヒラギノ角ゴ ProN W3" pitchFamily="-108" charset="-128"/>
                <a:cs typeface="ヒラギノ角ゴ ProN W3" pitchFamily="-108" charset="-128"/>
                <a:sym typeface="Gill Sans" pitchFamily="-108" charset="0"/>
              </a:rPr>
              <a:t>Detector large enough, no outriggers needed.</a:t>
            </a: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Gill Sans" pitchFamily="-108" charset="0"/>
              <a:ea typeface="ヒラギノ角ゴ ProN W3" pitchFamily="-108" charset="-128"/>
              <a:cs typeface="ヒラギノ角ゴ ProN W3" pitchFamily="-108" charset="-128"/>
              <a:sym typeface="Gill Sans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356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Picture 3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5173"/>
            <a:ext cx="9144000" cy="50408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28800" y="0"/>
            <a:ext cx="6489700" cy="952500"/>
          </a:xfrm>
        </p:spPr>
        <p:txBody>
          <a:bodyPr/>
          <a:lstStyle/>
          <a:p>
            <a:r>
              <a:rPr lang="en-US" dirty="0" smtClean="0"/>
              <a:t>Gamma/Hadron Separation</a:t>
            </a:r>
            <a:endParaRPr lang="en-US" dirty="0"/>
          </a:p>
        </p:txBody>
      </p:sp>
      <p:pic>
        <p:nvPicPr>
          <p:cNvPr id="4" name="Picture 56" descr="400px-Evtdsply_gamma_run000055_evt28337_ene4643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0515"/>
          <a:stretch>
            <a:fillRect/>
          </a:stretch>
        </p:blipFill>
        <p:spPr bwMode="auto">
          <a:xfrm>
            <a:off x="7034946" y="28923381"/>
            <a:ext cx="6654539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7" descr="400px-Evtdsply_proton_run000320_evt6952_ene6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11824"/>
          <a:stretch>
            <a:fillRect/>
          </a:stretch>
        </p:blipFill>
        <p:spPr bwMode="auto">
          <a:xfrm>
            <a:off x="609600" y="34314000"/>
            <a:ext cx="65395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8" descr="400px-Evtdsply_proton_run000320_evt9153_ene17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11147"/>
          <a:stretch>
            <a:fillRect/>
          </a:stretch>
        </p:blipFill>
        <p:spPr bwMode="auto">
          <a:xfrm>
            <a:off x="7034946" y="34314000"/>
            <a:ext cx="65552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6" descr="400px-Evtdsply_gamma_run000055_evt28337_ene4643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0515"/>
          <a:stretch>
            <a:fillRect/>
          </a:stretch>
        </p:blipFill>
        <p:spPr bwMode="auto">
          <a:xfrm>
            <a:off x="7187346" y="29075781"/>
            <a:ext cx="6654539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7" descr="400px-Evtdsply_proton_run000320_evt6952_ene6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11824"/>
          <a:stretch>
            <a:fillRect/>
          </a:stretch>
        </p:blipFill>
        <p:spPr bwMode="auto">
          <a:xfrm>
            <a:off x="762000" y="34466400"/>
            <a:ext cx="65395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8" descr="400px-Evtdsply_proton_run000320_evt9153_ene17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11147"/>
          <a:stretch>
            <a:fillRect/>
          </a:stretch>
        </p:blipFill>
        <p:spPr bwMode="auto">
          <a:xfrm>
            <a:off x="7187346" y="34466400"/>
            <a:ext cx="65552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6" descr="400px-Evtdsply_gamma_run000055_evt28337_ene4643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0515"/>
          <a:stretch>
            <a:fillRect/>
          </a:stretch>
        </p:blipFill>
        <p:spPr bwMode="auto">
          <a:xfrm>
            <a:off x="7339746" y="29228181"/>
            <a:ext cx="6654539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7" descr="400px-Evtdsply_proton_run000320_evt6952_ene6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11824"/>
          <a:stretch>
            <a:fillRect/>
          </a:stretch>
        </p:blipFill>
        <p:spPr bwMode="auto">
          <a:xfrm>
            <a:off x="914400" y="34618800"/>
            <a:ext cx="65395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8" descr="400px-Evtdsply_proton_run000320_evt9153_ene17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11147"/>
          <a:stretch>
            <a:fillRect/>
          </a:stretch>
        </p:blipFill>
        <p:spPr bwMode="auto">
          <a:xfrm>
            <a:off x="7339746" y="34618800"/>
            <a:ext cx="65552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6" descr="400px-Evtdsply_gamma_run000055_evt28337_ene4643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0515"/>
          <a:stretch>
            <a:fillRect/>
          </a:stretch>
        </p:blipFill>
        <p:spPr bwMode="auto">
          <a:xfrm>
            <a:off x="7492146" y="29380581"/>
            <a:ext cx="6654539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7" descr="400px-Evtdsply_proton_run000320_evt6952_ene6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11824"/>
          <a:stretch>
            <a:fillRect/>
          </a:stretch>
        </p:blipFill>
        <p:spPr bwMode="auto">
          <a:xfrm>
            <a:off x="1066800" y="34771200"/>
            <a:ext cx="65395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8" descr="400px-Evtdsply_proton_run000320_evt9153_ene17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11147"/>
          <a:stretch>
            <a:fillRect/>
          </a:stretch>
        </p:blipFill>
        <p:spPr bwMode="auto">
          <a:xfrm>
            <a:off x="7492146" y="34771200"/>
            <a:ext cx="65552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6" descr="400px-Evtdsply_gamma_run000055_evt28337_ene4643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0515"/>
          <a:stretch>
            <a:fillRect/>
          </a:stretch>
        </p:blipFill>
        <p:spPr bwMode="auto">
          <a:xfrm>
            <a:off x="7644546" y="29532981"/>
            <a:ext cx="6654539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7" descr="400px-Evtdsply_proton_run000320_evt6952_ene6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11824"/>
          <a:stretch>
            <a:fillRect/>
          </a:stretch>
        </p:blipFill>
        <p:spPr bwMode="auto">
          <a:xfrm>
            <a:off x="1219200" y="34923600"/>
            <a:ext cx="65395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8" descr="400px-Evtdsply_proton_run000320_evt9153_ene17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11147"/>
          <a:stretch>
            <a:fillRect/>
          </a:stretch>
        </p:blipFill>
        <p:spPr bwMode="auto">
          <a:xfrm>
            <a:off x="7644546" y="34923600"/>
            <a:ext cx="65552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6" descr="400px-Evtdsply_gamma_run000055_evt28337_ene4643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0515"/>
          <a:stretch>
            <a:fillRect/>
          </a:stretch>
        </p:blipFill>
        <p:spPr bwMode="auto">
          <a:xfrm>
            <a:off x="7796946" y="29685381"/>
            <a:ext cx="6654539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7" descr="400px-Evtdsply_proton_run000320_evt6952_ene6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11824"/>
          <a:stretch>
            <a:fillRect/>
          </a:stretch>
        </p:blipFill>
        <p:spPr bwMode="auto">
          <a:xfrm>
            <a:off x="1371600" y="35076000"/>
            <a:ext cx="65395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8" descr="400px-Evtdsply_proton_run000320_evt9153_ene17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11147"/>
          <a:stretch>
            <a:fillRect/>
          </a:stretch>
        </p:blipFill>
        <p:spPr bwMode="auto">
          <a:xfrm>
            <a:off x="7796946" y="35076000"/>
            <a:ext cx="65552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6" descr="400px-Evtdsply_gamma_run000055_evt28337_ene4643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0515"/>
          <a:stretch>
            <a:fillRect/>
          </a:stretch>
        </p:blipFill>
        <p:spPr bwMode="auto">
          <a:xfrm>
            <a:off x="7949346" y="29837781"/>
            <a:ext cx="6654539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7" descr="400px-Evtdsply_proton_run000320_evt6952_ene6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11824"/>
          <a:stretch>
            <a:fillRect/>
          </a:stretch>
        </p:blipFill>
        <p:spPr bwMode="auto">
          <a:xfrm>
            <a:off x="1524000" y="35228400"/>
            <a:ext cx="65395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8" descr="400px-Evtdsply_proton_run000320_evt9153_ene17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11147"/>
          <a:stretch>
            <a:fillRect/>
          </a:stretch>
        </p:blipFill>
        <p:spPr bwMode="auto">
          <a:xfrm>
            <a:off x="7949346" y="35228400"/>
            <a:ext cx="65552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6" descr="400px-Evtdsply_gamma_run000055_evt28337_ene4643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" r="10515"/>
          <a:stretch>
            <a:fillRect/>
          </a:stretch>
        </p:blipFill>
        <p:spPr bwMode="auto">
          <a:xfrm>
            <a:off x="8101746" y="29990181"/>
            <a:ext cx="6654539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7" descr="400px-Evtdsply_proton_run000320_evt6952_ene68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3" r="11824"/>
          <a:stretch>
            <a:fillRect/>
          </a:stretch>
        </p:blipFill>
        <p:spPr bwMode="auto">
          <a:xfrm>
            <a:off x="1676400" y="35380800"/>
            <a:ext cx="65395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8" descr="400px-Evtdsply_proton_run000320_evt9153_ene17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0" r="11147"/>
          <a:stretch>
            <a:fillRect/>
          </a:stretch>
        </p:blipFill>
        <p:spPr bwMode="auto">
          <a:xfrm>
            <a:off x="8101746" y="35380800"/>
            <a:ext cx="6555218" cy="576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609600" y="28923381"/>
            <a:ext cx="13079885" cy="11151470"/>
            <a:chOff x="533400" y="34594800"/>
            <a:chExt cx="14020800" cy="12420600"/>
          </a:xfrm>
        </p:grpSpPr>
        <p:grpSp>
          <p:nvGrpSpPr>
            <p:cNvPr id="29" name="Group 28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40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45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6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7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8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9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50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51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5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41" name="Oval 40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42" name="Oval 41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43" name="Oval 42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30" name="Rectangle 29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33" name="Oval 32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34" name="Oval 33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35" name="Oval 34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36" name="Oval 35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37" name="Oval 36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38" name="Oval 37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39" name="Oval 38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62000" y="29075781"/>
            <a:ext cx="13079885" cy="11151470"/>
            <a:chOff x="533400" y="34594800"/>
            <a:chExt cx="14020800" cy="12420600"/>
          </a:xfrm>
        </p:grpSpPr>
        <p:grpSp>
          <p:nvGrpSpPr>
            <p:cNvPr id="54" name="Group 53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65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70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1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2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73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74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75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76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7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66" name="Oval 65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67" name="Oval 66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68" name="Oval 67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69" name="Oval 68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55" name="Rectangle 54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58" name="Oval 57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59" name="Oval 58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60" name="Oval 59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61" name="Oval 60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64" name="Oval 63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914400" y="29228181"/>
            <a:ext cx="13079885" cy="11151470"/>
            <a:chOff x="533400" y="34594800"/>
            <a:chExt cx="14020800" cy="12420600"/>
          </a:xfrm>
        </p:grpSpPr>
        <p:grpSp>
          <p:nvGrpSpPr>
            <p:cNvPr id="79" name="Group 78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90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95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6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8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99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100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101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10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91" name="Oval 90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92" name="Oval 91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93" name="Oval 92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94" name="Oval 93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80" name="Rectangle 79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83" name="Oval 82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84" name="Oval 83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85" name="Oval 84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86" name="Oval 85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87" name="Oval 86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88" name="Oval 87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89" name="Oval 88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066800" y="29380581"/>
            <a:ext cx="13079885" cy="11151470"/>
            <a:chOff x="533400" y="34594800"/>
            <a:chExt cx="14020800" cy="12420600"/>
          </a:xfrm>
        </p:grpSpPr>
        <p:grpSp>
          <p:nvGrpSpPr>
            <p:cNvPr id="104" name="Group 103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115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120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1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2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4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125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126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12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116" name="Oval 115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17" name="Oval 116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18" name="Oval 117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05" name="Rectangle 104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08" name="Oval 107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09" name="Oval 108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110" name="Oval 109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111" name="Oval 110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12" name="Oval 111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13" name="Oval 112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14" name="Oval 113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128" name="Group 127"/>
          <p:cNvGrpSpPr/>
          <p:nvPr/>
        </p:nvGrpSpPr>
        <p:grpSpPr>
          <a:xfrm>
            <a:off x="1219200" y="29532981"/>
            <a:ext cx="13079885" cy="11151470"/>
            <a:chOff x="533400" y="34594800"/>
            <a:chExt cx="14020800" cy="12420600"/>
          </a:xfrm>
        </p:grpSpPr>
        <p:grpSp>
          <p:nvGrpSpPr>
            <p:cNvPr id="129" name="Group 128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140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145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6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7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48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49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150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151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15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141" name="Oval 140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43" name="Oval 142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30" name="Rectangle 129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33" name="Oval 132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34" name="Oval 133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135" name="Oval 134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136" name="Oval 135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37" name="Oval 136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38" name="Oval 137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39" name="Oval 138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1371600" y="29685381"/>
            <a:ext cx="13079885" cy="11151470"/>
            <a:chOff x="533400" y="34594800"/>
            <a:chExt cx="14020800" cy="12420600"/>
          </a:xfrm>
        </p:grpSpPr>
        <p:grpSp>
          <p:nvGrpSpPr>
            <p:cNvPr id="154" name="Group 153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165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170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1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2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73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74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175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176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17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166" name="Oval 165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67" name="Oval 166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68" name="Oval 167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69" name="Oval 168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55" name="Rectangle 154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56" name="Rectangle 155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57" name="Rectangle 156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58" name="Oval 157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59" name="Oval 158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160" name="Oval 159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161" name="Oval 160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62" name="Oval 161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63" name="Oval 162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64" name="Oval 163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178" name="Group 177"/>
          <p:cNvGrpSpPr/>
          <p:nvPr/>
        </p:nvGrpSpPr>
        <p:grpSpPr>
          <a:xfrm>
            <a:off x="1524000" y="29837781"/>
            <a:ext cx="13079885" cy="11151470"/>
            <a:chOff x="533400" y="34594800"/>
            <a:chExt cx="14020800" cy="12420600"/>
          </a:xfrm>
        </p:grpSpPr>
        <p:grpSp>
          <p:nvGrpSpPr>
            <p:cNvPr id="179" name="Group 178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190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195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6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7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98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99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200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201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20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191" name="Oval 190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92" name="Oval 191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93" name="Oval 192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194" name="Oval 193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80" name="Rectangle 179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81" name="Rectangle 180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82" name="Rectangle 181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83" name="Oval 182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84" name="Oval 183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185" name="Oval 184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186" name="Oval 185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87" name="Oval 186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88" name="Oval 187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189" name="Oval 188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203" name="Group 202"/>
          <p:cNvGrpSpPr/>
          <p:nvPr/>
        </p:nvGrpSpPr>
        <p:grpSpPr>
          <a:xfrm>
            <a:off x="1676400" y="29990181"/>
            <a:ext cx="13079885" cy="11151470"/>
            <a:chOff x="533400" y="34594800"/>
            <a:chExt cx="14020800" cy="12420600"/>
          </a:xfrm>
        </p:grpSpPr>
        <p:grpSp>
          <p:nvGrpSpPr>
            <p:cNvPr id="204" name="Group 203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215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220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1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2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23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24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225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226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22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216" name="Oval 215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17" name="Oval 216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18" name="Oval 217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19" name="Oval 218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205" name="Rectangle 204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06" name="Rectangle 205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07" name="Rectangle 206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08" name="Oval 207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09" name="Oval 208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210" name="Oval 209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211" name="Oval 210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12" name="Oval 211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13" name="Oval 212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14" name="Oval 213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228" name="Group 227"/>
          <p:cNvGrpSpPr/>
          <p:nvPr/>
        </p:nvGrpSpPr>
        <p:grpSpPr>
          <a:xfrm>
            <a:off x="1828800" y="30142581"/>
            <a:ext cx="13079885" cy="11151470"/>
            <a:chOff x="533400" y="34594800"/>
            <a:chExt cx="14020800" cy="12420600"/>
          </a:xfrm>
        </p:grpSpPr>
        <p:grpSp>
          <p:nvGrpSpPr>
            <p:cNvPr id="229" name="Group 228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240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245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6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7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8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49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250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251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25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241" name="Oval 240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42" name="Oval 241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43" name="Oval 242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44" name="Oval 243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230" name="Rectangle 229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31" name="Rectangle 230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32" name="Rectangle 231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33" name="Oval 232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34" name="Oval 233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235" name="Oval 234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236" name="Oval 235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37" name="Oval 236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38" name="Oval 237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39" name="Oval 238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253" name="Group 252"/>
          <p:cNvGrpSpPr/>
          <p:nvPr/>
        </p:nvGrpSpPr>
        <p:grpSpPr>
          <a:xfrm>
            <a:off x="1981200" y="30294981"/>
            <a:ext cx="13079885" cy="11151470"/>
            <a:chOff x="533400" y="34594800"/>
            <a:chExt cx="14020800" cy="12420600"/>
          </a:xfrm>
        </p:grpSpPr>
        <p:grpSp>
          <p:nvGrpSpPr>
            <p:cNvPr id="254" name="Group 253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265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270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1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2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73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4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275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276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277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266" name="Oval 265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67" name="Oval 266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68" name="Oval 267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69" name="Oval 268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255" name="Rectangle 254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56" name="Rectangle 255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57" name="Rectangle 256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58" name="Oval 257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59" name="Oval 258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260" name="Oval 259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261" name="Oval 260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62" name="Oval 261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63" name="Oval 262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64" name="Oval 263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grpSp>
        <p:nvGrpSpPr>
          <p:cNvPr id="278" name="Group 277"/>
          <p:cNvGrpSpPr/>
          <p:nvPr/>
        </p:nvGrpSpPr>
        <p:grpSpPr>
          <a:xfrm>
            <a:off x="2133600" y="30447381"/>
            <a:ext cx="13079885" cy="11151470"/>
            <a:chOff x="533400" y="34594800"/>
            <a:chExt cx="14020800" cy="12420600"/>
          </a:xfrm>
        </p:grpSpPr>
        <p:grpSp>
          <p:nvGrpSpPr>
            <p:cNvPr id="279" name="Group 278"/>
            <p:cNvGrpSpPr/>
            <p:nvPr/>
          </p:nvGrpSpPr>
          <p:grpSpPr>
            <a:xfrm>
              <a:off x="533400" y="34594800"/>
              <a:ext cx="14020800" cy="12420600"/>
              <a:chOff x="533400" y="34594800"/>
              <a:chExt cx="14020800" cy="12420600"/>
            </a:xfrm>
          </p:grpSpPr>
          <p:grpSp>
            <p:nvGrpSpPr>
              <p:cNvPr id="290" name="Group 4"/>
              <p:cNvGrpSpPr>
                <a:grpSpLocks/>
              </p:cNvGrpSpPr>
              <p:nvPr/>
            </p:nvGrpSpPr>
            <p:grpSpPr bwMode="auto">
              <a:xfrm>
                <a:off x="533400" y="34594800"/>
                <a:ext cx="14020800" cy="12420600"/>
                <a:chOff x="533400" y="34594800"/>
                <a:chExt cx="14020800" cy="12420600"/>
              </a:xfrm>
            </p:grpSpPr>
            <p:pic>
              <p:nvPicPr>
                <p:cNvPr id="295" name="Picture 55" descr="400px-Evtdsply_gamma_run000055_evt14976_ene2178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9695" b="6427"/>
                <a:stretch>
                  <a:fillRect/>
                </a:stretch>
              </p:blipFill>
              <p:spPr bwMode="auto">
                <a:xfrm>
                  <a:off x="533400" y="34594800"/>
                  <a:ext cx="7196473" cy="6004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6" name="Picture 56" descr="400px-Evtdsply_gamma_run000055_evt28337_ene464331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086" r="10515"/>
                <a:stretch>
                  <a:fillRect/>
                </a:stretch>
              </p:blipFill>
              <p:spPr bwMode="auto">
                <a:xfrm>
                  <a:off x="7420960" y="34594800"/>
                  <a:ext cx="7133240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7" name="Picture 57" descr="400px-Evtdsply_proton_run000320_evt6952_ene681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183" r="11824"/>
                <a:stretch>
                  <a:fillRect/>
                </a:stretch>
              </p:blipFill>
              <p:spPr bwMode="auto">
                <a:xfrm>
                  <a:off x="533400" y="40598916"/>
                  <a:ext cx="7009945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98" name="Picture 58" descr="400px-Evtdsply_proton_run000320_evt9153_ene1732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8670" r="11147"/>
                <a:stretch>
                  <a:fillRect/>
                </a:stretch>
              </p:blipFill>
              <p:spPr bwMode="auto">
                <a:xfrm>
                  <a:off x="7420960" y="40598916"/>
                  <a:ext cx="7026774" cy="641648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9" name="TextBox 59"/>
                <p:cNvSpPr txBox="1">
                  <a:spLocks noChangeArrowheads="1"/>
                </p:cNvSpPr>
                <p:nvPr/>
              </p:nvSpPr>
              <p:spPr bwMode="auto">
                <a:xfrm>
                  <a:off x="1066800" y="34899601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300" name="TextBox 60"/>
                <p:cNvSpPr txBox="1">
                  <a:spLocks noChangeArrowheads="1"/>
                </p:cNvSpPr>
                <p:nvPr/>
              </p:nvSpPr>
              <p:spPr bwMode="auto">
                <a:xfrm>
                  <a:off x="8001000" y="34975799"/>
                  <a:ext cx="912568" cy="4969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 sz="2100">
                      <a:latin typeface="Symbol" charset="0"/>
                      <a:cs typeface="Symbol" charset="0"/>
                    </a:rPr>
                    <a:t>g</a:t>
                  </a:r>
                </a:p>
              </p:txBody>
            </p:sp>
            <p:sp>
              <p:nvSpPr>
                <p:cNvPr id="301" name="TextBox 61"/>
                <p:cNvSpPr txBox="1">
                  <a:spLocks noChangeArrowheads="1"/>
                </p:cNvSpPr>
                <p:nvPr/>
              </p:nvSpPr>
              <p:spPr bwMode="auto">
                <a:xfrm>
                  <a:off x="1066800" y="409956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  <p:sp>
              <p:nvSpPr>
                <p:cNvPr id="302" name="TextBox 62"/>
                <p:cNvSpPr txBox="1">
                  <a:spLocks noChangeArrowheads="1"/>
                </p:cNvSpPr>
                <p:nvPr/>
              </p:nvSpPr>
              <p:spPr bwMode="auto">
                <a:xfrm>
                  <a:off x="7924800" y="41071800"/>
                  <a:ext cx="912568" cy="6258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2pPr>
                  <a:lvl3pPr marL="11430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3pPr>
                  <a:lvl4pPr marL="16002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4pPr>
                  <a:lvl5pPr marL="2057400" indent="-228600"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800">
                      <a:solidFill>
                        <a:srgbClr val="000000"/>
                      </a:solidFill>
                      <a:latin typeface="Times New Roman" charset="0"/>
                      <a:ea typeface="ＭＳ Ｐゴシック" charset="0"/>
                    </a:defRPr>
                  </a:lvl9pPr>
                </a:lstStyle>
                <a:p>
                  <a:r>
                    <a:rPr lang="en-US">
                      <a:latin typeface="Arial" charset="0"/>
                      <a:cs typeface="Arial" charset="0"/>
                    </a:rPr>
                    <a:t>P</a:t>
                  </a:r>
                </a:p>
              </p:txBody>
            </p:sp>
          </p:grpSp>
          <p:sp>
            <p:nvSpPr>
              <p:cNvPr id="291" name="Oval 290"/>
              <p:cNvSpPr/>
              <p:nvPr/>
            </p:nvSpPr>
            <p:spPr bwMode="auto">
              <a:xfrm>
                <a:off x="4114800" y="37947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92" name="Oval 291"/>
              <p:cNvSpPr/>
              <p:nvPr/>
            </p:nvSpPr>
            <p:spPr bwMode="auto">
              <a:xfrm>
                <a:off x="11506200" y="352044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93" name="Oval 292"/>
              <p:cNvSpPr/>
              <p:nvPr/>
            </p:nvSpPr>
            <p:spPr bwMode="auto">
              <a:xfrm>
                <a:off x="11201400" y="436626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  <p:sp>
            <p:nvSpPr>
              <p:cNvPr id="294" name="Oval 293"/>
              <p:cNvSpPr/>
              <p:nvPr/>
            </p:nvSpPr>
            <p:spPr bwMode="auto">
              <a:xfrm>
                <a:off x="3352800" y="40690800"/>
                <a:ext cx="2514600" cy="2438400"/>
              </a:xfrm>
              <a:prstGeom prst="ellipse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09987"/>
                <a:endParaRPr lang="en-US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280" name="Rectangle 279"/>
            <p:cNvSpPr/>
            <p:nvPr/>
          </p:nvSpPr>
          <p:spPr bwMode="auto">
            <a:xfrm>
              <a:off x="2590800" y="41071800"/>
              <a:ext cx="3810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81" name="Rectangle 280"/>
            <p:cNvSpPr/>
            <p:nvPr/>
          </p:nvSpPr>
          <p:spPr bwMode="auto">
            <a:xfrm>
              <a:off x="2209800" y="43205400"/>
              <a:ext cx="304800" cy="152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82" name="Rectangle 281"/>
            <p:cNvSpPr/>
            <p:nvPr/>
          </p:nvSpPr>
          <p:spPr bwMode="auto">
            <a:xfrm>
              <a:off x="1066800" y="43053000"/>
              <a:ext cx="152400" cy="304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83" name="Oval 282"/>
            <p:cNvSpPr/>
            <p:nvPr/>
          </p:nvSpPr>
          <p:spPr bwMode="auto">
            <a:xfrm>
              <a:off x="2514600" y="430530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84" name="Oval 283"/>
            <p:cNvSpPr/>
            <p:nvPr/>
          </p:nvSpPr>
          <p:spPr bwMode="auto">
            <a:xfrm>
              <a:off x="1828800" y="43332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285" name="Oval 284"/>
            <p:cNvSpPr/>
            <p:nvPr/>
          </p:nvSpPr>
          <p:spPr bwMode="auto">
            <a:xfrm>
              <a:off x="1295400" y="432308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 dirty="0"/>
            </a:p>
          </p:txBody>
        </p:sp>
        <p:sp>
          <p:nvSpPr>
            <p:cNvPr id="286" name="Oval 285"/>
            <p:cNvSpPr/>
            <p:nvPr/>
          </p:nvSpPr>
          <p:spPr bwMode="auto">
            <a:xfrm>
              <a:off x="2895600" y="423672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87" name="Oval 286"/>
            <p:cNvSpPr/>
            <p:nvPr/>
          </p:nvSpPr>
          <p:spPr bwMode="auto">
            <a:xfrm>
              <a:off x="3067050" y="419227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88" name="Oval 287"/>
            <p:cNvSpPr/>
            <p:nvPr/>
          </p:nvSpPr>
          <p:spPr bwMode="auto">
            <a:xfrm>
              <a:off x="3022600" y="41681400"/>
              <a:ext cx="152400" cy="15240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  <p:sp>
          <p:nvSpPr>
            <p:cNvPr id="289" name="Oval 288"/>
            <p:cNvSpPr/>
            <p:nvPr/>
          </p:nvSpPr>
          <p:spPr bwMode="auto">
            <a:xfrm>
              <a:off x="2971800" y="41445180"/>
              <a:ext cx="152400" cy="167640"/>
            </a:xfrm>
            <a:prstGeom prst="ellips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09987"/>
              <a:endParaRPr lang="en-US"/>
            </a:p>
          </p:txBody>
        </p:sp>
      </p:grpSp>
      <p:sp>
        <p:nvSpPr>
          <p:cNvPr id="330" name="TextBox 329"/>
          <p:cNvSpPr txBox="1"/>
          <p:nvPr/>
        </p:nvSpPr>
        <p:spPr>
          <a:xfrm>
            <a:off x="838200" y="2133600"/>
            <a:ext cx="4571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gamma</a:t>
            </a:r>
            <a:endParaRPr lang="en-US" dirty="0"/>
          </a:p>
        </p:txBody>
      </p:sp>
      <p:sp>
        <p:nvSpPr>
          <p:cNvPr id="332" name="TextBox 331"/>
          <p:cNvSpPr txBox="1"/>
          <p:nvPr/>
        </p:nvSpPr>
        <p:spPr>
          <a:xfrm>
            <a:off x="0" y="914400"/>
            <a:ext cx="15007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gammas</a:t>
            </a:r>
            <a:endParaRPr lang="en-US" sz="3200" dirty="0"/>
          </a:p>
        </p:txBody>
      </p:sp>
      <p:sp>
        <p:nvSpPr>
          <p:cNvPr id="333" name="TextBox 332"/>
          <p:cNvSpPr txBox="1"/>
          <p:nvPr/>
        </p:nvSpPr>
        <p:spPr>
          <a:xfrm>
            <a:off x="-76200" y="3352800"/>
            <a:ext cx="15159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hadrons</a:t>
            </a:r>
            <a:endParaRPr lang="en-US" sz="3200" dirty="0"/>
          </a:p>
        </p:txBody>
      </p:sp>
      <p:sp>
        <p:nvSpPr>
          <p:cNvPr id="335" name="TextBox 334"/>
          <p:cNvSpPr txBox="1"/>
          <p:nvPr/>
        </p:nvSpPr>
        <p:spPr>
          <a:xfrm>
            <a:off x="986803" y="6172200"/>
            <a:ext cx="7274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Separation Parameter: </a:t>
            </a:r>
            <a:r>
              <a:rPr lang="en-US" sz="2400" dirty="0" err="1" smtClean="0"/>
              <a:t>N</a:t>
            </a:r>
            <a:r>
              <a:rPr lang="en-US" sz="2400" baseline="-25000" dirty="0" err="1" smtClean="0"/>
              <a:t>hit</a:t>
            </a:r>
            <a:r>
              <a:rPr lang="en-US" sz="2400" dirty="0" smtClean="0"/>
              <a:t>/(Max Hit in PEs w/</a:t>
            </a:r>
            <a:r>
              <a:rPr lang="en-US" sz="2400" dirty="0" err="1" smtClean="0"/>
              <a:t>R</a:t>
            </a:r>
            <a:r>
              <a:rPr lang="en-US" sz="2400" baseline="-25000" dirty="0" err="1" smtClean="0"/>
              <a:t>core</a:t>
            </a:r>
            <a:r>
              <a:rPr lang="en-US" sz="2400" dirty="0" smtClean="0"/>
              <a:t>&gt;40m)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329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s copy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8" charset="0"/>
            <a:ea typeface="ヒラギノ角ゴ ProN W3" pitchFamily="-108" charset="-128"/>
            <a:cs typeface="ヒラギノ角ゴ ProN W3" pitchFamily="-108" charset="-128"/>
            <a:sym typeface="Gill San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pitchFamily="-108" charset="0"/>
            <a:ea typeface="ヒラギノ角ゴ ProN W3" pitchFamily="-108" charset="-128"/>
            <a:cs typeface="ヒラギノ角ゴ ProN W3" pitchFamily="-108" charset="-128"/>
            <a:sym typeface="Gill Sans" pitchFamily="-108" charset="0"/>
          </a:defRPr>
        </a:defPPr>
      </a:lstStyle>
    </a:lnDef>
  </a:objectDefaults>
  <a:extraClrSchemeLst>
    <a:extraClrScheme>
      <a:clrScheme name="Title &amp; Bullets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72307</TotalTime>
  <Pages>0</Pages>
  <Words>1236</Words>
  <Characters>0</Characters>
  <Application>Microsoft Macintosh PowerPoint</Application>
  <PresentationFormat>On-screen Show (4:3)</PresentationFormat>
  <Lines>0</Lines>
  <Paragraphs>279</Paragraphs>
  <Slides>41</Slides>
  <Notes>4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Title &amp; Bullets 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 Anisotropy</vt:lpstr>
      <vt:lpstr>PowerPoint Presentation</vt:lpstr>
      <vt:lpstr>Milagro TO HAWC</vt:lpstr>
      <vt:lpstr>Gamma/Hadron Separation</vt:lpstr>
      <vt:lpstr>HAWC Performance</vt:lpstr>
      <vt:lpstr>HAWC Performance at 2 TeV</vt:lpstr>
      <vt:lpstr>HAWC Differential Sensitivity  (Flux per ¼ decade for 5 s detection)</vt:lpstr>
      <vt:lpstr>HAWC Integral Sensitivity</vt:lpstr>
      <vt:lpstr>Known TeV Sources in HAWC FOV</vt:lpstr>
      <vt:lpstr>HAWC GRBs Sensitivity</vt:lpstr>
      <vt:lpstr>HAWC could detect GRB090510</vt:lpstr>
      <vt:lpstr>WIMPS</vt:lpstr>
      <vt:lpstr>Considered Several Design Options</vt:lpstr>
      <vt:lpstr>The HAWC Collaboration</vt:lpstr>
      <vt:lpstr>HAWC Site Location in Mexico</vt:lpstr>
      <vt:lpstr>Location of HAWC</vt:lpstr>
      <vt:lpstr>HAWC Design</vt:lpstr>
      <vt:lpstr>Prototype Tank</vt:lpstr>
      <vt:lpstr>Tank Design</vt:lpstr>
      <vt:lpstr>Concave fabric roofs</vt:lpstr>
      <vt:lpstr>HAWC Design</vt:lpstr>
      <vt:lpstr>HAWC Design</vt:lpstr>
      <vt:lpstr>Construction – May 2011</vt:lpstr>
      <vt:lpstr>Construction – November 2011</vt:lpstr>
      <vt:lpstr>Construction – August 2012</vt:lpstr>
      <vt:lpstr>Construction – January 2013</vt:lpstr>
      <vt:lpstr>Data Collection &amp; Electronics</vt:lpstr>
      <vt:lpstr>Data Flow</vt:lpstr>
      <vt:lpstr>Operational Now!</vt:lpstr>
      <vt:lpstr>HAWC-30 Completed Sept 2012</vt:lpstr>
      <vt:lpstr>Moon with HAWC</vt:lpstr>
      <vt:lpstr>Schedule</vt:lpstr>
      <vt:lpstr>Progress as of 31 January 2013</vt:lpstr>
      <vt:lpstr>PowerPoint Presentation</vt:lpstr>
      <vt:lpstr>Angular Resolution</vt:lpstr>
      <vt:lpstr>Pushing HAWC’s Low Energy Response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Synoptic VHE Gamma-Ray Telescopes  </dc:title>
  <dc:subject/>
  <dc:creator/>
  <cp:keywords/>
  <dc:description/>
  <cp:lastModifiedBy>Andrew Smith</cp:lastModifiedBy>
  <cp:revision>180</cp:revision>
  <cp:lastPrinted>2012-10-28T19:25:53Z</cp:lastPrinted>
  <dcterms:created xsi:type="dcterms:W3CDTF">2012-10-31T02:47:16Z</dcterms:created>
  <dcterms:modified xsi:type="dcterms:W3CDTF">2013-02-01T10:29:08Z</dcterms:modified>
  <cp:category/>
</cp:coreProperties>
</file>