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3"/>
  </p:notesMasterIdLst>
  <p:handoutMasterIdLst>
    <p:handoutMasterId r:id="rId14"/>
  </p:handoutMasterIdLst>
  <p:sldIdLst>
    <p:sldId id="415" r:id="rId2"/>
    <p:sldId id="416" r:id="rId3"/>
    <p:sldId id="417" r:id="rId4"/>
    <p:sldId id="401" r:id="rId5"/>
    <p:sldId id="409" r:id="rId6"/>
    <p:sldId id="410" r:id="rId7"/>
    <p:sldId id="408" r:id="rId8"/>
    <p:sldId id="420" r:id="rId9"/>
    <p:sldId id="421" r:id="rId10"/>
    <p:sldId id="422" r:id="rId11"/>
    <p:sldId id="423" r:id="rId1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6F8F6"/>
    <a:srgbClr val="FFFFFF"/>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38B1855-1B75-4FBE-930C-398BA8C253C6}" styleName="Stile con tema 2 - Colore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E25E649-3F16-4E02-A733-19D2CDBF48F0}" styleName="Stile medio 3 - Color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93D81CF-94F2-401A-BA57-92F5A7B2D0C5}" styleName="Stile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00" d="100"/>
          <a:sy n="100" d="100"/>
        </p:scale>
        <p:origin x="-1832" y="-8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7CEECF-50FF-EA4B-823E-BD1DB8C6435D}" type="datetimeFigureOut">
              <a:rPr lang="it-IT" smtClean="0"/>
              <a:pPr/>
              <a:t>7-12-2012</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7E1CD2-B712-BF4A-8BBF-D8DF0DF31639}" type="slidenum">
              <a:rPr lang="it-IT" smtClean="0"/>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7CC94-0217-AD41-A939-D0BE3A9F9153}" type="datetimeFigureOut">
              <a:rPr lang="it-IT" smtClean="0"/>
              <a:pPr/>
              <a:t>7-12-2012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22A8D-ADF5-004E-996A-FC004BAE439E}" type="slidenum">
              <a:rPr lang="it-IT" smtClean="0"/>
              <a:pPr/>
              <a:t>‹n.›</a:t>
            </a:fld>
            <a:endParaRPr lang="it-IT"/>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stile</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r>
              <a:rPr lang="it-IT" smtClean="0"/>
              <a:t>P. Piattelli</a:t>
            </a:r>
            <a:endParaRPr lang="it-IT"/>
          </a:p>
        </p:txBody>
      </p:sp>
      <p:sp>
        <p:nvSpPr>
          <p:cNvPr id="17" name="Segnaposto piè di pagina 16"/>
          <p:cNvSpPr>
            <a:spLocks noGrp="1"/>
          </p:cNvSpPr>
          <p:nvPr>
            <p:ph type="ftr" sz="quarter" idx="11"/>
          </p:nvPr>
        </p:nvSpPr>
        <p:spPr>
          <a:xfrm>
            <a:off x="2898648" y="6355080"/>
            <a:ext cx="3474720" cy="365760"/>
          </a:xfrm>
        </p:spPr>
        <p:txBody>
          <a:bodyPr/>
          <a:lstStyle/>
          <a:p>
            <a:endParaRPr lang="it-IT"/>
          </a:p>
        </p:txBody>
      </p:sp>
      <p:sp>
        <p:nvSpPr>
          <p:cNvPr id="29" name="Segnaposto numero diapositiva 28"/>
          <p:cNvSpPr>
            <a:spLocks noGrp="1"/>
          </p:cNvSpPr>
          <p:nvPr>
            <p:ph type="sldNum" sz="quarter" idx="12"/>
          </p:nvPr>
        </p:nvSpPr>
        <p:spPr>
          <a:xfrm>
            <a:off x="1216152" y="6355080"/>
            <a:ext cx="1219200" cy="365760"/>
          </a:xfrm>
        </p:spPr>
        <p:txBody>
          <a:bodyPr/>
          <a:lstStyle/>
          <a:p>
            <a:fld id="{7B446AF6-DE2C-9F44-8F3C-45CA1A9D81AB}" type="slidenum">
              <a:rPr lang="it-IT" smtClean="0"/>
              <a:pPr/>
              <a:t>‹n.›</a:t>
            </a:fld>
            <a:endParaRPr lang="it-IT"/>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r>
              <a:rPr lang="it-IT" smtClean="0"/>
              <a:t>P. Piattelli</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446AF6-DE2C-9F44-8F3C-45CA1A9D81A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stile</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r>
              <a:rPr lang="it-IT" smtClean="0"/>
              <a:t>P. Piattelli</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446AF6-DE2C-9F44-8F3C-45CA1A9D81AB}" type="slidenum">
              <a:rPr lang="it-IT" smtClean="0"/>
              <a:pPr/>
              <a:t>‹n.›</a:t>
            </a:fld>
            <a:endParaRPr lang="it-IT"/>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stile</a:t>
            </a:r>
            <a:endParaRPr kumimoji="0" lang="en-US"/>
          </a:p>
        </p:txBody>
      </p:sp>
      <p:sp>
        <p:nvSpPr>
          <p:cNvPr id="4" name="Segnaposto data 3"/>
          <p:cNvSpPr>
            <a:spLocks noGrp="1"/>
          </p:cNvSpPr>
          <p:nvPr>
            <p:ph type="dt" sz="half" idx="10"/>
          </p:nvPr>
        </p:nvSpPr>
        <p:spPr/>
        <p:txBody>
          <a:bodyPr/>
          <a:lstStyle/>
          <a:p>
            <a:r>
              <a:rPr lang="it-IT" smtClean="0"/>
              <a:t>P. Piattelli</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446AF6-DE2C-9F44-8F3C-45CA1A9D81AB}" type="slidenum">
              <a:rPr lang="it-IT" smtClean="0"/>
              <a:pPr/>
              <a:t>‹n.›</a:t>
            </a:fld>
            <a:endParaRPr lang="it-IT"/>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stile</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gli stili del testo dello schema</a:t>
            </a:r>
          </a:p>
        </p:txBody>
      </p:sp>
      <p:sp>
        <p:nvSpPr>
          <p:cNvPr id="4" name="Segnaposto data 3"/>
          <p:cNvSpPr>
            <a:spLocks noGrp="1"/>
          </p:cNvSpPr>
          <p:nvPr>
            <p:ph type="dt" sz="half" idx="10"/>
          </p:nvPr>
        </p:nvSpPr>
        <p:spPr>
          <a:xfrm>
            <a:off x="6400800" y="6355080"/>
            <a:ext cx="2286000" cy="365760"/>
          </a:xfrm>
        </p:spPr>
        <p:txBody>
          <a:bodyPr/>
          <a:lstStyle/>
          <a:p>
            <a:r>
              <a:rPr lang="it-IT" smtClean="0"/>
              <a:t>P. Piattelli</a:t>
            </a:r>
            <a:endParaRPr lang="it-IT"/>
          </a:p>
        </p:txBody>
      </p:sp>
      <p:sp>
        <p:nvSpPr>
          <p:cNvPr id="5" name="Segnaposto piè di pagina 4"/>
          <p:cNvSpPr>
            <a:spLocks noGrp="1"/>
          </p:cNvSpPr>
          <p:nvPr>
            <p:ph type="ftr" sz="quarter" idx="11"/>
          </p:nvPr>
        </p:nvSpPr>
        <p:spPr>
          <a:xfrm>
            <a:off x="2898648" y="6355080"/>
            <a:ext cx="3474720" cy="365760"/>
          </a:xfrm>
        </p:spPr>
        <p:txBody>
          <a:bodyPr/>
          <a:lstStyle/>
          <a:p>
            <a:endParaRPr lang="it-IT"/>
          </a:p>
        </p:txBody>
      </p:sp>
      <p:sp>
        <p:nvSpPr>
          <p:cNvPr id="6" name="Segnaposto numero diapositiva 5"/>
          <p:cNvSpPr>
            <a:spLocks noGrp="1"/>
          </p:cNvSpPr>
          <p:nvPr>
            <p:ph type="sldNum" sz="quarter" idx="12"/>
          </p:nvPr>
        </p:nvSpPr>
        <p:spPr>
          <a:xfrm>
            <a:off x="1069848" y="6355080"/>
            <a:ext cx="1520952" cy="365760"/>
          </a:xfrm>
        </p:spPr>
        <p:txBody>
          <a:bodyPr/>
          <a:lstStyle/>
          <a:p>
            <a:fld id="{7B446AF6-DE2C-9F44-8F3C-45CA1A9D81AB}" type="slidenum">
              <a:rPr lang="it-IT" smtClean="0"/>
              <a:pPr/>
              <a:t>‹n.›</a:t>
            </a:fld>
            <a:endParaRPr lang="it-IT"/>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stile</a:t>
            </a:r>
            <a:endParaRPr kumimoji="0" lang="en-US"/>
          </a:p>
        </p:txBody>
      </p:sp>
      <p:sp>
        <p:nvSpPr>
          <p:cNvPr id="5" name="Segnaposto data 4"/>
          <p:cNvSpPr>
            <a:spLocks noGrp="1"/>
          </p:cNvSpPr>
          <p:nvPr>
            <p:ph type="dt" sz="half" idx="10"/>
          </p:nvPr>
        </p:nvSpPr>
        <p:spPr/>
        <p:txBody>
          <a:bodyPr/>
          <a:lstStyle/>
          <a:p>
            <a:r>
              <a:rPr lang="it-IT" smtClean="0"/>
              <a:t>P. Piattelli</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446AF6-DE2C-9F44-8F3C-45CA1A9D81AB}" type="slidenum">
              <a:rPr lang="it-IT" smtClean="0"/>
              <a:pPr/>
              <a:t>‹n.›</a:t>
            </a:fld>
            <a:endParaRPr lang="it-IT"/>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stile</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gli stili del testo dello schema</a:t>
            </a:r>
          </a:p>
        </p:txBody>
      </p:sp>
      <p:sp>
        <p:nvSpPr>
          <p:cNvPr id="7" name="Segnaposto data 6"/>
          <p:cNvSpPr>
            <a:spLocks noGrp="1"/>
          </p:cNvSpPr>
          <p:nvPr>
            <p:ph type="dt" sz="half" idx="10"/>
          </p:nvPr>
        </p:nvSpPr>
        <p:spPr/>
        <p:txBody>
          <a:bodyPr/>
          <a:lstStyle/>
          <a:p>
            <a:r>
              <a:rPr lang="it-IT" smtClean="0"/>
              <a:t>P. Piattelli</a:t>
            </a:r>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B446AF6-DE2C-9F44-8F3C-45CA1A9D81AB}" type="slidenum">
              <a:rPr lang="it-IT" smtClean="0"/>
              <a:pPr/>
              <a:t>‹n.›</a:t>
            </a:fld>
            <a:endParaRPr lang="it-IT"/>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stile</a:t>
            </a:r>
            <a:endParaRPr kumimoji="0" lang="en-US"/>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‹n.›</a:t>
            </a:fld>
            <a:endParaRPr lang="it-IT"/>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t>P. Piattelli</a:t>
            </a:r>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B446AF6-DE2C-9F44-8F3C-45CA1A9D81AB}" type="slidenum">
              <a:rPr lang="it-IT" smtClean="0"/>
              <a:pPr/>
              <a:t>‹n.›</a:t>
            </a:fld>
            <a:endParaRPr lang="it-IT"/>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stile</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gli stili del testo dello schema</a:t>
            </a:r>
          </a:p>
        </p:txBody>
      </p:sp>
      <p:sp>
        <p:nvSpPr>
          <p:cNvPr id="5" name="Segnaposto data 4"/>
          <p:cNvSpPr>
            <a:spLocks noGrp="1"/>
          </p:cNvSpPr>
          <p:nvPr>
            <p:ph type="dt" sz="half" idx="10"/>
          </p:nvPr>
        </p:nvSpPr>
        <p:spPr/>
        <p:txBody>
          <a:bodyPr/>
          <a:lstStyle/>
          <a:p>
            <a:r>
              <a:rPr lang="it-IT" smtClean="0"/>
              <a:t>P. Piattelli</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446AF6-DE2C-9F44-8F3C-45CA1A9D81AB}"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gli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stile</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gli stili del testo dello schema</a:t>
            </a:r>
          </a:p>
        </p:txBody>
      </p:sp>
      <p:sp>
        <p:nvSpPr>
          <p:cNvPr id="5" name="Segnaposto data 4"/>
          <p:cNvSpPr>
            <a:spLocks noGrp="1"/>
          </p:cNvSpPr>
          <p:nvPr>
            <p:ph type="dt" sz="half" idx="10"/>
          </p:nvPr>
        </p:nvSpPr>
        <p:spPr/>
        <p:txBody>
          <a:bodyPr/>
          <a:lstStyle/>
          <a:p>
            <a:r>
              <a:rPr lang="it-IT" smtClean="0"/>
              <a:t>P. Piattelli</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446AF6-DE2C-9F44-8F3C-45CA1A9D81AB}"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stile</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gli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7224312" y="6356350"/>
            <a:ext cx="1465535" cy="365760"/>
          </a:xfrm>
          <a:prstGeom prst="rect">
            <a:avLst/>
          </a:prstGeom>
        </p:spPr>
        <p:txBody>
          <a:bodyPr vert="horz"/>
          <a:lstStyle>
            <a:lvl1pPr algn="r" eaLnBrk="1" latinLnBrk="0" hangingPunct="1">
              <a:defRPr kumimoji="0" sz="1400">
                <a:solidFill>
                  <a:schemeClr val="tx2"/>
                </a:solidFill>
              </a:defRPr>
            </a:lvl1pPr>
          </a:lstStyle>
          <a:p>
            <a:r>
              <a:rPr lang="it-IT" smtClean="0"/>
              <a:t>P. Piattelli</a:t>
            </a:r>
            <a:endParaRPr lang="it-IT"/>
          </a:p>
        </p:txBody>
      </p:sp>
      <p:sp>
        <p:nvSpPr>
          <p:cNvPr id="3" name="Segnaposto piè di pagina 2"/>
          <p:cNvSpPr>
            <a:spLocks noGrp="1"/>
          </p:cNvSpPr>
          <p:nvPr>
            <p:ph type="ftr" sz="quarter" idx="3"/>
          </p:nvPr>
        </p:nvSpPr>
        <p:spPr>
          <a:xfrm>
            <a:off x="2898647" y="6356350"/>
            <a:ext cx="4325665" cy="365760"/>
          </a:xfrm>
          <a:prstGeom prst="rect">
            <a:avLst/>
          </a:prstGeom>
        </p:spPr>
        <p:txBody>
          <a:bodyPr vert="horz"/>
          <a:lstStyle>
            <a:lvl1pPr algn="l" eaLnBrk="1" latinLnBrk="0" hangingPunct="1">
              <a:defRPr kumimoji="0" sz="1400">
                <a:solidFill>
                  <a:schemeClr val="tx2"/>
                </a:solidFill>
              </a:defRPr>
            </a:lvl1pPr>
          </a:lstStyle>
          <a:p>
            <a:endParaRPr lang="it-IT" dirty="0"/>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B446AF6-DE2C-9F44-8F3C-45CA1A9D81AB}" type="slidenum">
              <a:rPr lang="it-IT" smtClean="0"/>
              <a:pPr/>
              <a:t>‹n.›</a:t>
            </a:fld>
            <a:endParaRPr lang="it-IT"/>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6.xml"/><Relationship Id="rId3" Type="http://schemas.openxmlformats.org/officeDocument/2006/relationships/oleObject" Target="Macintosh%20HD:Users:piatt:Documents:Lavori%20in%20corso:Presentazioni:Presentazione%20IB%202012-12-06:MoU-Full-v7.docx!OLE_LINK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6.xml"/><Relationship Id="rId3" Type="http://schemas.openxmlformats.org/officeDocument/2006/relationships/oleObject" Target="Macintosh%20HD:Users:piatt:Documents:Lavori%20in%20corso:Presentazioni:Presentazione%20IB%202012-12-06:MoU-Full-v7.docx!OLE_LINK2" TargetMode="Externa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6.xml"/><Relationship Id="rId3" Type="http://schemas.openxmlformats.org/officeDocument/2006/relationships/oleObject" Target="Macintosh%20HD:Users:piatt:Documents:Lavori%20in%20corso:Presentazioni:Presentazione%20IB%202012-12-06:MoU-Full-v7.docx!OLE_LINK5"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itolo 14"/>
          <p:cNvSpPr>
            <a:spLocks noGrp="1"/>
          </p:cNvSpPr>
          <p:nvPr>
            <p:ph type="ctrTitle"/>
          </p:nvPr>
        </p:nvSpPr>
        <p:spPr/>
        <p:txBody>
          <a:bodyPr>
            <a:normAutofit fontScale="90000"/>
          </a:bodyPr>
          <a:lstStyle/>
          <a:p>
            <a:r>
              <a:rPr lang="it-IT" dirty="0" smtClean="0"/>
              <a:t>The KM3NeT Phase-1 Memorandum </a:t>
            </a:r>
            <a:r>
              <a:rPr lang="it-IT" dirty="0" err="1" smtClean="0"/>
              <a:t>of</a:t>
            </a:r>
            <a:r>
              <a:rPr lang="it-IT" dirty="0" smtClean="0"/>
              <a:t> </a:t>
            </a:r>
            <a:r>
              <a:rPr lang="it-IT" dirty="0" err="1" smtClean="0"/>
              <a:t>Understanding</a:t>
            </a:r>
            <a:endParaRPr lang="it-IT" dirty="0"/>
          </a:p>
        </p:txBody>
      </p:sp>
      <p:sp>
        <p:nvSpPr>
          <p:cNvPr id="16" name="Sottotitolo 15"/>
          <p:cNvSpPr>
            <a:spLocks noGrp="1"/>
          </p:cNvSpPr>
          <p:nvPr>
            <p:ph type="subTitle" idx="1"/>
          </p:nvPr>
        </p:nvSpPr>
        <p:spPr/>
        <p:txBody>
          <a:bodyPr/>
          <a:lstStyle/>
          <a:p>
            <a:endParaRPr lang="it-IT"/>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err="1" smtClean="0"/>
              <a:t>Values</a:t>
            </a:r>
            <a:r>
              <a:rPr lang="it-IT" sz="2400" dirty="0" smtClean="0"/>
              <a:t> </a:t>
            </a:r>
            <a:r>
              <a:rPr lang="it-IT" sz="2400" dirty="0" err="1" smtClean="0"/>
              <a:t>of</a:t>
            </a:r>
            <a:r>
              <a:rPr lang="it-IT" sz="2400" dirty="0" smtClean="0"/>
              <a:t> </a:t>
            </a:r>
            <a:r>
              <a:rPr lang="it-IT" sz="2400" dirty="0" err="1" smtClean="0"/>
              <a:t>deliverables</a:t>
            </a:r>
            <a:r>
              <a:rPr lang="it-IT" sz="2400" dirty="0" smtClean="0"/>
              <a:t> and </a:t>
            </a:r>
            <a:r>
              <a:rPr lang="it-IT" sz="2400" dirty="0" err="1" smtClean="0"/>
              <a:t>committments</a:t>
            </a:r>
            <a:r>
              <a:rPr lang="it-IT" sz="2400" dirty="0" smtClean="0"/>
              <a:t> (TBD)</a:t>
            </a:r>
            <a:endParaRPr lang="it-IT" sz="2400"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10</a:t>
            </a:fld>
            <a:endParaRPr lang="it-IT"/>
          </a:p>
        </p:txBody>
      </p:sp>
      <p:graphicFrame>
        <p:nvGraphicFramePr>
          <p:cNvPr id="31746" name="Object 2"/>
          <p:cNvGraphicFramePr>
            <a:graphicFrameLocks noChangeAspect="1"/>
          </p:cNvGraphicFramePr>
          <p:nvPr/>
        </p:nvGraphicFramePr>
        <p:xfrm>
          <a:off x="0" y="1676400"/>
          <a:ext cx="9113655" cy="4038600"/>
        </p:xfrm>
        <a:graphic>
          <a:graphicData uri="http://schemas.openxmlformats.org/presentationml/2006/ole">
            <p:oleObj spid="_x0000_s31746" name="Documento" r:id="rId3" imgW="6477000" imgH="2870200" progId="Word.Document.12">
              <p:link updateAutomatic="1"/>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endParaRPr lang="it-IT"/>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11</a:t>
            </a:fld>
            <a:endParaRPr lang="it-IT"/>
          </a:p>
        </p:txBody>
      </p:sp>
      <p:sp>
        <p:nvSpPr>
          <p:cNvPr id="7" name="Segnaposto contenuto 6"/>
          <p:cNvSpPr>
            <a:spLocks noGrp="1"/>
          </p:cNvSpPr>
          <p:nvPr>
            <p:ph sz="quarter" idx="1"/>
          </p:nvPr>
        </p:nvSpPr>
        <p:spPr/>
        <p:txBody>
          <a:bodyPr>
            <a:normAutofit lnSpcReduction="10000"/>
          </a:bodyPr>
          <a:lstStyle/>
          <a:p>
            <a:r>
              <a:rPr lang="en-GB" dirty="0" err="1" smtClean="0"/>
              <a:t>Altri</a:t>
            </a:r>
            <a:r>
              <a:rPr lang="en-GB" dirty="0" smtClean="0"/>
              <a:t> </a:t>
            </a:r>
            <a:r>
              <a:rPr lang="en-GB" dirty="0" err="1" smtClean="0"/>
              <a:t>annessi</a:t>
            </a:r>
            <a:r>
              <a:rPr lang="en-GB" dirty="0" smtClean="0"/>
              <a:t> </a:t>
            </a:r>
            <a:r>
              <a:rPr lang="en-GB" dirty="0" err="1" smtClean="0"/>
              <a:t>sono</a:t>
            </a:r>
            <a:r>
              <a:rPr lang="en-GB" dirty="0" smtClean="0"/>
              <a:t> </a:t>
            </a:r>
            <a:r>
              <a:rPr lang="en-GB" dirty="0" err="1" smtClean="0"/>
              <a:t>pronti</a:t>
            </a:r>
            <a:endParaRPr lang="en-GB" dirty="0" smtClean="0"/>
          </a:p>
          <a:p>
            <a:pPr lvl="1"/>
            <a:r>
              <a:rPr lang="en-GB" dirty="0" err="1" smtClean="0"/>
              <a:t>Descrizione</a:t>
            </a:r>
            <a:r>
              <a:rPr lang="en-GB" dirty="0" smtClean="0"/>
              <a:t> </a:t>
            </a:r>
            <a:r>
              <a:rPr lang="en-GB" dirty="0" err="1" smtClean="0"/>
              <a:t>delle</a:t>
            </a:r>
            <a:r>
              <a:rPr lang="en-GB" dirty="0" smtClean="0"/>
              <a:t> facilities </a:t>
            </a:r>
            <a:r>
              <a:rPr lang="en-GB" dirty="0" smtClean="0"/>
              <a:t>(annex 5</a:t>
            </a:r>
            <a:r>
              <a:rPr lang="en-GB" dirty="0" smtClean="0"/>
              <a:t>)</a:t>
            </a:r>
          </a:p>
          <a:p>
            <a:pPr lvl="1"/>
            <a:r>
              <a:rPr lang="en-GB" dirty="0" err="1" smtClean="0"/>
              <a:t>Descrizione</a:t>
            </a:r>
            <a:r>
              <a:rPr lang="en-GB" dirty="0" smtClean="0"/>
              <a:t> </a:t>
            </a:r>
            <a:r>
              <a:rPr lang="en-GB" dirty="0" err="1" smtClean="0"/>
              <a:t>dei</a:t>
            </a:r>
            <a:r>
              <a:rPr lang="en-GB" dirty="0" smtClean="0"/>
              <a:t> </a:t>
            </a:r>
            <a:r>
              <a:rPr lang="en-GB" dirty="0" err="1" smtClean="0"/>
              <a:t>sottosistemi</a:t>
            </a:r>
            <a:r>
              <a:rPr lang="en-GB" dirty="0" smtClean="0"/>
              <a:t> </a:t>
            </a:r>
            <a:r>
              <a:rPr lang="en-GB" dirty="0" smtClean="0"/>
              <a:t>(annex 6</a:t>
            </a:r>
            <a:r>
              <a:rPr lang="en-GB" dirty="0" smtClean="0"/>
              <a:t>)</a:t>
            </a:r>
          </a:p>
          <a:p>
            <a:pPr lvl="1"/>
            <a:r>
              <a:rPr lang="en-GB" dirty="0" err="1" smtClean="0"/>
              <a:t>Publicatiion</a:t>
            </a:r>
            <a:r>
              <a:rPr lang="en-GB" dirty="0" smtClean="0"/>
              <a:t> strategy and conference policy </a:t>
            </a:r>
            <a:r>
              <a:rPr lang="en-GB" dirty="0" smtClean="0"/>
              <a:t>(annex 11</a:t>
            </a:r>
            <a:r>
              <a:rPr lang="en-GB" dirty="0" smtClean="0"/>
              <a:t>)</a:t>
            </a:r>
          </a:p>
          <a:p>
            <a:pPr lvl="1"/>
            <a:r>
              <a:rPr lang="en-GB" dirty="0" smtClean="0"/>
              <a:t>User access policy </a:t>
            </a:r>
            <a:r>
              <a:rPr lang="en-GB" dirty="0" smtClean="0"/>
              <a:t>(annex 12</a:t>
            </a:r>
            <a:r>
              <a:rPr lang="en-GB" dirty="0" smtClean="0"/>
              <a:t>)</a:t>
            </a:r>
          </a:p>
          <a:p>
            <a:endParaRPr lang="en-GB" dirty="0" smtClean="0"/>
          </a:p>
          <a:p>
            <a:r>
              <a:rPr lang="en-GB" dirty="0" err="1" smtClean="0"/>
              <a:t>Alcuni</a:t>
            </a:r>
            <a:r>
              <a:rPr lang="en-GB" dirty="0" smtClean="0"/>
              <a:t> </a:t>
            </a:r>
            <a:r>
              <a:rPr lang="en-GB" dirty="0" err="1" smtClean="0"/>
              <a:t>hanno</a:t>
            </a:r>
            <a:r>
              <a:rPr lang="en-GB" dirty="0" smtClean="0"/>
              <a:t> </a:t>
            </a:r>
            <a:r>
              <a:rPr lang="en-GB" dirty="0" err="1" smtClean="0"/>
              <a:t>bisogno</a:t>
            </a:r>
            <a:r>
              <a:rPr lang="en-GB" dirty="0" smtClean="0"/>
              <a:t> </a:t>
            </a:r>
            <a:r>
              <a:rPr lang="en-GB" dirty="0" err="1" smtClean="0"/>
              <a:t>di</a:t>
            </a:r>
            <a:r>
              <a:rPr lang="en-GB" dirty="0" smtClean="0"/>
              <a:t> </a:t>
            </a:r>
            <a:r>
              <a:rPr lang="en-GB" dirty="0" err="1" smtClean="0"/>
              <a:t>altre</a:t>
            </a:r>
            <a:r>
              <a:rPr lang="en-GB" dirty="0" smtClean="0"/>
              <a:t> </a:t>
            </a:r>
            <a:r>
              <a:rPr lang="en-GB" dirty="0" err="1" smtClean="0"/>
              <a:t>iterazioni</a:t>
            </a:r>
            <a:r>
              <a:rPr lang="en-GB" dirty="0" smtClean="0"/>
              <a:t>:</a:t>
            </a:r>
          </a:p>
          <a:p>
            <a:pPr lvl="1"/>
            <a:r>
              <a:rPr lang="en-GB" dirty="0" smtClean="0"/>
              <a:t>Annex 4: oversight and management</a:t>
            </a:r>
          </a:p>
          <a:p>
            <a:pPr lvl="2"/>
            <a:r>
              <a:rPr lang="en-GB" dirty="0" smtClean="0"/>
              <a:t>Extra: Multidiscipline Officers</a:t>
            </a:r>
          </a:p>
          <a:p>
            <a:pPr lvl="2"/>
            <a:r>
              <a:rPr lang="en-GB" dirty="0" err="1" smtClean="0"/>
              <a:t>Antares</a:t>
            </a:r>
            <a:r>
              <a:rPr lang="en-GB" dirty="0" smtClean="0"/>
              <a:t> Liaison Officer </a:t>
            </a:r>
            <a:r>
              <a:rPr lang="en-GB" dirty="0" err="1" smtClean="0">
                <a:sym typeface="Wingdings" pitchFamily="2" charset="2"/>
              </a:rPr>
              <a:t></a:t>
            </a:r>
            <a:r>
              <a:rPr lang="en-GB" dirty="0" smtClean="0">
                <a:sym typeface="Wingdings" pitchFamily="2" charset="2"/>
              </a:rPr>
              <a:t> GNO liaison Officer</a:t>
            </a:r>
          </a:p>
          <a:p>
            <a:pPr lvl="1"/>
            <a:r>
              <a:rPr lang="en-GB" dirty="0" smtClean="0">
                <a:sym typeface="Wingdings" pitchFamily="2" charset="2"/>
              </a:rPr>
              <a:t>Annex 9 Common Fund: out</a:t>
            </a:r>
          </a:p>
          <a:p>
            <a:pPr lvl="1"/>
            <a:r>
              <a:rPr lang="en-GB" dirty="0" smtClean="0">
                <a:sym typeface="Wingdings" pitchFamily="2" charset="2"/>
              </a:rPr>
              <a:t>Annex 10 Commitments to be filled</a:t>
            </a:r>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po’ di storia</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2</a:t>
            </a:fld>
            <a:endParaRPr lang="it-IT"/>
          </a:p>
        </p:txBody>
      </p:sp>
      <p:sp>
        <p:nvSpPr>
          <p:cNvPr id="6" name="Segnaposto contenuto 5"/>
          <p:cNvSpPr>
            <a:spLocks noGrp="1"/>
          </p:cNvSpPr>
          <p:nvPr>
            <p:ph sz="quarter" idx="1"/>
          </p:nvPr>
        </p:nvSpPr>
        <p:spPr/>
        <p:txBody>
          <a:bodyPr>
            <a:normAutofit fontScale="85000" lnSpcReduction="20000"/>
          </a:bodyPr>
          <a:lstStyle/>
          <a:p>
            <a:r>
              <a:rPr lang="it-IT" dirty="0" smtClean="0"/>
              <a:t>Preparazione di un </a:t>
            </a:r>
            <a:r>
              <a:rPr lang="it-IT" dirty="0" err="1" smtClean="0"/>
              <a:t>MoU</a:t>
            </a:r>
            <a:r>
              <a:rPr lang="it-IT" dirty="0" smtClean="0"/>
              <a:t> decisa alla fine del 2011</a:t>
            </a:r>
          </a:p>
          <a:p>
            <a:r>
              <a:rPr lang="it-IT" dirty="0" smtClean="0"/>
              <a:t>Bozza di </a:t>
            </a:r>
            <a:r>
              <a:rPr lang="it-IT" dirty="0" err="1" smtClean="0"/>
              <a:t>MoU</a:t>
            </a:r>
            <a:r>
              <a:rPr lang="it-IT" dirty="0" smtClean="0"/>
              <a:t> presentata all’ASC ed alla collaborazione nella riunione conclusiva del </a:t>
            </a:r>
            <a:r>
              <a:rPr lang="it-IT" dirty="0" err="1" smtClean="0"/>
              <a:t>Preparatory</a:t>
            </a:r>
            <a:r>
              <a:rPr lang="it-IT" dirty="0" smtClean="0"/>
              <a:t> </a:t>
            </a:r>
            <a:r>
              <a:rPr lang="it-IT" dirty="0" err="1" smtClean="0"/>
              <a:t>Phase</a:t>
            </a:r>
            <a:r>
              <a:rPr lang="it-IT" dirty="0" smtClean="0"/>
              <a:t> a Catania in febbraio 2012</a:t>
            </a:r>
          </a:p>
          <a:p>
            <a:r>
              <a:rPr lang="it-IT" dirty="0" smtClean="0"/>
              <a:t>Avviate anche le procedure di elezione del management con la nomina di un </a:t>
            </a:r>
            <a:r>
              <a:rPr lang="it-IT" dirty="0" err="1" smtClean="0"/>
              <a:t>search</a:t>
            </a:r>
            <a:r>
              <a:rPr lang="it-IT" dirty="0" smtClean="0"/>
              <a:t> </a:t>
            </a:r>
            <a:r>
              <a:rPr lang="it-IT" dirty="0" err="1" smtClean="0"/>
              <a:t>commitee</a:t>
            </a:r>
            <a:r>
              <a:rPr lang="it-IT" dirty="0" smtClean="0"/>
              <a:t> (</a:t>
            </a:r>
            <a:r>
              <a:rPr lang="it-IT" dirty="0" err="1" smtClean="0"/>
              <a:t>Coyle</a:t>
            </a:r>
            <a:r>
              <a:rPr lang="it-IT" dirty="0" smtClean="0"/>
              <a:t>, </a:t>
            </a:r>
            <a:r>
              <a:rPr lang="it-IT" dirty="0" err="1" smtClean="0"/>
              <a:t>Taiuti</a:t>
            </a:r>
            <a:r>
              <a:rPr lang="it-IT" dirty="0" smtClean="0"/>
              <a:t>, de </a:t>
            </a:r>
            <a:r>
              <a:rPr lang="it-IT" dirty="0" err="1" smtClean="0"/>
              <a:t>Wolf</a:t>
            </a:r>
            <a:r>
              <a:rPr lang="it-IT" dirty="0" smtClean="0"/>
              <a:t>) </a:t>
            </a:r>
          </a:p>
          <a:p>
            <a:r>
              <a:rPr lang="it-IT" dirty="0" smtClean="0"/>
              <a:t>Ad aprile brusco stop</a:t>
            </a:r>
          </a:p>
          <a:p>
            <a:r>
              <a:rPr lang="it-IT" dirty="0" smtClean="0"/>
              <a:t>Ripresa delle discussioni con una riunione ad </a:t>
            </a:r>
            <a:r>
              <a:rPr lang="it-IT" dirty="0" err="1" smtClean="0"/>
              <a:t>Erlangen</a:t>
            </a:r>
            <a:r>
              <a:rPr lang="it-IT" dirty="0" smtClean="0"/>
              <a:t> il 22-23 giugno 2012</a:t>
            </a:r>
          </a:p>
          <a:p>
            <a:r>
              <a:rPr lang="it-IT" dirty="0" smtClean="0"/>
              <a:t>Al </a:t>
            </a:r>
            <a:r>
              <a:rPr lang="it-IT" dirty="0" err="1" smtClean="0"/>
              <a:t>search</a:t>
            </a:r>
            <a:r>
              <a:rPr lang="it-IT" dirty="0" smtClean="0"/>
              <a:t> </a:t>
            </a:r>
            <a:r>
              <a:rPr lang="it-IT" dirty="0" err="1" smtClean="0"/>
              <a:t>committee</a:t>
            </a:r>
            <a:r>
              <a:rPr lang="it-IT" dirty="0" smtClean="0"/>
              <a:t> affidato il management “ad interim” della collaborazione con obiettivo primario il completamento del </a:t>
            </a:r>
            <a:r>
              <a:rPr lang="it-IT" dirty="0" err="1" smtClean="0"/>
              <a:t>MoU</a:t>
            </a:r>
            <a:endParaRPr lang="it-IT" dirty="0" smtClean="0"/>
          </a:p>
          <a:p>
            <a:r>
              <a:rPr lang="it-IT" dirty="0" smtClean="0"/>
              <a:t>Sulla base del’agreement, preparata una nuova versione del </a:t>
            </a:r>
            <a:r>
              <a:rPr lang="it-IT" dirty="0" err="1" smtClean="0"/>
              <a:t>MoU</a:t>
            </a:r>
            <a:endParaRPr lang="it-IT" dirty="0" smtClean="0"/>
          </a:p>
          <a:p>
            <a:r>
              <a:rPr lang="it-IT" dirty="0" err="1" smtClean="0"/>
              <a:t>Draft</a:t>
            </a:r>
            <a:r>
              <a:rPr lang="it-IT" dirty="0" smtClean="0"/>
              <a:t> presentato alla collaborazione nel meeting di Bologna del </a:t>
            </a:r>
            <a:r>
              <a:rPr lang="it-IT" dirty="0" err="1" smtClean="0"/>
              <a:t>5</a:t>
            </a:r>
            <a:r>
              <a:rPr lang="it-IT" dirty="0" smtClean="0"/>
              <a:t> ottobre</a:t>
            </a:r>
          </a:p>
          <a:p>
            <a:r>
              <a:rPr lang="it-IT" dirty="0" smtClean="0"/>
              <a:t>Nuova versione presentata all’ASC a Catania il </a:t>
            </a:r>
            <a:r>
              <a:rPr lang="it-IT" dirty="0" err="1" smtClean="0"/>
              <a:t>4</a:t>
            </a:r>
            <a:r>
              <a:rPr lang="it-IT" dirty="0" smtClean="0"/>
              <a:t> dicembre 2012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Erlangen</a:t>
            </a:r>
            <a:r>
              <a:rPr lang="it-IT" dirty="0" smtClean="0"/>
              <a:t> agreement”</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3</a:t>
            </a:fld>
            <a:endParaRPr lang="it-IT"/>
          </a:p>
        </p:txBody>
      </p:sp>
      <p:sp>
        <p:nvSpPr>
          <p:cNvPr id="6" name="Segnaposto contenuto 5"/>
          <p:cNvSpPr>
            <a:spLocks noGrp="1"/>
          </p:cNvSpPr>
          <p:nvPr>
            <p:ph sz="quarter" idx="1"/>
          </p:nvPr>
        </p:nvSpPr>
        <p:spPr/>
        <p:txBody>
          <a:bodyPr>
            <a:noAutofit/>
          </a:bodyPr>
          <a:lstStyle/>
          <a:p>
            <a:pPr marL="469900" indent="-469900">
              <a:lnSpc>
                <a:spcPct val="85000"/>
              </a:lnSpc>
              <a:spcAft>
                <a:spcPct val="5000"/>
              </a:spcAft>
            </a:pPr>
            <a:r>
              <a:rPr lang="en-GB" sz="1800" dirty="0" smtClean="0"/>
              <a:t>The string design is considered as the baseline KM3NeT detection unit subject to its validation; </a:t>
            </a:r>
          </a:p>
          <a:p>
            <a:pPr marL="469900" indent="-469900">
              <a:lnSpc>
                <a:spcPct val="85000"/>
              </a:lnSpc>
              <a:spcAft>
                <a:spcPct val="5000"/>
              </a:spcAft>
            </a:pPr>
            <a:r>
              <a:rPr lang="en-GB" sz="1800" dirty="0" smtClean="0"/>
              <a:t>Italian groups will contribute to the validation of the string detection unit; </a:t>
            </a:r>
          </a:p>
          <a:p>
            <a:pPr marL="469900" indent="-469900">
              <a:lnSpc>
                <a:spcPct val="85000"/>
              </a:lnSpc>
              <a:spcAft>
                <a:spcPct val="5000"/>
              </a:spcAft>
            </a:pPr>
            <a:r>
              <a:rPr lang="en-GB" sz="1800" dirty="0" smtClean="0"/>
              <a:t>The Italian PON budget will be used for a seafloor network at the Capo </a:t>
            </a:r>
            <a:r>
              <a:rPr lang="en-GB" sz="1800" dirty="0" err="1" smtClean="0"/>
              <a:t>Passero</a:t>
            </a:r>
            <a:r>
              <a:rPr lang="en-GB" sz="1800" dirty="0" smtClean="0"/>
              <a:t> site, and several detection units (towers and strings); the seafloor network will be designed to be compliant with both strings and towers; </a:t>
            </a:r>
          </a:p>
          <a:p>
            <a:pPr marL="469900" indent="-469900">
              <a:lnSpc>
                <a:spcPct val="85000"/>
              </a:lnSpc>
              <a:spcAft>
                <a:spcPct val="5000"/>
              </a:spcAft>
            </a:pPr>
            <a:r>
              <a:rPr lang="en-GB" sz="1800" dirty="0" smtClean="0"/>
              <a:t>The seafloor network at the Capo </a:t>
            </a:r>
            <a:r>
              <a:rPr lang="en-GB" sz="1800" dirty="0" err="1" smtClean="0"/>
              <a:t>Passero</a:t>
            </a:r>
            <a:r>
              <a:rPr lang="en-GB" sz="1800" dirty="0" smtClean="0"/>
              <a:t> site will accommodate an additional number of strings produced by the KM3NeT Collaboration, at least equal to the number of strings realized with the PON budget; </a:t>
            </a:r>
          </a:p>
          <a:p>
            <a:pPr marL="469900" indent="-469900">
              <a:lnSpc>
                <a:spcPct val="85000"/>
              </a:lnSpc>
              <a:spcAft>
                <a:spcPct val="5000"/>
              </a:spcAft>
            </a:pPr>
            <a:r>
              <a:rPr lang="en-GB" sz="1800" dirty="0" smtClean="0"/>
              <a:t>The tower construction will be planned in a staged way in order to switch to the string design at any time and as soon as it has been validated; </a:t>
            </a:r>
          </a:p>
          <a:p>
            <a:pPr marL="469900" indent="-469900">
              <a:lnSpc>
                <a:spcPct val="85000"/>
              </a:lnSpc>
              <a:spcAft>
                <a:spcPct val="5000"/>
              </a:spcAft>
            </a:pPr>
            <a:r>
              <a:rPr lang="en-GB" sz="1800" dirty="0" smtClean="0"/>
              <a:t>The French budget for a neutrino telescope in the scope of the KM3NeT-MEUST project will be used to realize a shore station, a seafloor network in the Toulon area and several string detection units; </a:t>
            </a:r>
          </a:p>
          <a:p>
            <a:pPr marL="469900" indent="-469900">
              <a:lnSpc>
                <a:spcPct val="85000"/>
              </a:lnSpc>
              <a:spcAft>
                <a:spcPct val="5000"/>
              </a:spcAft>
            </a:pPr>
            <a:r>
              <a:rPr lang="en-GB" sz="1800" dirty="0" smtClean="0"/>
              <a:t>The seafloor network at the Toulon site will be designed to accommodate string detection units; </a:t>
            </a:r>
          </a:p>
          <a:p>
            <a:pPr marL="469900" indent="-469900">
              <a:lnSpc>
                <a:spcPct val="85000"/>
              </a:lnSpc>
              <a:spcAft>
                <a:spcPct val="5000"/>
              </a:spcAft>
            </a:pPr>
            <a:r>
              <a:rPr lang="en-GB" sz="1800" dirty="0" smtClean="0"/>
              <a:t>The Netherlands and Romania budgets will be used for the construction of string detection units. </a:t>
            </a:r>
          </a:p>
          <a:p>
            <a:endParaRPr lang="it-IT" sz="18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KM3NeT Memorandum </a:t>
            </a:r>
            <a:r>
              <a:rPr lang="it-IT" dirty="0" err="1" smtClean="0"/>
              <a:t>of</a:t>
            </a:r>
            <a:r>
              <a:rPr lang="it-IT" dirty="0" smtClean="0"/>
              <a:t> </a:t>
            </a:r>
            <a:r>
              <a:rPr lang="it-IT" dirty="0" err="1" smtClean="0"/>
              <a:t>Understanding</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4</a:t>
            </a:fld>
            <a:endParaRPr lang="it-IT"/>
          </a:p>
        </p:txBody>
      </p:sp>
      <p:sp>
        <p:nvSpPr>
          <p:cNvPr id="6" name="Segnaposto contenuto 5"/>
          <p:cNvSpPr>
            <a:spLocks noGrp="1"/>
          </p:cNvSpPr>
          <p:nvPr>
            <p:ph sz="quarter" idx="1"/>
          </p:nvPr>
        </p:nvSpPr>
        <p:spPr/>
        <p:txBody>
          <a:bodyPr>
            <a:normAutofit fontScale="85000" lnSpcReduction="20000"/>
          </a:bodyPr>
          <a:lstStyle/>
          <a:p>
            <a:r>
              <a:rPr lang="it-IT" dirty="0" err="1" smtClean="0"/>
              <a:t>Current</a:t>
            </a:r>
            <a:r>
              <a:rPr lang="it-IT" dirty="0" smtClean="0"/>
              <a:t> </a:t>
            </a:r>
            <a:r>
              <a:rPr lang="it-IT" dirty="0" err="1" smtClean="0"/>
              <a:t>version</a:t>
            </a:r>
            <a:r>
              <a:rPr lang="it-IT" dirty="0" smtClean="0"/>
              <a:t> </a:t>
            </a:r>
            <a:r>
              <a:rPr lang="it-IT" dirty="0" err="1" smtClean="0"/>
              <a:t>is</a:t>
            </a:r>
            <a:r>
              <a:rPr lang="it-IT" dirty="0" smtClean="0"/>
              <a:t> 7.0, </a:t>
            </a:r>
            <a:r>
              <a:rPr lang="it-IT" dirty="0" err="1" smtClean="0"/>
              <a:t>presented</a:t>
            </a:r>
            <a:r>
              <a:rPr lang="it-IT" dirty="0" smtClean="0"/>
              <a:t> </a:t>
            </a:r>
            <a:r>
              <a:rPr lang="it-IT" dirty="0" err="1" smtClean="0"/>
              <a:t>to</a:t>
            </a:r>
            <a:r>
              <a:rPr lang="it-IT" dirty="0" smtClean="0"/>
              <a:t> the ASC on </a:t>
            </a:r>
            <a:r>
              <a:rPr lang="it-IT" dirty="0" err="1" smtClean="0"/>
              <a:t>december</a:t>
            </a:r>
            <a:r>
              <a:rPr lang="it-IT" dirty="0" smtClean="0"/>
              <a:t> </a:t>
            </a:r>
            <a:r>
              <a:rPr lang="it-IT" dirty="0" err="1" smtClean="0"/>
              <a:t>4</a:t>
            </a:r>
            <a:r>
              <a:rPr lang="it-IT" dirty="0" smtClean="0"/>
              <a:t> 2012</a:t>
            </a:r>
          </a:p>
          <a:p>
            <a:r>
              <a:rPr lang="it-IT" dirty="0" smtClean="0"/>
              <a:t>Memorandum </a:t>
            </a:r>
            <a:r>
              <a:rPr lang="it-IT" dirty="0" err="1" smtClean="0"/>
              <a:t>of</a:t>
            </a:r>
            <a:r>
              <a:rPr lang="it-IT" dirty="0" smtClean="0"/>
              <a:t> </a:t>
            </a:r>
            <a:r>
              <a:rPr lang="it-IT" dirty="0" err="1" smtClean="0"/>
              <a:t>Understanding</a:t>
            </a:r>
            <a:r>
              <a:rPr lang="it-IT" dirty="0" smtClean="0"/>
              <a:t> </a:t>
            </a:r>
            <a:r>
              <a:rPr lang="it-IT" dirty="0" err="1" smtClean="0"/>
              <a:t>for</a:t>
            </a:r>
            <a:r>
              <a:rPr lang="it-IT" dirty="0" smtClean="0"/>
              <a:t> </a:t>
            </a:r>
            <a:r>
              <a:rPr lang="it-IT" dirty="0" err="1" smtClean="0"/>
              <a:t>collaboration</a:t>
            </a:r>
            <a:r>
              <a:rPr lang="it-IT" dirty="0" smtClean="0"/>
              <a:t> in the </a:t>
            </a:r>
            <a:r>
              <a:rPr lang="it-IT" dirty="0" err="1" smtClean="0"/>
              <a:t>implementation</a:t>
            </a:r>
            <a:r>
              <a:rPr lang="it-IT" dirty="0" smtClean="0"/>
              <a:t> </a:t>
            </a:r>
            <a:r>
              <a:rPr lang="it-IT" dirty="0" err="1" smtClean="0"/>
              <a:t>of</a:t>
            </a:r>
            <a:r>
              <a:rPr lang="it-IT" dirty="0" smtClean="0"/>
              <a:t> the first </a:t>
            </a:r>
            <a:r>
              <a:rPr lang="it-IT" dirty="0" err="1" smtClean="0"/>
              <a:t>phase</a:t>
            </a:r>
            <a:r>
              <a:rPr lang="it-IT" dirty="0" smtClean="0"/>
              <a:t> </a:t>
            </a:r>
            <a:r>
              <a:rPr lang="it-IT" dirty="0" err="1" smtClean="0"/>
              <a:t>of</a:t>
            </a:r>
            <a:r>
              <a:rPr lang="it-IT" dirty="0" smtClean="0"/>
              <a:t> the KM3NeT </a:t>
            </a:r>
            <a:r>
              <a:rPr lang="it-IT" dirty="0" err="1" smtClean="0"/>
              <a:t>Research</a:t>
            </a:r>
            <a:r>
              <a:rPr lang="it-IT" dirty="0" smtClean="0"/>
              <a:t> </a:t>
            </a:r>
            <a:r>
              <a:rPr lang="it-IT" dirty="0" err="1" smtClean="0"/>
              <a:t>Infrastructure</a:t>
            </a:r>
            <a:endParaRPr lang="it-IT" dirty="0" smtClean="0"/>
          </a:p>
          <a:p>
            <a:pPr lvl="1"/>
            <a:r>
              <a:rPr lang="it-IT" dirty="0" err="1" smtClean="0"/>
              <a:t>Core</a:t>
            </a:r>
            <a:r>
              <a:rPr lang="it-IT" dirty="0" smtClean="0"/>
              <a:t> </a:t>
            </a:r>
            <a:r>
              <a:rPr lang="it-IT" dirty="0" err="1" smtClean="0"/>
              <a:t>MoU</a:t>
            </a:r>
            <a:endParaRPr lang="it-IT" dirty="0" smtClean="0"/>
          </a:p>
          <a:p>
            <a:pPr lvl="1"/>
            <a:r>
              <a:rPr lang="it-IT" dirty="0" err="1" smtClean="0"/>
              <a:t>Annexes</a:t>
            </a:r>
            <a:endParaRPr lang="it-IT" dirty="0" smtClean="0"/>
          </a:p>
          <a:p>
            <a:pPr marL="936625" lvl="2" indent="-342900">
              <a:buFont typeface="+mj-lt"/>
              <a:buAutoNum type="arabicPeriod"/>
            </a:pPr>
            <a:r>
              <a:rPr lang="en-GB" sz="1400" dirty="0" smtClean="0"/>
              <a:t>List of Funding Agencies and names of their representatives</a:t>
            </a:r>
            <a:r>
              <a:rPr lang="it-IT" sz="1400" dirty="0" smtClean="0"/>
              <a:t> </a:t>
            </a:r>
          </a:p>
          <a:p>
            <a:pPr marL="936625" lvl="2" indent="-342900">
              <a:buFont typeface="+mj-lt"/>
              <a:buAutoNum type="arabicPeriod"/>
            </a:pPr>
            <a:r>
              <a:rPr lang="en-GB" sz="1412" dirty="0" smtClean="0"/>
              <a:t>List of </a:t>
            </a:r>
            <a:r>
              <a:rPr lang="el-GR" sz="1412" dirty="0" smtClean="0"/>
              <a:t>Institutes in the </a:t>
            </a:r>
            <a:r>
              <a:rPr lang="en-GB" sz="1412" dirty="0" smtClean="0"/>
              <a:t>KM3NeT-phase1 </a:t>
            </a:r>
            <a:r>
              <a:rPr lang="el-GR" sz="1412" dirty="0" smtClean="0"/>
              <a:t>Collaboration and </a:t>
            </a:r>
            <a:r>
              <a:rPr lang="en-GB" sz="1412" dirty="0" err="1" smtClean="0"/>
              <a:t>n</a:t>
            </a:r>
            <a:r>
              <a:rPr lang="el-GR" sz="1412" dirty="0" smtClean="0"/>
              <a:t>ames of their </a:t>
            </a:r>
            <a:r>
              <a:rPr lang="en-GB" sz="1412" dirty="0" err="1" smtClean="0"/>
              <a:t>r</a:t>
            </a:r>
            <a:r>
              <a:rPr lang="el-GR" sz="1412" dirty="0" smtClean="0"/>
              <a:t>epresentatives to the Funding Agencies</a:t>
            </a:r>
            <a:r>
              <a:rPr lang="it-IT" sz="1412" dirty="0" smtClean="0"/>
              <a:t> </a:t>
            </a:r>
          </a:p>
          <a:p>
            <a:pPr marL="936625" lvl="2" indent="-342900">
              <a:buFont typeface="+mj-lt"/>
              <a:buAutoNum type="arabicPeriod"/>
            </a:pPr>
            <a:r>
              <a:rPr lang="en-GB" sz="1412" dirty="0" smtClean="0"/>
              <a:t>Present Participants in the KM3NeT-phase 1 Collaboration by Country and Institute</a:t>
            </a:r>
            <a:r>
              <a:rPr lang="it-IT" sz="1412" dirty="0" smtClean="0"/>
              <a:t> </a:t>
            </a:r>
          </a:p>
          <a:p>
            <a:pPr marL="936625" lvl="2" indent="-342900">
              <a:buFont typeface="+mj-lt"/>
              <a:buAutoNum type="arabicPeriod"/>
            </a:pPr>
            <a:r>
              <a:rPr lang="en-GB" sz="1412" dirty="0" smtClean="0"/>
              <a:t>Oversight and organizational structure of the KM3NeT-phase1 project</a:t>
            </a:r>
            <a:r>
              <a:rPr lang="it-IT" sz="1412" dirty="0" smtClean="0"/>
              <a:t> </a:t>
            </a:r>
          </a:p>
          <a:p>
            <a:pPr marL="936625" lvl="2" indent="-342900">
              <a:buFont typeface="+mj-lt"/>
              <a:buAutoNum type="arabicPeriod"/>
            </a:pPr>
            <a:r>
              <a:rPr lang="en-GB" sz="1412" dirty="0" smtClean="0"/>
              <a:t>Facilities of the KM3NeT-phase1 RI</a:t>
            </a:r>
            <a:r>
              <a:rPr lang="it-IT" sz="1412" dirty="0" smtClean="0"/>
              <a:t> </a:t>
            </a:r>
          </a:p>
          <a:p>
            <a:pPr marL="936625" lvl="2" indent="-342900">
              <a:buFont typeface="+mj-lt"/>
              <a:buAutoNum type="arabicPeriod"/>
            </a:pPr>
            <a:r>
              <a:rPr lang="en-GB" sz="1412" dirty="0" smtClean="0"/>
              <a:t>Subsystems of the KM3NeT-phase1 Research Infrastructure</a:t>
            </a:r>
            <a:r>
              <a:rPr lang="it-IT" sz="1412" dirty="0" smtClean="0"/>
              <a:t> </a:t>
            </a:r>
          </a:p>
          <a:p>
            <a:pPr marL="936625" lvl="2" indent="-342900">
              <a:buFont typeface="+mj-lt"/>
              <a:buAutoNum type="arabicPeriod"/>
            </a:pPr>
            <a:r>
              <a:rPr lang="en-GB" sz="1412" dirty="0" smtClean="0"/>
              <a:t>Technical Participation of the Parties in the KM3NeT-phase1 project</a:t>
            </a:r>
            <a:r>
              <a:rPr lang="it-IT" sz="1412" dirty="0" smtClean="0"/>
              <a:t> </a:t>
            </a:r>
          </a:p>
          <a:p>
            <a:pPr marL="936625" lvl="2" indent="-342900">
              <a:buFont typeface="+mj-lt"/>
              <a:buAutoNum type="arabicPeriod"/>
            </a:pPr>
            <a:r>
              <a:rPr lang="en-GB" sz="1412" dirty="0" smtClean="0"/>
              <a:t>Implementation schedule and milestones</a:t>
            </a:r>
            <a:r>
              <a:rPr lang="it-IT" sz="1412" dirty="0" smtClean="0"/>
              <a:t> </a:t>
            </a:r>
          </a:p>
          <a:p>
            <a:pPr marL="936625" lvl="2" indent="-342900">
              <a:buFont typeface="+mj-lt"/>
              <a:buAutoNum type="arabicPeriod"/>
            </a:pPr>
            <a:r>
              <a:rPr lang="en-GB" sz="1412" dirty="0" smtClean="0"/>
              <a:t>Definition of cost categories and Common Fund</a:t>
            </a:r>
            <a:endParaRPr lang="it-IT" sz="1412" dirty="0" smtClean="0"/>
          </a:p>
          <a:p>
            <a:pPr marL="936625" lvl="2" indent="-342900">
              <a:buFont typeface="+mj-lt"/>
              <a:buAutoNum type="arabicPeriod"/>
            </a:pPr>
            <a:r>
              <a:rPr lang="en-GB" sz="1412" dirty="0" smtClean="0"/>
              <a:t>Values of Deliverables and Commitments of the Parties</a:t>
            </a:r>
            <a:r>
              <a:rPr lang="it-IT" sz="1412" dirty="0" smtClean="0"/>
              <a:t> </a:t>
            </a:r>
          </a:p>
          <a:p>
            <a:pPr marL="936625" lvl="2" indent="-342900">
              <a:buFont typeface="+mj-lt"/>
              <a:buAutoNum type="arabicPeriod"/>
            </a:pPr>
            <a:r>
              <a:rPr lang="en-GB" sz="1412" dirty="0" smtClean="0"/>
              <a:t>Publication Strategy and Conference Policy</a:t>
            </a:r>
            <a:r>
              <a:rPr lang="it-IT" sz="1412" dirty="0" smtClean="0"/>
              <a:t> </a:t>
            </a:r>
          </a:p>
          <a:p>
            <a:pPr marL="936625" lvl="2" indent="-342900">
              <a:buFont typeface="+mj-lt"/>
              <a:buAutoNum type="arabicPeriod"/>
            </a:pPr>
            <a:r>
              <a:rPr lang="en-GB" sz="1412" dirty="0" smtClean="0"/>
              <a:t>User Access Policy</a:t>
            </a:r>
            <a:r>
              <a:rPr lang="it-IT" sz="1412" dirty="0" smtClean="0"/>
              <a:t> </a:t>
            </a:r>
          </a:p>
          <a:p>
            <a:pPr marL="936625" lvl="2" indent="-342900">
              <a:buFont typeface="+mj-lt"/>
              <a:buAutoNum type="arabicPeriod"/>
            </a:pPr>
            <a:r>
              <a:rPr lang="en-GB" sz="1412" dirty="0" smtClean="0"/>
              <a:t>List of Acronyms</a:t>
            </a:r>
            <a:r>
              <a:rPr lang="it-IT" sz="1412" dirty="0" smtClean="0"/>
              <a:t> </a:t>
            </a:r>
          </a:p>
          <a:p>
            <a:r>
              <a:rPr lang="it-IT" dirty="0" smtClean="0"/>
              <a:t>Some </a:t>
            </a:r>
            <a:r>
              <a:rPr lang="it-IT" dirty="0" err="1" smtClean="0"/>
              <a:t>annexes</a:t>
            </a:r>
            <a:r>
              <a:rPr lang="it-IT" dirty="0" smtClean="0"/>
              <a:t> are </a:t>
            </a:r>
            <a:r>
              <a:rPr lang="it-IT" dirty="0" err="1" smtClean="0"/>
              <a:t>ready</a:t>
            </a:r>
            <a:r>
              <a:rPr lang="it-IT" dirty="0" smtClean="0"/>
              <a:t>, some </a:t>
            </a:r>
            <a:r>
              <a:rPr lang="it-IT" dirty="0" err="1" smtClean="0"/>
              <a:t>needs</a:t>
            </a:r>
            <a:r>
              <a:rPr lang="it-IT" dirty="0" smtClean="0"/>
              <a:t> </a:t>
            </a:r>
            <a:r>
              <a:rPr lang="it-IT" dirty="0" err="1" smtClean="0"/>
              <a:t>still</a:t>
            </a:r>
            <a:r>
              <a:rPr lang="it-IT" dirty="0" smtClean="0"/>
              <a:t> </a:t>
            </a:r>
            <a:r>
              <a:rPr lang="it-IT" dirty="0" err="1" smtClean="0"/>
              <a:t>to</a:t>
            </a:r>
            <a:r>
              <a:rPr lang="it-IT" dirty="0" smtClean="0"/>
              <a:t> </a:t>
            </a:r>
            <a:r>
              <a:rPr lang="it-IT" dirty="0" err="1" smtClean="0"/>
              <a:t>be</a:t>
            </a:r>
            <a:r>
              <a:rPr lang="it-IT" dirty="0" smtClean="0"/>
              <a:t> </a:t>
            </a:r>
            <a:r>
              <a:rPr lang="it-IT" dirty="0" err="1" smtClean="0"/>
              <a:t>prepared</a:t>
            </a:r>
            <a:endParaRPr lang="it-IT"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Preamble</a:t>
            </a:r>
            <a:r>
              <a:rPr lang="it-IT" dirty="0" smtClean="0"/>
              <a:t> (</a:t>
            </a:r>
            <a:r>
              <a:rPr lang="it-IT" dirty="0" err="1" smtClean="0"/>
              <a:t>…</a:t>
            </a:r>
            <a:r>
              <a:rPr lang="it-IT" dirty="0" smtClean="0"/>
              <a:t> i punti principali </a:t>
            </a:r>
            <a:r>
              <a:rPr lang="it-IT" dirty="0" err="1" smtClean="0"/>
              <a:t>…</a:t>
            </a:r>
            <a:r>
              <a:rPr lang="it-IT" dirty="0" smtClean="0"/>
              <a:t>)</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5</a:t>
            </a:fld>
            <a:endParaRPr lang="it-IT"/>
          </a:p>
        </p:txBody>
      </p:sp>
      <p:sp>
        <p:nvSpPr>
          <p:cNvPr id="6" name="Segnaposto contenuto 5"/>
          <p:cNvSpPr>
            <a:spLocks noGrp="1"/>
          </p:cNvSpPr>
          <p:nvPr>
            <p:ph sz="quarter" idx="1"/>
          </p:nvPr>
        </p:nvSpPr>
        <p:spPr/>
        <p:txBody>
          <a:bodyPr>
            <a:noAutofit/>
          </a:bodyPr>
          <a:lstStyle/>
          <a:p>
            <a:r>
              <a:rPr lang="it-IT" sz="1500" dirty="0" err="1" smtClean="0"/>
              <a:t>…</a:t>
            </a:r>
            <a:endParaRPr lang="it-IT" sz="1500" dirty="0" smtClean="0"/>
          </a:p>
          <a:p>
            <a:r>
              <a:rPr lang="en-US" sz="1500" dirty="0" smtClean="0"/>
              <a:t>(</a:t>
            </a:r>
            <a:r>
              <a:rPr lang="en-US" sz="1500" dirty="0" err="1" smtClean="0"/>
              <a:t>f</a:t>
            </a:r>
            <a:r>
              <a:rPr lang="en-US" sz="1500" dirty="0" smtClean="0"/>
              <a:t>) The Parties concerned have established the baseline technology for the KM3NeT Detection Unit, which is described in the KM3NeT Technical Design Report as the flexible string option. </a:t>
            </a:r>
            <a:endParaRPr lang="it-IT" sz="1500" dirty="0" smtClean="0"/>
          </a:p>
          <a:p>
            <a:r>
              <a:rPr lang="en-US" sz="1500" dirty="0" smtClean="0"/>
              <a:t>(</a:t>
            </a:r>
            <a:r>
              <a:rPr lang="en-US" sz="1500" dirty="0" err="1" smtClean="0"/>
              <a:t>g</a:t>
            </a:r>
            <a:r>
              <a:rPr lang="en-US" sz="1500" dirty="0" smtClean="0"/>
              <a:t>) The Parties concerned have demonstrated that the optimal configuration for detection of neutrinos from Galactic sources consists of several instrumented volumes.</a:t>
            </a:r>
            <a:endParaRPr lang="it-IT" sz="1500" dirty="0" smtClean="0"/>
          </a:p>
          <a:p>
            <a:r>
              <a:rPr lang="en-US" sz="1500" dirty="0" smtClean="0"/>
              <a:t>(</a:t>
            </a:r>
            <a:r>
              <a:rPr lang="en-US" sz="1500" dirty="0" err="1" smtClean="0"/>
              <a:t>h</a:t>
            </a:r>
            <a:r>
              <a:rPr lang="en-US" sz="1500" dirty="0" smtClean="0"/>
              <a:t>) The Parties concerned have initiated joint actions to validate by means of field tests of Pre-Production Models the basic KM3NeT Detection Unit of the neutrino telescope. </a:t>
            </a:r>
            <a:endParaRPr lang="it-IT" sz="1500" dirty="0" smtClean="0"/>
          </a:p>
          <a:p>
            <a:r>
              <a:rPr lang="en-US" sz="1500" dirty="0" smtClean="0"/>
              <a:t>(</a:t>
            </a:r>
            <a:r>
              <a:rPr lang="en-US" sz="1500" dirty="0" err="1" smtClean="0"/>
              <a:t>k</a:t>
            </a:r>
            <a:r>
              <a:rPr lang="en-US" sz="1500" dirty="0" smtClean="0"/>
              <a:t>) The recent interest of the international particle and </a:t>
            </a:r>
            <a:r>
              <a:rPr lang="en-US" sz="1500" dirty="0" err="1" smtClean="0"/>
              <a:t>astroparticle</a:t>
            </a:r>
            <a:r>
              <a:rPr lang="en-US" sz="1500" dirty="0" smtClean="0"/>
              <a:t> physics community in a possible neutrino mass hierarchy measurement to be performed with the first phase of the KM3NeT neutrino detector.</a:t>
            </a:r>
            <a:endParaRPr lang="it-IT" sz="1500" dirty="0" smtClean="0"/>
          </a:p>
          <a:p>
            <a:r>
              <a:rPr lang="en-US" sz="1500" dirty="0" smtClean="0"/>
              <a:t>(</a:t>
            </a:r>
            <a:r>
              <a:rPr lang="en-US" sz="1500" dirty="0" err="1" smtClean="0"/>
              <a:t>m</a:t>
            </a:r>
            <a:r>
              <a:rPr lang="en-US" sz="1500" dirty="0" smtClean="0"/>
              <a:t>) The need to establish an international framework to coherently employ the available funds for implementation of the first phase of the KM3NeT Research Infrastructure.</a:t>
            </a:r>
            <a:endParaRPr lang="it-IT" sz="1500" dirty="0" smtClean="0"/>
          </a:p>
          <a:p>
            <a:r>
              <a:rPr lang="en-US" sz="1500" dirty="0" smtClean="0"/>
              <a:t>(</a:t>
            </a:r>
            <a:r>
              <a:rPr lang="en-US" sz="1500" dirty="0" err="1" smtClean="0"/>
              <a:t>q</a:t>
            </a:r>
            <a:r>
              <a:rPr lang="en-US" sz="1500" dirty="0" smtClean="0"/>
              <a:t>) The interest of institutes involved in the KM3NeT Design Study and the KM3NeT Preparatory Phase to form an international collaboration in order to build, install and operate the first phase of the KM3NeT Research Infrastructure in the Mediterranean Sea which houses a neutrino telescope and instrumentation for Earth and Marine science research as an essential step toward a second phase of extension of the neutrino telescope volume to several cubic kilometers.</a:t>
            </a:r>
            <a:endParaRPr lang="it-IT" sz="1500" dirty="0" smtClean="0"/>
          </a:p>
          <a:p>
            <a:r>
              <a:rPr lang="en-US" sz="1500" dirty="0" smtClean="0"/>
              <a:t> (</a:t>
            </a:r>
            <a:r>
              <a:rPr lang="en-US" sz="1500" dirty="0" err="1" smtClean="0"/>
              <a:t>r</a:t>
            </a:r>
            <a:r>
              <a:rPr lang="en-US" sz="1500" dirty="0" smtClean="0"/>
              <a:t>) The intention of the Funding Agencies involved in the KM3NeT Preparatory Phase to establish a European Research Infrastructure Consortium (ERIC) as the legal framework for KM3NeT.</a:t>
            </a:r>
            <a:endParaRPr lang="it-IT" sz="1500" dirty="0" smtClean="0"/>
          </a:p>
          <a:p>
            <a:endParaRPr lang="it-IT" sz="1500" dirty="0"/>
          </a:p>
        </p:txBody>
      </p:sp>
      <p:sp>
        <p:nvSpPr>
          <p:cNvPr id="7" name="Rettangolo 6"/>
          <p:cNvSpPr/>
          <p:nvPr/>
        </p:nvSpPr>
        <p:spPr>
          <a:xfrm>
            <a:off x="457200" y="1511300"/>
            <a:ext cx="8232647" cy="596900"/>
          </a:xfrm>
          <a:prstGeom prst="rect">
            <a:avLst/>
          </a:prstGeom>
          <a:solidFill>
            <a:srgbClr val="FFFF00">
              <a:alpha val="2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Rettangolo 7"/>
          <p:cNvSpPr/>
          <p:nvPr/>
        </p:nvSpPr>
        <p:spPr>
          <a:xfrm>
            <a:off x="457200" y="2057400"/>
            <a:ext cx="8232647" cy="596900"/>
          </a:xfrm>
          <a:prstGeom prst="rect">
            <a:avLst/>
          </a:prstGeom>
          <a:solidFill>
            <a:srgbClr val="FFFF00">
              <a:alpha val="2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Rettangolo 8"/>
          <p:cNvSpPr/>
          <p:nvPr/>
        </p:nvSpPr>
        <p:spPr>
          <a:xfrm>
            <a:off x="457200" y="3200400"/>
            <a:ext cx="8232647" cy="685800"/>
          </a:xfrm>
          <a:prstGeom prst="rect">
            <a:avLst/>
          </a:prstGeom>
          <a:solidFill>
            <a:srgbClr val="FFFF00">
              <a:alpha val="2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Rettangolo 9"/>
          <p:cNvSpPr/>
          <p:nvPr/>
        </p:nvSpPr>
        <p:spPr>
          <a:xfrm>
            <a:off x="454153" y="5648960"/>
            <a:ext cx="8232647" cy="596900"/>
          </a:xfrm>
          <a:prstGeom prst="rect">
            <a:avLst/>
          </a:prstGeom>
          <a:solidFill>
            <a:srgbClr val="FFFF00">
              <a:alpha val="26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1</a:t>
            </a:r>
            <a:r>
              <a:rPr lang="it-IT" dirty="0" smtClean="0"/>
              <a:t>. </a:t>
            </a:r>
            <a:r>
              <a:rPr lang="it-IT" dirty="0" err="1" smtClean="0"/>
              <a:t>Purpose</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6</a:t>
            </a:fld>
            <a:endParaRPr lang="it-IT"/>
          </a:p>
        </p:txBody>
      </p:sp>
      <p:sp>
        <p:nvSpPr>
          <p:cNvPr id="6" name="Segnaposto contenuto 5"/>
          <p:cNvSpPr>
            <a:spLocks noGrp="1"/>
          </p:cNvSpPr>
          <p:nvPr>
            <p:ph sz="quarter" idx="1"/>
          </p:nvPr>
        </p:nvSpPr>
        <p:spPr/>
        <p:txBody>
          <a:bodyPr>
            <a:normAutofit fontScale="85000" lnSpcReduction="10000"/>
          </a:bodyPr>
          <a:lstStyle/>
          <a:p>
            <a:r>
              <a:rPr lang="en-US" sz="2000" dirty="0" smtClean="0"/>
              <a:t>1.1 This Memorandum of Understanding (</a:t>
            </a:r>
            <a:r>
              <a:rPr lang="en-US" sz="2000" dirty="0" err="1" smtClean="0"/>
              <a:t>MoU</a:t>
            </a:r>
            <a:r>
              <a:rPr lang="en-US" sz="2000" dirty="0" smtClean="0"/>
              <a:t>) defines the first phase of the KM3NeT Research Infrastructure. Its purpose is to define the </a:t>
            </a:r>
            <a:r>
              <a:rPr lang="en-US" sz="2000" dirty="0" err="1" smtClean="0"/>
              <a:t>programme</a:t>
            </a:r>
            <a:r>
              <a:rPr lang="en-US" sz="2000" dirty="0" smtClean="0"/>
              <a:t> of work to be carried out for this phase and the distribution of charges and responsibilities among the Parties and Institutes for the execution of this work. It sets out organizational, managerial and financial guidelines to be followed by the Collaboration and the external scientific and technical review processes.</a:t>
            </a:r>
            <a:endParaRPr lang="it-IT" sz="2000" dirty="0" smtClean="0"/>
          </a:p>
          <a:p>
            <a:r>
              <a:rPr lang="en-US" sz="2000" dirty="0" smtClean="0"/>
              <a:t>1.2 The first phase comprises the final prototyping and preproduction, engineering, construction, calibration, transportation, assembly, installation and commissioning of the elements which form the basis of the KM3NeT neutrino detector and the seafloor and shore station infrastructures and the operation of the installed neutrino detectors.  </a:t>
            </a:r>
            <a:endParaRPr lang="it-IT" sz="2000" dirty="0" smtClean="0"/>
          </a:p>
          <a:p>
            <a:r>
              <a:rPr lang="en-US" sz="2000" dirty="0" smtClean="0"/>
              <a:t>1.3 The first phase includes the preparation for the next phase of the KM3NeT neutrino detector with an instrumented volume of several cubic kilometers. </a:t>
            </a:r>
            <a:endParaRPr lang="it-IT" sz="2000" dirty="0" smtClean="0"/>
          </a:p>
          <a:p>
            <a:r>
              <a:rPr lang="en-US" sz="2000" dirty="0" smtClean="0"/>
              <a:t>1.4 The first phase includes the installation of a node for connection of instrumentation for Earth and Sea Sciences (ESS-node) at the KM3NeT installation sites, which will be included in the intended EMSO network of cabled observatories.</a:t>
            </a:r>
          </a:p>
          <a:p>
            <a:r>
              <a:rPr lang="en-US" sz="2000" dirty="0" smtClean="0"/>
              <a:t>…	</a:t>
            </a:r>
            <a:endParaRPr lang="it-IT" sz="2000" dirty="0" smtClean="0"/>
          </a:p>
          <a:p>
            <a:r>
              <a:rPr lang="en-US" sz="2000" dirty="0" smtClean="0"/>
              <a:t>1.7 This </a:t>
            </a:r>
            <a:r>
              <a:rPr lang="en-US" sz="2000" dirty="0" err="1" smtClean="0"/>
              <a:t>MoU</a:t>
            </a:r>
            <a:r>
              <a:rPr lang="en-US" sz="2000" dirty="0" smtClean="0"/>
              <a:t> is the first step toward the intended establishment of a KM3NeT-ERIC (European Research Infrastructure Consortium), of which this </a:t>
            </a:r>
            <a:r>
              <a:rPr lang="en-US" sz="2000" dirty="0" err="1" smtClean="0"/>
              <a:t>MoU</a:t>
            </a:r>
            <a:r>
              <a:rPr lang="en-US" sz="2000" dirty="0" smtClean="0"/>
              <a:t> will form the basis for its statutes.</a:t>
            </a:r>
            <a:endParaRPr lang="it-IT" sz="2000" dirty="0" smtClean="0"/>
          </a:p>
          <a:p>
            <a:endParaRPr lang="it-IT"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Governance</a:t>
            </a:r>
            <a:r>
              <a:rPr lang="it-IT" dirty="0" smtClean="0"/>
              <a:t> (dettagliata nell’</a:t>
            </a:r>
            <a:r>
              <a:rPr lang="it-IT" dirty="0" err="1" smtClean="0"/>
              <a:t>annex</a:t>
            </a:r>
            <a:r>
              <a:rPr lang="it-IT" dirty="0" smtClean="0"/>
              <a:t> </a:t>
            </a:r>
            <a:r>
              <a:rPr lang="it-IT" dirty="0" err="1" smtClean="0"/>
              <a:t>4</a:t>
            </a:r>
            <a:r>
              <a:rPr lang="it-IT" dirty="0" smtClean="0"/>
              <a:t>)</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7</a:t>
            </a:fld>
            <a:endParaRPr lang="it-IT"/>
          </a:p>
        </p:txBody>
      </p:sp>
      <p:pic>
        <p:nvPicPr>
          <p:cNvPr id="8" name="Picture 2"/>
          <p:cNvPicPr/>
          <p:nvPr/>
        </p:nvPicPr>
        <p:blipFill>
          <a:blip r:embed="rId2" cstate="print">
            <a:extLst>
              <a:ext uri="{28A0092B-C50C-407E-A947-70E740481C1C}">
                <a14:useLocalDpi xmlns:lc="http://schemas.openxmlformats.org/drawingml/2006/lockedCanvas" xmlns:a14="http://schemas.microsoft.com/office/drawing/2010/main" xmlns:pic="http://schemas.openxmlformats.org/drawingml/2006/picture" xmlns:a="http://schemas.openxmlformats.org/drawingml/2006/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r="http://schemas.openxmlformats.org/officeDocument/2006/relationships" xmlns:o="urn:schemas-microsoft-com:office:office" xmlns:mc="http://schemas.openxmlformats.org/markup-compatibility/2006" xmlns:wpc="http://schemas.microsoft.com/office/word/2010/wordprocessingCanvas" xmlns="" xmlns:p="http://schemas.openxmlformats.org/presentationml/2006/main" xmlns:mv="urn:schemas-microsoft-com:mac:vml" val="0"/>
              </a:ext>
            </a:extLst>
          </a:blip>
          <a:stretch>
            <a:fillRect/>
          </a:stretch>
        </p:blipFill>
        <p:spPr>
          <a:xfrm>
            <a:off x="1274444" y="1143000"/>
            <a:ext cx="6612255" cy="5003800"/>
          </a:xfrm>
          <a:prstGeom prst="rect">
            <a:avLst/>
          </a:prstGeom>
        </p:spPr>
      </p:pic>
      <p:sp>
        <p:nvSpPr>
          <p:cNvPr id="9" name="Rettangolo 8"/>
          <p:cNvSpPr/>
          <p:nvPr/>
        </p:nvSpPr>
        <p:spPr>
          <a:xfrm>
            <a:off x="536448" y="3088501"/>
            <a:ext cx="3101848" cy="27699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lvl="2"/>
            <a:r>
              <a:rPr lang="en-GB" sz="1200" dirty="0" err="1" smtClean="0"/>
              <a:t>Antares</a:t>
            </a:r>
            <a:r>
              <a:rPr lang="en-GB" sz="1200" dirty="0" smtClean="0"/>
              <a:t> Liaison Officer </a:t>
            </a:r>
            <a:r>
              <a:rPr lang="en-GB" sz="1200" dirty="0" err="1" smtClean="0">
                <a:sym typeface="Wingdings" pitchFamily="2" charset="2"/>
              </a:rPr>
              <a:t></a:t>
            </a:r>
            <a:r>
              <a:rPr lang="en-GB" sz="1200" dirty="0" smtClean="0">
                <a:sym typeface="Wingdings" pitchFamily="2" charset="2"/>
              </a:rPr>
              <a:t> GNO liaison Officer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err="1" smtClean="0"/>
              <a:t>Technical</a:t>
            </a:r>
            <a:r>
              <a:rPr lang="it-IT" dirty="0" smtClean="0"/>
              <a:t> </a:t>
            </a:r>
            <a:r>
              <a:rPr lang="it-IT" dirty="0" err="1" smtClean="0"/>
              <a:t>participation</a:t>
            </a:r>
            <a:r>
              <a:rPr lang="it-IT" dirty="0" smtClean="0"/>
              <a:t> (</a:t>
            </a:r>
            <a:r>
              <a:rPr lang="it-IT" dirty="0" err="1" smtClean="0"/>
              <a:t>1</a:t>
            </a:r>
            <a:r>
              <a:rPr lang="it-IT" dirty="0" smtClean="0"/>
              <a:t>)</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8</a:t>
            </a:fld>
            <a:endParaRPr lang="it-IT"/>
          </a:p>
        </p:txBody>
      </p:sp>
      <p:graphicFrame>
        <p:nvGraphicFramePr>
          <p:cNvPr id="29699" name="Object 3"/>
          <p:cNvGraphicFramePr>
            <a:graphicFrameLocks noChangeAspect="1"/>
          </p:cNvGraphicFramePr>
          <p:nvPr/>
        </p:nvGraphicFramePr>
        <p:xfrm>
          <a:off x="805136" y="1397195"/>
          <a:ext cx="7616952" cy="9918310"/>
        </p:xfrm>
        <a:graphic>
          <a:graphicData uri="http://schemas.openxmlformats.org/presentationml/2006/ole">
            <p:oleObj spid="_x0000_s29699" name="Documento" r:id="rId3" imgW="6477000" imgH="8432800" progId="Word.Document.12">
              <p:link updateAutomatic="1"/>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err="1" smtClean="0"/>
              <a:t>Technical</a:t>
            </a:r>
            <a:r>
              <a:rPr lang="it-IT" dirty="0" smtClean="0"/>
              <a:t> </a:t>
            </a:r>
            <a:r>
              <a:rPr lang="it-IT" dirty="0" err="1" smtClean="0"/>
              <a:t>participation</a:t>
            </a:r>
            <a:r>
              <a:rPr lang="it-IT" dirty="0" smtClean="0"/>
              <a:t> (</a:t>
            </a:r>
            <a:r>
              <a:rPr lang="it-IT" dirty="0" err="1" smtClean="0"/>
              <a:t>2</a:t>
            </a:r>
            <a:r>
              <a:rPr lang="it-IT" dirty="0" smtClean="0"/>
              <a:t>)</a:t>
            </a:r>
            <a:endParaRPr lang="it-IT" dirty="0"/>
          </a:p>
        </p:txBody>
      </p:sp>
      <p:sp>
        <p:nvSpPr>
          <p:cNvPr id="3" name="Segnaposto data 2"/>
          <p:cNvSpPr>
            <a:spLocks noGrp="1"/>
          </p:cNvSpPr>
          <p:nvPr>
            <p:ph type="dt" sz="half" idx="10"/>
          </p:nvPr>
        </p:nvSpPr>
        <p:spPr/>
        <p:txBody>
          <a:bodyPr/>
          <a:lstStyle/>
          <a:p>
            <a:r>
              <a:rPr lang="it-IT" smtClean="0"/>
              <a:t>P. Piattelli</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446AF6-DE2C-9F44-8F3C-45CA1A9D81AB}" type="slidenum">
              <a:rPr lang="it-IT" smtClean="0"/>
              <a:pPr/>
              <a:t>9</a:t>
            </a:fld>
            <a:endParaRPr lang="it-IT"/>
          </a:p>
        </p:txBody>
      </p:sp>
      <p:graphicFrame>
        <p:nvGraphicFramePr>
          <p:cNvPr id="30722" name="Object 2"/>
          <p:cNvGraphicFramePr>
            <a:graphicFrameLocks noChangeAspect="1"/>
          </p:cNvGraphicFramePr>
          <p:nvPr/>
        </p:nvGraphicFramePr>
        <p:xfrm>
          <a:off x="747312" y="1612900"/>
          <a:ext cx="7656660" cy="4368800"/>
        </p:xfrm>
        <a:graphic>
          <a:graphicData uri="http://schemas.openxmlformats.org/presentationml/2006/ole">
            <p:oleObj spid="_x0000_s30722" name="Documento" r:id="rId3" imgW="6477000" imgH="3695700" progId="Word.Document.12">
              <p:link updateAutomatic="1"/>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Origine.thmx</Template>
  <TotalTime>5653</TotalTime>
  <Words>1150</Words>
  <Application>Microsoft Macintosh PowerPoint</Application>
  <PresentationFormat>Presentazione su schermo (4:3)</PresentationFormat>
  <Paragraphs>94</Paragraphs>
  <Slides>11</Slides>
  <Notes>0</Notes>
  <HiddenSlides>0</HiddenSlides>
  <MMClips>0</MMClips>
  <ScaleCrop>false</ScaleCrop>
  <HeadingPairs>
    <vt:vector size="6" baseType="variant">
      <vt:variant>
        <vt:lpstr>Modello struttura</vt:lpstr>
      </vt:variant>
      <vt:variant>
        <vt:i4>1</vt:i4>
      </vt:variant>
      <vt:variant>
        <vt:lpstr>Collegamenti</vt:lpstr>
      </vt:variant>
      <vt:variant>
        <vt:i4>3</vt:i4>
      </vt:variant>
      <vt:variant>
        <vt:lpstr>Titoli diapositive</vt:lpstr>
      </vt:variant>
      <vt:variant>
        <vt:i4>11</vt:i4>
      </vt:variant>
    </vt:vector>
  </HeadingPairs>
  <TitlesOfParts>
    <vt:vector size="15" baseType="lpstr">
      <vt:lpstr>Origine</vt:lpstr>
      <vt:lpstr>Macintosh HD:Users:piatt:Documents:Lavori in corso:Presentazioni:Presentazione IB 2012-12-06:MoU-Full-v7.docx!OLE_LINK2</vt:lpstr>
      <vt:lpstr>Macintosh HD:Users:piatt:Documents:Lavori in corso:Presentazioni:Presentazione IB 2012-12-06:MoU-Full-v7.docx!OLE_LINK5</vt:lpstr>
      <vt:lpstr>Macintosh HD:Users:piatt:Documents:Lavori in corso:Presentazioni:Presentazione IB 2012-12-06:MoU-Full-v7.docx!OLE_LINK6</vt:lpstr>
      <vt:lpstr>The KM3NeT Phase-1 Memorandum of Understanding</vt:lpstr>
      <vt:lpstr>Un po’ di storia</vt:lpstr>
      <vt:lpstr>The “Erlangen agreement”</vt:lpstr>
      <vt:lpstr>KM3NeT Memorandum of Understanding</vt:lpstr>
      <vt:lpstr>Preamble (… i punti principali …)</vt:lpstr>
      <vt:lpstr>1. Purpose</vt:lpstr>
      <vt:lpstr>Governance (dettagliata nell’annex 4)</vt:lpstr>
      <vt:lpstr>Technical participation (1)</vt:lpstr>
      <vt:lpstr>Technical participation (2)</vt:lpstr>
      <vt:lpstr>Values of deliverables and committments (TBD)</vt:lpstr>
      <vt:lpstr>Diapositiva 11</vt:lpstr>
    </vt:vector>
  </TitlesOfParts>
  <Company>INFN-LNS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Paolo Piattelli</dc:creator>
  <cp:lastModifiedBy>Paolo Piattelli</cp:lastModifiedBy>
  <cp:revision>199</cp:revision>
  <dcterms:created xsi:type="dcterms:W3CDTF">2012-12-07T11:27:25Z</dcterms:created>
  <dcterms:modified xsi:type="dcterms:W3CDTF">2012-12-07T11:33:32Z</dcterms:modified>
</cp:coreProperties>
</file>