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7" r:id="rId7"/>
    <p:sldId id="266" r:id="rId8"/>
    <p:sldId id="265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D4B8-017C-E341-B4E0-C8A660B97C1A}" type="datetimeFigureOut">
              <a:rPr lang="it-IT" smtClean="0"/>
              <a:pPr/>
              <a:t>07/12/2012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976F2-B49B-2F43-968E-43FD7B5A752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9561"/>
            <a:ext cx="7772400" cy="1470025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Stato Costruzione/Integrazione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P. Migliozzi</a:t>
            </a:r>
          </a:p>
          <a:p>
            <a:r>
              <a:rPr lang="it-IT" dirty="0" smtClean="0"/>
              <a:t>7/12/2012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36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Riassunto puntate precedenti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332" y="1600200"/>
            <a:ext cx="8817346" cy="4968862"/>
          </a:xfrm>
        </p:spPr>
        <p:txBody>
          <a:bodyPr>
            <a:normAutofit fontScale="77500" lnSpcReduction="20000"/>
          </a:bodyPr>
          <a:lstStyle/>
          <a:p>
            <a:r>
              <a:rPr lang="it-IT" u="sng" dirty="0" smtClean="0">
                <a:solidFill>
                  <a:srgbClr val="FF0000"/>
                </a:solidFill>
              </a:rPr>
              <a:t>Gennaio 2012: </a:t>
            </a:r>
            <a:r>
              <a:rPr lang="it-IT" dirty="0" smtClean="0"/>
              <a:t>E. </a:t>
            </a:r>
            <a:r>
              <a:rPr lang="it-IT" dirty="0" err="1" smtClean="0"/>
              <a:t>Migneco</a:t>
            </a:r>
            <a:r>
              <a:rPr lang="it-IT" dirty="0" smtClean="0"/>
              <a:t> presenta in Comm2 la proposta del gruppo di Napoli (elaborata tra ottobre e dicembre 2011) di affidare la costruzione e l’integrazione delle torri ad un Consorzio di Aziende -&gt; ben recepita da Comm2</a:t>
            </a:r>
          </a:p>
          <a:p>
            <a:r>
              <a:rPr lang="it-IT" u="sng" dirty="0" smtClean="0">
                <a:solidFill>
                  <a:srgbClr val="FF0000"/>
                </a:solidFill>
              </a:rPr>
              <a:t>Gennaio 2012-Giugno 2012: </a:t>
            </a:r>
            <a:r>
              <a:rPr lang="it-IT" dirty="0" smtClean="0"/>
              <a:t>si lavora nell’ottica del Consorzio. Richieste finanziamenti 2013 a Comm2 elaborate in tal senso</a:t>
            </a:r>
          </a:p>
          <a:p>
            <a:r>
              <a:rPr lang="it-IT" u="sng" dirty="0" err="1" smtClean="0">
                <a:solidFill>
                  <a:srgbClr val="FF0000"/>
                </a:solidFill>
              </a:rPr>
              <a:t>6</a:t>
            </a:r>
            <a:r>
              <a:rPr lang="it-IT" u="sng" dirty="0" smtClean="0">
                <a:solidFill>
                  <a:srgbClr val="FF0000"/>
                </a:solidFill>
              </a:rPr>
              <a:t> Settembre 2012 Riunione SC:</a:t>
            </a:r>
            <a:r>
              <a:rPr lang="it-IT" dirty="0" smtClean="0"/>
              <a:t> si decide per scorporamento “costruzione meccanica ed elettronica” dalle attività del Consorzio</a:t>
            </a:r>
          </a:p>
          <a:p>
            <a:r>
              <a:rPr lang="it-IT" u="sng" dirty="0" smtClean="0">
                <a:solidFill>
                  <a:srgbClr val="FF0000"/>
                </a:solidFill>
              </a:rPr>
              <a:t>11 Settembre 2012 Riunione con </a:t>
            </a:r>
            <a:r>
              <a:rPr lang="it-IT" u="sng" dirty="0" err="1" smtClean="0">
                <a:solidFill>
                  <a:srgbClr val="FF0000"/>
                </a:solidFill>
              </a:rPr>
              <a:t>referees</a:t>
            </a:r>
            <a:r>
              <a:rPr lang="it-IT" u="sng" dirty="0" smtClean="0">
                <a:solidFill>
                  <a:srgbClr val="FF0000"/>
                </a:solidFill>
              </a:rPr>
              <a:t> Comm2 a Bari: </a:t>
            </a:r>
            <a:r>
              <a:rPr lang="it-IT" dirty="0" smtClean="0"/>
              <a:t>si presenta l’output della riunione del 6 Settembre, dicendo che il gruppo di Napoli si prende carico dell’integrazione delle torri</a:t>
            </a:r>
          </a:p>
          <a:p>
            <a:r>
              <a:rPr lang="it-IT" u="sng" dirty="0" smtClean="0">
                <a:solidFill>
                  <a:srgbClr val="FF0000"/>
                </a:solidFill>
              </a:rPr>
              <a:t>Settembre/Ottobre 2012 Riunioni gruppo integrazione:</a:t>
            </a:r>
            <a:r>
              <a:rPr lang="it-IT" dirty="0" smtClean="0"/>
              <a:t> vedi </a:t>
            </a:r>
            <a:r>
              <a:rPr lang="it-IT" dirty="0" err="1" smtClean="0"/>
              <a:t>slides</a:t>
            </a:r>
            <a:r>
              <a:rPr lang="it-IT" dirty="0" smtClean="0"/>
              <a:t> seguenti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Nuova Proposta del 17 Ottobre 2012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“soluzione distribuita”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27584" y="4221088"/>
            <a:ext cx="2088232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Assemblaggio</a:t>
            </a:r>
          </a:p>
          <a:p>
            <a:pPr algn="ctr"/>
            <a:r>
              <a:rPr lang="it-IT" dirty="0" smtClean="0"/>
              <a:t>OM</a:t>
            </a:r>
            <a:endParaRPr lang="it-IT" dirty="0"/>
          </a:p>
        </p:txBody>
      </p:sp>
      <p:sp>
        <p:nvSpPr>
          <p:cNvPr id="5" name="Rettangolo 6"/>
          <p:cNvSpPr/>
          <p:nvPr/>
        </p:nvSpPr>
        <p:spPr>
          <a:xfrm>
            <a:off x="107504" y="2420888"/>
            <a:ext cx="100811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Meccanica</a:t>
            </a:r>
            <a:endParaRPr lang="it-IT" sz="1400" dirty="0"/>
          </a:p>
        </p:txBody>
      </p:sp>
      <p:sp>
        <p:nvSpPr>
          <p:cNvPr id="6" name="Rettangolo 7"/>
          <p:cNvSpPr/>
          <p:nvPr/>
        </p:nvSpPr>
        <p:spPr>
          <a:xfrm>
            <a:off x="1187624" y="2420888"/>
            <a:ext cx="100811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Elettronica</a:t>
            </a:r>
            <a:endParaRPr lang="it-IT" sz="1400" dirty="0"/>
          </a:p>
        </p:txBody>
      </p:sp>
      <p:sp>
        <p:nvSpPr>
          <p:cNvPr id="7" name="Rettangolo 8"/>
          <p:cNvSpPr/>
          <p:nvPr/>
        </p:nvSpPr>
        <p:spPr>
          <a:xfrm>
            <a:off x="2267744" y="2420888"/>
            <a:ext cx="79208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PMT</a:t>
            </a:r>
            <a:endParaRPr lang="it-IT" sz="1400" dirty="0"/>
          </a:p>
        </p:txBody>
      </p:sp>
      <p:sp>
        <p:nvSpPr>
          <p:cNvPr id="8" name="Rettangolo 9"/>
          <p:cNvSpPr/>
          <p:nvPr/>
        </p:nvSpPr>
        <p:spPr>
          <a:xfrm>
            <a:off x="3131840" y="2420888"/>
            <a:ext cx="64807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Sfere</a:t>
            </a:r>
            <a:endParaRPr lang="it-IT" sz="1400" dirty="0"/>
          </a:p>
        </p:txBody>
      </p:sp>
      <p:sp>
        <p:nvSpPr>
          <p:cNvPr id="9" name="Rettangolo 10"/>
          <p:cNvSpPr/>
          <p:nvPr/>
        </p:nvSpPr>
        <p:spPr>
          <a:xfrm>
            <a:off x="3851920" y="2420888"/>
            <a:ext cx="648072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Cavi</a:t>
            </a:r>
            <a:endParaRPr lang="it-IT" sz="1400" dirty="0"/>
          </a:p>
        </p:txBody>
      </p:sp>
      <p:sp>
        <p:nvSpPr>
          <p:cNvPr id="10" name="Rettangolo 11"/>
          <p:cNvSpPr/>
          <p:nvPr/>
        </p:nvSpPr>
        <p:spPr>
          <a:xfrm>
            <a:off x="4572000" y="2420888"/>
            <a:ext cx="576064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Boe</a:t>
            </a:r>
            <a:endParaRPr lang="it-IT" sz="1400" dirty="0"/>
          </a:p>
        </p:txBody>
      </p:sp>
      <p:sp>
        <p:nvSpPr>
          <p:cNvPr id="11" name="Rettangolo 12"/>
          <p:cNvSpPr/>
          <p:nvPr/>
        </p:nvSpPr>
        <p:spPr>
          <a:xfrm>
            <a:off x="5220072" y="2420888"/>
            <a:ext cx="576064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Cime</a:t>
            </a:r>
            <a:endParaRPr lang="it-IT" sz="1400" dirty="0"/>
          </a:p>
        </p:txBody>
      </p:sp>
      <p:sp>
        <p:nvSpPr>
          <p:cNvPr id="12" name="Rettangolo 13"/>
          <p:cNvSpPr/>
          <p:nvPr/>
        </p:nvSpPr>
        <p:spPr>
          <a:xfrm>
            <a:off x="5868144" y="2420888"/>
            <a:ext cx="576064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GEL</a:t>
            </a:r>
            <a:endParaRPr lang="it-IT" sz="1400" dirty="0"/>
          </a:p>
        </p:txBody>
      </p:sp>
      <p:sp>
        <p:nvSpPr>
          <p:cNvPr id="13" name="Rettangolo 14"/>
          <p:cNvSpPr/>
          <p:nvPr/>
        </p:nvSpPr>
        <p:spPr>
          <a:xfrm>
            <a:off x="6516216" y="2420888"/>
            <a:ext cx="576064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 smtClean="0"/>
              <a:t>Idrof</a:t>
            </a:r>
            <a:endParaRPr lang="it-IT" sz="1400" dirty="0"/>
          </a:p>
        </p:txBody>
      </p:sp>
      <p:sp>
        <p:nvSpPr>
          <p:cNvPr id="14" name="Rettangolo 15"/>
          <p:cNvSpPr/>
          <p:nvPr/>
        </p:nvSpPr>
        <p:spPr>
          <a:xfrm>
            <a:off x="7164288" y="2420888"/>
            <a:ext cx="1584176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/>
              <a:t>Strumentazione</a:t>
            </a:r>
            <a:endParaRPr lang="it-IT" sz="1400" dirty="0"/>
          </a:p>
        </p:txBody>
      </p:sp>
      <p:sp>
        <p:nvSpPr>
          <p:cNvPr id="15" name="Parentesi graffa aperta 26"/>
          <p:cNvSpPr/>
          <p:nvPr/>
        </p:nvSpPr>
        <p:spPr>
          <a:xfrm rot="5400000">
            <a:off x="4283968" y="-1611560"/>
            <a:ext cx="216024" cy="75608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27"/>
          <p:cNvSpPr txBox="1"/>
          <p:nvPr/>
        </p:nvSpPr>
        <p:spPr>
          <a:xfrm>
            <a:off x="2051720" y="162880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Gare a procedura negoziata gestite dall’INFN </a:t>
            </a:r>
            <a:endParaRPr lang="it-IT" dirty="0"/>
          </a:p>
        </p:txBody>
      </p:sp>
      <p:sp>
        <p:nvSpPr>
          <p:cNvPr id="17" name="Rettangolo 31"/>
          <p:cNvSpPr/>
          <p:nvPr/>
        </p:nvSpPr>
        <p:spPr>
          <a:xfrm>
            <a:off x="3203848" y="4221088"/>
            <a:ext cx="2088232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Assemblaggio</a:t>
            </a:r>
          </a:p>
          <a:p>
            <a:pPr algn="ctr"/>
            <a:r>
              <a:rPr lang="it-IT" dirty="0" smtClean="0"/>
              <a:t>Moduli di piano</a:t>
            </a:r>
            <a:endParaRPr lang="it-IT" dirty="0"/>
          </a:p>
        </p:txBody>
      </p:sp>
      <p:sp>
        <p:nvSpPr>
          <p:cNvPr id="18" name="Rettangolo 32"/>
          <p:cNvSpPr/>
          <p:nvPr/>
        </p:nvSpPr>
        <p:spPr>
          <a:xfrm>
            <a:off x="5724128" y="4221088"/>
            <a:ext cx="2088232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Assemblaggio</a:t>
            </a:r>
          </a:p>
          <a:p>
            <a:pPr algn="ctr"/>
            <a:r>
              <a:rPr lang="it-IT" dirty="0" smtClean="0"/>
              <a:t>torri</a:t>
            </a:r>
            <a:endParaRPr lang="it-IT" dirty="0"/>
          </a:p>
        </p:txBody>
      </p:sp>
      <p:sp>
        <p:nvSpPr>
          <p:cNvPr id="19" name="Parentesi graffa aperta 33"/>
          <p:cNvSpPr/>
          <p:nvPr/>
        </p:nvSpPr>
        <p:spPr>
          <a:xfrm rot="16200000">
            <a:off x="3923928" y="188640"/>
            <a:ext cx="864096" cy="6768752"/>
          </a:xfrm>
          <a:prstGeom prst="leftBrace">
            <a:avLst>
              <a:gd name="adj1" fmla="val 8333"/>
              <a:gd name="adj2" fmla="val 501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34"/>
          <p:cNvSpPr txBox="1"/>
          <p:nvPr/>
        </p:nvSpPr>
        <p:spPr>
          <a:xfrm>
            <a:off x="1101277" y="5003884"/>
            <a:ext cx="1588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INFN + azienda</a:t>
            </a:r>
            <a:endParaRPr lang="it-IT" dirty="0"/>
          </a:p>
        </p:txBody>
      </p:sp>
      <p:sp>
        <p:nvSpPr>
          <p:cNvPr id="21" name="CasellaDiTesto 35"/>
          <p:cNvSpPr txBox="1"/>
          <p:nvPr/>
        </p:nvSpPr>
        <p:spPr>
          <a:xfrm>
            <a:off x="3491880" y="5003884"/>
            <a:ext cx="93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Azienda</a:t>
            </a:r>
            <a:endParaRPr lang="it-IT" dirty="0"/>
          </a:p>
        </p:txBody>
      </p:sp>
      <p:sp>
        <p:nvSpPr>
          <p:cNvPr id="22" name="CasellaDiTesto 36"/>
          <p:cNvSpPr txBox="1"/>
          <p:nvPr/>
        </p:nvSpPr>
        <p:spPr>
          <a:xfrm>
            <a:off x="6012160" y="5013176"/>
            <a:ext cx="159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INFN o azienda</a:t>
            </a:r>
            <a:endParaRPr lang="it-IT" dirty="0"/>
          </a:p>
        </p:txBody>
      </p:sp>
      <p:sp>
        <p:nvSpPr>
          <p:cNvPr id="23" name="CasellaDiTesto 37"/>
          <p:cNvSpPr txBox="1"/>
          <p:nvPr/>
        </p:nvSpPr>
        <p:spPr>
          <a:xfrm>
            <a:off x="1043608" y="3212976"/>
            <a:ext cx="6624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La consegna dei sottocomponenti verrà fatta direttamente presso la sede di assemblaggio</a:t>
            </a:r>
            <a:endParaRPr lang="it-IT" sz="1200" dirty="0"/>
          </a:p>
        </p:txBody>
      </p:sp>
      <p:cxnSp>
        <p:nvCxnSpPr>
          <p:cNvPr id="24" name="Connettore 4 39"/>
          <p:cNvCxnSpPr>
            <a:stCxn id="20" idx="2"/>
            <a:endCxn id="22" idx="2"/>
          </p:cNvCxnSpPr>
          <p:nvPr/>
        </p:nvCxnSpPr>
        <p:spPr>
          <a:xfrm rot="16200000" flipH="1">
            <a:off x="4348935" y="2920025"/>
            <a:ext cx="9292" cy="4915674"/>
          </a:xfrm>
          <a:prstGeom prst="bentConnector3">
            <a:avLst>
              <a:gd name="adj1" fmla="val 256018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Forma 42"/>
          <p:cNvCxnSpPr>
            <a:stCxn id="21" idx="2"/>
          </p:cNvCxnSpPr>
          <p:nvPr/>
        </p:nvCxnSpPr>
        <p:spPr>
          <a:xfrm rot="16200000" flipH="1">
            <a:off x="5092622" y="4237656"/>
            <a:ext cx="144016" cy="241513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Assemblaggio Modulo di Piano (I)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La nuova proposta prevede una singola gara per la "costruzione" dei moduli di piano. Ovvero la ditta che si aggiudicherà questa gara sarà incaricata di:</a:t>
            </a:r>
          </a:p>
          <a:p>
            <a:pPr lvl="0"/>
            <a:r>
              <a:rPr lang="it-IT" dirty="0" smtClean="0"/>
              <a:t>costruire i contenitori metallici e i tappi come da nostri disegni esecutivi allegati al capitolato</a:t>
            </a:r>
          </a:p>
          <a:p>
            <a:pPr lvl="0"/>
            <a:r>
              <a:rPr lang="it-IT" dirty="0" smtClean="0"/>
              <a:t>costruire le schede elettroniche come da nostri schemi allegati al capitolato</a:t>
            </a:r>
          </a:p>
          <a:p>
            <a:pPr lvl="0"/>
            <a:r>
              <a:rPr lang="it-IT" dirty="0" smtClean="0"/>
              <a:t>costruire il telaio interno delle schede come da nostri disegni esecutivi allegati al capitolato</a:t>
            </a:r>
          </a:p>
          <a:p>
            <a:pPr lvl="0"/>
            <a:r>
              <a:rPr lang="it-IT" dirty="0" smtClean="0"/>
              <a:t>acquisire i connettori ottici ed elettrici da montare sul tappo come da nostre specifiche inserite nel capitolato (verranno definiti i codici dei connettori e la ditta produttrice)</a:t>
            </a:r>
          </a:p>
          <a:p>
            <a:pPr lvl="0"/>
            <a:r>
              <a:rPr lang="it-IT" dirty="0" smtClean="0"/>
              <a:t>assemblare il modulo di piano secondo le specifiche inserite nel capitolato</a:t>
            </a:r>
          </a:p>
          <a:p>
            <a:pPr lvl="0"/>
            <a:r>
              <a:rPr lang="it-IT" dirty="0" smtClean="0"/>
              <a:t>testare e qualificare il modulo di piano secondo le specifiche inserite nel capitolato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88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Assemblaggio Modulo di Piano (</a:t>
            </a:r>
            <a:r>
              <a:rPr lang="it-IT" dirty="0" err="1" smtClean="0">
                <a:solidFill>
                  <a:srgbClr val="FF0000"/>
                </a:solidFill>
              </a:rPr>
              <a:t>II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Questa opzione permetterà di:</a:t>
            </a:r>
          </a:p>
          <a:p>
            <a:pPr lvl="0"/>
            <a:r>
              <a:rPr lang="it-IT" dirty="0" smtClean="0"/>
              <a:t>operare con una gara a procedura negoziata (senza bando) con conseguente snellimento dei tempi complessivi di espletamento del processo di aggiudicazione (da verificare con ufficio contratti)</a:t>
            </a:r>
          </a:p>
          <a:p>
            <a:pPr lvl="0"/>
            <a:r>
              <a:rPr lang="it-IT" dirty="0" smtClean="0"/>
              <a:t>semplificare la gestione complessiva delle forniture avendo un singolo fornitore che si occupa della costruzione, dell'acquisizione e dell'assemblaggio e test</a:t>
            </a:r>
          </a:p>
          <a:p>
            <a:pPr lvl="0"/>
            <a:r>
              <a:rPr lang="it-IT" dirty="0" smtClean="0"/>
              <a:t>ridurre le problematiche di gestione logistica degli approvvigionamenti</a:t>
            </a:r>
          </a:p>
          <a:p>
            <a:pPr lvl="0"/>
            <a:r>
              <a:rPr lang="it-IT" dirty="0" smtClean="0"/>
              <a:t>accelerare il processo di aggiudicazione della commessa con conseguente riduzione dei tempi di produzione dei moduli di piano</a:t>
            </a:r>
          </a:p>
          <a:p>
            <a:pPr lvl="0"/>
            <a:r>
              <a:rPr lang="it-IT" dirty="0" smtClean="0"/>
              <a:t>accelerare il processo di progettazione del modulo di piano potendo assegnare sin da ora la tipologia di connettori e quindi dimensioni e numero degli stessi (in caso contrario la progettazione non sarebbe potuta iniziare se non dopo l'aggiudicazione della gara dei cavi e connettori della torre).</a:t>
            </a:r>
          </a:p>
          <a:p>
            <a:r>
              <a:rPr lang="it-IT" dirty="0" smtClean="0"/>
              <a:t>L'unico contro sarà probabilmente una maggiore spesa per singolo modulo di piano rispetto alla configurazione con più gare e attività di assemblaggio affidata ad una ditta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6918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Attività 2013 (1)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371" y="1600200"/>
            <a:ext cx="8621486" cy="4669971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Gennaio: invito aziende (necessario definire in dettaglio il protocollo) per costruzione modulo di piano</a:t>
            </a:r>
          </a:p>
          <a:p>
            <a:r>
              <a:rPr lang="it-IT" dirty="0" smtClean="0"/>
              <a:t>Fino a Luglio si lavora per concludere gara modulo di piano</a:t>
            </a:r>
          </a:p>
          <a:p>
            <a:r>
              <a:rPr lang="it-IT" smtClean="0"/>
              <a:t>Fine 2013 </a:t>
            </a:r>
            <a:r>
              <a:rPr lang="it-IT" smtClean="0"/>
              <a:t>faremo </a:t>
            </a:r>
            <a:r>
              <a:rPr lang="it-IT" dirty="0" smtClean="0"/>
              <a:t>una prima torre per definire il protocollo di integrazione</a:t>
            </a:r>
          </a:p>
          <a:p>
            <a:r>
              <a:rPr lang="it-IT" dirty="0" smtClean="0"/>
              <a:t>Intanto sapremo se faremo 8 torri + X stringhe oppure 8 + 8 torri. Questa informazione ci permetterà di capire se fare l’integrazione in-</a:t>
            </a:r>
            <a:r>
              <a:rPr lang="it-IT" dirty="0" err="1" smtClean="0"/>
              <a:t>house</a:t>
            </a:r>
            <a:r>
              <a:rPr lang="it-IT" dirty="0" smtClean="0"/>
              <a:t> o fare una gara per assegnarla ad una ditta esterna.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4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Attività 2013 (2)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Bisogna aspettare la conclusione delle gare per ripensare l’organizzazione delle diverse fasi dell’integrazione</a:t>
            </a:r>
          </a:p>
          <a:p>
            <a:r>
              <a:rPr lang="it-IT" dirty="0" smtClean="0"/>
              <a:t>Realizzazione di un database per le costruzioni e i </a:t>
            </a:r>
            <a:r>
              <a:rPr lang="it-IT" dirty="0" err="1" smtClean="0"/>
              <a:t>test-bench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Database costruzioni e </a:t>
            </a:r>
            <a:r>
              <a:rPr lang="it-IT" dirty="0" err="1" smtClean="0">
                <a:solidFill>
                  <a:srgbClr val="FF0000"/>
                </a:solidFill>
              </a:rPr>
              <a:t>test-bench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C. Bozza ha presentato alcune idee su come realizzare il DB che contenga tutte le informazioni  caratterizzanti la fase di costruzione delle torri.</a:t>
            </a:r>
          </a:p>
          <a:p>
            <a:r>
              <a:rPr lang="it-IT" dirty="0" smtClean="0"/>
              <a:t>Sono state individuate due categorie di informazioni: quelle statiche (caratteristiche dei componenti, ciascuno individuabile tramite codice a barre e/o numero di serie) e quelle dinamiche (risultati dei </a:t>
            </a:r>
            <a:r>
              <a:rPr lang="it-IT" dirty="0" err="1" smtClean="0"/>
              <a:t>test-bench</a:t>
            </a:r>
            <a:r>
              <a:rPr lang="it-IT" dirty="0" smtClean="0"/>
              <a:t> e delle calibrazioni.</a:t>
            </a:r>
          </a:p>
          <a:p>
            <a:r>
              <a:rPr lang="it-IT" dirty="0" smtClean="0"/>
              <a:t>Abbiamo, inoltre, realizzato che la definizione delle variabili da inserire nel DB (punto questo molto importante per permettere a C. Bozza di iniziare il suo lavoro) è strettamente interconnessa alla realizzazione dei </a:t>
            </a:r>
            <a:r>
              <a:rPr lang="it-IT" dirty="0" err="1" smtClean="0"/>
              <a:t>test-bench</a:t>
            </a:r>
            <a:r>
              <a:rPr lang="it-IT" dirty="0" smtClean="0"/>
              <a:t>. Poiché per fase </a:t>
            </a:r>
            <a:r>
              <a:rPr lang="it-IT" dirty="0" err="1" smtClean="0"/>
              <a:t>2</a:t>
            </a:r>
            <a:r>
              <a:rPr lang="it-IT" dirty="0" smtClean="0"/>
              <a:t> molto lavoro è già stato fatto, si è deciso di istituire un gruppo di lavoro che elabori un documento su come realizzare i </a:t>
            </a:r>
            <a:r>
              <a:rPr lang="it-IT" dirty="0" err="1" smtClean="0"/>
              <a:t>test-bench</a:t>
            </a:r>
            <a:r>
              <a:rPr lang="it-IT" dirty="0" smtClean="0"/>
              <a:t> per i piani e le torri, e le calibrazioni e le risorse necessarie.</a:t>
            </a:r>
          </a:p>
          <a:p>
            <a:r>
              <a:rPr lang="it-IT" dirty="0" smtClean="0"/>
              <a:t>Il gruppo è costituito da: F. </a:t>
            </a:r>
            <a:r>
              <a:rPr lang="it-IT" dirty="0" err="1" smtClean="0"/>
              <a:t>Ameli</a:t>
            </a:r>
            <a:r>
              <a:rPr lang="it-IT" dirty="0" smtClean="0"/>
              <a:t>, C. Bozza, T. </a:t>
            </a:r>
            <a:r>
              <a:rPr lang="it-IT" dirty="0" err="1" smtClean="0"/>
              <a:t>Chiarusi</a:t>
            </a:r>
            <a:r>
              <a:rPr lang="it-IT" dirty="0" smtClean="0"/>
              <a:t>, A. D’Amico, G. De Rosa (</a:t>
            </a:r>
            <a:r>
              <a:rPr lang="it-IT" dirty="0" err="1" smtClean="0"/>
              <a:t>chairperson</a:t>
            </a:r>
            <a:r>
              <a:rPr lang="it-IT" dirty="0" smtClean="0"/>
              <a:t>), E. </a:t>
            </a:r>
            <a:r>
              <a:rPr lang="it-IT" dirty="0" err="1" smtClean="0"/>
              <a:t>Leonora</a:t>
            </a:r>
            <a:r>
              <a:rPr lang="it-IT" dirty="0" smtClean="0"/>
              <a:t>, G. </a:t>
            </a:r>
            <a:r>
              <a:rPr lang="it-IT" dirty="0" err="1" smtClean="0"/>
              <a:t>Riccobene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pPr>
              <a:buNone/>
            </a:pPr>
            <a:r>
              <a:rPr lang="it-IT" sz="3636" dirty="0" smtClean="0">
                <a:solidFill>
                  <a:srgbClr val="0000FF"/>
                </a:solidFill>
              </a:rPr>
              <a:t>Purtroppo nonostante G. De Rosa abbia chiesto la disponibilità delle persone per iniziare questo lavoro, non siamo </a:t>
            </a:r>
            <a:r>
              <a:rPr lang="it-IT" sz="3636" smtClean="0">
                <a:solidFill>
                  <a:srgbClr val="0000FF"/>
                </a:solidFill>
              </a:rPr>
              <a:t>ancora partiti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786</Words>
  <Application>Microsoft Office PowerPoint</Application>
  <PresentationFormat>Presentazione su schermo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Office Theme</vt:lpstr>
      <vt:lpstr>Stato Costruzione/Integrazione</vt:lpstr>
      <vt:lpstr>Riassunto puntate precedenti</vt:lpstr>
      <vt:lpstr>Nuova Proposta del 17 Ottobre 2012 “soluzione distribuita”</vt:lpstr>
      <vt:lpstr>Assemblaggio Modulo di Piano (I)</vt:lpstr>
      <vt:lpstr>Assemblaggio Modulo di Piano (II)</vt:lpstr>
      <vt:lpstr>Attività 2013 (1)</vt:lpstr>
      <vt:lpstr>Attività 2013 (2)</vt:lpstr>
      <vt:lpstr>Database costruzioni e test-bench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Integrazione delle torri</dc:title>
  <dc:creator>Proiezionidiborsa</dc:creator>
  <cp:lastModifiedBy>mglpql</cp:lastModifiedBy>
  <cp:revision>10</cp:revision>
  <dcterms:created xsi:type="dcterms:W3CDTF">2012-12-03T08:44:15Z</dcterms:created>
  <dcterms:modified xsi:type="dcterms:W3CDTF">2012-12-07T08:40:45Z</dcterms:modified>
</cp:coreProperties>
</file>