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321" r:id="rId4"/>
    <p:sldId id="308" r:id="rId5"/>
    <p:sldId id="326" r:id="rId6"/>
    <p:sldId id="318" r:id="rId7"/>
    <p:sldId id="319" r:id="rId8"/>
    <p:sldId id="320" r:id="rId9"/>
    <p:sldId id="322" r:id="rId10"/>
    <p:sldId id="323" r:id="rId11"/>
    <p:sldId id="324" r:id="rId12"/>
    <p:sldId id="330" r:id="rId13"/>
    <p:sldId id="325" r:id="rId14"/>
    <p:sldId id="327" r:id="rId15"/>
    <p:sldId id="328" r:id="rId16"/>
    <p:sldId id="329" r:id="rId17"/>
    <p:sldId id="332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6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-1086" y="-36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pPr/>
              <a:t>12/7/2012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12/7/2012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12/7/2012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Seafloor Network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Km3Net - Italia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R. Papaleo </a:t>
            </a:r>
          </a:p>
          <a:p>
            <a:r>
              <a:rPr lang="it-IT" dirty="0" smtClean="0"/>
              <a:t>7 dicembre 2012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Optical</a:t>
            </a:r>
            <a:r>
              <a:rPr lang="it-IT" dirty="0" smtClean="0"/>
              <a:t> POD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9612" y="1828800"/>
            <a:ext cx="9227368" cy="268032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Obiettivo</a:t>
            </a:r>
          </a:p>
          <a:p>
            <a:pPr lvl="1"/>
            <a:r>
              <a:rPr lang="it-IT" dirty="0" smtClean="0"/>
              <a:t>Gestione ottica del flusso dati torre - terra</a:t>
            </a:r>
          </a:p>
          <a:p>
            <a:r>
              <a:rPr lang="it-IT" dirty="0" smtClean="0"/>
              <a:t>Struttura</a:t>
            </a:r>
          </a:p>
          <a:p>
            <a:pPr lvl="1"/>
            <a:r>
              <a:rPr lang="it-IT" dirty="0" smtClean="0"/>
              <a:t>1 contenitore </a:t>
            </a:r>
          </a:p>
          <a:p>
            <a:pPr lvl="2"/>
            <a:r>
              <a:rPr lang="it-IT" dirty="0" smtClean="0"/>
              <a:t>130 (diametro interno) x L (da definire)</a:t>
            </a:r>
          </a:p>
          <a:p>
            <a:pPr lvl="1"/>
            <a:r>
              <a:rPr lang="it-IT" dirty="0" smtClean="0"/>
              <a:t>16 filtri di banda</a:t>
            </a:r>
          </a:p>
          <a:p>
            <a:pPr lvl="1"/>
            <a:r>
              <a:rPr lang="it-IT" dirty="0" smtClean="0"/>
              <a:t>1 connettore ottico 16 PIN x connessione OPTICAL – MANIFOLD OTTICO</a:t>
            </a:r>
          </a:p>
          <a:p>
            <a:pPr lvl="1"/>
            <a:r>
              <a:rPr lang="it-IT" dirty="0" smtClean="0"/>
              <a:t>1 connettore elettrico 4 PIN x connessione OPTICAL - ELECTRICAL</a:t>
            </a:r>
          </a:p>
          <a:p>
            <a:pPr lvl="1"/>
            <a:r>
              <a:rPr lang="it-IT" dirty="0" smtClean="0"/>
              <a:t>1 connettore ottico 4 PIN x connessione ELECTRICAL - OPTICAL</a:t>
            </a:r>
          </a:p>
          <a:p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5014292" y="5121188"/>
            <a:ext cx="216024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Optical</a:t>
            </a:r>
            <a:r>
              <a:rPr lang="it-IT" dirty="0" smtClean="0"/>
              <a:t> POD (*)</a:t>
            </a:r>
            <a:endParaRPr lang="it-IT" dirty="0"/>
          </a:p>
        </p:txBody>
      </p:sp>
      <p:sp>
        <p:nvSpPr>
          <p:cNvPr id="5" name="Figura a mano libera 4"/>
          <p:cNvSpPr/>
          <p:nvPr/>
        </p:nvSpPr>
        <p:spPr>
          <a:xfrm>
            <a:off x="3046823" y="5347527"/>
            <a:ext cx="1823453" cy="493741"/>
          </a:xfrm>
          <a:custGeom>
            <a:avLst/>
            <a:gdLst>
              <a:gd name="connsiteX0" fmla="*/ 1823453 w 1823453"/>
              <a:gd name="connsiteY0" fmla="*/ 41888 h 493741"/>
              <a:gd name="connsiteX1" fmla="*/ 1422400 w 1823453"/>
              <a:gd name="connsiteY1" fmla="*/ 73972 h 493741"/>
              <a:gd name="connsiteX2" fmla="*/ 935790 w 1823453"/>
              <a:gd name="connsiteY2" fmla="*/ 485720 h 493741"/>
              <a:gd name="connsiteX3" fmla="*/ 283411 w 1823453"/>
              <a:gd name="connsiteY3" fmla="*/ 122099 h 493741"/>
              <a:gd name="connsiteX4" fmla="*/ 0 w 1823453"/>
              <a:gd name="connsiteY4" fmla="*/ 100709 h 4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453" h="493741">
                <a:moveTo>
                  <a:pt x="1823453" y="41888"/>
                </a:moveTo>
                <a:cubicBezTo>
                  <a:pt x="1696898" y="20944"/>
                  <a:pt x="1570344" y="0"/>
                  <a:pt x="1422400" y="73972"/>
                </a:cubicBezTo>
                <a:cubicBezTo>
                  <a:pt x="1274456" y="147944"/>
                  <a:pt x="1125622" y="477699"/>
                  <a:pt x="935790" y="485720"/>
                </a:cubicBezTo>
                <a:cubicBezTo>
                  <a:pt x="745959" y="493741"/>
                  <a:pt x="439376" y="186268"/>
                  <a:pt x="283411" y="122099"/>
                </a:cubicBezTo>
                <a:cubicBezTo>
                  <a:pt x="127446" y="57931"/>
                  <a:pt x="63723" y="79320"/>
                  <a:pt x="0" y="100709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870276" y="5337212"/>
            <a:ext cx="144016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566020" y="5409220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chiusa 7"/>
          <p:cNvSpPr/>
          <p:nvPr/>
        </p:nvSpPr>
        <p:spPr>
          <a:xfrm rot="16200000">
            <a:off x="3947316" y="4414252"/>
            <a:ext cx="117727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574132" y="471542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m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942284" y="476114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798268" y="4545124"/>
            <a:ext cx="2093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Connector</a:t>
            </a:r>
            <a:r>
              <a:rPr lang="it-IT" sz="1200" dirty="0" smtClean="0"/>
              <a:t> or </a:t>
            </a:r>
            <a:r>
              <a:rPr lang="it-IT" sz="1200" dirty="0" err="1" smtClean="0"/>
              <a:t>penetrator</a:t>
            </a:r>
            <a:r>
              <a:rPr lang="it-IT" sz="1200" dirty="0" smtClean="0"/>
              <a:t> (TBD)</a:t>
            </a:r>
            <a:endParaRPr lang="it-IT" sz="1200" dirty="0"/>
          </a:p>
        </p:txBody>
      </p:sp>
      <p:sp>
        <p:nvSpPr>
          <p:cNvPr id="12" name="Rettangolo 11"/>
          <p:cNvSpPr/>
          <p:nvPr/>
        </p:nvSpPr>
        <p:spPr>
          <a:xfrm>
            <a:off x="7174532" y="5705636"/>
            <a:ext cx="144016" cy="63624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174532" y="5193196"/>
            <a:ext cx="144016" cy="63624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4 14"/>
          <p:cNvCxnSpPr>
            <a:endCxn id="13" idx="3"/>
          </p:cNvCxnSpPr>
          <p:nvPr/>
        </p:nvCxnSpPr>
        <p:spPr>
          <a:xfrm flipV="1">
            <a:off x="7318548" y="5225008"/>
            <a:ext cx="12700" cy="1012304"/>
          </a:xfrm>
          <a:prstGeom prst="bentConnector3">
            <a:avLst>
              <a:gd name="adj1" fmla="val 405000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7174532" y="5409220"/>
            <a:ext cx="144016" cy="72008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Forma 17"/>
          <p:cNvCxnSpPr>
            <a:stCxn id="12" idx="3"/>
          </p:cNvCxnSpPr>
          <p:nvPr/>
        </p:nvCxnSpPr>
        <p:spPr>
          <a:xfrm>
            <a:off x="7318548" y="5737448"/>
            <a:ext cx="216024" cy="100392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16" idx="3"/>
          </p:cNvCxnSpPr>
          <p:nvPr/>
        </p:nvCxnSpPr>
        <p:spPr>
          <a:xfrm>
            <a:off x="7318548" y="5445224"/>
            <a:ext cx="1512168" cy="3600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686700" y="5589240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Optical</a:t>
            </a:r>
            <a:r>
              <a:rPr lang="it-IT" sz="1200" dirty="0" smtClean="0"/>
              <a:t> </a:t>
            </a:r>
            <a:r>
              <a:rPr lang="it-IT" sz="1200" dirty="0" err="1" smtClean="0"/>
              <a:t>manifold</a:t>
            </a:r>
            <a:endParaRPr lang="it-IT" sz="1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457415" y="6032321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Electrical</a:t>
            </a:r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537535" y="6536377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Power</a:t>
            </a:r>
            <a:endParaRPr lang="it-IT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Base Torre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4906788" y="2348880"/>
            <a:ext cx="216024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Optical</a:t>
            </a:r>
            <a:r>
              <a:rPr lang="it-IT" dirty="0" smtClean="0"/>
              <a:t> POD (*)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4906788" y="3356992"/>
            <a:ext cx="216024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Electrical</a:t>
            </a:r>
            <a:r>
              <a:rPr lang="it-IT" dirty="0" smtClean="0">
                <a:solidFill>
                  <a:schemeClr val="tx1"/>
                </a:solidFill>
              </a:rPr>
              <a:t> POD (*)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906788" y="4293096"/>
            <a:ext cx="216024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Power</a:t>
            </a:r>
            <a:r>
              <a:rPr lang="it-IT" dirty="0" smtClean="0">
                <a:solidFill>
                  <a:schemeClr val="tx1"/>
                </a:solidFill>
              </a:rPr>
              <a:t> POD (*)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762772" y="4581128"/>
            <a:ext cx="144016" cy="1440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2939319" y="4604249"/>
            <a:ext cx="1823453" cy="493741"/>
          </a:xfrm>
          <a:custGeom>
            <a:avLst/>
            <a:gdLst>
              <a:gd name="connsiteX0" fmla="*/ 1823453 w 1823453"/>
              <a:gd name="connsiteY0" fmla="*/ 41888 h 493741"/>
              <a:gd name="connsiteX1" fmla="*/ 1422400 w 1823453"/>
              <a:gd name="connsiteY1" fmla="*/ 73972 h 493741"/>
              <a:gd name="connsiteX2" fmla="*/ 935790 w 1823453"/>
              <a:gd name="connsiteY2" fmla="*/ 485720 h 493741"/>
              <a:gd name="connsiteX3" fmla="*/ 283411 w 1823453"/>
              <a:gd name="connsiteY3" fmla="*/ 122099 h 493741"/>
              <a:gd name="connsiteX4" fmla="*/ 0 w 1823453"/>
              <a:gd name="connsiteY4" fmla="*/ 100709 h 4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453" h="493741">
                <a:moveTo>
                  <a:pt x="1823453" y="41888"/>
                </a:moveTo>
                <a:cubicBezTo>
                  <a:pt x="1696898" y="20944"/>
                  <a:pt x="1570344" y="0"/>
                  <a:pt x="1422400" y="73972"/>
                </a:cubicBezTo>
                <a:cubicBezTo>
                  <a:pt x="1274456" y="147944"/>
                  <a:pt x="1125622" y="477699"/>
                  <a:pt x="935790" y="485720"/>
                </a:cubicBezTo>
                <a:cubicBezTo>
                  <a:pt x="745959" y="493741"/>
                  <a:pt x="439376" y="186268"/>
                  <a:pt x="283411" y="122099"/>
                </a:cubicBezTo>
                <a:cubicBezTo>
                  <a:pt x="127446" y="57931"/>
                  <a:pt x="63723" y="79320"/>
                  <a:pt x="0" y="1007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458516" y="4653136"/>
            <a:ext cx="440432" cy="144016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2939319" y="2575219"/>
            <a:ext cx="1823453" cy="493741"/>
          </a:xfrm>
          <a:custGeom>
            <a:avLst/>
            <a:gdLst>
              <a:gd name="connsiteX0" fmla="*/ 1823453 w 1823453"/>
              <a:gd name="connsiteY0" fmla="*/ 41888 h 493741"/>
              <a:gd name="connsiteX1" fmla="*/ 1422400 w 1823453"/>
              <a:gd name="connsiteY1" fmla="*/ 73972 h 493741"/>
              <a:gd name="connsiteX2" fmla="*/ 935790 w 1823453"/>
              <a:gd name="connsiteY2" fmla="*/ 485720 h 493741"/>
              <a:gd name="connsiteX3" fmla="*/ 283411 w 1823453"/>
              <a:gd name="connsiteY3" fmla="*/ 122099 h 493741"/>
              <a:gd name="connsiteX4" fmla="*/ 0 w 1823453"/>
              <a:gd name="connsiteY4" fmla="*/ 100709 h 4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453" h="493741">
                <a:moveTo>
                  <a:pt x="1823453" y="41888"/>
                </a:moveTo>
                <a:cubicBezTo>
                  <a:pt x="1696898" y="20944"/>
                  <a:pt x="1570344" y="0"/>
                  <a:pt x="1422400" y="73972"/>
                </a:cubicBezTo>
                <a:cubicBezTo>
                  <a:pt x="1274456" y="147944"/>
                  <a:pt x="1125622" y="477699"/>
                  <a:pt x="935790" y="485720"/>
                </a:cubicBezTo>
                <a:cubicBezTo>
                  <a:pt x="745959" y="493741"/>
                  <a:pt x="439376" y="186268"/>
                  <a:pt x="283411" y="122099"/>
                </a:cubicBezTo>
                <a:cubicBezTo>
                  <a:pt x="127446" y="57931"/>
                  <a:pt x="63723" y="79320"/>
                  <a:pt x="0" y="100709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762772" y="2564904"/>
            <a:ext cx="144016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458516" y="2636912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026468" y="306896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Optical</a:t>
            </a:r>
            <a:r>
              <a:rPr lang="it-IT" sz="1200" dirty="0" smtClean="0"/>
              <a:t> ROV </a:t>
            </a:r>
            <a:r>
              <a:rPr lang="it-IT" sz="1200" dirty="0" err="1" smtClean="0"/>
              <a:t>wet</a:t>
            </a:r>
            <a:r>
              <a:rPr lang="it-IT" sz="1200" dirty="0" smtClean="0"/>
              <a:t> mateable </a:t>
            </a:r>
            <a:r>
              <a:rPr lang="it-IT" sz="1200" dirty="0" err="1" smtClean="0"/>
              <a:t>connector</a:t>
            </a:r>
            <a:r>
              <a:rPr lang="it-IT" sz="1200" dirty="0" smtClean="0"/>
              <a:t> – 2 </a:t>
            </a:r>
            <a:r>
              <a:rPr lang="it-IT" sz="1200" dirty="0" err="1" smtClean="0"/>
              <a:t>Fibres</a:t>
            </a:r>
            <a:r>
              <a:rPr lang="it-IT" sz="1200" dirty="0" smtClean="0"/>
              <a:t> G655 APC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026468" y="50851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Electrical</a:t>
            </a:r>
            <a:r>
              <a:rPr lang="it-IT" sz="1200" dirty="0" smtClean="0"/>
              <a:t> ROV </a:t>
            </a:r>
            <a:r>
              <a:rPr lang="it-IT" sz="1200" dirty="0" err="1" smtClean="0"/>
              <a:t>wet</a:t>
            </a:r>
            <a:r>
              <a:rPr lang="it-IT" sz="1200" dirty="0" smtClean="0"/>
              <a:t> mateable </a:t>
            </a:r>
            <a:r>
              <a:rPr lang="it-IT" sz="1200" dirty="0" err="1" smtClean="0"/>
              <a:t>connector</a:t>
            </a:r>
            <a:r>
              <a:rPr lang="it-IT" sz="1200" dirty="0" smtClean="0"/>
              <a:t> – 2 </a:t>
            </a:r>
            <a:r>
              <a:rPr lang="it-IT" sz="1200" dirty="0" err="1" smtClean="0"/>
              <a:t>electrical</a:t>
            </a:r>
            <a:r>
              <a:rPr lang="it-IT" sz="1200" dirty="0" smtClean="0"/>
              <a:t> </a:t>
            </a:r>
            <a:r>
              <a:rPr lang="it-IT" sz="1200" dirty="0" err="1" smtClean="0"/>
              <a:t>wires</a:t>
            </a:r>
            <a:r>
              <a:rPr lang="it-IT" sz="1200" dirty="0" smtClean="0"/>
              <a:t>  375V 5 kW</a:t>
            </a:r>
            <a:endParaRPr lang="it-IT" sz="1200" dirty="0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4834780" y="479715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042692" y="5733256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Electrical</a:t>
            </a:r>
            <a:r>
              <a:rPr lang="it-IT" sz="1400" dirty="0" smtClean="0"/>
              <a:t> </a:t>
            </a:r>
            <a:r>
              <a:rPr lang="it-IT" sz="1400" dirty="0" err="1" smtClean="0"/>
              <a:t>Connector</a:t>
            </a:r>
            <a:endParaRPr lang="it-IT" sz="1400" dirty="0"/>
          </a:p>
        </p:txBody>
      </p:sp>
      <p:sp>
        <p:nvSpPr>
          <p:cNvPr id="17" name="Parentesi graffa chiusa 16"/>
          <p:cNvSpPr/>
          <p:nvPr/>
        </p:nvSpPr>
        <p:spPr>
          <a:xfrm rot="16200000">
            <a:off x="3839812" y="3703887"/>
            <a:ext cx="117727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466628" y="40050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m</a:t>
            </a:r>
            <a:endParaRPr lang="it-IT" dirty="0"/>
          </a:p>
        </p:txBody>
      </p:sp>
      <p:sp>
        <p:nvSpPr>
          <p:cNvPr id="19" name="Parentesi graffa chiusa 18"/>
          <p:cNvSpPr/>
          <p:nvPr/>
        </p:nvSpPr>
        <p:spPr>
          <a:xfrm rot="16200000">
            <a:off x="3839812" y="1641944"/>
            <a:ext cx="117727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466628" y="194312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m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4834780" y="19888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690764" y="1772816"/>
            <a:ext cx="2093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Connector</a:t>
            </a:r>
            <a:r>
              <a:rPr lang="it-IT" sz="1200" dirty="0" smtClean="0"/>
              <a:t> or </a:t>
            </a:r>
            <a:r>
              <a:rPr lang="it-IT" sz="1200" dirty="0" err="1" smtClean="0"/>
              <a:t>penetrator</a:t>
            </a:r>
            <a:r>
              <a:rPr lang="it-IT" sz="1200" dirty="0" smtClean="0"/>
              <a:t> (TBD)</a:t>
            </a:r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788302" y="1772816"/>
            <a:ext cx="220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(*) </a:t>
            </a:r>
            <a:r>
              <a:rPr lang="it-IT" dirty="0" err="1" smtClean="0"/>
              <a:t>All</a:t>
            </a:r>
            <a:r>
              <a:rPr lang="it-IT" dirty="0" smtClean="0"/>
              <a:t> POD are 1 ATM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067028" y="2933328"/>
            <a:ext cx="144016" cy="63624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7067028" y="3789040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7067028" y="3429000"/>
            <a:ext cx="144016" cy="72008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7067028" y="4365104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7067028" y="4797152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067028" y="2420888"/>
            <a:ext cx="144016" cy="63624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4 29"/>
          <p:cNvCxnSpPr>
            <a:stCxn id="28" idx="3"/>
            <a:endCxn id="24" idx="3"/>
          </p:cNvCxnSpPr>
          <p:nvPr/>
        </p:nvCxnSpPr>
        <p:spPr>
          <a:xfrm flipV="1">
            <a:off x="7211044" y="2965140"/>
            <a:ext cx="12700" cy="1868016"/>
          </a:xfrm>
          <a:prstGeom prst="bentConnector3">
            <a:avLst>
              <a:gd name="adj1" fmla="val 30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4 30"/>
          <p:cNvCxnSpPr>
            <a:stCxn id="27" idx="3"/>
            <a:endCxn id="25" idx="3"/>
          </p:cNvCxnSpPr>
          <p:nvPr/>
        </p:nvCxnSpPr>
        <p:spPr>
          <a:xfrm flipV="1">
            <a:off x="7211044" y="3825044"/>
            <a:ext cx="12700" cy="5760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4 31"/>
          <p:cNvCxnSpPr>
            <a:stCxn id="26" idx="3"/>
            <a:endCxn id="29" idx="3"/>
          </p:cNvCxnSpPr>
          <p:nvPr/>
        </p:nvCxnSpPr>
        <p:spPr>
          <a:xfrm flipV="1">
            <a:off x="7211044" y="2452700"/>
            <a:ext cx="12700" cy="1012304"/>
          </a:xfrm>
          <a:prstGeom prst="bentConnector3">
            <a:avLst>
              <a:gd name="adj1" fmla="val 405000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7067028" y="4581128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7067028" y="2636912"/>
            <a:ext cx="144016" cy="72008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9299276" y="2708920"/>
            <a:ext cx="144016" cy="2592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igura a mano libera 35"/>
          <p:cNvSpPr/>
          <p:nvPr/>
        </p:nvSpPr>
        <p:spPr>
          <a:xfrm>
            <a:off x="9443466" y="2740438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10190484" y="2852936"/>
            <a:ext cx="440432" cy="144016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14</a:t>
            </a:r>
            <a:endParaRPr lang="it-IT" dirty="0"/>
          </a:p>
        </p:txBody>
      </p:sp>
      <p:sp>
        <p:nvSpPr>
          <p:cNvPr id="38" name="Figura a mano libera 37"/>
          <p:cNvSpPr/>
          <p:nvPr/>
        </p:nvSpPr>
        <p:spPr>
          <a:xfrm>
            <a:off x="9443292" y="3068960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10190310" y="3181458"/>
            <a:ext cx="440432" cy="144016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13</a:t>
            </a:r>
            <a:endParaRPr lang="it-IT" dirty="0"/>
          </a:p>
        </p:txBody>
      </p:sp>
      <p:sp>
        <p:nvSpPr>
          <p:cNvPr id="40" name="Figura a mano libera 39"/>
          <p:cNvSpPr/>
          <p:nvPr/>
        </p:nvSpPr>
        <p:spPr>
          <a:xfrm>
            <a:off x="9443466" y="3356992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10190484" y="3469490"/>
            <a:ext cx="440432" cy="144016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12</a:t>
            </a:r>
            <a:endParaRPr lang="it-IT" dirty="0"/>
          </a:p>
        </p:txBody>
      </p:sp>
      <p:sp>
        <p:nvSpPr>
          <p:cNvPr id="42" name="Figura a mano libera 41"/>
          <p:cNvSpPr/>
          <p:nvPr/>
        </p:nvSpPr>
        <p:spPr>
          <a:xfrm>
            <a:off x="9443292" y="4356132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10190310" y="4468630"/>
            <a:ext cx="440432" cy="144016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44" name="Figura a mano libera 43"/>
          <p:cNvSpPr/>
          <p:nvPr/>
        </p:nvSpPr>
        <p:spPr>
          <a:xfrm>
            <a:off x="9443466" y="4644164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10190484" y="4756662"/>
            <a:ext cx="440432" cy="144016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6" name="Figura a mano libera 45"/>
          <p:cNvSpPr/>
          <p:nvPr/>
        </p:nvSpPr>
        <p:spPr>
          <a:xfrm>
            <a:off x="9443292" y="4972686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10190310" y="5085184"/>
            <a:ext cx="440432" cy="144016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  <p:cxnSp>
        <p:nvCxnSpPr>
          <p:cNvPr id="48" name="Connettore 4 47"/>
          <p:cNvCxnSpPr>
            <a:stCxn id="33" idx="3"/>
          </p:cNvCxnSpPr>
          <p:nvPr/>
        </p:nvCxnSpPr>
        <p:spPr>
          <a:xfrm flipV="1">
            <a:off x="7211044" y="4293096"/>
            <a:ext cx="2088232" cy="32403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4 48"/>
          <p:cNvCxnSpPr>
            <a:stCxn id="34" idx="3"/>
            <a:endCxn id="35" idx="1"/>
          </p:cNvCxnSpPr>
          <p:nvPr/>
        </p:nvCxnSpPr>
        <p:spPr>
          <a:xfrm>
            <a:off x="7211044" y="2672916"/>
            <a:ext cx="2088232" cy="13321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8219156" y="3284984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28 </a:t>
            </a:r>
            <a:r>
              <a:rPr lang="it-IT" sz="1000" dirty="0" err="1" smtClean="0"/>
              <a:t>optical</a:t>
            </a:r>
            <a:r>
              <a:rPr lang="it-IT" sz="1000" dirty="0" smtClean="0"/>
              <a:t> </a:t>
            </a:r>
            <a:r>
              <a:rPr lang="it-IT" sz="1000" dirty="0" err="1" smtClean="0"/>
              <a:t>fibres</a:t>
            </a:r>
            <a:endParaRPr lang="it-IT" sz="1000" dirty="0" smtClean="0"/>
          </a:p>
          <a:p>
            <a:r>
              <a:rPr lang="it-IT" sz="1000" dirty="0" smtClean="0"/>
              <a:t>G655</a:t>
            </a:r>
            <a:endParaRPr lang="it-IT" sz="1000" dirty="0"/>
          </a:p>
        </p:txBody>
      </p:sp>
      <p:cxnSp>
        <p:nvCxnSpPr>
          <p:cNvPr id="51" name="Connettore 1 50"/>
          <p:cNvCxnSpPr/>
          <p:nvPr/>
        </p:nvCxnSpPr>
        <p:spPr>
          <a:xfrm flipV="1">
            <a:off x="8182644" y="3284984"/>
            <a:ext cx="144016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7787108" y="4869160"/>
            <a:ext cx="1124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28 </a:t>
            </a:r>
            <a:r>
              <a:rPr lang="it-IT" sz="1000" dirty="0" err="1" smtClean="0"/>
              <a:t>Electrical</a:t>
            </a:r>
            <a:r>
              <a:rPr lang="it-IT" sz="1000" dirty="0" smtClean="0"/>
              <a:t> </a:t>
            </a:r>
            <a:r>
              <a:rPr lang="it-IT" sz="1000" dirty="0" err="1" smtClean="0"/>
              <a:t>wires</a:t>
            </a:r>
            <a:endParaRPr lang="it-IT" sz="1000" dirty="0" smtClean="0"/>
          </a:p>
          <a:p>
            <a:r>
              <a:rPr lang="it-IT" sz="1000" dirty="0" smtClean="0"/>
              <a:t>375 V</a:t>
            </a:r>
          </a:p>
          <a:p>
            <a:r>
              <a:rPr lang="it-IT" sz="1000" dirty="0" smtClean="0"/>
              <a:t>500 W</a:t>
            </a:r>
            <a:endParaRPr lang="it-IT" sz="1000" dirty="0"/>
          </a:p>
        </p:txBody>
      </p:sp>
      <p:cxnSp>
        <p:nvCxnSpPr>
          <p:cNvPr id="53" name="Connettore 1 52"/>
          <p:cNvCxnSpPr/>
          <p:nvPr/>
        </p:nvCxnSpPr>
        <p:spPr>
          <a:xfrm flipV="1">
            <a:off x="7859116" y="4581128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10451404" y="537321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0028347" y="6381328"/>
            <a:ext cx="92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Opticon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del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Meccanica &amp; cavi-connettori</a:t>
            </a:r>
          </a:p>
          <a:p>
            <a:pPr lvl="1"/>
            <a:r>
              <a:rPr lang="it-IT" dirty="0" smtClean="0"/>
              <a:t>Definite dimensioni massima POD</a:t>
            </a:r>
          </a:p>
          <a:p>
            <a:pPr lvl="1"/>
            <a:r>
              <a:rPr lang="it-IT" dirty="0" smtClean="0"/>
              <a:t>Da definire dimensioni e forma del telaio</a:t>
            </a:r>
          </a:p>
          <a:p>
            <a:pPr lvl="1"/>
            <a:r>
              <a:rPr lang="it-IT" dirty="0" smtClean="0"/>
              <a:t>Definite specifiche cavi e connettori da acquisire</a:t>
            </a:r>
          </a:p>
          <a:p>
            <a:pPr lvl="2"/>
            <a:r>
              <a:rPr lang="it-IT" u="sng" dirty="0" smtClean="0"/>
              <a:t>Avviati contatti con aziende, in attesa di quotazioni preliminari</a:t>
            </a:r>
          </a:p>
          <a:p>
            <a:pPr lvl="2"/>
            <a:endParaRPr lang="it-IT" u="sng" dirty="0" smtClean="0"/>
          </a:p>
          <a:p>
            <a:r>
              <a:rPr lang="it-IT" dirty="0" smtClean="0"/>
              <a:t>Tempistica</a:t>
            </a:r>
          </a:p>
          <a:p>
            <a:pPr lvl="1"/>
            <a:r>
              <a:rPr lang="it-IT" dirty="0" smtClean="0"/>
              <a:t>Progetto esecutivo POD 		3-4 mesi</a:t>
            </a:r>
          </a:p>
          <a:p>
            <a:pPr lvl="1"/>
            <a:r>
              <a:rPr lang="it-IT" dirty="0" smtClean="0"/>
              <a:t>Progetto esecutivo telaio		3-4 mesi</a:t>
            </a:r>
          </a:p>
          <a:p>
            <a:pPr lvl="1"/>
            <a:r>
              <a:rPr lang="it-IT" dirty="0" smtClean="0"/>
              <a:t>Capitolato Cavi e connettori		Gennaio 2013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046740" y="2348880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FF00"/>
                </a:solidFill>
              </a:rPr>
              <a:t>Geometria delle 8 torri sul fondo</a:t>
            </a:r>
            <a:endParaRPr lang="it-IT" sz="1400" dirty="0">
              <a:solidFill>
                <a:srgbClr val="FFFF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9046740" y="2276872"/>
            <a:ext cx="2952328" cy="4320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Forma 6"/>
          <p:cNvCxnSpPr>
            <a:stCxn id="5" idx="2"/>
          </p:cNvCxnSpPr>
          <p:nvPr/>
        </p:nvCxnSpPr>
        <p:spPr>
          <a:xfrm rot="5400000">
            <a:off x="9604802" y="2222866"/>
            <a:ext cx="432048" cy="1404156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del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	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061964" y="2204864"/>
          <a:ext cx="9505056" cy="3611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2248"/>
                <a:gridCol w="4104456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Item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Tempistica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Note</a:t>
                      </a:r>
                      <a:endParaRPr lang="it-IT" dirty="0"/>
                    </a:p>
                  </a:txBody>
                  <a:tcPr/>
                </a:tc>
              </a:tr>
              <a:tr h="853296">
                <a:tc>
                  <a:txBody>
                    <a:bodyPr/>
                    <a:lstStyle/>
                    <a:p>
                      <a:r>
                        <a:rPr lang="it-IT" dirty="0" smtClean="0"/>
                        <a:t>FCM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Sett</a:t>
                      </a:r>
                      <a:r>
                        <a:rPr lang="it-IT" dirty="0" smtClean="0"/>
                        <a:t> 4-7 </a:t>
                      </a:r>
                      <a:r>
                        <a:rPr lang="it-IT" dirty="0" err="1" smtClean="0"/>
                        <a:t>dic</a:t>
                      </a:r>
                      <a:r>
                        <a:rPr lang="it-IT" dirty="0" smtClean="0"/>
                        <a:t> PCB</a:t>
                      </a:r>
                    </a:p>
                    <a:p>
                      <a:r>
                        <a:rPr lang="it-IT" dirty="0" smtClean="0"/>
                        <a:t>½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gen</a:t>
                      </a:r>
                      <a:r>
                        <a:rPr lang="it-IT" baseline="0" dirty="0" smtClean="0"/>
                        <a:t> 2013 primi prototipi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3256">
                <a:tc>
                  <a:txBody>
                    <a:bodyPr/>
                    <a:lstStyle/>
                    <a:p>
                      <a:r>
                        <a:rPr lang="it-IT" dirty="0" smtClean="0"/>
                        <a:t>PSS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Gen</a:t>
                      </a:r>
                      <a:r>
                        <a:rPr lang="it-IT" dirty="0" smtClean="0"/>
                        <a:t> 2013 3 prototipi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66904">
                <a:tc>
                  <a:txBody>
                    <a:bodyPr/>
                    <a:lstStyle/>
                    <a:p>
                      <a:r>
                        <a:rPr lang="it-IT" dirty="0" smtClean="0"/>
                        <a:t>PCS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&lt; 25.12 PCB</a:t>
                      </a:r>
                    </a:p>
                    <a:p>
                      <a:r>
                        <a:rPr lang="it-IT" dirty="0" err="1" smtClean="0"/>
                        <a:t>Gen</a:t>
                      </a:r>
                      <a:r>
                        <a:rPr lang="it-IT" baseline="0" dirty="0" smtClean="0"/>
                        <a:t> 2013 primi prototipi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dirty="0" smtClean="0"/>
                        <a:t>Filtri Ottici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1-2 mesi consegna da ordine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Schedula temporale</a:t>
            </a:r>
            <a:endParaRPr lang="it-IT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4045"/>
          <a:stretch>
            <a:fillRect/>
          </a:stretch>
        </p:blipFill>
        <p:spPr bwMode="auto">
          <a:xfrm>
            <a:off x="1979613" y="2348881"/>
            <a:ext cx="9174432" cy="251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Compatibilità con la stringa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884" y="2105744"/>
            <a:ext cx="9144001" cy="4419600"/>
          </a:xfrm>
        </p:spPr>
        <p:txBody>
          <a:bodyPr/>
          <a:lstStyle/>
          <a:p>
            <a:r>
              <a:rPr lang="it-IT" dirty="0" smtClean="0"/>
              <a:t>La struttura di base della JB rimarrà uguale</a:t>
            </a:r>
          </a:p>
          <a:p>
            <a:pPr lvl="1"/>
            <a:r>
              <a:rPr lang="it-IT" dirty="0" err="1" smtClean="0"/>
              <a:t>Power</a:t>
            </a:r>
            <a:r>
              <a:rPr lang="it-IT" dirty="0" smtClean="0"/>
              <a:t> POD</a:t>
            </a:r>
          </a:p>
          <a:p>
            <a:pPr lvl="1"/>
            <a:r>
              <a:rPr lang="it-IT" dirty="0" err="1" smtClean="0"/>
              <a:t>Electrical</a:t>
            </a:r>
            <a:r>
              <a:rPr lang="it-IT" dirty="0" smtClean="0"/>
              <a:t> POD</a:t>
            </a:r>
          </a:p>
          <a:p>
            <a:pPr lvl="1"/>
            <a:r>
              <a:rPr lang="it-IT" dirty="0" smtClean="0"/>
              <a:t>Interfaccia verso telaio e torri</a:t>
            </a:r>
          </a:p>
          <a:p>
            <a:pPr lvl="1"/>
            <a:r>
              <a:rPr lang="it-IT" dirty="0" smtClean="0"/>
              <a:t>Meccanica </a:t>
            </a:r>
            <a:r>
              <a:rPr lang="it-IT" dirty="0" err="1" smtClean="0"/>
              <a:t>Optical</a:t>
            </a:r>
            <a:r>
              <a:rPr lang="it-IT" dirty="0" smtClean="0"/>
              <a:t> POD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Cosa varierà</a:t>
            </a:r>
          </a:p>
          <a:p>
            <a:pPr lvl="1"/>
            <a:r>
              <a:rPr lang="it-IT" dirty="0" smtClean="0"/>
              <a:t>Contenuto </a:t>
            </a:r>
            <a:r>
              <a:rPr lang="it-IT" dirty="0" err="1" smtClean="0"/>
              <a:t>Optical</a:t>
            </a:r>
            <a:r>
              <a:rPr lang="it-IT" dirty="0" smtClean="0"/>
              <a:t> POD a carico</a:t>
            </a:r>
          </a:p>
          <a:p>
            <a:pPr lvl="1">
              <a:buNone/>
            </a:pPr>
            <a:r>
              <a:rPr lang="it-IT" dirty="0" smtClean="0"/>
              <a:t>di NIKHEF che dovrà essere </a:t>
            </a:r>
          </a:p>
          <a:p>
            <a:pPr lvl="1">
              <a:buNone/>
            </a:pPr>
            <a:r>
              <a:rPr lang="it-IT" dirty="0" smtClean="0"/>
              <a:t>compatibile con le dimensioni del POD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875" t="40240" r="9040" b="10585"/>
          <a:stretch>
            <a:fillRect/>
          </a:stretch>
        </p:blipFill>
        <p:spPr bwMode="auto">
          <a:xfrm>
            <a:off x="6744642" y="2852936"/>
            <a:ext cx="528867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Progetto di massima completo</a:t>
            </a:r>
          </a:p>
          <a:p>
            <a:r>
              <a:rPr lang="it-IT" dirty="0" smtClean="0"/>
              <a:t>Progettazione elettronica completa entro gennaio con i primi prototipi</a:t>
            </a:r>
          </a:p>
          <a:p>
            <a:r>
              <a:rPr lang="it-IT" dirty="0" smtClean="0"/>
              <a:t>In fase di esecuzione progettazione meccanica</a:t>
            </a:r>
          </a:p>
          <a:p>
            <a:r>
              <a:rPr lang="it-IT" dirty="0" smtClean="0"/>
              <a:t>Rimangono da acquisire le informazioni circa la distribuzione delle DU sul fondo del mare</a:t>
            </a:r>
          </a:p>
          <a:p>
            <a:r>
              <a:rPr lang="it-IT" dirty="0" smtClean="0"/>
              <a:t>Tempistica metà 2014 attualmente realistica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Team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F. Ameli</a:t>
            </a:r>
          </a:p>
          <a:p>
            <a:r>
              <a:rPr lang="it-IT" dirty="0" smtClean="0"/>
              <a:t>G. Cacopardo</a:t>
            </a:r>
          </a:p>
          <a:p>
            <a:r>
              <a:rPr lang="it-IT" dirty="0" smtClean="0"/>
              <a:t>R. Cocimano</a:t>
            </a:r>
          </a:p>
          <a:p>
            <a:r>
              <a:rPr lang="it-IT" dirty="0" smtClean="0"/>
              <a:t>A. D’Amico</a:t>
            </a:r>
          </a:p>
          <a:p>
            <a:r>
              <a:rPr lang="it-IT" dirty="0" smtClean="0"/>
              <a:t>R. </a:t>
            </a:r>
            <a:r>
              <a:rPr lang="it-IT" smtClean="0"/>
              <a:t>Masullo</a:t>
            </a:r>
            <a:endParaRPr lang="it-IT" dirty="0" smtClean="0"/>
          </a:p>
          <a:p>
            <a:r>
              <a:rPr lang="it-IT" dirty="0" smtClean="0"/>
              <a:t>M. Musumeci</a:t>
            </a:r>
          </a:p>
          <a:p>
            <a:r>
              <a:rPr lang="it-IT" dirty="0" smtClean="0"/>
              <a:t>A. Orlando</a:t>
            </a:r>
          </a:p>
          <a:p>
            <a:r>
              <a:rPr lang="it-IT" dirty="0" smtClean="0"/>
              <a:t>R. Papaleo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 </a:t>
            </a:r>
            <a:r>
              <a:rPr lang="en-US" dirty="0" err="1" smtClean="0"/>
              <a:t>Siamo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L’attuale</a:t>
            </a:r>
            <a:r>
              <a:rPr lang="en-US" dirty="0" smtClean="0"/>
              <a:t> </a:t>
            </a:r>
            <a:r>
              <a:rPr lang="en-US" dirty="0" err="1" smtClean="0"/>
              <a:t>infrastruttura</a:t>
            </a:r>
            <a:r>
              <a:rPr lang="en-US" dirty="0" smtClean="0"/>
              <a:t> </a:t>
            </a:r>
            <a:r>
              <a:rPr lang="en-US" dirty="0" err="1" smtClean="0"/>
              <a:t>sottomarina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Km3Net Italia </a:t>
            </a:r>
            <a:r>
              <a:rPr lang="en-US" dirty="0" err="1" smtClean="0"/>
              <a:t>consiste</a:t>
            </a:r>
            <a:r>
              <a:rPr lang="en-US" dirty="0" smtClean="0"/>
              <a:t> in:</a:t>
            </a:r>
          </a:p>
          <a:p>
            <a:pPr lvl="1"/>
            <a:r>
              <a:rPr lang="en-US" dirty="0" err="1" smtClean="0"/>
              <a:t>Cavo</a:t>
            </a:r>
            <a:r>
              <a:rPr lang="en-US" dirty="0" smtClean="0"/>
              <a:t> </a:t>
            </a:r>
            <a:r>
              <a:rPr lang="en-US" dirty="0" err="1" smtClean="0"/>
              <a:t>Elettro</a:t>
            </a:r>
            <a:r>
              <a:rPr lang="en-US" dirty="0" smtClean="0"/>
              <a:t> </a:t>
            </a:r>
            <a:r>
              <a:rPr lang="en-US" dirty="0" err="1" smtClean="0"/>
              <a:t>Ottico</a:t>
            </a:r>
            <a:r>
              <a:rPr lang="en-US" dirty="0" smtClean="0"/>
              <a:t> </a:t>
            </a:r>
            <a:r>
              <a:rPr lang="en-US" dirty="0" err="1" smtClean="0"/>
              <a:t>sottomarino</a:t>
            </a:r>
            <a:r>
              <a:rPr lang="en-US" dirty="0" smtClean="0"/>
              <a:t> con 20 </a:t>
            </a:r>
            <a:r>
              <a:rPr lang="en-US" dirty="0" err="1" smtClean="0"/>
              <a:t>fibre</a:t>
            </a:r>
            <a:r>
              <a:rPr lang="en-US" dirty="0" smtClean="0"/>
              <a:t> G655 in </a:t>
            </a:r>
            <a:r>
              <a:rPr lang="en-US" dirty="0" err="1" smtClean="0"/>
              <a:t>grado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trasmettere</a:t>
            </a:r>
            <a:r>
              <a:rPr lang="en-US" dirty="0" smtClean="0"/>
              <a:t> </a:t>
            </a:r>
            <a:r>
              <a:rPr lang="en-US" dirty="0" err="1" smtClean="0"/>
              <a:t>sino</a:t>
            </a:r>
            <a:r>
              <a:rPr lang="en-US" dirty="0" smtClean="0"/>
              <a:t> a circa 100 kW</a:t>
            </a:r>
          </a:p>
          <a:p>
            <a:pPr lvl="1"/>
            <a:r>
              <a:rPr lang="en-US" dirty="0" err="1" smtClean="0"/>
              <a:t>Telaio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terminazione</a:t>
            </a:r>
            <a:r>
              <a:rPr lang="en-US" dirty="0" smtClean="0"/>
              <a:t> con </a:t>
            </a:r>
          </a:p>
          <a:p>
            <a:pPr lvl="2"/>
            <a:r>
              <a:rPr lang="en-US" dirty="0" smtClean="0"/>
              <a:t>MVC Alcatel </a:t>
            </a:r>
            <a:r>
              <a:rPr lang="en-US" dirty="0" smtClean="0"/>
              <a:t>10kW</a:t>
            </a:r>
            <a:endParaRPr lang="en-US" dirty="0" smtClean="0"/>
          </a:p>
          <a:p>
            <a:pPr lvl="2"/>
            <a:r>
              <a:rPr lang="en-US" dirty="0" smtClean="0"/>
              <a:t>8 </a:t>
            </a:r>
            <a:r>
              <a:rPr lang="en-US" dirty="0" err="1" smtClean="0"/>
              <a:t>fibre</a:t>
            </a:r>
            <a:r>
              <a:rPr lang="en-US" dirty="0" smtClean="0"/>
              <a:t> </a:t>
            </a:r>
            <a:r>
              <a:rPr lang="en-US" dirty="0" err="1" smtClean="0"/>
              <a:t>ottiche</a:t>
            </a:r>
            <a:endParaRPr lang="en-US" dirty="0" smtClean="0"/>
          </a:p>
          <a:p>
            <a:pPr lvl="2"/>
            <a:r>
              <a:rPr lang="en-US" dirty="0" smtClean="0"/>
              <a:t>3 </a:t>
            </a:r>
            <a:r>
              <a:rPr lang="en-US" dirty="0" err="1" smtClean="0"/>
              <a:t>Connettori</a:t>
            </a:r>
            <a:r>
              <a:rPr lang="en-US" dirty="0" smtClean="0"/>
              <a:t> ROV </a:t>
            </a:r>
            <a:r>
              <a:rPr lang="en-US" dirty="0" err="1" smtClean="0"/>
              <a:t>operabili</a:t>
            </a:r>
            <a:r>
              <a:rPr lang="en-US" dirty="0" smtClean="0"/>
              <a:t> NH type (ODI) in </a:t>
            </a:r>
            <a:r>
              <a:rPr lang="en-US" dirty="0" err="1" smtClean="0"/>
              <a:t>uscita</a:t>
            </a:r>
            <a:r>
              <a:rPr lang="en-US" dirty="0" smtClean="0"/>
              <a:t> con la </a:t>
            </a:r>
            <a:r>
              <a:rPr lang="en-US" dirty="0" err="1" smtClean="0"/>
              <a:t>seguente</a:t>
            </a:r>
            <a:r>
              <a:rPr lang="en-US" dirty="0" smtClean="0"/>
              <a:t> </a:t>
            </a:r>
            <a:r>
              <a:rPr lang="en-US" dirty="0" err="1" smtClean="0"/>
              <a:t>configurazione</a:t>
            </a:r>
            <a:r>
              <a:rPr lang="en-US" dirty="0" smtClean="0"/>
              <a:t> 3 (out #1)+ 3 (out #2) + 2 (out #3)</a:t>
            </a:r>
          </a:p>
          <a:p>
            <a:pPr lvl="2"/>
            <a:r>
              <a:rPr lang="en-US" dirty="0" smtClean="0"/>
              <a:t>PFE in </a:t>
            </a:r>
            <a:r>
              <a:rPr lang="en-US" dirty="0" err="1" smtClean="0"/>
              <a:t>grado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alimentare</a:t>
            </a:r>
            <a:r>
              <a:rPr lang="en-US" dirty="0" smtClean="0"/>
              <a:t> </a:t>
            </a:r>
            <a:r>
              <a:rPr lang="en-US" dirty="0" err="1" smtClean="0"/>
              <a:t>sino</a:t>
            </a:r>
            <a:r>
              <a:rPr lang="en-US" dirty="0" smtClean="0"/>
              <a:t> a 50 kW</a:t>
            </a:r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Input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it-IT" dirty="0" smtClean="0"/>
              <a:t>Realizzazione di una rete di fondo con le seguenti caratteristiche:</a:t>
            </a:r>
          </a:p>
          <a:p>
            <a:pPr lvl="1">
              <a:spcAft>
                <a:spcPts val="1200"/>
              </a:spcAft>
            </a:pPr>
            <a:r>
              <a:rPr lang="it-IT" dirty="0" smtClean="0"/>
              <a:t>Connessione di 8 torri modello NEMO</a:t>
            </a:r>
          </a:p>
          <a:p>
            <a:pPr lvl="1">
              <a:spcAft>
                <a:spcPts val="1200"/>
              </a:spcAft>
            </a:pPr>
            <a:r>
              <a:rPr lang="it-IT" dirty="0" smtClean="0"/>
              <a:t>Adattabilità alla connessione di stringhe con DOM</a:t>
            </a:r>
          </a:p>
          <a:p>
            <a:pPr lvl="1">
              <a:spcAft>
                <a:spcPts val="1200"/>
              </a:spcAft>
            </a:pPr>
            <a:r>
              <a:rPr lang="it-IT" dirty="0" smtClean="0"/>
              <a:t>Utilizzo immediato delle potenzialità dell’infrastruttura sottomarina (8 fibre – MVC)</a:t>
            </a:r>
          </a:p>
          <a:p>
            <a:pPr lvl="1">
              <a:spcAft>
                <a:spcPts val="1200"/>
              </a:spcAft>
            </a:pPr>
            <a:r>
              <a:rPr lang="it-IT" dirty="0" smtClean="0"/>
              <a:t>Completamento entro il 2014</a:t>
            </a:r>
          </a:p>
          <a:p>
            <a:pPr lvl="1">
              <a:spcAft>
                <a:spcPts val="1200"/>
              </a:spcAft>
              <a:buNone/>
            </a:pPr>
            <a:endParaRPr lang="it-IT" dirty="0" smtClean="0"/>
          </a:p>
          <a:p>
            <a:pPr lvl="1"/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complessiva della rete di fondo</a:t>
            </a:r>
            <a:br>
              <a:rPr lang="it-IT" dirty="0" smtClean="0"/>
            </a:br>
            <a:r>
              <a:rPr lang="it-IT" dirty="0" smtClean="0"/>
              <a:t>Fase1</a:t>
            </a:r>
            <a:endParaRPr lang="it-IT" dirty="0"/>
          </a:p>
        </p:txBody>
      </p:sp>
      <p:sp>
        <p:nvSpPr>
          <p:cNvPr id="16" name="Parentesi graffa aperta 15"/>
          <p:cNvSpPr/>
          <p:nvPr/>
        </p:nvSpPr>
        <p:spPr>
          <a:xfrm>
            <a:off x="10511455" y="1844824"/>
            <a:ext cx="358554" cy="4104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>
            <a:off x="9213825" y="39330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438228" y="364502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Manifold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413892" y="3212976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Telaio di </a:t>
            </a:r>
          </a:p>
          <a:p>
            <a:pPr algn="ctr"/>
            <a:r>
              <a:rPr lang="it-IT" dirty="0" smtClean="0"/>
              <a:t>terminazione</a:t>
            </a:r>
            <a:endParaRPr lang="it-IT" dirty="0"/>
          </a:p>
        </p:txBody>
      </p:sp>
      <p:cxnSp>
        <p:nvCxnSpPr>
          <p:cNvPr id="24" name="Connettore 1 23"/>
          <p:cNvCxnSpPr/>
          <p:nvPr/>
        </p:nvCxnSpPr>
        <p:spPr>
          <a:xfrm>
            <a:off x="3237161" y="4509120"/>
            <a:ext cx="864096" cy="0"/>
          </a:xfrm>
          <a:prstGeom prst="line">
            <a:avLst/>
          </a:prstGeom>
          <a:ln w="2540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3237161" y="4797152"/>
            <a:ext cx="864096" cy="0"/>
          </a:xfrm>
          <a:prstGeom prst="line">
            <a:avLst/>
          </a:prstGeom>
          <a:ln w="2540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3237161" y="5085184"/>
            <a:ext cx="864096" cy="0"/>
          </a:xfrm>
          <a:prstGeom prst="line">
            <a:avLst/>
          </a:prstGeom>
          <a:ln w="2540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6117481" y="3933056"/>
            <a:ext cx="864096" cy="0"/>
          </a:xfrm>
          <a:prstGeom prst="line">
            <a:avLst/>
          </a:prstGeom>
          <a:ln w="2540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chevronaustralia.com/images/img226main.jpg"/>
          <p:cNvPicPr>
            <a:picLocks noChangeAspect="1" noChangeArrowheads="1"/>
          </p:cNvPicPr>
          <p:nvPr/>
        </p:nvPicPr>
        <p:blipFill>
          <a:blip r:embed="rId2" cstate="print"/>
          <a:srcRect l="42062" t="7209" r="30315" b="62810"/>
          <a:stretch>
            <a:fillRect/>
          </a:stretch>
        </p:blipFill>
        <p:spPr bwMode="auto">
          <a:xfrm>
            <a:off x="4245273" y="4293096"/>
            <a:ext cx="1676400" cy="105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6 Imagen" descr="20121004_082112.jpg"/>
          <p:cNvPicPr>
            <a:picLocks noChangeAspect="1"/>
          </p:cNvPicPr>
          <p:nvPr/>
        </p:nvPicPr>
        <p:blipFill>
          <a:blip r:embed="rId3" cstate="print"/>
          <a:srcRect l="1354" t="8194" r="8438" b="10000"/>
          <a:stretch>
            <a:fillRect/>
          </a:stretch>
        </p:blipFill>
        <p:spPr>
          <a:xfrm>
            <a:off x="11014025" y="1772816"/>
            <a:ext cx="697011" cy="474064"/>
          </a:xfrm>
          <a:prstGeom prst="rect">
            <a:avLst/>
          </a:prstGeom>
        </p:spPr>
      </p:pic>
      <p:pic>
        <p:nvPicPr>
          <p:cNvPr id="32" name="6 Imagen" descr="20121004_082112.jpg"/>
          <p:cNvPicPr>
            <a:picLocks noChangeAspect="1"/>
          </p:cNvPicPr>
          <p:nvPr/>
        </p:nvPicPr>
        <p:blipFill>
          <a:blip r:embed="rId3" cstate="print"/>
          <a:srcRect l="1354" t="8194" r="8438" b="10000"/>
          <a:stretch>
            <a:fillRect/>
          </a:stretch>
        </p:blipFill>
        <p:spPr>
          <a:xfrm>
            <a:off x="11014025" y="2348880"/>
            <a:ext cx="697011" cy="474064"/>
          </a:xfrm>
          <a:prstGeom prst="rect">
            <a:avLst/>
          </a:prstGeom>
        </p:spPr>
      </p:pic>
      <p:pic>
        <p:nvPicPr>
          <p:cNvPr id="33" name="6 Imagen" descr="20121004_082112.jpg"/>
          <p:cNvPicPr>
            <a:picLocks noChangeAspect="1"/>
          </p:cNvPicPr>
          <p:nvPr/>
        </p:nvPicPr>
        <p:blipFill>
          <a:blip r:embed="rId3" cstate="print"/>
          <a:srcRect l="1354" t="8194" r="8438" b="10000"/>
          <a:stretch>
            <a:fillRect/>
          </a:stretch>
        </p:blipFill>
        <p:spPr>
          <a:xfrm>
            <a:off x="11014025" y="2882928"/>
            <a:ext cx="697011" cy="474064"/>
          </a:xfrm>
          <a:prstGeom prst="rect">
            <a:avLst/>
          </a:prstGeom>
        </p:spPr>
      </p:pic>
      <p:pic>
        <p:nvPicPr>
          <p:cNvPr id="34" name="6 Imagen" descr="20121004_082112.jpg"/>
          <p:cNvPicPr>
            <a:picLocks noChangeAspect="1"/>
          </p:cNvPicPr>
          <p:nvPr/>
        </p:nvPicPr>
        <p:blipFill>
          <a:blip r:embed="rId3" cstate="print"/>
          <a:srcRect l="1354" t="8194" r="8438" b="10000"/>
          <a:stretch>
            <a:fillRect/>
          </a:stretch>
        </p:blipFill>
        <p:spPr>
          <a:xfrm>
            <a:off x="11014025" y="3458992"/>
            <a:ext cx="697011" cy="474064"/>
          </a:xfrm>
          <a:prstGeom prst="rect">
            <a:avLst/>
          </a:prstGeom>
        </p:spPr>
      </p:pic>
      <p:pic>
        <p:nvPicPr>
          <p:cNvPr id="35" name="6 Imagen" descr="20121004_082112.jpg"/>
          <p:cNvPicPr>
            <a:picLocks noChangeAspect="1"/>
          </p:cNvPicPr>
          <p:nvPr/>
        </p:nvPicPr>
        <p:blipFill>
          <a:blip r:embed="rId3" cstate="print"/>
          <a:srcRect l="1354" t="8194" r="8438" b="10000"/>
          <a:stretch>
            <a:fillRect/>
          </a:stretch>
        </p:blipFill>
        <p:spPr>
          <a:xfrm>
            <a:off x="11014025" y="4005064"/>
            <a:ext cx="697011" cy="474064"/>
          </a:xfrm>
          <a:prstGeom prst="rect">
            <a:avLst/>
          </a:prstGeom>
        </p:spPr>
      </p:pic>
      <p:pic>
        <p:nvPicPr>
          <p:cNvPr id="36" name="6 Imagen" descr="20121004_082112.jpg"/>
          <p:cNvPicPr>
            <a:picLocks noChangeAspect="1"/>
          </p:cNvPicPr>
          <p:nvPr/>
        </p:nvPicPr>
        <p:blipFill>
          <a:blip r:embed="rId3" cstate="print"/>
          <a:srcRect l="1354" t="8194" r="8438" b="10000"/>
          <a:stretch>
            <a:fillRect/>
          </a:stretch>
        </p:blipFill>
        <p:spPr>
          <a:xfrm>
            <a:off x="11014025" y="4581128"/>
            <a:ext cx="697011" cy="474064"/>
          </a:xfrm>
          <a:prstGeom prst="rect">
            <a:avLst/>
          </a:prstGeom>
        </p:spPr>
      </p:pic>
      <p:pic>
        <p:nvPicPr>
          <p:cNvPr id="37" name="6 Imagen" descr="20121004_082112.jpg"/>
          <p:cNvPicPr>
            <a:picLocks noChangeAspect="1"/>
          </p:cNvPicPr>
          <p:nvPr/>
        </p:nvPicPr>
        <p:blipFill>
          <a:blip r:embed="rId3" cstate="print"/>
          <a:srcRect l="1354" t="8194" r="8438" b="10000"/>
          <a:stretch>
            <a:fillRect/>
          </a:stretch>
        </p:blipFill>
        <p:spPr>
          <a:xfrm>
            <a:off x="11014025" y="5115176"/>
            <a:ext cx="697011" cy="474064"/>
          </a:xfrm>
          <a:prstGeom prst="rect">
            <a:avLst/>
          </a:prstGeom>
        </p:spPr>
      </p:pic>
      <p:pic>
        <p:nvPicPr>
          <p:cNvPr id="38" name="6 Imagen" descr="20121004_082112.jpg"/>
          <p:cNvPicPr>
            <a:picLocks noChangeAspect="1"/>
          </p:cNvPicPr>
          <p:nvPr/>
        </p:nvPicPr>
        <p:blipFill>
          <a:blip r:embed="rId3" cstate="print"/>
          <a:srcRect l="1354" t="8194" r="8438" b="10000"/>
          <a:stretch>
            <a:fillRect/>
          </a:stretch>
        </p:blipFill>
        <p:spPr>
          <a:xfrm>
            <a:off x="11014025" y="5691240"/>
            <a:ext cx="697011" cy="474064"/>
          </a:xfrm>
          <a:prstGeom prst="rect">
            <a:avLst/>
          </a:prstGeom>
        </p:spPr>
      </p:pic>
      <p:pic>
        <p:nvPicPr>
          <p:cNvPr id="14338" name="Picture 2" descr="Frame grab of the secondary junction box for the Chinese experi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601" y="3356992"/>
            <a:ext cx="180020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0" name="Connettore 1 39"/>
          <p:cNvCxnSpPr/>
          <p:nvPr/>
        </p:nvCxnSpPr>
        <p:spPr>
          <a:xfrm>
            <a:off x="6117481" y="5589240"/>
            <a:ext cx="864096" cy="0"/>
          </a:xfrm>
          <a:prstGeom prst="line">
            <a:avLst/>
          </a:prstGeom>
          <a:ln w="2540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Frame grab of the secondary junction box for the Chinese experi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601" y="5013176"/>
            <a:ext cx="180020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ars.els-cdn.com/content/image/1-s2.0-S0168900210014191-g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3892" y="4077072"/>
            <a:ext cx="1725212" cy="1296144"/>
          </a:xfrm>
          <a:prstGeom prst="rect">
            <a:avLst/>
          </a:prstGeom>
          <a:noFill/>
        </p:spPr>
      </p:pic>
      <p:sp>
        <p:nvSpPr>
          <p:cNvPr id="44" name="CasellaDiTesto 43"/>
          <p:cNvSpPr txBox="1"/>
          <p:nvPr/>
        </p:nvSpPr>
        <p:spPr>
          <a:xfrm>
            <a:off x="7770097" y="291565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JB1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7822604" y="623731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JB2</a:t>
            </a:r>
            <a:endParaRPr lang="it-IT" dirty="0"/>
          </a:p>
        </p:txBody>
      </p:sp>
      <p:sp>
        <p:nvSpPr>
          <p:cNvPr id="28" name="Parentesi graffa aperta 27"/>
          <p:cNvSpPr/>
          <p:nvPr/>
        </p:nvSpPr>
        <p:spPr>
          <a:xfrm>
            <a:off x="9118748" y="5013176"/>
            <a:ext cx="216024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9334772" y="5229200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Stringhe</a:t>
            </a:r>
          </a:p>
          <a:p>
            <a:pPr algn="ctr"/>
            <a:r>
              <a:rPr lang="it-IT" dirty="0" smtClean="0"/>
              <a:t>o </a:t>
            </a:r>
          </a:p>
          <a:p>
            <a:pPr algn="ctr"/>
            <a:r>
              <a:rPr lang="it-IT" dirty="0" smtClean="0"/>
              <a:t>Torri 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Manifold</a:t>
            </a:r>
            <a:endParaRPr lang="it-IT" dirty="0"/>
          </a:p>
        </p:txBody>
      </p:sp>
      <p:cxnSp>
        <p:nvCxnSpPr>
          <p:cNvPr id="51" name="Connettore 1 50"/>
          <p:cNvCxnSpPr/>
          <p:nvPr/>
        </p:nvCxnSpPr>
        <p:spPr>
          <a:xfrm>
            <a:off x="2854052" y="252822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4942284" y="2024172"/>
            <a:ext cx="2592288" cy="100811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arrotondato 52"/>
          <p:cNvSpPr/>
          <p:nvPr/>
        </p:nvSpPr>
        <p:spPr>
          <a:xfrm>
            <a:off x="5662364" y="2240196"/>
            <a:ext cx="1080120" cy="36004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/>
          <p:cNvSpPr txBox="1"/>
          <p:nvPr/>
        </p:nvSpPr>
        <p:spPr>
          <a:xfrm>
            <a:off x="5878388" y="2240196"/>
            <a:ext cx="6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MVC</a:t>
            </a:r>
            <a:endParaRPr lang="it-IT" dirty="0"/>
          </a:p>
        </p:txBody>
      </p:sp>
      <p:sp>
        <p:nvSpPr>
          <p:cNvPr id="55" name="Rettangolo 54"/>
          <p:cNvSpPr/>
          <p:nvPr/>
        </p:nvSpPr>
        <p:spPr>
          <a:xfrm>
            <a:off x="5158308" y="3032284"/>
            <a:ext cx="144016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6166420" y="3032284"/>
            <a:ext cx="144016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7246540" y="3032284"/>
            <a:ext cx="144016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4760443" y="3320316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dirty="0" smtClean="0"/>
              <a:t>2 </a:t>
            </a:r>
            <a:r>
              <a:rPr lang="it-IT" sz="1000" dirty="0" err="1" smtClean="0"/>
              <a:t>of</a:t>
            </a:r>
            <a:endParaRPr lang="it-IT" sz="1000" dirty="0" smtClean="0"/>
          </a:p>
          <a:p>
            <a:pPr algn="ctr"/>
            <a:r>
              <a:rPr lang="it-IT" sz="1000" dirty="0" smtClean="0"/>
              <a:t>2 </a:t>
            </a:r>
            <a:r>
              <a:rPr lang="it-IT" sz="1000" dirty="0" err="1" smtClean="0"/>
              <a:t>ec</a:t>
            </a:r>
            <a:endParaRPr lang="it-IT" sz="10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5806380" y="3320316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dirty="0" smtClean="0"/>
              <a:t>3 </a:t>
            </a:r>
            <a:r>
              <a:rPr lang="it-IT" sz="1000" dirty="0" err="1" smtClean="0"/>
              <a:t>of</a:t>
            </a:r>
            <a:endParaRPr lang="it-IT" sz="1000" dirty="0" smtClean="0"/>
          </a:p>
          <a:p>
            <a:pPr algn="ctr"/>
            <a:r>
              <a:rPr lang="it-IT" sz="1000" dirty="0" smtClean="0"/>
              <a:t>2 </a:t>
            </a:r>
            <a:r>
              <a:rPr lang="it-IT" sz="1000" dirty="0" err="1" smtClean="0"/>
              <a:t>ec</a:t>
            </a:r>
            <a:endParaRPr lang="it-IT" sz="1000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6886500" y="3320316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dirty="0" smtClean="0"/>
              <a:t>3 </a:t>
            </a:r>
            <a:r>
              <a:rPr lang="it-IT" sz="1000" dirty="0" err="1" smtClean="0"/>
              <a:t>of</a:t>
            </a:r>
            <a:endParaRPr lang="it-IT" sz="1000" dirty="0" smtClean="0"/>
          </a:p>
          <a:p>
            <a:pPr algn="ctr"/>
            <a:r>
              <a:rPr lang="it-IT" sz="1000" dirty="0" smtClean="0"/>
              <a:t>2 </a:t>
            </a:r>
            <a:r>
              <a:rPr lang="it-IT" sz="1000" dirty="0" err="1" smtClean="0"/>
              <a:t>ec</a:t>
            </a:r>
            <a:endParaRPr lang="it-IT" sz="1000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1989956" y="2924944"/>
            <a:ext cx="227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ODI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 smtClean="0"/>
              <a:t>connectors</a:t>
            </a:r>
            <a:endParaRPr lang="it-IT" dirty="0"/>
          </a:p>
        </p:txBody>
      </p:sp>
      <p:cxnSp>
        <p:nvCxnSpPr>
          <p:cNvPr id="62" name="Connettore 2 61"/>
          <p:cNvCxnSpPr/>
          <p:nvPr/>
        </p:nvCxnSpPr>
        <p:spPr>
          <a:xfrm>
            <a:off x="4654252" y="317630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3117799" y="2096180"/>
            <a:ext cx="110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Main</a:t>
            </a:r>
            <a:r>
              <a:rPr lang="it-IT" dirty="0" smtClean="0"/>
              <a:t> EOC</a:t>
            </a:r>
            <a:endParaRPr lang="it-IT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5302324" y="1654840"/>
            <a:ext cx="192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Termination</a:t>
            </a:r>
            <a:r>
              <a:rPr lang="it-IT" dirty="0" smtClean="0"/>
              <a:t> frame</a:t>
            </a:r>
            <a:endParaRPr lang="it-IT" dirty="0"/>
          </a:p>
        </p:txBody>
      </p:sp>
      <p:sp>
        <p:nvSpPr>
          <p:cNvPr id="65" name="Rettangolo 64"/>
          <p:cNvSpPr/>
          <p:nvPr/>
        </p:nvSpPr>
        <p:spPr>
          <a:xfrm>
            <a:off x="4942284" y="4855130"/>
            <a:ext cx="2592288" cy="48141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/>
          <p:cNvSpPr txBox="1"/>
          <p:nvPr/>
        </p:nvSpPr>
        <p:spPr>
          <a:xfrm>
            <a:off x="5734372" y="48952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Manifold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8470676" y="2312204"/>
            <a:ext cx="245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Deployed</a:t>
            </a:r>
            <a:r>
              <a:rPr lang="it-IT" dirty="0" smtClean="0"/>
              <a:t> System (2007)</a:t>
            </a:r>
            <a:endParaRPr lang="it-IT" dirty="0"/>
          </a:p>
        </p:txBody>
      </p:sp>
      <p:sp>
        <p:nvSpPr>
          <p:cNvPr id="68" name="Figura a mano libera 67"/>
          <p:cNvSpPr/>
          <p:nvPr/>
        </p:nvSpPr>
        <p:spPr>
          <a:xfrm>
            <a:off x="4980731" y="4184412"/>
            <a:ext cx="395623" cy="646545"/>
          </a:xfrm>
          <a:custGeom>
            <a:avLst/>
            <a:gdLst>
              <a:gd name="connsiteX0" fmla="*/ 252460 w 395623"/>
              <a:gd name="connsiteY0" fmla="*/ 646545 h 646545"/>
              <a:gd name="connsiteX1" fmla="*/ 67733 w 395623"/>
              <a:gd name="connsiteY1" fmla="*/ 508000 h 646545"/>
              <a:gd name="connsiteX2" fmla="*/ 49260 w 395623"/>
              <a:gd name="connsiteY2" fmla="*/ 286327 h 646545"/>
              <a:gd name="connsiteX3" fmla="*/ 363296 w 395623"/>
              <a:gd name="connsiteY3" fmla="*/ 184727 h 646545"/>
              <a:gd name="connsiteX4" fmla="*/ 243224 w 39562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23" h="646545">
                <a:moveTo>
                  <a:pt x="252460" y="646545"/>
                </a:moveTo>
                <a:cubicBezTo>
                  <a:pt x="177030" y="607290"/>
                  <a:pt x="101600" y="568036"/>
                  <a:pt x="67733" y="508000"/>
                </a:cubicBezTo>
                <a:cubicBezTo>
                  <a:pt x="33866" y="447964"/>
                  <a:pt x="0" y="340206"/>
                  <a:pt x="49260" y="286327"/>
                </a:cubicBezTo>
                <a:cubicBezTo>
                  <a:pt x="98521" y="232448"/>
                  <a:pt x="330969" y="232448"/>
                  <a:pt x="363296" y="184727"/>
                </a:cubicBezTo>
                <a:cubicBezTo>
                  <a:pt x="395623" y="137006"/>
                  <a:pt x="319423" y="68503"/>
                  <a:pt x="24322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Figura a mano libera 68"/>
          <p:cNvSpPr/>
          <p:nvPr/>
        </p:nvSpPr>
        <p:spPr>
          <a:xfrm>
            <a:off x="5986821" y="4184412"/>
            <a:ext cx="395623" cy="646545"/>
          </a:xfrm>
          <a:custGeom>
            <a:avLst/>
            <a:gdLst>
              <a:gd name="connsiteX0" fmla="*/ 252460 w 395623"/>
              <a:gd name="connsiteY0" fmla="*/ 646545 h 646545"/>
              <a:gd name="connsiteX1" fmla="*/ 67733 w 395623"/>
              <a:gd name="connsiteY1" fmla="*/ 508000 h 646545"/>
              <a:gd name="connsiteX2" fmla="*/ 49260 w 395623"/>
              <a:gd name="connsiteY2" fmla="*/ 286327 h 646545"/>
              <a:gd name="connsiteX3" fmla="*/ 363296 w 395623"/>
              <a:gd name="connsiteY3" fmla="*/ 184727 h 646545"/>
              <a:gd name="connsiteX4" fmla="*/ 243224 w 39562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23" h="646545">
                <a:moveTo>
                  <a:pt x="252460" y="646545"/>
                </a:moveTo>
                <a:cubicBezTo>
                  <a:pt x="177030" y="607290"/>
                  <a:pt x="101600" y="568036"/>
                  <a:pt x="67733" y="508000"/>
                </a:cubicBezTo>
                <a:cubicBezTo>
                  <a:pt x="33866" y="447964"/>
                  <a:pt x="0" y="340206"/>
                  <a:pt x="49260" y="286327"/>
                </a:cubicBezTo>
                <a:cubicBezTo>
                  <a:pt x="98521" y="232448"/>
                  <a:pt x="330969" y="232448"/>
                  <a:pt x="363296" y="184727"/>
                </a:cubicBezTo>
                <a:cubicBezTo>
                  <a:pt x="395623" y="137006"/>
                  <a:pt x="319423" y="68503"/>
                  <a:pt x="24322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igura a mano libera 69"/>
          <p:cNvSpPr/>
          <p:nvPr/>
        </p:nvSpPr>
        <p:spPr>
          <a:xfrm>
            <a:off x="7102524" y="4184412"/>
            <a:ext cx="395623" cy="646545"/>
          </a:xfrm>
          <a:custGeom>
            <a:avLst/>
            <a:gdLst>
              <a:gd name="connsiteX0" fmla="*/ 252460 w 395623"/>
              <a:gd name="connsiteY0" fmla="*/ 646545 h 646545"/>
              <a:gd name="connsiteX1" fmla="*/ 67733 w 395623"/>
              <a:gd name="connsiteY1" fmla="*/ 508000 h 646545"/>
              <a:gd name="connsiteX2" fmla="*/ 49260 w 395623"/>
              <a:gd name="connsiteY2" fmla="*/ 286327 h 646545"/>
              <a:gd name="connsiteX3" fmla="*/ 363296 w 395623"/>
              <a:gd name="connsiteY3" fmla="*/ 184727 h 646545"/>
              <a:gd name="connsiteX4" fmla="*/ 243224 w 39562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23" h="646545">
                <a:moveTo>
                  <a:pt x="252460" y="646545"/>
                </a:moveTo>
                <a:cubicBezTo>
                  <a:pt x="177030" y="607290"/>
                  <a:pt x="101600" y="568036"/>
                  <a:pt x="67733" y="508000"/>
                </a:cubicBezTo>
                <a:cubicBezTo>
                  <a:pt x="33866" y="447964"/>
                  <a:pt x="0" y="340206"/>
                  <a:pt x="49260" y="286327"/>
                </a:cubicBezTo>
                <a:cubicBezTo>
                  <a:pt x="98521" y="232448"/>
                  <a:pt x="330969" y="232448"/>
                  <a:pt x="363296" y="184727"/>
                </a:cubicBezTo>
                <a:cubicBezTo>
                  <a:pt x="395623" y="137006"/>
                  <a:pt x="319423" y="68503"/>
                  <a:pt x="24322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5158308" y="3896380"/>
            <a:ext cx="144016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6166420" y="3896380"/>
            <a:ext cx="144016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7246540" y="3896380"/>
            <a:ext cx="144016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arrotondato 73"/>
          <p:cNvSpPr/>
          <p:nvPr/>
        </p:nvSpPr>
        <p:spPr>
          <a:xfrm>
            <a:off x="4942284" y="4400436"/>
            <a:ext cx="14401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arrotondato 74"/>
          <p:cNvSpPr/>
          <p:nvPr/>
        </p:nvSpPr>
        <p:spPr>
          <a:xfrm>
            <a:off x="5950396" y="4400436"/>
            <a:ext cx="14401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arrotondato 75"/>
          <p:cNvSpPr/>
          <p:nvPr/>
        </p:nvSpPr>
        <p:spPr>
          <a:xfrm>
            <a:off x="7102524" y="4400436"/>
            <a:ext cx="14401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CasellaDiTesto 76"/>
          <p:cNvSpPr txBox="1"/>
          <p:nvPr/>
        </p:nvSpPr>
        <p:spPr>
          <a:xfrm>
            <a:off x="1845940" y="3861048"/>
            <a:ext cx="2618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ODI NH </a:t>
            </a:r>
            <a:r>
              <a:rPr lang="it-IT" sz="1400" dirty="0" err="1" smtClean="0"/>
              <a:t>wet</a:t>
            </a:r>
            <a:r>
              <a:rPr lang="it-IT" sz="1400" dirty="0" smtClean="0"/>
              <a:t> mateable </a:t>
            </a:r>
            <a:r>
              <a:rPr lang="it-IT" sz="1400" dirty="0" err="1" smtClean="0"/>
              <a:t>connectors</a:t>
            </a:r>
            <a:endParaRPr lang="it-IT" sz="1400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4438228" y="4293096"/>
            <a:ext cx="532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Joint</a:t>
            </a:r>
            <a:endParaRPr lang="it-IT" sz="1400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2494012" y="4956755"/>
            <a:ext cx="842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Manifold</a:t>
            </a:r>
            <a:endParaRPr lang="it-IT" sz="1400" dirty="0"/>
          </a:p>
        </p:txBody>
      </p:sp>
      <p:sp>
        <p:nvSpPr>
          <p:cNvPr id="80" name="Figura a mano libera 79"/>
          <p:cNvSpPr/>
          <p:nvPr/>
        </p:nvSpPr>
        <p:spPr>
          <a:xfrm rot="9835467">
            <a:off x="5024065" y="5378674"/>
            <a:ext cx="395623" cy="646545"/>
          </a:xfrm>
          <a:custGeom>
            <a:avLst/>
            <a:gdLst>
              <a:gd name="connsiteX0" fmla="*/ 252460 w 395623"/>
              <a:gd name="connsiteY0" fmla="*/ 646545 h 646545"/>
              <a:gd name="connsiteX1" fmla="*/ 67733 w 395623"/>
              <a:gd name="connsiteY1" fmla="*/ 508000 h 646545"/>
              <a:gd name="connsiteX2" fmla="*/ 49260 w 395623"/>
              <a:gd name="connsiteY2" fmla="*/ 286327 h 646545"/>
              <a:gd name="connsiteX3" fmla="*/ 363296 w 395623"/>
              <a:gd name="connsiteY3" fmla="*/ 184727 h 646545"/>
              <a:gd name="connsiteX4" fmla="*/ 243224 w 39562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23" h="646545">
                <a:moveTo>
                  <a:pt x="252460" y="646545"/>
                </a:moveTo>
                <a:cubicBezTo>
                  <a:pt x="177030" y="607290"/>
                  <a:pt x="101600" y="568036"/>
                  <a:pt x="67733" y="508000"/>
                </a:cubicBezTo>
                <a:cubicBezTo>
                  <a:pt x="33866" y="447964"/>
                  <a:pt x="0" y="340206"/>
                  <a:pt x="49260" y="286327"/>
                </a:cubicBezTo>
                <a:cubicBezTo>
                  <a:pt x="98521" y="232448"/>
                  <a:pt x="330969" y="232448"/>
                  <a:pt x="363296" y="184727"/>
                </a:cubicBezTo>
                <a:cubicBezTo>
                  <a:pt x="395623" y="137006"/>
                  <a:pt x="319423" y="68503"/>
                  <a:pt x="24322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Figura a mano libera 80"/>
          <p:cNvSpPr/>
          <p:nvPr/>
        </p:nvSpPr>
        <p:spPr>
          <a:xfrm rot="9835467">
            <a:off x="5472992" y="5378675"/>
            <a:ext cx="395623" cy="646545"/>
          </a:xfrm>
          <a:custGeom>
            <a:avLst/>
            <a:gdLst>
              <a:gd name="connsiteX0" fmla="*/ 252460 w 395623"/>
              <a:gd name="connsiteY0" fmla="*/ 646545 h 646545"/>
              <a:gd name="connsiteX1" fmla="*/ 67733 w 395623"/>
              <a:gd name="connsiteY1" fmla="*/ 508000 h 646545"/>
              <a:gd name="connsiteX2" fmla="*/ 49260 w 395623"/>
              <a:gd name="connsiteY2" fmla="*/ 286327 h 646545"/>
              <a:gd name="connsiteX3" fmla="*/ 363296 w 395623"/>
              <a:gd name="connsiteY3" fmla="*/ 184727 h 646545"/>
              <a:gd name="connsiteX4" fmla="*/ 243224 w 39562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23" h="646545">
                <a:moveTo>
                  <a:pt x="252460" y="646545"/>
                </a:moveTo>
                <a:cubicBezTo>
                  <a:pt x="177030" y="607290"/>
                  <a:pt x="101600" y="568036"/>
                  <a:pt x="67733" y="508000"/>
                </a:cubicBezTo>
                <a:cubicBezTo>
                  <a:pt x="33866" y="447964"/>
                  <a:pt x="0" y="340206"/>
                  <a:pt x="49260" y="286327"/>
                </a:cubicBezTo>
                <a:cubicBezTo>
                  <a:pt x="98521" y="232448"/>
                  <a:pt x="330969" y="232448"/>
                  <a:pt x="363296" y="184727"/>
                </a:cubicBezTo>
                <a:cubicBezTo>
                  <a:pt x="395623" y="137006"/>
                  <a:pt x="319423" y="68503"/>
                  <a:pt x="243224" y="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82" name="Figura a mano libera 81"/>
          <p:cNvSpPr/>
          <p:nvPr/>
        </p:nvSpPr>
        <p:spPr>
          <a:xfrm rot="9835467">
            <a:off x="6769136" y="5378675"/>
            <a:ext cx="395623" cy="646545"/>
          </a:xfrm>
          <a:custGeom>
            <a:avLst/>
            <a:gdLst>
              <a:gd name="connsiteX0" fmla="*/ 252460 w 395623"/>
              <a:gd name="connsiteY0" fmla="*/ 646545 h 646545"/>
              <a:gd name="connsiteX1" fmla="*/ 67733 w 395623"/>
              <a:gd name="connsiteY1" fmla="*/ 508000 h 646545"/>
              <a:gd name="connsiteX2" fmla="*/ 49260 w 395623"/>
              <a:gd name="connsiteY2" fmla="*/ 286327 h 646545"/>
              <a:gd name="connsiteX3" fmla="*/ 363296 w 395623"/>
              <a:gd name="connsiteY3" fmla="*/ 184727 h 646545"/>
              <a:gd name="connsiteX4" fmla="*/ 243224 w 39562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23" h="646545">
                <a:moveTo>
                  <a:pt x="252460" y="646545"/>
                </a:moveTo>
                <a:cubicBezTo>
                  <a:pt x="177030" y="607290"/>
                  <a:pt x="101600" y="568036"/>
                  <a:pt x="67733" y="508000"/>
                </a:cubicBezTo>
                <a:cubicBezTo>
                  <a:pt x="33866" y="447964"/>
                  <a:pt x="0" y="340206"/>
                  <a:pt x="49260" y="286327"/>
                </a:cubicBezTo>
                <a:cubicBezTo>
                  <a:pt x="98521" y="232448"/>
                  <a:pt x="330969" y="232448"/>
                  <a:pt x="363296" y="184727"/>
                </a:cubicBezTo>
                <a:cubicBezTo>
                  <a:pt x="395623" y="137006"/>
                  <a:pt x="319423" y="68503"/>
                  <a:pt x="24322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Figura a mano libera 82"/>
          <p:cNvSpPr/>
          <p:nvPr/>
        </p:nvSpPr>
        <p:spPr>
          <a:xfrm rot="9835467">
            <a:off x="7273192" y="5378675"/>
            <a:ext cx="395623" cy="646545"/>
          </a:xfrm>
          <a:custGeom>
            <a:avLst/>
            <a:gdLst>
              <a:gd name="connsiteX0" fmla="*/ 252460 w 395623"/>
              <a:gd name="connsiteY0" fmla="*/ 646545 h 646545"/>
              <a:gd name="connsiteX1" fmla="*/ 67733 w 395623"/>
              <a:gd name="connsiteY1" fmla="*/ 508000 h 646545"/>
              <a:gd name="connsiteX2" fmla="*/ 49260 w 395623"/>
              <a:gd name="connsiteY2" fmla="*/ 286327 h 646545"/>
              <a:gd name="connsiteX3" fmla="*/ 363296 w 395623"/>
              <a:gd name="connsiteY3" fmla="*/ 184727 h 646545"/>
              <a:gd name="connsiteX4" fmla="*/ 243224 w 39562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23" h="646545">
                <a:moveTo>
                  <a:pt x="252460" y="646545"/>
                </a:moveTo>
                <a:cubicBezTo>
                  <a:pt x="177030" y="607290"/>
                  <a:pt x="101600" y="568036"/>
                  <a:pt x="67733" y="508000"/>
                </a:cubicBezTo>
                <a:cubicBezTo>
                  <a:pt x="33866" y="447964"/>
                  <a:pt x="0" y="340206"/>
                  <a:pt x="49260" y="286327"/>
                </a:cubicBezTo>
                <a:cubicBezTo>
                  <a:pt x="98521" y="232448"/>
                  <a:pt x="330969" y="232448"/>
                  <a:pt x="363296" y="184727"/>
                </a:cubicBezTo>
                <a:cubicBezTo>
                  <a:pt x="395623" y="137006"/>
                  <a:pt x="319423" y="68503"/>
                  <a:pt x="243224" y="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84" name="Rettangolo 83"/>
          <p:cNvSpPr/>
          <p:nvPr/>
        </p:nvSpPr>
        <p:spPr>
          <a:xfrm>
            <a:off x="7462564" y="6056620"/>
            <a:ext cx="144016" cy="28803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6958508" y="6056620"/>
            <a:ext cx="144016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5662364" y="6056620"/>
            <a:ext cx="144016" cy="28803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87" name="Rettangolo 86"/>
          <p:cNvSpPr/>
          <p:nvPr/>
        </p:nvSpPr>
        <p:spPr>
          <a:xfrm>
            <a:off x="5158308" y="6056620"/>
            <a:ext cx="144016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Rettangolo 87"/>
          <p:cNvSpPr/>
          <p:nvPr/>
        </p:nvSpPr>
        <p:spPr>
          <a:xfrm>
            <a:off x="8686700" y="5222141"/>
            <a:ext cx="144016" cy="28803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ttangolo 88"/>
          <p:cNvSpPr/>
          <p:nvPr/>
        </p:nvSpPr>
        <p:spPr>
          <a:xfrm>
            <a:off x="8686700" y="5798205"/>
            <a:ext cx="144016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CasellaDiTesto 89"/>
          <p:cNvSpPr txBox="1"/>
          <p:nvPr/>
        </p:nvSpPr>
        <p:spPr>
          <a:xfrm>
            <a:off x="8855543" y="5192524"/>
            <a:ext cx="235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Optical</a:t>
            </a:r>
            <a:r>
              <a:rPr lang="it-IT" sz="1200" dirty="0" smtClean="0"/>
              <a:t> ROV </a:t>
            </a:r>
            <a:r>
              <a:rPr lang="it-IT" sz="1200" dirty="0" err="1" smtClean="0"/>
              <a:t>wet</a:t>
            </a:r>
            <a:r>
              <a:rPr lang="it-IT" sz="1200" dirty="0" smtClean="0"/>
              <a:t> mateable </a:t>
            </a:r>
            <a:r>
              <a:rPr lang="it-IT" sz="1200" dirty="0" err="1" smtClean="0"/>
              <a:t>connector</a:t>
            </a:r>
            <a:r>
              <a:rPr lang="it-IT" sz="1200" dirty="0" smtClean="0"/>
              <a:t> – 4 </a:t>
            </a:r>
            <a:r>
              <a:rPr lang="it-IT" sz="1200" dirty="0" err="1" smtClean="0"/>
              <a:t>Fibres</a:t>
            </a:r>
            <a:r>
              <a:rPr lang="it-IT" sz="1200" dirty="0" smtClean="0"/>
              <a:t> G655 APC</a:t>
            </a:r>
            <a:endParaRPr lang="it-IT" sz="1200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8830716" y="5768588"/>
            <a:ext cx="235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Electrical</a:t>
            </a:r>
            <a:r>
              <a:rPr lang="it-IT" sz="1200" dirty="0" smtClean="0"/>
              <a:t> ROV </a:t>
            </a:r>
            <a:r>
              <a:rPr lang="it-IT" sz="1200" dirty="0" err="1" smtClean="0"/>
              <a:t>wet</a:t>
            </a:r>
            <a:r>
              <a:rPr lang="it-IT" sz="1200" dirty="0" smtClean="0"/>
              <a:t> mateable </a:t>
            </a:r>
            <a:r>
              <a:rPr lang="it-IT" sz="1200" dirty="0" err="1" smtClean="0"/>
              <a:t>connector</a:t>
            </a:r>
            <a:r>
              <a:rPr lang="it-IT" sz="1200" dirty="0" smtClean="0"/>
              <a:t> – 2 </a:t>
            </a:r>
            <a:r>
              <a:rPr lang="it-IT" sz="1200" dirty="0" err="1" smtClean="0"/>
              <a:t>electrical</a:t>
            </a:r>
            <a:r>
              <a:rPr lang="it-IT" sz="1200" dirty="0" smtClean="0"/>
              <a:t> conductor 375 V 5 kW</a:t>
            </a:r>
            <a:endParaRPr lang="it-IT" sz="1200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5086300" y="64886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Out #1</a:t>
            </a:r>
            <a:endParaRPr lang="it-IT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6929537" y="64886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Out #2</a:t>
            </a:r>
            <a:endParaRPr lang="it-IT" dirty="0"/>
          </a:p>
        </p:txBody>
      </p:sp>
      <p:sp>
        <p:nvSpPr>
          <p:cNvPr id="94" name="Parentesi graffa aperta 93"/>
          <p:cNvSpPr/>
          <p:nvPr/>
        </p:nvSpPr>
        <p:spPr>
          <a:xfrm>
            <a:off x="4366220" y="5336540"/>
            <a:ext cx="216024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CasellaDiTesto 94"/>
          <p:cNvSpPr txBox="1"/>
          <p:nvPr/>
        </p:nvSpPr>
        <p:spPr>
          <a:xfrm>
            <a:off x="3691162" y="548055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10m</a:t>
            </a:r>
            <a:endParaRPr lang="it-IT" dirty="0"/>
          </a:p>
        </p:txBody>
      </p:sp>
      <p:sp>
        <p:nvSpPr>
          <p:cNvPr id="96" name="Parentesi graffa chiusa 95"/>
          <p:cNvSpPr/>
          <p:nvPr/>
        </p:nvSpPr>
        <p:spPr>
          <a:xfrm>
            <a:off x="7750596" y="4184412"/>
            <a:ext cx="216024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CasellaDiTesto 96"/>
          <p:cNvSpPr txBox="1"/>
          <p:nvPr/>
        </p:nvSpPr>
        <p:spPr>
          <a:xfrm>
            <a:off x="7966620" y="432842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10m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Junction</a:t>
            </a:r>
            <a:r>
              <a:rPr lang="it-IT" dirty="0" smtClean="0"/>
              <a:t> Box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5014292" y="2564904"/>
            <a:ext cx="216024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Optical</a:t>
            </a:r>
            <a:r>
              <a:rPr lang="it-IT" dirty="0" smtClean="0"/>
              <a:t> POD (*)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5014292" y="3573016"/>
            <a:ext cx="216024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Electrical</a:t>
            </a:r>
            <a:r>
              <a:rPr lang="it-IT" dirty="0" smtClean="0">
                <a:solidFill>
                  <a:schemeClr val="tx1"/>
                </a:solidFill>
              </a:rPr>
              <a:t> POD (*)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014292" y="4509120"/>
            <a:ext cx="216024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Power</a:t>
            </a:r>
            <a:r>
              <a:rPr lang="it-IT" dirty="0" smtClean="0">
                <a:solidFill>
                  <a:schemeClr val="tx1"/>
                </a:solidFill>
              </a:rPr>
              <a:t> POD (*)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70276" y="4797152"/>
            <a:ext cx="144016" cy="1440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3046823" y="4820273"/>
            <a:ext cx="1823453" cy="493741"/>
          </a:xfrm>
          <a:custGeom>
            <a:avLst/>
            <a:gdLst>
              <a:gd name="connsiteX0" fmla="*/ 1823453 w 1823453"/>
              <a:gd name="connsiteY0" fmla="*/ 41888 h 493741"/>
              <a:gd name="connsiteX1" fmla="*/ 1422400 w 1823453"/>
              <a:gd name="connsiteY1" fmla="*/ 73972 h 493741"/>
              <a:gd name="connsiteX2" fmla="*/ 935790 w 1823453"/>
              <a:gd name="connsiteY2" fmla="*/ 485720 h 493741"/>
              <a:gd name="connsiteX3" fmla="*/ 283411 w 1823453"/>
              <a:gd name="connsiteY3" fmla="*/ 122099 h 493741"/>
              <a:gd name="connsiteX4" fmla="*/ 0 w 1823453"/>
              <a:gd name="connsiteY4" fmla="*/ 100709 h 4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453" h="493741">
                <a:moveTo>
                  <a:pt x="1823453" y="41888"/>
                </a:moveTo>
                <a:cubicBezTo>
                  <a:pt x="1696898" y="20944"/>
                  <a:pt x="1570344" y="0"/>
                  <a:pt x="1422400" y="73972"/>
                </a:cubicBezTo>
                <a:cubicBezTo>
                  <a:pt x="1274456" y="147944"/>
                  <a:pt x="1125622" y="477699"/>
                  <a:pt x="935790" y="485720"/>
                </a:cubicBezTo>
                <a:cubicBezTo>
                  <a:pt x="745959" y="493741"/>
                  <a:pt x="439376" y="186268"/>
                  <a:pt x="283411" y="122099"/>
                </a:cubicBezTo>
                <a:cubicBezTo>
                  <a:pt x="127446" y="57931"/>
                  <a:pt x="63723" y="79320"/>
                  <a:pt x="0" y="1007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566020" y="4869160"/>
            <a:ext cx="440432" cy="144016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3046823" y="2791243"/>
            <a:ext cx="1823453" cy="493741"/>
          </a:xfrm>
          <a:custGeom>
            <a:avLst/>
            <a:gdLst>
              <a:gd name="connsiteX0" fmla="*/ 1823453 w 1823453"/>
              <a:gd name="connsiteY0" fmla="*/ 41888 h 493741"/>
              <a:gd name="connsiteX1" fmla="*/ 1422400 w 1823453"/>
              <a:gd name="connsiteY1" fmla="*/ 73972 h 493741"/>
              <a:gd name="connsiteX2" fmla="*/ 935790 w 1823453"/>
              <a:gd name="connsiteY2" fmla="*/ 485720 h 493741"/>
              <a:gd name="connsiteX3" fmla="*/ 283411 w 1823453"/>
              <a:gd name="connsiteY3" fmla="*/ 122099 h 493741"/>
              <a:gd name="connsiteX4" fmla="*/ 0 w 1823453"/>
              <a:gd name="connsiteY4" fmla="*/ 100709 h 4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453" h="493741">
                <a:moveTo>
                  <a:pt x="1823453" y="41888"/>
                </a:moveTo>
                <a:cubicBezTo>
                  <a:pt x="1696898" y="20944"/>
                  <a:pt x="1570344" y="0"/>
                  <a:pt x="1422400" y="73972"/>
                </a:cubicBezTo>
                <a:cubicBezTo>
                  <a:pt x="1274456" y="147944"/>
                  <a:pt x="1125622" y="477699"/>
                  <a:pt x="935790" y="485720"/>
                </a:cubicBezTo>
                <a:cubicBezTo>
                  <a:pt x="745959" y="493741"/>
                  <a:pt x="439376" y="186268"/>
                  <a:pt x="283411" y="122099"/>
                </a:cubicBezTo>
                <a:cubicBezTo>
                  <a:pt x="127446" y="57931"/>
                  <a:pt x="63723" y="79320"/>
                  <a:pt x="0" y="100709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870276" y="2780928"/>
            <a:ext cx="144016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566020" y="2852936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133972" y="328498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Optical</a:t>
            </a:r>
            <a:r>
              <a:rPr lang="it-IT" sz="1200" dirty="0" smtClean="0"/>
              <a:t> ROV </a:t>
            </a:r>
            <a:r>
              <a:rPr lang="it-IT" sz="1200" dirty="0" err="1" smtClean="0"/>
              <a:t>wet</a:t>
            </a:r>
            <a:r>
              <a:rPr lang="it-IT" sz="1200" dirty="0" smtClean="0"/>
              <a:t> mateable </a:t>
            </a:r>
            <a:r>
              <a:rPr lang="it-IT" sz="1200" dirty="0" err="1" smtClean="0"/>
              <a:t>connector</a:t>
            </a:r>
            <a:r>
              <a:rPr lang="it-IT" sz="1200" dirty="0" smtClean="0"/>
              <a:t> – 2 </a:t>
            </a:r>
            <a:r>
              <a:rPr lang="it-IT" sz="1200" dirty="0" err="1" smtClean="0"/>
              <a:t>Fibres</a:t>
            </a:r>
            <a:r>
              <a:rPr lang="it-IT" sz="1200" dirty="0" smtClean="0"/>
              <a:t> G655 APC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133972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Electrical</a:t>
            </a:r>
            <a:r>
              <a:rPr lang="it-IT" sz="1200" dirty="0" smtClean="0"/>
              <a:t> ROV </a:t>
            </a:r>
            <a:r>
              <a:rPr lang="it-IT" sz="1200" dirty="0" err="1" smtClean="0"/>
              <a:t>wet</a:t>
            </a:r>
            <a:r>
              <a:rPr lang="it-IT" sz="1200" dirty="0" smtClean="0"/>
              <a:t> mateable </a:t>
            </a:r>
            <a:r>
              <a:rPr lang="it-IT" sz="1200" dirty="0" err="1" smtClean="0"/>
              <a:t>connector</a:t>
            </a:r>
            <a:r>
              <a:rPr lang="it-IT" sz="1200" dirty="0" smtClean="0"/>
              <a:t> – 2 </a:t>
            </a:r>
            <a:r>
              <a:rPr lang="it-IT" sz="1200" dirty="0" err="1" smtClean="0"/>
              <a:t>electrical</a:t>
            </a:r>
            <a:r>
              <a:rPr lang="it-IT" sz="1200" dirty="0" smtClean="0"/>
              <a:t> </a:t>
            </a:r>
            <a:r>
              <a:rPr lang="it-IT" sz="1200" dirty="0" err="1" smtClean="0"/>
              <a:t>wires</a:t>
            </a:r>
            <a:r>
              <a:rPr lang="it-IT" sz="1200" dirty="0" smtClean="0"/>
              <a:t>  375V 5 kW</a:t>
            </a:r>
            <a:endParaRPr lang="it-IT" sz="1200" dirty="0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4942284" y="501317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150196" y="5949280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Electrical</a:t>
            </a:r>
            <a:r>
              <a:rPr lang="it-IT" sz="1400" dirty="0" smtClean="0"/>
              <a:t> </a:t>
            </a:r>
            <a:r>
              <a:rPr lang="it-IT" sz="1400" dirty="0" err="1" smtClean="0"/>
              <a:t>Connector</a:t>
            </a:r>
            <a:endParaRPr lang="it-IT" sz="1400" dirty="0"/>
          </a:p>
        </p:txBody>
      </p:sp>
      <p:sp>
        <p:nvSpPr>
          <p:cNvPr id="17" name="Parentesi graffa chiusa 16"/>
          <p:cNvSpPr/>
          <p:nvPr/>
        </p:nvSpPr>
        <p:spPr>
          <a:xfrm rot="16200000">
            <a:off x="3947316" y="3919911"/>
            <a:ext cx="117727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574132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m</a:t>
            </a:r>
            <a:endParaRPr lang="it-IT" dirty="0"/>
          </a:p>
        </p:txBody>
      </p:sp>
      <p:sp>
        <p:nvSpPr>
          <p:cNvPr id="19" name="Parentesi graffa chiusa 18"/>
          <p:cNvSpPr/>
          <p:nvPr/>
        </p:nvSpPr>
        <p:spPr>
          <a:xfrm rot="16200000">
            <a:off x="3947316" y="1857968"/>
            <a:ext cx="117727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574132" y="215914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m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4942284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798268" y="1988840"/>
            <a:ext cx="2093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Connector</a:t>
            </a:r>
            <a:r>
              <a:rPr lang="it-IT" sz="1200" dirty="0" smtClean="0"/>
              <a:t> or </a:t>
            </a:r>
            <a:r>
              <a:rPr lang="it-IT" sz="1200" dirty="0" err="1" smtClean="0"/>
              <a:t>penetrator</a:t>
            </a:r>
            <a:r>
              <a:rPr lang="it-IT" sz="1200" dirty="0" smtClean="0"/>
              <a:t> (TBD)</a:t>
            </a:r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830716" y="1988840"/>
            <a:ext cx="220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(*) </a:t>
            </a:r>
            <a:r>
              <a:rPr lang="it-IT" dirty="0" err="1" smtClean="0"/>
              <a:t>All</a:t>
            </a:r>
            <a:r>
              <a:rPr lang="it-IT" dirty="0" smtClean="0"/>
              <a:t> POD are 1 ATM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174532" y="3149352"/>
            <a:ext cx="144016" cy="63624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7174532" y="4005064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7174532" y="3645024"/>
            <a:ext cx="144016" cy="72008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7174532" y="4581128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7174532" y="5013176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174532" y="2636912"/>
            <a:ext cx="144016" cy="63624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4 29"/>
          <p:cNvCxnSpPr>
            <a:stCxn id="28" idx="3"/>
            <a:endCxn id="24" idx="3"/>
          </p:cNvCxnSpPr>
          <p:nvPr/>
        </p:nvCxnSpPr>
        <p:spPr>
          <a:xfrm flipV="1">
            <a:off x="7318548" y="3181164"/>
            <a:ext cx="12700" cy="1868016"/>
          </a:xfrm>
          <a:prstGeom prst="bentConnector3">
            <a:avLst>
              <a:gd name="adj1" fmla="val 30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4 30"/>
          <p:cNvCxnSpPr>
            <a:stCxn id="27" idx="3"/>
            <a:endCxn id="25" idx="3"/>
          </p:cNvCxnSpPr>
          <p:nvPr/>
        </p:nvCxnSpPr>
        <p:spPr>
          <a:xfrm flipV="1">
            <a:off x="7318548" y="4041068"/>
            <a:ext cx="12700" cy="5760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4 31"/>
          <p:cNvCxnSpPr>
            <a:stCxn id="26" idx="3"/>
            <a:endCxn id="29" idx="3"/>
          </p:cNvCxnSpPr>
          <p:nvPr/>
        </p:nvCxnSpPr>
        <p:spPr>
          <a:xfrm flipV="1">
            <a:off x="7318548" y="2668724"/>
            <a:ext cx="12700" cy="1012304"/>
          </a:xfrm>
          <a:prstGeom prst="bentConnector3">
            <a:avLst>
              <a:gd name="adj1" fmla="val 405000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7174532" y="4797152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7174532" y="2852936"/>
            <a:ext cx="144016" cy="72008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9766820" y="2492896"/>
            <a:ext cx="144016" cy="2592288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8182644" y="4005064"/>
            <a:ext cx="144016" cy="259228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igura a mano libera 36"/>
          <p:cNvSpPr/>
          <p:nvPr/>
        </p:nvSpPr>
        <p:spPr>
          <a:xfrm>
            <a:off x="9911010" y="2524414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10658028" y="2636912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igura a mano libera 38"/>
          <p:cNvSpPr/>
          <p:nvPr/>
        </p:nvSpPr>
        <p:spPr>
          <a:xfrm>
            <a:off x="9910836" y="2852936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10657854" y="2965434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igura a mano libera 40"/>
          <p:cNvSpPr/>
          <p:nvPr/>
        </p:nvSpPr>
        <p:spPr>
          <a:xfrm>
            <a:off x="9911010" y="3140968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10658028" y="3253466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igura a mano libera 42"/>
          <p:cNvSpPr/>
          <p:nvPr/>
        </p:nvSpPr>
        <p:spPr>
          <a:xfrm>
            <a:off x="9910836" y="3469490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10657854" y="3581988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igura a mano libera 44"/>
          <p:cNvSpPr/>
          <p:nvPr/>
        </p:nvSpPr>
        <p:spPr>
          <a:xfrm>
            <a:off x="9911010" y="3811586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10658028" y="3924084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igura a mano libera 46"/>
          <p:cNvSpPr/>
          <p:nvPr/>
        </p:nvSpPr>
        <p:spPr>
          <a:xfrm>
            <a:off x="9910836" y="4140108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10657854" y="4252606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igura a mano libera 48"/>
          <p:cNvSpPr/>
          <p:nvPr/>
        </p:nvSpPr>
        <p:spPr>
          <a:xfrm>
            <a:off x="9911010" y="4428140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/>
          <p:cNvSpPr/>
          <p:nvPr/>
        </p:nvSpPr>
        <p:spPr>
          <a:xfrm>
            <a:off x="10658028" y="4540638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igura a mano libera 50"/>
          <p:cNvSpPr/>
          <p:nvPr/>
        </p:nvSpPr>
        <p:spPr>
          <a:xfrm>
            <a:off x="9910836" y="4756662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0657854" y="4869160"/>
            <a:ext cx="440432" cy="144016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igura a mano libera 52"/>
          <p:cNvSpPr/>
          <p:nvPr/>
        </p:nvSpPr>
        <p:spPr>
          <a:xfrm>
            <a:off x="8326834" y="4108590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9073852" y="4221088"/>
            <a:ext cx="440432" cy="144016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Figura a mano libera 54"/>
          <p:cNvSpPr/>
          <p:nvPr/>
        </p:nvSpPr>
        <p:spPr>
          <a:xfrm>
            <a:off x="8326660" y="4437112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9073678" y="4549610"/>
            <a:ext cx="440432" cy="144016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Figura a mano libera 56"/>
          <p:cNvSpPr/>
          <p:nvPr/>
        </p:nvSpPr>
        <p:spPr>
          <a:xfrm>
            <a:off x="8326834" y="4725144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9073852" y="4837642"/>
            <a:ext cx="440432" cy="144016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igura a mano libera 58"/>
          <p:cNvSpPr/>
          <p:nvPr/>
        </p:nvSpPr>
        <p:spPr>
          <a:xfrm>
            <a:off x="8326660" y="5053666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>
            <a:off x="9073678" y="5166164"/>
            <a:ext cx="440432" cy="144016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igura a mano libera 60"/>
          <p:cNvSpPr/>
          <p:nvPr/>
        </p:nvSpPr>
        <p:spPr>
          <a:xfrm>
            <a:off x="8326834" y="5395762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9073852" y="5508260"/>
            <a:ext cx="440432" cy="144016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Figura a mano libera 62"/>
          <p:cNvSpPr/>
          <p:nvPr/>
        </p:nvSpPr>
        <p:spPr>
          <a:xfrm>
            <a:off x="8326660" y="5724284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9073678" y="5836782"/>
            <a:ext cx="440432" cy="144016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igura a mano libera 64"/>
          <p:cNvSpPr/>
          <p:nvPr/>
        </p:nvSpPr>
        <p:spPr>
          <a:xfrm>
            <a:off x="8326834" y="6012316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9073852" y="6124814"/>
            <a:ext cx="440432" cy="144016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igura a mano libera 66"/>
          <p:cNvSpPr/>
          <p:nvPr/>
        </p:nvSpPr>
        <p:spPr>
          <a:xfrm>
            <a:off x="8326660" y="6340838"/>
            <a:ext cx="787400" cy="242359"/>
          </a:xfrm>
          <a:custGeom>
            <a:avLst/>
            <a:gdLst>
              <a:gd name="connsiteX0" fmla="*/ 0 w 787400"/>
              <a:gd name="connsiteY0" fmla="*/ 68792 h 242359"/>
              <a:gd name="connsiteX1" fmla="*/ 298450 w 787400"/>
              <a:gd name="connsiteY1" fmla="*/ 24342 h 242359"/>
              <a:gd name="connsiteX2" fmla="*/ 666750 w 787400"/>
              <a:gd name="connsiteY2" fmla="*/ 214842 h 242359"/>
              <a:gd name="connsiteX3" fmla="*/ 787400 w 787400"/>
              <a:gd name="connsiteY3" fmla="*/ 189442 h 2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42359">
                <a:moveTo>
                  <a:pt x="0" y="68792"/>
                </a:moveTo>
                <a:cubicBezTo>
                  <a:pt x="93662" y="34396"/>
                  <a:pt x="187325" y="0"/>
                  <a:pt x="298450" y="24342"/>
                </a:cubicBezTo>
                <a:cubicBezTo>
                  <a:pt x="409575" y="48684"/>
                  <a:pt x="585258" y="187325"/>
                  <a:pt x="666750" y="214842"/>
                </a:cubicBezTo>
                <a:cubicBezTo>
                  <a:pt x="748242" y="242359"/>
                  <a:pt x="767821" y="215900"/>
                  <a:pt x="787400" y="189442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9073678" y="6453336"/>
            <a:ext cx="440432" cy="144016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9" name="Connettore 4 68"/>
          <p:cNvCxnSpPr>
            <a:stCxn id="33" idx="3"/>
            <a:endCxn id="36" idx="1"/>
          </p:cNvCxnSpPr>
          <p:nvPr/>
        </p:nvCxnSpPr>
        <p:spPr>
          <a:xfrm>
            <a:off x="7318548" y="4833156"/>
            <a:ext cx="864096" cy="468052"/>
          </a:xfrm>
          <a:prstGeom prst="bentConnector3">
            <a:avLst>
              <a:gd name="adj1" fmla="val 713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4 69"/>
          <p:cNvCxnSpPr>
            <a:stCxn id="34" idx="3"/>
            <a:endCxn id="35" idx="1"/>
          </p:cNvCxnSpPr>
          <p:nvPr/>
        </p:nvCxnSpPr>
        <p:spPr>
          <a:xfrm>
            <a:off x="7318548" y="2888940"/>
            <a:ext cx="2448272" cy="900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1" name="CasellaDiTesto 70"/>
          <p:cNvSpPr txBox="1"/>
          <p:nvPr/>
        </p:nvSpPr>
        <p:spPr>
          <a:xfrm>
            <a:off x="8614692" y="3212976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16 </a:t>
            </a:r>
            <a:r>
              <a:rPr lang="it-IT" sz="1000" dirty="0" err="1" smtClean="0"/>
              <a:t>optical</a:t>
            </a:r>
            <a:r>
              <a:rPr lang="it-IT" sz="1000" dirty="0" smtClean="0"/>
              <a:t> </a:t>
            </a:r>
            <a:r>
              <a:rPr lang="it-IT" sz="1000" dirty="0" err="1" smtClean="0"/>
              <a:t>fibres</a:t>
            </a:r>
            <a:endParaRPr lang="it-IT" sz="1000" dirty="0" smtClean="0"/>
          </a:p>
          <a:p>
            <a:r>
              <a:rPr lang="it-IT" sz="1000" dirty="0" smtClean="0"/>
              <a:t>G655</a:t>
            </a:r>
            <a:endParaRPr lang="it-IT" sz="1000" dirty="0"/>
          </a:p>
        </p:txBody>
      </p:sp>
      <p:cxnSp>
        <p:nvCxnSpPr>
          <p:cNvPr id="72" name="Connettore 1 71"/>
          <p:cNvCxnSpPr/>
          <p:nvPr/>
        </p:nvCxnSpPr>
        <p:spPr>
          <a:xfrm flipV="1">
            <a:off x="8470676" y="3429000"/>
            <a:ext cx="144016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7102524" y="5373216"/>
            <a:ext cx="1124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16 </a:t>
            </a:r>
            <a:r>
              <a:rPr lang="it-IT" sz="1000" dirty="0" err="1" smtClean="0"/>
              <a:t>Electrical</a:t>
            </a:r>
            <a:r>
              <a:rPr lang="it-IT" sz="1000" dirty="0" smtClean="0"/>
              <a:t> </a:t>
            </a:r>
            <a:r>
              <a:rPr lang="it-IT" sz="1000" dirty="0" err="1" smtClean="0"/>
              <a:t>wires</a:t>
            </a:r>
            <a:endParaRPr lang="it-IT" sz="1000" dirty="0" smtClean="0"/>
          </a:p>
          <a:p>
            <a:r>
              <a:rPr lang="it-IT" sz="1000" dirty="0" smtClean="0"/>
              <a:t>375 V</a:t>
            </a:r>
          </a:p>
          <a:p>
            <a:r>
              <a:rPr lang="it-IT" sz="1000" dirty="0" smtClean="0"/>
              <a:t>500 W</a:t>
            </a:r>
            <a:endParaRPr lang="it-IT" sz="1000" dirty="0"/>
          </a:p>
        </p:txBody>
      </p:sp>
      <p:cxnSp>
        <p:nvCxnSpPr>
          <p:cNvPr id="74" name="Connettore 1 73"/>
          <p:cNvCxnSpPr/>
          <p:nvPr/>
        </p:nvCxnSpPr>
        <p:spPr>
          <a:xfrm flipV="1">
            <a:off x="7966620" y="522920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Pod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884" y="1828800"/>
            <a:ext cx="10513168" cy="3184376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Obiettivo</a:t>
            </a:r>
          </a:p>
          <a:p>
            <a:pPr lvl="1"/>
            <a:r>
              <a:rPr lang="it-IT" dirty="0" smtClean="0"/>
              <a:t>Gestione della distribuzione della potenza verso le Torri</a:t>
            </a:r>
          </a:p>
          <a:p>
            <a:r>
              <a:rPr lang="it-IT" dirty="0" smtClean="0"/>
              <a:t>Struttura</a:t>
            </a:r>
          </a:p>
          <a:p>
            <a:pPr lvl="1"/>
            <a:r>
              <a:rPr lang="it-IT" dirty="0" smtClean="0"/>
              <a:t>1 contenitore </a:t>
            </a:r>
          </a:p>
          <a:p>
            <a:pPr lvl="2"/>
            <a:r>
              <a:rPr lang="it-IT" dirty="0" smtClean="0"/>
              <a:t>130 (diametro interno) x L (da definire)</a:t>
            </a:r>
          </a:p>
          <a:p>
            <a:pPr lvl="1"/>
            <a:r>
              <a:rPr lang="it-IT" dirty="0" smtClean="0"/>
              <a:t>1 scheda PSS =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r>
              <a:rPr lang="it-IT" dirty="0" smtClean="0"/>
              <a:t> System</a:t>
            </a:r>
          </a:p>
          <a:p>
            <a:pPr lvl="1"/>
            <a:r>
              <a:rPr lang="it-IT" dirty="0" smtClean="0"/>
              <a:t>1 scheda PCS =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System</a:t>
            </a:r>
          </a:p>
          <a:p>
            <a:pPr lvl="1"/>
            <a:r>
              <a:rPr lang="it-IT" dirty="0" smtClean="0"/>
              <a:t>1 </a:t>
            </a:r>
            <a:r>
              <a:rPr lang="it-IT" dirty="0" err="1" smtClean="0"/>
              <a:t>hose</a:t>
            </a:r>
            <a:r>
              <a:rPr lang="it-IT" dirty="0" smtClean="0"/>
              <a:t> elettrico lungo 10 metri con connettore elettrico ROV operabile</a:t>
            </a:r>
          </a:p>
          <a:p>
            <a:pPr lvl="1"/>
            <a:r>
              <a:rPr lang="it-IT" dirty="0" smtClean="0"/>
              <a:t>1 connettore elettrico 8 PIN x connessione POWER – ELECTRONICS</a:t>
            </a:r>
          </a:p>
          <a:p>
            <a:pPr lvl="1"/>
            <a:r>
              <a:rPr lang="it-IT" dirty="0" smtClean="0"/>
              <a:t>1 connettore elettrico 4 PIN x connessione POWER – OPTICAL</a:t>
            </a:r>
          </a:p>
          <a:p>
            <a:pPr lvl="1"/>
            <a:r>
              <a:rPr lang="it-IT" dirty="0" smtClean="0"/>
              <a:t>1 connettore elettrico 16 PIN x connessione POWER – ELECTRICAL MANIFOLD</a:t>
            </a:r>
          </a:p>
          <a:p>
            <a:pPr lvl="1"/>
            <a:endParaRPr lang="it-IT" dirty="0"/>
          </a:p>
        </p:txBody>
      </p:sp>
      <p:sp>
        <p:nvSpPr>
          <p:cNvPr id="77" name="Rettangolo arrotondato 76"/>
          <p:cNvSpPr/>
          <p:nvPr/>
        </p:nvSpPr>
        <p:spPr>
          <a:xfrm>
            <a:off x="5086300" y="5661248"/>
            <a:ext cx="216024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Power</a:t>
            </a:r>
            <a:r>
              <a:rPr lang="it-IT" dirty="0" smtClean="0">
                <a:solidFill>
                  <a:schemeClr val="tx1"/>
                </a:solidFill>
              </a:rPr>
              <a:t> POD (*)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8" name="Rettangolo 77"/>
          <p:cNvSpPr/>
          <p:nvPr/>
        </p:nvSpPr>
        <p:spPr>
          <a:xfrm>
            <a:off x="4942284" y="5949280"/>
            <a:ext cx="144016" cy="1440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Figura a mano libera 78"/>
          <p:cNvSpPr/>
          <p:nvPr/>
        </p:nvSpPr>
        <p:spPr>
          <a:xfrm>
            <a:off x="3118831" y="5972401"/>
            <a:ext cx="1823453" cy="493741"/>
          </a:xfrm>
          <a:custGeom>
            <a:avLst/>
            <a:gdLst>
              <a:gd name="connsiteX0" fmla="*/ 1823453 w 1823453"/>
              <a:gd name="connsiteY0" fmla="*/ 41888 h 493741"/>
              <a:gd name="connsiteX1" fmla="*/ 1422400 w 1823453"/>
              <a:gd name="connsiteY1" fmla="*/ 73972 h 493741"/>
              <a:gd name="connsiteX2" fmla="*/ 935790 w 1823453"/>
              <a:gd name="connsiteY2" fmla="*/ 485720 h 493741"/>
              <a:gd name="connsiteX3" fmla="*/ 283411 w 1823453"/>
              <a:gd name="connsiteY3" fmla="*/ 122099 h 493741"/>
              <a:gd name="connsiteX4" fmla="*/ 0 w 1823453"/>
              <a:gd name="connsiteY4" fmla="*/ 100709 h 4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453" h="493741">
                <a:moveTo>
                  <a:pt x="1823453" y="41888"/>
                </a:moveTo>
                <a:cubicBezTo>
                  <a:pt x="1696898" y="20944"/>
                  <a:pt x="1570344" y="0"/>
                  <a:pt x="1422400" y="73972"/>
                </a:cubicBezTo>
                <a:cubicBezTo>
                  <a:pt x="1274456" y="147944"/>
                  <a:pt x="1125622" y="477699"/>
                  <a:pt x="935790" y="485720"/>
                </a:cubicBezTo>
                <a:cubicBezTo>
                  <a:pt x="745959" y="493741"/>
                  <a:pt x="439376" y="186268"/>
                  <a:pt x="283411" y="122099"/>
                </a:cubicBezTo>
                <a:cubicBezTo>
                  <a:pt x="127446" y="57931"/>
                  <a:pt x="63723" y="79320"/>
                  <a:pt x="0" y="1007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/>
          <p:cNvSpPr/>
          <p:nvPr/>
        </p:nvSpPr>
        <p:spPr>
          <a:xfrm>
            <a:off x="2638028" y="6021288"/>
            <a:ext cx="440432" cy="144016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/>
          <p:cNvSpPr/>
          <p:nvPr/>
        </p:nvSpPr>
        <p:spPr>
          <a:xfrm>
            <a:off x="7246540" y="5733256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/>
          <p:cNvSpPr/>
          <p:nvPr/>
        </p:nvSpPr>
        <p:spPr>
          <a:xfrm>
            <a:off x="7246540" y="6165304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7246540" y="5949280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5" name="Connettore 4 84"/>
          <p:cNvCxnSpPr>
            <a:stCxn id="84" idx="3"/>
          </p:cNvCxnSpPr>
          <p:nvPr/>
        </p:nvCxnSpPr>
        <p:spPr>
          <a:xfrm>
            <a:off x="7390556" y="5985284"/>
            <a:ext cx="864096" cy="468052"/>
          </a:xfrm>
          <a:prstGeom prst="bentConnector3">
            <a:avLst>
              <a:gd name="adj1" fmla="val 713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 flipV="1">
            <a:off x="8038628" y="6381328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Forma 87"/>
          <p:cNvCxnSpPr>
            <a:stCxn id="83" idx="3"/>
          </p:cNvCxnSpPr>
          <p:nvPr/>
        </p:nvCxnSpPr>
        <p:spPr>
          <a:xfrm flipV="1">
            <a:off x="7390556" y="5229200"/>
            <a:ext cx="792088" cy="97210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Forma 89"/>
          <p:cNvCxnSpPr>
            <a:stCxn id="82" idx="3"/>
          </p:cNvCxnSpPr>
          <p:nvPr/>
        </p:nvCxnSpPr>
        <p:spPr>
          <a:xfrm flipV="1">
            <a:off x="7390556" y="5229200"/>
            <a:ext cx="144016" cy="5400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/>
          <p:cNvSpPr txBox="1"/>
          <p:nvPr/>
        </p:nvSpPr>
        <p:spPr>
          <a:xfrm>
            <a:off x="8185607" y="5168225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Electrical</a:t>
            </a:r>
            <a:endParaRPr lang="it-IT" sz="1200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6793664" y="5157192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Optical</a:t>
            </a:r>
            <a:endParaRPr lang="it-IT" sz="1200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8305832" y="6248345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Electrical</a:t>
            </a:r>
            <a:r>
              <a:rPr lang="it-IT" sz="1200" dirty="0" smtClean="0"/>
              <a:t> </a:t>
            </a:r>
            <a:r>
              <a:rPr lang="it-IT" sz="1200" dirty="0" err="1" smtClean="0"/>
              <a:t>Manifold</a:t>
            </a:r>
            <a:endParaRPr lang="it-IT" sz="1200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8542684" y="1844824"/>
            <a:ext cx="346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</a:rPr>
              <a:t>Nota: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C00000"/>
                </a:solidFill>
              </a:rPr>
              <a:t> contenitore riempito in olio (1 </a:t>
            </a:r>
            <a:r>
              <a:rPr lang="it-IT" sz="1200" dirty="0" err="1" smtClean="0">
                <a:solidFill>
                  <a:srgbClr val="C00000"/>
                </a:solidFill>
              </a:rPr>
              <a:t>atm</a:t>
            </a:r>
            <a:r>
              <a:rPr lang="it-IT" sz="1200" dirty="0" smtClean="0">
                <a:solidFill>
                  <a:srgbClr val="C0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C00000"/>
                </a:solidFill>
              </a:rPr>
              <a:t> componenti qualificati per resistere sotto P</a:t>
            </a:r>
            <a:endParaRPr lang="it-IT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Electrical</a:t>
            </a:r>
            <a:r>
              <a:rPr lang="it-IT" dirty="0" smtClean="0"/>
              <a:t> POD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9612" y="1828800"/>
            <a:ext cx="9515400" cy="311236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Obiettivo</a:t>
            </a:r>
          </a:p>
          <a:p>
            <a:pPr lvl="1"/>
            <a:r>
              <a:rPr lang="it-IT" dirty="0" smtClean="0"/>
              <a:t>Controllo e gestione della JB</a:t>
            </a:r>
          </a:p>
          <a:p>
            <a:r>
              <a:rPr lang="it-IT" dirty="0" smtClean="0"/>
              <a:t>Struttura</a:t>
            </a:r>
          </a:p>
          <a:p>
            <a:pPr lvl="1"/>
            <a:r>
              <a:rPr lang="it-IT" dirty="0" smtClean="0"/>
              <a:t>1 contenitore </a:t>
            </a:r>
          </a:p>
          <a:p>
            <a:pPr lvl="2"/>
            <a:r>
              <a:rPr lang="it-IT" dirty="0" smtClean="0"/>
              <a:t>130 (diametro interno) x L (da definire)</a:t>
            </a:r>
          </a:p>
          <a:p>
            <a:pPr lvl="1"/>
            <a:r>
              <a:rPr lang="it-IT" dirty="0" smtClean="0"/>
              <a:t>1 scheda FCM</a:t>
            </a:r>
          </a:p>
          <a:p>
            <a:pPr lvl="1"/>
            <a:r>
              <a:rPr lang="it-IT" dirty="0" smtClean="0"/>
              <a:t>1 scheda PCS =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System</a:t>
            </a:r>
          </a:p>
          <a:p>
            <a:pPr lvl="1"/>
            <a:r>
              <a:rPr lang="it-IT" dirty="0" smtClean="0"/>
              <a:t>1 connettore elettrico 8 PIN x connessione POWER – ELECTRONICS</a:t>
            </a:r>
          </a:p>
          <a:p>
            <a:pPr lvl="1"/>
            <a:r>
              <a:rPr lang="it-IT" dirty="0" smtClean="0"/>
              <a:t>1 connettore elettrico 8 PIN x connessione con transponder acustico</a:t>
            </a:r>
          </a:p>
          <a:p>
            <a:pPr lvl="1"/>
            <a:r>
              <a:rPr lang="it-IT" dirty="0" smtClean="0"/>
              <a:t>1 connettore ottico 4 PIN x connessione ELECTRICAL - OPTICAL</a:t>
            </a:r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5014292" y="5769260"/>
            <a:ext cx="216024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Electrical</a:t>
            </a:r>
            <a:r>
              <a:rPr lang="it-IT" dirty="0" smtClean="0">
                <a:solidFill>
                  <a:schemeClr val="tx1"/>
                </a:solidFill>
              </a:rPr>
              <a:t> POD (*)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74532" y="6201308"/>
            <a:ext cx="144016" cy="7200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174532" y="5841268"/>
            <a:ext cx="144016" cy="72008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4 6"/>
          <p:cNvCxnSpPr/>
          <p:nvPr/>
        </p:nvCxnSpPr>
        <p:spPr>
          <a:xfrm flipV="1">
            <a:off x="7318548" y="6237312"/>
            <a:ext cx="12700" cy="5760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4 7"/>
          <p:cNvCxnSpPr>
            <a:stCxn id="6" idx="3"/>
          </p:cNvCxnSpPr>
          <p:nvPr/>
        </p:nvCxnSpPr>
        <p:spPr>
          <a:xfrm flipV="1">
            <a:off x="7318548" y="5013176"/>
            <a:ext cx="504056" cy="86409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822604" y="501317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Optical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534572" y="6536377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Power</a:t>
            </a:r>
            <a:endParaRPr lang="it-IT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901025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664D9D-6EFF-43CB-87EB-95CB91A0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TS102901025</Template>
  <TotalTime>0</TotalTime>
  <Words>778</Words>
  <Application>Microsoft Office PowerPoint</Application>
  <PresentationFormat>Personalizzato</PresentationFormat>
  <Paragraphs>191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TS102901025</vt:lpstr>
      <vt:lpstr>Seafloor Network  Km3Net - Italia</vt:lpstr>
      <vt:lpstr>Team</vt:lpstr>
      <vt:lpstr>Dove Siamo</vt:lpstr>
      <vt:lpstr>Input Progetto</vt:lpstr>
      <vt:lpstr>Struttura complessiva della rete di fondo Fase1</vt:lpstr>
      <vt:lpstr>Manifold</vt:lpstr>
      <vt:lpstr>Junction Box</vt:lpstr>
      <vt:lpstr>Power Pod</vt:lpstr>
      <vt:lpstr>Electrical POD</vt:lpstr>
      <vt:lpstr>Optical POD</vt:lpstr>
      <vt:lpstr>Base Torre</vt:lpstr>
      <vt:lpstr>Stato del Progetto</vt:lpstr>
      <vt:lpstr>Stato del Progetto</vt:lpstr>
      <vt:lpstr>Schedula temporale</vt:lpstr>
      <vt:lpstr>Compatibilità con la stringa</vt:lpstr>
      <vt:lpstr>Conclusioni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2012-12-05T09:59:57Z</dcterms:created>
  <dcterms:modified xsi:type="dcterms:W3CDTF">2012-12-07T07:58:08Z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