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3" r:id="rId3"/>
    <p:sldId id="257" r:id="rId4"/>
    <p:sldId id="283" r:id="rId5"/>
    <p:sldId id="259" r:id="rId6"/>
    <p:sldId id="284" r:id="rId7"/>
    <p:sldId id="275" r:id="rId8"/>
    <p:sldId id="277" r:id="rId9"/>
    <p:sldId id="276" r:id="rId10"/>
    <p:sldId id="265" r:id="rId11"/>
    <p:sldId id="264" r:id="rId12"/>
    <p:sldId id="285" r:id="rId13"/>
    <p:sldId id="281" r:id="rId14"/>
    <p:sldId id="278" r:id="rId15"/>
    <p:sldId id="279" r:id="rId16"/>
    <p:sldId id="280" r:id="rId17"/>
    <p:sldId id="274" r:id="rId18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2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8F5EA-AC12-1A43-8D73-A6721F04150F}" type="datetimeFigureOut">
              <a:rPr lang="it-IT" smtClean="0"/>
              <a:pPr/>
              <a:t>19/3/13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CBB8E-A421-D24A-BC2D-786EDA1F4E4F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49822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0709A-50AC-304F-8A7F-515EB24BF99C}" type="datetimeFigureOut">
              <a:rPr lang="it-IT" smtClean="0"/>
              <a:pPr/>
              <a:t>19/3/13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D11B3-2778-E74C-862E-1CA9F5F8400D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47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11B3-2778-E74C-862E-1CA9F5F8400D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D11B3-2778-E74C-862E-1CA9F5F8400D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EBEBD-4822-B34B-B694-E3FB8C9E86BF}" type="datetime1">
              <a:rPr lang="it-IT" smtClean="0"/>
              <a:pPr/>
              <a:t>19/3/13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63D4-0391-B34A-ABB6-BFFD243FB413}" type="datetime1">
              <a:rPr lang="it-IT" smtClean="0"/>
              <a:pPr/>
              <a:t>19/3/13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3E75-49E8-074E-A8B2-667E9A2C1D3F}" type="datetime1">
              <a:rPr lang="it-IT" smtClean="0"/>
              <a:pPr/>
              <a:t>19/3/13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8F8B-EAA6-9D41-9045-8F73DA0A6EA9}" type="datetime1">
              <a:rPr lang="it-IT" smtClean="0"/>
              <a:pPr/>
              <a:t>19/3/13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4E65-DB49-3142-871A-5A06F35941FF}" type="datetime1">
              <a:rPr lang="it-IT" smtClean="0"/>
              <a:pPr/>
              <a:t>19/3/13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3BE6-9803-C049-BB57-B7AC0098269C}" type="datetime1">
              <a:rPr lang="it-IT" smtClean="0"/>
              <a:pPr/>
              <a:t>19/3/13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923F-8D7A-B34A-AE43-841AF3A3E574}" type="datetime1">
              <a:rPr lang="it-IT" smtClean="0"/>
              <a:pPr/>
              <a:t>19/3/13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2175-526D-5345-A4FD-A6DE9C3E336D}" type="datetime1">
              <a:rPr lang="it-IT" smtClean="0"/>
              <a:pPr/>
              <a:t>19/3/13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ECE7-C5BB-5342-9AC0-2B68D97FA3C1}" type="datetime1">
              <a:rPr lang="it-IT" smtClean="0"/>
              <a:pPr/>
              <a:t>19/3/13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77F2D-43BA-AC44-A3AE-6EED1D978222}" type="datetime1">
              <a:rPr lang="it-IT" smtClean="0"/>
              <a:pPr/>
              <a:t>19/3/13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4155-30AA-DA4D-A9F9-173550205DB1}" type="datetime1">
              <a:rPr lang="it-IT" smtClean="0"/>
              <a:pPr/>
              <a:t>19/3/13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8CB01-54DB-414D-930A-CD8DDBD43843}" type="datetime1">
              <a:rPr lang="it-IT" smtClean="0"/>
              <a:pPr/>
              <a:t>19/3/13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ED1B1-A57D-2340-A29C-A4651EC22634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Studio del rivelatore: distanza tra moduli ottici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P. Sapienza, R. </a:t>
            </a:r>
            <a:r>
              <a:rPr lang="it-IT" dirty="0" err="1" smtClean="0"/>
              <a:t>Coniglione</a:t>
            </a:r>
            <a:r>
              <a:rPr lang="it-IT" dirty="0" smtClean="0"/>
              <a:t>, A. Trovato  - LNS -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Sensibilità spettro E</a:t>
            </a:r>
            <a:r>
              <a:rPr lang="it-IT" baseline="30000" dirty="0" smtClean="0"/>
              <a:t>-2</a:t>
            </a:r>
            <a:r>
              <a:rPr lang="it-IT" dirty="0" smtClean="0"/>
              <a:t>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37418"/>
            <a:ext cx="8229600" cy="4525963"/>
          </a:xfrm>
        </p:spPr>
        <p:txBody>
          <a:bodyPr>
            <a:normAutofit/>
          </a:bodyPr>
          <a:lstStyle/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pPr>
              <a:buNone/>
            </a:pPr>
            <a:r>
              <a:rPr lang="it-IT" sz="2000" smtClean="0"/>
              <a:t>N.B. </a:t>
            </a:r>
            <a:r>
              <a:rPr lang="it-IT" sz="2000" dirty="0" err="1" smtClean="0"/>
              <a:t>Cut-off</a:t>
            </a:r>
            <a:r>
              <a:rPr lang="it-IT" sz="2000" dirty="0" smtClean="0"/>
              <a:t> 100 </a:t>
            </a:r>
            <a:r>
              <a:rPr lang="it-IT" sz="2000" dirty="0" err="1" smtClean="0"/>
              <a:t>GeV</a:t>
            </a:r>
            <a:r>
              <a:rPr lang="it-IT" sz="2000" dirty="0" smtClean="0"/>
              <a:t> =&gt; la sensibilità di 30 torri con spaziatura tra i piani di 20 </a:t>
            </a:r>
            <a:r>
              <a:rPr lang="it-IT" sz="2000" dirty="0" err="1" smtClean="0"/>
              <a:t>m</a:t>
            </a:r>
            <a:r>
              <a:rPr lang="it-IT" sz="2000" dirty="0" smtClean="0"/>
              <a:t> corrisponde alla sensibilità di 48 torri con spaziatura a 40 </a:t>
            </a:r>
            <a:r>
              <a:rPr lang="it-IT" sz="2000" dirty="0" err="1" smtClean="0"/>
              <a:t>m</a:t>
            </a:r>
            <a:endParaRPr lang="it-IT" sz="2000" dirty="0"/>
          </a:p>
        </p:txBody>
      </p:sp>
      <p:pic>
        <p:nvPicPr>
          <p:cNvPr id="4" name="Immagine 3" descr="ratio_cutoff_km3net_i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2483" y="1464737"/>
            <a:ext cx="4282818" cy="3077604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Potenziale di scoperta  sorgenti puntiformi E</a:t>
            </a:r>
            <a:r>
              <a:rPr lang="it-IT" sz="2800" baseline="30000" dirty="0" smtClean="0"/>
              <a:t>-2</a:t>
            </a:r>
            <a:r>
              <a:rPr lang="it-IT" sz="2800" dirty="0" smtClean="0"/>
              <a:t> vs </a:t>
            </a:r>
            <a:r>
              <a:rPr lang="it-IT" sz="2800" dirty="0" err="1" smtClean="0"/>
              <a:t>n°</a:t>
            </a:r>
            <a:r>
              <a:rPr lang="it-IT" sz="2800" dirty="0" smtClean="0"/>
              <a:t> torri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11</a:t>
            </a:fld>
            <a:endParaRPr lang="it-IT"/>
          </a:p>
        </p:txBody>
      </p:sp>
      <p:pic>
        <p:nvPicPr>
          <p:cNvPr id="9" name="Picture 6" descr="disc5s90_numdu"/>
          <p:cNvPicPr>
            <a:picLocks noChangeAspect="1" noChangeArrowheads="1"/>
          </p:cNvPicPr>
          <p:nvPr/>
        </p:nvPicPr>
        <p:blipFill>
          <a:blip r:embed="rId2"/>
          <a:srcRect l="890" r="7122"/>
          <a:stretch>
            <a:fillRect/>
          </a:stretch>
        </p:blipFill>
        <p:spPr bwMode="auto">
          <a:xfrm>
            <a:off x="2187083" y="2019526"/>
            <a:ext cx="4080059" cy="3187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sellaDiTesto 9"/>
          <p:cNvSpPr txBox="1"/>
          <p:nvPr/>
        </p:nvSpPr>
        <p:spPr>
          <a:xfrm>
            <a:off x="1352825" y="5684960"/>
            <a:ext cx="6175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err="1" smtClean="0">
                <a:solidFill>
                  <a:srgbClr val="FF0000"/>
                </a:solidFill>
              </a:rPr>
              <a:t>8</a:t>
            </a:r>
            <a:r>
              <a:rPr lang="it-IT" sz="2400" dirty="0" smtClean="0">
                <a:solidFill>
                  <a:srgbClr val="FF0000"/>
                </a:solidFill>
              </a:rPr>
              <a:t> torri 14 piani 672 OM vs circa 900 OM </a:t>
            </a:r>
            <a:r>
              <a:rPr lang="it-IT" sz="2400" dirty="0" err="1" smtClean="0">
                <a:solidFill>
                  <a:srgbClr val="FF0000"/>
                </a:solidFill>
              </a:rPr>
              <a:t>Antares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endParaRPr lang="it-IT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</a:rPr>
              <a:t>ORCA layout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Energy </a:t>
            </a:r>
            <a:r>
              <a:rPr lang="it-IT" dirty="0" err="1" smtClean="0"/>
              <a:t>range</a:t>
            </a:r>
            <a:r>
              <a:rPr lang="it-IT" dirty="0" smtClean="0"/>
              <a:t> 1-20 </a:t>
            </a:r>
            <a:r>
              <a:rPr lang="it-IT" dirty="0" err="1" smtClean="0"/>
              <a:t>GeV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54105" y="1539994"/>
            <a:ext cx="4506362" cy="30367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charset="2"/>
              <a:buChar char="ü"/>
            </a:pPr>
            <a:endParaRPr lang="en-US" sz="2000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285750" indent="-285750">
              <a:lnSpc>
                <a:spcPct val="120000"/>
              </a:lnSpc>
              <a:buFont typeface="Wingdings" charset="2"/>
              <a:buChar char="ü"/>
            </a:pPr>
            <a:endParaRPr lang="en-US" sz="2000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285750" indent="-285750">
              <a:lnSpc>
                <a:spcPct val="120000"/>
              </a:lnSpc>
              <a:buFont typeface="Wingdings" charset="2"/>
              <a:buChar char="ü"/>
            </a:pPr>
            <a:r>
              <a:rPr lang="en-US" sz="20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50 Strings</a:t>
            </a:r>
          </a:p>
          <a:p>
            <a:pPr marL="285750" indent="-285750">
              <a:lnSpc>
                <a:spcPct val="120000"/>
              </a:lnSpc>
              <a:buFont typeface="Wingdings" charset="2"/>
              <a:buChar char="ü"/>
            </a:pPr>
            <a:r>
              <a:rPr lang="en-US" sz="20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20 OM in each string</a:t>
            </a:r>
          </a:p>
          <a:p>
            <a:pPr marL="285750" indent="-285750">
              <a:lnSpc>
                <a:spcPct val="120000"/>
              </a:lnSpc>
              <a:buFont typeface="Wingdings" charset="2"/>
              <a:buChar char="ü"/>
            </a:pPr>
            <a:r>
              <a:rPr lang="en-US" sz="20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6 m vertical distance between OM</a:t>
            </a:r>
          </a:p>
          <a:p>
            <a:pPr marL="285750" indent="-285750">
              <a:lnSpc>
                <a:spcPct val="120000"/>
              </a:lnSpc>
              <a:buFont typeface="Wingdings" charset="2"/>
              <a:buChar char="ü"/>
            </a:pPr>
            <a:r>
              <a:rPr lang="en-US" sz="20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20 </a:t>
            </a:r>
            <a:r>
              <a:rPr lang="en-US" sz="2000" dirty="0" err="1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m</a:t>
            </a:r>
            <a:r>
              <a:rPr lang="en-US" sz="20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average distance between strings</a:t>
            </a:r>
          </a:p>
          <a:p>
            <a:pPr marL="285750" indent="-285750">
              <a:lnSpc>
                <a:spcPct val="120000"/>
              </a:lnSpc>
              <a:buFont typeface="Wingdings" charset="2"/>
              <a:buChar char="ü"/>
            </a:pPr>
            <a:r>
              <a:rPr lang="en-GB" sz="2000" dirty="0" smtClean="0"/>
              <a:t>Instrumented volume = 1.75 Mt</a:t>
            </a:r>
          </a:p>
          <a:p>
            <a:pPr marL="285750" indent="-285750">
              <a:lnSpc>
                <a:spcPct val="120000"/>
              </a:lnSpc>
              <a:buFont typeface="Wingdings" charset="2"/>
              <a:buChar char="ü"/>
            </a:pPr>
            <a:endParaRPr lang="en-US" sz="20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Immagine 7" descr="layou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538" y="1539994"/>
            <a:ext cx="3875775" cy="3875775"/>
          </a:xfrm>
          <a:prstGeom prst="rect">
            <a:avLst/>
          </a:prstGeom>
        </p:spPr>
      </p:pic>
      <p:sp>
        <p:nvSpPr>
          <p:cNvPr id="9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54104" y="6356350"/>
            <a:ext cx="3874995" cy="365125"/>
          </a:xfrm>
        </p:spPr>
        <p:txBody>
          <a:bodyPr/>
          <a:lstStyle/>
          <a:p>
            <a:r>
              <a:rPr lang="en-US" smtClean="0"/>
              <a:t>Trovato Agata, ORCA meeting, 05-06 December 2012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/>
              <a:t>ORCA </a:t>
            </a:r>
            <a:r>
              <a:rPr lang="it-IT" sz="3200" dirty="0" err="1" smtClean="0"/>
              <a:t>–</a:t>
            </a:r>
            <a:r>
              <a:rPr lang="it-IT" sz="3200" dirty="0" smtClean="0"/>
              <a:t> distanza tra le stringhe</a:t>
            </a:r>
            <a:br>
              <a:rPr lang="it-IT" sz="3200" dirty="0" smtClean="0"/>
            </a:br>
            <a:r>
              <a:rPr lang="it-IT" sz="3200" dirty="0" smtClean="0"/>
              <a:t>risultati preliminari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13</a:t>
            </a:fld>
            <a:endParaRPr lang="it-IT"/>
          </a:p>
        </p:txBody>
      </p:sp>
      <p:pic>
        <p:nvPicPr>
          <p:cNvPr id="6" name="Immagine 5" descr="DeltaTheta_spir20_spir40-gim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39" y="1805623"/>
            <a:ext cx="4550690" cy="3086100"/>
          </a:xfrm>
          <a:prstGeom prst="rect">
            <a:avLst/>
          </a:prstGeom>
        </p:spPr>
      </p:pic>
      <p:pic>
        <p:nvPicPr>
          <p:cNvPr id="7" name="Immagine 6" descr="Veff_spir20_spir4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016" y="3239660"/>
            <a:ext cx="4531963" cy="307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asellaDiTesto 9"/>
          <p:cNvSpPr txBox="1"/>
          <p:nvPr/>
        </p:nvSpPr>
        <p:spPr>
          <a:xfrm>
            <a:off x="5637044" y="5560612"/>
            <a:ext cx="27067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Events </a:t>
            </a:r>
            <a:r>
              <a:rPr lang="en-GB" sz="1600" dirty="0">
                <a:solidFill>
                  <a:srgbClr val="000000"/>
                </a:solidFill>
              </a:rPr>
              <a:t>inside the can volume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ORCA </a:t>
            </a:r>
            <a:r>
              <a:rPr lang="it-IT" sz="3200" dirty="0" err="1" smtClean="0"/>
              <a:t>–</a:t>
            </a:r>
            <a:r>
              <a:rPr lang="it-IT" sz="3200" dirty="0" smtClean="0"/>
              <a:t> distanza tra i piani</a:t>
            </a:r>
            <a:br>
              <a:rPr lang="it-IT" sz="3200" dirty="0" smtClean="0"/>
            </a:br>
            <a:r>
              <a:rPr lang="it-IT" sz="3200" dirty="0" smtClean="0"/>
              <a:t>risultati preliminari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14</a:t>
            </a:fld>
            <a:endParaRPr lang="it-IT"/>
          </a:p>
        </p:txBody>
      </p:sp>
      <p:pic>
        <p:nvPicPr>
          <p:cNvPr id="5" name="Immagine 4" descr="Veff_5-6-7-1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92" y="2240229"/>
            <a:ext cx="4827581" cy="3273877"/>
          </a:xfrm>
          <a:prstGeom prst="rect">
            <a:avLst/>
          </a:prstGeom>
        </p:spPr>
      </p:pic>
      <p:pic>
        <p:nvPicPr>
          <p:cNvPr id="6" name="Immagine 5" descr="DeltaTheta_5-6-7-10-gimp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707" y="3150280"/>
            <a:ext cx="4417062" cy="29954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Volumi efficaci </a:t>
            </a:r>
            <a:r>
              <a:rPr lang="it-IT" dirty="0" err="1" smtClean="0"/>
              <a:t>–</a:t>
            </a:r>
            <a:r>
              <a:rPr lang="it-IT" dirty="0" smtClean="0"/>
              <a:t> </a:t>
            </a:r>
            <a:r>
              <a:rPr lang="it-IT" dirty="0" err="1" smtClean="0"/>
              <a:t>Nemo</a:t>
            </a:r>
            <a:r>
              <a:rPr lang="it-IT" dirty="0" smtClean="0"/>
              <a:t> KM3</a:t>
            </a:r>
            <a:endParaRPr lang="it-IT" dirty="0"/>
          </a:p>
        </p:txBody>
      </p:sp>
      <p:pic>
        <p:nvPicPr>
          <p:cNvPr id="5" name="Segnaposto contenuto 4" descr="Veff_scan19d_202010_204010_lambda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1655" r="-11655"/>
          <a:stretch>
            <a:fillRect/>
          </a:stretch>
        </p:blipFill>
        <p:spPr/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Risoluzione in </a:t>
            </a:r>
            <a:r>
              <a:rPr lang="it-IT" dirty="0" err="1" smtClean="0"/>
              <a:t>zenith</a:t>
            </a:r>
            <a:endParaRPr lang="it-IT" dirty="0"/>
          </a:p>
        </p:txBody>
      </p:sp>
      <p:pic>
        <p:nvPicPr>
          <p:cNvPr id="5" name="Segnaposto contenuto 4" descr="DeltaTheta_scan19d_202010_204010_lambda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1655" r="-11655"/>
          <a:stretch>
            <a:fillRect/>
          </a:stretch>
        </p:blipFill>
        <p:spPr/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it-IT" sz="2400" dirty="0" smtClean="0"/>
          </a:p>
          <a:p>
            <a:r>
              <a:rPr lang="it-IT" sz="2400" dirty="0" smtClean="0"/>
              <a:t>La diminuzione della spaziatura dei piani da 40 </a:t>
            </a:r>
            <a:r>
              <a:rPr lang="it-IT" sz="2400" dirty="0" err="1" smtClean="0"/>
              <a:t>m</a:t>
            </a:r>
            <a:r>
              <a:rPr lang="it-IT" sz="2400" dirty="0" smtClean="0"/>
              <a:t> a 20 </a:t>
            </a:r>
            <a:r>
              <a:rPr lang="it-IT" sz="2400" dirty="0" err="1" smtClean="0"/>
              <a:t>m</a:t>
            </a:r>
            <a:r>
              <a:rPr lang="it-IT" sz="2400" dirty="0" smtClean="0"/>
              <a:t> aumenta notevolmente le prestazioni a energie minori del centinaio di </a:t>
            </a:r>
            <a:r>
              <a:rPr lang="it-IT" sz="2400" dirty="0" err="1" smtClean="0"/>
              <a:t>GeV</a:t>
            </a:r>
            <a:r>
              <a:rPr lang="it-IT" sz="2400" dirty="0" smtClean="0"/>
              <a:t> senza penalizzare le prestazioni a E &gt; </a:t>
            </a:r>
            <a:r>
              <a:rPr lang="it-IT" sz="2400" smtClean="0"/>
              <a:t>TeV </a:t>
            </a:r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smtClean="0"/>
              <a:t>La misura della gerarchia di massa richiede spaziature tra i moduli ottici della DU di circa </a:t>
            </a:r>
            <a:r>
              <a:rPr lang="it-IT" sz="2400" dirty="0" err="1" smtClean="0"/>
              <a:t>6</a:t>
            </a:r>
            <a:r>
              <a:rPr lang="it-IT" sz="2400" dirty="0" smtClean="0"/>
              <a:t> </a:t>
            </a:r>
            <a:r>
              <a:rPr lang="it-IT" sz="2400" dirty="0" err="1" smtClean="0"/>
              <a:t>m</a:t>
            </a:r>
            <a:r>
              <a:rPr lang="it-IT" sz="2400" dirty="0" smtClean="0"/>
              <a:t> e tra le DU di circa 20 </a:t>
            </a:r>
            <a:r>
              <a:rPr lang="it-IT" sz="2400" dirty="0" err="1" smtClean="0"/>
              <a:t>m</a:t>
            </a:r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smtClean="0"/>
              <a:t>ORCA richiederà un </a:t>
            </a:r>
            <a:r>
              <a:rPr lang="it-IT" sz="2400" dirty="0" err="1" smtClean="0"/>
              <a:t>array</a:t>
            </a:r>
            <a:r>
              <a:rPr lang="it-IT" sz="2400" dirty="0" smtClean="0"/>
              <a:t> di DU che operi come veto per la definizione degli eventi contenuti </a:t>
            </a:r>
          </a:p>
          <a:p>
            <a:endParaRPr lang="it-IT" sz="2400" dirty="0" smtClean="0"/>
          </a:p>
          <a:p>
            <a:r>
              <a:rPr lang="it-IT" sz="2400" dirty="0" smtClean="0"/>
              <a:t>La soluzione con distanza tra i piani a 20 </a:t>
            </a:r>
            <a:r>
              <a:rPr lang="it-IT" sz="2400" dirty="0" err="1" smtClean="0"/>
              <a:t>m</a:t>
            </a:r>
            <a:r>
              <a:rPr lang="it-IT" sz="2400" dirty="0" smtClean="0"/>
              <a:t> piuttosto che 40 </a:t>
            </a:r>
            <a:r>
              <a:rPr lang="it-IT" sz="2400" dirty="0" err="1" smtClean="0"/>
              <a:t>m</a:t>
            </a:r>
            <a:r>
              <a:rPr lang="it-IT" sz="2400" dirty="0" smtClean="0"/>
              <a:t> sembra più vantaggiosa</a:t>
            </a:r>
          </a:p>
          <a:p>
            <a:endParaRPr lang="it-IT" sz="2400" dirty="0" smtClean="0"/>
          </a:p>
          <a:p>
            <a:endParaRPr lang="it-IT" sz="24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Lo spettro di neutrini e i rivelatori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900" y="1479550"/>
            <a:ext cx="8447813" cy="3528542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5072" y="5184806"/>
            <a:ext cx="825500" cy="495300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2741938" y="4141500"/>
            <a:ext cx="5990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ORCA</a:t>
            </a:r>
            <a:endParaRPr lang="it-IT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5592" y="1409374"/>
            <a:ext cx="8229600" cy="2204096"/>
          </a:xfrm>
        </p:spPr>
        <p:txBody>
          <a:bodyPr>
            <a:normAutofit fontScale="25000" lnSpcReduction="20000"/>
          </a:bodyPr>
          <a:lstStyle/>
          <a:p>
            <a:endParaRPr lang="it-IT" sz="11200" dirty="0" smtClean="0"/>
          </a:p>
          <a:p>
            <a:r>
              <a:rPr lang="it-IT" sz="11200" dirty="0" smtClean="0"/>
              <a:t>30 torri </a:t>
            </a:r>
          </a:p>
          <a:p>
            <a:r>
              <a:rPr lang="it-IT" sz="11200" dirty="0" smtClean="0"/>
              <a:t>20 piani </a:t>
            </a:r>
          </a:p>
          <a:p>
            <a:r>
              <a:rPr lang="it-IT" sz="11200" dirty="0" smtClean="0"/>
              <a:t>10 </a:t>
            </a:r>
            <a:r>
              <a:rPr lang="it-IT" sz="11200" dirty="0" err="1" smtClean="0"/>
              <a:t>m</a:t>
            </a:r>
            <a:r>
              <a:rPr lang="it-IT" sz="11200" dirty="0" smtClean="0"/>
              <a:t> lunghezza barra</a:t>
            </a:r>
          </a:p>
          <a:p>
            <a:r>
              <a:rPr lang="it-IT" sz="11200" dirty="0" err="1" smtClean="0"/>
              <a:t>3</a:t>
            </a:r>
            <a:r>
              <a:rPr lang="it-IT" sz="11200" dirty="0" smtClean="0"/>
              <a:t> coppie PMT/piano (</a:t>
            </a:r>
            <a:r>
              <a:rPr lang="it-IT" sz="11200" dirty="0" err="1" smtClean="0"/>
              <a:t>2</a:t>
            </a:r>
            <a:r>
              <a:rPr lang="it-IT" sz="11200" dirty="0" smtClean="0"/>
              <a:t> </a:t>
            </a:r>
            <a:r>
              <a:rPr lang="it-IT" sz="11200" dirty="0" err="1" smtClean="0"/>
              <a:t>dh</a:t>
            </a:r>
            <a:r>
              <a:rPr lang="it-IT" sz="11200" dirty="0" smtClean="0"/>
              <a:t>, </a:t>
            </a:r>
            <a:r>
              <a:rPr lang="it-IT" sz="11200" dirty="0" err="1" smtClean="0"/>
              <a:t>1</a:t>
            </a:r>
            <a:r>
              <a:rPr lang="it-IT" sz="11200" dirty="0" smtClean="0"/>
              <a:t> 45°)</a:t>
            </a:r>
          </a:p>
          <a:p>
            <a:r>
              <a:rPr lang="it-IT" sz="11200" dirty="0" smtClean="0"/>
              <a:t>3600 PMT </a:t>
            </a:r>
            <a:r>
              <a:rPr lang="it-IT" sz="11200" dirty="0" err="1" smtClean="0"/>
              <a:t>8</a:t>
            </a:r>
            <a:r>
              <a:rPr lang="it-IT" sz="11200" dirty="0" smtClean="0"/>
              <a:t>” </a:t>
            </a:r>
            <a:r>
              <a:rPr lang="it-IT" sz="11200" dirty="0" err="1" smtClean="0"/>
              <a:t>H.Q.E.</a:t>
            </a:r>
            <a:r>
              <a:rPr lang="it-IT" sz="11200" dirty="0" smtClean="0"/>
              <a:t> </a:t>
            </a:r>
          </a:p>
          <a:p>
            <a:endParaRPr lang="it-IT" sz="11200" dirty="0" smtClean="0"/>
          </a:p>
          <a:p>
            <a:endParaRPr lang="it-IT" sz="11200" dirty="0" smtClean="0"/>
          </a:p>
          <a:p>
            <a:r>
              <a:rPr lang="it-IT" sz="11200" dirty="0" smtClean="0"/>
              <a:t>Trigger basato su coincidenze di piano, ricostruzione con scanning 3°x3° non ottimizzata per torri</a:t>
            </a:r>
          </a:p>
          <a:p>
            <a:pPr>
              <a:buNone/>
            </a:pPr>
            <a:endParaRPr lang="it-IT" sz="11200" dirty="0" smtClean="0"/>
          </a:p>
          <a:p>
            <a:endParaRPr lang="it-IT" sz="11200" dirty="0" smtClean="0"/>
          </a:p>
          <a:p>
            <a:endParaRPr lang="it-IT" dirty="0" smtClean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Simulazioni KM3NeT-Italia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3730" y="505435"/>
            <a:ext cx="6127336" cy="4409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260323" y="5877250"/>
            <a:ext cx="7010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err="1" smtClean="0"/>
              <a:t>DOMbar</a:t>
            </a:r>
            <a:r>
              <a:rPr lang="en-US" sz="2400" dirty="0" smtClean="0"/>
              <a:t>, </a:t>
            </a:r>
            <a:r>
              <a:rPr lang="en-US" sz="2400" dirty="0" err="1" smtClean="0"/>
              <a:t>Stringhe</a:t>
            </a:r>
            <a:r>
              <a:rPr lang="en-US" sz="2400" dirty="0" smtClean="0"/>
              <a:t> </a:t>
            </a:r>
            <a:r>
              <a:rPr lang="en-US" sz="2400" dirty="0" err="1" smtClean="0"/>
              <a:t>e</a:t>
            </a:r>
            <a:r>
              <a:rPr lang="en-US" sz="2400" dirty="0" smtClean="0"/>
              <a:t> </a:t>
            </a:r>
            <a:r>
              <a:rPr lang="en-US" sz="2400" dirty="0" err="1" smtClean="0"/>
              <a:t>Nuone</a:t>
            </a:r>
            <a:r>
              <a:rPr lang="en-US" sz="2400" dirty="0" smtClean="0"/>
              <a:t> </a:t>
            </a:r>
            <a:r>
              <a:rPr lang="en-US" sz="2400" dirty="0" err="1" smtClean="0"/>
              <a:t>hanno</a:t>
            </a:r>
            <a:r>
              <a:rPr lang="en-US" sz="2400" dirty="0" smtClean="0"/>
              <a:t> </a:t>
            </a:r>
            <a:r>
              <a:rPr lang="en-US" sz="2400" dirty="0" err="1" smtClean="0"/>
              <a:t>prestazioni</a:t>
            </a:r>
            <a:r>
              <a:rPr lang="en-US" sz="2400" dirty="0" smtClean="0"/>
              <a:t> </a:t>
            </a:r>
            <a:r>
              <a:rPr lang="en-US" sz="2400" dirty="0" err="1" smtClean="0"/>
              <a:t>analoghe</a:t>
            </a:r>
            <a:endParaRPr lang="en-US" sz="24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97361" y="4906260"/>
            <a:ext cx="778077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err="1" smtClean="0"/>
              <a:t>F.o.M</a:t>
            </a:r>
            <a:r>
              <a:rPr lang="en-US" sz="2000" dirty="0"/>
              <a:t>.</a:t>
            </a:r>
            <a:r>
              <a:rPr lang="en-US" sz="2000" dirty="0" smtClean="0"/>
              <a:t> = </a:t>
            </a:r>
            <a:r>
              <a:rPr lang="en-US" sz="2000" dirty="0" err="1" smtClean="0"/>
              <a:t>anni</a:t>
            </a:r>
            <a:r>
              <a:rPr lang="en-US" sz="2000" dirty="0" smtClean="0"/>
              <a:t> </a:t>
            </a:r>
            <a:r>
              <a:rPr lang="en-US" sz="2000" dirty="0" err="1"/>
              <a:t>necessari</a:t>
            </a:r>
            <a:r>
              <a:rPr lang="en-US" sz="2000" dirty="0"/>
              <a:t> per </a:t>
            </a:r>
            <a:r>
              <a:rPr lang="en-US" sz="2000" dirty="0" err="1"/>
              <a:t>dichiarare</a:t>
            </a:r>
            <a:r>
              <a:rPr lang="en-US" sz="2000" dirty="0"/>
              <a:t> la </a:t>
            </a:r>
            <a:r>
              <a:rPr lang="en-US" sz="2000" dirty="0" err="1"/>
              <a:t>scoperta</a:t>
            </a:r>
            <a:r>
              <a:rPr lang="en-US" sz="2000" dirty="0"/>
              <a:t> </a:t>
            </a:r>
            <a:r>
              <a:rPr lang="en-US" sz="2000" dirty="0" err="1"/>
              <a:t>della</a:t>
            </a:r>
            <a:r>
              <a:rPr lang="en-US" sz="2000" dirty="0"/>
              <a:t> </a:t>
            </a:r>
            <a:r>
              <a:rPr lang="en-US" sz="2000" dirty="0" err="1"/>
              <a:t>sorgente</a:t>
            </a:r>
            <a:r>
              <a:rPr lang="en-US" sz="2000" dirty="0"/>
              <a:t> </a:t>
            </a:r>
            <a:r>
              <a:rPr lang="en-US" sz="2000" dirty="0" smtClean="0"/>
              <a:t>RXJ17.13</a:t>
            </a:r>
          </a:p>
          <a:p>
            <a:r>
              <a:rPr lang="en-US" sz="2000" dirty="0" err="1" smtClean="0"/>
              <a:t>F.o.M.stimato</a:t>
            </a:r>
            <a:r>
              <a:rPr lang="en-US" sz="2000" dirty="0" smtClean="0"/>
              <a:t> per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rivelatore</a:t>
            </a:r>
            <a:r>
              <a:rPr lang="en-US" sz="2000" dirty="0" smtClean="0"/>
              <a:t> KM3NeT </a:t>
            </a:r>
            <a:r>
              <a:rPr lang="en-US" sz="2000" dirty="0" err="1" smtClean="0"/>
              <a:t>completo</a:t>
            </a:r>
            <a:r>
              <a:rPr lang="en-US" sz="2000" dirty="0" smtClean="0"/>
              <a:t> - </a:t>
            </a:r>
            <a:r>
              <a:rPr lang="en-US" sz="2000" dirty="0" err="1" smtClean="0"/>
              <a:t>Maggio</a:t>
            </a:r>
            <a:r>
              <a:rPr lang="en-US" sz="2000" dirty="0" smtClean="0"/>
              <a:t> 2012 </a:t>
            </a:r>
            <a:r>
              <a:rPr lang="en-US" dirty="0" smtClean="0"/>
              <a:t>-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Sensibilità spettro </a:t>
            </a:r>
            <a:r>
              <a:rPr lang="en-US" dirty="0" err="1" smtClean="0"/>
              <a:t>sorgenti</a:t>
            </a:r>
            <a:r>
              <a:rPr lang="en-US" dirty="0" smtClean="0"/>
              <a:t> </a:t>
            </a:r>
            <a:r>
              <a:rPr lang="en-US" dirty="0" err="1" smtClean="0"/>
              <a:t>puntiformi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dN/dE</a:t>
            </a:r>
            <a:r>
              <a:rPr lang="en-US" baseline="-25000" dirty="0" err="1" smtClean="0">
                <a:latin typeface="Symbol" charset="2"/>
              </a:rPr>
              <a:t>n</a:t>
            </a:r>
            <a:r>
              <a:rPr lang="en-US" dirty="0" smtClean="0">
                <a:latin typeface="Symbol" charset="2"/>
              </a:rPr>
              <a:t> </a:t>
            </a:r>
            <a:r>
              <a:rPr lang="en-US" dirty="0" err="1" smtClean="0">
                <a:sym typeface="Symbol" charset="2"/>
              </a:rPr>
              <a:t>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smtClean="0"/>
              <a:t>E</a:t>
            </a:r>
            <a:r>
              <a:rPr lang="en-US" baseline="-25000" dirty="0" smtClean="0">
                <a:latin typeface="Symbol" charset="2"/>
              </a:rPr>
              <a:t>n</a:t>
            </a:r>
            <a:r>
              <a:rPr lang="en-US" baseline="30000" dirty="0" smtClean="0">
                <a:sym typeface="Symbol" charset="2"/>
              </a:rPr>
              <a:t>-2 </a:t>
            </a:r>
            <a:r>
              <a:rPr lang="en-US" dirty="0" smtClean="0">
                <a:sym typeface="Symbol" charset="2"/>
              </a:rPr>
              <a:t>(extra-</a:t>
            </a:r>
            <a:r>
              <a:rPr lang="en-US" dirty="0" err="1" smtClean="0">
                <a:sym typeface="Symbol" charset="2"/>
              </a:rPr>
              <a:t>galattiche</a:t>
            </a:r>
            <a:r>
              <a:rPr lang="en-US" dirty="0" smtClean="0">
                <a:sym typeface="Symbol" charset="2"/>
              </a:rPr>
              <a:t>)</a:t>
            </a:r>
            <a:endParaRPr lang="it-IT" dirty="0"/>
          </a:p>
        </p:txBody>
      </p:sp>
      <p:pic>
        <p:nvPicPr>
          <p:cNvPr id="4" name="Segnaposto contenuto 3" descr="sens_km3net_it.gif"/>
          <p:cNvPicPr>
            <a:picLocks noGrp="1" noChangeAspect="1"/>
          </p:cNvPicPr>
          <p:nvPr>
            <p:ph idx="1"/>
          </p:nvPr>
        </p:nvPicPr>
        <p:blipFill>
          <a:blip r:embed="rId2"/>
          <a:srcRect l="677" r="-8226"/>
          <a:stretch>
            <a:fillRect/>
          </a:stretch>
        </p:blipFill>
        <p:spPr>
          <a:xfrm>
            <a:off x="178964" y="1577583"/>
            <a:ext cx="5192083" cy="3469099"/>
          </a:xfrm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/>
          <a:srcRect l="2536" t="1257" b="1257"/>
          <a:stretch>
            <a:fillRect/>
          </a:stretch>
        </p:blipFill>
        <p:spPr bwMode="auto">
          <a:xfrm>
            <a:off x="5047462" y="1854124"/>
            <a:ext cx="3975507" cy="3209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971550" y="1341438"/>
            <a:ext cx="21605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baseline="30000" dirty="0">
              <a:sym typeface="Symbol" charset="2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111979" y="4731679"/>
            <a:ext cx="4259067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179388" indent="-179388"/>
            <a:endParaRPr lang="en-US" dirty="0" smtClean="0"/>
          </a:p>
          <a:p>
            <a:pPr marL="179388" indent="-179388">
              <a:buFontTx/>
              <a:buChar char="•"/>
            </a:pPr>
            <a:r>
              <a:rPr lang="en-US" sz="2400" dirty="0"/>
              <a:t>30 </a:t>
            </a:r>
            <a:r>
              <a:rPr lang="en-US" sz="2400" dirty="0" err="1"/>
              <a:t>torri</a:t>
            </a:r>
            <a:r>
              <a:rPr lang="en-US" sz="2400" dirty="0" smtClean="0"/>
              <a:t> </a:t>
            </a:r>
            <a:r>
              <a:rPr lang="en-US" sz="2400" dirty="0" err="1" smtClean="0"/>
              <a:t>DOMbar</a:t>
            </a:r>
            <a:endParaRPr lang="en-US" sz="2400" dirty="0" smtClean="0"/>
          </a:p>
          <a:p>
            <a:pPr marL="179388" indent="-179388">
              <a:buFontTx/>
              <a:buChar char="•"/>
            </a:pPr>
            <a:r>
              <a:rPr lang="en-US" sz="2400" dirty="0" smtClean="0"/>
              <a:t>20 </a:t>
            </a:r>
            <a:r>
              <a:rPr lang="en-US" sz="2400" dirty="0" err="1"/>
              <a:t>piani</a:t>
            </a:r>
            <a:r>
              <a:rPr lang="en-US" sz="2400" dirty="0"/>
              <a:t> </a:t>
            </a:r>
          </a:p>
          <a:p>
            <a:pPr marL="179388" indent="-179388">
              <a:buFontTx/>
              <a:buChar char="•"/>
            </a:pPr>
            <a:r>
              <a:rPr lang="en-US" sz="2400" dirty="0"/>
              <a:t>40m </a:t>
            </a:r>
            <a:r>
              <a:rPr lang="en-US" sz="2400" dirty="0" err="1"/>
              <a:t>distanza</a:t>
            </a:r>
            <a:r>
              <a:rPr lang="en-US" sz="2400" dirty="0"/>
              <a:t> </a:t>
            </a:r>
            <a:r>
              <a:rPr lang="en-US" sz="2400" dirty="0" err="1"/>
              <a:t>fra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piani</a:t>
            </a:r>
            <a:endParaRPr lang="en-US" sz="2400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 smtClean="0"/>
              <a:t>Potenziale di scoperta per la RXJ1713 vs distanza DU (</a:t>
            </a:r>
            <a:r>
              <a:rPr lang="it-IT" sz="3600" dirty="0" err="1" smtClean="0"/>
              <a:t>2</a:t>
            </a:r>
            <a:r>
              <a:rPr lang="it-IT" sz="3600" dirty="0" smtClean="0"/>
              <a:t> blocchi da 310 stringhe) </a:t>
            </a:r>
            <a:r>
              <a:rPr lang="it-IT" sz="3600" dirty="0" err="1" smtClean="0"/>
              <a:t>–</a:t>
            </a:r>
            <a:r>
              <a:rPr lang="it-IT" sz="3600" dirty="0" smtClean="0"/>
              <a:t> SSC Nov2012 </a:t>
            </a:r>
            <a:endParaRPr lang="it-IT" sz="3600" dirty="0"/>
          </a:p>
        </p:txBody>
      </p:sp>
      <p:pic>
        <p:nvPicPr>
          <p:cNvPr id="5" name="Segnaposto contenuto 4" descr="FOM_dist-2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5331" r="-15331"/>
          <a:stretch>
            <a:fillRect/>
          </a:stretch>
        </p:blipFill>
        <p:spPr>
          <a:xfrm>
            <a:off x="1376873" y="1673195"/>
            <a:ext cx="6362655" cy="3499214"/>
          </a:xfr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486248" y="3576854"/>
            <a:ext cx="1890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Binned</a:t>
            </a:r>
            <a:r>
              <a:rPr lang="it-IT" dirty="0" smtClean="0"/>
              <a:t> </a:t>
            </a:r>
            <a:r>
              <a:rPr lang="it-IT" dirty="0" err="1" smtClean="0"/>
              <a:t>analysis</a:t>
            </a:r>
            <a:endParaRPr lang="it-IT" dirty="0" smtClean="0"/>
          </a:p>
          <a:p>
            <a:r>
              <a:rPr lang="it-IT" dirty="0" err="1" smtClean="0">
                <a:solidFill>
                  <a:srgbClr val="FF0000"/>
                </a:solidFill>
              </a:rPr>
              <a:t>Unbinned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analysis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958578" y="5576915"/>
            <a:ext cx="73935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100 </a:t>
            </a:r>
            <a:r>
              <a:rPr lang="it-IT" sz="2400" dirty="0" err="1" smtClean="0"/>
              <a:t>m</a:t>
            </a:r>
            <a:r>
              <a:rPr lang="it-IT" sz="2400" dirty="0" smtClean="0"/>
              <a:t> distanza ottimale tra DU  per la rivelazione di sorgenti puntiformi galattiche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Aree efficaci 20 </a:t>
            </a:r>
            <a:r>
              <a:rPr lang="it-IT" dirty="0" err="1" smtClean="0"/>
              <a:t>m</a:t>
            </a:r>
            <a:r>
              <a:rPr lang="it-IT" dirty="0" smtClean="0"/>
              <a:t> vs 40 </a:t>
            </a:r>
            <a:r>
              <a:rPr lang="it-IT" dirty="0" err="1" smtClean="0"/>
              <a:t>m</a:t>
            </a:r>
            <a:endParaRPr lang="it-IT" dirty="0"/>
          </a:p>
        </p:txBody>
      </p:sp>
      <p:pic>
        <p:nvPicPr>
          <p:cNvPr id="5" name="Segnaposto contenuto 4" descr="aeff_km3.7scan_202010_204010_dario_lambda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1655" r="-11655"/>
          <a:stretch>
            <a:fillRect/>
          </a:stretch>
        </p:blipFill>
        <p:spPr>
          <a:xfrm>
            <a:off x="457200" y="1326030"/>
            <a:ext cx="8229600" cy="4525963"/>
          </a:xfr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313233" y="5952310"/>
            <a:ext cx="7234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E &gt; </a:t>
            </a:r>
            <a:r>
              <a:rPr lang="it-IT" dirty="0" err="1" smtClean="0"/>
              <a:t>TeV</a:t>
            </a:r>
            <a:r>
              <a:rPr lang="it-IT" dirty="0" smtClean="0"/>
              <a:t> aree efficaci confrontabili</a:t>
            </a:r>
          </a:p>
          <a:p>
            <a:r>
              <a:rPr lang="it-IT" dirty="0" smtClean="0"/>
              <a:t>E &lt; 100 </a:t>
            </a:r>
            <a:r>
              <a:rPr lang="it-IT" dirty="0" err="1" smtClean="0"/>
              <a:t>GeV</a:t>
            </a:r>
            <a:r>
              <a:rPr lang="it-IT" dirty="0" smtClean="0"/>
              <a:t>  </a:t>
            </a:r>
            <a:r>
              <a:rPr lang="it-IT" dirty="0" err="1" smtClean="0"/>
              <a:t>Aeff</a:t>
            </a:r>
            <a:r>
              <a:rPr lang="it-IT" dirty="0" smtClean="0"/>
              <a:t> aumenta all’aumentare dell’energia per spaziatura di 20 </a:t>
            </a:r>
            <a:r>
              <a:rPr lang="it-IT" dirty="0" err="1" smtClean="0"/>
              <a:t>m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Confronto aree efficaci</a:t>
            </a:r>
            <a:endParaRPr lang="it-IT" dirty="0"/>
          </a:p>
        </p:txBody>
      </p:sp>
      <p:pic>
        <p:nvPicPr>
          <p:cNvPr id="5" name="Segnaposto contenuto 4" descr="ratio-aeff_km3.7scan_202010_204010_dario_lambda1.gif"/>
          <p:cNvPicPr>
            <a:picLocks noGrp="1" noChangeAspect="1"/>
          </p:cNvPicPr>
          <p:nvPr>
            <p:ph idx="1"/>
          </p:nvPr>
        </p:nvPicPr>
        <p:blipFill>
          <a:blip r:embed="rId3"/>
          <a:srcRect l="-11655" r="-11655"/>
          <a:stretch>
            <a:fillRect/>
          </a:stretch>
        </p:blipFill>
        <p:spPr/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Risoluzione angolare</a:t>
            </a:r>
            <a:endParaRPr lang="it-IT" dirty="0"/>
          </a:p>
        </p:txBody>
      </p:sp>
      <p:pic>
        <p:nvPicPr>
          <p:cNvPr id="5" name="Segnaposto contenuto 4" descr="mediana_km3.7scan_202010_204010_dario_lambda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1655" r="-11655"/>
          <a:stretch>
            <a:fillRect/>
          </a:stretch>
        </p:blipFill>
        <p:spPr/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D1B1-A57D-2340-A29C-A4651EC22634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4067</TotalTime>
  <Words>429</Words>
  <Application>Microsoft Macintosh PowerPoint</Application>
  <PresentationFormat>On-screen Show (4:3)</PresentationFormat>
  <Paragraphs>86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Tema di Office</vt:lpstr>
      <vt:lpstr>Studio del rivelatore: distanza tra moduli ottici</vt:lpstr>
      <vt:lpstr>Lo spettro di neutrini e i rivelatori</vt:lpstr>
      <vt:lpstr>Simulazioni KM3NeT-Italia</vt:lpstr>
      <vt:lpstr>PowerPoint Presentation</vt:lpstr>
      <vt:lpstr>Sensibilità spettro sorgenti puntiformi  dN/dEn  En-2 (extra-galattiche)</vt:lpstr>
      <vt:lpstr>Potenziale di scoperta per la RXJ1713 vs distanza DU (2 blocchi da 310 stringhe) – SSC Nov2012 </vt:lpstr>
      <vt:lpstr>Aree efficaci 20 m vs 40 m</vt:lpstr>
      <vt:lpstr>Confronto aree efficaci</vt:lpstr>
      <vt:lpstr>Risoluzione angolare</vt:lpstr>
      <vt:lpstr>Sensibilità spettro E-2  </vt:lpstr>
      <vt:lpstr>Potenziale di scoperta  sorgenti puntiformi E-2 vs n° torri</vt:lpstr>
      <vt:lpstr>ORCA layout</vt:lpstr>
      <vt:lpstr>ORCA – distanza tra le stringhe risultati preliminari</vt:lpstr>
      <vt:lpstr>ORCA – distanza tra i piani risultati preliminari</vt:lpstr>
      <vt:lpstr>Volumi efficaci – Nemo KM3</vt:lpstr>
      <vt:lpstr>Risoluzione in zenith</vt:lpstr>
      <vt:lpstr>Conclusioni 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Piera Sapienza</dc:creator>
  <cp:lastModifiedBy>Antonio Capone</cp:lastModifiedBy>
  <cp:revision>129</cp:revision>
  <dcterms:created xsi:type="dcterms:W3CDTF">2012-12-07T13:06:32Z</dcterms:created>
  <dcterms:modified xsi:type="dcterms:W3CDTF">2013-03-19T17:25:37Z</dcterms:modified>
</cp:coreProperties>
</file>