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Default Extension="mpeg" ContentType="vide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4"/>
  </p:notesMasterIdLst>
  <p:sldIdLst>
    <p:sldId id="256" r:id="rId2"/>
    <p:sldId id="257" r:id="rId3"/>
    <p:sldId id="258" r:id="rId4"/>
    <p:sldId id="259" r:id="rId5"/>
    <p:sldId id="260" r:id="rId6"/>
    <p:sldId id="261" r:id="rId7"/>
    <p:sldId id="262" r:id="rId8"/>
    <p:sldId id="264" r:id="rId9"/>
    <p:sldId id="263" r:id="rId10"/>
    <p:sldId id="265" r:id="rId11"/>
    <p:sldId id="266" r:id="rId12"/>
    <p:sldId id="269" r:id="rId13"/>
    <p:sldId id="267" r:id="rId14"/>
    <p:sldId id="270" r:id="rId15"/>
    <p:sldId id="272" r:id="rId16"/>
    <p:sldId id="273" r:id="rId17"/>
    <p:sldId id="274" r:id="rId18"/>
    <p:sldId id="275" r:id="rId19"/>
    <p:sldId id="284" r:id="rId20"/>
    <p:sldId id="283" r:id="rId21"/>
    <p:sldId id="277" r:id="rId22"/>
    <p:sldId id="285" r:id="rId23"/>
    <p:sldId id="278" r:id="rId24"/>
    <p:sldId id="279" r:id="rId25"/>
    <p:sldId id="276" r:id="rId26"/>
    <p:sldId id="286" r:id="rId27"/>
    <p:sldId id="289" r:id="rId28"/>
    <p:sldId id="287" r:id="rId29"/>
    <p:sldId id="290" r:id="rId30"/>
    <p:sldId id="291" r:id="rId31"/>
    <p:sldId id="292" r:id="rId32"/>
    <p:sldId id="282"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91D"/>
    <a:srgbClr val="006600"/>
    <a:srgbClr val="FFFF00"/>
    <a:srgbClr val="C604AA"/>
    <a:srgbClr val="B38807"/>
    <a:srgbClr val="FFFF99"/>
    <a:srgbClr val="FCE9A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3" autoAdjust="0"/>
    <p:restoredTop sz="98046" autoAdjust="0"/>
  </p:normalViewPr>
  <p:slideViewPr>
    <p:cSldViewPr>
      <p:cViewPr>
        <p:scale>
          <a:sx n="66" d="100"/>
          <a:sy n="66" d="100"/>
        </p:scale>
        <p:origin x="-571" y="-5"/>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3BF7F0-D94B-4C06-8AD2-AAE1179BD24E}" type="datetimeFigureOut">
              <a:rPr lang="en-US" smtClean="0"/>
              <a:pPr/>
              <a:t>12/7/2012</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C2F0BD-162A-4426-9907-D15D15FC89B9}"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0AC2F0BD-162A-4426-9907-D15D15FC89B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0AC2F0BD-162A-4426-9907-D15D15FC89B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0AC2F0BD-162A-4426-9907-D15D15FC89B9}" type="slidenum">
              <a:rPr lang="en-US" smtClean="0"/>
              <a:pPr/>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0AC2F0BD-162A-4426-9907-D15D15FC89B9}"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6400800" y="6355080"/>
            <a:ext cx="2286000" cy="365760"/>
          </a:xfrm>
        </p:spPr>
        <p:txBody>
          <a:bodyPr/>
          <a:lstStyle>
            <a:lvl1pPr>
              <a:defRPr sz="1400"/>
            </a:lvl1pPr>
          </a:lstStyle>
          <a:p>
            <a:fld id="{6E14A8C8-9CBA-4942-8336-203BFD7AD625}" type="datetimeFigureOut">
              <a:rPr lang="en-US" smtClean="0"/>
              <a:pPr/>
              <a:t>12/7/2012</a:t>
            </a:fld>
            <a:endParaRPr lang="en-US"/>
          </a:p>
        </p:txBody>
      </p:sp>
      <p:sp>
        <p:nvSpPr>
          <p:cNvPr id="17" name="Segnaposto piè di pagina 16"/>
          <p:cNvSpPr>
            <a:spLocks noGrp="1"/>
          </p:cNvSpPr>
          <p:nvPr>
            <p:ph type="ftr" sz="quarter" idx="11"/>
          </p:nvPr>
        </p:nvSpPr>
        <p:spPr>
          <a:xfrm>
            <a:off x="2898648" y="6355080"/>
            <a:ext cx="3474720" cy="365760"/>
          </a:xfrm>
        </p:spPr>
        <p:txBody>
          <a:bodyPr/>
          <a:lstStyle/>
          <a:p>
            <a:endParaRPr lang="en-US"/>
          </a:p>
        </p:txBody>
      </p:sp>
      <p:sp>
        <p:nvSpPr>
          <p:cNvPr id="29" name="Segnaposto numero diapositiva 28"/>
          <p:cNvSpPr>
            <a:spLocks noGrp="1"/>
          </p:cNvSpPr>
          <p:nvPr>
            <p:ph type="sldNum" sz="quarter" idx="12"/>
          </p:nvPr>
        </p:nvSpPr>
        <p:spPr>
          <a:xfrm>
            <a:off x="1216152" y="6355080"/>
            <a:ext cx="1219200" cy="365760"/>
          </a:xfrm>
        </p:spPr>
        <p:txBody>
          <a:bodyPr/>
          <a:lstStyle/>
          <a:p>
            <a:fld id="{1BF783B8-6515-4F9D-9E30-58AE33054508}" type="slidenum">
              <a:rPr lang="en-US" smtClean="0"/>
              <a:pPr/>
              <a:t>‹N›</a:t>
            </a:fld>
            <a:endParaRPr lang="en-US"/>
          </a:p>
        </p:txBody>
      </p:sp>
      <p:sp>
        <p:nvSpPr>
          <p:cNvPr id="21" name="Rettango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tango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tango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tango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E14A8C8-9CBA-4942-8336-203BFD7AD625}" type="datetimeFigureOut">
              <a:rPr lang="en-US" smtClean="0"/>
              <a:pPr/>
              <a:t>12/7/2012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1BF783B8-6515-4F9D-9E30-58AE33054508}"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E14A8C8-9CBA-4942-8336-203BFD7AD625}" type="datetimeFigureOut">
              <a:rPr lang="en-US" smtClean="0"/>
              <a:pPr/>
              <a:t>12/7/2012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1BF783B8-6515-4F9D-9E30-58AE33054508}" type="slidenum">
              <a:rPr lang="en-US" smtClean="0"/>
              <a:pPr/>
              <a:t>‹N›</a:t>
            </a:fld>
            <a:endParaRPr lang="en-US"/>
          </a:p>
        </p:txBody>
      </p:sp>
      <p:sp>
        <p:nvSpPr>
          <p:cNvPr id="7" name="Connettore 1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olo isosce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ttore 1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6E14A8C8-9CBA-4942-8336-203BFD7AD625}" type="datetimeFigureOut">
              <a:rPr lang="en-US" smtClean="0"/>
              <a:pPr/>
              <a:t>12/7/2012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1BF783B8-6515-4F9D-9E30-58AE33054508}" type="slidenum">
              <a:rPr lang="en-US" smtClean="0"/>
              <a:pPr/>
              <a:t>‹N›</a:t>
            </a:fld>
            <a:endParaRPr lang="en-US"/>
          </a:p>
        </p:txBody>
      </p:sp>
      <p:sp>
        <p:nvSpPr>
          <p:cNvPr id="8" name="Segnaposto contenuto 7"/>
          <p:cNvSpPr>
            <a:spLocks noGrp="1"/>
          </p:cNvSpPr>
          <p:nvPr>
            <p:ph sz="quarter" idx="1"/>
          </p:nvPr>
        </p:nvSpPr>
        <p:spPr>
          <a:xfrm>
            <a:off x="457200" y="1219200"/>
            <a:ext cx="8229600"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6400800" y="6355080"/>
            <a:ext cx="2286000" cy="365760"/>
          </a:xfrm>
        </p:spPr>
        <p:txBody>
          <a:bodyPr/>
          <a:lstStyle/>
          <a:p>
            <a:fld id="{6E14A8C8-9CBA-4942-8336-203BFD7AD625}" type="datetimeFigureOut">
              <a:rPr lang="en-US" smtClean="0"/>
              <a:pPr/>
              <a:t>12/7/2012</a:t>
            </a:fld>
            <a:endParaRPr lang="en-US"/>
          </a:p>
        </p:txBody>
      </p:sp>
      <p:sp>
        <p:nvSpPr>
          <p:cNvPr id="5" name="Segnaposto piè di pagina 4"/>
          <p:cNvSpPr>
            <a:spLocks noGrp="1"/>
          </p:cNvSpPr>
          <p:nvPr>
            <p:ph type="ftr" sz="quarter" idx="11"/>
          </p:nvPr>
        </p:nvSpPr>
        <p:spPr>
          <a:xfrm>
            <a:off x="2898648" y="6355080"/>
            <a:ext cx="3474720" cy="365760"/>
          </a:xfrm>
        </p:spPr>
        <p:txBody>
          <a:bodyPr/>
          <a:lstStyle/>
          <a:p>
            <a:endParaRPr lang="en-US"/>
          </a:p>
        </p:txBody>
      </p:sp>
      <p:sp>
        <p:nvSpPr>
          <p:cNvPr id="6" name="Segnaposto numero diapositiva 5"/>
          <p:cNvSpPr>
            <a:spLocks noGrp="1"/>
          </p:cNvSpPr>
          <p:nvPr>
            <p:ph type="sldNum" sz="quarter" idx="12"/>
          </p:nvPr>
        </p:nvSpPr>
        <p:spPr>
          <a:xfrm>
            <a:off x="1069848" y="6355080"/>
            <a:ext cx="1520952" cy="365760"/>
          </a:xfrm>
        </p:spPr>
        <p:txBody>
          <a:bodyPr/>
          <a:lstStyle/>
          <a:p>
            <a:fld id="{1BF783B8-6515-4F9D-9E30-58AE33054508}" type="slidenum">
              <a:rPr lang="en-US" smtClean="0"/>
              <a:pPr/>
              <a:t>‹N›</a:t>
            </a:fld>
            <a:endParaRPr lang="en-US"/>
          </a:p>
        </p:txBody>
      </p:sp>
      <p:sp>
        <p:nvSpPr>
          <p:cNvPr id="7" name="Rettango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6E14A8C8-9CBA-4942-8336-203BFD7AD625}" type="datetimeFigureOut">
              <a:rPr lang="en-US" smtClean="0"/>
              <a:pPr/>
              <a:t>12/7/2012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1BF783B8-6515-4F9D-9E30-58AE33054508}" type="slidenum">
              <a:rPr lang="en-US" smtClean="0"/>
              <a:pPr/>
              <a:t>‹N›</a:t>
            </a:fld>
            <a:endParaRPr lang="en-US"/>
          </a:p>
        </p:txBody>
      </p:sp>
      <p:sp>
        <p:nvSpPr>
          <p:cNvPr id="9" name="Segnaposto contenuto 8"/>
          <p:cNvSpPr>
            <a:spLocks noGrp="1"/>
          </p:cNvSpPr>
          <p:nvPr>
            <p:ph sz="quarter" idx="1"/>
          </p:nvPr>
        </p:nvSpPr>
        <p:spPr>
          <a:xfrm>
            <a:off x="457200" y="1219200"/>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632198" y="1216152"/>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6E14A8C8-9CBA-4942-8336-203BFD7AD625}" type="datetimeFigureOut">
              <a:rPr lang="en-US" smtClean="0"/>
              <a:pPr/>
              <a:t>12/7/2012</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1BF783B8-6515-4F9D-9E30-58AE33054508}" type="slidenum">
              <a:rPr lang="en-US" smtClean="0"/>
              <a:pPr/>
              <a:t>‹N›</a:t>
            </a:fld>
            <a:endParaRPr lang="en-US"/>
          </a:p>
        </p:txBody>
      </p:sp>
      <p:sp>
        <p:nvSpPr>
          <p:cNvPr id="11" name="Segnaposto contenuto 10"/>
          <p:cNvSpPr>
            <a:spLocks noGrp="1"/>
          </p:cNvSpPr>
          <p:nvPr>
            <p:ph sz="quarter" idx="2"/>
          </p:nvPr>
        </p:nvSpPr>
        <p:spPr>
          <a:xfrm>
            <a:off x="457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648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6E14A8C8-9CBA-4942-8336-203BFD7AD625}" type="datetimeFigureOut">
              <a:rPr lang="en-US" smtClean="0"/>
              <a:pPr/>
              <a:t>12/7/2012</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1BF783B8-6515-4F9D-9E30-58AE33054508}" type="slidenum">
              <a:rPr lang="en-US" smtClean="0"/>
              <a:pPr/>
              <a:t>‹N›</a:t>
            </a:fld>
            <a:endParaRPr lang="en-US"/>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E14A8C8-9CBA-4942-8336-203BFD7AD625}" type="datetimeFigureOut">
              <a:rPr lang="en-US" smtClean="0"/>
              <a:pPr/>
              <a:t>12/7/2012</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1BF783B8-6515-4F9D-9E30-58AE33054508}" type="slidenum">
              <a:rPr lang="en-US" smtClean="0"/>
              <a:pPr/>
              <a:t>‹N›</a:t>
            </a:fld>
            <a:endParaRPr lang="en-US"/>
          </a:p>
        </p:txBody>
      </p:sp>
      <p:sp>
        <p:nvSpPr>
          <p:cNvPr id="5" name="Connettore 1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6E14A8C8-9CBA-4942-8336-203BFD7AD625}" type="datetimeFigureOut">
              <a:rPr lang="en-US" smtClean="0"/>
              <a:pPr/>
              <a:t>12/7/2012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1BF783B8-6515-4F9D-9E30-58AE33054508}" type="slidenum">
              <a:rPr lang="en-US" smtClean="0"/>
              <a:pPr/>
              <a:t>‹N›</a:t>
            </a:fld>
            <a:endParaRPr lang="en-US"/>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ttore 1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contenuto 11"/>
          <p:cNvSpPr>
            <a:spLocks noGrp="1"/>
          </p:cNvSpPr>
          <p:nvPr>
            <p:ph sz="quarter" idx="1"/>
          </p:nvPr>
        </p:nvSpPr>
        <p:spPr>
          <a:xfrm>
            <a:off x="304800" y="304800"/>
            <a:ext cx="57150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6E14A8C8-9CBA-4942-8336-203BFD7AD625}" type="datetimeFigureOut">
              <a:rPr lang="en-US" smtClean="0"/>
              <a:pPr/>
              <a:t>12/7/2012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1BF783B8-6515-4F9D-9E30-58AE33054508}" type="slidenum">
              <a:rPr lang="en-US" smtClean="0"/>
              <a:pPr/>
              <a:t>‹N›</a:t>
            </a:fld>
            <a:endParaRPr lang="en-US"/>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152400"/>
            <a:ext cx="8229600" cy="990600"/>
          </a:xfrm>
          <a:prstGeom prst="rect">
            <a:avLst/>
          </a:prstGeom>
        </p:spPr>
        <p:txBody>
          <a:bodyPr vert="horz" anchor="b" anchorCtr="0">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6E14A8C8-9CBA-4942-8336-203BFD7AD625}" type="datetimeFigureOut">
              <a:rPr lang="en-US" smtClean="0"/>
              <a:pPr/>
              <a:t>12/7/2012</a:t>
            </a:fld>
            <a:endParaRPr lang="en-US"/>
          </a:p>
        </p:txBody>
      </p:sp>
      <p:sp>
        <p:nvSpPr>
          <p:cNvPr id="3" name="Segnaposto piè di pagin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egnaposto numero diapositiv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BF783B8-6515-4F9D-9E30-58AE33054508}" type="slidenum">
              <a:rPr lang="en-US" smtClean="0"/>
              <a:pPr/>
              <a:t>‹N›</a:t>
            </a:fld>
            <a:endParaRPr lang="en-US"/>
          </a:p>
        </p:txBody>
      </p:sp>
      <p:sp>
        <p:nvSpPr>
          <p:cNvPr id="28" name="Connettore 1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ttore 1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isosce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microsoft.com/office/2007/relationships/media" Target="../media/media1.mpeg"/><Relationship Id="rId2" Type="http://schemas.openxmlformats.org/officeDocument/2006/relationships/slideLayout" Target="../slideLayouts/slideLayout2.xml"/><Relationship Id="rId1" Type="http://schemas.openxmlformats.org/officeDocument/2006/relationships/video" Target="../media/media1.mpeg"/><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slide" Target="slide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32.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6.xml"/><Relationship Id="rId7" Type="http://schemas.openxmlformats.org/officeDocument/2006/relationships/slide" Target="slide18.xml"/><Relationship Id="rId12" Type="http://schemas.openxmlformats.org/officeDocument/2006/relationships/slide" Target="slide3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25.xml"/><Relationship Id="rId5" Type="http://schemas.openxmlformats.org/officeDocument/2006/relationships/slide" Target="slide14.xml"/><Relationship Id="rId10" Type="http://schemas.openxmlformats.org/officeDocument/2006/relationships/slide" Target="slide24.xml"/><Relationship Id="rId4" Type="http://schemas.openxmlformats.org/officeDocument/2006/relationships/slide" Target="slide11.xml"/><Relationship Id="rId9" Type="http://schemas.openxmlformats.org/officeDocument/2006/relationships/slide" Target="slide2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dedx_water_theorie.ep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en-US" b="1" dirty="0" smtClean="0"/>
              <a:t>The ANTARES Contribution to the NT science</a:t>
            </a:r>
            <a:endParaRPr lang="en-US" b="1" dirty="0"/>
          </a:p>
        </p:txBody>
      </p:sp>
      <p:sp>
        <p:nvSpPr>
          <p:cNvPr id="3" name="Sottotitolo 2"/>
          <p:cNvSpPr>
            <a:spLocks noGrp="1"/>
          </p:cNvSpPr>
          <p:nvPr>
            <p:ph type="subTitle" idx="1"/>
          </p:nvPr>
        </p:nvSpPr>
        <p:spPr/>
        <p:txBody>
          <a:bodyPr/>
          <a:lstStyle/>
          <a:p>
            <a:r>
              <a:rPr lang="en-US" b="1" dirty="0" smtClean="0"/>
              <a:t>M. Spurio</a:t>
            </a:r>
            <a:r>
              <a:rPr lang="en-US" dirty="0" smtClean="0"/>
              <a:t>, Bologna U. and INFN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smtClean="0"/>
              <a:t>Why is so important this item?		</a:t>
            </a:r>
            <a:endParaRPr lang="en-US" b="1" dirty="0"/>
          </a:p>
        </p:txBody>
      </p:sp>
      <p:sp>
        <p:nvSpPr>
          <p:cNvPr id="3" name="Segnaposto contenuto 2"/>
          <p:cNvSpPr>
            <a:spLocks noGrp="1"/>
          </p:cNvSpPr>
          <p:nvPr>
            <p:ph sz="quarter" idx="1"/>
          </p:nvPr>
        </p:nvSpPr>
        <p:spPr>
          <a:xfrm>
            <a:off x="457200" y="1219200"/>
            <a:ext cx="8507288" cy="4937760"/>
          </a:xfrm>
        </p:spPr>
        <p:txBody>
          <a:bodyPr/>
          <a:lstStyle/>
          <a:p>
            <a:r>
              <a:rPr lang="en-US" dirty="0" smtClean="0"/>
              <a:t>Background= Atmospheric muons, + </a:t>
            </a:r>
            <a:r>
              <a:rPr lang="en-US" dirty="0" err="1" smtClean="0"/>
              <a:t>Atm</a:t>
            </a:r>
            <a:r>
              <a:rPr lang="en-US" dirty="0" smtClean="0"/>
              <a:t> neutrinos</a:t>
            </a:r>
          </a:p>
          <a:p>
            <a:r>
              <a:rPr lang="en-US" dirty="0" err="1" smtClean="0"/>
              <a:t>IceCube</a:t>
            </a:r>
            <a:r>
              <a:rPr lang="en-US" dirty="0" smtClean="0"/>
              <a:t>:</a:t>
            </a:r>
          </a:p>
          <a:p>
            <a:pPr lvl="1"/>
            <a:r>
              <a:rPr lang="en-US" dirty="0" smtClean="0"/>
              <a:t>is at shallower depths than ANTARES</a:t>
            </a:r>
          </a:p>
          <a:p>
            <a:pPr lvl="1"/>
            <a:r>
              <a:rPr lang="en-US" dirty="0" smtClean="0"/>
              <a:t>much larger background due to atmospheric muons (1-3 kHz)</a:t>
            </a:r>
          </a:p>
          <a:p>
            <a:pPr lvl="1"/>
            <a:r>
              <a:rPr lang="en-US" dirty="0" smtClean="0"/>
              <a:t>coincidences from </a:t>
            </a:r>
            <a:r>
              <a:rPr lang="en-US" dirty="0" smtClean="0">
                <a:latin typeface="Symbol" pitchFamily="18" charset="2"/>
              </a:rPr>
              <a:t>m</a:t>
            </a:r>
            <a:r>
              <a:rPr lang="en-US" dirty="0" smtClean="0"/>
              <a:t> of different CRs</a:t>
            </a:r>
          </a:p>
          <a:p>
            <a:pPr lvl="1"/>
            <a:r>
              <a:rPr lang="en-US" dirty="0" smtClean="0">
                <a:sym typeface="Wingdings" pitchFamily="2" charset="2"/>
              </a:rPr>
              <a:t>m</a:t>
            </a:r>
            <a:r>
              <a:rPr lang="en-US" dirty="0" smtClean="0"/>
              <a:t>uch harder cuts to remove the       </a:t>
            </a:r>
          </a:p>
          <a:p>
            <a:pPr lvl="1">
              <a:buNone/>
            </a:pPr>
            <a:r>
              <a:rPr lang="en-US" dirty="0" smtClean="0"/>
              <a:t>	background from atm. muons</a:t>
            </a:r>
          </a:p>
          <a:p>
            <a:r>
              <a:rPr lang="en-US" dirty="0" smtClean="0"/>
              <a:t>ANTARES: better relative sensitivity</a:t>
            </a:r>
          </a:p>
          <a:p>
            <a:r>
              <a:rPr lang="en-US" dirty="0" smtClean="0"/>
              <a:t>Close to W&amp;B: neutrino should be there</a:t>
            </a:r>
          </a:p>
          <a:p>
            <a:r>
              <a:rPr lang="en-US" dirty="0" smtClean="0"/>
              <a:t>(Diffuse flux from the Galaxy plane)?</a:t>
            </a:r>
            <a:endParaRPr lang="en-US" dirty="0"/>
          </a:p>
        </p:txBody>
      </p:sp>
      <p:sp>
        <p:nvSpPr>
          <p:cNvPr id="4" name="Indietro o precedente 3">
            <a:hlinkClick r:id="rId2" action="ppaction://hlinksldjump" highlightClick="1"/>
          </p:cNvPr>
          <p:cNvSpPr/>
          <p:nvPr/>
        </p:nvSpPr>
        <p:spPr>
          <a:xfrm>
            <a:off x="323528" y="5733256"/>
            <a:ext cx="754384" cy="394344"/>
          </a:xfrm>
          <a:prstGeom prst="actionButtonBackPrevious">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AutoShape 2" descr="https://indico.cern.ch/conferenceDisplay.py/getPic?picId=63&amp;confId=20031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Immagine 6" descr="DSCN2441.JPG"/>
          <p:cNvPicPr>
            <a:picLocks noChangeAspect="1"/>
          </p:cNvPicPr>
          <p:nvPr/>
        </p:nvPicPr>
        <p:blipFill>
          <a:blip r:embed="rId3" cstate="print"/>
          <a:srcRect t="23422" r="42125"/>
          <a:stretch>
            <a:fillRect/>
          </a:stretch>
        </p:blipFill>
        <p:spPr>
          <a:xfrm>
            <a:off x="6588224" y="3006824"/>
            <a:ext cx="2116832" cy="37345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2- Fermi Bubbles</a:t>
            </a:r>
            <a:endParaRPr lang="en-US" b="1" dirty="0"/>
          </a:p>
        </p:txBody>
      </p:sp>
      <p:pic>
        <p:nvPicPr>
          <p:cNvPr id="24578" name="Picture 2"/>
          <p:cNvPicPr>
            <a:picLocks noChangeAspect="1" noChangeArrowheads="1"/>
          </p:cNvPicPr>
          <p:nvPr/>
        </p:nvPicPr>
        <p:blipFill>
          <a:blip r:embed="rId2" cstate="print"/>
          <a:srcRect/>
          <a:stretch>
            <a:fillRect/>
          </a:stretch>
        </p:blipFill>
        <p:spPr bwMode="auto">
          <a:xfrm>
            <a:off x="827584" y="2492896"/>
            <a:ext cx="7705725" cy="3790950"/>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1331640" y="1196752"/>
            <a:ext cx="4824536" cy="1230749"/>
          </a:xfrm>
          <a:prstGeom prst="rect">
            <a:avLst/>
          </a:prstGeom>
          <a:noFill/>
          <a:ln w="9525">
            <a:noFill/>
            <a:miter lim="800000"/>
            <a:headEnd/>
            <a:tailEnd/>
          </a:ln>
        </p:spPr>
      </p:pic>
      <p:pic>
        <p:nvPicPr>
          <p:cNvPr id="24581" name="Picture 5" descr="https://encrypted-tbn2.gstatic.com/images?q=tbn:ANd9GcQhrdyFMnA7m4cZv4z2o_sVy4imyXkOdxDd55vXE7dn0SGqLV2w"/>
          <p:cNvPicPr>
            <a:picLocks noChangeAspect="1" noChangeArrowheads="1"/>
          </p:cNvPicPr>
          <p:nvPr/>
        </p:nvPicPr>
        <p:blipFill>
          <a:blip r:embed="rId4" cstate="print"/>
          <a:srcRect/>
          <a:stretch>
            <a:fillRect/>
          </a:stretch>
        </p:blipFill>
        <p:spPr bwMode="auto">
          <a:xfrm>
            <a:off x="6660232" y="260648"/>
            <a:ext cx="2088232" cy="208823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smtClean="0"/>
              <a:t>V. </a:t>
            </a:r>
            <a:r>
              <a:rPr lang="it-IT" b="1" dirty="0" err="1" smtClean="0"/>
              <a:t>Kulikovskiy</a:t>
            </a:r>
            <a:r>
              <a:rPr lang="it-IT" b="1" dirty="0" smtClean="0"/>
              <a:t> </a:t>
            </a:r>
            <a:r>
              <a:rPr lang="it-IT" b="1" dirty="0" err="1" smtClean="0"/>
              <a:t>Analysis</a:t>
            </a:r>
            <a:endParaRPr lang="en-US" b="1" dirty="0"/>
          </a:p>
        </p:txBody>
      </p:sp>
      <p:sp>
        <p:nvSpPr>
          <p:cNvPr id="4" name="Content Placeholder 2"/>
          <p:cNvSpPr>
            <a:spLocks noGrp="1"/>
          </p:cNvSpPr>
          <p:nvPr>
            <p:ph idx="1"/>
          </p:nvPr>
        </p:nvSpPr>
        <p:spPr>
          <a:xfrm>
            <a:off x="457200" y="1432532"/>
            <a:ext cx="5698976" cy="1348396"/>
          </a:xfrm>
        </p:spPr>
        <p:txBody>
          <a:bodyPr>
            <a:normAutofit fontScale="70000" lnSpcReduction="20000"/>
          </a:bodyPr>
          <a:lstStyle/>
          <a:p>
            <a:r>
              <a:rPr lang="en-US" dirty="0" smtClean="0"/>
              <a:t>FB region is ~0.8 </a:t>
            </a:r>
            <a:r>
              <a:rPr lang="en-US" dirty="0" err="1" smtClean="0"/>
              <a:t>sr</a:t>
            </a:r>
            <a:r>
              <a:rPr lang="en-US" dirty="0" smtClean="0"/>
              <a:t> in the sky – we can try to find some other region with the same efficiency/visibility for the background estimation.</a:t>
            </a:r>
          </a:p>
          <a:p>
            <a:r>
              <a:rPr lang="en-US" dirty="0" smtClean="0"/>
              <a:t>A zone which follows the Fermi-Bubbles zone in the local coordinates.</a:t>
            </a:r>
            <a:endParaRPr lang="en-US" dirty="0"/>
          </a:p>
        </p:txBody>
      </p:sp>
      <p:sp>
        <p:nvSpPr>
          <p:cNvPr id="5" name="Content Placeholder 2"/>
          <p:cNvSpPr txBox="1">
            <a:spLocks/>
          </p:cNvSpPr>
          <p:nvPr/>
        </p:nvSpPr>
        <p:spPr>
          <a:xfrm>
            <a:off x="0" y="2996952"/>
            <a:ext cx="2627784" cy="35283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OFF zone definition:</a:t>
            </a:r>
          </a:p>
          <a:p>
            <a:r>
              <a:rPr lang="en-US" sz="2000" dirty="0" smtClean="0"/>
              <a:t>Take track time t0.</a:t>
            </a:r>
          </a:p>
          <a:p>
            <a:r>
              <a:rPr lang="en-US" sz="2000" dirty="0" smtClean="0"/>
              <a:t>Evaluate track position at t0+12h in galactic coordinates.</a:t>
            </a:r>
          </a:p>
          <a:p>
            <a:r>
              <a:rPr lang="en-US" sz="2000" dirty="0" smtClean="0"/>
              <a:t>If position is within FB, track accepted as OFF zone.</a:t>
            </a:r>
          </a:p>
        </p:txBody>
      </p:sp>
      <p:pic>
        <p:nvPicPr>
          <p:cNvPr id="6" name="floc.mpeg">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2843808" y="3068960"/>
            <a:ext cx="6105879" cy="3052939"/>
          </a:xfrm>
          <a:prstGeom prst="rect">
            <a:avLst/>
          </a:prstGeom>
        </p:spPr>
      </p:pic>
      <p:pic>
        <p:nvPicPr>
          <p:cNvPr id="8" name="Immagine 7" descr="DSCN2434.JPG"/>
          <p:cNvPicPr>
            <a:picLocks noChangeAspect="1"/>
          </p:cNvPicPr>
          <p:nvPr/>
        </p:nvPicPr>
        <p:blipFill>
          <a:blip r:embed="rId5" cstate="print"/>
          <a:srcRect t="30313" r="38188"/>
          <a:stretch>
            <a:fillRect/>
          </a:stretch>
        </p:blipFill>
        <p:spPr>
          <a:xfrm>
            <a:off x="6129536" y="0"/>
            <a:ext cx="3014464" cy="2548880"/>
          </a:xfrm>
          <a:prstGeom prst="rect">
            <a:avLst/>
          </a:prstGeom>
        </p:spPr>
      </p:pic>
    </p:spTree>
    <p:extLst>
      <p:ext uri="{BB962C8B-B14F-4D97-AF65-F5344CB8AC3E}">
        <p14:creationId xmlns="" xmlns:p14="http://schemas.microsoft.com/office/powerpoint/2010/main" val="195148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repeatCount="indefinite" fill="hold" display="0">
                  <p:stCondLst>
                    <p:cond delay="indefinite"/>
                  </p:stCondLst>
                  <p:endCondLst>
                    <p:cond evt="onNext" delay="0">
                      <p:tgtEl>
                        <p:sldTgt/>
                      </p:tgtEl>
                    </p:cond>
                  </p:end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smtClean="0"/>
              <a:t>FB: Sensitivity for a KM3 NT in the Mediterranean sea</a:t>
            </a:r>
            <a:endParaRPr lang="en-US" b="1" dirty="0"/>
          </a:p>
        </p:txBody>
      </p:sp>
      <p:sp>
        <p:nvSpPr>
          <p:cNvPr id="3" name="Segnaposto contenuto 2"/>
          <p:cNvSpPr>
            <a:spLocks noGrp="1"/>
          </p:cNvSpPr>
          <p:nvPr>
            <p:ph sz="quarter" idx="1"/>
          </p:nvPr>
        </p:nvSpPr>
        <p:spPr>
          <a:xfrm>
            <a:off x="457200" y="1219200"/>
            <a:ext cx="8435280" cy="4937760"/>
          </a:xfrm>
        </p:spPr>
        <p:txBody>
          <a:bodyPr/>
          <a:lstStyle/>
          <a:p>
            <a:r>
              <a:rPr lang="en-US" dirty="0" smtClean="0"/>
              <a:t>Mandatory: Energy estimator (background atm. </a:t>
            </a:r>
            <a:r>
              <a:rPr lang="en-US" dirty="0" smtClean="0">
                <a:latin typeface="Symbol" pitchFamily="18" charset="2"/>
              </a:rPr>
              <a:t>n</a:t>
            </a:r>
            <a:r>
              <a:rPr lang="en-US" baseline="-25000" dirty="0" smtClean="0">
                <a:latin typeface="Symbol" pitchFamily="18" charset="2"/>
              </a:rPr>
              <a:t>m</a:t>
            </a:r>
            <a:r>
              <a:rPr lang="en-US" dirty="0" smtClean="0"/>
              <a:t>)</a:t>
            </a:r>
            <a:endParaRPr lang="en-US" dirty="0"/>
          </a:p>
        </p:txBody>
      </p:sp>
      <p:sp>
        <p:nvSpPr>
          <p:cNvPr id="4" name="Indietro o precedente 3">
            <a:hlinkClick r:id="rId2" action="ppaction://hlinksldjump" highlightClick="1"/>
          </p:cNvPr>
          <p:cNvSpPr/>
          <p:nvPr/>
        </p:nvSpPr>
        <p:spPr>
          <a:xfrm>
            <a:off x="8244408" y="5949280"/>
            <a:ext cx="754384" cy="394344"/>
          </a:xfrm>
          <a:prstGeom prst="actionButtonBackPrevious">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1" name="Picture 3"/>
          <p:cNvPicPr>
            <a:picLocks noChangeAspect="1" noChangeArrowheads="1"/>
          </p:cNvPicPr>
          <p:nvPr/>
        </p:nvPicPr>
        <p:blipFill>
          <a:blip r:embed="rId3" cstate="print"/>
          <a:srcRect/>
          <a:stretch>
            <a:fillRect/>
          </a:stretch>
        </p:blipFill>
        <p:spPr bwMode="auto">
          <a:xfrm>
            <a:off x="1475656" y="1916832"/>
            <a:ext cx="6010275" cy="3943350"/>
          </a:xfrm>
          <a:prstGeom prst="rect">
            <a:avLst/>
          </a:prstGeom>
          <a:noFill/>
          <a:ln w="9525">
            <a:noFill/>
            <a:miter lim="800000"/>
            <a:headEnd/>
            <a:tailEnd/>
          </a:ln>
        </p:spPr>
      </p:pic>
      <p:sp>
        <p:nvSpPr>
          <p:cNvPr id="8" name="Rettangolo 7"/>
          <p:cNvSpPr/>
          <p:nvPr/>
        </p:nvSpPr>
        <p:spPr>
          <a:xfrm>
            <a:off x="1907704" y="2564904"/>
            <a:ext cx="4968552" cy="1296144"/>
          </a:xfrm>
          <a:prstGeom prst="rect">
            <a:avLst/>
          </a:prstGeom>
          <a:solidFill>
            <a:srgbClr val="E9F91D">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Signal Region</a:t>
            </a:r>
            <a:endParaRPr lang="en-US" b="1" dirty="0">
              <a:solidFill>
                <a:srgbClr val="FF0000"/>
              </a:solidFill>
            </a:endParaRPr>
          </a:p>
        </p:txBody>
      </p:sp>
      <p:sp>
        <p:nvSpPr>
          <p:cNvPr id="9" name="Rettangolo 8"/>
          <p:cNvSpPr/>
          <p:nvPr/>
        </p:nvSpPr>
        <p:spPr>
          <a:xfrm>
            <a:off x="1907704" y="2060848"/>
            <a:ext cx="4968552" cy="648072"/>
          </a:xfrm>
          <a:prstGeom prst="rect">
            <a:avLst/>
          </a:prstGeom>
          <a:solidFill>
            <a:srgbClr val="B38807">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6">
                    <a:lumMod val="50000"/>
                  </a:schemeClr>
                </a:solidFill>
              </a:rPr>
              <a:t>ANTARES Neutrino 2012 (data 2008-10)</a:t>
            </a:r>
            <a:endParaRPr lang="en-US" b="1"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smtClean="0"/>
              <a:t>3- Time dependent search for neutrino emission  from </a:t>
            </a:r>
            <a:r>
              <a:rPr lang="en-US" b="1" dirty="0" err="1" smtClean="0"/>
              <a:t>microquasars</a:t>
            </a:r>
            <a:endParaRPr lang="en-US" dirty="0"/>
          </a:p>
        </p:txBody>
      </p:sp>
      <p:sp>
        <p:nvSpPr>
          <p:cNvPr id="3" name="Segnaposto contenuto 2"/>
          <p:cNvSpPr>
            <a:spLocks noGrp="1"/>
          </p:cNvSpPr>
          <p:nvPr>
            <p:ph sz="quarter" idx="1"/>
          </p:nvPr>
        </p:nvSpPr>
        <p:spPr>
          <a:xfrm>
            <a:off x="457200" y="1052736"/>
            <a:ext cx="8229600" cy="4937760"/>
          </a:xfrm>
        </p:spPr>
        <p:txBody>
          <a:bodyPr/>
          <a:lstStyle/>
          <a:p>
            <a:r>
              <a:rPr lang="en-US" dirty="0" smtClean="0"/>
              <a:t>Out of the </a:t>
            </a:r>
            <a:r>
              <a:rPr lang="en-US" dirty="0" err="1" smtClean="0"/>
              <a:t>FoV</a:t>
            </a:r>
            <a:r>
              <a:rPr lang="en-US" dirty="0" smtClean="0"/>
              <a:t> of </a:t>
            </a:r>
            <a:r>
              <a:rPr lang="en-US" dirty="0" err="1" smtClean="0"/>
              <a:t>IceCube</a:t>
            </a:r>
            <a:endParaRPr lang="en-US" dirty="0"/>
          </a:p>
        </p:txBody>
      </p:sp>
      <p:sp>
        <p:nvSpPr>
          <p:cNvPr id="5" name="Rettangolo 4"/>
          <p:cNvSpPr/>
          <p:nvPr/>
        </p:nvSpPr>
        <p:spPr>
          <a:xfrm>
            <a:off x="6372200" y="1556792"/>
            <a:ext cx="2520280" cy="2462213"/>
          </a:xfrm>
          <a:prstGeom prst="rect">
            <a:avLst/>
          </a:prstGeom>
        </p:spPr>
        <p:txBody>
          <a:bodyPr wrap="square">
            <a:spAutoFit/>
          </a:bodyPr>
          <a:lstStyle/>
          <a:p>
            <a:r>
              <a:rPr lang="en-US" sz="1400" dirty="0" smtClean="0"/>
              <a:t>X-ray light curves of GX339-4 between 2007 and 2010, from Swift BAT (top) and RXTE ASM (middle). The lower panel shows the hardness ratio HR2 from ASM. The filled areas refer to the periods selected for the neutrino search: in red during the hard state and in green during the hard to soft transition.</a:t>
            </a:r>
            <a:endParaRPr lang="en-US" sz="1400" dirty="0"/>
          </a:p>
        </p:txBody>
      </p:sp>
      <p:pic>
        <p:nvPicPr>
          <p:cNvPr id="28675" name="Picture 3"/>
          <p:cNvPicPr>
            <a:picLocks noChangeAspect="1" noChangeArrowheads="1"/>
          </p:cNvPicPr>
          <p:nvPr/>
        </p:nvPicPr>
        <p:blipFill>
          <a:blip r:embed="rId2" cstate="print"/>
          <a:srcRect/>
          <a:stretch>
            <a:fillRect/>
          </a:stretch>
        </p:blipFill>
        <p:spPr bwMode="auto">
          <a:xfrm>
            <a:off x="251520" y="1484784"/>
            <a:ext cx="5976664" cy="2771187"/>
          </a:xfrm>
          <a:prstGeom prst="rect">
            <a:avLst/>
          </a:prstGeom>
          <a:noFill/>
          <a:ln w="9525">
            <a:noFill/>
            <a:miter lim="800000"/>
            <a:headEnd/>
            <a:tailEnd/>
          </a:ln>
        </p:spPr>
      </p:pic>
      <p:pic>
        <p:nvPicPr>
          <p:cNvPr id="28676" name="Picture 4"/>
          <p:cNvPicPr>
            <a:picLocks noChangeAspect="1" noChangeArrowheads="1"/>
          </p:cNvPicPr>
          <p:nvPr/>
        </p:nvPicPr>
        <p:blipFill>
          <a:blip r:embed="rId3" cstate="print"/>
          <a:srcRect/>
          <a:stretch>
            <a:fillRect/>
          </a:stretch>
        </p:blipFill>
        <p:spPr bwMode="auto">
          <a:xfrm>
            <a:off x="179512" y="4221088"/>
            <a:ext cx="6025308" cy="2636911"/>
          </a:xfrm>
          <a:prstGeom prst="rect">
            <a:avLst/>
          </a:prstGeom>
          <a:noFill/>
          <a:ln w="9525">
            <a:noFill/>
            <a:miter lim="800000"/>
            <a:headEnd/>
            <a:tailEnd/>
          </a:ln>
        </p:spPr>
      </p:pic>
      <p:sp>
        <p:nvSpPr>
          <p:cNvPr id="8" name="Rettangolo 7"/>
          <p:cNvSpPr/>
          <p:nvPr/>
        </p:nvSpPr>
        <p:spPr>
          <a:xfrm>
            <a:off x="6372200" y="4707721"/>
            <a:ext cx="2448272" cy="1384995"/>
          </a:xfrm>
          <a:prstGeom prst="rect">
            <a:avLst/>
          </a:prstGeom>
        </p:spPr>
        <p:txBody>
          <a:bodyPr wrap="square">
            <a:spAutoFit/>
          </a:bodyPr>
          <a:lstStyle/>
          <a:p>
            <a:r>
              <a:rPr lang="en-US" sz="1400" dirty="0" smtClean="0"/>
              <a:t>Fermi LAT light curve of Cygnus X-3 from Aug 2008 to Dec 2010.</a:t>
            </a:r>
          </a:p>
          <a:p>
            <a:r>
              <a:rPr lang="en-US" sz="1400" dirty="0" smtClean="0"/>
              <a:t>The red shaded area represent the periods selected for the neutrino search.</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2458616" cy="990600"/>
          </a:xfrm>
        </p:spPr>
        <p:txBody>
          <a:bodyPr/>
          <a:lstStyle/>
          <a:p>
            <a:r>
              <a:rPr lang="en-US" b="1" dirty="0" err="1" smtClean="0">
                <a:latin typeface="Symbol" pitchFamily="18" charset="2"/>
              </a:rPr>
              <a:t>m</a:t>
            </a:r>
            <a:r>
              <a:rPr lang="en-US" b="1" dirty="0" err="1" smtClean="0"/>
              <a:t>QSRs</a:t>
            </a:r>
            <a:endParaRPr lang="en-US" b="1" dirty="0"/>
          </a:p>
        </p:txBody>
      </p:sp>
      <p:sp>
        <p:nvSpPr>
          <p:cNvPr id="3" name="Segnaposto contenuto 2"/>
          <p:cNvSpPr>
            <a:spLocks noGrp="1"/>
          </p:cNvSpPr>
          <p:nvPr>
            <p:ph sz="quarter" idx="1"/>
          </p:nvPr>
        </p:nvSpPr>
        <p:spPr/>
        <p:txBody>
          <a:bodyPr/>
          <a:lstStyle/>
          <a:p>
            <a:r>
              <a:rPr lang="en-US" dirty="0" smtClean="0"/>
              <a:t>E</a:t>
            </a:r>
            <a:r>
              <a:rPr lang="en-US" baseline="30000" dirty="0" smtClean="0"/>
              <a:t>-2</a:t>
            </a:r>
            <a:r>
              <a:rPr lang="en-US" dirty="0" smtClean="0"/>
              <a:t> spectrum </a:t>
            </a:r>
          </a:p>
          <a:p>
            <a:r>
              <a:rPr lang="en-US" dirty="0" smtClean="0"/>
              <a:t>Probably cut-off</a:t>
            </a:r>
            <a:endParaRPr lang="en-US" dirty="0"/>
          </a:p>
        </p:txBody>
      </p:sp>
      <p:sp>
        <p:nvSpPr>
          <p:cNvPr id="4" name="Rettangolo 3"/>
          <p:cNvSpPr/>
          <p:nvPr/>
        </p:nvSpPr>
        <p:spPr>
          <a:xfrm>
            <a:off x="4932040" y="5373216"/>
            <a:ext cx="3851920" cy="1015663"/>
          </a:xfrm>
          <a:prstGeom prst="rect">
            <a:avLst/>
          </a:prstGeom>
        </p:spPr>
        <p:txBody>
          <a:bodyPr wrap="square">
            <a:spAutoFit/>
          </a:bodyPr>
          <a:lstStyle/>
          <a:p>
            <a:r>
              <a:rPr lang="en-US" sz="1200" dirty="0" smtClean="0"/>
              <a:t>Distribution of known </a:t>
            </a:r>
            <a:r>
              <a:rPr lang="en-US" sz="1200" dirty="0" err="1" smtClean="0"/>
              <a:t>microquasars</a:t>
            </a:r>
            <a:r>
              <a:rPr lang="en-US" sz="1200" dirty="0" smtClean="0"/>
              <a:t> in galactic coordinates. Filled circles represent those sources where relativistic jets</a:t>
            </a:r>
          </a:p>
          <a:p>
            <a:r>
              <a:rPr lang="en-US" sz="1200" dirty="0" smtClean="0"/>
              <a:t>have been imaged, while open circles are used for those where hints of relativistic jets have been seen or are clearly suspected.</a:t>
            </a:r>
            <a:endParaRPr lang="en-US" sz="1200" dirty="0"/>
          </a:p>
        </p:txBody>
      </p:sp>
      <p:pic>
        <p:nvPicPr>
          <p:cNvPr id="5" name="Picture 3"/>
          <p:cNvPicPr>
            <a:picLocks noChangeAspect="1" noChangeArrowheads="1"/>
          </p:cNvPicPr>
          <p:nvPr/>
        </p:nvPicPr>
        <p:blipFill>
          <a:blip r:embed="rId2" cstate="print"/>
          <a:srcRect l="1290"/>
          <a:stretch>
            <a:fillRect/>
          </a:stretch>
        </p:blipFill>
        <p:spPr bwMode="auto">
          <a:xfrm>
            <a:off x="3635896" y="382142"/>
            <a:ext cx="5508104" cy="4819674"/>
          </a:xfrm>
          <a:prstGeom prst="rect">
            <a:avLst/>
          </a:prstGeom>
          <a:noFill/>
          <a:ln w="9525">
            <a:noFill/>
            <a:miter lim="800000"/>
            <a:headEnd/>
            <a:tailEnd/>
          </a:ln>
        </p:spPr>
      </p:pic>
      <p:sp>
        <p:nvSpPr>
          <p:cNvPr id="6" name="Ovale 5"/>
          <p:cNvSpPr/>
          <p:nvPr/>
        </p:nvSpPr>
        <p:spPr>
          <a:xfrm>
            <a:off x="7056288" y="2672928"/>
            <a:ext cx="108000" cy="1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e 6"/>
          <p:cNvSpPr/>
          <p:nvPr/>
        </p:nvSpPr>
        <p:spPr>
          <a:xfrm>
            <a:off x="6804248" y="2780928"/>
            <a:ext cx="108000" cy="1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e 7"/>
          <p:cNvSpPr/>
          <p:nvPr/>
        </p:nvSpPr>
        <p:spPr>
          <a:xfrm>
            <a:off x="5724128" y="2636912"/>
            <a:ext cx="108000" cy="1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e 8"/>
          <p:cNvSpPr/>
          <p:nvPr/>
        </p:nvSpPr>
        <p:spPr>
          <a:xfrm>
            <a:off x="5607075" y="2672928"/>
            <a:ext cx="108000" cy="1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3" cstate="print"/>
          <a:srcRect l="2886" r="6205"/>
          <a:stretch>
            <a:fillRect/>
          </a:stretch>
        </p:blipFill>
        <p:spPr bwMode="auto">
          <a:xfrm>
            <a:off x="35496" y="2878743"/>
            <a:ext cx="4968552" cy="3790617"/>
          </a:xfrm>
          <a:prstGeom prst="rect">
            <a:avLst/>
          </a:prstGeom>
          <a:noFill/>
          <a:ln w="9525">
            <a:noFill/>
            <a:miter lim="800000"/>
            <a:headEnd/>
            <a:tailEnd/>
          </a:ln>
        </p:spPr>
      </p:pic>
      <p:sp>
        <p:nvSpPr>
          <p:cNvPr id="11" name="Indietro o precedente 10">
            <a:hlinkClick r:id="rId4" action="ppaction://hlinksldjump" highlightClick="1"/>
          </p:cNvPr>
          <p:cNvSpPr/>
          <p:nvPr/>
        </p:nvSpPr>
        <p:spPr>
          <a:xfrm>
            <a:off x="8244408" y="6275016"/>
            <a:ext cx="754384" cy="394344"/>
          </a:xfrm>
          <a:prstGeom prst="actionButtonBackPrevious">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p:cNvSpPr txBox="1"/>
          <p:nvPr/>
        </p:nvSpPr>
        <p:spPr>
          <a:xfrm rot="20591025">
            <a:off x="1444402" y="3466676"/>
            <a:ext cx="3290388" cy="769441"/>
          </a:xfrm>
          <a:prstGeom prst="rect">
            <a:avLst/>
          </a:prstGeom>
          <a:noFill/>
        </p:spPr>
        <p:txBody>
          <a:bodyPr wrap="none" rtlCol="0">
            <a:spAutoFit/>
          </a:bodyPr>
          <a:lstStyle/>
          <a:p>
            <a:r>
              <a:rPr lang="en-US" sz="4400" b="1" dirty="0" smtClean="0">
                <a:solidFill>
                  <a:srgbClr val="FF0000"/>
                </a:solidFill>
              </a:rPr>
              <a:t>Preliminary</a:t>
            </a:r>
            <a:endParaRPr lang="en-US" sz="4400"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4- </a:t>
            </a:r>
            <a:r>
              <a:rPr lang="it-IT" b="1" dirty="0" err="1" smtClean="0"/>
              <a:t>Unfolding</a:t>
            </a:r>
            <a:r>
              <a:rPr lang="it-IT" b="1" dirty="0" smtClean="0"/>
              <a:t> </a:t>
            </a:r>
            <a:r>
              <a:rPr lang="it-IT" b="1" dirty="0" err="1" smtClean="0"/>
              <a:t>of</a:t>
            </a:r>
            <a:r>
              <a:rPr lang="it-IT" b="1" dirty="0" smtClean="0"/>
              <a:t> the </a:t>
            </a:r>
            <a:r>
              <a:rPr lang="it-IT" b="1" dirty="0" err="1" smtClean="0"/>
              <a:t>atmospheric</a:t>
            </a:r>
            <a:r>
              <a:rPr lang="it-IT" b="1" dirty="0" smtClean="0"/>
              <a:t> </a:t>
            </a:r>
            <a:r>
              <a:rPr lang="en-US" b="1" dirty="0" smtClean="0">
                <a:latin typeface="Symbol" pitchFamily="18" charset="2"/>
              </a:rPr>
              <a:t>n</a:t>
            </a:r>
            <a:r>
              <a:rPr lang="en-US" b="1" baseline="-25000" dirty="0" smtClean="0">
                <a:latin typeface="Symbol" pitchFamily="18" charset="2"/>
              </a:rPr>
              <a:t>m</a:t>
            </a:r>
            <a:r>
              <a:rPr lang="en-US" b="1" dirty="0" smtClean="0"/>
              <a:t> energy spectrum </a:t>
            </a:r>
            <a:endParaRPr lang="en-US" dirty="0"/>
          </a:p>
        </p:txBody>
      </p:sp>
      <p:sp>
        <p:nvSpPr>
          <p:cNvPr id="3" name="Segnaposto contenuto 2"/>
          <p:cNvSpPr>
            <a:spLocks noGrp="1"/>
          </p:cNvSpPr>
          <p:nvPr>
            <p:ph sz="quarter" idx="1"/>
          </p:nvPr>
        </p:nvSpPr>
        <p:spPr>
          <a:xfrm>
            <a:off x="5436096" y="1219200"/>
            <a:ext cx="3240360" cy="4937760"/>
          </a:xfrm>
        </p:spPr>
        <p:txBody>
          <a:bodyPr/>
          <a:lstStyle/>
          <a:p>
            <a:r>
              <a:rPr lang="en-US" dirty="0" err="1" smtClean="0"/>
              <a:t>Bck</a:t>
            </a:r>
            <a:r>
              <a:rPr lang="en-US" dirty="0" smtClean="0"/>
              <a:t> for cosmic </a:t>
            </a:r>
            <a:r>
              <a:rPr lang="en-US" b="1" dirty="0" smtClean="0">
                <a:latin typeface="Symbol" pitchFamily="18" charset="2"/>
              </a:rPr>
              <a:t>n</a:t>
            </a:r>
            <a:r>
              <a:rPr lang="en-US" b="1" baseline="-25000" dirty="0" smtClean="0">
                <a:latin typeface="Symbol" pitchFamily="18" charset="2"/>
              </a:rPr>
              <a:t>m </a:t>
            </a:r>
            <a:endParaRPr lang="en-US" dirty="0" smtClean="0"/>
          </a:p>
          <a:p>
            <a:r>
              <a:rPr lang="en-US" dirty="0" smtClean="0"/>
              <a:t>“Signal”: Lorentz invariance,…</a:t>
            </a:r>
          </a:p>
          <a:p>
            <a:r>
              <a:rPr lang="en-US" dirty="0" smtClean="0"/>
              <a:t>Energy spectrum of </a:t>
            </a:r>
            <a:r>
              <a:rPr lang="en-US" b="1" dirty="0" smtClean="0">
                <a:latin typeface="Symbol" pitchFamily="18" charset="2"/>
              </a:rPr>
              <a:t>n</a:t>
            </a:r>
            <a:r>
              <a:rPr lang="en-US" b="1" baseline="-25000" dirty="0" smtClean="0">
                <a:latin typeface="Symbol" pitchFamily="18" charset="2"/>
              </a:rPr>
              <a:t>m </a:t>
            </a:r>
            <a:r>
              <a:rPr lang="en-US" dirty="0" smtClean="0"/>
              <a:t>measured only on Ice</a:t>
            </a:r>
          </a:p>
          <a:p>
            <a:r>
              <a:rPr lang="en-US" dirty="0" smtClean="0"/>
              <a:t>Poor information on </a:t>
            </a:r>
            <a:r>
              <a:rPr lang="en-US" b="1" dirty="0" smtClean="0">
                <a:latin typeface="Symbol" pitchFamily="18" charset="2"/>
              </a:rPr>
              <a:t>n</a:t>
            </a:r>
            <a:r>
              <a:rPr lang="en-US" b="1" baseline="-25000" dirty="0" smtClean="0"/>
              <a:t>e </a:t>
            </a:r>
            <a:r>
              <a:rPr lang="en-US" dirty="0" smtClean="0"/>
              <a:t>flux</a:t>
            </a:r>
          </a:p>
          <a:p>
            <a:r>
              <a:rPr lang="en-US" dirty="0" smtClean="0"/>
              <a:t>Again: </a:t>
            </a:r>
            <a:r>
              <a:rPr lang="en-US" b="1" dirty="0" smtClean="0"/>
              <a:t>energy estimator</a:t>
            </a:r>
            <a:endParaRPr lang="en-US" b="1" dirty="0"/>
          </a:p>
        </p:txBody>
      </p:sp>
      <p:pic>
        <p:nvPicPr>
          <p:cNvPr id="30722" name="Picture 2"/>
          <p:cNvPicPr>
            <a:picLocks noChangeAspect="1" noChangeArrowheads="1"/>
          </p:cNvPicPr>
          <p:nvPr/>
        </p:nvPicPr>
        <p:blipFill>
          <a:blip r:embed="rId2" cstate="print"/>
          <a:srcRect t="1511" b="3553"/>
          <a:stretch>
            <a:fillRect/>
          </a:stretch>
        </p:blipFill>
        <p:spPr bwMode="auto">
          <a:xfrm>
            <a:off x="-2604" y="1250851"/>
            <a:ext cx="5489537"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3106688" cy="1260376"/>
          </a:xfrm>
        </p:spPr>
        <p:txBody>
          <a:bodyPr>
            <a:normAutofit fontScale="90000"/>
          </a:bodyPr>
          <a:lstStyle/>
          <a:p>
            <a:r>
              <a:rPr lang="en-US" b="1" dirty="0" smtClean="0"/>
              <a:t>Work in progress in ANTARES</a:t>
            </a:r>
            <a:endParaRPr lang="en-US" b="1" dirty="0"/>
          </a:p>
        </p:txBody>
      </p:sp>
      <p:sp>
        <p:nvSpPr>
          <p:cNvPr id="3" name="Segnaposto contenuto 2"/>
          <p:cNvSpPr>
            <a:spLocks noGrp="1"/>
          </p:cNvSpPr>
          <p:nvPr>
            <p:ph sz="quarter" idx="1"/>
          </p:nvPr>
        </p:nvSpPr>
        <p:spPr>
          <a:xfrm>
            <a:off x="323528" y="1659592"/>
            <a:ext cx="3250704" cy="4937760"/>
          </a:xfrm>
        </p:spPr>
        <p:txBody>
          <a:bodyPr/>
          <a:lstStyle/>
          <a:p>
            <a:r>
              <a:rPr lang="en-US" dirty="0" smtClean="0"/>
              <a:t>L.A. Fusco, Bologna meeting</a:t>
            </a:r>
            <a:endParaRPr lang="en-US" dirty="0"/>
          </a:p>
        </p:txBody>
      </p:sp>
      <p:pic>
        <p:nvPicPr>
          <p:cNvPr id="31747" name="Picture 3"/>
          <p:cNvPicPr>
            <a:picLocks noChangeAspect="1" noChangeArrowheads="1"/>
          </p:cNvPicPr>
          <p:nvPr/>
        </p:nvPicPr>
        <p:blipFill>
          <a:blip r:embed="rId2" cstate="print"/>
          <a:srcRect/>
          <a:stretch>
            <a:fillRect/>
          </a:stretch>
        </p:blipFill>
        <p:spPr bwMode="auto">
          <a:xfrm>
            <a:off x="251520" y="2781300"/>
            <a:ext cx="6642100" cy="40767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419872" y="164480"/>
            <a:ext cx="5568546" cy="3624560"/>
          </a:xfrm>
          <a:prstGeom prst="rect">
            <a:avLst/>
          </a:prstGeom>
          <a:noFill/>
          <a:ln w="9525">
            <a:noFill/>
            <a:miter lim="800000"/>
            <a:headEnd/>
            <a:tailEnd/>
          </a:ln>
        </p:spPr>
      </p:pic>
      <p:pic>
        <p:nvPicPr>
          <p:cNvPr id="31748" name="Picture 4"/>
          <p:cNvPicPr>
            <a:picLocks noChangeAspect="1" noChangeArrowheads="1"/>
          </p:cNvPicPr>
          <p:nvPr/>
        </p:nvPicPr>
        <p:blipFill>
          <a:blip r:embed="rId4" cstate="print"/>
          <a:srcRect/>
          <a:stretch>
            <a:fillRect/>
          </a:stretch>
        </p:blipFill>
        <p:spPr bwMode="auto">
          <a:xfrm>
            <a:off x="1187624" y="4262324"/>
            <a:ext cx="2160240" cy="1055331"/>
          </a:xfrm>
          <a:prstGeom prst="rect">
            <a:avLst/>
          </a:prstGeom>
          <a:noFill/>
          <a:ln w="9525">
            <a:noFill/>
            <a:miter lim="800000"/>
            <a:headEnd/>
            <a:tailEnd/>
          </a:ln>
        </p:spPr>
      </p:pic>
      <p:sp>
        <p:nvSpPr>
          <p:cNvPr id="8" name="Indietro o precedente 7">
            <a:hlinkClick r:id="rId5" action="ppaction://hlinksldjump" highlightClick="1"/>
          </p:cNvPr>
          <p:cNvSpPr/>
          <p:nvPr/>
        </p:nvSpPr>
        <p:spPr>
          <a:xfrm>
            <a:off x="8244408" y="6419032"/>
            <a:ext cx="754384" cy="394344"/>
          </a:xfrm>
          <a:prstGeom prst="actionButtonBackPrevious">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descr="DSCN2438.JPG"/>
          <p:cNvPicPr>
            <a:picLocks noChangeAspect="1"/>
          </p:cNvPicPr>
          <p:nvPr/>
        </p:nvPicPr>
        <p:blipFill>
          <a:blip r:embed="rId6" cstate="print"/>
          <a:srcRect l="44094"/>
          <a:stretch>
            <a:fillRect/>
          </a:stretch>
        </p:blipFill>
        <p:spPr>
          <a:xfrm>
            <a:off x="6310064" y="2708920"/>
            <a:ext cx="2726432" cy="3657600"/>
          </a:xfrm>
          <a:prstGeom prst="rect">
            <a:avLst/>
          </a:prstGeom>
        </p:spPr>
      </p:pic>
      <p:sp>
        <p:nvSpPr>
          <p:cNvPr id="11" name="Callout 2 10"/>
          <p:cNvSpPr/>
          <p:nvPr/>
        </p:nvSpPr>
        <p:spPr>
          <a:xfrm>
            <a:off x="7956376" y="3284984"/>
            <a:ext cx="914400" cy="612648"/>
          </a:xfrm>
          <a:prstGeom prst="borderCallout2">
            <a:avLst>
              <a:gd name="adj1" fmla="val 109961"/>
              <a:gd name="adj2" fmla="val 57223"/>
              <a:gd name="adj3" fmla="val 128203"/>
              <a:gd name="adj4" fmla="val 60000"/>
              <a:gd name="adj5" fmla="val 226928"/>
              <a:gd name="adj6" fmla="val 84445"/>
            </a:avLst>
          </a:prstGeom>
          <a:ln w="38100">
            <a:solidFill>
              <a:srgbClr val="C60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8435280" cy="990600"/>
          </a:xfrm>
        </p:spPr>
        <p:txBody>
          <a:bodyPr>
            <a:normAutofit/>
          </a:bodyPr>
          <a:lstStyle/>
          <a:p>
            <a:r>
              <a:rPr lang="en-US" b="1" dirty="0" smtClean="0"/>
              <a:t>5-Search for </a:t>
            </a:r>
            <a:r>
              <a:rPr lang="en-US" b="1" dirty="0" smtClean="0">
                <a:latin typeface="Symbol" pitchFamily="18" charset="2"/>
              </a:rPr>
              <a:t>n</a:t>
            </a:r>
            <a:r>
              <a:rPr lang="en-US" b="1" baseline="-25000" dirty="0" smtClean="0"/>
              <a:t>e</a:t>
            </a:r>
            <a:r>
              <a:rPr lang="en-US" b="1" dirty="0" smtClean="0"/>
              <a:t> Showers</a:t>
            </a:r>
            <a:endParaRPr lang="en-US" dirty="0"/>
          </a:p>
        </p:txBody>
      </p:sp>
      <p:sp>
        <p:nvSpPr>
          <p:cNvPr id="11" name="Segnaposto contenuto 10"/>
          <p:cNvSpPr>
            <a:spLocks noGrp="1"/>
          </p:cNvSpPr>
          <p:nvPr>
            <p:ph sz="quarter" idx="1"/>
          </p:nvPr>
        </p:nvSpPr>
        <p:spPr>
          <a:xfrm>
            <a:off x="457200" y="1219200"/>
            <a:ext cx="2458616" cy="4937760"/>
          </a:xfrm>
        </p:spPr>
        <p:txBody>
          <a:bodyPr/>
          <a:lstStyle/>
          <a:p>
            <a:r>
              <a:rPr lang="en-US" dirty="0" err="1" smtClean="0"/>
              <a:t>Exitement</a:t>
            </a:r>
            <a:r>
              <a:rPr lang="en-US" dirty="0" smtClean="0"/>
              <a:t> from IC </a:t>
            </a:r>
            <a:endParaRPr lang="en-US" dirty="0"/>
          </a:p>
        </p:txBody>
      </p:sp>
      <p:pic>
        <p:nvPicPr>
          <p:cNvPr id="36871" name="Picture 7"/>
          <p:cNvPicPr>
            <a:picLocks noChangeAspect="1" noChangeArrowheads="1"/>
          </p:cNvPicPr>
          <p:nvPr/>
        </p:nvPicPr>
        <p:blipFill>
          <a:blip r:embed="rId2" cstate="print"/>
          <a:srcRect/>
          <a:stretch>
            <a:fillRect/>
          </a:stretch>
        </p:blipFill>
        <p:spPr bwMode="auto">
          <a:xfrm>
            <a:off x="2699792" y="1412776"/>
            <a:ext cx="5378450" cy="5105400"/>
          </a:xfrm>
          <a:prstGeom prst="rect">
            <a:avLst/>
          </a:prstGeom>
          <a:noFill/>
          <a:ln w="9525">
            <a:noFill/>
            <a:miter lim="800000"/>
            <a:headEnd/>
            <a:tailEnd/>
          </a:ln>
        </p:spPr>
      </p:pic>
      <p:sp>
        <p:nvSpPr>
          <p:cNvPr id="6" name="Rettangolo 5"/>
          <p:cNvSpPr/>
          <p:nvPr/>
        </p:nvSpPr>
        <p:spPr>
          <a:xfrm>
            <a:off x="1670407" y="3153742"/>
            <a:ext cx="5803192" cy="923330"/>
          </a:xfrm>
          <a:prstGeom prst="rect">
            <a:avLst/>
          </a:prstGeom>
          <a:noFill/>
        </p:spPr>
        <p:txBody>
          <a:bodyPr wrap="none" lIns="91440" tIns="45720" rIns="91440" bIns="45720">
            <a:spAutoFit/>
          </a:bodyPr>
          <a:lstStyle/>
          <a:p>
            <a:pPr algn="ctr"/>
            <a:r>
              <a:rPr lang="it-IT"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Not </a:t>
            </a:r>
            <a:r>
              <a:rPr lang="it-IT" sz="5400" b="1" cap="none" spc="0"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to</a:t>
            </a:r>
            <a:r>
              <a:rPr lang="it-IT"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it-IT" sz="5400" b="1" cap="none" spc="0"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be</a:t>
            </a:r>
            <a:r>
              <a:rPr lang="it-IT"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it-IT" sz="5400" b="1" cap="none" spc="0"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quoted</a:t>
            </a:r>
            <a:endParaRPr lang="it-IT"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sz="quarter" idx="1"/>
          </p:nvPr>
        </p:nvSpPr>
        <p:spPr/>
        <p:txBody>
          <a:bodyPr/>
          <a:lstStyle/>
          <a:p>
            <a:endParaRPr lang="en-US"/>
          </a:p>
        </p:txBody>
      </p:sp>
      <p:pic>
        <p:nvPicPr>
          <p:cNvPr id="49154" name="Picture 2"/>
          <p:cNvPicPr>
            <a:picLocks noChangeAspect="1" noChangeArrowheads="1"/>
          </p:cNvPicPr>
          <p:nvPr/>
        </p:nvPicPr>
        <p:blipFill>
          <a:blip r:embed="rId2" cstate="print"/>
          <a:srcRect/>
          <a:stretch>
            <a:fillRect/>
          </a:stretch>
        </p:blipFill>
        <p:spPr bwMode="auto">
          <a:xfrm>
            <a:off x="179512" y="172702"/>
            <a:ext cx="8763477" cy="64966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8435280" cy="612304"/>
          </a:xfrm>
        </p:spPr>
        <p:txBody>
          <a:bodyPr>
            <a:normAutofit/>
          </a:bodyPr>
          <a:lstStyle/>
          <a:p>
            <a:r>
              <a:rPr lang="en-US" b="1" dirty="0" smtClean="0"/>
              <a:t>The ANTARES physics papers (2010</a:t>
            </a:r>
            <a:r>
              <a:rPr lang="en-US" b="1" dirty="0" smtClean="0">
                <a:sym typeface="Wingdings" pitchFamily="2" charset="2"/>
              </a:rPr>
              <a:t></a:t>
            </a:r>
            <a:r>
              <a:rPr lang="en-US" b="1" dirty="0" smtClean="0"/>
              <a:t>)</a:t>
            </a:r>
            <a:endParaRPr lang="en-US" b="1" dirty="0"/>
          </a:p>
        </p:txBody>
      </p:sp>
      <p:graphicFrame>
        <p:nvGraphicFramePr>
          <p:cNvPr id="10" name="Tabella 9"/>
          <p:cNvGraphicFramePr>
            <a:graphicFrameLocks noGrp="1"/>
          </p:cNvGraphicFramePr>
          <p:nvPr/>
        </p:nvGraphicFramePr>
        <p:xfrm>
          <a:off x="251520" y="877671"/>
          <a:ext cx="7920881" cy="5625897"/>
        </p:xfrm>
        <a:graphic>
          <a:graphicData uri="http://schemas.openxmlformats.org/drawingml/2006/table">
            <a:tbl>
              <a:tblPr/>
              <a:tblGrid>
                <a:gridCol w="432048"/>
                <a:gridCol w="6597078"/>
                <a:gridCol w="891755"/>
              </a:tblGrid>
              <a:tr h="160784">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it-IT" sz="1100" b="1" dirty="0" smtClean="0">
                          <a:latin typeface="+mj-lt"/>
                          <a:ea typeface="Times New Roman"/>
                          <a:cs typeface="Times New Roman"/>
                        </a:rPr>
                        <a:t>1</a:t>
                      </a:r>
                      <a:endParaRPr lang="it-IT" sz="1100" b="1"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en-US" sz="900" b="1" dirty="0">
                          <a:latin typeface="+mj-lt"/>
                          <a:ea typeface="Times New Roman"/>
                          <a:cs typeface="Times New Roman"/>
                        </a:rPr>
                        <a:t>MEASUREMENT OF THE ATMOSPHERIC MUON FLUX WITH A 4 GEV THRESHOLD IN THE ANTARES NEUTRINO TELESCOPE. </a:t>
                      </a:r>
                      <a:r>
                        <a:rPr lang="en-US" sz="900" dirty="0">
                          <a:latin typeface="+mj-lt"/>
                          <a:ea typeface="Times New Roman"/>
                          <a:cs typeface="Times New Roman"/>
                        </a:rPr>
                        <a:t>J.A. Aguilar et al.</a:t>
                      </a:r>
                      <a:r>
                        <a:rPr lang="en-US" sz="900" b="1" dirty="0">
                          <a:latin typeface="+mj-lt"/>
                          <a:ea typeface="Times New Roman"/>
                          <a:cs typeface="Times New Roman"/>
                        </a:rPr>
                        <a:t> (</a:t>
                      </a:r>
                      <a:r>
                        <a:rPr lang="en-US" sz="900" dirty="0">
                          <a:latin typeface="+mj-lt"/>
                          <a:ea typeface="Times New Roman"/>
                          <a:cs typeface="Times New Roman"/>
                        </a:rPr>
                        <a:t>The</a:t>
                      </a:r>
                      <a:r>
                        <a:rPr lang="en-US" sz="900" b="1" dirty="0">
                          <a:latin typeface="+mj-lt"/>
                          <a:ea typeface="Times New Roman"/>
                          <a:cs typeface="Times New Roman"/>
                        </a:rPr>
                        <a:t> </a:t>
                      </a:r>
                      <a:r>
                        <a:rPr lang="en-US" sz="900" dirty="0">
                          <a:latin typeface="+mj-lt"/>
                          <a:ea typeface="Times New Roman"/>
                          <a:cs typeface="Times New Roman"/>
                        </a:rPr>
                        <a:t>ANTARES collaboration)  </a:t>
                      </a:r>
                      <a:r>
                        <a:rPr lang="en-US" sz="900" dirty="0" smtClean="0">
                          <a:latin typeface="+mj-lt"/>
                          <a:ea typeface="Times New Roman"/>
                          <a:cs typeface="Times New Roman"/>
                        </a:rPr>
                        <a:t> </a:t>
                      </a:r>
                      <a:r>
                        <a:rPr lang="en-GB" sz="900" b="1" u="sng" dirty="0" err="1">
                          <a:solidFill>
                            <a:srgbClr val="0000FF"/>
                          </a:solidFill>
                          <a:latin typeface="+mj-lt"/>
                          <a:ea typeface="Times New Roman"/>
                          <a:cs typeface="Times New Roman"/>
                        </a:rPr>
                        <a:t>Astropart</a:t>
                      </a:r>
                      <a:r>
                        <a:rPr lang="en-GB" sz="900" b="1" u="sng" dirty="0">
                          <a:solidFill>
                            <a:srgbClr val="0000FF"/>
                          </a:solidFill>
                          <a:latin typeface="+mj-lt"/>
                          <a:ea typeface="Times New Roman"/>
                          <a:cs typeface="Times New Roman"/>
                        </a:rPr>
                        <a:t>. Phys. 33 (2010) </a:t>
                      </a:r>
                      <a:r>
                        <a:rPr lang="en-GB" sz="900" b="1" u="sng" dirty="0" smtClean="0">
                          <a:solidFill>
                            <a:srgbClr val="0000FF"/>
                          </a:solidFill>
                          <a:latin typeface="+mj-lt"/>
                          <a:ea typeface="Times New Roman"/>
                          <a:cs typeface="Times New Roman"/>
                        </a:rPr>
                        <a:t>86-90</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it-IT" sz="900" dirty="0" smtClean="0">
                          <a:latin typeface="+mj-lt"/>
                          <a:ea typeface="Times New Roman"/>
                          <a:cs typeface="Times New Roman"/>
                        </a:rPr>
                        <a:t> </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38544">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it-IT" sz="1100" b="1" dirty="0" smtClean="0">
                          <a:latin typeface="+mj-lt"/>
                          <a:ea typeface="Times New Roman"/>
                          <a:cs typeface="Times New Roman"/>
                        </a:rPr>
                        <a:t>2</a:t>
                      </a:r>
                      <a:endParaRPr lang="it-IT" sz="1100" b="1"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en-US" sz="900" b="1" dirty="0">
                          <a:latin typeface="+mj-lt"/>
                          <a:ea typeface="Times New Roman"/>
                          <a:cs typeface="Times New Roman"/>
                        </a:rPr>
                        <a:t>ZENITH DISTRIBUTION AND FLUX OF ATMOSPHERIC MUONS MEASURED WITH THE 5-LINE ANTARES DETECTOR. </a:t>
                      </a:r>
                      <a:r>
                        <a:rPr lang="en-US" sz="900" dirty="0">
                          <a:latin typeface="+mj-lt"/>
                          <a:ea typeface="Times New Roman"/>
                          <a:cs typeface="Times New Roman"/>
                        </a:rPr>
                        <a:t>J.A. Aguilar et al. (ANTARES Coll.)</a:t>
                      </a:r>
                      <a:r>
                        <a:rPr lang="en-US" sz="900" b="1" dirty="0">
                          <a:latin typeface="+mj-lt"/>
                          <a:ea typeface="Times New Roman"/>
                          <a:cs typeface="Times New Roman"/>
                        </a:rPr>
                        <a:t> </a:t>
                      </a:r>
                      <a:r>
                        <a:rPr lang="en-US" sz="900" b="1" u="sng" dirty="0" err="1">
                          <a:solidFill>
                            <a:srgbClr val="0000FF"/>
                          </a:solidFill>
                          <a:latin typeface="+mj-lt"/>
                          <a:ea typeface="Times New Roman"/>
                          <a:cs typeface="Times New Roman"/>
                        </a:rPr>
                        <a:t>Astropart</a:t>
                      </a:r>
                      <a:r>
                        <a:rPr lang="en-US" sz="900" b="1" u="sng" dirty="0">
                          <a:solidFill>
                            <a:srgbClr val="0000FF"/>
                          </a:solidFill>
                          <a:latin typeface="+mj-lt"/>
                          <a:ea typeface="Times New Roman"/>
                          <a:cs typeface="Times New Roman"/>
                        </a:rPr>
                        <a:t>. Phys. 34 (2010) 179–184</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it-IT" sz="900" b="1" dirty="0" smtClean="0">
                          <a:latin typeface="+mj-lt"/>
                          <a:ea typeface="Times New Roman"/>
                          <a:cs typeface="Times New Roman"/>
                        </a:rPr>
                        <a:t>A. Margiotta, M. Bazzotti</a:t>
                      </a:r>
                      <a:endParaRPr lang="it-IT" sz="900" b="1"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38544">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spcBef>
                          <a:spcPts val="500"/>
                        </a:spcBef>
                        <a:spcAft>
                          <a:spcPts val="500"/>
                        </a:spcAft>
                      </a:pPr>
                      <a:r>
                        <a:rPr lang="it-IT" sz="1100" b="1" dirty="0" smtClean="0">
                          <a:latin typeface="+mj-lt"/>
                          <a:ea typeface="Times New Roman"/>
                          <a:cs typeface="Times New Roman"/>
                        </a:rPr>
                        <a:t>3</a:t>
                      </a:r>
                      <a:endParaRPr lang="it-IT" sz="1100" b="1"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spcBef>
                          <a:spcPts val="500"/>
                        </a:spcBef>
                        <a:spcAft>
                          <a:spcPts val="500"/>
                        </a:spcAft>
                      </a:pPr>
                      <a:r>
                        <a:rPr lang="en-US" sz="900" b="1" dirty="0">
                          <a:latin typeface="+mj-lt"/>
                          <a:ea typeface="Times New Roman"/>
                          <a:cs typeface="Times New Roman"/>
                        </a:rPr>
                        <a:t>SEARCH FOR A DIFFUSE FLUX OF HIGH-ENERGY </a:t>
                      </a:r>
                      <a:r>
                        <a:rPr lang="en-US" sz="900" b="1" dirty="0">
                          <a:latin typeface="Symbol" pitchFamily="18" charset="2"/>
                          <a:ea typeface="Times New Roman"/>
                          <a:cs typeface="Times New Roman"/>
                        </a:rPr>
                        <a:t>n</a:t>
                      </a:r>
                      <a:r>
                        <a:rPr lang="en-US" sz="900" b="1" baseline="-25000" dirty="0">
                          <a:latin typeface="Symbol" pitchFamily="18" charset="2"/>
                          <a:ea typeface="Times New Roman"/>
                          <a:cs typeface="Times New Roman"/>
                        </a:rPr>
                        <a:t>m</a:t>
                      </a:r>
                      <a:r>
                        <a:rPr lang="en-US" sz="900" b="1" dirty="0">
                          <a:latin typeface="+mj-lt"/>
                          <a:ea typeface="Times New Roman"/>
                          <a:cs typeface="Times New Roman"/>
                        </a:rPr>
                        <a:t>  WITH THE ANTARES NEUTRINO TELESCOPE</a:t>
                      </a:r>
                      <a:r>
                        <a:rPr lang="en-US" sz="900" b="1" dirty="0" smtClean="0">
                          <a:latin typeface="+mj-lt"/>
                          <a:ea typeface="Times New Roman"/>
                          <a:cs typeface="Times New Roman"/>
                        </a:rPr>
                        <a:t>.</a:t>
                      </a:r>
                      <a:r>
                        <a:rPr lang="en-US" sz="900" b="1" baseline="0" dirty="0" smtClean="0">
                          <a:latin typeface="+mj-lt"/>
                          <a:ea typeface="Times New Roman"/>
                          <a:cs typeface="Times New Roman"/>
                        </a:rPr>
                        <a:t>              </a:t>
                      </a:r>
                      <a:r>
                        <a:rPr lang="en-US" sz="900" b="1" dirty="0" smtClean="0">
                          <a:latin typeface="+mj-lt"/>
                          <a:ea typeface="Times New Roman"/>
                          <a:cs typeface="Times New Roman"/>
                        </a:rPr>
                        <a:t> </a:t>
                      </a:r>
                      <a:r>
                        <a:rPr lang="en-US" sz="900" dirty="0">
                          <a:latin typeface="+mj-lt"/>
                          <a:ea typeface="Times New Roman"/>
                          <a:cs typeface="Times New Roman"/>
                        </a:rPr>
                        <a:t>J. A. Aguilar et al. (The ANTARES Coll.)  </a:t>
                      </a:r>
                      <a:r>
                        <a:rPr lang="en-US" sz="900" b="1" u="sng" dirty="0" err="1">
                          <a:solidFill>
                            <a:srgbClr val="0000FF"/>
                          </a:solidFill>
                          <a:latin typeface="+mj-lt"/>
                          <a:ea typeface="Times New Roman"/>
                          <a:cs typeface="Times New Roman"/>
                        </a:rPr>
                        <a:t>Phys.Lett</a:t>
                      </a:r>
                      <a:r>
                        <a:rPr lang="en-US" sz="900" b="1" u="sng" dirty="0">
                          <a:solidFill>
                            <a:srgbClr val="0000FF"/>
                          </a:solidFill>
                          <a:latin typeface="+mj-lt"/>
                          <a:ea typeface="Times New Roman"/>
                          <a:cs typeface="Times New Roman"/>
                        </a:rPr>
                        <a:t>. B696 (2011) 16-22</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spcBef>
                          <a:spcPts val="500"/>
                        </a:spcBef>
                        <a:spcAft>
                          <a:spcPts val="500"/>
                        </a:spcAft>
                      </a:pPr>
                      <a:r>
                        <a:rPr lang="it-IT" sz="900" b="1" dirty="0" smtClean="0">
                          <a:latin typeface="+mj-lt"/>
                          <a:ea typeface="Times New Roman"/>
                          <a:cs typeface="Times New Roman"/>
                        </a:rPr>
                        <a:t>M.S.,</a:t>
                      </a:r>
                      <a:r>
                        <a:rPr lang="it-IT" sz="900" b="1" baseline="0" dirty="0" smtClean="0">
                          <a:latin typeface="+mj-lt"/>
                          <a:ea typeface="Times New Roman"/>
                          <a:cs typeface="Times New Roman"/>
                        </a:rPr>
                        <a:t> S. Biagi.</a:t>
                      </a:r>
                      <a:endParaRPr lang="it-IT" sz="900" b="1" dirty="0" smtClean="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38544">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spcBef>
                          <a:spcPts val="500"/>
                        </a:spcBef>
                        <a:spcAft>
                          <a:spcPts val="500"/>
                        </a:spcAft>
                      </a:pPr>
                      <a:r>
                        <a:rPr lang="it-IT" sz="1100" b="1" dirty="0" smtClean="0">
                          <a:latin typeface="+mj-lt"/>
                          <a:ea typeface="Times New Roman"/>
                          <a:cs typeface="Times New Roman"/>
                        </a:rPr>
                        <a:t>4</a:t>
                      </a:r>
                      <a:endParaRPr lang="it-IT" sz="1100" b="1"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spcBef>
                          <a:spcPts val="500"/>
                        </a:spcBef>
                        <a:spcAft>
                          <a:spcPts val="500"/>
                        </a:spcAft>
                      </a:pPr>
                      <a:r>
                        <a:rPr lang="en-AU" sz="900" b="1" dirty="0">
                          <a:latin typeface="+mj-lt"/>
                          <a:ea typeface="Times New Roman"/>
                          <a:cs typeface="Times New Roman"/>
                        </a:rPr>
                        <a:t>TIME CALIBRATION OF THE ANTARES NEUTRINO TELESCOPE</a:t>
                      </a:r>
                      <a:r>
                        <a:rPr lang="en-AU" sz="900" dirty="0">
                          <a:latin typeface="+mj-lt"/>
                          <a:ea typeface="Times New Roman"/>
                          <a:cs typeface="Times New Roman"/>
                        </a:rPr>
                        <a:t>. A. Aguilar et al. (The ANTARES Coll.) </a:t>
                      </a:r>
                      <a:r>
                        <a:rPr lang="en-AU" sz="900" b="1" u="sng" dirty="0" err="1" smtClean="0">
                          <a:solidFill>
                            <a:srgbClr val="0000FF"/>
                          </a:solidFill>
                          <a:latin typeface="+mj-lt"/>
                          <a:ea typeface="Times New Roman"/>
                          <a:cs typeface="Times New Roman"/>
                        </a:rPr>
                        <a:t>Astropart.Phys</a:t>
                      </a:r>
                      <a:r>
                        <a:rPr lang="en-AU" sz="900" b="1" u="sng" dirty="0">
                          <a:solidFill>
                            <a:srgbClr val="0000FF"/>
                          </a:solidFill>
                          <a:latin typeface="+mj-lt"/>
                          <a:ea typeface="Times New Roman"/>
                          <a:cs typeface="Times New Roman"/>
                        </a:rPr>
                        <a:t>. 34 (2011) 539-549</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spcBef>
                          <a:spcPts val="500"/>
                        </a:spcBef>
                        <a:spcAft>
                          <a:spcPts val="500"/>
                        </a:spcAft>
                      </a:pP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38544">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it-IT" sz="1100" b="1" dirty="0" smtClean="0">
                          <a:latin typeface="+mj-lt"/>
                          <a:ea typeface="Times New Roman"/>
                          <a:cs typeface="Times New Roman"/>
                        </a:rPr>
                        <a:t>5</a:t>
                      </a:r>
                      <a:endParaRPr lang="it-IT" sz="1100" b="1"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en-US" sz="900" b="1" dirty="0">
                          <a:latin typeface="+mj-lt"/>
                          <a:ea typeface="Times New Roman"/>
                          <a:cs typeface="Times New Roman"/>
                        </a:rPr>
                        <a:t>A FAST ALGORITHM FOR MUON TRACK RECONSTRUCTION AND ITS APPLICATION TO THE ANTARES NEUTRINO TELESCOPE.  </a:t>
                      </a:r>
                      <a:r>
                        <a:rPr lang="en-US" sz="900" dirty="0">
                          <a:latin typeface="+mj-lt"/>
                          <a:ea typeface="Times New Roman"/>
                          <a:cs typeface="Times New Roman"/>
                        </a:rPr>
                        <a:t>J. A. Aguilar et al. (The ANTARES Coll.)  </a:t>
                      </a:r>
                      <a:r>
                        <a:rPr lang="en-US" sz="900" b="1" u="sng" dirty="0" err="1">
                          <a:solidFill>
                            <a:srgbClr val="0000FF"/>
                          </a:solidFill>
                          <a:latin typeface="+mj-lt"/>
                          <a:ea typeface="Times New Roman"/>
                          <a:cs typeface="Times New Roman"/>
                        </a:rPr>
                        <a:t>Astropart.Phys</a:t>
                      </a:r>
                      <a:r>
                        <a:rPr lang="en-US" sz="900" b="1" u="sng" dirty="0">
                          <a:solidFill>
                            <a:srgbClr val="0000FF"/>
                          </a:solidFill>
                          <a:latin typeface="+mj-lt"/>
                          <a:ea typeface="Times New Roman"/>
                          <a:cs typeface="Times New Roman"/>
                        </a:rPr>
                        <a:t>. 34 (2011) 652-662</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38544">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spcAft>
                          <a:spcPts val="0"/>
                        </a:spcAft>
                      </a:pPr>
                      <a:r>
                        <a:rPr lang="it-IT" sz="1100" b="1" dirty="0" smtClean="0">
                          <a:latin typeface="+mj-lt"/>
                          <a:ea typeface="Times New Roman"/>
                          <a:cs typeface="Times New Roman"/>
                        </a:rPr>
                        <a:t>6</a:t>
                      </a:r>
                      <a:endParaRPr lang="it-IT" sz="1100" b="1"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spcAft>
                          <a:spcPts val="0"/>
                        </a:spcAft>
                      </a:pPr>
                      <a:r>
                        <a:rPr lang="en-AU" sz="900" b="1" dirty="0">
                          <a:latin typeface="+mj-lt"/>
                          <a:ea typeface="Times New Roman"/>
                          <a:cs typeface="Times New Roman"/>
                        </a:rPr>
                        <a:t>ANTARES: The first undersea neutrino telescope.  </a:t>
                      </a:r>
                      <a:r>
                        <a:rPr lang="en-US" sz="900" dirty="0">
                          <a:latin typeface="+mj-lt"/>
                          <a:ea typeface="Times New Roman"/>
                          <a:cs typeface="Times New Roman"/>
                        </a:rPr>
                        <a:t>M. </a:t>
                      </a:r>
                      <a:r>
                        <a:rPr lang="en-US" sz="900" dirty="0" err="1">
                          <a:latin typeface="+mj-lt"/>
                          <a:ea typeface="Times New Roman"/>
                          <a:cs typeface="Times New Roman"/>
                        </a:rPr>
                        <a:t>Ageron</a:t>
                      </a:r>
                      <a:r>
                        <a:rPr lang="en-US" sz="900" dirty="0">
                          <a:latin typeface="+mj-lt"/>
                          <a:ea typeface="Times New Roman"/>
                          <a:cs typeface="Times New Roman"/>
                        </a:rPr>
                        <a:t> et al. (The ANTARES Coll.)  </a:t>
                      </a:r>
                      <a:endParaRPr lang="it-IT" sz="900" dirty="0">
                        <a:latin typeface="+mj-lt"/>
                        <a:ea typeface="Times New Roman"/>
                        <a:cs typeface="Times New Roman"/>
                      </a:endParaRPr>
                    </a:p>
                    <a:p>
                      <a:pPr>
                        <a:spcAft>
                          <a:spcPts val="0"/>
                        </a:spcAft>
                      </a:pPr>
                      <a:r>
                        <a:rPr lang="en-AU" sz="900" b="1" u="sng" dirty="0">
                          <a:solidFill>
                            <a:srgbClr val="0000FF"/>
                          </a:solidFill>
                          <a:latin typeface="+mj-lt"/>
                          <a:ea typeface="Times New Roman"/>
                          <a:cs typeface="Times New Roman"/>
                        </a:rPr>
                        <a:t>Nuclear Inst. and Methods in Physics Research, A 656 (2011) 11-38</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spcAft>
                          <a:spcPts val="0"/>
                        </a:spcAft>
                      </a:pPr>
                      <a:r>
                        <a:rPr lang="it-IT" sz="900" dirty="0" smtClean="0">
                          <a:latin typeface="+mj-lt"/>
                          <a:ea typeface="Times New Roman"/>
                          <a:cs typeface="Times New Roman"/>
                        </a:rPr>
                        <a:t>Tutti</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69709">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it-IT" sz="1100" b="1" dirty="0" smtClean="0">
                          <a:latin typeface="+mj-lt"/>
                          <a:ea typeface="Times New Roman"/>
                          <a:cs typeface="Times New Roman"/>
                        </a:rPr>
                        <a:t>7</a:t>
                      </a:r>
                      <a:endParaRPr lang="it-IT" sz="1100" b="1"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en-US" sz="900" b="1" dirty="0">
                          <a:latin typeface="+mj-lt"/>
                          <a:ea typeface="Times New Roman"/>
                          <a:cs typeface="Times New Roman"/>
                        </a:rPr>
                        <a:t>AMADEUS - THE ACOUSTIC NEUTRINO DETECTION TEST SYSTEM OF THE ANTARES DEEP-SEA NEUTRINO TELESCOPE.</a:t>
                      </a:r>
                      <a:r>
                        <a:rPr lang="en-US" sz="900" dirty="0">
                          <a:latin typeface="+mj-lt"/>
                          <a:ea typeface="Times New Roman"/>
                          <a:cs typeface="Times New Roman"/>
                        </a:rPr>
                        <a:t> J. A. Aguilar et al. (The ANTARES Coll.)  </a:t>
                      </a:r>
                      <a:r>
                        <a:rPr lang="en-US" sz="900" b="1" dirty="0">
                          <a:latin typeface="+mj-lt"/>
                          <a:ea typeface="Times New Roman"/>
                          <a:cs typeface="Times New Roman"/>
                        </a:rPr>
                        <a:t> </a:t>
                      </a:r>
                      <a:r>
                        <a:rPr lang="en-AU" sz="900" b="1" u="sng" dirty="0">
                          <a:solidFill>
                            <a:srgbClr val="0000FF"/>
                          </a:solidFill>
                          <a:latin typeface="+mj-lt"/>
                          <a:ea typeface="Times New Roman"/>
                          <a:cs typeface="Times New Roman"/>
                        </a:rPr>
                        <a:t>Nuclear Inst. and Methods in Physics Research, A 626-627 (2011) 128-143</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69709">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it-IT" sz="1100" b="1" dirty="0" smtClean="0">
                          <a:latin typeface="+mj-lt"/>
                          <a:ea typeface="Times New Roman"/>
                          <a:cs typeface="Times New Roman"/>
                        </a:rPr>
                        <a:t>8</a:t>
                      </a:r>
                      <a:endParaRPr lang="it-IT" sz="1100" b="1"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en-US" sz="900" b="1" dirty="0">
                          <a:latin typeface="+mj-lt"/>
                          <a:ea typeface="Times New Roman"/>
                          <a:cs typeface="Times New Roman"/>
                        </a:rPr>
                        <a:t>ACOUSTIC AND OPTICAL VARIATIONS DURING RAPID DOWNWARD MOTION EPISODES IN THE DEEP NORTH-WESTERN MEDITERRANEAN SEA. </a:t>
                      </a:r>
                      <a:r>
                        <a:rPr lang="en-US" sz="900" dirty="0">
                          <a:latin typeface="+mj-lt"/>
                          <a:ea typeface="Times New Roman"/>
                          <a:cs typeface="Times New Roman"/>
                        </a:rPr>
                        <a:t>Van </a:t>
                      </a:r>
                      <a:r>
                        <a:rPr lang="en-US" sz="900" dirty="0" err="1">
                          <a:latin typeface="+mj-lt"/>
                          <a:ea typeface="Times New Roman"/>
                          <a:cs typeface="Times New Roman"/>
                        </a:rPr>
                        <a:t>Haren</a:t>
                      </a:r>
                      <a:r>
                        <a:rPr lang="en-US" sz="900" dirty="0">
                          <a:latin typeface="+mj-lt"/>
                          <a:ea typeface="Times New Roman"/>
                          <a:cs typeface="Times New Roman"/>
                        </a:rPr>
                        <a:t>, H., </a:t>
                      </a:r>
                      <a:r>
                        <a:rPr lang="en-US" sz="900" dirty="0" err="1">
                          <a:latin typeface="+mj-lt"/>
                          <a:ea typeface="Times New Roman"/>
                          <a:cs typeface="Times New Roman"/>
                        </a:rPr>
                        <a:t>Taupier-Letage</a:t>
                      </a:r>
                      <a:r>
                        <a:rPr lang="en-US" sz="900" dirty="0">
                          <a:latin typeface="+mj-lt"/>
                          <a:ea typeface="Times New Roman"/>
                          <a:cs typeface="Times New Roman"/>
                        </a:rPr>
                        <a:t>, I., Aguilar</a:t>
                      </a:r>
                      <a:r>
                        <a:rPr lang="en-US" sz="900" b="1" dirty="0">
                          <a:latin typeface="+mj-lt"/>
                          <a:ea typeface="Times New Roman"/>
                          <a:cs typeface="Times New Roman"/>
                        </a:rPr>
                        <a:t> (ANTARES Coll.)  </a:t>
                      </a:r>
                      <a:r>
                        <a:rPr lang="en-US" sz="900" b="1" u="sng" dirty="0">
                          <a:solidFill>
                            <a:srgbClr val="0000FF"/>
                          </a:solidFill>
                          <a:latin typeface="+mj-lt"/>
                          <a:ea typeface="Times New Roman"/>
                          <a:cs typeface="Times New Roman"/>
                        </a:rPr>
                        <a:t>Deep-Sea Research Part I: Oceanographic Research Papers 58 (2011). 875-884</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it-IT" sz="900" dirty="0" smtClean="0">
                          <a:latin typeface="+mj-lt"/>
                          <a:ea typeface="Times New Roman"/>
                          <a:cs typeface="Times New Roman"/>
                        </a:rPr>
                        <a:t> ESS</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69709">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it-IT" sz="1100" b="1" dirty="0" smtClean="0">
                          <a:latin typeface="+mj-lt"/>
                          <a:ea typeface="Times New Roman"/>
                          <a:cs typeface="Times New Roman"/>
                        </a:rPr>
                        <a:t>9</a:t>
                      </a:r>
                      <a:endParaRPr lang="it-IT" sz="1100" b="1"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en-US" sz="900" b="1" dirty="0">
                          <a:latin typeface="+mj-lt"/>
                          <a:ea typeface="Times New Roman"/>
                          <a:cs typeface="Times New Roman"/>
                        </a:rPr>
                        <a:t>FIRST SEARCH FOR POINT SOURCES OF HIGH ENERGY COSMIC NEUTRINOS WITH THE ANTARES NEUTRINO TELESCOPE. </a:t>
                      </a:r>
                      <a:r>
                        <a:rPr lang="en-US" sz="900" dirty="0">
                          <a:latin typeface="+mj-lt"/>
                          <a:ea typeface="Times New Roman"/>
                          <a:cs typeface="Times New Roman"/>
                        </a:rPr>
                        <a:t>S. Adrian-Martinez et al. (The </a:t>
                      </a:r>
                      <a:r>
                        <a:rPr lang="en-US" sz="900" dirty="0" err="1">
                          <a:latin typeface="+mj-lt"/>
                          <a:ea typeface="Times New Roman"/>
                          <a:cs typeface="Times New Roman"/>
                        </a:rPr>
                        <a:t>Antares</a:t>
                      </a:r>
                      <a:r>
                        <a:rPr lang="en-US" sz="900" dirty="0">
                          <a:latin typeface="+mj-lt"/>
                          <a:ea typeface="Times New Roman"/>
                          <a:cs typeface="Times New Roman"/>
                        </a:rPr>
                        <a:t> Collaboration). </a:t>
                      </a:r>
                      <a:r>
                        <a:rPr lang="en-US" sz="900" b="1" u="sng" dirty="0">
                          <a:solidFill>
                            <a:srgbClr val="0000FF"/>
                          </a:solidFill>
                          <a:latin typeface="+mj-lt"/>
                          <a:ea typeface="Times New Roman"/>
                          <a:cs typeface="Times New Roman"/>
                        </a:rPr>
                        <a:t>The Astrophysical Journal Letters 743(2011) L14</a:t>
                      </a:r>
                      <a:r>
                        <a:rPr lang="en-US" sz="900" b="1" u="sng" dirty="0" smtClean="0">
                          <a:solidFill>
                            <a:srgbClr val="0000FF"/>
                          </a:solidFill>
                          <a:latin typeface="+mj-lt"/>
                          <a:ea typeface="Times New Roman"/>
                          <a:cs typeface="Times New Roman"/>
                        </a:rPr>
                        <a:t>.</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38544">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spcAft>
                          <a:spcPts val="0"/>
                        </a:spcAft>
                      </a:pPr>
                      <a:r>
                        <a:rPr lang="it-IT" sz="1100" b="1" dirty="0" smtClean="0">
                          <a:latin typeface="+mj-lt"/>
                          <a:ea typeface="Times New Roman"/>
                          <a:cs typeface="Times New Roman"/>
                        </a:rPr>
                        <a:t>10</a:t>
                      </a:r>
                      <a:endParaRPr lang="it-IT" sz="1100" b="1"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spcAft>
                          <a:spcPts val="0"/>
                        </a:spcAft>
                      </a:pPr>
                      <a:r>
                        <a:rPr lang="en-US" sz="900" b="1" dirty="0">
                          <a:latin typeface="+mj-lt"/>
                          <a:ea typeface="Times New Roman"/>
                          <a:cs typeface="Times New Roman"/>
                        </a:rPr>
                        <a:t>THE ANTARES TELESCOPE NEUTRINO ALERT SYSTEM. </a:t>
                      </a:r>
                      <a:r>
                        <a:rPr lang="en-US" sz="900" dirty="0">
                          <a:latin typeface="+mj-lt"/>
                          <a:ea typeface="Times New Roman"/>
                          <a:cs typeface="Times New Roman"/>
                        </a:rPr>
                        <a:t>M. </a:t>
                      </a:r>
                      <a:r>
                        <a:rPr lang="en-US" sz="900" dirty="0" err="1">
                          <a:latin typeface="+mj-lt"/>
                          <a:ea typeface="Times New Roman"/>
                          <a:cs typeface="Times New Roman"/>
                        </a:rPr>
                        <a:t>Ageron</a:t>
                      </a:r>
                      <a:r>
                        <a:rPr lang="en-US" sz="900" dirty="0">
                          <a:latin typeface="+mj-lt"/>
                          <a:ea typeface="Times New Roman"/>
                          <a:cs typeface="Times New Roman"/>
                        </a:rPr>
                        <a:t> et al. (The ANTARES Coll.)  </a:t>
                      </a:r>
                      <a:r>
                        <a:rPr lang="en-US" sz="900" b="1" u="sng" dirty="0" err="1">
                          <a:solidFill>
                            <a:srgbClr val="0000FF"/>
                          </a:solidFill>
                          <a:latin typeface="+mj-lt"/>
                          <a:ea typeface="Times New Roman"/>
                          <a:cs typeface="Times New Roman"/>
                        </a:rPr>
                        <a:t>Astropart.Phys</a:t>
                      </a:r>
                      <a:r>
                        <a:rPr lang="en-US" sz="900" b="1" u="sng" dirty="0">
                          <a:solidFill>
                            <a:srgbClr val="0000FF"/>
                          </a:solidFill>
                          <a:latin typeface="+mj-lt"/>
                          <a:ea typeface="Times New Roman"/>
                          <a:cs typeface="Times New Roman"/>
                        </a:rPr>
                        <a:t>. 35 (2012) 530-536</a:t>
                      </a:r>
                      <a:r>
                        <a:rPr lang="en-US" sz="900" b="1" dirty="0">
                          <a:latin typeface="+mj-lt"/>
                          <a:ea typeface="Times New Roman"/>
                          <a:cs typeface="Times New Roman"/>
                        </a:rPr>
                        <a:t> </a:t>
                      </a:r>
                      <a:r>
                        <a:rPr lang="en-US" sz="900" dirty="0">
                          <a:latin typeface="+mj-lt"/>
                          <a:ea typeface="Times New Roman"/>
                          <a:cs typeface="Times New Roman"/>
                        </a:rPr>
                        <a:t>doi:10.1016/j.astropartphys.2011.11.011</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spcAft>
                          <a:spcPts val="0"/>
                        </a:spcAft>
                      </a:pP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69709">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it-IT" sz="1100" b="1" dirty="0" smtClean="0">
                          <a:latin typeface="+mj-lt"/>
                          <a:ea typeface="Times New Roman"/>
                          <a:cs typeface="Times New Roman"/>
                        </a:rPr>
                        <a:t>11</a:t>
                      </a:r>
                      <a:endParaRPr lang="it-IT" sz="1100" b="1"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en-US" sz="900" b="1" dirty="0">
                          <a:latin typeface="+mj-lt"/>
                          <a:ea typeface="Times New Roman"/>
                          <a:cs typeface="Times New Roman"/>
                        </a:rPr>
                        <a:t>MEASUREMENT OF THE GROUP VELOCITY OF LIGHT IN SEA WATER AT THE ANTARES SITE.  </a:t>
                      </a:r>
                      <a:r>
                        <a:rPr lang="en-US" sz="900" dirty="0">
                          <a:latin typeface="+mj-lt"/>
                          <a:ea typeface="Times New Roman"/>
                          <a:cs typeface="Times New Roman"/>
                        </a:rPr>
                        <a:t>S. </a:t>
                      </a:r>
                      <a:r>
                        <a:rPr lang="en-US" sz="900" dirty="0" err="1">
                          <a:latin typeface="+mj-lt"/>
                          <a:ea typeface="Times New Roman"/>
                          <a:cs typeface="Times New Roman"/>
                        </a:rPr>
                        <a:t>Adrián-Martínez</a:t>
                      </a:r>
                      <a:r>
                        <a:rPr lang="en-US" sz="900" dirty="0">
                          <a:latin typeface="+mj-lt"/>
                          <a:ea typeface="Times New Roman"/>
                          <a:cs typeface="Times New Roman"/>
                        </a:rPr>
                        <a:t> et al. (The ANTARES Coll.)  </a:t>
                      </a:r>
                      <a:r>
                        <a:rPr lang="en-US" sz="900" b="1" u="sng" dirty="0">
                          <a:solidFill>
                            <a:srgbClr val="0000FF"/>
                          </a:solidFill>
                          <a:latin typeface="+mj-lt"/>
                          <a:ea typeface="Times New Roman"/>
                          <a:cs typeface="Times New Roman"/>
                        </a:rPr>
                        <a:t>Astroparticle Physics 35 (2012) </a:t>
                      </a:r>
                      <a:r>
                        <a:rPr lang="en-US" sz="900" b="1" u="sng" dirty="0" smtClean="0">
                          <a:solidFill>
                            <a:srgbClr val="0000FF"/>
                          </a:solidFill>
                          <a:latin typeface="+mj-lt"/>
                          <a:ea typeface="Times New Roman"/>
                          <a:cs typeface="Times New Roman"/>
                        </a:rPr>
                        <a:t>552–557.</a:t>
                      </a:r>
                      <a:r>
                        <a:rPr lang="en-US" sz="900" b="0" u="none" baseline="0" dirty="0" smtClean="0">
                          <a:solidFill>
                            <a:schemeClr val="tx1"/>
                          </a:solidFill>
                          <a:latin typeface="+mj-lt"/>
                          <a:ea typeface="Times New Roman"/>
                          <a:cs typeface="Times New Roman"/>
                        </a:rPr>
                        <a:t> </a:t>
                      </a:r>
                      <a:r>
                        <a:rPr lang="en-US" sz="900" dirty="0" smtClean="0">
                          <a:latin typeface="+mj-lt"/>
                          <a:ea typeface="Times New Roman"/>
                          <a:cs typeface="Times New Roman"/>
                        </a:rPr>
                        <a:t>doi:10.1016/j.astropartphys.2011.12.003</a:t>
                      </a:r>
                      <a:r>
                        <a:rPr lang="en-US" sz="900" dirty="0">
                          <a:latin typeface="+mj-lt"/>
                          <a:ea typeface="Times New Roman"/>
                          <a:cs typeface="Times New Roman"/>
                        </a:rPr>
                        <a:t>,   </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69709">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it-IT" sz="1100" b="1" dirty="0" smtClean="0">
                          <a:latin typeface="+mj-lt"/>
                          <a:ea typeface="Times New Roman"/>
                          <a:cs typeface="Times New Roman"/>
                        </a:rPr>
                        <a:t>12</a:t>
                      </a:r>
                      <a:endParaRPr lang="it-IT" sz="1100" b="1"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en-US" sz="900" b="1" dirty="0">
                          <a:latin typeface="+mj-lt"/>
                          <a:ea typeface="Times New Roman"/>
                          <a:cs typeface="Times New Roman"/>
                        </a:rPr>
                        <a:t>A METHOD FOR DETECTION OF MUON INDUCED ELECTROMAGNETIC SHOWERS WITH THE ANTARES DETECTOR. </a:t>
                      </a:r>
                      <a:r>
                        <a:rPr lang="en-US" sz="900" dirty="0">
                          <a:latin typeface="+mj-lt"/>
                          <a:ea typeface="Times New Roman"/>
                          <a:cs typeface="Times New Roman"/>
                        </a:rPr>
                        <a:t>J. A. Aguilar et al. (The ANTARES Coll.)  </a:t>
                      </a:r>
                      <a:r>
                        <a:rPr lang="en-US" sz="900" b="1" u="sng" dirty="0">
                          <a:solidFill>
                            <a:srgbClr val="0000FF"/>
                          </a:solidFill>
                          <a:latin typeface="+mj-lt"/>
                          <a:ea typeface="Times New Roman"/>
                          <a:cs typeface="Times New Roman"/>
                        </a:rPr>
                        <a:t>Nuclear Inst. and Methods in Physics Research A675 (2012) </a:t>
                      </a:r>
                      <a:r>
                        <a:rPr lang="en-US" sz="900" b="1" u="sng" dirty="0" smtClean="0">
                          <a:solidFill>
                            <a:srgbClr val="0000FF"/>
                          </a:solidFill>
                          <a:latin typeface="+mj-lt"/>
                          <a:ea typeface="Times New Roman"/>
                          <a:cs typeface="Times New Roman"/>
                        </a:rPr>
                        <a:t>56–62</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38544">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it-IT" sz="1100" b="1" dirty="0" smtClean="0">
                          <a:latin typeface="+mj-lt"/>
                          <a:ea typeface="Times New Roman"/>
                          <a:cs typeface="Times New Roman"/>
                        </a:rPr>
                        <a:t>13</a:t>
                      </a:r>
                      <a:endParaRPr lang="it-IT" sz="1100" b="1"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en-US" sz="900" b="1" dirty="0">
                          <a:latin typeface="+mj-lt"/>
                          <a:ea typeface="Times New Roman"/>
                          <a:cs typeface="Times New Roman"/>
                        </a:rPr>
                        <a:t>SEARCH FOR RELATIVISTIC MAGNETIC MONOPOLES WITH THE ANTARES NEUTRINO TELESCOPE. </a:t>
                      </a:r>
                      <a:r>
                        <a:rPr lang="en-US" sz="900" dirty="0">
                          <a:latin typeface="+mj-lt"/>
                          <a:ea typeface="Times New Roman"/>
                          <a:cs typeface="Times New Roman"/>
                        </a:rPr>
                        <a:t>S. </a:t>
                      </a:r>
                      <a:r>
                        <a:rPr lang="en-US" sz="900" dirty="0" err="1">
                          <a:latin typeface="+mj-lt"/>
                          <a:ea typeface="Times New Roman"/>
                          <a:cs typeface="Times New Roman"/>
                        </a:rPr>
                        <a:t>Adrián-Martínez</a:t>
                      </a:r>
                      <a:r>
                        <a:rPr lang="en-US" sz="900" dirty="0">
                          <a:latin typeface="+mj-lt"/>
                          <a:ea typeface="Times New Roman"/>
                          <a:cs typeface="Times New Roman"/>
                        </a:rPr>
                        <a:t> et al. (The ANTARES Coll.)  </a:t>
                      </a:r>
                      <a:r>
                        <a:rPr lang="en-US" sz="900" b="1" u="sng" dirty="0">
                          <a:solidFill>
                            <a:srgbClr val="0000FF"/>
                          </a:solidFill>
                          <a:latin typeface="+mj-lt"/>
                          <a:ea typeface="Times New Roman"/>
                          <a:cs typeface="Times New Roman"/>
                        </a:rPr>
                        <a:t>Astroparticle Physics 35 (2012) 634–640</a:t>
                      </a:r>
                      <a:r>
                        <a:rPr lang="en-US" sz="900" b="1" u="sng" dirty="0" smtClean="0">
                          <a:solidFill>
                            <a:srgbClr val="0000FF"/>
                          </a:solidFill>
                          <a:latin typeface="+mj-lt"/>
                          <a:ea typeface="Times New Roman"/>
                          <a:cs typeface="Times New Roman"/>
                        </a:rPr>
                        <a:t>.</a:t>
                      </a:r>
                      <a:r>
                        <a:rPr lang="en-US" sz="900" dirty="0" smtClean="0">
                          <a:latin typeface="+mj-lt"/>
                          <a:ea typeface="Times New Roman"/>
                          <a:cs typeface="Times New Roman"/>
                        </a:rPr>
                        <a:t> </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69709">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it-IT" sz="1100" b="1" dirty="0" smtClean="0">
                          <a:latin typeface="+mj-lt"/>
                          <a:ea typeface="Times New Roman"/>
                          <a:cs typeface="Times New Roman"/>
                        </a:rPr>
                        <a:t>14</a:t>
                      </a:r>
                      <a:endParaRPr lang="it-IT" sz="1100" b="1"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en-US" sz="900" b="1" dirty="0">
                          <a:latin typeface="+mj-lt"/>
                          <a:ea typeface="Times New Roman"/>
                          <a:cs typeface="Times New Roman"/>
                        </a:rPr>
                        <a:t>MEASUREMENT OF ATMOSPHERIC NEUTRINO OSCILLATIONS WITH THE ANTARES NEUTRINO TELESCOPE. </a:t>
                      </a:r>
                      <a:r>
                        <a:rPr lang="en-US" sz="900" dirty="0">
                          <a:latin typeface="+mj-lt"/>
                          <a:ea typeface="Times New Roman"/>
                          <a:cs typeface="Times New Roman"/>
                        </a:rPr>
                        <a:t>Adrian-Martinez et al. (The </a:t>
                      </a:r>
                      <a:r>
                        <a:rPr lang="en-US" sz="900" dirty="0" err="1">
                          <a:latin typeface="+mj-lt"/>
                          <a:ea typeface="Times New Roman"/>
                          <a:cs typeface="Times New Roman"/>
                        </a:rPr>
                        <a:t>Antares</a:t>
                      </a:r>
                      <a:r>
                        <a:rPr lang="en-US" sz="900" dirty="0">
                          <a:latin typeface="+mj-lt"/>
                          <a:ea typeface="Times New Roman"/>
                          <a:cs typeface="Times New Roman"/>
                        </a:rPr>
                        <a:t> Collaboration). </a:t>
                      </a:r>
                      <a:r>
                        <a:rPr lang="en-US" sz="900" b="1" dirty="0">
                          <a:latin typeface="+mj-lt"/>
                          <a:ea typeface="Times New Roman"/>
                          <a:cs typeface="Times New Roman"/>
                        </a:rPr>
                        <a:t> </a:t>
                      </a:r>
                      <a:r>
                        <a:rPr lang="en-US" sz="900" b="1" u="sng" dirty="0">
                          <a:solidFill>
                            <a:srgbClr val="0000FF"/>
                          </a:solidFill>
                          <a:latin typeface="+mj-lt"/>
                          <a:ea typeface="Times New Roman"/>
                          <a:cs typeface="Times New Roman"/>
                        </a:rPr>
                        <a:t>Physics Letters B 714 (2012) 224–230</a:t>
                      </a:r>
                      <a:r>
                        <a:rPr lang="en-US" sz="900" b="1" dirty="0">
                          <a:latin typeface="+mj-lt"/>
                          <a:ea typeface="Times New Roman"/>
                          <a:cs typeface="Times New Roman"/>
                        </a:rPr>
                        <a:t> </a:t>
                      </a:r>
                      <a:r>
                        <a:rPr lang="en-US" sz="900" b="1" dirty="0" err="1" smtClean="0">
                          <a:latin typeface="+mj-lt"/>
                          <a:ea typeface="Times New Roman"/>
                          <a:cs typeface="Times New Roman"/>
                        </a:rPr>
                        <a:t>doi</a:t>
                      </a:r>
                      <a:r>
                        <a:rPr lang="en-US" sz="900" b="1" dirty="0" smtClean="0">
                          <a:latin typeface="+mj-lt"/>
                          <a:ea typeface="Times New Roman"/>
                          <a:cs typeface="Times New Roman"/>
                        </a:rPr>
                        <a:t>:</a:t>
                      </a:r>
                      <a:r>
                        <a:rPr lang="en-US" sz="900" b="0" baseline="0" dirty="0" smtClean="0">
                          <a:latin typeface="+mj-lt"/>
                          <a:ea typeface="Times New Roman"/>
                          <a:cs typeface="Times New Roman"/>
                        </a:rPr>
                        <a:t> </a:t>
                      </a:r>
                      <a:r>
                        <a:rPr lang="en-US" sz="900" b="1" dirty="0" smtClean="0">
                          <a:latin typeface="+mj-lt"/>
                          <a:ea typeface="Times New Roman"/>
                          <a:cs typeface="Times New Roman"/>
                        </a:rPr>
                        <a:t>10.1016/j.physletb.2012.07.002</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it-IT" sz="900" dirty="0" smtClean="0">
                          <a:latin typeface="+mj-lt"/>
                          <a:ea typeface="Times New Roman"/>
                          <a:cs typeface="Times New Roman"/>
                        </a:rPr>
                        <a:t>Anche </a:t>
                      </a:r>
                      <a:r>
                        <a:rPr lang="it-IT" sz="900" kern="1200" dirty="0" smtClean="0">
                          <a:solidFill>
                            <a:schemeClr val="tx1"/>
                          </a:solidFill>
                          <a:latin typeface="+mj-lt"/>
                          <a:ea typeface="Times New Roman"/>
                          <a:cs typeface="Times New Roman"/>
                        </a:rPr>
                        <a:t>tesi</a:t>
                      </a:r>
                      <a:r>
                        <a:rPr lang="it-IT" sz="900" dirty="0" smtClean="0">
                          <a:latin typeface="+mj-lt"/>
                          <a:ea typeface="Times New Roman"/>
                          <a:cs typeface="Times New Roman"/>
                        </a:rPr>
                        <a:t> </a:t>
                      </a:r>
                      <a:r>
                        <a:rPr lang="it-IT" sz="900" b="1" dirty="0" smtClean="0">
                          <a:latin typeface="+mj-lt"/>
                          <a:ea typeface="Times New Roman"/>
                          <a:cs typeface="Times New Roman"/>
                        </a:rPr>
                        <a:t>I. Madore</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38544">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it-IT" sz="1100" b="1" dirty="0" smtClean="0">
                          <a:latin typeface="+mj-lt"/>
                          <a:ea typeface="Times New Roman"/>
                          <a:cs typeface="Times New Roman"/>
                        </a:rPr>
                        <a:t>15</a:t>
                      </a:r>
                      <a:endParaRPr lang="it-IT" sz="1100" b="1"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en-US" sz="900" b="1" dirty="0" smtClean="0">
                          <a:latin typeface="+mj-lt"/>
                          <a:ea typeface="Times New Roman"/>
                          <a:cs typeface="Times New Roman"/>
                        </a:rPr>
                        <a:t>THE POSITIONING SYSTEM OF THE ANTARES NEUTRINO TELESCOPE. </a:t>
                      </a:r>
                      <a:r>
                        <a:rPr lang="en-US" sz="900" dirty="0" smtClean="0">
                          <a:latin typeface="+mj-lt"/>
                          <a:ea typeface="Times New Roman"/>
                          <a:cs typeface="Times New Roman"/>
                        </a:rPr>
                        <a:t>Adrian-Martinez </a:t>
                      </a:r>
                      <a:r>
                        <a:rPr lang="en-US" sz="900" dirty="0">
                          <a:latin typeface="+mj-lt"/>
                          <a:ea typeface="Times New Roman"/>
                          <a:cs typeface="Times New Roman"/>
                        </a:rPr>
                        <a:t>et al. (The </a:t>
                      </a:r>
                      <a:r>
                        <a:rPr lang="en-US" sz="900" dirty="0" err="1">
                          <a:latin typeface="+mj-lt"/>
                          <a:ea typeface="Times New Roman"/>
                          <a:cs typeface="Times New Roman"/>
                        </a:rPr>
                        <a:t>Antares</a:t>
                      </a:r>
                      <a:r>
                        <a:rPr lang="en-US" sz="900" dirty="0">
                          <a:latin typeface="+mj-lt"/>
                          <a:ea typeface="Times New Roman"/>
                          <a:cs typeface="Times New Roman"/>
                        </a:rPr>
                        <a:t> Collaboration) </a:t>
                      </a:r>
                      <a:r>
                        <a:rPr lang="en-US" sz="900" b="1" dirty="0">
                          <a:latin typeface="+mj-lt"/>
                          <a:ea typeface="Times New Roman"/>
                          <a:cs typeface="Times New Roman"/>
                        </a:rPr>
                        <a:t>Journal of Instrumentation</a:t>
                      </a:r>
                      <a:r>
                        <a:rPr lang="en-US" sz="900" dirty="0">
                          <a:latin typeface="+mj-lt"/>
                          <a:ea typeface="Times New Roman"/>
                          <a:cs typeface="Times New Roman"/>
                        </a:rPr>
                        <a:t> </a:t>
                      </a:r>
                      <a:r>
                        <a:rPr lang="en-US" sz="900" b="1" u="sng" dirty="0">
                          <a:solidFill>
                            <a:srgbClr val="0000FF"/>
                          </a:solidFill>
                          <a:latin typeface="+mj-lt"/>
                          <a:ea typeface="Times New Roman"/>
                          <a:cs typeface="Times New Roman"/>
                        </a:rPr>
                        <a:t>JINST 7 T08002</a:t>
                      </a:r>
                      <a:r>
                        <a:rPr lang="en-US" sz="900" b="1" dirty="0">
                          <a:latin typeface="+mj-lt"/>
                          <a:ea typeface="Times New Roman"/>
                          <a:cs typeface="Times New Roman"/>
                        </a:rPr>
                        <a:t>. doi:10.1088/1748-0221/7/08/T08002 </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endParaRPr lang="it-IT" sz="90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69709">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it-IT" sz="1100" b="1" dirty="0" smtClean="0">
                          <a:latin typeface="+mj-lt"/>
                          <a:ea typeface="Times New Roman"/>
                          <a:cs typeface="Times New Roman"/>
                        </a:rPr>
                        <a:t>16</a:t>
                      </a:r>
                      <a:endParaRPr lang="it-IT" sz="1100" b="1"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en-US" sz="900" b="1" dirty="0">
                          <a:latin typeface="+mj-lt"/>
                          <a:ea typeface="Times New Roman"/>
                          <a:cs typeface="Times New Roman"/>
                        </a:rPr>
                        <a:t>SEARCH FOR NEUTRINO EMISSION FROM GAMMA-RAY FLARING BLAZARS WITH THE ANTARES TELESCOPE.   </a:t>
                      </a:r>
                      <a:r>
                        <a:rPr lang="en-US" sz="900" dirty="0">
                          <a:latin typeface="+mj-lt"/>
                          <a:ea typeface="Times New Roman"/>
                          <a:cs typeface="Times New Roman"/>
                        </a:rPr>
                        <a:t>S. Adrian-Martinez et al. (The </a:t>
                      </a:r>
                      <a:r>
                        <a:rPr lang="en-US" sz="900" dirty="0" err="1">
                          <a:latin typeface="+mj-lt"/>
                          <a:ea typeface="Times New Roman"/>
                          <a:cs typeface="Times New Roman"/>
                        </a:rPr>
                        <a:t>Antares</a:t>
                      </a:r>
                      <a:r>
                        <a:rPr lang="en-US" sz="900" dirty="0">
                          <a:latin typeface="+mj-lt"/>
                          <a:ea typeface="Times New Roman"/>
                          <a:cs typeface="Times New Roman"/>
                        </a:rPr>
                        <a:t> Collaboration). </a:t>
                      </a:r>
                      <a:r>
                        <a:rPr lang="en-US" sz="900" b="1" u="sng" dirty="0" smtClean="0">
                          <a:solidFill>
                            <a:srgbClr val="0000FF"/>
                          </a:solidFill>
                          <a:latin typeface="+mj-lt"/>
                          <a:ea typeface="Times New Roman"/>
                          <a:cs typeface="Times New Roman"/>
                        </a:rPr>
                        <a:t>Astroparticle </a:t>
                      </a:r>
                      <a:r>
                        <a:rPr lang="en-US" sz="900" b="1" u="sng" dirty="0">
                          <a:solidFill>
                            <a:srgbClr val="0000FF"/>
                          </a:solidFill>
                          <a:latin typeface="+mj-lt"/>
                          <a:ea typeface="Times New Roman"/>
                          <a:cs typeface="Times New Roman"/>
                        </a:rPr>
                        <a:t>Physics 36 (2012) </a:t>
                      </a:r>
                      <a:r>
                        <a:rPr lang="en-US" sz="900" b="1" u="sng" dirty="0" smtClean="0">
                          <a:solidFill>
                            <a:srgbClr val="0000FF"/>
                          </a:solidFill>
                          <a:latin typeface="+mj-lt"/>
                          <a:ea typeface="Times New Roman"/>
                          <a:cs typeface="Times New Roman"/>
                        </a:rPr>
                        <a:t>204–210</a:t>
                      </a:r>
                      <a:r>
                        <a:rPr lang="en-US" sz="900" dirty="0" smtClean="0">
                          <a:latin typeface="+mj-lt"/>
                          <a:ea typeface="Times New Roman"/>
                          <a:cs typeface="Times New Roman"/>
                        </a:rPr>
                        <a:t> doi10.1016/j.astropartphys.2012.06.001</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6657">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it-IT" sz="1100" b="1" dirty="0" smtClean="0">
                          <a:latin typeface="+mj-lt"/>
                          <a:ea typeface="Times New Roman"/>
                          <a:cs typeface="Times New Roman"/>
                        </a:rPr>
                        <a:t>17</a:t>
                      </a:r>
                      <a:endParaRPr lang="it-IT" sz="1100" b="1"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r>
                        <a:rPr lang="en-US" sz="900" b="1" dirty="0" smtClean="0">
                          <a:latin typeface="+mj-lt"/>
                          <a:ea typeface="Times New Roman"/>
                          <a:cs typeface="Times New Roman"/>
                        </a:rPr>
                        <a:t>SEARCH FOR COSMIC NEUTRINO POINT SOURCES WITH FOUR YEAR DATA OF THE ANTARES TELESCOPE.  </a:t>
                      </a:r>
                      <a:r>
                        <a:rPr lang="en-US" sz="900" dirty="0" smtClean="0">
                          <a:latin typeface="+mj-lt"/>
                          <a:ea typeface="Times New Roman"/>
                          <a:cs typeface="Times New Roman"/>
                        </a:rPr>
                        <a:t>S</a:t>
                      </a:r>
                      <a:r>
                        <a:rPr lang="en-US" sz="900" dirty="0">
                          <a:latin typeface="+mj-lt"/>
                          <a:ea typeface="Times New Roman"/>
                          <a:cs typeface="Times New Roman"/>
                        </a:rPr>
                        <a:t>. Adrian-Martinez et al. (The </a:t>
                      </a:r>
                      <a:r>
                        <a:rPr lang="en-US" sz="900" dirty="0" err="1">
                          <a:latin typeface="+mj-lt"/>
                          <a:ea typeface="Times New Roman"/>
                          <a:cs typeface="Times New Roman"/>
                        </a:rPr>
                        <a:t>Antares</a:t>
                      </a:r>
                      <a:r>
                        <a:rPr lang="en-US" sz="900" dirty="0">
                          <a:latin typeface="+mj-lt"/>
                          <a:ea typeface="Times New Roman"/>
                          <a:cs typeface="Times New Roman"/>
                        </a:rPr>
                        <a:t> Collaboration).   </a:t>
                      </a:r>
                      <a:r>
                        <a:rPr lang="en-US" sz="900" b="1" u="sng" dirty="0">
                          <a:solidFill>
                            <a:srgbClr val="0000FF"/>
                          </a:solidFill>
                          <a:latin typeface="+mj-lt"/>
                          <a:ea typeface="Times New Roman"/>
                          <a:cs typeface="Times New Roman"/>
                        </a:rPr>
                        <a:t>The Astrophysical Journal  760:53(2012).</a:t>
                      </a:r>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endParaRPr lang="it-IT" sz="900" dirty="0">
                        <a:latin typeface="+mj-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Avanti o successivo 11">
            <a:hlinkClick r:id="rId3" action="ppaction://hlinksldjump" highlightClick="1"/>
          </p:cNvPr>
          <p:cNvSpPr/>
          <p:nvPr/>
        </p:nvSpPr>
        <p:spPr>
          <a:xfrm>
            <a:off x="8388424" y="1124744"/>
            <a:ext cx="611560"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p:cNvSpPr/>
          <p:nvPr/>
        </p:nvSpPr>
        <p:spPr>
          <a:xfrm>
            <a:off x="251520" y="855206"/>
            <a:ext cx="8892480" cy="576000"/>
          </a:xfrm>
          <a:prstGeom prst="rect">
            <a:avLst/>
          </a:prstGeom>
          <a:solidFill>
            <a:schemeClr val="accent5">
              <a:lumMod val="60000"/>
              <a:lumOff val="40000"/>
              <a:alpha val="3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solidFill>
                  <a:srgbClr val="FF0000"/>
                </a:solidFill>
              </a:rPr>
              <a:t>Atmospheric Muons</a:t>
            </a:r>
          </a:p>
          <a:p>
            <a:pPr algn="r"/>
            <a:endParaRPr lang="en-US" b="1" dirty="0">
              <a:solidFill>
                <a:srgbClr val="FF0000"/>
              </a:solidFill>
            </a:endParaRPr>
          </a:p>
        </p:txBody>
      </p:sp>
      <p:sp>
        <p:nvSpPr>
          <p:cNvPr id="7" name="Rettangolo 6"/>
          <p:cNvSpPr/>
          <p:nvPr/>
        </p:nvSpPr>
        <p:spPr>
          <a:xfrm>
            <a:off x="288032" y="1700872"/>
            <a:ext cx="8892480" cy="1224000"/>
          </a:xfrm>
          <a:prstGeom prst="rect">
            <a:avLst/>
          </a:prstGeom>
          <a:solidFill>
            <a:srgbClr val="E9F91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solidFill>
                  <a:srgbClr val="FF0000"/>
                </a:solidFill>
              </a:rPr>
              <a:t>Detector</a:t>
            </a:r>
            <a:endParaRPr lang="en-US" b="1" dirty="0">
              <a:solidFill>
                <a:srgbClr val="FF0000"/>
              </a:solidFill>
            </a:endParaRPr>
          </a:p>
        </p:txBody>
      </p:sp>
      <p:sp>
        <p:nvSpPr>
          <p:cNvPr id="8" name="Rettangolo 7"/>
          <p:cNvSpPr/>
          <p:nvPr/>
        </p:nvSpPr>
        <p:spPr>
          <a:xfrm>
            <a:off x="251520" y="3357056"/>
            <a:ext cx="8892480" cy="684000"/>
          </a:xfrm>
          <a:prstGeom prst="rect">
            <a:avLst/>
          </a:prstGeom>
          <a:solidFill>
            <a:srgbClr val="92D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solidFill>
                  <a:srgbClr val="006600"/>
                </a:solidFill>
              </a:rPr>
              <a:t>Astrophysics</a:t>
            </a:r>
            <a:endParaRPr lang="en-US" b="1" dirty="0">
              <a:solidFill>
                <a:srgbClr val="006600"/>
              </a:solidFill>
            </a:endParaRPr>
          </a:p>
        </p:txBody>
      </p:sp>
      <p:sp>
        <p:nvSpPr>
          <p:cNvPr id="9" name="Rettangolo 8"/>
          <p:cNvSpPr/>
          <p:nvPr/>
        </p:nvSpPr>
        <p:spPr>
          <a:xfrm>
            <a:off x="251520" y="5805264"/>
            <a:ext cx="8892480" cy="720080"/>
          </a:xfrm>
          <a:prstGeom prst="rect">
            <a:avLst/>
          </a:prstGeom>
          <a:solidFill>
            <a:srgbClr val="92D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solidFill>
                  <a:srgbClr val="006600"/>
                </a:solidFill>
              </a:rPr>
              <a:t>Astrophysics</a:t>
            </a:r>
            <a:endParaRPr lang="en-US" b="1" dirty="0">
              <a:solidFill>
                <a:srgbClr val="006600"/>
              </a:solidFill>
            </a:endParaRPr>
          </a:p>
        </p:txBody>
      </p:sp>
      <p:sp>
        <p:nvSpPr>
          <p:cNvPr id="11" name="Rettangolo 10"/>
          <p:cNvSpPr/>
          <p:nvPr/>
        </p:nvSpPr>
        <p:spPr>
          <a:xfrm>
            <a:off x="251520" y="4869160"/>
            <a:ext cx="8892480" cy="648072"/>
          </a:xfrm>
          <a:prstGeom prst="rect">
            <a:avLst/>
          </a:prstGeom>
          <a:solidFill>
            <a:srgbClr val="00B0F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solidFill>
                  <a:srgbClr val="006600"/>
                </a:solidFill>
              </a:rPr>
              <a:t>Particle Physics</a:t>
            </a:r>
            <a:endParaRPr lang="en-US" b="1" dirty="0">
              <a:solidFill>
                <a:srgbClr val="006600"/>
              </a:solidFill>
            </a:endParaRPr>
          </a:p>
        </p:txBody>
      </p:sp>
      <p:sp>
        <p:nvSpPr>
          <p:cNvPr id="14" name="Rettangolo 13"/>
          <p:cNvSpPr/>
          <p:nvPr/>
        </p:nvSpPr>
        <p:spPr>
          <a:xfrm>
            <a:off x="251520" y="4077072"/>
            <a:ext cx="8892480" cy="792088"/>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solidFill>
                  <a:srgbClr val="FF0000"/>
                </a:solidFill>
              </a:rPr>
              <a:t>Methods</a:t>
            </a:r>
            <a:endParaRPr lang="en-US" b="1" dirty="0">
              <a:solidFill>
                <a:srgbClr val="FF0000"/>
              </a:solidFill>
            </a:endParaRPr>
          </a:p>
        </p:txBody>
      </p:sp>
      <p:sp>
        <p:nvSpPr>
          <p:cNvPr id="15" name="Rettangolo 14"/>
          <p:cNvSpPr/>
          <p:nvPr/>
        </p:nvSpPr>
        <p:spPr>
          <a:xfrm>
            <a:off x="251520" y="1412776"/>
            <a:ext cx="8892480" cy="288032"/>
          </a:xfrm>
          <a:prstGeom prst="rect">
            <a:avLst/>
          </a:prstGeom>
          <a:solidFill>
            <a:srgbClr val="92D05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solidFill>
                  <a:srgbClr val="006600"/>
                </a:solidFill>
              </a:rPr>
              <a:t>Astrophysics</a:t>
            </a:r>
            <a:endParaRPr lang="en-US" b="1" dirty="0">
              <a:solidFill>
                <a:srgbClr val="006600"/>
              </a:solidFill>
            </a:endParaRPr>
          </a:p>
        </p:txBody>
      </p:sp>
      <p:sp>
        <p:nvSpPr>
          <p:cNvPr id="16" name="Rettangolo 15"/>
          <p:cNvSpPr/>
          <p:nvPr/>
        </p:nvSpPr>
        <p:spPr>
          <a:xfrm>
            <a:off x="251520" y="5539004"/>
            <a:ext cx="8892480" cy="252000"/>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solidFill>
                  <a:srgbClr val="FF0000"/>
                </a:solidFill>
              </a:rPr>
              <a:t>Methods</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smtClean="0"/>
              <a:t>5-Search for Showers Induced by a Diffuse Flux of Cosmic Neutrinos</a:t>
            </a:r>
            <a:endParaRPr lang="en-US" dirty="0"/>
          </a:p>
        </p:txBody>
      </p:sp>
      <p:sp>
        <p:nvSpPr>
          <p:cNvPr id="3" name="Segnaposto contenuto 2"/>
          <p:cNvSpPr>
            <a:spLocks noGrp="1"/>
          </p:cNvSpPr>
          <p:nvPr>
            <p:ph sz="quarter" idx="1"/>
          </p:nvPr>
        </p:nvSpPr>
        <p:spPr/>
        <p:txBody>
          <a:bodyPr/>
          <a:lstStyle/>
          <a:p>
            <a:endParaRPr lang="en-US"/>
          </a:p>
        </p:txBody>
      </p:sp>
      <p:pic>
        <p:nvPicPr>
          <p:cNvPr id="4" name="Segnaposto contenuto 3" descr="DSCN2438.JPG"/>
          <p:cNvPicPr>
            <a:picLocks noChangeAspect="1"/>
          </p:cNvPicPr>
          <p:nvPr/>
        </p:nvPicPr>
        <p:blipFill>
          <a:blip r:embed="rId2" cstate="print"/>
          <a:srcRect t="9457" r="54430"/>
          <a:stretch>
            <a:fillRect/>
          </a:stretch>
        </p:blipFill>
        <p:spPr>
          <a:xfrm>
            <a:off x="7164288" y="3717032"/>
            <a:ext cx="1594186" cy="2375594"/>
          </a:xfrm>
          <a:prstGeom prst="rect">
            <a:avLst/>
          </a:prstGeom>
        </p:spPr>
      </p:pic>
      <p:pic>
        <p:nvPicPr>
          <p:cNvPr id="6" name="Picture 3"/>
          <p:cNvPicPr>
            <a:picLocks noChangeAspect="1" noChangeArrowheads="1"/>
          </p:cNvPicPr>
          <p:nvPr/>
        </p:nvPicPr>
        <p:blipFill>
          <a:blip r:embed="rId3" cstate="print"/>
          <a:srcRect/>
          <a:stretch>
            <a:fillRect/>
          </a:stretch>
        </p:blipFill>
        <p:spPr bwMode="auto">
          <a:xfrm>
            <a:off x="3203848" y="4475532"/>
            <a:ext cx="3841998" cy="2382468"/>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251520" y="5085184"/>
            <a:ext cx="2971800" cy="466725"/>
          </a:xfrm>
          <a:prstGeom prst="rect">
            <a:avLst/>
          </a:prstGeom>
          <a:noFill/>
          <a:ln w="38100">
            <a:solidFill>
              <a:srgbClr val="FF0000"/>
            </a:solidFill>
            <a:miter lim="800000"/>
            <a:headEnd/>
            <a:tailEnd/>
          </a:ln>
        </p:spPr>
      </p:pic>
      <p:pic>
        <p:nvPicPr>
          <p:cNvPr id="8" name="Immagine 7" descr="mants21.jpg"/>
          <p:cNvPicPr>
            <a:picLocks noChangeAspect="1"/>
          </p:cNvPicPr>
          <p:nvPr/>
        </p:nvPicPr>
        <p:blipFill>
          <a:blip r:embed="rId5" cstate="print"/>
          <a:srcRect l="30805" t="24407" r="41141" b="26375"/>
          <a:stretch>
            <a:fillRect/>
          </a:stretch>
        </p:blipFill>
        <p:spPr>
          <a:xfrm>
            <a:off x="7201732" y="1412776"/>
            <a:ext cx="1474724" cy="1940426"/>
          </a:xfrm>
          <a:prstGeom prst="rect">
            <a:avLst/>
          </a:prstGeom>
        </p:spPr>
      </p:pic>
      <p:sp>
        <p:nvSpPr>
          <p:cNvPr id="9" name="Indietro o precedente 8">
            <a:hlinkClick r:id="rId6" action="ppaction://hlinksldjump" highlightClick="1"/>
          </p:cNvPr>
          <p:cNvSpPr/>
          <p:nvPr/>
        </p:nvSpPr>
        <p:spPr>
          <a:xfrm>
            <a:off x="8244408" y="6275016"/>
            <a:ext cx="754384" cy="394344"/>
          </a:xfrm>
          <a:prstGeom prst="actionButtonBackPrevious">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
          <p:cNvPicPr>
            <a:picLocks noChangeAspect="1" noChangeArrowheads="1"/>
          </p:cNvPicPr>
          <p:nvPr/>
        </p:nvPicPr>
        <p:blipFill>
          <a:blip r:embed="rId7" cstate="print"/>
          <a:srcRect/>
          <a:stretch>
            <a:fillRect/>
          </a:stretch>
        </p:blipFill>
        <p:spPr bwMode="auto">
          <a:xfrm>
            <a:off x="251520" y="1128713"/>
            <a:ext cx="5067831" cy="34524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5626968" cy="990600"/>
          </a:xfrm>
        </p:spPr>
        <p:txBody>
          <a:bodyPr>
            <a:normAutofit fontScale="90000"/>
          </a:bodyPr>
          <a:lstStyle/>
          <a:p>
            <a:r>
              <a:rPr lang="en-US" b="1" dirty="0" smtClean="0"/>
              <a:t>6- Search for dark matter from the Galactic Center</a:t>
            </a:r>
            <a:endParaRPr lang="en-US" dirty="0"/>
          </a:p>
        </p:txBody>
      </p:sp>
      <p:pic>
        <p:nvPicPr>
          <p:cNvPr id="5" name="Segnaposto contenuto 4" descr="mants17.jpg"/>
          <p:cNvPicPr>
            <a:picLocks noGrp="1" noChangeAspect="1"/>
          </p:cNvPicPr>
          <p:nvPr>
            <p:ph sz="quarter" idx="1"/>
          </p:nvPr>
        </p:nvPicPr>
        <p:blipFill>
          <a:blip r:embed="rId2" cstate="print"/>
          <a:srcRect l="42617" t="31113"/>
          <a:stretch>
            <a:fillRect/>
          </a:stretch>
        </p:blipFill>
        <p:spPr>
          <a:xfrm>
            <a:off x="6156176" y="188640"/>
            <a:ext cx="2798440" cy="2519610"/>
          </a:xfrm>
        </p:spPr>
      </p:pic>
      <p:pic>
        <p:nvPicPr>
          <p:cNvPr id="7" name="Picture 2" descr="C:\Documents and Settings\Utente\Desktop\roma meeting\data_gc_visibility_azel2.gif"/>
          <p:cNvPicPr>
            <a:picLocks noChangeAspect="1" noChangeArrowheads="1"/>
          </p:cNvPicPr>
          <p:nvPr/>
        </p:nvPicPr>
        <p:blipFill>
          <a:blip r:embed="rId3" cstate="print"/>
          <a:srcRect/>
          <a:stretch>
            <a:fillRect/>
          </a:stretch>
        </p:blipFill>
        <p:spPr bwMode="auto">
          <a:xfrm>
            <a:off x="251520" y="1196752"/>
            <a:ext cx="5760640" cy="3906641"/>
          </a:xfrm>
          <a:prstGeom prst="rect">
            <a:avLst/>
          </a:prstGeom>
          <a:noFill/>
        </p:spPr>
      </p:pic>
      <p:pic>
        <p:nvPicPr>
          <p:cNvPr id="8" name="Picture 2" descr="C:\Documents and Settings\Utente\Desktop\roma meeting\sensitivity.gif"/>
          <p:cNvPicPr>
            <a:picLocks noChangeAspect="1" noChangeArrowheads="1"/>
          </p:cNvPicPr>
          <p:nvPr/>
        </p:nvPicPr>
        <p:blipFill>
          <a:blip r:embed="rId4" cstate="print"/>
          <a:srcRect/>
          <a:stretch>
            <a:fillRect/>
          </a:stretch>
        </p:blipFill>
        <p:spPr bwMode="auto">
          <a:xfrm>
            <a:off x="2411760" y="2708920"/>
            <a:ext cx="5708800" cy="39197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DM from the Sun direction</a:t>
            </a:r>
            <a:endParaRPr lang="en-US" b="1" dirty="0"/>
          </a:p>
        </p:txBody>
      </p:sp>
      <p:sp>
        <p:nvSpPr>
          <p:cNvPr id="3" name="Segnaposto contenuto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1115616" y="1556792"/>
            <a:ext cx="6499018" cy="4634604"/>
          </a:xfrm>
          <a:prstGeom prst="rect">
            <a:avLst/>
          </a:prstGeom>
          <a:noFill/>
          <a:ln w="9525">
            <a:noFill/>
            <a:miter lim="800000"/>
            <a:headEnd/>
            <a:tailEnd/>
          </a:ln>
        </p:spPr>
      </p:pic>
      <p:sp>
        <p:nvSpPr>
          <p:cNvPr id="5" name="Indietro o precedente 4">
            <a:hlinkClick r:id="rId3" action="ppaction://hlinksldjump" highlightClick="1"/>
          </p:cNvPr>
          <p:cNvSpPr/>
          <p:nvPr/>
        </p:nvSpPr>
        <p:spPr>
          <a:xfrm>
            <a:off x="8244408" y="6275016"/>
            <a:ext cx="754384" cy="394344"/>
          </a:xfrm>
          <a:prstGeom prst="actionButtonBackPrevious">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b="1" dirty="0" smtClean="0"/>
              <a:t>7-Large Scale Cosmic Ray Anisotropy</a:t>
            </a:r>
            <a:endParaRPr lang="en-US" dirty="0"/>
          </a:p>
        </p:txBody>
      </p:sp>
      <p:sp>
        <p:nvSpPr>
          <p:cNvPr id="4" name="Indietro o precedente 3">
            <a:hlinkClick r:id="rId2" action="ppaction://hlinksldjump" highlightClick="1"/>
          </p:cNvPr>
          <p:cNvSpPr/>
          <p:nvPr/>
        </p:nvSpPr>
        <p:spPr>
          <a:xfrm>
            <a:off x="8244408" y="6275016"/>
            <a:ext cx="754384" cy="394344"/>
          </a:xfrm>
          <a:prstGeom prst="actionButtonBackPrevious">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106" name="Picture 2"/>
          <p:cNvPicPr>
            <a:picLocks noChangeAspect="1" noChangeArrowheads="1"/>
          </p:cNvPicPr>
          <p:nvPr/>
        </p:nvPicPr>
        <p:blipFill>
          <a:blip r:embed="rId3" cstate="print"/>
          <a:srcRect/>
          <a:stretch>
            <a:fillRect/>
          </a:stretch>
        </p:blipFill>
        <p:spPr bwMode="auto">
          <a:xfrm>
            <a:off x="395536" y="1124744"/>
            <a:ext cx="7302500" cy="1035050"/>
          </a:xfrm>
          <a:prstGeom prst="rect">
            <a:avLst/>
          </a:prstGeom>
          <a:noFill/>
          <a:ln w="9525">
            <a:noFill/>
            <a:miter lim="800000"/>
            <a:headEnd/>
            <a:tailEnd/>
          </a:ln>
        </p:spPr>
      </p:pic>
      <p:pic>
        <p:nvPicPr>
          <p:cNvPr id="47107" name="Picture 3"/>
          <p:cNvPicPr>
            <a:picLocks noChangeAspect="1" noChangeArrowheads="1"/>
          </p:cNvPicPr>
          <p:nvPr/>
        </p:nvPicPr>
        <p:blipFill>
          <a:blip r:embed="rId4" cstate="print"/>
          <a:srcRect/>
          <a:stretch>
            <a:fillRect/>
          </a:stretch>
        </p:blipFill>
        <p:spPr bwMode="auto">
          <a:xfrm>
            <a:off x="539552" y="2321768"/>
            <a:ext cx="71501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b="1" dirty="0" smtClean="0"/>
              <a:t>8-Moon shadow</a:t>
            </a:r>
            <a:endParaRPr lang="en-US" dirty="0"/>
          </a:p>
        </p:txBody>
      </p:sp>
      <p:sp>
        <p:nvSpPr>
          <p:cNvPr id="3" name="Segnaposto contenuto 2"/>
          <p:cNvSpPr>
            <a:spLocks noGrp="1"/>
          </p:cNvSpPr>
          <p:nvPr>
            <p:ph sz="quarter" idx="1"/>
          </p:nvPr>
        </p:nvSpPr>
        <p:spPr/>
        <p:txBody>
          <a:bodyPr/>
          <a:lstStyle/>
          <a:p>
            <a:endParaRPr lang="en-US" dirty="0"/>
          </a:p>
        </p:txBody>
      </p:sp>
      <p:pic>
        <p:nvPicPr>
          <p:cNvPr id="33794" name="Picture 2" descr="http://farm3.static.flickr.com/2606/4083790031_13daa595c5.jpg"/>
          <p:cNvPicPr>
            <a:picLocks noChangeAspect="1" noChangeArrowheads="1"/>
          </p:cNvPicPr>
          <p:nvPr/>
        </p:nvPicPr>
        <p:blipFill>
          <a:blip r:embed="rId2" cstate="print"/>
          <a:srcRect/>
          <a:stretch>
            <a:fillRect/>
          </a:stretch>
        </p:blipFill>
        <p:spPr bwMode="auto">
          <a:xfrm>
            <a:off x="5689824" y="1916832"/>
            <a:ext cx="3240360" cy="4451044"/>
          </a:xfrm>
          <a:prstGeom prst="rect">
            <a:avLst/>
          </a:prstGeom>
          <a:noFill/>
        </p:spPr>
      </p:pic>
      <p:pic>
        <p:nvPicPr>
          <p:cNvPr id="33798" name="Picture 6" descr="http://littlegreenfootballs.com/weblog/img/thanos/2012/08/30/moon-08-30-2012.jpg"/>
          <p:cNvPicPr>
            <a:picLocks noChangeAspect="1" noChangeArrowheads="1"/>
          </p:cNvPicPr>
          <p:nvPr/>
        </p:nvPicPr>
        <p:blipFill>
          <a:blip r:embed="rId3" cstate="print"/>
          <a:srcRect/>
          <a:stretch>
            <a:fillRect/>
          </a:stretch>
        </p:blipFill>
        <p:spPr bwMode="auto">
          <a:xfrm rot="16200000">
            <a:off x="4871155" y="2735500"/>
            <a:ext cx="4877697" cy="3240360"/>
          </a:xfrm>
          <a:prstGeom prst="rect">
            <a:avLst/>
          </a:prstGeom>
          <a:noFill/>
        </p:spPr>
      </p:pic>
      <p:sp>
        <p:nvSpPr>
          <p:cNvPr id="7" name="Indietro o precedente 6">
            <a:hlinkClick r:id="rId4" action="ppaction://hlinksldjump" highlightClick="1"/>
          </p:cNvPr>
          <p:cNvSpPr/>
          <p:nvPr/>
        </p:nvSpPr>
        <p:spPr>
          <a:xfrm>
            <a:off x="8100392" y="6275016"/>
            <a:ext cx="754384" cy="394344"/>
          </a:xfrm>
          <a:prstGeom prst="actionButtonBackPrevious">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0" name="Picture 2"/>
          <p:cNvPicPr>
            <a:picLocks noChangeAspect="1" noChangeArrowheads="1"/>
          </p:cNvPicPr>
          <p:nvPr/>
        </p:nvPicPr>
        <p:blipFill>
          <a:blip r:embed="rId5" cstate="print"/>
          <a:srcRect/>
          <a:stretch>
            <a:fillRect/>
          </a:stretch>
        </p:blipFill>
        <p:spPr bwMode="auto">
          <a:xfrm>
            <a:off x="323528" y="1340768"/>
            <a:ext cx="5286531" cy="30740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0"/>
                                        <p:tgtEl>
                                          <p:spTgt spid="33798"/>
                                        </p:tgtEl>
                                      </p:cBhvr>
                                    </p:animEffect>
                                    <p:set>
                                      <p:cBhvr>
                                        <p:cTn id="7" dur="1" fill="hold">
                                          <p:stCondLst>
                                            <p:cond delay="4999"/>
                                          </p:stCondLst>
                                        </p:cTn>
                                        <p:tgtEl>
                                          <p:spTgt spid="337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2400"/>
            <a:ext cx="3682752" cy="1116360"/>
          </a:xfrm>
        </p:spPr>
        <p:txBody>
          <a:bodyPr>
            <a:normAutofit/>
          </a:bodyPr>
          <a:lstStyle/>
          <a:p>
            <a:r>
              <a:rPr lang="en-US" b="1" dirty="0" smtClean="0"/>
              <a:t>10-Neutrino Oscillations</a:t>
            </a:r>
            <a:endParaRPr lang="en-US" b="1" dirty="0"/>
          </a:p>
        </p:txBody>
      </p:sp>
      <p:sp>
        <p:nvSpPr>
          <p:cNvPr id="3" name="Segnaposto contenuto 2"/>
          <p:cNvSpPr>
            <a:spLocks noGrp="1"/>
          </p:cNvSpPr>
          <p:nvPr>
            <p:ph sz="quarter" idx="1"/>
          </p:nvPr>
        </p:nvSpPr>
        <p:spPr/>
        <p:txBody>
          <a:bodyPr/>
          <a:lstStyle/>
          <a:p>
            <a:endParaRPr lang="en-US" dirty="0"/>
          </a:p>
        </p:txBody>
      </p:sp>
      <p:pic>
        <p:nvPicPr>
          <p:cNvPr id="47106" name="Picture 2"/>
          <p:cNvPicPr>
            <a:picLocks noChangeAspect="1" noChangeArrowheads="1"/>
          </p:cNvPicPr>
          <p:nvPr/>
        </p:nvPicPr>
        <p:blipFill>
          <a:blip r:embed="rId3" cstate="print"/>
          <a:srcRect/>
          <a:stretch>
            <a:fillRect/>
          </a:stretch>
        </p:blipFill>
        <p:spPr bwMode="auto">
          <a:xfrm>
            <a:off x="0" y="2564904"/>
            <a:ext cx="5581650" cy="3571875"/>
          </a:xfrm>
          <a:prstGeom prst="rect">
            <a:avLst/>
          </a:prstGeom>
          <a:noFill/>
          <a:ln w="9525">
            <a:noFill/>
            <a:miter lim="800000"/>
            <a:headEnd/>
            <a:tailEnd/>
          </a:ln>
        </p:spPr>
      </p:pic>
      <p:pic>
        <p:nvPicPr>
          <p:cNvPr id="47107" name="Picture 3"/>
          <p:cNvPicPr>
            <a:picLocks noChangeAspect="1" noChangeArrowheads="1"/>
          </p:cNvPicPr>
          <p:nvPr/>
        </p:nvPicPr>
        <p:blipFill>
          <a:blip r:embed="rId4" cstate="print"/>
          <a:srcRect/>
          <a:stretch>
            <a:fillRect/>
          </a:stretch>
        </p:blipFill>
        <p:spPr bwMode="auto">
          <a:xfrm>
            <a:off x="3139424" y="0"/>
            <a:ext cx="6004575" cy="2564904"/>
          </a:xfrm>
          <a:prstGeom prst="rect">
            <a:avLst/>
          </a:prstGeom>
          <a:noFill/>
          <a:ln w="9525">
            <a:noFill/>
            <a:miter lim="800000"/>
            <a:headEnd/>
            <a:tailEnd/>
          </a:ln>
        </p:spPr>
      </p:pic>
      <p:sp>
        <p:nvSpPr>
          <p:cNvPr id="8" name="Callout 2 7"/>
          <p:cNvSpPr/>
          <p:nvPr/>
        </p:nvSpPr>
        <p:spPr>
          <a:xfrm>
            <a:off x="899592" y="2420888"/>
            <a:ext cx="1224136" cy="792088"/>
          </a:xfrm>
          <a:prstGeom prst="borderCallout2">
            <a:avLst>
              <a:gd name="adj1" fmla="val 86091"/>
              <a:gd name="adj2" fmla="val 41465"/>
              <a:gd name="adj3" fmla="val 88840"/>
              <a:gd name="adj4" fmla="val 38467"/>
              <a:gd name="adj5" fmla="val 153729"/>
              <a:gd name="adj6" fmla="val 458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1 line</a:t>
            </a:r>
          </a:p>
          <a:p>
            <a:pPr algn="ctr"/>
            <a:r>
              <a:rPr lang="en-US" b="1" dirty="0" smtClean="0">
                <a:solidFill>
                  <a:srgbClr val="FF0000"/>
                </a:solidFill>
              </a:rPr>
              <a:t>&gt;7 floors</a:t>
            </a:r>
            <a:endParaRPr lang="en-US" b="1" dirty="0">
              <a:solidFill>
                <a:srgbClr val="FF0000"/>
              </a:solidFill>
            </a:endParaRPr>
          </a:p>
        </p:txBody>
      </p:sp>
      <p:sp>
        <p:nvSpPr>
          <p:cNvPr id="9" name="Callout 2 8"/>
          <p:cNvSpPr/>
          <p:nvPr/>
        </p:nvSpPr>
        <p:spPr>
          <a:xfrm>
            <a:off x="2843808" y="2708920"/>
            <a:ext cx="1512168" cy="360040"/>
          </a:xfrm>
          <a:prstGeom prst="borderCallout2">
            <a:avLst>
              <a:gd name="adj1" fmla="val 86091"/>
              <a:gd name="adj2" fmla="val 41465"/>
              <a:gd name="adj3" fmla="val 88840"/>
              <a:gd name="adj4" fmla="val 38467"/>
              <a:gd name="adj5" fmla="val 186987"/>
              <a:gd name="adj6" fmla="val 479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002060"/>
                </a:solidFill>
              </a:rPr>
              <a:t>multilines</a:t>
            </a:r>
            <a:endParaRPr lang="en-US" b="1" dirty="0">
              <a:solidFill>
                <a:srgbClr val="002060"/>
              </a:solidFill>
            </a:endParaRPr>
          </a:p>
        </p:txBody>
      </p:sp>
      <p:pic>
        <p:nvPicPr>
          <p:cNvPr id="47108" name="Picture 4"/>
          <p:cNvPicPr>
            <a:picLocks noChangeAspect="1" noChangeArrowheads="1"/>
          </p:cNvPicPr>
          <p:nvPr/>
        </p:nvPicPr>
        <p:blipFill>
          <a:blip r:embed="rId5" cstate="print"/>
          <a:srcRect l="3514" r="4253"/>
          <a:stretch>
            <a:fillRect/>
          </a:stretch>
        </p:blipFill>
        <p:spPr bwMode="auto">
          <a:xfrm>
            <a:off x="5292080" y="2573153"/>
            <a:ext cx="3779912" cy="28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Oscillation in </a:t>
            </a:r>
            <a:r>
              <a:rPr lang="en-US" b="1" dirty="0" err="1" smtClean="0"/>
              <a:t>IceCube</a:t>
            </a:r>
            <a:r>
              <a:rPr lang="en-US" b="1" dirty="0" smtClean="0"/>
              <a:t> </a:t>
            </a:r>
            <a:endParaRPr lang="en-US" b="1" dirty="0"/>
          </a:p>
        </p:txBody>
      </p:sp>
      <p:sp>
        <p:nvSpPr>
          <p:cNvPr id="3" name="Segnaposto contenuto 2"/>
          <p:cNvSpPr>
            <a:spLocks noGrp="1"/>
          </p:cNvSpPr>
          <p:nvPr>
            <p:ph sz="quarter" idx="1"/>
          </p:nvPr>
        </p:nvSpPr>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67544" y="2276872"/>
            <a:ext cx="5375069" cy="3783310"/>
          </a:xfrm>
          <a:prstGeom prst="rect">
            <a:avLst/>
          </a:prstGeom>
          <a:noFill/>
          <a:ln w="9525">
            <a:noFill/>
            <a:miter lim="800000"/>
            <a:headEnd/>
            <a:tailEnd/>
          </a:ln>
        </p:spPr>
      </p:pic>
      <p:sp>
        <p:nvSpPr>
          <p:cNvPr id="5" name="CasellaDiTesto 4"/>
          <p:cNvSpPr txBox="1"/>
          <p:nvPr/>
        </p:nvSpPr>
        <p:spPr>
          <a:xfrm>
            <a:off x="3491880" y="3645024"/>
            <a:ext cx="1579278" cy="954107"/>
          </a:xfrm>
          <a:prstGeom prst="rect">
            <a:avLst/>
          </a:prstGeom>
          <a:noFill/>
        </p:spPr>
        <p:txBody>
          <a:bodyPr wrap="none" rtlCol="0">
            <a:spAutoFit/>
          </a:bodyPr>
          <a:lstStyle/>
          <a:p>
            <a:r>
              <a:rPr lang="en-US" sz="2800" b="1" dirty="0" err="1" smtClean="0">
                <a:solidFill>
                  <a:srgbClr val="FF0000"/>
                </a:solidFill>
              </a:rPr>
              <a:t>IceCube</a:t>
            </a:r>
            <a:endParaRPr lang="en-US" sz="2800" b="1" dirty="0" smtClean="0">
              <a:solidFill>
                <a:srgbClr val="FF0000"/>
              </a:solidFill>
            </a:endParaRPr>
          </a:p>
          <a:p>
            <a:r>
              <a:rPr lang="en-US" sz="2800" b="1" dirty="0" smtClean="0">
                <a:solidFill>
                  <a:srgbClr val="FF0000"/>
                </a:solidFill>
              </a:rPr>
              <a:t>MANTS</a:t>
            </a:r>
            <a:endParaRPr lang="en-US" sz="2800" b="1" dirty="0">
              <a:solidFill>
                <a:srgbClr val="FF0000"/>
              </a:solidFill>
            </a:endParaRPr>
          </a:p>
        </p:txBody>
      </p:sp>
      <p:sp>
        <p:nvSpPr>
          <p:cNvPr id="6" name="Indietro o precedente 5">
            <a:hlinkClick r:id="rId3" action="ppaction://hlinksldjump" highlightClick="1"/>
          </p:cNvPr>
          <p:cNvSpPr/>
          <p:nvPr/>
        </p:nvSpPr>
        <p:spPr>
          <a:xfrm>
            <a:off x="8244408" y="6275016"/>
            <a:ext cx="754384" cy="394344"/>
          </a:xfrm>
          <a:prstGeom prst="actionButtonBackPrevious">
            <a:avLst/>
          </a:prstGeom>
          <a:solidFill>
            <a:schemeClr val="accent5">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5436096" y="3429000"/>
            <a:ext cx="3640805" cy="954107"/>
          </a:xfrm>
          <a:prstGeom prst="rect">
            <a:avLst/>
          </a:prstGeom>
          <a:noFill/>
        </p:spPr>
        <p:txBody>
          <a:bodyPr wrap="none" rtlCol="0">
            <a:spAutoFit/>
          </a:bodyPr>
          <a:lstStyle/>
          <a:p>
            <a:r>
              <a:rPr lang="en-US" sz="2800" b="1" dirty="0" smtClean="0"/>
              <a:t>Events in Deep Core</a:t>
            </a:r>
          </a:p>
          <a:p>
            <a:r>
              <a:rPr lang="en-US" sz="2800" b="1" dirty="0" smtClean="0"/>
              <a:t>7-10 m spacing</a:t>
            </a:r>
            <a:endParaRPr lang="en-US" sz="28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egnaposto data 1"/>
          <p:cNvSpPr>
            <a:spLocks noGrp="1"/>
          </p:cNvSpPr>
          <p:nvPr>
            <p:ph type="dt" sz="half" idx="10"/>
          </p:nvPr>
        </p:nvSpPr>
        <p:spPr/>
        <p:txBody>
          <a:bodyPr/>
          <a:lstStyle/>
          <a:p>
            <a:r>
              <a:rPr lang="it-IT"/>
              <a:t>Astrofisica con neutrini</a:t>
            </a:r>
          </a:p>
        </p:txBody>
      </p:sp>
      <p:sp>
        <p:nvSpPr>
          <p:cNvPr id="353" name="Segnaposto numero diapositiva 3"/>
          <p:cNvSpPr>
            <a:spLocks noGrp="1"/>
          </p:cNvSpPr>
          <p:nvPr>
            <p:ph type="sldNum" sz="quarter" idx="12"/>
          </p:nvPr>
        </p:nvSpPr>
        <p:spPr/>
        <p:txBody>
          <a:bodyPr/>
          <a:lstStyle/>
          <a:p>
            <a:fld id="{58DE3694-722D-4CBC-B978-5A6A26566FB6}" type="slidenum">
              <a:rPr lang="it-IT">
                <a:solidFill>
                  <a:schemeClr val="tx1"/>
                </a:solidFill>
              </a:rPr>
              <a:pPr/>
              <a:t>27</a:t>
            </a:fld>
            <a:endParaRPr lang="it-IT">
              <a:solidFill>
                <a:schemeClr val="tx1"/>
              </a:solidFill>
            </a:endParaRPr>
          </a:p>
        </p:txBody>
      </p:sp>
      <p:sp>
        <p:nvSpPr>
          <p:cNvPr id="136194" name="Line 2"/>
          <p:cNvSpPr>
            <a:spLocks noChangeShapeType="1"/>
          </p:cNvSpPr>
          <p:nvPr/>
        </p:nvSpPr>
        <p:spPr bwMode="auto">
          <a:xfrm>
            <a:off x="2109788" y="2133600"/>
            <a:ext cx="3717925" cy="2911475"/>
          </a:xfrm>
          <a:prstGeom prst="line">
            <a:avLst/>
          </a:prstGeom>
          <a:noFill/>
          <a:ln w="38100">
            <a:solidFill>
              <a:srgbClr val="FF0000"/>
            </a:solidFill>
            <a:prstDash val="sysDot"/>
            <a:round/>
            <a:headEnd/>
            <a:tailEnd/>
          </a:ln>
          <a:effectLst/>
        </p:spPr>
        <p:txBody>
          <a:bodyPr/>
          <a:lstStyle/>
          <a:p>
            <a:endParaRPr lang="it-IT"/>
          </a:p>
        </p:txBody>
      </p:sp>
      <p:sp>
        <p:nvSpPr>
          <p:cNvPr id="136195" name="Freeform 3"/>
          <p:cNvSpPr>
            <a:spLocks/>
          </p:cNvSpPr>
          <p:nvPr/>
        </p:nvSpPr>
        <p:spPr bwMode="auto">
          <a:xfrm>
            <a:off x="2082800" y="2111375"/>
            <a:ext cx="3790950" cy="3571875"/>
          </a:xfrm>
          <a:custGeom>
            <a:avLst/>
            <a:gdLst/>
            <a:ahLst/>
            <a:cxnLst>
              <a:cxn ang="0">
                <a:pos x="0" y="0"/>
              </a:cxn>
              <a:cxn ang="0">
                <a:pos x="1452" y="1164"/>
              </a:cxn>
              <a:cxn ang="0">
                <a:pos x="1950" y="1674"/>
              </a:cxn>
              <a:cxn ang="0">
                <a:pos x="2388" y="2250"/>
              </a:cxn>
            </a:cxnLst>
            <a:rect l="0" t="0" r="r" b="b"/>
            <a:pathLst>
              <a:path w="2388" h="2250">
                <a:moveTo>
                  <a:pt x="0" y="0"/>
                </a:moveTo>
                <a:cubicBezTo>
                  <a:pt x="242" y="194"/>
                  <a:pt x="1127" y="885"/>
                  <a:pt x="1452" y="1164"/>
                </a:cubicBezTo>
                <a:cubicBezTo>
                  <a:pt x="1777" y="1443"/>
                  <a:pt x="1794" y="1493"/>
                  <a:pt x="1950" y="1674"/>
                </a:cubicBezTo>
                <a:cubicBezTo>
                  <a:pt x="2106" y="1855"/>
                  <a:pt x="2297" y="2130"/>
                  <a:pt x="2388" y="2250"/>
                </a:cubicBezTo>
              </a:path>
            </a:pathLst>
          </a:custGeom>
          <a:noFill/>
          <a:ln w="57150" cmpd="sng">
            <a:solidFill>
              <a:srgbClr val="66CCFF">
                <a:alpha val="50000"/>
              </a:srgbClr>
            </a:solidFill>
            <a:round/>
            <a:headEnd/>
            <a:tailEnd/>
          </a:ln>
          <a:effectLst/>
        </p:spPr>
        <p:txBody>
          <a:bodyPr/>
          <a:lstStyle/>
          <a:p>
            <a:endParaRPr lang="it-IT"/>
          </a:p>
        </p:txBody>
      </p:sp>
      <p:sp>
        <p:nvSpPr>
          <p:cNvPr id="136196" name="Rectangle 4"/>
          <p:cNvSpPr>
            <a:spLocks noGrp="1" noChangeArrowheads="1"/>
          </p:cNvSpPr>
          <p:nvPr>
            <p:ph type="title" idx="4294967295"/>
          </p:nvPr>
        </p:nvSpPr>
        <p:spPr>
          <a:xfrm>
            <a:off x="109568" y="188913"/>
            <a:ext cx="8820150" cy="1431925"/>
          </a:xfrm>
        </p:spPr>
        <p:txBody>
          <a:bodyPr/>
          <a:lstStyle/>
          <a:p>
            <a:r>
              <a:rPr lang="en-US" dirty="0" smtClean="0">
                <a:solidFill>
                  <a:schemeClr val="tx1"/>
                </a:solidFill>
              </a:rPr>
              <a:t>A </a:t>
            </a:r>
            <a:r>
              <a:rPr lang="en-US" dirty="0" smtClean="0">
                <a:solidFill>
                  <a:schemeClr val="tx1"/>
                </a:solidFill>
              </a:rPr>
              <a:t>source candidate: </a:t>
            </a:r>
            <a:r>
              <a:rPr lang="en-US" sz="4000" b="0" dirty="0" smtClean="0">
                <a:solidFill>
                  <a:schemeClr val="tx1"/>
                </a:solidFill>
                <a:effectLst/>
              </a:rPr>
              <a:t>RX </a:t>
            </a:r>
            <a:r>
              <a:rPr lang="en-US" sz="4000" b="0" dirty="0">
                <a:solidFill>
                  <a:schemeClr val="tx1"/>
                </a:solidFill>
                <a:effectLst/>
              </a:rPr>
              <a:t>J1713.7-3946</a:t>
            </a:r>
          </a:p>
        </p:txBody>
      </p:sp>
      <p:grpSp>
        <p:nvGrpSpPr>
          <p:cNvPr id="2" name="Group 5"/>
          <p:cNvGrpSpPr>
            <a:grpSpLocks/>
          </p:cNvGrpSpPr>
          <p:nvPr/>
        </p:nvGrpSpPr>
        <p:grpSpPr bwMode="auto">
          <a:xfrm>
            <a:off x="1422400" y="1857375"/>
            <a:ext cx="4597400" cy="3973513"/>
            <a:chOff x="1516" y="1352"/>
            <a:chExt cx="2896" cy="2503"/>
          </a:xfrm>
        </p:grpSpPr>
        <p:sp>
          <p:nvSpPr>
            <p:cNvPr id="136198" name="Freeform 6"/>
            <p:cNvSpPr>
              <a:spLocks/>
            </p:cNvSpPr>
            <p:nvPr/>
          </p:nvSpPr>
          <p:spPr bwMode="auto">
            <a:xfrm>
              <a:off x="2022" y="1538"/>
              <a:ext cx="0" cy="22"/>
            </a:xfrm>
            <a:custGeom>
              <a:avLst/>
              <a:gdLst/>
              <a:ahLst/>
              <a:cxnLst>
                <a:cxn ang="0">
                  <a:pos x="0" y="23"/>
                </a:cxn>
                <a:cxn ang="0">
                  <a:pos x="0" y="2"/>
                </a:cxn>
                <a:cxn ang="0">
                  <a:pos x="0" y="0"/>
                </a:cxn>
              </a:cxnLst>
              <a:rect l="0" t="0" r="r" b="b"/>
              <a:pathLst>
                <a:path h="23">
                  <a:moveTo>
                    <a:pt x="0" y="23"/>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199" name="Freeform 7"/>
            <p:cNvSpPr>
              <a:spLocks/>
            </p:cNvSpPr>
            <p:nvPr/>
          </p:nvSpPr>
          <p:spPr bwMode="auto">
            <a:xfrm>
              <a:off x="2006" y="1540"/>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00" name="Freeform 8"/>
            <p:cNvSpPr>
              <a:spLocks/>
            </p:cNvSpPr>
            <p:nvPr/>
          </p:nvSpPr>
          <p:spPr bwMode="auto">
            <a:xfrm>
              <a:off x="2022" y="15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01" name="Freeform 9"/>
            <p:cNvSpPr>
              <a:spLocks/>
            </p:cNvSpPr>
            <p:nvPr/>
          </p:nvSpPr>
          <p:spPr bwMode="auto">
            <a:xfrm>
              <a:off x="2006" y="1584"/>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02" name="Freeform 10"/>
            <p:cNvSpPr>
              <a:spLocks/>
            </p:cNvSpPr>
            <p:nvPr/>
          </p:nvSpPr>
          <p:spPr bwMode="auto">
            <a:xfrm>
              <a:off x="2102" y="1634"/>
              <a:ext cx="0" cy="22"/>
            </a:xfrm>
            <a:custGeom>
              <a:avLst/>
              <a:gdLst/>
              <a:ahLst/>
              <a:cxnLst>
                <a:cxn ang="0">
                  <a:pos x="0" y="23"/>
                </a:cxn>
                <a:cxn ang="0">
                  <a:pos x="0" y="2"/>
                </a:cxn>
                <a:cxn ang="0">
                  <a:pos x="0" y="0"/>
                </a:cxn>
              </a:cxnLst>
              <a:rect l="0" t="0" r="r" b="b"/>
              <a:pathLst>
                <a:path h="23">
                  <a:moveTo>
                    <a:pt x="0" y="23"/>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03" name="Freeform 11"/>
            <p:cNvSpPr>
              <a:spLocks/>
            </p:cNvSpPr>
            <p:nvPr/>
          </p:nvSpPr>
          <p:spPr bwMode="auto">
            <a:xfrm>
              <a:off x="2086" y="1636"/>
              <a:ext cx="34" cy="0"/>
            </a:xfrm>
            <a:custGeom>
              <a:avLst/>
              <a:gdLst/>
              <a:ahLst/>
              <a:cxnLst>
                <a:cxn ang="0">
                  <a:pos x="0" y="0"/>
                </a:cxn>
                <a:cxn ang="0">
                  <a:pos x="34" y="0"/>
                </a:cxn>
                <a:cxn ang="0">
                  <a:pos x="36" y="0"/>
                </a:cxn>
              </a:cxnLst>
              <a:rect l="0" t="0" r="r" b="b"/>
              <a:pathLst>
                <a:path w="36">
                  <a:moveTo>
                    <a:pt x="0" y="0"/>
                  </a:moveTo>
                  <a:lnTo>
                    <a:pt x="34"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04" name="Freeform 12"/>
            <p:cNvSpPr>
              <a:spLocks/>
            </p:cNvSpPr>
            <p:nvPr/>
          </p:nvSpPr>
          <p:spPr bwMode="auto">
            <a:xfrm>
              <a:off x="2102" y="1656"/>
              <a:ext cx="0" cy="21"/>
            </a:xfrm>
            <a:custGeom>
              <a:avLst/>
              <a:gdLst/>
              <a:ahLst/>
              <a:cxnLst>
                <a:cxn ang="0">
                  <a:pos x="0" y="0"/>
                </a:cxn>
                <a:cxn ang="0">
                  <a:pos x="0" y="20"/>
                </a:cxn>
                <a:cxn ang="0">
                  <a:pos x="0" y="22"/>
                </a:cxn>
              </a:cxnLst>
              <a:rect l="0" t="0" r="r" b="b"/>
              <a:pathLst>
                <a:path h="22">
                  <a:moveTo>
                    <a:pt x="0" y="0"/>
                  </a:moveTo>
                  <a:lnTo>
                    <a:pt x="0" y="20"/>
                  </a:lnTo>
                  <a:lnTo>
                    <a:pt x="0" y="22"/>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05" name="Freeform 13"/>
            <p:cNvSpPr>
              <a:spLocks/>
            </p:cNvSpPr>
            <p:nvPr/>
          </p:nvSpPr>
          <p:spPr bwMode="auto">
            <a:xfrm>
              <a:off x="2086" y="1675"/>
              <a:ext cx="34" cy="0"/>
            </a:xfrm>
            <a:custGeom>
              <a:avLst/>
              <a:gdLst/>
              <a:ahLst/>
              <a:cxnLst>
                <a:cxn ang="0">
                  <a:pos x="0" y="0"/>
                </a:cxn>
                <a:cxn ang="0">
                  <a:pos x="34" y="0"/>
                </a:cxn>
                <a:cxn ang="0">
                  <a:pos x="36" y="0"/>
                </a:cxn>
              </a:cxnLst>
              <a:rect l="0" t="0" r="r" b="b"/>
              <a:pathLst>
                <a:path w="36">
                  <a:moveTo>
                    <a:pt x="0" y="0"/>
                  </a:moveTo>
                  <a:lnTo>
                    <a:pt x="34"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06" name="Freeform 14"/>
            <p:cNvSpPr>
              <a:spLocks/>
            </p:cNvSpPr>
            <p:nvPr/>
          </p:nvSpPr>
          <p:spPr bwMode="auto">
            <a:xfrm>
              <a:off x="2186" y="1680"/>
              <a:ext cx="0" cy="16"/>
            </a:xfrm>
            <a:custGeom>
              <a:avLst/>
              <a:gdLst/>
              <a:ahLst/>
              <a:cxnLst>
                <a:cxn ang="0">
                  <a:pos x="0" y="16"/>
                </a:cxn>
                <a:cxn ang="0">
                  <a:pos x="0" y="2"/>
                </a:cxn>
                <a:cxn ang="0">
                  <a:pos x="0" y="0"/>
                </a:cxn>
              </a:cxnLst>
              <a:rect l="0" t="0" r="r" b="b"/>
              <a:pathLst>
                <a:path h="16">
                  <a:moveTo>
                    <a:pt x="0" y="16"/>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07" name="Freeform 15"/>
            <p:cNvSpPr>
              <a:spLocks/>
            </p:cNvSpPr>
            <p:nvPr/>
          </p:nvSpPr>
          <p:spPr bwMode="auto">
            <a:xfrm>
              <a:off x="2170" y="1682"/>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08" name="Freeform 16"/>
            <p:cNvSpPr>
              <a:spLocks/>
            </p:cNvSpPr>
            <p:nvPr/>
          </p:nvSpPr>
          <p:spPr bwMode="auto">
            <a:xfrm>
              <a:off x="2186" y="1696"/>
              <a:ext cx="0" cy="18"/>
            </a:xfrm>
            <a:custGeom>
              <a:avLst/>
              <a:gdLst/>
              <a:ahLst/>
              <a:cxnLst>
                <a:cxn ang="0">
                  <a:pos x="0" y="0"/>
                </a:cxn>
                <a:cxn ang="0">
                  <a:pos x="0" y="17"/>
                </a:cxn>
                <a:cxn ang="0">
                  <a:pos x="0" y="19"/>
                </a:cxn>
              </a:cxnLst>
              <a:rect l="0" t="0" r="r" b="b"/>
              <a:pathLst>
                <a:path h="19">
                  <a:moveTo>
                    <a:pt x="0" y="0"/>
                  </a:moveTo>
                  <a:lnTo>
                    <a:pt x="0" y="17"/>
                  </a:lnTo>
                  <a:lnTo>
                    <a:pt x="0" y="19"/>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09" name="Freeform 17"/>
            <p:cNvSpPr>
              <a:spLocks/>
            </p:cNvSpPr>
            <p:nvPr/>
          </p:nvSpPr>
          <p:spPr bwMode="auto">
            <a:xfrm>
              <a:off x="2170" y="1712"/>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10" name="Freeform 18"/>
            <p:cNvSpPr>
              <a:spLocks/>
            </p:cNvSpPr>
            <p:nvPr/>
          </p:nvSpPr>
          <p:spPr bwMode="auto">
            <a:xfrm>
              <a:off x="2264" y="1751"/>
              <a:ext cx="0" cy="15"/>
            </a:xfrm>
            <a:custGeom>
              <a:avLst/>
              <a:gdLst/>
              <a:ahLst/>
              <a:cxnLst>
                <a:cxn ang="0">
                  <a:pos x="0" y="15"/>
                </a:cxn>
                <a:cxn ang="0">
                  <a:pos x="0" y="3"/>
                </a:cxn>
                <a:cxn ang="0">
                  <a:pos x="0" y="0"/>
                </a:cxn>
              </a:cxnLst>
              <a:rect l="0" t="0" r="r" b="b"/>
              <a:pathLst>
                <a:path h="15">
                  <a:moveTo>
                    <a:pt x="0" y="15"/>
                  </a:moveTo>
                  <a:lnTo>
                    <a:pt x="0" y="3"/>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11" name="Freeform 19"/>
            <p:cNvSpPr>
              <a:spLocks/>
            </p:cNvSpPr>
            <p:nvPr/>
          </p:nvSpPr>
          <p:spPr bwMode="auto">
            <a:xfrm>
              <a:off x="2248" y="1754"/>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12" name="Freeform 20"/>
            <p:cNvSpPr>
              <a:spLocks/>
            </p:cNvSpPr>
            <p:nvPr/>
          </p:nvSpPr>
          <p:spPr bwMode="auto">
            <a:xfrm>
              <a:off x="2264" y="1766"/>
              <a:ext cx="0" cy="16"/>
            </a:xfrm>
            <a:custGeom>
              <a:avLst/>
              <a:gdLst/>
              <a:ahLst/>
              <a:cxnLst>
                <a:cxn ang="0">
                  <a:pos x="0" y="0"/>
                </a:cxn>
                <a:cxn ang="0">
                  <a:pos x="0" y="15"/>
                </a:cxn>
                <a:cxn ang="0">
                  <a:pos x="0" y="17"/>
                </a:cxn>
              </a:cxnLst>
              <a:rect l="0" t="0" r="r" b="b"/>
              <a:pathLst>
                <a:path h="17">
                  <a:moveTo>
                    <a:pt x="0" y="0"/>
                  </a:moveTo>
                  <a:lnTo>
                    <a:pt x="0" y="15"/>
                  </a:lnTo>
                  <a:lnTo>
                    <a:pt x="0" y="1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13" name="Freeform 21"/>
            <p:cNvSpPr>
              <a:spLocks/>
            </p:cNvSpPr>
            <p:nvPr/>
          </p:nvSpPr>
          <p:spPr bwMode="auto">
            <a:xfrm>
              <a:off x="2248" y="1780"/>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14" name="Freeform 22"/>
            <p:cNvSpPr>
              <a:spLocks/>
            </p:cNvSpPr>
            <p:nvPr/>
          </p:nvSpPr>
          <p:spPr bwMode="auto">
            <a:xfrm>
              <a:off x="2340" y="1804"/>
              <a:ext cx="0" cy="12"/>
            </a:xfrm>
            <a:custGeom>
              <a:avLst/>
              <a:gdLst/>
              <a:ahLst/>
              <a:cxnLst>
                <a:cxn ang="0">
                  <a:pos x="0" y="12"/>
                </a:cxn>
                <a:cxn ang="0">
                  <a:pos x="0" y="2"/>
                </a:cxn>
                <a:cxn ang="0">
                  <a:pos x="0" y="0"/>
                </a:cxn>
              </a:cxnLst>
              <a:rect l="0" t="0" r="r" b="b"/>
              <a:pathLst>
                <a:path h="12">
                  <a:moveTo>
                    <a:pt x="0" y="12"/>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15" name="Freeform 23"/>
            <p:cNvSpPr>
              <a:spLocks/>
            </p:cNvSpPr>
            <p:nvPr/>
          </p:nvSpPr>
          <p:spPr bwMode="auto">
            <a:xfrm>
              <a:off x="2324" y="1806"/>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16" name="Freeform 24"/>
            <p:cNvSpPr>
              <a:spLocks/>
            </p:cNvSpPr>
            <p:nvPr/>
          </p:nvSpPr>
          <p:spPr bwMode="auto">
            <a:xfrm>
              <a:off x="2340" y="1816"/>
              <a:ext cx="0" cy="14"/>
            </a:xfrm>
            <a:custGeom>
              <a:avLst/>
              <a:gdLst/>
              <a:ahLst/>
              <a:cxnLst>
                <a:cxn ang="0">
                  <a:pos x="0" y="0"/>
                </a:cxn>
                <a:cxn ang="0">
                  <a:pos x="0" y="13"/>
                </a:cxn>
                <a:cxn ang="0">
                  <a:pos x="0" y="15"/>
                </a:cxn>
              </a:cxnLst>
              <a:rect l="0" t="0" r="r" b="b"/>
              <a:pathLst>
                <a:path h="15">
                  <a:moveTo>
                    <a:pt x="0" y="0"/>
                  </a:moveTo>
                  <a:lnTo>
                    <a:pt x="0" y="13"/>
                  </a:lnTo>
                  <a:lnTo>
                    <a:pt x="0" y="15"/>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17" name="Freeform 25"/>
            <p:cNvSpPr>
              <a:spLocks/>
            </p:cNvSpPr>
            <p:nvPr/>
          </p:nvSpPr>
          <p:spPr bwMode="auto">
            <a:xfrm>
              <a:off x="2324" y="1828"/>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18" name="Freeform 26"/>
            <p:cNvSpPr>
              <a:spLocks/>
            </p:cNvSpPr>
            <p:nvPr/>
          </p:nvSpPr>
          <p:spPr bwMode="auto">
            <a:xfrm>
              <a:off x="2420" y="1912"/>
              <a:ext cx="0" cy="14"/>
            </a:xfrm>
            <a:custGeom>
              <a:avLst/>
              <a:gdLst/>
              <a:ahLst/>
              <a:cxnLst>
                <a:cxn ang="0">
                  <a:pos x="0" y="15"/>
                </a:cxn>
                <a:cxn ang="0">
                  <a:pos x="0" y="2"/>
                </a:cxn>
                <a:cxn ang="0">
                  <a:pos x="0" y="0"/>
                </a:cxn>
              </a:cxnLst>
              <a:rect l="0" t="0" r="r" b="b"/>
              <a:pathLst>
                <a:path h="15">
                  <a:moveTo>
                    <a:pt x="0" y="15"/>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19" name="Freeform 27"/>
            <p:cNvSpPr>
              <a:spLocks/>
            </p:cNvSpPr>
            <p:nvPr/>
          </p:nvSpPr>
          <p:spPr bwMode="auto">
            <a:xfrm>
              <a:off x="2404" y="1914"/>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20" name="Freeform 28"/>
            <p:cNvSpPr>
              <a:spLocks/>
            </p:cNvSpPr>
            <p:nvPr/>
          </p:nvSpPr>
          <p:spPr bwMode="auto">
            <a:xfrm>
              <a:off x="2420" y="1926"/>
              <a:ext cx="0" cy="16"/>
            </a:xfrm>
            <a:custGeom>
              <a:avLst/>
              <a:gdLst/>
              <a:ahLst/>
              <a:cxnLst>
                <a:cxn ang="0">
                  <a:pos x="0" y="0"/>
                </a:cxn>
                <a:cxn ang="0">
                  <a:pos x="0" y="14"/>
                </a:cxn>
                <a:cxn ang="0">
                  <a:pos x="0" y="16"/>
                </a:cxn>
              </a:cxnLst>
              <a:rect l="0" t="0" r="r" b="b"/>
              <a:pathLst>
                <a:path h="16">
                  <a:moveTo>
                    <a:pt x="0" y="0"/>
                  </a:moveTo>
                  <a:lnTo>
                    <a:pt x="0" y="14"/>
                  </a:lnTo>
                  <a:lnTo>
                    <a:pt x="0" y="16"/>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21" name="Freeform 29"/>
            <p:cNvSpPr>
              <a:spLocks/>
            </p:cNvSpPr>
            <p:nvPr/>
          </p:nvSpPr>
          <p:spPr bwMode="auto">
            <a:xfrm>
              <a:off x="2404" y="1940"/>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22" name="Freeform 30"/>
            <p:cNvSpPr>
              <a:spLocks/>
            </p:cNvSpPr>
            <p:nvPr/>
          </p:nvSpPr>
          <p:spPr bwMode="auto">
            <a:xfrm>
              <a:off x="2500" y="1940"/>
              <a:ext cx="0" cy="12"/>
            </a:xfrm>
            <a:custGeom>
              <a:avLst/>
              <a:gdLst/>
              <a:ahLst/>
              <a:cxnLst>
                <a:cxn ang="0">
                  <a:pos x="0" y="13"/>
                </a:cxn>
                <a:cxn ang="0">
                  <a:pos x="0" y="2"/>
                </a:cxn>
                <a:cxn ang="0">
                  <a:pos x="0" y="0"/>
                </a:cxn>
              </a:cxnLst>
              <a:rect l="0" t="0" r="r" b="b"/>
              <a:pathLst>
                <a:path h="13">
                  <a:moveTo>
                    <a:pt x="0" y="13"/>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23" name="Freeform 31"/>
            <p:cNvSpPr>
              <a:spLocks/>
            </p:cNvSpPr>
            <p:nvPr/>
          </p:nvSpPr>
          <p:spPr bwMode="auto">
            <a:xfrm>
              <a:off x="2484" y="1942"/>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24" name="Freeform 32"/>
            <p:cNvSpPr>
              <a:spLocks/>
            </p:cNvSpPr>
            <p:nvPr/>
          </p:nvSpPr>
          <p:spPr bwMode="auto">
            <a:xfrm>
              <a:off x="2500" y="1952"/>
              <a:ext cx="0" cy="12"/>
            </a:xfrm>
            <a:custGeom>
              <a:avLst/>
              <a:gdLst/>
              <a:ahLst/>
              <a:cxnLst>
                <a:cxn ang="0">
                  <a:pos x="0" y="0"/>
                </a:cxn>
                <a:cxn ang="0">
                  <a:pos x="0" y="10"/>
                </a:cxn>
                <a:cxn ang="0">
                  <a:pos x="0" y="12"/>
                </a:cxn>
              </a:cxnLst>
              <a:rect l="0" t="0" r="r" b="b"/>
              <a:pathLst>
                <a:path h="12">
                  <a:moveTo>
                    <a:pt x="0" y="0"/>
                  </a:moveTo>
                  <a:lnTo>
                    <a:pt x="0" y="10"/>
                  </a:lnTo>
                  <a:lnTo>
                    <a:pt x="0" y="12"/>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25" name="Freeform 33"/>
            <p:cNvSpPr>
              <a:spLocks/>
            </p:cNvSpPr>
            <p:nvPr/>
          </p:nvSpPr>
          <p:spPr bwMode="auto">
            <a:xfrm>
              <a:off x="2484" y="1962"/>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26" name="Freeform 34"/>
            <p:cNvSpPr>
              <a:spLocks/>
            </p:cNvSpPr>
            <p:nvPr/>
          </p:nvSpPr>
          <p:spPr bwMode="auto">
            <a:xfrm>
              <a:off x="2580" y="2008"/>
              <a:ext cx="0" cy="11"/>
            </a:xfrm>
            <a:custGeom>
              <a:avLst/>
              <a:gdLst/>
              <a:ahLst/>
              <a:cxnLst>
                <a:cxn ang="0">
                  <a:pos x="0" y="12"/>
                </a:cxn>
                <a:cxn ang="0">
                  <a:pos x="0" y="2"/>
                </a:cxn>
                <a:cxn ang="0">
                  <a:pos x="0" y="0"/>
                </a:cxn>
              </a:cxnLst>
              <a:rect l="0" t="0" r="r" b="b"/>
              <a:pathLst>
                <a:path h="12">
                  <a:moveTo>
                    <a:pt x="0" y="12"/>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27" name="Freeform 35"/>
            <p:cNvSpPr>
              <a:spLocks/>
            </p:cNvSpPr>
            <p:nvPr/>
          </p:nvSpPr>
          <p:spPr bwMode="auto">
            <a:xfrm>
              <a:off x="2564" y="2010"/>
              <a:ext cx="34" cy="0"/>
            </a:xfrm>
            <a:custGeom>
              <a:avLst/>
              <a:gdLst/>
              <a:ahLst/>
              <a:cxnLst>
                <a:cxn ang="0">
                  <a:pos x="0" y="0"/>
                </a:cxn>
                <a:cxn ang="0">
                  <a:pos x="34" y="0"/>
                </a:cxn>
                <a:cxn ang="0">
                  <a:pos x="36" y="0"/>
                </a:cxn>
              </a:cxnLst>
              <a:rect l="0" t="0" r="r" b="b"/>
              <a:pathLst>
                <a:path w="36">
                  <a:moveTo>
                    <a:pt x="0" y="0"/>
                  </a:moveTo>
                  <a:lnTo>
                    <a:pt x="34"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28" name="Freeform 36"/>
            <p:cNvSpPr>
              <a:spLocks/>
            </p:cNvSpPr>
            <p:nvPr/>
          </p:nvSpPr>
          <p:spPr bwMode="auto">
            <a:xfrm>
              <a:off x="2580" y="2019"/>
              <a:ext cx="0" cy="13"/>
            </a:xfrm>
            <a:custGeom>
              <a:avLst/>
              <a:gdLst/>
              <a:ahLst/>
              <a:cxnLst>
                <a:cxn ang="0">
                  <a:pos x="0" y="0"/>
                </a:cxn>
                <a:cxn ang="0">
                  <a:pos x="0" y="11"/>
                </a:cxn>
                <a:cxn ang="0">
                  <a:pos x="0" y="13"/>
                </a:cxn>
              </a:cxnLst>
              <a:rect l="0" t="0" r="r" b="b"/>
              <a:pathLst>
                <a:path h="13">
                  <a:moveTo>
                    <a:pt x="0" y="0"/>
                  </a:moveTo>
                  <a:lnTo>
                    <a:pt x="0" y="11"/>
                  </a:lnTo>
                  <a:lnTo>
                    <a:pt x="0" y="13"/>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29" name="Freeform 37"/>
            <p:cNvSpPr>
              <a:spLocks/>
            </p:cNvSpPr>
            <p:nvPr/>
          </p:nvSpPr>
          <p:spPr bwMode="auto">
            <a:xfrm>
              <a:off x="2564" y="2030"/>
              <a:ext cx="34" cy="0"/>
            </a:xfrm>
            <a:custGeom>
              <a:avLst/>
              <a:gdLst/>
              <a:ahLst/>
              <a:cxnLst>
                <a:cxn ang="0">
                  <a:pos x="0" y="0"/>
                </a:cxn>
                <a:cxn ang="0">
                  <a:pos x="34" y="0"/>
                </a:cxn>
                <a:cxn ang="0">
                  <a:pos x="36" y="0"/>
                </a:cxn>
              </a:cxnLst>
              <a:rect l="0" t="0" r="r" b="b"/>
              <a:pathLst>
                <a:path w="36">
                  <a:moveTo>
                    <a:pt x="0" y="0"/>
                  </a:moveTo>
                  <a:lnTo>
                    <a:pt x="34"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30" name="Freeform 38"/>
            <p:cNvSpPr>
              <a:spLocks/>
            </p:cNvSpPr>
            <p:nvPr/>
          </p:nvSpPr>
          <p:spPr bwMode="auto">
            <a:xfrm>
              <a:off x="2660" y="2052"/>
              <a:ext cx="0" cy="10"/>
            </a:xfrm>
            <a:custGeom>
              <a:avLst/>
              <a:gdLst/>
              <a:ahLst/>
              <a:cxnLst>
                <a:cxn ang="0">
                  <a:pos x="0" y="10"/>
                </a:cxn>
                <a:cxn ang="0">
                  <a:pos x="0" y="2"/>
                </a:cxn>
                <a:cxn ang="0">
                  <a:pos x="0" y="0"/>
                </a:cxn>
              </a:cxnLst>
              <a:rect l="0" t="0" r="r" b="b"/>
              <a:pathLst>
                <a:path h="10">
                  <a:moveTo>
                    <a:pt x="0" y="10"/>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31" name="Freeform 39"/>
            <p:cNvSpPr>
              <a:spLocks/>
            </p:cNvSpPr>
            <p:nvPr/>
          </p:nvSpPr>
          <p:spPr bwMode="auto">
            <a:xfrm>
              <a:off x="2644" y="2054"/>
              <a:ext cx="34" cy="0"/>
            </a:xfrm>
            <a:custGeom>
              <a:avLst/>
              <a:gdLst/>
              <a:ahLst/>
              <a:cxnLst>
                <a:cxn ang="0">
                  <a:pos x="0" y="0"/>
                </a:cxn>
                <a:cxn ang="0">
                  <a:pos x="34" y="0"/>
                </a:cxn>
                <a:cxn ang="0">
                  <a:pos x="36" y="0"/>
                </a:cxn>
              </a:cxnLst>
              <a:rect l="0" t="0" r="r" b="b"/>
              <a:pathLst>
                <a:path w="36">
                  <a:moveTo>
                    <a:pt x="0" y="0"/>
                  </a:moveTo>
                  <a:lnTo>
                    <a:pt x="34"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32" name="Freeform 40"/>
            <p:cNvSpPr>
              <a:spLocks/>
            </p:cNvSpPr>
            <p:nvPr/>
          </p:nvSpPr>
          <p:spPr bwMode="auto">
            <a:xfrm>
              <a:off x="2660" y="2062"/>
              <a:ext cx="0" cy="12"/>
            </a:xfrm>
            <a:custGeom>
              <a:avLst/>
              <a:gdLst/>
              <a:ahLst/>
              <a:cxnLst>
                <a:cxn ang="0">
                  <a:pos x="0" y="0"/>
                </a:cxn>
                <a:cxn ang="0">
                  <a:pos x="0" y="11"/>
                </a:cxn>
                <a:cxn ang="0">
                  <a:pos x="0" y="13"/>
                </a:cxn>
              </a:cxnLst>
              <a:rect l="0" t="0" r="r" b="b"/>
              <a:pathLst>
                <a:path h="13">
                  <a:moveTo>
                    <a:pt x="0" y="0"/>
                  </a:moveTo>
                  <a:lnTo>
                    <a:pt x="0" y="11"/>
                  </a:lnTo>
                  <a:lnTo>
                    <a:pt x="0" y="13"/>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33" name="Freeform 41"/>
            <p:cNvSpPr>
              <a:spLocks/>
            </p:cNvSpPr>
            <p:nvPr/>
          </p:nvSpPr>
          <p:spPr bwMode="auto">
            <a:xfrm>
              <a:off x="2644" y="2072"/>
              <a:ext cx="34" cy="0"/>
            </a:xfrm>
            <a:custGeom>
              <a:avLst/>
              <a:gdLst/>
              <a:ahLst/>
              <a:cxnLst>
                <a:cxn ang="0">
                  <a:pos x="0" y="0"/>
                </a:cxn>
                <a:cxn ang="0">
                  <a:pos x="34" y="0"/>
                </a:cxn>
                <a:cxn ang="0">
                  <a:pos x="36" y="0"/>
                </a:cxn>
              </a:cxnLst>
              <a:rect l="0" t="0" r="r" b="b"/>
              <a:pathLst>
                <a:path w="36">
                  <a:moveTo>
                    <a:pt x="0" y="0"/>
                  </a:moveTo>
                  <a:lnTo>
                    <a:pt x="34"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34" name="Freeform 42"/>
            <p:cNvSpPr>
              <a:spLocks/>
            </p:cNvSpPr>
            <p:nvPr/>
          </p:nvSpPr>
          <p:spPr bwMode="auto">
            <a:xfrm>
              <a:off x="2740" y="2122"/>
              <a:ext cx="0" cy="12"/>
            </a:xfrm>
            <a:custGeom>
              <a:avLst/>
              <a:gdLst/>
              <a:ahLst/>
              <a:cxnLst>
                <a:cxn ang="0">
                  <a:pos x="0" y="12"/>
                </a:cxn>
                <a:cxn ang="0">
                  <a:pos x="0" y="2"/>
                </a:cxn>
                <a:cxn ang="0">
                  <a:pos x="0" y="0"/>
                </a:cxn>
              </a:cxnLst>
              <a:rect l="0" t="0" r="r" b="b"/>
              <a:pathLst>
                <a:path h="12">
                  <a:moveTo>
                    <a:pt x="0" y="12"/>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35" name="Freeform 43"/>
            <p:cNvSpPr>
              <a:spLocks/>
            </p:cNvSpPr>
            <p:nvPr/>
          </p:nvSpPr>
          <p:spPr bwMode="auto">
            <a:xfrm>
              <a:off x="2724" y="2124"/>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36" name="Freeform 44"/>
            <p:cNvSpPr>
              <a:spLocks/>
            </p:cNvSpPr>
            <p:nvPr/>
          </p:nvSpPr>
          <p:spPr bwMode="auto">
            <a:xfrm>
              <a:off x="2740" y="2134"/>
              <a:ext cx="0" cy="9"/>
            </a:xfrm>
            <a:custGeom>
              <a:avLst/>
              <a:gdLst/>
              <a:ahLst/>
              <a:cxnLst>
                <a:cxn ang="0">
                  <a:pos x="0" y="0"/>
                </a:cxn>
                <a:cxn ang="0">
                  <a:pos x="0" y="8"/>
                </a:cxn>
                <a:cxn ang="0">
                  <a:pos x="0" y="10"/>
                </a:cxn>
              </a:cxnLst>
              <a:rect l="0" t="0" r="r" b="b"/>
              <a:pathLst>
                <a:path h="10">
                  <a:moveTo>
                    <a:pt x="0" y="0"/>
                  </a:moveTo>
                  <a:lnTo>
                    <a:pt x="0" y="8"/>
                  </a:lnTo>
                  <a:lnTo>
                    <a:pt x="0" y="1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37" name="Freeform 45"/>
            <p:cNvSpPr>
              <a:spLocks/>
            </p:cNvSpPr>
            <p:nvPr/>
          </p:nvSpPr>
          <p:spPr bwMode="auto">
            <a:xfrm>
              <a:off x="2724" y="2141"/>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38" name="Freeform 46"/>
            <p:cNvSpPr>
              <a:spLocks/>
            </p:cNvSpPr>
            <p:nvPr/>
          </p:nvSpPr>
          <p:spPr bwMode="auto">
            <a:xfrm>
              <a:off x="2820" y="2184"/>
              <a:ext cx="0" cy="9"/>
            </a:xfrm>
            <a:custGeom>
              <a:avLst/>
              <a:gdLst/>
              <a:ahLst/>
              <a:cxnLst>
                <a:cxn ang="0">
                  <a:pos x="0" y="10"/>
                </a:cxn>
                <a:cxn ang="0">
                  <a:pos x="0" y="2"/>
                </a:cxn>
                <a:cxn ang="0">
                  <a:pos x="0" y="0"/>
                </a:cxn>
              </a:cxnLst>
              <a:rect l="0" t="0" r="r" b="b"/>
              <a:pathLst>
                <a:path h="10">
                  <a:moveTo>
                    <a:pt x="0" y="10"/>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39" name="Freeform 47"/>
            <p:cNvSpPr>
              <a:spLocks/>
            </p:cNvSpPr>
            <p:nvPr/>
          </p:nvSpPr>
          <p:spPr bwMode="auto">
            <a:xfrm>
              <a:off x="2804" y="2186"/>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40" name="Freeform 48"/>
            <p:cNvSpPr>
              <a:spLocks/>
            </p:cNvSpPr>
            <p:nvPr/>
          </p:nvSpPr>
          <p:spPr bwMode="auto">
            <a:xfrm>
              <a:off x="2820" y="2193"/>
              <a:ext cx="0" cy="13"/>
            </a:xfrm>
            <a:custGeom>
              <a:avLst/>
              <a:gdLst/>
              <a:ahLst/>
              <a:cxnLst>
                <a:cxn ang="0">
                  <a:pos x="0" y="0"/>
                </a:cxn>
                <a:cxn ang="0">
                  <a:pos x="0" y="11"/>
                </a:cxn>
                <a:cxn ang="0">
                  <a:pos x="0" y="13"/>
                </a:cxn>
              </a:cxnLst>
              <a:rect l="0" t="0" r="r" b="b"/>
              <a:pathLst>
                <a:path h="13">
                  <a:moveTo>
                    <a:pt x="0" y="0"/>
                  </a:moveTo>
                  <a:lnTo>
                    <a:pt x="0" y="11"/>
                  </a:lnTo>
                  <a:lnTo>
                    <a:pt x="0" y="13"/>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41" name="Freeform 49"/>
            <p:cNvSpPr>
              <a:spLocks/>
            </p:cNvSpPr>
            <p:nvPr/>
          </p:nvSpPr>
          <p:spPr bwMode="auto">
            <a:xfrm>
              <a:off x="2804" y="2204"/>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42" name="Freeform 50"/>
            <p:cNvSpPr>
              <a:spLocks/>
            </p:cNvSpPr>
            <p:nvPr/>
          </p:nvSpPr>
          <p:spPr bwMode="auto">
            <a:xfrm>
              <a:off x="2900" y="2246"/>
              <a:ext cx="0" cy="12"/>
            </a:xfrm>
            <a:custGeom>
              <a:avLst/>
              <a:gdLst/>
              <a:ahLst/>
              <a:cxnLst>
                <a:cxn ang="0">
                  <a:pos x="0" y="12"/>
                </a:cxn>
                <a:cxn ang="0">
                  <a:pos x="0" y="2"/>
                </a:cxn>
                <a:cxn ang="0">
                  <a:pos x="0" y="0"/>
                </a:cxn>
              </a:cxnLst>
              <a:rect l="0" t="0" r="r" b="b"/>
              <a:pathLst>
                <a:path h="12">
                  <a:moveTo>
                    <a:pt x="0" y="12"/>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43" name="Freeform 51"/>
            <p:cNvSpPr>
              <a:spLocks/>
            </p:cNvSpPr>
            <p:nvPr/>
          </p:nvSpPr>
          <p:spPr bwMode="auto">
            <a:xfrm>
              <a:off x="2884" y="2248"/>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44" name="Freeform 52"/>
            <p:cNvSpPr>
              <a:spLocks/>
            </p:cNvSpPr>
            <p:nvPr/>
          </p:nvSpPr>
          <p:spPr bwMode="auto">
            <a:xfrm>
              <a:off x="2900" y="2258"/>
              <a:ext cx="0" cy="14"/>
            </a:xfrm>
            <a:custGeom>
              <a:avLst/>
              <a:gdLst/>
              <a:ahLst/>
              <a:cxnLst>
                <a:cxn ang="0">
                  <a:pos x="0" y="0"/>
                </a:cxn>
                <a:cxn ang="0">
                  <a:pos x="0" y="13"/>
                </a:cxn>
                <a:cxn ang="0">
                  <a:pos x="0" y="15"/>
                </a:cxn>
              </a:cxnLst>
              <a:rect l="0" t="0" r="r" b="b"/>
              <a:pathLst>
                <a:path h="15">
                  <a:moveTo>
                    <a:pt x="0" y="0"/>
                  </a:moveTo>
                  <a:lnTo>
                    <a:pt x="0" y="13"/>
                  </a:lnTo>
                  <a:lnTo>
                    <a:pt x="0" y="15"/>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45" name="Freeform 53"/>
            <p:cNvSpPr>
              <a:spLocks/>
            </p:cNvSpPr>
            <p:nvPr/>
          </p:nvSpPr>
          <p:spPr bwMode="auto">
            <a:xfrm>
              <a:off x="2884" y="2270"/>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46" name="Freeform 54"/>
            <p:cNvSpPr>
              <a:spLocks/>
            </p:cNvSpPr>
            <p:nvPr/>
          </p:nvSpPr>
          <p:spPr bwMode="auto">
            <a:xfrm>
              <a:off x="2978" y="2311"/>
              <a:ext cx="0" cy="13"/>
            </a:xfrm>
            <a:custGeom>
              <a:avLst/>
              <a:gdLst/>
              <a:ahLst/>
              <a:cxnLst>
                <a:cxn ang="0">
                  <a:pos x="0" y="13"/>
                </a:cxn>
                <a:cxn ang="0">
                  <a:pos x="0" y="2"/>
                </a:cxn>
                <a:cxn ang="0">
                  <a:pos x="0" y="0"/>
                </a:cxn>
              </a:cxnLst>
              <a:rect l="0" t="0" r="r" b="b"/>
              <a:pathLst>
                <a:path h="13">
                  <a:moveTo>
                    <a:pt x="0" y="13"/>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47" name="Freeform 55"/>
            <p:cNvSpPr>
              <a:spLocks/>
            </p:cNvSpPr>
            <p:nvPr/>
          </p:nvSpPr>
          <p:spPr bwMode="auto">
            <a:xfrm>
              <a:off x="2962" y="2313"/>
              <a:ext cx="34" cy="0"/>
            </a:xfrm>
            <a:custGeom>
              <a:avLst/>
              <a:gdLst/>
              <a:ahLst/>
              <a:cxnLst>
                <a:cxn ang="0">
                  <a:pos x="0" y="0"/>
                </a:cxn>
                <a:cxn ang="0">
                  <a:pos x="33" y="0"/>
                </a:cxn>
                <a:cxn ang="0">
                  <a:pos x="36" y="0"/>
                </a:cxn>
              </a:cxnLst>
              <a:rect l="0" t="0" r="r" b="b"/>
              <a:pathLst>
                <a:path w="36">
                  <a:moveTo>
                    <a:pt x="0" y="0"/>
                  </a:moveTo>
                  <a:lnTo>
                    <a:pt x="33"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48" name="Freeform 56"/>
            <p:cNvSpPr>
              <a:spLocks/>
            </p:cNvSpPr>
            <p:nvPr/>
          </p:nvSpPr>
          <p:spPr bwMode="auto">
            <a:xfrm>
              <a:off x="2978" y="2324"/>
              <a:ext cx="0" cy="11"/>
            </a:xfrm>
            <a:custGeom>
              <a:avLst/>
              <a:gdLst/>
              <a:ahLst/>
              <a:cxnLst>
                <a:cxn ang="0">
                  <a:pos x="0" y="0"/>
                </a:cxn>
                <a:cxn ang="0">
                  <a:pos x="0" y="10"/>
                </a:cxn>
                <a:cxn ang="0">
                  <a:pos x="0" y="12"/>
                </a:cxn>
              </a:cxnLst>
              <a:rect l="0" t="0" r="r" b="b"/>
              <a:pathLst>
                <a:path h="12">
                  <a:moveTo>
                    <a:pt x="0" y="0"/>
                  </a:moveTo>
                  <a:lnTo>
                    <a:pt x="0" y="10"/>
                  </a:lnTo>
                  <a:lnTo>
                    <a:pt x="0" y="12"/>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49" name="Freeform 57"/>
            <p:cNvSpPr>
              <a:spLocks/>
            </p:cNvSpPr>
            <p:nvPr/>
          </p:nvSpPr>
          <p:spPr bwMode="auto">
            <a:xfrm>
              <a:off x="2962" y="2333"/>
              <a:ext cx="34" cy="0"/>
            </a:xfrm>
            <a:custGeom>
              <a:avLst/>
              <a:gdLst/>
              <a:ahLst/>
              <a:cxnLst>
                <a:cxn ang="0">
                  <a:pos x="0" y="0"/>
                </a:cxn>
                <a:cxn ang="0">
                  <a:pos x="33" y="0"/>
                </a:cxn>
                <a:cxn ang="0">
                  <a:pos x="36" y="0"/>
                </a:cxn>
              </a:cxnLst>
              <a:rect l="0" t="0" r="r" b="b"/>
              <a:pathLst>
                <a:path w="36">
                  <a:moveTo>
                    <a:pt x="0" y="0"/>
                  </a:moveTo>
                  <a:lnTo>
                    <a:pt x="33"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50" name="Freeform 58"/>
            <p:cNvSpPr>
              <a:spLocks/>
            </p:cNvSpPr>
            <p:nvPr/>
          </p:nvSpPr>
          <p:spPr bwMode="auto">
            <a:xfrm>
              <a:off x="3060" y="2380"/>
              <a:ext cx="0" cy="14"/>
            </a:xfrm>
            <a:custGeom>
              <a:avLst/>
              <a:gdLst/>
              <a:ahLst/>
              <a:cxnLst>
                <a:cxn ang="0">
                  <a:pos x="0" y="15"/>
                </a:cxn>
                <a:cxn ang="0">
                  <a:pos x="0" y="2"/>
                </a:cxn>
                <a:cxn ang="0">
                  <a:pos x="0" y="0"/>
                </a:cxn>
              </a:cxnLst>
              <a:rect l="0" t="0" r="r" b="b"/>
              <a:pathLst>
                <a:path h="15">
                  <a:moveTo>
                    <a:pt x="0" y="15"/>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51" name="Freeform 59"/>
            <p:cNvSpPr>
              <a:spLocks/>
            </p:cNvSpPr>
            <p:nvPr/>
          </p:nvSpPr>
          <p:spPr bwMode="auto">
            <a:xfrm>
              <a:off x="3044" y="2382"/>
              <a:ext cx="34" cy="0"/>
            </a:xfrm>
            <a:custGeom>
              <a:avLst/>
              <a:gdLst/>
              <a:ahLst/>
              <a:cxnLst>
                <a:cxn ang="0">
                  <a:pos x="0" y="0"/>
                </a:cxn>
                <a:cxn ang="0">
                  <a:pos x="34" y="0"/>
                </a:cxn>
                <a:cxn ang="0">
                  <a:pos x="36" y="0"/>
                </a:cxn>
              </a:cxnLst>
              <a:rect l="0" t="0" r="r" b="b"/>
              <a:pathLst>
                <a:path w="36">
                  <a:moveTo>
                    <a:pt x="0" y="0"/>
                  </a:moveTo>
                  <a:lnTo>
                    <a:pt x="34"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52" name="Freeform 60"/>
            <p:cNvSpPr>
              <a:spLocks/>
            </p:cNvSpPr>
            <p:nvPr/>
          </p:nvSpPr>
          <p:spPr bwMode="auto">
            <a:xfrm>
              <a:off x="3060" y="2394"/>
              <a:ext cx="0" cy="13"/>
            </a:xfrm>
            <a:custGeom>
              <a:avLst/>
              <a:gdLst/>
              <a:ahLst/>
              <a:cxnLst>
                <a:cxn ang="0">
                  <a:pos x="0" y="0"/>
                </a:cxn>
                <a:cxn ang="0">
                  <a:pos x="0" y="12"/>
                </a:cxn>
                <a:cxn ang="0">
                  <a:pos x="0" y="14"/>
                </a:cxn>
              </a:cxnLst>
              <a:rect l="0" t="0" r="r" b="b"/>
              <a:pathLst>
                <a:path h="14">
                  <a:moveTo>
                    <a:pt x="0" y="0"/>
                  </a:moveTo>
                  <a:lnTo>
                    <a:pt x="0" y="12"/>
                  </a:lnTo>
                  <a:lnTo>
                    <a:pt x="0" y="14"/>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53" name="Freeform 61"/>
            <p:cNvSpPr>
              <a:spLocks/>
            </p:cNvSpPr>
            <p:nvPr/>
          </p:nvSpPr>
          <p:spPr bwMode="auto">
            <a:xfrm>
              <a:off x="3044" y="2406"/>
              <a:ext cx="34" cy="0"/>
            </a:xfrm>
            <a:custGeom>
              <a:avLst/>
              <a:gdLst/>
              <a:ahLst/>
              <a:cxnLst>
                <a:cxn ang="0">
                  <a:pos x="0" y="0"/>
                </a:cxn>
                <a:cxn ang="0">
                  <a:pos x="34" y="0"/>
                </a:cxn>
                <a:cxn ang="0">
                  <a:pos x="36" y="0"/>
                </a:cxn>
              </a:cxnLst>
              <a:rect l="0" t="0" r="r" b="b"/>
              <a:pathLst>
                <a:path w="36">
                  <a:moveTo>
                    <a:pt x="0" y="0"/>
                  </a:moveTo>
                  <a:lnTo>
                    <a:pt x="34"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54" name="Freeform 62"/>
            <p:cNvSpPr>
              <a:spLocks/>
            </p:cNvSpPr>
            <p:nvPr/>
          </p:nvSpPr>
          <p:spPr bwMode="auto">
            <a:xfrm>
              <a:off x="3138" y="2431"/>
              <a:ext cx="0" cy="13"/>
            </a:xfrm>
            <a:custGeom>
              <a:avLst/>
              <a:gdLst/>
              <a:ahLst/>
              <a:cxnLst>
                <a:cxn ang="0">
                  <a:pos x="0" y="13"/>
                </a:cxn>
                <a:cxn ang="0">
                  <a:pos x="0" y="2"/>
                </a:cxn>
                <a:cxn ang="0">
                  <a:pos x="0" y="0"/>
                </a:cxn>
              </a:cxnLst>
              <a:rect l="0" t="0" r="r" b="b"/>
              <a:pathLst>
                <a:path h="13">
                  <a:moveTo>
                    <a:pt x="0" y="13"/>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55" name="Freeform 63"/>
            <p:cNvSpPr>
              <a:spLocks/>
            </p:cNvSpPr>
            <p:nvPr/>
          </p:nvSpPr>
          <p:spPr bwMode="auto">
            <a:xfrm>
              <a:off x="3122" y="2433"/>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56" name="Freeform 64"/>
            <p:cNvSpPr>
              <a:spLocks/>
            </p:cNvSpPr>
            <p:nvPr/>
          </p:nvSpPr>
          <p:spPr bwMode="auto">
            <a:xfrm>
              <a:off x="3138" y="2444"/>
              <a:ext cx="0" cy="13"/>
            </a:xfrm>
            <a:custGeom>
              <a:avLst/>
              <a:gdLst/>
              <a:ahLst/>
              <a:cxnLst>
                <a:cxn ang="0">
                  <a:pos x="0" y="0"/>
                </a:cxn>
                <a:cxn ang="0">
                  <a:pos x="0" y="12"/>
                </a:cxn>
                <a:cxn ang="0">
                  <a:pos x="0" y="14"/>
                </a:cxn>
              </a:cxnLst>
              <a:rect l="0" t="0" r="r" b="b"/>
              <a:pathLst>
                <a:path h="14">
                  <a:moveTo>
                    <a:pt x="0" y="0"/>
                  </a:moveTo>
                  <a:lnTo>
                    <a:pt x="0" y="12"/>
                  </a:lnTo>
                  <a:lnTo>
                    <a:pt x="0" y="14"/>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57" name="Freeform 65"/>
            <p:cNvSpPr>
              <a:spLocks/>
            </p:cNvSpPr>
            <p:nvPr/>
          </p:nvSpPr>
          <p:spPr bwMode="auto">
            <a:xfrm>
              <a:off x="3122" y="2455"/>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58" name="Freeform 66"/>
            <p:cNvSpPr>
              <a:spLocks/>
            </p:cNvSpPr>
            <p:nvPr/>
          </p:nvSpPr>
          <p:spPr bwMode="auto">
            <a:xfrm>
              <a:off x="3218" y="2511"/>
              <a:ext cx="0" cy="17"/>
            </a:xfrm>
            <a:custGeom>
              <a:avLst/>
              <a:gdLst/>
              <a:ahLst/>
              <a:cxnLst>
                <a:cxn ang="0">
                  <a:pos x="0" y="17"/>
                </a:cxn>
                <a:cxn ang="0">
                  <a:pos x="0" y="3"/>
                </a:cxn>
                <a:cxn ang="0">
                  <a:pos x="0" y="0"/>
                </a:cxn>
              </a:cxnLst>
              <a:rect l="0" t="0" r="r" b="b"/>
              <a:pathLst>
                <a:path h="17">
                  <a:moveTo>
                    <a:pt x="0" y="17"/>
                  </a:moveTo>
                  <a:lnTo>
                    <a:pt x="0" y="3"/>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59" name="Freeform 67"/>
            <p:cNvSpPr>
              <a:spLocks/>
            </p:cNvSpPr>
            <p:nvPr/>
          </p:nvSpPr>
          <p:spPr bwMode="auto">
            <a:xfrm>
              <a:off x="3202" y="2514"/>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60" name="Freeform 68"/>
            <p:cNvSpPr>
              <a:spLocks/>
            </p:cNvSpPr>
            <p:nvPr/>
          </p:nvSpPr>
          <p:spPr bwMode="auto">
            <a:xfrm>
              <a:off x="3218" y="2528"/>
              <a:ext cx="0" cy="18"/>
            </a:xfrm>
            <a:custGeom>
              <a:avLst/>
              <a:gdLst/>
              <a:ahLst/>
              <a:cxnLst>
                <a:cxn ang="0">
                  <a:pos x="0" y="0"/>
                </a:cxn>
                <a:cxn ang="0">
                  <a:pos x="0" y="17"/>
                </a:cxn>
                <a:cxn ang="0">
                  <a:pos x="0" y="19"/>
                </a:cxn>
              </a:cxnLst>
              <a:rect l="0" t="0" r="r" b="b"/>
              <a:pathLst>
                <a:path h="19">
                  <a:moveTo>
                    <a:pt x="0" y="0"/>
                  </a:moveTo>
                  <a:lnTo>
                    <a:pt x="0" y="17"/>
                  </a:lnTo>
                  <a:lnTo>
                    <a:pt x="0" y="19"/>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61" name="Freeform 69"/>
            <p:cNvSpPr>
              <a:spLocks/>
            </p:cNvSpPr>
            <p:nvPr/>
          </p:nvSpPr>
          <p:spPr bwMode="auto">
            <a:xfrm>
              <a:off x="3202" y="2544"/>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62" name="Freeform 70"/>
            <p:cNvSpPr>
              <a:spLocks/>
            </p:cNvSpPr>
            <p:nvPr/>
          </p:nvSpPr>
          <p:spPr bwMode="auto">
            <a:xfrm>
              <a:off x="3298" y="2603"/>
              <a:ext cx="0" cy="21"/>
            </a:xfrm>
            <a:custGeom>
              <a:avLst/>
              <a:gdLst/>
              <a:ahLst/>
              <a:cxnLst>
                <a:cxn ang="0">
                  <a:pos x="0" y="21"/>
                </a:cxn>
                <a:cxn ang="0">
                  <a:pos x="0" y="2"/>
                </a:cxn>
                <a:cxn ang="0">
                  <a:pos x="0" y="0"/>
                </a:cxn>
              </a:cxnLst>
              <a:rect l="0" t="0" r="r" b="b"/>
              <a:pathLst>
                <a:path h="21">
                  <a:moveTo>
                    <a:pt x="0" y="21"/>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63" name="Freeform 71"/>
            <p:cNvSpPr>
              <a:spLocks/>
            </p:cNvSpPr>
            <p:nvPr/>
          </p:nvSpPr>
          <p:spPr bwMode="auto">
            <a:xfrm>
              <a:off x="3282" y="2605"/>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64" name="Freeform 72"/>
            <p:cNvSpPr>
              <a:spLocks/>
            </p:cNvSpPr>
            <p:nvPr/>
          </p:nvSpPr>
          <p:spPr bwMode="auto">
            <a:xfrm>
              <a:off x="3298" y="2624"/>
              <a:ext cx="0" cy="24"/>
            </a:xfrm>
            <a:custGeom>
              <a:avLst/>
              <a:gdLst/>
              <a:ahLst/>
              <a:cxnLst>
                <a:cxn ang="0">
                  <a:pos x="0" y="0"/>
                </a:cxn>
                <a:cxn ang="0">
                  <a:pos x="0" y="23"/>
                </a:cxn>
                <a:cxn ang="0">
                  <a:pos x="0" y="25"/>
                </a:cxn>
              </a:cxnLst>
              <a:rect l="0" t="0" r="r" b="b"/>
              <a:pathLst>
                <a:path h="25">
                  <a:moveTo>
                    <a:pt x="0" y="0"/>
                  </a:moveTo>
                  <a:lnTo>
                    <a:pt x="0" y="23"/>
                  </a:lnTo>
                  <a:lnTo>
                    <a:pt x="0" y="25"/>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65" name="Freeform 73"/>
            <p:cNvSpPr>
              <a:spLocks/>
            </p:cNvSpPr>
            <p:nvPr/>
          </p:nvSpPr>
          <p:spPr bwMode="auto">
            <a:xfrm>
              <a:off x="3282" y="2646"/>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66" name="Freeform 74"/>
            <p:cNvSpPr>
              <a:spLocks/>
            </p:cNvSpPr>
            <p:nvPr/>
          </p:nvSpPr>
          <p:spPr bwMode="auto">
            <a:xfrm>
              <a:off x="3378" y="2696"/>
              <a:ext cx="0" cy="24"/>
            </a:xfrm>
            <a:custGeom>
              <a:avLst/>
              <a:gdLst/>
              <a:ahLst/>
              <a:cxnLst>
                <a:cxn ang="0">
                  <a:pos x="0" y="25"/>
                </a:cxn>
                <a:cxn ang="0">
                  <a:pos x="0" y="2"/>
                </a:cxn>
                <a:cxn ang="0">
                  <a:pos x="0" y="0"/>
                </a:cxn>
              </a:cxnLst>
              <a:rect l="0" t="0" r="r" b="b"/>
              <a:pathLst>
                <a:path h="25">
                  <a:moveTo>
                    <a:pt x="0" y="25"/>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67" name="Freeform 75"/>
            <p:cNvSpPr>
              <a:spLocks/>
            </p:cNvSpPr>
            <p:nvPr/>
          </p:nvSpPr>
          <p:spPr bwMode="auto">
            <a:xfrm>
              <a:off x="3362" y="2698"/>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68" name="Freeform 76"/>
            <p:cNvSpPr>
              <a:spLocks/>
            </p:cNvSpPr>
            <p:nvPr/>
          </p:nvSpPr>
          <p:spPr bwMode="auto">
            <a:xfrm>
              <a:off x="3378" y="2720"/>
              <a:ext cx="0" cy="29"/>
            </a:xfrm>
            <a:custGeom>
              <a:avLst/>
              <a:gdLst/>
              <a:ahLst/>
              <a:cxnLst>
                <a:cxn ang="0">
                  <a:pos x="0" y="0"/>
                </a:cxn>
                <a:cxn ang="0">
                  <a:pos x="0" y="29"/>
                </a:cxn>
                <a:cxn ang="0">
                  <a:pos x="0" y="31"/>
                </a:cxn>
              </a:cxnLst>
              <a:rect l="0" t="0" r="r" b="b"/>
              <a:pathLst>
                <a:path h="31">
                  <a:moveTo>
                    <a:pt x="0" y="0"/>
                  </a:moveTo>
                  <a:lnTo>
                    <a:pt x="0" y="29"/>
                  </a:lnTo>
                  <a:lnTo>
                    <a:pt x="0" y="31"/>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69" name="Freeform 77"/>
            <p:cNvSpPr>
              <a:spLocks/>
            </p:cNvSpPr>
            <p:nvPr/>
          </p:nvSpPr>
          <p:spPr bwMode="auto">
            <a:xfrm>
              <a:off x="3362" y="2748"/>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70" name="Freeform 78"/>
            <p:cNvSpPr>
              <a:spLocks/>
            </p:cNvSpPr>
            <p:nvPr/>
          </p:nvSpPr>
          <p:spPr bwMode="auto">
            <a:xfrm>
              <a:off x="3458" y="2723"/>
              <a:ext cx="0" cy="23"/>
            </a:xfrm>
            <a:custGeom>
              <a:avLst/>
              <a:gdLst/>
              <a:ahLst/>
              <a:cxnLst>
                <a:cxn ang="0">
                  <a:pos x="0" y="23"/>
                </a:cxn>
                <a:cxn ang="0">
                  <a:pos x="0" y="2"/>
                </a:cxn>
                <a:cxn ang="0">
                  <a:pos x="0" y="0"/>
                </a:cxn>
              </a:cxnLst>
              <a:rect l="0" t="0" r="r" b="b"/>
              <a:pathLst>
                <a:path h="23">
                  <a:moveTo>
                    <a:pt x="0" y="23"/>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71" name="Freeform 79"/>
            <p:cNvSpPr>
              <a:spLocks/>
            </p:cNvSpPr>
            <p:nvPr/>
          </p:nvSpPr>
          <p:spPr bwMode="auto">
            <a:xfrm>
              <a:off x="3442" y="2725"/>
              <a:ext cx="34" cy="0"/>
            </a:xfrm>
            <a:custGeom>
              <a:avLst/>
              <a:gdLst/>
              <a:ahLst/>
              <a:cxnLst>
                <a:cxn ang="0">
                  <a:pos x="0" y="0"/>
                </a:cxn>
                <a:cxn ang="0">
                  <a:pos x="34" y="0"/>
                </a:cxn>
                <a:cxn ang="0">
                  <a:pos x="36" y="0"/>
                </a:cxn>
              </a:cxnLst>
              <a:rect l="0" t="0" r="r" b="b"/>
              <a:pathLst>
                <a:path w="36">
                  <a:moveTo>
                    <a:pt x="0" y="0"/>
                  </a:moveTo>
                  <a:lnTo>
                    <a:pt x="34"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72" name="Freeform 80"/>
            <p:cNvSpPr>
              <a:spLocks/>
            </p:cNvSpPr>
            <p:nvPr/>
          </p:nvSpPr>
          <p:spPr bwMode="auto">
            <a:xfrm>
              <a:off x="3458" y="2746"/>
              <a:ext cx="0" cy="24"/>
            </a:xfrm>
            <a:custGeom>
              <a:avLst/>
              <a:gdLst/>
              <a:ahLst/>
              <a:cxnLst>
                <a:cxn ang="0">
                  <a:pos x="0" y="0"/>
                </a:cxn>
                <a:cxn ang="0">
                  <a:pos x="0" y="23"/>
                </a:cxn>
                <a:cxn ang="0">
                  <a:pos x="0" y="25"/>
                </a:cxn>
              </a:cxnLst>
              <a:rect l="0" t="0" r="r" b="b"/>
              <a:pathLst>
                <a:path h="25">
                  <a:moveTo>
                    <a:pt x="0" y="0"/>
                  </a:moveTo>
                  <a:lnTo>
                    <a:pt x="0" y="23"/>
                  </a:lnTo>
                  <a:lnTo>
                    <a:pt x="0" y="25"/>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73" name="Freeform 81"/>
            <p:cNvSpPr>
              <a:spLocks/>
            </p:cNvSpPr>
            <p:nvPr/>
          </p:nvSpPr>
          <p:spPr bwMode="auto">
            <a:xfrm>
              <a:off x="3442" y="2768"/>
              <a:ext cx="34" cy="0"/>
            </a:xfrm>
            <a:custGeom>
              <a:avLst/>
              <a:gdLst/>
              <a:ahLst/>
              <a:cxnLst>
                <a:cxn ang="0">
                  <a:pos x="0" y="0"/>
                </a:cxn>
                <a:cxn ang="0">
                  <a:pos x="34" y="0"/>
                </a:cxn>
                <a:cxn ang="0">
                  <a:pos x="36" y="0"/>
                </a:cxn>
              </a:cxnLst>
              <a:rect l="0" t="0" r="r" b="b"/>
              <a:pathLst>
                <a:path w="36">
                  <a:moveTo>
                    <a:pt x="0" y="0"/>
                  </a:moveTo>
                  <a:lnTo>
                    <a:pt x="34"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74" name="Freeform 82"/>
            <p:cNvSpPr>
              <a:spLocks/>
            </p:cNvSpPr>
            <p:nvPr/>
          </p:nvSpPr>
          <p:spPr bwMode="auto">
            <a:xfrm>
              <a:off x="3538" y="2818"/>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75" name="Freeform 83"/>
            <p:cNvSpPr>
              <a:spLocks/>
            </p:cNvSpPr>
            <p:nvPr/>
          </p:nvSpPr>
          <p:spPr bwMode="auto">
            <a:xfrm>
              <a:off x="3522" y="2820"/>
              <a:ext cx="34" cy="0"/>
            </a:xfrm>
            <a:custGeom>
              <a:avLst/>
              <a:gdLst/>
              <a:ahLst/>
              <a:cxnLst>
                <a:cxn ang="0">
                  <a:pos x="0" y="0"/>
                </a:cxn>
                <a:cxn ang="0">
                  <a:pos x="34" y="0"/>
                </a:cxn>
                <a:cxn ang="0">
                  <a:pos x="36" y="0"/>
                </a:cxn>
              </a:cxnLst>
              <a:rect l="0" t="0" r="r" b="b"/>
              <a:pathLst>
                <a:path w="36">
                  <a:moveTo>
                    <a:pt x="0" y="0"/>
                  </a:moveTo>
                  <a:lnTo>
                    <a:pt x="34"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76" name="Freeform 84"/>
            <p:cNvSpPr>
              <a:spLocks/>
            </p:cNvSpPr>
            <p:nvPr/>
          </p:nvSpPr>
          <p:spPr bwMode="auto">
            <a:xfrm>
              <a:off x="3538" y="2844"/>
              <a:ext cx="0" cy="31"/>
            </a:xfrm>
            <a:custGeom>
              <a:avLst/>
              <a:gdLst/>
              <a:ahLst/>
              <a:cxnLst>
                <a:cxn ang="0">
                  <a:pos x="0" y="0"/>
                </a:cxn>
                <a:cxn ang="0">
                  <a:pos x="0" y="31"/>
                </a:cxn>
                <a:cxn ang="0">
                  <a:pos x="0" y="33"/>
                </a:cxn>
              </a:cxnLst>
              <a:rect l="0" t="0" r="r" b="b"/>
              <a:pathLst>
                <a:path h="33">
                  <a:moveTo>
                    <a:pt x="0" y="0"/>
                  </a:moveTo>
                  <a:lnTo>
                    <a:pt x="0" y="31"/>
                  </a:lnTo>
                  <a:lnTo>
                    <a:pt x="0" y="33"/>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77" name="Freeform 85"/>
            <p:cNvSpPr>
              <a:spLocks/>
            </p:cNvSpPr>
            <p:nvPr/>
          </p:nvSpPr>
          <p:spPr bwMode="auto">
            <a:xfrm>
              <a:off x="3522" y="2873"/>
              <a:ext cx="34" cy="0"/>
            </a:xfrm>
            <a:custGeom>
              <a:avLst/>
              <a:gdLst/>
              <a:ahLst/>
              <a:cxnLst>
                <a:cxn ang="0">
                  <a:pos x="0" y="0"/>
                </a:cxn>
                <a:cxn ang="0">
                  <a:pos x="34" y="0"/>
                </a:cxn>
                <a:cxn ang="0">
                  <a:pos x="36" y="0"/>
                </a:cxn>
              </a:cxnLst>
              <a:rect l="0" t="0" r="r" b="b"/>
              <a:pathLst>
                <a:path w="36">
                  <a:moveTo>
                    <a:pt x="0" y="0"/>
                  </a:moveTo>
                  <a:lnTo>
                    <a:pt x="34"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78" name="Freeform 86"/>
            <p:cNvSpPr>
              <a:spLocks/>
            </p:cNvSpPr>
            <p:nvPr/>
          </p:nvSpPr>
          <p:spPr bwMode="auto">
            <a:xfrm>
              <a:off x="3616" y="2945"/>
              <a:ext cx="0" cy="46"/>
            </a:xfrm>
            <a:custGeom>
              <a:avLst/>
              <a:gdLst/>
              <a:ahLst/>
              <a:cxnLst>
                <a:cxn ang="0">
                  <a:pos x="0" y="48"/>
                </a:cxn>
                <a:cxn ang="0">
                  <a:pos x="0" y="2"/>
                </a:cxn>
                <a:cxn ang="0">
                  <a:pos x="0" y="0"/>
                </a:cxn>
              </a:cxnLst>
              <a:rect l="0" t="0" r="r" b="b"/>
              <a:pathLst>
                <a:path h="48">
                  <a:moveTo>
                    <a:pt x="0" y="48"/>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79" name="Freeform 87"/>
            <p:cNvSpPr>
              <a:spLocks/>
            </p:cNvSpPr>
            <p:nvPr/>
          </p:nvSpPr>
          <p:spPr bwMode="auto">
            <a:xfrm>
              <a:off x="3600" y="2947"/>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80" name="Freeform 88"/>
            <p:cNvSpPr>
              <a:spLocks/>
            </p:cNvSpPr>
            <p:nvPr/>
          </p:nvSpPr>
          <p:spPr bwMode="auto">
            <a:xfrm>
              <a:off x="3616" y="2991"/>
              <a:ext cx="0" cy="60"/>
            </a:xfrm>
            <a:custGeom>
              <a:avLst/>
              <a:gdLst/>
              <a:ahLst/>
              <a:cxnLst>
                <a:cxn ang="0">
                  <a:pos x="0" y="0"/>
                </a:cxn>
                <a:cxn ang="0">
                  <a:pos x="0" y="60"/>
                </a:cxn>
                <a:cxn ang="0">
                  <a:pos x="0" y="62"/>
                </a:cxn>
              </a:cxnLst>
              <a:rect l="0" t="0" r="r" b="b"/>
              <a:pathLst>
                <a:path h="62">
                  <a:moveTo>
                    <a:pt x="0" y="0"/>
                  </a:moveTo>
                  <a:lnTo>
                    <a:pt x="0" y="60"/>
                  </a:lnTo>
                  <a:lnTo>
                    <a:pt x="0" y="62"/>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81" name="Freeform 89"/>
            <p:cNvSpPr>
              <a:spLocks/>
            </p:cNvSpPr>
            <p:nvPr/>
          </p:nvSpPr>
          <p:spPr bwMode="auto">
            <a:xfrm>
              <a:off x="3600" y="3049"/>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82" name="Freeform 90"/>
            <p:cNvSpPr>
              <a:spLocks/>
            </p:cNvSpPr>
            <p:nvPr/>
          </p:nvSpPr>
          <p:spPr bwMode="auto">
            <a:xfrm>
              <a:off x="3696" y="2979"/>
              <a:ext cx="0" cy="37"/>
            </a:xfrm>
            <a:custGeom>
              <a:avLst/>
              <a:gdLst/>
              <a:ahLst/>
              <a:cxnLst>
                <a:cxn ang="0">
                  <a:pos x="0" y="38"/>
                </a:cxn>
                <a:cxn ang="0">
                  <a:pos x="0" y="3"/>
                </a:cxn>
                <a:cxn ang="0">
                  <a:pos x="0" y="0"/>
                </a:cxn>
              </a:cxnLst>
              <a:rect l="0" t="0" r="r" b="b"/>
              <a:pathLst>
                <a:path h="38">
                  <a:moveTo>
                    <a:pt x="0" y="38"/>
                  </a:moveTo>
                  <a:lnTo>
                    <a:pt x="0" y="3"/>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83" name="Freeform 91"/>
            <p:cNvSpPr>
              <a:spLocks/>
            </p:cNvSpPr>
            <p:nvPr/>
          </p:nvSpPr>
          <p:spPr bwMode="auto">
            <a:xfrm>
              <a:off x="3680" y="2982"/>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84" name="Freeform 92"/>
            <p:cNvSpPr>
              <a:spLocks/>
            </p:cNvSpPr>
            <p:nvPr/>
          </p:nvSpPr>
          <p:spPr bwMode="auto">
            <a:xfrm>
              <a:off x="3696" y="3016"/>
              <a:ext cx="0" cy="48"/>
            </a:xfrm>
            <a:custGeom>
              <a:avLst/>
              <a:gdLst/>
              <a:ahLst/>
              <a:cxnLst>
                <a:cxn ang="0">
                  <a:pos x="0" y="0"/>
                </a:cxn>
                <a:cxn ang="0">
                  <a:pos x="0" y="48"/>
                </a:cxn>
                <a:cxn ang="0">
                  <a:pos x="0" y="50"/>
                </a:cxn>
              </a:cxnLst>
              <a:rect l="0" t="0" r="r" b="b"/>
              <a:pathLst>
                <a:path h="50">
                  <a:moveTo>
                    <a:pt x="0" y="0"/>
                  </a:moveTo>
                  <a:lnTo>
                    <a:pt x="0" y="48"/>
                  </a:lnTo>
                  <a:lnTo>
                    <a:pt x="0" y="5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85" name="Freeform 93"/>
            <p:cNvSpPr>
              <a:spLocks/>
            </p:cNvSpPr>
            <p:nvPr/>
          </p:nvSpPr>
          <p:spPr bwMode="auto">
            <a:xfrm>
              <a:off x="3680" y="3062"/>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86" name="Freeform 94"/>
            <p:cNvSpPr>
              <a:spLocks/>
            </p:cNvSpPr>
            <p:nvPr/>
          </p:nvSpPr>
          <p:spPr bwMode="auto">
            <a:xfrm>
              <a:off x="3776" y="3075"/>
              <a:ext cx="0" cy="46"/>
            </a:xfrm>
            <a:custGeom>
              <a:avLst/>
              <a:gdLst/>
              <a:ahLst/>
              <a:cxnLst>
                <a:cxn ang="0">
                  <a:pos x="0" y="48"/>
                </a:cxn>
                <a:cxn ang="0">
                  <a:pos x="0" y="2"/>
                </a:cxn>
                <a:cxn ang="0">
                  <a:pos x="0" y="0"/>
                </a:cxn>
              </a:cxnLst>
              <a:rect l="0" t="0" r="r" b="b"/>
              <a:pathLst>
                <a:path h="48">
                  <a:moveTo>
                    <a:pt x="0" y="48"/>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87" name="Freeform 95"/>
            <p:cNvSpPr>
              <a:spLocks/>
            </p:cNvSpPr>
            <p:nvPr/>
          </p:nvSpPr>
          <p:spPr bwMode="auto">
            <a:xfrm>
              <a:off x="3760" y="3077"/>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88" name="Freeform 96"/>
            <p:cNvSpPr>
              <a:spLocks/>
            </p:cNvSpPr>
            <p:nvPr/>
          </p:nvSpPr>
          <p:spPr bwMode="auto">
            <a:xfrm>
              <a:off x="3776" y="3121"/>
              <a:ext cx="0" cy="68"/>
            </a:xfrm>
            <a:custGeom>
              <a:avLst/>
              <a:gdLst/>
              <a:ahLst/>
              <a:cxnLst>
                <a:cxn ang="0">
                  <a:pos x="0" y="0"/>
                </a:cxn>
                <a:cxn ang="0">
                  <a:pos x="0" y="69"/>
                </a:cxn>
                <a:cxn ang="0">
                  <a:pos x="0" y="71"/>
                </a:cxn>
              </a:cxnLst>
              <a:rect l="0" t="0" r="r" b="b"/>
              <a:pathLst>
                <a:path h="71">
                  <a:moveTo>
                    <a:pt x="0" y="0"/>
                  </a:moveTo>
                  <a:lnTo>
                    <a:pt x="0" y="69"/>
                  </a:lnTo>
                  <a:lnTo>
                    <a:pt x="0" y="71"/>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89" name="Freeform 97"/>
            <p:cNvSpPr>
              <a:spLocks/>
            </p:cNvSpPr>
            <p:nvPr/>
          </p:nvSpPr>
          <p:spPr bwMode="auto">
            <a:xfrm>
              <a:off x="3760" y="3187"/>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90" name="Freeform 98"/>
            <p:cNvSpPr>
              <a:spLocks/>
            </p:cNvSpPr>
            <p:nvPr/>
          </p:nvSpPr>
          <p:spPr bwMode="auto">
            <a:xfrm>
              <a:off x="3856" y="3117"/>
              <a:ext cx="0" cy="41"/>
            </a:xfrm>
            <a:custGeom>
              <a:avLst/>
              <a:gdLst/>
              <a:ahLst/>
              <a:cxnLst>
                <a:cxn ang="0">
                  <a:pos x="0" y="42"/>
                </a:cxn>
                <a:cxn ang="0">
                  <a:pos x="0" y="2"/>
                </a:cxn>
                <a:cxn ang="0">
                  <a:pos x="0" y="0"/>
                </a:cxn>
              </a:cxnLst>
              <a:rect l="0" t="0" r="r" b="b"/>
              <a:pathLst>
                <a:path h="42">
                  <a:moveTo>
                    <a:pt x="0" y="42"/>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91" name="Freeform 99"/>
            <p:cNvSpPr>
              <a:spLocks/>
            </p:cNvSpPr>
            <p:nvPr/>
          </p:nvSpPr>
          <p:spPr bwMode="auto">
            <a:xfrm>
              <a:off x="3840" y="3119"/>
              <a:ext cx="34" cy="0"/>
            </a:xfrm>
            <a:custGeom>
              <a:avLst/>
              <a:gdLst/>
              <a:ahLst/>
              <a:cxnLst>
                <a:cxn ang="0">
                  <a:pos x="0" y="0"/>
                </a:cxn>
                <a:cxn ang="0">
                  <a:pos x="33" y="0"/>
                </a:cxn>
                <a:cxn ang="0">
                  <a:pos x="36" y="0"/>
                </a:cxn>
              </a:cxnLst>
              <a:rect l="0" t="0" r="r" b="b"/>
              <a:pathLst>
                <a:path w="36">
                  <a:moveTo>
                    <a:pt x="0" y="0"/>
                  </a:moveTo>
                  <a:lnTo>
                    <a:pt x="33"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92" name="Freeform 100"/>
            <p:cNvSpPr>
              <a:spLocks/>
            </p:cNvSpPr>
            <p:nvPr/>
          </p:nvSpPr>
          <p:spPr bwMode="auto">
            <a:xfrm>
              <a:off x="3856" y="3158"/>
              <a:ext cx="0" cy="52"/>
            </a:xfrm>
            <a:custGeom>
              <a:avLst/>
              <a:gdLst/>
              <a:ahLst/>
              <a:cxnLst>
                <a:cxn ang="0">
                  <a:pos x="0" y="0"/>
                </a:cxn>
                <a:cxn ang="0">
                  <a:pos x="0" y="52"/>
                </a:cxn>
                <a:cxn ang="0">
                  <a:pos x="0" y="54"/>
                </a:cxn>
              </a:cxnLst>
              <a:rect l="0" t="0" r="r" b="b"/>
              <a:pathLst>
                <a:path h="54">
                  <a:moveTo>
                    <a:pt x="0" y="0"/>
                  </a:moveTo>
                  <a:lnTo>
                    <a:pt x="0" y="52"/>
                  </a:lnTo>
                  <a:lnTo>
                    <a:pt x="0" y="54"/>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93" name="Freeform 101"/>
            <p:cNvSpPr>
              <a:spLocks/>
            </p:cNvSpPr>
            <p:nvPr/>
          </p:nvSpPr>
          <p:spPr bwMode="auto">
            <a:xfrm>
              <a:off x="3840" y="3208"/>
              <a:ext cx="34" cy="0"/>
            </a:xfrm>
            <a:custGeom>
              <a:avLst/>
              <a:gdLst/>
              <a:ahLst/>
              <a:cxnLst>
                <a:cxn ang="0">
                  <a:pos x="0" y="0"/>
                </a:cxn>
                <a:cxn ang="0">
                  <a:pos x="33" y="0"/>
                </a:cxn>
                <a:cxn ang="0">
                  <a:pos x="36" y="0"/>
                </a:cxn>
              </a:cxnLst>
              <a:rect l="0" t="0" r="r" b="b"/>
              <a:pathLst>
                <a:path w="36">
                  <a:moveTo>
                    <a:pt x="0" y="0"/>
                  </a:moveTo>
                  <a:lnTo>
                    <a:pt x="33"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94" name="Freeform 102"/>
            <p:cNvSpPr>
              <a:spLocks/>
            </p:cNvSpPr>
            <p:nvPr/>
          </p:nvSpPr>
          <p:spPr bwMode="auto">
            <a:xfrm>
              <a:off x="3934" y="3143"/>
              <a:ext cx="0" cy="35"/>
            </a:xfrm>
            <a:custGeom>
              <a:avLst/>
              <a:gdLst/>
              <a:ahLst/>
              <a:cxnLst>
                <a:cxn ang="0">
                  <a:pos x="0" y="36"/>
                </a:cxn>
                <a:cxn ang="0">
                  <a:pos x="0" y="2"/>
                </a:cxn>
                <a:cxn ang="0">
                  <a:pos x="0" y="0"/>
                </a:cxn>
              </a:cxnLst>
              <a:rect l="0" t="0" r="r" b="b"/>
              <a:pathLst>
                <a:path h="36">
                  <a:moveTo>
                    <a:pt x="0" y="36"/>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95" name="Freeform 103"/>
            <p:cNvSpPr>
              <a:spLocks/>
            </p:cNvSpPr>
            <p:nvPr/>
          </p:nvSpPr>
          <p:spPr bwMode="auto">
            <a:xfrm>
              <a:off x="3918" y="3145"/>
              <a:ext cx="34" cy="0"/>
            </a:xfrm>
            <a:custGeom>
              <a:avLst/>
              <a:gdLst/>
              <a:ahLst/>
              <a:cxnLst>
                <a:cxn ang="0">
                  <a:pos x="0" y="0"/>
                </a:cxn>
                <a:cxn ang="0">
                  <a:pos x="34" y="0"/>
                </a:cxn>
                <a:cxn ang="0">
                  <a:pos x="36" y="0"/>
                </a:cxn>
              </a:cxnLst>
              <a:rect l="0" t="0" r="r" b="b"/>
              <a:pathLst>
                <a:path w="36">
                  <a:moveTo>
                    <a:pt x="0" y="0"/>
                  </a:moveTo>
                  <a:lnTo>
                    <a:pt x="34"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96" name="Freeform 104"/>
            <p:cNvSpPr>
              <a:spLocks/>
            </p:cNvSpPr>
            <p:nvPr/>
          </p:nvSpPr>
          <p:spPr bwMode="auto">
            <a:xfrm>
              <a:off x="3934" y="3178"/>
              <a:ext cx="0" cy="41"/>
            </a:xfrm>
            <a:custGeom>
              <a:avLst/>
              <a:gdLst/>
              <a:ahLst/>
              <a:cxnLst>
                <a:cxn ang="0">
                  <a:pos x="0" y="0"/>
                </a:cxn>
                <a:cxn ang="0">
                  <a:pos x="0" y="41"/>
                </a:cxn>
                <a:cxn ang="0">
                  <a:pos x="0" y="43"/>
                </a:cxn>
              </a:cxnLst>
              <a:rect l="0" t="0" r="r" b="b"/>
              <a:pathLst>
                <a:path h="43">
                  <a:moveTo>
                    <a:pt x="0" y="0"/>
                  </a:moveTo>
                  <a:lnTo>
                    <a:pt x="0" y="41"/>
                  </a:lnTo>
                  <a:lnTo>
                    <a:pt x="0" y="43"/>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97" name="Freeform 105"/>
            <p:cNvSpPr>
              <a:spLocks/>
            </p:cNvSpPr>
            <p:nvPr/>
          </p:nvSpPr>
          <p:spPr bwMode="auto">
            <a:xfrm>
              <a:off x="3918" y="3217"/>
              <a:ext cx="34" cy="0"/>
            </a:xfrm>
            <a:custGeom>
              <a:avLst/>
              <a:gdLst/>
              <a:ahLst/>
              <a:cxnLst>
                <a:cxn ang="0">
                  <a:pos x="0" y="0"/>
                </a:cxn>
                <a:cxn ang="0">
                  <a:pos x="34" y="0"/>
                </a:cxn>
                <a:cxn ang="0">
                  <a:pos x="36" y="0"/>
                </a:cxn>
              </a:cxnLst>
              <a:rect l="0" t="0" r="r" b="b"/>
              <a:pathLst>
                <a:path w="36">
                  <a:moveTo>
                    <a:pt x="0" y="0"/>
                  </a:moveTo>
                  <a:lnTo>
                    <a:pt x="34"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98" name="Freeform 106"/>
            <p:cNvSpPr>
              <a:spLocks/>
            </p:cNvSpPr>
            <p:nvPr/>
          </p:nvSpPr>
          <p:spPr bwMode="auto">
            <a:xfrm>
              <a:off x="4090" y="3415"/>
              <a:ext cx="0" cy="56"/>
            </a:xfrm>
            <a:custGeom>
              <a:avLst/>
              <a:gdLst/>
              <a:ahLst/>
              <a:cxnLst>
                <a:cxn ang="0">
                  <a:pos x="0" y="58"/>
                </a:cxn>
                <a:cxn ang="0">
                  <a:pos x="0" y="2"/>
                </a:cxn>
                <a:cxn ang="0">
                  <a:pos x="0" y="0"/>
                </a:cxn>
              </a:cxnLst>
              <a:rect l="0" t="0" r="r" b="b"/>
              <a:pathLst>
                <a:path h="58">
                  <a:moveTo>
                    <a:pt x="0" y="58"/>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299" name="Freeform 107"/>
            <p:cNvSpPr>
              <a:spLocks/>
            </p:cNvSpPr>
            <p:nvPr/>
          </p:nvSpPr>
          <p:spPr bwMode="auto">
            <a:xfrm>
              <a:off x="4074" y="3417"/>
              <a:ext cx="34" cy="0"/>
            </a:xfrm>
            <a:custGeom>
              <a:avLst/>
              <a:gdLst/>
              <a:ahLst/>
              <a:cxnLst>
                <a:cxn ang="0">
                  <a:pos x="0" y="0"/>
                </a:cxn>
                <a:cxn ang="0">
                  <a:pos x="34" y="0"/>
                </a:cxn>
                <a:cxn ang="0">
                  <a:pos x="36" y="0"/>
                </a:cxn>
              </a:cxnLst>
              <a:rect l="0" t="0" r="r" b="b"/>
              <a:pathLst>
                <a:path w="36">
                  <a:moveTo>
                    <a:pt x="0" y="0"/>
                  </a:moveTo>
                  <a:lnTo>
                    <a:pt x="34"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00" name="Freeform 108"/>
            <p:cNvSpPr>
              <a:spLocks/>
            </p:cNvSpPr>
            <p:nvPr/>
          </p:nvSpPr>
          <p:spPr bwMode="auto">
            <a:xfrm>
              <a:off x="4090" y="3471"/>
              <a:ext cx="0" cy="82"/>
            </a:xfrm>
            <a:custGeom>
              <a:avLst/>
              <a:gdLst/>
              <a:ahLst/>
              <a:cxnLst>
                <a:cxn ang="0">
                  <a:pos x="0" y="0"/>
                </a:cxn>
                <a:cxn ang="0">
                  <a:pos x="0" y="84"/>
                </a:cxn>
                <a:cxn ang="0">
                  <a:pos x="0" y="86"/>
                </a:cxn>
              </a:cxnLst>
              <a:rect l="0" t="0" r="r" b="b"/>
              <a:pathLst>
                <a:path h="86">
                  <a:moveTo>
                    <a:pt x="0" y="0"/>
                  </a:moveTo>
                  <a:lnTo>
                    <a:pt x="0" y="84"/>
                  </a:lnTo>
                  <a:lnTo>
                    <a:pt x="0" y="86"/>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01" name="Freeform 109"/>
            <p:cNvSpPr>
              <a:spLocks/>
            </p:cNvSpPr>
            <p:nvPr/>
          </p:nvSpPr>
          <p:spPr bwMode="auto">
            <a:xfrm>
              <a:off x="4074" y="3552"/>
              <a:ext cx="34" cy="0"/>
            </a:xfrm>
            <a:custGeom>
              <a:avLst/>
              <a:gdLst/>
              <a:ahLst/>
              <a:cxnLst>
                <a:cxn ang="0">
                  <a:pos x="0" y="0"/>
                </a:cxn>
                <a:cxn ang="0">
                  <a:pos x="34" y="0"/>
                </a:cxn>
                <a:cxn ang="0">
                  <a:pos x="36" y="0"/>
                </a:cxn>
              </a:cxnLst>
              <a:rect l="0" t="0" r="r" b="b"/>
              <a:pathLst>
                <a:path w="36">
                  <a:moveTo>
                    <a:pt x="0" y="0"/>
                  </a:moveTo>
                  <a:lnTo>
                    <a:pt x="34" y="0"/>
                  </a:lnTo>
                  <a:lnTo>
                    <a:pt x="36"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02" name="Freeform 110"/>
            <p:cNvSpPr>
              <a:spLocks/>
            </p:cNvSpPr>
            <p:nvPr/>
          </p:nvSpPr>
          <p:spPr bwMode="auto">
            <a:xfrm>
              <a:off x="4318" y="3635"/>
              <a:ext cx="0" cy="80"/>
            </a:xfrm>
            <a:custGeom>
              <a:avLst/>
              <a:gdLst/>
              <a:ahLst/>
              <a:cxnLst>
                <a:cxn ang="0">
                  <a:pos x="0" y="83"/>
                </a:cxn>
                <a:cxn ang="0">
                  <a:pos x="0" y="2"/>
                </a:cxn>
                <a:cxn ang="0">
                  <a:pos x="0" y="0"/>
                </a:cxn>
              </a:cxnLst>
              <a:rect l="0" t="0" r="r" b="b"/>
              <a:pathLst>
                <a:path h="83">
                  <a:moveTo>
                    <a:pt x="0" y="83"/>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03" name="Freeform 111"/>
            <p:cNvSpPr>
              <a:spLocks/>
            </p:cNvSpPr>
            <p:nvPr/>
          </p:nvSpPr>
          <p:spPr bwMode="auto">
            <a:xfrm>
              <a:off x="4302" y="3637"/>
              <a:ext cx="34" cy="0"/>
            </a:xfrm>
            <a:custGeom>
              <a:avLst/>
              <a:gdLst/>
              <a:ahLst/>
              <a:cxnLst>
                <a:cxn ang="0">
                  <a:pos x="0" y="0"/>
                </a:cxn>
                <a:cxn ang="0">
                  <a:pos x="33" y="0"/>
                </a:cxn>
                <a:cxn ang="0">
                  <a:pos x="35" y="0"/>
                </a:cxn>
              </a:cxnLst>
              <a:rect l="0" t="0" r="r" b="b"/>
              <a:pathLst>
                <a:path w="35">
                  <a:moveTo>
                    <a:pt x="0" y="0"/>
                  </a:moveTo>
                  <a:lnTo>
                    <a:pt x="33" y="0"/>
                  </a:lnTo>
                  <a:lnTo>
                    <a:pt x="35"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04" name="Freeform 112"/>
            <p:cNvSpPr>
              <a:spLocks/>
            </p:cNvSpPr>
            <p:nvPr/>
          </p:nvSpPr>
          <p:spPr bwMode="auto">
            <a:xfrm>
              <a:off x="4318" y="3715"/>
              <a:ext cx="0" cy="132"/>
            </a:xfrm>
            <a:custGeom>
              <a:avLst/>
              <a:gdLst/>
              <a:ahLst/>
              <a:cxnLst>
                <a:cxn ang="0">
                  <a:pos x="0" y="0"/>
                </a:cxn>
                <a:cxn ang="0">
                  <a:pos x="0" y="136"/>
                </a:cxn>
                <a:cxn ang="0">
                  <a:pos x="0" y="138"/>
                </a:cxn>
              </a:cxnLst>
              <a:rect l="0" t="0" r="r" b="b"/>
              <a:pathLst>
                <a:path h="138">
                  <a:moveTo>
                    <a:pt x="0" y="0"/>
                  </a:moveTo>
                  <a:lnTo>
                    <a:pt x="0" y="136"/>
                  </a:lnTo>
                  <a:lnTo>
                    <a:pt x="0" y="138"/>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05" name="Freeform 113"/>
            <p:cNvSpPr>
              <a:spLocks/>
            </p:cNvSpPr>
            <p:nvPr/>
          </p:nvSpPr>
          <p:spPr bwMode="auto">
            <a:xfrm>
              <a:off x="1524" y="3847"/>
              <a:ext cx="50"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06" name="Freeform 114"/>
            <p:cNvSpPr>
              <a:spLocks/>
            </p:cNvSpPr>
            <p:nvPr/>
          </p:nvSpPr>
          <p:spPr bwMode="auto">
            <a:xfrm>
              <a:off x="1524" y="3493"/>
              <a:ext cx="50"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07" name="Freeform 115"/>
            <p:cNvSpPr>
              <a:spLocks/>
            </p:cNvSpPr>
            <p:nvPr/>
          </p:nvSpPr>
          <p:spPr bwMode="auto">
            <a:xfrm>
              <a:off x="1524" y="3138"/>
              <a:ext cx="50"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08" name="Freeform 116"/>
            <p:cNvSpPr>
              <a:spLocks/>
            </p:cNvSpPr>
            <p:nvPr/>
          </p:nvSpPr>
          <p:spPr bwMode="auto">
            <a:xfrm>
              <a:off x="1524" y="2781"/>
              <a:ext cx="50"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09" name="Freeform 117"/>
            <p:cNvSpPr>
              <a:spLocks/>
            </p:cNvSpPr>
            <p:nvPr/>
          </p:nvSpPr>
          <p:spPr bwMode="auto">
            <a:xfrm>
              <a:off x="1524" y="2426"/>
              <a:ext cx="50"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10" name="Freeform 118"/>
            <p:cNvSpPr>
              <a:spLocks/>
            </p:cNvSpPr>
            <p:nvPr/>
          </p:nvSpPr>
          <p:spPr bwMode="auto">
            <a:xfrm>
              <a:off x="1524" y="2072"/>
              <a:ext cx="50"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11" name="Freeform 119"/>
            <p:cNvSpPr>
              <a:spLocks/>
            </p:cNvSpPr>
            <p:nvPr/>
          </p:nvSpPr>
          <p:spPr bwMode="auto">
            <a:xfrm>
              <a:off x="1524" y="1716"/>
              <a:ext cx="50"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12" name="Freeform 120"/>
            <p:cNvSpPr>
              <a:spLocks/>
            </p:cNvSpPr>
            <p:nvPr/>
          </p:nvSpPr>
          <p:spPr bwMode="auto">
            <a:xfrm>
              <a:off x="4354" y="3847"/>
              <a:ext cx="50"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13" name="Freeform 121"/>
            <p:cNvSpPr>
              <a:spLocks/>
            </p:cNvSpPr>
            <p:nvPr/>
          </p:nvSpPr>
          <p:spPr bwMode="auto">
            <a:xfrm>
              <a:off x="4354" y="3493"/>
              <a:ext cx="50"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14" name="Freeform 122"/>
            <p:cNvSpPr>
              <a:spLocks/>
            </p:cNvSpPr>
            <p:nvPr/>
          </p:nvSpPr>
          <p:spPr bwMode="auto">
            <a:xfrm>
              <a:off x="4354" y="3138"/>
              <a:ext cx="50"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15" name="Freeform 123"/>
            <p:cNvSpPr>
              <a:spLocks/>
            </p:cNvSpPr>
            <p:nvPr/>
          </p:nvSpPr>
          <p:spPr bwMode="auto">
            <a:xfrm>
              <a:off x="4354" y="2781"/>
              <a:ext cx="50"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16" name="Freeform 124"/>
            <p:cNvSpPr>
              <a:spLocks/>
            </p:cNvSpPr>
            <p:nvPr/>
          </p:nvSpPr>
          <p:spPr bwMode="auto">
            <a:xfrm>
              <a:off x="4354" y="2426"/>
              <a:ext cx="50"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17" name="Freeform 125"/>
            <p:cNvSpPr>
              <a:spLocks/>
            </p:cNvSpPr>
            <p:nvPr/>
          </p:nvSpPr>
          <p:spPr bwMode="auto">
            <a:xfrm>
              <a:off x="4354" y="2072"/>
              <a:ext cx="50"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18" name="Freeform 126"/>
            <p:cNvSpPr>
              <a:spLocks/>
            </p:cNvSpPr>
            <p:nvPr/>
          </p:nvSpPr>
          <p:spPr bwMode="auto">
            <a:xfrm>
              <a:off x="4354" y="1716"/>
              <a:ext cx="50"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19" name="Freeform 127"/>
            <p:cNvSpPr>
              <a:spLocks/>
            </p:cNvSpPr>
            <p:nvPr/>
          </p:nvSpPr>
          <p:spPr bwMode="auto">
            <a:xfrm>
              <a:off x="1524" y="3797"/>
              <a:ext cx="0" cy="50"/>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20" name="Freeform 128"/>
            <p:cNvSpPr>
              <a:spLocks/>
            </p:cNvSpPr>
            <p:nvPr/>
          </p:nvSpPr>
          <p:spPr bwMode="auto">
            <a:xfrm>
              <a:off x="2484" y="3797"/>
              <a:ext cx="0" cy="50"/>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21" name="Freeform 129"/>
            <p:cNvSpPr>
              <a:spLocks/>
            </p:cNvSpPr>
            <p:nvPr/>
          </p:nvSpPr>
          <p:spPr bwMode="auto">
            <a:xfrm>
              <a:off x="3444" y="3797"/>
              <a:ext cx="0" cy="50"/>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22" name="Freeform 130"/>
            <p:cNvSpPr>
              <a:spLocks/>
            </p:cNvSpPr>
            <p:nvPr/>
          </p:nvSpPr>
          <p:spPr bwMode="auto">
            <a:xfrm>
              <a:off x="4404" y="3797"/>
              <a:ext cx="0" cy="50"/>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23" name="Freeform 131"/>
            <p:cNvSpPr>
              <a:spLocks/>
            </p:cNvSpPr>
            <p:nvPr/>
          </p:nvSpPr>
          <p:spPr bwMode="auto">
            <a:xfrm>
              <a:off x="1812"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24" name="Freeform 132"/>
            <p:cNvSpPr>
              <a:spLocks/>
            </p:cNvSpPr>
            <p:nvPr/>
          </p:nvSpPr>
          <p:spPr bwMode="auto">
            <a:xfrm>
              <a:off x="1982"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25" name="Freeform 133"/>
            <p:cNvSpPr>
              <a:spLocks/>
            </p:cNvSpPr>
            <p:nvPr/>
          </p:nvSpPr>
          <p:spPr bwMode="auto">
            <a:xfrm>
              <a:off x="2102"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26" name="Freeform 134"/>
            <p:cNvSpPr>
              <a:spLocks/>
            </p:cNvSpPr>
            <p:nvPr/>
          </p:nvSpPr>
          <p:spPr bwMode="auto">
            <a:xfrm>
              <a:off x="2194"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27" name="Freeform 135"/>
            <p:cNvSpPr>
              <a:spLocks/>
            </p:cNvSpPr>
            <p:nvPr/>
          </p:nvSpPr>
          <p:spPr bwMode="auto">
            <a:xfrm>
              <a:off x="2270"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28" name="Freeform 136"/>
            <p:cNvSpPr>
              <a:spLocks/>
            </p:cNvSpPr>
            <p:nvPr/>
          </p:nvSpPr>
          <p:spPr bwMode="auto">
            <a:xfrm>
              <a:off x="2334"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29" name="Freeform 137"/>
            <p:cNvSpPr>
              <a:spLocks/>
            </p:cNvSpPr>
            <p:nvPr/>
          </p:nvSpPr>
          <p:spPr bwMode="auto">
            <a:xfrm>
              <a:off x="2390"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30" name="Freeform 138"/>
            <p:cNvSpPr>
              <a:spLocks/>
            </p:cNvSpPr>
            <p:nvPr/>
          </p:nvSpPr>
          <p:spPr bwMode="auto">
            <a:xfrm>
              <a:off x="2440"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31" name="Freeform 139"/>
            <p:cNvSpPr>
              <a:spLocks/>
            </p:cNvSpPr>
            <p:nvPr/>
          </p:nvSpPr>
          <p:spPr bwMode="auto">
            <a:xfrm>
              <a:off x="2772"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32" name="Freeform 140"/>
            <p:cNvSpPr>
              <a:spLocks/>
            </p:cNvSpPr>
            <p:nvPr/>
          </p:nvSpPr>
          <p:spPr bwMode="auto">
            <a:xfrm>
              <a:off x="2942"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33" name="Freeform 141"/>
            <p:cNvSpPr>
              <a:spLocks/>
            </p:cNvSpPr>
            <p:nvPr/>
          </p:nvSpPr>
          <p:spPr bwMode="auto">
            <a:xfrm>
              <a:off x="3062"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34" name="Freeform 142"/>
            <p:cNvSpPr>
              <a:spLocks/>
            </p:cNvSpPr>
            <p:nvPr/>
          </p:nvSpPr>
          <p:spPr bwMode="auto">
            <a:xfrm>
              <a:off x="3154"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35" name="Freeform 143"/>
            <p:cNvSpPr>
              <a:spLocks/>
            </p:cNvSpPr>
            <p:nvPr/>
          </p:nvSpPr>
          <p:spPr bwMode="auto">
            <a:xfrm>
              <a:off x="3230"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36" name="Freeform 144"/>
            <p:cNvSpPr>
              <a:spLocks/>
            </p:cNvSpPr>
            <p:nvPr/>
          </p:nvSpPr>
          <p:spPr bwMode="auto">
            <a:xfrm>
              <a:off x="3294"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37" name="Freeform 145"/>
            <p:cNvSpPr>
              <a:spLocks/>
            </p:cNvSpPr>
            <p:nvPr/>
          </p:nvSpPr>
          <p:spPr bwMode="auto">
            <a:xfrm>
              <a:off x="3350"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38" name="Freeform 146"/>
            <p:cNvSpPr>
              <a:spLocks/>
            </p:cNvSpPr>
            <p:nvPr/>
          </p:nvSpPr>
          <p:spPr bwMode="auto">
            <a:xfrm>
              <a:off x="3400"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39" name="Freeform 147"/>
            <p:cNvSpPr>
              <a:spLocks/>
            </p:cNvSpPr>
            <p:nvPr/>
          </p:nvSpPr>
          <p:spPr bwMode="auto">
            <a:xfrm>
              <a:off x="3732"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40" name="Freeform 148"/>
            <p:cNvSpPr>
              <a:spLocks/>
            </p:cNvSpPr>
            <p:nvPr/>
          </p:nvSpPr>
          <p:spPr bwMode="auto">
            <a:xfrm>
              <a:off x="3902"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41" name="Freeform 149"/>
            <p:cNvSpPr>
              <a:spLocks/>
            </p:cNvSpPr>
            <p:nvPr/>
          </p:nvSpPr>
          <p:spPr bwMode="auto">
            <a:xfrm>
              <a:off x="4022"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42" name="Freeform 150"/>
            <p:cNvSpPr>
              <a:spLocks/>
            </p:cNvSpPr>
            <p:nvPr/>
          </p:nvSpPr>
          <p:spPr bwMode="auto">
            <a:xfrm>
              <a:off x="4114"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43" name="Freeform 151"/>
            <p:cNvSpPr>
              <a:spLocks/>
            </p:cNvSpPr>
            <p:nvPr/>
          </p:nvSpPr>
          <p:spPr bwMode="auto">
            <a:xfrm>
              <a:off x="4190"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44" name="Freeform 152"/>
            <p:cNvSpPr>
              <a:spLocks/>
            </p:cNvSpPr>
            <p:nvPr/>
          </p:nvSpPr>
          <p:spPr bwMode="auto">
            <a:xfrm>
              <a:off x="4254"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45" name="Freeform 153"/>
            <p:cNvSpPr>
              <a:spLocks/>
            </p:cNvSpPr>
            <p:nvPr/>
          </p:nvSpPr>
          <p:spPr bwMode="auto">
            <a:xfrm>
              <a:off x="4310"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46" name="Freeform 154"/>
            <p:cNvSpPr>
              <a:spLocks/>
            </p:cNvSpPr>
            <p:nvPr/>
          </p:nvSpPr>
          <p:spPr bwMode="auto">
            <a:xfrm>
              <a:off x="4360" y="3821"/>
              <a:ext cx="0" cy="26"/>
            </a:xfrm>
            <a:custGeom>
              <a:avLst/>
              <a:gdLst/>
              <a:ahLst/>
              <a:cxnLst>
                <a:cxn ang="0">
                  <a:pos x="0" y="27"/>
                </a:cxn>
                <a:cxn ang="0">
                  <a:pos x="0" y="2"/>
                </a:cxn>
                <a:cxn ang="0">
                  <a:pos x="0" y="0"/>
                </a:cxn>
              </a:cxnLst>
              <a:rect l="0" t="0" r="r" b="b"/>
              <a:pathLst>
                <a:path h="27">
                  <a:moveTo>
                    <a:pt x="0" y="27"/>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47" name="Freeform 155"/>
            <p:cNvSpPr>
              <a:spLocks/>
            </p:cNvSpPr>
            <p:nvPr/>
          </p:nvSpPr>
          <p:spPr bwMode="auto">
            <a:xfrm>
              <a:off x="1524" y="1360"/>
              <a:ext cx="0" cy="50"/>
            </a:xfrm>
            <a:custGeom>
              <a:avLst/>
              <a:gdLst/>
              <a:ahLst/>
              <a:cxnLst>
                <a:cxn ang="0">
                  <a:pos x="0" y="0"/>
                </a:cxn>
                <a:cxn ang="0">
                  <a:pos x="0" y="49"/>
                </a:cxn>
                <a:cxn ang="0">
                  <a:pos x="0" y="52"/>
                </a:cxn>
              </a:cxnLst>
              <a:rect l="0" t="0" r="r" b="b"/>
              <a:pathLst>
                <a:path h="52">
                  <a:moveTo>
                    <a:pt x="0" y="0"/>
                  </a:moveTo>
                  <a:lnTo>
                    <a:pt x="0" y="49"/>
                  </a:lnTo>
                  <a:lnTo>
                    <a:pt x="0" y="52"/>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48" name="Freeform 156"/>
            <p:cNvSpPr>
              <a:spLocks/>
            </p:cNvSpPr>
            <p:nvPr/>
          </p:nvSpPr>
          <p:spPr bwMode="auto">
            <a:xfrm>
              <a:off x="2484" y="1360"/>
              <a:ext cx="0" cy="50"/>
            </a:xfrm>
            <a:custGeom>
              <a:avLst/>
              <a:gdLst/>
              <a:ahLst/>
              <a:cxnLst>
                <a:cxn ang="0">
                  <a:pos x="0" y="0"/>
                </a:cxn>
                <a:cxn ang="0">
                  <a:pos x="0" y="49"/>
                </a:cxn>
                <a:cxn ang="0">
                  <a:pos x="0" y="52"/>
                </a:cxn>
              </a:cxnLst>
              <a:rect l="0" t="0" r="r" b="b"/>
              <a:pathLst>
                <a:path h="52">
                  <a:moveTo>
                    <a:pt x="0" y="0"/>
                  </a:moveTo>
                  <a:lnTo>
                    <a:pt x="0" y="49"/>
                  </a:lnTo>
                  <a:lnTo>
                    <a:pt x="0" y="52"/>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49" name="Freeform 157"/>
            <p:cNvSpPr>
              <a:spLocks/>
            </p:cNvSpPr>
            <p:nvPr/>
          </p:nvSpPr>
          <p:spPr bwMode="auto">
            <a:xfrm>
              <a:off x="3444" y="1360"/>
              <a:ext cx="0" cy="50"/>
            </a:xfrm>
            <a:custGeom>
              <a:avLst/>
              <a:gdLst/>
              <a:ahLst/>
              <a:cxnLst>
                <a:cxn ang="0">
                  <a:pos x="0" y="0"/>
                </a:cxn>
                <a:cxn ang="0">
                  <a:pos x="0" y="49"/>
                </a:cxn>
                <a:cxn ang="0">
                  <a:pos x="0" y="52"/>
                </a:cxn>
              </a:cxnLst>
              <a:rect l="0" t="0" r="r" b="b"/>
              <a:pathLst>
                <a:path h="52">
                  <a:moveTo>
                    <a:pt x="0" y="0"/>
                  </a:moveTo>
                  <a:lnTo>
                    <a:pt x="0" y="49"/>
                  </a:lnTo>
                  <a:lnTo>
                    <a:pt x="0" y="52"/>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50" name="Freeform 158"/>
            <p:cNvSpPr>
              <a:spLocks/>
            </p:cNvSpPr>
            <p:nvPr/>
          </p:nvSpPr>
          <p:spPr bwMode="auto">
            <a:xfrm>
              <a:off x="4404" y="1360"/>
              <a:ext cx="0" cy="50"/>
            </a:xfrm>
            <a:custGeom>
              <a:avLst/>
              <a:gdLst/>
              <a:ahLst/>
              <a:cxnLst>
                <a:cxn ang="0">
                  <a:pos x="0" y="0"/>
                </a:cxn>
                <a:cxn ang="0">
                  <a:pos x="0" y="49"/>
                </a:cxn>
                <a:cxn ang="0">
                  <a:pos x="0" y="52"/>
                </a:cxn>
              </a:cxnLst>
              <a:rect l="0" t="0" r="r" b="b"/>
              <a:pathLst>
                <a:path h="52">
                  <a:moveTo>
                    <a:pt x="0" y="0"/>
                  </a:moveTo>
                  <a:lnTo>
                    <a:pt x="0" y="49"/>
                  </a:lnTo>
                  <a:lnTo>
                    <a:pt x="0" y="52"/>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51" name="Freeform 159"/>
            <p:cNvSpPr>
              <a:spLocks/>
            </p:cNvSpPr>
            <p:nvPr/>
          </p:nvSpPr>
          <p:spPr bwMode="auto">
            <a:xfrm>
              <a:off x="1812"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52" name="Freeform 160"/>
            <p:cNvSpPr>
              <a:spLocks/>
            </p:cNvSpPr>
            <p:nvPr/>
          </p:nvSpPr>
          <p:spPr bwMode="auto">
            <a:xfrm>
              <a:off x="1982"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53" name="Freeform 161"/>
            <p:cNvSpPr>
              <a:spLocks/>
            </p:cNvSpPr>
            <p:nvPr/>
          </p:nvSpPr>
          <p:spPr bwMode="auto">
            <a:xfrm>
              <a:off x="2102"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54" name="Freeform 162"/>
            <p:cNvSpPr>
              <a:spLocks/>
            </p:cNvSpPr>
            <p:nvPr/>
          </p:nvSpPr>
          <p:spPr bwMode="auto">
            <a:xfrm>
              <a:off x="2194"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55" name="Freeform 163"/>
            <p:cNvSpPr>
              <a:spLocks/>
            </p:cNvSpPr>
            <p:nvPr/>
          </p:nvSpPr>
          <p:spPr bwMode="auto">
            <a:xfrm>
              <a:off x="2270"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56" name="Freeform 164"/>
            <p:cNvSpPr>
              <a:spLocks/>
            </p:cNvSpPr>
            <p:nvPr/>
          </p:nvSpPr>
          <p:spPr bwMode="auto">
            <a:xfrm>
              <a:off x="2334"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57" name="Freeform 165"/>
            <p:cNvSpPr>
              <a:spLocks/>
            </p:cNvSpPr>
            <p:nvPr/>
          </p:nvSpPr>
          <p:spPr bwMode="auto">
            <a:xfrm>
              <a:off x="2390"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58" name="Freeform 166"/>
            <p:cNvSpPr>
              <a:spLocks/>
            </p:cNvSpPr>
            <p:nvPr/>
          </p:nvSpPr>
          <p:spPr bwMode="auto">
            <a:xfrm>
              <a:off x="2440"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59" name="Freeform 167"/>
            <p:cNvSpPr>
              <a:spLocks/>
            </p:cNvSpPr>
            <p:nvPr/>
          </p:nvSpPr>
          <p:spPr bwMode="auto">
            <a:xfrm>
              <a:off x="2772"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60" name="Freeform 168"/>
            <p:cNvSpPr>
              <a:spLocks/>
            </p:cNvSpPr>
            <p:nvPr/>
          </p:nvSpPr>
          <p:spPr bwMode="auto">
            <a:xfrm>
              <a:off x="2942"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61" name="Freeform 169"/>
            <p:cNvSpPr>
              <a:spLocks/>
            </p:cNvSpPr>
            <p:nvPr/>
          </p:nvSpPr>
          <p:spPr bwMode="auto">
            <a:xfrm>
              <a:off x="3062"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62" name="Freeform 170"/>
            <p:cNvSpPr>
              <a:spLocks/>
            </p:cNvSpPr>
            <p:nvPr/>
          </p:nvSpPr>
          <p:spPr bwMode="auto">
            <a:xfrm>
              <a:off x="3154"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63" name="Freeform 171"/>
            <p:cNvSpPr>
              <a:spLocks/>
            </p:cNvSpPr>
            <p:nvPr/>
          </p:nvSpPr>
          <p:spPr bwMode="auto">
            <a:xfrm>
              <a:off x="3230"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64" name="Freeform 172"/>
            <p:cNvSpPr>
              <a:spLocks/>
            </p:cNvSpPr>
            <p:nvPr/>
          </p:nvSpPr>
          <p:spPr bwMode="auto">
            <a:xfrm>
              <a:off x="3294"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65" name="Freeform 173"/>
            <p:cNvSpPr>
              <a:spLocks/>
            </p:cNvSpPr>
            <p:nvPr/>
          </p:nvSpPr>
          <p:spPr bwMode="auto">
            <a:xfrm>
              <a:off x="3350"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66" name="Freeform 174"/>
            <p:cNvSpPr>
              <a:spLocks/>
            </p:cNvSpPr>
            <p:nvPr/>
          </p:nvSpPr>
          <p:spPr bwMode="auto">
            <a:xfrm>
              <a:off x="3400"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67" name="Freeform 175"/>
            <p:cNvSpPr>
              <a:spLocks/>
            </p:cNvSpPr>
            <p:nvPr/>
          </p:nvSpPr>
          <p:spPr bwMode="auto">
            <a:xfrm>
              <a:off x="3732"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68" name="Freeform 176"/>
            <p:cNvSpPr>
              <a:spLocks/>
            </p:cNvSpPr>
            <p:nvPr/>
          </p:nvSpPr>
          <p:spPr bwMode="auto">
            <a:xfrm>
              <a:off x="3902"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69" name="Freeform 177"/>
            <p:cNvSpPr>
              <a:spLocks/>
            </p:cNvSpPr>
            <p:nvPr/>
          </p:nvSpPr>
          <p:spPr bwMode="auto">
            <a:xfrm>
              <a:off x="4022"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70" name="Freeform 178"/>
            <p:cNvSpPr>
              <a:spLocks/>
            </p:cNvSpPr>
            <p:nvPr/>
          </p:nvSpPr>
          <p:spPr bwMode="auto">
            <a:xfrm>
              <a:off x="4114"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71" name="Freeform 179"/>
            <p:cNvSpPr>
              <a:spLocks/>
            </p:cNvSpPr>
            <p:nvPr/>
          </p:nvSpPr>
          <p:spPr bwMode="auto">
            <a:xfrm>
              <a:off x="4190"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72" name="Freeform 180"/>
            <p:cNvSpPr>
              <a:spLocks/>
            </p:cNvSpPr>
            <p:nvPr/>
          </p:nvSpPr>
          <p:spPr bwMode="auto">
            <a:xfrm>
              <a:off x="4254"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73" name="Freeform 181"/>
            <p:cNvSpPr>
              <a:spLocks/>
            </p:cNvSpPr>
            <p:nvPr/>
          </p:nvSpPr>
          <p:spPr bwMode="auto">
            <a:xfrm>
              <a:off x="4310"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74" name="Freeform 182"/>
            <p:cNvSpPr>
              <a:spLocks/>
            </p:cNvSpPr>
            <p:nvPr/>
          </p:nvSpPr>
          <p:spPr bwMode="auto">
            <a:xfrm>
              <a:off x="4360" y="1360"/>
              <a:ext cx="0" cy="26"/>
            </a:xfrm>
            <a:custGeom>
              <a:avLst/>
              <a:gdLst/>
              <a:ahLst/>
              <a:cxnLst>
                <a:cxn ang="0">
                  <a:pos x="0" y="0"/>
                </a:cxn>
                <a:cxn ang="0">
                  <a:pos x="0" y="25"/>
                </a:cxn>
                <a:cxn ang="0">
                  <a:pos x="0" y="27"/>
                </a:cxn>
              </a:cxnLst>
              <a:rect l="0" t="0" r="r" b="b"/>
              <a:pathLst>
                <a:path h="27">
                  <a:moveTo>
                    <a:pt x="0" y="0"/>
                  </a:moveTo>
                  <a:lnTo>
                    <a:pt x="0" y="25"/>
                  </a:lnTo>
                  <a:lnTo>
                    <a:pt x="0" y="27"/>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75" name="Rectangle 183"/>
            <p:cNvSpPr>
              <a:spLocks noChangeArrowheads="1"/>
            </p:cNvSpPr>
            <p:nvPr/>
          </p:nvSpPr>
          <p:spPr bwMode="auto">
            <a:xfrm>
              <a:off x="1516" y="1352"/>
              <a:ext cx="16" cy="2503"/>
            </a:xfrm>
            <a:prstGeom prst="rect">
              <a:avLst/>
            </a:prstGeom>
            <a:solidFill>
              <a:schemeClr val="tx1">
                <a:alpha val="0"/>
              </a:schemeClr>
            </a:solidFill>
            <a:ln w="9525">
              <a:solidFill>
                <a:schemeClr val="tx1"/>
              </a:solidFill>
              <a:miter lim="800000"/>
              <a:headEnd/>
              <a:tailEnd/>
            </a:ln>
          </p:spPr>
          <p:txBody>
            <a:bodyPr/>
            <a:lstStyle/>
            <a:p>
              <a:endParaRPr lang="it-IT"/>
            </a:p>
          </p:txBody>
        </p:sp>
        <p:sp>
          <p:nvSpPr>
            <p:cNvPr id="136376" name="Rectangle 184"/>
            <p:cNvSpPr>
              <a:spLocks noChangeArrowheads="1"/>
            </p:cNvSpPr>
            <p:nvPr/>
          </p:nvSpPr>
          <p:spPr bwMode="auto">
            <a:xfrm>
              <a:off x="4396" y="1352"/>
              <a:ext cx="16" cy="2503"/>
            </a:xfrm>
            <a:prstGeom prst="rect">
              <a:avLst/>
            </a:prstGeom>
            <a:solidFill>
              <a:schemeClr val="tx1">
                <a:alpha val="0"/>
              </a:schemeClr>
            </a:solidFill>
            <a:ln w="9525">
              <a:solidFill>
                <a:schemeClr val="tx1"/>
              </a:solidFill>
              <a:miter lim="800000"/>
              <a:headEnd/>
              <a:tailEnd/>
            </a:ln>
          </p:spPr>
          <p:txBody>
            <a:bodyPr/>
            <a:lstStyle/>
            <a:p>
              <a:endParaRPr lang="it-IT"/>
            </a:p>
          </p:txBody>
        </p:sp>
        <p:sp>
          <p:nvSpPr>
            <p:cNvPr id="136377" name="Rectangle 185"/>
            <p:cNvSpPr>
              <a:spLocks noChangeArrowheads="1"/>
            </p:cNvSpPr>
            <p:nvPr/>
          </p:nvSpPr>
          <p:spPr bwMode="auto">
            <a:xfrm>
              <a:off x="1516" y="3839"/>
              <a:ext cx="2896" cy="16"/>
            </a:xfrm>
            <a:prstGeom prst="rect">
              <a:avLst/>
            </a:prstGeom>
            <a:solidFill>
              <a:schemeClr val="tx1">
                <a:alpha val="0"/>
              </a:schemeClr>
            </a:solidFill>
            <a:ln w="9525">
              <a:solidFill>
                <a:schemeClr val="tx1"/>
              </a:solidFill>
              <a:miter lim="800000"/>
              <a:headEnd/>
              <a:tailEnd/>
            </a:ln>
          </p:spPr>
          <p:txBody>
            <a:bodyPr/>
            <a:lstStyle/>
            <a:p>
              <a:endParaRPr lang="it-IT"/>
            </a:p>
          </p:txBody>
        </p:sp>
        <p:sp>
          <p:nvSpPr>
            <p:cNvPr id="136378" name="Rectangle 186"/>
            <p:cNvSpPr>
              <a:spLocks noChangeArrowheads="1"/>
            </p:cNvSpPr>
            <p:nvPr/>
          </p:nvSpPr>
          <p:spPr bwMode="auto">
            <a:xfrm>
              <a:off x="1516" y="1352"/>
              <a:ext cx="2896" cy="16"/>
            </a:xfrm>
            <a:prstGeom prst="rect">
              <a:avLst/>
            </a:prstGeom>
            <a:solidFill>
              <a:schemeClr val="tx1">
                <a:alpha val="0"/>
              </a:schemeClr>
            </a:solidFill>
            <a:ln w="9525">
              <a:solidFill>
                <a:schemeClr val="tx1"/>
              </a:solidFill>
              <a:miter lim="800000"/>
              <a:headEnd/>
              <a:tailEnd/>
            </a:ln>
          </p:spPr>
          <p:txBody>
            <a:bodyPr/>
            <a:lstStyle/>
            <a:p>
              <a:endParaRPr lang="it-IT"/>
            </a:p>
          </p:txBody>
        </p:sp>
        <p:sp>
          <p:nvSpPr>
            <p:cNvPr id="136379" name="Rectangle 187"/>
            <p:cNvSpPr>
              <a:spLocks noChangeArrowheads="1"/>
            </p:cNvSpPr>
            <p:nvPr/>
          </p:nvSpPr>
          <p:spPr bwMode="auto">
            <a:xfrm>
              <a:off x="1998" y="1536"/>
              <a:ext cx="53" cy="53"/>
            </a:xfrm>
            <a:prstGeom prst="rect">
              <a:avLst/>
            </a:prstGeom>
            <a:solidFill>
              <a:schemeClr val="tx1">
                <a:alpha val="0"/>
              </a:schemeClr>
            </a:solidFill>
            <a:ln w="9525">
              <a:solidFill>
                <a:schemeClr val="tx1"/>
              </a:solidFill>
              <a:miter lim="800000"/>
              <a:headEnd/>
              <a:tailEnd/>
            </a:ln>
          </p:spPr>
          <p:txBody>
            <a:bodyPr/>
            <a:lstStyle/>
            <a:p>
              <a:endParaRPr lang="it-IT"/>
            </a:p>
          </p:txBody>
        </p:sp>
        <p:sp>
          <p:nvSpPr>
            <p:cNvPr id="136380" name="Freeform 188"/>
            <p:cNvSpPr>
              <a:spLocks/>
            </p:cNvSpPr>
            <p:nvPr/>
          </p:nvSpPr>
          <p:spPr bwMode="auto">
            <a:xfrm>
              <a:off x="1998" y="1536"/>
              <a:ext cx="0" cy="50"/>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81" name="Freeform 189"/>
            <p:cNvSpPr>
              <a:spLocks/>
            </p:cNvSpPr>
            <p:nvPr/>
          </p:nvSpPr>
          <p:spPr bwMode="auto">
            <a:xfrm>
              <a:off x="1998" y="1584"/>
              <a:ext cx="50"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82" name="Freeform 190"/>
            <p:cNvSpPr>
              <a:spLocks/>
            </p:cNvSpPr>
            <p:nvPr/>
          </p:nvSpPr>
          <p:spPr bwMode="auto">
            <a:xfrm>
              <a:off x="2046" y="1534"/>
              <a:ext cx="0" cy="50"/>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83" name="Freeform 191"/>
            <p:cNvSpPr>
              <a:spLocks/>
            </p:cNvSpPr>
            <p:nvPr/>
          </p:nvSpPr>
          <p:spPr bwMode="auto">
            <a:xfrm>
              <a:off x="1996" y="1536"/>
              <a:ext cx="50"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84" name="Rectangle 192"/>
            <p:cNvSpPr>
              <a:spLocks noChangeArrowheads="1"/>
            </p:cNvSpPr>
            <p:nvPr/>
          </p:nvSpPr>
          <p:spPr bwMode="auto">
            <a:xfrm>
              <a:off x="2078" y="1632"/>
              <a:ext cx="53" cy="53"/>
            </a:xfrm>
            <a:prstGeom prst="rect">
              <a:avLst/>
            </a:prstGeom>
            <a:solidFill>
              <a:schemeClr val="tx1">
                <a:alpha val="0"/>
              </a:schemeClr>
            </a:solidFill>
            <a:ln w="9525">
              <a:solidFill>
                <a:schemeClr val="tx1"/>
              </a:solidFill>
              <a:miter lim="800000"/>
              <a:headEnd/>
              <a:tailEnd/>
            </a:ln>
          </p:spPr>
          <p:txBody>
            <a:bodyPr/>
            <a:lstStyle/>
            <a:p>
              <a:endParaRPr lang="it-IT"/>
            </a:p>
          </p:txBody>
        </p:sp>
        <p:sp>
          <p:nvSpPr>
            <p:cNvPr id="136385" name="Freeform 193"/>
            <p:cNvSpPr>
              <a:spLocks/>
            </p:cNvSpPr>
            <p:nvPr/>
          </p:nvSpPr>
          <p:spPr bwMode="auto">
            <a:xfrm>
              <a:off x="2078" y="1632"/>
              <a:ext cx="0" cy="50"/>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86" name="Freeform 194"/>
            <p:cNvSpPr>
              <a:spLocks/>
            </p:cNvSpPr>
            <p:nvPr/>
          </p:nvSpPr>
          <p:spPr bwMode="auto">
            <a:xfrm>
              <a:off x="2078" y="1680"/>
              <a:ext cx="50"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87" name="Freeform 195"/>
            <p:cNvSpPr>
              <a:spLocks/>
            </p:cNvSpPr>
            <p:nvPr/>
          </p:nvSpPr>
          <p:spPr bwMode="auto">
            <a:xfrm>
              <a:off x="2126" y="1630"/>
              <a:ext cx="0" cy="50"/>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88" name="Freeform 196"/>
            <p:cNvSpPr>
              <a:spLocks/>
            </p:cNvSpPr>
            <p:nvPr/>
          </p:nvSpPr>
          <p:spPr bwMode="auto">
            <a:xfrm>
              <a:off x="2076" y="1632"/>
              <a:ext cx="50"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89" name="Rectangle 197"/>
            <p:cNvSpPr>
              <a:spLocks noChangeArrowheads="1"/>
            </p:cNvSpPr>
            <p:nvPr/>
          </p:nvSpPr>
          <p:spPr bwMode="auto">
            <a:xfrm>
              <a:off x="2162" y="1672"/>
              <a:ext cx="53" cy="52"/>
            </a:xfrm>
            <a:prstGeom prst="rect">
              <a:avLst/>
            </a:prstGeom>
            <a:solidFill>
              <a:schemeClr val="tx1">
                <a:alpha val="0"/>
              </a:schemeClr>
            </a:solidFill>
            <a:ln w="9525">
              <a:solidFill>
                <a:schemeClr val="tx1"/>
              </a:solidFill>
              <a:miter lim="800000"/>
              <a:headEnd/>
              <a:tailEnd/>
            </a:ln>
          </p:spPr>
          <p:txBody>
            <a:bodyPr/>
            <a:lstStyle/>
            <a:p>
              <a:endParaRPr lang="it-IT"/>
            </a:p>
          </p:txBody>
        </p:sp>
        <p:sp>
          <p:nvSpPr>
            <p:cNvPr id="136390" name="Freeform 198"/>
            <p:cNvSpPr>
              <a:spLocks/>
            </p:cNvSpPr>
            <p:nvPr/>
          </p:nvSpPr>
          <p:spPr bwMode="auto">
            <a:xfrm>
              <a:off x="2162" y="1672"/>
              <a:ext cx="0" cy="50"/>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91" name="Freeform 199"/>
            <p:cNvSpPr>
              <a:spLocks/>
            </p:cNvSpPr>
            <p:nvPr/>
          </p:nvSpPr>
          <p:spPr bwMode="auto">
            <a:xfrm>
              <a:off x="2162" y="1720"/>
              <a:ext cx="50"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92" name="Freeform 200"/>
            <p:cNvSpPr>
              <a:spLocks/>
            </p:cNvSpPr>
            <p:nvPr/>
          </p:nvSpPr>
          <p:spPr bwMode="auto">
            <a:xfrm>
              <a:off x="2210" y="1670"/>
              <a:ext cx="0" cy="50"/>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93" name="Freeform 201"/>
            <p:cNvSpPr>
              <a:spLocks/>
            </p:cNvSpPr>
            <p:nvPr/>
          </p:nvSpPr>
          <p:spPr bwMode="auto">
            <a:xfrm>
              <a:off x="2160" y="1672"/>
              <a:ext cx="50"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94" name="Rectangle 202"/>
            <p:cNvSpPr>
              <a:spLocks noChangeArrowheads="1"/>
            </p:cNvSpPr>
            <p:nvPr/>
          </p:nvSpPr>
          <p:spPr bwMode="auto">
            <a:xfrm>
              <a:off x="2240" y="1742"/>
              <a:ext cx="53" cy="53"/>
            </a:xfrm>
            <a:prstGeom prst="rect">
              <a:avLst/>
            </a:prstGeom>
            <a:solidFill>
              <a:schemeClr val="tx1">
                <a:alpha val="0"/>
              </a:schemeClr>
            </a:solidFill>
            <a:ln w="9525">
              <a:solidFill>
                <a:schemeClr val="tx1"/>
              </a:solidFill>
              <a:miter lim="800000"/>
              <a:headEnd/>
              <a:tailEnd/>
            </a:ln>
          </p:spPr>
          <p:txBody>
            <a:bodyPr/>
            <a:lstStyle/>
            <a:p>
              <a:endParaRPr lang="it-IT"/>
            </a:p>
          </p:txBody>
        </p:sp>
        <p:sp>
          <p:nvSpPr>
            <p:cNvPr id="136395" name="Freeform 203"/>
            <p:cNvSpPr>
              <a:spLocks/>
            </p:cNvSpPr>
            <p:nvPr/>
          </p:nvSpPr>
          <p:spPr bwMode="auto">
            <a:xfrm>
              <a:off x="2240" y="1742"/>
              <a:ext cx="0" cy="50"/>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96" name="Freeform 204"/>
            <p:cNvSpPr>
              <a:spLocks/>
            </p:cNvSpPr>
            <p:nvPr/>
          </p:nvSpPr>
          <p:spPr bwMode="auto">
            <a:xfrm>
              <a:off x="2240" y="1790"/>
              <a:ext cx="50"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alpha val="0"/>
              </a:schemeClr>
            </a:solidFill>
            <a:ln w="3175">
              <a:solidFill>
                <a:schemeClr val="tx1"/>
              </a:solidFill>
              <a:prstDash val="solid"/>
              <a:round/>
              <a:headEnd/>
              <a:tailEnd/>
            </a:ln>
          </p:spPr>
          <p:txBody>
            <a:bodyPr/>
            <a:lstStyle/>
            <a:p>
              <a:endParaRPr lang="it-IT"/>
            </a:p>
          </p:txBody>
        </p:sp>
        <p:sp>
          <p:nvSpPr>
            <p:cNvPr id="136397" name="Freeform 205"/>
            <p:cNvSpPr>
              <a:spLocks/>
            </p:cNvSpPr>
            <p:nvPr/>
          </p:nvSpPr>
          <p:spPr bwMode="auto">
            <a:xfrm>
              <a:off x="2288" y="1740"/>
              <a:ext cx="0" cy="50"/>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alpha val="0"/>
              </a:schemeClr>
            </a:solidFill>
            <a:ln w="3175">
              <a:solidFill>
                <a:schemeClr val="tx1"/>
              </a:solidFill>
              <a:prstDash val="solid"/>
              <a:round/>
              <a:headEnd/>
              <a:tailEnd/>
            </a:ln>
          </p:spPr>
          <p:txBody>
            <a:bodyPr/>
            <a:lstStyle/>
            <a:p>
              <a:endParaRPr lang="it-IT"/>
            </a:p>
          </p:txBody>
        </p:sp>
      </p:grpSp>
      <p:sp>
        <p:nvSpPr>
          <p:cNvPr id="136398" name="Freeform 206"/>
          <p:cNvSpPr>
            <a:spLocks/>
          </p:cNvSpPr>
          <p:nvPr/>
        </p:nvSpPr>
        <p:spPr bwMode="auto">
          <a:xfrm>
            <a:off x="2568575" y="2476500"/>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399" name="Rectangle 207"/>
          <p:cNvSpPr>
            <a:spLocks noChangeArrowheads="1"/>
          </p:cNvSpPr>
          <p:nvPr/>
        </p:nvSpPr>
        <p:spPr bwMode="auto">
          <a:xfrm>
            <a:off x="2692400" y="2555875"/>
            <a:ext cx="84138" cy="84138"/>
          </a:xfrm>
          <a:prstGeom prst="rect">
            <a:avLst/>
          </a:prstGeom>
          <a:solidFill>
            <a:schemeClr val="tx1"/>
          </a:solidFill>
          <a:ln w="9525">
            <a:noFill/>
            <a:miter lim="800000"/>
            <a:headEnd/>
            <a:tailEnd/>
          </a:ln>
        </p:spPr>
        <p:txBody>
          <a:bodyPr/>
          <a:lstStyle/>
          <a:p>
            <a:endParaRPr lang="it-IT"/>
          </a:p>
        </p:txBody>
      </p:sp>
      <p:sp>
        <p:nvSpPr>
          <p:cNvPr id="136400" name="Freeform 208"/>
          <p:cNvSpPr>
            <a:spLocks/>
          </p:cNvSpPr>
          <p:nvPr/>
        </p:nvSpPr>
        <p:spPr bwMode="auto">
          <a:xfrm>
            <a:off x="2692400" y="2555875"/>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01" name="Freeform 209"/>
          <p:cNvSpPr>
            <a:spLocks/>
          </p:cNvSpPr>
          <p:nvPr/>
        </p:nvSpPr>
        <p:spPr bwMode="auto">
          <a:xfrm>
            <a:off x="2692400" y="2632075"/>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02" name="Freeform 210"/>
          <p:cNvSpPr>
            <a:spLocks/>
          </p:cNvSpPr>
          <p:nvPr/>
        </p:nvSpPr>
        <p:spPr bwMode="auto">
          <a:xfrm>
            <a:off x="2768600" y="2552700"/>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03" name="Freeform 211"/>
          <p:cNvSpPr>
            <a:spLocks/>
          </p:cNvSpPr>
          <p:nvPr/>
        </p:nvSpPr>
        <p:spPr bwMode="auto">
          <a:xfrm>
            <a:off x="2689225" y="2555875"/>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04" name="Rectangle 212"/>
          <p:cNvSpPr>
            <a:spLocks noChangeArrowheads="1"/>
          </p:cNvSpPr>
          <p:nvPr/>
        </p:nvSpPr>
        <p:spPr bwMode="auto">
          <a:xfrm>
            <a:off x="2819400" y="2730500"/>
            <a:ext cx="84138" cy="84138"/>
          </a:xfrm>
          <a:prstGeom prst="rect">
            <a:avLst/>
          </a:prstGeom>
          <a:solidFill>
            <a:schemeClr val="tx1"/>
          </a:solidFill>
          <a:ln w="9525">
            <a:noFill/>
            <a:miter lim="800000"/>
            <a:headEnd/>
            <a:tailEnd/>
          </a:ln>
        </p:spPr>
        <p:txBody>
          <a:bodyPr/>
          <a:lstStyle/>
          <a:p>
            <a:endParaRPr lang="it-IT"/>
          </a:p>
        </p:txBody>
      </p:sp>
      <p:sp>
        <p:nvSpPr>
          <p:cNvPr id="136405" name="Freeform 213"/>
          <p:cNvSpPr>
            <a:spLocks/>
          </p:cNvSpPr>
          <p:nvPr/>
        </p:nvSpPr>
        <p:spPr bwMode="auto">
          <a:xfrm>
            <a:off x="2819400" y="2730500"/>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06" name="Freeform 214"/>
          <p:cNvSpPr>
            <a:spLocks/>
          </p:cNvSpPr>
          <p:nvPr/>
        </p:nvSpPr>
        <p:spPr bwMode="auto">
          <a:xfrm>
            <a:off x="2819400" y="2806700"/>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07" name="Freeform 215"/>
          <p:cNvSpPr>
            <a:spLocks/>
          </p:cNvSpPr>
          <p:nvPr/>
        </p:nvSpPr>
        <p:spPr bwMode="auto">
          <a:xfrm>
            <a:off x="2895600" y="2727325"/>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08" name="Freeform 216"/>
          <p:cNvSpPr>
            <a:spLocks/>
          </p:cNvSpPr>
          <p:nvPr/>
        </p:nvSpPr>
        <p:spPr bwMode="auto">
          <a:xfrm>
            <a:off x="2816225" y="2730500"/>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09" name="Rectangle 217"/>
          <p:cNvSpPr>
            <a:spLocks noChangeArrowheads="1"/>
          </p:cNvSpPr>
          <p:nvPr/>
        </p:nvSpPr>
        <p:spPr bwMode="auto">
          <a:xfrm>
            <a:off x="2946400" y="2771775"/>
            <a:ext cx="84138" cy="84138"/>
          </a:xfrm>
          <a:prstGeom prst="rect">
            <a:avLst/>
          </a:prstGeom>
          <a:solidFill>
            <a:schemeClr val="tx1"/>
          </a:solidFill>
          <a:ln w="9525">
            <a:noFill/>
            <a:miter lim="800000"/>
            <a:headEnd/>
            <a:tailEnd/>
          </a:ln>
        </p:spPr>
        <p:txBody>
          <a:bodyPr/>
          <a:lstStyle/>
          <a:p>
            <a:endParaRPr lang="it-IT"/>
          </a:p>
        </p:txBody>
      </p:sp>
      <p:sp>
        <p:nvSpPr>
          <p:cNvPr id="136410" name="Freeform 218"/>
          <p:cNvSpPr>
            <a:spLocks/>
          </p:cNvSpPr>
          <p:nvPr/>
        </p:nvSpPr>
        <p:spPr bwMode="auto">
          <a:xfrm>
            <a:off x="2946400" y="2771775"/>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11" name="Freeform 219"/>
          <p:cNvSpPr>
            <a:spLocks/>
          </p:cNvSpPr>
          <p:nvPr/>
        </p:nvSpPr>
        <p:spPr bwMode="auto">
          <a:xfrm>
            <a:off x="2946400" y="2847975"/>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12" name="Freeform 220"/>
          <p:cNvSpPr>
            <a:spLocks/>
          </p:cNvSpPr>
          <p:nvPr/>
        </p:nvSpPr>
        <p:spPr bwMode="auto">
          <a:xfrm>
            <a:off x="3022600" y="2768600"/>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13" name="Freeform 221"/>
          <p:cNvSpPr>
            <a:spLocks/>
          </p:cNvSpPr>
          <p:nvPr/>
        </p:nvSpPr>
        <p:spPr bwMode="auto">
          <a:xfrm>
            <a:off x="2943225" y="2771775"/>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14" name="Rectangle 222"/>
          <p:cNvSpPr>
            <a:spLocks noChangeArrowheads="1"/>
          </p:cNvSpPr>
          <p:nvPr/>
        </p:nvSpPr>
        <p:spPr bwMode="auto">
          <a:xfrm>
            <a:off x="3073400" y="2878138"/>
            <a:ext cx="84138" cy="85725"/>
          </a:xfrm>
          <a:prstGeom prst="rect">
            <a:avLst/>
          </a:prstGeom>
          <a:solidFill>
            <a:schemeClr val="tx1"/>
          </a:solidFill>
          <a:ln w="9525">
            <a:noFill/>
            <a:miter lim="800000"/>
            <a:headEnd/>
            <a:tailEnd/>
          </a:ln>
        </p:spPr>
        <p:txBody>
          <a:bodyPr/>
          <a:lstStyle/>
          <a:p>
            <a:endParaRPr lang="it-IT"/>
          </a:p>
        </p:txBody>
      </p:sp>
      <p:sp>
        <p:nvSpPr>
          <p:cNvPr id="136415" name="Freeform 223"/>
          <p:cNvSpPr>
            <a:spLocks/>
          </p:cNvSpPr>
          <p:nvPr/>
        </p:nvSpPr>
        <p:spPr bwMode="auto">
          <a:xfrm>
            <a:off x="3073400" y="2878138"/>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16" name="Freeform 224"/>
          <p:cNvSpPr>
            <a:spLocks/>
          </p:cNvSpPr>
          <p:nvPr/>
        </p:nvSpPr>
        <p:spPr bwMode="auto">
          <a:xfrm>
            <a:off x="3073400" y="2954338"/>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17" name="Freeform 225"/>
          <p:cNvSpPr>
            <a:spLocks/>
          </p:cNvSpPr>
          <p:nvPr/>
        </p:nvSpPr>
        <p:spPr bwMode="auto">
          <a:xfrm>
            <a:off x="3149600" y="2874963"/>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18" name="Freeform 226"/>
          <p:cNvSpPr>
            <a:spLocks/>
          </p:cNvSpPr>
          <p:nvPr/>
        </p:nvSpPr>
        <p:spPr bwMode="auto">
          <a:xfrm>
            <a:off x="3070225" y="2878138"/>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19" name="Rectangle 227"/>
          <p:cNvSpPr>
            <a:spLocks noChangeArrowheads="1"/>
          </p:cNvSpPr>
          <p:nvPr/>
        </p:nvSpPr>
        <p:spPr bwMode="auto">
          <a:xfrm>
            <a:off x="3200400" y="2946400"/>
            <a:ext cx="84138" cy="82550"/>
          </a:xfrm>
          <a:prstGeom prst="rect">
            <a:avLst/>
          </a:prstGeom>
          <a:solidFill>
            <a:schemeClr val="tx1"/>
          </a:solidFill>
          <a:ln w="9525">
            <a:noFill/>
            <a:miter lim="800000"/>
            <a:headEnd/>
            <a:tailEnd/>
          </a:ln>
        </p:spPr>
        <p:txBody>
          <a:bodyPr/>
          <a:lstStyle/>
          <a:p>
            <a:endParaRPr lang="it-IT"/>
          </a:p>
        </p:txBody>
      </p:sp>
      <p:sp>
        <p:nvSpPr>
          <p:cNvPr id="136420" name="Freeform 228"/>
          <p:cNvSpPr>
            <a:spLocks/>
          </p:cNvSpPr>
          <p:nvPr/>
        </p:nvSpPr>
        <p:spPr bwMode="auto">
          <a:xfrm>
            <a:off x="3200400" y="2946400"/>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21" name="Freeform 229"/>
          <p:cNvSpPr>
            <a:spLocks/>
          </p:cNvSpPr>
          <p:nvPr/>
        </p:nvSpPr>
        <p:spPr bwMode="auto">
          <a:xfrm>
            <a:off x="3200400" y="3022600"/>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22" name="Freeform 230"/>
          <p:cNvSpPr>
            <a:spLocks/>
          </p:cNvSpPr>
          <p:nvPr/>
        </p:nvSpPr>
        <p:spPr bwMode="auto">
          <a:xfrm>
            <a:off x="3276600" y="2943225"/>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23" name="Freeform 231"/>
          <p:cNvSpPr>
            <a:spLocks/>
          </p:cNvSpPr>
          <p:nvPr/>
        </p:nvSpPr>
        <p:spPr bwMode="auto">
          <a:xfrm>
            <a:off x="3197225" y="2946400"/>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24" name="Rectangle 232"/>
          <p:cNvSpPr>
            <a:spLocks noChangeArrowheads="1"/>
          </p:cNvSpPr>
          <p:nvPr/>
        </p:nvSpPr>
        <p:spPr bwMode="auto">
          <a:xfrm>
            <a:off x="3327400" y="3060700"/>
            <a:ext cx="84138" cy="84138"/>
          </a:xfrm>
          <a:prstGeom prst="rect">
            <a:avLst/>
          </a:prstGeom>
          <a:solidFill>
            <a:schemeClr val="tx1"/>
          </a:solidFill>
          <a:ln w="9525">
            <a:noFill/>
            <a:miter lim="800000"/>
            <a:headEnd/>
            <a:tailEnd/>
          </a:ln>
        </p:spPr>
        <p:txBody>
          <a:bodyPr/>
          <a:lstStyle/>
          <a:p>
            <a:endParaRPr lang="it-IT"/>
          </a:p>
        </p:txBody>
      </p:sp>
      <p:sp>
        <p:nvSpPr>
          <p:cNvPr id="136425" name="Freeform 233"/>
          <p:cNvSpPr>
            <a:spLocks/>
          </p:cNvSpPr>
          <p:nvPr/>
        </p:nvSpPr>
        <p:spPr bwMode="auto">
          <a:xfrm>
            <a:off x="3327400" y="3060700"/>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26" name="Freeform 234"/>
          <p:cNvSpPr>
            <a:spLocks/>
          </p:cNvSpPr>
          <p:nvPr/>
        </p:nvSpPr>
        <p:spPr bwMode="auto">
          <a:xfrm>
            <a:off x="3327400" y="3136900"/>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27" name="Freeform 235"/>
          <p:cNvSpPr>
            <a:spLocks/>
          </p:cNvSpPr>
          <p:nvPr/>
        </p:nvSpPr>
        <p:spPr bwMode="auto">
          <a:xfrm>
            <a:off x="3403600" y="3057525"/>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28" name="Freeform 236"/>
          <p:cNvSpPr>
            <a:spLocks/>
          </p:cNvSpPr>
          <p:nvPr/>
        </p:nvSpPr>
        <p:spPr bwMode="auto">
          <a:xfrm>
            <a:off x="3324225" y="3060700"/>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29" name="Rectangle 237"/>
          <p:cNvSpPr>
            <a:spLocks noChangeArrowheads="1"/>
          </p:cNvSpPr>
          <p:nvPr/>
        </p:nvSpPr>
        <p:spPr bwMode="auto">
          <a:xfrm>
            <a:off x="3454400" y="3155950"/>
            <a:ext cx="84138" cy="84138"/>
          </a:xfrm>
          <a:prstGeom prst="rect">
            <a:avLst/>
          </a:prstGeom>
          <a:solidFill>
            <a:schemeClr val="tx1"/>
          </a:solidFill>
          <a:ln w="9525">
            <a:noFill/>
            <a:miter lim="800000"/>
            <a:headEnd/>
            <a:tailEnd/>
          </a:ln>
        </p:spPr>
        <p:txBody>
          <a:bodyPr/>
          <a:lstStyle/>
          <a:p>
            <a:endParaRPr lang="it-IT"/>
          </a:p>
        </p:txBody>
      </p:sp>
      <p:sp>
        <p:nvSpPr>
          <p:cNvPr id="136430" name="Freeform 238"/>
          <p:cNvSpPr>
            <a:spLocks/>
          </p:cNvSpPr>
          <p:nvPr/>
        </p:nvSpPr>
        <p:spPr bwMode="auto">
          <a:xfrm>
            <a:off x="3454400" y="3155950"/>
            <a:ext cx="0" cy="79375"/>
          </a:xfrm>
          <a:custGeom>
            <a:avLst/>
            <a:gdLst/>
            <a:ahLst/>
            <a:cxnLst>
              <a:cxn ang="0">
                <a:pos x="0" y="0"/>
              </a:cxn>
              <a:cxn ang="0">
                <a:pos x="0" y="49"/>
              </a:cxn>
              <a:cxn ang="0">
                <a:pos x="0" y="52"/>
              </a:cxn>
            </a:cxnLst>
            <a:rect l="0" t="0" r="r" b="b"/>
            <a:pathLst>
              <a:path h="52">
                <a:moveTo>
                  <a:pt x="0" y="0"/>
                </a:moveTo>
                <a:lnTo>
                  <a:pt x="0" y="49"/>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31" name="Freeform 239"/>
          <p:cNvSpPr>
            <a:spLocks/>
          </p:cNvSpPr>
          <p:nvPr/>
        </p:nvSpPr>
        <p:spPr bwMode="auto">
          <a:xfrm>
            <a:off x="3454400" y="3230563"/>
            <a:ext cx="79375" cy="0"/>
          </a:xfrm>
          <a:custGeom>
            <a:avLst/>
            <a:gdLst/>
            <a:ahLst/>
            <a:cxnLst>
              <a:cxn ang="0">
                <a:pos x="0" y="0"/>
              </a:cxn>
              <a:cxn ang="0">
                <a:pos x="49" y="0"/>
              </a:cxn>
              <a:cxn ang="0">
                <a:pos x="52" y="0"/>
              </a:cxn>
            </a:cxnLst>
            <a:rect l="0" t="0" r="r" b="b"/>
            <a:pathLst>
              <a:path w="52">
                <a:moveTo>
                  <a:pt x="0" y="0"/>
                </a:moveTo>
                <a:lnTo>
                  <a:pt x="49"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32" name="Freeform 240"/>
          <p:cNvSpPr>
            <a:spLocks/>
          </p:cNvSpPr>
          <p:nvPr/>
        </p:nvSpPr>
        <p:spPr bwMode="auto">
          <a:xfrm>
            <a:off x="3530600" y="3151188"/>
            <a:ext cx="0" cy="79375"/>
          </a:xfrm>
          <a:custGeom>
            <a:avLst/>
            <a:gdLst/>
            <a:ahLst/>
            <a:cxnLst>
              <a:cxn ang="0">
                <a:pos x="0" y="52"/>
              </a:cxn>
              <a:cxn ang="0">
                <a:pos x="0" y="3"/>
              </a:cxn>
              <a:cxn ang="0">
                <a:pos x="0" y="0"/>
              </a:cxn>
            </a:cxnLst>
            <a:rect l="0" t="0" r="r" b="b"/>
            <a:pathLst>
              <a:path h="52">
                <a:moveTo>
                  <a:pt x="0" y="52"/>
                </a:moveTo>
                <a:lnTo>
                  <a:pt x="0" y="3"/>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33" name="Freeform 241"/>
          <p:cNvSpPr>
            <a:spLocks/>
          </p:cNvSpPr>
          <p:nvPr/>
        </p:nvSpPr>
        <p:spPr bwMode="auto">
          <a:xfrm>
            <a:off x="3451225" y="3155950"/>
            <a:ext cx="79375" cy="0"/>
          </a:xfrm>
          <a:custGeom>
            <a:avLst/>
            <a:gdLst/>
            <a:ahLst/>
            <a:cxnLst>
              <a:cxn ang="0">
                <a:pos x="52" y="0"/>
              </a:cxn>
              <a:cxn ang="0">
                <a:pos x="3" y="0"/>
              </a:cxn>
              <a:cxn ang="0">
                <a:pos x="0" y="0"/>
              </a:cxn>
            </a:cxnLst>
            <a:rect l="0" t="0" r="r" b="b"/>
            <a:pathLst>
              <a:path w="52">
                <a:moveTo>
                  <a:pt x="52" y="0"/>
                </a:moveTo>
                <a:lnTo>
                  <a:pt x="3"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34" name="Rectangle 242"/>
          <p:cNvSpPr>
            <a:spLocks noChangeArrowheads="1"/>
          </p:cNvSpPr>
          <p:nvPr/>
        </p:nvSpPr>
        <p:spPr bwMode="auto">
          <a:xfrm>
            <a:off x="3581400" y="3257550"/>
            <a:ext cx="84138" cy="82550"/>
          </a:xfrm>
          <a:prstGeom prst="rect">
            <a:avLst/>
          </a:prstGeom>
          <a:solidFill>
            <a:schemeClr val="tx1"/>
          </a:solidFill>
          <a:ln w="9525">
            <a:noFill/>
            <a:miter lim="800000"/>
            <a:headEnd/>
            <a:tailEnd/>
          </a:ln>
        </p:spPr>
        <p:txBody>
          <a:bodyPr/>
          <a:lstStyle/>
          <a:p>
            <a:endParaRPr lang="it-IT"/>
          </a:p>
        </p:txBody>
      </p:sp>
      <p:sp>
        <p:nvSpPr>
          <p:cNvPr id="136435" name="Freeform 243"/>
          <p:cNvSpPr>
            <a:spLocks/>
          </p:cNvSpPr>
          <p:nvPr/>
        </p:nvSpPr>
        <p:spPr bwMode="auto">
          <a:xfrm>
            <a:off x="3581400" y="3257550"/>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36" name="Freeform 244"/>
          <p:cNvSpPr>
            <a:spLocks/>
          </p:cNvSpPr>
          <p:nvPr/>
        </p:nvSpPr>
        <p:spPr bwMode="auto">
          <a:xfrm>
            <a:off x="3581400" y="3333750"/>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37" name="Freeform 245"/>
          <p:cNvSpPr>
            <a:spLocks/>
          </p:cNvSpPr>
          <p:nvPr/>
        </p:nvSpPr>
        <p:spPr bwMode="auto">
          <a:xfrm>
            <a:off x="3657600" y="3254375"/>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38" name="Freeform 246"/>
          <p:cNvSpPr>
            <a:spLocks/>
          </p:cNvSpPr>
          <p:nvPr/>
        </p:nvSpPr>
        <p:spPr bwMode="auto">
          <a:xfrm>
            <a:off x="3578225" y="3257550"/>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39" name="Rectangle 247"/>
          <p:cNvSpPr>
            <a:spLocks noChangeArrowheads="1"/>
          </p:cNvSpPr>
          <p:nvPr/>
        </p:nvSpPr>
        <p:spPr bwMode="auto">
          <a:xfrm>
            <a:off x="3705225" y="3362325"/>
            <a:ext cx="84138" cy="84138"/>
          </a:xfrm>
          <a:prstGeom prst="rect">
            <a:avLst/>
          </a:prstGeom>
          <a:solidFill>
            <a:schemeClr val="tx1"/>
          </a:solidFill>
          <a:ln w="9525">
            <a:noFill/>
            <a:miter lim="800000"/>
            <a:headEnd/>
            <a:tailEnd/>
          </a:ln>
        </p:spPr>
        <p:txBody>
          <a:bodyPr/>
          <a:lstStyle/>
          <a:p>
            <a:endParaRPr lang="it-IT"/>
          </a:p>
        </p:txBody>
      </p:sp>
      <p:sp>
        <p:nvSpPr>
          <p:cNvPr id="136440" name="Freeform 248"/>
          <p:cNvSpPr>
            <a:spLocks/>
          </p:cNvSpPr>
          <p:nvPr/>
        </p:nvSpPr>
        <p:spPr bwMode="auto">
          <a:xfrm>
            <a:off x="3705225" y="3362325"/>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41" name="Freeform 249"/>
          <p:cNvSpPr>
            <a:spLocks/>
          </p:cNvSpPr>
          <p:nvPr/>
        </p:nvSpPr>
        <p:spPr bwMode="auto">
          <a:xfrm>
            <a:off x="3705225" y="3438525"/>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42" name="Freeform 250"/>
          <p:cNvSpPr>
            <a:spLocks/>
          </p:cNvSpPr>
          <p:nvPr/>
        </p:nvSpPr>
        <p:spPr bwMode="auto">
          <a:xfrm>
            <a:off x="3781425" y="3359150"/>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43" name="Freeform 251"/>
          <p:cNvSpPr>
            <a:spLocks/>
          </p:cNvSpPr>
          <p:nvPr/>
        </p:nvSpPr>
        <p:spPr bwMode="auto">
          <a:xfrm>
            <a:off x="3702050" y="3362325"/>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44" name="Rectangle 252"/>
          <p:cNvSpPr>
            <a:spLocks noChangeArrowheads="1"/>
          </p:cNvSpPr>
          <p:nvPr/>
        </p:nvSpPr>
        <p:spPr bwMode="auto">
          <a:xfrm>
            <a:off x="3835400" y="3473450"/>
            <a:ext cx="84138" cy="84138"/>
          </a:xfrm>
          <a:prstGeom prst="rect">
            <a:avLst/>
          </a:prstGeom>
          <a:solidFill>
            <a:schemeClr val="tx1"/>
          </a:solidFill>
          <a:ln w="9525">
            <a:noFill/>
            <a:miter lim="800000"/>
            <a:headEnd/>
            <a:tailEnd/>
          </a:ln>
        </p:spPr>
        <p:txBody>
          <a:bodyPr/>
          <a:lstStyle/>
          <a:p>
            <a:endParaRPr lang="it-IT"/>
          </a:p>
        </p:txBody>
      </p:sp>
      <p:sp>
        <p:nvSpPr>
          <p:cNvPr id="136445" name="Freeform 253"/>
          <p:cNvSpPr>
            <a:spLocks/>
          </p:cNvSpPr>
          <p:nvPr/>
        </p:nvSpPr>
        <p:spPr bwMode="auto">
          <a:xfrm>
            <a:off x="3835400" y="3473450"/>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46" name="Freeform 254"/>
          <p:cNvSpPr>
            <a:spLocks/>
          </p:cNvSpPr>
          <p:nvPr/>
        </p:nvSpPr>
        <p:spPr bwMode="auto">
          <a:xfrm>
            <a:off x="3835400" y="3549650"/>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47" name="Freeform 255"/>
          <p:cNvSpPr>
            <a:spLocks/>
          </p:cNvSpPr>
          <p:nvPr/>
        </p:nvSpPr>
        <p:spPr bwMode="auto">
          <a:xfrm>
            <a:off x="3911600" y="3470275"/>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48" name="Freeform 256"/>
          <p:cNvSpPr>
            <a:spLocks/>
          </p:cNvSpPr>
          <p:nvPr/>
        </p:nvSpPr>
        <p:spPr bwMode="auto">
          <a:xfrm>
            <a:off x="3832225" y="3473450"/>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49" name="Rectangle 257"/>
          <p:cNvSpPr>
            <a:spLocks noChangeArrowheads="1"/>
          </p:cNvSpPr>
          <p:nvPr/>
        </p:nvSpPr>
        <p:spPr bwMode="auto">
          <a:xfrm>
            <a:off x="3959225" y="3552825"/>
            <a:ext cx="84138" cy="84138"/>
          </a:xfrm>
          <a:prstGeom prst="rect">
            <a:avLst/>
          </a:prstGeom>
          <a:solidFill>
            <a:schemeClr val="tx1"/>
          </a:solidFill>
          <a:ln w="9525">
            <a:noFill/>
            <a:miter lim="800000"/>
            <a:headEnd/>
            <a:tailEnd/>
          </a:ln>
        </p:spPr>
        <p:txBody>
          <a:bodyPr/>
          <a:lstStyle/>
          <a:p>
            <a:endParaRPr lang="it-IT"/>
          </a:p>
        </p:txBody>
      </p:sp>
      <p:sp>
        <p:nvSpPr>
          <p:cNvPr id="136450" name="Freeform 258"/>
          <p:cNvSpPr>
            <a:spLocks/>
          </p:cNvSpPr>
          <p:nvPr/>
        </p:nvSpPr>
        <p:spPr bwMode="auto">
          <a:xfrm>
            <a:off x="3959225" y="3552825"/>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51" name="Freeform 259"/>
          <p:cNvSpPr>
            <a:spLocks/>
          </p:cNvSpPr>
          <p:nvPr/>
        </p:nvSpPr>
        <p:spPr bwMode="auto">
          <a:xfrm>
            <a:off x="3959225" y="3629025"/>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52" name="Freeform 260"/>
          <p:cNvSpPr>
            <a:spLocks/>
          </p:cNvSpPr>
          <p:nvPr/>
        </p:nvSpPr>
        <p:spPr bwMode="auto">
          <a:xfrm>
            <a:off x="4035425" y="3549650"/>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53" name="Freeform 261"/>
          <p:cNvSpPr>
            <a:spLocks/>
          </p:cNvSpPr>
          <p:nvPr/>
        </p:nvSpPr>
        <p:spPr bwMode="auto">
          <a:xfrm>
            <a:off x="3956050" y="3552825"/>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54" name="Rectangle 262"/>
          <p:cNvSpPr>
            <a:spLocks noChangeArrowheads="1"/>
          </p:cNvSpPr>
          <p:nvPr/>
        </p:nvSpPr>
        <p:spPr bwMode="auto">
          <a:xfrm>
            <a:off x="4086225" y="3686175"/>
            <a:ext cx="84138" cy="82550"/>
          </a:xfrm>
          <a:prstGeom prst="rect">
            <a:avLst/>
          </a:prstGeom>
          <a:solidFill>
            <a:schemeClr val="tx1"/>
          </a:solidFill>
          <a:ln w="9525">
            <a:noFill/>
            <a:miter lim="800000"/>
            <a:headEnd/>
            <a:tailEnd/>
          </a:ln>
        </p:spPr>
        <p:txBody>
          <a:bodyPr/>
          <a:lstStyle/>
          <a:p>
            <a:endParaRPr lang="it-IT"/>
          </a:p>
        </p:txBody>
      </p:sp>
      <p:sp>
        <p:nvSpPr>
          <p:cNvPr id="136455" name="Freeform 263"/>
          <p:cNvSpPr>
            <a:spLocks/>
          </p:cNvSpPr>
          <p:nvPr/>
        </p:nvSpPr>
        <p:spPr bwMode="auto">
          <a:xfrm>
            <a:off x="4086225" y="3686175"/>
            <a:ext cx="0" cy="77788"/>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56" name="Freeform 264"/>
          <p:cNvSpPr>
            <a:spLocks/>
          </p:cNvSpPr>
          <p:nvPr/>
        </p:nvSpPr>
        <p:spPr bwMode="auto">
          <a:xfrm>
            <a:off x="4086225" y="3762375"/>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57" name="Freeform 265"/>
          <p:cNvSpPr>
            <a:spLocks/>
          </p:cNvSpPr>
          <p:nvPr/>
        </p:nvSpPr>
        <p:spPr bwMode="auto">
          <a:xfrm>
            <a:off x="4162425" y="3683000"/>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58" name="Freeform 266"/>
          <p:cNvSpPr>
            <a:spLocks/>
          </p:cNvSpPr>
          <p:nvPr/>
        </p:nvSpPr>
        <p:spPr bwMode="auto">
          <a:xfrm>
            <a:off x="4083050" y="3686175"/>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59" name="Rectangle 267"/>
          <p:cNvSpPr>
            <a:spLocks noChangeArrowheads="1"/>
          </p:cNvSpPr>
          <p:nvPr/>
        </p:nvSpPr>
        <p:spPr bwMode="auto">
          <a:xfrm>
            <a:off x="4213225" y="3838575"/>
            <a:ext cx="84138" cy="82550"/>
          </a:xfrm>
          <a:prstGeom prst="rect">
            <a:avLst/>
          </a:prstGeom>
          <a:solidFill>
            <a:schemeClr val="tx1"/>
          </a:solidFill>
          <a:ln w="9525">
            <a:noFill/>
            <a:miter lim="800000"/>
            <a:headEnd/>
            <a:tailEnd/>
          </a:ln>
        </p:spPr>
        <p:txBody>
          <a:bodyPr/>
          <a:lstStyle/>
          <a:p>
            <a:endParaRPr lang="it-IT"/>
          </a:p>
        </p:txBody>
      </p:sp>
      <p:sp>
        <p:nvSpPr>
          <p:cNvPr id="136460" name="Freeform 268"/>
          <p:cNvSpPr>
            <a:spLocks/>
          </p:cNvSpPr>
          <p:nvPr/>
        </p:nvSpPr>
        <p:spPr bwMode="auto">
          <a:xfrm>
            <a:off x="4213225" y="3838575"/>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61" name="Freeform 269"/>
          <p:cNvSpPr>
            <a:spLocks/>
          </p:cNvSpPr>
          <p:nvPr/>
        </p:nvSpPr>
        <p:spPr bwMode="auto">
          <a:xfrm>
            <a:off x="4213225" y="3914775"/>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62" name="Freeform 270"/>
          <p:cNvSpPr>
            <a:spLocks/>
          </p:cNvSpPr>
          <p:nvPr/>
        </p:nvSpPr>
        <p:spPr bwMode="auto">
          <a:xfrm>
            <a:off x="4289425" y="3835400"/>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63" name="Freeform 271"/>
          <p:cNvSpPr>
            <a:spLocks/>
          </p:cNvSpPr>
          <p:nvPr/>
        </p:nvSpPr>
        <p:spPr bwMode="auto">
          <a:xfrm>
            <a:off x="4210050" y="3838575"/>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64" name="Rectangle 272"/>
          <p:cNvSpPr>
            <a:spLocks noChangeArrowheads="1"/>
          </p:cNvSpPr>
          <p:nvPr/>
        </p:nvSpPr>
        <p:spPr bwMode="auto">
          <a:xfrm>
            <a:off x="4340225" y="3990975"/>
            <a:ext cx="84138" cy="82550"/>
          </a:xfrm>
          <a:prstGeom prst="rect">
            <a:avLst/>
          </a:prstGeom>
          <a:solidFill>
            <a:schemeClr val="tx1"/>
          </a:solidFill>
          <a:ln w="9525">
            <a:noFill/>
            <a:miter lim="800000"/>
            <a:headEnd/>
            <a:tailEnd/>
          </a:ln>
        </p:spPr>
        <p:txBody>
          <a:bodyPr/>
          <a:lstStyle/>
          <a:p>
            <a:endParaRPr lang="it-IT"/>
          </a:p>
        </p:txBody>
      </p:sp>
      <p:sp>
        <p:nvSpPr>
          <p:cNvPr id="136465" name="Freeform 273"/>
          <p:cNvSpPr>
            <a:spLocks/>
          </p:cNvSpPr>
          <p:nvPr/>
        </p:nvSpPr>
        <p:spPr bwMode="auto">
          <a:xfrm>
            <a:off x="4340225" y="3990975"/>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66" name="Freeform 274"/>
          <p:cNvSpPr>
            <a:spLocks/>
          </p:cNvSpPr>
          <p:nvPr/>
        </p:nvSpPr>
        <p:spPr bwMode="auto">
          <a:xfrm>
            <a:off x="4340225" y="4067175"/>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67" name="Freeform 275"/>
          <p:cNvSpPr>
            <a:spLocks/>
          </p:cNvSpPr>
          <p:nvPr/>
        </p:nvSpPr>
        <p:spPr bwMode="auto">
          <a:xfrm>
            <a:off x="4416425" y="3987800"/>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68" name="Freeform 276"/>
          <p:cNvSpPr>
            <a:spLocks/>
          </p:cNvSpPr>
          <p:nvPr/>
        </p:nvSpPr>
        <p:spPr bwMode="auto">
          <a:xfrm>
            <a:off x="4337050" y="3990975"/>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69" name="Rectangle 277"/>
          <p:cNvSpPr>
            <a:spLocks noChangeArrowheads="1"/>
          </p:cNvSpPr>
          <p:nvPr/>
        </p:nvSpPr>
        <p:spPr bwMode="auto">
          <a:xfrm>
            <a:off x="4467225" y="4032250"/>
            <a:ext cx="84138" cy="82550"/>
          </a:xfrm>
          <a:prstGeom prst="rect">
            <a:avLst/>
          </a:prstGeom>
          <a:solidFill>
            <a:schemeClr val="tx1"/>
          </a:solidFill>
          <a:ln w="9525">
            <a:noFill/>
            <a:miter lim="800000"/>
            <a:headEnd/>
            <a:tailEnd/>
          </a:ln>
        </p:spPr>
        <p:txBody>
          <a:bodyPr/>
          <a:lstStyle/>
          <a:p>
            <a:endParaRPr lang="it-IT"/>
          </a:p>
        </p:txBody>
      </p:sp>
      <p:sp>
        <p:nvSpPr>
          <p:cNvPr id="136470" name="Freeform 278"/>
          <p:cNvSpPr>
            <a:spLocks/>
          </p:cNvSpPr>
          <p:nvPr/>
        </p:nvSpPr>
        <p:spPr bwMode="auto">
          <a:xfrm>
            <a:off x="4467225" y="4032250"/>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71" name="Freeform 279"/>
          <p:cNvSpPr>
            <a:spLocks/>
          </p:cNvSpPr>
          <p:nvPr/>
        </p:nvSpPr>
        <p:spPr bwMode="auto">
          <a:xfrm>
            <a:off x="4467225" y="4108450"/>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72" name="Freeform 280"/>
          <p:cNvSpPr>
            <a:spLocks/>
          </p:cNvSpPr>
          <p:nvPr/>
        </p:nvSpPr>
        <p:spPr bwMode="auto">
          <a:xfrm>
            <a:off x="4543425" y="4029075"/>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73" name="Freeform 281"/>
          <p:cNvSpPr>
            <a:spLocks/>
          </p:cNvSpPr>
          <p:nvPr/>
        </p:nvSpPr>
        <p:spPr bwMode="auto">
          <a:xfrm>
            <a:off x="4464050" y="4032250"/>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74" name="Rectangle 282"/>
          <p:cNvSpPr>
            <a:spLocks noChangeArrowheads="1"/>
          </p:cNvSpPr>
          <p:nvPr/>
        </p:nvSpPr>
        <p:spPr bwMode="auto">
          <a:xfrm>
            <a:off x="4594225" y="4187825"/>
            <a:ext cx="84138" cy="82550"/>
          </a:xfrm>
          <a:prstGeom prst="rect">
            <a:avLst/>
          </a:prstGeom>
          <a:solidFill>
            <a:schemeClr val="tx1"/>
          </a:solidFill>
          <a:ln w="9525">
            <a:noFill/>
            <a:miter lim="800000"/>
            <a:headEnd/>
            <a:tailEnd/>
          </a:ln>
        </p:spPr>
        <p:txBody>
          <a:bodyPr/>
          <a:lstStyle/>
          <a:p>
            <a:endParaRPr lang="it-IT"/>
          </a:p>
        </p:txBody>
      </p:sp>
      <p:sp>
        <p:nvSpPr>
          <p:cNvPr id="136475" name="Freeform 283"/>
          <p:cNvSpPr>
            <a:spLocks/>
          </p:cNvSpPr>
          <p:nvPr/>
        </p:nvSpPr>
        <p:spPr bwMode="auto">
          <a:xfrm>
            <a:off x="4594225" y="4187825"/>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76" name="Freeform 284"/>
          <p:cNvSpPr>
            <a:spLocks/>
          </p:cNvSpPr>
          <p:nvPr/>
        </p:nvSpPr>
        <p:spPr bwMode="auto">
          <a:xfrm>
            <a:off x="4594225" y="4264025"/>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77" name="Freeform 285"/>
          <p:cNvSpPr>
            <a:spLocks/>
          </p:cNvSpPr>
          <p:nvPr/>
        </p:nvSpPr>
        <p:spPr bwMode="auto">
          <a:xfrm>
            <a:off x="4670425" y="4184650"/>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78" name="Freeform 286"/>
          <p:cNvSpPr>
            <a:spLocks/>
          </p:cNvSpPr>
          <p:nvPr/>
        </p:nvSpPr>
        <p:spPr bwMode="auto">
          <a:xfrm>
            <a:off x="4591050" y="4187825"/>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79" name="Rectangle 287"/>
          <p:cNvSpPr>
            <a:spLocks noChangeArrowheads="1"/>
          </p:cNvSpPr>
          <p:nvPr/>
        </p:nvSpPr>
        <p:spPr bwMode="auto">
          <a:xfrm>
            <a:off x="4718050" y="4421188"/>
            <a:ext cx="84138" cy="84137"/>
          </a:xfrm>
          <a:prstGeom prst="rect">
            <a:avLst/>
          </a:prstGeom>
          <a:solidFill>
            <a:schemeClr val="tx1"/>
          </a:solidFill>
          <a:ln w="9525">
            <a:noFill/>
            <a:miter lim="800000"/>
            <a:headEnd/>
            <a:tailEnd/>
          </a:ln>
        </p:spPr>
        <p:txBody>
          <a:bodyPr/>
          <a:lstStyle/>
          <a:p>
            <a:endParaRPr lang="it-IT"/>
          </a:p>
        </p:txBody>
      </p:sp>
      <p:sp>
        <p:nvSpPr>
          <p:cNvPr id="136480" name="Freeform 288"/>
          <p:cNvSpPr>
            <a:spLocks/>
          </p:cNvSpPr>
          <p:nvPr/>
        </p:nvSpPr>
        <p:spPr bwMode="auto">
          <a:xfrm>
            <a:off x="4718050" y="4421188"/>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81" name="Freeform 289"/>
          <p:cNvSpPr>
            <a:spLocks/>
          </p:cNvSpPr>
          <p:nvPr/>
        </p:nvSpPr>
        <p:spPr bwMode="auto">
          <a:xfrm>
            <a:off x="4718050" y="4498975"/>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82" name="Freeform 290"/>
          <p:cNvSpPr>
            <a:spLocks/>
          </p:cNvSpPr>
          <p:nvPr/>
        </p:nvSpPr>
        <p:spPr bwMode="auto">
          <a:xfrm>
            <a:off x="4794250" y="4419600"/>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83" name="Freeform 291"/>
          <p:cNvSpPr>
            <a:spLocks/>
          </p:cNvSpPr>
          <p:nvPr/>
        </p:nvSpPr>
        <p:spPr bwMode="auto">
          <a:xfrm>
            <a:off x="4714875" y="4421188"/>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84" name="Rectangle 292"/>
          <p:cNvSpPr>
            <a:spLocks noChangeArrowheads="1"/>
          </p:cNvSpPr>
          <p:nvPr/>
        </p:nvSpPr>
        <p:spPr bwMode="auto">
          <a:xfrm>
            <a:off x="4845050" y="4459288"/>
            <a:ext cx="84138" cy="84137"/>
          </a:xfrm>
          <a:prstGeom prst="rect">
            <a:avLst/>
          </a:prstGeom>
          <a:solidFill>
            <a:schemeClr val="tx1"/>
          </a:solidFill>
          <a:ln w="9525">
            <a:noFill/>
            <a:miter lim="800000"/>
            <a:headEnd/>
            <a:tailEnd/>
          </a:ln>
        </p:spPr>
        <p:txBody>
          <a:bodyPr/>
          <a:lstStyle/>
          <a:p>
            <a:endParaRPr lang="it-IT"/>
          </a:p>
        </p:txBody>
      </p:sp>
      <p:sp>
        <p:nvSpPr>
          <p:cNvPr id="136485" name="Freeform 293"/>
          <p:cNvSpPr>
            <a:spLocks/>
          </p:cNvSpPr>
          <p:nvPr/>
        </p:nvSpPr>
        <p:spPr bwMode="auto">
          <a:xfrm>
            <a:off x="4845050" y="4459288"/>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86" name="Freeform 294"/>
          <p:cNvSpPr>
            <a:spLocks/>
          </p:cNvSpPr>
          <p:nvPr/>
        </p:nvSpPr>
        <p:spPr bwMode="auto">
          <a:xfrm>
            <a:off x="4845050" y="4537075"/>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87" name="Freeform 295"/>
          <p:cNvSpPr>
            <a:spLocks/>
          </p:cNvSpPr>
          <p:nvPr/>
        </p:nvSpPr>
        <p:spPr bwMode="auto">
          <a:xfrm>
            <a:off x="4921250" y="4457700"/>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88" name="Freeform 296"/>
          <p:cNvSpPr>
            <a:spLocks/>
          </p:cNvSpPr>
          <p:nvPr/>
        </p:nvSpPr>
        <p:spPr bwMode="auto">
          <a:xfrm>
            <a:off x="4841875" y="4459288"/>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89" name="Rectangle 297"/>
          <p:cNvSpPr>
            <a:spLocks noChangeArrowheads="1"/>
          </p:cNvSpPr>
          <p:nvPr/>
        </p:nvSpPr>
        <p:spPr bwMode="auto">
          <a:xfrm>
            <a:off x="4972050" y="4627563"/>
            <a:ext cx="84138" cy="84137"/>
          </a:xfrm>
          <a:prstGeom prst="rect">
            <a:avLst/>
          </a:prstGeom>
          <a:solidFill>
            <a:schemeClr val="tx1"/>
          </a:solidFill>
          <a:ln w="9525">
            <a:noFill/>
            <a:miter lim="800000"/>
            <a:headEnd/>
            <a:tailEnd/>
          </a:ln>
        </p:spPr>
        <p:txBody>
          <a:bodyPr/>
          <a:lstStyle/>
          <a:p>
            <a:endParaRPr lang="it-IT"/>
          </a:p>
        </p:txBody>
      </p:sp>
      <p:sp>
        <p:nvSpPr>
          <p:cNvPr id="136490" name="Freeform 298"/>
          <p:cNvSpPr>
            <a:spLocks/>
          </p:cNvSpPr>
          <p:nvPr/>
        </p:nvSpPr>
        <p:spPr bwMode="auto">
          <a:xfrm>
            <a:off x="4972050" y="4627563"/>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91" name="Freeform 299"/>
          <p:cNvSpPr>
            <a:spLocks/>
          </p:cNvSpPr>
          <p:nvPr/>
        </p:nvSpPr>
        <p:spPr bwMode="auto">
          <a:xfrm>
            <a:off x="4972050" y="4703763"/>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92" name="Freeform 300"/>
          <p:cNvSpPr>
            <a:spLocks/>
          </p:cNvSpPr>
          <p:nvPr/>
        </p:nvSpPr>
        <p:spPr bwMode="auto">
          <a:xfrm>
            <a:off x="5048250" y="4624388"/>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93" name="Freeform 301"/>
          <p:cNvSpPr>
            <a:spLocks/>
          </p:cNvSpPr>
          <p:nvPr/>
        </p:nvSpPr>
        <p:spPr bwMode="auto">
          <a:xfrm>
            <a:off x="4968875" y="4627563"/>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94" name="Rectangle 302"/>
          <p:cNvSpPr>
            <a:spLocks noChangeArrowheads="1"/>
          </p:cNvSpPr>
          <p:nvPr/>
        </p:nvSpPr>
        <p:spPr bwMode="auto">
          <a:xfrm>
            <a:off x="5099050" y="4686300"/>
            <a:ext cx="84138" cy="82550"/>
          </a:xfrm>
          <a:prstGeom prst="rect">
            <a:avLst/>
          </a:prstGeom>
          <a:solidFill>
            <a:schemeClr val="tx1"/>
          </a:solidFill>
          <a:ln w="9525">
            <a:noFill/>
            <a:miter lim="800000"/>
            <a:headEnd/>
            <a:tailEnd/>
          </a:ln>
        </p:spPr>
        <p:txBody>
          <a:bodyPr/>
          <a:lstStyle/>
          <a:p>
            <a:endParaRPr lang="it-IT"/>
          </a:p>
        </p:txBody>
      </p:sp>
      <p:sp>
        <p:nvSpPr>
          <p:cNvPr id="136495" name="Freeform 303"/>
          <p:cNvSpPr>
            <a:spLocks/>
          </p:cNvSpPr>
          <p:nvPr/>
        </p:nvSpPr>
        <p:spPr bwMode="auto">
          <a:xfrm>
            <a:off x="5099050" y="4686300"/>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496" name="Freeform 304"/>
          <p:cNvSpPr>
            <a:spLocks/>
          </p:cNvSpPr>
          <p:nvPr/>
        </p:nvSpPr>
        <p:spPr bwMode="auto">
          <a:xfrm>
            <a:off x="5099050" y="4762500"/>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497" name="Freeform 305"/>
          <p:cNvSpPr>
            <a:spLocks/>
          </p:cNvSpPr>
          <p:nvPr/>
        </p:nvSpPr>
        <p:spPr bwMode="auto">
          <a:xfrm>
            <a:off x="5175250" y="4683125"/>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98" name="Freeform 306"/>
          <p:cNvSpPr>
            <a:spLocks/>
          </p:cNvSpPr>
          <p:nvPr/>
        </p:nvSpPr>
        <p:spPr bwMode="auto">
          <a:xfrm>
            <a:off x="5095875" y="4686300"/>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499" name="Rectangle 307"/>
          <p:cNvSpPr>
            <a:spLocks noChangeArrowheads="1"/>
          </p:cNvSpPr>
          <p:nvPr/>
        </p:nvSpPr>
        <p:spPr bwMode="auto">
          <a:xfrm>
            <a:off x="5222875" y="4718050"/>
            <a:ext cx="84138" cy="84138"/>
          </a:xfrm>
          <a:prstGeom prst="rect">
            <a:avLst/>
          </a:prstGeom>
          <a:solidFill>
            <a:schemeClr val="tx1"/>
          </a:solidFill>
          <a:ln w="9525">
            <a:noFill/>
            <a:miter lim="800000"/>
            <a:headEnd/>
            <a:tailEnd/>
          </a:ln>
        </p:spPr>
        <p:txBody>
          <a:bodyPr/>
          <a:lstStyle/>
          <a:p>
            <a:endParaRPr lang="it-IT"/>
          </a:p>
        </p:txBody>
      </p:sp>
      <p:sp>
        <p:nvSpPr>
          <p:cNvPr id="136500" name="Freeform 308"/>
          <p:cNvSpPr>
            <a:spLocks/>
          </p:cNvSpPr>
          <p:nvPr/>
        </p:nvSpPr>
        <p:spPr bwMode="auto">
          <a:xfrm>
            <a:off x="5222875" y="4718050"/>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501" name="Freeform 309"/>
          <p:cNvSpPr>
            <a:spLocks/>
          </p:cNvSpPr>
          <p:nvPr/>
        </p:nvSpPr>
        <p:spPr bwMode="auto">
          <a:xfrm>
            <a:off x="5222875" y="4794250"/>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502" name="Freeform 310"/>
          <p:cNvSpPr>
            <a:spLocks/>
          </p:cNvSpPr>
          <p:nvPr/>
        </p:nvSpPr>
        <p:spPr bwMode="auto">
          <a:xfrm>
            <a:off x="5299075" y="4713288"/>
            <a:ext cx="0" cy="80962"/>
          </a:xfrm>
          <a:custGeom>
            <a:avLst/>
            <a:gdLst/>
            <a:ahLst/>
            <a:cxnLst>
              <a:cxn ang="0">
                <a:pos x="0" y="53"/>
              </a:cxn>
              <a:cxn ang="0">
                <a:pos x="0" y="3"/>
              </a:cxn>
              <a:cxn ang="0">
                <a:pos x="0" y="0"/>
              </a:cxn>
            </a:cxnLst>
            <a:rect l="0" t="0" r="r" b="b"/>
            <a:pathLst>
              <a:path h="53">
                <a:moveTo>
                  <a:pt x="0" y="53"/>
                </a:moveTo>
                <a:lnTo>
                  <a:pt x="0" y="3"/>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503" name="Freeform 311"/>
          <p:cNvSpPr>
            <a:spLocks/>
          </p:cNvSpPr>
          <p:nvPr/>
        </p:nvSpPr>
        <p:spPr bwMode="auto">
          <a:xfrm>
            <a:off x="5219700" y="4718050"/>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504" name="Rectangle 312"/>
          <p:cNvSpPr>
            <a:spLocks noChangeArrowheads="1"/>
          </p:cNvSpPr>
          <p:nvPr/>
        </p:nvSpPr>
        <p:spPr bwMode="auto">
          <a:xfrm>
            <a:off x="5470525" y="5184775"/>
            <a:ext cx="84138" cy="84138"/>
          </a:xfrm>
          <a:prstGeom prst="rect">
            <a:avLst/>
          </a:prstGeom>
          <a:solidFill>
            <a:schemeClr val="tx1"/>
          </a:solidFill>
          <a:ln w="9525">
            <a:noFill/>
            <a:miter lim="800000"/>
            <a:headEnd/>
            <a:tailEnd/>
          </a:ln>
        </p:spPr>
        <p:txBody>
          <a:bodyPr/>
          <a:lstStyle/>
          <a:p>
            <a:endParaRPr lang="it-IT"/>
          </a:p>
        </p:txBody>
      </p:sp>
      <p:sp>
        <p:nvSpPr>
          <p:cNvPr id="136505" name="Freeform 313"/>
          <p:cNvSpPr>
            <a:spLocks/>
          </p:cNvSpPr>
          <p:nvPr/>
        </p:nvSpPr>
        <p:spPr bwMode="auto">
          <a:xfrm>
            <a:off x="5470525" y="5184775"/>
            <a:ext cx="0" cy="79375"/>
          </a:xfrm>
          <a:custGeom>
            <a:avLst/>
            <a:gdLst/>
            <a:ahLst/>
            <a:cxnLst>
              <a:cxn ang="0">
                <a:pos x="0" y="0"/>
              </a:cxn>
              <a:cxn ang="0">
                <a:pos x="0" y="49"/>
              </a:cxn>
              <a:cxn ang="0">
                <a:pos x="0" y="52"/>
              </a:cxn>
            </a:cxnLst>
            <a:rect l="0" t="0" r="r" b="b"/>
            <a:pathLst>
              <a:path h="52">
                <a:moveTo>
                  <a:pt x="0" y="0"/>
                </a:moveTo>
                <a:lnTo>
                  <a:pt x="0" y="49"/>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506" name="Freeform 314"/>
          <p:cNvSpPr>
            <a:spLocks/>
          </p:cNvSpPr>
          <p:nvPr/>
        </p:nvSpPr>
        <p:spPr bwMode="auto">
          <a:xfrm>
            <a:off x="5470525" y="5259388"/>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507" name="Freeform 315"/>
          <p:cNvSpPr>
            <a:spLocks/>
          </p:cNvSpPr>
          <p:nvPr/>
        </p:nvSpPr>
        <p:spPr bwMode="auto">
          <a:xfrm>
            <a:off x="5546725" y="5180013"/>
            <a:ext cx="0" cy="79375"/>
          </a:xfrm>
          <a:custGeom>
            <a:avLst/>
            <a:gdLst/>
            <a:ahLst/>
            <a:cxnLst>
              <a:cxn ang="0">
                <a:pos x="0" y="52"/>
              </a:cxn>
              <a:cxn ang="0">
                <a:pos x="0" y="3"/>
              </a:cxn>
              <a:cxn ang="0">
                <a:pos x="0" y="0"/>
              </a:cxn>
            </a:cxnLst>
            <a:rect l="0" t="0" r="r" b="b"/>
            <a:pathLst>
              <a:path h="52">
                <a:moveTo>
                  <a:pt x="0" y="52"/>
                </a:moveTo>
                <a:lnTo>
                  <a:pt x="0" y="3"/>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508" name="Freeform 316"/>
          <p:cNvSpPr>
            <a:spLocks/>
          </p:cNvSpPr>
          <p:nvPr/>
        </p:nvSpPr>
        <p:spPr bwMode="auto">
          <a:xfrm>
            <a:off x="5467350" y="5184775"/>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509" name="Rectangle 317"/>
          <p:cNvSpPr>
            <a:spLocks noChangeArrowheads="1"/>
          </p:cNvSpPr>
          <p:nvPr/>
        </p:nvSpPr>
        <p:spPr bwMode="auto">
          <a:xfrm>
            <a:off x="5832475" y="5570538"/>
            <a:ext cx="84138" cy="85725"/>
          </a:xfrm>
          <a:prstGeom prst="rect">
            <a:avLst/>
          </a:prstGeom>
          <a:solidFill>
            <a:schemeClr val="tx1"/>
          </a:solidFill>
          <a:ln w="9525">
            <a:noFill/>
            <a:miter lim="800000"/>
            <a:headEnd/>
            <a:tailEnd/>
          </a:ln>
        </p:spPr>
        <p:txBody>
          <a:bodyPr/>
          <a:lstStyle/>
          <a:p>
            <a:endParaRPr lang="it-IT"/>
          </a:p>
        </p:txBody>
      </p:sp>
      <p:sp>
        <p:nvSpPr>
          <p:cNvPr id="136510" name="Freeform 318"/>
          <p:cNvSpPr>
            <a:spLocks/>
          </p:cNvSpPr>
          <p:nvPr/>
        </p:nvSpPr>
        <p:spPr bwMode="auto">
          <a:xfrm>
            <a:off x="5832475" y="5570538"/>
            <a:ext cx="0" cy="79375"/>
          </a:xfrm>
          <a:custGeom>
            <a:avLst/>
            <a:gdLst/>
            <a:ahLst/>
            <a:cxnLst>
              <a:cxn ang="0">
                <a:pos x="0" y="0"/>
              </a:cxn>
              <a:cxn ang="0">
                <a:pos x="0" y="50"/>
              </a:cxn>
              <a:cxn ang="0">
                <a:pos x="0" y="52"/>
              </a:cxn>
            </a:cxnLst>
            <a:rect l="0" t="0" r="r" b="b"/>
            <a:pathLst>
              <a:path h="52">
                <a:moveTo>
                  <a:pt x="0" y="0"/>
                </a:moveTo>
                <a:lnTo>
                  <a:pt x="0" y="50"/>
                </a:lnTo>
                <a:lnTo>
                  <a:pt x="0" y="52"/>
                </a:lnTo>
              </a:path>
            </a:pathLst>
          </a:custGeom>
          <a:solidFill>
            <a:schemeClr val="tx1"/>
          </a:solidFill>
          <a:ln w="3175">
            <a:solidFill>
              <a:srgbClr val="000000"/>
            </a:solidFill>
            <a:prstDash val="solid"/>
            <a:round/>
            <a:headEnd/>
            <a:tailEnd/>
          </a:ln>
        </p:spPr>
        <p:txBody>
          <a:bodyPr/>
          <a:lstStyle/>
          <a:p>
            <a:endParaRPr lang="it-IT"/>
          </a:p>
        </p:txBody>
      </p:sp>
      <p:sp>
        <p:nvSpPr>
          <p:cNvPr id="136511" name="Freeform 319"/>
          <p:cNvSpPr>
            <a:spLocks/>
          </p:cNvSpPr>
          <p:nvPr/>
        </p:nvSpPr>
        <p:spPr bwMode="auto">
          <a:xfrm>
            <a:off x="5832475" y="5646738"/>
            <a:ext cx="79375" cy="0"/>
          </a:xfrm>
          <a:custGeom>
            <a:avLst/>
            <a:gdLst/>
            <a:ahLst/>
            <a:cxnLst>
              <a:cxn ang="0">
                <a:pos x="0" y="0"/>
              </a:cxn>
              <a:cxn ang="0">
                <a:pos x="50" y="0"/>
              </a:cxn>
              <a:cxn ang="0">
                <a:pos x="52" y="0"/>
              </a:cxn>
            </a:cxnLst>
            <a:rect l="0" t="0" r="r" b="b"/>
            <a:pathLst>
              <a:path w="52">
                <a:moveTo>
                  <a:pt x="0" y="0"/>
                </a:moveTo>
                <a:lnTo>
                  <a:pt x="50" y="0"/>
                </a:lnTo>
                <a:lnTo>
                  <a:pt x="52" y="0"/>
                </a:lnTo>
              </a:path>
            </a:pathLst>
          </a:custGeom>
          <a:solidFill>
            <a:schemeClr val="tx1"/>
          </a:solidFill>
          <a:ln w="3175">
            <a:solidFill>
              <a:srgbClr val="000000"/>
            </a:solidFill>
            <a:prstDash val="solid"/>
            <a:round/>
            <a:headEnd/>
            <a:tailEnd/>
          </a:ln>
        </p:spPr>
        <p:txBody>
          <a:bodyPr/>
          <a:lstStyle/>
          <a:p>
            <a:endParaRPr lang="it-IT"/>
          </a:p>
        </p:txBody>
      </p:sp>
      <p:sp>
        <p:nvSpPr>
          <p:cNvPr id="136512" name="Freeform 320"/>
          <p:cNvSpPr>
            <a:spLocks/>
          </p:cNvSpPr>
          <p:nvPr/>
        </p:nvSpPr>
        <p:spPr bwMode="auto">
          <a:xfrm>
            <a:off x="5908675" y="5567363"/>
            <a:ext cx="0" cy="79375"/>
          </a:xfrm>
          <a:custGeom>
            <a:avLst/>
            <a:gdLst/>
            <a:ahLst/>
            <a:cxnLst>
              <a:cxn ang="0">
                <a:pos x="0" y="52"/>
              </a:cxn>
              <a:cxn ang="0">
                <a:pos x="0" y="2"/>
              </a:cxn>
              <a:cxn ang="0">
                <a:pos x="0" y="0"/>
              </a:cxn>
            </a:cxnLst>
            <a:rect l="0" t="0" r="r" b="b"/>
            <a:pathLst>
              <a:path h="52">
                <a:moveTo>
                  <a:pt x="0" y="52"/>
                </a:moveTo>
                <a:lnTo>
                  <a:pt x="0" y="2"/>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513" name="Freeform 321"/>
          <p:cNvSpPr>
            <a:spLocks/>
          </p:cNvSpPr>
          <p:nvPr/>
        </p:nvSpPr>
        <p:spPr bwMode="auto">
          <a:xfrm>
            <a:off x="5829300" y="5570538"/>
            <a:ext cx="79375" cy="0"/>
          </a:xfrm>
          <a:custGeom>
            <a:avLst/>
            <a:gdLst/>
            <a:ahLst/>
            <a:cxnLst>
              <a:cxn ang="0">
                <a:pos x="52" y="0"/>
              </a:cxn>
              <a:cxn ang="0">
                <a:pos x="2" y="0"/>
              </a:cxn>
              <a:cxn ang="0">
                <a:pos x="0" y="0"/>
              </a:cxn>
            </a:cxnLst>
            <a:rect l="0" t="0" r="r" b="b"/>
            <a:pathLst>
              <a:path w="52">
                <a:moveTo>
                  <a:pt x="52" y="0"/>
                </a:moveTo>
                <a:lnTo>
                  <a:pt x="2" y="0"/>
                </a:lnTo>
                <a:lnTo>
                  <a:pt x="0" y="0"/>
                </a:lnTo>
              </a:path>
            </a:pathLst>
          </a:custGeom>
          <a:solidFill>
            <a:schemeClr val="tx1"/>
          </a:solidFill>
          <a:ln w="3175">
            <a:solidFill>
              <a:srgbClr val="000000"/>
            </a:solidFill>
            <a:prstDash val="solid"/>
            <a:round/>
            <a:headEnd/>
            <a:tailEnd/>
          </a:ln>
        </p:spPr>
        <p:txBody>
          <a:bodyPr/>
          <a:lstStyle/>
          <a:p>
            <a:endParaRPr lang="it-IT"/>
          </a:p>
        </p:txBody>
      </p:sp>
      <p:sp>
        <p:nvSpPr>
          <p:cNvPr id="136514" name="Rectangle 322"/>
          <p:cNvSpPr>
            <a:spLocks noChangeArrowheads="1"/>
          </p:cNvSpPr>
          <p:nvPr/>
        </p:nvSpPr>
        <p:spPr bwMode="auto">
          <a:xfrm>
            <a:off x="844550" y="5668963"/>
            <a:ext cx="254000" cy="274637"/>
          </a:xfrm>
          <a:prstGeom prst="rect">
            <a:avLst/>
          </a:prstGeom>
          <a:noFill/>
          <a:ln w="9525">
            <a:noFill/>
            <a:miter lim="800000"/>
            <a:headEnd/>
            <a:tailEnd/>
          </a:ln>
        </p:spPr>
        <p:txBody>
          <a:bodyPr wrap="none" lIns="0" tIns="0" rIns="0" bIns="0">
            <a:spAutoFit/>
          </a:bodyPr>
          <a:lstStyle/>
          <a:p>
            <a:r>
              <a:rPr lang="en-US" sz="1800">
                <a:latin typeface="Arial" charset="0"/>
              </a:rPr>
              <a:t>10</a:t>
            </a:r>
            <a:endParaRPr lang="en-US" sz="2000" b="1">
              <a:latin typeface="Verdana" pitchFamily="34" charset="0"/>
            </a:endParaRPr>
          </a:p>
        </p:txBody>
      </p:sp>
      <p:sp>
        <p:nvSpPr>
          <p:cNvPr id="136515" name="Rectangle 323"/>
          <p:cNvSpPr>
            <a:spLocks noChangeArrowheads="1"/>
          </p:cNvSpPr>
          <p:nvPr/>
        </p:nvSpPr>
        <p:spPr bwMode="auto">
          <a:xfrm>
            <a:off x="1098550" y="5621338"/>
            <a:ext cx="221214" cy="184666"/>
          </a:xfrm>
          <a:prstGeom prst="rect">
            <a:avLst/>
          </a:prstGeom>
          <a:noFill/>
          <a:ln w="9525">
            <a:noFill/>
            <a:miter lim="800000"/>
            <a:headEnd/>
            <a:tailEnd/>
          </a:ln>
        </p:spPr>
        <p:txBody>
          <a:bodyPr wrap="none" lIns="0" tIns="0" rIns="0" bIns="0">
            <a:spAutoFit/>
          </a:bodyPr>
          <a:lstStyle/>
          <a:p>
            <a:r>
              <a:rPr lang="en-US" sz="1200">
                <a:latin typeface="Arial" charset="0"/>
              </a:rPr>
              <a:t>-16</a:t>
            </a:r>
            <a:endParaRPr lang="en-US" sz="2000" b="1">
              <a:latin typeface="Verdana" pitchFamily="34" charset="0"/>
            </a:endParaRPr>
          </a:p>
        </p:txBody>
      </p:sp>
      <p:sp>
        <p:nvSpPr>
          <p:cNvPr id="136516" name="Rectangle 324"/>
          <p:cNvSpPr>
            <a:spLocks noChangeArrowheads="1"/>
          </p:cNvSpPr>
          <p:nvPr/>
        </p:nvSpPr>
        <p:spPr bwMode="auto">
          <a:xfrm>
            <a:off x="844550" y="5105400"/>
            <a:ext cx="254000" cy="274638"/>
          </a:xfrm>
          <a:prstGeom prst="rect">
            <a:avLst/>
          </a:prstGeom>
          <a:noFill/>
          <a:ln w="9525">
            <a:noFill/>
            <a:miter lim="800000"/>
            <a:headEnd/>
            <a:tailEnd/>
          </a:ln>
        </p:spPr>
        <p:txBody>
          <a:bodyPr wrap="none" lIns="0" tIns="0" rIns="0" bIns="0">
            <a:spAutoFit/>
          </a:bodyPr>
          <a:lstStyle/>
          <a:p>
            <a:r>
              <a:rPr lang="en-US" sz="1800">
                <a:latin typeface="Arial" charset="0"/>
              </a:rPr>
              <a:t>10</a:t>
            </a:r>
            <a:endParaRPr lang="en-US" sz="2000" b="1">
              <a:latin typeface="Verdana" pitchFamily="34" charset="0"/>
            </a:endParaRPr>
          </a:p>
        </p:txBody>
      </p:sp>
      <p:sp>
        <p:nvSpPr>
          <p:cNvPr id="136517" name="Rectangle 325"/>
          <p:cNvSpPr>
            <a:spLocks noChangeArrowheads="1"/>
          </p:cNvSpPr>
          <p:nvPr/>
        </p:nvSpPr>
        <p:spPr bwMode="auto">
          <a:xfrm>
            <a:off x="1098550" y="5057775"/>
            <a:ext cx="221214" cy="184666"/>
          </a:xfrm>
          <a:prstGeom prst="rect">
            <a:avLst/>
          </a:prstGeom>
          <a:noFill/>
          <a:ln w="9525">
            <a:noFill/>
            <a:miter lim="800000"/>
            <a:headEnd/>
            <a:tailEnd/>
          </a:ln>
        </p:spPr>
        <p:txBody>
          <a:bodyPr wrap="none" lIns="0" tIns="0" rIns="0" bIns="0">
            <a:spAutoFit/>
          </a:bodyPr>
          <a:lstStyle/>
          <a:p>
            <a:r>
              <a:rPr lang="en-US" sz="1200" dirty="0">
                <a:latin typeface="Arial" charset="0"/>
              </a:rPr>
              <a:t>-15</a:t>
            </a:r>
            <a:endParaRPr lang="en-US" sz="2000" b="1" dirty="0">
              <a:latin typeface="Verdana" pitchFamily="34" charset="0"/>
            </a:endParaRPr>
          </a:p>
        </p:txBody>
      </p:sp>
      <p:sp>
        <p:nvSpPr>
          <p:cNvPr id="136518" name="Rectangle 326"/>
          <p:cNvSpPr>
            <a:spLocks noChangeArrowheads="1"/>
          </p:cNvSpPr>
          <p:nvPr/>
        </p:nvSpPr>
        <p:spPr bwMode="auto">
          <a:xfrm>
            <a:off x="844550" y="4541838"/>
            <a:ext cx="254000" cy="274637"/>
          </a:xfrm>
          <a:prstGeom prst="rect">
            <a:avLst/>
          </a:prstGeom>
          <a:noFill/>
          <a:ln w="9525">
            <a:noFill/>
            <a:miter lim="800000"/>
            <a:headEnd/>
            <a:tailEnd/>
          </a:ln>
        </p:spPr>
        <p:txBody>
          <a:bodyPr wrap="none" lIns="0" tIns="0" rIns="0" bIns="0">
            <a:spAutoFit/>
          </a:bodyPr>
          <a:lstStyle/>
          <a:p>
            <a:r>
              <a:rPr lang="en-US" sz="1800">
                <a:latin typeface="Arial" charset="0"/>
              </a:rPr>
              <a:t>10</a:t>
            </a:r>
            <a:endParaRPr lang="en-US" sz="2000" b="1">
              <a:latin typeface="Verdana" pitchFamily="34" charset="0"/>
            </a:endParaRPr>
          </a:p>
        </p:txBody>
      </p:sp>
      <p:sp>
        <p:nvSpPr>
          <p:cNvPr id="136519" name="Rectangle 327"/>
          <p:cNvSpPr>
            <a:spLocks noChangeArrowheads="1"/>
          </p:cNvSpPr>
          <p:nvPr/>
        </p:nvSpPr>
        <p:spPr bwMode="auto">
          <a:xfrm>
            <a:off x="1098550" y="4494213"/>
            <a:ext cx="221214" cy="184666"/>
          </a:xfrm>
          <a:prstGeom prst="rect">
            <a:avLst/>
          </a:prstGeom>
          <a:noFill/>
          <a:ln w="9525">
            <a:noFill/>
            <a:miter lim="800000"/>
            <a:headEnd/>
            <a:tailEnd/>
          </a:ln>
        </p:spPr>
        <p:txBody>
          <a:bodyPr wrap="none" lIns="0" tIns="0" rIns="0" bIns="0">
            <a:spAutoFit/>
          </a:bodyPr>
          <a:lstStyle/>
          <a:p>
            <a:r>
              <a:rPr lang="en-US" sz="1200">
                <a:latin typeface="Arial" charset="0"/>
              </a:rPr>
              <a:t>-14</a:t>
            </a:r>
            <a:endParaRPr lang="en-US" sz="2000" b="1">
              <a:latin typeface="Verdana" pitchFamily="34" charset="0"/>
            </a:endParaRPr>
          </a:p>
        </p:txBody>
      </p:sp>
      <p:sp>
        <p:nvSpPr>
          <p:cNvPr id="136520" name="Rectangle 328"/>
          <p:cNvSpPr>
            <a:spLocks noChangeArrowheads="1"/>
          </p:cNvSpPr>
          <p:nvPr/>
        </p:nvSpPr>
        <p:spPr bwMode="auto">
          <a:xfrm>
            <a:off x="844550" y="3978275"/>
            <a:ext cx="254000" cy="274638"/>
          </a:xfrm>
          <a:prstGeom prst="rect">
            <a:avLst/>
          </a:prstGeom>
          <a:noFill/>
          <a:ln w="9525">
            <a:noFill/>
            <a:miter lim="800000"/>
            <a:headEnd/>
            <a:tailEnd/>
          </a:ln>
        </p:spPr>
        <p:txBody>
          <a:bodyPr wrap="none" lIns="0" tIns="0" rIns="0" bIns="0">
            <a:spAutoFit/>
          </a:bodyPr>
          <a:lstStyle/>
          <a:p>
            <a:r>
              <a:rPr lang="en-US" sz="1800">
                <a:latin typeface="Arial" charset="0"/>
              </a:rPr>
              <a:t>10</a:t>
            </a:r>
            <a:endParaRPr lang="en-US" sz="2000" b="1">
              <a:latin typeface="Verdana" pitchFamily="34" charset="0"/>
            </a:endParaRPr>
          </a:p>
        </p:txBody>
      </p:sp>
      <p:sp>
        <p:nvSpPr>
          <p:cNvPr id="136521" name="Rectangle 329"/>
          <p:cNvSpPr>
            <a:spLocks noChangeArrowheads="1"/>
          </p:cNvSpPr>
          <p:nvPr/>
        </p:nvSpPr>
        <p:spPr bwMode="auto">
          <a:xfrm>
            <a:off x="1098550" y="3930650"/>
            <a:ext cx="221214" cy="184666"/>
          </a:xfrm>
          <a:prstGeom prst="rect">
            <a:avLst/>
          </a:prstGeom>
          <a:noFill/>
          <a:ln w="9525">
            <a:noFill/>
            <a:miter lim="800000"/>
            <a:headEnd/>
            <a:tailEnd/>
          </a:ln>
        </p:spPr>
        <p:txBody>
          <a:bodyPr wrap="none" lIns="0" tIns="0" rIns="0" bIns="0">
            <a:spAutoFit/>
          </a:bodyPr>
          <a:lstStyle/>
          <a:p>
            <a:r>
              <a:rPr lang="en-US" sz="1200">
                <a:latin typeface="Arial" charset="0"/>
              </a:rPr>
              <a:t>-13</a:t>
            </a:r>
            <a:endParaRPr lang="en-US" sz="2000" b="1">
              <a:latin typeface="Verdana" pitchFamily="34" charset="0"/>
            </a:endParaRPr>
          </a:p>
        </p:txBody>
      </p:sp>
      <p:sp>
        <p:nvSpPr>
          <p:cNvPr id="136522" name="Rectangle 330"/>
          <p:cNvSpPr>
            <a:spLocks noChangeArrowheads="1"/>
          </p:cNvSpPr>
          <p:nvPr/>
        </p:nvSpPr>
        <p:spPr bwMode="auto">
          <a:xfrm>
            <a:off x="844550" y="3411538"/>
            <a:ext cx="254000" cy="274637"/>
          </a:xfrm>
          <a:prstGeom prst="rect">
            <a:avLst/>
          </a:prstGeom>
          <a:noFill/>
          <a:ln w="9525">
            <a:noFill/>
            <a:miter lim="800000"/>
            <a:headEnd/>
            <a:tailEnd/>
          </a:ln>
        </p:spPr>
        <p:txBody>
          <a:bodyPr wrap="none" lIns="0" tIns="0" rIns="0" bIns="0">
            <a:spAutoFit/>
          </a:bodyPr>
          <a:lstStyle/>
          <a:p>
            <a:r>
              <a:rPr lang="en-US" sz="1800">
                <a:latin typeface="Arial" charset="0"/>
              </a:rPr>
              <a:t>10</a:t>
            </a:r>
            <a:endParaRPr lang="en-US" sz="2000" b="1">
              <a:latin typeface="Verdana" pitchFamily="34" charset="0"/>
            </a:endParaRPr>
          </a:p>
        </p:txBody>
      </p:sp>
      <p:sp>
        <p:nvSpPr>
          <p:cNvPr id="136523" name="Rectangle 331"/>
          <p:cNvSpPr>
            <a:spLocks noChangeArrowheads="1"/>
          </p:cNvSpPr>
          <p:nvPr/>
        </p:nvSpPr>
        <p:spPr bwMode="auto">
          <a:xfrm>
            <a:off x="1098550" y="3363913"/>
            <a:ext cx="221214" cy="184666"/>
          </a:xfrm>
          <a:prstGeom prst="rect">
            <a:avLst/>
          </a:prstGeom>
          <a:noFill/>
          <a:ln w="9525">
            <a:noFill/>
            <a:miter lim="800000"/>
            <a:headEnd/>
            <a:tailEnd/>
          </a:ln>
        </p:spPr>
        <p:txBody>
          <a:bodyPr wrap="none" lIns="0" tIns="0" rIns="0" bIns="0">
            <a:spAutoFit/>
          </a:bodyPr>
          <a:lstStyle/>
          <a:p>
            <a:r>
              <a:rPr lang="en-US" sz="1200">
                <a:latin typeface="Arial" charset="0"/>
              </a:rPr>
              <a:t>-12</a:t>
            </a:r>
            <a:endParaRPr lang="en-US" sz="2000" b="1">
              <a:latin typeface="Verdana" pitchFamily="34" charset="0"/>
            </a:endParaRPr>
          </a:p>
        </p:txBody>
      </p:sp>
      <p:sp>
        <p:nvSpPr>
          <p:cNvPr id="136524" name="Rectangle 332"/>
          <p:cNvSpPr>
            <a:spLocks noChangeArrowheads="1"/>
          </p:cNvSpPr>
          <p:nvPr/>
        </p:nvSpPr>
        <p:spPr bwMode="auto">
          <a:xfrm>
            <a:off x="844550" y="2847975"/>
            <a:ext cx="254000" cy="274638"/>
          </a:xfrm>
          <a:prstGeom prst="rect">
            <a:avLst/>
          </a:prstGeom>
          <a:noFill/>
          <a:ln w="9525">
            <a:noFill/>
            <a:miter lim="800000"/>
            <a:headEnd/>
            <a:tailEnd/>
          </a:ln>
        </p:spPr>
        <p:txBody>
          <a:bodyPr wrap="none" lIns="0" tIns="0" rIns="0" bIns="0">
            <a:spAutoFit/>
          </a:bodyPr>
          <a:lstStyle/>
          <a:p>
            <a:r>
              <a:rPr lang="en-US" sz="1800">
                <a:latin typeface="Arial" charset="0"/>
              </a:rPr>
              <a:t>10</a:t>
            </a:r>
            <a:endParaRPr lang="en-US" sz="2000" b="1">
              <a:latin typeface="Verdana" pitchFamily="34" charset="0"/>
            </a:endParaRPr>
          </a:p>
        </p:txBody>
      </p:sp>
      <p:sp>
        <p:nvSpPr>
          <p:cNvPr id="136525" name="Rectangle 333"/>
          <p:cNvSpPr>
            <a:spLocks noChangeArrowheads="1"/>
          </p:cNvSpPr>
          <p:nvPr/>
        </p:nvSpPr>
        <p:spPr bwMode="auto">
          <a:xfrm>
            <a:off x="1098550" y="2800350"/>
            <a:ext cx="209801" cy="184666"/>
          </a:xfrm>
          <a:prstGeom prst="rect">
            <a:avLst/>
          </a:prstGeom>
          <a:noFill/>
          <a:ln w="9525">
            <a:noFill/>
            <a:miter lim="800000"/>
            <a:headEnd/>
            <a:tailEnd/>
          </a:ln>
        </p:spPr>
        <p:txBody>
          <a:bodyPr wrap="none" lIns="0" tIns="0" rIns="0" bIns="0">
            <a:spAutoFit/>
          </a:bodyPr>
          <a:lstStyle/>
          <a:p>
            <a:r>
              <a:rPr lang="en-US" sz="1200">
                <a:latin typeface="Arial" charset="0"/>
              </a:rPr>
              <a:t>-11</a:t>
            </a:r>
            <a:endParaRPr lang="en-US" sz="2000" b="1">
              <a:latin typeface="Verdana" pitchFamily="34" charset="0"/>
            </a:endParaRPr>
          </a:p>
        </p:txBody>
      </p:sp>
      <p:sp>
        <p:nvSpPr>
          <p:cNvPr id="136526" name="Rectangle 334"/>
          <p:cNvSpPr>
            <a:spLocks noChangeArrowheads="1"/>
          </p:cNvSpPr>
          <p:nvPr/>
        </p:nvSpPr>
        <p:spPr bwMode="auto">
          <a:xfrm>
            <a:off x="844550" y="2284413"/>
            <a:ext cx="254000" cy="274637"/>
          </a:xfrm>
          <a:prstGeom prst="rect">
            <a:avLst/>
          </a:prstGeom>
          <a:noFill/>
          <a:ln w="9525">
            <a:noFill/>
            <a:miter lim="800000"/>
            <a:headEnd/>
            <a:tailEnd/>
          </a:ln>
        </p:spPr>
        <p:txBody>
          <a:bodyPr wrap="none" lIns="0" tIns="0" rIns="0" bIns="0">
            <a:spAutoFit/>
          </a:bodyPr>
          <a:lstStyle/>
          <a:p>
            <a:r>
              <a:rPr lang="en-US" sz="1800">
                <a:latin typeface="Arial" charset="0"/>
              </a:rPr>
              <a:t>10</a:t>
            </a:r>
            <a:endParaRPr lang="en-US" sz="2000" b="1">
              <a:latin typeface="Verdana" pitchFamily="34" charset="0"/>
            </a:endParaRPr>
          </a:p>
        </p:txBody>
      </p:sp>
      <p:sp>
        <p:nvSpPr>
          <p:cNvPr id="136527" name="Rectangle 335"/>
          <p:cNvSpPr>
            <a:spLocks noChangeArrowheads="1"/>
          </p:cNvSpPr>
          <p:nvPr/>
        </p:nvSpPr>
        <p:spPr bwMode="auto">
          <a:xfrm>
            <a:off x="1098550" y="2236788"/>
            <a:ext cx="221214" cy="184666"/>
          </a:xfrm>
          <a:prstGeom prst="rect">
            <a:avLst/>
          </a:prstGeom>
          <a:noFill/>
          <a:ln w="9525">
            <a:noFill/>
            <a:miter lim="800000"/>
            <a:headEnd/>
            <a:tailEnd/>
          </a:ln>
        </p:spPr>
        <p:txBody>
          <a:bodyPr wrap="none" lIns="0" tIns="0" rIns="0" bIns="0">
            <a:spAutoFit/>
          </a:bodyPr>
          <a:lstStyle/>
          <a:p>
            <a:r>
              <a:rPr lang="en-US" sz="1200">
                <a:latin typeface="Arial" charset="0"/>
              </a:rPr>
              <a:t>-10</a:t>
            </a:r>
            <a:endParaRPr lang="en-US" sz="2000" b="1">
              <a:latin typeface="Verdana" pitchFamily="34" charset="0"/>
            </a:endParaRPr>
          </a:p>
        </p:txBody>
      </p:sp>
      <p:sp>
        <p:nvSpPr>
          <p:cNvPr id="136528" name="Rectangle 336"/>
          <p:cNvSpPr>
            <a:spLocks noChangeArrowheads="1"/>
          </p:cNvSpPr>
          <p:nvPr/>
        </p:nvSpPr>
        <p:spPr bwMode="auto">
          <a:xfrm>
            <a:off x="1276350" y="5865813"/>
            <a:ext cx="317500" cy="274637"/>
          </a:xfrm>
          <a:prstGeom prst="rect">
            <a:avLst/>
          </a:prstGeom>
          <a:noFill/>
          <a:ln w="9525">
            <a:noFill/>
            <a:miter lim="800000"/>
            <a:headEnd/>
            <a:tailEnd/>
          </a:ln>
        </p:spPr>
        <p:txBody>
          <a:bodyPr wrap="none" lIns="0" tIns="0" rIns="0" bIns="0">
            <a:spAutoFit/>
          </a:bodyPr>
          <a:lstStyle/>
          <a:p>
            <a:r>
              <a:rPr lang="en-US" sz="1800">
                <a:latin typeface="Arial" charset="0"/>
              </a:rPr>
              <a:t>0,1</a:t>
            </a:r>
            <a:endParaRPr lang="en-US" sz="2000" b="1">
              <a:latin typeface="Verdana" pitchFamily="34" charset="0"/>
            </a:endParaRPr>
          </a:p>
        </p:txBody>
      </p:sp>
      <p:sp>
        <p:nvSpPr>
          <p:cNvPr id="136529" name="Rectangle 337"/>
          <p:cNvSpPr>
            <a:spLocks noChangeArrowheads="1"/>
          </p:cNvSpPr>
          <p:nvPr/>
        </p:nvSpPr>
        <p:spPr bwMode="auto">
          <a:xfrm>
            <a:off x="2895600" y="5865813"/>
            <a:ext cx="127000" cy="274637"/>
          </a:xfrm>
          <a:prstGeom prst="rect">
            <a:avLst/>
          </a:prstGeom>
          <a:noFill/>
          <a:ln w="9525">
            <a:noFill/>
            <a:miter lim="800000"/>
            <a:headEnd/>
            <a:tailEnd/>
          </a:ln>
        </p:spPr>
        <p:txBody>
          <a:bodyPr wrap="none" lIns="0" tIns="0" rIns="0" bIns="0">
            <a:spAutoFit/>
          </a:bodyPr>
          <a:lstStyle/>
          <a:p>
            <a:r>
              <a:rPr lang="en-US" sz="1800">
                <a:latin typeface="Arial" charset="0"/>
              </a:rPr>
              <a:t>1</a:t>
            </a:r>
            <a:endParaRPr lang="en-US" sz="2000" b="1">
              <a:latin typeface="Verdana" pitchFamily="34" charset="0"/>
            </a:endParaRPr>
          </a:p>
        </p:txBody>
      </p:sp>
      <p:sp>
        <p:nvSpPr>
          <p:cNvPr id="136530" name="Rectangle 338"/>
          <p:cNvSpPr>
            <a:spLocks noChangeArrowheads="1"/>
          </p:cNvSpPr>
          <p:nvPr/>
        </p:nvSpPr>
        <p:spPr bwMode="auto">
          <a:xfrm>
            <a:off x="4356100" y="5865813"/>
            <a:ext cx="254000" cy="274637"/>
          </a:xfrm>
          <a:prstGeom prst="rect">
            <a:avLst/>
          </a:prstGeom>
          <a:noFill/>
          <a:ln w="9525">
            <a:noFill/>
            <a:miter lim="800000"/>
            <a:headEnd/>
            <a:tailEnd/>
          </a:ln>
        </p:spPr>
        <p:txBody>
          <a:bodyPr wrap="none" lIns="0" tIns="0" rIns="0" bIns="0">
            <a:spAutoFit/>
          </a:bodyPr>
          <a:lstStyle/>
          <a:p>
            <a:r>
              <a:rPr lang="en-US" sz="1800">
                <a:latin typeface="Arial" charset="0"/>
              </a:rPr>
              <a:t>10</a:t>
            </a:r>
            <a:endParaRPr lang="en-US" sz="2000" b="1">
              <a:latin typeface="Verdana" pitchFamily="34" charset="0"/>
            </a:endParaRPr>
          </a:p>
        </p:txBody>
      </p:sp>
      <p:sp>
        <p:nvSpPr>
          <p:cNvPr id="136531" name="Rectangle 339"/>
          <p:cNvSpPr>
            <a:spLocks noChangeArrowheads="1"/>
          </p:cNvSpPr>
          <p:nvPr/>
        </p:nvSpPr>
        <p:spPr bwMode="auto">
          <a:xfrm>
            <a:off x="5816600" y="5865813"/>
            <a:ext cx="381000" cy="274637"/>
          </a:xfrm>
          <a:prstGeom prst="rect">
            <a:avLst/>
          </a:prstGeom>
          <a:noFill/>
          <a:ln w="9525">
            <a:noFill/>
            <a:miter lim="800000"/>
            <a:headEnd/>
            <a:tailEnd/>
          </a:ln>
        </p:spPr>
        <p:txBody>
          <a:bodyPr wrap="none" lIns="0" tIns="0" rIns="0" bIns="0">
            <a:spAutoFit/>
          </a:bodyPr>
          <a:lstStyle/>
          <a:p>
            <a:r>
              <a:rPr lang="en-US" sz="1800">
                <a:latin typeface="Arial" charset="0"/>
              </a:rPr>
              <a:t>100</a:t>
            </a:r>
            <a:endParaRPr lang="en-US" sz="2000" b="1">
              <a:latin typeface="Verdana" pitchFamily="34" charset="0"/>
            </a:endParaRPr>
          </a:p>
        </p:txBody>
      </p:sp>
      <p:sp>
        <p:nvSpPr>
          <p:cNvPr id="136532" name="Rectangle 340"/>
          <p:cNvSpPr>
            <a:spLocks noChangeArrowheads="1"/>
          </p:cNvSpPr>
          <p:nvPr/>
        </p:nvSpPr>
        <p:spPr bwMode="auto">
          <a:xfrm rot="16200000">
            <a:off x="11907" y="4207669"/>
            <a:ext cx="863600" cy="274637"/>
          </a:xfrm>
          <a:prstGeom prst="rect">
            <a:avLst/>
          </a:prstGeom>
          <a:noFill/>
          <a:ln w="9525">
            <a:noFill/>
            <a:miter lim="800000"/>
            <a:headEnd/>
            <a:tailEnd/>
          </a:ln>
        </p:spPr>
        <p:txBody>
          <a:bodyPr wrap="none" lIns="0" tIns="0" rIns="0" bIns="0">
            <a:spAutoFit/>
          </a:bodyPr>
          <a:lstStyle/>
          <a:p>
            <a:r>
              <a:rPr lang="en-US" sz="1800">
                <a:latin typeface="Arial" charset="0"/>
              </a:rPr>
              <a:t>Flux [cm</a:t>
            </a:r>
            <a:endParaRPr lang="en-US" sz="2000" b="1">
              <a:latin typeface="Verdana" pitchFamily="34" charset="0"/>
            </a:endParaRPr>
          </a:p>
        </p:txBody>
      </p:sp>
      <p:sp>
        <p:nvSpPr>
          <p:cNvPr id="136533" name="Rectangle 341"/>
          <p:cNvSpPr>
            <a:spLocks noChangeArrowheads="1"/>
          </p:cNvSpPr>
          <p:nvPr/>
        </p:nvSpPr>
        <p:spPr bwMode="auto">
          <a:xfrm rot="16200000">
            <a:off x="283504" y="3754974"/>
            <a:ext cx="136256" cy="184666"/>
          </a:xfrm>
          <a:prstGeom prst="rect">
            <a:avLst/>
          </a:prstGeom>
          <a:noFill/>
          <a:ln w="9525">
            <a:noFill/>
            <a:miter lim="800000"/>
            <a:headEnd/>
            <a:tailEnd/>
          </a:ln>
        </p:spPr>
        <p:txBody>
          <a:bodyPr wrap="none" lIns="0" tIns="0" rIns="0" bIns="0">
            <a:spAutoFit/>
          </a:bodyPr>
          <a:lstStyle/>
          <a:p>
            <a:r>
              <a:rPr lang="en-US" sz="1200">
                <a:latin typeface="Arial" charset="0"/>
              </a:rPr>
              <a:t>-2</a:t>
            </a:r>
            <a:endParaRPr lang="en-US" sz="2000" b="1">
              <a:latin typeface="Verdana" pitchFamily="34" charset="0"/>
            </a:endParaRPr>
          </a:p>
        </p:txBody>
      </p:sp>
      <p:sp>
        <p:nvSpPr>
          <p:cNvPr id="136534" name="Rectangle 342"/>
          <p:cNvSpPr>
            <a:spLocks noChangeArrowheads="1"/>
          </p:cNvSpPr>
          <p:nvPr/>
        </p:nvSpPr>
        <p:spPr bwMode="auto">
          <a:xfrm rot="16200000">
            <a:off x="386557" y="3582194"/>
            <a:ext cx="114300" cy="274637"/>
          </a:xfrm>
          <a:prstGeom prst="rect">
            <a:avLst/>
          </a:prstGeom>
          <a:noFill/>
          <a:ln w="9525">
            <a:noFill/>
            <a:miter lim="800000"/>
            <a:headEnd/>
            <a:tailEnd/>
          </a:ln>
        </p:spPr>
        <p:txBody>
          <a:bodyPr wrap="none" lIns="0" tIns="0" rIns="0" bIns="0">
            <a:spAutoFit/>
          </a:bodyPr>
          <a:lstStyle/>
          <a:p>
            <a:r>
              <a:rPr lang="en-US" sz="1800">
                <a:latin typeface="Arial" charset="0"/>
              </a:rPr>
              <a:t>s</a:t>
            </a:r>
            <a:endParaRPr lang="en-US" sz="2000" b="1">
              <a:latin typeface="Verdana" pitchFamily="34" charset="0"/>
            </a:endParaRPr>
          </a:p>
        </p:txBody>
      </p:sp>
      <p:sp>
        <p:nvSpPr>
          <p:cNvPr id="136535" name="Rectangle 343"/>
          <p:cNvSpPr>
            <a:spLocks noChangeArrowheads="1"/>
          </p:cNvSpPr>
          <p:nvPr/>
        </p:nvSpPr>
        <p:spPr bwMode="auto">
          <a:xfrm rot="16200000">
            <a:off x="283504" y="3504149"/>
            <a:ext cx="136256" cy="184666"/>
          </a:xfrm>
          <a:prstGeom prst="rect">
            <a:avLst/>
          </a:prstGeom>
          <a:noFill/>
          <a:ln w="9525">
            <a:noFill/>
            <a:miter lim="800000"/>
            <a:headEnd/>
            <a:tailEnd/>
          </a:ln>
        </p:spPr>
        <p:txBody>
          <a:bodyPr wrap="none" lIns="0" tIns="0" rIns="0" bIns="0">
            <a:spAutoFit/>
          </a:bodyPr>
          <a:lstStyle/>
          <a:p>
            <a:r>
              <a:rPr lang="en-US" sz="1200">
                <a:latin typeface="Arial" charset="0"/>
              </a:rPr>
              <a:t>-1</a:t>
            </a:r>
            <a:endParaRPr lang="en-US" sz="2000" b="1">
              <a:latin typeface="Verdana" pitchFamily="34" charset="0"/>
            </a:endParaRPr>
          </a:p>
        </p:txBody>
      </p:sp>
      <p:sp>
        <p:nvSpPr>
          <p:cNvPr id="136536" name="Rectangle 344"/>
          <p:cNvSpPr>
            <a:spLocks noChangeArrowheads="1"/>
          </p:cNvSpPr>
          <p:nvPr/>
        </p:nvSpPr>
        <p:spPr bwMode="auto">
          <a:xfrm rot="16200000">
            <a:off x="244902" y="3177788"/>
            <a:ext cx="397609" cy="276999"/>
          </a:xfrm>
          <a:prstGeom prst="rect">
            <a:avLst/>
          </a:prstGeom>
          <a:noFill/>
          <a:ln w="9525">
            <a:noFill/>
            <a:miter lim="800000"/>
            <a:headEnd/>
            <a:tailEnd/>
          </a:ln>
        </p:spPr>
        <p:txBody>
          <a:bodyPr wrap="none" lIns="0" tIns="0" rIns="0" bIns="0">
            <a:spAutoFit/>
          </a:bodyPr>
          <a:lstStyle/>
          <a:p>
            <a:r>
              <a:rPr lang="en-US" sz="1800">
                <a:latin typeface="Arial" charset="0"/>
              </a:rPr>
              <a:t>TeV</a:t>
            </a:r>
            <a:endParaRPr lang="en-US" sz="2000" b="1">
              <a:latin typeface="Verdana" pitchFamily="34" charset="0"/>
            </a:endParaRPr>
          </a:p>
        </p:txBody>
      </p:sp>
      <p:sp>
        <p:nvSpPr>
          <p:cNvPr id="136537" name="Rectangle 345"/>
          <p:cNvSpPr>
            <a:spLocks noChangeArrowheads="1"/>
          </p:cNvSpPr>
          <p:nvPr/>
        </p:nvSpPr>
        <p:spPr bwMode="auto">
          <a:xfrm rot="16200000">
            <a:off x="283504" y="2946936"/>
            <a:ext cx="136256" cy="184666"/>
          </a:xfrm>
          <a:prstGeom prst="rect">
            <a:avLst/>
          </a:prstGeom>
          <a:noFill/>
          <a:ln w="9525">
            <a:noFill/>
            <a:miter lim="800000"/>
            <a:headEnd/>
            <a:tailEnd/>
          </a:ln>
        </p:spPr>
        <p:txBody>
          <a:bodyPr wrap="none" lIns="0" tIns="0" rIns="0" bIns="0">
            <a:spAutoFit/>
          </a:bodyPr>
          <a:lstStyle/>
          <a:p>
            <a:r>
              <a:rPr lang="en-US" sz="1200">
                <a:latin typeface="Arial" charset="0"/>
              </a:rPr>
              <a:t>-1</a:t>
            </a:r>
            <a:endParaRPr lang="en-US" sz="2000" b="1">
              <a:latin typeface="Verdana" pitchFamily="34" charset="0"/>
            </a:endParaRPr>
          </a:p>
        </p:txBody>
      </p:sp>
      <p:sp>
        <p:nvSpPr>
          <p:cNvPr id="136538" name="Rectangle 346"/>
          <p:cNvSpPr>
            <a:spLocks noChangeArrowheads="1"/>
          </p:cNvSpPr>
          <p:nvPr/>
        </p:nvSpPr>
        <p:spPr bwMode="auto">
          <a:xfrm rot="16200000">
            <a:off x="413544" y="2802731"/>
            <a:ext cx="63500" cy="274638"/>
          </a:xfrm>
          <a:prstGeom prst="rect">
            <a:avLst/>
          </a:prstGeom>
          <a:noFill/>
          <a:ln w="9525">
            <a:noFill/>
            <a:miter lim="800000"/>
            <a:headEnd/>
            <a:tailEnd/>
          </a:ln>
        </p:spPr>
        <p:txBody>
          <a:bodyPr wrap="none" lIns="0" tIns="0" rIns="0" bIns="0">
            <a:spAutoFit/>
          </a:bodyPr>
          <a:lstStyle/>
          <a:p>
            <a:r>
              <a:rPr lang="en-US" sz="1800">
                <a:latin typeface="Arial" charset="0"/>
              </a:rPr>
              <a:t>]</a:t>
            </a:r>
            <a:endParaRPr lang="en-US" sz="2000" b="1">
              <a:latin typeface="Verdana" pitchFamily="34" charset="0"/>
            </a:endParaRPr>
          </a:p>
        </p:txBody>
      </p:sp>
      <p:sp>
        <p:nvSpPr>
          <p:cNvPr id="136539" name="Rectangle 347"/>
          <p:cNvSpPr>
            <a:spLocks noChangeArrowheads="1"/>
          </p:cNvSpPr>
          <p:nvPr/>
        </p:nvSpPr>
        <p:spPr bwMode="auto">
          <a:xfrm>
            <a:off x="3473450" y="6237288"/>
            <a:ext cx="2159000" cy="274637"/>
          </a:xfrm>
          <a:prstGeom prst="rect">
            <a:avLst/>
          </a:prstGeom>
          <a:solidFill>
            <a:srgbClr val="00007E"/>
          </a:solidFill>
          <a:ln w="9525">
            <a:noFill/>
            <a:miter lim="800000"/>
            <a:headEnd/>
            <a:tailEnd/>
          </a:ln>
        </p:spPr>
        <p:txBody>
          <a:bodyPr wrap="none" lIns="0" tIns="0" rIns="0" bIns="0">
            <a:spAutoFit/>
          </a:bodyPr>
          <a:lstStyle/>
          <a:p>
            <a:r>
              <a:rPr lang="en-US" sz="1800">
                <a:solidFill>
                  <a:srgbClr val="99CCFF"/>
                </a:solidFill>
                <a:latin typeface="Arial" charset="0"/>
              </a:rPr>
              <a:t>  Energy [TeV]           </a:t>
            </a:r>
            <a:endParaRPr lang="en-US" sz="2000" b="1">
              <a:solidFill>
                <a:srgbClr val="99CCFF"/>
              </a:solidFill>
              <a:latin typeface="Verdana" pitchFamily="34" charset="0"/>
            </a:endParaRPr>
          </a:p>
        </p:txBody>
      </p:sp>
      <p:sp>
        <p:nvSpPr>
          <p:cNvPr id="136544" name="Text Box 352"/>
          <p:cNvSpPr txBox="1">
            <a:spLocks noChangeArrowheads="1"/>
          </p:cNvSpPr>
          <p:nvPr/>
        </p:nvSpPr>
        <p:spPr bwMode="auto">
          <a:xfrm>
            <a:off x="2959100" y="2211388"/>
            <a:ext cx="1026243" cy="523220"/>
          </a:xfrm>
          <a:prstGeom prst="rect">
            <a:avLst/>
          </a:prstGeom>
          <a:noFill/>
          <a:ln w="9525">
            <a:noFill/>
            <a:miter lim="800000"/>
            <a:headEnd/>
            <a:tailEnd/>
          </a:ln>
          <a:effectLst/>
        </p:spPr>
        <p:txBody>
          <a:bodyPr wrap="none">
            <a:spAutoFit/>
          </a:bodyPr>
          <a:lstStyle/>
          <a:p>
            <a:r>
              <a:rPr lang="en-US" sz="2800" b="1" dirty="0">
                <a:solidFill>
                  <a:srgbClr val="FF0000"/>
                </a:solidFill>
                <a:latin typeface="Verdana" pitchFamily="34" charset="0"/>
              </a:rPr>
              <a:t>~E</a:t>
            </a:r>
            <a:r>
              <a:rPr lang="en-US" sz="2800" b="1" baseline="30000" dirty="0">
                <a:solidFill>
                  <a:srgbClr val="FF0000"/>
                </a:solidFill>
                <a:latin typeface="Verdana" pitchFamily="34" charset="0"/>
              </a:rPr>
              <a:t>-2</a:t>
            </a:r>
          </a:p>
        </p:txBody>
      </p:sp>
      <p:sp>
        <p:nvSpPr>
          <p:cNvPr id="136546" name="Rectangle 354"/>
          <p:cNvSpPr>
            <a:spLocks noChangeArrowheads="1"/>
          </p:cNvSpPr>
          <p:nvPr/>
        </p:nvSpPr>
        <p:spPr bwMode="auto">
          <a:xfrm>
            <a:off x="6148389" y="1890713"/>
            <a:ext cx="2995612" cy="584775"/>
          </a:xfrm>
          <a:prstGeom prst="rect">
            <a:avLst/>
          </a:prstGeom>
          <a:noFill/>
          <a:ln w="9525">
            <a:noFill/>
            <a:miter lim="800000"/>
            <a:headEnd/>
            <a:tailEnd/>
          </a:ln>
          <a:effectLst/>
        </p:spPr>
        <p:txBody>
          <a:bodyPr wrap="square">
            <a:spAutoFit/>
          </a:bodyPr>
          <a:lstStyle/>
          <a:p>
            <a:r>
              <a:rPr lang="en-US" sz="1600" dirty="0">
                <a:solidFill>
                  <a:schemeClr val="tx1"/>
                </a:solidFill>
                <a:latin typeface="Verdana" pitchFamily="34" charset="0"/>
              </a:rPr>
              <a:t>RX </a:t>
            </a:r>
            <a:r>
              <a:rPr lang="en-US" sz="1600" dirty="0" smtClean="0">
                <a:solidFill>
                  <a:schemeClr val="tx1"/>
                </a:solidFill>
                <a:latin typeface="Verdana" pitchFamily="34" charset="0"/>
              </a:rPr>
              <a:t>J1713.7-3946 seen by HESS (gamma rays)</a:t>
            </a:r>
            <a:endParaRPr lang="en-US" sz="1600" dirty="0">
              <a:solidFill>
                <a:schemeClr val="tx1"/>
              </a:solidFill>
              <a:latin typeface="Verdana"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Neutrino astronomy</a:t>
            </a:r>
            <a:endParaRPr lang="en-US" b="1" dirty="0"/>
          </a:p>
        </p:txBody>
      </p:sp>
      <p:sp>
        <p:nvSpPr>
          <p:cNvPr id="3" name="Segnaposto contenuto 2"/>
          <p:cNvSpPr>
            <a:spLocks noGrp="1"/>
          </p:cNvSpPr>
          <p:nvPr>
            <p:ph sz="quarter" idx="1"/>
          </p:nvPr>
        </p:nvSpPr>
        <p:spPr/>
        <p:txBody>
          <a:bodyPr/>
          <a:lstStyle/>
          <a:p>
            <a:r>
              <a:rPr lang="en-US" dirty="0" err="1" smtClean="0"/>
              <a:t>Nell’intervallo</a:t>
            </a:r>
            <a:r>
              <a:rPr lang="en-US" dirty="0" smtClean="0"/>
              <a:t> di </a:t>
            </a:r>
            <a:r>
              <a:rPr lang="en-US" dirty="0" err="1" smtClean="0"/>
              <a:t>energia</a:t>
            </a:r>
            <a:r>
              <a:rPr lang="en-US" dirty="0" smtClean="0"/>
              <a:t> 100 GeV- 1 </a:t>
            </a:r>
            <a:r>
              <a:rPr lang="en-US" dirty="0" err="1" smtClean="0"/>
              <a:t>TeV</a:t>
            </a:r>
            <a:r>
              <a:rPr lang="en-US" dirty="0" smtClean="0"/>
              <a:t> </a:t>
            </a:r>
            <a:r>
              <a:rPr lang="en-US" dirty="0" err="1" smtClean="0"/>
              <a:t>astronomia</a:t>
            </a:r>
            <a:r>
              <a:rPr lang="en-US" dirty="0" smtClean="0"/>
              <a:t> </a:t>
            </a:r>
            <a:r>
              <a:rPr lang="en-US" dirty="0" err="1" smtClean="0"/>
              <a:t>preclusa</a:t>
            </a:r>
            <a:r>
              <a:rPr lang="en-US" dirty="0" smtClean="0"/>
              <a:t> </a:t>
            </a:r>
            <a:r>
              <a:rPr lang="en-US" dirty="0" err="1" smtClean="0"/>
              <a:t>da</a:t>
            </a:r>
            <a:r>
              <a:rPr lang="en-US" dirty="0" smtClean="0"/>
              <a:t> </a:t>
            </a:r>
            <a:r>
              <a:rPr lang="en-US" dirty="0" err="1" smtClean="0"/>
              <a:t>una</a:t>
            </a:r>
            <a:r>
              <a:rPr lang="en-US" dirty="0" smtClean="0"/>
              <a:t> </a:t>
            </a:r>
            <a:r>
              <a:rPr lang="en-US" dirty="0" err="1" smtClean="0"/>
              <a:t>scarsa</a:t>
            </a:r>
            <a:r>
              <a:rPr lang="en-US" dirty="0" smtClean="0"/>
              <a:t> </a:t>
            </a:r>
            <a:r>
              <a:rPr lang="en-US" dirty="0" err="1" smtClean="0"/>
              <a:t>risoluzione</a:t>
            </a:r>
            <a:r>
              <a:rPr lang="en-US" dirty="0" smtClean="0"/>
              <a:t> </a:t>
            </a:r>
            <a:r>
              <a:rPr lang="en-US" dirty="0" err="1" smtClean="0"/>
              <a:t>angolare</a:t>
            </a:r>
            <a:endParaRPr lang="en-US" dirty="0"/>
          </a:p>
        </p:txBody>
      </p:sp>
      <p:pic>
        <p:nvPicPr>
          <p:cNvPr id="47106" name="Picture 2"/>
          <p:cNvPicPr>
            <a:picLocks noChangeAspect="1" noChangeArrowheads="1"/>
          </p:cNvPicPr>
          <p:nvPr/>
        </p:nvPicPr>
        <p:blipFill>
          <a:blip r:embed="rId2" cstate="print"/>
          <a:srcRect/>
          <a:stretch>
            <a:fillRect/>
          </a:stretch>
        </p:blipFill>
        <p:spPr bwMode="auto">
          <a:xfrm>
            <a:off x="1763688" y="2204864"/>
            <a:ext cx="5347295" cy="373691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Veto for Orca</a:t>
            </a:r>
            <a:endParaRPr lang="en-US" b="1" dirty="0"/>
          </a:p>
        </p:txBody>
      </p:sp>
      <p:pic>
        <p:nvPicPr>
          <p:cNvPr id="49154" name="Picture 2"/>
          <p:cNvPicPr>
            <a:picLocks noChangeAspect="1" noChangeArrowheads="1"/>
          </p:cNvPicPr>
          <p:nvPr/>
        </p:nvPicPr>
        <p:blipFill>
          <a:blip r:embed="rId3" cstate="print"/>
          <a:srcRect/>
          <a:stretch>
            <a:fillRect/>
          </a:stretch>
        </p:blipFill>
        <p:spPr bwMode="auto">
          <a:xfrm>
            <a:off x="0" y="1196752"/>
            <a:ext cx="4747810" cy="2517055"/>
          </a:xfrm>
          <a:prstGeom prst="rect">
            <a:avLst/>
          </a:prstGeom>
          <a:noFill/>
          <a:ln w="9525">
            <a:noFill/>
            <a:miter lim="800000"/>
            <a:headEnd/>
            <a:tailEnd/>
          </a:ln>
        </p:spPr>
      </p:pic>
      <p:sp>
        <p:nvSpPr>
          <p:cNvPr id="5" name="Cubo 4"/>
          <p:cNvSpPr/>
          <p:nvPr/>
        </p:nvSpPr>
        <p:spPr>
          <a:xfrm>
            <a:off x="3779912" y="4365104"/>
            <a:ext cx="1360168" cy="143217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ttore 2 6"/>
          <p:cNvCxnSpPr/>
          <p:nvPr/>
        </p:nvCxnSpPr>
        <p:spPr>
          <a:xfrm>
            <a:off x="5364088" y="4293096"/>
            <a:ext cx="0" cy="1152128"/>
          </a:xfrm>
          <a:prstGeom prst="straightConnector1">
            <a:avLst/>
          </a:prstGeom>
          <a:ln w="38100">
            <a:solidFill>
              <a:srgbClr val="00206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4067944" y="4869160"/>
            <a:ext cx="772969" cy="369332"/>
          </a:xfrm>
          <a:prstGeom prst="rect">
            <a:avLst/>
          </a:prstGeom>
          <a:noFill/>
        </p:spPr>
        <p:txBody>
          <a:bodyPr wrap="none" rtlCol="0">
            <a:spAutoFit/>
          </a:bodyPr>
          <a:lstStyle/>
          <a:p>
            <a:r>
              <a:rPr lang="en-US" dirty="0" smtClean="0"/>
              <a:t>100 m</a:t>
            </a:r>
            <a:endParaRPr lang="en-US" dirty="0"/>
          </a:p>
        </p:txBody>
      </p:sp>
      <p:pic>
        <p:nvPicPr>
          <p:cNvPr id="9" name="Picture 2"/>
          <p:cNvPicPr>
            <a:picLocks noChangeAspect="1" noChangeArrowheads="1"/>
          </p:cNvPicPr>
          <p:nvPr/>
        </p:nvPicPr>
        <p:blipFill>
          <a:blip r:embed="rId4" cstate="print"/>
          <a:srcRect r="89477" b="11628"/>
          <a:stretch>
            <a:fillRect/>
          </a:stretch>
        </p:blipFill>
        <p:spPr bwMode="auto">
          <a:xfrm>
            <a:off x="6228184" y="2996952"/>
            <a:ext cx="601401" cy="2692643"/>
          </a:xfrm>
          <a:prstGeom prst="rect">
            <a:avLst/>
          </a:prstGeom>
          <a:noFill/>
          <a:ln w="9525">
            <a:noFill/>
            <a:miter lim="800000"/>
            <a:headEnd/>
            <a:tailEnd/>
          </a:ln>
        </p:spPr>
      </p:pic>
      <p:sp>
        <p:nvSpPr>
          <p:cNvPr id="10" name="CasellaDiTesto 9"/>
          <p:cNvSpPr txBox="1"/>
          <p:nvPr/>
        </p:nvSpPr>
        <p:spPr>
          <a:xfrm>
            <a:off x="6751359" y="4077072"/>
            <a:ext cx="1872629" cy="830997"/>
          </a:xfrm>
          <a:prstGeom prst="rect">
            <a:avLst/>
          </a:prstGeom>
          <a:noFill/>
        </p:spPr>
        <p:txBody>
          <a:bodyPr wrap="none" rtlCol="0">
            <a:spAutoFit/>
          </a:bodyPr>
          <a:lstStyle/>
          <a:p>
            <a:r>
              <a:rPr lang="en-US" sz="2400" dirty="0" smtClean="0"/>
              <a:t>(14-1)*40 m  </a:t>
            </a:r>
          </a:p>
          <a:p>
            <a:r>
              <a:rPr lang="en-US" sz="2400" dirty="0" smtClean="0"/>
              <a:t>=</a:t>
            </a:r>
            <a:r>
              <a:rPr lang="en-US" sz="2400" dirty="0" smtClean="0"/>
              <a:t> </a:t>
            </a:r>
            <a:r>
              <a:rPr lang="en-US" sz="2400" dirty="0" smtClean="0"/>
              <a:t>520 m</a:t>
            </a:r>
            <a:endParaRPr lang="en-US" sz="2400" dirty="0"/>
          </a:p>
        </p:txBody>
      </p:sp>
      <p:pic>
        <p:nvPicPr>
          <p:cNvPr id="11" name="Picture 2"/>
          <p:cNvPicPr>
            <a:picLocks noChangeAspect="1" noChangeArrowheads="1"/>
          </p:cNvPicPr>
          <p:nvPr/>
        </p:nvPicPr>
        <p:blipFill>
          <a:blip r:embed="rId4" cstate="print"/>
          <a:srcRect r="89477" b="24375"/>
          <a:stretch>
            <a:fillRect/>
          </a:stretch>
        </p:blipFill>
        <p:spPr bwMode="auto">
          <a:xfrm>
            <a:off x="6202847" y="980728"/>
            <a:ext cx="601401" cy="2304256"/>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r="89477" b="11628"/>
          <a:stretch>
            <a:fillRect/>
          </a:stretch>
        </p:blipFill>
        <p:spPr bwMode="auto">
          <a:xfrm>
            <a:off x="2602447" y="3184629"/>
            <a:ext cx="601401" cy="2692643"/>
          </a:xfrm>
          <a:prstGeom prst="rect">
            <a:avLst/>
          </a:prstGeom>
          <a:noFill/>
          <a:ln w="9525">
            <a:noFill/>
            <a:miter lim="800000"/>
            <a:headEnd/>
            <a:tailEnd/>
          </a:ln>
        </p:spPr>
      </p:pic>
      <p:sp>
        <p:nvSpPr>
          <p:cNvPr id="15" name="CasellaDiTesto 14"/>
          <p:cNvSpPr txBox="1"/>
          <p:nvPr/>
        </p:nvSpPr>
        <p:spPr>
          <a:xfrm>
            <a:off x="827584" y="4229472"/>
            <a:ext cx="1702710" cy="830997"/>
          </a:xfrm>
          <a:prstGeom prst="rect">
            <a:avLst/>
          </a:prstGeom>
          <a:noFill/>
        </p:spPr>
        <p:txBody>
          <a:bodyPr wrap="none" rtlCol="0">
            <a:spAutoFit/>
          </a:bodyPr>
          <a:lstStyle/>
          <a:p>
            <a:r>
              <a:rPr lang="en-US" sz="2400" dirty="0" smtClean="0"/>
              <a:t>(14-1)*20 m</a:t>
            </a:r>
          </a:p>
          <a:p>
            <a:r>
              <a:rPr lang="en-US" sz="2400" dirty="0" smtClean="0"/>
              <a:t>=</a:t>
            </a:r>
            <a:r>
              <a:rPr lang="en-US" sz="2400" dirty="0" smtClean="0"/>
              <a:t> </a:t>
            </a:r>
            <a:r>
              <a:rPr lang="en-US" sz="2400" dirty="0" smtClean="0"/>
              <a:t>260 m</a:t>
            </a:r>
            <a:endParaRPr lang="en-US" sz="2400" dirty="0"/>
          </a:p>
        </p:txBody>
      </p:sp>
      <p:cxnSp>
        <p:nvCxnSpPr>
          <p:cNvPr id="17" name="Connettore 2 16"/>
          <p:cNvCxnSpPr/>
          <p:nvPr/>
        </p:nvCxnSpPr>
        <p:spPr>
          <a:xfrm flipH="1">
            <a:off x="5436096" y="332656"/>
            <a:ext cx="1080120" cy="6264696"/>
          </a:xfrm>
          <a:prstGeom prst="straightConnector1">
            <a:avLst/>
          </a:prstGeom>
          <a:ln w="38100">
            <a:solidFill>
              <a:srgbClr val="002060"/>
            </a:solidFill>
            <a:prstDash val="dash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2987824" y="2996952"/>
            <a:ext cx="864096" cy="3240360"/>
          </a:xfrm>
          <a:prstGeom prst="straightConnector1">
            <a:avLst/>
          </a:prstGeom>
          <a:ln w="38100">
            <a:solidFill>
              <a:srgbClr val="002060"/>
            </a:solidFill>
            <a:prstDash val="dashDot"/>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Papers/analyses in progress</a:t>
            </a:r>
            <a:endParaRPr lang="en-US" dirty="0"/>
          </a:p>
        </p:txBody>
      </p:sp>
      <p:graphicFrame>
        <p:nvGraphicFramePr>
          <p:cNvPr id="4" name="Segnaposto contenuto 3"/>
          <p:cNvGraphicFramePr>
            <a:graphicFrameLocks noGrp="1"/>
          </p:cNvGraphicFramePr>
          <p:nvPr>
            <p:ph idx="1"/>
          </p:nvPr>
        </p:nvGraphicFramePr>
        <p:xfrm>
          <a:off x="385192" y="1268760"/>
          <a:ext cx="8435280" cy="5303520"/>
        </p:xfrm>
        <a:graphic>
          <a:graphicData uri="http://schemas.openxmlformats.org/drawingml/2006/table">
            <a:tbl>
              <a:tblPr/>
              <a:tblGrid>
                <a:gridCol w="337734"/>
                <a:gridCol w="5001201"/>
                <a:gridCol w="2360306"/>
                <a:gridCol w="736039"/>
              </a:tblGrid>
              <a:tr h="160784">
                <a:tc>
                  <a:txBody>
                    <a:bodyPr/>
                    <a:lstStyle/>
                    <a:p>
                      <a:pPr algn="ctr"/>
                      <a:r>
                        <a:rPr lang="it-IT" sz="1200" b="1" dirty="0" smtClean="0">
                          <a:latin typeface="+mn-lt"/>
                          <a:ea typeface="Times New Roman"/>
                          <a:cs typeface="Times New Roman"/>
                        </a:rPr>
                        <a:t>1</a:t>
                      </a:r>
                      <a:endParaRPr lang="it-IT" sz="1200" b="1"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US" sz="1200" b="1" dirty="0" smtClean="0">
                          <a:latin typeface="+mn-lt"/>
                        </a:rPr>
                        <a:t>GRAVITATIONAL WAVES AND HE NEUTRINO COINCIDENCES </a:t>
                      </a:r>
                    </a:p>
                    <a:p>
                      <a:r>
                        <a:rPr lang="en-US" sz="1200" b="0" dirty="0" smtClean="0">
                          <a:latin typeface="+mn-lt"/>
                        </a:rPr>
                        <a:t>(</a:t>
                      </a:r>
                      <a:r>
                        <a:rPr lang="en-US" sz="1200" b="0" dirty="0" err="1" smtClean="0">
                          <a:latin typeface="+mn-lt"/>
                        </a:rPr>
                        <a:t>Antares</a:t>
                      </a:r>
                      <a:r>
                        <a:rPr lang="en-US" sz="1200" b="0" dirty="0" smtClean="0">
                          <a:latin typeface="+mn-lt"/>
                        </a:rPr>
                        <a:t>+ </a:t>
                      </a:r>
                      <a:r>
                        <a:rPr lang="en-US" sz="1200" b="0" dirty="0" err="1" smtClean="0">
                          <a:latin typeface="+mn-lt"/>
                        </a:rPr>
                        <a:t>Ligo</a:t>
                      </a:r>
                      <a:r>
                        <a:rPr lang="en-US" sz="1200" b="0" dirty="0" smtClean="0">
                          <a:latin typeface="+mn-lt"/>
                        </a:rPr>
                        <a:t>+ Virgo) </a:t>
                      </a:r>
                      <a:endParaRPr lang="it-IT" sz="1200" b="0"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it-IT" sz="1200" dirty="0" smtClean="0">
                          <a:latin typeface="+mn-lt"/>
                          <a:ea typeface="Times New Roman"/>
                          <a:cs typeface="Times New Roman"/>
                        </a:rPr>
                        <a:t> </a:t>
                      </a:r>
                      <a:r>
                        <a:rPr lang="it-IT" sz="1200" dirty="0" err="1" smtClean="0">
                          <a:latin typeface="+mn-lt"/>
                          <a:ea typeface="Times New Roman"/>
                          <a:cs typeface="Times New Roman"/>
                        </a:rPr>
                        <a:t>Submittes</a:t>
                      </a:r>
                      <a:r>
                        <a:rPr lang="it-IT" sz="1200" dirty="0" smtClean="0">
                          <a:latin typeface="+mn-lt"/>
                          <a:ea typeface="Times New Roman"/>
                          <a:cs typeface="Times New Roman"/>
                        </a:rPr>
                        <a:t> </a:t>
                      </a:r>
                      <a:r>
                        <a:rPr lang="it-IT" sz="1200" dirty="0" err="1" smtClean="0">
                          <a:latin typeface="+mn-lt"/>
                          <a:ea typeface="Times New Roman"/>
                          <a:cs typeface="Times New Roman"/>
                        </a:rPr>
                        <a:t>to</a:t>
                      </a:r>
                      <a:r>
                        <a:rPr lang="it-IT" sz="1200" dirty="0" smtClean="0">
                          <a:latin typeface="+mn-lt"/>
                          <a:ea typeface="Times New Roman"/>
                          <a:cs typeface="Times New Roman"/>
                        </a:rPr>
                        <a:t> </a:t>
                      </a:r>
                      <a:r>
                        <a:rPr lang="it-IT" sz="1200" dirty="0" err="1" smtClean="0">
                          <a:latin typeface="+mn-lt"/>
                          <a:ea typeface="Times New Roman"/>
                          <a:cs typeface="Times New Roman"/>
                        </a:rPr>
                        <a:t>ApJ</a:t>
                      </a:r>
                      <a:r>
                        <a:rPr lang="it-IT" sz="1200" baseline="0" dirty="0" smtClean="0">
                          <a:latin typeface="+mn-lt"/>
                          <a:ea typeface="Times New Roman"/>
                          <a:cs typeface="Times New Roman"/>
                        </a:rPr>
                        <a:t> </a:t>
                      </a:r>
                      <a:endParaRPr lang="it-IT" sz="1200"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it-IT" sz="1200"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8544">
                <a:tc>
                  <a:txBody>
                    <a:bodyPr/>
                    <a:lstStyle/>
                    <a:p>
                      <a:pPr algn="ctr"/>
                      <a:r>
                        <a:rPr lang="it-IT" sz="1200" b="1" dirty="0" smtClean="0">
                          <a:latin typeface="+mn-lt"/>
                          <a:ea typeface="Times New Roman"/>
                          <a:cs typeface="Times New Roman"/>
                        </a:rPr>
                        <a:t>2</a:t>
                      </a:r>
                      <a:endParaRPr lang="it-IT" sz="1200" b="1"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US" sz="1200" b="1" dirty="0" smtClean="0"/>
                        <a:t>AUGER AND HE NEUTRINO COINCIDENCES </a:t>
                      </a:r>
                    </a:p>
                    <a:p>
                      <a:r>
                        <a:rPr lang="en-US" sz="1200" b="0" dirty="0" smtClean="0">
                          <a:latin typeface="+mn-lt"/>
                        </a:rPr>
                        <a:t>(</a:t>
                      </a:r>
                      <a:r>
                        <a:rPr lang="en-US" sz="1200" b="0" dirty="0" err="1" smtClean="0">
                          <a:latin typeface="+mn-lt"/>
                        </a:rPr>
                        <a:t>Antares+Auger</a:t>
                      </a:r>
                      <a:r>
                        <a:rPr lang="en-US" sz="1200" b="0" dirty="0" smtClean="0">
                          <a:latin typeface="+mn-lt"/>
                        </a:rPr>
                        <a:t>)</a:t>
                      </a:r>
                      <a:endParaRPr lang="en-US" sz="1200" b="0" dirty="0">
                        <a:latin typeface="+mn-lt"/>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US" sz="1200" dirty="0" smtClean="0">
                          <a:latin typeface="+mn-lt"/>
                        </a:rPr>
                        <a:t>Submitted to APP</a:t>
                      </a:r>
                      <a:endParaRPr lang="en-US" sz="1200" dirty="0">
                        <a:latin typeface="+mn-lt"/>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US" sz="1200" dirty="0">
                        <a:latin typeface="+mn-lt"/>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8544">
                <a:tc>
                  <a:txBody>
                    <a:bodyPr/>
                    <a:lstStyle/>
                    <a:p>
                      <a:pPr algn="ctr">
                        <a:spcBef>
                          <a:spcPts val="500"/>
                        </a:spcBef>
                        <a:spcAft>
                          <a:spcPts val="500"/>
                        </a:spcAft>
                      </a:pPr>
                      <a:r>
                        <a:rPr lang="it-IT" sz="1200" b="1" dirty="0" smtClean="0">
                          <a:latin typeface="+mn-lt"/>
                          <a:ea typeface="Times New Roman"/>
                          <a:cs typeface="Times New Roman"/>
                        </a:rPr>
                        <a:t>3</a:t>
                      </a:r>
                      <a:endParaRPr lang="it-IT" sz="1200" b="1"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GRBs AND HE NEUTRINO COINCIDENCES</a:t>
                      </a:r>
                    </a:p>
                    <a:p>
                      <a:endParaRPr lang="en-US" sz="1200" b="1" dirty="0">
                        <a:latin typeface="+mn-lt"/>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Submitted to APP</a:t>
                      </a:r>
                    </a:p>
                    <a:p>
                      <a:endParaRPr lang="en-US" sz="1200" dirty="0">
                        <a:latin typeface="+mn-lt"/>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en-US" sz="1200" dirty="0">
                        <a:latin typeface="+mn-lt"/>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8544">
                <a:tc>
                  <a:txBody>
                    <a:bodyPr/>
                    <a:lstStyle/>
                    <a:p>
                      <a:pPr algn="ctr">
                        <a:spcBef>
                          <a:spcPts val="500"/>
                        </a:spcBef>
                        <a:spcAft>
                          <a:spcPts val="500"/>
                        </a:spcAft>
                      </a:pPr>
                      <a:r>
                        <a:rPr lang="it-IT" sz="1200" b="1" dirty="0" smtClean="0">
                          <a:latin typeface="+mn-lt"/>
                          <a:ea typeface="Times New Roman"/>
                          <a:cs typeface="Times New Roman"/>
                        </a:rPr>
                        <a:t>4</a:t>
                      </a:r>
                      <a:endParaRPr lang="it-IT" sz="1200" b="1"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r>
                        <a:rPr lang="en-US" sz="1200" b="1" dirty="0" smtClean="0"/>
                        <a:t>HIGH-FREQUENCY INTERNAL WAVE MOTIONS AT THE ANTARES SITE IN THE DEEP WESTERN MEDITERRANEAN</a:t>
                      </a:r>
                      <a:endParaRPr lang="it-IT" sz="12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r>
                        <a:rPr lang="en-US" sz="1200" dirty="0" smtClean="0"/>
                        <a:t>In preparation</a:t>
                      </a:r>
                      <a:endParaRPr lang="en-US" sz="12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endParaRPr lang="en-US" sz="120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38544">
                <a:tc>
                  <a:txBody>
                    <a:bodyPr/>
                    <a:lstStyle/>
                    <a:p>
                      <a:pPr algn="ctr">
                        <a:spcBef>
                          <a:spcPts val="500"/>
                        </a:spcBef>
                        <a:spcAft>
                          <a:spcPts val="500"/>
                        </a:spcAft>
                      </a:pPr>
                      <a:r>
                        <a:rPr lang="it-IT" sz="1200" b="1" dirty="0" smtClean="0">
                          <a:latin typeface="+mn-lt"/>
                          <a:ea typeface="Times New Roman"/>
                          <a:cs typeface="Times New Roman"/>
                        </a:rPr>
                        <a:t>5</a:t>
                      </a:r>
                      <a:endParaRPr lang="it-IT" sz="1200" b="1"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r>
                        <a:rPr lang="en-US" sz="1200" b="1" dirty="0" smtClean="0"/>
                        <a:t>A TIME DEPENDENT SEARCH FOR NEUTRINO EMISSION  FROM MICROQUASARS WITH THE ANTARES</a:t>
                      </a:r>
                      <a:endParaRPr lang="it-IT" sz="120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r>
                        <a:rPr lang="en-US" sz="1200" b="0" dirty="0" smtClean="0"/>
                        <a:t>In </a:t>
                      </a:r>
                      <a:r>
                        <a:rPr lang="en-US" sz="1200" b="0" dirty="0" err="1" smtClean="0"/>
                        <a:t>prepararion</a:t>
                      </a:r>
                      <a:r>
                        <a:rPr lang="en-US" sz="1200" b="0" dirty="0" smtClean="0"/>
                        <a:t>, </a:t>
                      </a:r>
                      <a:r>
                        <a:rPr lang="en-US" sz="1200" b="1" dirty="0" smtClean="0"/>
                        <a:t>S. </a:t>
                      </a:r>
                      <a:r>
                        <a:rPr lang="en-US" sz="1200" b="1" dirty="0" err="1" smtClean="0"/>
                        <a:t>Galatà</a:t>
                      </a:r>
                      <a:r>
                        <a:rPr lang="en-US" sz="1200" b="1" dirty="0" smtClean="0"/>
                        <a:t>, </a:t>
                      </a:r>
                    </a:p>
                    <a:p>
                      <a:r>
                        <a:rPr lang="en-US" sz="1200" b="0" dirty="0" smtClean="0"/>
                        <a:t>C. Distefano</a:t>
                      </a:r>
                      <a:endParaRPr lang="en-US" sz="1200" b="0"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endParaRPr lang="en-US" sz="120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38544">
                <a:tc>
                  <a:txBody>
                    <a:bodyPr/>
                    <a:lstStyle/>
                    <a:p>
                      <a:pPr algn="ctr">
                        <a:spcBef>
                          <a:spcPts val="500"/>
                        </a:spcBef>
                        <a:spcAft>
                          <a:spcPts val="500"/>
                        </a:spcAft>
                      </a:pPr>
                      <a:r>
                        <a:rPr lang="it-IT" sz="1200" b="1" dirty="0" smtClean="0">
                          <a:latin typeface="+mn-lt"/>
                          <a:ea typeface="Times New Roman"/>
                          <a:cs typeface="Times New Roman"/>
                        </a:rPr>
                        <a:t>6</a:t>
                      </a:r>
                      <a:endParaRPr lang="it-IT" sz="1200" b="1"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SEARCH FOR NUCLEARITES WITH THE ANTARES DETECTOR </a:t>
                      </a:r>
                      <a:endParaRPr lang="it-IT" sz="1200" b="1"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preparation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38544">
                <a:tc>
                  <a:txBody>
                    <a:bodyPr/>
                    <a:lstStyle/>
                    <a:p>
                      <a:pPr algn="ctr">
                        <a:spcBef>
                          <a:spcPts val="0"/>
                        </a:spcBef>
                        <a:spcAft>
                          <a:spcPts val="0"/>
                        </a:spcAft>
                      </a:pPr>
                      <a:r>
                        <a:rPr lang="it-IT" sz="1200" b="1" dirty="0" smtClean="0">
                          <a:latin typeface="+mn-lt"/>
                          <a:ea typeface="Times New Roman"/>
                          <a:cs typeface="Times New Roman"/>
                        </a:rPr>
                        <a:t>7</a:t>
                      </a:r>
                      <a:endParaRPr lang="it-IT" sz="1200" b="1"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t>2008-2011 GRB </a:t>
                      </a:r>
                      <a:r>
                        <a:rPr lang="it-IT" sz="1200" b="1" dirty="0" err="1" smtClean="0"/>
                        <a:t>analysis</a:t>
                      </a:r>
                      <a:endParaRPr lang="it-IT"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Julia </a:t>
                      </a:r>
                      <a:r>
                        <a:rPr lang="it-IT" sz="1200" dirty="0" err="1" smtClean="0"/>
                        <a:t>Schmid</a:t>
                      </a:r>
                      <a:r>
                        <a:rPr lang="it-IT" sz="1200" dirty="0" smtClean="0"/>
                        <a:t>, Colas Rivière</a:t>
                      </a:r>
                      <a:endParaRPr lang="en-US" sz="1200"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8544">
                <a:tc>
                  <a:txBody>
                    <a:bodyPr/>
                    <a:lstStyle/>
                    <a:p>
                      <a:pPr algn="ctr">
                        <a:spcBef>
                          <a:spcPts val="0"/>
                        </a:spcBef>
                        <a:spcAft>
                          <a:spcPts val="0"/>
                        </a:spcAft>
                      </a:pPr>
                      <a:r>
                        <a:rPr lang="it-IT" sz="1200" b="1" dirty="0" smtClean="0">
                          <a:latin typeface="+mn-lt"/>
                          <a:ea typeface="Times New Roman"/>
                          <a:cs typeface="Times New Roman"/>
                        </a:rPr>
                        <a:t>8</a:t>
                      </a:r>
                      <a:endParaRPr lang="it-IT" sz="1200" b="1"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The Fermi Bubbles analysis</a:t>
                      </a:r>
                      <a:endParaRPr lang="it-IT"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V. </a:t>
                      </a:r>
                      <a:r>
                        <a:rPr lang="en-US" sz="1200" b="1" dirty="0" err="1" smtClean="0"/>
                        <a:t>Kulikovskiy</a:t>
                      </a:r>
                      <a:r>
                        <a:rPr lang="en-US" sz="1200" b="1" baseline="0" dirty="0" smtClean="0"/>
                        <a:t> et al.</a:t>
                      </a:r>
                      <a:endParaRPr lang="en-US" sz="1200" b="0"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8544">
                <a:tc>
                  <a:txBody>
                    <a:bodyPr/>
                    <a:lstStyle/>
                    <a:p>
                      <a:pPr algn="ctr">
                        <a:spcBef>
                          <a:spcPts val="0"/>
                        </a:spcBef>
                        <a:spcAft>
                          <a:spcPts val="0"/>
                        </a:spcAft>
                      </a:pPr>
                      <a:r>
                        <a:rPr lang="it-IT" sz="1200" b="1" dirty="0" smtClean="0">
                          <a:latin typeface="+mn-lt"/>
                          <a:ea typeface="Times New Roman"/>
                          <a:cs typeface="Times New Roman"/>
                        </a:rPr>
                        <a:t>9</a:t>
                      </a:r>
                      <a:endParaRPr lang="it-IT" sz="1200" b="1"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Search for Showers Induced by a Diffuse Flux of Cosmic Neutrinos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baseline="0" dirty="0" err="1" smtClean="0"/>
                        <a:t>Chiarusi,Ambrogi,deBonis,Qader</a:t>
                      </a:r>
                      <a:r>
                        <a:rPr lang="en-US" sz="1050" b="1" baseline="0" dirty="0" smtClean="0"/>
                        <a:t>.. </a:t>
                      </a:r>
                      <a:endParaRPr lang="en-US"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8544">
                <a:tc>
                  <a:txBody>
                    <a:bodyPr/>
                    <a:lstStyle/>
                    <a:p>
                      <a:pPr algn="ctr">
                        <a:spcBef>
                          <a:spcPts val="0"/>
                        </a:spcBef>
                        <a:spcAft>
                          <a:spcPts val="0"/>
                        </a:spcAft>
                      </a:pPr>
                      <a:r>
                        <a:rPr lang="it-IT" sz="1200" b="1" dirty="0" smtClean="0">
                          <a:latin typeface="+mn-lt"/>
                          <a:ea typeface="Times New Roman"/>
                          <a:cs typeface="Times New Roman"/>
                        </a:rPr>
                        <a:t>10</a:t>
                      </a:r>
                      <a:endParaRPr lang="it-IT" sz="1200" b="1"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Update</a:t>
                      </a:r>
                      <a:r>
                        <a:rPr lang="en-US" sz="1200" b="1" baseline="0" dirty="0" smtClean="0"/>
                        <a:t> on the </a:t>
                      </a:r>
                      <a:r>
                        <a:rPr lang="en-US" sz="1200" b="1" baseline="0" dirty="0" smtClean="0">
                          <a:latin typeface="Symbol" pitchFamily="18" charset="2"/>
                        </a:rPr>
                        <a:t> nm</a:t>
                      </a:r>
                      <a:r>
                        <a:rPr lang="en-US" sz="1200" b="1" dirty="0" smtClean="0"/>
                        <a:t> Diffuse Flux Analysis using 2008-2011 data </a:t>
                      </a:r>
                      <a:endParaRPr lang="it-IT"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 Biagi</a:t>
                      </a:r>
                      <a:endParaRPr lang="en-US" sz="1200" b="0"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8544">
                <a:tc>
                  <a:txBody>
                    <a:bodyPr/>
                    <a:lstStyle/>
                    <a:p>
                      <a:pPr algn="ctr">
                        <a:spcBef>
                          <a:spcPts val="0"/>
                        </a:spcBef>
                        <a:spcAft>
                          <a:spcPts val="0"/>
                        </a:spcAft>
                      </a:pPr>
                      <a:r>
                        <a:rPr lang="it-IT" sz="1200" b="1" dirty="0" smtClean="0">
                          <a:latin typeface="+mn-lt"/>
                          <a:ea typeface="Times New Roman"/>
                          <a:cs typeface="Times New Roman"/>
                        </a:rPr>
                        <a:t>11</a:t>
                      </a:r>
                      <a:endParaRPr lang="it-IT" sz="1200" b="1"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err="1" smtClean="0"/>
                        <a:t>Unfolding</a:t>
                      </a:r>
                      <a:r>
                        <a:rPr lang="it-IT" sz="1200" b="1" dirty="0" smtClean="0"/>
                        <a:t> </a:t>
                      </a:r>
                      <a:r>
                        <a:rPr lang="it-IT" sz="1200" b="1" dirty="0" err="1" smtClean="0"/>
                        <a:t>of</a:t>
                      </a:r>
                      <a:r>
                        <a:rPr lang="it-IT" sz="1200" b="1" dirty="0" smtClean="0"/>
                        <a:t> the </a:t>
                      </a:r>
                      <a:r>
                        <a:rPr lang="it-IT" sz="1200" b="1" dirty="0" err="1" smtClean="0"/>
                        <a:t>atmospheric</a:t>
                      </a:r>
                      <a:r>
                        <a:rPr lang="it-IT" sz="1200" b="1" dirty="0" smtClean="0"/>
                        <a:t> </a:t>
                      </a:r>
                      <a:r>
                        <a:rPr lang="en-US" sz="1200" b="1" baseline="0" dirty="0" smtClean="0">
                          <a:latin typeface="Symbol" pitchFamily="18" charset="2"/>
                        </a:rPr>
                        <a:t>nm</a:t>
                      </a:r>
                      <a:r>
                        <a:rPr lang="en-US" sz="1200" b="1" dirty="0" smtClean="0"/>
                        <a:t> energy spectrum </a:t>
                      </a:r>
                      <a:endParaRPr lang="it-IT"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L.A. Fusco, </a:t>
                      </a:r>
                      <a:r>
                        <a:rPr lang="en-US" sz="1200" b="0" dirty="0" smtClean="0"/>
                        <a:t>et</a:t>
                      </a:r>
                      <a:r>
                        <a:rPr lang="en-US" sz="1200" b="0" baseline="0" dirty="0" smtClean="0"/>
                        <a:t> a</a:t>
                      </a:r>
                      <a:r>
                        <a:rPr lang="en-US" sz="1200" b="0" dirty="0" smtClean="0"/>
                        <a:t>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8544">
                <a:tc>
                  <a:txBody>
                    <a:bodyPr/>
                    <a:lstStyle/>
                    <a:p>
                      <a:pPr algn="ctr">
                        <a:spcBef>
                          <a:spcPts val="0"/>
                        </a:spcBef>
                        <a:spcAft>
                          <a:spcPts val="0"/>
                        </a:spcAft>
                      </a:pPr>
                      <a:r>
                        <a:rPr lang="it-IT" sz="1200" b="1" dirty="0" smtClean="0">
                          <a:latin typeface="+mn-lt"/>
                          <a:ea typeface="Times New Roman"/>
                          <a:cs typeface="Times New Roman"/>
                        </a:rPr>
                        <a:t>12</a:t>
                      </a:r>
                      <a:endParaRPr lang="it-IT" sz="1200" b="1"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Large Scale Cosmic Ray Anisotropy</a:t>
                      </a:r>
                      <a:endParaRPr lang="it-IT"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t>A. </a:t>
                      </a:r>
                      <a:r>
                        <a:rPr lang="it-IT" sz="1200" b="1" dirty="0" err="1" smtClean="0"/>
                        <a:t>Porelli</a:t>
                      </a:r>
                      <a:r>
                        <a:rPr lang="it-IT" sz="1200" b="1" dirty="0" smtClean="0"/>
                        <a:t> </a:t>
                      </a:r>
                      <a:r>
                        <a:rPr lang="it-IT" sz="1200" b="1" baseline="0" dirty="0" smtClean="0"/>
                        <a:t> (?)</a:t>
                      </a:r>
                      <a:endParaRPr lang="en-US"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8544">
                <a:tc>
                  <a:txBody>
                    <a:bodyPr/>
                    <a:lstStyle/>
                    <a:p>
                      <a:pPr algn="ctr">
                        <a:spcBef>
                          <a:spcPts val="0"/>
                        </a:spcBef>
                        <a:spcAft>
                          <a:spcPts val="0"/>
                        </a:spcAft>
                      </a:pPr>
                      <a:r>
                        <a:rPr lang="it-IT" sz="1200" b="1" dirty="0" smtClean="0">
                          <a:latin typeface="+mn-lt"/>
                          <a:ea typeface="Times New Roman"/>
                          <a:cs typeface="Times New Roman"/>
                        </a:rPr>
                        <a:t>13</a:t>
                      </a:r>
                      <a:endParaRPr lang="it-IT" sz="1200" b="1"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Search for dark matter from the Sun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CPPM, IFIC</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8544">
                <a:tc>
                  <a:txBody>
                    <a:bodyPr/>
                    <a:lstStyle/>
                    <a:p>
                      <a:pPr algn="ctr">
                        <a:spcBef>
                          <a:spcPts val="0"/>
                        </a:spcBef>
                        <a:spcAft>
                          <a:spcPts val="0"/>
                        </a:spcAft>
                      </a:pPr>
                      <a:r>
                        <a:rPr lang="it-IT" sz="1200" b="1" dirty="0" smtClean="0">
                          <a:latin typeface="+mn-lt"/>
                          <a:ea typeface="Times New Roman"/>
                          <a:cs typeface="Times New Roman"/>
                        </a:rPr>
                        <a:t>14</a:t>
                      </a:r>
                      <a:endParaRPr lang="it-IT" sz="1200" b="1"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Search for dark matter from the Galactic Center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P. </a:t>
                      </a:r>
                      <a:r>
                        <a:rPr lang="en-US" sz="1200" b="1" dirty="0" err="1" smtClean="0"/>
                        <a:t>Fermani</a:t>
                      </a:r>
                      <a:endParaRPr lang="en-US"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8544">
                <a:tc>
                  <a:txBody>
                    <a:bodyPr/>
                    <a:lstStyle/>
                    <a:p>
                      <a:pPr algn="ctr">
                        <a:spcBef>
                          <a:spcPts val="0"/>
                        </a:spcBef>
                        <a:spcAft>
                          <a:spcPts val="0"/>
                        </a:spcAft>
                      </a:pPr>
                      <a:r>
                        <a:rPr lang="it-IT" sz="1200" b="1" dirty="0" smtClean="0">
                          <a:latin typeface="+mn-lt"/>
                          <a:ea typeface="Times New Roman"/>
                          <a:cs typeface="Times New Roman"/>
                        </a:rPr>
                        <a:t>15</a:t>
                      </a:r>
                      <a:endParaRPr lang="it-IT" sz="1200" b="1"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Moon shadow</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C. Distefano,…</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8544">
                <a:tc>
                  <a:txBody>
                    <a:bodyPr/>
                    <a:lstStyle/>
                    <a:p>
                      <a:pPr algn="ctr">
                        <a:spcBef>
                          <a:spcPts val="0"/>
                        </a:spcBef>
                        <a:spcAft>
                          <a:spcPts val="0"/>
                        </a:spcAft>
                      </a:pPr>
                      <a:r>
                        <a:rPr lang="it-IT" sz="1200" b="1" dirty="0" smtClean="0">
                          <a:latin typeface="+mn-lt"/>
                          <a:ea typeface="Times New Roman"/>
                          <a:cs typeface="Times New Roman"/>
                        </a:rPr>
                        <a:t>16</a:t>
                      </a:r>
                      <a:endParaRPr lang="it-IT" sz="1200" b="1"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UHE </a:t>
                      </a:r>
                      <a:r>
                        <a:rPr lang="en-US" sz="1200" b="1" dirty="0" err="1" smtClean="0"/>
                        <a:t>downgoing</a:t>
                      </a:r>
                      <a:r>
                        <a:rPr lang="en-US" sz="1200" b="1" dirty="0" smtClean="0"/>
                        <a:t> neutrinos (</a:t>
                      </a:r>
                      <a:r>
                        <a:rPr lang="it-IT" sz="1200" dirty="0" err="1" smtClean="0"/>
                        <a:t>Sparking</a:t>
                      </a:r>
                      <a:r>
                        <a:rPr lang="it-IT" sz="1200" dirty="0" smtClean="0"/>
                        <a:t> </a:t>
                      </a:r>
                      <a:r>
                        <a:rPr lang="it-IT" sz="1200" dirty="0" err="1" smtClean="0"/>
                        <a:t>OMs</a:t>
                      </a:r>
                      <a:r>
                        <a:rPr lang="it-IT" sz="1200" dirty="0" smtClean="0"/>
                        <a:t> </a:t>
                      </a:r>
                      <a:r>
                        <a:rPr lang="it-IT" sz="1200" dirty="0" err="1" smtClean="0"/>
                        <a:t>identification</a:t>
                      </a:r>
                      <a:r>
                        <a:rPr lang="it-IT" sz="1200" dirty="0" smtClean="0"/>
                        <a:t> </a:t>
                      </a:r>
                      <a:r>
                        <a:rPr lang="it-IT" sz="1200" dirty="0" err="1" smtClean="0"/>
                        <a:t>methods</a:t>
                      </a:r>
                      <a:r>
                        <a:rPr lang="it-IT" sz="1200" dirty="0" smtClean="0"/>
                        <a:t>)</a:t>
                      </a:r>
                      <a:endParaRPr lang="en-US"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L. Core, </a:t>
                      </a:r>
                      <a:r>
                        <a:rPr lang="en-US" sz="1200" b="1" dirty="0" smtClean="0"/>
                        <a:t>M. </a:t>
                      </a:r>
                      <a:r>
                        <a:rPr lang="en-US" sz="1200" b="1" dirty="0" err="1" smtClean="0"/>
                        <a:t>Sanguineti</a:t>
                      </a:r>
                      <a:endParaRPr lang="en-US"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8544">
                <a:tc>
                  <a:txBody>
                    <a:bodyPr/>
                    <a:lstStyle/>
                    <a:p>
                      <a:pPr algn="ctr">
                        <a:spcBef>
                          <a:spcPts val="0"/>
                        </a:spcBef>
                        <a:spcAft>
                          <a:spcPts val="0"/>
                        </a:spcAft>
                      </a:pPr>
                      <a:endParaRPr lang="it-IT" sz="1200" b="1" dirty="0">
                        <a:latin typeface="+mn-lt"/>
                        <a:ea typeface="Times New Roman"/>
                        <a:cs typeface="Times New Roman"/>
                      </a:endParaRPr>
                    </a:p>
                  </a:txBody>
                  <a:tcPr marL="16152" marR="161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Low energy,</a:t>
                      </a:r>
                      <a:r>
                        <a:rPr lang="en-US" sz="1200" b="1" baseline="0" dirty="0" smtClean="0"/>
                        <a:t> oscillations</a:t>
                      </a:r>
                      <a:endParaRPr lang="en-US"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5" name="Avanti o successivo 4">
            <a:hlinkClick r:id="rId3" action="ppaction://hlinksldjump" highlightClick="1"/>
          </p:cNvPr>
          <p:cNvSpPr/>
          <p:nvPr/>
        </p:nvSpPr>
        <p:spPr>
          <a:xfrm>
            <a:off x="8162875" y="4408537"/>
            <a:ext cx="611560"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6" name="Avanti o successivo 5">
            <a:hlinkClick r:id="rId4" action="ppaction://hlinksldjump" highlightClick="1"/>
          </p:cNvPr>
          <p:cNvSpPr/>
          <p:nvPr/>
        </p:nvSpPr>
        <p:spPr>
          <a:xfrm>
            <a:off x="8153878" y="3861048"/>
            <a:ext cx="611560"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7" name="Avanti o successivo 6">
            <a:hlinkClick r:id="rId5" action="ppaction://hlinksldjump" highlightClick="1"/>
          </p:cNvPr>
          <p:cNvSpPr/>
          <p:nvPr/>
        </p:nvSpPr>
        <p:spPr>
          <a:xfrm>
            <a:off x="8136904" y="2952103"/>
            <a:ext cx="611560"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8" name="Avanti o successivo 7">
            <a:hlinkClick r:id="rId6" action="ppaction://hlinksldjump" highlightClick="1"/>
          </p:cNvPr>
          <p:cNvSpPr/>
          <p:nvPr/>
        </p:nvSpPr>
        <p:spPr>
          <a:xfrm>
            <a:off x="8160272" y="4672592"/>
            <a:ext cx="611560"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9" name="Avanti o successivo 8">
            <a:hlinkClick r:id="rId7" action="ppaction://hlinksldjump" highlightClick="1"/>
          </p:cNvPr>
          <p:cNvSpPr/>
          <p:nvPr/>
        </p:nvSpPr>
        <p:spPr>
          <a:xfrm>
            <a:off x="8152944" y="4139352"/>
            <a:ext cx="611560"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0" name="Avanti o successivo 9">
            <a:hlinkClick r:id="rId8" action="ppaction://hlinksldjump" highlightClick="1"/>
          </p:cNvPr>
          <p:cNvSpPr/>
          <p:nvPr/>
        </p:nvSpPr>
        <p:spPr>
          <a:xfrm>
            <a:off x="8162672" y="5507504"/>
            <a:ext cx="611560"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1" name="Avanti o successivo 10">
            <a:hlinkClick r:id="rId9" action="ppaction://hlinksldjump" highlightClick="1"/>
          </p:cNvPr>
          <p:cNvSpPr/>
          <p:nvPr/>
        </p:nvSpPr>
        <p:spPr>
          <a:xfrm>
            <a:off x="8162672" y="4941168"/>
            <a:ext cx="611560"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12" name="Avanti o successivo 11">
            <a:hlinkClick r:id="rId10" action="ppaction://hlinksldjump" highlightClick="1"/>
          </p:cNvPr>
          <p:cNvSpPr/>
          <p:nvPr/>
        </p:nvSpPr>
        <p:spPr>
          <a:xfrm>
            <a:off x="8172400" y="5785808"/>
            <a:ext cx="611560"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13" name="Avanti o successivo 12">
            <a:hlinkClick r:id="rId11" action="ppaction://hlinksldjump" highlightClick="1"/>
          </p:cNvPr>
          <p:cNvSpPr/>
          <p:nvPr/>
        </p:nvSpPr>
        <p:spPr>
          <a:xfrm>
            <a:off x="8172400" y="6051768"/>
            <a:ext cx="611560"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14" name="Avanti o successivo 13">
            <a:hlinkClick r:id="rId11" action="ppaction://hlinksldjump" highlightClick="1"/>
          </p:cNvPr>
          <p:cNvSpPr/>
          <p:nvPr/>
        </p:nvSpPr>
        <p:spPr>
          <a:xfrm>
            <a:off x="8172400" y="6309320"/>
            <a:ext cx="611560"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a:t>
            </a:r>
            <a:endParaRPr lang="en-US" dirty="0"/>
          </a:p>
        </p:txBody>
      </p:sp>
      <p:sp>
        <p:nvSpPr>
          <p:cNvPr id="15" name="Avanti o successivo 14">
            <a:hlinkClick r:id="rId12" action="ppaction://hlinksldjump" highlightClick="1"/>
          </p:cNvPr>
          <p:cNvSpPr/>
          <p:nvPr/>
        </p:nvSpPr>
        <p:spPr>
          <a:xfrm>
            <a:off x="8172400" y="6597352"/>
            <a:ext cx="611560" cy="216024"/>
          </a:xfrm>
          <a:prstGeom prst="actionButtonForwardNex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err="1" smtClean="0"/>
              <a:t>Upgoing</a:t>
            </a:r>
            <a:r>
              <a:rPr lang="en-US" b="1" dirty="0" smtClean="0"/>
              <a:t> particles produced by muons</a:t>
            </a:r>
            <a:endParaRPr lang="en-US" b="1" dirty="0"/>
          </a:p>
        </p:txBody>
      </p:sp>
      <p:pic>
        <p:nvPicPr>
          <p:cNvPr id="50178" name="Picture 2"/>
          <p:cNvPicPr>
            <a:picLocks noChangeAspect="1" noChangeArrowheads="1"/>
          </p:cNvPicPr>
          <p:nvPr/>
        </p:nvPicPr>
        <p:blipFill>
          <a:blip r:embed="rId2" cstate="print"/>
          <a:srcRect/>
          <a:stretch>
            <a:fillRect/>
          </a:stretch>
        </p:blipFill>
        <p:spPr bwMode="auto">
          <a:xfrm>
            <a:off x="0" y="3068960"/>
            <a:ext cx="5429250" cy="1781175"/>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b="38610"/>
          <a:stretch>
            <a:fillRect/>
          </a:stretch>
        </p:blipFill>
        <p:spPr bwMode="auto">
          <a:xfrm>
            <a:off x="0" y="0"/>
            <a:ext cx="8851726" cy="2060848"/>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4241471" y="1772816"/>
            <a:ext cx="4939041" cy="5184576"/>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l="2611" t="63141" r="4189"/>
          <a:stretch>
            <a:fillRect/>
          </a:stretch>
        </p:blipFill>
        <p:spPr bwMode="auto">
          <a:xfrm>
            <a:off x="0" y="1196752"/>
            <a:ext cx="6408712" cy="961193"/>
          </a:xfrm>
          <a:prstGeom prst="rect">
            <a:avLst/>
          </a:prstGeom>
          <a:noFill/>
          <a:ln w="9525">
            <a:noFill/>
            <a:miter lim="800000"/>
            <a:headEnd/>
            <a:tailEnd/>
          </a:ln>
        </p:spPr>
      </p:pic>
      <p:sp>
        <p:nvSpPr>
          <p:cNvPr id="10" name="CasellaDiTesto 9"/>
          <p:cNvSpPr txBox="1"/>
          <p:nvPr/>
        </p:nvSpPr>
        <p:spPr>
          <a:xfrm>
            <a:off x="6300192" y="4869160"/>
            <a:ext cx="986167" cy="523220"/>
          </a:xfrm>
          <a:prstGeom prst="rect">
            <a:avLst/>
          </a:prstGeom>
          <a:noFill/>
        </p:spPr>
        <p:txBody>
          <a:bodyPr wrap="none" rtlCol="0">
            <a:spAutoFit/>
          </a:bodyPr>
          <a:lstStyle/>
          <a:p>
            <a:r>
              <a:rPr lang="en-US" sz="2800" dirty="0" smtClean="0">
                <a:solidFill>
                  <a:srgbClr val="FF0000"/>
                </a:solidFill>
              </a:rPr>
              <a:t>range</a:t>
            </a:r>
            <a:endParaRPr lang="en-US" sz="2800" dirty="0">
              <a:solidFill>
                <a:srgbClr val="FF0000"/>
              </a:solidFill>
            </a:endParaRPr>
          </a:p>
        </p:txBody>
      </p:sp>
      <p:sp>
        <p:nvSpPr>
          <p:cNvPr id="11" name="CasellaDiTesto 10"/>
          <p:cNvSpPr txBox="1"/>
          <p:nvPr/>
        </p:nvSpPr>
        <p:spPr>
          <a:xfrm>
            <a:off x="6466153" y="2041684"/>
            <a:ext cx="922047" cy="523220"/>
          </a:xfrm>
          <a:prstGeom prst="rect">
            <a:avLst/>
          </a:prstGeom>
          <a:noFill/>
        </p:spPr>
        <p:txBody>
          <a:bodyPr wrap="none" rtlCol="0">
            <a:spAutoFit/>
          </a:bodyPr>
          <a:lstStyle/>
          <a:p>
            <a:r>
              <a:rPr lang="en-US" sz="2800" dirty="0" smtClean="0">
                <a:solidFill>
                  <a:srgbClr val="FF0000"/>
                </a:solidFill>
              </a:rPr>
              <a:t>angle</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b="1" dirty="0" smtClean="0"/>
              <a:t>Fisica con detector 3-4 x ANTARES</a:t>
            </a:r>
            <a:endParaRPr lang="en-US" b="1" dirty="0"/>
          </a:p>
        </p:txBody>
      </p:sp>
      <p:sp>
        <p:nvSpPr>
          <p:cNvPr id="3" name="Segnaposto contenuto 2"/>
          <p:cNvSpPr>
            <a:spLocks noGrp="1"/>
          </p:cNvSpPr>
          <p:nvPr>
            <p:ph sz="quarter" idx="1"/>
          </p:nvPr>
        </p:nvSpPr>
        <p:spPr/>
        <p:txBody>
          <a:bodyPr/>
          <a:lstStyle/>
          <a:p>
            <a:r>
              <a:rPr lang="en-US" dirty="0" smtClean="0"/>
              <a:t>A </a:t>
            </a:r>
            <a:r>
              <a:rPr lang="en-US" dirty="0" err="1" smtClean="0"/>
              <a:t>parità</a:t>
            </a:r>
            <a:r>
              <a:rPr lang="en-US" dirty="0" smtClean="0"/>
              <a:t> di </a:t>
            </a:r>
            <a:r>
              <a:rPr lang="en-US" dirty="0" err="1" smtClean="0"/>
              <a:t>costo</a:t>
            </a:r>
            <a:r>
              <a:rPr lang="en-US" dirty="0" smtClean="0"/>
              <a:t>, </a:t>
            </a:r>
            <a:r>
              <a:rPr lang="en-US" dirty="0" err="1" smtClean="0"/>
              <a:t>il</a:t>
            </a:r>
            <a:r>
              <a:rPr lang="en-US" dirty="0" smtClean="0"/>
              <a:t> volume di un </a:t>
            </a:r>
            <a:r>
              <a:rPr lang="en-US" dirty="0" err="1" smtClean="0"/>
              <a:t>rivelatore</a:t>
            </a:r>
            <a:r>
              <a:rPr lang="en-US" dirty="0" smtClean="0"/>
              <a:t> con </a:t>
            </a:r>
            <a:r>
              <a:rPr lang="en-US" dirty="0" err="1" smtClean="0"/>
              <a:t>spaziatura</a:t>
            </a:r>
            <a:r>
              <a:rPr lang="en-US" dirty="0" smtClean="0"/>
              <a:t> 40m è </a:t>
            </a:r>
            <a:r>
              <a:rPr lang="en-US" dirty="0" err="1" smtClean="0"/>
              <a:t>doppio</a:t>
            </a:r>
            <a:r>
              <a:rPr lang="en-US" dirty="0" smtClean="0"/>
              <a:t> di </a:t>
            </a:r>
            <a:r>
              <a:rPr lang="en-US" dirty="0" err="1" smtClean="0"/>
              <a:t>uno</a:t>
            </a:r>
            <a:r>
              <a:rPr lang="en-US" dirty="0" smtClean="0"/>
              <a:t> con </a:t>
            </a:r>
            <a:r>
              <a:rPr lang="en-US" dirty="0" err="1" smtClean="0"/>
              <a:t>spaziatura</a:t>
            </a:r>
            <a:r>
              <a:rPr lang="en-US" dirty="0" smtClean="0"/>
              <a:t> di 20m</a:t>
            </a:r>
          </a:p>
          <a:p>
            <a:r>
              <a:rPr lang="en-US" dirty="0" err="1" smtClean="0"/>
              <a:t>Nessuna</a:t>
            </a:r>
            <a:r>
              <a:rPr lang="en-US" dirty="0" smtClean="0"/>
              <a:t> </a:t>
            </a:r>
            <a:r>
              <a:rPr lang="en-US" dirty="0" err="1" smtClean="0"/>
              <a:t>differenza</a:t>
            </a:r>
            <a:r>
              <a:rPr lang="en-US" dirty="0" smtClean="0"/>
              <a:t> di </a:t>
            </a:r>
            <a:r>
              <a:rPr lang="en-US" dirty="0" err="1" smtClean="0"/>
              <a:t>sensibilità</a:t>
            </a:r>
            <a:r>
              <a:rPr lang="en-US" dirty="0" smtClean="0"/>
              <a:t> </a:t>
            </a:r>
            <a:r>
              <a:rPr lang="en-US" dirty="0" err="1" smtClean="0"/>
              <a:t>tra</a:t>
            </a:r>
            <a:r>
              <a:rPr lang="en-US" dirty="0" smtClean="0"/>
              <a:t> 1-10 </a:t>
            </a:r>
            <a:r>
              <a:rPr lang="en-US" dirty="0" err="1" smtClean="0"/>
              <a:t>TeV</a:t>
            </a:r>
            <a:endParaRPr lang="en-US" dirty="0" smtClean="0"/>
          </a:p>
          <a:p>
            <a:r>
              <a:rPr lang="en-US" dirty="0" err="1" smtClean="0"/>
              <a:t>Flussi</a:t>
            </a:r>
            <a:r>
              <a:rPr lang="en-US" dirty="0" smtClean="0"/>
              <a:t> </a:t>
            </a:r>
            <a:r>
              <a:rPr lang="en-US" dirty="0" err="1" smtClean="0"/>
              <a:t>diffusi</a:t>
            </a:r>
            <a:r>
              <a:rPr lang="en-US" dirty="0" smtClean="0"/>
              <a:t>                         (40 </a:t>
            </a:r>
            <a:r>
              <a:rPr lang="en-US" dirty="0" err="1" smtClean="0"/>
              <a:t>vince</a:t>
            </a:r>
            <a:r>
              <a:rPr lang="en-US" dirty="0" smtClean="0"/>
              <a:t>)</a:t>
            </a:r>
          </a:p>
          <a:p>
            <a:r>
              <a:rPr lang="en-US" dirty="0" err="1" smtClean="0"/>
              <a:t>Flusso</a:t>
            </a:r>
            <a:r>
              <a:rPr lang="en-US" dirty="0" smtClean="0"/>
              <a:t> </a:t>
            </a:r>
            <a:r>
              <a:rPr lang="en-US" dirty="0" err="1" smtClean="0"/>
              <a:t>diffuso</a:t>
            </a:r>
            <a:r>
              <a:rPr lang="en-US" dirty="0" smtClean="0"/>
              <a:t> </a:t>
            </a:r>
            <a:r>
              <a:rPr lang="en-US" dirty="0" err="1" smtClean="0"/>
              <a:t>dalla</a:t>
            </a:r>
            <a:r>
              <a:rPr lang="en-US" dirty="0" smtClean="0"/>
              <a:t> </a:t>
            </a:r>
            <a:r>
              <a:rPr lang="en-US" dirty="0" err="1" smtClean="0"/>
              <a:t>Galassia</a:t>
            </a:r>
            <a:r>
              <a:rPr lang="en-US" dirty="0" smtClean="0"/>
              <a:t>? (40)</a:t>
            </a:r>
          </a:p>
          <a:p>
            <a:r>
              <a:rPr lang="en-US" dirty="0" smtClean="0"/>
              <a:t>Fermi Bubbles                     (20-40??)</a:t>
            </a:r>
          </a:p>
          <a:p>
            <a:r>
              <a:rPr lang="en-US" dirty="0" err="1" smtClean="0"/>
              <a:t>Sorgenti</a:t>
            </a:r>
            <a:r>
              <a:rPr lang="en-US" dirty="0" smtClean="0"/>
              <a:t> </a:t>
            </a:r>
            <a:r>
              <a:rPr lang="en-US" dirty="0" err="1" smtClean="0"/>
              <a:t>puntiformi</a:t>
            </a:r>
            <a:r>
              <a:rPr lang="en-US" dirty="0" smtClean="0"/>
              <a:t> (microquasars) (40)</a:t>
            </a:r>
          </a:p>
          <a:p>
            <a:r>
              <a:rPr lang="en-US" dirty="0" smtClean="0"/>
              <a:t>Veto per ORCA                  (40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Neutrino </a:t>
            </a:r>
            <a:r>
              <a:rPr lang="en-US" b="1" dirty="0" err="1" smtClean="0"/>
              <a:t>skymap</a:t>
            </a:r>
            <a:r>
              <a:rPr lang="en-US" b="1" dirty="0" smtClean="0"/>
              <a:t> in 2012</a:t>
            </a:r>
            <a:endParaRPr lang="en-US" b="1" dirty="0"/>
          </a:p>
        </p:txBody>
      </p:sp>
      <p:pic>
        <p:nvPicPr>
          <p:cNvPr id="40962" name="Picture 2"/>
          <p:cNvPicPr>
            <a:picLocks noChangeAspect="1" noChangeArrowheads="1"/>
          </p:cNvPicPr>
          <p:nvPr/>
        </p:nvPicPr>
        <p:blipFill>
          <a:blip r:embed="rId2" cstate="print"/>
          <a:srcRect t="6690" b="7178"/>
          <a:stretch>
            <a:fillRect/>
          </a:stretch>
        </p:blipFill>
        <p:spPr bwMode="auto">
          <a:xfrm>
            <a:off x="69824" y="1469885"/>
            <a:ext cx="8966672" cy="4767427"/>
          </a:xfrm>
          <a:prstGeom prst="rect">
            <a:avLst/>
          </a:prstGeom>
          <a:noFill/>
          <a:ln w="9525">
            <a:noFill/>
            <a:miter lim="800000"/>
            <a:headEnd/>
            <a:tailEnd/>
          </a:ln>
        </p:spPr>
      </p:pic>
      <p:pic>
        <p:nvPicPr>
          <p:cNvPr id="7" name="Segnaposto contenuto 4" descr="mants44.jpg"/>
          <p:cNvPicPr>
            <a:picLocks noChangeAspect="1"/>
          </p:cNvPicPr>
          <p:nvPr/>
        </p:nvPicPr>
        <p:blipFill>
          <a:blip r:embed="rId3" cstate="print"/>
          <a:srcRect l="6563" t="23336" b="18324"/>
          <a:stretch>
            <a:fillRect/>
          </a:stretch>
        </p:blipFill>
        <p:spPr>
          <a:xfrm>
            <a:off x="1691680" y="2204864"/>
            <a:ext cx="6150785" cy="2880320"/>
          </a:xfrm>
          <a:prstGeom prst="rect">
            <a:avLst/>
          </a:prstGeom>
        </p:spPr>
      </p:pic>
      <p:sp>
        <p:nvSpPr>
          <p:cNvPr id="6" name="Rettangolo 5"/>
          <p:cNvSpPr/>
          <p:nvPr/>
        </p:nvSpPr>
        <p:spPr>
          <a:xfrm>
            <a:off x="4600464" y="495991"/>
            <a:ext cx="2710999" cy="646331"/>
          </a:xfrm>
          <a:prstGeom prst="rect">
            <a:avLst/>
          </a:prstGeom>
        </p:spPr>
        <p:txBody>
          <a:bodyPr wrap="none">
            <a:spAutoFit/>
          </a:bodyPr>
          <a:lstStyle/>
          <a:p>
            <a:r>
              <a:rPr lang="en-US" sz="3600" b="1" dirty="0" smtClean="0">
                <a:solidFill>
                  <a:srgbClr val="FF0000"/>
                </a:solidFill>
                <a:latin typeface="Bookman Old Style"/>
                <a:ea typeface="+mj-ea"/>
                <a:cs typeface="+mj-cs"/>
              </a:rPr>
              <a:t>-------- </a:t>
            </a:r>
            <a:r>
              <a:rPr lang="en-US" sz="3200" b="1" dirty="0" smtClean="0">
                <a:solidFill>
                  <a:srgbClr val="464653"/>
                </a:solidFill>
                <a:latin typeface="Bookman Old Style"/>
                <a:ea typeface="+mj-ea"/>
                <a:cs typeface="+mj-cs"/>
              </a:rPr>
              <a:t>20xx</a:t>
            </a:r>
            <a:endParaRPr lang="en-US" dirty="0"/>
          </a:p>
        </p:txBody>
      </p:sp>
      <p:sp>
        <p:nvSpPr>
          <p:cNvPr id="8" name="Sole 7"/>
          <p:cNvSpPr/>
          <p:nvPr/>
        </p:nvSpPr>
        <p:spPr>
          <a:xfrm>
            <a:off x="3131840" y="3429040"/>
            <a:ext cx="360000" cy="3600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ole 8"/>
          <p:cNvSpPr/>
          <p:nvPr/>
        </p:nvSpPr>
        <p:spPr>
          <a:xfrm>
            <a:off x="4284008" y="3284984"/>
            <a:ext cx="360000" cy="3600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ole 9"/>
          <p:cNvSpPr/>
          <p:nvPr/>
        </p:nvSpPr>
        <p:spPr>
          <a:xfrm>
            <a:off x="3491920" y="3581440"/>
            <a:ext cx="360000" cy="3600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ole 10"/>
          <p:cNvSpPr/>
          <p:nvPr/>
        </p:nvSpPr>
        <p:spPr>
          <a:xfrm>
            <a:off x="5436096" y="3645024"/>
            <a:ext cx="360000" cy="3600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ole 11"/>
          <p:cNvSpPr/>
          <p:nvPr/>
        </p:nvSpPr>
        <p:spPr>
          <a:xfrm>
            <a:off x="6156176" y="3284984"/>
            <a:ext cx="360000" cy="3600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ole 12"/>
          <p:cNvSpPr/>
          <p:nvPr/>
        </p:nvSpPr>
        <p:spPr>
          <a:xfrm>
            <a:off x="5076056" y="3140968"/>
            <a:ext cx="360000" cy="3600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ole 13"/>
          <p:cNvSpPr/>
          <p:nvPr/>
        </p:nvSpPr>
        <p:spPr>
          <a:xfrm>
            <a:off x="3923968" y="3356992"/>
            <a:ext cx="360000" cy="3600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ole 14"/>
          <p:cNvSpPr/>
          <p:nvPr/>
        </p:nvSpPr>
        <p:spPr>
          <a:xfrm>
            <a:off x="3419912" y="3212976"/>
            <a:ext cx="360000" cy="3600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ole 15"/>
          <p:cNvSpPr/>
          <p:nvPr/>
        </p:nvSpPr>
        <p:spPr>
          <a:xfrm>
            <a:off x="6228224" y="4365144"/>
            <a:ext cx="360000" cy="3600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ole 16"/>
          <p:cNvSpPr/>
          <p:nvPr/>
        </p:nvSpPr>
        <p:spPr>
          <a:xfrm>
            <a:off x="4644048" y="3356992"/>
            <a:ext cx="360000" cy="3600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4" presetClass="exit" presetSubtype="16" fill="hold" nodeType="withEffect">
                                  <p:stCondLst>
                                    <p:cond delay="0"/>
                                  </p:stCondLst>
                                  <p:childTnLst>
                                    <p:animEffect transition="out" filter="box(in)">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par>
                          <p:cTn id="24" fill="hold">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par>
                          <p:cTn id="28" fill="hold">
                            <p:stCondLst>
                              <p:cond delay="2000"/>
                            </p:stCondLst>
                            <p:childTnLst>
                              <p:par>
                                <p:cTn id="29" presetID="9"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par>
                          <p:cTn id="32" fill="hold">
                            <p:stCondLst>
                              <p:cond delay="2500"/>
                            </p:stCondLst>
                            <p:childTnLst>
                              <p:par>
                                <p:cTn id="33" presetID="9"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par>
                          <p:cTn id="36" fill="hold">
                            <p:stCondLst>
                              <p:cond delay="3000"/>
                            </p:stCondLst>
                            <p:childTnLst>
                              <p:par>
                                <p:cTn id="37" presetID="9"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childTnLst>
                          </p:cTn>
                        </p:par>
                        <p:par>
                          <p:cTn id="40" fill="hold">
                            <p:stCondLst>
                              <p:cond delay="3500"/>
                            </p:stCondLst>
                            <p:childTnLst>
                              <p:par>
                                <p:cTn id="41" presetID="9"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childTnLst>
                          </p:cTn>
                        </p:par>
                        <p:par>
                          <p:cTn id="44" fill="hold">
                            <p:stCondLst>
                              <p:cond delay="4000"/>
                            </p:stCondLst>
                            <p:childTnLst>
                              <p:par>
                                <p:cTn id="45" presetID="9"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par>
                          <p:cTn id="48" fill="hold">
                            <p:stCondLst>
                              <p:cond delay="4500"/>
                            </p:stCondLst>
                            <p:childTnLst>
                              <p:par>
                                <p:cTn id="49" presetID="9"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dissolve">
                                      <p:cBhvr>
                                        <p:cTn id="51" dur="500"/>
                                        <p:tgtEl>
                                          <p:spTgt spid="16"/>
                                        </p:tgtEl>
                                      </p:cBhvr>
                                    </p:animEffect>
                                  </p:childTnLst>
                                </p:cTn>
                              </p:par>
                            </p:childTnLst>
                          </p:cTn>
                        </p:par>
                        <p:par>
                          <p:cTn id="52" fill="hold">
                            <p:stCondLst>
                              <p:cond delay="5000"/>
                            </p:stCondLst>
                            <p:childTnLst>
                              <p:par>
                                <p:cTn id="53" presetID="9"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dissolv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Monte Carlo</a:t>
            </a:r>
            <a:endParaRPr lang="en-US" b="1" dirty="0"/>
          </a:p>
        </p:txBody>
      </p:sp>
      <p:sp>
        <p:nvSpPr>
          <p:cNvPr id="3" name="Segnaposto contenuto 2"/>
          <p:cNvSpPr>
            <a:spLocks noGrp="1"/>
          </p:cNvSpPr>
          <p:nvPr>
            <p:ph sz="quarter" idx="1"/>
          </p:nvPr>
        </p:nvSpPr>
        <p:spPr>
          <a:xfrm>
            <a:off x="1187624" y="1556792"/>
            <a:ext cx="3826768" cy="4937760"/>
          </a:xfrm>
        </p:spPr>
        <p:txBody>
          <a:bodyPr/>
          <a:lstStyle/>
          <a:p>
            <a:r>
              <a:rPr lang="en-US" dirty="0" smtClean="0"/>
              <a:t>A. Margiotta</a:t>
            </a:r>
          </a:p>
          <a:p>
            <a:pPr lvl="1"/>
            <a:r>
              <a:rPr lang="en-US" dirty="0" smtClean="0"/>
              <a:t>C. Distefano</a:t>
            </a:r>
          </a:p>
          <a:p>
            <a:pPr lvl="1"/>
            <a:r>
              <a:rPr lang="en-US" dirty="0" smtClean="0"/>
              <a:t>R. Coniglione</a:t>
            </a:r>
          </a:p>
          <a:p>
            <a:pPr lvl="1"/>
            <a:r>
              <a:rPr lang="en-US" dirty="0" smtClean="0"/>
              <a:t>C. James</a:t>
            </a:r>
          </a:p>
          <a:p>
            <a:pPr lvl="1"/>
            <a:r>
              <a:rPr lang="en-US" dirty="0" smtClean="0"/>
              <a:t>L.A. Fusco</a:t>
            </a:r>
          </a:p>
          <a:p>
            <a:pPr lvl="1"/>
            <a:r>
              <a:rPr lang="en-US" dirty="0" smtClean="0"/>
              <a:t>G. de Bonis</a:t>
            </a:r>
          </a:p>
          <a:p>
            <a:pPr lvl="1"/>
            <a:r>
              <a:rPr lang="en-US" dirty="0" smtClean="0"/>
              <a:t>…</a:t>
            </a:r>
          </a:p>
          <a:p>
            <a:pPr lvl="1"/>
            <a:r>
              <a:rPr lang="en-US" dirty="0" smtClean="0"/>
              <a:t>M. de </a:t>
            </a:r>
            <a:r>
              <a:rPr lang="en-US" dirty="0" err="1" smtClean="0"/>
              <a:t>Jong</a:t>
            </a:r>
            <a:endParaRPr lang="en-US" dirty="0" smtClean="0"/>
          </a:p>
          <a:p>
            <a:pPr>
              <a:buNone/>
            </a:pPr>
            <a:endParaRPr lang="en-US" dirty="0" smtClean="0"/>
          </a:p>
          <a:p>
            <a:r>
              <a:rPr lang="en-US" dirty="0" smtClean="0"/>
              <a:t>MUPAGE</a:t>
            </a:r>
          </a:p>
          <a:p>
            <a:pPr lvl="1"/>
            <a:endParaRPr lang="en-US" dirty="0"/>
          </a:p>
        </p:txBody>
      </p:sp>
      <p:pic>
        <p:nvPicPr>
          <p:cNvPr id="1031" name="Picture 7"/>
          <p:cNvPicPr>
            <a:picLocks noChangeAspect="1" noChangeArrowheads="1"/>
          </p:cNvPicPr>
          <p:nvPr/>
        </p:nvPicPr>
        <p:blipFill>
          <a:blip r:embed="rId2" cstate="print"/>
          <a:srcRect l="59061" t="19950" r="24992" b="45401"/>
          <a:stretch>
            <a:fillRect/>
          </a:stretch>
        </p:blipFill>
        <p:spPr bwMode="auto">
          <a:xfrm>
            <a:off x="0" y="1916832"/>
            <a:ext cx="1472891" cy="1800200"/>
          </a:xfrm>
          <a:prstGeom prst="rect">
            <a:avLst/>
          </a:prstGeom>
          <a:noFill/>
          <a:ln w="9525">
            <a:noFill/>
            <a:miter lim="800000"/>
            <a:headEnd/>
            <a:tailEnd/>
          </a:ln>
        </p:spPr>
      </p:pic>
      <p:pic>
        <p:nvPicPr>
          <p:cNvPr id="11" name="Segnaposto contenuto 5" descr="IMG_0271.JPG"/>
          <p:cNvPicPr>
            <a:picLocks noChangeAspect="1"/>
          </p:cNvPicPr>
          <p:nvPr/>
        </p:nvPicPr>
        <p:blipFill>
          <a:blip r:embed="rId3" cstate="print"/>
          <a:stretch>
            <a:fillRect/>
          </a:stretch>
        </p:blipFill>
        <p:spPr>
          <a:xfrm>
            <a:off x="4211960" y="908720"/>
            <a:ext cx="4104456" cy="5472608"/>
          </a:xfrm>
          <a:prstGeom prst="rect">
            <a:avLst/>
          </a:prstGeom>
        </p:spPr>
      </p:pic>
      <p:sp>
        <p:nvSpPr>
          <p:cNvPr id="12" name="Freccia in giù 11"/>
          <p:cNvSpPr/>
          <p:nvPr/>
        </p:nvSpPr>
        <p:spPr>
          <a:xfrm rot="19159328">
            <a:off x="3943532" y="4846048"/>
            <a:ext cx="484632" cy="90264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The simulation in KM3NeT</a:t>
            </a:r>
            <a:endParaRPr lang="en-US" dirty="0"/>
          </a:p>
        </p:txBody>
      </p:sp>
      <p:sp>
        <p:nvSpPr>
          <p:cNvPr id="3" name="Segnaposto contenuto 2"/>
          <p:cNvSpPr>
            <a:spLocks noGrp="1"/>
          </p:cNvSpPr>
          <p:nvPr>
            <p:ph sz="quarter" idx="1"/>
          </p:nvPr>
        </p:nvSpPr>
        <p:spPr/>
        <p:txBody>
          <a:bodyPr/>
          <a:lstStyle/>
          <a:p>
            <a:endParaRPr lang="en-US" dirty="0"/>
          </a:p>
        </p:txBody>
      </p:sp>
      <p:pic>
        <p:nvPicPr>
          <p:cNvPr id="20483" name="Picture 3"/>
          <p:cNvPicPr>
            <a:picLocks noChangeAspect="1" noChangeArrowheads="1"/>
          </p:cNvPicPr>
          <p:nvPr/>
        </p:nvPicPr>
        <p:blipFill>
          <a:blip r:embed="rId2" cstate="print"/>
          <a:srcRect l="5510" t="7796" r="5510" b="6816"/>
          <a:stretch>
            <a:fillRect/>
          </a:stretch>
        </p:blipFill>
        <p:spPr bwMode="auto">
          <a:xfrm>
            <a:off x="701570" y="1268760"/>
            <a:ext cx="7756612" cy="5256584"/>
          </a:xfrm>
          <a:prstGeom prst="rect">
            <a:avLst/>
          </a:prstGeom>
          <a:noFill/>
          <a:ln w="9525">
            <a:noFill/>
            <a:miter lim="800000"/>
            <a:headEnd/>
            <a:tailEnd/>
          </a:ln>
        </p:spPr>
      </p:pic>
      <p:sp>
        <p:nvSpPr>
          <p:cNvPr id="6" name="CasellaDiTesto 5"/>
          <p:cNvSpPr txBox="1"/>
          <p:nvPr/>
        </p:nvSpPr>
        <p:spPr>
          <a:xfrm>
            <a:off x="1835696" y="6021288"/>
            <a:ext cx="1710725" cy="369332"/>
          </a:xfrm>
          <a:prstGeom prst="rect">
            <a:avLst/>
          </a:prstGeom>
          <a:noFill/>
        </p:spPr>
        <p:txBody>
          <a:bodyPr wrap="none" rtlCol="0">
            <a:spAutoFit/>
          </a:bodyPr>
          <a:lstStyle/>
          <a:p>
            <a:r>
              <a:rPr lang="en-US" dirty="0" smtClean="0"/>
              <a:t>Rosa Coniglione</a:t>
            </a:r>
            <a:endParaRPr lang="en-US" dirty="0"/>
          </a:p>
        </p:txBody>
      </p:sp>
      <p:sp>
        <p:nvSpPr>
          <p:cNvPr id="7" name="Indietro o precedente 6">
            <a:hlinkClick r:id="rId3" action="ppaction://hlinksldjump" highlightClick="1"/>
          </p:cNvPr>
          <p:cNvSpPr/>
          <p:nvPr/>
        </p:nvSpPr>
        <p:spPr>
          <a:xfrm>
            <a:off x="8244408" y="5949280"/>
            <a:ext cx="754384" cy="3943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b="1" dirty="0" smtClean="0"/>
              <a:t>1- Diffuse flux of cosmic </a:t>
            </a:r>
            <a:r>
              <a:rPr lang="en-US" b="1" dirty="0" smtClean="0">
                <a:latin typeface="Symbol" pitchFamily="18" charset="2"/>
              </a:rPr>
              <a:t>n</a:t>
            </a:r>
            <a:r>
              <a:rPr lang="en-US" b="1" baseline="-25000" dirty="0" smtClean="0">
                <a:latin typeface="Symbol" pitchFamily="18" charset="2"/>
              </a:rPr>
              <a:t>m</a:t>
            </a:r>
            <a:r>
              <a:rPr lang="en-US" b="1" dirty="0" smtClean="0"/>
              <a:t> neutrinos</a:t>
            </a:r>
            <a:endParaRPr lang="en-US" b="1" dirty="0"/>
          </a:p>
        </p:txBody>
      </p:sp>
      <p:sp>
        <p:nvSpPr>
          <p:cNvPr id="3" name="Segnaposto contenuto 2"/>
          <p:cNvSpPr>
            <a:spLocks noGrp="1"/>
          </p:cNvSpPr>
          <p:nvPr>
            <p:ph sz="quarter" idx="1"/>
          </p:nvPr>
        </p:nvSpPr>
        <p:spPr/>
        <p:txBody>
          <a:bodyPr/>
          <a:lstStyle/>
          <a:p>
            <a:endParaRPr lang="en-US" dirty="0"/>
          </a:p>
        </p:txBody>
      </p:sp>
      <p:pic>
        <p:nvPicPr>
          <p:cNvPr id="1025" name="Picture 1"/>
          <p:cNvPicPr>
            <a:picLocks noChangeAspect="1" noChangeArrowheads="1"/>
          </p:cNvPicPr>
          <p:nvPr/>
        </p:nvPicPr>
        <p:blipFill>
          <a:blip r:embed="rId2" cstate="print"/>
          <a:srcRect l="2948" t="9728" r="4683"/>
          <a:stretch>
            <a:fillRect/>
          </a:stretch>
        </p:blipFill>
        <p:spPr bwMode="auto">
          <a:xfrm>
            <a:off x="683569" y="1196752"/>
            <a:ext cx="7416824" cy="5125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1- Diffuse flux: the </a:t>
            </a:r>
            <a:r>
              <a:rPr lang="en-US" b="1" dirty="0" smtClean="0">
                <a:latin typeface="Symbol" pitchFamily="18" charset="2"/>
              </a:rPr>
              <a:t>n</a:t>
            </a:r>
            <a:r>
              <a:rPr lang="en-US" b="1" baseline="-25000" dirty="0" smtClean="0">
                <a:latin typeface="Symbol" pitchFamily="18" charset="2"/>
              </a:rPr>
              <a:t>m</a:t>
            </a:r>
            <a:r>
              <a:rPr lang="en-US" b="1" dirty="0" smtClean="0"/>
              <a:t> channel </a:t>
            </a:r>
            <a:endParaRPr lang="en-US" b="1" dirty="0"/>
          </a:p>
        </p:txBody>
      </p:sp>
      <p:sp>
        <p:nvSpPr>
          <p:cNvPr id="22530" name="AutoShape 2" descr="https://indico.cern.ch/conferenceDisplay.py/getPic?picId=76&amp;confId=20031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https://indico.cern.ch/conferenceDisplay.py/getPic?picId=76&amp;confId=20031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Immagine 8" descr="diffuse.gif"/>
          <p:cNvPicPr>
            <a:picLocks noChangeAspect="1"/>
          </p:cNvPicPr>
          <p:nvPr/>
        </p:nvPicPr>
        <p:blipFill>
          <a:blip r:embed="rId2" cstate="print"/>
          <a:stretch>
            <a:fillRect/>
          </a:stretch>
        </p:blipFill>
        <p:spPr>
          <a:xfrm>
            <a:off x="683569" y="1196752"/>
            <a:ext cx="7560840" cy="5149193"/>
          </a:xfrm>
          <a:prstGeom prst="rect">
            <a:avLst/>
          </a:prstGeom>
        </p:spPr>
      </p:pic>
      <p:cxnSp>
        <p:nvCxnSpPr>
          <p:cNvPr id="12" name="Connettore 1 11"/>
          <p:cNvCxnSpPr/>
          <p:nvPr/>
        </p:nvCxnSpPr>
        <p:spPr>
          <a:xfrm>
            <a:off x="3203848" y="3958165"/>
            <a:ext cx="19442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1619672" y="3800073"/>
            <a:ext cx="1640577" cy="276999"/>
          </a:xfrm>
          <a:prstGeom prst="rect">
            <a:avLst/>
          </a:prstGeom>
          <a:noFill/>
        </p:spPr>
        <p:txBody>
          <a:bodyPr wrap="none" rtlCol="0">
            <a:spAutoFit/>
          </a:bodyPr>
          <a:lstStyle/>
          <a:p>
            <a:r>
              <a:rPr lang="en-US" sz="1200" b="1" dirty="0" err="1" smtClean="0">
                <a:solidFill>
                  <a:srgbClr val="FF0000"/>
                </a:solidFill>
              </a:rPr>
              <a:t>Analisys</a:t>
            </a:r>
            <a:r>
              <a:rPr lang="en-US" sz="1200" b="1" dirty="0" smtClean="0">
                <a:solidFill>
                  <a:srgbClr val="FF0000"/>
                </a:solidFill>
              </a:rPr>
              <a:t> in progress </a:t>
            </a:r>
            <a:endParaRPr lang="en-US" sz="1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Muon energy losses</a:t>
            </a:r>
            <a:endParaRPr lang="en-US" b="1" dirty="0"/>
          </a:p>
        </p:txBody>
      </p:sp>
      <p:pic>
        <p:nvPicPr>
          <p:cNvPr id="6" name="Picture 4" descr="dedx_water_theorie.eps"/>
          <p:cNvPicPr>
            <a:picLocks noChangeAspect="1" noChangeArrowheads="1"/>
          </p:cNvPicPr>
          <p:nvPr/>
        </p:nvPicPr>
        <p:blipFill>
          <a:blip r:embed="rId3" r:link="rId4" cstate="print"/>
          <a:srcRect/>
          <a:stretch>
            <a:fillRect/>
          </a:stretch>
        </p:blipFill>
        <p:spPr bwMode="auto">
          <a:xfrm>
            <a:off x="372219" y="2009618"/>
            <a:ext cx="3818781" cy="4479303"/>
          </a:xfrm>
          <a:prstGeom prst="rect">
            <a:avLst/>
          </a:prstGeom>
          <a:noFill/>
          <a:ln w="9525">
            <a:noFill/>
            <a:miter lim="800000"/>
            <a:headEnd/>
            <a:tailEnd/>
          </a:ln>
        </p:spPr>
      </p:pic>
      <p:graphicFrame>
        <p:nvGraphicFramePr>
          <p:cNvPr id="8" name="Object 1025"/>
          <p:cNvGraphicFramePr>
            <a:graphicFrameLocks noChangeAspect="1"/>
          </p:cNvGraphicFramePr>
          <p:nvPr/>
        </p:nvGraphicFramePr>
        <p:xfrm>
          <a:off x="4648200" y="1916921"/>
          <a:ext cx="2838450" cy="752475"/>
        </p:xfrm>
        <a:graphic>
          <a:graphicData uri="http://schemas.openxmlformats.org/presentationml/2006/ole">
            <p:oleObj spid="_x0000_s23554" name="Equation" r:id="rId5" imgW="1371600" imgH="393480" progId="Equation.3">
              <p:embed/>
            </p:oleObj>
          </a:graphicData>
        </a:graphic>
      </p:graphicFrame>
      <p:sp>
        <p:nvSpPr>
          <p:cNvPr id="9" name="ZoneTexte 20"/>
          <p:cNvSpPr txBox="1"/>
          <p:nvPr/>
        </p:nvSpPr>
        <p:spPr>
          <a:xfrm>
            <a:off x="5436096" y="3429000"/>
            <a:ext cx="3493264" cy="369332"/>
          </a:xfrm>
          <a:prstGeom prst="rect">
            <a:avLst/>
          </a:prstGeom>
          <a:noFill/>
        </p:spPr>
        <p:txBody>
          <a:bodyPr wrap="none" rtlCol="0">
            <a:spAutoFit/>
          </a:bodyPr>
          <a:lstStyle/>
          <a:p>
            <a:r>
              <a:rPr lang="en-GB" dirty="0" smtClean="0"/>
              <a:t>b(E) = </a:t>
            </a:r>
            <a:r>
              <a:rPr lang="en-GB" dirty="0" err="1" smtClean="0"/>
              <a:t>b</a:t>
            </a:r>
            <a:r>
              <a:rPr lang="en-GB" baseline="-25000" dirty="0" err="1" smtClean="0"/>
              <a:t>Brem</a:t>
            </a:r>
            <a:r>
              <a:rPr lang="en-GB" baseline="-25000" dirty="0" smtClean="0"/>
              <a:t>.</a:t>
            </a:r>
            <a:r>
              <a:rPr lang="en-GB" dirty="0" smtClean="0"/>
              <a:t>(E)+</a:t>
            </a:r>
            <a:r>
              <a:rPr lang="en-GB" dirty="0" err="1" smtClean="0"/>
              <a:t>b</a:t>
            </a:r>
            <a:r>
              <a:rPr lang="en-GB" baseline="-25000" dirty="0" err="1" smtClean="0"/>
              <a:t>Pair</a:t>
            </a:r>
            <a:r>
              <a:rPr lang="en-GB" dirty="0" smtClean="0"/>
              <a:t>(E)+</a:t>
            </a:r>
            <a:r>
              <a:rPr lang="en-GB" dirty="0" err="1" smtClean="0"/>
              <a:t>b</a:t>
            </a:r>
            <a:r>
              <a:rPr lang="en-GB" baseline="-25000" dirty="0" err="1" smtClean="0"/>
              <a:t>Nucl</a:t>
            </a:r>
            <a:r>
              <a:rPr lang="en-GB" baseline="-25000" dirty="0" smtClean="0"/>
              <a:t>.</a:t>
            </a:r>
            <a:r>
              <a:rPr lang="en-GB" dirty="0" smtClean="0"/>
              <a:t>(E)</a:t>
            </a:r>
            <a:endParaRPr lang="en-GB" sz="1600" dirty="0"/>
          </a:p>
        </p:txBody>
      </p:sp>
      <p:sp>
        <p:nvSpPr>
          <p:cNvPr id="10" name="Line 4"/>
          <p:cNvSpPr>
            <a:spLocks noChangeShapeType="1"/>
          </p:cNvSpPr>
          <p:nvPr/>
        </p:nvSpPr>
        <p:spPr bwMode="auto">
          <a:xfrm>
            <a:off x="6878637" y="2488421"/>
            <a:ext cx="285651" cy="940579"/>
          </a:xfrm>
          <a:prstGeom prst="line">
            <a:avLst/>
          </a:prstGeom>
          <a:noFill/>
          <a:ln w="28575">
            <a:solidFill>
              <a:srgbClr val="0070C0"/>
            </a:solidFill>
            <a:round/>
            <a:headEnd type="triangle" w="med" len="med"/>
            <a:tailEnd/>
          </a:ln>
        </p:spPr>
        <p:txBody>
          <a:bodyPr/>
          <a:lstStyle/>
          <a:p>
            <a:endParaRPr lang="en-GB"/>
          </a:p>
        </p:txBody>
      </p:sp>
      <p:sp>
        <p:nvSpPr>
          <p:cNvPr id="11" name="Line 4"/>
          <p:cNvSpPr>
            <a:spLocks noChangeShapeType="1"/>
          </p:cNvSpPr>
          <p:nvPr/>
        </p:nvSpPr>
        <p:spPr bwMode="auto">
          <a:xfrm flipH="1">
            <a:off x="5811837" y="2492767"/>
            <a:ext cx="0" cy="609600"/>
          </a:xfrm>
          <a:prstGeom prst="line">
            <a:avLst/>
          </a:prstGeom>
          <a:noFill/>
          <a:ln w="28575">
            <a:solidFill>
              <a:srgbClr val="0070C0"/>
            </a:solidFill>
            <a:round/>
            <a:headEnd type="triangle" w="med" len="med"/>
            <a:tailEnd/>
          </a:ln>
        </p:spPr>
        <p:txBody>
          <a:bodyPr/>
          <a:lstStyle/>
          <a:p>
            <a:endParaRPr lang="en-GB"/>
          </a:p>
        </p:txBody>
      </p:sp>
      <p:sp>
        <p:nvSpPr>
          <p:cNvPr id="12" name="ZoneTexte 15"/>
          <p:cNvSpPr txBox="1"/>
          <p:nvPr/>
        </p:nvSpPr>
        <p:spPr>
          <a:xfrm>
            <a:off x="5126037" y="3102367"/>
            <a:ext cx="1048685" cy="338554"/>
          </a:xfrm>
          <a:prstGeom prst="rect">
            <a:avLst/>
          </a:prstGeom>
          <a:noFill/>
        </p:spPr>
        <p:txBody>
          <a:bodyPr wrap="none" rtlCol="0">
            <a:spAutoFit/>
          </a:bodyPr>
          <a:lstStyle/>
          <a:p>
            <a:r>
              <a:rPr lang="en-GB" sz="1600" dirty="0" smtClean="0"/>
              <a:t>ionization</a:t>
            </a:r>
            <a:endParaRPr lang="en-GB" dirty="0"/>
          </a:p>
        </p:txBody>
      </p:sp>
      <p:sp>
        <p:nvSpPr>
          <p:cNvPr id="13" name="ZoneTexte 16"/>
          <p:cNvSpPr txBox="1"/>
          <p:nvPr/>
        </p:nvSpPr>
        <p:spPr>
          <a:xfrm>
            <a:off x="5076056" y="4509120"/>
            <a:ext cx="3293979" cy="1323439"/>
          </a:xfrm>
          <a:prstGeom prst="rect">
            <a:avLst/>
          </a:prstGeom>
          <a:noFill/>
        </p:spPr>
        <p:txBody>
          <a:bodyPr wrap="none" rtlCol="0">
            <a:spAutoFit/>
          </a:bodyPr>
          <a:lstStyle/>
          <a:p>
            <a:r>
              <a:rPr lang="en-GB" dirty="0" smtClean="0"/>
              <a:t>a ~ 3 </a:t>
            </a:r>
            <a:r>
              <a:rPr lang="en-GB" dirty="0" err="1" smtClean="0"/>
              <a:t>MeV</a:t>
            </a:r>
            <a:r>
              <a:rPr lang="en-GB" dirty="0" smtClean="0"/>
              <a:t> cm</a:t>
            </a:r>
            <a:r>
              <a:rPr lang="en-GB" baseline="30000" dirty="0" smtClean="0"/>
              <a:t>-1 </a:t>
            </a:r>
            <a:r>
              <a:rPr lang="en-GB" dirty="0" smtClean="0"/>
              <a:t>       </a:t>
            </a:r>
          </a:p>
          <a:p>
            <a:r>
              <a:rPr lang="en-GB" dirty="0" smtClean="0"/>
              <a:t>                                 in water</a:t>
            </a:r>
            <a:endParaRPr lang="en-GB" baseline="30000" dirty="0" smtClean="0"/>
          </a:p>
          <a:p>
            <a:r>
              <a:rPr lang="en-GB" dirty="0" smtClean="0"/>
              <a:t>b ~ 3.6x10</a:t>
            </a:r>
            <a:r>
              <a:rPr lang="en-GB" baseline="30000" dirty="0" smtClean="0"/>
              <a:t>-6</a:t>
            </a:r>
            <a:r>
              <a:rPr lang="en-GB" dirty="0" smtClean="0"/>
              <a:t> cm</a:t>
            </a:r>
            <a:r>
              <a:rPr lang="en-GB" baseline="30000" dirty="0" smtClean="0"/>
              <a:t>-1</a:t>
            </a:r>
          </a:p>
          <a:p>
            <a:endParaRPr lang="en-GB" baseline="30000" dirty="0" smtClean="0"/>
          </a:p>
          <a:p>
            <a:r>
              <a:rPr lang="en-US" sz="1400" dirty="0" smtClean="0"/>
              <a:t>[e.g. Groom, </a:t>
            </a:r>
            <a:r>
              <a:rPr lang="en-US" sz="1400" dirty="0" err="1" smtClean="0"/>
              <a:t>Mokhov</a:t>
            </a:r>
            <a:r>
              <a:rPr lang="en-US" sz="1400" dirty="0" smtClean="0"/>
              <a:t>,  </a:t>
            </a:r>
            <a:r>
              <a:rPr lang="en-US" sz="1400" dirty="0" err="1" smtClean="0"/>
              <a:t>Striganov</a:t>
            </a:r>
            <a:r>
              <a:rPr lang="en-US" sz="1400" dirty="0" smtClean="0"/>
              <a:t>; 2001]</a:t>
            </a:r>
            <a:endParaRPr lang="en-GB" baseline="30000" dirty="0"/>
          </a:p>
        </p:txBody>
      </p:sp>
      <p:sp>
        <p:nvSpPr>
          <p:cNvPr id="14" name="ZoneTexte 17"/>
          <p:cNvSpPr txBox="1"/>
          <p:nvPr/>
        </p:nvSpPr>
        <p:spPr>
          <a:xfrm>
            <a:off x="4499992" y="4005064"/>
            <a:ext cx="3595856" cy="369332"/>
          </a:xfrm>
          <a:prstGeom prst="rect">
            <a:avLst/>
          </a:prstGeom>
          <a:noFill/>
        </p:spPr>
        <p:txBody>
          <a:bodyPr wrap="none" rtlCol="0">
            <a:spAutoFit/>
          </a:bodyPr>
          <a:lstStyle/>
          <a:p>
            <a:r>
              <a:rPr lang="en-GB" dirty="0" smtClean="0">
                <a:solidFill>
                  <a:srgbClr val="C00000"/>
                </a:solidFill>
              </a:rPr>
              <a:t>Assumption</a:t>
            </a:r>
            <a:r>
              <a:rPr lang="en-GB" dirty="0" smtClean="0"/>
              <a:t>: a, b constant with E:</a:t>
            </a:r>
            <a:endParaRPr lang="en-GB" dirty="0"/>
          </a:p>
        </p:txBody>
      </p:sp>
      <p:sp>
        <p:nvSpPr>
          <p:cNvPr id="15" name="ZoneTexte 18"/>
          <p:cNvSpPr txBox="1"/>
          <p:nvPr/>
        </p:nvSpPr>
        <p:spPr>
          <a:xfrm>
            <a:off x="2057400" y="1547589"/>
            <a:ext cx="5262979" cy="369332"/>
          </a:xfrm>
          <a:prstGeom prst="rect">
            <a:avLst/>
          </a:prstGeom>
          <a:noFill/>
        </p:spPr>
        <p:txBody>
          <a:bodyPr wrap="none" rtlCol="0">
            <a:spAutoFit/>
          </a:bodyPr>
          <a:lstStyle/>
          <a:p>
            <a:r>
              <a:rPr lang="en-GB" dirty="0" err="1" smtClean="0"/>
              <a:t>Continous</a:t>
            </a:r>
            <a:r>
              <a:rPr lang="en-GB" dirty="0" smtClean="0"/>
              <a:t> approximation for </a:t>
            </a:r>
            <a:r>
              <a:rPr lang="en-GB" dirty="0" err="1" smtClean="0"/>
              <a:t>muon</a:t>
            </a:r>
            <a:r>
              <a:rPr lang="en-GB" dirty="0" smtClean="0"/>
              <a:t> energy losses:</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smtClean="0"/>
              <a:t>Muon energy estimators</a:t>
            </a:r>
            <a:endParaRPr lang="en-US" b="1" dirty="0"/>
          </a:p>
        </p:txBody>
      </p:sp>
      <p:sp>
        <p:nvSpPr>
          <p:cNvPr id="4" name="Rectangle 6"/>
          <p:cNvSpPr>
            <a:spLocks noGrp="1"/>
          </p:cNvSpPr>
          <p:nvPr>
            <p:ph sz="quarter" idx="1"/>
          </p:nvPr>
        </p:nvSpPr>
        <p:spPr>
          <a:xfrm>
            <a:off x="457200" y="1219200"/>
            <a:ext cx="8229600" cy="2693045"/>
          </a:xfrm>
          <a:prstGeom prst="rect">
            <a:avLst/>
          </a:prstGeom>
        </p:spPr>
        <p:txBody>
          <a:bodyPr wrap="square">
            <a:spAutoFit/>
          </a:bodyPr>
          <a:lstStyle/>
          <a:p>
            <a:pPr>
              <a:buBlip>
                <a:blip r:embed="rId2"/>
              </a:buBlip>
            </a:pPr>
            <a:r>
              <a:rPr lang="en-GB" sz="2400" dirty="0" smtClean="0">
                <a:latin typeface="+mn-lt"/>
                <a:cs typeface="Courier New" pitchFamily="49" charset="0"/>
              </a:rPr>
              <a:t>Number of hits, </a:t>
            </a:r>
            <a:r>
              <a:rPr lang="en-GB" sz="2400" dirty="0" err="1" smtClean="0">
                <a:latin typeface="+mn-lt"/>
                <a:cs typeface="Courier New" pitchFamily="49" charset="0"/>
              </a:rPr>
              <a:t>N</a:t>
            </a:r>
            <a:r>
              <a:rPr lang="en-GB" sz="2400" baseline="-25000" dirty="0" err="1" smtClean="0">
                <a:latin typeface="+mn-lt"/>
                <a:cs typeface="Courier New" pitchFamily="49" charset="0"/>
              </a:rPr>
              <a:t>hit</a:t>
            </a:r>
            <a:endParaRPr lang="en-GB" sz="2400" baseline="-25000" dirty="0" smtClean="0">
              <a:latin typeface="+mn-lt"/>
              <a:cs typeface="Courier New" pitchFamily="49" charset="0"/>
            </a:endParaRPr>
          </a:p>
          <a:p>
            <a:pPr>
              <a:buBlip>
                <a:blip r:embed="rId2"/>
              </a:buBlip>
            </a:pPr>
            <a:r>
              <a:rPr lang="en-GB" sz="2400" dirty="0" smtClean="0">
                <a:latin typeface="+mn-lt"/>
                <a:cs typeface="Courier New" pitchFamily="49" charset="0"/>
              </a:rPr>
              <a:t>Direct estimation of </a:t>
            </a:r>
            <a:r>
              <a:rPr lang="en-GB" sz="2400" dirty="0" err="1" smtClean="0">
                <a:latin typeface="+mn-lt"/>
                <a:cs typeface="Courier New" pitchFamily="49" charset="0"/>
              </a:rPr>
              <a:t>dE</a:t>
            </a:r>
            <a:r>
              <a:rPr lang="en-GB" sz="2400" dirty="0" smtClean="0">
                <a:latin typeface="+mn-lt"/>
                <a:cs typeface="Courier New" pitchFamily="49" charset="0"/>
              </a:rPr>
              <a:t>/</a:t>
            </a:r>
            <a:r>
              <a:rPr lang="en-GB" sz="2400" dirty="0" err="1" smtClean="0">
                <a:latin typeface="+mn-lt"/>
                <a:cs typeface="Courier New" pitchFamily="49" charset="0"/>
              </a:rPr>
              <a:t>dx</a:t>
            </a:r>
            <a:r>
              <a:rPr lang="en-GB" sz="2400" dirty="0" smtClean="0">
                <a:cs typeface="Courier New" pitchFamily="49" charset="0"/>
              </a:rPr>
              <a:t> </a:t>
            </a:r>
          </a:p>
          <a:p>
            <a:pPr lvl="1">
              <a:buNone/>
            </a:pPr>
            <a:r>
              <a:rPr lang="en-GB" sz="2100" dirty="0" smtClean="0">
                <a:cs typeface="Courier New" pitchFamily="49" charset="0"/>
              </a:rPr>
              <a:t>(</a:t>
            </a:r>
            <a:r>
              <a:rPr lang="en-GB" sz="2100" dirty="0" err="1" smtClean="0">
                <a:cs typeface="Courier New" pitchFamily="49" charset="0"/>
              </a:rPr>
              <a:t>N</a:t>
            </a:r>
            <a:r>
              <a:rPr lang="en-GB" sz="2100" baseline="-25000" dirty="0" err="1" smtClean="0">
                <a:cs typeface="Courier New" pitchFamily="49" charset="0"/>
              </a:rPr>
              <a:t>hit</a:t>
            </a:r>
            <a:r>
              <a:rPr lang="en-GB" sz="2100" dirty="0" smtClean="0">
                <a:cs typeface="Courier New" pitchFamily="49" charset="0"/>
              </a:rPr>
              <a:t>, Length, charge,...)</a:t>
            </a:r>
            <a:endParaRPr lang="en-GB" sz="2100" dirty="0" smtClean="0">
              <a:latin typeface="+mn-lt"/>
              <a:cs typeface="Courier New" pitchFamily="49" charset="0"/>
            </a:endParaRPr>
          </a:p>
          <a:p>
            <a:pPr>
              <a:buBlip>
                <a:blip r:embed="rId2"/>
              </a:buBlip>
            </a:pPr>
            <a:r>
              <a:rPr lang="en-GB" sz="2400" dirty="0" smtClean="0">
                <a:latin typeface="+mn-lt"/>
                <a:cs typeface="Courier New" pitchFamily="49" charset="0"/>
              </a:rPr>
              <a:t> </a:t>
            </a:r>
            <a:r>
              <a:rPr lang="en-GB" sz="2400" dirty="0" smtClean="0">
                <a:cs typeface="Courier New" pitchFamily="49" charset="0"/>
              </a:rPr>
              <a:t>Hit repetition counter R.</a:t>
            </a:r>
            <a:endParaRPr lang="en-GB" sz="2400" dirty="0" smtClean="0">
              <a:latin typeface="+mn-lt"/>
              <a:cs typeface="Courier New" pitchFamily="49" charset="0"/>
            </a:endParaRPr>
          </a:p>
          <a:p>
            <a:pPr>
              <a:buBlip>
                <a:blip r:embed="rId2"/>
              </a:buBlip>
            </a:pPr>
            <a:r>
              <a:rPr lang="en-GB" sz="2400" dirty="0" smtClean="0">
                <a:cs typeface="Courier New" pitchFamily="49" charset="0"/>
              </a:rPr>
              <a:t> Likelihood method (all information).</a:t>
            </a:r>
            <a:endParaRPr lang="en-GB" sz="2400" dirty="0" smtClean="0">
              <a:latin typeface="+mn-lt"/>
              <a:cs typeface="Courier New" pitchFamily="49" charset="0"/>
            </a:endParaRPr>
          </a:p>
          <a:p>
            <a:pPr>
              <a:buBlip>
                <a:blip r:embed="rId2"/>
              </a:buBlip>
            </a:pPr>
            <a:r>
              <a:rPr lang="en-GB" sz="2400" dirty="0" smtClean="0">
                <a:latin typeface="+mn-lt"/>
                <a:cs typeface="Courier New" pitchFamily="49" charset="0"/>
              </a:rPr>
              <a:t> Artificial neural network (all information).</a:t>
            </a:r>
          </a:p>
        </p:txBody>
      </p:sp>
      <p:pic>
        <p:nvPicPr>
          <p:cNvPr id="6" name="Image 10" descr="rhoEmc_alpha0_46666_totMarch2010.gif"/>
          <p:cNvPicPr>
            <a:picLocks noChangeAspect="1"/>
          </p:cNvPicPr>
          <p:nvPr/>
        </p:nvPicPr>
        <p:blipFill>
          <a:blip r:embed="rId3" cstate="print"/>
          <a:srcRect t="7364" r="5307" b="1820"/>
          <a:stretch>
            <a:fillRect/>
          </a:stretch>
        </p:blipFill>
        <p:spPr>
          <a:xfrm>
            <a:off x="2843808" y="3933056"/>
            <a:ext cx="4096388" cy="2664296"/>
          </a:xfrm>
          <a:prstGeom prst="rect">
            <a:avLst/>
          </a:prstGeom>
        </p:spPr>
      </p:pic>
      <p:pic>
        <p:nvPicPr>
          <p:cNvPr id="8" name="Picture 2"/>
          <p:cNvPicPr>
            <a:picLocks noChangeAspect="1" noChangeArrowheads="1"/>
          </p:cNvPicPr>
          <p:nvPr/>
        </p:nvPicPr>
        <p:blipFill>
          <a:blip r:embed="rId4" cstate="print"/>
          <a:srcRect b="11628"/>
          <a:stretch>
            <a:fillRect/>
          </a:stretch>
        </p:blipFill>
        <p:spPr bwMode="auto">
          <a:xfrm>
            <a:off x="5148064" y="1312421"/>
            <a:ext cx="3673814" cy="16845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tellite">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atellit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1161</TotalTime>
  <Words>1613</Words>
  <Application>Microsoft Office PowerPoint</Application>
  <PresentationFormat>Presentazione su schermo (4:3)</PresentationFormat>
  <Paragraphs>264</Paragraphs>
  <Slides>32</Slides>
  <Notes>4</Notes>
  <HiddenSlides>0</HiddenSlides>
  <MMClips>1</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32</vt:i4>
      </vt:variant>
    </vt:vector>
  </HeadingPairs>
  <TitlesOfParts>
    <vt:vector size="34" baseType="lpstr">
      <vt:lpstr>Satellite</vt:lpstr>
      <vt:lpstr>Equation</vt:lpstr>
      <vt:lpstr>The ANTARES Contribution to the NT science</vt:lpstr>
      <vt:lpstr>The ANTARES physics papers (2010)</vt:lpstr>
      <vt:lpstr>Papers/analyses in progress</vt:lpstr>
      <vt:lpstr>Monte Carlo</vt:lpstr>
      <vt:lpstr>The simulation in KM3NeT</vt:lpstr>
      <vt:lpstr>1- Diffuse flux of cosmic nm neutrinos</vt:lpstr>
      <vt:lpstr>1- Diffuse flux: the nm channel </vt:lpstr>
      <vt:lpstr>Muon energy losses</vt:lpstr>
      <vt:lpstr>Muon energy estimators</vt:lpstr>
      <vt:lpstr>Why is so important this item?  </vt:lpstr>
      <vt:lpstr>2- Fermi Bubbles</vt:lpstr>
      <vt:lpstr>V. Kulikovskiy Analysis</vt:lpstr>
      <vt:lpstr>FB: Sensitivity for a KM3 NT in the Mediterranean sea</vt:lpstr>
      <vt:lpstr>3- Time dependent search for neutrino emission  from microquasars</vt:lpstr>
      <vt:lpstr>mQSRs</vt:lpstr>
      <vt:lpstr>4- Unfolding of the atmospheric nm energy spectrum </vt:lpstr>
      <vt:lpstr>Work in progress in ANTARES</vt:lpstr>
      <vt:lpstr>5-Search for ne Showers</vt:lpstr>
      <vt:lpstr>Diapositiva 19</vt:lpstr>
      <vt:lpstr>5-Search for Showers Induced by a Diffuse Flux of Cosmic Neutrinos</vt:lpstr>
      <vt:lpstr>6- Search for dark matter from the Galactic Center</vt:lpstr>
      <vt:lpstr>DM from the Sun direction</vt:lpstr>
      <vt:lpstr>7-Large Scale Cosmic Ray Anisotropy</vt:lpstr>
      <vt:lpstr>8-Moon shadow</vt:lpstr>
      <vt:lpstr>10-Neutrino Oscillations</vt:lpstr>
      <vt:lpstr>Oscillation in IceCube </vt:lpstr>
      <vt:lpstr>A source candidate: RX J1713.7-3946</vt:lpstr>
      <vt:lpstr>Neutrino astronomy</vt:lpstr>
      <vt:lpstr>Veto for Orca</vt:lpstr>
      <vt:lpstr>Upgoing particles produced by muons</vt:lpstr>
      <vt:lpstr>Fisica con detector 3-4 x ANTARES</vt:lpstr>
      <vt:lpstr>Neutrino skymap in 2012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ANTARES Contribution to the NT science</dc:title>
  <dc:creator>maurizio</dc:creator>
  <cp:lastModifiedBy>Maurizio</cp:lastModifiedBy>
  <cp:revision>27</cp:revision>
  <dcterms:created xsi:type="dcterms:W3CDTF">2012-12-03T17:06:16Z</dcterms:created>
  <dcterms:modified xsi:type="dcterms:W3CDTF">2012-12-07T15:42:13Z</dcterms:modified>
</cp:coreProperties>
</file>