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612" r:id="rId2"/>
    <p:sldId id="702" r:id="rId3"/>
    <p:sldId id="614" r:id="rId4"/>
    <p:sldId id="615" r:id="rId5"/>
    <p:sldId id="704" r:id="rId6"/>
    <p:sldId id="705" r:id="rId7"/>
    <p:sldId id="706" r:id="rId8"/>
    <p:sldId id="707" r:id="rId9"/>
    <p:sldId id="708" r:id="rId10"/>
    <p:sldId id="709" r:id="rId11"/>
    <p:sldId id="703" r:id="rId12"/>
    <p:sldId id="711" r:id="rId13"/>
    <p:sldId id="712" r:id="rId14"/>
    <p:sldId id="713" r:id="rId15"/>
    <p:sldId id="710" r:id="rId16"/>
    <p:sldId id="714" r:id="rId17"/>
    <p:sldId id="715" r:id="rId18"/>
    <p:sldId id="698" r:id="rId19"/>
    <p:sldId id="656" r:id="rId20"/>
    <p:sldId id="658" r:id="rId21"/>
    <p:sldId id="659" r:id="rId22"/>
    <p:sldId id="660" r:id="rId23"/>
    <p:sldId id="661" r:id="rId24"/>
    <p:sldId id="663" r:id="rId25"/>
    <p:sldId id="672" r:id="rId26"/>
    <p:sldId id="676" r:id="rId27"/>
    <p:sldId id="677" r:id="rId28"/>
    <p:sldId id="678" r:id="rId29"/>
    <p:sldId id="679" r:id="rId30"/>
    <p:sldId id="680" r:id="rId31"/>
    <p:sldId id="681" r:id="rId32"/>
    <p:sldId id="683" r:id="rId33"/>
    <p:sldId id="654" r:id="rId34"/>
    <p:sldId id="64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66"/>
    <a:srgbClr val="FFFF00"/>
    <a:srgbClr val="FF66FF"/>
    <a:srgbClr val="FF9900"/>
    <a:srgbClr val="FFFF66"/>
    <a:srgbClr val="FF0000"/>
    <a:srgbClr val="DDDDDD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40" y="-88"/>
      </p:cViewPr>
      <p:guideLst>
        <p:guide orient="horz" pos="3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-1680" y="-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ableStyles" Target="tableStyle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52625F5-273D-5948-AB92-600D3F88B966}" type="datetime1">
              <a:rPr lang="en-US"/>
              <a:pPr>
                <a:defRPr/>
              </a:pPr>
              <a:t>11/5/12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FB5E707-6925-8A45-B747-B1AF73869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0FE2408-9EB1-4A4E-89A0-CD31E6E7D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2E526-011C-7141-824C-D562CF4F4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702D8-ED5C-D442-9E13-6F6BCD5CC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E3E4B-8486-1B46-B290-A4F5B0A23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D482-3128-BE40-AA34-84D0E44B3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B5219-C2C2-FF45-A3E4-336B78475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5BCF-A942-194C-8EF9-7D8481C61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A1511-714C-C44A-9830-5CCEF29E5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2D8A2-6DE1-8345-91E5-6845BACF2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28BDA-D6F0-8847-9683-7F5968A66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9E7C-F159-1444-A588-2459357B6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B2D7F-F391-6D41-A18B-7ADC5F59F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  <a:effectLst>
            <a:outerShdw blurRad="63500" dist="107763" dir="135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mic Sans MS" pitchFamily="-65" charset="0"/>
              </a:defRPr>
            </a:lvl1pPr>
          </a:lstStyle>
          <a:p>
            <a:r>
              <a:rPr lang="en-US" smtClean="0"/>
              <a:t>Pisa Meeting 6.11..2012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324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mic Sans MS" pitchFamily="-65" charset="0"/>
              </a:defRPr>
            </a:lvl1pPr>
          </a:lstStyle>
          <a:p>
            <a:r>
              <a:rPr lang="en-US" smtClean="0"/>
              <a:t>C.Roda for the lnujj group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271DBDD-3C07-6546-A32D-33D635A85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physik2.uni-goettingen.de/~ulla/public/ZjetsPaper2012/Zjets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3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Diboson</a:t>
            </a:r>
            <a:r>
              <a:rPr lang="en-US" dirty="0" smtClean="0"/>
              <a:t> final states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2E526-011C-7141-824C-D562CF4F46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0"/>
            <a:ext cx="9000000" cy="6757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of list to-do items for publication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marL="0" indent="0"/>
            <a:r>
              <a:rPr lang="en-US" dirty="0" smtClean="0"/>
              <a:t>- </a:t>
            </a:r>
            <a:r>
              <a:rPr lang="en-US" dirty="0" err="1" smtClean="0"/>
              <a:t>TGC</a:t>
            </a:r>
            <a:r>
              <a:rPr lang="en-US" dirty="0" smtClean="0"/>
              <a:t> limit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JES</a:t>
            </a:r>
            <a:r>
              <a:rPr lang="en-US" dirty="0" smtClean="0"/>
              <a:t> with components for alpha</a:t>
            </a:r>
            <a:br>
              <a:rPr lang="en-US" dirty="0" smtClean="0"/>
            </a:br>
            <a:r>
              <a:rPr lang="en-US" dirty="0" smtClean="0"/>
              <a:t>- study of efficiency at truth level </a:t>
            </a:r>
            <a:br>
              <a:rPr lang="en-US" dirty="0" smtClean="0"/>
            </a:br>
            <a:r>
              <a:rPr lang="en-US" dirty="0" smtClean="0"/>
              <a:t>- Check </a:t>
            </a:r>
            <a:r>
              <a:rPr lang="en-US" dirty="0" err="1" smtClean="0"/>
              <a:t>MCFM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HERWIG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. compare </a:t>
            </a:r>
            <a:r>
              <a:rPr lang="en-US" dirty="0" err="1" smtClean="0"/>
              <a:t>MCFM</a:t>
            </a:r>
            <a:r>
              <a:rPr lang="en-US" dirty="0" smtClean="0"/>
              <a:t> distributions to </a:t>
            </a:r>
            <a:r>
              <a:rPr lang="en-US" dirty="0" err="1" smtClean="0"/>
              <a:t>Herwig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. check BR </a:t>
            </a:r>
            <a:r>
              <a:rPr lang="en-US" dirty="0" err="1" smtClean="0"/>
              <a:t>W</a:t>
            </a:r>
            <a:r>
              <a:rPr lang="en-US" dirty="0" smtClean="0"/>
              <a:t>-&gt;</a:t>
            </a:r>
            <a:r>
              <a:rPr lang="en-US" dirty="0" err="1" smtClean="0"/>
              <a:t>lnu</a:t>
            </a:r>
            <a:r>
              <a:rPr lang="en-US" dirty="0" smtClean="0"/>
              <a:t>, </a:t>
            </a:r>
            <a:r>
              <a:rPr lang="en-US" dirty="0" err="1" smtClean="0"/>
              <a:t>W</a:t>
            </a:r>
            <a:r>
              <a:rPr lang="en-US" dirty="0" smtClean="0"/>
              <a:t>-&gt;</a:t>
            </a:r>
            <a:r>
              <a:rPr lang="en-US" dirty="0" err="1" smtClean="0"/>
              <a:t>jj</a:t>
            </a:r>
            <a:r>
              <a:rPr lang="en-US" dirty="0" smtClean="0"/>
              <a:t> in </a:t>
            </a:r>
            <a:r>
              <a:rPr lang="en-US" dirty="0" err="1" smtClean="0"/>
              <a:t>Herwig</a:t>
            </a:r>
            <a:endParaRPr lang="en-US" dirty="0" smtClean="0"/>
          </a:p>
          <a:p>
            <a:pPr marL="0" indent="0">
              <a:buFontTx/>
              <a:buChar char="-"/>
            </a:pPr>
            <a:r>
              <a:rPr lang="en-US" dirty="0" smtClean="0">
                <a:sym typeface="Wingdings"/>
              </a:rPr>
              <a:t> Decreasing the MC stat contribution</a:t>
            </a:r>
          </a:p>
          <a:p>
            <a:pPr marL="400050" lvl="1" indent="0">
              <a:buFontTx/>
              <a:buChar char="-"/>
            </a:pPr>
            <a:r>
              <a:rPr lang="en-US" dirty="0" smtClean="0">
                <a:sym typeface="Wingdings"/>
              </a:rPr>
              <a:t> Revisit the possibility to smooth?</a:t>
            </a:r>
          </a:p>
          <a:p>
            <a:pPr marL="400050" lvl="1" indent="0">
              <a:buFontTx/>
              <a:buChar char="-"/>
            </a:pPr>
            <a:r>
              <a:rPr lang="en-US" dirty="0" smtClean="0">
                <a:sym typeface="Wingdings"/>
              </a:rPr>
              <a:t> use of </a:t>
            </a:r>
            <a:r>
              <a:rPr lang="en-US" dirty="0" err="1" smtClean="0">
                <a:sym typeface="Wingdings"/>
              </a:rPr>
              <a:t>ATLFASTII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how much stat do we have</a:t>
            </a:r>
          </a:p>
          <a:p>
            <a:pPr marL="0" indent="0"/>
            <a:r>
              <a:rPr lang="en-US" dirty="0" smtClean="0">
                <a:sym typeface="Wingdings"/>
              </a:rPr>
              <a:t>- Complete the </a:t>
            </a:r>
            <a:r>
              <a:rPr lang="en-US" dirty="0" err="1" smtClean="0">
                <a:sym typeface="Wingdings"/>
              </a:rPr>
              <a:t>ttbar</a:t>
            </a:r>
            <a:r>
              <a:rPr lang="en-US" dirty="0" smtClean="0">
                <a:sym typeface="Wingdings"/>
              </a:rPr>
              <a:t> CR </a:t>
            </a:r>
          </a:p>
          <a:p>
            <a:pPr marL="0" indent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err="1" smtClean="0"/>
              <a:t>TGC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24600"/>
            <a:ext cx="3429000" cy="304800"/>
          </a:xfrm>
        </p:spPr>
        <p:txBody>
          <a:bodyPr/>
          <a:lstStyle/>
          <a:p>
            <a:r>
              <a:rPr lang="en-US" smtClean="0"/>
              <a:t>Pisa Meeting 6.11..2012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295400"/>
            <a:ext cx="8153400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3276600"/>
            <a:ext cx="3276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WWZ</a:t>
            </a:r>
            <a:r>
              <a:rPr lang="en-US" dirty="0" smtClean="0"/>
              <a:t>: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wwz</a:t>
            </a:r>
            <a:r>
              <a:rPr lang="en-US" dirty="0" smtClean="0"/>
              <a:t>=-</a:t>
            </a:r>
            <a:r>
              <a:rPr lang="en-US" dirty="0" err="1" smtClean="0"/>
              <a:t>e</a:t>
            </a:r>
            <a:r>
              <a:rPr lang="en-US" dirty="0" smtClean="0"/>
              <a:t>*</a:t>
            </a:r>
            <a:r>
              <a:rPr lang="en-US" dirty="0" err="1" smtClean="0"/>
              <a:t>cotθ</a:t>
            </a:r>
            <a:r>
              <a:rPr lang="en-US" baseline="-25000" dirty="0" err="1" smtClean="0"/>
              <a:t>w</a:t>
            </a:r>
            <a:endParaRPr lang="en-US" dirty="0" smtClean="0"/>
          </a:p>
          <a:p>
            <a:r>
              <a:rPr lang="en-US" dirty="0" err="1" smtClean="0"/>
              <a:t>WWγ</a:t>
            </a:r>
            <a:r>
              <a:rPr lang="en-US" dirty="0" smtClean="0"/>
              <a:t>: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wwγ</a:t>
            </a:r>
            <a:r>
              <a:rPr lang="en-US" dirty="0" smtClean="0"/>
              <a:t>=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457200" y="4203680"/>
            <a:ext cx="8686800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smtClean="0"/>
              <a:t>Assuming electromagnetic </a:t>
            </a:r>
            <a:r>
              <a:rPr lang="en-US" sz="1800" dirty="0" smtClean="0"/>
              <a:t>gauge invariance </a:t>
            </a:r>
            <a:r>
              <a:rPr lang="en-US" sz="1800" dirty="0" smtClean="0"/>
              <a:t>and </a:t>
            </a:r>
            <a:r>
              <a:rPr lang="en-US" sz="1800" dirty="0" err="1" smtClean="0"/>
              <a:t>C</a:t>
            </a:r>
            <a:r>
              <a:rPr lang="en-US" sz="1800" dirty="0" smtClean="0"/>
              <a:t> and </a:t>
            </a:r>
            <a:r>
              <a:rPr lang="en-US" sz="1800" dirty="0" err="1" smtClean="0"/>
              <a:t>P</a:t>
            </a:r>
            <a:r>
              <a:rPr lang="en-US" sz="1800" dirty="0" smtClean="0"/>
              <a:t> conservations, the number of </a:t>
            </a:r>
            <a:r>
              <a:rPr lang="en-US" sz="1800" dirty="0" smtClean="0"/>
              <a:t>independent parameters </a:t>
            </a:r>
            <a:r>
              <a:rPr lang="en-US" sz="1800" dirty="0" smtClean="0"/>
              <a:t>reduces</a:t>
            </a:r>
            <a:r>
              <a:rPr lang="en-US" sz="1800" dirty="0" smtClean="0"/>
              <a:t> to: </a:t>
            </a:r>
            <a:r>
              <a:rPr lang="en-US" sz="1800" dirty="0" err="1" smtClean="0"/>
              <a:t>g</a:t>
            </a:r>
            <a:r>
              <a:rPr lang="en-US" sz="1800" baseline="-25000" dirty="0" err="1" smtClean="0"/>
              <a:t>1</a:t>
            </a:r>
            <a:r>
              <a:rPr lang="en-US" sz="1800" baseline="30000" dirty="0" err="1" smtClean="0"/>
              <a:t>z</a:t>
            </a:r>
            <a:r>
              <a:rPr lang="en-US" sz="1800" dirty="0" smtClean="0"/>
              <a:t>, </a:t>
            </a:r>
            <a:r>
              <a:rPr lang="en-US" sz="1800" dirty="0" err="1" smtClean="0"/>
              <a:t>κ</a:t>
            </a:r>
            <a:r>
              <a:rPr lang="en-US" sz="1800" baseline="-25000" dirty="0" err="1" smtClean="0"/>
              <a:t>z</a:t>
            </a:r>
            <a:r>
              <a:rPr lang="en-US" sz="1800" dirty="0" err="1" smtClean="0"/>
              <a:t>,κγ,λ</a:t>
            </a:r>
            <a:r>
              <a:rPr lang="en-US" sz="1800" baseline="-25000" dirty="0" err="1" smtClean="0"/>
              <a:t>z</a:t>
            </a:r>
            <a:r>
              <a:rPr lang="en-US" sz="1800" dirty="0" err="1" smtClean="0"/>
              <a:t>,λ</a:t>
            </a:r>
            <a:r>
              <a:rPr lang="en-US" sz="1800" baseline="-25000" dirty="0" err="1" smtClean="0"/>
              <a:t>γ</a:t>
            </a:r>
            <a:r>
              <a:rPr lang="en-US" sz="1800" baseline="-25000" dirty="0" smtClean="0"/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In </a:t>
            </a:r>
            <a:r>
              <a:rPr lang="en-US" sz="1800" dirty="0" smtClean="0"/>
              <a:t>the SM, the coupling parameters have </a:t>
            </a:r>
            <a:r>
              <a:rPr lang="en-US" sz="1800" dirty="0" smtClean="0"/>
              <a:t>the following </a:t>
            </a:r>
            <a:r>
              <a:rPr lang="en-US" sz="1800" dirty="0" smtClean="0"/>
              <a:t>values:</a:t>
            </a:r>
            <a:r>
              <a:rPr lang="en-US" sz="1800" dirty="0" smtClean="0"/>
              <a:t> </a:t>
            </a:r>
            <a:r>
              <a:rPr lang="en-US" sz="1800" dirty="0" err="1" smtClean="0"/>
              <a:t>g</a:t>
            </a:r>
            <a:r>
              <a:rPr lang="en-US" sz="1800" baseline="-25000" dirty="0" err="1" smtClean="0"/>
              <a:t>1</a:t>
            </a:r>
            <a:r>
              <a:rPr lang="en-US" sz="1800" baseline="30000" dirty="0" err="1" smtClean="0"/>
              <a:t>z</a:t>
            </a:r>
            <a:r>
              <a:rPr lang="en-US" sz="1800" dirty="0" smtClean="0"/>
              <a:t>=</a:t>
            </a:r>
            <a:r>
              <a:rPr lang="en-US" sz="1800" dirty="0" err="1" smtClean="0"/>
              <a:t>κ</a:t>
            </a:r>
            <a:r>
              <a:rPr lang="en-US" sz="1800" baseline="-25000" dirty="0" err="1" smtClean="0"/>
              <a:t>z</a:t>
            </a:r>
            <a:r>
              <a:rPr lang="en-US" sz="1800" dirty="0" smtClean="0"/>
              <a:t>=</a:t>
            </a:r>
            <a:r>
              <a:rPr lang="en-US" sz="1800" dirty="0" err="1" smtClean="0"/>
              <a:t>κγ</a:t>
            </a:r>
            <a:r>
              <a:rPr lang="en-US" sz="1800" dirty="0" smtClean="0"/>
              <a:t>=</a:t>
            </a:r>
            <a:r>
              <a:rPr lang="en-US" sz="1800" dirty="0" err="1" smtClean="0"/>
              <a:t>1</a:t>
            </a:r>
            <a:r>
              <a:rPr lang="en-US" sz="1800" dirty="0" err="1" smtClean="0"/>
              <a:t>,λ</a:t>
            </a:r>
            <a:r>
              <a:rPr lang="en-US" sz="1800" baseline="-25000" dirty="0" err="1" smtClean="0"/>
              <a:t>z</a:t>
            </a:r>
            <a:r>
              <a:rPr lang="en-US" sz="1800" dirty="0" smtClean="0"/>
              <a:t>,=</a:t>
            </a:r>
            <a:r>
              <a:rPr lang="en-US" sz="1800" dirty="0" err="1" smtClean="0"/>
              <a:t>λ</a:t>
            </a:r>
            <a:r>
              <a:rPr lang="en-US" sz="1800" baseline="-25000" dirty="0" err="1" smtClean="0"/>
              <a:t>γ</a:t>
            </a:r>
            <a:r>
              <a:rPr lang="en-US" sz="1800" dirty="0" smtClean="0"/>
              <a:t>=0</a:t>
            </a:r>
          </a:p>
          <a:p>
            <a:r>
              <a:rPr lang="en-US" sz="1800" dirty="0" smtClean="0"/>
              <a:t>Deviations of these coupling parameters from their </a:t>
            </a:r>
            <a:r>
              <a:rPr lang="en-US" sz="1800" dirty="0" smtClean="0"/>
              <a:t>SM values taking them all equal </a:t>
            </a:r>
            <a:r>
              <a:rPr lang="en-US" sz="1800" dirty="0" smtClean="0"/>
              <a:t>to zero, would result in an </a:t>
            </a:r>
            <a:r>
              <a:rPr lang="en-US" sz="1800" dirty="0" smtClean="0"/>
              <a:t>increase of </a:t>
            </a:r>
            <a:r>
              <a:rPr lang="en-US" sz="1800" dirty="0" smtClean="0"/>
              <a:t>the production cross section and alter </a:t>
            </a:r>
            <a:r>
              <a:rPr lang="en-US" sz="1800" dirty="0" smtClean="0"/>
              <a:t>kinematic distributions</a:t>
            </a:r>
            <a:r>
              <a:rPr lang="en-US" sz="1800" dirty="0" smtClean="0"/>
              <a:t>, especially for large values of the </a:t>
            </a:r>
            <a:r>
              <a:rPr lang="en-US" sz="1800" dirty="0" smtClean="0"/>
              <a:t>leading lepton </a:t>
            </a:r>
            <a:r>
              <a:rPr lang="en-US" sz="1800" dirty="0" err="1" smtClean="0"/>
              <a:t>pT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Limit on anomalous </a:t>
            </a:r>
            <a:r>
              <a:rPr lang="en-US" dirty="0" err="1" smtClean="0"/>
              <a:t>TGC</a:t>
            </a:r>
            <a:r>
              <a:rPr lang="en-US" dirty="0" smtClean="0"/>
              <a:t> in </a:t>
            </a:r>
            <a:r>
              <a:rPr lang="en-US" dirty="0" err="1" smtClean="0"/>
              <a:t>leptonic</a:t>
            </a:r>
            <a:r>
              <a:rPr lang="en-US" dirty="0" smtClean="0"/>
              <a:t> final states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2346"/>
            <a:ext cx="8280000" cy="3814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dirty="0" smtClean="0"/>
              <a:t>Limit on anomalous </a:t>
            </a:r>
            <a:r>
              <a:rPr lang="en-US" dirty="0" err="1" smtClean="0"/>
              <a:t>TGC</a:t>
            </a:r>
            <a:r>
              <a:rPr lang="en-US" dirty="0" smtClean="0"/>
              <a:t> in </a:t>
            </a:r>
            <a:r>
              <a:rPr lang="en-US" dirty="0" err="1" smtClean="0"/>
              <a:t>leptonic</a:t>
            </a:r>
            <a:r>
              <a:rPr lang="en-US" dirty="0" smtClean="0"/>
              <a:t> final states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22400"/>
            <a:ext cx="5232400" cy="467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2057400"/>
            <a:ext cx="266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Limits from </a:t>
            </a:r>
            <a:r>
              <a:rPr lang="en-US" dirty="0" err="1" smtClean="0"/>
              <a:t>semileptonic</a:t>
            </a:r>
            <a:r>
              <a:rPr lang="en-US" dirty="0" smtClean="0"/>
              <a:t> </a:t>
            </a:r>
            <a:r>
              <a:rPr lang="en-US" dirty="0" err="1" smtClean="0"/>
              <a:t>diboson</a:t>
            </a:r>
            <a:r>
              <a:rPr lang="en-US" dirty="0" smtClean="0"/>
              <a:t> are complementary: statistic is larger (about a factor 2) but larger </a:t>
            </a:r>
            <a:r>
              <a:rPr lang="en-US" dirty="0" err="1" smtClean="0"/>
              <a:t>systematics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WW/</a:t>
            </a:r>
            <a:r>
              <a:rPr lang="en-US" dirty="0" err="1" smtClean="0"/>
              <a:t>WZ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lnujj</a:t>
            </a:r>
            <a:r>
              <a:rPr lang="en-US" dirty="0" smtClean="0">
                <a:sym typeface="Wingdings"/>
              </a:rPr>
              <a:t> with 2012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524000"/>
            <a:ext cx="3939050" cy="4184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295400"/>
            <a:ext cx="449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2011 analysis on full 201 data 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Selection to see the peak on a smooth </a:t>
            </a:r>
            <a:r>
              <a:rPr lang="en-US" dirty="0" err="1" smtClean="0"/>
              <a:t>bkg</a:t>
            </a:r>
            <a:r>
              <a:rPr lang="en-US" dirty="0" smtClean="0"/>
              <a:t> ?</a:t>
            </a:r>
          </a:p>
          <a:p>
            <a:pPr>
              <a:buFont typeface="Arial"/>
              <a:buChar char="•"/>
            </a:pPr>
            <a:r>
              <a:rPr lang="en-US" dirty="0" smtClean="0"/>
              <a:t> can we work on MC to make it work better for tighter selections ?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r>
              <a:rPr lang="en-US" dirty="0" smtClean="0"/>
              <a:t> try WW/</a:t>
            </a:r>
            <a:r>
              <a:rPr lang="en-US" dirty="0" err="1" smtClean="0"/>
              <a:t>WZ</a:t>
            </a:r>
            <a:r>
              <a:rPr lang="en-US" dirty="0" smtClean="0"/>
              <a:t>-&gt;</a:t>
            </a:r>
            <a:r>
              <a:rPr lang="en-US" dirty="0" err="1" smtClean="0"/>
              <a:t>lnubb</a:t>
            </a:r>
            <a:r>
              <a:rPr lang="en-US" dirty="0" smtClean="0"/>
              <a:t> ?</a:t>
            </a:r>
          </a:p>
          <a:p>
            <a:pPr>
              <a:buFont typeface="Arial"/>
              <a:buChar char="•"/>
            </a:pPr>
            <a:r>
              <a:rPr lang="en-US" dirty="0" smtClean="0"/>
              <a:t> revisit </a:t>
            </a:r>
            <a:r>
              <a:rPr lang="en-US" dirty="0" err="1" smtClean="0"/>
              <a:t>q/g</a:t>
            </a:r>
            <a:r>
              <a:rPr lang="en-US" dirty="0" smtClean="0"/>
              <a:t> tagging</a:t>
            </a:r>
          </a:p>
          <a:p>
            <a:pPr>
              <a:buFont typeface="Arial"/>
              <a:buChar char="•"/>
            </a:pPr>
            <a:r>
              <a:rPr lang="en-US" dirty="0" smtClean="0"/>
              <a:t> Boosted study: WW/</a:t>
            </a:r>
            <a:r>
              <a:rPr lang="en-US" dirty="0" err="1" smtClean="0"/>
              <a:t>WZ</a:t>
            </a:r>
            <a:r>
              <a:rPr lang="en-US" dirty="0" smtClean="0"/>
              <a:t>-&gt;</a:t>
            </a:r>
            <a:r>
              <a:rPr lang="en-US" dirty="0" err="1" smtClean="0"/>
              <a:t>lnuJ</a:t>
            </a:r>
            <a:r>
              <a:rPr lang="en-US" dirty="0" smtClean="0"/>
              <a:t> the two quarks are reconstructed as </a:t>
            </a:r>
            <a:r>
              <a:rPr lang="en-US" dirty="0" smtClean="0"/>
              <a:t>a</a:t>
            </a:r>
            <a:r>
              <a:rPr lang="en-US" dirty="0" smtClean="0"/>
              <a:t> single fat jet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FTK</a:t>
            </a:r>
            <a:r>
              <a:rPr lang="en-US" dirty="0" smtClean="0"/>
              <a:t> </a:t>
            </a:r>
            <a:r>
              <a:rPr lang="en-US" dirty="0" smtClean="0"/>
              <a:t>for better lepton isolation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particle decaying to </a:t>
            </a:r>
            <a:r>
              <a:rPr lang="en-US" dirty="0" err="1" smtClean="0"/>
              <a:t>dibosons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351509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Many extensions to the Standard Model (SM) including warped extra </a:t>
            </a:r>
            <a:r>
              <a:rPr lang="en-US" dirty="0" smtClean="0"/>
              <a:t>dimensions, </a:t>
            </a:r>
            <a:r>
              <a:rPr lang="en-US" dirty="0" smtClean="0"/>
              <a:t>grand </a:t>
            </a:r>
            <a:r>
              <a:rPr lang="en-US" dirty="0" smtClean="0"/>
              <a:t>unified theories and </a:t>
            </a:r>
            <a:r>
              <a:rPr lang="en-US" dirty="0" smtClean="0"/>
              <a:t>dynamical electroweak symmetry breaking models like Technicolor</a:t>
            </a:r>
            <a:r>
              <a:rPr lang="en-US" dirty="0" smtClean="0"/>
              <a:t> predict the</a:t>
            </a:r>
            <a:r>
              <a:rPr lang="en-US" dirty="0" smtClean="0"/>
              <a:t> </a:t>
            </a:r>
            <a:r>
              <a:rPr lang="en-US" dirty="0" smtClean="0"/>
              <a:t>existence </a:t>
            </a:r>
            <a:r>
              <a:rPr lang="en-US" dirty="0" smtClean="0"/>
              <a:t>of heavy resonances decaying to pairs of electroweak gauge bosons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analysis uses the </a:t>
            </a:r>
            <a:r>
              <a:rPr lang="en-US" dirty="0" err="1" smtClean="0"/>
              <a:t>Mdiboson</a:t>
            </a:r>
            <a:r>
              <a:rPr lang="en-US" dirty="0" smtClean="0"/>
              <a:t> as </a:t>
            </a:r>
            <a:r>
              <a:rPr lang="en-US" dirty="0" err="1" smtClean="0"/>
              <a:t>discriminant</a:t>
            </a:r>
            <a:r>
              <a:rPr lang="en-US" dirty="0" smtClean="0"/>
              <a:t> variable.</a:t>
            </a:r>
          </a:p>
          <a:p>
            <a:r>
              <a:rPr lang="en-US" dirty="0" smtClean="0"/>
              <a:t>First analysis on </a:t>
            </a:r>
            <a:r>
              <a:rPr lang="en-US" dirty="0" err="1" smtClean="0"/>
              <a:t>lljj</a:t>
            </a:r>
            <a:r>
              <a:rPr lang="en-US" dirty="0" smtClean="0"/>
              <a:t> final state with 2011+2012 data has almost been finalized using both </a:t>
            </a:r>
            <a:r>
              <a:rPr lang="en-US" dirty="0" err="1" smtClean="0"/>
              <a:t>lljj</a:t>
            </a:r>
            <a:r>
              <a:rPr lang="en-US" dirty="0" smtClean="0"/>
              <a:t> and </a:t>
            </a:r>
            <a:r>
              <a:rPr lang="en-US" dirty="0" err="1" smtClean="0"/>
              <a:t>llj</a:t>
            </a:r>
            <a:r>
              <a:rPr lang="en-US" dirty="0" smtClean="0"/>
              <a:t> (two merged jets) final states.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Exotic particles decaying to </a:t>
            </a:r>
            <a:r>
              <a:rPr lang="en-US" dirty="0" err="1" smtClean="0"/>
              <a:t>dibosons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4196602" cy="4000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091005"/>
            <a:ext cx="4572000" cy="3861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5334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kind of study is starting on WW/</a:t>
            </a:r>
            <a:r>
              <a:rPr lang="en-US" dirty="0" err="1" smtClean="0"/>
              <a:t>WZ</a:t>
            </a:r>
            <a:r>
              <a:rPr lang="en-US" dirty="0" err="1" smtClean="0">
                <a:sym typeface="Wingdings"/>
              </a:rPr>
              <a:t>lnujj</a:t>
            </a:r>
            <a:r>
              <a:rPr lang="en-US" dirty="0" smtClean="0">
                <a:sym typeface="Wingdings"/>
              </a:rPr>
              <a:t> final state</a:t>
            </a:r>
          </a:p>
          <a:p>
            <a:r>
              <a:rPr lang="en-US" dirty="0" smtClean="0">
                <a:sym typeface="Wingdings"/>
              </a:rPr>
              <a:t>We could have a student on this study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762000"/>
          </a:xfrm>
        </p:spPr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ttbar</a:t>
            </a:r>
            <a:r>
              <a:rPr lang="en-US" dirty="0" smtClean="0"/>
              <a:t>/single-top - templates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104340"/>
            <a:ext cx="5400000" cy="5220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295400"/>
            <a:ext cx="3048000" cy="42473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The structure of the single-top template is more peaked however the s-top shape in general is much more similar to the </a:t>
            </a:r>
            <a:r>
              <a:rPr lang="en-US" sz="1800" dirty="0" err="1" smtClean="0"/>
              <a:t>ttbar</a:t>
            </a:r>
            <a:r>
              <a:rPr lang="en-US" sz="1800" dirty="0" smtClean="0"/>
              <a:t> than to the signal. </a:t>
            </a:r>
          </a:p>
          <a:p>
            <a:r>
              <a:rPr lang="en-US" sz="1800" dirty="0" smtClean="0"/>
              <a:t>The s-top is about 15% of the </a:t>
            </a:r>
            <a:r>
              <a:rPr lang="en-US" sz="1800" dirty="0" err="1" smtClean="0"/>
              <a:t>ttbar</a:t>
            </a:r>
            <a:r>
              <a:rPr lang="en-US" sz="1800" dirty="0" smtClean="0"/>
              <a:t> sample.</a:t>
            </a:r>
          </a:p>
          <a:p>
            <a:r>
              <a:rPr lang="en-US" sz="1800" dirty="0" smtClean="0"/>
              <a:t> </a:t>
            </a:r>
          </a:p>
          <a:p>
            <a:r>
              <a:rPr lang="en-US" sz="1800" dirty="0" smtClean="0"/>
              <a:t>We do not think it will give a large effect but we need to check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try fit with </a:t>
            </a:r>
            <a:r>
              <a:rPr lang="en-US" sz="1800" dirty="0" err="1" smtClean="0">
                <a:sym typeface="Wingdings"/>
              </a:rPr>
              <a:t>ttbar</a:t>
            </a:r>
            <a:r>
              <a:rPr lang="en-US" sz="1800" dirty="0" smtClean="0">
                <a:sym typeface="Wingdings"/>
              </a:rPr>
              <a:t> and single-top templates separately to see the change in signal rate.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SM </a:t>
            </a:r>
            <a:r>
              <a:rPr lang="en-US" dirty="0" err="1" smtClean="0"/>
              <a:t>diboson</a:t>
            </a:r>
            <a:r>
              <a:rPr lang="en-US" dirty="0" smtClean="0"/>
              <a:t> production with 2011 data (Analysis approved yesterday with CONF note) </a:t>
            </a:r>
          </a:p>
          <a:p>
            <a:pPr>
              <a:buFont typeface="Arial"/>
              <a:buChar char="•"/>
            </a:pPr>
            <a:r>
              <a:rPr lang="en-US" dirty="0" smtClean="0"/>
              <a:t>SM </a:t>
            </a:r>
            <a:r>
              <a:rPr lang="en-US" dirty="0" err="1" smtClean="0"/>
              <a:t>diboson</a:t>
            </a:r>
            <a:r>
              <a:rPr lang="en-US" dirty="0" smtClean="0"/>
              <a:t> production with 2012 data</a:t>
            </a:r>
          </a:p>
          <a:p>
            <a:pPr>
              <a:buFont typeface="Arial"/>
              <a:buChar char="•"/>
            </a:pPr>
            <a:r>
              <a:rPr lang="en-US" dirty="0" smtClean="0"/>
              <a:t>Non SM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Anomalous </a:t>
            </a:r>
            <a:r>
              <a:rPr lang="en-US" dirty="0" err="1" smtClean="0"/>
              <a:t>TGC</a:t>
            </a:r>
            <a:r>
              <a:rPr lang="en-US" dirty="0" smtClean="0"/>
              <a:t> limit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Exotic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ttbar</a:t>
            </a:r>
            <a:r>
              <a:rPr lang="en-US" dirty="0" smtClean="0"/>
              <a:t>/single-top – cross-sections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dirty="0" smtClean="0"/>
              <a:t>Cross-section uncertainties</a:t>
            </a:r>
          </a:p>
          <a:p>
            <a:pPr lvl="1">
              <a:buFont typeface="Arial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ttbar</a:t>
            </a:r>
            <a:r>
              <a:rPr lang="en-US" sz="2400" dirty="0" smtClean="0">
                <a:solidFill>
                  <a:srgbClr val="FF0000"/>
                </a:solidFill>
              </a:rPr>
              <a:t>: 166.78 +16.48 -17.76 </a:t>
            </a:r>
            <a:r>
              <a:rPr lang="en-US" sz="2400" dirty="0" err="1" smtClean="0">
                <a:solidFill>
                  <a:srgbClr val="FF0000"/>
                </a:solidFill>
              </a:rPr>
              <a:t>pb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 ~10%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M</a:t>
            </a:r>
            <a:r>
              <a:rPr lang="en-US" sz="2000" dirty="0" smtClean="0"/>
              <a:t>. </a:t>
            </a:r>
            <a:r>
              <a:rPr lang="en-US" sz="2000" dirty="0" err="1" smtClean="0"/>
              <a:t>Aliev</a:t>
            </a:r>
            <a:r>
              <a:rPr lang="en-US" sz="2000" dirty="0" smtClean="0"/>
              <a:t> et al., </a:t>
            </a:r>
            <a:r>
              <a:rPr lang="en-US" sz="2000" dirty="0" err="1" smtClean="0"/>
              <a:t>HATHOR</a:t>
            </a:r>
            <a:r>
              <a:rPr lang="en-US" sz="2000" dirty="0" smtClean="0"/>
              <a:t> –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Top and Heavy quarks cross section </a:t>
            </a:r>
            <a:r>
              <a:rPr lang="en-US" sz="2000" dirty="0" err="1" smtClean="0"/>
              <a:t>calculatoR</a:t>
            </a:r>
            <a:r>
              <a:rPr lang="en-US" sz="2000" dirty="0" smtClean="0"/>
              <a:t> </a:t>
            </a:r>
            <a:r>
              <a:rPr lang="en-US" sz="2000" dirty="0" err="1" smtClean="0"/>
              <a:t>Comput</a:t>
            </a:r>
            <a:r>
              <a:rPr lang="en-US" sz="2000" dirty="0" smtClean="0"/>
              <a:t>. Phys. </a:t>
            </a:r>
            <a:r>
              <a:rPr lang="en-US" sz="2000" dirty="0" err="1" smtClean="0"/>
              <a:t>Commun.182</a:t>
            </a:r>
            <a:r>
              <a:rPr lang="en-US" sz="2000" dirty="0" smtClean="0"/>
              <a:t> (2011) 1034-1046, </a:t>
            </a:r>
            <a:r>
              <a:rPr lang="en-US" sz="2000" dirty="0" err="1" smtClean="0"/>
              <a:t>arXiv:1007:1327</a:t>
            </a:r>
            <a:r>
              <a:rPr lang="en-US" sz="2000" dirty="0" smtClean="0"/>
              <a:t> [</a:t>
            </a:r>
            <a:r>
              <a:rPr lang="en-US" sz="2000" dirty="0" err="1" smtClean="0"/>
              <a:t>hep</a:t>
            </a:r>
            <a:r>
              <a:rPr lang="en-US" sz="2000" dirty="0" smtClean="0"/>
              <a:t>-ph] </a:t>
            </a:r>
          </a:p>
          <a:p>
            <a:pPr lvl="1">
              <a:buFont typeface="Arial"/>
              <a:buChar char="•"/>
            </a:pPr>
            <a:r>
              <a:rPr lang="en-US" sz="2000" dirty="0" err="1" smtClean="0"/>
              <a:t>Singletop</a:t>
            </a:r>
            <a:r>
              <a:rPr lang="en-US" sz="2000" dirty="0" smtClean="0"/>
              <a:t>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err="1" smtClean="0"/>
              <a:t>t</a:t>
            </a:r>
            <a:r>
              <a:rPr lang="en-US" sz="1800" dirty="0" smtClean="0"/>
              <a:t>-channel: 64.57 +2.63 -1.74 </a:t>
            </a:r>
            <a:r>
              <a:rPr lang="en-US" sz="1800" dirty="0" err="1" smtClean="0"/>
              <a:t>pb</a:t>
            </a:r>
            <a:r>
              <a:rPr lang="en-US" sz="1800" dirty="0" smtClean="0"/>
              <a:t> (Phys. Rev. </a:t>
            </a:r>
            <a:r>
              <a:rPr lang="en-US" sz="1800" dirty="0" err="1" smtClean="0"/>
              <a:t>D</a:t>
            </a:r>
            <a:r>
              <a:rPr lang="en-US" sz="1800" dirty="0" smtClean="0"/>
              <a:t> 83, 091503(R) (2011))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4%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s-channel: 4.63 +0.20 -0.18 </a:t>
            </a:r>
            <a:r>
              <a:rPr lang="en-US" sz="1800" dirty="0" err="1" smtClean="0"/>
              <a:t>pb</a:t>
            </a:r>
            <a:r>
              <a:rPr lang="en-US" sz="1800" dirty="0" smtClean="0"/>
              <a:t> (Phys. Rev. </a:t>
            </a:r>
            <a:r>
              <a:rPr lang="en-US" sz="1800" dirty="0" err="1" smtClean="0"/>
              <a:t>D</a:t>
            </a:r>
            <a:r>
              <a:rPr lang="en-US" sz="1800" dirty="0" smtClean="0"/>
              <a:t> 81, 054028 (2010))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4%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Wt: 15.74 + 1.17 -1.21 </a:t>
            </a:r>
            <a:r>
              <a:rPr lang="en-US" sz="1800" dirty="0" err="1" smtClean="0"/>
              <a:t>pb</a:t>
            </a:r>
            <a:r>
              <a:rPr lang="en-US" sz="1800" dirty="0" smtClean="0"/>
              <a:t> (Phys. Rev. </a:t>
            </a:r>
            <a:r>
              <a:rPr lang="en-US" sz="1800" dirty="0" err="1" smtClean="0"/>
              <a:t>D</a:t>
            </a:r>
            <a:r>
              <a:rPr lang="en-US" sz="1800" dirty="0" smtClean="0"/>
              <a:t> 82, 054018 (2010))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8%</a:t>
            </a:r>
          </a:p>
          <a:p>
            <a:pPr lvl="1">
              <a:buFont typeface="Arial"/>
              <a:buChar char="•"/>
            </a:pP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Weitghted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total single top uncertainty: ~5%</a:t>
            </a:r>
          </a:p>
          <a:p>
            <a:pPr lvl="1">
              <a:buFont typeface="Arial"/>
              <a:buChar char="•"/>
            </a:pPr>
            <a:endParaRPr lang="en-US" sz="1800" dirty="0" smtClean="0">
              <a:sym typeface="Wingdings"/>
            </a:endParaRPr>
          </a:p>
          <a:p>
            <a:pPr lvl="2">
              <a:buNone/>
            </a:pPr>
            <a:endParaRPr lang="en-US" sz="1200" dirty="0" smtClean="0"/>
          </a:p>
          <a:p>
            <a:pPr lvl="2">
              <a:buFont typeface="Arial"/>
              <a:buChar char="•"/>
            </a:pPr>
            <a:endParaRPr lang="en-US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JER</a:t>
            </a:r>
            <a:r>
              <a:rPr lang="en-US" dirty="0" smtClean="0"/>
              <a:t> systematic templates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err="1" smtClean="0"/>
              <a:t>JER</a:t>
            </a:r>
            <a:r>
              <a:rPr lang="en-US" sz="2000" dirty="0" smtClean="0"/>
              <a:t> uncertainty: the effect of the </a:t>
            </a:r>
            <a:r>
              <a:rPr lang="en-US" sz="2000" dirty="0" err="1" smtClean="0"/>
              <a:t>JER</a:t>
            </a:r>
            <a:r>
              <a:rPr lang="en-US" sz="2000" dirty="0" smtClean="0"/>
              <a:t> uncertainty was large, up to 20% for </a:t>
            </a:r>
            <a:r>
              <a:rPr lang="en-US" sz="2000" dirty="0" err="1" smtClean="0"/>
              <a:t>W+jet</a:t>
            </a:r>
            <a:r>
              <a:rPr lang="en-US" sz="2000" dirty="0" smtClean="0"/>
              <a:t>.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This was mainly due to the fact that the MET fit used to estimate the </a:t>
            </a:r>
            <a:r>
              <a:rPr lang="en-US" sz="2000" dirty="0" err="1" smtClean="0"/>
              <a:t>W+jet</a:t>
            </a:r>
            <a:r>
              <a:rPr lang="en-US" sz="2000" dirty="0" smtClean="0"/>
              <a:t> contribution, for the </a:t>
            </a:r>
            <a:r>
              <a:rPr lang="en-US" sz="2000" dirty="0" err="1" smtClean="0"/>
              <a:t>JER</a:t>
            </a:r>
            <a:r>
              <a:rPr lang="en-US" sz="2000" dirty="0" smtClean="0"/>
              <a:t> varied templates was not good.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943600"/>
            <a:ext cx="8534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We estimate the </a:t>
            </a:r>
            <a:r>
              <a:rPr lang="en-US" sz="2000" dirty="0" err="1" smtClean="0"/>
              <a:t>W+jet</a:t>
            </a:r>
            <a:r>
              <a:rPr lang="en-US" sz="2000" dirty="0" smtClean="0"/>
              <a:t> normalization for the </a:t>
            </a:r>
            <a:r>
              <a:rPr lang="en-US" sz="2000" dirty="0" err="1" smtClean="0"/>
              <a:t>JER</a:t>
            </a:r>
            <a:r>
              <a:rPr lang="en-US" sz="2000" dirty="0" smtClean="0"/>
              <a:t> shifted template using MC + the correction obtained with the MET fit to the nominal analysis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t="5369"/>
          <a:stretch>
            <a:fillRect/>
          </a:stretch>
        </p:blipFill>
        <p:spPr>
          <a:xfrm>
            <a:off x="838200" y="2819400"/>
            <a:ext cx="3356080" cy="30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t="8042"/>
          <a:stretch>
            <a:fillRect/>
          </a:stretch>
        </p:blipFill>
        <p:spPr>
          <a:xfrm>
            <a:off x="4724400" y="2743199"/>
            <a:ext cx="3429000" cy="30262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40333" y="376966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Nominal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771900" y="399826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Varied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JER</a:t>
            </a:r>
            <a:r>
              <a:rPr lang="en-US" dirty="0" smtClean="0"/>
              <a:t> systematic templates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1837997"/>
            <a:ext cx="3962400" cy="4401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JET templates are asymmetric: we only have nominal and more-smearing.</a:t>
            </a:r>
          </a:p>
          <a:p>
            <a:r>
              <a:rPr lang="en-US" sz="2000" dirty="0" smtClean="0"/>
              <a:t>This asymmetry creates a problem in the use of the nuisance parameter which can only vary between 0 and 1 (instead then -1,1)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for the moment we have </a:t>
            </a:r>
            <a:r>
              <a:rPr lang="en-US" sz="2000" dirty="0" err="1" smtClean="0">
                <a:sym typeface="Wingdings"/>
              </a:rPr>
              <a:t>symmetrized</a:t>
            </a:r>
            <a:r>
              <a:rPr lang="en-US" sz="2000" dirty="0" smtClean="0">
                <a:sym typeface="Wingdings"/>
              </a:rPr>
              <a:t> the template and everything works fine. </a:t>
            </a:r>
          </a:p>
          <a:p>
            <a:r>
              <a:rPr lang="en-US" sz="2000" dirty="0" smtClean="0">
                <a:sym typeface="Wingdings"/>
              </a:rPr>
              <a:t>This is clearly a temporary solution we will check what other analysis have done.</a:t>
            </a:r>
            <a:endParaRPr lang="en-US" sz="2000" dirty="0"/>
          </a:p>
        </p:txBody>
      </p:sp>
      <p:pic>
        <p:nvPicPr>
          <p:cNvPr id="11" name="Picture 10" descr="h_Wjets_j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467"/>
          <a:stretch>
            <a:fillRect/>
          </a:stretch>
        </p:blipFill>
        <p:spPr>
          <a:xfrm>
            <a:off x="304800" y="1676400"/>
            <a:ext cx="3962400" cy="443890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 flipV="1">
            <a:off x="1053600" y="5328386"/>
            <a:ext cx="3016000" cy="204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043200" y="5526344"/>
            <a:ext cx="3016000" cy="204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282400" y="5526340"/>
            <a:ext cx="499200" cy="27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1.1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282400" y="5082638"/>
            <a:ext cx="499200" cy="27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Ttbar</a:t>
            </a:r>
            <a:r>
              <a:rPr lang="en-US" dirty="0" smtClean="0"/>
              <a:t> control region fit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15973"/>
          <a:stretch>
            <a:fillRect/>
          </a:stretch>
        </p:blipFill>
        <p:spPr>
          <a:xfrm>
            <a:off x="664049" y="1143000"/>
            <a:ext cx="7946551" cy="486659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80" y="228600"/>
            <a:ext cx="7893420" cy="607186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Modeling for </a:t>
            </a:r>
            <a:r>
              <a:rPr lang="en-US" dirty="0" err="1" smtClean="0"/>
              <a:t>Wjet/Zjet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686800" cy="4525963"/>
          </a:xfrm>
        </p:spPr>
        <p:txBody>
          <a:bodyPr/>
          <a:lstStyle/>
          <a:p>
            <a:pPr marL="0" indent="0"/>
            <a:r>
              <a:rPr lang="en-US" sz="2000" b="1" dirty="0" smtClean="0"/>
              <a:t>Some of the cuts aims at selecting regions with good MC/Modeling. How can we be sure that the templates we obtain are trustable ? Have you considered looking at alternative </a:t>
            </a:r>
            <a:r>
              <a:rPr lang="en-US" sz="2000" b="1" dirty="0" err="1" smtClean="0"/>
              <a:t>MC's</a:t>
            </a:r>
            <a:r>
              <a:rPr lang="en-US" sz="2000" b="1" dirty="0" smtClean="0"/>
              <a:t> to </a:t>
            </a:r>
            <a:r>
              <a:rPr lang="en-US" sz="2000" b="1" dirty="0" err="1" smtClean="0"/>
              <a:t>Alpgen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eg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McAtNLO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PowHeg+Jimmy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PowHeg+Pythia</a:t>
            </a:r>
            <a:r>
              <a:rPr lang="en-US" sz="2000" b="1" dirty="0" smtClean="0"/>
              <a:t>, or Sherpa) to see if the templates are consistent with </a:t>
            </a:r>
            <a:r>
              <a:rPr lang="en-US" sz="2000" b="1" dirty="0" err="1" smtClean="0"/>
              <a:t>Alpgen</a:t>
            </a:r>
            <a:r>
              <a:rPr lang="en-US" sz="2000" b="1" dirty="0" smtClean="0"/>
              <a:t> within the systematic uncertainties?</a:t>
            </a:r>
          </a:p>
          <a:p>
            <a:pPr marL="0" indent="0"/>
            <a:r>
              <a:rPr lang="en-US" sz="2000" dirty="0" smtClean="0"/>
              <a:t>We have looked </a:t>
            </a:r>
            <a:r>
              <a:rPr lang="en-US" sz="2000" dirty="0" err="1" smtClean="0"/>
              <a:t>MC11</a:t>
            </a:r>
            <a:r>
              <a:rPr lang="en-US" sz="2000" dirty="0" smtClean="0"/>
              <a:t>-SHERPA samples (older version </a:t>
            </a:r>
            <a:r>
              <a:rPr lang="en-US" sz="2000" dirty="0" err="1" smtClean="0"/>
              <a:t>w.r</a:t>
            </a:r>
            <a:r>
              <a:rPr lang="en-US" sz="2000" dirty="0" smtClean="0"/>
              <a:t>. to what we have in </a:t>
            </a:r>
            <a:r>
              <a:rPr lang="en-US" sz="2000" dirty="0" err="1" smtClean="0"/>
              <a:t>mc12</a:t>
            </a:r>
            <a:r>
              <a:rPr lang="en-US" sz="2000" dirty="0" smtClean="0"/>
              <a:t>) and they had similar problems (for example the low </a:t>
            </a:r>
            <a:r>
              <a:rPr lang="en-US" sz="2000" dirty="0" err="1" smtClean="0"/>
              <a:t>Deltarj1j2</a:t>
            </a:r>
            <a:r>
              <a:rPr lang="en-US" sz="2000" dirty="0" smtClean="0"/>
              <a:t> region was not well described) but the statistics was much lower. </a:t>
            </a:r>
            <a:r>
              <a:rPr lang="en-US" sz="2000" dirty="0" err="1" smtClean="0"/>
              <a:t>MC@NLO</a:t>
            </a:r>
            <a:r>
              <a:rPr lang="en-US" sz="2000" dirty="0" smtClean="0"/>
              <a:t> does not correctly describe </a:t>
            </a:r>
            <a:r>
              <a:rPr lang="en-US" sz="2000" dirty="0" err="1" smtClean="0"/>
              <a:t>W+2jet</a:t>
            </a:r>
            <a:r>
              <a:rPr lang="en-US" sz="2000" dirty="0" smtClean="0"/>
              <a:t>, all distributions with more than 1 jet are off. </a:t>
            </a:r>
            <a:r>
              <a:rPr lang="en-US" sz="2000" dirty="0" err="1" smtClean="0"/>
              <a:t>Zjet</a:t>
            </a:r>
            <a:r>
              <a:rPr lang="en-US" sz="2000" dirty="0" smtClean="0"/>
              <a:t> study here:</a:t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http://physik2.uni-goettingen.de/~ulla/public/ZjetsPaper2012/Zjets.pdf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reason is that </a:t>
            </a:r>
            <a:r>
              <a:rPr lang="en-US" sz="2000" dirty="0" err="1" smtClean="0"/>
              <a:t>MC@NLO</a:t>
            </a:r>
            <a:r>
              <a:rPr lang="en-US" sz="2000" dirty="0" smtClean="0"/>
              <a:t> is </a:t>
            </a:r>
            <a:r>
              <a:rPr lang="en-US" sz="2000" dirty="0" err="1" smtClean="0"/>
              <a:t>DrellYan</a:t>
            </a:r>
            <a:r>
              <a:rPr lang="en-US" sz="2000" dirty="0" smtClean="0"/>
              <a:t> with virtual corrections and one additional real </a:t>
            </a:r>
            <a:r>
              <a:rPr lang="en-US" sz="2000" dirty="0" err="1" smtClean="0"/>
              <a:t>emission.So</a:t>
            </a:r>
            <a:r>
              <a:rPr lang="en-US" sz="2000" dirty="0" smtClean="0"/>
              <a:t> the second jet is already modeled by </a:t>
            </a:r>
            <a:r>
              <a:rPr lang="en-US" sz="2000" dirty="0" err="1" smtClean="0"/>
              <a:t>parton</a:t>
            </a:r>
            <a:r>
              <a:rPr lang="en-US" sz="2000" dirty="0" smtClean="0"/>
              <a:t> shower, which is too soft. For </a:t>
            </a:r>
            <a:r>
              <a:rPr lang="en-US" sz="2000" dirty="0" err="1" smtClean="0"/>
              <a:t>POWHEG</a:t>
            </a:r>
            <a:r>
              <a:rPr lang="en-US" sz="2000" dirty="0" smtClean="0"/>
              <a:t> we have not looked but I think </a:t>
            </a:r>
            <a:r>
              <a:rPr lang="en-US" sz="2000" dirty="0" err="1" smtClean="0"/>
              <a:t>Alpgen+Herwig</a:t>
            </a:r>
            <a:r>
              <a:rPr lang="en-US" sz="2000" dirty="0" smtClean="0"/>
              <a:t> is the best tested at the moment and it offers the larger statistics.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checks: QCD control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as Met &lt;25 </a:t>
            </a:r>
            <a:r>
              <a:rPr lang="en-US" dirty="0" err="1" smtClean="0"/>
              <a:t>GeV</a:t>
            </a:r>
            <a:r>
              <a:rPr lang="en-US" dirty="0" smtClean="0"/>
              <a:t> and </a:t>
            </a:r>
            <a:r>
              <a:rPr lang="en-US" dirty="0" err="1" smtClean="0"/>
              <a:t>MtW</a:t>
            </a:r>
            <a:r>
              <a:rPr lang="en-US" dirty="0" smtClean="0"/>
              <a:t>&gt;10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Setup a fit in this region with the following nuisance parameters:</a:t>
            </a:r>
          </a:p>
          <a:p>
            <a:pPr lvl="1"/>
            <a:r>
              <a:rPr lang="en-US" dirty="0" smtClean="0"/>
              <a:t>JES</a:t>
            </a:r>
          </a:p>
          <a:p>
            <a:pPr lvl="1"/>
            <a:r>
              <a:rPr lang="en-US" dirty="0" smtClean="0"/>
              <a:t>JER</a:t>
            </a:r>
          </a:p>
          <a:p>
            <a:pPr lvl="1"/>
            <a:r>
              <a:rPr lang="en-US" dirty="0" err="1" smtClean="0"/>
              <a:t>Qfac</a:t>
            </a:r>
            <a:r>
              <a:rPr lang="en-US" dirty="0" smtClean="0"/>
              <a:t> and </a:t>
            </a:r>
            <a:r>
              <a:rPr lang="en-US" dirty="0" err="1" smtClean="0"/>
              <a:t>dr</a:t>
            </a:r>
            <a:r>
              <a:rPr lang="en-US" dirty="0" smtClean="0"/>
              <a:t> on </a:t>
            </a:r>
            <a:r>
              <a:rPr lang="en-US" dirty="0" err="1" smtClean="0"/>
              <a:t>W+jets</a:t>
            </a:r>
            <a:endParaRPr lang="en-US" dirty="0" smtClean="0"/>
          </a:p>
          <a:p>
            <a:pPr lvl="1"/>
            <a:r>
              <a:rPr lang="en-US" dirty="0" smtClean="0"/>
              <a:t>shape on </a:t>
            </a:r>
            <a:r>
              <a:rPr lang="en-US" dirty="0" err="1" smtClean="0"/>
              <a:t>ttbar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5562600"/>
            <a:ext cx="8458200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idea is to fit the the QCD Normalization with starting point the normalization obtained from the previous fit in the region </a:t>
            </a:r>
            <a:r>
              <a:rPr lang="en-US" dirty="0" err="1" smtClean="0"/>
              <a:t>MtW</a:t>
            </a:r>
            <a:r>
              <a:rPr lang="en-US" dirty="0" smtClean="0"/>
              <a:t>&gt;40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3481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to the </a:t>
            </a:r>
            <a:r>
              <a:rPr lang="en-US" dirty="0" err="1" smtClean="0"/>
              <a:t>qcd</a:t>
            </a:r>
            <a:r>
              <a:rPr lang="en-US" dirty="0" smtClean="0"/>
              <a:t> control region</a:t>
            </a:r>
            <a:endParaRPr lang="en-US" dirty="0"/>
          </a:p>
        </p:txBody>
      </p:sp>
      <p:pic>
        <p:nvPicPr>
          <p:cNvPr id="4" name="Picture 3" descr="s_wwm2j_qc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05326" y="1434572"/>
            <a:ext cx="3828362" cy="4658853"/>
          </a:xfrm>
          <a:prstGeom prst="rect">
            <a:avLst/>
          </a:prstGeom>
        </p:spPr>
      </p:pic>
      <p:pic>
        <p:nvPicPr>
          <p:cNvPr id="5" name="Picture 4" descr="s_wwe2j_qc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87047" y="1203456"/>
            <a:ext cx="4018279" cy="4889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4133" y="6231467"/>
            <a:ext cx="682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 OF THE FIT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6266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to the QCD control region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97659" y="3209449"/>
            <a:ext cx="6453007" cy="6148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92000"/>
                  <a:satMod val="170000"/>
                  <a:alpha val="0"/>
                </a:schemeClr>
              </a:gs>
              <a:gs pos="15000">
                <a:schemeClr val="accent1">
                  <a:tint val="92000"/>
                  <a:shade val="99000"/>
                  <a:satMod val="170000"/>
                  <a:alpha val="0"/>
                </a:schemeClr>
              </a:gs>
              <a:gs pos="62000">
                <a:schemeClr val="accent1">
                  <a:tint val="96000"/>
                  <a:shade val="80000"/>
                  <a:satMod val="170000"/>
                  <a:alpha val="0"/>
                </a:schemeClr>
              </a:gs>
              <a:gs pos="97000">
                <a:schemeClr val="accent1">
                  <a:tint val="98000"/>
                  <a:shade val="63000"/>
                  <a:satMod val="170000"/>
                  <a:alpha val="0"/>
                </a:schemeClr>
              </a:gs>
              <a:gs pos="100000">
                <a:schemeClr val="accent1">
                  <a:shade val="62000"/>
                  <a:satMod val="17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51467" y="1417638"/>
            <a:ext cx="6180666" cy="4619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92000"/>
                  <a:satMod val="170000"/>
                  <a:alpha val="0"/>
                </a:schemeClr>
              </a:gs>
              <a:gs pos="15000">
                <a:schemeClr val="accent1">
                  <a:tint val="92000"/>
                  <a:shade val="99000"/>
                  <a:satMod val="170000"/>
                  <a:alpha val="0"/>
                </a:schemeClr>
              </a:gs>
              <a:gs pos="62000">
                <a:schemeClr val="accent1">
                  <a:tint val="96000"/>
                  <a:shade val="80000"/>
                  <a:satMod val="170000"/>
                  <a:alpha val="0"/>
                </a:schemeClr>
              </a:gs>
              <a:gs pos="97000">
                <a:schemeClr val="accent1">
                  <a:tint val="98000"/>
                  <a:shade val="63000"/>
                  <a:satMod val="170000"/>
                  <a:alpha val="0"/>
                </a:schemeClr>
              </a:gs>
              <a:gs pos="100000">
                <a:schemeClr val="accent1">
                  <a:shade val="62000"/>
                  <a:satMod val="17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36933" y="1659467"/>
            <a:ext cx="1507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Here the fitted value is the </a:t>
            </a:r>
            <a:r>
              <a:rPr lang="en-US" dirty="0" err="1" smtClean="0">
                <a:solidFill>
                  <a:srgbClr val="FF0000"/>
                </a:solidFill>
              </a:rPr>
              <a:t>qcd</a:t>
            </a:r>
            <a:r>
              <a:rPr lang="en-US" dirty="0" smtClean="0">
                <a:solidFill>
                  <a:srgbClr val="FF0000"/>
                </a:solidFill>
              </a:rPr>
              <a:t> normalization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7128934" y="1659467"/>
            <a:ext cx="507999" cy="600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75770" y="3931140"/>
            <a:ext cx="1811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shape is profiled but does not move at all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450666" y="3339801"/>
            <a:ext cx="372534" cy="474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51466" y="1417638"/>
            <a:ext cx="5870307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SigXsecOverSM</a:t>
            </a:r>
            <a:r>
              <a:rPr lang="en-US" sz="2200" dirty="0"/>
              <a:t>    9.9845e-01 +/-  3.66e-02</a:t>
            </a:r>
          </a:p>
          <a:p>
            <a:r>
              <a:rPr lang="de-DE" sz="2200" dirty="0"/>
              <a:t> </a:t>
            </a:r>
            <a:r>
              <a:rPr lang="de-DE" sz="2200" dirty="0" err="1"/>
              <a:t>alpha_JER</a:t>
            </a:r>
            <a:r>
              <a:rPr lang="de-DE" sz="2200" dirty="0"/>
              <a:t>    2.4790e-01 +/-  1.21e-01</a:t>
            </a:r>
          </a:p>
          <a:p>
            <a:r>
              <a:rPr lang="de-DE" sz="2200" dirty="0" err="1"/>
              <a:t>alpha_JES</a:t>
            </a:r>
            <a:r>
              <a:rPr lang="de-DE" sz="2200" dirty="0"/>
              <a:t>    4.3200e-01 +/-  1.43e-01</a:t>
            </a:r>
          </a:p>
          <a:p>
            <a:r>
              <a:rPr lang="de-DE" sz="2200" dirty="0" err="1"/>
              <a:t>alpha_MorePS</a:t>
            </a:r>
            <a:r>
              <a:rPr lang="de-DE" sz="2200" dirty="0"/>
              <a:t>   -1.3333e-01 +/-  8.07e-01</a:t>
            </a:r>
          </a:p>
          <a:p>
            <a:r>
              <a:rPr lang="de-DE" sz="2200" dirty="0" err="1"/>
              <a:t>alpha_dr</a:t>
            </a:r>
            <a:r>
              <a:rPr lang="de-DE" sz="2200" dirty="0"/>
              <a:t>   -9.7330e-01 +/-  8.34e-01</a:t>
            </a:r>
          </a:p>
          <a:p>
            <a:r>
              <a:rPr lang="nl-NL" sz="2200" dirty="0" err="1"/>
              <a:t>alpha_qcd_shape</a:t>
            </a:r>
            <a:r>
              <a:rPr lang="nl-NL" sz="2200" dirty="0"/>
              <a:t>    0.2130e-01 +/-  5.61e-03</a:t>
            </a:r>
          </a:p>
          <a:p>
            <a:r>
              <a:rPr lang="nl-NL" sz="2200" dirty="0" err="1"/>
              <a:t>alpha_qcd_shape_mu</a:t>
            </a:r>
            <a:r>
              <a:rPr lang="nl-NL" sz="2200" dirty="0"/>
              <a:t>    -0.1340e-01 +/-  9.61e-02</a:t>
            </a:r>
          </a:p>
          <a:p>
            <a:r>
              <a:rPr lang="nl-NL" sz="2200" dirty="0" err="1"/>
              <a:t>alpha_qfac</a:t>
            </a:r>
            <a:r>
              <a:rPr lang="nl-NL" sz="2200" dirty="0"/>
              <a:t>   -6.1411e-01 +/-  9.36e-01</a:t>
            </a:r>
          </a:p>
          <a:p>
            <a:r>
              <a:rPr lang="nl-NL" sz="2200" dirty="0" err="1"/>
              <a:t>alpha_stopxs</a:t>
            </a:r>
            <a:r>
              <a:rPr lang="nl-NL" sz="2200" dirty="0"/>
              <a:t>   -2.9941e-02 +/-  9.96e-01</a:t>
            </a:r>
          </a:p>
          <a:p>
            <a:r>
              <a:rPr lang="nl-NL" sz="2200" dirty="0" err="1"/>
              <a:t>alpha_topxs</a:t>
            </a:r>
            <a:r>
              <a:rPr lang="nl-NL" sz="2200" dirty="0"/>
              <a:t>   -8.4067e-01 +/-  9.32e-01</a:t>
            </a:r>
          </a:p>
          <a:p>
            <a:r>
              <a:rPr lang="hr-HR" sz="2200" dirty="0"/>
              <a:t>alpha_wjetsxs    1.8633e-01 +/-  1.59e-01</a:t>
            </a:r>
          </a:p>
          <a:p>
            <a:r>
              <a:rPr lang="de-DE" sz="2200" dirty="0" err="1"/>
              <a:t>alpha_wwxs</a:t>
            </a:r>
            <a:r>
              <a:rPr lang="de-DE" sz="2200" dirty="0"/>
              <a:t>    7.2410e-01 +/-  1.02e+00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1311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ttbar</a:t>
            </a:r>
            <a:r>
              <a:rPr lang="en-US" dirty="0" smtClean="0"/>
              <a:t> systematic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852674"/>
            <a:ext cx="5867400" cy="38529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2743200"/>
            <a:ext cx="4114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Will be updated tomorrow with new-selection and color-reconnection varied samples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2192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using </a:t>
            </a:r>
            <a:r>
              <a:rPr lang="en-US" dirty="0" err="1" smtClean="0"/>
              <a:t>ISR/FSR</a:t>
            </a:r>
            <a:r>
              <a:rPr lang="en-US" dirty="0" smtClean="0"/>
              <a:t> varied templates (MORE and LESS) </a:t>
            </a:r>
          </a:p>
          <a:p>
            <a:r>
              <a:rPr lang="en-US" dirty="0" smtClean="0"/>
              <a:t>As agreed in </a:t>
            </a:r>
            <a:r>
              <a:rPr lang="en-US" dirty="0" err="1" smtClean="0"/>
              <a:t>EB</a:t>
            </a:r>
            <a:r>
              <a:rPr lang="en-US" dirty="0" smtClean="0"/>
              <a:t> meeting all other variations are within stat uncertainty of more/less </a:t>
            </a:r>
            <a:r>
              <a:rPr lang="en-US" dirty="0" err="1" smtClean="0"/>
              <a:t>ISR/FSR</a:t>
            </a:r>
            <a:r>
              <a:rPr lang="en-US" dirty="0" smtClean="0"/>
              <a:t> therefore we just keep these two. We are producing also the one for color-reconnection varied sample.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sz="2800" dirty="0" smtClean="0"/>
              <a:t>Framework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1859340"/>
            <a:ext cx="3048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Background processes: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W+jets</a:t>
            </a:r>
            <a:r>
              <a:rPr lang="en-US" sz="1600" dirty="0" smtClean="0"/>
              <a:t> – </a:t>
            </a:r>
            <a:r>
              <a:rPr lang="en-US" sz="1600" dirty="0" smtClean="0">
                <a:solidFill>
                  <a:srgbClr val="FF0000"/>
                </a:solidFill>
              </a:rPr>
              <a:t>largest contribution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Z+jets</a:t>
            </a: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ttbar</a:t>
            </a:r>
            <a:r>
              <a:rPr lang="en-US" sz="1600" dirty="0" smtClean="0"/>
              <a:t>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WbWbbar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lν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jj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bbar</a:t>
            </a:r>
            <a:endParaRPr lang="en-US" sz="1600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sym typeface="Wingdings"/>
              </a:rPr>
              <a:t> QCD 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ym typeface="Wingdings"/>
              </a:rPr>
              <a:t> single top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4572000"/>
            <a:ext cx="8839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Challenge: </a:t>
            </a:r>
            <a:r>
              <a:rPr lang="en-US" sz="2000" dirty="0" err="1" smtClean="0"/>
              <a:t>semileptonic</a:t>
            </a:r>
            <a:r>
              <a:rPr lang="en-US" sz="2000" dirty="0" smtClean="0"/>
              <a:t> final state overwhelmed by </a:t>
            </a:r>
            <a:r>
              <a:rPr lang="en-US" sz="2000" dirty="0" err="1" smtClean="0"/>
              <a:t>W+jets</a:t>
            </a:r>
            <a:r>
              <a:rPr lang="en-US" sz="2000" dirty="0" smtClean="0"/>
              <a:t> contribution and S/</a:t>
            </a:r>
            <a:r>
              <a:rPr lang="en-US" sz="2000" dirty="0" err="1" smtClean="0"/>
              <a:t>B</a:t>
            </a:r>
            <a:r>
              <a:rPr lang="en-US" sz="2000" dirty="0" smtClean="0"/>
              <a:t> &lt;1% to begin with</a:t>
            </a:r>
          </a:p>
          <a:p>
            <a:r>
              <a:rPr lang="en-US" sz="2000" dirty="0" smtClean="0"/>
              <a:t>Comparison with Tevatron: increase of a factor 20 in </a:t>
            </a:r>
            <a:r>
              <a:rPr lang="en-US" sz="2000" dirty="0" err="1" smtClean="0"/>
              <a:t>W+2jet</a:t>
            </a:r>
            <a:r>
              <a:rPr lang="en-US" sz="2000" dirty="0" smtClean="0"/>
              <a:t> cross-section </a:t>
            </a:r>
            <a:r>
              <a:rPr lang="en-US" sz="2000" dirty="0" err="1" smtClean="0"/>
              <a:t>w.r</a:t>
            </a:r>
            <a:r>
              <a:rPr lang="en-US" sz="2000" dirty="0" smtClean="0"/>
              <a:t>. to increase of a factor 4 in WW/</a:t>
            </a:r>
            <a:r>
              <a:rPr lang="en-US" sz="2000" dirty="0" err="1" smtClean="0"/>
              <a:t>WZ</a:t>
            </a:r>
            <a:r>
              <a:rPr lang="en-US" sz="2000" dirty="0" smtClean="0"/>
              <a:t> cross-section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t="10438"/>
          <a:stretch>
            <a:fillRect/>
          </a:stretch>
        </p:blipFill>
        <p:spPr>
          <a:xfrm>
            <a:off x="228600" y="1270382"/>
            <a:ext cx="5638800" cy="2920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</a:t>
            </a:r>
            <a:r>
              <a:rPr lang="en-US" dirty="0" smtClean="0"/>
              <a:t>-jet 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1066800"/>
            <a:ext cx="5162400" cy="2536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11235"/>
            <a:ext cx="4572000" cy="3746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3810000"/>
            <a:ext cx="4572000" cy="1692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Study carried out on previous inclusive selection indicated:</a:t>
            </a:r>
          </a:p>
          <a:p>
            <a:pPr>
              <a:buFontTx/>
              <a:buChar char="-"/>
            </a:pPr>
            <a:r>
              <a:rPr lang="en-US" sz="2000" dirty="0" smtClean="0"/>
              <a:t>Small improvement in signal/</a:t>
            </a:r>
            <a:r>
              <a:rPr lang="en-US" sz="2000" dirty="0" err="1" smtClean="0"/>
              <a:t>bgk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no improvement in S/</a:t>
            </a:r>
            <a:r>
              <a:rPr lang="en-US" sz="2000" dirty="0" err="1" smtClean="0"/>
              <a:t>sqrt(bkg</a:t>
            </a:r>
            <a:r>
              <a:rPr lang="en-US" sz="2000" dirty="0" smtClean="0"/>
              <a:t>)</a:t>
            </a:r>
          </a:p>
          <a:p>
            <a:pPr>
              <a:buFontTx/>
              <a:buChar char="-"/>
            </a:pPr>
            <a:r>
              <a:rPr lang="en-US" sz="2000" dirty="0" smtClean="0"/>
              <a:t> introduce worse MC/modeling</a:t>
            </a:r>
            <a:endParaRPr lang="en-U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dirty="0" smtClean="0"/>
              <a:t>Effect of </a:t>
            </a:r>
            <a:r>
              <a:rPr lang="en-US" dirty="0" err="1" smtClean="0"/>
              <a:t>JES</a:t>
            </a:r>
            <a:r>
              <a:rPr lang="en-US" dirty="0" smtClean="0"/>
              <a:t> uncertainty on new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599"/>
          </a:xfrm>
        </p:spPr>
        <p:txBody>
          <a:bodyPr/>
          <a:lstStyle/>
          <a:p>
            <a:r>
              <a:rPr lang="en-US" dirty="0" smtClean="0"/>
              <a:t>We have repeated the analysis with old selection cuts adding only </a:t>
            </a:r>
            <a:r>
              <a:rPr lang="en-US" dirty="0" err="1" smtClean="0"/>
              <a:t>njet</a:t>
            </a:r>
            <a:r>
              <a:rPr lang="en-US" dirty="0" smtClean="0"/>
              <a:t>==2 and we have checked with toys the effect of </a:t>
            </a:r>
            <a:r>
              <a:rPr lang="en-US" dirty="0" err="1" smtClean="0"/>
              <a:t>JES</a:t>
            </a:r>
            <a:r>
              <a:rPr lang="en-US" dirty="0" smtClean="0"/>
              <a:t> uncertainty on these templates.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3733800"/>
            <a:ext cx="6489700" cy="22733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Nuisance from 0 signal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200000" cy="2486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931282"/>
            <a:ext cx="7200000" cy="2926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400" y="1730276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JER</a:t>
            </a:r>
            <a:r>
              <a:rPr lang="en-US" dirty="0" smtClean="0"/>
              <a:t> is constrained to the same value with or without signal.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regions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1219200"/>
            <a:ext cx="8343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Top</a:t>
            </a:r>
            <a:r>
              <a:rPr lang="en-US" dirty="0" smtClean="0"/>
              <a:t>: at least one </a:t>
            </a:r>
            <a:r>
              <a:rPr lang="en-US" dirty="0" err="1" smtClean="0"/>
              <a:t>b</a:t>
            </a:r>
            <a:r>
              <a:rPr lang="en-US" dirty="0" smtClean="0"/>
              <a:t>-jet 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dirty="0" smtClean="0"/>
              <a:t> </a:t>
            </a:r>
            <a:r>
              <a:rPr lang="en-US" dirty="0" err="1" smtClean="0"/>
              <a:t>hadronic</a:t>
            </a:r>
            <a:r>
              <a:rPr lang="en-US" dirty="0" smtClean="0"/>
              <a:t> candidate with highest </a:t>
            </a:r>
            <a:r>
              <a:rPr lang="en-US" dirty="0" err="1" smtClean="0"/>
              <a:t>pT</a:t>
            </a:r>
            <a:r>
              <a:rPr lang="en-US" dirty="0" smtClean="0"/>
              <a:t> jets non </a:t>
            </a:r>
            <a:r>
              <a:rPr lang="en-US" dirty="0" err="1" smtClean="0"/>
              <a:t>b</a:t>
            </a:r>
            <a:r>
              <a:rPr lang="en-US" dirty="0" smtClean="0"/>
              <a:t>-tagged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see the peak, check </a:t>
            </a:r>
            <a:r>
              <a:rPr lang="en-US" dirty="0" err="1" smtClean="0">
                <a:sym typeface="Wingdings"/>
              </a:rPr>
              <a:t>JES</a:t>
            </a:r>
            <a:r>
              <a:rPr lang="en-US" dirty="0" smtClean="0">
                <a:sym typeface="Wingdings"/>
              </a:rPr>
              <a:t> uncertainty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dirty="0" smtClean="0"/>
              <a:t> </a:t>
            </a:r>
            <a:r>
              <a:rPr lang="en-US" dirty="0" err="1" smtClean="0"/>
              <a:t>hadronic</a:t>
            </a:r>
            <a:r>
              <a:rPr lang="en-US" dirty="0" smtClean="0"/>
              <a:t> candidate with highest </a:t>
            </a:r>
            <a:r>
              <a:rPr lang="en-US" dirty="0" err="1" smtClean="0"/>
              <a:t>pT</a:t>
            </a:r>
            <a:r>
              <a:rPr lang="en-US" dirty="0" smtClean="0"/>
              <a:t> jets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same selection as in signal selection, check template of top</a:t>
            </a:r>
          </a:p>
          <a:p>
            <a:r>
              <a:rPr lang="en-US" b="1" dirty="0" err="1" smtClean="0"/>
              <a:t>Zjet</a:t>
            </a:r>
            <a:r>
              <a:rPr lang="en-US" b="1" dirty="0" smtClean="0"/>
              <a:t>: </a:t>
            </a:r>
            <a:r>
              <a:rPr lang="en-US" dirty="0" smtClean="0"/>
              <a:t>remove second lepton veto and MET and require second lepton with </a:t>
            </a:r>
            <a:r>
              <a:rPr lang="en-US" dirty="0" err="1" smtClean="0"/>
              <a:t>pT</a:t>
            </a:r>
            <a:r>
              <a:rPr lang="en-US" dirty="0" smtClean="0"/>
              <a:t>&gt;25 &amp; </a:t>
            </a:r>
            <a:r>
              <a:rPr lang="en-US" dirty="0" err="1" smtClean="0"/>
              <a:t>Mll</a:t>
            </a:r>
            <a:r>
              <a:rPr lang="en-US" dirty="0" smtClean="0"/>
              <a:t>=[66,116] </a:t>
            </a:r>
            <a:r>
              <a:rPr lang="en-US" dirty="0" err="1" smtClean="0"/>
              <a:t>GeV</a:t>
            </a:r>
            <a:endParaRPr lang="en-US" b="1" dirty="0" smtClean="0"/>
          </a:p>
          <a:p>
            <a:r>
              <a:rPr lang="en-US" b="1" dirty="0" err="1" smtClean="0"/>
              <a:t>Mjj</a:t>
            </a:r>
            <a:r>
              <a:rPr lang="en-US" b="1" dirty="0" smtClean="0"/>
              <a:t> sidebands</a:t>
            </a:r>
            <a:r>
              <a:rPr lang="en-US" dirty="0" smtClean="0"/>
              <a:t>: </a:t>
            </a:r>
            <a:r>
              <a:rPr lang="en-US" dirty="0" err="1" smtClean="0"/>
              <a:t>Mjj</a:t>
            </a:r>
            <a:r>
              <a:rPr lang="en-US" dirty="0" smtClean="0"/>
              <a:t>&lt;60 </a:t>
            </a:r>
            <a:r>
              <a:rPr lang="en-US" dirty="0" err="1" smtClean="0"/>
              <a:t>GeV</a:t>
            </a:r>
            <a:r>
              <a:rPr lang="en-US" dirty="0" smtClean="0"/>
              <a:t> or </a:t>
            </a:r>
            <a:r>
              <a:rPr lang="en-US" dirty="0" err="1" smtClean="0"/>
              <a:t>Mjj</a:t>
            </a:r>
            <a:r>
              <a:rPr lang="en-US" dirty="0" smtClean="0"/>
              <a:t>&gt;130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Control regions are used to understand data/mc agreement of each component, help in signal selection definition.</a:t>
            </a:r>
          </a:p>
          <a:p>
            <a:r>
              <a:rPr lang="en-US" dirty="0" smtClean="0"/>
              <a:t>Also used to check fitting strategy in a signal free region (top)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 Estimate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990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MET to evaluate normalization since we have a good QCD/</a:t>
            </a:r>
            <a:r>
              <a:rPr lang="en-US" dirty="0" err="1" smtClean="0"/>
              <a:t>W+jets</a:t>
            </a:r>
            <a:r>
              <a:rPr lang="en-US" dirty="0" smtClean="0"/>
              <a:t> separation.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1828800"/>
            <a:ext cx="6927850" cy="30457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5105400"/>
            <a:ext cx="8458200" cy="1200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Systematics</a:t>
            </a:r>
            <a:r>
              <a:rPr lang="en-US" dirty="0" smtClean="0"/>
              <a:t> on normalization evaluated by the difference using other methods: </a:t>
            </a:r>
            <a:r>
              <a:rPr lang="en-US" dirty="0" err="1" smtClean="0"/>
              <a:t>ABCD</a:t>
            </a:r>
            <a:r>
              <a:rPr lang="en-US" dirty="0" smtClean="0"/>
              <a:t> method, track-met method and different selection not points </a:t>
            </a:r>
            <a:r>
              <a:rPr lang="en-US" dirty="0" err="1" smtClean="0"/>
              <a:t>ele</a:t>
            </a:r>
            <a:r>
              <a:rPr lang="en-US" dirty="0" smtClean="0"/>
              <a:t>/not isolated </a:t>
            </a:r>
            <a:r>
              <a:rPr lang="en-US" dirty="0" err="1" smtClean="0"/>
              <a:t>mu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 Selection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1219200"/>
            <a:ext cx="3810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Muon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1200090"/>
            <a:ext cx="3810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Electron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723072"/>
            <a:ext cx="38862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 Trigger: </a:t>
            </a:r>
            <a:r>
              <a:rPr lang="en-US" sz="1600" dirty="0" smtClean="0"/>
              <a:t>lowest </a:t>
            </a:r>
            <a:r>
              <a:rPr lang="en-US" sz="1600" dirty="0" err="1" smtClean="0"/>
              <a:t>unprescaled</a:t>
            </a:r>
            <a:r>
              <a:rPr lang="en-US" sz="1600" dirty="0" smtClean="0"/>
              <a:t> single </a:t>
            </a:r>
            <a:r>
              <a:rPr lang="en-US" sz="1600" dirty="0" err="1" smtClean="0"/>
              <a:t>mu</a:t>
            </a: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only 1 </a:t>
            </a:r>
            <a:r>
              <a:rPr lang="en-US" sz="1800" dirty="0" err="1" smtClean="0"/>
              <a:t>muon</a:t>
            </a:r>
            <a:r>
              <a:rPr lang="en-US" sz="1800" dirty="0" smtClean="0"/>
              <a:t> with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 &gt; 25 </a:t>
            </a:r>
            <a:r>
              <a:rPr lang="en-US" sz="1800" dirty="0" err="1" smtClean="0"/>
              <a:t>GeV</a:t>
            </a: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veto on second electron/</a:t>
            </a:r>
            <a:r>
              <a:rPr lang="en-US" sz="1800" dirty="0" err="1" smtClean="0"/>
              <a:t>muon</a:t>
            </a: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track &amp; </a:t>
            </a:r>
            <a:r>
              <a:rPr lang="en-US" sz="1800" dirty="0" err="1" smtClean="0"/>
              <a:t>calo</a:t>
            </a:r>
            <a:r>
              <a:rPr lang="en-US" sz="1800" dirty="0" smtClean="0"/>
              <a:t> isolation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 pointing to the vertex: d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/</a:t>
            </a:r>
            <a:r>
              <a:rPr lang="en-US" sz="1800" dirty="0" err="1" smtClean="0"/>
              <a:t>σ(d</a:t>
            </a:r>
            <a:r>
              <a:rPr lang="en-US" sz="1800" baseline="-25000" dirty="0" err="1" smtClean="0"/>
              <a:t>0</a:t>
            </a:r>
            <a:r>
              <a:rPr lang="en-US" sz="1800" dirty="0" smtClean="0"/>
              <a:t>) &lt; 3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1676400"/>
            <a:ext cx="4038600" cy="15081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 Trigger: </a:t>
            </a:r>
            <a:r>
              <a:rPr lang="en-US" sz="2000" dirty="0" smtClean="0"/>
              <a:t>: </a:t>
            </a:r>
            <a:r>
              <a:rPr lang="en-US" sz="1600" dirty="0" smtClean="0"/>
              <a:t>lowest </a:t>
            </a:r>
            <a:r>
              <a:rPr lang="en-US" sz="1600" dirty="0" err="1" smtClean="0"/>
              <a:t>unprescaled</a:t>
            </a:r>
            <a:r>
              <a:rPr lang="en-US" sz="1600" dirty="0" smtClean="0"/>
              <a:t> single </a:t>
            </a:r>
            <a:r>
              <a:rPr lang="en-US" sz="1600" dirty="0" err="1" smtClean="0"/>
              <a:t>e</a:t>
            </a: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only 1 tight++ electron 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 &gt; 25 </a:t>
            </a:r>
            <a:r>
              <a:rPr lang="en-US" sz="1800" dirty="0" err="1" smtClean="0"/>
              <a:t>GeV</a:t>
            </a: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veto on second electron/</a:t>
            </a:r>
            <a:r>
              <a:rPr lang="en-US" sz="1800" dirty="0" err="1" smtClean="0"/>
              <a:t>muon</a:t>
            </a: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track and </a:t>
            </a:r>
            <a:r>
              <a:rPr lang="en-US" sz="1800" dirty="0" err="1" smtClean="0"/>
              <a:t>calo</a:t>
            </a:r>
            <a:r>
              <a:rPr lang="en-US" sz="1800" dirty="0" smtClean="0"/>
              <a:t> isolation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 pointing to the vertex: d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/</a:t>
            </a:r>
            <a:r>
              <a:rPr lang="en-US" sz="1800" dirty="0" err="1" smtClean="0"/>
              <a:t>σ(d</a:t>
            </a:r>
            <a:r>
              <a:rPr lang="en-US" sz="1800" baseline="-25000" dirty="0" err="1" smtClean="0"/>
              <a:t>0</a:t>
            </a:r>
            <a:r>
              <a:rPr lang="en-US" sz="1800" dirty="0" smtClean="0"/>
              <a:t>) &lt;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3333690"/>
            <a:ext cx="82296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Standard MET Cleaning + </a:t>
            </a:r>
            <a:r>
              <a:rPr lang="en-US" sz="2000" dirty="0" err="1" smtClean="0"/>
              <a:t>MET_RefFinal</a:t>
            </a:r>
            <a:r>
              <a:rPr lang="en-US" sz="2000" dirty="0" smtClean="0"/>
              <a:t> &gt; 30 </a:t>
            </a:r>
            <a:r>
              <a:rPr lang="en-US" sz="2000" dirty="0" err="1" smtClean="0"/>
              <a:t>GeV</a:t>
            </a:r>
            <a:r>
              <a:rPr lang="en-US" sz="2000" dirty="0" smtClean="0"/>
              <a:t>+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T</a:t>
            </a:r>
            <a:r>
              <a:rPr lang="en-US" sz="2000" baseline="30000" dirty="0" err="1" smtClean="0"/>
              <a:t>W</a:t>
            </a:r>
            <a:r>
              <a:rPr lang="en-US" sz="2000" dirty="0" smtClean="0"/>
              <a:t> &gt; 40 </a:t>
            </a:r>
            <a:r>
              <a:rPr lang="en-US" sz="2000" dirty="0" err="1" smtClean="0"/>
              <a:t>GeV</a:t>
            </a:r>
            <a:r>
              <a:rPr lang="en-US" sz="2000" dirty="0" smtClean="0"/>
              <a:t>  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988368" y="2207566"/>
            <a:ext cx="243840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Leptonic</a:t>
            </a: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9600" y="3886200"/>
            <a:ext cx="82296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err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Preselection</a:t>
            </a:r>
            <a:r>
              <a:rPr lang="en-US" sz="2000" kern="0" dirty="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Overlap removal with </a:t>
            </a:r>
            <a:r>
              <a:rPr lang="en-US" sz="2000" kern="0" dirty="0" err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e/mu</a:t>
            </a:r>
            <a:r>
              <a:rPr lang="en-US" sz="2000" kern="0" dirty="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000" kern="0" dirty="0" err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ΔR</a:t>
            </a:r>
            <a:r>
              <a:rPr lang="en-US" sz="2000" kern="0" dirty="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=0.5</a:t>
            </a:r>
          </a:p>
          <a:p>
            <a:pPr marL="342900" lvl="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kern="0" dirty="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Only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2 good jets with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p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&gt;20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GeV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endParaRPr lang="en-US" sz="2000" kern="0" dirty="0" smtClean="0">
              <a:solidFill>
                <a:schemeClr val="tx1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Candidate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W/Z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  <a:sym typeface="Wingdings"/>
              </a:rPr>
              <a:t>jj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  <a:sym typeface="Wingdings"/>
              </a:rPr>
              <a:t>: </a:t>
            </a:r>
          </a:p>
          <a:p>
            <a:pPr marL="800100" lvl="1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p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&gt; </a:t>
            </a:r>
            <a:r>
              <a:rPr lang="en-US" sz="2000" kern="0" noProof="0" dirty="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30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GeV</a:t>
            </a:r>
            <a:r>
              <a:rPr lang="en-US" sz="2000" kern="0" dirty="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/</a:t>
            </a:r>
            <a:r>
              <a:rPr lang="en-US" sz="2000" kern="0" dirty="0" err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p</a:t>
            </a:r>
            <a:r>
              <a:rPr lang="en-US" sz="2000" kern="0" baseline="-25000" dirty="0" err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T</a:t>
            </a:r>
            <a:r>
              <a:rPr lang="en-US" sz="2000" kern="0" dirty="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&gt; 25 </a:t>
            </a:r>
            <a:r>
              <a:rPr lang="en-US" sz="2000" kern="0" dirty="0" err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GeV</a:t>
            </a:r>
            <a:r>
              <a:rPr lang="en-US" sz="2000" kern="0" dirty="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 |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η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|&lt;2.0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&amp;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|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JVF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|&gt;0.75</a:t>
            </a:r>
          </a:p>
          <a:p>
            <a:pPr marL="800100" lvl="1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ΔR(j1,j2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)&gt;0.8 </a:t>
            </a:r>
            <a:r>
              <a:rPr lang="en-US" sz="2000" kern="0" dirty="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+ </a:t>
            </a:r>
            <a:r>
              <a:rPr lang="en-US" sz="2000" kern="0" dirty="0" err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Δη(j1,j2</a:t>
            </a:r>
            <a:r>
              <a:rPr lang="en-US" sz="2000" kern="0" dirty="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)&lt;1.5 </a:t>
            </a:r>
            <a:r>
              <a:rPr lang="en-US" sz="1800" kern="0" dirty="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(S/</a:t>
            </a:r>
            <a:r>
              <a:rPr lang="en-US" sz="1800" kern="0" dirty="0" err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B</a:t>
            </a:r>
            <a:r>
              <a:rPr lang="en-US" sz="1800" kern="0" dirty="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 and MC description)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912168" y="4798368"/>
            <a:ext cx="243840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err="1" smtClean="0"/>
              <a:t>W/Z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2172"/>
            <a:ext cx="9000000" cy="6783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0"/>
            <a:ext cx="9000000" cy="676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0"/>
            <a:ext cx="9000000" cy="6710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0"/>
            <a:ext cx="9000000" cy="669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Pisa Meeting 6.11..2012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C.Roda for the lnujj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2D482-3128-BE40-AA34-84D0E44B3B8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0"/>
            <a:ext cx="9000000" cy="6681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4396"/>
      </a:hlink>
      <a:folHlink>
        <a:srgbClr val="B232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44775</TotalTime>
  <Words>2375</Words>
  <Application>Microsoft PowerPoint</Application>
  <PresentationFormat>On-screen Show (4:3)</PresentationFormat>
  <Paragraphs>251</Paragraphs>
  <Slides>34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Diboson final states</vt:lpstr>
      <vt:lpstr>Slide 2</vt:lpstr>
      <vt:lpstr>Framework</vt:lpstr>
      <vt:lpstr>Signal  Selection </vt:lpstr>
      <vt:lpstr>Slide 5</vt:lpstr>
      <vt:lpstr>Slide 6</vt:lpstr>
      <vt:lpstr>Slide 7</vt:lpstr>
      <vt:lpstr>Slide 8</vt:lpstr>
      <vt:lpstr>Slide 9</vt:lpstr>
      <vt:lpstr>Slide 10</vt:lpstr>
      <vt:lpstr>Draft of list to-do items for publication</vt:lpstr>
      <vt:lpstr>TGC</vt:lpstr>
      <vt:lpstr>Limit on anomalous TGC in leptonic final states</vt:lpstr>
      <vt:lpstr>Limit on anomalous TGC in leptonic final states</vt:lpstr>
      <vt:lpstr>WW/WZ  lnujj with 2012 data</vt:lpstr>
      <vt:lpstr>Heavy particle decaying to dibosons</vt:lpstr>
      <vt:lpstr>Exotic particles decaying to dibosons</vt:lpstr>
      <vt:lpstr>Back-up</vt:lpstr>
      <vt:lpstr>ttbar/single-top - templates</vt:lpstr>
      <vt:lpstr>ttbar/single-top – cross-sections</vt:lpstr>
      <vt:lpstr>Treatment of JER systematic templates </vt:lpstr>
      <vt:lpstr>Treatment of JER systematic templates</vt:lpstr>
      <vt:lpstr>Ttbar control region fit</vt:lpstr>
      <vt:lpstr>Slide 24</vt:lpstr>
      <vt:lpstr>MC Modeling for Wjet/Zjet </vt:lpstr>
      <vt:lpstr>More checks: QCD control region</vt:lpstr>
      <vt:lpstr>Fit to the qcd control region</vt:lpstr>
      <vt:lpstr>Fit to the QCD control region</vt:lpstr>
      <vt:lpstr>ttbar systematic </vt:lpstr>
      <vt:lpstr>b-jet study</vt:lpstr>
      <vt:lpstr>Effect of JES uncertainty on new selection</vt:lpstr>
      <vt:lpstr>Nuisance from 0 signal</vt:lpstr>
      <vt:lpstr>Control regions</vt:lpstr>
      <vt:lpstr>QCD Estimate</vt:lpstr>
    </vt:vector>
  </TitlesOfParts>
  <Company>INFN &amp; Univ of Pisa</Company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Parigi JetEtMissTau</dc:title>
  <dc:creator>roda</dc:creator>
  <cp:lastModifiedBy>Chiara Roda</cp:lastModifiedBy>
  <cp:revision>585</cp:revision>
  <dcterms:created xsi:type="dcterms:W3CDTF">2012-11-05T21:38:50Z</dcterms:created>
  <dcterms:modified xsi:type="dcterms:W3CDTF">2012-11-06T12:15:43Z</dcterms:modified>
</cp:coreProperties>
</file>