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09800"/>
            <a:ext cx="8458200" cy="1015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Budget totale della CSN2: 11.6 M€  di cui 1.16 M€ tenuto come fondo indiviso</a:t>
            </a:r>
          </a:p>
          <a:p>
            <a:r>
              <a:rPr lang="it-IT" sz="2000" b="1" dirty="0" smtClean="0"/>
              <a:t>Budget assegnabile:  10.44 M€ </a:t>
            </a:r>
            <a:r>
              <a:rPr lang="it-IT" sz="2000" dirty="0" smtClean="0"/>
              <a:t>(nel 2012 12.6</a:t>
            </a:r>
            <a:r>
              <a:rPr lang="it-IT" sz="2000" dirty="0"/>
              <a:t> M</a:t>
            </a:r>
            <a:r>
              <a:rPr lang="it-IT" sz="2000" dirty="0" smtClean="0"/>
              <a:t>€)</a:t>
            </a:r>
          </a:p>
          <a:p>
            <a:r>
              <a:rPr lang="it-IT" sz="2000" b="1" dirty="0" smtClean="0"/>
              <a:t>Richieste degli esperimenti: 27.909 M€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81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Resoconto CSN2 (Trieste- settembre 2012)</a:t>
            </a:r>
          </a:p>
          <a:p>
            <a:pPr algn="ctr"/>
            <a:r>
              <a:rPr lang="it-IT" sz="2000" dirty="0" smtClean="0"/>
              <a:t>B.Caccianiga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3406914"/>
            <a:ext cx="8458200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Nuovi esperimenti</a:t>
            </a:r>
          </a:p>
          <a:p>
            <a:r>
              <a:rPr lang="it-IT" sz="2000" dirty="0" smtClean="0"/>
              <a:t>Nessie RD:  Richiesti 2.05 M€  </a:t>
            </a:r>
            <a:r>
              <a:rPr lang="it-IT" sz="2000" dirty="0" smtClean="0">
                <a:sym typeface="Wingdings" pitchFamily="2" charset="2"/>
              </a:rPr>
              <a:t> Assegnati 0.232 M</a:t>
            </a:r>
            <a:r>
              <a:rPr lang="it-IT" sz="2000" dirty="0" smtClean="0"/>
              <a:t>€</a:t>
            </a:r>
          </a:p>
          <a:p>
            <a:r>
              <a:rPr lang="it-IT" sz="2000" dirty="0"/>
              <a:t>Icarus: Richiesti 6.266M€  </a:t>
            </a:r>
            <a:r>
              <a:rPr lang="it-IT" sz="2000" dirty="0">
                <a:sym typeface="Wingdings" pitchFamily="2" charset="2"/>
              </a:rPr>
              <a:t> Assegnati 364.5k</a:t>
            </a:r>
            <a:r>
              <a:rPr lang="it-IT" sz="2000" dirty="0"/>
              <a:t>€</a:t>
            </a:r>
          </a:p>
          <a:p>
            <a:endParaRPr lang="it-IT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04800" y="5001161"/>
            <a:ext cx="8458200" cy="1323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Esperimenti di interesse in Sezione: tagli GLOBALI</a:t>
            </a:r>
          </a:p>
          <a:p>
            <a:r>
              <a:rPr lang="it-IT" sz="2000" dirty="0" smtClean="0"/>
              <a:t>Auger: Richiesti 796.5k€  </a:t>
            </a:r>
            <a:r>
              <a:rPr lang="it-IT" sz="2000" dirty="0" smtClean="0">
                <a:sym typeface="Wingdings" pitchFamily="2" charset="2"/>
              </a:rPr>
              <a:t> Assegnati 593k</a:t>
            </a:r>
            <a:r>
              <a:rPr lang="it-IT" sz="2000" dirty="0" smtClean="0"/>
              <a:t>€</a:t>
            </a:r>
          </a:p>
          <a:p>
            <a:r>
              <a:rPr lang="it-IT" sz="2000" dirty="0" smtClean="0"/>
              <a:t>Borex: </a:t>
            </a:r>
            <a:r>
              <a:rPr lang="it-IT" sz="2000" dirty="0"/>
              <a:t>Richiesti </a:t>
            </a:r>
            <a:r>
              <a:rPr lang="it-IT" sz="2000" dirty="0" smtClean="0"/>
              <a:t>967k</a:t>
            </a:r>
            <a:r>
              <a:rPr lang="it-IT" sz="2000" dirty="0"/>
              <a:t>€  </a:t>
            </a:r>
            <a:r>
              <a:rPr lang="it-IT" sz="2000" dirty="0">
                <a:sym typeface="Wingdings" pitchFamily="2" charset="2"/>
              </a:rPr>
              <a:t> Assegnati </a:t>
            </a:r>
            <a:r>
              <a:rPr lang="it-IT" sz="2000" dirty="0" smtClean="0">
                <a:sym typeface="Wingdings" pitchFamily="2" charset="2"/>
              </a:rPr>
              <a:t>615.5k</a:t>
            </a:r>
            <a:r>
              <a:rPr lang="it-IT" sz="2000" dirty="0" smtClean="0"/>
              <a:t>€</a:t>
            </a:r>
          </a:p>
          <a:p>
            <a:r>
              <a:rPr lang="it-IT" sz="2000" dirty="0" smtClean="0"/>
              <a:t>Dark-Side: </a:t>
            </a:r>
            <a:r>
              <a:rPr lang="it-IT" sz="2000" dirty="0"/>
              <a:t>Richiesti </a:t>
            </a:r>
            <a:r>
              <a:rPr lang="it-IT" sz="2000" dirty="0" smtClean="0"/>
              <a:t>996.5k</a:t>
            </a:r>
            <a:r>
              <a:rPr lang="it-IT" sz="2000" dirty="0"/>
              <a:t>€  </a:t>
            </a:r>
            <a:r>
              <a:rPr lang="it-IT" sz="2000" dirty="0">
                <a:sym typeface="Wingdings" pitchFamily="2" charset="2"/>
              </a:rPr>
              <a:t> Assegnati </a:t>
            </a:r>
            <a:r>
              <a:rPr lang="it-IT" sz="2000" dirty="0" smtClean="0">
                <a:sym typeface="Wingdings" pitchFamily="2" charset="2"/>
              </a:rPr>
              <a:t>314k</a:t>
            </a:r>
            <a:r>
              <a:rPr lang="it-IT" sz="2000" dirty="0" smtClean="0"/>
              <a:t>€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447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Alcune cifre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2227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9" y="304800"/>
            <a:ext cx="8996691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1109" y="1524000"/>
            <a:ext cx="1529091" cy="152400"/>
          </a:xfrm>
          <a:prstGeom prst="rect">
            <a:avLst/>
          </a:prstGeom>
          <a:solidFill>
            <a:srgbClr val="FFFF00">
              <a:alpha val="8000"/>
            </a:srgb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ctangle 3"/>
          <p:cNvSpPr/>
          <p:nvPr/>
        </p:nvSpPr>
        <p:spPr>
          <a:xfrm>
            <a:off x="76200" y="1676400"/>
            <a:ext cx="1529091" cy="152400"/>
          </a:xfrm>
          <a:prstGeom prst="rect">
            <a:avLst/>
          </a:prstGeom>
          <a:solidFill>
            <a:srgbClr val="FFFF00">
              <a:alpha val="8000"/>
            </a:srgb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ctangle 4"/>
          <p:cNvSpPr/>
          <p:nvPr/>
        </p:nvSpPr>
        <p:spPr>
          <a:xfrm>
            <a:off x="1595109" y="1524000"/>
            <a:ext cx="1529091" cy="152400"/>
          </a:xfrm>
          <a:prstGeom prst="rect">
            <a:avLst/>
          </a:prstGeom>
          <a:solidFill>
            <a:srgbClr val="FFFF00">
              <a:alpha val="8000"/>
            </a:srgb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ctangle 5"/>
          <p:cNvSpPr/>
          <p:nvPr/>
        </p:nvSpPr>
        <p:spPr>
          <a:xfrm>
            <a:off x="3124200" y="1676400"/>
            <a:ext cx="1529091" cy="152400"/>
          </a:xfrm>
          <a:prstGeom prst="rect">
            <a:avLst/>
          </a:prstGeom>
          <a:solidFill>
            <a:srgbClr val="FFFF00">
              <a:alpha val="8000"/>
            </a:srgb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52400" y="2057400"/>
            <a:ext cx="1529091" cy="270164"/>
          </a:xfrm>
          <a:prstGeom prst="rect">
            <a:avLst/>
          </a:prstGeom>
          <a:solidFill>
            <a:srgbClr val="00B050">
              <a:alpha val="8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1595109" y="1676400"/>
            <a:ext cx="1529091" cy="152400"/>
          </a:xfrm>
          <a:prstGeom prst="rect">
            <a:avLst/>
          </a:prstGeom>
          <a:solidFill>
            <a:srgbClr val="00B050">
              <a:alpha val="8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152400" y="1905000"/>
            <a:ext cx="1529091" cy="152400"/>
          </a:xfrm>
          <a:prstGeom prst="rect">
            <a:avLst/>
          </a:prstGeom>
          <a:solidFill>
            <a:srgbClr val="00B050">
              <a:alpha val="8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2895601" y="6172200"/>
            <a:ext cx="57912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15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698" y="838200"/>
            <a:ext cx="9052560" cy="3154680"/>
            <a:chOff x="-3200400" y="1371600"/>
            <a:chExt cx="9052560" cy="26289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6275" y="3419475"/>
              <a:ext cx="171450" cy="19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00400" y="1371600"/>
              <a:ext cx="9052560" cy="358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00400" y="1828800"/>
              <a:ext cx="9022080" cy="2171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304800" y="2286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Sezione di Milano</a:t>
            </a:r>
            <a:endParaRPr lang="it-IT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4495800"/>
            <a:ext cx="8683633" cy="230832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/>
              <a:t>Esperimenti di interesse in Sezione: tagli </a:t>
            </a:r>
            <a:r>
              <a:rPr lang="it-IT" b="1" dirty="0" smtClean="0"/>
              <a:t>LOCALI</a:t>
            </a:r>
            <a:endParaRPr lang="it-IT" dirty="0" smtClean="0"/>
          </a:p>
          <a:p>
            <a:r>
              <a:rPr lang="it-IT" dirty="0" smtClean="0"/>
              <a:t>Auger: taglio del  31%. Soprattutto su missioni</a:t>
            </a:r>
          </a:p>
          <a:p>
            <a:r>
              <a:rPr lang="it-IT" dirty="0" smtClean="0"/>
              <a:t>Borex: taglio del 46%. Missioni + taglio sul finanziamento chiesto per irraggiamento  sorgente per neutrini sterili</a:t>
            </a:r>
          </a:p>
          <a:p>
            <a:r>
              <a:rPr lang="it-IT" dirty="0" smtClean="0"/>
              <a:t>Dark-Side: taglio del 11%. Soprattutto su missioni</a:t>
            </a:r>
          </a:p>
          <a:p>
            <a:r>
              <a:rPr lang="it-IT" dirty="0"/>
              <a:t>Icarus: taglio del  </a:t>
            </a:r>
            <a:r>
              <a:rPr lang="it-IT" dirty="0" smtClean="0"/>
              <a:t>86%. Tagliate richieste su progettazione proseguimento ICARUS al Cern</a:t>
            </a:r>
          </a:p>
          <a:p>
            <a:r>
              <a:rPr lang="it-IT" dirty="0" smtClean="0"/>
              <a:t>Gerda-dtz: taglio del 23% .</a:t>
            </a:r>
            <a:endParaRPr lang="it-IT" dirty="0"/>
          </a:p>
          <a:p>
            <a:r>
              <a:rPr lang="it-IT" dirty="0" smtClean="0"/>
              <a:t>Dot2: taglio del  45%. Soprattutto su  missioni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998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>
            <a:alpha val="8000"/>
          </a:srgbClr>
        </a:solidFill>
        <a:ln w="12700"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182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</dc:creator>
  <cp:lastModifiedBy>barbara</cp:lastModifiedBy>
  <cp:revision>19</cp:revision>
  <dcterms:created xsi:type="dcterms:W3CDTF">2006-08-16T00:00:00Z</dcterms:created>
  <dcterms:modified xsi:type="dcterms:W3CDTF">2012-10-31T09:11:01Z</dcterms:modified>
</cp:coreProperties>
</file>