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6" r:id="rId3"/>
    <p:sldId id="272" r:id="rId4"/>
    <p:sldId id="290" r:id="rId5"/>
    <p:sldId id="291" r:id="rId6"/>
    <p:sldId id="292" r:id="rId7"/>
    <p:sldId id="284" r:id="rId8"/>
    <p:sldId id="289" r:id="rId9"/>
    <p:sldId id="287" r:id="rId10"/>
    <p:sldId id="288" r:id="rId11"/>
    <p:sldId id="281" r:id="rId12"/>
    <p:sldId id="271" r:id="rId13"/>
    <p:sldId id="265" r:id="rId14"/>
    <p:sldId id="279" r:id="rId15"/>
    <p:sldId id="278" r:id="rId16"/>
    <p:sldId id="282" r:id="rId17"/>
    <p:sldId id="283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4" autoAdjust="0"/>
  </p:normalViewPr>
  <p:slideViewPr>
    <p:cSldViewPr snapToGrid="0" snapToObjects="1">
      <p:cViewPr>
        <p:scale>
          <a:sx n="100" d="100"/>
          <a:sy n="100" d="100"/>
        </p:scale>
        <p:origin x="-188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CF26B-541A-E548-9A8D-D084120CED7B}" type="datetimeFigureOut">
              <a:rPr lang="en-US" smtClean="0"/>
              <a:t>30/10/12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E8E5-1EB1-714C-B9BC-8C57D616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6936-2AFC-2344-9015-82E660E4634B}" type="datetimeFigureOut">
              <a:rPr lang="en-US" smtClean="0"/>
              <a:t>30/10/12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9026-5059-AF42-A970-2D9B57B3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4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030" y="0"/>
            <a:ext cx="7779970" cy="9247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24747"/>
          </a:xfrm>
          <a:prstGeom prst="rect">
            <a:avLst/>
          </a:prstGeom>
          <a:solidFill>
            <a:schemeClr val="bg2">
              <a:lumMod val="20000"/>
              <a:lumOff val="80000"/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675" y="6528816"/>
            <a:ext cx="231789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3426" y="653534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1216" y="6535346"/>
            <a:ext cx="912783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logoinfn-piccol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09007" cy="9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rgbClr val="0000FF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.infn.it/~brogiato/Mepa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Cds</a:t>
            </a:r>
            <a:r>
              <a:rPr lang="en-US" dirty="0" smtClean="0"/>
              <a:t> </a:t>
            </a:r>
            <a:r>
              <a:rPr lang="en-US" dirty="0" err="1" smtClean="0"/>
              <a:t>OTTObre</a:t>
            </a:r>
            <a:r>
              <a:rPr lang="en-US" dirty="0" smtClean="0"/>
              <a:t>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comunicazioni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Settembre</a:t>
            </a:r>
            <a:r>
              <a:rPr lang="en-US" dirty="0" smtClean="0"/>
              <a:t> </a:t>
            </a:r>
            <a:r>
              <a:rPr lang="en-US" dirty="0" err="1" smtClean="0"/>
              <a:t>Ottobre</a:t>
            </a:r>
            <a:endParaRPr lang="en-US" dirty="0" smtClean="0"/>
          </a:p>
          <a:p>
            <a:r>
              <a:rPr lang="en-US" dirty="0" smtClean="0"/>
              <a:t>-Spending </a:t>
            </a:r>
            <a:r>
              <a:rPr lang="en-US" dirty="0" smtClean="0"/>
              <a:t>review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Legge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stabilita</a:t>
            </a:r>
            <a:r>
              <a:rPr lang="en-US" dirty="0" smtClean="0">
                <a:sym typeface="Wingdings"/>
              </a:rPr>
              <a:t>’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 smtClean="0"/>
          </a:p>
          <a:p>
            <a:r>
              <a:rPr lang="en-US" dirty="0" smtClean="0"/>
              <a:t>-Open </a:t>
            </a:r>
            <a:r>
              <a:rPr lang="en-US" dirty="0" err="1" smtClean="0"/>
              <a:t>simposium</a:t>
            </a:r>
            <a:r>
              <a:rPr lang="en-US" dirty="0" smtClean="0"/>
              <a:t> on future strategies in Particle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ingressi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Assegni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XFEL </a:t>
            </a:r>
            <a:r>
              <a:rPr lang="en-US" dirty="0" smtClean="0"/>
              <a:t>3 AR, 2 </a:t>
            </a:r>
            <a:r>
              <a:rPr lang="en-US" dirty="0" err="1" smtClean="0"/>
              <a:t>vincitori</a:t>
            </a:r>
            <a:r>
              <a:rPr lang="en-US" dirty="0" smtClean="0"/>
              <a:t> : Cecilia </a:t>
            </a:r>
            <a:r>
              <a:rPr lang="en-US" dirty="0" err="1" smtClean="0"/>
              <a:t>Maiano</a:t>
            </a:r>
            <a:r>
              <a:rPr lang="en-US" dirty="0" smtClean="0"/>
              <a:t>, Michele </a:t>
            </a:r>
            <a:r>
              <a:rPr lang="en-US" dirty="0" err="1" smtClean="0"/>
              <a:t>Bertucci</a:t>
            </a:r>
            <a:r>
              <a:rPr lang="en-US" dirty="0" smtClean="0"/>
              <a:t>, </a:t>
            </a:r>
            <a:r>
              <a:rPr lang="en-US" dirty="0" err="1" smtClean="0"/>
              <a:t>presa</a:t>
            </a:r>
            <a:r>
              <a:rPr lang="en-US" dirty="0" smtClean="0"/>
              <a:t> </a:t>
            </a:r>
            <a:r>
              <a:rPr lang="en-US" dirty="0" err="1" smtClean="0"/>
              <a:t>servizio</a:t>
            </a:r>
            <a:r>
              <a:rPr lang="en-US" dirty="0" smtClean="0"/>
              <a:t> da </a:t>
            </a:r>
            <a:r>
              <a:rPr lang="en-US" dirty="0" err="1" smtClean="0"/>
              <a:t>dicembre</a:t>
            </a:r>
            <a:endParaRPr lang="en-US" dirty="0" smtClean="0"/>
          </a:p>
          <a:p>
            <a:pPr lvl="1"/>
            <a:r>
              <a:rPr lang="en-US" dirty="0" smtClean="0"/>
              <a:t>Super-B, 2 </a:t>
            </a:r>
            <a:r>
              <a:rPr lang="en-US" dirty="0" err="1" smtClean="0"/>
              <a:t>idonei</a:t>
            </a:r>
            <a:r>
              <a:rPr lang="en-US" dirty="0" smtClean="0"/>
              <a:t>, </a:t>
            </a:r>
            <a:r>
              <a:rPr lang="en-US" dirty="0" err="1" smtClean="0"/>
              <a:t>vincitore</a:t>
            </a:r>
            <a:r>
              <a:rPr lang="en-US" dirty="0" smtClean="0"/>
              <a:t> </a:t>
            </a:r>
            <a:r>
              <a:rPr lang="en-US" dirty="0" smtClean="0"/>
              <a:t>ha </a:t>
            </a:r>
            <a:r>
              <a:rPr lang="en-US" dirty="0" err="1" smtClean="0"/>
              <a:t>rinunciato</a:t>
            </a:r>
            <a:r>
              <a:rPr lang="en-US" dirty="0" smtClean="0"/>
              <a:t>, </a:t>
            </a:r>
            <a:r>
              <a:rPr lang="en-US" dirty="0" err="1" smtClean="0"/>
              <a:t>prendera</a:t>
            </a:r>
            <a:r>
              <a:rPr lang="en-US" dirty="0" smtClean="0"/>
              <a:t>’ </a:t>
            </a:r>
            <a:r>
              <a:rPr lang="en-US" dirty="0" err="1" smtClean="0"/>
              <a:t>servizio</a:t>
            </a:r>
            <a:r>
              <a:rPr lang="en-US" dirty="0" smtClean="0"/>
              <a:t> Dr. </a:t>
            </a:r>
            <a:r>
              <a:rPr lang="en-US" dirty="0" err="1" smtClean="0"/>
              <a:t>Jinlin</a:t>
            </a:r>
            <a:r>
              <a:rPr lang="en-US" dirty="0" smtClean="0"/>
              <a:t> FU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Nuova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commissione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AR </a:t>
            </a:r>
            <a:r>
              <a:rPr lang="en-US" dirty="0" smtClean="0">
                <a:solidFill>
                  <a:srgbClr val="FF0000"/>
                </a:solidFill>
              </a:rPr>
              <a:t>S. Forte, C. </a:t>
            </a:r>
            <a:r>
              <a:rPr lang="en-US" dirty="0" err="1" smtClean="0">
                <a:solidFill>
                  <a:srgbClr val="FF0000"/>
                </a:solidFill>
              </a:rPr>
              <a:t>Troncon</a:t>
            </a:r>
            <a:r>
              <a:rPr lang="en-US" dirty="0" smtClean="0">
                <a:solidFill>
                  <a:srgbClr val="FF0000"/>
                </a:solidFill>
              </a:rPr>
              <a:t>, D. </a:t>
            </a:r>
            <a:r>
              <a:rPr lang="en-US" dirty="0" err="1" smtClean="0">
                <a:solidFill>
                  <a:srgbClr val="FF0000"/>
                </a:solidFill>
              </a:rPr>
              <a:t>Giove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Inviare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richieste</a:t>
            </a:r>
            <a:r>
              <a:rPr lang="en-US" dirty="0" smtClean="0">
                <a:solidFill>
                  <a:schemeClr val="tx1"/>
                </a:solidFill>
              </a:rPr>
              <a:t> AR e </a:t>
            </a:r>
            <a:r>
              <a:rPr lang="en-US" dirty="0" err="1" smtClean="0">
                <a:solidFill>
                  <a:schemeClr val="tx1"/>
                </a:solidFill>
              </a:rPr>
              <a:t>fondi</a:t>
            </a:r>
            <a:r>
              <a:rPr lang="en-US" dirty="0" smtClean="0">
                <a:solidFill>
                  <a:schemeClr val="tx1"/>
                </a:solidFill>
              </a:rPr>
              <a:t> FAI per </a:t>
            </a:r>
            <a:r>
              <a:rPr lang="en-US" dirty="0" err="1" smtClean="0">
                <a:solidFill>
                  <a:schemeClr val="tx1"/>
                </a:solidFill>
              </a:rPr>
              <a:t>il</a:t>
            </a:r>
            <a:r>
              <a:rPr lang="en-US" dirty="0" smtClean="0">
                <a:solidFill>
                  <a:schemeClr val="tx1"/>
                </a:solidFill>
              </a:rPr>
              <a:t> 2013 </a:t>
            </a:r>
            <a:r>
              <a:rPr lang="en-US" dirty="0" err="1" smtClean="0">
                <a:solidFill>
                  <a:schemeClr val="tx1"/>
                </a:solidFill>
              </a:rPr>
              <a:t>entro</a:t>
            </a:r>
            <a:r>
              <a:rPr lang="en-US" dirty="0" smtClean="0">
                <a:solidFill>
                  <a:schemeClr val="tx1"/>
                </a:solidFill>
              </a:rPr>
              <a:t> la fine di </a:t>
            </a:r>
            <a:r>
              <a:rPr lang="en-US" dirty="0" err="1" smtClean="0">
                <a:solidFill>
                  <a:schemeClr val="tx1"/>
                </a:solidFill>
              </a:rPr>
              <a:t>Novembre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dal 2013 </a:t>
            </a:r>
            <a:r>
              <a:rPr lang="en-US" dirty="0" err="1" smtClean="0">
                <a:solidFill>
                  <a:schemeClr val="tx1"/>
                </a:solidFill>
              </a:rPr>
              <a:t>sono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nel</a:t>
            </a:r>
            <a:r>
              <a:rPr lang="en-US" dirty="0" smtClean="0">
                <a:solidFill>
                  <a:schemeClr val="tx1"/>
                </a:solidFill>
              </a:rPr>
              <a:t> budget del </a:t>
            </a:r>
            <a:r>
              <a:rPr lang="en-US" dirty="0" err="1" smtClean="0">
                <a:solidFill>
                  <a:schemeClr val="tx1"/>
                </a:solidFill>
              </a:rPr>
              <a:t>direttore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inclusi</a:t>
            </a:r>
            <a:r>
              <a:rPr lang="en-US" dirty="0" smtClean="0">
                <a:solidFill>
                  <a:schemeClr val="tx1"/>
                </a:solidFill>
              </a:rPr>
              <a:t> FAI csn4</a:t>
            </a:r>
          </a:p>
          <a:p>
            <a:pPr marL="54864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Stefano </a:t>
            </a:r>
            <a:r>
              <a:rPr lang="en-US" dirty="0" err="1" smtClean="0"/>
              <a:t>Latorre</a:t>
            </a:r>
            <a:r>
              <a:rPr lang="en-US" dirty="0" smtClean="0"/>
              <a:t> </a:t>
            </a:r>
            <a:r>
              <a:rPr lang="en-US" dirty="0" err="1" smtClean="0"/>
              <a:t>eletto</a:t>
            </a:r>
            <a:r>
              <a:rPr lang="en-US" dirty="0" smtClean="0"/>
              <a:t> </a:t>
            </a:r>
            <a:r>
              <a:rPr lang="en-US" dirty="0" smtClean="0"/>
              <a:t>RLS (</a:t>
            </a:r>
            <a:r>
              <a:rPr lang="en-US" dirty="0" err="1" smtClean="0"/>
              <a:t>sicurezza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Storni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bilanci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’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chiedere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storni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entro</a:t>
            </a:r>
            <a:r>
              <a:rPr lang="en-US" dirty="0" smtClean="0">
                <a:solidFill>
                  <a:srgbClr val="FF0000"/>
                </a:solidFill>
              </a:rPr>
              <a:t> al </a:t>
            </a:r>
            <a:r>
              <a:rPr lang="en-US" dirty="0" err="1" smtClean="0">
                <a:solidFill>
                  <a:srgbClr val="FF0000"/>
                </a:solidFill>
              </a:rPr>
              <a:t>piu</a:t>
            </a:r>
            <a:r>
              <a:rPr lang="en-US" dirty="0" smtClean="0">
                <a:solidFill>
                  <a:srgbClr val="FF0000"/>
                </a:solidFill>
              </a:rPr>
              <a:t>’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21 </a:t>
            </a:r>
            <a:r>
              <a:rPr lang="en-US" dirty="0" err="1" smtClean="0">
                <a:solidFill>
                  <a:srgbClr val="FF0000"/>
                </a:solidFill>
              </a:rPr>
              <a:t>Novembre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 serve </a:t>
            </a:r>
            <a:r>
              <a:rPr lang="en-US" dirty="0" err="1" smtClean="0">
                <a:solidFill>
                  <a:srgbClr val="FF0000"/>
                </a:solidFill>
              </a:rPr>
              <a:t>autorizzazione</a:t>
            </a:r>
            <a:r>
              <a:rPr lang="en-US" dirty="0" smtClean="0">
                <a:solidFill>
                  <a:srgbClr val="FF0000"/>
                </a:solidFill>
              </a:rPr>
              <a:t> del </a:t>
            </a:r>
            <a:r>
              <a:rPr lang="en-US" dirty="0" err="1" smtClean="0">
                <a:solidFill>
                  <a:srgbClr val="FF0000"/>
                </a:solidFill>
              </a:rPr>
              <a:t>presidente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commissione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relativa</a:t>
            </a:r>
            <a:endParaRPr lang="en-US" dirty="0" smtClean="0">
              <a:solidFill>
                <a:srgbClr val="FF0000"/>
              </a:solidFill>
            </a:endParaRPr>
          </a:p>
          <a:p>
            <a:pPr marL="548640" lvl="2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err="1" smtClean="0">
                <a:sym typeface="Wingdings"/>
              </a:rPr>
              <a:t>segnalate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sofferenze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eventuali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compensazioni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locali</a:t>
            </a:r>
            <a:endParaRPr lang="en-US" dirty="0"/>
          </a:p>
          <a:p>
            <a:r>
              <a:rPr lang="en-US" dirty="0" smtClean="0"/>
              <a:t>PROGRAMMARE, e </a:t>
            </a:r>
            <a:r>
              <a:rPr lang="en-US" dirty="0" err="1" smtClean="0"/>
              <a:t>inserire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, ACQUISTI DI FINE ANNO    </a:t>
            </a:r>
            <a:r>
              <a:rPr lang="en-US" dirty="0" smtClean="0">
                <a:solidFill>
                  <a:srgbClr val="FF0000"/>
                </a:solidFill>
              </a:rPr>
              <a:t>ENTRO 30 NOVEMBRE</a:t>
            </a:r>
          </a:p>
          <a:p>
            <a:r>
              <a:rPr lang="en-US" dirty="0" err="1">
                <a:solidFill>
                  <a:srgbClr val="103154"/>
                </a:solidFill>
              </a:rPr>
              <a:t>S</a:t>
            </a:r>
            <a:r>
              <a:rPr lang="en-US" dirty="0" err="1" smtClean="0">
                <a:solidFill>
                  <a:srgbClr val="103154"/>
                </a:solidFill>
              </a:rPr>
              <a:t>aranno</a:t>
            </a:r>
            <a:r>
              <a:rPr lang="en-US" dirty="0" smtClean="0">
                <a:solidFill>
                  <a:srgbClr val="103154"/>
                </a:solidFill>
              </a:rPr>
              <a:t> </a:t>
            </a:r>
            <a:r>
              <a:rPr lang="en-US" dirty="0" err="1" smtClean="0">
                <a:solidFill>
                  <a:srgbClr val="103154"/>
                </a:solidFill>
              </a:rPr>
              <a:t>ammesse</a:t>
            </a:r>
            <a:r>
              <a:rPr lang="en-US" dirty="0" smtClean="0">
                <a:solidFill>
                  <a:srgbClr val="103154"/>
                </a:solidFill>
              </a:rPr>
              <a:t>, dal </a:t>
            </a:r>
            <a:r>
              <a:rPr lang="en-US" dirty="0" err="1" smtClean="0">
                <a:solidFill>
                  <a:srgbClr val="103154"/>
                </a:solidFill>
              </a:rPr>
              <a:t>direttore</a:t>
            </a:r>
            <a:r>
              <a:rPr lang="en-US" dirty="0" smtClean="0">
                <a:solidFill>
                  <a:srgbClr val="103154"/>
                </a:solidFill>
              </a:rPr>
              <a:t>, </a:t>
            </a:r>
            <a:r>
              <a:rPr lang="en-US" dirty="0" err="1" smtClean="0">
                <a:solidFill>
                  <a:srgbClr val="103154"/>
                </a:solidFill>
              </a:rPr>
              <a:t>poche</a:t>
            </a:r>
            <a:r>
              <a:rPr lang="en-US" dirty="0" smtClean="0">
                <a:solidFill>
                  <a:srgbClr val="103154"/>
                </a:solidFill>
              </a:rPr>
              <a:t> </a:t>
            </a:r>
            <a:r>
              <a:rPr lang="en-US" dirty="0" err="1" smtClean="0">
                <a:solidFill>
                  <a:srgbClr val="103154"/>
                </a:solidFill>
              </a:rPr>
              <a:t>eccezioni</a:t>
            </a:r>
            <a:r>
              <a:rPr lang="en-US" dirty="0" smtClean="0">
                <a:solidFill>
                  <a:srgbClr val="103154"/>
                </a:solidFill>
              </a:rPr>
              <a:t> motivate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strumenti</a:t>
            </a:r>
            <a:r>
              <a:rPr lang="en-US" dirty="0" smtClean="0"/>
              <a:t> </a:t>
            </a:r>
            <a:r>
              <a:rPr lang="en-US" dirty="0" err="1" smtClean="0"/>
              <a:t>Consip</a:t>
            </a:r>
            <a:r>
              <a:rPr lang="en-US" dirty="0" smtClean="0"/>
              <a:t> o MEPA per </a:t>
            </a:r>
            <a:r>
              <a:rPr lang="en-US" dirty="0" err="1" smtClean="0"/>
              <a:t>acquisti</a:t>
            </a:r>
            <a:r>
              <a:rPr lang="en-US" dirty="0" smtClean="0"/>
              <a:t> e in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occorre</a:t>
            </a:r>
            <a:r>
              <a:rPr lang="en-US" dirty="0" smtClean="0"/>
              <a:t> </a:t>
            </a:r>
            <a:r>
              <a:rPr lang="en-US" dirty="0" err="1" smtClean="0"/>
              <a:t>dichiarare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l’oggetto</a:t>
            </a:r>
            <a:r>
              <a:rPr lang="en-US" dirty="0" smtClean="0"/>
              <a:t> non e’ </a:t>
            </a:r>
            <a:r>
              <a:rPr lang="en-US" dirty="0" smtClean="0"/>
              <a:t>in </a:t>
            </a:r>
            <a:r>
              <a:rPr lang="en-US" dirty="0" err="1" smtClean="0"/>
              <a:t>Consip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dettagli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sito</a:t>
            </a:r>
            <a:r>
              <a:rPr lang="en-US" dirty="0"/>
              <a:t> </a:t>
            </a:r>
            <a:r>
              <a:rPr lang="en-US" dirty="0" err="1" smtClean="0"/>
              <a:t>servizio</a:t>
            </a:r>
            <a:r>
              <a:rPr lang="en-US" dirty="0" smtClean="0"/>
              <a:t> </a:t>
            </a:r>
            <a:r>
              <a:rPr lang="en-US" dirty="0" err="1" smtClean="0"/>
              <a:t>amministrazione</a:t>
            </a:r>
            <a:r>
              <a:rPr lang="en-US" dirty="0" smtClean="0"/>
              <a:t> </a:t>
            </a:r>
            <a:r>
              <a:rPr lang="en-US" dirty="0" err="1" smtClean="0"/>
              <a:t>settimana</a:t>
            </a:r>
            <a:r>
              <a:rPr lang="en-US" dirty="0" smtClean="0"/>
              <a:t> </a:t>
            </a:r>
            <a:r>
              <a:rPr lang="en-US" dirty="0" err="1" smtClean="0"/>
              <a:t>prossima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Resp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– </a:t>
            </a:r>
            <a:r>
              <a:rPr lang="en-US" dirty="0" err="1" smtClean="0"/>
              <a:t>mandare</a:t>
            </a:r>
            <a:r>
              <a:rPr lang="en-US" dirty="0" smtClean="0"/>
              <a:t> </a:t>
            </a:r>
            <a:r>
              <a:rPr lang="en-US" dirty="0" err="1" smtClean="0"/>
              <a:t>proposte</a:t>
            </a:r>
            <a:r>
              <a:rPr lang="en-US" dirty="0" smtClean="0"/>
              <a:t> di </a:t>
            </a:r>
            <a:r>
              <a:rPr lang="en-US" dirty="0" err="1" smtClean="0"/>
              <a:t>acquisti</a:t>
            </a:r>
            <a:r>
              <a:rPr lang="en-US" dirty="0" smtClean="0"/>
              <a:t> e/o </a:t>
            </a:r>
            <a:r>
              <a:rPr lang="en-US" dirty="0" err="1" smtClean="0"/>
              <a:t>interventi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8"/>
            <a:ext cx="9144000" cy="5933252"/>
          </a:xfrm>
        </p:spPr>
        <p:txBody>
          <a:bodyPr>
            <a:normAutofit/>
          </a:bodyPr>
          <a:lstStyle/>
          <a:p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portale</a:t>
            </a:r>
            <a:r>
              <a:rPr lang="en-US" dirty="0" smtClean="0"/>
              <a:t> INFN</a:t>
            </a:r>
          </a:p>
          <a:p>
            <a:r>
              <a:rPr lang="en-US" dirty="0" err="1" smtClean="0"/>
              <a:t>Messe</a:t>
            </a:r>
            <a:r>
              <a:rPr lang="en-US" dirty="0" smtClean="0"/>
              <a:t> online le </a:t>
            </a:r>
            <a:r>
              <a:rPr lang="en-US" dirty="0" err="1" smtClean="0"/>
              <a:t>delibere</a:t>
            </a:r>
            <a:endParaRPr lang="en-US" dirty="0" smtClean="0"/>
          </a:p>
          <a:p>
            <a:r>
              <a:rPr lang="en-US" dirty="0" err="1" smtClean="0"/>
              <a:t>Vostri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personali</a:t>
            </a:r>
            <a:endParaRPr lang="en-US" dirty="0" smtClean="0"/>
          </a:p>
          <a:p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elenco</a:t>
            </a:r>
            <a:r>
              <a:rPr lang="en-US" dirty="0" smtClean="0"/>
              <a:t> </a:t>
            </a:r>
            <a:r>
              <a:rPr lang="en-US" smtClean="0"/>
              <a:t>telefonico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Occasione</a:t>
            </a:r>
            <a:r>
              <a:rPr lang="en-US" dirty="0" smtClean="0"/>
              <a:t> per </a:t>
            </a:r>
            <a:r>
              <a:rPr lang="en-US" dirty="0" err="1" smtClean="0"/>
              <a:t>aggiornare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le </a:t>
            </a:r>
            <a:r>
              <a:rPr lang="en-US" dirty="0" err="1" smtClean="0"/>
              <a:t>pagine</a:t>
            </a:r>
            <a:r>
              <a:rPr lang="en-US" dirty="0" smtClean="0"/>
              <a:t> di INFN Mi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/>
              <a:t>Si </a:t>
            </a:r>
            <a:r>
              <a:rPr lang="en-US" dirty="0" err="1"/>
              <a:t>cercano</a:t>
            </a:r>
            <a:r>
              <a:rPr lang="en-US" dirty="0"/>
              <a:t> </a:t>
            </a:r>
            <a:r>
              <a:rPr lang="en-US" dirty="0" err="1"/>
              <a:t>volontari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 smtClean="0"/>
              <a:t>utenti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8000"/>
                </a:solidFill>
              </a:rPr>
              <a:t>-non </a:t>
            </a:r>
            <a:r>
              <a:rPr lang="en-US" dirty="0" err="1" smtClean="0">
                <a:solidFill>
                  <a:srgbClr val="008000"/>
                </a:solidFill>
              </a:rPr>
              <a:t>pervenuti</a:t>
            </a:r>
            <a:r>
              <a:rPr lang="en-US" dirty="0" smtClean="0">
                <a:solidFill>
                  <a:srgbClr val="008000"/>
                </a:solidFill>
              </a:rPr>
              <a:t>-</a:t>
            </a:r>
          </a:p>
          <a:p>
            <a:endParaRPr lang="en-US" dirty="0" smtClean="0"/>
          </a:p>
          <a:p>
            <a:r>
              <a:rPr lang="en-US" dirty="0" smtClean="0"/>
              <a:t>Aggiornamento </a:t>
            </a:r>
            <a:r>
              <a:rPr lang="en-US" dirty="0" err="1" smtClean="0"/>
              <a:t>documentazione</a:t>
            </a:r>
            <a:r>
              <a:rPr lang="en-US" dirty="0" smtClean="0"/>
              <a:t> online con le </a:t>
            </a:r>
            <a:r>
              <a:rPr lang="en-US" dirty="0" err="1" smtClean="0"/>
              <a:t>varie</a:t>
            </a:r>
            <a:r>
              <a:rPr lang="en-US" dirty="0" smtClean="0"/>
              <a:t> procedure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preparazione</a:t>
            </a:r>
            <a:r>
              <a:rPr lang="en-US" dirty="0" smtClean="0"/>
              <a:t> procedure per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istruttore</a:t>
            </a:r>
            <a:r>
              <a:rPr lang="en-US" dirty="0" smtClean="0"/>
              <a:t> e </a:t>
            </a:r>
            <a:r>
              <a:rPr lang="en-US" dirty="0" err="1" smtClean="0"/>
              <a:t>ordini</a:t>
            </a:r>
            <a:r>
              <a:rPr lang="en-US" dirty="0" smtClean="0"/>
              <a:t> MEPA</a:t>
            </a:r>
          </a:p>
          <a:p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appunti</a:t>
            </a:r>
            <a:r>
              <a:rPr lang="en-US" dirty="0" smtClean="0"/>
              <a:t> al link </a:t>
            </a:r>
            <a:r>
              <a:rPr lang="en-US" dirty="0">
                <a:hlinkClick r:id="rId2"/>
              </a:rPr>
              <a:t>http://www.mi.infn.it/~brogiato/Mepa.html</a:t>
            </a:r>
            <a:endParaRPr lang="en-US" dirty="0" smtClean="0"/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9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Notizie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7"/>
            <a:ext cx="9144000" cy="593325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Fondi</a:t>
            </a:r>
            <a:r>
              <a:rPr lang="en-US" dirty="0" smtClean="0"/>
              <a:t> </a:t>
            </a:r>
            <a:r>
              <a:rPr lang="en-US" dirty="0" err="1" smtClean="0"/>
              <a:t>europei</a:t>
            </a:r>
            <a:r>
              <a:rPr lang="en-US" dirty="0" smtClean="0"/>
              <a:t> – </a:t>
            </a:r>
          </a:p>
          <a:p>
            <a:r>
              <a:rPr lang="en-US" dirty="0" err="1" smtClean="0"/>
              <a:t>Corso</a:t>
            </a:r>
            <a:r>
              <a:rPr lang="en-US" dirty="0" smtClean="0"/>
              <a:t> APRE e UNIMI , </a:t>
            </a:r>
            <a:r>
              <a:rPr lang="en-US" dirty="0" err="1" smtClean="0"/>
              <a:t>presso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Rettorato</a:t>
            </a:r>
            <a:endParaRPr lang="en-US" dirty="0" smtClean="0"/>
          </a:p>
          <a:p>
            <a:r>
              <a:rPr lang="en-US" b="1" dirty="0" err="1"/>
              <a:t>Seminario</a:t>
            </a:r>
            <a:r>
              <a:rPr lang="en-US" b="1" dirty="0"/>
              <a:t> - Come </a:t>
            </a:r>
            <a:r>
              <a:rPr lang="en-US" b="1" dirty="0" err="1"/>
              <a:t>progettare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proposta</a:t>
            </a:r>
            <a:r>
              <a:rPr lang="en-US" b="1" dirty="0"/>
              <a:t> </a:t>
            </a:r>
            <a:r>
              <a:rPr lang="en-US" b="1" dirty="0" err="1"/>
              <a:t>competitiva</a:t>
            </a:r>
            <a:r>
              <a:rPr lang="en-US" b="1" dirty="0"/>
              <a:t> per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bandi</a:t>
            </a:r>
            <a:r>
              <a:rPr lang="en-US" b="1" dirty="0"/>
              <a:t> ERC Consolidator e ERC Synergy del VII PQ</a:t>
            </a:r>
            <a:endParaRPr lang="en-US" dirty="0"/>
          </a:p>
          <a:p>
            <a:r>
              <a:rPr lang="en-US" b="1" i="1" dirty="0"/>
              <a:t>Milano, 30 </a:t>
            </a:r>
            <a:r>
              <a:rPr lang="en-US" b="1" i="1" dirty="0" err="1"/>
              <a:t>Novembre</a:t>
            </a:r>
            <a:r>
              <a:rPr lang="en-US" b="1" i="1" dirty="0"/>
              <a:t> 2012</a:t>
            </a:r>
            <a:endParaRPr lang="en-US" dirty="0"/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US" dirty="0" err="1" smtClean="0"/>
              <a:t>Analogo</a:t>
            </a:r>
            <a:r>
              <a:rPr lang="en-US" dirty="0" smtClean="0"/>
              <a:t> </a:t>
            </a:r>
            <a:r>
              <a:rPr lang="en-US" dirty="0" err="1" smtClean="0"/>
              <a:t>corso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19 </a:t>
            </a:r>
            <a:r>
              <a:rPr lang="en-US" dirty="0" err="1" smtClean="0"/>
              <a:t>Novembre</a:t>
            </a:r>
            <a:r>
              <a:rPr lang="en-US" dirty="0" smtClean="0"/>
              <a:t> a Roma, </a:t>
            </a:r>
            <a:r>
              <a:rPr lang="en-US" dirty="0" err="1" smtClean="0"/>
              <a:t>preceduto</a:t>
            </a:r>
            <a:r>
              <a:rPr lang="en-US" dirty="0" smtClean="0"/>
              <a:t> da un </a:t>
            </a:r>
            <a:r>
              <a:rPr lang="en-US" dirty="0" err="1" smtClean="0"/>
              <a:t>corso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rendicontazione</a:t>
            </a:r>
            <a:r>
              <a:rPr lang="en-US" dirty="0" smtClean="0"/>
              <a:t>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 smtClean="0"/>
              <a:t>europei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18 </a:t>
            </a:r>
            <a:r>
              <a:rPr lang="en-US" dirty="0" err="1" smtClean="0"/>
              <a:t>Novembre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7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scorta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Luglio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6"/>
            <a:ext cx="9144000" cy="59332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ABC</a:t>
            </a:r>
            <a:r>
              <a:rPr lang="en-US" dirty="0"/>
              <a:t> </a:t>
            </a:r>
            <a:r>
              <a:rPr lang="en-US" dirty="0" err="1"/>
              <a:t>Tecnologie</a:t>
            </a:r>
            <a:r>
              <a:rPr lang="en-US" dirty="0"/>
              <a:t> per lo Studio e la </a:t>
            </a:r>
            <a:r>
              <a:rPr lang="en-US" dirty="0" err="1"/>
              <a:t>Salvaguardia</a:t>
            </a:r>
            <a:r>
              <a:rPr lang="en-US" dirty="0"/>
              <a:t> </a:t>
            </a:r>
            <a:r>
              <a:rPr lang="en-US" dirty="0" err="1"/>
              <a:t>dell'Ambiente</a:t>
            </a:r>
            <a:r>
              <a:rPr lang="en-US" dirty="0"/>
              <a:t> e per la </a:t>
            </a:r>
            <a:r>
              <a:rPr lang="en-US" dirty="0" err="1"/>
              <a:t>Valorizzazione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Beni</a:t>
            </a:r>
            <a:r>
              <a:rPr lang="en-US" dirty="0"/>
              <a:t> </a:t>
            </a:r>
            <a:r>
              <a:rPr lang="en-US" dirty="0" err="1" smtClean="0"/>
              <a:t>Culturali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ERMES- WORLD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Rivelatori</a:t>
            </a:r>
            <a:r>
              <a:rPr lang="en-US" dirty="0">
                <a:solidFill>
                  <a:srgbClr val="FF0000"/>
                </a:solidFill>
              </a:rPr>
              <a:t> di Argon </a:t>
            </a:r>
            <a:r>
              <a:rPr lang="en-US" dirty="0" err="1">
                <a:solidFill>
                  <a:srgbClr val="FF0000"/>
                </a:solidFill>
              </a:rPr>
              <a:t>Liquido</a:t>
            </a:r>
            <a:r>
              <a:rPr lang="en-US" dirty="0">
                <a:solidFill>
                  <a:srgbClr val="FF0000"/>
                </a:solidFill>
              </a:rPr>
              <a:t> di Grande </a:t>
            </a:r>
            <a:r>
              <a:rPr lang="en-US" dirty="0" smtClean="0">
                <a:solidFill>
                  <a:srgbClr val="FF0000"/>
                </a:solidFill>
              </a:rPr>
              <a:t>Massa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ITALRAD</a:t>
            </a:r>
            <a:r>
              <a:rPr lang="en-US" dirty="0">
                <a:solidFill>
                  <a:srgbClr val="FF0000"/>
                </a:solidFill>
              </a:rPr>
              <a:t> Environmental Radioactivity Monitoring for Earth Sciences - World Reference Laboratory and New </a:t>
            </a:r>
            <a:r>
              <a:rPr lang="en-US" dirty="0" smtClean="0">
                <a:solidFill>
                  <a:srgbClr val="FF0000"/>
                </a:solidFill>
              </a:rPr>
              <a:t>Developments</a:t>
            </a:r>
          </a:p>
          <a:p>
            <a:r>
              <a:rPr lang="en-US" dirty="0" smtClean="0"/>
              <a:t> </a:t>
            </a:r>
            <a:r>
              <a:rPr lang="en-US" b="1" dirty="0"/>
              <a:t>LAR</a:t>
            </a:r>
            <a:r>
              <a:rPr lang="en-US" dirty="0"/>
              <a:t> Italian Radioactivity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 </a:t>
            </a:r>
            <a:r>
              <a:rPr lang="en-US" b="1" dirty="0"/>
              <a:t>LARAMED</a:t>
            </a:r>
            <a:r>
              <a:rPr lang="en-US" dirty="0"/>
              <a:t> </a:t>
            </a:r>
            <a:r>
              <a:rPr lang="en-US" dirty="0" err="1"/>
              <a:t>Laboratorio</a:t>
            </a:r>
            <a:r>
              <a:rPr lang="en-US" dirty="0"/>
              <a:t> di </a:t>
            </a:r>
            <a:r>
              <a:rPr lang="en-US" dirty="0" err="1"/>
              <a:t>Radionuclidi</a:t>
            </a:r>
            <a:r>
              <a:rPr lang="en-US" dirty="0"/>
              <a:t> per la </a:t>
            </a:r>
            <a:r>
              <a:rPr lang="en-US" dirty="0" err="1" smtClean="0"/>
              <a:t>Medicina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LHC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Esperimentazione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smtClean="0">
                <a:solidFill>
                  <a:srgbClr val="FF0000"/>
                </a:solidFill>
              </a:rPr>
              <a:t>LHC</a:t>
            </a:r>
          </a:p>
          <a:p>
            <a:r>
              <a:rPr lang="en-US" dirty="0" smtClean="0"/>
              <a:t> </a:t>
            </a:r>
            <a:r>
              <a:rPr lang="en-US" b="1" dirty="0"/>
              <a:t>LNGS-T</a:t>
            </a:r>
            <a:r>
              <a:rPr lang="en-US" dirty="0"/>
              <a:t> </a:t>
            </a:r>
            <a:r>
              <a:rPr lang="en-US" dirty="0" err="1"/>
              <a:t>Laboratori</a:t>
            </a:r>
            <a:r>
              <a:rPr lang="en-US" dirty="0"/>
              <a:t> </a:t>
            </a:r>
            <a:r>
              <a:rPr lang="en-US" dirty="0" err="1"/>
              <a:t>Nazionali</a:t>
            </a:r>
            <a:r>
              <a:rPr lang="en-US" dirty="0"/>
              <a:t> del Gran </a:t>
            </a:r>
            <a:r>
              <a:rPr lang="en-US" dirty="0" err="1"/>
              <a:t>Sasso</a:t>
            </a:r>
            <a:r>
              <a:rPr lang="en-US" dirty="0"/>
              <a:t> - Timing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LNS</a:t>
            </a:r>
            <a:r>
              <a:rPr lang="en-US" b="1" dirty="0">
                <a:solidFill>
                  <a:srgbClr val="FF0000"/>
                </a:solidFill>
              </a:rPr>
              <a:t>-ASTROFISICA NUCLEARE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Potenziamento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delle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Risorse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Sperimentali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dei</a:t>
            </a:r>
            <a:r>
              <a:rPr lang="en-US" dirty="0">
                <a:solidFill>
                  <a:srgbClr val="FF0000"/>
                </a:solidFill>
              </a:rPr>
              <a:t> LNS per </a:t>
            </a:r>
            <a:r>
              <a:rPr lang="en-US" dirty="0" err="1">
                <a:solidFill>
                  <a:srgbClr val="FF0000"/>
                </a:solidFill>
              </a:rPr>
              <a:t>Ricerche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Eccellenza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nel</a:t>
            </a:r>
            <a:r>
              <a:rPr lang="en-US" dirty="0">
                <a:solidFill>
                  <a:srgbClr val="FF0000"/>
                </a:solidFill>
              </a:rPr>
              <a:t> Campo </a:t>
            </a:r>
            <a:r>
              <a:rPr lang="en-US" dirty="0" err="1">
                <a:solidFill>
                  <a:srgbClr val="FF0000"/>
                </a:solidFill>
              </a:rPr>
              <a:t>dell'Astrofisica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Nucleare</a:t>
            </a:r>
            <a:r>
              <a:rPr lang="en-US" dirty="0">
                <a:solidFill>
                  <a:srgbClr val="FF0000"/>
                </a:solidFill>
              </a:rPr>
              <a:t> con </a:t>
            </a:r>
            <a:r>
              <a:rPr lang="en-US" dirty="0" err="1">
                <a:solidFill>
                  <a:srgbClr val="FF0000"/>
                </a:solidFill>
              </a:rPr>
              <a:t>Fasci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Stabili</a:t>
            </a:r>
            <a:r>
              <a:rPr lang="en-US" dirty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Radioattivi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LUNA-MV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Laboratory for Underground Nuclear Astrophysics and Applications-</a:t>
            </a:r>
            <a:r>
              <a:rPr lang="en-US" dirty="0" err="1"/>
              <a:t>MegaVolts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MAFTUS</a:t>
            </a:r>
            <a:r>
              <a:rPr lang="en-US" dirty="0" smtClean="0"/>
              <a:t> </a:t>
            </a:r>
            <a:r>
              <a:rPr lang="en-US" dirty="0" err="1"/>
              <a:t>Realizzazione</a:t>
            </a:r>
            <a:r>
              <a:rPr lang="en-US" dirty="0"/>
              <a:t> di </a:t>
            </a:r>
            <a:r>
              <a:rPr lang="en-US" dirty="0" err="1"/>
              <a:t>Infrastrutture</a:t>
            </a:r>
            <a:r>
              <a:rPr lang="en-US" dirty="0"/>
              <a:t> per lo Studio e la </a:t>
            </a:r>
            <a:r>
              <a:rPr lang="en-US" dirty="0" err="1" smtClean="0"/>
              <a:t>Caratterizzazione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Materiali</a:t>
            </a:r>
            <a:r>
              <a:rPr lang="en-US" dirty="0"/>
              <a:t> per </a:t>
            </a:r>
            <a:r>
              <a:rPr lang="en-US" dirty="0" err="1"/>
              <a:t>Reattori</a:t>
            </a:r>
            <a:r>
              <a:rPr lang="en-US" dirty="0"/>
              <a:t> a </a:t>
            </a:r>
            <a:r>
              <a:rPr lang="en-US" dirty="0" err="1"/>
              <a:t>Fusione</a:t>
            </a:r>
            <a:r>
              <a:rPr lang="en-US" dirty="0"/>
              <a:t> </a:t>
            </a:r>
            <a:r>
              <a:rPr lang="en-US" dirty="0" err="1"/>
              <a:t>Nucleare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MUNES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Multidisciplinary Neutron Source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RIVRAD</a:t>
            </a:r>
            <a:r>
              <a:rPr lang="en-US" dirty="0" smtClean="0"/>
              <a:t> </a:t>
            </a:r>
            <a:r>
              <a:rPr lang="en-US" dirty="0" err="1"/>
              <a:t>Sensori</a:t>
            </a:r>
            <a:r>
              <a:rPr lang="en-US" dirty="0"/>
              <a:t> di </a:t>
            </a:r>
            <a:r>
              <a:rPr lang="en-US" dirty="0" err="1"/>
              <a:t>Silicio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Elettroniche</a:t>
            </a:r>
            <a:r>
              <a:rPr lang="en-US" dirty="0"/>
              <a:t> </a:t>
            </a:r>
            <a:r>
              <a:rPr lang="en-US" dirty="0" err="1"/>
              <a:t>Avanzate</a:t>
            </a:r>
            <a:r>
              <a:rPr lang="en-US" dirty="0"/>
              <a:t> per la </a:t>
            </a:r>
            <a:r>
              <a:rPr lang="en-US" dirty="0" err="1"/>
              <a:t>Rivelazione</a:t>
            </a:r>
            <a:r>
              <a:rPr lang="en-US" dirty="0"/>
              <a:t> di </a:t>
            </a:r>
            <a:r>
              <a:rPr lang="en-US" dirty="0" err="1"/>
              <a:t>Radiazioni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RSA</a:t>
            </a:r>
            <a:r>
              <a:rPr lang="en-US" dirty="0" smtClean="0"/>
              <a:t> </a:t>
            </a:r>
            <a:r>
              <a:rPr lang="en-US" dirty="0" err="1"/>
              <a:t>Potenziamento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Ricerca</a:t>
            </a:r>
            <a:r>
              <a:rPr lang="en-US" dirty="0"/>
              <a:t> e </a:t>
            </a:r>
            <a:r>
              <a:rPr lang="en-US" dirty="0" err="1"/>
              <a:t>Sviluppo</a:t>
            </a:r>
            <a:r>
              <a:rPr lang="en-US" dirty="0"/>
              <a:t> in </a:t>
            </a:r>
            <a:r>
              <a:rPr lang="en-US" dirty="0" err="1"/>
              <a:t>Adroterapia</a:t>
            </a:r>
            <a:r>
              <a:rPr lang="en-US" dirty="0"/>
              <a:t> in Italia </a:t>
            </a:r>
            <a:endParaRPr lang="en-US" dirty="0" smtClean="0"/>
          </a:p>
          <a:p>
            <a:r>
              <a:rPr lang="en-US" b="1" dirty="0" smtClean="0"/>
              <a:t>SPARC</a:t>
            </a:r>
            <a:r>
              <a:rPr lang="en-US" dirty="0" smtClean="0"/>
              <a:t> </a:t>
            </a:r>
            <a:r>
              <a:rPr lang="en-US" dirty="0"/>
              <a:t>Sources for Plasma Accelerators and Radiation Compton with Lasers and Beams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SPES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Selective Production of Exotic Species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SUMA </a:t>
            </a:r>
            <a:r>
              <a:rPr lang="en-US" dirty="0" err="1" smtClean="0">
                <a:solidFill>
                  <a:srgbClr val="FF0000"/>
                </a:solidFill>
              </a:rPr>
              <a:t>Supercalcolo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1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730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0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962" r="3962"/>
          <a:stretch>
            <a:fillRect/>
          </a:stretch>
        </p:blipFill>
        <p:spPr>
          <a:xfrm>
            <a:off x="129586" y="1205090"/>
            <a:ext cx="9014413" cy="527191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3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4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1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55666"/>
            <a:ext cx="9144000" cy="107362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Spending Review-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conseguenze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73500" y="1028700"/>
            <a:ext cx="4165600" cy="762000"/>
          </a:xfrm>
          <a:prstGeom prst="roundRect">
            <a:avLst/>
          </a:prstGeom>
          <a:solidFill>
            <a:srgbClr val="FF66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7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Settembre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8"/>
            <a:ext cx="9144000" cy="5933252"/>
          </a:xfrm>
        </p:spPr>
        <p:txBody>
          <a:bodyPr/>
          <a:lstStyle/>
          <a:p>
            <a:r>
              <a:rPr lang="en-US" dirty="0" smtClean="0"/>
              <a:t>Da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riunione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direttivi</a:t>
            </a:r>
            <a:r>
              <a:rPr lang="en-US" dirty="0" smtClean="0"/>
              <a:t> </a:t>
            </a:r>
            <a:r>
              <a:rPr lang="en-US" dirty="0" err="1" smtClean="0"/>
              <a:t>saranno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unica</a:t>
            </a:r>
            <a:r>
              <a:rPr lang="en-US" dirty="0" smtClean="0"/>
              <a:t> </a:t>
            </a:r>
            <a:r>
              <a:rPr lang="en-US" dirty="0" err="1" smtClean="0"/>
              <a:t>giornata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fino</a:t>
            </a:r>
            <a:r>
              <a:rPr lang="en-US" dirty="0" smtClean="0"/>
              <a:t> a fine anno </a:t>
            </a:r>
            <a:r>
              <a:rPr lang="en-US" dirty="0" err="1" smtClean="0"/>
              <a:t>ridotto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giunte</a:t>
            </a:r>
            <a:endParaRPr lang="en-US" dirty="0" smtClean="0"/>
          </a:p>
          <a:p>
            <a:r>
              <a:rPr lang="en-US" dirty="0" smtClean="0"/>
              <a:t>A Pisa </a:t>
            </a:r>
            <a:r>
              <a:rPr lang="en-US" dirty="0" err="1" smtClean="0"/>
              <a:t>incontro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Comitato</a:t>
            </a:r>
            <a:r>
              <a:rPr lang="en-US" dirty="0" smtClean="0"/>
              <a:t> </a:t>
            </a:r>
            <a:r>
              <a:rPr lang="en-US" dirty="0" err="1" smtClean="0"/>
              <a:t>Valutazione</a:t>
            </a:r>
            <a:r>
              <a:rPr lang="en-US" dirty="0" smtClean="0"/>
              <a:t> </a:t>
            </a:r>
            <a:r>
              <a:rPr lang="en-US" dirty="0" err="1" smtClean="0"/>
              <a:t>Internazionale</a:t>
            </a:r>
            <a:endParaRPr lang="en-US" dirty="0" smtClean="0"/>
          </a:p>
          <a:p>
            <a:r>
              <a:rPr lang="en-US" dirty="0" err="1" smtClean="0"/>
              <a:t>Aggiornati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incarichi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membri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GE</a:t>
            </a:r>
          </a:p>
          <a:p>
            <a:r>
              <a:rPr lang="en-US" dirty="0" err="1" smtClean="0"/>
              <a:t>Assunto</a:t>
            </a:r>
            <a:r>
              <a:rPr lang="en-US" dirty="0" smtClean="0"/>
              <a:t> 1 CTER </a:t>
            </a:r>
            <a:r>
              <a:rPr lang="en-US" dirty="0" err="1" smtClean="0"/>
              <a:t>sulle</a:t>
            </a:r>
            <a:r>
              <a:rPr lang="en-US" dirty="0" smtClean="0"/>
              <a:t> </a:t>
            </a:r>
            <a:r>
              <a:rPr lang="en-US" dirty="0" err="1" smtClean="0"/>
              <a:t>autorizzazioni</a:t>
            </a:r>
            <a:r>
              <a:rPr lang="en-US" dirty="0" smtClean="0"/>
              <a:t> ad </a:t>
            </a:r>
            <a:r>
              <a:rPr lang="en-US" dirty="0" err="1" smtClean="0"/>
              <a:t>assumere</a:t>
            </a:r>
            <a:r>
              <a:rPr lang="en-US" dirty="0" smtClean="0"/>
              <a:t> </a:t>
            </a:r>
            <a:r>
              <a:rPr lang="en-US" dirty="0" err="1" smtClean="0"/>
              <a:t>arrivate</a:t>
            </a:r>
            <a:endParaRPr lang="en-US" dirty="0" smtClean="0"/>
          </a:p>
          <a:p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Direttore</a:t>
            </a:r>
            <a:r>
              <a:rPr lang="en-US" dirty="0" smtClean="0"/>
              <a:t> LNGS: Stefano </a:t>
            </a:r>
            <a:r>
              <a:rPr lang="en-US" dirty="0" err="1" smtClean="0"/>
              <a:t>Ragazzi</a:t>
            </a:r>
            <a:endParaRPr lang="en-US" dirty="0" smtClean="0"/>
          </a:p>
          <a:p>
            <a:r>
              <a:rPr lang="en-US" dirty="0" err="1" smtClean="0"/>
              <a:t>Rinnovo</a:t>
            </a:r>
            <a:r>
              <a:rPr lang="en-US" dirty="0" smtClean="0"/>
              <a:t> </a:t>
            </a:r>
            <a:r>
              <a:rPr lang="en-US" dirty="0" err="1" smtClean="0"/>
              <a:t>Direttore</a:t>
            </a:r>
            <a:r>
              <a:rPr lang="en-US" dirty="0" smtClean="0"/>
              <a:t> Ferrara : Diego </a:t>
            </a:r>
            <a:r>
              <a:rPr lang="en-US" dirty="0" err="1" smtClean="0"/>
              <a:t>Bettoni</a:t>
            </a:r>
            <a:endParaRPr lang="en-US" dirty="0"/>
          </a:p>
          <a:p>
            <a:r>
              <a:rPr lang="en-US" dirty="0" err="1" smtClean="0"/>
              <a:t>Accordo</a:t>
            </a:r>
            <a:r>
              <a:rPr lang="en-US" dirty="0" smtClean="0"/>
              <a:t> con SKY-team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permette</a:t>
            </a:r>
            <a:r>
              <a:rPr lang="en-US" dirty="0" smtClean="0"/>
              <a:t> </a:t>
            </a:r>
            <a:r>
              <a:rPr lang="en-US" dirty="0" err="1" smtClean="0"/>
              <a:t>all’ente</a:t>
            </a:r>
            <a:r>
              <a:rPr lang="en-US" dirty="0" smtClean="0"/>
              <a:t> di </a:t>
            </a:r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sconti</a:t>
            </a:r>
            <a:r>
              <a:rPr lang="en-US" dirty="0" smtClean="0"/>
              <a:t> sui </a:t>
            </a:r>
            <a:r>
              <a:rPr lang="en-US" dirty="0" err="1" smtClean="0"/>
              <a:t>biglietti</a:t>
            </a:r>
            <a:r>
              <a:rPr lang="en-US" dirty="0" smtClean="0"/>
              <a:t> </a:t>
            </a:r>
            <a:r>
              <a:rPr lang="en-US" dirty="0" err="1" smtClean="0"/>
              <a:t>aerei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acquista</a:t>
            </a:r>
            <a:r>
              <a:rPr lang="en-US" dirty="0" smtClean="0"/>
              <a:t>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Cisalpina</a:t>
            </a:r>
            <a:endParaRPr lang="en-US" dirty="0" smtClean="0"/>
          </a:p>
          <a:p>
            <a:r>
              <a:rPr lang="en-US" dirty="0" err="1" smtClean="0"/>
              <a:t>Accordo</a:t>
            </a:r>
            <a:r>
              <a:rPr lang="en-US" dirty="0" smtClean="0"/>
              <a:t> con </a:t>
            </a:r>
            <a:r>
              <a:rPr lang="en-US" dirty="0" err="1" smtClean="0"/>
              <a:t>Trenitalia</a:t>
            </a:r>
            <a:r>
              <a:rPr lang="en-US" dirty="0" smtClean="0"/>
              <a:t>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fornira</a:t>
            </a:r>
            <a:r>
              <a:rPr lang="en-US" dirty="0" smtClean="0"/>
              <a:t>’ </a:t>
            </a:r>
            <a:r>
              <a:rPr lang="en-US" dirty="0" err="1" smtClean="0"/>
              <a:t>codice</a:t>
            </a:r>
            <a:r>
              <a:rPr lang="en-US" dirty="0" smtClean="0"/>
              <a:t> corporate </a:t>
            </a:r>
            <a:r>
              <a:rPr lang="en-US" dirty="0" err="1" smtClean="0"/>
              <a:t>utilizzabile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singoli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garantira</a:t>
            </a:r>
            <a:r>
              <a:rPr lang="en-US" dirty="0" smtClean="0"/>
              <a:t>’ un </a:t>
            </a:r>
            <a:r>
              <a:rPr lang="en-US" dirty="0" err="1" smtClean="0"/>
              <a:t>ritorno</a:t>
            </a:r>
            <a:r>
              <a:rPr lang="en-US" dirty="0" smtClean="0"/>
              <a:t> </a:t>
            </a:r>
            <a:r>
              <a:rPr lang="en-US" dirty="0" err="1" smtClean="0"/>
              <a:t>economico</a:t>
            </a:r>
            <a:r>
              <a:rPr lang="en-US" dirty="0" smtClean="0"/>
              <a:t> in base al </a:t>
            </a:r>
            <a:r>
              <a:rPr lang="en-US" dirty="0" err="1" smtClean="0"/>
              <a:t>traffico</a:t>
            </a:r>
            <a:r>
              <a:rPr lang="en-US" dirty="0" smtClean="0"/>
              <a:t> </a:t>
            </a:r>
            <a:r>
              <a:rPr lang="en-US" dirty="0" err="1" smtClean="0"/>
              <a:t>fatturato</a:t>
            </a:r>
            <a:endParaRPr lang="en-US" dirty="0" smtClean="0"/>
          </a:p>
          <a:p>
            <a:r>
              <a:rPr lang="en-US" dirty="0" err="1" smtClean="0"/>
              <a:t>Allungate</a:t>
            </a:r>
            <a:r>
              <a:rPr lang="en-US" dirty="0" smtClean="0"/>
              <a:t> le </a:t>
            </a:r>
            <a:r>
              <a:rPr lang="en-US" dirty="0" err="1" smtClean="0"/>
              <a:t>graduatorie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ric</a:t>
            </a:r>
            <a:r>
              <a:rPr lang="en-US" dirty="0" smtClean="0"/>
              <a:t>/</a:t>
            </a:r>
            <a:r>
              <a:rPr lang="en-US" dirty="0" err="1" smtClean="0"/>
              <a:t>tec</a:t>
            </a:r>
            <a:r>
              <a:rPr lang="en-US" dirty="0" smtClean="0"/>
              <a:t> per </a:t>
            </a:r>
            <a:r>
              <a:rPr lang="en-US" dirty="0" err="1" smtClean="0"/>
              <a:t>l’anticipo</a:t>
            </a:r>
            <a:r>
              <a:rPr lang="en-US" dirty="0" smtClean="0"/>
              <a:t>  di 1 anno </a:t>
            </a:r>
            <a:r>
              <a:rPr lang="en-US" dirty="0" err="1" smtClean="0"/>
              <a:t>della</a:t>
            </a:r>
            <a:r>
              <a:rPr lang="en-US" dirty="0" smtClean="0"/>
              <a:t> fascia </a:t>
            </a:r>
            <a:r>
              <a:rPr lang="en-US" dirty="0" err="1" smtClean="0"/>
              <a:t>stipendiale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Completati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concorsi</a:t>
            </a:r>
            <a:r>
              <a:rPr lang="en-US" dirty="0" smtClean="0"/>
              <a:t> art 52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passaggio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profili</a:t>
            </a:r>
            <a:r>
              <a:rPr lang="en-US" dirty="0" smtClean="0"/>
              <a:t> </a:t>
            </a:r>
            <a:r>
              <a:rPr lang="en-US" dirty="0" err="1" smtClean="0"/>
              <a:t>professionali</a:t>
            </a:r>
            <a:r>
              <a:rPr lang="en-US" dirty="0"/>
              <a:t> </a:t>
            </a:r>
            <a:r>
              <a:rPr lang="en-US" dirty="0" smtClean="0"/>
              <a:t>per </a:t>
            </a:r>
            <a:r>
              <a:rPr lang="en-US" dirty="0" err="1" smtClean="0"/>
              <a:t>amm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un </a:t>
            </a:r>
            <a:r>
              <a:rPr lang="en-US" dirty="0" err="1" smtClean="0"/>
              <a:t>prossimo</a:t>
            </a:r>
            <a:r>
              <a:rPr lang="en-US" dirty="0" smtClean="0"/>
              <a:t> CD </a:t>
            </a:r>
            <a:r>
              <a:rPr lang="en-US" dirty="0" err="1" smtClean="0"/>
              <a:t>discussione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art 2 </a:t>
            </a:r>
            <a:r>
              <a:rPr lang="en-US" dirty="0" err="1" smtClean="0"/>
              <a:t>statuto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esclude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tecnologi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direzione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laboratori</a:t>
            </a:r>
            <a:r>
              <a:rPr lang="en-US" dirty="0" smtClean="0"/>
              <a:t> </a:t>
            </a:r>
            <a:r>
              <a:rPr lang="en-US" dirty="0" err="1" smtClean="0"/>
              <a:t>nazionali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5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Taglio</a:t>
            </a:r>
            <a:r>
              <a:rPr lang="en-US" dirty="0" smtClean="0"/>
              <a:t> 10% </a:t>
            </a:r>
            <a:r>
              <a:rPr lang="en-US" dirty="0" err="1" smtClean="0"/>
              <a:t>posizioni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TA,equiv</a:t>
            </a:r>
            <a:r>
              <a:rPr lang="en-US" dirty="0" smtClean="0"/>
              <a:t>. a 4.4MLE</a:t>
            </a:r>
          </a:p>
          <a:p>
            <a:r>
              <a:rPr lang="en-US" dirty="0" smtClean="0"/>
              <a:t>INFN ha </a:t>
            </a:r>
            <a:r>
              <a:rPr lang="en-US" dirty="0" err="1" smtClean="0"/>
              <a:t>proposto</a:t>
            </a:r>
            <a:r>
              <a:rPr lang="en-US" dirty="0" smtClean="0"/>
              <a:t> </a:t>
            </a:r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Pianta</a:t>
            </a:r>
            <a:r>
              <a:rPr lang="en-US" dirty="0" smtClean="0"/>
              <a:t> </a:t>
            </a:r>
            <a:r>
              <a:rPr lang="en-US" dirty="0" err="1" smtClean="0"/>
              <a:t>Organica</a:t>
            </a:r>
            <a:r>
              <a:rPr lang="en-US" dirty="0" smtClean="0"/>
              <a:t> con </a:t>
            </a:r>
            <a:r>
              <a:rPr lang="en-US" dirty="0" err="1" smtClean="0"/>
              <a:t>riduzione</a:t>
            </a:r>
            <a:r>
              <a:rPr lang="en-US" dirty="0" smtClean="0"/>
              <a:t> 109 </a:t>
            </a:r>
            <a:r>
              <a:rPr lang="en-US" dirty="0" err="1" smtClean="0"/>
              <a:t>unita</a:t>
            </a:r>
            <a:r>
              <a:rPr lang="en-US" dirty="0" smtClean="0"/>
              <a:t>’ TA. </a:t>
            </a:r>
            <a:r>
              <a:rPr lang="en-US" dirty="0" err="1" smtClean="0"/>
              <a:t>Necessari</a:t>
            </a:r>
            <a:r>
              <a:rPr lang="en-US" dirty="0" smtClean="0"/>
              <a:t> 31 </a:t>
            </a:r>
            <a:r>
              <a:rPr lang="en-US" dirty="0" err="1" smtClean="0"/>
              <a:t>pensionamenti</a:t>
            </a:r>
            <a:r>
              <a:rPr lang="en-US" dirty="0" smtClean="0"/>
              <a:t> per </a:t>
            </a:r>
            <a:r>
              <a:rPr lang="en-US" dirty="0" err="1" smtClean="0"/>
              <a:t>scendere</a:t>
            </a:r>
            <a:r>
              <a:rPr lang="en-US" dirty="0" smtClean="0"/>
              <a:t> sotto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TA</a:t>
            </a:r>
          </a:p>
          <a:p>
            <a:r>
              <a:rPr lang="en-US" dirty="0" err="1" smtClean="0"/>
              <a:t>Dovrebbero</a:t>
            </a:r>
            <a:r>
              <a:rPr lang="en-US" dirty="0" smtClean="0"/>
              <a:t> </a:t>
            </a:r>
            <a:r>
              <a:rPr lang="en-US" dirty="0" err="1" smtClean="0"/>
              <a:t>avvenire</a:t>
            </a:r>
            <a:r>
              <a:rPr lang="en-US" dirty="0" smtClean="0"/>
              <a:t> </a:t>
            </a:r>
            <a:r>
              <a:rPr lang="en-US" dirty="0" err="1" smtClean="0"/>
              <a:t>entro</a:t>
            </a:r>
            <a:r>
              <a:rPr lang="en-US" dirty="0" smtClean="0"/>
              <a:t> I </a:t>
            </a:r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mesi</a:t>
            </a:r>
            <a:r>
              <a:rPr lang="en-US" dirty="0" smtClean="0"/>
              <a:t> del 2013</a:t>
            </a:r>
            <a:endParaRPr lang="en-US" dirty="0" smtClean="0"/>
          </a:p>
          <a:p>
            <a:r>
              <a:rPr lang="en-US" dirty="0" err="1" smtClean="0"/>
              <a:t>Fino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quando</a:t>
            </a:r>
            <a:r>
              <a:rPr lang="en-US" dirty="0" smtClean="0"/>
              <a:t> non </a:t>
            </a:r>
            <a:r>
              <a:rPr lang="en-US" dirty="0" err="1" smtClean="0"/>
              <a:t>vanno</a:t>
            </a:r>
            <a:r>
              <a:rPr lang="en-US" dirty="0" smtClean="0"/>
              <a:t> in </a:t>
            </a:r>
            <a:r>
              <a:rPr lang="en-US" dirty="0" err="1" smtClean="0"/>
              <a:t>pensione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sopranumerari</a:t>
            </a:r>
            <a:r>
              <a:rPr lang="en-US" dirty="0" smtClean="0"/>
              <a:t>,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assunzioni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bloccate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frattempo</a:t>
            </a:r>
            <a:r>
              <a:rPr lang="en-US" dirty="0" smtClean="0"/>
              <a:t> </a:t>
            </a:r>
            <a:r>
              <a:rPr lang="en-US" dirty="0" err="1" smtClean="0"/>
              <a:t>arrivate</a:t>
            </a:r>
            <a:r>
              <a:rPr lang="en-US" dirty="0" smtClean="0"/>
              <a:t> </a:t>
            </a:r>
            <a:r>
              <a:rPr lang="en-US" dirty="0" err="1" smtClean="0"/>
              <a:t>autorizzazione</a:t>
            </a:r>
            <a:r>
              <a:rPr lang="en-US" dirty="0" smtClean="0"/>
              <a:t> ad </a:t>
            </a:r>
            <a:r>
              <a:rPr lang="en-US" dirty="0" err="1" smtClean="0"/>
              <a:t>assumere</a:t>
            </a:r>
            <a:r>
              <a:rPr lang="en-US" dirty="0" smtClean="0"/>
              <a:t> </a:t>
            </a:r>
            <a:r>
              <a:rPr lang="en-US" dirty="0" err="1" smtClean="0"/>
              <a:t>entro</a:t>
            </a:r>
            <a:r>
              <a:rPr lang="en-US" dirty="0" smtClean="0"/>
              <a:t> 2012 per</a:t>
            </a:r>
            <a:r>
              <a:rPr lang="en-US" dirty="0"/>
              <a:t> </a:t>
            </a:r>
            <a:r>
              <a:rPr lang="en-US" dirty="0" smtClean="0"/>
              <a:t>40 </a:t>
            </a:r>
            <a:r>
              <a:rPr lang="en-US" dirty="0" smtClean="0"/>
              <a:t>T/</a:t>
            </a:r>
            <a:r>
              <a:rPr lang="en-US" dirty="0" err="1" smtClean="0"/>
              <a:t>amm</a:t>
            </a:r>
            <a:r>
              <a:rPr lang="en-US" dirty="0" smtClean="0"/>
              <a:t>, 20 </a:t>
            </a:r>
            <a:r>
              <a:rPr lang="en-US" dirty="0" err="1" smtClean="0"/>
              <a:t>Tecnologi</a:t>
            </a:r>
            <a:endParaRPr lang="en-US" dirty="0" smtClean="0"/>
          </a:p>
          <a:p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Pubblica</a:t>
            </a:r>
            <a:r>
              <a:rPr lang="en-US" dirty="0" smtClean="0"/>
              <a:t> ha </a:t>
            </a:r>
            <a:r>
              <a:rPr lang="en-US" dirty="0" err="1" smtClean="0"/>
              <a:t>chiarito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possiamo</a:t>
            </a:r>
            <a:r>
              <a:rPr lang="en-US" dirty="0" smtClean="0"/>
              <a:t> </a:t>
            </a:r>
            <a:r>
              <a:rPr lang="en-US" dirty="0" err="1" smtClean="0"/>
              <a:t>assumere</a:t>
            </a:r>
            <a:r>
              <a:rPr lang="en-US" dirty="0" smtClean="0"/>
              <a:t> </a:t>
            </a:r>
            <a:r>
              <a:rPr lang="en-US" dirty="0" smtClean="0"/>
              <a:t>TA</a:t>
            </a:r>
          </a:p>
          <a:p>
            <a:r>
              <a:rPr lang="en-US" dirty="0" err="1" smtClean="0"/>
              <a:t>Chiesto</a:t>
            </a:r>
            <a:r>
              <a:rPr lang="en-US" dirty="0" smtClean="0"/>
              <a:t> di </a:t>
            </a:r>
            <a:r>
              <a:rPr lang="en-US" dirty="0" err="1" smtClean="0"/>
              <a:t>bandire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posti</a:t>
            </a:r>
            <a:r>
              <a:rPr lang="en-US" dirty="0" smtClean="0"/>
              <a:t> </a:t>
            </a:r>
            <a:r>
              <a:rPr lang="en-US" dirty="0" err="1" smtClean="0"/>
              <a:t>vacanti</a:t>
            </a:r>
            <a:r>
              <a:rPr lang="en-US" dirty="0" smtClean="0"/>
              <a:t> in </a:t>
            </a:r>
            <a:r>
              <a:rPr lang="en-US" dirty="0" err="1" smtClean="0"/>
              <a:t>Pianta</a:t>
            </a:r>
            <a:r>
              <a:rPr lang="en-US" dirty="0" smtClean="0"/>
              <a:t> </a:t>
            </a:r>
            <a:r>
              <a:rPr lang="en-US" dirty="0" err="1" smtClean="0"/>
              <a:t>Organica</a:t>
            </a:r>
            <a:endParaRPr lang="en-US" dirty="0" smtClean="0"/>
          </a:p>
          <a:p>
            <a:r>
              <a:rPr lang="en-US" dirty="0" err="1" smtClean="0"/>
              <a:t>autorizzazioni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bandire</a:t>
            </a:r>
            <a:r>
              <a:rPr lang="en-US" dirty="0" smtClean="0"/>
              <a:t> </a:t>
            </a:r>
            <a:r>
              <a:rPr lang="en-US" dirty="0" err="1" smtClean="0"/>
              <a:t>dovrebbere</a:t>
            </a:r>
            <a:r>
              <a:rPr lang="en-US" dirty="0" smtClean="0"/>
              <a:t> </a:t>
            </a:r>
            <a:r>
              <a:rPr lang="en-US" dirty="0" err="1" smtClean="0"/>
              <a:t>arrivare</a:t>
            </a:r>
            <a:r>
              <a:rPr lang="en-US" dirty="0" smtClean="0"/>
              <a:t> a </a:t>
            </a:r>
            <a:r>
              <a:rPr lang="en-US" dirty="0" err="1" smtClean="0"/>
              <a:t>inizio</a:t>
            </a:r>
            <a:r>
              <a:rPr lang="en-US" dirty="0" smtClean="0"/>
              <a:t> 2013</a:t>
            </a:r>
          </a:p>
          <a:p>
            <a:r>
              <a:rPr lang="en-US" dirty="0" smtClean="0">
                <a:sym typeface="Wingdings"/>
              </a:rPr>
              <a:t>ci </a:t>
            </a:r>
            <a:r>
              <a:rPr lang="en-US" dirty="0" err="1" smtClean="0">
                <a:sym typeface="Wingdings"/>
              </a:rPr>
              <a:t>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aspetta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proroga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autorizzazioni</a:t>
            </a:r>
            <a:r>
              <a:rPr lang="en-US" dirty="0" smtClean="0">
                <a:sym typeface="Wingdings"/>
              </a:rPr>
              <a:t> ad </a:t>
            </a:r>
            <a:r>
              <a:rPr lang="en-US" dirty="0" err="1" smtClean="0">
                <a:sym typeface="Wingdings"/>
              </a:rPr>
              <a:t>assumere</a:t>
            </a:r>
            <a:r>
              <a:rPr lang="en-US" dirty="0" smtClean="0">
                <a:sym typeface="Wingdings"/>
              </a:rPr>
              <a:t> </a:t>
            </a:r>
          </a:p>
          <a:p>
            <a:r>
              <a:rPr lang="en-US" dirty="0" smtClean="0">
                <a:sym typeface="Wingdings"/>
              </a:rPr>
              <a:t>Sara’ </a:t>
            </a:r>
            <a:r>
              <a:rPr lang="en-US" dirty="0" err="1" smtClean="0">
                <a:sym typeface="Wingdings"/>
              </a:rPr>
              <a:t>rivista</a:t>
            </a:r>
            <a:r>
              <a:rPr lang="en-US" dirty="0" smtClean="0">
                <a:sym typeface="Wingdings"/>
              </a:rPr>
              <a:t> la </a:t>
            </a:r>
            <a:r>
              <a:rPr lang="en-US" dirty="0" err="1" smtClean="0">
                <a:sym typeface="Wingdings"/>
              </a:rPr>
              <a:t>polizza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assicurativa</a:t>
            </a:r>
            <a:r>
              <a:rPr lang="en-US" dirty="0" smtClean="0">
                <a:sym typeface="Wingdings"/>
              </a:rPr>
              <a:t> per </a:t>
            </a:r>
            <a:r>
              <a:rPr lang="en-US" dirty="0" err="1" smtClean="0">
                <a:sym typeface="Wingdings"/>
              </a:rPr>
              <a:t>responsabilita</a:t>
            </a:r>
            <a:r>
              <a:rPr lang="en-US" dirty="0" smtClean="0">
                <a:sym typeface="Wingdings"/>
              </a:rPr>
              <a:t>’ </a:t>
            </a:r>
            <a:r>
              <a:rPr lang="en-US" dirty="0" err="1" smtClean="0">
                <a:sym typeface="Wingdings"/>
              </a:rPr>
              <a:t>civile</a:t>
            </a:r>
            <a:r>
              <a:rPr lang="en-US" dirty="0" smtClean="0">
                <a:sym typeface="Wingdings"/>
              </a:rPr>
              <a:t> , per </a:t>
            </a:r>
            <a:r>
              <a:rPr lang="en-US" dirty="0" err="1" smtClean="0">
                <a:sym typeface="Wingdings"/>
              </a:rPr>
              <a:t>membri</a:t>
            </a:r>
            <a:r>
              <a:rPr lang="en-US" dirty="0" smtClean="0">
                <a:sym typeface="Wingdings"/>
              </a:rPr>
              <a:t> CD, </a:t>
            </a:r>
            <a:r>
              <a:rPr lang="en-US" dirty="0" err="1" smtClean="0">
                <a:sym typeface="Wingdings"/>
              </a:rPr>
              <a:t>resp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amministrativi</a:t>
            </a:r>
            <a:r>
              <a:rPr lang="en-US" dirty="0" smtClean="0">
                <a:sym typeface="Wingdings"/>
              </a:rPr>
              <a:t> e RUP, </a:t>
            </a:r>
            <a:r>
              <a:rPr lang="en-US" dirty="0" err="1" smtClean="0">
                <a:sym typeface="Wingdings"/>
              </a:rPr>
              <a:t>che</a:t>
            </a:r>
            <a:r>
              <a:rPr lang="en-US" dirty="0" smtClean="0">
                <a:sym typeface="Wingdings"/>
              </a:rPr>
              <a:t> era </a:t>
            </a:r>
            <a:r>
              <a:rPr lang="en-US" dirty="0" err="1" smtClean="0">
                <a:sym typeface="Wingdings"/>
              </a:rPr>
              <a:t>circolata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Distinzione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colpa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lieve</a:t>
            </a:r>
            <a:r>
              <a:rPr lang="en-US" dirty="0" smtClean="0">
                <a:sym typeface="Wingdings"/>
              </a:rPr>
              <a:t> e grave (</a:t>
            </a:r>
            <a:r>
              <a:rPr lang="en-US" dirty="0" err="1" smtClean="0">
                <a:sym typeface="Wingdings"/>
              </a:rPr>
              <a:t>dolo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8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Direttivo</a:t>
            </a:r>
            <a:r>
              <a:rPr lang="en-US" dirty="0" smtClean="0"/>
              <a:t> </a:t>
            </a:r>
            <a:r>
              <a:rPr lang="en-US" dirty="0" err="1" smtClean="0"/>
              <a:t>Ottobre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748"/>
            <a:ext cx="9144000" cy="5933252"/>
          </a:xfrm>
        </p:spPr>
        <p:txBody>
          <a:bodyPr/>
          <a:lstStyle/>
          <a:p>
            <a:r>
              <a:rPr lang="en-US" dirty="0" smtClean="0"/>
              <a:t>Per fare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lunga</a:t>
            </a:r>
            <a:r>
              <a:rPr lang="en-US" dirty="0" smtClean="0"/>
              <a:t> </a:t>
            </a:r>
            <a:r>
              <a:rPr lang="en-US" dirty="0" err="1" smtClean="0"/>
              <a:t>storia</a:t>
            </a:r>
            <a:r>
              <a:rPr lang="en-US" dirty="0" smtClean="0"/>
              <a:t> </a:t>
            </a:r>
            <a:r>
              <a:rPr lang="en-US" dirty="0" err="1" smtClean="0"/>
              <a:t>breve</a:t>
            </a:r>
            <a:r>
              <a:rPr lang="en-US" dirty="0" smtClean="0"/>
              <a:t>,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legge</a:t>
            </a:r>
            <a:r>
              <a:rPr lang="en-US" dirty="0" smtClean="0"/>
              <a:t> di </a:t>
            </a:r>
            <a:r>
              <a:rPr lang="en-US" dirty="0" err="1" smtClean="0"/>
              <a:t>stabilita</a:t>
            </a:r>
            <a:r>
              <a:rPr lang="en-US" dirty="0" smtClean="0"/>
              <a:t>’ e’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tolto</a:t>
            </a:r>
            <a:r>
              <a:rPr lang="en-US" dirty="0" smtClean="0"/>
              <a:t> art. 11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prevedeva</a:t>
            </a:r>
            <a:r>
              <a:rPr lang="en-US" dirty="0" smtClean="0"/>
              <a:t> </a:t>
            </a:r>
            <a:r>
              <a:rPr lang="en-US" dirty="0" err="1" smtClean="0"/>
              <a:t>accorpamento</a:t>
            </a:r>
            <a:r>
              <a:rPr lang="en-US" dirty="0" smtClean="0"/>
              <a:t> </a:t>
            </a:r>
            <a:r>
              <a:rPr lang="en-US" dirty="0" err="1" smtClean="0"/>
              <a:t>enti</a:t>
            </a:r>
            <a:r>
              <a:rPr lang="en-US" dirty="0" smtClean="0"/>
              <a:t> e </a:t>
            </a:r>
            <a:r>
              <a:rPr lang="en-US" dirty="0" err="1" smtClean="0"/>
              <a:t>modificava</a:t>
            </a:r>
            <a:r>
              <a:rPr lang="en-US" dirty="0" smtClean="0"/>
              <a:t> la </a:t>
            </a:r>
            <a:r>
              <a:rPr lang="en-US" dirty="0" err="1" smtClean="0"/>
              <a:t>conculta</a:t>
            </a:r>
            <a:r>
              <a:rPr lang="en-US" dirty="0" smtClean="0"/>
              <a:t> </a:t>
            </a:r>
            <a:r>
              <a:rPr lang="en-US" dirty="0" err="1" smtClean="0"/>
              <a:t>enti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Rimane</a:t>
            </a:r>
            <a:r>
              <a:rPr lang="en-US" dirty="0" smtClean="0"/>
              <a:t> </a:t>
            </a:r>
            <a:r>
              <a:rPr lang="en-US" dirty="0" err="1" smtClean="0"/>
              <a:t>attiva</a:t>
            </a:r>
            <a:r>
              <a:rPr lang="en-US" dirty="0" smtClean="0"/>
              <a:t> e al </a:t>
            </a:r>
            <a:r>
              <a:rPr lang="en-US" dirty="0" err="1" smtClean="0"/>
              <a:t>la</a:t>
            </a:r>
            <a:r>
              <a:rPr lang="en-US" dirty="0" err="1" smtClean="0"/>
              <a:t>voro</a:t>
            </a:r>
            <a:r>
              <a:rPr lang="en-US" dirty="0" smtClean="0"/>
              <a:t> la </a:t>
            </a:r>
            <a:r>
              <a:rPr lang="en-US" dirty="0" err="1"/>
              <a:t>C</a:t>
            </a:r>
            <a:r>
              <a:rPr lang="en-US" dirty="0" err="1" smtClean="0"/>
              <a:t>onsulta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nti</a:t>
            </a:r>
            <a:r>
              <a:rPr lang="en-US" dirty="0" smtClean="0"/>
              <a:t>, </a:t>
            </a:r>
            <a:r>
              <a:rPr lang="en-US" dirty="0" err="1" smtClean="0"/>
              <a:t>istituita</a:t>
            </a:r>
            <a:r>
              <a:rPr lang="en-US" dirty="0" smtClean="0"/>
              <a:t> dal </a:t>
            </a:r>
            <a:r>
              <a:rPr lang="en-US" dirty="0" err="1" smtClean="0"/>
              <a:t>Ministro</a:t>
            </a:r>
            <a:r>
              <a:rPr lang="en-US" dirty="0" smtClean="0"/>
              <a:t> </a:t>
            </a:r>
            <a:r>
              <a:rPr lang="en-US" dirty="0" err="1" smtClean="0"/>
              <a:t>Miur</a:t>
            </a:r>
            <a:r>
              <a:rPr lang="en-US" dirty="0" smtClean="0"/>
              <a:t>,  </a:t>
            </a:r>
            <a:r>
              <a:rPr lang="en-US" dirty="0" err="1" smtClean="0"/>
              <a:t>composta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12 </a:t>
            </a:r>
            <a:r>
              <a:rPr lang="en-US" dirty="0" err="1" smtClean="0"/>
              <a:t>presidenti</a:t>
            </a:r>
            <a:r>
              <a:rPr lang="en-US" dirty="0" smtClean="0"/>
              <a:t> EPR, </a:t>
            </a:r>
            <a:r>
              <a:rPr lang="en-US" dirty="0" err="1" smtClean="0"/>
              <a:t>presidente</a:t>
            </a:r>
            <a:r>
              <a:rPr lang="en-US" dirty="0" smtClean="0"/>
              <a:t> CRUI e </a:t>
            </a:r>
            <a:r>
              <a:rPr lang="en-US" dirty="0" err="1" smtClean="0"/>
              <a:t>alti</a:t>
            </a:r>
            <a:r>
              <a:rPr lang="en-US" dirty="0" smtClean="0"/>
              <a:t> </a:t>
            </a:r>
            <a:r>
              <a:rPr lang="en-US" dirty="0" err="1" smtClean="0"/>
              <a:t>dirigenti</a:t>
            </a:r>
            <a:r>
              <a:rPr lang="en-US" dirty="0" smtClean="0"/>
              <a:t> MIUR. </a:t>
            </a:r>
          </a:p>
          <a:p>
            <a:r>
              <a:rPr lang="en-US" dirty="0" smtClean="0"/>
              <a:t>Rese note date </a:t>
            </a:r>
            <a:r>
              <a:rPr lang="en-US" dirty="0" err="1" smtClean="0"/>
              <a:t>della</a:t>
            </a:r>
            <a:r>
              <a:rPr lang="en-US" dirty="0" smtClean="0"/>
              <a:t> GE e CD per </a:t>
            </a:r>
            <a:r>
              <a:rPr lang="en-US" dirty="0" err="1" smtClean="0"/>
              <a:t>il</a:t>
            </a:r>
            <a:r>
              <a:rPr lang="en-US" dirty="0" smtClean="0"/>
              <a:t> 2013</a:t>
            </a:r>
          </a:p>
          <a:p>
            <a:r>
              <a:rPr lang="en-US" dirty="0" err="1" smtClean="0"/>
              <a:t>Delibere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 online </a:t>
            </a:r>
            <a:r>
              <a:rPr lang="en-US" dirty="0" err="1" smtClean="0"/>
              <a:t>tramite</a:t>
            </a:r>
            <a:r>
              <a:rPr lang="en-US" dirty="0" smtClean="0"/>
              <a:t> </a:t>
            </a:r>
            <a:r>
              <a:rPr lang="en-US" dirty="0" err="1" smtClean="0"/>
              <a:t>portale</a:t>
            </a:r>
            <a:r>
              <a:rPr lang="en-US" dirty="0" smtClean="0"/>
              <a:t> INFN</a:t>
            </a:r>
            <a:endParaRPr lang="en-US" dirty="0" smtClean="0"/>
          </a:p>
          <a:p>
            <a:r>
              <a:rPr lang="en-US" dirty="0" err="1" smtClean="0"/>
              <a:t>Definiti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temi</a:t>
            </a:r>
            <a:r>
              <a:rPr lang="en-US" dirty="0" smtClean="0"/>
              <a:t> standard per </a:t>
            </a:r>
            <a:r>
              <a:rPr lang="en-US" dirty="0" err="1" smtClean="0"/>
              <a:t>gli</a:t>
            </a:r>
            <a:r>
              <a:rPr lang="en-US" dirty="0" smtClean="0"/>
              <a:t> AR, </a:t>
            </a:r>
            <a:r>
              <a:rPr lang="en-US" dirty="0" err="1" smtClean="0"/>
              <a:t>che</a:t>
            </a:r>
            <a:r>
              <a:rPr lang="en-US" dirty="0" smtClean="0"/>
              <a:t> da </a:t>
            </a:r>
            <a:r>
              <a:rPr lang="en-US" dirty="0" err="1" smtClean="0"/>
              <a:t>gennaio</a:t>
            </a:r>
            <a:r>
              <a:rPr lang="en-US" dirty="0" smtClean="0"/>
              <a:t> </a:t>
            </a:r>
            <a:r>
              <a:rPr lang="en-US" dirty="0" err="1" smtClean="0"/>
              <a:t>permetteranno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procedura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veloce</a:t>
            </a:r>
            <a:r>
              <a:rPr lang="en-US" dirty="0" smtClean="0"/>
              <a:t> e </a:t>
            </a:r>
            <a:r>
              <a:rPr lang="en-US" dirty="0" err="1" smtClean="0"/>
              <a:t>informatizzata</a:t>
            </a:r>
            <a:r>
              <a:rPr lang="en-US" dirty="0" smtClean="0"/>
              <a:t> per </a:t>
            </a:r>
            <a:r>
              <a:rPr lang="en-US" dirty="0" err="1" smtClean="0"/>
              <a:t>l’emissione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AR, </a:t>
            </a:r>
            <a:r>
              <a:rPr lang="en-US" dirty="0" err="1" smtClean="0"/>
              <a:t>direttamente</a:t>
            </a:r>
            <a:r>
              <a:rPr lang="en-US" dirty="0" smtClean="0"/>
              <a:t> </a:t>
            </a:r>
            <a:r>
              <a:rPr lang="en-US" dirty="0" err="1" smtClean="0"/>
              <a:t>dopo</a:t>
            </a:r>
            <a:r>
              <a:rPr lang="en-US" dirty="0" smtClean="0"/>
              <a:t> </a:t>
            </a:r>
            <a:r>
              <a:rPr lang="en-US" dirty="0" err="1" smtClean="0"/>
              <a:t>l’approvazione</a:t>
            </a:r>
            <a:r>
              <a:rPr lang="en-US" dirty="0" smtClean="0"/>
              <a:t> del </a:t>
            </a:r>
            <a:r>
              <a:rPr lang="en-US" dirty="0" err="1" smtClean="0"/>
              <a:t>direttore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Speranza</a:t>
            </a:r>
            <a:r>
              <a:rPr lang="en-US" dirty="0" smtClean="0"/>
              <a:t> </a:t>
            </a:r>
            <a:r>
              <a:rPr lang="en-US" dirty="0" err="1" smtClean="0"/>
              <a:t>Falciano</a:t>
            </a:r>
            <a:r>
              <a:rPr lang="en-US" dirty="0" smtClean="0"/>
              <a:t> </a:t>
            </a:r>
            <a:r>
              <a:rPr lang="en-US" dirty="0" err="1" smtClean="0"/>
              <a:t>eletta</a:t>
            </a:r>
            <a:r>
              <a:rPr lang="en-US" dirty="0" smtClean="0"/>
              <a:t> vice-</a:t>
            </a:r>
            <a:r>
              <a:rPr lang="en-US" dirty="0" err="1" smtClean="0"/>
              <a:t>presidente</a:t>
            </a:r>
            <a:r>
              <a:rPr lang="en-US" dirty="0" smtClean="0"/>
              <a:t> , in </a:t>
            </a:r>
            <a:r>
              <a:rPr lang="en-US" dirty="0" err="1" smtClean="0"/>
              <a:t>aggiunta</a:t>
            </a:r>
            <a:r>
              <a:rPr lang="en-US" dirty="0" smtClean="0"/>
              <a:t> a </a:t>
            </a:r>
            <a:r>
              <a:rPr lang="en-US" dirty="0" err="1" smtClean="0"/>
              <a:t>Masiero</a:t>
            </a:r>
            <a:endParaRPr lang="en-US" dirty="0" smtClean="0"/>
          </a:p>
          <a:p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contabilizzati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bilancio</a:t>
            </a:r>
            <a:r>
              <a:rPr lang="en-US" dirty="0" smtClean="0"/>
              <a:t> 2012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residui</a:t>
            </a:r>
            <a:r>
              <a:rPr lang="en-US" dirty="0" smtClean="0"/>
              <a:t> </a:t>
            </a:r>
            <a:r>
              <a:rPr lang="en-US" dirty="0" err="1" smtClean="0"/>
              <a:t>passivi</a:t>
            </a:r>
            <a:r>
              <a:rPr lang="en-US" dirty="0" smtClean="0"/>
              <a:t> 2011 (segno di </a:t>
            </a:r>
            <a:r>
              <a:rPr lang="en-US" dirty="0" err="1" smtClean="0"/>
              <a:t>sofferenza</a:t>
            </a:r>
            <a:r>
              <a:rPr lang="en-US" dirty="0" smtClean="0"/>
              <a:t>!)</a:t>
            </a:r>
          </a:p>
          <a:p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chiarito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AR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esenti</a:t>
            </a:r>
            <a:r>
              <a:rPr lang="en-US" dirty="0" smtClean="0"/>
              <a:t> IRAP</a:t>
            </a:r>
          </a:p>
          <a:p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approvato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Piano </a:t>
            </a:r>
            <a:r>
              <a:rPr lang="en-US" dirty="0" err="1" smtClean="0"/>
              <a:t>Triennale</a:t>
            </a:r>
            <a:r>
              <a:rPr lang="en-US" dirty="0" smtClean="0"/>
              <a:t> 2013-15,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sara</a:t>
            </a:r>
            <a:r>
              <a:rPr lang="en-US" dirty="0" smtClean="0"/>
              <a:t>’ la base di successive </a:t>
            </a:r>
            <a:r>
              <a:rPr lang="en-US" dirty="0" err="1" smtClean="0"/>
              <a:t>iterazioni</a:t>
            </a:r>
            <a:r>
              <a:rPr lang="en-US" dirty="0" smtClean="0"/>
              <a:t> con I </a:t>
            </a:r>
            <a:r>
              <a:rPr lang="en-US" dirty="0" err="1" smtClean="0"/>
              <a:t>Ministeri</a:t>
            </a:r>
            <a:r>
              <a:rPr lang="en-US" dirty="0" smtClean="0"/>
              <a:t> per I </a:t>
            </a:r>
            <a:r>
              <a:rPr lang="en-US" dirty="0" err="1" smtClean="0"/>
              <a:t>bilanci</a:t>
            </a:r>
            <a:r>
              <a:rPr lang="en-US" dirty="0" smtClean="0"/>
              <a:t> </a:t>
            </a:r>
            <a:r>
              <a:rPr lang="en-US" dirty="0" err="1" smtClean="0"/>
              <a:t>futuri</a:t>
            </a:r>
            <a:endParaRPr lang="en-US" dirty="0" smtClean="0"/>
          </a:p>
          <a:p>
            <a:r>
              <a:rPr lang="en-US" dirty="0" smtClean="0"/>
              <a:t>A fine Nov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attende</a:t>
            </a:r>
            <a:r>
              <a:rPr lang="en-US" dirty="0" smtClean="0"/>
              <a:t> </a:t>
            </a:r>
            <a:r>
              <a:rPr lang="en-US" dirty="0" err="1" smtClean="0"/>
              <a:t>risposta</a:t>
            </a:r>
            <a:r>
              <a:rPr lang="en-US" dirty="0" smtClean="0"/>
              <a:t> </a:t>
            </a:r>
            <a:r>
              <a:rPr lang="en-US" dirty="0" err="1" smtClean="0"/>
              <a:t>comitato</a:t>
            </a:r>
            <a:r>
              <a:rPr lang="en-US" dirty="0" smtClean="0"/>
              <a:t> </a:t>
            </a:r>
            <a:r>
              <a:rPr lang="en-US" dirty="0" err="1" smtClean="0"/>
              <a:t>Fioni</a:t>
            </a:r>
            <a:r>
              <a:rPr lang="en-US" dirty="0" smtClean="0"/>
              <a:t> per </a:t>
            </a:r>
            <a:r>
              <a:rPr lang="en-US" dirty="0" err="1" smtClean="0"/>
              <a:t>SuperB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2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Calendario</a:t>
            </a:r>
            <a:r>
              <a:rPr lang="en-US" dirty="0" smtClean="0"/>
              <a:t> 2013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747"/>
            <a:ext cx="9144000" cy="586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Titoli</a:t>
            </a:r>
            <a:r>
              <a:rPr lang="en-US" dirty="0" smtClean="0"/>
              <a:t> standard per 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4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FOE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arrivata</a:t>
            </a:r>
            <a:r>
              <a:rPr lang="en-US" dirty="0" smtClean="0"/>
              <a:t> la </a:t>
            </a:r>
            <a:r>
              <a:rPr lang="en-US" dirty="0" err="1" smtClean="0"/>
              <a:t>definizione</a:t>
            </a:r>
            <a:r>
              <a:rPr lang="en-US" dirty="0" smtClean="0"/>
              <a:t> </a:t>
            </a:r>
            <a:r>
              <a:rPr lang="en-US" dirty="0" err="1" smtClean="0"/>
              <a:t>finanziamenti</a:t>
            </a:r>
            <a:r>
              <a:rPr lang="en-US" dirty="0" smtClean="0"/>
              <a:t> </a:t>
            </a:r>
            <a:r>
              <a:rPr lang="en-US" dirty="0" err="1" smtClean="0"/>
              <a:t>attesi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2012 (243ML)</a:t>
            </a:r>
          </a:p>
          <a:p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fondi</a:t>
            </a:r>
            <a:r>
              <a:rPr lang="en-US" dirty="0" smtClean="0"/>
              <a:t> </a:t>
            </a:r>
            <a:r>
              <a:rPr lang="en-US" dirty="0" err="1" smtClean="0"/>
              <a:t>vincolati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 </a:t>
            </a:r>
            <a:r>
              <a:rPr lang="en-US" dirty="0" err="1" smtClean="0"/>
              <a:t>il</a:t>
            </a:r>
            <a:r>
              <a:rPr lang="en-US" dirty="0" smtClean="0"/>
              <a:t> 2013 budget di </a:t>
            </a:r>
            <a:r>
              <a:rPr lang="en-US" dirty="0" err="1" smtClean="0"/>
              <a:t>previsione</a:t>
            </a:r>
            <a:r>
              <a:rPr lang="en-US" dirty="0" smtClean="0"/>
              <a:t> al 95% del budget 2012 (231ML)</a:t>
            </a:r>
          </a:p>
          <a:p>
            <a:r>
              <a:rPr lang="en-US" dirty="0" err="1" smtClean="0">
                <a:sym typeface="Wingdings"/>
              </a:rPr>
              <a:t>Conseguenza</a:t>
            </a:r>
            <a:r>
              <a:rPr lang="en-US" dirty="0" smtClean="0">
                <a:sym typeface="Wingdings"/>
              </a:rPr>
              <a:t> sui </a:t>
            </a:r>
            <a:r>
              <a:rPr lang="en-US" dirty="0" err="1" smtClean="0">
                <a:sym typeface="Wingdings"/>
              </a:rPr>
              <a:t>fondi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direzione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</a:t>
            </a:r>
            <a:r>
              <a:rPr lang="en-US" dirty="0" err="1" smtClean="0">
                <a:sym typeface="Wingdings"/>
              </a:rPr>
              <a:t>ezioni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creare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s.j</a:t>
            </a:r>
            <a:r>
              <a:rPr lang="en-US" dirty="0" smtClean="0">
                <a:sym typeface="Wingdings"/>
              </a:rPr>
              <a:t>. del 5% (</a:t>
            </a:r>
            <a:r>
              <a:rPr lang="en-US" dirty="0" err="1" smtClean="0">
                <a:sym typeface="Wingdings"/>
              </a:rPr>
              <a:t>sj</a:t>
            </a:r>
            <a:r>
              <a:rPr lang="en-US" dirty="0" smtClean="0">
                <a:sym typeface="Wingdings"/>
              </a:rPr>
              <a:t> 10% pe</a:t>
            </a:r>
            <a:r>
              <a:rPr lang="en-US" dirty="0" smtClean="0">
                <a:sym typeface="Wingdings"/>
              </a:rPr>
              <a:t>r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laboratori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nazionali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Milano 328ke quasi </a:t>
            </a:r>
            <a:r>
              <a:rPr lang="en-US" dirty="0" err="1" smtClean="0">
                <a:sym typeface="Wingdings"/>
              </a:rPr>
              <a:t>tutti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bloccati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spese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fisse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3187" r="3187"/>
          <a:stretch>
            <a:fillRect/>
          </a:stretch>
        </p:blipFill>
        <p:spPr>
          <a:xfrm>
            <a:off x="7143" y="924747"/>
            <a:ext cx="9136855" cy="5552253"/>
          </a:xfrm>
        </p:spPr>
      </p:pic>
    </p:spTree>
    <p:extLst>
      <p:ext uri="{BB962C8B-B14F-4D97-AF65-F5344CB8AC3E}">
        <p14:creationId xmlns:p14="http://schemas.microsoft.com/office/powerpoint/2010/main" val="87695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2020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Monday 17 September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24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Words>1133</Words>
  <Application>Microsoft Macintosh PowerPoint</Application>
  <PresentationFormat>On-screen Show (4:3)</PresentationFormat>
  <Paragraphs>165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Cds OTTObre 2012</vt:lpstr>
      <vt:lpstr>Direttivo Settembre</vt:lpstr>
      <vt:lpstr>Spending review</vt:lpstr>
      <vt:lpstr>Direttivo Ottobre</vt:lpstr>
      <vt:lpstr>Calendario 2013 </vt:lpstr>
      <vt:lpstr>Titoli standard per AR</vt:lpstr>
      <vt:lpstr>FOE 2012</vt:lpstr>
      <vt:lpstr>PowerPoint Presentation</vt:lpstr>
      <vt:lpstr>Horizon 2020</vt:lpstr>
      <vt:lpstr>Notizie Locali</vt:lpstr>
      <vt:lpstr>Notizie Locali</vt:lpstr>
      <vt:lpstr>Notizie Locali</vt:lpstr>
      <vt:lpstr>Notizie Locali</vt:lpstr>
      <vt:lpstr>Di scorta</vt:lpstr>
      <vt:lpstr>Direttivo Luglio</vt:lpstr>
      <vt:lpstr>PowerPoint Presentation</vt:lpstr>
      <vt:lpstr>Spending Review</vt:lpstr>
      <vt:lpstr>PowerPoint Presentation</vt:lpstr>
      <vt:lpstr>Spending Review- altre conseguenze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Cds luglio 2012</dc:title>
  <dc:creator>Chiara Meroni</dc:creator>
  <cp:lastModifiedBy>Chiara Meroni</cp:lastModifiedBy>
  <cp:revision>81</cp:revision>
  <cp:lastPrinted>2012-10-31T07:32:54Z</cp:lastPrinted>
  <dcterms:created xsi:type="dcterms:W3CDTF">2012-07-01T07:42:44Z</dcterms:created>
  <dcterms:modified xsi:type="dcterms:W3CDTF">2012-10-31T09:25:21Z</dcterms:modified>
</cp:coreProperties>
</file>