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57" r:id="rId3"/>
    <p:sldId id="261" r:id="rId4"/>
    <p:sldId id="271" r:id="rId5"/>
    <p:sldId id="258" r:id="rId6"/>
    <p:sldId id="273" r:id="rId7"/>
    <p:sldId id="274" r:id="rId8"/>
    <p:sldId id="275" r:id="rId9"/>
    <p:sldId id="260" r:id="rId10"/>
    <p:sldId id="276" r:id="rId11"/>
    <p:sldId id="283" r:id="rId12"/>
    <p:sldId id="281" r:id="rId13"/>
    <p:sldId id="262" r:id="rId14"/>
    <p:sldId id="263" r:id="rId15"/>
    <p:sldId id="264" r:id="rId16"/>
    <p:sldId id="277" r:id="rId17"/>
    <p:sldId id="278" r:id="rId18"/>
    <p:sldId id="279" r:id="rId19"/>
    <p:sldId id="280" r:id="rId20"/>
    <p:sldId id="282"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AB2732-0B8A-4CA1-9EF4-952429591798}" type="datetimeFigureOut">
              <a:rPr lang="it-IT" smtClean="0"/>
              <a:pPr/>
              <a:t>19/11/2012</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2B2004-0192-451E-A5B1-ADA6AB888A4D}" type="slidenum">
              <a:rPr lang="it-IT" smtClean="0"/>
              <a:pPr/>
              <a:t>‹N›</a:t>
            </a:fld>
            <a:endParaRPr lang="it-IT"/>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EBD8C1-D472-4B5A-93FF-CD5DC4D13155}" type="datetimeFigureOut">
              <a:rPr lang="it-IT" smtClean="0"/>
              <a:pPr/>
              <a:t>19/11/2012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A63F38-BEC7-4E51-BDF5-29FD5A30EA0E}" type="slidenum">
              <a:rPr lang="it-IT" smtClean="0"/>
              <a:pPr/>
              <a:t>‹N›</a:t>
            </a:fld>
            <a:endParaRPr lang="it-IT"/>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5" name="Segnaposto piè di pagina 4"/>
          <p:cNvSpPr>
            <a:spLocks noGrp="1"/>
          </p:cNvSpPr>
          <p:nvPr>
            <p:ph type="ftr" sz="quarter" idx="10"/>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942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ヒラギノ角ゴ Pro W3"/>
              <a:cs typeface="ヒラギノ角ゴ Pro W3"/>
            </a:endParaRPr>
          </a:p>
        </p:txBody>
      </p:sp>
      <p:sp>
        <p:nvSpPr>
          <p:cNvPr id="9728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B838D3-811B-478E-853D-9350D3E72AE2}" type="slidenum">
              <a:rPr lang="en-GB" smtClean="0"/>
              <a:pPr fontAlgn="base">
                <a:spcBef>
                  <a:spcPct val="0"/>
                </a:spcBef>
                <a:spcAft>
                  <a:spcPct val="0"/>
                </a:spcAft>
                <a:defRPr/>
              </a:pPr>
              <a:t>12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44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ヒラギノ角ゴ Pro W3"/>
              <a:cs typeface="ヒラギノ角ゴ Pro W3"/>
            </a:endParaRPr>
          </a:p>
        </p:txBody>
      </p:sp>
      <p:sp>
        <p:nvSpPr>
          <p:cNvPr id="9728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6061EE-EF5A-4124-A9C0-B1342DCC82C9}" type="slidenum">
              <a:rPr lang="en-GB" smtClean="0"/>
              <a:pPr fontAlgn="base">
                <a:spcBef>
                  <a:spcPct val="0"/>
                </a:spcBef>
                <a:spcAft>
                  <a:spcPct val="0"/>
                </a:spcAft>
                <a:defRPr/>
              </a:pPr>
              <a:t>13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44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ea typeface="ヒラギノ角ゴ Pro W3"/>
              <a:cs typeface="ヒラギノ角ゴ Pro W3"/>
            </a:endParaRPr>
          </a:p>
        </p:txBody>
      </p:sp>
      <p:sp>
        <p:nvSpPr>
          <p:cNvPr id="9728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6061EE-EF5A-4124-A9C0-B1342DCC82C9}" type="slidenum">
              <a:rPr lang="en-GB" smtClean="0"/>
              <a:pPr fontAlgn="base">
                <a:spcBef>
                  <a:spcPct val="0"/>
                </a:spcBef>
                <a:spcAft>
                  <a:spcPct val="0"/>
                </a:spcAft>
                <a:defRPr/>
              </a:pPr>
              <a:t>14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095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ea typeface="ヒラギノ角ゴ Pro W3"/>
              <a:cs typeface="ヒラギノ角ゴ Pro W3"/>
            </a:endParaRPr>
          </a:p>
        </p:txBody>
      </p:sp>
      <p:sp>
        <p:nvSpPr>
          <p:cNvPr id="9728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C6158E-BF97-4CCC-9C17-A3EF9A6463F3}" type="slidenum">
              <a:rPr lang="en-GB" smtClean="0"/>
              <a:pPr fontAlgn="base">
                <a:spcBef>
                  <a:spcPct val="0"/>
                </a:spcBef>
                <a:spcAft>
                  <a:spcPct val="0"/>
                </a:spcAft>
                <a:defRPr/>
              </a:pPr>
              <a:t>15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6847C2FB-AB90-4A57-BF61-F3A8780CDB1E}" type="slidenum">
              <a:rPr lang="en-GB"/>
              <a:pPr/>
              <a:t>16</a:t>
            </a:fld>
            <a:endParaRPr lang="en-GB"/>
          </a:p>
        </p:txBody>
      </p:sp>
      <p:sp>
        <p:nvSpPr>
          <p:cNvPr id="716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7170"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73C62BC8-3762-4714-B5C2-94BCE97F5FB0}" type="slidenum">
              <a:rPr lang="en-GB"/>
              <a:pPr/>
              <a:t>17</a:t>
            </a:fld>
            <a:endParaRPr lang="en-GB"/>
          </a:p>
        </p:txBody>
      </p:sp>
      <p:sp>
        <p:nvSpPr>
          <p:cNvPr id="81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8194"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D59C4034-DB1E-4C96-832A-51396270AE9C}" type="slidenum">
              <a:rPr lang="en-GB"/>
              <a:pPr/>
              <a:t>18</a:t>
            </a:fld>
            <a:endParaRPr lang="en-GB"/>
          </a:p>
        </p:txBody>
      </p:sp>
      <p:sp>
        <p:nvSpPr>
          <p:cNvPr id="92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9218"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p:nvPr>
        </p:nvSpPr>
        <p:spPr>
          <a:ln/>
        </p:spPr>
        <p:txBody>
          <a:bodyPr/>
          <a:lstStyle/>
          <a:p>
            <a:fld id="{C5CEBC57-E0D8-464F-9A52-61E55E75365D}" type="slidenum">
              <a:rPr lang="en-GB"/>
              <a:pPr/>
              <a:t>19</a:t>
            </a:fld>
            <a:endParaRPr lang="en-GB"/>
          </a:p>
        </p:txBody>
      </p:sp>
      <p:sp>
        <p:nvSpPr>
          <p:cNvPr id="1024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lvl1pPr>
              <a:defRPr>
                <a:latin typeface="Verdana" pitchFamily="34" charset="0"/>
              </a:defRPr>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accent5">
                    <a:lumMod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sp>
        <p:nvSpPr>
          <p:cNvPr id="4" name="Segnaposto data 3"/>
          <p:cNvSpPr>
            <a:spLocks noGrp="1"/>
          </p:cNvSpPr>
          <p:nvPr>
            <p:ph type="dt" sz="half" idx="10"/>
          </p:nvPr>
        </p:nvSpPr>
        <p:spPr/>
        <p:txBody>
          <a:bodyPr/>
          <a:lstStyle>
            <a:lvl1pPr>
              <a:defRPr>
                <a:latin typeface="Verdana" pitchFamily="34" charset="0"/>
              </a:defRPr>
            </a:lvl1pPr>
          </a:lstStyle>
          <a:p>
            <a:fld id="{264BF986-F5BA-44A5-B614-BC3672E5CB7C}" type="datetime4">
              <a:rPr lang="en-US" smtClean="0"/>
              <a:pPr/>
              <a:t>November 19, 2012</a:t>
            </a:fld>
            <a:endParaRPr lang="it-IT"/>
          </a:p>
        </p:txBody>
      </p:sp>
      <p:sp>
        <p:nvSpPr>
          <p:cNvPr id="5" name="Segnaposto piè di pagina 4"/>
          <p:cNvSpPr>
            <a:spLocks noGrp="1"/>
          </p:cNvSpPr>
          <p:nvPr>
            <p:ph type="ftr" sz="quarter" idx="11"/>
          </p:nvPr>
        </p:nvSpPr>
        <p:spPr/>
        <p:txBody>
          <a:bodyPr/>
          <a:lstStyle>
            <a:lvl1pPr>
              <a:defRPr>
                <a:latin typeface="Verdana" pitchFamily="34" charset="0"/>
              </a:defRPr>
            </a:lvl1pPr>
          </a:lstStyle>
          <a:p>
            <a:r>
              <a:rPr lang="it-IT" smtClean="0"/>
              <a:t>E. Chiadroni (LNF/INFN)</a:t>
            </a:r>
            <a:endParaRPr lang="it-IT"/>
          </a:p>
        </p:txBody>
      </p:sp>
      <p:sp>
        <p:nvSpPr>
          <p:cNvPr id="6" name="Segnaposto numero diapositiva 5"/>
          <p:cNvSpPr>
            <a:spLocks noGrp="1"/>
          </p:cNvSpPr>
          <p:nvPr>
            <p:ph type="sldNum" sz="quarter" idx="12"/>
          </p:nvPr>
        </p:nvSpPr>
        <p:spPr/>
        <p:txBody>
          <a:bodyPr/>
          <a:lstStyle>
            <a:lvl1pPr>
              <a:defRPr>
                <a:latin typeface="Verdana" pitchFamily="34" charset="0"/>
              </a:defRPr>
            </a:lvl1p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5AA6DD4-6A46-41A2-A541-F10953A15BA2}" type="datetime4">
              <a:rPr lang="en-US" smtClean="0"/>
              <a:pPr/>
              <a:t>November 19, 2012</a:t>
            </a:fld>
            <a:endParaRPr lang="it-IT"/>
          </a:p>
        </p:txBody>
      </p:sp>
      <p:sp>
        <p:nvSpPr>
          <p:cNvPr id="5" name="Segnaposto piè di pagina 4"/>
          <p:cNvSpPr>
            <a:spLocks noGrp="1"/>
          </p:cNvSpPr>
          <p:nvPr>
            <p:ph type="ftr" sz="quarter" idx="11"/>
          </p:nvPr>
        </p:nvSpPr>
        <p:spPr/>
        <p:txBody>
          <a:bodyPr/>
          <a:lstStyle/>
          <a:p>
            <a:r>
              <a:rPr lang="it-IT" smtClean="0"/>
              <a:t>E. Chiadroni (LNF/INFN)</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DA43031-9142-44E3-B24F-8E8076A81F59}" type="datetime4">
              <a:rPr lang="en-US" smtClean="0"/>
              <a:pPr/>
              <a:t>November 19, 2012</a:t>
            </a:fld>
            <a:endParaRPr lang="it-IT"/>
          </a:p>
        </p:txBody>
      </p:sp>
      <p:sp>
        <p:nvSpPr>
          <p:cNvPr id="5" name="Segnaposto piè di pagina 4"/>
          <p:cNvSpPr>
            <a:spLocks noGrp="1"/>
          </p:cNvSpPr>
          <p:nvPr>
            <p:ph type="ftr" sz="quarter" idx="11"/>
          </p:nvPr>
        </p:nvSpPr>
        <p:spPr/>
        <p:txBody>
          <a:bodyPr/>
          <a:lstStyle/>
          <a:p>
            <a:r>
              <a:rPr lang="it-IT" smtClean="0"/>
              <a:t>E. Chiadroni (LNF/INFN)</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6481" y="273629"/>
            <a:ext cx="8220960" cy="1137719"/>
          </a:xfrm>
        </p:spPr>
        <p:txBody>
          <a:bodyPr/>
          <a:lstStyle/>
          <a:p>
            <a:r>
              <a:rPr lang="it-IT" smtClean="0"/>
              <a:t>Fare clic per modificare lo stile del titolo</a:t>
            </a:r>
            <a:endParaRPr lang="it-IT"/>
          </a:p>
        </p:txBody>
      </p:sp>
      <p:sp>
        <p:nvSpPr>
          <p:cNvPr id="3" name="Segnaposto data 2"/>
          <p:cNvSpPr>
            <a:spLocks noGrp="1"/>
          </p:cNvSpPr>
          <p:nvPr>
            <p:ph type="dt" idx="10"/>
          </p:nvPr>
        </p:nvSpPr>
        <p:spPr>
          <a:xfrm>
            <a:off x="456481" y="6247376"/>
            <a:ext cx="2122560" cy="465169"/>
          </a:xfrm>
        </p:spPr>
        <p:txBody>
          <a:bodyPr/>
          <a:lstStyle>
            <a:lvl1pPr>
              <a:defRPr/>
            </a:lvl1pPr>
          </a:lstStyle>
          <a:p>
            <a:endParaRPr lang="en-GB"/>
          </a:p>
        </p:txBody>
      </p:sp>
      <p:sp>
        <p:nvSpPr>
          <p:cNvPr id="4" name="Segnaposto piè di pagina 3"/>
          <p:cNvSpPr>
            <a:spLocks noGrp="1"/>
          </p:cNvSpPr>
          <p:nvPr>
            <p:ph type="ftr" idx="11"/>
          </p:nvPr>
        </p:nvSpPr>
        <p:spPr>
          <a:xfrm>
            <a:off x="3127680" y="6247376"/>
            <a:ext cx="2891520" cy="465169"/>
          </a:xfrm>
        </p:spPr>
        <p:txBody>
          <a:bodyPr/>
          <a:lstStyle>
            <a:lvl1pPr>
              <a:defRPr/>
            </a:lvl1pPr>
          </a:lstStyle>
          <a:p>
            <a:endParaRPr lang="en-GB"/>
          </a:p>
        </p:txBody>
      </p:sp>
      <p:sp>
        <p:nvSpPr>
          <p:cNvPr id="5" name="Segnaposto numero diapositiva 4"/>
          <p:cNvSpPr>
            <a:spLocks noGrp="1"/>
          </p:cNvSpPr>
          <p:nvPr>
            <p:ph type="sldNum" idx="12"/>
          </p:nvPr>
        </p:nvSpPr>
        <p:spPr>
          <a:xfrm>
            <a:off x="6556321" y="6247376"/>
            <a:ext cx="2122560" cy="465169"/>
          </a:xfrm>
        </p:spPr>
        <p:txBody>
          <a:bodyPr/>
          <a:lstStyle>
            <a:lvl1pPr>
              <a:defRPr/>
            </a:lvl1pPr>
          </a:lstStyle>
          <a:p>
            <a:fld id="{30829CED-D9FF-446B-8C65-4733F76A9716}" type="slidenum">
              <a:rPr lang="en-GB"/>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atin typeface="Verdana" pitchFamily="34" charset="0"/>
              </a:defRPr>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lvl1pPr>
              <a:defRPr>
                <a:latin typeface="Verdana" pitchFamily="34" charset="0"/>
              </a:defRPr>
            </a:lvl1pPr>
          </a:lstStyle>
          <a:p>
            <a:fld id="{91E1F21E-1D5B-4705-A193-F3C36D954753}" type="datetime4">
              <a:rPr lang="en-US" smtClean="0"/>
              <a:pPr/>
              <a:t>November 19, 2012</a:t>
            </a:fld>
            <a:endParaRPr lang="it-IT"/>
          </a:p>
        </p:txBody>
      </p:sp>
      <p:sp>
        <p:nvSpPr>
          <p:cNvPr id="5" name="Segnaposto piè di pagina 4"/>
          <p:cNvSpPr>
            <a:spLocks noGrp="1"/>
          </p:cNvSpPr>
          <p:nvPr>
            <p:ph type="ftr" sz="quarter" idx="11"/>
          </p:nvPr>
        </p:nvSpPr>
        <p:spPr/>
        <p:txBody>
          <a:bodyPr/>
          <a:lstStyle>
            <a:lvl1pPr>
              <a:defRPr>
                <a:latin typeface="Verdana" pitchFamily="34" charset="0"/>
              </a:defRPr>
            </a:lvl1pPr>
          </a:lstStyle>
          <a:p>
            <a:r>
              <a:rPr lang="it-IT" smtClean="0"/>
              <a:t>E. Chiadroni (LNF/INFN)</a:t>
            </a:r>
            <a:endParaRPr lang="it-IT" dirty="0"/>
          </a:p>
        </p:txBody>
      </p:sp>
      <p:sp>
        <p:nvSpPr>
          <p:cNvPr id="6" name="Segnaposto numero diapositiva 5"/>
          <p:cNvSpPr>
            <a:spLocks noGrp="1"/>
          </p:cNvSpPr>
          <p:nvPr>
            <p:ph type="sldNum" sz="quarter" idx="12"/>
          </p:nvPr>
        </p:nvSpPr>
        <p:spPr/>
        <p:txBody>
          <a:bodyPr/>
          <a:lstStyle>
            <a:lvl1pPr>
              <a:defRPr>
                <a:latin typeface="Verdana" pitchFamily="34" charset="0"/>
              </a:defRPr>
            </a:lvl1p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0" cap="all">
                <a:latin typeface="Verdana" pitchFamily="34" charset="0"/>
              </a:defRPr>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Fare clic per modificare stili del testo dello schema</a:t>
            </a:r>
          </a:p>
        </p:txBody>
      </p:sp>
      <p:sp>
        <p:nvSpPr>
          <p:cNvPr id="4" name="Segnaposto data 3"/>
          <p:cNvSpPr>
            <a:spLocks noGrp="1"/>
          </p:cNvSpPr>
          <p:nvPr>
            <p:ph type="dt" sz="half" idx="10"/>
          </p:nvPr>
        </p:nvSpPr>
        <p:spPr/>
        <p:txBody>
          <a:bodyPr/>
          <a:lstStyle>
            <a:lvl1pPr>
              <a:defRPr>
                <a:latin typeface="Verdana" pitchFamily="34" charset="0"/>
              </a:defRPr>
            </a:lvl1pPr>
          </a:lstStyle>
          <a:p>
            <a:fld id="{E32F338A-10AB-4787-ABF6-9D3D5BE48A56}" type="datetime4">
              <a:rPr lang="en-US" smtClean="0"/>
              <a:pPr/>
              <a:t>November 19, 2012</a:t>
            </a:fld>
            <a:endParaRPr lang="it-IT"/>
          </a:p>
        </p:txBody>
      </p:sp>
      <p:sp>
        <p:nvSpPr>
          <p:cNvPr id="5" name="Segnaposto piè di pagina 4"/>
          <p:cNvSpPr>
            <a:spLocks noGrp="1"/>
          </p:cNvSpPr>
          <p:nvPr>
            <p:ph type="ftr" sz="quarter" idx="11"/>
          </p:nvPr>
        </p:nvSpPr>
        <p:spPr/>
        <p:txBody>
          <a:bodyPr/>
          <a:lstStyle>
            <a:lvl1pPr>
              <a:defRPr>
                <a:latin typeface="Verdana" pitchFamily="34" charset="0"/>
              </a:defRPr>
            </a:lvl1pPr>
          </a:lstStyle>
          <a:p>
            <a:r>
              <a:rPr lang="it-IT" smtClean="0"/>
              <a:t>E. Chiadroni (LNF/INFN)</a:t>
            </a:r>
            <a:endParaRPr lang="it-IT"/>
          </a:p>
        </p:txBody>
      </p:sp>
      <p:sp>
        <p:nvSpPr>
          <p:cNvPr id="6" name="Segnaposto numero diapositiva 5"/>
          <p:cNvSpPr>
            <a:spLocks noGrp="1"/>
          </p:cNvSpPr>
          <p:nvPr>
            <p:ph type="sldNum" sz="quarter" idx="12"/>
          </p:nvPr>
        </p:nvSpPr>
        <p:spPr/>
        <p:txBody>
          <a:bodyPr/>
          <a:lstStyle>
            <a:lvl1pPr>
              <a:defRPr>
                <a:latin typeface="Verdana" pitchFamily="34" charset="0"/>
              </a:defRPr>
            </a:lvl1p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F0C03D6-73EB-4AB3-9841-ABFA4D23BC3B}" type="datetime4">
              <a:rPr lang="en-US" smtClean="0"/>
              <a:pPr/>
              <a:t>November 19, 2012</a:t>
            </a:fld>
            <a:endParaRPr lang="it-IT" dirty="0"/>
          </a:p>
        </p:txBody>
      </p:sp>
      <p:sp>
        <p:nvSpPr>
          <p:cNvPr id="6" name="Segnaposto piè di pagina 5"/>
          <p:cNvSpPr>
            <a:spLocks noGrp="1"/>
          </p:cNvSpPr>
          <p:nvPr>
            <p:ph type="ftr" sz="quarter" idx="11"/>
          </p:nvPr>
        </p:nvSpPr>
        <p:spPr/>
        <p:txBody>
          <a:bodyPr/>
          <a:lstStyle/>
          <a:p>
            <a:r>
              <a:rPr lang="it-IT" smtClean="0"/>
              <a:t>E. Chiadroni (LNF/INFN)</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535113"/>
            <a:ext cx="4040188" cy="639762"/>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645025" y="1535113"/>
            <a:ext cx="4041775" cy="639762"/>
          </a:xfrm>
        </p:spPr>
        <p:txBody>
          <a:bodyPr anchor="b">
            <a:no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A8A3639-03DA-4EF3-9CE3-D919ECD149CF}" type="datetime4">
              <a:rPr lang="en-US" smtClean="0"/>
              <a:pPr/>
              <a:t>November 19, 2012</a:t>
            </a:fld>
            <a:endParaRPr lang="it-IT"/>
          </a:p>
        </p:txBody>
      </p:sp>
      <p:sp>
        <p:nvSpPr>
          <p:cNvPr id="8" name="Segnaposto piè di pagina 7"/>
          <p:cNvSpPr>
            <a:spLocks noGrp="1"/>
          </p:cNvSpPr>
          <p:nvPr>
            <p:ph type="ftr" sz="quarter" idx="11"/>
          </p:nvPr>
        </p:nvSpPr>
        <p:spPr/>
        <p:txBody>
          <a:bodyPr/>
          <a:lstStyle/>
          <a:p>
            <a:r>
              <a:rPr lang="it-IT" smtClean="0"/>
              <a:t>E. Chiadroni (LNF/INFN)</a:t>
            </a:r>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data 2"/>
          <p:cNvSpPr>
            <a:spLocks noGrp="1"/>
          </p:cNvSpPr>
          <p:nvPr>
            <p:ph type="dt" sz="half" idx="10"/>
          </p:nvPr>
        </p:nvSpPr>
        <p:spPr/>
        <p:txBody>
          <a:bodyPr/>
          <a:lstStyle/>
          <a:p>
            <a:fld id="{66456F32-1E88-403E-B4DE-2BF3058FC20E}" type="datetime4">
              <a:rPr lang="en-US" smtClean="0"/>
              <a:pPr/>
              <a:t>November 19, 2012</a:t>
            </a:fld>
            <a:endParaRPr lang="it-IT"/>
          </a:p>
        </p:txBody>
      </p:sp>
      <p:sp>
        <p:nvSpPr>
          <p:cNvPr id="4" name="Segnaposto piè di pagina 3"/>
          <p:cNvSpPr>
            <a:spLocks noGrp="1"/>
          </p:cNvSpPr>
          <p:nvPr>
            <p:ph type="ftr" sz="quarter" idx="11"/>
          </p:nvPr>
        </p:nvSpPr>
        <p:spPr/>
        <p:txBody>
          <a:bodyPr/>
          <a:lstStyle/>
          <a:p>
            <a:r>
              <a:rPr lang="it-IT" smtClean="0"/>
              <a:t>E. Chiadroni (LNF/INFN)</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F023220-37D1-4059-A587-01C1AC50A3EE}" type="datetime4">
              <a:rPr lang="en-US" smtClean="0"/>
              <a:pPr/>
              <a:t>November 19, 2012</a:t>
            </a:fld>
            <a:endParaRPr lang="it-IT"/>
          </a:p>
        </p:txBody>
      </p:sp>
      <p:sp>
        <p:nvSpPr>
          <p:cNvPr id="3" name="Segnaposto piè di pagina 2"/>
          <p:cNvSpPr>
            <a:spLocks noGrp="1"/>
          </p:cNvSpPr>
          <p:nvPr>
            <p:ph type="ftr" sz="quarter" idx="11"/>
          </p:nvPr>
        </p:nvSpPr>
        <p:spPr/>
        <p:txBody>
          <a:bodyPr/>
          <a:lstStyle/>
          <a:p>
            <a:r>
              <a:rPr lang="it-IT" smtClean="0"/>
              <a:t>E. Chiadroni (LNF/INFN)</a:t>
            </a:r>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74A13C2-51BA-49A6-83F9-8D299B7BB5AB}" type="datetime4">
              <a:rPr lang="en-US" smtClean="0"/>
              <a:pPr/>
              <a:t>November 19, 2012</a:t>
            </a:fld>
            <a:endParaRPr lang="it-IT"/>
          </a:p>
        </p:txBody>
      </p:sp>
      <p:sp>
        <p:nvSpPr>
          <p:cNvPr id="6" name="Segnaposto piè di pagina 5"/>
          <p:cNvSpPr>
            <a:spLocks noGrp="1"/>
          </p:cNvSpPr>
          <p:nvPr>
            <p:ph type="ftr" sz="quarter" idx="11"/>
          </p:nvPr>
        </p:nvSpPr>
        <p:spPr/>
        <p:txBody>
          <a:bodyPr/>
          <a:lstStyle/>
          <a:p>
            <a:r>
              <a:rPr lang="it-IT" smtClean="0"/>
              <a:t>E. Chiadroni (LNF/INFN)</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dirty="0" smtClean="0"/>
              <a:t>Fare clic per modificare lo stile del titolo</a:t>
            </a:r>
            <a:endParaRPr lang="it-IT" dirty="0"/>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D9711B-B1B4-4D82-8D9B-FD180590B9BC}" type="datetime4">
              <a:rPr lang="en-US" smtClean="0"/>
              <a:pPr/>
              <a:t>November 19, 2012</a:t>
            </a:fld>
            <a:endParaRPr lang="it-IT"/>
          </a:p>
        </p:txBody>
      </p:sp>
      <p:sp>
        <p:nvSpPr>
          <p:cNvPr id="6" name="Segnaposto piè di pagina 5"/>
          <p:cNvSpPr>
            <a:spLocks noGrp="1"/>
          </p:cNvSpPr>
          <p:nvPr>
            <p:ph type="ftr" sz="quarter" idx="11"/>
          </p:nvPr>
        </p:nvSpPr>
        <p:spPr/>
        <p:txBody>
          <a:bodyPr/>
          <a:lstStyle/>
          <a:p>
            <a:r>
              <a:rPr lang="it-IT" smtClean="0"/>
              <a:t>E. Chiadroni (LNF/INFN)</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2"/>
                </a:solidFill>
                <a:latin typeface="Verdana" pitchFamily="34" charset="0"/>
              </a:defRPr>
            </a:lvl1pPr>
          </a:lstStyle>
          <a:p>
            <a:fld id="{1AC5218D-EBA0-4518-87BF-BC5F1C69F351}" type="datetime4">
              <a:rPr lang="en-US" smtClean="0"/>
              <a:pPr/>
              <a:t>November 19, 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2"/>
                </a:solidFill>
                <a:latin typeface="Verdana" pitchFamily="34" charset="0"/>
              </a:defRPr>
            </a:lvl1pPr>
          </a:lstStyle>
          <a:p>
            <a:r>
              <a:rPr lang="it-IT" smtClean="0"/>
              <a:t>E. Chiadroni (LNF/INFN)</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2"/>
                </a:solidFill>
                <a:latin typeface="Verdana" pitchFamily="34" charset="0"/>
              </a:defRPr>
            </a:lvl1pPr>
          </a:lstStyle>
          <a:p>
            <a:fld id="{B007B441-5312-499D-93C3-6E37886527FA}" type="slidenum">
              <a:rPr lang="it-IT" smtClean="0"/>
              <a:pPr/>
              <a:t>‹N›</a:t>
            </a:fld>
            <a:endParaRPr lang="it-IT"/>
          </a:p>
        </p:txBody>
      </p:sp>
      <p:sp>
        <p:nvSpPr>
          <p:cNvPr id="7" name="Cornice 6"/>
          <p:cNvSpPr/>
          <p:nvPr userDrawn="1"/>
        </p:nvSpPr>
        <p:spPr>
          <a:xfrm>
            <a:off x="0" y="0"/>
            <a:ext cx="9144000" cy="6858000"/>
          </a:xfrm>
          <a:prstGeom prst="frame">
            <a:avLst>
              <a:gd name="adj1" fmla="val 141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accent1">
              <a:lumMod val="75000"/>
            </a:schemeClr>
          </a:solidFill>
          <a:latin typeface="Verdana" pitchFamily="34" charset="0"/>
          <a:ea typeface="+mj-ea"/>
          <a:cs typeface="+mj-cs"/>
        </a:defRPr>
      </a:lvl1pPr>
    </p:titleStyle>
    <p:bodyStyle>
      <a:lvl1pPr marL="342900" indent="-342900" algn="l" defTabSz="914400" rtl="0" eaLnBrk="1" latinLnBrk="0" hangingPunct="1">
        <a:spcBef>
          <a:spcPct val="20000"/>
        </a:spcBef>
        <a:buSzPct val="50000"/>
        <a:buFontTx/>
        <a:buBlip>
          <a:blip r:embed="rId14"/>
        </a:buBlip>
        <a:defRPr sz="3200" kern="1200">
          <a:solidFill>
            <a:schemeClr val="accent5">
              <a:lumMod val="75000"/>
            </a:schemeClr>
          </a:solidFill>
          <a:latin typeface="Verdana" pitchFamily="34" charset="0"/>
          <a:ea typeface="+mn-ea"/>
          <a:cs typeface="+mn-cs"/>
        </a:defRPr>
      </a:lvl1pPr>
      <a:lvl2pPr marL="742950" indent="-285750" algn="l" defTabSz="914400" rtl="0" eaLnBrk="1" latinLnBrk="0" hangingPunct="1">
        <a:spcBef>
          <a:spcPct val="20000"/>
        </a:spcBef>
        <a:buClr>
          <a:srgbClr val="C00000"/>
        </a:buClr>
        <a:buSzPct val="80000"/>
        <a:buFont typeface="Courier New" pitchFamily="49" charset="0"/>
        <a:buChar char="o"/>
        <a:defRPr sz="2800" kern="1200">
          <a:solidFill>
            <a:schemeClr val="accent5">
              <a:lumMod val="75000"/>
            </a:schemeClr>
          </a:solidFill>
          <a:latin typeface="Verdana" pitchFamily="34" charset="0"/>
          <a:ea typeface="+mn-ea"/>
          <a:cs typeface="+mn-cs"/>
        </a:defRPr>
      </a:lvl2pPr>
      <a:lvl3pPr marL="1143000" indent="-228600" algn="l" defTabSz="914400" rtl="0" eaLnBrk="1" latinLnBrk="0" hangingPunct="1">
        <a:spcBef>
          <a:spcPct val="20000"/>
        </a:spcBef>
        <a:buSzPct val="50000"/>
        <a:buFontTx/>
        <a:buBlip>
          <a:blip r:embed="rId15"/>
        </a:buBlip>
        <a:defRPr sz="2400" kern="1200">
          <a:solidFill>
            <a:schemeClr val="accent5">
              <a:lumMod val="75000"/>
            </a:schemeClr>
          </a:solidFill>
          <a:latin typeface="Verdana" pitchFamily="34" charset="0"/>
          <a:ea typeface="+mn-ea"/>
          <a:cs typeface="+mn-cs"/>
        </a:defRPr>
      </a:lvl3pPr>
      <a:lvl4pPr marL="1600200" indent="-228600" algn="l" defTabSz="914400" rtl="0" eaLnBrk="1" latinLnBrk="0" hangingPunct="1">
        <a:spcBef>
          <a:spcPct val="20000"/>
        </a:spcBef>
        <a:buSzPct val="50000"/>
        <a:buFontTx/>
        <a:buBlip>
          <a:blip r:embed="rId16"/>
        </a:buBlip>
        <a:defRPr sz="2000" kern="1200">
          <a:solidFill>
            <a:schemeClr val="accent5">
              <a:lumMod val="75000"/>
            </a:schemeClr>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5">
              <a:lumMod val="75000"/>
            </a:schemeClr>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204864"/>
            <a:ext cx="7772400" cy="1470025"/>
          </a:xfrm>
        </p:spPr>
        <p:txBody>
          <a:bodyPr>
            <a:normAutofit fontScale="90000"/>
          </a:bodyPr>
          <a:lstStyle/>
          <a:p>
            <a:r>
              <a:rPr lang="en-US" dirty="0" smtClean="0"/>
              <a:t>Generation of high brightness electron beams from plasma-based accelerators</a:t>
            </a:r>
            <a:endParaRPr lang="it-IT" dirty="0"/>
          </a:p>
        </p:txBody>
      </p:sp>
      <p:sp>
        <p:nvSpPr>
          <p:cNvPr id="3" name="Sottotitolo 2"/>
          <p:cNvSpPr>
            <a:spLocks noGrp="1"/>
          </p:cNvSpPr>
          <p:nvPr>
            <p:ph type="subTitle" idx="1"/>
          </p:nvPr>
        </p:nvSpPr>
        <p:spPr>
          <a:xfrm>
            <a:off x="1371600" y="4556720"/>
            <a:ext cx="6400800" cy="1752600"/>
          </a:xfrm>
        </p:spPr>
        <p:txBody>
          <a:bodyPr>
            <a:normAutofit fontScale="92500" lnSpcReduction="10000"/>
          </a:bodyPr>
          <a:lstStyle/>
          <a:p>
            <a:r>
              <a:rPr lang="en-US" sz="2800" i="1" dirty="0" smtClean="0"/>
              <a:t>FIRB: Project of research funded by the Italian Government (2013-2015)</a:t>
            </a:r>
          </a:p>
          <a:p>
            <a:endParaRPr lang="en-US" sz="2800" i="1" dirty="0" smtClean="0"/>
          </a:p>
          <a:p>
            <a:r>
              <a:rPr lang="en-US" sz="2800" i="1" dirty="0" err="1" smtClean="0">
                <a:solidFill>
                  <a:schemeClr val="accent2"/>
                </a:solidFill>
              </a:rPr>
              <a:t>Enrica</a:t>
            </a:r>
            <a:r>
              <a:rPr lang="en-US" sz="2800" i="1" dirty="0" smtClean="0">
                <a:solidFill>
                  <a:schemeClr val="accent2"/>
                </a:solidFill>
              </a:rPr>
              <a:t> </a:t>
            </a:r>
            <a:r>
              <a:rPr lang="en-US" sz="2800" i="1" dirty="0" err="1" smtClean="0">
                <a:solidFill>
                  <a:schemeClr val="accent2"/>
                </a:solidFill>
              </a:rPr>
              <a:t>Chiadroni</a:t>
            </a:r>
            <a:endParaRPr lang="en-US" sz="2800" dirty="0">
              <a:solidFill>
                <a:schemeClr val="accent2"/>
              </a:solidFill>
            </a:endParaRPr>
          </a:p>
        </p:txBody>
      </p:sp>
      <p:sp>
        <p:nvSpPr>
          <p:cNvPr id="5" name="CasellaDiTesto 3"/>
          <p:cNvSpPr txBox="1">
            <a:spLocks noChangeArrowheads="1"/>
          </p:cNvSpPr>
          <p:nvPr/>
        </p:nvSpPr>
        <p:spPr bwMode="auto">
          <a:xfrm>
            <a:off x="2204672" y="188640"/>
            <a:ext cx="4969630" cy="1200329"/>
          </a:xfrm>
          <a:prstGeom prst="rect">
            <a:avLst/>
          </a:prstGeom>
          <a:noFill/>
          <a:ln w="9525">
            <a:noFill/>
            <a:miter lim="800000"/>
            <a:headEnd/>
            <a:tailEnd/>
          </a:ln>
        </p:spPr>
        <p:txBody>
          <a:bodyPr wrap="none">
            <a:spAutoFit/>
          </a:bodyPr>
          <a:lstStyle/>
          <a:p>
            <a:pPr algn="ctr"/>
            <a:r>
              <a:rPr lang="en-US" sz="2400" i="1" dirty="0" err="1" smtClean="0">
                <a:solidFill>
                  <a:schemeClr val="accent2"/>
                </a:solidFill>
                <a:latin typeface="Verdana" pitchFamily="34" charset="0"/>
                <a:cs typeface="Arial" pitchFamily="34" charset="0"/>
              </a:rPr>
              <a:t>Laboratori</a:t>
            </a:r>
            <a:r>
              <a:rPr lang="en-US" sz="2400" i="1" dirty="0" smtClean="0">
                <a:solidFill>
                  <a:schemeClr val="accent2"/>
                </a:solidFill>
                <a:latin typeface="Verdana" pitchFamily="34" charset="0"/>
                <a:cs typeface="Arial" pitchFamily="34" charset="0"/>
              </a:rPr>
              <a:t> </a:t>
            </a:r>
            <a:r>
              <a:rPr lang="en-US" sz="2400" i="1" dirty="0" err="1" smtClean="0">
                <a:solidFill>
                  <a:schemeClr val="accent2"/>
                </a:solidFill>
                <a:latin typeface="Verdana" pitchFamily="34" charset="0"/>
                <a:cs typeface="Arial" pitchFamily="34" charset="0"/>
              </a:rPr>
              <a:t>Nazionali</a:t>
            </a:r>
            <a:r>
              <a:rPr lang="en-US" sz="2400" i="1" dirty="0" smtClean="0">
                <a:solidFill>
                  <a:schemeClr val="accent2"/>
                </a:solidFill>
                <a:latin typeface="Verdana" pitchFamily="34" charset="0"/>
                <a:cs typeface="Arial" pitchFamily="34" charset="0"/>
              </a:rPr>
              <a:t> </a:t>
            </a:r>
            <a:r>
              <a:rPr lang="en-US" sz="2400" i="1" dirty="0" err="1" smtClean="0">
                <a:solidFill>
                  <a:schemeClr val="accent2"/>
                </a:solidFill>
                <a:latin typeface="Verdana" pitchFamily="34" charset="0"/>
                <a:cs typeface="Arial" pitchFamily="34" charset="0"/>
              </a:rPr>
              <a:t>di</a:t>
            </a:r>
            <a:r>
              <a:rPr lang="en-US" sz="2400" i="1" dirty="0" smtClean="0">
                <a:solidFill>
                  <a:schemeClr val="accent2"/>
                </a:solidFill>
                <a:latin typeface="Verdana" pitchFamily="34" charset="0"/>
                <a:cs typeface="Arial" pitchFamily="34" charset="0"/>
              </a:rPr>
              <a:t> </a:t>
            </a:r>
            <a:r>
              <a:rPr lang="en-US" sz="2400" i="1" dirty="0" err="1" smtClean="0">
                <a:solidFill>
                  <a:schemeClr val="accent2"/>
                </a:solidFill>
                <a:latin typeface="Verdana" pitchFamily="34" charset="0"/>
                <a:cs typeface="Arial" pitchFamily="34" charset="0"/>
              </a:rPr>
              <a:t>Frascati</a:t>
            </a:r>
            <a:endParaRPr lang="en-US" sz="2400" i="1" dirty="0" smtClean="0">
              <a:solidFill>
                <a:schemeClr val="accent2"/>
              </a:solidFill>
              <a:latin typeface="Verdana" pitchFamily="34" charset="0"/>
              <a:cs typeface="Arial" pitchFamily="34" charset="0"/>
            </a:endParaRPr>
          </a:p>
          <a:p>
            <a:pPr algn="ctr"/>
            <a:r>
              <a:rPr lang="en-US" sz="2400" i="1" dirty="0" smtClean="0">
                <a:solidFill>
                  <a:schemeClr val="accent2"/>
                </a:solidFill>
                <a:latin typeface="Verdana" pitchFamily="34" charset="0"/>
                <a:cs typeface="Arial" pitchFamily="34" charset="0"/>
              </a:rPr>
              <a:t>2</a:t>
            </a:r>
            <a:r>
              <a:rPr lang="en-US" sz="2400" i="1" baseline="30000" dirty="0" smtClean="0">
                <a:solidFill>
                  <a:schemeClr val="accent2"/>
                </a:solidFill>
                <a:latin typeface="Verdana" pitchFamily="34" charset="0"/>
                <a:cs typeface="Arial" pitchFamily="34" charset="0"/>
              </a:rPr>
              <a:t>nd</a:t>
            </a:r>
            <a:r>
              <a:rPr lang="en-US" sz="2400" i="1" dirty="0" smtClean="0">
                <a:solidFill>
                  <a:schemeClr val="accent2"/>
                </a:solidFill>
                <a:latin typeface="Verdana" pitchFamily="34" charset="0"/>
                <a:cs typeface="Arial" pitchFamily="34" charset="0"/>
              </a:rPr>
              <a:t> PAC </a:t>
            </a:r>
            <a:r>
              <a:rPr lang="en-US" sz="2400" i="1" dirty="0">
                <a:solidFill>
                  <a:schemeClr val="accent2"/>
                </a:solidFill>
                <a:latin typeface="Verdana" pitchFamily="34" charset="0"/>
                <a:cs typeface="Arial" pitchFamily="34" charset="0"/>
              </a:rPr>
              <a:t>Meeting </a:t>
            </a:r>
          </a:p>
          <a:p>
            <a:pPr algn="ctr"/>
            <a:r>
              <a:rPr lang="en-US" sz="2400" i="1" dirty="0" smtClean="0">
                <a:solidFill>
                  <a:schemeClr val="accent2"/>
                </a:solidFill>
                <a:latin typeface="Verdana" pitchFamily="34" charset="0"/>
                <a:cs typeface="Arial" pitchFamily="34" charset="0"/>
              </a:rPr>
              <a:t>November 19</a:t>
            </a:r>
            <a:r>
              <a:rPr lang="en-US" sz="2400" i="1" baseline="30000" dirty="0" smtClean="0">
                <a:solidFill>
                  <a:schemeClr val="accent2"/>
                </a:solidFill>
                <a:latin typeface="Verdana" pitchFamily="34" charset="0"/>
                <a:cs typeface="Arial" pitchFamily="34" charset="0"/>
              </a:rPr>
              <a:t>th</a:t>
            </a:r>
            <a:r>
              <a:rPr lang="en-US" sz="2400" i="1" dirty="0">
                <a:solidFill>
                  <a:schemeClr val="accent2"/>
                </a:solidFill>
                <a:latin typeface="Verdana" pitchFamily="34" charset="0"/>
                <a:cs typeface="Arial" pitchFamily="34" charset="0"/>
              </a:rPr>
              <a:t>, 2012</a:t>
            </a:r>
            <a:endParaRPr lang="en-US" sz="2400" dirty="0">
              <a:solidFill>
                <a:schemeClr val="accent2"/>
              </a:solidFill>
              <a:latin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smtClean="0"/>
              <a:t>Impact on SPARC_LAB Activities</a:t>
            </a:r>
            <a:endParaRPr lang="en-US"/>
          </a:p>
        </p:txBody>
      </p:sp>
      <p:sp>
        <p:nvSpPr>
          <p:cNvPr id="3" name="Segnaposto contenuto 2"/>
          <p:cNvSpPr>
            <a:spLocks noGrp="1"/>
          </p:cNvSpPr>
          <p:nvPr>
            <p:ph idx="1"/>
          </p:nvPr>
        </p:nvSpPr>
        <p:spPr>
          <a:xfrm>
            <a:off x="251520" y="1783357"/>
            <a:ext cx="8640960" cy="4525963"/>
          </a:xfrm>
        </p:spPr>
        <p:txBody>
          <a:bodyPr>
            <a:normAutofit fontScale="70000" lnSpcReduction="20000"/>
          </a:bodyPr>
          <a:lstStyle/>
          <a:p>
            <a:pPr>
              <a:buNone/>
            </a:pPr>
            <a:r>
              <a:rPr lang="en-US" dirty="0" smtClean="0">
                <a:solidFill>
                  <a:srgbClr val="C00000"/>
                </a:solidFill>
              </a:rPr>
              <a:t>Our project has not destructive interferences with other activities at SPARC_LAB</a:t>
            </a:r>
          </a:p>
          <a:p>
            <a:pPr>
              <a:buNone/>
            </a:pPr>
            <a:endParaRPr lang="en-US" dirty="0" smtClean="0"/>
          </a:p>
          <a:p>
            <a:pPr lvl="1"/>
            <a:r>
              <a:rPr lang="en-US" dirty="0" smtClean="0"/>
              <a:t> Plasma acceleration </a:t>
            </a:r>
            <a:r>
              <a:rPr lang="en-US" dirty="0" err="1" smtClean="0"/>
              <a:t>beamline</a:t>
            </a:r>
            <a:r>
              <a:rPr lang="en-US" dirty="0" smtClean="0"/>
              <a:t> already exists 				=&gt; </a:t>
            </a:r>
            <a:r>
              <a:rPr lang="en-US" b="1" dirty="0" smtClean="0"/>
              <a:t>Ex</a:t>
            </a:r>
            <a:r>
              <a:rPr lang="en-US" dirty="0" smtClean="0"/>
              <a:t>ternal </a:t>
            </a:r>
            <a:r>
              <a:rPr lang="en-US" b="1" dirty="0" smtClean="0"/>
              <a:t>In</a:t>
            </a:r>
            <a:r>
              <a:rPr lang="en-US" dirty="0" smtClean="0"/>
              <a:t>jection </a:t>
            </a:r>
            <a:r>
              <a:rPr lang="en-US" dirty="0" err="1" smtClean="0"/>
              <a:t>Beamline</a:t>
            </a:r>
            <a:endParaRPr lang="en-US" dirty="0" smtClean="0"/>
          </a:p>
          <a:p>
            <a:pPr lvl="1"/>
            <a:endParaRPr lang="en-US" dirty="0" smtClean="0"/>
          </a:p>
          <a:p>
            <a:pPr lvl="1"/>
            <a:r>
              <a:rPr lang="en-US" dirty="0" smtClean="0"/>
              <a:t> FLAME already exists and works: our project will benefit of </a:t>
            </a:r>
          </a:p>
          <a:p>
            <a:pPr lvl="2"/>
            <a:r>
              <a:rPr lang="en-US" dirty="0" smtClean="0"/>
              <a:t>laser transport experience for Thomson back-scattering </a:t>
            </a:r>
          </a:p>
          <a:p>
            <a:pPr lvl="2"/>
            <a:r>
              <a:rPr lang="en-US" dirty="0" smtClean="0"/>
              <a:t>Laser and electron beams synchronization studies </a:t>
            </a:r>
          </a:p>
          <a:p>
            <a:pPr lvl="2"/>
            <a:endParaRPr lang="en-US" dirty="0" smtClean="0"/>
          </a:p>
          <a:p>
            <a:pPr lvl="1"/>
            <a:r>
              <a:rPr lang="en-US" dirty="0" smtClean="0"/>
              <a:t> Commissioning of the </a:t>
            </a:r>
            <a:r>
              <a:rPr lang="en-US" dirty="0" err="1" smtClean="0"/>
              <a:t>beamline</a:t>
            </a:r>
            <a:r>
              <a:rPr lang="en-US" dirty="0" smtClean="0"/>
              <a:t> is in common with Thomson experiment  </a:t>
            </a:r>
          </a:p>
          <a:p>
            <a:pPr lvl="1"/>
            <a:endParaRPr lang="en-US" dirty="0" smtClean="0"/>
          </a:p>
          <a:p>
            <a:pPr lvl="1"/>
            <a:r>
              <a:rPr lang="en-US" dirty="0" smtClean="0"/>
              <a:t> Beam time request only the second and third year</a:t>
            </a:r>
          </a:p>
        </p:txBody>
      </p:sp>
      <p:sp>
        <p:nvSpPr>
          <p:cNvPr id="4" name="Segnaposto data 3"/>
          <p:cNvSpPr>
            <a:spLocks noGrp="1"/>
          </p:cNvSpPr>
          <p:nvPr>
            <p:ph type="dt" sz="half" idx="10"/>
          </p:nvPr>
        </p:nvSpPr>
        <p:spPr/>
        <p:txBody>
          <a:bodyPr/>
          <a:lstStyle/>
          <a:p>
            <a:fld id="{91E1F21E-1D5B-4705-A193-F3C36D954753}" type="datetime4">
              <a:rPr lang="en-US" smtClean="0"/>
              <a:pPr/>
              <a:t>November 19, 2012</a:t>
            </a:fld>
            <a:endParaRPr lang="it-IT"/>
          </a:p>
        </p:txBody>
      </p:sp>
      <p:sp>
        <p:nvSpPr>
          <p:cNvPr id="5" name="Segnaposto piè di pagina 4"/>
          <p:cNvSpPr>
            <a:spLocks noGrp="1"/>
          </p:cNvSpPr>
          <p:nvPr>
            <p:ph type="ftr" sz="quarter" idx="11"/>
          </p:nvPr>
        </p:nvSpPr>
        <p:spPr/>
        <p:txBody>
          <a:bodyPr/>
          <a:lstStyle/>
          <a:p>
            <a:r>
              <a:rPr lang="it-IT" smtClean="0"/>
              <a:t>E. Chiadroni (LNF/INFN)</a:t>
            </a:r>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Thanks!</a:t>
            </a:r>
            <a:endParaRPr lang="en-US"/>
          </a:p>
        </p:txBody>
      </p:sp>
      <p:sp>
        <p:nvSpPr>
          <p:cNvPr id="4" name="Segnaposto data 3"/>
          <p:cNvSpPr>
            <a:spLocks noGrp="1"/>
          </p:cNvSpPr>
          <p:nvPr>
            <p:ph type="dt" sz="half" idx="10"/>
          </p:nvPr>
        </p:nvSpPr>
        <p:spPr/>
        <p:txBody>
          <a:bodyPr/>
          <a:lstStyle/>
          <a:p>
            <a:fld id="{91E1F21E-1D5B-4705-A193-F3C36D954753}" type="datetime4">
              <a:rPr lang="en-US" smtClean="0"/>
              <a:pPr/>
              <a:t>November 19, 2012</a:t>
            </a:fld>
            <a:endParaRPr lang="it-IT"/>
          </a:p>
        </p:txBody>
      </p:sp>
      <p:sp>
        <p:nvSpPr>
          <p:cNvPr id="5" name="Segnaposto piè di pagina 4"/>
          <p:cNvSpPr>
            <a:spLocks noGrp="1"/>
          </p:cNvSpPr>
          <p:nvPr>
            <p:ph type="ftr" sz="quarter" idx="11"/>
          </p:nvPr>
        </p:nvSpPr>
        <p:spPr/>
        <p:txBody>
          <a:bodyPr/>
          <a:lstStyle/>
          <a:p>
            <a:r>
              <a:rPr lang="it-IT" smtClean="0"/>
              <a:t>E. Chiadroni (LNF/INFN)</a:t>
            </a:r>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11</a:t>
            </a:fld>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olo 1"/>
          <p:cNvSpPr>
            <a:spLocks noGrp="1"/>
          </p:cNvSpPr>
          <p:nvPr>
            <p:ph type="title"/>
          </p:nvPr>
        </p:nvSpPr>
        <p:spPr>
          <a:xfrm>
            <a:off x="457200" y="44450"/>
            <a:ext cx="8229600" cy="1143000"/>
          </a:xfrm>
        </p:spPr>
        <p:txBody>
          <a:bodyPr/>
          <a:lstStyle/>
          <a:p>
            <a:pPr eaLnBrk="1" hangingPunct="1"/>
            <a:r>
              <a:rPr lang="it-IT" dirty="0" smtClean="0">
                <a:solidFill>
                  <a:srgbClr val="EF6611"/>
                </a:solidFill>
                <a:latin typeface="Arial" pitchFamily="34" charset="0"/>
                <a:cs typeface="Arial" pitchFamily="34" charset="0"/>
              </a:rPr>
              <a:t>The </a:t>
            </a:r>
            <a:r>
              <a:rPr lang="it-IT" dirty="0" err="1" smtClean="0">
                <a:solidFill>
                  <a:srgbClr val="EF6611"/>
                </a:solidFill>
                <a:latin typeface="Arial" pitchFamily="34" charset="0"/>
                <a:cs typeface="Arial" pitchFamily="34" charset="0"/>
              </a:rPr>
              <a:t>SPARC_LAB</a:t>
            </a:r>
            <a:r>
              <a:rPr lang="it-IT" dirty="0" smtClean="0">
                <a:solidFill>
                  <a:srgbClr val="EF6611"/>
                </a:solidFill>
                <a:latin typeface="Arial" pitchFamily="34" charset="0"/>
                <a:cs typeface="Arial" pitchFamily="34" charset="0"/>
              </a:rPr>
              <a:t> </a:t>
            </a:r>
            <a:r>
              <a:rPr lang="it-IT" dirty="0" err="1" smtClean="0">
                <a:solidFill>
                  <a:srgbClr val="EF6611"/>
                </a:solidFill>
                <a:latin typeface="Arial" pitchFamily="34" charset="0"/>
                <a:cs typeface="Arial" pitchFamily="34" charset="0"/>
              </a:rPr>
              <a:t>Activities</a:t>
            </a:r>
            <a:endParaRPr lang="it-IT" dirty="0" smtClean="0">
              <a:solidFill>
                <a:srgbClr val="EF6611"/>
              </a:solidFill>
              <a:latin typeface="Arial" pitchFamily="34" charset="0"/>
              <a:cs typeface="Arial" pitchFamily="34" charset="0"/>
            </a:endParaRPr>
          </a:p>
        </p:txBody>
      </p:sp>
      <p:sp>
        <p:nvSpPr>
          <p:cNvPr id="6" name="Cornice 5"/>
          <p:cNvSpPr/>
          <p:nvPr/>
        </p:nvSpPr>
        <p:spPr>
          <a:xfrm>
            <a:off x="0" y="0"/>
            <a:ext cx="9144000" cy="6858000"/>
          </a:xfrm>
          <a:prstGeom prst="frame">
            <a:avLst>
              <a:gd name="adj1" fmla="val 4021"/>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7" name="Segnaposto piè di pagina 8"/>
          <p:cNvSpPr>
            <a:spLocks noGrp="1"/>
          </p:cNvSpPr>
          <p:nvPr>
            <p:ph type="ftr" sz="quarter" idx="11"/>
          </p:nvPr>
        </p:nvSpPr>
        <p:spPr>
          <a:xfrm>
            <a:off x="3708400" y="6526213"/>
            <a:ext cx="2016125" cy="365125"/>
          </a:xfrm>
        </p:spPr>
        <p:txBody>
          <a:bodyPr/>
          <a:lstStyle/>
          <a:p>
            <a:pPr>
              <a:defRPr/>
            </a:pPr>
            <a:r>
              <a:rPr lang="en-US" sz="1100" b="1">
                <a:solidFill>
                  <a:schemeClr val="accent1">
                    <a:lumMod val="75000"/>
                  </a:schemeClr>
                </a:solidFill>
                <a:latin typeface="Arial" pitchFamily="34" charset="0"/>
                <a:cs typeface="Arial" pitchFamily="34" charset="0"/>
              </a:rPr>
              <a:t>E. </a:t>
            </a:r>
            <a:r>
              <a:rPr lang="en-US" sz="1100" b="1" err="1">
                <a:solidFill>
                  <a:schemeClr val="accent1">
                    <a:lumMod val="75000"/>
                  </a:schemeClr>
                </a:solidFill>
                <a:latin typeface="Arial" pitchFamily="34" charset="0"/>
                <a:cs typeface="Arial" pitchFamily="34" charset="0"/>
              </a:rPr>
              <a:t>Chiadroni</a:t>
            </a:r>
            <a:r>
              <a:rPr lang="en-US" sz="1100" b="1">
                <a:solidFill>
                  <a:schemeClr val="accent1">
                    <a:lumMod val="75000"/>
                  </a:schemeClr>
                </a:solidFill>
                <a:latin typeface="Arial" pitchFamily="34" charset="0"/>
                <a:cs typeface="Arial" pitchFamily="34" charset="0"/>
              </a:rPr>
              <a:t> (INFN-LNF)</a:t>
            </a:r>
          </a:p>
        </p:txBody>
      </p:sp>
      <p:sp>
        <p:nvSpPr>
          <p:cNvPr id="10" name="Segnaposto numero diapositiva 5"/>
          <p:cNvSpPr>
            <a:spLocks noGrp="1"/>
          </p:cNvSpPr>
          <p:nvPr>
            <p:ph type="sldNum" sz="quarter" idx="12"/>
          </p:nvPr>
        </p:nvSpPr>
        <p:spPr>
          <a:xfrm>
            <a:off x="6553200" y="6519863"/>
            <a:ext cx="2133600" cy="365125"/>
          </a:xfrm>
        </p:spPr>
        <p:txBody>
          <a:bodyPr/>
          <a:lstStyle/>
          <a:p>
            <a:pPr>
              <a:defRPr/>
            </a:pPr>
            <a:fld id="{1B9CDE88-8070-4F26-BE8D-120EAD2B5D44}" type="slidenum">
              <a:rPr lang="it-IT" b="1">
                <a:solidFill>
                  <a:schemeClr val="accent1">
                    <a:lumMod val="75000"/>
                  </a:schemeClr>
                </a:solidFill>
                <a:latin typeface="Arial" pitchFamily="34" charset="0"/>
                <a:cs typeface="Arial" pitchFamily="34" charset="0"/>
              </a:rPr>
              <a:pPr>
                <a:defRPr/>
              </a:pPr>
              <a:t>12</a:t>
            </a:fld>
            <a:endParaRPr lang="it-IT" b="1" dirty="0">
              <a:solidFill>
                <a:schemeClr val="accent1">
                  <a:lumMod val="75000"/>
                </a:schemeClr>
              </a:solidFill>
              <a:latin typeface="Arial" pitchFamily="34" charset="0"/>
              <a:cs typeface="Arial" pitchFamily="34" charset="0"/>
            </a:endParaRPr>
          </a:p>
        </p:txBody>
      </p:sp>
      <p:sp>
        <p:nvSpPr>
          <p:cNvPr id="8" name="Rettangolo 7"/>
          <p:cNvSpPr/>
          <p:nvPr/>
        </p:nvSpPr>
        <p:spPr>
          <a:xfrm>
            <a:off x="1331550" y="965129"/>
            <a:ext cx="7345857" cy="5632311"/>
          </a:xfrm>
          <a:prstGeom prst="rect">
            <a:avLst/>
          </a:prstGeom>
        </p:spPr>
        <p:txBody>
          <a:bodyPr wrap="square">
            <a:spAutoFit/>
          </a:bodyPr>
          <a:lstStyle/>
          <a:p>
            <a:pPr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a:t>
            </a:r>
            <a:r>
              <a:rPr lang="en-US" b="1" dirty="0" smtClean="0">
                <a:solidFill>
                  <a:schemeClr val="accent1">
                    <a:lumMod val="50000"/>
                  </a:schemeClr>
                </a:solidFill>
                <a:cs typeface="Arial" pitchFamily="34" charset="0"/>
              </a:rPr>
              <a:t>Laser/Plasma physics (High gradient acceleration) </a:t>
            </a:r>
            <a:endParaRPr lang="en-US" dirty="0" smtClean="0">
              <a:solidFill>
                <a:schemeClr val="accent1">
                  <a:lumMod val="50000"/>
                </a:schemeClr>
              </a:solidFill>
              <a:cs typeface="Arial" pitchFamily="34" charset="0"/>
            </a:endParaRPr>
          </a:p>
          <a:p>
            <a:pPr lvl="1"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Particle Beam driven Plasma Acceleration =&gt; COMB </a:t>
            </a:r>
          </a:p>
          <a:p>
            <a:pPr lvl="1"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External injection (EXIN)</a:t>
            </a:r>
          </a:p>
          <a:p>
            <a:pPr lvl="1"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Self-Injection (=&gt; γ-RESIST)</a:t>
            </a:r>
          </a:p>
          <a:p>
            <a:pPr fontAlgn="auto">
              <a:spcBef>
                <a:spcPts val="0"/>
              </a:spcBef>
              <a:spcAft>
                <a:spcPts val="0"/>
              </a:spcAft>
              <a:buFont typeface="Wingdings" pitchFamily="2" charset="2"/>
              <a:buChar char="v"/>
              <a:defRPr/>
            </a:pPr>
            <a:endParaRPr lang="en-US" dirty="0" smtClean="0">
              <a:solidFill>
                <a:schemeClr val="accent1">
                  <a:lumMod val="50000"/>
                </a:schemeClr>
              </a:solidFill>
              <a:cs typeface="Arial" pitchFamily="34" charset="0"/>
            </a:endParaRPr>
          </a:p>
          <a:p>
            <a:pPr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a:t>
            </a:r>
            <a:r>
              <a:rPr lang="en-US" b="1" dirty="0">
                <a:solidFill>
                  <a:schemeClr val="accent1">
                    <a:lumMod val="50000"/>
                  </a:schemeClr>
                </a:solidFill>
                <a:cs typeface="Arial" pitchFamily="34" charset="0"/>
              </a:rPr>
              <a:t>FEL </a:t>
            </a:r>
            <a:r>
              <a:rPr lang="en-US" b="1" dirty="0" smtClean="0">
                <a:solidFill>
                  <a:schemeClr val="accent1">
                    <a:lumMod val="50000"/>
                  </a:schemeClr>
                </a:solidFill>
                <a:cs typeface="Arial" pitchFamily="34" charset="0"/>
              </a:rPr>
              <a:t>physics</a:t>
            </a:r>
          </a:p>
          <a:p>
            <a:pPr lvl="1"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4-pulses comb beam</a:t>
            </a:r>
          </a:p>
          <a:p>
            <a:pPr lvl="1"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Three stages </a:t>
            </a:r>
            <a:r>
              <a:rPr lang="en-US" dirty="0" err="1" smtClean="0">
                <a:solidFill>
                  <a:schemeClr val="accent1">
                    <a:lumMod val="50000"/>
                  </a:schemeClr>
                </a:solidFill>
                <a:cs typeface="Arial" pitchFamily="34" charset="0"/>
              </a:rPr>
              <a:t>superradiant</a:t>
            </a:r>
            <a:r>
              <a:rPr lang="en-US" dirty="0" smtClean="0">
                <a:solidFill>
                  <a:schemeClr val="accent1">
                    <a:lumMod val="50000"/>
                  </a:schemeClr>
                </a:solidFill>
                <a:cs typeface="Arial" pitchFamily="34" charset="0"/>
              </a:rPr>
              <a:t> cascade</a:t>
            </a:r>
            <a:endParaRPr lang="en-US" dirty="0">
              <a:solidFill>
                <a:schemeClr val="accent1">
                  <a:lumMod val="50000"/>
                </a:schemeClr>
              </a:solidFill>
              <a:cs typeface="Arial" pitchFamily="34" charset="0"/>
            </a:endParaRPr>
          </a:p>
          <a:p>
            <a:pPr lvl="1"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Seed sources: Kagome’ fibers (N. </a:t>
            </a:r>
            <a:r>
              <a:rPr lang="en-US" dirty="0" err="1" smtClean="0">
                <a:solidFill>
                  <a:schemeClr val="accent1">
                    <a:lumMod val="50000"/>
                  </a:schemeClr>
                </a:solidFill>
                <a:cs typeface="Arial" pitchFamily="34" charset="0"/>
              </a:rPr>
              <a:t>Joly</a:t>
            </a:r>
            <a:r>
              <a:rPr lang="en-US" dirty="0" smtClean="0">
                <a:solidFill>
                  <a:schemeClr val="accent1">
                    <a:lumMod val="50000"/>
                  </a:schemeClr>
                </a:solidFill>
                <a:cs typeface="Arial" pitchFamily="34" charset="0"/>
              </a:rPr>
              <a:t>, M. E. </a:t>
            </a:r>
            <a:r>
              <a:rPr lang="en-US" dirty="0" err="1" smtClean="0">
                <a:solidFill>
                  <a:schemeClr val="accent1">
                    <a:lumMod val="50000"/>
                  </a:schemeClr>
                </a:solidFill>
                <a:cs typeface="Arial" pitchFamily="34" charset="0"/>
              </a:rPr>
              <a:t>Couprie</a:t>
            </a:r>
            <a:r>
              <a:rPr lang="en-US" dirty="0" smtClean="0">
                <a:solidFill>
                  <a:schemeClr val="accent1">
                    <a:lumMod val="50000"/>
                  </a:schemeClr>
                </a:solidFill>
                <a:cs typeface="Arial" pitchFamily="34" charset="0"/>
              </a:rPr>
              <a:t>)</a:t>
            </a:r>
            <a:endParaRPr lang="en-US" dirty="0">
              <a:solidFill>
                <a:schemeClr val="accent1">
                  <a:lumMod val="50000"/>
                </a:schemeClr>
              </a:solidFill>
              <a:cs typeface="Arial" pitchFamily="34" charset="0"/>
            </a:endParaRPr>
          </a:p>
          <a:p>
            <a:pPr fontAlgn="auto">
              <a:spcBef>
                <a:spcPts val="0"/>
              </a:spcBef>
              <a:spcAft>
                <a:spcPts val="0"/>
              </a:spcAft>
              <a:buFont typeface="Wingdings" pitchFamily="2" charset="2"/>
              <a:buChar char="v"/>
              <a:defRPr/>
            </a:pPr>
            <a:endParaRPr lang="en-US" dirty="0">
              <a:solidFill>
                <a:schemeClr val="accent1">
                  <a:lumMod val="50000"/>
                </a:schemeClr>
              </a:solidFill>
              <a:cs typeface="Arial" pitchFamily="34" charset="0"/>
            </a:endParaRPr>
          </a:p>
          <a:p>
            <a:pPr fontAlgn="auto">
              <a:spcBef>
                <a:spcPts val="0"/>
              </a:spcBef>
              <a:spcAft>
                <a:spcPts val="0"/>
              </a:spcAft>
              <a:buFont typeface="Wingdings" pitchFamily="2" charset="2"/>
              <a:buChar char="v"/>
              <a:defRPr/>
            </a:pPr>
            <a:r>
              <a:rPr lang="en-US" dirty="0">
                <a:solidFill>
                  <a:schemeClr val="accent1">
                    <a:lumMod val="50000"/>
                  </a:schemeClr>
                </a:solidFill>
                <a:cs typeface="Arial" pitchFamily="34" charset="0"/>
              </a:rPr>
              <a:t> </a:t>
            </a:r>
            <a:r>
              <a:rPr lang="en-US" b="1" dirty="0">
                <a:solidFill>
                  <a:schemeClr val="accent1">
                    <a:lumMod val="50000"/>
                  </a:schemeClr>
                </a:solidFill>
                <a:cs typeface="Arial" pitchFamily="34" charset="0"/>
              </a:rPr>
              <a:t>Advanced radiation sources and applications </a:t>
            </a:r>
            <a:endParaRPr lang="en-US" b="1" dirty="0" smtClean="0">
              <a:solidFill>
                <a:schemeClr val="accent1">
                  <a:lumMod val="50000"/>
                </a:schemeClr>
              </a:solidFill>
              <a:cs typeface="Arial" pitchFamily="34" charset="0"/>
            </a:endParaRPr>
          </a:p>
          <a:p>
            <a:pPr lvl="1"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X-ray Thomson backscattering  (ELI-NP, THOMSON)</a:t>
            </a:r>
          </a:p>
          <a:p>
            <a:pPr lvl="1"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Broad band and narrow band THz radiation (TERASPARC)</a:t>
            </a:r>
          </a:p>
          <a:p>
            <a:pPr fontAlgn="auto">
              <a:spcBef>
                <a:spcPts val="0"/>
              </a:spcBef>
              <a:spcAft>
                <a:spcPts val="0"/>
              </a:spcAft>
              <a:buFont typeface="Wingdings" pitchFamily="2" charset="2"/>
              <a:buChar char="v"/>
              <a:defRPr/>
            </a:pPr>
            <a:endParaRPr lang="en-US" dirty="0" smtClean="0">
              <a:solidFill>
                <a:schemeClr val="accent1">
                  <a:lumMod val="50000"/>
                </a:schemeClr>
              </a:solidFill>
              <a:cs typeface="Arial" pitchFamily="34" charset="0"/>
            </a:endParaRPr>
          </a:p>
          <a:p>
            <a:pPr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a:t>
            </a:r>
            <a:r>
              <a:rPr lang="en-US" b="1" dirty="0">
                <a:solidFill>
                  <a:schemeClr val="accent1">
                    <a:lumMod val="50000"/>
                  </a:schemeClr>
                </a:solidFill>
                <a:cs typeface="Arial" pitchFamily="34" charset="0"/>
              </a:rPr>
              <a:t>Advanced beam physics and accelerator technology </a:t>
            </a:r>
            <a:r>
              <a:rPr lang="en-US" b="1" dirty="0" smtClean="0">
                <a:solidFill>
                  <a:schemeClr val="accent1">
                    <a:lumMod val="50000"/>
                  </a:schemeClr>
                </a:solidFill>
                <a:cs typeface="Arial" pitchFamily="34" charset="0"/>
              </a:rPr>
              <a:t> </a:t>
            </a:r>
          </a:p>
          <a:p>
            <a:pPr lvl="1"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ELI-NP</a:t>
            </a:r>
          </a:p>
          <a:p>
            <a:pPr lvl="1" fontAlgn="auto">
              <a:spcBef>
                <a:spcPts val="0"/>
              </a:spcBef>
              <a:spcAft>
                <a:spcPts val="0"/>
              </a:spcAft>
              <a:buFont typeface="Wingdings" pitchFamily="2" charset="2"/>
              <a:buChar char="v"/>
              <a:defRPr/>
            </a:pPr>
            <a:r>
              <a:rPr lang="en-US" b="1" dirty="0" smtClean="0">
                <a:solidFill>
                  <a:schemeClr val="accent1">
                    <a:lumMod val="50000"/>
                  </a:schemeClr>
                </a:solidFill>
                <a:cs typeface="Arial" pitchFamily="34" charset="0"/>
              </a:rPr>
              <a:t> </a:t>
            </a:r>
            <a:r>
              <a:rPr lang="en-US" dirty="0" smtClean="0">
                <a:solidFill>
                  <a:schemeClr val="accent1">
                    <a:lumMod val="50000"/>
                  </a:schemeClr>
                </a:solidFill>
                <a:cs typeface="Arial" pitchFamily="34" charset="0"/>
              </a:rPr>
              <a:t>COMB</a:t>
            </a:r>
          </a:p>
          <a:p>
            <a:pPr fontAlgn="auto">
              <a:spcBef>
                <a:spcPts val="0"/>
              </a:spcBef>
              <a:spcAft>
                <a:spcPts val="0"/>
              </a:spcAft>
              <a:defRPr/>
            </a:pPr>
            <a:endParaRPr lang="en-US" dirty="0">
              <a:solidFill>
                <a:schemeClr val="accent1">
                  <a:lumMod val="50000"/>
                </a:schemeClr>
              </a:solidFill>
              <a:cs typeface="Arial" pitchFamily="34" charset="0"/>
            </a:endParaRPr>
          </a:p>
          <a:p>
            <a:pPr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a:t>
            </a:r>
            <a:r>
              <a:rPr lang="en-US" b="1" dirty="0" smtClean="0">
                <a:solidFill>
                  <a:schemeClr val="accent1">
                    <a:lumMod val="50000"/>
                  </a:schemeClr>
                </a:solidFill>
                <a:cs typeface="Arial" pitchFamily="34" charset="0"/>
              </a:rPr>
              <a:t>Laser/Plasma based ion sources</a:t>
            </a:r>
            <a:r>
              <a:rPr lang="en-US" dirty="0" smtClean="0">
                <a:solidFill>
                  <a:schemeClr val="accent1">
                    <a:lumMod val="50000"/>
                  </a:schemeClr>
                </a:solidFill>
                <a:cs typeface="Arial" pitchFamily="34" charset="0"/>
              </a:rPr>
              <a:t> (LILIA)</a:t>
            </a:r>
          </a:p>
          <a:p>
            <a:pPr fontAlgn="auto">
              <a:spcBef>
                <a:spcPts val="0"/>
              </a:spcBef>
              <a:spcAft>
                <a:spcPts val="0"/>
              </a:spcAft>
              <a:buFont typeface="Wingdings" pitchFamily="2" charset="2"/>
              <a:buChar char="v"/>
              <a:defRPr/>
            </a:pPr>
            <a:r>
              <a:rPr lang="en-US" dirty="0" smtClean="0">
                <a:solidFill>
                  <a:schemeClr val="accent1">
                    <a:lumMod val="50000"/>
                  </a:schemeClr>
                </a:solidFill>
                <a:cs typeface="Arial" pitchFamily="34" charset="0"/>
              </a:rPr>
              <a:t> </a:t>
            </a:r>
            <a:r>
              <a:rPr lang="en-US" b="1" dirty="0" smtClean="0">
                <a:solidFill>
                  <a:schemeClr val="accent1">
                    <a:lumMod val="50000"/>
                  </a:schemeClr>
                </a:solidFill>
                <a:cs typeface="Arial" pitchFamily="34" charset="0"/>
              </a:rPr>
              <a:t>Positron source </a:t>
            </a:r>
            <a:r>
              <a:rPr lang="en-US" dirty="0" smtClean="0">
                <a:solidFill>
                  <a:schemeClr val="accent1">
                    <a:lumMod val="50000"/>
                  </a:schemeClr>
                </a:solidFill>
                <a:cs typeface="Arial" pitchFamily="34" charset="0"/>
              </a:rPr>
              <a:t>(POSSO)</a:t>
            </a:r>
            <a:endParaRPr lang="en-US" dirty="0">
              <a:solidFill>
                <a:schemeClr val="accent1">
                  <a:lumMod val="50000"/>
                </a:schemeClr>
              </a:solidFill>
              <a:cs typeface="Arial" pitchFamily="34" charset="0"/>
            </a:endParaRPr>
          </a:p>
        </p:txBody>
      </p:sp>
      <p:sp>
        <p:nvSpPr>
          <p:cNvPr id="9" name="Segnaposto piè di pagina 8"/>
          <p:cNvSpPr txBox="1">
            <a:spLocks/>
          </p:cNvSpPr>
          <p:nvPr/>
        </p:nvSpPr>
        <p:spPr>
          <a:xfrm>
            <a:off x="179388" y="6526213"/>
            <a:ext cx="2771775" cy="365125"/>
          </a:xfrm>
          <a:prstGeom prst="rect">
            <a:avLst/>
          </a:prstGeom>
        </p:spPr>
        <p:txBody>
          <a:bodyPr anchor="ctr"/>
          <a:lstStyle/>
          <a:p>
            <a:pPr algn="just" fontAlgn="auto">
              <a:spcBef>
                <a:spcPts val="0"/>
              </a:spcBef>
              <a:spcAft>
                <a:spcPts val="0"/>
              </a:spcAft>
              <a:defRPr/>
            </a:pPr>
            <a:r>
              <a:rPr lang="en-US" sz="1100" b="1" dirty="0" smtClean="0">
                <a:solidFill>
                  <a:schemeClr val="accent1">
                    <a:lumMod val="75000"/>
                  </a:schemeClr>
                </a:solidFill>
                <a:cs typeface="Arial" pitchFamily="34" charset="0"/>
              </a:rPr>
              <a:t>1</a:t>
            </a:r>
            <a:r>
              <a:rPr lang="en-US" sz="1100" b="1" baseline="30000" dirty="0" smtClean="0">
                <a:solidFill>
                  <a:schemeClr val="accent1">
                    <a:lumMod val="75000"/>
                  </a:schemeClr>
                </a:solidFill>
                <a:cs typeface="Arial" pitchFamily="34" charset="0"/>
              </a:rPr>
              <a:t>st</a:t>
            </a:r>
            <a:r>
              <a:rPr lang="en-US" sz="1100" b="1" dirty="0" smtClean="0">
                <a:solidFill>
                  <a:schemeClr val="accent1">
                    <a:lumMod val="75000"/>
                  </a:schemeClr>
                </a:solidFill>
                <a:cs typeface="Arial" pitchFamily="34" charset="0"/>
              </a:rPr>
              <a:t> PAC </a:t>
            </a:r>
            <a:r>
              <a:rPr lang="en-US" sz="1100" b="1" dirty="0">
                <a:solidFill>
                  <a:schemeClr val="accent1">
                    <a:lumMod val="75000"/>
                  </a:schemeClr>
                </a:solidFill>
                <a:cs typeface="Arial" pitchFamily="34" charset="0"/>
              </a:rPr>
              <a:t>Meeting, June </a:t>
            </a:r>
            <a:r>
              <a:rPr lang="en-US" sz="1100" b="1" dirty="0" smtClean="0">
                <a:solidFill>
                  <a:schemeClr val="accent1">
                    <a:lumMod val="75000"/>
                  </a:schemeClr>
                </a:solidFill>
                <a:cs typeface="Arial" pitchFamily="34" charset="0"/>
              </a:rPr>
              <a:t>6</a:t>
            </a:r>
            <a:r>
              <a:rPr lang="en-US" sz="1100" b="1" baseline="30000" dirty="0" smtClean="0">
                <a:solidFill>
                  <a:schemeClr val="accent1">
                    <a:lumMod val="75000"/>
                  </a:schemeClr>
                </a:solidFill>
                <a:cs typeface="Arial" pitchFamily="34" charset="0"/>
              </a:rPr>
              <a:t>th</a:t>
            </a:r>
            <a:r>
              <a:rPr lang="en-US" sz="1100" b="1" dirty="0">
                <a:solidFill>
                  <a:schemeClr val="accent1">
                    <a:lumMod val="75000"/>
                  </a:schemeClr>
                </a:solidFill>
                <a:cs typeface="Arial" pitchFamily="34" charset="0"/>
              </a:rPr>
              <a:t>, 2012</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olo 1"/>
          <p:cNvSpPr>
            <a:spLocks noGrp="1"/>
          </p:cNvSpPr>
          <p:nvPr>
            <p:ph type="title"/>
          </p:nvPr>
        </p:nvSpPr>
        <p:spPr>
          <a:xfrm>
            <a:off x="457200" y="331788"/>
            <a:ext cx="8229600" cy="1143000"/>
          </a:xfrm>
        </p:spPr>
        <p:txBody>
          <a:bodyPr>
            <a:normAutofit fontScale="90000"/>
          </a:bodyPr>
          <a:lstStyle/>
          <a:p>
            <a:pPr eaLnBrk="1" hangingPunct="1"/>
            <a:r>
              <a:rPr lang="it-IT" smtClean="0">
                <a:solidFill>
                  <a:srgbClr val="EF6611"/>
                </a:solidFill>
                <a:latin typeface="Arial" pitchFamily="34" charset="0"/>
                <a:cs typeface="Arial" pitchFamily="34" charset="0"/>
              </a:rPr>
              <a:t>Plasma Acceleration Beamline: EXternal INjection</a:t>
            </a:r>
          </a:p>
        </p:txBody>
      </p:sp>
      <p:sp>
        <p:nvSpPr>
          <p:cNvPr id="6" name="Cornice 5"/>
          <p:cNvSpPr/>
          <p:nvPr/>
        </p:nvSpPr>
        <p:spPr>
          <a:xfrm>
            <a:off x="0" y="0"/>
            <a:ext cx="9144000" cy="6858000"/>
          </a:xfrm>
          <a:prstGeom prst="frame">
            <a:avLst>
              <a:gd name="adj1" fmla="val 4021"/>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7" name="Segnaposto piè di pagina 8"/>
          <p:cNvSpPr>
            <a:spLocks noGrp="1"/>
          </p:cNvSpPr>
          <p:nvPr>
            <p:ph type="ftr" sz="quarter" idx="11"/>
          </p:nvPr>
        </p:nvSpPr>
        <p:spPr>
          <a:xfrm>
            <a:off x="3708400" y="6526213"/>
            <a:ext cx="2016125" cy="365125"/>
          </a:xfrm>
        </p:spPr>
        <p:txBody>
          <a:bodyPr/>
          <a:lstStyle/>
          <a:p>
            <a:pPr>
              <a:defRPr/>
            </a:pPr>
            <a:r>
              <a:rPr lang="en-US" sz="1100" b="1">
                <a:solidFill>
                  <a:schemeClr val="accent1">
                    <a:lumMod val="75000"/>
                  </a:schemeClr>
                </a:solidFill>
                <a:latin typeface="Arial" pitchFamily="34" charset="0"/>
                <a:cs typeface="Arial" pitchFamily="34" charset="0"/>
              </a:rPr>
              <a:t>E. </a:t>
            </a:r>
            <a:r>
              <a:rPr lang="en-US" sz="1100" b="1" err="1">
                <a:solidFill>
                  <a:schemeClr val="accent1">
                    <a:lumMod val="75000"/>
                  </a:schemeClr>
                </a:solidFill>
                <a:latin typeface="Arial" pitchFamily="34" charset="0"/>
                <a:cs typeface="Arial" pitchFamily="34" charset="0"/>
              </a:rPr>
              <a:t>Chiadroni</a:t>
            </a:r>
            <a:r>
              <a:rPr lang="en-US" sz="1100" b="1">
                <a:solidFill>
                  <a:schemeClr val="accent1">
                    <a:lumMod val="75000"/>
                  </a:schemeClr>
                </a:solidFill>
                <a:latin typeface="Arial" pitchFamily="34" charset="0"/>
                <a:cs typeface="Arial" pitchFamily="34" charset="0"/>
              </a:rPr>
              <a:t> (INFN-LNF)</a:t>
            </a:r>
          </a:p>
        </p:txBody>
      </p:sp>
      <p:sp>
        <p:nvSpPr>
          <p:cNvPr id="10" name="Segnaposto numero diapositiva 5"/>
          <p:cNvSpPr>
            <a:spLocks noGrp="1"/>
          </p:cNvSpPr>
          <p:nvPr>
            <p:ph type="sldNum" sz="quarter" idx="12"/>
          </p:nvPr>
        </p:nvSpPr>
        <p:spPr>
          <a:xfrm>
            <a:off x="6553200" y="6519863"/>
            <a:ext cx="2133600" cy="365125"/>
          </a:xfrm>
        </p:spPr>
        <p:txBody>
          <a:bodyPr/>
          <a:lstStyle/>
          <a:p>
            <a:pPr>
              <a:defRPr/>
            </a:pPr>
            <a:fld id="{1177998B-1751-4166-9781-46E2B9B541BC}" type="slidenum">
              <a:rPr lang="it-IT" b="1">
                <a:solidFill>
                  <a:schemeClr val="accent1">
                    <a:lumMod val="75000"/>
                  </a:schemeClr>
                </a:solidFill>
                <a:latin typeface="Arial" pitchFamily="34" charset="0"/>
                <a:cs typeface="Arial" pitchFamily="34" charset="0"/>
              </a:rPr>
              <a:pPr>
                <a:defRPr/>
              </a:pPr>
              <a:t>13</a:t>
            </a:fld>
            <a:endParaRPr lang="it-IT" b="1" dirty="0">
              <a:solidFill>
                <a:schemeClr val="accent1">
                  <a:lumMod val="75000"/>
                </a:schemeClr>
              </a:solidFill>
              <a:latin typeface="Arial" pitchFamily="34" charset="0"/>
              <a:cs typeface="Arial" pitchFamily="34" charset="0"/>
            </a:endParaRPr>
          </a:p>
        </p:txBody>
      </p:sp>
      <p:sp>
        <p:nvSpPr>
          <p:cNvPr id="14" name="Segnaposto piè di pagina 8"/>
          <p:cNvSpPr txBox="1">
            <a:spLocks/>
          </p:cNvSpPr>
          <p:nvPr/>
        </p:nvSpPr>
        <p:spPr>
          <a:xfrm>
            <a:off x="179388" y="6526213"/>
            <a:ext cx="2771775" cy="365125"/>
          </a:xfrm>
          <a:prstGeom prst="rect">
            <a:avLst/>
          </a:prstGeom>
        </p:spPr>
        <p:txBody>
          <a:bodyPr anchor="ctr"/>
          <a:lstStyle/>
          <a:p>
            <a:pPr algn="just" fontAlgn="auto">
              <a:spcBef>
                <a:spcPts val="0"/>
              </a:spcBef>
              <a:spcAft>
                <a:spcPts val="0"/>
              </a:spcAft>
              <a:defRPr/>
            </a:pPr>
            <a:r>
              <a:rPr lang="en-US" sz="1100" b="1" dirty="0">
                <a:solidFill>
                  <a:schemeClr val="accent1">
                    <a:lumMod val="75000"/>
                  </a:schemeClr>
                </a:solidFill>
                <a:cs typeface="Arial" pitchFamily="34" charset="0"/>
              </a:rPr>
              <a:t>44</a:t>
            </a:r>
            <a:r>
              <a:rPr lang="en-US" sz="1100" b="1" baseline="30000" dirty="0">
                <a:solidFill>
                  <a:schemeClr val="accent1">
                    <a:lumMod val="75000"/>
                  </a:schemeClr>
                </a:solidFill>
                <a:cs typeface="Arial" pitchFamily="34" charset="0"/>
              </a:rPr>
              <a:t>th</a:t>
            </a:r>
            <a:r>
              <a:rPr lang="en-US" sz="1100" b="1" dirty="0">
                <a:solidFill>
                  <a:schemeClr val="accent1">
                    <a:lumMod val="75000"/>
                  </a:schemeClr>
                </a:solidFill>
                <a:cs typeface="Arial" pitchFamily="34" charset="0"/>
              </a:rPr>
              <a:t> LNF SC Meeting, June 4</a:t>
            </a:r>
            <a:r>
              <a:rPr lang="en-US" sz="1100" b="1" baseline="30000" dirty="0">
                <a:solidFill>
                  <a:schemeClr val="accent1">
                    <a:lumMod val="75000"/>
                  </a:schemeClr>
                </a:solidFill>
                <a:cs typeface="Arial" pitchFamily="34" charset="0"/>
              </a:rPr>
              <a:t>th</a:t>
            </a:r>
            <a:r>
              <a:rPr lang="en-US" sz="1100" b="1" dirty="0">
                <a:solidFill>
                  <a:schemeClr val="accent1">
                    <a:lumMod val="75000"/>
                  </a:schemeClr>
                </a:solidFill>
                <a:cs typeface="Arial" pitchFamily="34" charset="0"/>
              </a:rPr>
              <a:t>, 2012</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490" y="1628750"/>
            <a:ext cx="7561155" cy="2448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 name="Picture 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60" y="4302930"/>
            <a:ext cx="5184720" cy="222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1" name="TextBox 4"/>
          <p:cNvSpPr txBox="1">
            <a:spLocks noChangeArrowheads="1"/>
          </p:cNvSpPr>
          <p:nvPr/>
        </p:nvSpPr>
        <p:spPr bwMode="auto">
          <a:xfrm>
            <a:off x="323410" y="3914263"/>
            <a:ext cx="3168440" cy="2539157"/>
          </a:xfrm>
          <a:prstGeom prst="rect">
            <a:avLst/>
          </a:prstGeom>
          <a:noFill/>
          <a:ln w="9525">
            <a:noFill/>
            <a:miter lim="800000"/>
            <a:headEnd/>
            <a:tailEnd/>
          </a:ln>
          <a:effectLst>
            <a:outerShdw dist="38100" dir="2700000" rotWithShape="0">
              <a:schemeClr val="bg1">
                <a:alpha val="42999"/>
              </a:schemeClr>
            </a:outerShdw>
          </a:effectLst>
        </p:spPr>
        <p:txBody>
          <a:bodyPr wrap="square">
            <a:spAutoFit/>
          </a:bodyPr>
          <a:lstStyle/>
          <a:p>
            <a:pPr fontAlgn="auto">
              <a:spcBef>
                <a:spcPts val="0"/>
              </a:spcBef>
              <a:spcAft>
                <a:spcPts val="600"/>
              </a:spcAft>
              <a:buFont typeface="Wingdings" pitchFamily="2" charset="2"/>
              <a:buChar char="v"/>
              <a:defRPr/>
            </a:pPr>
            <a:r>
              <a:rPr lang="en-US" sz="1600" b="1" dirty="0" smtClean="0">
                <a:solidFill>
                  <a:schemeClr val="tx2"/>
                </a:solidFill>
                <a:cs typeface="Arial" pitchFamily="34" charset="0"/>
              </a:rPr>
              <a:t> </a:t>
            </a:r>
            <a:r>
              <a:rPr lang="en-US" sz="1600" b="1" dirty="0" smtClean="0">
                <a:solidFill>
                  <a:srgbClr val="EF6611"/>
                </a:solidFill>
                <a:cs typeface="Arial" pitchFamily="34" charset="0"/>
              </a:rPr>
              <a:t>Complete </a:t>
            </a:r>
            <a:r>
              <a:rPr lang="en-US" sz="1600" b="1" dirty="0">
                <a:solidFill>
                  <a:srgbClr val="EF6611"/>
                </a:solidFill>
                <a:cs typeface="Arial" pitchFamily="34" charset="0"/>
              </a:rPr>
              <a:t>Simulations </a:t>
            </a:r>
            <a:r>
              <a:rPr lang="en-US" sz="1600" b="1" dirty="0">
                <a:solidFill>
                  <a:schemeClr val="tx2"/>
                </a:solidFill>
                <a:cs typeface="Arial" pitchFamily="34" charset="0"/>
              </a:rPr>
              <a:t>for injection and </a:t>
            </a:r>
            <a:r>
              <a:rPr lang="en-US" sz="1600" b="1" dirty="0" smtClean="0">
                <a:solidFill>
                  <a:schemeClr val="tx2"/>
                </a:solidFill>
                <a:cs typeface="Arial" pitchFamily="34" charset="0"/>
              </a:rPr>
              <a:t> acceleration </a:t>
            </a:r>
            <a:r>
              <a:rPr lang="en-US" sz="1600" b="1" dirty="0">
                <a:solidFill>
                  <a:schemeClr val="tx2"/>
                </a:solidFill>
                <a:cs typeface="Arial" pitchFamily="34" charset="0"/>
              </a:rPr>
              <a:t>in capillary (SEP. 2012</a:t>
            </a:r>
            <a:r>
              <a:rPr lang="en-US" sz="1600" b="1" dirty="0" smtClean="0">
                <a:solidFill>
                  <a:schemeClr val="tx2"/>
                </a:solidFill>
                <a:cs typeface="Arial" pitchFamily="34" charset="0"/>
              </a:rPr>
              <a:t>)</a:t>
            </a:r>
            <a:endParaRPr lang="en-US" sz="1600" b="1" dirty="0">
              <a:solidFill>
                <a:schemeClr val="tx2"/>
              </a:solidFill>
              <a:cs typeface="Arial" pitchFamily="34" charset="0"/>
            </a:endParaRPr>
          </a:p>
          <a:p>
            <a:pPr fontAlgn="auto">
              <a:spcBef>
                <a:spcPts val="0"/>
              </a:spcBef>
              <a:spcAft>
                <a:spcPts val="600"/>
              </a:spcAft>
              <a:buFont typeface="Wingdings" pitchFamily="2" charset="2"/>
              <a:buChar char="v"/>
              <a:defRPr/>
            </a:pPr>
            <a:r>
              <a:rPr lang="en-US" sz="1600" b="1" dirty="0" smtClean="0">
                <a:solidFill>
                  <a:schemeClr val="tx2"/>
                </a:solidFill>
                <a:cs typeface="Arial" pitchFamily="34" charset="0"/>
              </a:rPr>
              <a:t> </a:t>
            </a:r>
            <a:r>
              <a:rPr lang="en-US" sz="1600" b="1" dirty="0" smtClean="0">
                <a:solidFill>
                  <a:srgbClr val="EF6611"/>
                </a:solidFill>
                <a:cs typeface="Arial" pitchFamily="34" charset="0"/>
              </a:rPr>
              <a:t>Start </a:t>
            </a:r>
            <a:r>
              <a:rPr lang="en-US" sz="1600" b="1" dirty="0">
                <a:solidFill>
                  <a:srgbClr val="EF6611"/>
                </a:solidFill>
                <a:cs typeface="Arial" pitchFamily="34" charset="0"/>
              </a:rPr>
              <a:t>Acquisition Procedure for magnets</a:t>
            </a:r>
            <a:r>
              <a:rPr lang="en-US" sz="1600" b="1" dirty="0">
                <a:solidFill>
                  <a:schemeClr val="tx2"/>
                </a:solidFill>
                <a:cs typeface="Arial" pitchFamily="34" charset="0"/>
              </a:rPr>
              <a:t> of </a:t>
            </a:r>
            <a:r>
              <a:rPr lang="en-US" sz="1600" b="1" dirty="0" smtClean="0">
                <a:solidFill>
                  <a:schemeClr val="tx2"/>
                </a:solidFill>
                <a:cs typeface="Arial" pitchFamily="34" charset="0"/>
              </a:rPr>
              <a:t>diagnostic transport line (</a:t>
            </a:r>
            <a:r>
              <a:rPr lang="en-US" sz="1600" b="1" dirty="0">
                <a:solidFill>
                  <a:schemeClr val="tx2"/>
                </a:solidFill>
                <a:cs typeface="Arial" pitchFamily="34" charset="0"/>
              </a:rPr>
              <a:t>OCT. 2012</a:t>
            </a:r>
            <a:r>
              <a:rPr lang="en-US" sz="1600" b="1" dirty="0" smtClean="0">
                <a:solidFill>
                  <a:schemeClr val="tx2"/>
                </a:solidFill>
                <a:cs typeface="Arial" pitchFamily="34" charset="0"/>
              </a:rPr>
              <a:t>)</a:t>
            </a:r>
            <a:endParaRPr lang="en-US" sz="1600" dirty="0">
              <a:solidFill>
                <a:schemeClr val="tx2"/>
              </a:solidFill>
              <a:cs typeface="Arial" pitchFamily="34" charset="0"/>
            </a:endParaRPr>
          </a:p>
          <a:p>
            <a:pPr fontAlgn="auto">
              <a:spcBef>
                <a:spcPts val="0"/>
              </a:spcBef>
              <a:spcAft>
                <a:spcPts val="600"/>
              </a:spcAft>
              <a:buFont typeface="Wingdings" pitchFamily="2" charset="2"/>
              <a:buChar char="v"/>
              <a:defRPr/>
            </a:pPr>
            <a:r>
              <a:rPr lang="en-US" sz="1600" b="1" dirty="0" smtClean="0">
                <a:solidFill>
                  <a:schemeClr val="tx2"/>
                </a:solidFill>
                <a:cs typeface="Arial" pitchFamily="34" charset="0"/>
              </a:rPr>
              <a:t> </a:t>
            </a:r>
            <a:r>
              <a:rPr lang="en-US" sz="1600" b="1" dirty="0" smtClean="0">
                <a:solidFill>
                  <a:srgbClr val="EF6611"/>
                </a:solidFill>
                <a:cs typeface="Arial" pitchFamily="34" charset="0"/>
              </a:rPr>
              <a:t>Complete </a:t>
            </a:r>
            <a:r>
              <a:rPr lang="en-US" sz="1600" b="1" dirty="0">
                <a:solidFill>
                  <a:srgbClr val="EF6611"/>
                </a:solidFill>
                <a:cs typeface="Arial" pitchFamily="34" charset="0"/>
              </a:rPr>
              <a:t>Design of Interaction </a:t>
            </a:r>
            <a:r>
              <a:rPr lang="en-US" sz="1600" b="1" dirty="0" smtClean="0">
                <a:solidFill>
                  <a:srgbClr val="EF6611"/>
                </a:solidFill>
                <a:cs typeface="Arial" pitchFamily="34" charset="0"/>
              </a:rPr>
              <a:t>Chamber </a:t>
            </a:r>
            <a:r>
              <a:rPr lang="en-US" sz="1600" b="1" dirty="0" smtClean="0">
                <a:solidFill>
                  <a:schemeClr val="tx2"/>
                </a:solidFill>
                <a:cs typeface="Arial" pitchFamily="34" charset="0"/>
              </a:rPr>
              <a:t>       (DEC</a:t>
            </a:r>
            <a:r>
              <a:rPr lang="en-US" sz="1600" b="1" dirty="0">
                <a:solidFill>
                  <a:schemeClr val="tx2"/>
                </a:solidFill>
                <a:cs typeface="Arial" pitchFamily="34" charset="0"/>
              </a:rPr>
              <a:t>. </a:t>
            </a:r>
            <a:r>
              <a:rPr lang="en-US" sz="1600" b="1" dirty="0" smtClean="0">
                <a:solidFill>
                  <a:schemeClr val="tx2"/>
                </a:solidFill>
                <a:cs typeface="Arial" pitchFamily="34" charset="0"/>
              </a:rPr>
              <a:t>2012</a:t>
            </a:r>
            <a:r>
              <a:rPr lang="en-US" sz="1600" b="1" dirty="0">
                <a:solidFill>
                  <a:schemeClr val="tx2"/>
                </a:solidFill>
                <a:cs typeface="Arial" pitchFamily="34" charset="0"/>
              </a:rPr>
              <a:t>)</a:t>
            </a:r>
          </a:p>
        </p:txBody>
      </p:sp>
      <p:sp>
        <p:nvSpPr>
          <p:cNvPr id="12" name="Cilindro 11"/>
          <p:cNvSpPr/>
          <p:nvPr/>
        </p:nvSpPr>
        <p:spPr>
          <a:xfrm rot="16200000">
            <a:off x="7344434" y="2312895"/>
            <a:ext cx="216030" cy="720000"/>
          </a:xfrm>
          <a:prstGeom prst="can">
            <a:avLst/>
          </a:prstGeom>
          <a:solidFill>
            <a:srgbClr val="4F81BD">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7020340" y="1890000"/>
            <a:ext cx="1440200" cy="648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6876320" y="2797200"/>
            <a:ext cx="1584220" cy="369332"/>
          </a:xfrm>
          <a:prstGeom prst="rect">
            <a:avLst/>
          </a:prstGeom>
          <a:solidFill>
            <a:schemeClr val="bg1"/>
          </a:solidFill>
        </p:spPr>
        <p:txBody>
          <a:bodyPr wrap="square" rtlCol="0">
            <a:spAutoFit/>
          </a:bodyPr>
          <a:lstStyle/>
          <a:p>
            <a:r>
              <a:rPr lang="it-IT" dirty="0" smtClean="0">
                <a:solidFill>
                  <a:schemeClr val="accent1">
                    <a:lumMod val="50000"/>
                  </a:schemeClr>
                </a:solidFill>
              </a:rPr>
              <a:t>Gas </a:t>
            </a:r>
            <a:r>
              <a:rPr lang="it-IT" dirty="0" err="1" smtClean="0">
                <a:solidFill>
                  <a:schemeClr val="accent1">
                    <a:lumMod val="50000"/>
                  </a:schemeClr>
                </a:solidFill>
              </a:rPr>
              <a:t>capillary</a:t>
            </a:r>
            <a:endParaRPr lang="it-IT"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olo 1"/>
          <p:cNvSpPr>
            <a:spLocks noGrp="1"/>
          </p:cNvSpPr>
          <p:nvPr>
            <p:ph type="title"/>
          </p:nvPr>
        </p:nvSpPr>
        <p:spPr>
          <a:xfrm>
            <a:off x="457200" y="331788"/>
            <a:ext cx="8229600" cy="1143000"/>
          </a:xfrm>
        </p:spPr>
        <p:txBody>
          <a:bodyPr>
            <a:normAutofit fontScale="90000"/>
          </a:bodyPr>
          <a:lstStyle/>
          <a:p>
            <a:pPr eaLnBrk="1" hangingPunct="1"/>
            <a:r>
              <a:rPr lang="it-IT" smtClean="0">
                <a:solidFill>
                  <a:srgbClr val="EF6611"/>
                </a:solidFill>
                <a:latin typeface="Arial" pitchFamily="34" charset="0"/>
                <a:cs typeface="Arial" pitchFamily="34" charset="0"/>
              </a:rPr>
              <a:t>Plasma Acceleration Beamline: EXternal INjection</a:t>
            </a:r>
          </a:p>
        </p:txBody>
      </p:sp>
      <p:sp>
        <p:nvSpPr>
          <p:cNvPr id="6" name="Cornice 5"/>
          <p:cNvSpPr/>
          <p:nvPr/>
        </p:nvSpPr>
        <p:spPr>
          <a:xfrm>
            <a:off x="0" y="0"/>
            <a:ext cx="9144000" cy="6858000"/>
          </a:xfrm>
          <a:prstGeom prst="frame">
            <a:avLst>
              <a:gd name="adj1" fmla="val 4021"/>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7" name="Segnaposto piè di pagina 8"/>
          <p:cNvSpPr>
            <a:spLocks noGrp="1"/>
          </p:cNvSpPr>
          <p:nvPr>
            <p:ph type="ftr" sz="quarter" idx="11"/>
          </p:nvPr>
        </p:nvSpPr>
        <p:spPr>
          <a:xfrm>
            <a:off x="3708400" y="6526213"/>
            <a:ext cx="2016125" cy="365125"/>
          </a:xfrm>
        </p:spPr>
        <p:txBody>
          <a:bodyPr/>
          <a:lstStyle/>
          <a:p>
            <a:pPr>
              <a:defRPr/>
            </a:pPr>
            <a:r>
              <a:rPr lang="en-US" sz="1100" b="1">
                <a:solidFill>
                  <a:schemeClr val="accent1">
                    <a:lumMod val="75000"/>
                  </a:schemeClr>
                </a:solidFill>
                <a:latin typeface="Arial" pitchFamily="34" charset="0"/>
                <a:cs typeface="Arial" pitchFamily="34" charset="0"/>
              </a:rPr>
              <a:t>E. </a:t>
            </a:r>
            <a:r>
              <a:rPr lang="en-US" sz="1100" b="1" err="1">
                <a:solidFill>
                  <a:schemeClr val="accent1">
                    <a:lumMod val="75000"/>
                  </a:schemeClr>
                </a:solidFill>
                <a:latin typeface="Arial" pitchFamily="34" charset="0"/>
                <a:cs typeface="Arial" pitchFamily="34" charset="0"/>
              </a:rPr>
              <a:t>Chiadroni</a:t>
            </a:r>
            <a:r>
              <a:rPr lang="en-US" sz="1100" b="1">
                <a:solidFill>
                  <a:schemeClr val="accent1">
                    <a:lumMod val="75000"/>
                  </a:schemeClr>
                </a:solidFill>
                <a:latin typeface="Arial" pitchFamily="34" charset="0"/>
                <a:cs typeface="Arial" pitchFamily="34" charset="0"/>
              </a:rPr>
              <a:t> (INFN-LNF)</a:t>
            </a:r>
          </a:p>
        </p:txBody>
      </p:sp>
      <p:sp>
        <p:nvSpPr>
          <p:cNvPr id="10" name="Segnaposto numero diapositiva 5"/>
          <p:cNvSpPr>
            <a:spLocks noGrp="1"/>
          </p:cNvSpPr>
          <p:nvPr>
            <p:ph type="sldNum" sz="quarter" idx="12"/>
          </p:nvPr>
        </p:nvSpPr>
        <p:spPr>
          <a:xfrm>
            <a:off x="6553200" y="6519863"/>
            <a:ext cx="2133600" cy="365125"/>
          </a:xfrm>
        </p:spPr>
        <p:txBody>
          <a:bodyPr/>
          <a:lstStyle/>
          <a:p>
            <a:pPr>
              <a:defRPr/>
            </a:pPr>
            <a:fld id="{1177998B-1751-4166-9781-46E2B9B541BC}" type="slidenum">
              <a:rPr lang="it-IT" b="1">
                <a:solidFill>
                  <a:schemeClr val="accent1">
                    <a:lumMod val="75000"/>
                  </a:schemeClr>
                </a:solidFill>
                <a:latin typeface="Arial" pitchFamily="34" charset="0"/>
                <a:cs typeface="Arial" pitchFamily="34" charset="0"/>
              </a:rPr>
              <a:pPr>
                <a:defRPr/>
              </a:pPr>
              <a:t>14</a:t>
            </a:fld>
            <a:endParaRPr lang="it-IT" b="1" dirty="0">
              <a:solidFill>
                <a:schemeClr val="accent1">
                  <a:lumMod val="75000"/>
                </a:schemeClr>
              </a:solidFill>
              <a:latin typeface="Arial" pitchFamily="34" charset="0"/>
              <a:cs typeface="Arial" pitchFamily="34" charset="0"/>
            </a:endParaRPr>
          </a:p>
        </p:txBody>
      </p:sp>
      <p:sp>
        <p:nvSpPr>
          <p:cNvPr id="14" name="Segnaposto piè di pagina 8"/>
          <p:cNvSpPr txBox="1">
            <a:spLocks/>
          </p:cNvSpPr>
          <p:nvPr/>
        </p:nvSpPr>
        <p:spPr>
          <a:xfrm>
            <a:off x="179388" y="6526213"/>
            <a:ext cx="2771775" cy="365125"/>
          </a:xfrm>
          <a:prstGeom prst="rect">
            <a:avLst/>
          </a:prstGeom>
        </p:spPr>
        <p:txBody>
          <a:bodyPr anchor="ctr"/>
          <a:lstStyle/>
          <a:p>
            <a:pPr algn="just" fontAlgn="auto">
              <a:spcBef>
                <a:spcPts val="0"/>
              </a:spcBef>
              <a:spcAft>
                <a:spcPts val="0"/>
              </a:spcAft>
              <a:defRPr/>
            </a:pPr>
            <a:r>
              <a:rPr lang="en-US" sz="1100" b="1" dirty="0">
                <a:solidFill>
                  <a:schemeClr val="accent1">
                    <a:lumMod val="75000"/>
                  </a:schemeClr>
                </a:solidFill>
                <a:cs typeface="Arial" pitchFamily="34" charset="0"/>
              </a:rPr>
              <a:t>44</a:t>
            </a:r>
            <a:r>
              <a:rPr lang="en-US" sz="1100" b="1" baseline="30000" dirty="0">
                <a:solidFill>
                  <a:schemeClr val="accent1">
                    <a:lumMod val="75000"/>
                  </a:schemeClr>
                </a:solidFill>
                <a:cs typeface="Arial" pitchFamily="34" charset="0"/>
              </a:rPr>
              <a:t>th</a:t>
            </a:r>
            <a:r>
              <a:rPr lang="en-US" sz="1100" b="1" dirty="0">
                <a:solidFill>
                  <a:schemeClr val="accent1">
                    <a:lumMod val="75000"/>
                  </a:schemeClr>
                </a:solidFill>
                <a:cs typeface="Arial" pitchFamily="34" charset="0"/>
              </a:rPr>
              <a:t> LNF SC Meeting, June 4</a:t>
            </a:r>
            <a:r>
              <a:rPr lang="en-US" sz="1100" b="1" baseline="30000" dirty="0">
                <a:solidFill>
                  <a:schemeClr val="accent1">
                    <a:lumMod val="75000"/>
                  </a:schemeClr>
                </a:solidFill>
                <a:cs typeface="Arial" pitchFamily="34" charset="0"/>
              </a:rPr>
              <a:t>th</a:t>
            </a:r>
            <a:r>
              <a:rPr lang="en-US" sz="1100" b="1" dirty="0">
                <a:solidFill>
                  <a:schemeClr val="accent1">
                    <a:lumMod val="75000"/>
                  </a:schemeClr>
                </a:solidFill>
                <a:cs typeface="Arial" pitchFamily="34" charset="0"/>
              </a:rPr>
              <a:t>, 2012</a:t>
            </a:r>
          </a:p>
        </p:txBody>
      </p:sp>
      <p:pic>
        <p:nvPicPr>
          <p:cNvPr id="11" name="Immagine 2" descr="screenshot_01.jpg"/>
          <p:cNvPicPr>
            <a:picLocks noChangeAspect="1"/>
          </p:cNvPicPr>
          <p:nvPr/>
        </p:nvPicPr>
        <p:blipFill>
          <a:blip r:embed="rId3" cstate="print"/>
          <a:srcRect l="2845" t="18900" r="5110" b="1260"/>
          <a:stretch>
            <a:fillRect/>
          </a:stretch>
        </p:blipFill>
        <p:spPr bwMode="auto">
          <a:xfrm>
            <a:off x="1115520" y="1962590"/>
            <a:ext cx="6912960" cy="4562840"/>
          </a:xfrm>
          <a:prstGeom prst="rect">
            <a:avLst/>
          </a:prstGeom>
          <a:noFill/>
          <a:ln w="9525">
            <a:noFill/>
            <a:miter lim="800000"/>
            <a:headEnd/>
            <a:tailEnd/>
          </a:ln>
        </p:spPr>
      </p:pic>
      <p:sp>
        <p:nvSpPr>
          <p:cNvPr id="12" name="CasellaDiTesto 11"/>
          <p:cNvSpPr txBox="1"/>
          <p:nvPr/>
        </p:nvSpPr>
        <p:spPr>
          <a:xfrm>
            <a:off x="611450" y="1628750"/>
            <a:ext cx="7887672" cy="369332"/>
          </a:xfrm>
          <a:prstGeom prst="rect">
            <a:avLst/>
          </a:prstGeom>
          <a:noFill/>
        </p:spPr>
        <p:txBody>
          <a:bodyPr wrap="none" rtlCol="0">
            <a:spAutoFit/>
          </a:bodyPr>
          <a:lstStyle/>
          <a:p>
            <a:r>
              <a:rPr lang="it-IT" b="1" dirty="0" err="1" smtClean="0">
                <a:solidFill>
                  <a:schemeClr val="tx2"/>
                </a:solidFill>
              </a:rPr>
              <a:t>Hollow</a:t>
            </a:r>
            <a:r>
              <a:rPr lang="it-IT" b="1" dirty="0" smtClean="0">
                <a:solidFill>
                  <a:schemeClr val="tx2"/>
                </a:solidFill>
              </a:rPr>
              <a:t> </a:t>
            </a:r>
            <a:r>
              <a:rPr lang="it-IT" b="1" dirty="0" err="1" smtClean="0">
                <a:solidFill>
                  <a:schemeClr val="tx2"/>
                </a:solidFill>
              </a:rPr>
              <a:t>Dielectric</a:t>
            </a:r>
            <a:r>
              <a:rPr lang="it-IT" b="1" dirty="0" smtClean="0">
                <a:solidFill>
                  <a:schemeClr val="tx2"/>
                </a:solidFill>
              </a:rPr>
              <a:t> </a:t>
            </a:r>
            <a:r>
              <a:rPr lang="it-IT" b="1" dirty="0" err="1" smtClean="0">
                <a:solidFill>
                  <a:schemeClr val="tx2"/>
                </a:solidFill>
              </a:rPr>
              <a:t>Waveguide</a:t>
            </a:r>
            <a:r>
              <a:rPr lang="it-IT" b="1" dirty="0" smtClean="0">
                <a:solidFill>
                  <a:schemeClr val="tx2"/>
                </a:solidFill>
              </a:rPr>
              <a:t> </a:t>
            </a:r>
            <a:r>
              <a:rPr lang="it-IT" b="1" dirty="0" err="1" smtClean="0">
                <a:solidFill>
                  <a:schemeClr val="tx2"/>
                </a:solidFill>
              </a:rPr>
              <a:t>Capillaries</a:t>
            </a:r>
            <a:r>
              <a:rPr lang="it-IT" dirty="0" smtClean="0">
                <a:solidFill>
                  <a:schemeClr val="tx2"/>
                </a:solidFill>
              </a:rPr>
              <a:t>, </a:t>
            </a:r>
            <a:r>
              <a:rPr lang="it-IT" dirty="0" err="1" smtClean="0">
                <a:solidFill>
                  <a:schemeClr val="tx2"/>
                </a:solidFill>
              </a:rPr>
              <a:t>with</a:t>
            </a:r>
            <a:r>
              <a:rPr lang="it-IT" dirty="0" smtClean="0">
                <a:solidFill>
                  <a:schemeClr val="tx2"/>
                </a:solidFill>
              </a:rPr>
              <a:t> LPGP </a:t>
            </a:r>
            <a:r>
              <a:rPr lang="it-IT" dirty="0" err="1" smtClean="0">
                <a:solidFill>
                  <a:schemeClr val="tx2"/>
                </a:solidFill>
              </a:rPr>
              <a:t>Orsay</a:t>
            </a:r>
            <a:r>
              <a:rPr lang="it-IT" dirty="0" smtClean="0">
                <a:solidFill>
                  <a:schemeClr val="tx2"/>
                </a:solidFill>
              </a:rPr>
              <a:t>, B. </a:t>
            </a:r>
            <a:r>
              <a:rPr lang="it-IT" dirty="0" err="1" smtClean="0">
                <a:solidFill>
                  <a:schemeClr val="tx2"/>
                </a:solidFill>
              </a:rPr>
              <a:t>Cros</a:t>
            </a:r>
            <a:r>
              <a:rPr lang="it-IT" dirty="0" smtClean="0">
                <a:solidFill>
                  <a:schemeClr val="tx2"/>
                </a:solidFill>
              </a:rPr>
              <a:t> </a:t>
            </a:r>
            <a:r>
              <a:rPr lang="it-IT" dirty="0" err="1" smtClean="0">
                <a:solidFill>
                  <a:schemeClr val="tx2"/>
                </a:solidFill>
              </a:rPr>
              <a:t>et</a:t>
            </a:r>
            <a:r>
              <a:rPr lang="it-IT" dirty="0" smtClean="0">
                <a:solidFill>
                  <a:schemeClr val="tx2"/>
                </a:solidFill>
              </a:rPr>
              <a:t> al.</a:t>
            </a:r>
            <a:endParaRPr lang="it-IT" dirty="0">
              <a:solidFill>
                <a:schemeClr val="tx2"/>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olo 1"/>
          <p:cNvSpPr>
            <a:spLocks noGrp="1"/>
          </p:cNvSpPr>
          <p:nvPr>
            <p:ph type="title"/>
          </p:nvPr>
        </p:nvSpPr>
        <p:spPr>
          <a:xfrm>
            <a:off x="457200" y="331788"/>
            <a:ext cx="8229600" cy="1143000"/>
          </a:xfrm>
        </p:spPr>
        <p:txBody>
          <a:bodyPr>
            <a:normAutofit fontScale="90000"/>
          </a:bodyPr>
          <a:lstStyle/>
          <a:p>
            <a:pPr eaLnBrk="1" hangingPunct="1"/>
            <a:r>
              <a:rPr lang="it-IT" smtClean="0">
                <a:solidFill>
                  <a:srgbClr val="EF6611"/>
                </a:solidFill>
                <a:latin typeface="Arial" pitchFamily="34" charset="0"/>
                <a:cs typeface="Arial" pitchFamily="34" charset="0"/>
              </a:rPr>
              <a:t>Plasma Acceleration Beamline: COMB</a:t>
            </a:r>
          </a:p>
        </p:txBody>
      </p:sp>
      <p:sp>
        <p:nvSpPr>
          <p:cNvPr id="6" name="Cornice 5"/>
          <p:cNvSpPr/>
          <p:nvPr/>
        </p:nvSpPr>
        <p:spPr>
          <a:xfrm>
            <a:off x="0" y="0"/>
            <a:ext cx="9144000" cy="6858000"/>
          </a:xfrm>
          <a:prstGeom prst="frame">
            <a:avLst>
              <a:gd name="adj1" fmla="val 4021"/>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7" name="Segnaposto piè di pagina 8"/>
          <p:cNvSpPr>
            <a:spLocks noGrp="1"/>
          </p:cNvSpPr>
          <p:nvPr>
            <p:ph type="ftr" sz="quarter" idx="11"/>
          </p:nvPr>
        </p:nvSpPr>
        <p:spPr>
          <a:xfrm>
            <a:off x="3708400" y="6526213"/>
            <a:ext cx="2016125" cy="365125"/>
          </a:xfrm>
        </p:spPr>
        <p:txBody>
          <a:bodyPr/>
          <a:lstStyle/>
          <a:p>
            <a:pPr>
              <a:defRPr/>
            </a:pPr>
            <a:r>
              <a:rPr lang="en-US" sz="1100" b="1">
                <a:solidFill>
                  <a:schemeClr val="accent1">
                    <a:lumMod val="75000"/>
                  </a:schemeClr>
                </a:solidFill>
                <a:latin typeface="Arial" pitchFamily="34" charset="0"/>
                <a:cs typeface="Arial" pitchFamily="34" charset="0"/>
              </a:rPr>
              <a:t>E. </a:t>
            </a:r>
            <a:r>
              <a:rPr lang="en-US" sz="1100" b="1" err="1">
                <a:solidFill>
                  <a:schemeClr val="accent1">
                    <a:lumMod val="75000"/>
                  </a:schemeClr>
                </a:solidFill>
                <a:latin typeface="Arial" pitchFamily="34" charset="0"/>
                <a:cs typeface="Arial" pitchFamily="34" charset="0"/>
              </a:rPr>
              <a:t>Chiadroni</a:t>
            </a:r>
            <a:r>
              <a:rPr lang="en-US" sz="1100" b="1">
                <a:solidFill>
                  <a:schemeClr val="accent1">
                    <a:lumMod val="75000"/>
                  </a:schemeClr>
                </a:solidFill>
                <a:latin typeface="Arial" pitchFamily="34" charset="0"/>
                <a:cs typeface="Arial" pitchFamily="34" charset="0"/>
              </a:rPr>
              <a:t> (INFN-LNF)</a:t>
            </a:r>
          </a:p>
        </p:txBody>
      </p:sp>
      <p:sp>
        <p:nvSpPr>
          <p:cNvPr id="10" name="Segnaposto numero diapositiva 5"/>
          <p:cNvSpPr>
            <a:spLocks noGrp="1"/>
          </p:cNvSpPr>
          <p:nvPr>
            <p:ph type="sldNum" sz="quarter" idx="12"/>
          </p:nvPr>
        </p:nvSpPr>
        <p:spPr>
          <a:xfrm>
            <a:off x="6553200" y="6519863"/>
            <a:ext cx="2133600" cy="365125"/>
          </a:xfrm>
        </p:spPr>
        <p:txBody>
          <a:bodyPr/>
          <a:lstStyle/>
          <a:p>
            <a:pPr>
              <a:defRPr/>
            </a:pPr>
            <a:fld id="{D83C9AA4-9E22-4D1A-A0AB-5C5BF8EEF3CF}" type="slidenum">
              <a:rPr lang="it-IT" b="1">
                <a:solidFill>
                  <a:schemeClr val="accent1">
                    <a:lumMod val="75000"/>
                  </a:schemeClr>
                </a:solidFill>
                <a:latin typeface="Arial" pitchFamily="34" charset="0"/>
                <a:cs typeface="Arial" pitchFamily="34" charset="0"/>
              </a:rPr>
              <a:pPr>
                <a:defRPr/>
              </a:pPr>
              <a:t>15</a:t>
            </a:fld>
            <a:endParaRPr lang="it-IT" b="1" dirty="0">
              <a:solidFill>
                <a:schemeClr val="accent1">
                  <a:lumMod val="75000"/>
                </a:schemeClr>
              </a:solidFill>
              <a:latin typeface="Arial" pitchFamily="34" charset="0"/>
              <a:cs typeface="Arial" pitchFamily="34" charset="0"/>
            </a:endParaRPr>
          </a:p>
        </p:txBody>
      </p:sp>
      <p:sp>
        <p:nvSpPr>
          <p:cNvPr id="14" name="Segnaposto piè di pagina 8"/>
          <p:cNvSpPr txBox="1">
            <a:spLocks/>
          </p:cNvSpPr>
          <p:nvPr/>
        </p:nvSpPr>
        <p:spPr>
          <a:xfrm>
            <a:off x="179388" y="6526213"/>
            <a:ext cx="2771775" cy="365125"/>
          </a:xfrm>
          <a:prstGeom prst="rect">
            <a:avLst/>
          </a:prstGeom>
        </p:spPr>
        <p:txBody>
          <a:bodyPr anchor="ctr"/>
          <a:lstStyle/>
          <a:p>
            <a:pPr algn="just" fontAlgn="auto">
              <a:spcBef>
                <a:spcPts val="0"/>
              </a:spcBef>
              <a:spcAft>
                <a:spcPts val="0"/>
              </a:spcAft>
              <a:defRPr/>
            </a:pPr>
            <a:r>
              <a:rPr lang="en-US" sz="1100" b="1" dirty="0">
                <a:solidFill>
                  <a:schemeClr val="accent1">
                    <a:lumMod val="75000"/>
                  </a:schemeClr>
                </a:solidFill>
                <a:cs typeface="Arial" pitchFamily="34" charset="0"/>
              </a:rPr>
              <a:t>44</a:t>
            </a:r>
            <a:r>
              <a:rPr lang="en-US" sz="1100" b="1" baseline="30000" dirty="0">
                <a:solidFill>
                  <a:schemeClr val="accent1">
                    <a:lumMod val="75000"/>
                  </a:schemeClr>
                </a:solidFill>
                <a:cs typeface="Arial" pitchFamily="34" charset="0"/>
              </a:rPr>
              <a:t>th</a:t>
            </a:r>
            <a:r>
              <a:rPr lang="en-US" sz="1100" b="1" dirty="0">
                <a:solidFill>
                  <a:schemeClr val="accent1">
                    <a:lumMod val="75000"/>
                  </a:schemeClr>
                </a:solidFill>
                <a:cs typeface="Arial" pitchFamily="34" charset="0"/>
              </a:rPr>
              <a:t> LNF SC Meeting, June 4</a:t>
            </a:r>
            <a:r>
              <a:rPr lang="en-US" sz="1100" b="1" baseline="30000" dirty="0">
                <a:solidFill>
                  <a:schemeClr val="accent1">
                    <a:lumMod val="75000"/>
                  </a:schemeClr>
                </a:solidFill>
                <a:cs typeface="Arial" pitchFamily="34" charset="0"/>
              </a:rPr>
              <a:t>th</a:t>
            </a:r>
            <a:r>
              <a:rPr lang="en-US" sz="1100" b="1" dirty="0">
                <a:solidFill>
                  <a:schemeClr val="accent1">
                    <a:lumMod val="75000"/>
                  </a:schemeClr>
                </a:solidFill>
                <a:cs typeface="Arial" pitchFamily="34" charset="0"/>
              </a:rPr>
              <a:t>, 2012</a:t>
            </a:r>
          </a:p>
        </p:txBody>
      </p:sp>
      <p:sp>
        <p:nvSpPr>
          <p:cNvPr id="8" name="Rectangle 13"/>
          <p:cNvSpPr>
            <a:spLocks noChangeArrowheads="1"/>
          </p:cNvSpPr>
          <p:nvPr/>
        </p:nvSpPr>
        <p:spPr bwMode="auto">
          <a:xfrm>
            <a:off x="320675" y="1612900"/>
            <a:ext cx="8428038" cy="376238"/>
          </a:xfrm>
          <a:prstGeom prst="rect">
            <a:avLst/>
          </a:prstGeom>
          <a:noFill/>
          <a:ln w="9525">
            <a:noFill/>
            <a:miter lim="800000"/>
            <a:headEnd/>
            <a:tailEnd/>
          </a:ln>
        </p:spPr>
        <p:txBody>
          <a:bodyPr lIns="67336" tIns="33669" rIns="67336" bIns="33669">
            <a:spAutoFit/>
          </a:bodyPr>
          <a:lstStyle/>
          <a:p>
            <a:pPr algn="ctr" defTabSz="671513" eaLnBrk="0" hangingPunct="0">
              <a:defRPr/>
            </a:pPr>
            <a:r>
              <a:rPr lang="en-US" sz="2000" b="1" dirty="0">
                <a:solidFill>
                  <a:schemeClr val="accent1">
                    <a:lumMod val="50000"/>
                  </a:schemeClr>
                </a:solidFill>
                <a:ea typeface="MS PGothic"/>
                <a:cs typeface="Arial" pitchFamily="34" charset="0"/>
              </a:rPr>
              <a:t>Resonant plasma Oscillations by Multiple electron Bunches</a:t>
            </a:r>
          </a:p>
        </p:txBody>
      </p:sp>
      <p:grpSp>
        <p:nvGrpSpPr>
          <p:cNvPr id="2" name="Group 2"/>
          <p:cNvGrpSpPr>
            <a:grpSpLocks/>
          </p:cNvGrpSpPr>
          <p:nvPr/>
        </p:nvGrpSpPr>
        <p:grpSpPr bwMode="auto">
          <a:xfrm>
            <a:off x="1908700" y="2061046"/>
            <a:ext cx="5327670" cy="1800014"/>
            <a:chOff x="871" y="688"/>
            <a:chExt cx="4020" cy="1275"/>
          </a:xfrm>
        </p:grpSpPr>
        <p:grpSp>
          <p:nvGrpSpPr>
            <p:cNvPr id="3" name="Group 3"/>
            <p:cNvGrpSpPr>
              <a:grpSpLocks/>
            </p:cNvGrpSpPr>
            <p:nvPr/>
          </p:nvGrpSpPr>
          <p:grpSpPr bwMode="auto">
            <a:xfrm>
              <a:off x="871" y="688"/>
              <a:ext cx="4020" cy="1275"/>
              <a:chOff x="871" y="688"/>
              <a:chExt cx="4020" cy="1275"/>
            </a:xfrm>
          </p:grpSpPr>
          <p:pic>
            <p:nvPicPr>
              <p:cNvPr id="39949" name="Picture 4"/>
              <p:cNvPicPr>
                <a:picLocks noChangeAspect="1" noChangeArrowheads="1"/>
              </p:cNvPicPr>
              <p:nvPr/>
            </p:nvPicPr>
            <p:blipFill>
              <a:blip r:embed="rId3" cstate="print"/>
              <a:srcRect l="2489" t="50299" b="1977"/>
              <a:stretch>
                <a:fillRect/>
              </a:stretch>
            </p:blipFill>
            <p:spPr bwMode="auto">
              <a:xfrm>
                <a:off x="871" y="688"/>
                <a:ext cx="4020" cy="1275"/>
              </a:xfrm>
              <a:prstGeom prst="rect">
                <a:avLst/>
              </a:prstGeom>
              <a:noFill/>
              <a:ln w="9525">
                <a:noFill/>
                <a:miter lim="800000"/>
                <a:headEnd/>
                <a:tailEnd/>
              </a:ln>
            </p:spPr>
          </p:pic>
          <p:pic>
            <p:nvPicPr>
              <p:cNvPr id="39950" name="Picture 5"/>
              <p:cNvPicPr>
                <a:picLocks noChangeAspect="1" noChangeArrowheads="1"/>
              </p:cNvPicPr>
              <p:nvPr/>
            </p:nvPicPr>
            <p:blipFill>
              <a:blip r:embed="rId4" cstate="print"/>
              <a:srcRect l="69293" t="75822" r="19670" b="16168"/>
              <a:stretch>
                <a:fillRect/>
              </a:stretch>
            </p:blipFill>
            <p:spPr bwMode="auto">
              <a:xfrm>
                <a:off x="2473" y="1371"/>
                <a:ext cx="456" cy="215"/>
              </a:xfrm>
              <a:prstGeom prst="rect">
                <a:avLst/>
              </a:prstGeom>
              <a:noFill/>
              <a:ln w="9525">
                <a:noFill/>
                <a:miter lim="800000"/>
                <a:headEnd/>
                <a:tailEnd/>
              </a:ln>
            </p:spPr>
          </p:pic>
          <p:pic>
            <p:nvPicPr>
              <p:cNvPr id="39951" name="Picture 6"/>
              <p:cNvPicPr>
                <a:picLocks noChangeAspect="1" noChangeArrowheads="1"/>
              </p:cNvPicPr>
              <p:nvPr/>
            </p:nvPicPr>
            <p:blipFill>
              <a:blip r:embed="rId5" cstate="print"/>
              <a:srcRect l="69293" t="75822" r="19670" b="16168"/>
              <a:stretch>
                <a:fillRect/>
              </a:stretch>
            </p:blipFill>
            <p:spPr bwMode="auto">
              <a:xfrm>
                <a:off x="1488" y="1371"/>
                <a:ext cx="457" cy="215"/>
              </a:xfrm>
              <a:prstGeom prst="rect">
                <a:avLst/>
              </a:prstGeom>
              <a:noFill/>
              <a:ln w="9525">
                <a:noFill/>
                <a:miter lim="800000"/>
                <a:headEnd/>
                <a:tailEnd/>
              </a:ln>
            </p:spPr>
          </p:pic>
          <p:pic>
            <p:nvPicPr>
              <p:cNvPr id="39952" name="Picture 7"/>
              <p:cNvPicPr>
                <a:picLocks noChangeAspect="1" noChangeArrowheads="1"/>
              </p:cNvPicPr>
              <p:nvPr/>
            </p:nvPicPr>
            <p:blipFill>
              <a:blip r:embed="rId5" cstate="print"/>
              <a:srcRect l="52364" t="75449" r="44095" b="17366"/>
              <a:stretch>
                <a:fillRect/>
              </a:stretch>
            </p:blipFill>
            <p:spPr bwMode="auto">
              <a:xfrm>
                <a:off x="1248" y="1368"/>
                <a:ext cx="146" cy="191"/>
              </a:xfrm>
              <a:prstGeom prst="rect">
                <a:avLst/>
              </a:prstGeom>
              <a:noFill/>
              <a:ln w="9525">
                <a:noFill/>
                <a:miter lim="800000"/>
                <a:headEnd/>
                <a:tailEnd/>
              </a:ln>
            </p:spPr>
          </p:pic>
          <p:sp>
            <p:nvSpPr>
              <p:cNvPr id="39953" name="Line 8"/>
              <p:cNvSpPr>
                <a:spLocks noChangeShapeType="1"/>
              </p:cNvSpPr>
              <p:nvPr/>
            </p:nvSpPr>
            <p:spPr bwMode="auto">
              <a:xfrm flipV="1">
                <a:off x="2770" y="1546"/>
                <a:ext cx="230" cy="306"/>
              </a:xfrm>
              <a:prstGeom prst="line">
                <a:avLst/>
              </a:prstGeom>
              <a:noFill/>
              <a:ln w="57150">
                <a:solidFill>
                  <a:srgbClr val="F3FF7C"/>
                </a:solidFill>
                <a:round/>
                <a:headEnd/>
                <a:tailEnd type="triangle" w="med" len="med"/>
              </a:ln>
            </p:spPr>
            <p:txBody>
              <a:bodyPr wrap="none" anchor="ctr"/>
              <a:lstStyle/>
              <a:p>
                <a:endParaRPr lang="it-IT"/>
              </a:p>
            </p:txBody>
          </p:sp>
          <p:sp>
            <p:nvSpPr>
              <p:cNvPr id="39954" name="Line 9"/>
              <p:cNvSpPr>
                <a:spLocks noChangeShapeType="1"/>
              </p:cNvSpPr>
              <p:nvPr/>
            </p:nvSpPr>
            <p:spPr bwMode="auto">
              <a:xfrm flipH="1" flipV="1">
                <a:off x="1344" y="1632"/>
                <a:ext cx="96" cy="192"/>
              </a:xfrm>
              <a:prstGeom prst="line">
                <a:avLst/>
              </a:prstGeom>
              <a:noFill/>
              <a:ln w="38100">
                <a:solidFill>
                  <a:srgbClr val="FF0000"/>
                </a:solidFill>
                <a:round/>
                <a:headEnd/>
                <a:tailEnd type="triangle" w="med" len="med"/>
              </a:ln>
            </p:spPr>
            <p:txBody>
              <a:bodyPr wrap="none" anchor="ctr"/>
              <a:lstStyle/>
              <a:p>
                <a:endParaRPr lang="it-IT"/>
              </a:p>
            </p:txBody>
          </p:sp>
          <p:sp>
            <p:nvSpPr>
              <p:cNvPr id="39955" name="Line 10"/>
              <p:cNvSpPr>
                <a:spLocks noChangeShapeType="1"/>
              </p:cNvSpPr>
              <p:nvPr/>
            </p:nvSpPr>
            <p:spPr bwMode="auto">
              <a:xfrm>
                <a:off x="2640" y="1872"/>
                <a:ext cx="144" cy="0"/>
              </a:xfrm>
              <a:prstGeom prst="line">
                <a:avLst/>
              </a:prstGeom>
              <a:noFill/>
              <a:ln w="76200">
                <a:solidFill>
                  <a:schemeClr val="bg1"/>
                </a:solidFill>
                <a:round/>
                <a:headEnd/>
                <a:tailEnd/>
              </a:ln>
            </p:spPr>
            <p:txBody>
              <a:bodyPr wrap="none" anchor="ctr"/>
              <a:lstStyle/>
              <a:p>
                <a:endParaRPr lang="it-IT"/>
              </a:p>
            </p:txBody>
          </p:sp>
        </p:grpSp>
        <p:sp>
          <p:nvSpPr>
            <p:cNvPr id="39948" name="Rectangle 11"/>
            <p:cNvSpPr>
              <a:spLocks noChangeArrowheads="1"/>
            </p:cNvSpPr>
            <p:nvPr/>
          </p:nvSpPr>
          <p:spPr bwMode="auto">
            <a:xfrm>
              <a:off x="2928" y="1368"/>
              <a:ext cx="144" cy="192"/>
            </a:xfrm>
            <a:prstGeom prst="rect">
              <a:avLst/>
            </a:prstGeom>
            <a:solidFill>
              <a:srgbClr val="FFBABD"/>
            </a:solidFill>
            <a:ln w="9525">
              <a:solidFill>
                <a:srgbClr val="FFB9BB"/>
              </a:solidFill>
              <a:miter lim="800000"/>
              <a:headEnd/>
              <a:tailEnd/>
            </a:ln>
          </p:spPr>
          <p:txBody>
            <a:bodyPr wrap="none" anchor="ctr"/>
            <a:lstStyle/>
            <a:p>
              <a:endParaRPr lang="en-US">
                <a:latin typeface="Calibri" pitchFamily="34" charset="0"/>
              </a:endParaRPr>
            </a:p>
          </p:txBody>
        </p:sp>
      </p:grpSp>
      <p:sp>
        <p:nvSpPr>
          <p:cNvPr id="22" name="Text Box 12"/>
          <p:cNvSpPr txBox="1">
            <a:spLocks noChangeArrowheads="1"/>
          </p:cNvSpPr>
          <p:nvPr/>
        </p:nvSpPr>
        <p:spPr bwMode="auto">
          <a:xfrm>
            <a:off x="374650" y="4030663"/>
            <a:ext cx="8374063" cy="2422525"/>
          </a:xfrm>
          <a:prstGeom prst="rect">
            <a:avLst/>
          </a:prstGeom>
          <a:noFill/>
          <a:ln w="9525">
            <a:noFill/>
            <a:miter lim="800000"/>
            <a:headEnd/>
            <a:tailEnd/>
          </a:ln>
        </p:spPr>
        <p:txBody>
          <a:bodyPr lIns="67336" tIns="33669" rIns="67336" bIns="33669">
            <a:spAutoFit/>
          </a:bodyPr>
          <a:lstStyle/>
          <a:p>
            <a:pPr algn="just" defTabSz="673100" eaLnBrk="0" hangingPunct="0">
              <a:spcBef>
                <a:spcPct val="50000"/>
              </a:spcBef>
              <a:buFont typeface="Wingdings" pitchFamily="2" charset="2"/>
              <a:buChar char="v"/>
              <a:defRPr/>
            </a:pPr>
            <a:r>
              <a:rPr lang="en-US" b="1" dirty="0">
                <a:solidFill>
                  <a:schemeClr val="accent1">
                    <a:lumMod val="50000"/>
                  </a:schemeClr>
                </a:solidFill>
                <a:ea typeface="MS PGothic"/>
                <a:cs typeface="MS PGothic"/>
                <a:sym typeface="American Typewriter"/>
              </a:rPr>
              <a:t> Weak blowout regime</a:t>
            </a:r>
            <a:r>
              <a:rPr lang="en-US" dirty="0">
                <a:solidFill>
                  <a:schemeClr val="accent1">
                    <a:lumMod val="50000"/>
                  </a:schemeClr>
                </a:solidFill>
                <a:ea typeface="MS PGothic"/>
                <a:cs typeface="MS PGothic"/>
                <a:sym typeface="American Typewriter"/>
              </a:rPr>
              <a:t> with resonant amplification of plasma wave by a train of high </a:t>
            </a:r>
            <a:r>
              <a:rPr lang="en-US" dirty="0" smtClean="0">
                <a:solidFill>
                  <a:schemeClr val="accent1">
                    <a:lumMod val="50000"/>
                  </a:schemeClr>
                </a:solidFill>
                <a:ea typeface="MS PGothic"/>
                <a:cs typeface="MS PGothic"/>
                <a:sym typeface="American Typewriter"/>
              </a:rPr>
              <a:t>brightness </a:t>
            </a:r>
            <a:r>
              <a:rPr lang="en-US" dirty="0">
                <a:solidFill>
                  <a:schemeClr val="accent1">
                    <a:lumMod val="50000"/>
                  </a:schemeClr>
                </a:solidFill>
                <a:ea typeface="MS PGothic"/>
                <a:cs typeface="MS PGothic"/>
                <a:sym typeface="American Typewriter"/>
              </a:rPr>
              <a:t>electron bunches produced by </a:t>
            </a:r>
            <a:r>
              <a:rPr lang="en-US" b="1" dirty="0">
                <a:solidFill>
                  <a:schemeClr val="accent1">
                    <a:lumMod val="50000"/>
                  </a:schemeClr>
                </a:solidFill>
                <a:ea typeface="MS PGothic"/>
                <a:cs typeface="MS PGothic"/>
                <a:sym typeface="American Typewriter"/>
              </a:rPr>
              <a:t>Laser Comb</a:t>
            </a:r>
            <a:r>
              <a:rPr lang="en-US" dirty="0">
                <a:solidFill>
                  <a:schemeClr val="accent1">
                    <a:lumMod val="50000"/>
                  </a:schemeClr>
                </a:solidFill>
                <a:ea typeface="MS PGothic"/>
                <a:cs typeface="MS PGothic"/>
                <a:sym typeface="American Typewriter"/>
              </a:rPr>
              <a:t> technique 			</a:t>
            </a:r>
            <a:r>
              <a:rPr lang="en-US" dirty="0">
                <a:solidFill>
                  <a:schemeClr val="accent1">
                    <a:lumMod val="50000"/>
                  </a:schemeClr>
                </a:solidFill>
                <a:ea typeface="MS PGothic"/>
                <a:cs typeface="MS PGothic"/>
                <a:sym typeface="Wingdings" pitchFamily="2" charset="2"/>
              </a:rPr>
              <a:t> </a:t>
            </a:r>
            <a:r>
              <a:rPr lang="en-US" b="1" dirty="0">
                <a:solidFill>
                  <a:schemeClr val="accent1">
                    <a:lumMod val="50000"/>
                  </a:schemeClr>
                </a:solidFill>
                <a:ea typeface="MS PGothic"/>
                <a:cs typeface="MS PGothic"/>
                <a:sym typeface="American Typewriter"/>
              </a:rPr>
              <a:t>5 GV/m</a:t>
            </a:r>
            <a:r>
              <a:rPr lang="en-US" dirty="0">
                <a:solidFill>
                  <a:schemeClr val="accent1">
                    <a:lumMod val="50000"/>
                  </a:schemeClr>
                </a:solidFill>
                <a:ea typeface="MS PGothic"/>
                <a:cs typeface="MS PGothic"/>
                <a:sym typeface="American Typewriter"/>
              </a:rPr>
              <a:t> with a train of 3 bunches, 100 </a:t>
            </a:r>
            <a:r>
              <a:rPr lang="en-US" dirty="0" err="1">
                <a:solidFill>
                  <a:schemeClr val="accent1">
                    <a:lumMod val="50000"/>
                  </a:schemeClr>
                </a:solidFill>
                <a:ea typeface="MS PGothic"/>
                <a:cs typeface="MS PGothic"/>
                <a:sym typeface="American Typewriter"/>
              </a:rPr>
              <a:t>pC</a:t>
            </a:r>
            <a:r>
              <a:rPr lang="en-US" dirty="0">
                <a:solidFill>
                  <a:schemeClr val="accent1">
                    <a:lumMod val="50000"/>
                  </a:schemeClr>
                </a:solidFill>
                <a:ea typeface="MS PGothic"/>
                <a:cs typeface="MS PGothic"/>
                <a:sym typeface="American Typewriter"/>
              </a:rPr>
              <a:t>/bunch, 50 </a:t>
            </a:r>
            <a:r>
              <a:rPr lang="en-US" dirty="0">
                <a:solidFill>
                  <a:schemeClr val="accent1">
                    <a:lumMod val="50000"/>
                  </a:schemeClr>
                </a:solidFill>
                <a:latin typeface="Symbol" pitchFamily="18" charset="2"/>
                <a:ea typeface="MS PGothic"/>
                <a:cs typeface="MS PGothic"/>
                <a:sym typeface="Symbol" pitchFamily="18" charset="2"/>
              </a:rPr>
              <a:t></a:t>
            </a:r>
            <a:r>
              <a:rPr lang="en-US" dirty="0">
                <a:solidFill>
                  <a:schemeClr val="accent1">
                    <a:lumMod val="50000"/>
                  </a:schemeClr>
                </a:solidFill>
                <a:ea typeface="MS PGothic"/>
                <a:cs typeface="MS PGothic"/>
                <a:sym typeface="American Typewriter"/>
              </a:rPr>
              <a:t>m long, 			20 </a:t>
            </a:r>
            <a:r>
              <a:rPr lang="en-US" dirty="0">
                <a:solidFill>
                  <a:schemeClr val="accent1">
                    <a:lumMod val="50000"/>
                  </a:schemeClr>
                </a:solidFill>
                <a:latin typeface="Symbol" pitchFamily="18" charset="2"/>
                <a:ea typeface="MS PGothic"/>
                <a:cs typeface="MS PGothic"/>
                <a:sym typeface="Symbol" pitchFamily="18" charset="2"/>
              </a:rPr>
              <a:t></a:t>
            </a:r>
            <a:r>
              <a:rPr lang="en-US" dirty="0">
                <a:solidFill>
                  <a:schemeClr val="accent1">
                    <a:lumMod val="50000"/>
                  </a:schemeClr>
                </a:solidFill>
                <a:ea typeface="MS PGothic"/>
                <a:cs typeface="MS PGothic"/>
                <a:sym typeface="American Typewriter"/>
              </a:rPr>
              <a:t>m spot size, in a plasma of density 10</a:t>
            </a:r>
            <a:r>
              <a:rPr lang="en-US" baseline="30000" dirty="0">
                <a:solidFill>
                  <a:schemeClr val="accent1">
                    <a:lumMod val="50000"/>
                  </a:schemeClr>
                </a:solidFill>
                <a:ea typeface="MS PGothic"/>
                <a:cs typeface="MS PGothic"/>
                <a:sym typeface="American Typewriter"/>
              </a:rPr>
              <a:t>22</a:t>
            </a:r>
            <a:r>
              <a:rPr lang="en-US" dirty="0">
                <a:solidFill>
                  <a:schemeClr val="accent1">
                    <a:lumMod val="50000"/>
                  </a:schemeClr>
                </a:solidFill>
                <a:ea typeface="MS PGothic"/>
                <a:cs typeface="MS PGothic"/>
                <a:sym typeface="American Typewriter"/>
              </a:rPr>
              <a:t> e</a:t>
            </a:r>
            <a:r>
              <a:rPr lang="en-US" baseline="30000" dirty="0">
                <a:solidFill>
                  <a:schemeClr val="accent1">
                    <a:lumMod val="50000"/>
                  </a:schemeClr>
                </a:solidFill>
                <a:ea typeface="MS PGothic"/>
                <a:cs typeface="MS PGothic"/>
                <a:sym typeface="American Typewriter"/>
              </a:rPr>
              <a:t>-</a:t>
            </a:r>
            <a:r>
              <a:rPr lang="en-US" dirty="0">
                <a:solidFill>
                  <a:schemeClr val="accent1">
                    <a:lumMod val="50000"/>
                  </a:schemeClr>
                </a:solidFill>
                <a:ea typeface="MS PGothic"/>
                <a:cs typeface="MS PGothic"/>
                <a:sym typeface="American Typewriter"/>
              </a:rPr>
              <a:t>/m</a:t>
            </a:r>
            <a:r>
              <a:rPr lang="en-US" baseline="30000" dirty="0">
                <a:solidFill>
                  <a:schemeClr val="accent1">
                    <a:lumMod val="50000"/>
                  </a:schemeClr>
                </a:solidFill>
                <a:ea typeface="MS PGothic"/>
                <a:cs typeface="MS PGothic"/>
                <a:sym typeface="American Typewriter"/>
              </a:rPr>
              <a:t>3 </a:t>
            </a:r>
            <a:r>
              <a:rPr lang="en-US" dirty="0">
                <a:solidFill>
                  <a:schemeClr val="accent1">
                    <a:lumMod val="50000"/>
                  </a:schemeClr>
                </a:solidFill>
                <a:ea typeface="MS PGothic"/>
                <a:cs typeface="MS PGothic"/>
                <a:sym typeface="American Typewriter"/>
              </a:rPr>
              <a:t>at </a:t>
            </a:r>
            <a:r>
              <a:rPr lang="en-US" dirty="0">
                <a:solidFill>
                  <a:schemeClr val="accent1">
                    <a:lumMod val="50000"/>
                  </a:schemeClr>
                </a:solidFill>
                <a:latin typeface="Symbol" pitchFamily="18" charset="2"/>
                <a:ea typeface="MS PGothic"/>
                <a:cs typeface="MS PGothic"/>
                <a:sym typeface="Symbol" pitchFamily="18" charset="2"/>
              </a:rPr>
              <a:t></a:t>
            </a:r>
            <a:r>
              <a:rPr lang="en-US" baseline="-25000" dirty="0">
                <a:solidFill>
                  <a:schemeClr val="accent1">
                    <a:lumMod val="50000"/>
                  </a:schemeClr>
                </a:solidFill>
                <a:ea typeface="MS PGothic"/>
                <a:cs typeface="MS PGothic"/>
                <a:sym typeface="American Typewriter"/>
              </a:rPr>
              <a:t>p</a:t>
            </a:r>
            <a:r>
              <a:rPr lang="en-US" dirty="0">
                <a:solidFill>
                  <a:schemeClr val="accent1">
                    <a:lumMod val="50000"/>
                  </a:schemeClr>
                </a:solidFill>
                <a:ea typeface="MS PGothic"/>
                <a:cs typeface="MS PGothic"/>
                <a:sym typeface="American Typewriter"/>
              </a:rPr>
              <a:t>=300 </a:t>
            </a:r>
            <a:r>
              <a:rPr lang="en-US" dirty="0">
                <a:solidFill>
                  <a:schemeClr val="accent1">
                    <a:lumMod val="50000"/>
                  </a:schemeClr>
                </a:solidFill>
                <a:latin typeface="Symbol" pitchFamily="18" charset="2"/>
                <a:ea typeface="MS PGothic"/>
                <a:cs typeface="MS PGothic"/>
                <a:sym typeface="Symbol" pitchFamily="18" charset="2"/>
              </a:rPr>
              <a:t></a:t>
            </a:r>
            <a:r>
              <a:rPr lang="en-US" dirty="0">
                <a:solidFill>
                  <a:schemeClr val="accent1">
                    <a:lumMod val="50000"/>
                  </a:schemeClr>
                </a:solidFill>
                <a:ea typeface="MS PGothic"/>
                <a:cs typeface="MS PGothic"/>
                <a:sym typeface="American Typewriter"/>
              </a:rPr>
              <a:t>m ?</a:t>
            </a:r>
          </a:p>
          <a:p>
            <a:pPr algn="just" defTabSz="673100" eaLnBrk="0" hangingPunct="0">
              <a:spcBef>
                <a:spcPct val="50000"/>
              </a:spcBef>
              <a:buFont typeface="Wingdings" pitchFamily="2" charset="2"/>
              <a:buChar char="v"/>
              <a:defRPr/>
            </a:pPr>
            <a:r>
              <a:rPr lang="en-US" b="1" dirty="0">
                <a:solidFill>
                  <a:schemeClr val="accent1">
                    <a:lumMod val="50000"/>
                  </a:schemeClr>
                </a:solidFill>
                <a:ea typeface="MS PGothic"/>
                <a:cs typeface="MS PGothic"/>
                <a:sym typeface="American Typewriter"/>
              </a:rPr>
              <a:t> Ramped bunch train configuration </a:t>
            </a:r>
            <a:r>
              <a:rPr lang="en-US" dirty="0">
                <a:solidFill>
                  <a:schemeClr val="accent1">
                    <a:lumMod val="50000"/>
                  </a:schemeClr>
                </a:solidFill>
                <a:ea typeface="MS PGothic"/>
                <a:cs typeface="MS PGothic"/>
                <a:sym typeface="American Typewriter"/>
              </a:rPr>
              <a:t>to enhance transformer ratio?</a:t>
            </a:r>
          </a:p>
          <a:p>
            <a:pPr algn="just" defTabSz="673100" eaLnBrk="0" hangingPunct="0">
              <a:spcBef>
                <a:spcPct val="50000"/>
              </a:spcBef>
              <a:buFont typeface="Wingdings" pitchFamily="2" charset="2"/>
              <a:buChar char="v"/>
              <a:defRPr/>
            </a:pPr>
            <a:r>
              <a:rPr lang="en-US" dirty="0">
                <a:solidFill>
                  <a:schemeClr val="accent1">
                    <a:lumMod val="50000"/>
                  </a:schemeClr>
                </a:solidFill>
                <a:ea typeface="MS PGothic"/>
                <a:cs typeface="MS PGothic"/>
                <a:sym typeface="American Typewriter"/>
              </a:rPr>
              <a:t> </a:t>
            </a:r>
            <a:r>
              <a:rPr lang="en-US" b="1" dirty="0">
                <a:solidFill>
                  <a:schemeClr val="accent1">
                    <a:lumMod val="50000"/>
                  </a:schemeClr>
                </a:solidFill>
                <a:ea typeface="MS PGothic"/>
                <a:cs typeface="MS PGothic"/>
                <a:sym typeface="American Typewriter"/>
              </a:rPr>
              <a:t>High quality bunch</a:t>
            </a:r>
            <a:r>
              <a:rPr lang="en-US" dirty="0">
                <a:solidFill>
                  <a:schemeClr val="accent1">
                    <a:lumMod val="50000"/>
                  </a:schemeClr>
                </a:solidFill>
                <a:ea typeface="MS PGothic"/>
                <a:cs typeface="MS PGothic"/>
                <a:sym typeface="American Typewriter"/>
              </a:rPr>
              <a:t> preservation during acceleration and transport?</a:t>
            </a:r>
            <a:endParaRPr lang="en-US" b="1" dirty="0">
              <a:solidFill>
                <a:schemeClr val="accent1">
                  <a:lumMod val="50000"/>
                </a:schemeClr>
              </a:solidFill>
              <a:ea typeface="MS PGothic"/>
              <a:cs typeface="MS PGothic"/>
              <a:sym typeface="American Typewriter"/>
            </a:endParaRPr>
          </a:p>
          <a:p>
            <a:pPr algn="just" defTabSz="673100" eaLnBrk="0" hangingPunct="0">
              <a:spcBef>
                <a:spcPct val="50000"/>
              </a:spcBef>
              <a:buFont typeface="Wingdings" pitchFamily="2" charset="2"/>
              <a:buChar char="v"/>
              <a:defRPr/>
            </a:pPr>
            <a:r>
              <a:rPr lang="en-US" b="1" dirty="0">
                <a:solidFill>
                  <a:schemeClr val="accent1">
                    <a:lumMod val="50000"/>
                  </a:schemeClr>
                </a:solidFill>
                <a:ea typeface="MS PGothic"/>
                <a:cs typeface="MS PGothic"/>
                <a:sym typeface="American Typewriter"/>
              </a:rPr>
              <a:t> Strong blowout regime</a:t>
            </a:r>
            <a:r>
              <a:rPr lang="en-US" dirty="0">
                <a:solidFill>
                  <a:schemeClr val="accent1">
                    <a:lumMod val="50000"/>
                  </a:schemeClr>
                </a:solidFill>
                <a:ea typeface="MS PGothic"/>
                <a:cs typeface="MS PGothic"/>
                <a:sym typeface="American Typewriter"/>
              </a:rPr>
              <a:t> with </a:t>
            </a:r>
            <a:r>
              <a:rPr lang="en-US" dirty="0" err="1">
                <a:solidFill>
                  <a:schemeClr val="accent1">
                    <a:lumMod val="50000"/>
                  </a:schemeClr>
                </a:solidFill>
                <a:ea typeface="MS PGothic"/>
                <a:cs typeface="MS PGothic"/>
                <a:sym typeface="American Typewriter"/>
              </a:rPr>
              <a:t>pC</a:t>
            </a:r>
            <a:r>
              <a:rPr lang="en-US" dirty="0">
                <a:solidFill>
                  <a:schemeClr val="accent1">
                    <a:lumMod val="50000"/>
                  </a:schemeClr>
                </a:solidFill>
                <a:ea typeface="MS PGothic"/>
                <a:cs typeface="MS PGothic"/>
                <a:sym typeface="American Typewriter"/>
              </a:rPr>
              <a:t>/</a:t>
            </a:r>
            <a:r>
              <a:rPr lang="en-US" dirty="0" err="1">
                <a:solidFill>
                  <a:schemeClr val="accent1">
                    <a:lumMod val="50000"/>
                  </a:schemeClr>
                </a:solidFill>
                <a:ea typeface="MS PGothic"/>
                <a:cs typeface="MS PGothic"/>
                <a:sym typeface="American Typewriter"/>
              </a:rPr>
              <a:t>fs</a:t>
            </a:r>
            <a:r>
              <a:rPr lang="en-US" dirty="0">
                <a:solidFill>
                  <a:schemeClr val="accent1">
                    <a:lumMod val="50000"/>
                  </a:schemeClr>
                </a:solidFill>
                <a:ea typeface="MS PGothic"/>
                <a:cs typeface="MS PGothic"/>
                <a:sym typeface="American Typewriter"/>
              </a:rPr>
              <a:t> bunches </a:t>
            </a:r>
            <a:r>
              <a:rPr lang="en-US" dirty="0">
                <a:solidFill>
                  <a:schemeClr val="accent1">
                    <a:lumMod val="50000"/>
                  </a:schemeClr>
                </a:solidFill>
                <a:ea typeface="MS PGothic"/>
                <a:cs typeface="MS PGothic"/>
                <a:sym typeface="Wingdings" pitchFamily="2" charset="2"/>
              </a:rPr>
              <a:t></a:t>
            </a:r>
            <a:r>
              <a:rPr lang="en-US" dirty="0">
                <a:solidFill>
                  <a:schemeClr val="accent1">
                    <a:lumMod val="50000"/>
                  </a:schemeClr>
                </a:solidFill>
                <a:ea typeface="MS PGothic"/>
                <a:cs typeface="MS PGothic"/>
                <a:sym typeface="American Typewriter"/>
              </a:rPr>
              <a:t> </a:t>
            </a:r>
            <a:r>
              <a:rPr lang="en-US" b="1" dirty="0">
                <a:solidFill>
                  <a:schemeClr val="accent1">
                    <a:lumMod val="50000"/>
                  </a:schemeClr>
                </a:solidFill>
                <a:ea typeface="MS PGothic"/>
                <a:cs typeface="MS PGothic"/>
                <a:sym typeface="American Typewriter"/>
              </a:rPr>
              <a:t>TV/m</a:t>
            </a:r>
            <a:r>
              <a:rPr lang="en-US" dirty="0">
                <a:solidFill>
                  <a:schemeClr val="accent1">
                    <a:lumMod val="50000"/>
                  </a:schemeClr>
                </a:solidFill>
                <a:ea typeface="MS PGothic"/>
                <a:cs typeface="MS PGothic"/>
                <a:sym typeface="American Typewriter"/>
              </a:rPr>
              <a:t> regime ?</a:t>
            </a:r>
          </a:p>
        </p:txBody>
      </p:sp>
      <p:pic>
        <p:nvPicPr>
          <p:cNvPr id="39946" name="Picture 14"/>
          <p:cNvPicPr>
            <a:picLocks noChangeAspect="1" noChangeArrowheads="1"/>
          </p:cNvPicPr>
          <p:nvPr/>
        </p:nvPicPr>
        <p:blipFill>
          <a:blip r:embed="rId6" cstate="print"/>
          <a:srcRect l="25972" t="27777" r="29445" b="41112"/>
          <a:stretch>
            <a:fillRect/>
          </a:stretch>
        </p:blipFill>
        <p:spPr bwMode="auto">
          <a:xfrm>
            <a:off x="7812088" y="6019800"/>
            <a:ext cx="965200" cy="506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6480" y="273629"/>
            <a:ext cx="8508007" cy="542937"/>
          </a:xfrm>
          <a:ln/>
        </p:spPr>
        <p:txBody>
          <a:bodyPr tIns="28737">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3300" dirty="0"/>
              <a:t>Simulation </a:t>
            </a:r>
            <a:r>
              <a:rPr lang="en-GB" sz="3300" dirty="0" smtClean="0"/>
              <a:t>parameters (by A.R. Rossi)</a:t>
            </a:r>
            <a:endParaRPr lang="en-GB" sz="3300" dirty="0"/>
          </a:p>
        </p:txBody>
      </p:sp>
      <p:sp>
        <p:nvSpPr>
          <p:cNvPr id="3074" name="Rectangle 2"/>
          <p:cNvSpPr>
            <a:spLocks noGrp="1" noChangeArrowheads="1"/>
          </p:cNvSpPr>
          <p:nvPr>
            <p:ph type="subTitle" idx="4294967295"/>
          </p:nvPr>
        </p:nvSpPr>
        <p:spPr bwMode="auto">
          <a:xfrm>
            <a:off x="555840" y="816566"/>
            <a:ext cx="3951360" cy="2216392"/>
          </a:xfrm>
          <a:prstGeom prst="rect">
            <a:avLst/>
          </a:prstGeom>
          <a:noFill/>
          <a:ln/>
        </p:spPr>
        <p:txBody>
          <a:bodyPr lIns="0" tIns="19267" rIns="0" bIns="0" anchor="ctr">
            <a:normAutofit fontScale="92500" lnSpcReduction="10000"/>
          </a:bodyPr>
          <a:lstStyle/>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pPr>
            <a:r>
              <a:rPr lang="en-GB" sz="2200" dirty="0"/>
              <a:t>Laser parameters</a:t>
            </a:r>
          </a:p>
          <a:p>
            <a:pPr marL="0" indent="0" algn="just">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pPr>
            <a:endParaRPr lang="en-GB" sz="900" dirty="0"/>
          </a:p>
          <a:p>
            <a:pPr marL="0" indent="0">
              <a:spcAft>
                <a:spcPct val="0"/>
              </a:spcAft>
              <a:buSzPct val="45000"/>
              <a:buFont typeface="Wingdings" charset="2"/>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pPr>
            <a:r>
              <a:rPr lang="en-GB" sz="1400" dirty="0"/>
              <a:t> Energy: 3 J (both </a:t>
            </a:r>
            <a:r>
              <a:rPr lang="en-GB" sz="1400" i="1" dirty="0">
                <a:solidFill>
                  <a:srgbClr val="FF0000"/>
                </a:solidFill>
              </a:rPr>
              <a:t>realistic</a:t>
            </a:r>
            <a:r>
              <a:rPr lang="en-GB" sz="1400" dirty="0"/>
              <a:t> and </a:t>
            </a:r>
            <a:r>
              <a:rPr lang="en-GB" sz="1400" i="1" dirty="0">
                <a:solidFill>
                  <a:srgbClr val="FF0000"/>
                </a:solidFill>
              </a:rPr>
              <a:t>conservative</a:t>
            </a:r>
            <a:r>
              <a:rPr lang="en-GB" sz="1400" dirty="0"/>
              <a:t>);</a:t>
            </a:r>
          </a:p>
          <a:p>
            <a:pPr marL="0" indent="0">
              <a:spcAft>
                <a:spcPct val="0"/>
              </a:spcAft>
              <a:buSzPct val="45000"/>
              <a:buFont typeface="Wingdings" charset="2"/>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pPr>
            <a:r>
              <a:rPr lang="en-GB" sz="1400" dirty="0"/>
              <a:t> Length: 35 </a:t>
            </a:r>
            <a:r>
              <a:rPr lang="en-GB" sz="1400" dirty="0" err="1"/>
              <a:t>fs</a:t>
            </a:r>
            <a:r>
              <a:rPr lang="en-GB" sz="1400" dirty="0"/>
              <a:t> (FWHM);</a:t>
            </a:r>
          </a:p>
          <a:p>
            <a:pPr marL="0" indent="0">
              <a:spcAft>
                <a:spcPct val="0"/>
              </a:spcAft>
              <a:buSzPct val="45000"/>
              <a:buFont typeface="Wingdings" charset="2"/>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pPr>
            <a:r>
              <a:rPr lang="en-GB" sz="1400" dirty="0"/>
              <a:t> w</a:t>
            </a:r>
            <a:r>
              <a:rPr lang="en-GB" sz="1400" baseline="-33000" dirty="0"/>
              <a:t>0</a:t>
            </a:r>
            <a:r>
              <a:rPr lang="en-GB" sz="1400" dirty="0"/>
              <a:t>: 64.5 um;</a:t>
            </a:r>
          </a:p>
          <a:p>
            <a:pPr marL="0" indent="0">
              <a:spcAft>
                <a:spcPct val="0"/>
              </a:spcAft>
              <a:buSzPct val="45000"/>
              <a:buFont typeface="Wingdings" charset="2"/>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pPr>
            <a:r>
              <a:rPr lang="en-GB" sz="1400" dirty="0"/>
              <a:t> Rayleigh range: </a:t>
            </a:r>
            <a:r>
              <a:rPr lang="en-GB" sz="1400" dirty="0">
                <a:cs typeface="Arial" charset="0"/>
              </a:rPr>
              <a:t>~ 16.6 cm;</a:t>
            </a:r>
          </a:p>
          <a:p>
            <a:pPr marL="0" indent="0">
              <a:spcAft>
                <a:spcPct val="0"/>
              </a:spcAft>
              <a:buSzPct val="45000"/>
              <a:buFont typeface="Wingdings" charset="2"/>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pPr>
            <a:r>
              <a:rPr lang="en-GB" sz="1400" dirty="0">
                <a:cs typeface="Arial" charset="0"/>
              </a:rPr>
              <a:t> Gaussian profiles;</a:t>
            </a:r>
          </a:p>
          <a:p>
            <a:pPr marL="0" indent="0">
              <a:spcAft>
                <a:spcPct val="0"/>
              </a:spcAft>
              <a:buSzPct val="45000"/>
              <a:buFont typeface="Wingdings" charset="2"/>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pPr>
            <a:r>
              <a:rPr lang="en-GB" sz="1400" dirty="0">
                <a:cs typeface="Arial" charset="0"/>
              </a:rPr>
              <a:t> Guided by transverse plasma density tapering;</a:t>
            </a:r>
          </a:p>
          <a:p>
            <a:pPr marL="0" indent="0">
              <a:spcAft>
                <a:spcPct val="0"/>
              </a:spcAft>
              <a:buSzPct val="45000"/>
              <a:buFont typeface="Wingdings" charset="2"/>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Lst>
            </a:pPr>
            <a:r>
              <a:rPr lang="en-GB" sz="1400" dirty="0">
                <a:cs typeface="Arial" charset="0"/>
              </a:rPr>
              <a:t> Acceleration length: ~ 22 cm.</a:t>
            </a:r>
          </a:p>
        </p:txBody>
      </p:sp>
      <p:sp>
        <p:nvSpPr>
          <p:cNvPr id="3075" name="Text Box 3"/>
          <p:cNvSpPr txBox="1">
            <a:spLocks noChangeArrowheads="1"/>
          </p:cNvSpPr>
          <p:nvPr/>
        </p:nvSpPr>
        <p:spPr bwMode="auto">
          <a:xfrm>
            <a:off x="4996800" y="849690"/>
            <a:ext cx="3951360" cy="2579311"/>
          </a:xfrm>
          <a:prstGeom prst="rect">
            <a:avLst/>
          </a:prstGeom>
          <a:noFill/>
          <a:ln w="9525">
            <a:noFill/>
            <a:round/>
            <a:headEnd/>
            <a:tailEnd/>
          </a:ln>
          <a:effectLst/>
        </p:spPr>
        <p:txBody>
          <a:bodyPr lIns="0" tIns="19267"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200" dirty="0">
                <a:solidFill>
                  <a:srgbClr val="000000"/>
                </a:solidFill>
                <a:ea typeface="Microsoft YaHei" charset="0"/>
                <a:cs typeface="Microsoft YaHei" charset="0"/>
              </a:rPr>
              <a:t>In - Beam parameters</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GB" sz="900" dirty="0">
              <a:solidFill>
                <a:srgbClr val="000000"/>
              </a:solidFill>
              <a:ea typeface="Microsoft YaHei" charset="0"/>
              <a:cs typeface="Microsoft YaHei" charset="0"/>
            </a:endParaRP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200" dirty="0">
                <a:solidFill>
                  <a:srgbClr val="000000"/>
                </a:solidFill>
                <a:ea typeface="Microsoft YaHei" charset="0"/>
                <a:cs typeface="Microsoft YaHei" charset="0"/>
              </a:rPr>
              <a:t> </a:t>
            </a:r>
            <a:r>
              <a:rPr lang="en-GB" sz="1400" dirty="0">
                <a:solidFill>
                  <a:srgbClr val="000000"/>
                </a:solidFill>
                <a:ea typeface="Microsoft YaHei" charset="0"/>
                <a:cs typeface="Microsoft YaHei" charset="0"/>
              </a:rPr>
              <a:t>Charge: 5 </a:t>
            </a:r>
            <a:r>
              <a:rPr lang="en-GB" sz="1400" dirty="0" err="1">
                <a:solidFill>
                  <a:srgbClr val="000000"/>
                </a:solidFill>
                <a:ea typeface="Microsoft YaHei" charset="0"/>
                <a:cs typeface="Microsoft YaHei" charset="0"/>
              </a:rPr>
              <a:t>pC</a:t>
            </a:r>
            <a:endParaRPr lang="en-GB" sz="1400" dirty="0">
              <a:solidFill>
                <a:srgbClr val="000000"/>
              </a:solidFill>
              <a:ea typeface="Microsoft YaHei" charset="0"/>
              <a:cs typeface="Microsoft YaHei" charset="0"/>
            </a:endParaRP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ea typeface="Microsoft YaHei" charset="0"/>
                <a:cs typeface="Microsoft YaHei" charset="0"/>
              </a:rPr>
              <a:t> </a:t>
            </a:r>
            <a:r>
              <a:rPr lang="en-GB" sz="1400" dirty="0" err="1">
                <a:solidFill>
                  <a:srgbClr val="000000"/>
                </a:solidFill>
                <a:cs typeface="Arial" charset="0"/>
              </a:rPr>
              <a:t>σ</a:t>
            </a:r>
            <a:r>
              <a:rPr lang="en-GB" sz="1400" baseline="-33000" dirty="0" err="1">
                <a:solidFill>
                  <a:srgbClr val="000000"/>
                </a:solidFill>
                <a:cs typeface="Arial" charset="0"/>
              </a:rPr>
              <a:t>tr</a:t>
            </a:r>
            <a:r>
              <a:rPr lang="en-GB" sz="1400" dirty="0">
                <a:solidFill>
                  <a:srgbClr val="000000"/>
                </a:solidFill>
                <a:cs typeface="Arial" charset="0"/>
              </a:rPr>
              <a:t>: ~ 10 um; </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a:t>
            </a:r>
            <a:r>
              <a:rPr lang="en-GB" sz="1400" dirty="0" err="1">
                <a:solidFill>
                  <a:srgbClr val="000000"/>
                </a:solidFill>
                <a:cs typeface="Arial" charset="0"/>
              </a:rPr>
              <a:t>σ</a:t>
            </a:r>
            <a:r>
              <a:rPr lang="en-GB" sz="1400" baseline="-33000" dirty="0" err="1">
                <a:solidFill>
                  <a:srgbClr val="000000"/>
                </a:solidFill>
                <a:cs typeface="Arial" charset="0"/>
              </a:rPr>
              <a:t>z</a:t>
            </a:r>
            <a:r>
              <a:rPr lang="en-GB" sz="1400" dirty="0">
                <a:solidFill>
                  <a:srgbClr val="000000"/>
                </a:solidFill>
                <a:cs typeface="Arial" charset="0"/>
              </a:rPr>
              <a:t>: 3.5 um;</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a:t>
            </a:r>
            <a:r>
              <a:rPr lang="en-GB" sz="1400" dirty="0" err="1">
                <a:solidFill>
                  <a:srgbClr val="000000"/>
                </a:solidFill>
                <a:cs typeface="Arial" charset="0"/>
              </a:rPr>
              <a:t>ε</a:t>
            </a:r>
            <a:r>
              <a:rPr lang="en-GB" sz="1400" baseline="-33000" dirty="0" err="1">
                <a:solidFill>
                  <a:srgbClr val="000000"/>
                </a:solidFill>
                <a:cs typeface="Arial" charset="0"/>
              </a:rPr>
              <a:t>n</a:t>
            </a:r>
            <a:r>
              <a:rPr lang="en-GB" sz="1400" dirty="0">
                <a:solidFill>
                  <a:srgbClr val="000000"/>
                </a:solidFill>
                <a:cs typeface="Arial" charset="0"/>
              </a:rPr>
              <a:t>: 1.2 mm – </a:t>
            </a:r>
            <a:r>
              <a:rPr lang="en-GB" sz="1400" dirty="0" err="1">
                <a:solidFill>
                  <a:srgbClr val="000000"/>
                </a:solidFill>
                <a:cs typeface="Arial" charset="0"/>
              </a:rPr>
              <a:t>mrad</a:t>
            </a:r>
            <a:r>
              <a:rPr lang="en-GB" sz="1400" dirty="0">
                <a:solidFill>
                  <a:srgbClr val="000000"/>
                </a:solidFill>
                <a:cs typeface="Arial" charset="0"/>
              </a:rPr>
              <a:t>;</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a:t>
            </a:r>
            <a:r>
              <a:rPr lang="en-GB" sz="1400" dirty="0" err="1">
                <a:solidFill>
                  <a:srgbClr val="000000"/>
                </a:solidFill>
                <a:cs typeface="Arial" charset="0"/>
              </a:rPr>
              <a:t>δγ</a:t>
            </a:r>
            <a:r>
              <a:rPr lang="en-GB" sz="1400" dirty="0">
                <a:solidFill>
                  <a:srgbClr val="000000"/>
                </a:solidFill>
                <a:cs typeface="Arial" charset="0"/>
              </a:rPr>
              <a:t>/γ: 10</a:t>
            </a:r>
            <a:r>
              <a:rPr lang="en-GB" sz="1400" baseline="33000" dirty="0">
                <a:solidFill>
                  <a:srgbClr val="000000"/>
                </a:solidFill>
                <a:cs typeface="Arial" charset="0"/>
              </a:rPr>
              <a:t>-3</a:t>
            </a:r>
            <a:r>
              <a:rPr lang="en-GB" sz="1400" dirty="0">
                <a:solidFill>
                  <a:srgbClr val="000000"/>
                </a:solidFill>
                <a:cs typeface="Arial" charset="0"/>
              </a:rPr>
              <a:t>;</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Energy: 160 </a:t>
            </a:r>
            <a:r>
              <a:rPr lang="en-GB" sz="1400" dirty="0" err="1">
                <a:solidFill>
                  <a:srgbClr val="000000"/>
                </a:solidFill>
                <a:cs typeface="Arial" charset="0"/>
              </a:rPr>
              <a:t>MeV</a:t>
            </a:r>
            <a:endParaRPr lang="en-GB" sz="1400" dirty="0">
              <a:solidFill>
                <a:srgbClr val="000000"/>
              </a:solidFill>
              <a:cs typeface="Arial" charset="0"/>
            </a:endParaRP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a:t>
            </a:r>
            <a:r>
              <a:rPr lang="en-GB" sz="2900" dirty="0">
                <a:solidFill>
                  <a:srgbClr val="000000"/>
                </a:solidFill>
                <a:cs typeface="Arial" charset="0"/>
              </a:rPr>
              <a:t> </a:t>
            </a:r>
          </a:p>
        </p:txBody>
      </p:sp>
      <p:sp>
        <p:nvSpPr>
          <p:cNvPr id="3076" name="Text Box 4"/>
          <p:cNvSpPr txBox="1">
            <a:spLocks noChangeArrowheads="1"/>
          </p:cNvSpPr>
          <p:nvPr/>
        </p:nvSpPr>
        <p:spPr bwMode="auto">
          <a:xfrm>
            <a:off x="217440" y="3068960"/>
            <a:ext cx="8714880" cy="3429000"/>
          </a:xfrm>
          <a:prstGeom prst="rect">
            <a:avLst/>
          </a:prstGeom>
          <a:noFill/>
          <a:ln w="9525">
            <a:noFill/>
            <a:round/>
            <a:headEnd/>
            <a:tailEnd/>
          </a:ln>
          <a:effectLst/>
        </p:spPr>
        <p:txBody>
          <a:bodyPr lIns="81639" tIns="40820"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sz="1400" dirty="0">
                <a:solidFill>
                  <a:srgbClr val="000000"/>
                </a:solidFill>
                <a:ea typeface="Microsoft YaHei" charset="0"/>
                <a:cs typeface="Microsoft YaHei" charset="0"/>
              </a:rPr>
              <a:t>In the code, the laser is guided by a transverse density tapering since the presence of a capillary tube needs to be implemented (work in progress). However the transverse mode in the capillary, if the laser is well matched (w</a:t>
            </a:r>
            <a:r>
              <a:rPr lang="en-GB" sz="1400" baseline="-33000" dirty="0">
                <a:solidFill>
                  <a:srgbClr val="000000"/>
                </a:solidFill>
                <a:ea typeface="Microsoft YaHei" charset="0"/>
                <a:cs typeface="Microsoft YaHei" charset="0"/>
              </a:rPr>
              <a:t>0</a:t>
            </a:r>
            <a:r>
              <a:rPr lang="en-GB" sz="1400" dirty="0">
                <a:solidFill>
                  <a:srgbClr val="000000"/>
                </a:solidFill>
                <a:ea typeface="Microsoft YaHei" charset="0"/>
                <a:cs typeface="Microsoft YaHei" charset="0"/>
              </a:rPr>
              <a:t>=0.645 </a:t>
            </a:r>
            <a:r>
              <a:rPr lang="en-GB" sz="1400" dirty="0" err="1">
                <a:solidFill>
                  <a:srgbClr val="000000"/>
                </a:solidFill>
                <a:cs typeface="Arial" charset="0"/>
              </a:rPr>
              <a:t>R</a:t>
            </a:r>
            <a:r>
              <a:rPr lang="en-GB" sz="1400" baseline="-33000" dirty="0" err="1">
                <a:solidFill>
                  <a:srgbClr val="000000"/>
                </a:solidFill>
                <a:cs typeface="Arial" charset="0"/>
              </a:rPr>
              <a:t>cap</a:t>
            </a:r>
            <a:r>
              <a:rPr lang="en-GB" sz="1400" dirty="0">
                <a:solidFill>
                  <a:srgbClr val="000000"/>
                </a:solidFill>
                <a:ea typeface="Microsoft YaHei" charset="0"/>
                <a:cs typeface="Microsoft YaHei" charset="0"/>
              </a:rPr>
              <a:t>), should not be too different from the TEM</a:t>
            </a:r>
            <a:r>
              <a:rPr lang="en-GB" sz="1400" baseline="-33000" dirty="0">
                <a:solidFill>
                  <a:srgbClr val="000000"/>
                </a:solidFill>
                <a:ea typeface="Microsoft YaHei" charset="0"/>
                <a:cs typeface="Microsoft YaHei" charset="0"/>
              </a:rPr>
              <a:t>00</a:t>
            </a:r>
            <a:r>
              <a:rPr lang="en-GB" sz="1400" dirty="0">
                <a:solidFill>
                  <a:srgbClr val="000000"/>
                </a:solidFill>
                <a:ea typeface="Microsoft YaHei" charset="0"/>
                <a:cs typeface="Microsoft YaHei" charset="0"/>
              </a:rPr>
              <a:t> of free space [1]. Moreover, the leakage of energy from the capillary boundary has been implemented by multiplying the laser intensity by [1]:</a:t>
            </a:r>
          </a:p>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en-GB" sz="1400" dirty="0">
              <a:solidFill>
                <a:srgbClr val="000000"/>
              </a:solidFill>
              <a:ea typeface="Microsoft YaHei" charset="0"/>
              <a:cs typeface="Microsoft YaHei" charset="0"/>
            </a:endParaRP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sz="1400" dirty="0">
                <a:solidFill>
                  <a:srgbClr val="000000"/>
                </a:solidFill>
                <a:ea typeface="Microsoft YaHei" charset="0"/>
                <a:cs typeface="Microsoft YaHei" charset="0"/>
              </a:rPr>
              <a:t>Exp[-s/L</a:t>
            </a:r>
            <a:r>
              <a:rPr lang="en-GB" sz="1400" baseline="-33000" dirty="0">
                <a:solidFill>
                  <a:srgbClr val="000000"/>
                </a:solidFill>
                <a:ea typeface="Microsoft YaHei" charset="0"/>
                <a:cs typeface="Microsoft YaHei" charset="0"/>
              </a:rPr>
              <a:t>d</a:t>
            </a:r>
            <a:r>
              <a:rPr lang="en-GB" sz="1400" dirty="0">
                <a:solidFill>
                  <a:srgbClr val="000000"/>
                </a:solidFill>
                <a:ea typeface="Microsoft YaHei" charset="0"/>
                <a:cs typeface="Microsoft YaHei" charset="0"/>
              </a:rPr>
              <a:t>]		with		L</a:t>
            </a:r>
            <a:r>
              <a:rPr lang="en-GB" sz="1400" baseline="-33000" dirty="0">
                <a:solidFill>
                  <a:srgbClr val="000000"/>
                </a:solidFill>
                <a:ea typeface="Microsoft YaHei" charset="0"/>
                <a:cs typeface="Microsoft YaHei" charset="0"/>
              </a:rPr>
              <a:t>d</a:t>
            </a:r>
            <a:r>
              <a:rPr lang="en-GB" sz="1400" dirty="0">
                <a:solidFill>
                  <a:srgbClr val="000000"/>
                </a:solidFill>
                <a:cs typeface="Arial" charset="0"/>
              </a:rPr>
              <a:t>~ 7.4 m for </a:t>
            </a:r>
            <a:r>
              <a:rPr lang="en-GB" sz="1400" dirty="0" err="1">
                <a:solidFill>
                  <a:srgbClr val="000000"/>
                </a:solidFill>
                <a:cs typeface="Arial" charset="0"/>
              </a:rPr>
              <a:t>R</a:t>
            </a:r>
            <a:r>
              <a:rPr lang="en-GB" sz="1400" baseline="-33000" dirty="0" err="1">
                <a:solidFill>
                  <a:srgbClr val="000000"/>
                </a:solidFill>
                <a:cs typeface="Arial" charset="0"/>
              </a:rPr>
              <a:t>cap</a:t>
            </a:r>
            <a:r>
              <a:rPr lang="en-GB" sz="1400" dirty="0">
                <a:solidFill>
                  <a:srgbClr val="000000"/>
                </a:solidFill>
                <a:cs typeface="Arial" charset="0"/>
              </a:rPr>
              <a:t>= 100 um</a:t>
            </a:r>
          </a:p>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en-GB" sz="1400" dirty="0">
              <a:solidFill>
                <a:srgbClr val="000000"/>
              </a:solidFill>
              <a:cs typeface="Arial" charset="0"/>
            </a:endParaRPr>
          </a:p>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sz="1400" dirty="0">
                <a:solidFill>
                  <a:srgbClr val="000000"/>
                </a:solidFill>
                <a:cs typeface="Arial" charset="0"/>
              </a:rPr>
              <a:t>which allows for a long accelerating plasma channel, since the laser parameter is less than 1 and the plasma wave is linear and slippage is not critical. The main yet unanswered question is what happens to the plasma wave when 2R</a:t>
            </a:r>
            <a:r>
              <a:rPr lang="en-GB" sz="1400" baseline="-33000" dirty="0">
                <a:solidFill>
                  <a:srgbClr val="000000"/>
                </a:solidFill>
                <a:cs typeface="Arial" charset="0"/>
              </a:rPr>
              <a:t>cap</a:t>
            </a:r>
            <a:r>
              <a:rPr lang="en-GB" sz="1400" dirty="0">
                <a:solidFill>
                  <a:srgbClr val="000000"/>
                </a:solidFill>
                <a:latin typeface="Mathematica1" charset="2"/>
                <a:ea typeface="Mathematica1" charset="2"/>
                <a:cs typeface="Mathematica1" charset="2"/>
              </a:rPr>
              <a:t></a:t>
            </a:r>
            <a:r>
              <a:rPr lang="en-GB" sz="1400" dirty="0">
                <a:solidFill>
                  <a:srgbClr val="000000"/>
                </a:solidFill>
                <a:cs typeface="Arial" charset="0"/>
              </a:rPr>
              <a:t> </a:t>
            </a:r>
            <a:r>
              <a:rPr lang="en-GB" sz="1400" dirty="0" err="1">
                <a:solidFill>
                  <a:srgbClr val="000000"/>
                </a:solidFill>
                <a:cs typeface="Arial" charset="0"/>
              </a:rPr>
              <a:t>λ</a:t>
            </a:r>
            <a:r>
              <a:rPr lang="en-GB" sz="1400" baseline="-33000" dirty="0" err="1">
                <a:solidFill>
                  <a:srgbClr val="000000"/>
                </a:solidFill>
                <a:cs typeface="Arial" charset="0"/>
              </a:rPr>
              <a:t>p</a:t>
            </a:r>
            <a:r>
              <a:rPr lang="en-GB" sz="1400" dirty="0">
                <a:solidFill>
                  <a:srgbClr val="000000"/>
                </a:solidFill>
                <a:cs typeface="Arial" charset="0"/>
              </a:rPr>
              <a:t> (work in progress), which however is not our case for now. Moreover, the capillary radius has been take quite large in order to simulate an easier experimental setting (as regards laser pointing).</a:t>
            </a:r>
          </a:p>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en-GB" sz="1400" dirty="0">
              <a:solidFill>
                <a:srgbClr val="000000"/>
              </a:solidFill>
              <a:cs typeface="Arial" charset="0"/>
            </a:endParaRPr>
          </a:p>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sz="1400" dirty="0">
                <a:solidFill>
                  <a:srgbClr val="000000"/>
                </a:solidFill>
                <a:cs typeface="Arial" charset="0"/>
              </a:rPr>
              <a:t>In the following the plasma channel is composed of a 2 cm long matching ramp, with linearly increasing density from an initial value n</a:t>
            </a:r>
            <a:r>
              <a:rPr lang="en-GB" sz="1400" baseline="-33000" dirty="0">
                <a:solidFill>
                  <a:srgbClr val="000000"/>
                </a:solidFill>
                <a:cs typeface="Arial" charset="0"/>
              </a:rPr>
              <a:t>0</a:t>
            </a:r>
            <a:r>
              <a:rPr lang="en-GB" sz="1400" dirty="0">
                <a:solidFill>
                  <a:srgbClr val="000000"/>
                </a:solidFill>
                <a:cs typeface="Arial" charset="0"/>
              </a:rPr>
              <a:t>=5x10</a:t>
            </a:r>
            <a:r>
              <a:rPr lang="en-GB" sz="1400" baseline="33000" dirty="0">
                <a:solidFill>
                  <a:srgbClr val="000000"/>
                </a:solidFill>
                <a:cs typeface="Arial" charset="0"/>
              </a:rPr>
              <a:t>15</a:t>
            </a:r>
            <a:r>
              <a:rPr lang="en-GB" sz="1400" dirty="0">
                <a:solidFill>
                  <a:srgbClr val="000000"/>
                </a:solidFill>
                <a:cs typeface="Arial" charset="0"/>
              </a:rPr>
              <a:t> cm</a:t>
            </a:r>
            <a:r>
              <a:rPr lang="en-GB" sz="1400" baseline="33000" dirty="0">
                <a:solidFill>
                  <a:srgbClr val="000000"/>
                </a:solidFill>
                <a:cs typeface="Arial" charset="0"/>
              </a:rPr>
              <a:t>-3,</a:t>
            </a:r>
            <a:r>
              <a:rPr lang="en-GB" sz="1400" dirty="0">
                <a:solidFill>
                  <a:srgbClr val="000000"/>
                </a:solidFill>
                <a:cs typeface="Arial" charset="0"/>
              </a:rPr>
              <a:t> and an accelerating stage with n</a:t>
            </a:r>
            <a:r>
              <a:rPr lang="en-GB" sz="1400" baseline="-33000" dirty="0">
                <a:solidFill>
                  <a:srgbClr val="000000"/>
                </a:solidFill>
                <a:cs typeface="Arial" charset="0"/>
              </a:rPr>
              <a:t>0</a:t>
            </a:r>
            <a:r>
              <a:rPr lang="en-GB" sz="1400" dirty="0">
                <a:solidFill>
                  <a:srgbClr val="000000"/>
                </a:solidFill>
                <a:cs typeface="Arial" charset="0"/>
              </a:rPr>
              <a:t>=10</a:t>
            </a:r>
            <a:r>
              <a:rPr lang="en-GB" sz="1400" baseline="33000" dirty="0">
                <a:solidFill>
                  <a:srgbClr val="000000"/>
                </a:solidFill>
                <a:cs typeface="Arial" charset="0"/>
              </a:rPr>
              <a:t>17</a:t>
            </a:r>
            <a:r>
              <a:rPr lang="en-GB" sz="1400" dirty="0">
                <a:solidFill>
                  <a:srgbClr val="000000"/>
                </a:solidFill>
                <a:cs typeface="Arial" charset="0"/>
              </a:rPr>
              <a:t> cm</a:t>
            </a:r>
            <a:r>
              <a:rPr lang="en-GB" sz="1400" baseline="33000" dirty="0">
                <a:solidFill>
                  <a:srgbClr val="000000"/>
                </a:solidFill>
                <a:cs typeface="Arial" charset="0"/>
              </a:rPr>
              <a:t>-3</a:t>
            </a:r>
            <a:r>
              <a:rPr lang="en-GB" sz="1400" dirty="0">
                <a:solidFill>
                  <a:srgbClr val="000000"/>
                </a:solidFill>
                <a:cs typeface="Arial" charset="0"/>
              </a:rPr>
              <a:t>. The subsequent matching from plasma to vacuum is still missing due to numerical instabilities. The two simulations differ in the injection phase dz</a:t>
            </a:r>
            <a:r>
              <a:rPr lang="en-GB" sz="1400" baseline="-33000" dirty="0">
                <a:solidFill>
                  <a:srgbClr val="000000"/>
                </a:solidFill>
                <a:cs typeface="Arial" charset="0"/>
              </a:rPr>
              <a:t>0</a:t>
            </a:r>
            <a:r>
              <a:rPr lang="en-GB" sz="1400" dirty="0">
                <a:solidFill>
                  <a:srgbClr val="000000"/>
                </a:solidFill>
                <a:cs typeface="Arial" charset="0"/>
              </a:rPr>
              <a:t>, measured as the distance from the laser and witness. </a:t>
            </a:r>
          </a:p>
        </p:txBody>
      </p:sp>
      <p:sp>
        <p:nvSpPr>
          <p:cNvPr id="3077" name="Text Box 5"/>
          <p:cNvSpPr txBox="1">
            <a:spLocks noChangeArrowheads="1"/>
          </p:cNvSpPr>
          <p:nvPr/>
        </p:nvSpPr>
        <p:spPr bwMode="auto">
          <a:xfrm>
            <a:off x="234721" y="6525344"/>
            <a:ext cx="7287840" cy="210262"/>
          </a:xfrm>
          <a:prstGeom prst="rect">
            <a:avLst/>
          </a:prstGeom>
          <a:noFill/>
          <a:ln w="9525">
            <a:noFill/>
            <a:round/>
            <a:headEnd/>
            <a:tailEnd/>
          </a:ln>
          <a:effectLst/>
        </p:spPr>
        <p:txBody>
          <a:bodyPr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900" b="1" dirty="0">
                <a:solidFill>
                  <a:srgbClr val="C00000"/>
                </a:solidFill>
                <a:ea typeface="Microsoft YaHei" charset="0"/>
                <a:cs typeface="Microsoft YaHei" charset="0"/>
              </a:rPr>
              <a:t>[1] B. Cross </a:t>
            </a:r>
            <a:r>
              <a:rPr lang="en-GB" sz="900" b="1" i="1" dirty="0">
                <a:solidFill>
                  <a:srgbClr val="C00000"/>
                </a:solidFill>
                <a:ea typeface="Microsoft YaHei" charset="0"/>
                <a:cs typeface="Microsoft YaHei" charset="0"/>
              </a:rPr>
              <a:t>et al.</a:t>
            </a:r>
            <a:r>
              <a:rPr lang="en-GB" sz="900" b="1" dirty="0">
                <a:solidFill>
                  <a:srgbClr val="C00000"/>
                </a:solidFill>
                <a:ea typeface="Microsoft YaHei" charset="0"/>
                <a:cs typeface="Microsoft YaHei" charset="0"/>
              </a:rPr>
              <a:t>, Phys. Rev. E, 65 026405 (2002).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26880" y="653829"/>
            <a:ext cx="3951360" cy="2612434"/>
          </a:xfrm>
          <a:prstGeom prst="rect">
            <a:avLst/>
          </a:prstGeom>
          <a:noFill/>
          <a:ln w="9525">
            <a:noFill/>
            <a:round/>
            <a:headEnd/>
            <a:tailEnd/>
          </a:ln>
          <a:effectLst/>
        </p:spPr>
        <p:txBody>
          <a:bodyPr lIns="0" tIns="19267"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200" dirty="0">
                <a:solidFill>
                  <a:srgbClr val="000000"/>
                </a:solidFill>
                <a:ea typeface="Microsoft YaHei" charset="0"/>
                <a:cs typeface="Microsoft YaHei" charset="0"/>
              </a:rPr>
              <a:t> Out - Beam parameters</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GB" sz="1400" dirty="0">
              <a:solidFill>
                <a:srgbClr val="000000"/>
              </a:solidFill>
              <a:ea typeface="Microsoft YaHei" charset="0"/>
              <a:cs typeface="Microsoft YaHei" charset="0"/>
            </a:endParaRP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GB" sz="900" dirty="0">
              <a:solidFill>
                <a:srgbClr val="000000"/>
              </a:solidFill>
              <a:ea typeface="Microsoft YaHei" charset="0"/>
              <a:cs typeface="Microsoft YaHei" charset="0"/>
            </a:endParaRP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latin typeface="Times New Roman" pitchFamily="16" charset="0"/>
                <a:cs typeface="Arial Unicode MS" charset="0"/>
              </a:rPr>
              <a:t> </a:t>
            </a:r>
            <a:r>
              <a:rPr lang="en-GB" sz="1400" dirty="0" err="1">
                <a:solidFill>
                  <a:srgbClr val="000000"/>
                </a:solidFill>
                <a:cs typeface="Arial" charset="0"/>
              </a:rPr>
              <a:t>σ</a:t>
            </a:r>
            <a:r>
              <a:rPr lang="en-GB" sz="1400" baseline="-33000" dirty="0" err="1">
                <a:solidFill>
                  <a:srgbClr val="000000"/>
                </a:solidFill>
                <a:cs typeface="Arial" charset="0"/>
              </a:rPr>
              <a:t>tr</a:t>
            </a:r>
            <a:r>
              <a:rPr lang="en-GB" sz="1400" dirty="0">
                <a:solidFill>
                  <a:srgbClr val="000000"/>
                </a:solidFill>
                <a:cs typeface="Arial" charset="0"/>
              </a:rPr>
              <a:t>: ~ 3.6 um; </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a:t>
            </a:r>
            <a:r>
              <a:rPr lang="en-GB" sz="1400" dirty="0" err="1">
                <a:solidFill>
                  <a:srgbClr val="000000"/>
                </a:solidFill>
                <a:cs typeface="Arial" charset="0"/>
              </a:rPr>
              <a:t>σ</a:t>
            </a:r>
            <a:r>
              <a:rPr lang="en-GB" sz="1400" baseline="-33000" dirty="0" err="1">
                <a:solidFill>
                  <a:srgbClr val="000000"/>
                </a:solidFill>
                <a:cs typeface="Arial" charset="0"/>
              </a:rPr>
              <a:t>z</a:t>
            </a:r>
            <a:r>
              <a:rPr lang="en-GB" sz="1400" dirty="0">
                <a:solidFill>
                  <a:srgbClr val="000000"/>
                </a:solidFill>
                <a:cs typeface="Arial" charset="0"/>
              </a:rPr>
              <a:t>: 3.5 um;</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a:t>
            </a:r>
            <a:r>
              <a:rPr lang="en-GB" sz="1400" dirty="0" err="1">
                <a:solidFill>
                  <a:srgbClr val="000000"/>
                </a:solidFill>
                <a:cs typeface="Arial" charset="0"/>
              </a:rPr>
              <a:t>Ε</a:t>
            </a:r>
            <a:r>
              <a:rPr lang="en-GB" sz="1400" baseline="-33000" dirty="0" err="1">
                <a:solidFill>
                  <a:srgbClr val="000000"/>
                </a:solidFill>
                <a:cs typeface="Arial" charset="0"/>
              </a:rPr>
              <a:t>n</a:t>
            </a:r>
            <a:r>
              <a:rPr lang="en-GB" sz="1400" dirty="0">
                <a:solidFill>
                  <a:srgbClr val="000000"/>
                </a:solidFill>
                <a:cs typeface="Arial" charset="0"/>
              </a:rPr>
              <a:t>: 3.1 mm – </a:t>
            </a:r>
            <a:r>
              <a:rPr lang="en-GB" sz="1400" dirty="0" err="1">
                <a:solidFill>
                  <a:srgbClr val="000000"/>
                </a:solidFill>
                <a:cs typeface="Arial" charset="0"/>
              </a:rPr>
              <a:t>mrad</a:t>
            </a:r>
            <a:r>
              <a:rPr lang="en-GB" sz="1400" dirty="0">
                <a:solidFill>
                  <a:srgbClr val="000000"/>
                </a:solidFill>
                <a:cs typeface="Arial" charset="0"/>
              </a:rPr>
              <a:t>;</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a:t>
            </a:r>
            <a:r>
              <a:rPr lang="en-GB" sz="1400" dirty="0" err="1">
                <a:solidFill>
                  <a:srgbClr val="000000"/>
                </a:solidFill>
                <a:cs typeface="Arial" charset="0"/>
              </a:rPr>
              <a:t>δγ</a:t>
            </a:r>
            <a:r>
              <a:rPr lang="en-GB" sz="1400" dirty="0">
                <a:solidFill>
                  <a:srgbClr val="000000"/>
                </a:solidFill>
                <a:cs typeface="Arial" charset="0"/>
              </a:rPr>
              <a:t>/γ: 0.24 (!!) but mostly linear;</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Energy: 351 </a:t>
            </a:r>
            <a:r>
              <a:rPr lang="en-GB" sz="1400" dirty="0" err="1">
                <a:solidFill>
                  <a:srgbClr val="000000"/>
                </a:solidFill>
                <a:cs typeface="Arial" charset="0"/>
              </a:rPr>
              <a:t>MeV</a:t>
            </a:r>
            <a:endParaRPr lang="en-GB" sz="1400" dirty="0">
              <a:solidFill>
                <a:srgbClr val="000000"/>
              </a:solidFill>
              <a:cs typeface="Arial" charset="0"/>
            </a:endParaRP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&lt;</a:t>
            </a:r>
            <a:r>
              <a:rPr lang="en-GB" sz="1400" dirty="0" err="1">
                <a:solidFill>
                  <a:srgbClr val="000000"/>
                </a:solidFill>
                <a:cs typeface="Arial" charset="0"/>
              </a:rPr>
              <a:t>Ez</a:t>
            </a:r>
            <a:r>
              <a:rPr lang="en-GB" sz="1400" dirty="0">
                <a:solidFill>
                  <a:srgbClr val="000000"/>
                </a:solidFill>
                <a:cs typeface="Arial" charset="0"/>
              </a:rPr>
              <a:t>&gt;=0.87 GV/m  </a:t>
            </a:r>
            <a:r>
              <a:rPr lang="en-GB" sz="2900" dirty="0">
                <a:solidFill>
                  <a:srgbClr val="000000"/>
                </a:solidFill>
                <a:cs typeface="Arial" charset="0"/>
              </a:rPr>
              <a:t> </a:t>
            </a:r>
          </a:p>
        </p:txBody>
      </p:sp>
      <p:pic>
        <p:nvPicPr>
          <p:cNvPr id="4098" name="Picture 2"/>
          <p:cNvPicPr>
            <a:picLocks noChangeAspect="1" noChangeArrowheads="1"/>
          </p:cNvPicPr>
          <p:nvPr/>
        </p:nvPicPr>
        <p:blipFill>
          <a:blip r:embed="rId3" cstate="print"/>
          <a:srcRect/>
          <a:stretch>
            <a:fillRect/>
          </a:stretch>
        </p:blipFill>
        <p:spPr bwMode="auto">
          <a:xfrm>
            <a:off x="69120" y="3453483"/>
            <a:ext cx="4245120" cy="3338270"/>
          </a:xfrm>
          <a:prstGeom prst="rect">
            <a:avLst/>
          </a:prstGeom>
          <a:noFill/>
          <a:ln w="9525">
            <a:noFill/>
            <a:round/>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4832640" y="599103"/>
            <a:ext cx="4245120" cy="3200016"/>
          </a:xfrm>
          <a:prstGeom prst="rect">
            <a:avLst/>
          </a:prstGeom>
          <a:noFill/>
          <a:ln w="9525">
            <a:noFill/>
            <a:round/>
            <a:headEnd/>
            <a:tailEnd/>
          </a:ln>
          <a:effectLst/>
        </p:spPr>
      </p:pic>
      <p:sp>
        <p:nvSpPr>
          <p:cNvPr id="4100" name="Rectangle 4"/>
          <p:cNvSpPr>
            <a:spLocks noGrp="1" noChangeArrowheads="1"/>
          </p:cNvSpPr>
          <p:nvPr>
            <p:ph type="title"/>
          </p:nvPr>
        </p:nvSpPr>
        <p:spPr>
          <a:xfrm>
            <a:off x="456481" y="234745"/>
            <a:ext cx="8228160" cy="620705"/>
          </a:xfrm>
          <a:ln/>
        </p:spPr>
        <p:txBody>
          <a:bodyPr tIns="28737"/>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3300" dirty="0"/>
              <a:t>Setting 1: </a:t>
            </a:r>
            <a:r>
              <a:rPr lang="en-GB" sz="3300" dirty="0">
                <a:cs typeface="Arial" charset="0"/>
              </a:rPr>
              <a:t>dz</a:t>
            </a:r>
            <a:r>
              <a:rPr lang="en-GB" sz="3300" baseline="-33000" dirty="0">
                <a:cs typeface="Arial" charset="0"/>
              </a:rPr>
              <a:t>0</a:t>
            </a:r>
            <a:r>
              <a:rPr lang="en-GB" sz="3300" dirty="0">
                <a:cs typeface="Arial" charset="0"/>
              </a:rPr>
              <a:t>=110 </a:t>
            </a:r>
            <a:r>
              <a:rPr lang="en-GB" sz="3300" dirty="0" err="1" smtClean="0">
                <a:cs typeface="Arial" charset="0"/>
              </a:rPr>
              <a:t>fs</a:t>
            </a:r>
            <a:r>
              <a:rPr lang="en-GB" sz="3300" dirty="0" smtClean="0">
                <a:cs typeface="Arial" charset="0"/>
              </a:rPr>
              <a:t> </a:t>
            </a:r>
            <a:r>
              <a:rPr lang="en-GB" sz="3300" dirty="0" smtClean="0"/>
              <a:t>(by A.R. Rossi)</a:t>
            </a:r>
            <a:endParaRPr lang="en-GB" sz="3300" dirty="0">
              <a:cs typeface="Arial" charset="0"/>
            </a:endParaRPr>
          </a:p>
        </p:txBody>
      </p:sp>
      <p:pic>
        <p:nvPicPr>
          <p:cNvPr id="4101" name="Picture 5"/>
          <p:cNvPicPr>
            <a:picLocks noChangeAspect="1" noChangeArrowheads="1"/>
          </p:cNvPicPr>
          <p:nvPr/>
        </p:nvPicPr>
        <p:blipFill>
          <a:blip r:embed="rId5" cstate="print"/>
          <a:srcRect/>
          <a:stretch>
            <a:fillRect/>
          </a:stretch>
        </p:blipFill>
        <p:spPr bwMode="auto">
          <a:xfrm>
            <a:off x="4439520" y="3645023"/>
            <a:ext cx="4245120" cy="309920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6880" y="653829"/>
            <a:ext cx="3951360" cy="2612434"/>
          </a:xfrm>
          <a:prstGeom prst="rect">
            <a:avLst/>
          </a:prstGeom>
          <a:noFill/>
          <a:ln w="9525">
            <a:noFill/>
            <a:round/>
            <a:headEnd/>
            <a:tailEnd/>
          </a:ln>
          <a:effectLst/>
        </p:spPr>
        <p:txBody>
          <a:bodyPr lIns="0" tIns="19267"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200" dirty="0">
                <a:solidFill>
                  <a:srgbClr val="000000"/>
                </a:solidFill>
                <a:ea typeface="Microsoft YaHei" charset="0"/>
                <a:cs typeface="Microsoft YaHei" charset="0"/>
              </a:rPr>
              <a:t> Out - Beam parameters</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latin typeface="Times New Roman" pitchFamily="16" charset="0"/>
                <a:cs typeface="Arial Unicode MS" charset="0"/>
              </a:rPr>
              <a:t>(not including 68 “out of bucket” lost particles)</a:t>
            </a: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GB" sz="900" dirty="0">
              <a:solidFill>
                <a:srgbClr val="000000"/>
              </a:solidFill>
              <a:ea typeface="Microsoft YaHei" charset="0"/>
              <a:cs typeface="Microsoft YaHei" charset="0"/>
            </a:endParaRP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latin typeface="Times New Roman" pitchFamily="16" charset="0"/>
                <a:cs typeface="Arial Unicode MS" charset="0"/>
              </a:rPr>
              <a:t> </a:t>
            </a:r>
            <a:r>
              <a:rPr lang="en-GB" sz="1400" dirty="0" err="1">
                <a:solidFill>
                  <a:srgbClr val="000000"/>
                </a:solidFill>
                <a:cs typeface="Arial" charset="0"/>
              </a:rPr>
              <a:t>σ</a:t>
            </a:r>
            <a:r>
              <a:rPr lang="en-GB" sz="1400" baseline="-33000" dirty="0" err="1">
                <a:solidFill>
                  <a:srgbClr val="000000"/>
                </a:solidFill>
                <a:cs typeface="Arial" charset="0"/>
              </a:rPr>
              <a:t>tr</a:t>
            </a:r>
            <a:r>
              <a:rPr lang="en-GB" sz="1400" dirty="0">
                <a:solidFill>
                  <a:srgbClr val="000000"/>
                </a:solidFill>
                <a:cs typeface="Arial" charset="0"/>
              </a:rPr>
              <a:t>: ~ 3.6 um; </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a:t>
            </a:r>
            <a:r>
              <a:rPr lang="en-GB" sz="1400" dirty="0" err="1">
                <a:solidFill>
                  <a:srgbClr val="000000"/>
                </a:solidFill>
                <a:cs typeface="Arial" charset="0"/>
              </a:rPr>
              <a:t>σ</a:t>
            </a:r>
            <a:r>
              <a:rPr lang="en-GB" sz="1400" baseline="-33000" dirty="0" err="1">
                <a:solidFill>
                  <a:srgbClr val="000000"/>
                </a:solidFill>
                <a:cs typeface="Arial" charset="0"/>
              </a:rPr>
              <a:t>z</a:t>
            </a:r>
            <a:r>
              <a:rPr lang="en-GB" sz="1400" dirty="0">
                <a:solidFill>
                  <a:srgbClr val="000000"/>
                </a:solidFill>
                <a:cs typeface="Arial" charset="0"/>
              </a:rPr>
              <a:t>: 3.5 um;</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a:t>
            </a:r>
            <a:r>
              <a:rPr lang="en-GB" sz="1400" dirty="0" err="1">
                <a:solidFill>
                  <a:srgbClr val="000000"/>
                </a:solidFill>
                <a:cs typeface="Arial" charset="0"/>
              </a:rPr>
              <a:t>ε</a:t>
            </a:r>
            <a:r>
              <a:rPr lang="en-GB" sz="1400" baseline="-33000" dirty="0" err="1">
                <a:solidFill>
                  <a:srgbClr val="000000"/>
                </a:solidFill>
                <a:cs typeface="Arial" charset="0"/>
              </a:rPr>
              <a:t>n</a:t>
            </a:r>
            <a:r>
              <a:rPr lang="en-GB" sz="1400" dirty="0">
                <a:solidFill>
                  <a:srgbClr val="000000"/>
                </a:solidFill>
                <a:cs typeface="Arial" charset="0"/>
              </a:rPr>
              <a:t>: 2.5 mm – </a:t>
            </a:r>
            <a:r>
              <a:rPr lang="en-GB" sz="1400" dirty="0" err="1">
                <a:solidFill>
                  <a:srgbClr val="000000"/>
                </a:solidFill>
                <a:cs typeface="Arial" charset="0"/>
              </a:rPr>
              <a:t>mrad</a:t>
            </a:r>
            <a:r>
              <a:rPr lang="en-GB" sz="1400" dirty="0">
                <a:solidFill>
                  <a:srgbClr val="000000"/>
                </a:solidFill>
                <a:cs typeface="Arial" charset="0"/>
              </a:rPr>
              <a:t>;</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a:t>
            </a:r>
            <a:r>
              <a:rPr lang="en-GB" sz="1400" dirty="0" err="1">
                <a:solidFill>
                  <a:srgbClr val="000000"/>
                </a:solidFill>
                <a:cs typeface="Arial" charset="0"/>
              </a:rPr>
              <a:t>δγ</a:t>
            </a:r>
            <a:r>
              <a:rPr lang="en-GB" sz="1400" dirty="0">
                <a:solidFill>
                  <a:srgbClr val="000000"/>
                </a:solidFill>
                <a:cs typeface="Arial" charset="0"/>
              </a:rPr>
              <a:t>/γ: 5 x 10</a:t>
            </a:r>
            <a:r>
              <a:rPr lang="en-GB" sz="1400" baseline="33000" dirty="0">
                <a:solidFill>
                  <a:srgbClr val="000000"/>
                </a:solidFill>
                <a:cs typeface="Arial" charset="0"/>
              </a:rPr>
              <a:t>-2 </a:t>
            </a:r>
            <a:r>
              <a:rPr lang="en-GB" sz="1400" dirty="0">
                <a:solidFill>
                  <a:srgbClr val="000000"/>
                </a:solidFill>
                <a:cs typeface="Arial" charset="0"/>
              </a:rPr>
              <a:t>(no significant beam loading);</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Energy: 565 </a:t>
            </a:r>
            <a:r>
              <a:rPr lang="en-GB" sz="1400" dirty="0" err="1">
                <a:solidFill>
                  <a:srgbClr val="000000"/>
                </a:solidFill>
                <a:cs typeface="Arial" charset="0"/>
              </a:rPr>
              <a:t>MeV</a:t>
            </a:r>
            <a:r>
              <a:rPr lang="en-GB" sz="1400" dirty="0">
                <a:solidFill>
                  <a:srgbClr val="000000"/>
                </a:solidFill>
                <a:cs typeface="Arial" charset="0"/>
              </a:rPr>
              <a:t> </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&lt;</a:t>
            </a:r>
            <a:r>
              <a:rPr lang="en-GB" sz="1400" dirty="0" err="1">
                <a:solidFill>
                  <a:srgbClr val="000000"/>
                </a:solidFill>
                <a:cs typeface="Arial" charset="0"/>
              </a:rPr>
              <a:t>E</a:t>
            </a:r>
            <a:r>
              <a:rPr lang="en-GB" sz="1400" baseline="-33000" dirty="0" err="1">
                <a:solidFill>
                  <a:srgbClr val="000000"/>
                </a:solidFill>
                <a:cs typeface="Arial" charset="0"/>
              </a:rPr>
              <a:t>z</a:t>
            </a:r>
            <a:r>
              <a:rPr lang="en-GB" sz="1400" dirty="0">
                <a:solidFill>
                  <a:srgbClr val="000000"/>
                </a:solidFill>
                <a:cs typeface="Arial" charset="0"/>
              </a:rPr>
              <a:t>&gt;= 1.84 GV/m</a:t>
            </a:r>
            <a:r>
              <a:rPr lang="en-GB" sz="2900" dirty="0">
                <a:solidFill>
                  <a:srgbClr val="000000"/>
                </a:solidFill>
                <a:cs typeface="Arial" charset="0"/>
              </a:rPr>
              <a:t> </a:t>
            </a:r>
          </a:p>
        </p:txBody>
      </p:sp>
      <p:pic>
        <p:nvPicPr>
          <p:cNvPr id="5122" name="Picture 2"/>
          <p:cNvPicPr>
            <a:picLocks noChangeAspect="1" noChangeArrowheads="1"/>
          </p:cNvPicPr>
          <p:nvPr/>
        </p:nvPicPr>
        <p:blipFill>
          <a:blip r:embed="rId3" cstate="print"/>
          <a:srcRect/>
          <a:stretch>
            <a:fillRect/>
          </a:stretch>
        </p:blipFill>
        <p:spPr bwMode="auto">
          <a:xfrm>
            <a:off x="208800" y="3544212"/>
            <a:ext cx="4245120" cy="3259062"/>
          </a:xfrm>
          <a:prstGeom prst="rect">
            <a:avLst/>
          </a:prstGeom>
          <a:noFill/>
          <a:ln w="9525">
            <a:noFill/>
            <a:round/>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4877280" y="659589"/>
            <a:ext cx="4245120" cy="3135210"/>
          </a:xfrm>
          <a:prstGeom prst="rect">
            <a:avLst/>
          </a:prstGeom>
          <a:noFill/>
          <a:ln w="9525">
            <a:noFill/>
            <a:round/>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4584960" y="3597498"/>
            <a:ext cx="4245120" cy="3176974"/>
          </a:xfrm>
          <a:prstGeom prst="rect">
            <a:avLst/>
          </a:prstGeom>
          <a:noFill/>
          <a:ln w="9525">
            <a:noFill/>
            <a:round/>
            <a:headEnd/>
            <a:tailEnd/>
          </a:ln>
          <a:effectLst/>
        </p:spPr>
      </p:pic>
      <p:sp>
        <p:nvSpPr>
          <p:cNvPr id="5125" name="Text Box 5"/>
          <p:cNvSpPr txBox="1">
            <a:spLocks noChangeArrowheads="1"/>
          </p:cNvSpPr>
          <p:nvPr/>
        </p:nvSpPr>
        <p:spPr bwMode="auto">
          <a:xfrm>
            <a:off x="456481" y="234745"/>
            <a:ext cx="8228160" cy="620705"/>
          </a:xfrm>
          <a:prstGeom prst="rect">
            <a:avLst/>
          </a:prstGeom>
          <a:noFill/>
          <a:ln w="9525">
            <a:noFill/>
            <a:round/>
            <a:headEnd/>
            <a:tailEnd/>
          </a:ln>
          <a:effectLst/>
        </p:spPr>
        <p:txBody>
          <a:bodyPr lIns="0" tIns="28737"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3300" dirty="0">
                <a:solidFill>
                  <a:schemeClr val="accent1">
                    <a:lumMod val="75000"/>
                  </a:schemeClr>
                </a:solidFill>
                <a:latin typeface="Verdana" pitchFamily="34" charset="0"/>
                <a:ea typeface="Microsoft YaHei" charset="0"/>
                <a:cs typeface="Microsoft YaHei" charset="0"/>
              </a:rPr>
              <a:t>Setting 2: </a:t>
            </a:r>
            <a:r>
              <a:rPr lang="en-GB" sz="3300" dirty="0">
                <a:solidFill>
                  <a:schemeClr val="accent1">
                    <a:lumMod val="75000"/>
                  </a:schemeClr>
                </a:solidFill>
                <a:latin typeface="Verdana" pitchFamily="34" charset="0"/>
                <a:cs typeface="Arial" charset="0"/>
              </a:rPr>
              <a:t>dz</a:t>
            </a:r>
            <a:r>
              <a:rPr lang="en-GB" sz="3300" baseline="-33000" dirty="0">
                <a:solidFill>
                  <a:schemeClr val="accent1">
                    <a:lumMod val="75000"/>
                  </a:schemeClr>
                </a:solidFill>
                <a:latin typeface="Verdana" pitchFamily="34" charset="0"/>
                <a:cs typeface="Arial" charset="0"/>
              </a:rPr>
              <a:t>0</a:t>
            </a:r>
            <a:r>
              <a:rPr lang="en-GB" sz="3300" dirty="0">
                <a:solidFill>
                  <a:schemeClr val="accent1">
                    <a:lumMod val="75000"/>
                  </a:schemeClr>
                </a:solidFill>
                <a:latin typeface="Verdana" pitchFamily="34" charset="0"/>
                <a:cs typeface="Arial" charset="0"/>
              </a:rPr>
              <a:t>=156 </a:t>
            </a:r>
            <a:r>
              <a:rPr lang="en-GB" sz="3300" dirty="0" err="1" smtClean="0">
                <a:solidFill>
                  <a:schemeClr val="accent1">
                    <a:lumMod val="75000"/>
                  </a:schemeClr>
                </a:solidFill>
                <a:latin typeface="Verdana" pitchFamily="34" charset="0"/>
                <a:cs typeface="Arial" charset="0"/>
              </a:rPr>
              <a:t>fs</a:t>
            </a:r>
            <a:r>
              <a:rPr lang="en-GB" sz="3300" dirty="0" smtClean="0">
                <a:solidFill>
                  <a:schemeClr val="accent1">
                    <a:lumMod val="75000"/>
                  </a:schemeClr>
                </a:solidFill>
                <a:latin typeface="Verdana" pitchFamily="34" charset="0"/>
                <a:cs typeface="Arial" charset="0"/>
              </a:rPr>
              <a:t> </a:t>
            </a:r>
            <a:r>
              <a:rPr lang="en-GB" sz="3300" dirty="0" smtClean="0">
                <a:solidFill>
                  <a:schemeClr val="accent1">
                    <a:lumMod val="75000"/>
                  </a:schemeClr>
                </a:solidFill>
                <a:latin typeface="Verdana" pitchFamily="34" charset="0"/>
              </a:rPr>
              <a:t>(by A.R. Rossi)</a:t>
            </a:r>
            <a:endParaRPr lang="en-GB" sz="3300" dirty="0">
              <a:solidFill>
                <a:schemeClr val="accent1">
                  <a:lumMod val="75000"/>
                </a:schemeClr>
              </a:solidFill>
              <a:latin typeface="Verdana" pitchFamily="34" charset="0"/>
              <a:cs typeface="Arial" charset="0"/>
            </a:endParaRPr>
          </a:p>
        </p:txBody>
      </p:sp>
      <p:sp>
        <p:nvSpPr>
          <p:cNvPr id="5126" name="AutoShape 6"/>
          <p:cNvSpPr>
            <a:spLocks noChangeArrowheads="1"/>
          </p:cNvSpPr>
          <p:nvPr/>
        </p:nvSpPr>
        <p:spPr bwMode="auto">
          <a:xfrm rot="16200000">
            <a:off x="5523766" y="4908056"/>
            <a:ext cx="1418548" cy="390240"/>
          </a:xfrm>
          <a:prstGeom prst="rightArrow">
            <a:avLst>
              <a:gd name="adj1" fmla="val 29222"/>
              <a:gd name="adj2" fmla="val 84406"/>
            </a:avLst>
          </a:prstGeom>
          <a:solidFill>
            <a:srgbClr val="99CCFF"/>
          </a:solidFill>
          <a:ln w="9360">
            <a:solidFill>
              <a:srgbClr val="000000"/>
            </a:solidFill>
            <a:round/>
            <a:headEnd/>
            <a:tailEnd/>
          </a:ln>
          <a:effectLst/>
        </p:spPr>
        <p:txBody>
          <a:bodyPr wrap="none" lIns="82945" tIns="41473" rIns="82945" bIns="41473" anchor="ctr"/>
          <a:lstStyle/>
          <a:p>
            <a:endParaRPr lang="it-IT"/>
          </a:p>
        </p:txBody>
      </p:sp>
      <p:sp>
        <p:nvSpPr>
          <p:cNvPr id="5127" name="Text Box 7"/>
          <p:cNvSpPr txBox="1">
            <a:spLocks noChangeArrowheads="1"/>
          </p:cNvSpPr>
          <p:nvPr/>
        </p:nvSpPr>
        <p:spPr bwMode="auto">
          <a:xfrm>
            <a:off x="5401441" y="5815331"/>
            <a:ext cx="3170880" cy="466609"/>
          </a:xfrm>
          <a:prstGeom prst="rect">
            <a:avLst/>
          </a:prstGeom>
          <a:noFill/>
          <a:ln w="9525">
            <a:noFill/>
            <a:round/>
            <a:headEnd/>
            <a:tailEnd/>
          </a:ln>
          <a:effectLst/>
        </p:spPr>
        <p:txBody>
          <a:bodyPr lIns="81639" tIns="40820"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900" dirty="0">
                <a:solidFill>
                  <a:srgbClr val="000000"/>
                </a:solidFill>
                <a:ea typeface="Microsoft YaHei" charset="0"/>
                <a:cs typeface="Microsoft YaHei" charset="0"/>
              </a:rPr>
              <a:t>These particles have a significant portion of their total energy in transverse </a:t>
            </a:r>
            <a:r>
              <a:rPr lang="en-GB" sz="900" dirty="0" err="1">
                <a:solidFill>
                  <a:srgbClr val="000000"/>
                </a:solidFill>
                <a:ea typeface="Microsoft YaHei" charset="0"/>
                <a:cs typeface="Microsoft YaHei" charset="0"/>
              </a:rPr>
              <a:t>momenta</a:t>
            </a:r>
            <a:r>
              <a:rPr lang="en-GB" sz="900" dirty="0">
                <a:solidFill>
                  <a:srgbClr val="000000"/>
                </a:solidFill>
                <a:ea typeface="Microsoft YaHei" charset="0"/>
                <a:cs typeface="Microsoft YaHei" charset="0"/>
              </a:rPr>
              <a:t>. Eventually, they are doomed to leave the bucket.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208800" y="3544212"/>
            <a:ext cx="4245120" cy="3259062"/>
          </a:xfrm>
          <a:prstGeom prst="rect">
            <a:avLst/>
          </a:prstGeom>
          <a:noFill/>
          <a:ln w="9525">
            <a:noFill/>
            <a:round/>
            <a:headEnd/>
            <a:tailEnd/>
          </a:ln>
          <a:effectLst/>
        </p:spPr>
      </p:pic>
      <p:pic>
        <p:nvPicPr>
          <p:cNvPr id="6146" name="Picture 2"/>
          <p:cNvPicPr>
            <a:picLocks noChangeAspect="1" noChangeArrowheads="1"/>
          </p:cNvPicPr>
          <p:nvPr/>
        </p:nvPicPr>
        <p:blipFill>
          <a:blip r:embed="rId4" cstate="print"/>
          <a:srcRect/>
          <a:stretch>
            <a:fillRect/>
          </a:stretch>
        </p:blipFill>
        <p:spPr bwMode="auto">
          <a:xfrm>
            <a:off x="4877280" y="659589"/>
            <a:ext cx="4245120" cy="3135210"/>
          </a:xfrm>
          <a:prstGeom prst="rect">
            <a:avLst/>
          </a:prstGeom>
          <a:noFill/>
          <a:ln w="9525">
            <a:noFill/>
            <a:round/>
            <a:headEnd/>
            <a:tailEnd/>
          </a:ln>
          <a:effectLst/>
        </p:spPr>
      </p:pic>
      <p:pic>
        <p:nvPicPr>
          <p:cNvPr id="6147" name="Picture 3"/>
          <p:cNvPicPr>
            <a:picLocks noChangeAspect="1" noChangeArrowheads="1"/>
          </p:cNvPicPr>
          <p:nvPr/>
        </p:nvPicPr>
        <p:blipFill>
          <a:blip r:embed="rId5" cstate="print"/>
          <a:srcRect/>
          <a:stretch>
            <a:fillRect/>
          </a:stretch>
        </p:blipFill>
        <p:spPr bwMode="auto">
          <a:xfrm>
            <a:off x="4584960" y="3597498"/>
            <a:ext cx="4245120" cy="3176974"/>
          </a:xfrm>
          <a:prstGeom prst="rect">
            <a:avLst/>
          </a:prstGeom>
          <a:noFill/>
          <a:ln w="9525">
            <a:noFill/>
            <a:round/>
            <a:headEnd/>
            <a:tailEnd/>
          </a:ln>
          <a:effectLst/>
        </p:spPr>
      </p:pic>
      <p:sp>
        <p:nvSpPr>
          <p:cNvPr id="6148" name="Text Box 4"/>
          <p:cNvSpPr txBox="1">
            <a:spLocks noChangeArrowheads="1"/>
          </p:cNvSpPr>
          <p:nvPr/>
        </p:nvSpPr>
        <p:spPr bwMode="auto">
          <a:xfrm>
            <a:off x="456481" y="234745"/>
            <a:ext cx="8228160" cy="620705"/>
          </a:xfrm>
          <a:prstGeom prst="rect">
            <a:avLst/>
          </a:prstGeom>
          <a:noFill/>
          <a:ln w="9525">
            <a:noFill/>
            <a:round/>
            <a:headEnd/>
            <a:tailEnd/>
          </a:ln>
          <a:effectLst/>
        </p:spPr>
        <p:txBody>
          <a:bodyPr lIns="0" tIns="28737"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3300" dirty="0">
                <a:solidFill>
                  <a:schemeClr val="accent1">
                    <a:lumMod val="75000"/>
                  </a:schemeClr>
                </a:solidFill>
                <a:latin typeface="Verdana" pitchFamily="34" charset="0"/>
                <a:ea typeface="Microsoft YaHei" charset="0"/>
                <a:cs typeface="Microsoft YaHei" charset="0"/>
              </a:rPr>
              <a:t>Setting 2: </a:t>
            </a:r>
            <a:r>
              <a:rPr lang="en-GB" sz="3300" dirty="0">
                <a:solidFill>
                  <a:schemeClr val="accent1">
                    <a:lumMod val="75000"/>
                  </a:schemeClr>
                </a:solidFill>
                <a:latin typeface="Verdana" pitchFamily="34" charset="0"/>
                <a:cs typeface="Arial" charset="0"/>
              </a:rPr>
              <a:t>dz</a:t>
            </a:r>
            <a:r>
              <a:rPr lang="en-GB" sz="3300" baseline="-33000" dirty="0">
                <a:solidFill>
                  <a:schemeClr val="accent1">
                    <a:lumMod val="75000"/>
                  </a:schemeClr>
                </a:solidFill>
                <a:latin typeface="Verdana" pitchFamily="34" charset="0"/>
                <a:cs typeface="Arial" charset="0"/>
              </a:rPr>
              <a:t>0</a:t>
            </a:r>
            <a:r>
              <a:rPr lang="en-GB" sz="3300" dirty="0">
                <a:solidFill>
                  <a:schemeClr val="accent1">
                    <a:lumMod val="75000"/>
                  </a:schemeClr>
                </a:solidFill>
                <a:latin typeface="Verdana" pitchFamily="34" charset="0"/>
                <a:cs typeface="Arial" charset="0"/>
              </a:rPr>
              <a:t>=156 </a:t>
            </a:r>
            <a:r>
              <a:rPr lang="en-GB" sz="3300" dirty="0" err="1" smtClean="0">
                <a:solidFill>
                  <a:schemeClr val="accent1">
                    <a:lumMod val="75000"/>
                  </a:schemeClr>
                </a:solidFill>
                <a:latin typeface="Verdana" pitchFamily="34" charset="0"/>
                <a:cs typeface="Arial" charset="0"/>
              </a:rPr>
              <a:t>fs</a:t>
            </a:r>
            <a:r>
              <a:rPr lang="en-GB" sz="3300" dirty="0" smtClean="0">
                <a:solidFill>
                  <a:schemeClr val="accent1">
                    <a:lumMod val="75000"/>
                  </a:schemeClr>
                </a:solidFill>
                <a:latin typeface="Verdana" pitchFamily="34" charset="0"/>
                <a:cs typeface="Arial" charset="0"/>
              </a:rPr>
              <a:t> </a:t>
            </a:r>
            <a:r>
              <a:rPr lang="en-GB" sz="3300" dirty="0" smtClean="0">
                <a:solidFill>
                  <a:schemeClr val="accent1">
                    <a:lumMod val="75000"/>
                  </a:schemeClr>
                </a:solidFill>
                <a:latin typeface="Verdana" pitchFamily="34" charset="0"/>
              </a:rPr>
              <a:t>(by A.R. Rossi)</a:t>
            </a:r>
            <a:endParaRPr lang="en-GB" sz="3300" dirty="0">
              <a:solidFill>
                <a:schemeClr val="accent1">
                  <a:lumMod val="75000"/>
                </a:schemeClr>
              </a:solidFill>
              <a:latin typeface="Verdana" pitchFamily="34" charset="0"/>
              <a:cs typeface="Arial" charset="0"/>
            </a:endParaRPr>
          </a:p>
        </p:txBody>
      </p:sp>
      <p:sp>
        <p:nvSpPr>
          <p:cNvPr id="6149" name="AutoShape 5"/>
          <p:cNvSpPr>
            <a:spLocks noChangeArrowheads="1"/>
          </p:cNvSpPr>
          <p:nvPr/>
        </p:nvSpPr>
        <p:spPr bwMode="auto">
          <a:xfrm rot="16200000">
            <a:off x="5523766" y="4908056"/>
            <a:ext cx="1418548" cy="390240"/>
          </a:xfrm>
          <a:prstGeom prst="rightArrow">
            <a:avLst>
              <a:gd name="adj1" fmla="val 29222"/>
              <a:gd name="adj2" fmla="val 84406"/>
            </a:avLst>
          </a:prstGeom>
          <a:solidFill>
            <a:srgbClr val="99CCFF"/>
          </a:solidFill>
          <a:ln w="9360">
            <a:solidFill>
              <a:srgbClr val="000000"/>
            </a:solidFill>
            <a:round/>
            <a:headEnd/>
            <a:tailEnd/>
          </a:ln>
          <a:effectLst/>
        </p:spPr>
        <p:txBody>
          <a:bodyPr wrap="none" lIns="82945" tIns="41473" rIns="82945" bIns="41473" anchor="ctr"/>
          <a:lstStyle/>
          <a:p>
            <a:endParaRPr lang="it-IT"/>
          </a:p>
        </p:txBody>
      </p:sp>
      <p:sp>
        <p:nvSpPr>
          <p:cNvPr id="6150" name="Text Box 6"/>
          <p:cNvSpPr txBox="1">
            <a:spLocks noChangeArrowheads="1"/>
          </p:cNvSpPr>
          <p:nvPr/>
        </p:nvSpPr>
        <p:spPr bwMode="auto">
          <a:xfrm>
            <a:off x="609120" y="3449163"/>
            <a:ext cx="8091360" cy="776241"/>
          </a:xfrm>
          <a:prstGeom prst="rect">
            <a:avLst/>
          </a:prstGeom>
          <a:noFill/>
          <a:ln w="9525">
            <a:noFill/>
            <a:round/>
            <a:headEnd/>
            <a:tailEnd/>
          </a:ln>
          <a:effectLst/>
        </p:spPr>
        <p:txBody>
          <a:bodyPr lIns="81639" tIns="40820" rIns="81639" bIns="4082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4900" dirty="0">
                <a:solidFill>
                  <a:srgbClr val="FF0000"/>
                </a:solidFill>
                <a:ea typeface="Microsoft YaHei" charset="0"/>
                <a:cs typeface="Microsoft YaHei" charset="0"/>
              </a:rPr>
              <a:t>Further optimization needed!</a:t>
            </a:r>
          </a:p>
        </p:txBody>
      </p:sp>
      <p:sp>
        <p:nvSpPr>
          <p:cNvPr id="6151" name="Text Box 7"/>
          <p:cNvSpPr txBox="1">
            <a:spLocks noChangeArrowheads="1"/>
          </p:cNvSpPr>
          <p:nvPr/>
        </p:nvSpPr>
        <p:spPr bwMode="auto">
          <a:xfrm>
            <a:off x="5401441" y="5815331"/>
            <a:ext cx="3170880" cy="466609"/>
          </a:xfrm>
          <a:prstGeom prst="rect">
            <a:avLst/>
          </a:prstGeom>
          <a:noFill/>
          <a:ln w="9525">
            <a:noFill/>
            <a:round/>
            <a:headEnd/>
            <a:tailEnd/>
          </a:ln>
          <a:effectLst/>
        </p:spPr>
        <p:txBody>
          <a:bodyPr lIns="81639" tIns="40820"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900" dirty="0">
                <a:solidFill>
                  <a:srgbClr val="000000"/>
                </a:solidFill>
                <a:ea typeface="Microsoft YaHei" charset="0"/>
                <a:cs typeface="Microsoft YaHei" charset="0"/>
              </a:rPr>
              <a:t>These particles have a significant portion of their total energy in transverse </a:t>
            </a:r>
            <a:r>
              <a:rPr lang="en-GB" sz="900" dirty="0" err="1">
                <a:solidFill>
                  <a:srgbClr val="000000"/>
                </a:solidFill>
                <a:ea typeface="Microsoft YaHei" charset="0"/>
                <a:cs typeface="Microsoft YaHei" charset="0"/>
              </a:rPr>
              <a:t>momenta</a:t>
            </a:r>
            <a:r>
              <a:rPr lang="en-GB" sz="900" dirty="0">
                <a:solidFill>
                  <a:srgbClr val="000000"/>
                </a:solidFill>
                <a:ea typeface="Microsoft YaHei" charset="0"/>
                <a:cs typeface="Microsoft YaHei" charset="0"/>
              </a:rPr>
              <a:t>. Eventually, they are doomed to leave the bucket.</a:t>
            </a:r>
          </a:p>
        </p:txBody>
      </p:sp>
      <p:sp>
        <p:nvSpPr>
          <p:cNvPr id="6152" name="Text Box 8"/>
          <p:cNvSpPr txBox="1">
            <a:spLocks noChangeArrowheads="1"/>
          </p:cNvSpPr>
          <p:nvPr/>
        </p:nvSpPr>
        <p:spPr bwMode="auto">
          <a:xfrm>
            <a:off x="326880" y="653829"/>
            <a:ext cx="3951360" cy="2612434"/>
          </a:xfrm>
          <a:prstGeom prst="rect">
            <a:avLst/>
          </a:prstGeom>
          <a:noFill/>
          <a:ln w="9525">
            <a:noFill/>
            <a:round/>
            <a:headEnd/>
            <a:tailEnd/>
          </a:ln>
          <a:effectLst/>
        </p:spPr>
        <p:txBody>
          <a:bodyPr lIns="0" tIns="19267"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200" dirty="0">
                <a:solidFill>
                  <a:srgbClr val="000000"/>
                </a:solidFill>
                <a:ea typeface="Microsoft YaHei" charset="0"/>
                <a:cs typeface="Microsoft YaHei" charset="0"/>
              </a:rPr>
              <a:t> Out - Beam parameters</a:t>
            </a:r>
          </a:p>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GB" sz="1400" dirty="0">
              <a:solidFill>
                <a:srgbClr val="000000"/>
              </a:solidFill>
              <a:ea typeface="Microsoft YaHei" charset="0"/>
              <a:cs typeface="Microsoft YaHei" charset="0"/>
            </a:endParaRPr>
          </a:p>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GB" sz="900" dirty="0">
              <a:solidFill>
                <a:srgbClr val="000000"/>
              </a:solidFill>
              <a:ea typeface="Microsoft YaHei" charset="0"/>
              <a:cs typeface="Microsoft YaHei" charset="0"/>
            </a:endParaRP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latin typeface="Times New Roman" pitchFamily="16" charset="0"/>
                <a:cs typeface="Arial Unicode MS" charset="0"/>
              </a:rPr>
              <a:t> </a:t>
            </a:r>
            <a:r>
              <a:rPr lang="en-GB" sz="1400" dirty="0" err="1">
                <a:solidFill>
                  <a:srgbClr val="000000"/>
                </a:solidFill>
                <a:cs typeface="Arial" charset="0"/>
              </a:rPr>
              <a:t>σ</a:t>
            </a:r>
            <a:r>
              <a:rPr lang="en-GB" sz="1400" baseline="-33000" dirty="0" err="1">
                <a:solidFill>
                  <a:srgbClr val="000000"/>
                </a:solidFill>
                <a:cs typeface="Arial" charset="0"/>
              </a:rPr>
              <a:t>tr</a:t>
            </a:r>
            <a:r>
              <a:rPr lang="en-GB" sz="1400" dirty="0">
                <a:solidFill>
                  <a:srgbClr val="000000"/>
                </a:solidFill>
                <a:cs typeface="Arial" charset="0"/>
              </a:rPr>
              <a:t>: ~ 3.6 um; </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a:t>
            </a:r>
            <a:r>
              <a:rPr lang="en-GB" sz="1400" dirty="0" err="1">
                <a:solidFill>
                  <a:srgbClr val="000000"/>
                </a:solidFill>
                <a:cs typeface="Arial" charset="0"/>
              </a:rPr>
              <a:t>σ</a:t>
            </a:r>
            <a:r>
              <a:rPr lang="en-GB" sz="1400" baseline="-33000" dirty="0" err="1">
                <a:solidFill>
                  <a:srgbClr val="000000"/>
                </a:solidFill>
                <a:cs typeface="Arial" charset="0"/>
              </a:rPr>
              <a:t>z</a:t>
            </a:r>
            <a:r>
              <a:rPr lang="en-GB" sz="1400" dirty="0">
                <a:solidFill>
                  <a:srgbClr val="000000"/>
                </a:solidFill>
                <a:cs typeface="Arial" charset="0"/>
              </a:rPr>
              <a:t>: 3.5 um;</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a:t>
            </a:r>
            <a:r>
              <a:rPr lang="en-GB" sz="1400" dirty="0" err="1">
                <a:solidFill>
                  <a:srgbClr val="000000"/>
                </a:solidFill>
                <a:cs typeface="Arial" charset="0"/>
              </a:rPr>
              <a:t>Ε</a:t>
            </a:r>
            <a:r>
              <a:rPr lang="en-GB" sz="1400" baseline="-33000" dirty="0" err="1">
                <a:solidFill>
                  <a:srgbClr val="000000"/>
                </a:solidFill>
                <a:cs typeface="Arial" charset="0"/>
              </a:rPr>
              <a:t>n</a:t>
            </a:r>
            <a:r>
              <a:rPr lang="en-GB" sz="1400" dirty="0">
                <a:solidFill>
                  <a:srgbClr val="000000"/>
                </a:solidFill>
                <a:cs typeface="Arial" charset="0"/>
              </a:rPr>
              <a:t>: 3.1 mm – </a:t>
            </a:r>
            <a:r>
              <a:rPr lang="en-GB" sz="1400" dirty="0" err="1">
                <a:solidFill>
                  <a:srgbClr val="000000"/>
                </a:solidFill>
                <a:cs typeface="Arial" charset="0"/>
              </a:rPr>
              <a:t>mrad</a:t>
            </a:r>
            <a:r>
              <a:rPr lang="en-GB" sz="1400" dirty="0">
                <a:solidFill>
                  <a:srgbClr val="000000"/>
                </a:solidFill>
                <a:cs typeface="Arial" charset="0"/>
              </a:rPr>
              <a:t>;</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a:t>
            </a:r>
            <a:r>
              <a:rPr lang="en-GB" sz="1400" dirty="0" err="1">
                <a:solidFill>
                  <a:srgbClr val="000000"/>
                </a:solidFill>
                <a:cs typeface="Arial" charset="0"/>
              </a:rPr>
              <a:t>δγ</a:t>
            </a:r>
            <a:r>
              <a:rPr lang="en-GB" sz="1400" dirty="0">
                <a:solidFill>
                  <a:srgbClr val="000000"/>
                </a:solidFill>
                <a:cs typeface="Arial" charset="0"/>
              </a:rPr>
              <a:t>/γ: 0.24 (!!) but mostly linear;</a:t>
            </a: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 Energy: 351 </a:t>
            </a:r>
            <a:r>
              <a:rPr lang="en-GB" sz="1400" dirty="0" err="1">
                <a:solidFill>
                  <a:srgbClr val="000000"/>
                </a:solidFill>
                <a:cs typeface="Arial" charset="0"/>
              </a:rPr>
              <a:t>MeV</a:t>
            </a:r>
            <a:endParaRPr lang="en-GB" sz="1400" dirty="0">
              <a:solidFill>
                <a:srgbClr val="000000"/>
              </a:solidFill>
              <a:cs typeface="Arial" charset="0"/>
            </a:endParaRPr>
          </a:p>
          <a:p>
            <a:pPr>
              <a:buSzPct val="45000"/>
              <a:buFont typeface="Wingdings" charset="2"/>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400" dirty="0">
                <a:solidFill>
                  <a:srgbClr val="000000"/>
                </a:solidFill>
                <a:cs typeface="Arial" charset="0"/>
              </a:rPr>
              <a:t>&lt;</a:t>
            </a:r>
            <a:r>
              <a:rPr lang="en-GB" sz="1400" dirty="0" err="1">
                <a:solidFill>
                  <a:srgbClr val="000000"/>
                </a:solidFill>
                <a:cs typeface="Arial" charset="0"/>
              </a:rPr>
              <a:t>Ez</a:t>
            </a:r>
            <a:r>
              <a:rPr lang="en-GB" sz="1400" dirty="0">
                <a:solidFill>
                  <a:srgbClr val="000000"/>
                </a:solidFill>
                <a:cs typeface="Arial" charset="0"/>
              </a:rPr>
              <a:t>&gt;=0.87 GV/m  </a:t>
            </a:r>
            <a:r>
              <a:rPr lang="en-GB" sz="2900" dirty="0">
                <a:solidFill>
                  <a:srgbClr val="000000"/>
                </a:solidFill>
                <a:cs typeface="Arial"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mtClean="0"/>
              <a:t>Motivations</a:t>
            </a:r>
            <a:endParaRPr lang="en-US"/>
          </a:p>
        </p:txBody>
      </p:sp>
      <p:sp>
        <p:nvSpPr>
          <p:cNvPr id="3" name="Segnaposto contenuto 2"/>
          <p:cNvSpPr>
            <a:spLocks noGrp="1"/>
          </p:cNvSpPr>
          <p:nvPr>
            <p:ph idx="1"/>
          </p:nvPr>
        </p:nvSpPr>
        <p:spPr/>
        <p:txBody>
          <a:bodyPr>
            <a:normAutofit fontScale="62500" lnSpcReduction="20000"/>
          </a:bodyPr>
          <a:lstStyle/>
          <a:p>
            <a:r>
              <a:rPr lang="en-US" dirty="0" smtClean="0"/>
              <a:t> Plasma Acceleration has been already demonstrated</a:t>
            </a:r>
          </a:p>
          <a:p>
            <a:pPr lvl="1"/>
            <a:r>
              <a:rPr lang="it-IT" dirty="0" smtClean="0"/>
              <a:t>I. </a:t>
            </a:r>
            <a:r>
              <a:rPr lang="it-IT" dirty="0" err="1" smtClean="0"/>
              <a:t>Blumenfeld</a:t>
            </a:r>
            <a:r>
              <a:rPr lang="it-IT" dirty="0" smtClean="0"/>
              <a:t> </a:t>
            </a:r>
            <a:r>
              <a:rPr lang="it-IT" dirty="0" err="1" smtClean="0"/>
              <a:t>et</a:t>
            </a:r>
            <a:r>
              <a:rPr lang="it-IT" dirty="0" smtClean="0"/>
              <a:t> al., Nature 445, p. 741 (2007)</a:t>
            </a:r>
          </a:p>
          <a:p>
            <a:pPr lvl="1"/>
            <a:r>
              <a:rPr lang="fr-FR" dirty="0" smtClean="0"/>
              <a:t>W. P. </a:t>
            </a:r>
            <a:r>
              <a:rPr lang="fr-FR" dirty="0" err="1" smtClean="0"/>
              <a:t>Leemans</a:t>
            </a:r>
            <a:r>
              <a:rPr lang="fr-FR" dirty="0" smtClean="0"/>
              <a:t>, Nature </a:t>
            </a:r>
            <a:r>
              <a:rPr lang="fr-FR" dirty="0" err="1" smtClean="0"/>
              <a:t>Physics</a:t>
            </a:r>
            <a:r>
              <a:rPr lang="fr-FR" dirty="0" smtClean="0"/>
              <a:t> vol. 2, p.696-699 (2006)</a:t>
            </a:r>
          </a:p>
          <a:p>
            <a:pPr lvl="1"/>
            <a:r>
              <a:rPr lang="en-US" dirty="0" smtClean="0"/>
              <a:t>P. </a:t>
            </a:r>
            <a:r>
              <a:rPr lang="en-US" dirty="0" err="1" smtClean="0"/>
              <a:t>Muggli</a:t>
            </a:r>
            <a:r>
              <a:rPr lang="en-US" dirty="0" smtClean="0"/>
              <a:t> et al, in Proc. of 2011 Particle Acc. Conf., New York, NY, USA, </a:t>
            </a:r>
            <a:r>
              <a:rPr lang="en-US" dirty="0" smtClean="0"/>
              <a:t>TUOBN3</a:t>
            </a:r>
          </a:p>
          <a:p>
            <a:pPr lvl="1"/>
            <a:r>
              <a:rPr lang="en-US" dirty="0" smtClean="0"/>
              <a:t> </a:t>
            </a:r>
            <a:r>
              <a:rPr lang="en-US" dirty="0" smtClean="0"/>
              <a:t>…</a:t>
            </a:r>
            <a:endParaRPr lang="en-US" dirty="0" smtClean="0"/>
          </a:p>
          <a:p>
            <a:pPr lvl="1"/>
            <a:endParaRPr lang="en-US" dirty="0" smtClean="0"/>
          </a:p>
          <a:p>
            <a:r>
              <a:rPr lang="en-US" dirty="0" smtClean="0"/>
              <a:t> The main issue is now on the beam quality </a:t>
            </a:r>
          </a:p>
          <a:p>
            <a:pPr lvl="1"/>
            <a:r>
              <a:rPr lang="en-US" dirty="0" smtClean="0"/>
              <a:t> High peak current, low emittance, small energy spread, stability, repeatability </a:t>
            </a:r>
          </a:p>
          <a:p>
            <a:pPr lvl="1"/>
            <a:endParaRPr lang="en-US" dirty="0" smtClean="0"/>
          </a:p>
          <a:p>
            <a:r>
              <a:rPr lang="en-US" dirty="0" smtClean="0"/>
              <a:t> Future applications</a:t>
            </a:r>
          </a:p>
          <a:p>
            <a:pPr lvl="1"/>
            <a:r>
              <a:rPr lang="en-US" dirty="0" smtClean="0"/>
              <a:t> FELs</a:t>
            </a:r>
          </a:p>
          <a:p>
            <a:pPr lvl="1"/>
            <a:r>
              <a:rPr lang="en-US" dirty="0" smtClean="0"/>
              <a:t> Multi-staging compact colliders</a:t>
            </a:r>
          </a:p>
          <a:p>
            <a:pPr lvl="1"/>
            <a:r>
              <a:rPr lang="en-US" dirty="0" smtClean="0"/>
              <a:t> Advanced radiation sources</a:t>
            </a:r>
            <a:endParaRPr lang="en-US" dirty="0"/>
          </a:p>
        </p:txBody>
      </p:sp>
      <p:sp>
        <p:nvSpPr>
          <p:cNvPr id="4" name="Segnaposto data 3"/>
          <p:cNvSpPr>
            <a:spLocks noGrp="1"/>
          </p:cNvSpPr>
          <p:nvPr>
            <p:ph type="dt" sz="half" idx="10"/>
          </p:nvPr>
        </p:nvSpPr>
        <p:spPr/>
        <p:txBody>
          <a:bodyPr/>
          <a:lstStyle/>
          <a:p>
            <a:fld id="{BDDBE3ED-8418-41BE-A372-0A6E4B99293A}" type="datetime4">
              <a:rPr lang="en-US" smtClean="0"/>
              <a:pPr/>
              <a:t>November 19, 2012</a:t>
            </a:fld>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2</a:t>
            </a:fld>
            <a:endParaRPr lang="it-IT"/>
          </a:p>
        </p:txBody>
      </p:sp>
      <p:sp>
        <p:nvSpPr>
          <p:cNvPr id="6" name="Segnaposto piè di pagina 5"/>
          <p:cNvSpPr>
            <a:spLocks noGrp="1"/>
          </p:cNvSpPr>
          <p:nvPr>
            <p:ph type="ftr" sz="quarter" idx="11"/>
          </p:nvPr>
        </p:nvSpPr>
        <p:spPr/>
        <p:txBody>
          <a:bodyPr/>
          <a:lstStyle/>
          <a:p>
            <a:r>
              <a:rPr lang="it-IT" smtClean="0"/>
              <a:t>E. Chiadroni (LNF/INFN)</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lstStyle/>
          <a:p>
            <a:endParaRPr lang="it-IT"/>
          </a:p>
        </p:txBody>
      </p:sp>
      <p:sp>
        <p:nvSpPr>
          <p:cNvPr id="7" name="Segnaposto data 6"/>
          <p:cNvSpPr>
            <a:spLocks noGrp="1"/>
          </p:cNvSpPr>
          <p:nvPr>
            <p:ph type="dt" sz="half" idx="10"/>
          </p:nvPr>
        </p:nvSpPr>
        <p:spPr/>
        <p:txBody>
          <a:bodyPr/>
          <a:lstStyle/>
          <a:p>
            <a:fld id="{BA8A3639-03DA-4EF3-9CE3-D919ECD149CF}" type="datetime4">
              <a:rPr lang="en-US" smtClean="0"/>
              <a:pPr/>
              <a:t>November 19, 2012</a:t>
            </a:fld>
            <a:endParaRPr lang="it-IT"/>
          </a:p>
        </p:txBody>
      </p:sp>
      <p:sp>
        <p:nvSpPr>
          <p:cNvPr id="8" name="Segnaposto piè di pagina 7"/>
          <p:cNvSpPr>
            <a:spLocks noGrp="1"/>
          </p:cNvSpPr>
          <p:nvPr>
            <p:ph type="ftr" sz="quarter" idx="11"/>
          </p:nvPr>
        </p:nvSpPr>
        <p:spPr/>
        <p:txBody>
          <a:bodyPr/>
          <a:lstStyle/>
          <a:p>
            <a:r>
              <a:rPr lang="it-IT" smtClean="0"/>
              <a:t>E. Chiadroni (LNF/INFN)</a:t>
            </a:r>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20</a:t>
            </a:fld>
            <a:endParaRPr lang="it-IT"/>
          </a:p>
        </p:txBody>
      </p:sp>
      <p:pic>
        <p:nvPicPr>
          <p:cNvPr id="11" name="Picture 2"/>
          <p:cNvPicPr>
            <a:picLocks noChangeAspect="1" noChangeArrowheads="1"/>
          </p:cNvPicPr>
          <p:nvPr/>
        </p:nvPicPr>
        <p:blipFill>
          <a:blip r:embed="rId2" cstate="print"/>
          <a:srcRect/>
          <a:stretch>
            <a:fillRect/>
          </a:stretch>
        </p:blipFill>
        <p:spPr bwMode="auto">
          <a:xfrm>
            <a:off x="4283960" y="1750898"/>
            <a:ext cx="4284000" cy="3343614"/>
          </a:xfrm>
          <a:prstGeom prst="rect">
            <a:avLst/>
          </a:prstGeom>
          <a:noFill/>
          <a:ln w="9525">
            <a:noFill/>
            <a:miter lim="800000"/>
            <a:headEnd/>
            <a:tailEnd/>
          </a:ln>
        </p:spPr>
      </p:pic>
      <p:sp>
        <p:nvSpPr>
          <p:cNvPr id="12" name="Rettangolo 11"/>
          <p:cNvSpPr/>
          <p:nvPr/>
        </p:nvSpPr>
        <p:spPr>
          <a:xfrm>
            <a:off x="395421" y="2142102"/>
            <a:ext cx="3816529" cy="2062103"/>
          </a:xfrm>
          <a:prstGeom prst="rect">
            <a:avLst/>
          </a:prstGeom>
        </p:spPr>
        <p:txBody>
          <a:bodyPr wrap="square">
            <a:spAutoFit/>
          </a:bodyPr>
          <a:lstStyle/>
          <a:p>
            <a:pPr algn="just"/>
            <a:r>
              <a:rPr lang="en-US" sz="1600" dirty="0" smtClean="0">
                <a:solidFill>
                  <a:schemeClr val="accent1">
                    <a:lumMod val="50000"/>
                  </a:schemeClr>
                </a:solidFill>
              </a:rPr>
              <a:t>A train of </a:t>
            </a:r>
            <a:r>
              <a:rPr lang="en-US" sz="1600" b="1" dirty="0" smtClean="0">
                <a:solidFill>
                  <a:schemeClr val="accent1">
                    <a:lumMod val="50000"/>
                  </a:schemeClr>
                </a:solidFill>
              </a:rPr>
              <a:t>3 electron drive bunches</a:t>
            </a:r>
            <a:r>
              <a:rPr lang="en-US" sz="1600" dirty="0" smtClean="0">
                <a:solidFill>
                  <a:schemeClr val="accent1">
                    <a:lumMod val="50000"/>
                  </a:schemeClr>
                </a:solidFill>
              </a:rPr>
              <a:t>, </a:t>
            </a:r>
          </a:p>
          <a:p>
            <a:pPr algn="just"/>
            <a:r>
              <a:rPr lang="en-US" sz="1600" dirty="0" smtClean="0">
                <a:solidFill>
                  <a:schemeClr val="accent1">
                    <a:lumMod val="50000"/>
                  </a:schemeClr>
                </a:solidFill>
              </a:rPr>
              <a:t>each of them </a:t>
            </a:r>
            <a:r>
              <a:rPr lang="en-US" sz="1600" b="1" dirty="0" smtClean="0">
                <a:solidFill>
                  <a:schemeClr val="accent1">
                    <a:lumMod val="50000"/>
                  </a:schemeClr>
                </a:solidFill>
              </a:rPr>
              <a:t>25 </a:t>
            </a:r>
            <a:r>
              <a:rPr lang="en-US" sz="1600" b="1" dirty="0" err="1" smtClean="0">
                <a:solidFill>
                  <a:schemeClr val="accent1">
                    <a:lumMod val="50000"/>
                  </a:schemeClr>
                </a:solidFill>
              </a:rPr>
              <a:t>μm</a:t>
            </a:r>
            <a:r>
              <a:rPr lang="en-US" sz="1600" b="1" dirty="0" smtClean="0">
                <a:solidFill>
                  <a:schemeClr val="accent1">
                    <a:lumMod val="50000"/>
                  </a:schemeClr>
                </a:solidFill>
              </a:rPr>
              <a:t> long</a:t>
            </a:r>
            <a:r>
              <a:rPr lang="en-US" sz="1600" dirty="0" smtClean="0">
                <a:solidFill>
                  <a:schemeClr val="accent1">
                    <a:lumMod val="50000"/>
                  </a:schemeClr>
                </a:solidFill>
              </a:rPr>
              <a:t>, with </a:t>
            </a:r>
            <a:r>
              <a:rPr lang="en-US" sz="1600" b="1" dirty="0" smtClean="0">
                <a:solidFill>
                  <a:schemeClr val="accent1">
                    <a:lumMod val="50000"/>
                  </a:schemeClr>
                </a:solidFill>
              </a:rPr>
              <a:t>200 </a:t>
            </a:r>
            <a:r>
              <a:rPr lang="en-US" sz="1600" b="1" dirty="0" err="1" smtClean="0">
                <a:solidFill>
                  <a:schemeClr val="accent1">
                    <a:lumMod val="50000"/>
                  </a:schemeClr>
                </a:solidFill>
              </a:rPr>
              <a:t>pC</a:t>
            </a:r>
            <a:r>
              <a:rPr lang="en-US" sz="1600" b="1" dirty="0" smtClean="0">
                <a:solidFill>
                  <a:schemeClr val="accent1">
                    <a:lumMod val="50000"/>
                  </a:schemeClr>
                </a:solidFill>
              </a:rPr>
              <a:t> </a:t>
            </a:r>
            <a:r>
              <a:rPr lang="en-US" sz="1600" dirty="0" smtClean="0">
                <a:solidFill>
                  <a:schemeClr val="accent1">
                    <a:lumMod val="50000"/>
                  </a:schemeClr>
                </a:solidFill>
              </a:rPr>
              <a:t>at </a:t>
            </a:r>
            <a:r>
              <a:rPr lang="en-US" sz="1600" b="1" dirty="0" smtClean="0">
                <a:solidFill>
                  <a:schemeClr val="accent1">
                    <a:lumMod val="50000"/>
                  </a:schemeClr>
                </a:solidFill>
              </a:rPr>
              <a:t>150 </a:t>
            </a:r>
            <a:r>
              <a:rPr lang="en-US" sz="1600" b="1" dirty="0" err="1" smtClean="0">
                <a:solidFill>
                  <a:schemeClr val="accent1">
                    <a:lumMod val="50000"/>
                  </a:schemeClr>
                </a:solidFill>
              </a:rPr>
              <a:t>MeV</a:t>
            </a:r>
            <a:r>
              <a:rPr lang="en-US" sz="1600" dirty="0" smtClean="0">
                <a:solidFill>
                  <a:schemeClr val="accent1">
                    <a:lumMod val="50000"/>
                  </a:schemeClr>
                </a:solidFill>
              </a:rPr>
              <a:t>, </a:t>
            </a:r>
            <a:r>
              <a:rPr lang="en-US" sz="1600" b="1" dirty="0" smtClean="0">
                <a:solidFill>
                  <a:schemeClr val="accent1">
                    <a:lumMod val="50000"/>
                  </a:schemeClr>
                </a:solidFill>
              </a:rPr>
              <a:t>1 </a:t>
            </a:r>
            <a:r>
              <a:rPr lang="en-US" sz="1600" b="1" dirty="0" err="1" smtClean="0">
                <a:solidFill>
                  <a:schemeClr val="accent1">
                    <a:lumMod val="50000"/>
                  </a:schemeClr>
                </a:solidFill>
              </a:rPr>
              <a:t>μm</a:t>
            </a:r>
            <a:r>
              <a:rPr lang="en-US" sz="1600" b="1" dirty="0" smtClean="0">
                <a:solidFill>
                  <a:schemeClr val="accent1">
                    <a:lumMod val="50000"/>
                  </a:schemeClr>
                </a:solidFill>
              </a:rPr>
              <a:t> </a:t>
            </a:r>
            <a:r>
              <a:rPr lang="en-US" sz="1600" b="1" dirty="0" err="1" smtClean="0">
                <a:solidFill>
                  <a:schemeClr val="accent1">
                    <a:lumMod val="50000"/>
                  </a:schemeClr>
                </a:solidFill>
              </a:rPr>
              <a:t>rms</a:t>
            </a:r>
            <a:r>
              <a:rPr lang="en-US" sz="1600" b="1" dirty="0" smtClean="0">
                <a:solidFill>
                  <a:schemeClr val="accent1">
                    <a:lumMod val="50000"/>
                  </a:schemeClr>
                </a:solidFill>
              </a:rPr>
              <a:t> normalized </a:t>
            </a:r>
            <a:r>
              <a:rPr lang="en-US" sz="1600" b="1" dirty="0" err="1" smtClean="0">
                <a:solidFill>
                  <a:schemeClr val="accent1">
                    <a:lumMod val="50000"/>
                  </a:schemeClr>
                </a:solidFill>
              </a:rPr>
              <a:t>emittance</a:t>
            </a:r>
            <a:r>
              <a:rPr lang="en-US" sz="1600" dirty="0" smtClean="0">
                <a:solidFill>
                  <a:schemeClr val="accent1">
                    <a:lumMod val="50000"/>
                  </a:schemeClr>
                </a:solidFill>
              </a:rPr>
              <a:t>, </a:t>
            </a:r>
            <a:r>
              <a:rPr lang="en-US" sz="1600" b="1" dirty="0" smtClean="0">
                <a:solidFill>
                  <a:srgbClr val="EF6611"/>
                </a:solidFill>
              </a:rPr>
              <a:t>could accelerate up to 250 </a:t>
            </a:r>
            <a:r>
              <a:rPr lang="en-US" sz="1600" b="1" dirty="0" err="1" smtClean="0">
                <a:solidFill>
                  <a:srgbClr val="EF6611"/>
                </a:solidFill>
              </a:rPr>
              <a:t>MeV</a:t>
            </a:r>
            <a:r>
              <a:rPr lang="en-US" sz="1600" b="1" dirty="0" smtClean="0">
                <a:solidFill>
                  <a:srgbClr val="EF6611"/>
                </a:solidFill>
              </a:rPr>
              <a:t> a 20 </a:t>
            </a:r>
            <a:r>
              <a:rPr lang="en-US" sz="1600" b="1" dirty="0" err="1" smtClean="0">
                <a:solidFill>
                  <a:srgbClr val="EF6611"/>
                </a:solidFill>
              </a:rPr>
              <a:t>pC</a:t>
            </a:r>
            <a:r>
              <a:rPr lang="en-US" sz="1600" b="1" dirty="0" smtClean="0">
                <a:solidFill>
                  <a:srgbClr val="EF6611"/>
                </a:solidFill>
              </a:rPr>
              <a:t>, 10 </a:t>
            </a:r>
            <a:r>
              <a:rPr lang="en-US" sz="1600" b="1" dirty="0" err="1" smtClean="0">
                <a:solidFill>
                  <a:srgbClr val="EF6611"/>
                </a:solidFill>
              </a:rPr>
              <a:t>μm</a:t>
            </a:r>
            <a:r>
              <a:rPr lang="en-US" sz="1600" b="1" dirty="0" smtClean="0">
                <a:solidFill>
                  <a:srgbClr val="EF6611"/>
                </a:solidFill>
              </a:rPr>
              <a:t> long witness bunch</a:t>
            </a:r>
            <a:r>
              <a:rPr lang="en-US" sz="1600" dirty="0" smtClean="0">
                <a:solidFill>
                  <a:schemeClr val="accent1">
                    <a:lumMod val="50000"/>
                  </a:schemeClr>
                </a:solidFill>
              </a:rPr>
              <a:t>, injected at the same initial energy in a </a:t>
            </a:r>
            <a:r>
              <a:rPr lang="en-US" sz="1600" b="1" dirty="0" smtClean="0">
                <a:solidFill>
                  <a:schemeClr val="accent1">
                    <a:lumMod val="50000"/>
                  </a:schemeClr>
                </a:solidFill>
              </a:rPr>
              <a:t>10 cm long plasma </a:t>
            </a:r>
            <a:r>
              <a:rPr lang="en-US" sz="1600" dirty="0" smtClean="0">
                <a:solidFill>
                  <a:schemeClr val="accent1">
                    <a:lumMod val="50000"/>
                  </a:schemeClr>
                </a:solidFill>
              </a:rPr>
              <a:t>of </a:t>
            </a:r>
            <a:r>
              <a:rPr lang="en-US" sz="1600" b="1" dirty="0" smtClean="0">
                <a:solidFill>
                  <a:schemeClr val="accent1">
                    <a:lumMod val="50000"/>
                  </a:schemeClr>
                </a:solidFill>
              </a:rPr>
              <a:t>wavelength 383 </a:t>
            </a:r>
            <a:r>
              <a:rPr lang="en-US" sz="1600" b="1" dirty="0" err="1" smtClean="0">
                <a:solidFill>
                  <a:schemeClr val="accent1">
                    <a:lumMod val="50000"/>
                  </a:schemeClr>
                </a:solidFill>
              </a:rPr>
              <a:t>μm</a:t>
            </a:r>
            <a:r>
              <a:rPr lang="en-US" sz="1600" dirty="0" smtClean="0">
                <a:solidFill>
                  <a:schemeClr val="accent1">
                    <a:lumMod val="50000"/>
                  </a:schemeClr>
                </a:solidFill>
              </a:rPr>
              <a:t>.</a:t>
            </a:r>
            <a:endParaRPr lang="it-IT" sz="1600" dirty="0">
              <a:solidFill>
                <a:schemeClr val="accent1">
                  <a:lumMod val="50000"/>
                </a:schemeClr>
              </a:solidFill>
            </a:endParaRPr>
          </a:p>
        </p:txBody>
      </p:sp>
      <p:sp>
        <p:nvSpPr>
          <p:cNvPr id="13" name="Rettangolo 12"/>
          <p:cNvSpPr/>
          <p:nvPr/>
        </p:nvSpPr>
        <p:spPr>
          <a:xfrm>
            <a:off x="395420" y="5241464"/>
            <a:ext cx="8353160" cy="1077218"/>
          </a:xfrm>
          <a:prstGeom prst="rect">
            <a:avLst/>
          </a:prstGeom>
        </p:spPr>
        <p:txBody>
          <a:bodyPr wrap="square">
            <a:spAutoFit/>
          </a:bodyPr>
          <a:lstStyle/>
          <a:p>
            <a:pPr algn="just"/>
            <a:r>
              <a:rPr lang="en-US" sz="1600" dirty="0" smtClean="0">
                <a:solidFill>
                  <a:schemeClr val="accent1">
                    <a:lumMod val="50000"/>
                  </a:schemeClr>
                </a:solidFill>
              </a:rPr>
              <a:t>The drive bunches will loose energy to excite the plasma accelerating field up to 1 GV/m in </a:t>
            </a:r>
            <a:r>
              <a:rPr lang="en-US" sz="1600" dirty="0" err="1" smtClean="0">
                <a:solidFill>
                  <a:schemeClr val="accent1">
                    <a:lumMod val="50000"/>
                  </a:schemeClr>
                </a:solidFill>
              </a:rPr>
              <a:t>favour</a:t>
            </a:r>
            <a:r>
              <a:rPr lang="en-US" sz="1600" dirty="0" smtClean="0">
                <a:solidFill>
                  <a:schemeClr val="accent1">
                    <a:lumMod val="50000"/>
                  </a:schemeClr>
                </a:solidFill>
              </a:rPr>
              <a:t> of the witness bunch. </a:t>
            </a:r>
          </a:p>
          <a:p>
            <a:pPr algn="just"/>
            <a:r>
              <a:rPr lang="en-US" sz="1600" dirty="0" smtClean="0">
                <a:solidFill>
                  <a:schemeClr val="accent1">
                    <a:lumMod val="50000"/>
                  </a:schemeClr>
                </a:solidFill>
              </a:rPr>
              <a:t>Simulations show also that </a:t>
            </a:r>
            <a:r>
              <a:rPr lang="en-US" sz="1600" b="1" dirty="0" smtClean="0">
                <a:solidFill>
                  <a:schemeClr val="accent1">
                    <a:lumMod val="50000"/>
                  </a:schemeClr>
                </a:solidFill>
              </a:rPr>
              <a:t>the witness bunch can preserve a high quality with a final energy spread less than 1 % and 1.6 </a:t>
            </a:r>
            <a:r>
              <a:rPr lang="en-US" sz="1600" b="1" dirty="0" err="1" smtClean="0">
                <a:solidFill>
                  <a:schemeClr val="accent1">
                    <a:lumMod val="50000"/>
                  </a:schemeClr>
                </a:solidFill>
              </a:rPr>
              <a:t>μm</a:t>
            </a:r>
            <a:r>
              <a:rPr lang="en-US" sz="1600" b="1" dirty="0" smtClean="0">
                <a:solidFill>
                  <a:schemeClr val="accent1">
                    <a:lumMod val="50000"/>
                  </a:schemeClr>
                </a:solidFill>
              </a:rPr>
              <a:t> </a:t>
            </a:r>
            <a:r>
              <a:rPr lang="en-US" sz="1600" b="1" dirty="0" err="1" smtClean="0">
                <a:solidFill>
                  <a:schemeClr val="accent1">
                    <a:lumMod val="50000"/>
                  </a:schemeClr>
                </a:solidFill>
              </a:rPr>
              <a:t>rms</a:t>
            </a:r>
            <a:r>
              <a:rPr lang="en-US" sz="1600" b="1" dirty="0" smtClean="0">
                <a:solidFill>
                  <a:schemeClr val="accent1">
                    <a:lumMod val="50000"/>
                  </a:schemeClr>
                </a:solidFill>
              </a:rPr>
              <a:t> normalized </a:t>
            </a:r>
            <a:r>
              <a:rPr lang="en-US" sz="1600" b="1" dirty="0" err="1" smtClean="0">
                <a:solidFill>
                  <a:schemeClr val="accent1">
                    <a:lumMod val="50000"/>
                  </a:schemeClr>
                </a:solidFill>
              </a:rPr>
              <a:t>emittance</a:t>
            </a:r>
            <a:r>
              <a:rPr lang="en-US" sz="1600" dirty="0" smtClean="0">
                <a:solidFill>
                  <a:schemeClr val="accent1">
                    <a:lumMod val="50000"/>
                  </a:schemeClr>
                </a:solidFill>
              </a:rPr>
              <a:t>. </a:t>
            </a:r>
            <a:endParaRPr lang="it-IT" sz="1600" dirty="0">
              <a:solidFill>
                <a:schemeClr val="accent1">
                  <a:lumMod val="50000"/>
                </a:schemeClr>
              </a:solidFill>
            </a:endParaRPr>
          </a:p>
        </p:txBody>
      </p:sp>
      <p:sp>
        <p:nvSpPr>
          <p:cNvPr id="14" name="Rettangolo 13"/>
          <p:cNvSpPr/>
          <p:nvPr/>
        </p:nvSpPr>
        <p:spPr>
          <a:xfrm>
            <a:off x="4860040" y="1412720"/>
            <a:ext cx="3467616" cy="369332"/>
          </a:xfrm>
          <a:prstGeom prst="rect">
            <a:avLst/>
          </a:prstGeom>
        </p:spPr>
        <p:txBody>
          <a:bodyPr wrap="none">
            <a:spAutoFit/>
          </a:bodyPr>
          <a:lstStyle/>
          <a:p>
            <a:r>
              <a:rPr lang="it-IT" dirty="0" err="1" smtClean="0">
                <a:solidFill>
                  <a:schemeClr val="accent1">
                    <a:lumMod val="50000"/>
                  </a:schemeClr>
                </a:solidFill>
              </a:rPr>
              <a:t>Preliminary</a:t>
            </a:r>
            <a:r>
              <a:rPr lang="it-IT" dirty="0" smtClean="0">
                <a:solidFill>
                  <a:schemeClr val="accent1">
                    <a:lumMod val="50000"/>
                  </a:schemeClr>
                </a:solidFill>
              </a:rPr>
              <a:t> QFLUID </a:t>
            </a:r>
            <a:r>
              <a:rPr lang="it-IT" dirty="0" err="1" smtClean="0">
                <a:solidFill>
                  <a:schemeClr val="accent1">
                    <a:lumMod val="50000"/>
                  </a:schemeClr>
                </a:solidFill>
              </a:rPr>
              <a:t>simulations</a:t>
            </a:r>
            <a:endParaRPr lang="it-IT"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Method</a:t>
            </a:r>
            <a:endParaRPr lang="en-US"/>
          </a:p>
        </p:txBody>
      </p:sp>
      <p:sp>
        <p:nvSpPr>
          <p:cNvPr id="9" name="Segnaposto testo 8"/>
          <p:cNvSpPr>
            <a:spLocks noGrp="1"/>
          </p:cNvSpPr>
          <p:nvPr>
            <p:ph type="body" idx="1"/>
          </p:nvPr>
        </p:nvSpPr>
        <p:spPr>
          <a:xfrm>
            <a:off x="457200" y="1196752"/>
            <a:ext cx="8291264" cy="639762"/>
          </a:xfrm>
        </p:spPr>
        <p:txBody>
          <a:bodyPr/>
          <a:lstStyle/>
          <a:p>
            <a:r>
              <a:rPr lang="en-US" dirty="0" smtClean="0">
                <a:solidFill>
                  <a:srgbClr val="C00000"/>
                </a:solidFill>
              </a:rPr>
              <a:t> External injection of electrons to be accelerated in the plasma</a:t>
            </a:r>
          </a:p>
        </p:txBody>
      </p:sp>
      <p:sp>
        <p:nvSpPr>
          <p:cNvPr id="3" name="Segnaposto contenuto 2"/>
          <p:cNvSpPr>
            <a:spLocks noGrp="1"/>
          </p:cNvSpPr>
          <p:nvPr>
            <p:ph sz="half" idx="2"/>
          </p:nvPr>
        </p:nvSpPr>
        <p:spPr>
          <a:xfrm>
            <a:off x="179512" y="1958851"/>
            <a:ext cx="4392488" cy="2262237"/>
          </a:xfrm>
        </p:spPr>
        <p:txBody>
          <a:bodyPr>
            <a:normAutofit fontScale="85000" lnSpcReduction="20000"/>
          </a:bodyPr>
          <a:lstStyle/>
          <a:p>
            <a:r>
              <a:rPr lang="en-US" dirty="0" smtClean="0"/>
              <a:t> Laser Wakefield Acceleration </a:t>
            </a:r>
          </a:p>
          <a:p>
            <a:pPr lvl="1"/>
            <a:r>
              <a:rPr lang="en-US" dirty="0" smtClean="0"/>
              <a:t>Laser Pulse Energy: 3 J</a:t>
            </a:r>
          </a:p>
          <a:p>
            <a:pPr lvl="1"/>
            <a:r>
              <a:rPr lang="en-US" dirty="0" smtClean="0"/>
              <a:t>Laser Pulse Length: 35 </a:t>
            </a:r>
            <a:r>
              <a:rPr lang="en-US" dirty="0" err="1" smtClean="0"/>
              <a:t>fs</a:t>
            </a:r>
            <a:r>
              <a:rPr lang="en-US" dirty="0" smtClean="0"/>
              <a:t> (FWHM)</a:t>
            </a:r>
          </a:p>
          <a:p>
            <a:pPr lvl="1"/>
            <a:r>
              <a:rPr lang="en-US" dirty="0" smtClean="0"/>
              <a:t>Bunch length: &lt; 100 </a:t>
            </a:r>
            <a:r>
              <a:rPr lang="en-US" dirty="0" err="1" smtClean="0"/>
              <a:t>fs</a:t>
            </a:r>
            <a:endParaRPr lang="en-US" dirty="0" smtClean="0"/>
          </a:p>
          <a:p>
            <a:pPr lvl="1"/>
            <a:r>
              <a:rPr lang="en-US" dirty="0" smtClean="0">
                <a:latin typeface="Symbol" pitchFamily="18" charset="2"/>
              </a:rPr>
              <a:t>Dg/g</a:t>
            </a:r>
            <a:r>
              <a:rPr lang="en-US" dirty="0" smtClean="0"/>
              <a:t> : 0.1%</a:t>
            </a:r>
          </a:p>
          <a:p>
            <a:pPr lvl="1"/>
            <a:r>
              <a:rPr lang="en-US" dirty="0" smtClean="0">
                <a:latin typeface="Symbol" pitchFamily="18" charset="2"/>
              </a:rPr>
              <a:t>e</a:t>
            </a:r>
            <a:r>
              <a:rPr lang="en-US" baseline="-25000" dirty="0" smtClean="0"/>
              <a:t>n</a:t>
            </a:r>
            <a:r>
              <a:rPr lang="en-US" dirty="0" smtClean="0"/>
              <a:t> = 1 mm </a:t>
            </a:r>
            <a:r>
              <a:rPr lang="en-US" dirty="0" err="1" smtClean="0"/>
              <a:t>mrad</a:t>
            </a:r>
            <a:r>
              <a:rPr lang="en-US" dirty="0" smtClean="0"/>
              <a:t>  </a:t>
            </a:r>
          </a:p>
          <a:p>
            <a:pPr lvl="1"/>
            <a:r>
              <a:rPr lang="en-US" dirty="0" smtClean="0"/>
              <a:t>Initial Beam energy: 160 </a:t>
            </a:r>
            <a:r>
              <a:rPr lang="en-US" dirty="0" err="1" smtClean="0"/>
              <a:t>MeV</a:t>
            </a:r>
            <a:endParaRPr lang="en-US" dirty="0" smtClean="0"/>
          </a:p>
        </p:txBody>
      </p:sp>
      <p:sp>
        <p:nvSpPr>
          <p:cNvPr id="11" name="Segnaposto contenuto 10"/>
          <p:cNvSpPr>
            <a:spLocks noGrp="1"/>
          </p:cNvSpPr>
          <p:nvPr>
            <p:ph sz="quarter" idx="4"/>
          </p:nvPr>
        </p:nvSpPr>
        <p:spPr>
          <a:xfrm>
            <a:off x="4644008" y="1958851"/>
            <a:ext cx="4320479" cy="2334245"/>
          </a:xfrm>
        </p:spPr>
        <p:txBody>
          <a:bodyPr>
            <a:normAutofit fontScale="85000" lnSpcReduction="10000"/>
          </a:bodyPr>
          <a:lstStyle/>
          <a:p>
            <a:r>
              <a:rPr lang="en-US" dirty="0" smtClean="0"/>
              <a:t> Plasma Wakefield Acceleration</a:t>
            </a:r>
          </a:p>
          <a:p>
            <a:pPr lvl="1"/>
            <a:r>
              <a:rPr lang="en-US" dirty="0" smtClean="0"/>
              <a:t> Single bunch or comb beam</a:t>
            </a:r>
          </a:p>
          <a:p>
            <a:pPr lvl="2"/>
            <a:r>
              <a:rPr lang="en-US" dirty="0" smtClean="0"/>
              <a:t> Bunch length &lt; 100 </a:t>
            </a:r>
            <a:r>
              <a:rPr lang="en-US" dirty="0" err="1" smtClean="0"/>
              <a:t>fs</a:t>
            </a:r>
            <a:endParaRPr lang="en-US" dirty="0" smtClean="0"/>
          </a:p>
          <a:p>
            <a:pPr lvl="2"/>
            <a:r>
              <a:rPr lang="en-US" dirty="0" smtClean="0"/>
              <a:t> 200 </a:t>
            </a:r>
            <a:r>
              <a:rPr lang="en-US" dirty="0" err="1" smtClean="0"/>
              <a:t>pC</a:t>
            </a:r>
            <a:endParaRPr lang="en-US" dirty="0" smtClean="0"/>
          </a:p>
          <a:p>
            <a:pPr lvl="2"/>
            <a:r>
              <a:rPr lang="en-US" dirty="0" smtClean="0"/>
              <a:t> </a:t>
            </a:r>
            <a:r>
              <a:rPr lang="en-US" dirty="0" smtClean="0">
                <a:latin typeface="Symbol" pitchFamily="18" charset="2"/>
              </a:rPr>
              <a:t>e</a:t>
            </a:r>
            <a:r>
              <a:rPr lang="en-US" baseline="-25000" dirty="0" smtClean="0"/>
              <a:t>n</a:t>
            </a:r>
            <a:r>
              <a:rPr lang="en-US" dirty="0" smtClean="0"/>
              <a:t> = 1 mm </a:t>
            </a:r>
            <a:r>
              <a:rPr lang="en-US" dirty="0" err="1" smtClean="0"/>
              <a:t>mrad</a:t>
            </a:r>
            <a:r>
              <a:rPr lang="en-US" dirty="0" smtClean="0"/>
              <a:t>  </a:t>
            </a:r>
          </a:p>
          <a:p>
            <a:pPr lvl="2"/>
            <a:endParaRPr lang="en-US" dirty="0" smtClean="0"/>
          </a:p>
          <a:p>
            <a:pPr lvl="1"/>
            <a:r>
              <a:rPr lang="en-US" dirty="0" smtClean="0"/>
              <a:t> …</a:t>
            </a:r>
            <a:endParaRPr lang="en-US" dirty="0"/>
          </a:p>
        </p:txBody>
      </p:sp>
      <p:sp>
        <p:nvSpPr>
          <p:cNvPr id="4" name="Segnaposto data 3"/>
          <p:cNvSpPr>
            <a:spLocks noGrp="1"/>
          </p:cNvSpPr>
          <p:nvPr>
            <p:ph type="dt" sz="half" idx="10"/>
          </p:nvPr>
        </p:nvSpPr>
        <p:spPr/>
        <p:txBody>
          <a:bodyPr/>
          <a:lstStyle/>
          <a:p>
            <a:fld id="{91E1F21E-1D5B-4705-A193-F3C36D954753}" type="datetime4">
              <a:rPr lang="en-US" smtClean="0"/>
              <a:pPr/>
              <a:t>November 19, 2012</a:t>
            </a:fld>
            <a:endParaRPr lang="it-IT"/>
          </a:p>
        </p:txBody>
      </p:sp>
      <p:sp>
        <p:nvSpPr>
          <p:cNvPr id="5" name="Segnaposto piè di pagina 4"/>
          <p:cNvSpPr>
            <a:spLocks noGrp="1"/>
          </p:cNvSpPr>
          <p:nvPr>
            <p:ph type="ftr" sz="quarter" idx="11"/>
          </p:nvPr>
        </p:nvSpPr>
        <p:spPr/>
        <p:txBody>
          <a:bodyPr/>
          <a:lstStyle/>
          <a:p>
            <a:r>
              <a:rPr lang="it-IT" smtClean="0"/>
              <a:t>E. Chiadroni (LNF/INFN)</a:t>
            </a:r>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3</a:t>
            </a:fld>
            <a:endParaRPr lang="it-IT"/>
          </a:p>
        </p:txBody>
      </p:sp>
      <p:pic>
        <p:nvPicPr>
          <p:cNvPr id="13" name="Immagine 2" descr="screenshot_01.jpg"/>
          <p:cNvPicPr>
            <a:picLocks noChangeAspect="1"/>
          </p:cNvPicPr>
          <p:nvPr/>
        </p:nvPicPr>
        <p:blipFill>
          <a:blip r:embed="rId2" cstate="print"/>
          <a:srcRect l="2845" t="18900" r="5110" b="54181"/>
          <a:stretch>
            <a:fillRect/>
          </a:stretch>
        </p:blipFill>
        <p:spPr bwMode="auto">
          <a:xfrm>
            <a:off x="1763688" y="4653136"/>
            <a:ext cx="5400000" cy="1201730"/>
          </a:xfrm>
          <a:prstGeom prst="rect">
            <a:avLst/>
          </a:prstGeom>
          <a:noFill/>
          <a:ln w="9525">
            <a:noFill/>
            <a:miter lim="800000"/>
            <a:headEnd/>
            <a:tailEnd/>
          </a:ln>
        </p:spPr>
      </p:pic>
      <p:sp>
        <p:nvSpPr>
          <p:cNvPr id="14" name="CasellaDiTesto 13"/>
          <p:cNvSpPr txBox="1"/>
          <p:nvPr/>
        </p:nvSpPr>
        <p:spPr>
          <a:xfrm>
            <a:off x="1087764" y="5939988"/>
            <a:ext cx="6868612" cy="369332"/>
          </a:xfrm>
          <a:prstGeom prst="rect">
            <a:avLst/>
          </a:prstGeom>
          <a:noFill/>
        </p:spPr>
        <p:txBody>
          <a:bodyPr wrap="none" rtlCol="0">
            <a:spAutoFit/>
          </a:bodyPr>
          <a:lstStyle/>
          <a:p>
            <a:r>
              <a:rPr lang="en-US" b="1" dirty="0" smtClean="0">
                <a:solidFill>
                  <a:schemeClr val="tx2"/>
                </a:solidFill>
              </a:rPr>
              <a:t>Hollow Dielectric Waveguide Capillaries</a:t>
            </a:r>
            <a:r>
              <a:rPr lang="en-US" dirty="0" smtClean="0">
                <a:solidFill>
                  <a:schemeClr val="tx2"/>
                </a:solidFill>
              </a:rPr>
              <a:t>, with LPGP </a:t>
            </a:r>
            <a:r>
              <a:rPr lang="en-US" dirty="0" err="1" smtClean="0">
                <a:solidFill>
                  <a:schemeClr val="tx2"/>
                </a:solidFill>
              </a:rPr>
              <a:t>Orsay</a:t>
            </a:r>
            <a:r>
              <a:rPr lang="en-US" dirty="0" smtClean="0">
                <a:solidFill>
                  <a:schemeClr val="tx2"/>
                </a:solidFill>
              </a:rPr>
              <a:t>, B. </a:t>
            </a:r>
            <a:r>
              <a:rPr lang="en-US" dirty="0" err="1" smtClean="0">
                <a:solidFill>
                  <a:schemeClr val="tx2"/>
                </a:solidFill>
              </a:rPr>
              <a:t>Cros</a:t>
            </a:r>
            <a:r>
              <a:rPr lang="en-US" dirty="0" smtClean="0">
                <a:solidFill>
                  <a:schemeClr val="tx2"/>
                </a:solidFill>
              </a:rPr>
              <a:t> et al.</a:t>
            </a:r>
            <a:endParaRPr lang="en-US"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normAutofit fontScale="90000"/>
          </a:bodyPr>
          <a:lstStyle/>
          <a:p>
            <a:r>
              <a:rPr lang="en-US" smtClean="0"/>
              <a:t>Plasma Acceleration Beamline</a:t>
            </a:r>
            <a:endParaRPr lang="en-US"/>
          </a:p>
        </p:txBody>
      </p:sp>
      <p:sp>
        <p:nvSpPr>
          <p:cNvPr id="7" name="Segnaposto data 6"/>
          <p:cNvSpPr>
            <a:spLocks noGrp="1"/>
          </p:cNvSpPr>
          <p:nvPr>
            <p:ph type="dt" sz="half" idx="10"/>
          </p:nvPr>
        </p:nvSpPr>
        <p:spPr/>
        <p:txBody>
          <a:bodyPr/>
          <a:lstStyle/>
          <a:p>
            <a:fld id="{BA8A3639-03DA-4EF3-9CE3-D919ECD149CF}" type="datetime4">
              <a:rPr lang="en-US" smtClean="0"/>
              <a:pPr/>
              <a:t>November 19, 2012</a:t>
            </a:fld>
            <a:endParaRPr lang="it-IT"/>
          </a:p>
        </p:txBody>
      </p:sp>
      <p:sp>
        <p:nvSpPr>
          <p:cNvPr id="8" name="Segnaposto piè di pagina 7"/>
          <p:cNvSpPr>
            <a:spLocks noGrp="1"/>
          </p:cNvSpPr>
          <p:nvPr>
            <p:ph type="ftr" sz="quarter" idx="11"/>
          </p:nvPr>
        </p:nvSpPr>
        <p:spPr/>
        <p:txBody>
          <a:bodyPr/>
          <a:lstStyle/>
          <a:p>
            <a:r>
              <a:rPr lang="it-IT" smtClean="0"/>
              <a:t>E. Chiadroni (LNF/INFN)</a:t>
            </a:r>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4</a:t>
            </a:fld>
            <a:endParaRPr lang="it-IT"/>
          </a:p>
        </p:txBody>
      </p:sp>
      <p:pic>
        <p:nvPicPr>
          <p:cNvPr id="12" name="Content Placeholder 3" descr="layout03 28-02-2011-1.jpg"/>
          <p:cNvPicPr>
            <a:picLocks noGrp="1" noChangeAspect="1"/>
          </p:cNvPicPr>
          <p:nvPr/>
        </p:nvPicPr>
        <p:blipFill>
          <a:blip r:embed="rId2" cstate="print"/>
          <a:srcRect l="256" r="874"/>
          <a:stretch>
            <a:fillRect/>
          </a:stretch>
        </p:blipFill>
        <p:spPr bwMode="auto">
          <a:xfrm>
            <a:off x="1901825" y="1372518"/>
            <a:ext cx="5397500" cy="5040312"/>
          </a:xfrm>
          <a:prstGeom prst="rect">
            <a:avLst/>
          </a:prstGeom>
          <a:noFill/>
          <a:ln w="9525">
            <a:noFill/>
            <a:miter lim="800000"/>
            <a:headEnd/>
            <a:tailEnd/>
          </a:ln>
        </p:spPr>
      </p:pic>
      <p:sp>
        <p:nvSpPr>
          <p:cNvPr id="13" name="CasellaDiTesto 10"/>
          <p:cNvSpPr txBox="1">
            <a:spLocks noChangeArrowheads="1"/>
          </p:cNvSpPr>
          <p:nvPr/>
        </p:nvSpPr>
        <p:spPr bwMode="auto">
          <a:xfrm rot="-2649979">
            <a:off x="1822450" y="2244055"/>
            <a:ext cx="2038350" cy="369888"/>
          </a:xfrm>
          <a:prstGeom prst="rect">
            <a:avLst/>
          </a:prstGeom>
          <a:noFill/>
          <a:ln w="9525">
            <a:noFill/>
            <a:miter lim="800000"/>
            <a:headEnd/>
            <a:tailEnd/>
          </a:ln>
        </p:spPr>
        <p:txBody>
          <a:bodyPr>
            <a:spAutoFit/>
          </a:bodyPr>
          <a:lstStyle/>
          <a:p>
            <a:r>
              <a:rPr lang="it-IT" b="1">
                <a:solidFill>
                  <a:srgbClr val="FFFF00"/>
                </a:solidFill>
                <a:latin typeface="Calibri" pitchFamily="34" charset="0"/>
              </a:rPr>
              <a:t>laser input line</a:t>
            </a:r>
          </a:p>
        </p:txBody>
      </p:sp>
      <p:pic>
        <p:nvPicPr>
          <p:cNvPr id="14" name="Immagine 25"/>
          <p:cNvPicPr>
            <a:picLocks noChangeAspect="1"/>
          </p:cNvPicPr>
          <p:nvPr/>
        </p:nvPicPr>
        <p:blipFill>
          <a:blip r:embed="rId3" cstate="print"/>
          <a:srcRect/>
          <a:stretch>
            <a:fillRect/>
          </a:stretch>
        </p:blipFill>
        <p:spPr bwMode="auto">
          <a:xfrm>
            <a:off x="1316038" y="3206080"/>
            <a:ext cx="1023937" cy="420688"/>
          </a:xfrm>
          <a:prstGeom prst="rect">
            <a:avLst/>
          </a:prstGeom>
          <a:noFill/>
          <a:ln w="9525">
            <a:noFill/>
            <a:miter lim="800000"/>
            <a:headEnd/>
            <a:tailEnd/>
          </a:ln>
        </p:spPr>
      </p:pic>
      <p:cxnSp>
        <p:nvCxnSpPr>
          <p:cNvPr id="15" name="Connettore 2 14"/>
          <p:cNvCxnSpPr/>
          <p:nvPr/>
        </p:nvCxnSpPr>
        <p:spPr>
          <a:xfrm flipV="1">
            <a:off x="2295525" y="1951955"/>
            <a:ext cx="1579563" cy="1500188"/>
          </a:xfrm>
          <a:prstGeom prst="straightConnector1">
            <a:avLst/>
          </a:prstGeom>
          <a:ln w="57150" cap="flat" cmpd="sng" algn="ctr">
            <a:solidFill>
              <a:srgbClr val="FFFF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6" name="Connettore 2 15"/>
          <p:cNvCxnSpPr/>
          <p:nvPr/>
        </p:nvCxnSpPr>
        <p:spPr>
          <a:xfrm>
            <a:off x="3983038" y="1788443"/>
            <a:ext cx="660970" cy="397718"/>
          </a:xfrm>
          <a:prstGeom prst="straightConnector1">
            <a:avLst/>
          </a:prstGeom>
          <a:ln w="57150" cap="flat" cmpd="sng" algn="ctr">
            <a:solidFill>
              <a:srgbClr val="FFFF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Rettangolo 16"/>
          <p:cNvSpPr>
            <a:spLocks noChangeArrowheads="1"/>
          </p:cNvSpPr>
          <p:nvPr/>
        </p:nvSpPr>
        <p:spPr bwMode="auto">
          <a:xfrm>
            <a:off x="241300" y="2907630"/>
            <a:ext cx="1706563" cy="646113"/>
          </a:xfrm>
          <a:prstGeom prst="rect">
            <a:avLst/>
          </a:prstGeom>
          <a:noFill/>
          <a:ln w="9525">
            <a:noFill/>
            <a:miter lim="800000"/>
            <a:headEnd/>
            <a:tailEnd/>
          </a:ln>
        </p:spPr>
        <p:txBody>
          <a:bodyPr>
            <a:spAutoFit/>
          </a:bodyPr>
          <a:lstStyle/>
          <a:p>
            <a:r>
              <a:rPr lang="it-IT">
                <a:latin typeface="Calibri" pitchFamily="34" charset="0"/>
              </a:rPr>
              <a:t>300 TW, &lt; 25 fs </a:t>
            </a:r>
          </a:p>
          <a:p>
            <a:r>
              <a:rPr lang="it-IT">
                <a:latin typeface="Calibri" pitchFamily="34" charset="0"/>
              </a:rPr>
              <a:t>Ti:Sa laser</a:t>
            </a:r>
          </a:p>
        </p:txBody>
      </p:sp>
      <p:sp>
        <p:nvSpPr>
          <p:cNvPr id="18" name="Sun 1"/>
          <p:cNvSpPr>
            <a:spLocks noChangeArrowheads="1"/>
          </p:cNvSpPr>
          <p:nvPr/>
        </p:nvSpPr>
        <p:spPr bwMode="auto">
          <a:xfrm>
            <a:off x="4571231" y="2114153"/>
            <a:ext cx="504825" cy="360363"/>
          </a:xfrm>
          <a:prstGeom prst="sun">
            <a:avLst>
              <a:gd name="adj" fmla="val 25000"/>
            </a:avLst>
          </a:prstGeom>
          <a:solidFill>
            <a:srgbClr val="FF0000"/>
          </a:solidFill>
          <a:ln w="9525">
            <a:noFill/>
            <a:miter lim="800000"/>
            <a:headEnd/>
            <a:tailEnd/>
          </a:ln>
        </p:spPr>
        <p:txBody>
          <a:bodyPr lIns="91422" tIns="45711" rIns="91422" bIns="45711"/>
          <a:lstStyle/>
          <a:p>
            <a:pPr defTabSz="912813"/>
            <a:endParaRPr lang="en-US" sz="2400">
              <a:solidFill>
                <a:srgbClr val="FF0000"/>
              </a:solidFill>
              <a:latin typeface="Calibri" pitchFamily="34" charset="0"/>
            </a:endParaRPr>
          </a:p>
        </p:txBody>
      </p:sp>
      <p:cxnSp>
        <p:nvCxnSpPr>
          <p:cNvPr id="21" name="Connettore 2 6"/>
          <p:cNvCxnSpPr>
            <a:cxnSpLocks noChangeShapeType="1"/>
            <a:stCxn id="22" idx="2"/>
            <a:endCxn id="18" idx="3"/>
          </p:cNvCxnSpPr>
          <p:nvPr/>
        </p:nvCxnSpPr>
        <p:spPr bwMode="auto">
          <a:xfrm rot="5400000">
            <a:off x="6028408" y="1121842"/>
            <a:ext cx="220142" cy="2124845"/>
          </a:xfrm>
          <a:prstGeom prst="straightConnector1">
            <a:avLst/>
          </a:prstGeom>
          <a:noFill/>
          <a:ln w="38100">
            <a:solidFill>
              <a:srgbClr val="FFFF00"/>
            </a:solidFill>
            <a:round/>
            <a:headEnd/>
            <a:tailEnd type="arrow" w="med" len="med"/>
          </a:ln>
        </p:spPr>
      </p:cxnSp>
      <p:sp>
        <p:nvSpPr>
          <p:cNvPr id="22" name="CasellaDiTesto 21"/>
          <p:cNvSpPr txBox="1"/>
          <p:nvPr/>
        </p:nvSpPr>
        <p:spPr>
          <a:xfrm>
            <a:off x="6300788" y="1705893"/>
            <a:ext cx="1800225" cy="368300"/>
          </a:xfrm>
          <a:prstGeom prst="rect">
            <a:avLst/>
          </a:prstGeom>
          <a:ln>
            <a:solidFill>
              <a:srgbClr val="FFFF00"/>
            </a:solid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b="1">
                <a:solidFill>
                  <a:schemeClr val="accent4">
                    <a:lumMod val="50000"/>
                  </a:schemeClr>
                </a:solidFill>
                <a:sym typeface="American Typewriter" pitchFamily="1" charset="0"/>
              </a:rPr>
              <a:t>Plasma capillary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Milestones</a:t>
            </a:r>
            <a:endParaRPr lang="en-US" dirty="0"/>
          </a:p>
        </p:txBody>
      </p:sp>
      <p:sp>
        <p:nvSpPr>
          <p:cNvPr id="3" name="Segnaposto contenuto 2"/>
          <p:cNvSpPr>
            <a:spLocks noGrp="1"/>
          </p:cNvSpPr>
          <p:nvPr>
            <p:ph idx="1"/>
          </p:nvPr>
        </p:nvSpPr>
        <p:spPr/>
        <p:txBody>
          <a:bodyPr/>
          <a:lstStyle/>
          <a:p>
            <a:r>
              <a:rPr lang="en-US" dirty="0" smtClean="0"/>
              <a:t>Start-to-end simulations</a:t>
            </a:r>
          </a:p>
          <a:p>
            <a:r>
              <a:rPr lang="en-US" dirty="0" smtClean="0"/>
              <a:t>Generation and transport of HBEBs down to the plasma capillary</a:t>
            </a:r>
          </a:p>
          <a:p>
            <a:r>
              <a:rPr lang="en-US" dirty="0" smtClean="0"/>
              <a:t>Plasma interaction chamber </a:t>
            </a:r>
          </a:p>
          <a:p>
            <a:r>
              <a:rPr lang="en-US" dirty="0" smtClean="0"/>
              <a:t>Diagnostics</a:t>
            </a:r>
          </a:p>
          <a:p>
            <a:pPr lvl="1"/>
            <a:r>
              <a:rPr lang="en-US" dirty="0" smtClean="0"/>
              <a:t>HBEBs </a:t>
            </a:r>
          </a:p>
          <a:p>
            <a:pPr lvl="1"/>
            <a:r>
              <a:rPr lang="en-US" dirty="0" smtClean="0"/>
              <a:t>Plasma   </a:t>
            </a:r>
            <a:endParaRPr lang="en-US" dirty="0"/>
          </a:p>
        </p:txBody>
      </p:sp>
      <p:sp>
        <p:nvSpPr>
          <p:cNvPr id="4" name="Segnaposto data 3"/>
          <p:cNvSpPr>
            <a:spLocks noGrp="1"/>
          </p:cNvSpPr>
          <p:nvPr>
            <p:ph type="dt" sz="half" idx="10"/>
          </p:nvPr>
        </p:nvSpPr>
        <p:spPr/>
        <p:txBody>
          <a:bodyPr/>
          <a:lstStyle/>
          <a:p>
            <a:fld id="{A64B67EB-547E-4283-9CBF-AEDE9361CF77}" type="datetime4">
              <a:rPr lang="en-US" smtClean="0"/>
              <a:pPr/>
              <a:t>November 19, 2012</a:t>
            </a:fld>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5</a:t>
            </a:fld>
            <a:endParaRPr lang="it-IT"/>
          </a:p>
        </p:txBody>
      </p:sp>
      <p:sp>
        <p:nvSpPr>
          <p:cNvPr id="6" name="Segnaposto piè di pagina 5"/>
          <p:cNvSpPr>
            <a:spLocks noGrp="1"/>
          </p:cNvSpPr>
          <p:nvPr>
            <p:ph type="ftr" sz="quarter" idx="11"/>
          </p:nvPr>
        </p:nvSpPr>
        <p:spPr/>
        <p:txBody>
          <a:bodyPr/>
          <a:lstStyle/>
          <a:p>
            <a:r>
              <a:rPr lang="it-IT" smtClean="0"/>
              <a:t>E. Chiadroni (LNF/INFN)</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Resources</a:t>
            </a:r>
            <a:endParaRPr lang="en-US"/>
          </a:p>
        </p:txBody>
      </p:sp>
      <p:sp>
        <p:nvSpPr>
          <p:cNvPr id="4" name="Segnaposto data 3"/>
          <p:cNvSpPr>
            <a:spLocks noGrp="1"/>
          </p:cNvSpPr>
          <p:nvPr>
            <p:ph type="dt" sz="half" idx="10"/>
          </p:nvPr>
        </p:nvSpPr>
        <p:spPr/>
        <p:txBody>
          <a:bodyPr/>
          <a:lstStyle/>
          <a:p>
            <a:fld id="{91E1F21E-1D5B-4705-A193-F3C36D954753}" type="datetime4">
              <a:rPr lang="en-US" smtClean="0"/>
              <a:pPr/>
              <a:t>November 19, 2012</a:t>
            </a:fld>
            <a:endParaRPr lang="it-IT"/>
          </a:p>
        </p:txBody>
      </p:sp>
      <p:sp>
        <p:nvSpPr>
          <p:cNvPr id="5" name="Segnaposto piè di pagina 4"/>
          <p:cNvSpPr>
            <a:spLocks noGrp="1"/>
          </p:cNvSpPr>
          <p:nvPr>
            <p:ph type="ftr" sz="quarter" idx="11"/>
          </p:nvPr>
        </p:nvSpPr>
        <p:spPr/>
        <p:txBody>
          <a:bodyPr/>
          <a:lstStyle/>
          <a:p>
            <a:r>
              <a:rPr lang="it-IT" smtClean="0"/>
              <a:t>E. Chiadroni (LNF/INFN)</a:t>
            </a:r>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6</a:t>
            </a:fld>
            <a:endParaRPr lang="it-IT"/>
          </a:p>
        </p:txBody>
      </p:sp>
      <p:sp>
        <p:nvSpPr>
          <p:cNvPr id="7" name="Rettangolo 6"/>
          <p:cNvSpPr/>
          <p:nvPr/>
        </p:nvSpPr>
        <p:spPr>
          <a:xfrm>
            <a:off x="323528" y="2204704"/>
            <a:ext cx="1728192" cy="6480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195736" y="2276872"/>
            <a:ext cx="1872208" cy="5040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148064" y="1988840"/>
            <a:ext cx="1440000" cy="11521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6876096" y="2132856"/>
            <a:ext cx="1584176" cy="7920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4139792" y="2636752"/>
            <a:ext cx="79208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igura a mano libera 16"/>
          <p:cNvSpPr/>
          <p:nvPr/>
        </p:nvSpPr>
        <p:spPr>
          <a:xfrm flipH="1">
            <a:off x="4211800" y="2283766"/>
            <a:ext cx="566671" cy="280978"/>
          </a:xfrm>
          <a:custGeom>
            <a:avLst/>
            <a:gdLst>
              <a:gd name="connsiteX0" fmla="*/ 0 w 566671"/>
              <a:gd name="connsiteY0" fmla="*/ 270391 h 280978"/>
              <a:gd name="connsiteX1" fmla="*/ 231820 w 566671"/>
              <a:gd name="connsiteY1" fmla="*/ 257512 h 280978"/>
              <a:gd name="connsiteX2" fmla="*/ 283335 w 566671"/>
              <a:gd name="connsiteY2" fmla="*/ 180238 h 280978"/>
              <a:gd name="connsiteX3" fmla="*/ 309093 w 566671"/>
              <a:gd name="connsiteY3" fmla="*/ 141602 h 280978"/>
              <a:gd name="connsiteX4" fmla="*/ 321972 w 566671"/>
              <a:gd name="connsiteY4" fmla="*/ 102965 h 280978"/>
              <a:gd name="connsiteX5" fmla="*/ 334851 w 566671"/>
              <a:gd name="connsiteY5" fmla="*/ 25692 h 280978"/>
              <a:gd name="connsiteX6" fmla="*/ 347730 w 566671"/>
              <a:gd name="connsiteY6" fmla="*/ 244633 h 280978"/>
              <a:gd name="connsiteX7" fmla="*/ 386366 w 566671"/>
              <a:gd name="connsiteY7" fmla="*/ 270391 h 280978"/>
              <a:gd name="connsiteX8" fmla="*/ 566671 w 566671"/>
              <a:gd name="connsiteY8" fmla="*/ 270391 h 28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671" h="280978">
                <a:moveTo>
                  <a:pt x="0" y="270391"/>
                </a:moveTo>
                <a:cubicBezTo>
                  <a:pt x="77273" y="266098"/>
                  <a:pt x="158071" y="280978"/>
                  <a:pt x="231820" y="257512"/>
                </a:cubicBezTo>
                <a:cubicBezTo>
                  <a:pt x="261320" y="248126"/>
                  <a:pt x="266163" y="205996"/>
                  <a:pt x="283335" y="180238"/>
                </a:cubicBezTo>
                <a:lnTo>
                  <a:pt x="309093" y="141602"/>
                </a:lnTo>
                <a:cubicBezTo>
                  <a:pt x="313386" y="128723"/>
                  <a:pt x="319027" y="116217"/>
                  <a:pt x="321972" y="102965"/>
                </a:cubicBezTo>
                <a:cubicBezTo>
                  <a:pt x="327637" y="77474"/>
                  <a:pt x="330180" y="0"/>
                  <a:pt x="334851" y="25692"/>
                </a:cubicBezTo>
                <a:cubicBezTo>
                  <a:pt x="347929" y="97619"/>
                  <a:pt x="332669" y="173095"/>
                  <a:pt x="347730" y="244633"/>
                </a:cubicBezTo>
                <a:cubicBezTo>
                  <a:pt x="350919" y="259779"/>
                  <a:pt x="370994" y="268582"/>
                  <a:pt x="386366" y="270391"/>
                </a:cubicBezTo>
                <a:cubicBezTo>
                  <a:pt x="446056" y="277413"/>
                  <a:pt x="506569" y="270391"/>
                  <a:pt x="566671" y="2703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8" name="CasellaDiTesto 17"/>
          <p:cNvSpPr txBox="1"/>
          <p:nvPr/>
        </p:nvSpPr>
        <p:spPr>
          <a:xfrm>
            <a:off x="323528" y="2257548"/>
            <a:ext cx="1656185" cy="523220"/>
          </a:xfrm>
          <a:prstGeom prst="rect">
            <a:avLst/>
          </a:prstGeom>
          <a:noFill/>
        </p:spPr>
        <p:txBody>
          <a:bodyPr wrap="square" rtlCol="0">
            <a:spAutoFit/>
          </a:bodyPr>
          <a:lstStyle/>
          <a:p>
            <a:r>
              <a:rPr lang="en-US" sz="1400" dirty="0" smtClean="0">
                <a:solidFill>
                  <a:schemeClr val="accent1">
                    <a:lumMod val="50000"/>
                  </a:schemeClr>
                </a:solidFill>
                <a:latin typeface="Verdana" pitchFamily="34" charset="0"/>
              </a:rPr>
              <a:t>Electron source </a:t>
            </a:r>
          </a:p>
          <a:p>
            <a:r>
              <a:rPr lang="en-US" sz="1400" dirty="0" smtClean="0">
                <a:solidFill>
                  <a:schemeClr val="accent1">
                    <a:lumMod val="50000"/>
                  </a:schemeClr>
                </a:solidFill>
                <a:latin typeface="Verdana" pitchFamily="34" charset="0"/>
              </a:rPr>
              <a:t>(Photo-cathode)</a:t>
            </a:r>
            <a:endParaRPr lang="en-US" sz="1400" dirty="0">
              <a:solidFill>
                <a:schemeClr val="accent1">
                  <a:lumMod val="50000"/>
                </a:schemeClr>
              </a:solidFill>
              <a:latin typeface="Verdana" pitchFamily="34" charset="0"/>
            </a:endParaRPr>
          </a:p>
        </p:txBody>
      </p:sp>
      <p:sp>
        <p:nvSpPr>
          <p:cNvPr id="19" name="CasellaDiTesto 18"/>
          <p:cNvSpPr txBox="1"/>
          <p:nvPr/>
        </p:nvSpPr>
        <p:spPr>
          <a:xfrm>
            <a:off x="2195736" y="2348880"/>
            <a:ext cx="1800200" cy="307777"/>
          </a:xfrm>
          <a:prstGeom prst="rect">
            <a:avLst/>
          </a:prstGeom>
          <a:noFill/>
        </p:spPr>
        <p:txBody>
          <a:bodyPr wrap="square" rtlCol="0">
            <a:spAutoFit/>
          </a:bodyPr>
          <a:lstStyle/>
          <a:p>
            <a:r>
              <a:rPr lang="en-US" sz="1400" dirty="0" smtClean="0">
                <a:solidFill>
                  <a:schemeClr val="accent1">
                    <a:lumMod val="50000"/>
                  </a:schemeClr>
                </a:solidFill>
                <a:latin typeface="Verdana" pitchFamily="34" charset="0"/>
              </a:rPr>
              <a:t>RF photo-injector</a:t>
            </a:r>
            <a:endParaRPr lang="en-US" sz="1400" dirty="0">
              <a:solidFill>
                <a:schemeClr val="accent1">
                  <a:lumMod val="50000"/>
                </a:schemeClr>
              </a:solidFill>
              <a:latin typeface="Verdana" pitchFamily="34" charset="0"/>
            </a:endParaRPr>
          </a:p>
        </p:txBody>
      </p:sp>
      <p:sp>
        <p:nvSpPr>
          <p:cNvPr id="20" name="Rettangolo 19"/>
          <p:cNvSpPr/>
          <p:nvPr/>
        </p:nvSpPr>
        <p:spPr>
          <a:xfrm>
            <a:off x="395536" y="1340768"/>
            <a:ext cx="5472608" cy="7200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in giù 20"/>
          <p:cNvSpPr/>
          <p:nvPr/>
        </p:nvSpPr>
        <p:spPr>
          <a:xfrm>
            <a:off x="5832000" y="1340768"/>
            <a:ext cx="144016" cy="576064"/>
          </a:xfrm>
          <a:prstGeom prst="down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p:cNvSpPr txBox="1"/>
          <p:nvPr/>
        </p:nvSpPr>
        <p:spPr>
          <a:xfrm>
            <a:off x="2555775" y="1484784"/>
            <a:ext cx="1656185" cy="307777"/>
          </a:xfrm>
          <a:prstGeom prst="rect">
            <a:avLst/>
          </a:prstGeom>
          <a:noFill/>
        </p:spPr>
        <p:txBody>
          <a:bodyPr wrap="square" rtlCol="0">
            <a:spAutoFit/>
          </a:bodyPr>
          <a:lstStyle/>
          <a:p>
            <a:r>
              <a:rPr lang="it-IT" sz="1400" dirty="0" smtClean="0">
                <a:solidFill>
                  <a:schemeClr val="accent1">
                    <a:lumMod val="50000"/>
                  </a:schemeClr>
                </a:solidFill>
                <a:latin typeface="Verdana" pitchFamily="34" charset="0"/>
              </a:rPr>
              <a:t>FLAME laser</a:t>
            </a:r>
            <a:endParaRPr lang="it-IT" sz="1400" dirty="0">
              <a:solidFill>
                <a:schemeClr val="accent1">
                  <a:lumMod val="50000"/>
                </a:schemeClr>
              </a:solidFill>
              <a:latin typeface="Verdana" pitchFamily="34" charset="0"/>
            </a:endParaRPr>
          </a:p>
        </p:txBody>
      </p:sp>
      <p:sp>
        <p:nvSpPr>
          <p:cNvPr id="23" name="CasellaDiTesto 22"/>
          <p:cNvSpPr txBox="1"/>
          <p:nvPr/>
        </p:nvSpPr>
        <p:spPr>
          <a:xfrm>
            <a:off x="5220072" y="2186280"/>
            <a:ext cx="1368152" cy="738664"/>
          </a:xfrm>
          <a:prstGeom prst="rect">
            <a:avLst/>
          </a:prstGeom>
          <a:noFill/>
        </p:spPr>
        <p:txBody>
          <a:bodyPr wrap="square" rtlCol="0">
            <a:spAutoFit/>
          </a:bodyPr>
          <a:lstStyle/>
          <a:p>
            <a:pPr algn="ctr"/>
            <a:r>
              <a:rPr lang="it-IT" sz="1400" dirty="0" smtClean="0">
                <a:solidFill>
                  <a:schemeClr val="accent1">
                    <a:lumMod val="50000"/>
                  </a:schemeClr>
                </a:solidFill>
                <a:latin typeface="Verdana" pitchFamily="34" charset="0"/>
              </a:rPr>
              <a:t>LWFA </a:t>
            </a:r>
          </a:p>
          <a:p>
            <a:r>
              <a:rPr lang="it-IT" sz="1400" dirty="0" err="1" smtClean="0">
                <a:solidFill>
                  <a:schemeClr val="accent1">
                    <a:lumMod val="50000"/>
                  </a:schemeClr>
                </a:solidFill>
                <a:latin typeface="Verdana" pitchFamily="34" charset="0"/>
              </a:rPr>
              <a:t>--------------</a:t>
            </a:r>
            <a:endParaRPr lang="it-IT" sz="1400" dirty="0" smtClean="0">
              <a:solidFill>
                <a:schemeClr val="accent1">
                  <a:lumMod val="50000"/>
                </a:schemeClr>
              </a:solidFill>
              <a:latin typeface="Verdana" pitchFamily="34" charset="0"/>
            </a:endParaRPr>
          </a:p>
          <a:p>
            <a:pPr algn="ctr"/>
            <a:r>
              <a:rPr lang="it-IT" sz="1400" dirty="0" smtClean="0">
                <a:solidFill>
                  <a:schemeClr val="accent1">
                    <a:lumMod val="50000"/>
                  </a:schemeClr>
                </a:solidFill>
                <a:latin typeface="Verdana" pitchFamily="34" charset="0"/>
              </a:rPr>
              <a:t>PWFA</a:t>
            </a:r>
          </a:p>
        </p:txBody>
      </p:sp>
      <p:sp>
        <p:nvSpPr>
          <p:cNvPr id="24" name="CasellaDiTesto 23"/>
          <p:cNvSpPr txBox="1"/>
          <p:nvPr/>
        </p:nvSpPr>
        <p:spPr>
          <a:xfrm>
            <a:off x="7020272" y="2186280"/>
            <a:ext cx="1296144" cy="738664"/>
          </a:xfrm>
          <a:prstGeom prst="rect">
            <a:avLst/>
          </a:prstGeom>
          <a:noFill/>
        </p:spPr>
        <p:txBody>
          <a:bodyPr wrap="square" rtlCol="0">
            <a:spAutoFit/>
          </a:bodyPr>
          <a:lstStyle/>
          <a:p>
            <a:r>
              <a:rPr lang="en-US" sz="1400" dirty="0" smtClean="0">
                <a:solidFill>
                  <a:schemeClr val="accent1">
                    <a:lumMod val="50000"/>
                  </a:schemeClr>
                </a:solidFill>
                <a:latin typeface="Verdana" pitchFamily="34" charset="0"/>
              </a:rPr>
              <a:t>Diagnostics: electrons and plasma</a:t>
            </a:r>
            <a:endParaRPr lang="en-US" sz="1400" dirty="0">
              <a:solidFill>
                <a:schemeClr val="accent1">
                  <a:lumMod val="50000"/>
                </a:schemeClr>
              </a:solidFill>
              <a:latin typeface="Verdana" pitchFamily="34" charset="0"/>
            </a:endParaRPr>
          </a:p>
        </p:txBody>
      </p:sp>
      <p:sp>
        <p:nvSpPr>
          <p:cNvPr id="25" name="Freccia in giù 24"/>
          <p:cNvSpPr/>
          <p:nvPr/>
        </p:nvSpPr>
        <p:spPr>
          <a:xfrm>
            <a:off x="1043608" y="3068960"/>
            <a:ext cx="216024"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in giù 25"/>
          <p:cNvSpPr/>
          <p:nvPr/>
        </p:nvSpPr>
        <p:spPr>
          <a:xfrm>
            <a:off x="3563888" y="2989401"/>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in giù 26"/>
          <p:cNvSpPr/>
          <p:nvPr/>
        </p:nvSpPr>
        <p:spPr>
          <a:xfrm>
            <a:off x="5796136" y="3195553"/>
            <a:ext cx="216024"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ccia in giù 27"/>
          <p:cNvSpPr/>
          <p:nvPr/>
        </p:nvSpPr>
        <p:spPr>
          <a:xfrm>
            <a:off x="7524328" y="3069000"/>
            <a:ext cx="216024" cy="36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p:cNvSpPr txBox="1"/>
          <p:nvPr/>
        </p:nvSpPr>
        <p:spPr>
          <a:xfrm>
            <a:off x="395536" y="3495198"/>
            <a:ext cx="1512168" cy="646331"/>
          </a:xfrm>
          <a:prstGeom prst="rect">
            <a:avLst/>
          </a:prstGeom>
          <a:noFill/>
        </p:spPr>
        <p:txBody>
          <a:bodyPr wrap="square" rtlCol="0">
            <a:spAutoFit/>
          </a:bodyPr>
          <a:lstStyle/>
          <a:p>
            <a:r>
              <a:rPr lang="en-US" sz="1200" dirty="0" smtClean="0">
                <a:solidFill>
                  <a:srgbClr val="C00000"/>
                </a:solidFill>
                <a:latin typeface="Verdana" pitchFamily="34" charset="0"/>
              </a:rPr>
              <a:t>Univ. of Lecce</a:t>
            </a:r>
            <a:r>
              <a:rPr lang="en-US" sz="1200" dirty="0" smtClean="0">
                <a:latin typeface="Verdana" pitchFamily="34" charset="0"/>
              </a:rPr>
              <a:t> (A. </a:t>
            </a:r>
            <a:r>
              <a:rPr lang="en-US" sz="1200" dirty="0" err="1" smtClean="0">
                <a:latin typeface="Verdana" pitchFamily="34" charset="0"/>
              </a:rPr>
              <a:t>Lorusso</a:t>
            </a:r>
            <a:r>
              <a:rPr lang="en-US" sz="1200" dirty="0" smtClean="0">
                <a:latin typeface="Verdana" pitchFamily="34" charset="0"/>
              </a:rPr>
              <a:t>) </a:t>
            </a:r>
          </a:p>
          <a:p>
            <a:r>
              <a:rPr lang="en-US" sz="1200" dirty="0" smtClean="0">
                <a:solidFill>
                  <a:srgbClr val="C00000"/>
                </a:solidFill>
                <a:latin typeface="Verdana" pitchFamily="34" charset="0"/>
              </a:rPr>
              <a:t>LNF</a:t>
            </a:r>
            <a:endParaRPr lang="en-US" sz="1200" dirty="0">
              <a:solidFill>
                <a:srgbClr val="C00000"/>
              </a:solidFill>
              <a:latin typeface="Verdana" pitchFamily="34" charset="0"/>
            </a:endParaRPr>
          </a:p>
        </p:txBody>
      </p:sp>
      <p:sp>
        <p:nvSpPr>
          <p:cNvPr id="30" name="CasellaDiTesto 29"/>
          <p:cNvSpPr txBox="1"/>
          <p:nvPr/>
        </p:nvSpPr>
        <p:spPr>
          <a:xfrm>
            <a:off x="2699792" y="3341890"/>
            <a:ext cx="1728192" cy="1015663"/>
          </a:xfrm>
          <a:prstGeom prst="rect">
            <a:avLst/>
          </a:prstGeom>
          <a:noFill/>
        </p:spPr>
        <p:txBody>
          <a:bodyPr wrap="square" rtlCol="0">
            <a:spAutoFit/>
          </a:bodyPr>
          <a:lstStyle/>
          <a:p>
            <a:r>
              <a:rPr lang="en-US" sz="1200" dirty="0" smtClean="0">
                <a:solidFill>
                  <a:srgbClr val="C00000"/>
                </a:solidFill>
                <a:latin typeface="Verdana" pitchFamily="34" charset="0"/>
              </a:rPr>
              <a:t>LNF</a:t>
            </a:r>
          </a:p>
          <a:p>
            <a:r>
              <a:rPr lang="en-US" sz="1200" dirty="0" smtClean="0">
                <a:solidFill>
                  <a:srgbClr val="C00000"/>
                </a:solidFill>
                <a:latin typeface="Verdana" pitchFamily="34" charset="0"/>
              </a:rPr>
              <a:t>Univ. La </a:t>
            </a:r>
            <a:r>
              <a:rPr lang="en-US" sz="1200" dirty="0" err="1" smtClean="0">
                <a:solidFill>
                  <a:srgbClr val="C00000"/>
                </a:solidFill>
                <a:latin typeface="Verdana" pitchFamily="34" charset="0"/>
              </a:rPr>
              <a:t>Sapienza</a:t>
            </a:r>
            <a:r>
              <a:rPr lang="en-US" sz="1200" dirty="0" smtClean="0">
                <a:latin typeface="Verdana" pitchFamily="34" charset="0"/>
              </a:rPr>
              <a:t> (A. </a:t>
            </a:r>
            <a:r>
              <a:rPr lang="en-US" sz="1200" dirty="0" err="1" smtClean="0">
                <a:latin typeface="Verdana" pitchFamily="34" charset="0"/>
              </a:rPr>
              <a:t>Mostacci</a:t>
            </a:r>
            <a:r>
              <a:rPr lang="en-US" sz="1200" dirty="0" smtClean="0">
                <a:latin typeface="Verdana" pitchFamily="34" charset="0"/>
              </a:rPr>
              <a:t>) </a:t>
            </a:r>
          </a:p>
          <a:p>
            <a:r>
              <a:rPr lang="en-US" sz="1200" dirty="0" smtClean="0">
                <a:solidFill>
                  <a:srgbClr val="C00000"/>
                </a:solidFill>
                <a:latin typeface="Verdana" pitchFamily="34" charset="0"/>
              </a:rPr>
              <a:t>Univ. of Milan</a:t>
            </a:r>
            <a:r>
              <a:rPr lang="en-US" sz="1200" dirty="0" smtClean="0">
                <a:latin typeface="Verdana" pitchFamily="34" charset="0"/>
              </a:rPr>
              <a:t> </a:t>
            </a:r>
          </a:p>
          <a:p>
            <a:r>
              <a:rPr lang="en-US" sz="1200" dirty="0" smtClean="0">
                <a:latin typeface="Verdana" pitchFamily="34" charset="0"/>
              </a:rPr>
              <a:t>(C. A. Potenza)</a:t>
            </a:r>
            <a:endParaRPr lang="en-US" sz="1200" dirty="0">
              <a:latin typeface="Verdana" pitchFamily="34" charset="0"/>
            </a:endParaRPr>
          </a:p>
        </p:txBody>
      </p:sp>
      <p:sp>
        <p:nvSpPr>
          <p:cNvPr id="31" name="CasellaDiTesto 30"/>
          <p:cNvSpPr txBox="1"/>
          <p:nvPr/>
        </p:nvSpPr>
        <p:spPr>
          <a:xfrm>
            <a:off x="2483768" y="6011996"/>
            <a:ext cx="4793556" cy="369332"/>
          </a:xfrm>
          <a:prstGeom prst="rect">
            <a:avLst/>
          </a:prstGeom>
          <a:noFill/>
          <a:ln w="28575">
            <a:solidFill>
              <a:schemeClr val="accent2"/>
            </a:solidFill>
          </a:ln>
        </p:spPr>
        <p:txBody>
          <a:bodyPr wrap="none" rtlCol="0">
            <a:spAutoFit/>
          </a:bodyPr>
          <a:lstStyle/>
          <a:p>
            <a:r>
              <a:rPr lang="en-US" dirty="0" smtClean="0">
                <a:solidFill>
                  <a:schemeClr val="accent1">
                    <a:lumMod val="75000"/>
                  </a:schemeClr>
                </a:solidFill>
                <a:latin typeface="Verdana" pitchFamily="34" charset="0"/>
              </a:rPr>
              <a:t>2 Post-Docs and 2 Fix-term researchers</a:t>
            </a:r>
            <a:endParaRPr lang="en-US" dirty="0">
              <a:solidFill>
                <a:schemeClr val="accent1">
                  <a:lumMod val="75000"/>
                </a:schemeClr>
              </a:solidFill>
              <a:latin typeface="Verdana" pitchFamily="34" charset="0"/>
            </a:endParaRPr>
          </a:p>
        </p:txBody>
      </p:sp>
      <p:sp>
        <p:nvSpPr>
          <p:cNvPr id="32" name="CasellaDiTesto 31"/>
          <p:cNvSpPr txBox="1"/>
          <p:nvPr/>
        </p:nvSpPr>
        <p:spPr>
          <a:xfrm>
            <a:off x="5076056" y="3629922"/>
            <a:ext cx="1872208" cy="1015663"/>
          </a:xfrm>
          <a:prstGeom prst="rect">
            <a:avLst/>
          </a:prstGeom>
          <a:noFill/>
        </p:spPr>
        <p:txBody>
          <a:bodyPr wrap="square" rtlCol="0">
            <a:spAutoFit/>
          </a:bodyPr>
          <a:lstStyle/>
          <a:p>
            <a:r>
              <a:rPr lang="en-US" sz="1200" dirty="0" smtClean="0">
                <a:solidFill>
                  <a:srgbClr val="C00000"/>
                </a:solidFill>
                <a:latin typeface="Verdana" pitchFamily="34" charset="0"/>
              </a:rPr>
              <a:t>LNF</a:t>
            </a:r>
          </a:p>
          <a:p>
            <a:r>
              <a:rPr lang="en-US" sz="1200" dirty="0" smtClean="0">
                <a:solidFill>
                  <a:srgbClr val="C00000"/>
                </a:solidFill>
                <a:latin typeface="Verdana" pitchFamily="34" charset="0"/>
              </a:rPr>
              <a:t>Univ. La </a:t>
            </a:r>
            <a:r>
              <a:rPr lang="en-US" sz="1200" dirty="0" err="1" smtClean="0">
                <a:solidFill>
                  <a:srgbClr val="C00000"/>
                </a:solidFill>
                <a:latin typeface="Verdana" pitchFamily="34" charset="0"/>
              </a:rPr>
              <a:t>Sapienza</a:t>
            </a:r>
            <a:r>
              <a:rPr lang="en-US" sz="1200" dirty="0" smtClean="0">
                <a:latin typeface="Verdana" pitchFamily="34" charset="0"/>
              </a:rPr>
              <a:t> </a:t>
            </a:r>
          </a:p>
          <a:p>
            <a:r>
              <a:rPr lang="en-US" sz="1200" dirty="0" smtClean="0">
                <a:latin typeface="Verdana" pitchFamily="34" charset="0"/>
              </a:rPr>
              <a:t>(A. </a:t>
            </a:r>
            <a:r>
              <a:rPr lang="en-US" sz="1200" dirty="0" err="1" smtClean="0">
                <a:latin typeface="Verdana" pitchFamily="34" charset="0"/>
              </a:rPr>
              <a:t>Mostacci</a:t>
            </a:r>
            <a:r>
              <a:rPr lang="en-US" sz="1200" dirty="0" smtClean="0">
                <a:latin typeface="Verdana" pitchFamily="34" charset="0"/>
              </a:rPr>
              <a:t>) </a:t>
            </a:r>
          </a:p>
          <a:p>
            <a:r>
              <a:rPr lang="en-US" sz="1200" dirty="0" smtClean="0">
                <a:solidFill>
                  <a:srgbClr val="C00000"/>
                </a:solidFill>
                <a:latin typeface="Verdana" pitchFamily="34" charset="0"/>
              </a:rPr>
              <a:t>Univ. of Milan</a:t>
            </a:r>
            <a:r>
              <a:rPr lang="en-US" sz="1200" dirty="0" smtClean="0">
                <a:latin typeface="Verdana" pitchFamily="34" charset="0"/>
              </a:rPr>
              <a:t> </a:t>
            </a:r>
          </a:p>
          <a:p>
            <a:r>
              <a:rPr lang="en-US" sz="1200" dirty="0" smtClean="0">
                <a:latin typeface="Verdana" pitchFamily="34" charset="0"/>
              </a:rPr>
              <a:t>(C. A. Potenza)</a:t>
            </a:r>
            <a:endParaRPr lang="en-US" sz="1200" dirty="0">
              <a:latin typeface="Verdana" pitchFamily="34" charset="0"/>
            </a:endParaRPr>
          </a:p>
        </p:txBody>
      </p:sp>
      <p:sp>
        <p:nvSpPr>
          <p:cNvPr id="33" name="CasellaDiTesto 32"/>
          <p:cNvSpPr txBox="1"/>
          <p:nvPr/>
        </p:nvSpPr>
        <p:spPr>
          <a:xfrm>
            <a:off x="7020272" y="3349441"/>
            <a:ext cx="1800200" cy="1015663"/>
          </a:xfrm>
          <a:prstGeom prst="rect">
            <a:avLst/>
          </a:prstGeom>
          <a:noFill/>
        </p:spPr>
        <p:txBody>
          <a:bodyPr wrap="square" rtlCol="0">
            <a:spAutoFit/>
          </a:bodyPr>
          <a:lstStyle/>
          <a:p>
            <a:r>
              <a:rPr lang="en-US" sz="1200" dirty="0" smtClean="0">
                <a:solidFill>
                  <a:srgbClr val="C00000"/>
                </a:solidFill>
                <a:latin typeface="Verdana" pitchFamily="34" charset="0"/>
              </a:rPr>
              <a:t>LNF</a:t>
            </a:r>
          </a:p>
          <a:p>
            <a:r>
              <a:rPr lang="en-US" sz="1200" dirty="0" smtClean="0">
                <a:solidFill>
                  <a:srgbClr val="C00000"/>
                </a:solidFill>
                <a:latin typeface="Verdana" pitchFamily="34" charset="0"/>
              </a:rPr>
              <a:t>Univ. La </a:t>
            </a:r>
            <a:r>
              <a:rPr lang="en-US" sz="1200" dirty="0" err="1" smtClean="0">
                <a:solidFill>
                  <a:srgbClr val="C00000"/>
                </a:solidFill>
                <a:latin typeface="Verdana" pitchFamily="34" charset="0"/>
              </a:rPr>
              <a:t>Sapienza</a:t>
            </a:r>
            <a:r>
              <a:rPr lang="en-US" sz="1200" dirty="0" smtClean="0">
                <a:latin typeface="Verdana" pitchFamily="34" charset="0"/>
              </a:rPr>
              <a:t> </a:t>
            </a:r>
          </a:p>
          <a:p>
            <a:r>
              <a:rPr lang="en-US" sz="1200" dirty="0" smtClean="0">
                <a:latin typeface="Verdana" pitchFamily="34" charset="0"/>
              </a:rPr>
              <a:t>(A. </a:t>
            </a:r>
            <a:r>
              <a:rPr lang="en-US" sz="1200" dirty="0" err="1" smtClean="0">
                <a:latin typeface="Verdana" pitchFamily="34" charset="0"/>
              </a:rPr>
              <a:t>Mostacci</a:t>
            </a:r>
            <a:r>
              <a:rPr lang="en-US" sz="1200" dirty="0" smtClean="0">
                <a:latin typeface="Verdana" pitchFamily="34" charset="0"/>
              </a:rPr>
              <a:t>) </a:t>
            </a:r>
          </a:p>
          <a:p>
            <a:r>
              <a:rPr lang="en-US" sz="1200" dirty="0" smtClean="0">
                <a:solidFill>
                  <a:srgbClr val="C00000"/>
                </a:solidFill>
                <a:latin typeface="Verdana" pitchFamily="34" charset="0"/>
              </a:rPr>
              <a:t>Univ. of Milan</a:t>
            </a:r>
            <a:r>
              <a:rPr lang="en-US" sz="1200" dirty="0" smtClean="0">
                <a:latin typeface="Verdana" pitchFamily="34" charset="0"/>
              </a:rPr>
              <a:t> </a:t>
            </a:r>
          </a:p>
          <a:p>
            <a:r>
              <a:rPr lang="en-US" sz="1200" dirty="0" smtClean="0">
                <a:latin typeface="Verdana" pitchFamily="34" charset="0"/>
              </a:rPr>
              <a:t>(C. A. Potenza)</a:t>
            </a:r>
            <a:endParaRPr lang="en-US" sz="1200" dirty="0">
              <a:latin typeface="Verdana" pitchFamily="34" charset="0"/>
            </a:endParaRPr>
          </a:p>
        </p:txBody>
      </p:sp>
      <p:sp>
        <p:nvSpPr>
          <p:cNvPr id="34" name="CasellaDiTesto 33"/>
          <p:cNvSpPr txBox="1"/>
          <p:nvPr/>
        </p:nvSpPr>
        <p:spPr>
          <a:xfrm>
            <a:off x="251520" y="4985880"/>
            <a:ext cx="1656184" cy="307777"/>
          </a:xfrm>
          <a:prstGeom prst="rect">
            <a:avLst/>
          </a:prstGeom>
          <a:noFill/>
          <a:ln w="28575">
            <a:solidFill>
              <a:schemeClr val="accent2"/>
            </a:solidFill>
          </a:ln>
        </p:spPr>
        <p:txBody>
          <a:bodyPr wrap="square" rtlCol="0">
            <a:spAutoFit/>
          </a:bodyPr>
          <a:lstStyle/>
          <a:p>
            <a:r>
              <a:rPr lang="en-US" sz="1400" b="1" dirty="0" smtClean="0">
                <a:latin typeface="Verdana" pitchFamily="34" charset="0"/>
              </a:rPr>
              <a:t>Collaborations</a:t>
            </a:r>
            <a:endParaRPr lang="en-US" sz="1400" b="1" dirty="0">
              <a:latin typeface="Verdana" pitchFamily="34" charset="0"/>
            </a:endParaRPr>
          </a:p>
        </p:txBody>
      </p:sp>
      <p:sp>
        <p:nvSpPr>
          <p:cNvPr id="35" name="Freccia in giù 34"/>
          <p:cNvSpPr/>
          <p:nvPr/>
        </p:nvSpPr>
        <p:spPr>
          <a:xfrm>
            <a:off x="3491880" y="4501569"/>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p:cNvSpPr txBox="1"/>
          <p:nvPr/>
        </p:nvSpPr>
        <p:spPr>
          <a:xfrm>
            <a:off x="2483768" y="5005625"/>
            <a:ext cx="1944216" cy="646331"/>
          </a:xfrm>
          <a:prstGeom prst="rect">
            <a:avLst/>
          </a:prstGeom>
          <a:noFill/>
        </p:spPr>
        <p:txBody>
          <a:bodyPr wrap="square" rtlCol="0">
            <a:spAutoFit/>
          </a:bodyPr>
          <a:lstStyle/>
          <a:p>
            <a:r>
              <a:rPr lang="en-US" sz="1200" dirty="0" smtClean="0">
                <a:solidFill>
                  <a:srgbClr val="C00000"/>
                </a:solidFill>
                <a:latin typeface="Verdana" pitchFamily="34" charset="0"/>
              </a:rPr>
              <a:t>ENEA</a:t>
            </a:r>
            <a:r>
              <a:rPr lang="en-US" sz="1200" dirty="0" smtClean="0">
                <a:latin typeface="Verdana" pitchFamily="34" charset="0"/>
              </a:rPr>
              <a:t> (C. </a:t>
            </a:r>
            <a:r>
              <a:rPr lang="en-US" sz="1200" dirty="0" err="1" smtClean="0">
                <a:latin typeface="Verdana" pitchFamily="34" charset="0"/>
              </a:rPr>
              <a:t>Ronsivalle</a:t>
            </a:r>
            <a:r>
              <a:rPr lang="en-US" sz="1200" dirty="0" smtClean="0">
                <a:latin typeface="Verdana" pitchFamily="34" charset="0"/>
              </a:rPr>
              <a:t>) </a:t>
            </a:r>
          </a:p>
          <a:p>
            <a:r>
              <a:rPr lang="en-US" sz="1200" dirty="0" smtClean="0">
                <a:solidFill>
                  <a:srgbClr val="C00000"/>
                </a:solidFill>
                <a:latin typeface="Verdana" pitchFamily="34" charset="0"/>
              </a:rPr>
              <a:t>Univ. of Tor </a:t>
            </a:r>
            <a:r>
              <a:rPr lang="en-US" sz="1200" dirty="0" err="1" smtClean="0">
                <a:solidFill>
                  <a:srgbClr val="C00000"/>
                </a:solidFill>
                <a:latin typeface="Verdana" pitchFamily="34" charset="0"/>
              </a:rPr>
              <a:t>Vergata</a:t>
            </a:r>
            <a:r>
              <a:rPr lang="en-US" sz="1200" dirty="0" smtClean="0">
                <a:solidFill>
                  <a:srgbClr val="C00000"/>
                </a:solidFill>
                <a:latin typeface="Verdana" pitchFamily="34" charset="0"/>
              </a:rPr>
              <a:t> </a:t>
            </a:r>
          </a:p>
          <a:p>
            <a:r>
              <a:rPr lang="en-US" sz="1200" dirty="0" smtClean="0">
                <a:latin typeface="Verdana" pitchFamily="34" charset="0"/>
              </a:rPr>
              <a:t>(A. </a:t>
            </a:r>
            <a:r>
              <a:rPr lang="en-US" sz="1200" dirty="0" err="1" smtClean="0">
                <a:latin typeface="Verdana" pitchFamily="34" charset="0"/>
              </a:rPr>
              <a:t>Cianchi</a:t>
            </a:r>
            <a:r>
              <a:rPr lang="en-US" sz="1200" dirty="0" smtClean="0">
                <a:latin typeface="Verdana" pitchFamily="34" charset="0"/>
              </a:rPr>
              <a:t>)</a:t>
            </a:r>
            <a:endParaRPr lang="en-US" sz="1200" dirty="0">
              <a:latin typeface="Verdana" pitchFamily="34" charset="0"/>
            </a:endParaRPr>
          </a:p>
        </p:txBody>
      </p:sp>
      <p:sp>
        <p:nvSpPr>
          <p:cNvPr id="37" name="Freccia in giù 36"/>
          <p:cNvSpPr/>
          <p:nvPr/>
        </p:nvSpPr>
        <p:spPr>
          <a:xfrm>
            <a:off x="5580112" y="4787860"/>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p:cNvSpPr txBox="1"/>
          <p:nvPr/>
        </p:nvSpPr>
        <p:spPr>
          <a:xfrm>
            <a:off x="4932040" y="5221649"/>
            <a:ext cx="1728192" cy="646331"/>
          </a:xfrm>
          <a:prstGeom prst="rect">
            <a:avLst/>
          </a:prstGeom>
          <a:noFill/>
        </p:spPr>
        <p:txBody>
          <a:bodyPr wrap="square" rtlCol="0">
            <a:spAutoFit/>
          </a:bodyPr>
          <a:lstStyle/>
          <a:p>
            <a:r>
              <a:rPr lang="en-US" sz="1200" dirty="0" smtClean="0">
                <a:solidFill>
                  <a:srgbClr val="C00000"/>
                </a:solidFill>
                <a:latin typeface="Verdana" pitchFamily="34" charset="0"/>
              </a:rPr>
              <a:t>RAS </a:t>
            </a:r>
            <a:r>
              <a:rPr lang="en-US" sz="1200" dirty="0" smtClean="0">
                <a:latin typeface="Verdana" pitchFamily="34" charset="0"/>
              </a:rPr>
              <a:t>(A.E. </a:t>
            </a:r>
            <a:r>
              <a:rPr lang="en-US" sz="1200" dirty="0" err="1" smtClean="0">
                <a:latin typeface="Verdana" pitchFamily="34" charset="0"/>
              </a:rPr>
              <a:t>Nikolay</a:t>
            </a:r>
            <a:r>
              <a:rPr lang="en-US" sz="1200" dirty="0" smtClean="0">
                <a:latin typeface="Verdana" pitchFamily="34" charset="0"/>
              </a:rPr>
              <a:t>) </a:t>
            </a:r>
          </a:p>
          <a:p>
            <a:r>
              <a:rPr lang="en-US" sz="1200" dirty="0" smtClean="0">
                <a:solidFill>
                  <a:srgbClr val="C00000"/>
                </a:solidFill>
                <a:latin typeface="Verdana" pitchFamily="34" charset="0"/>
              </a:rPr>
              <a:t>IST </a:t>
            </a:r>
            <a:r>
              <a:rPr lang="en-US" sz="1200" dirty="0" smtClean="0">
                <a:latin typeface="Verdana" pitchFamily="34" charset="0"/>
              </a:rPr>
              <a:t>(L.O. Silva) </a:t>
            </a:r>
          </a:p>
          <a:p>
            <a:r>
              <a:rPr lang="en-US" sz="1200" dirty="0" smtClean="0">
                <a:solidFill>
                  <a:srgbClr val="C00000"/>
                </a:solidFill>
                <a:latin typeface="Verdana" pitchFamily="34" charset="0"/>
              </a:rPr>
              <a:t>CNRS</a:t>
            </a:r>
            <a:r>
              <a:rPr lang="en-US" sz="1200" dirty="0" smtClean="0">
                <a:latin typeface="Verdana" pitchFamily="34" charset="0"/>
              </a:rPr>
              <a:t> (B. </a:t>
            </a:r>
            <a:r>
              <a:rPr lang="en-US" sz="1200" dirty="0" err="1" smtClean="0">
                <a:latin typeface="Verdana" pitchFamily="34" charset="0"/>
              </a:rPr>
              <a:t>Cros</a:t>
            </a:r>
            <a:r>
              <a:rPr lang="en-US" sz="1200" dirty="0" smtClean="0">
                <a:latin typeface="Verdana" pitchFamily="34" charset="0"/>
              </a:rPr>
              <a:t>)</a:t>
            </a:r>
            <a:endParaRPr lang="en-US" sz="1200" dirty="0">
              <a:latin typeface="Verdana" pitchFamily="34" charset="0"/>
            </a:endParaRPr>
          </a:p>
        </p:txBody>
      </p:sp>
      <p:sp>
        <p:nvSpPr>
          <p:cNvPr id="39" name="Freccia in giù 38"/>
          <p:cNvSpPr/>
          <p:nvPr/>
        </p:nvSpPr>
        <p:spPr>
          <a:xfrm>
            <a:off x="7703840" y="4435371"/>
            <a:ext cx="199195"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7127776" y="4861609"/>
            <a:ext cx="1836712" cy="1015663"/>
          </a:xfrm>
          <a:prstGeom prst="rect">
            <a:avLst/>
          </a:prstGeom>
          <a:noFill/>
        </p:spPr>
        <p:txBody>
          <a:bodyPr wrap="square" rtlCol="0">
            <a:spAutoFit/>
          </a:bodyPr>
          <a:lstStyle/>
          <a:p>
            <a:r>
              <a:rPr lang="en-US" sz="1200" dirty="0" smtClean="0">
                <a:solidFill>
                  <a:srgbClr val="C00000"/>
                </a:solidFill>
                <a:latin typeface="Verdana" pitchFamily="34" charset="0"/>
              </a:rPr>
              <a:t>CNR </a:t>
            </a:r>
            <a:r>
              <a:rPr lang="en-US" sz="1200" dirty="0" smtClean="0">
                <a:latin typeface="Verdana" pitchFamily="34" charset="0"/>
              </a:rPr>
              <a:t>(L. </a:t>
            </a:r>
            <a:r>
              <a:rPr lang="en-US" sz="1200" dirty="0" err="1" smtClean="0">
                <a:latin typeface="Verdana" pitchFamily="34" charset="0"/>
              </a:rPr>
              <a:t>Gizzi</a:t>
            </a:r>
            <a:r>
              <a:rPr lang="en-US" sz="1200" dirty="0" smtClean="0">
                <a:latin typeface="Verdana" pitchFamily="34" charset="0"/>
              </a:rPr>
              <a:t>) </a:t>
            </a:r>
          </a:p>
          <a:p>
            <a:r>
              <a:rPr lang="en-US" sz="1200" dirty="0" smtClean="0">
                <a:solidFill>
                  <a:srgbClr val="C00000"/>
                </a:solidFill>
                <a:latin typeface="Verdana" pitchFamily="34" charset="0"/>
              </a:rPr>
              <a:t>CNRS</a:t>
            </a:r>
          </a:p>
          <a:p>
            <a:r>
              <a:rPr lang="en-US" sz="1200" dirty="0" smtClean="0">
                <a:latin typeface="Verdana" pitchFamily="34" charset="0"/>
              </a:rPr>
              <a:t>(J. Fuchs, K. Ta </a:t>
            </a:r>
            <a:r>
              <a:rPr lang="en-US" sz="1200" dirty="0" err="1" smtClean="0">
                <a:latin typeface="Verdana" pitchFamily="34" charset="0"/>
              </a:rPr>
              <a:t>Phuoch</a:t>
            </a:r>
            <a:r>
              <a:rPr lang="en-US" sz="1200" dirty="0" smtClean="0">
                <a:latin typeface="Verdana" pitchFamily="34" charset="0"/>
              </a:rPr>
              <a:t>, J.R. Marques)</a:t>
            </a:r>
            <a:endParaRPr lang="en-US" sz="1200" dirty="0">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Tasks</a:t>
            </a:r>
            <a:endParaRPr lang="en-US"/>
          </a:p>
        </p:txBody>
      </p:sp>
      <p:sp>
        <p:nvSpPr>
          <p:cNvPr id="4" name="Segnaposto data 3"/>
          <p:cNvSpPr>
            <a:spLocks noGrp="1"/>
          </p:cNvSpPr>
          <p:nvPr>
            <p:ph type="dt" sz="half" idx="10"/>
          </p:nvPr>
        </p:nvSpPr>
        <p:spPr/>
        <p:txBody>
          <a:bodyPr/>
          <a:lstStyle/>
          <a:p>
            <a:fld id="{91E1F21E-1D5B-4705-A193-F3C36D954753}" type="datetime4">
              <a:rPr lang="en-US" smtClean="0"/>
              <a:pPr/>
              <a:t>November 19, 2012</a:t>
            </a:fld>
            <a:endParaRPr lang="it-IT"/>
          </a:p>
        </p:txBody>
      </p:sp>
      <p:sp>
        <p:nvSpPr>
          <p:cNvPr id="5" name="Segnaposto piè di pagina 4"/>
          <p:cNvSpPr>
            <a:spLocks noGrp="1"/>
          </p:cNvSpPr>
          <p:nvPr>
            <p:ph type="ftr" sz="quarter" idx="11"/>
          </p:nvPr>
        </p:nvSpPr>
        <p:spPr/>
        <p:txBody>
          <a:bodyPr/>
          <a:lstStyle/>
          <a:p>
            <a:r>
              <a:rPr lang="it-IT" smtClean="0"/>
              <a:t>E. Chiadroni (LNF/INFN)</a:t>
            </a:r>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7</a:t>
            </a:fld>
            <a:endParaRPr lang="it-IT"/>
          </a:p>
        </p:txBody>
      </p:sp>
      <p:sp>
        <p:nvSpPr>
          <p:cNvPr id="7" name="Rettangolo 6"/>
          <p:cNvSpPr/>
          <p:nvPr/>
        </p:nvSpPr>
        <p:spPr>
          <a:xfrm>
            <a:off x="323528" y="2204704"/>
            <a:ext cx="1728192" cy="6480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195736" y="2276872"/>
            <a:ext cx="1872208" cy="5040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148064" y="1988840"/>
            <a:ext cx="1440000" cy="11521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4139792" y="2636752"/>
            <a:ext cx="79208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11"/>
          <p:cNvSpPr/>
          <p:nvPr/>
        </p:nvSpPr>
        <p:spPr>
          <a:xfrm flipH="1">
            <a:off x="4211800" y="2283766"/>
            <a:ext cx="566671" cy="280978"/>
          </a:xfrm>
          <a:custGeom>
            <a:avLst/>
            <a:gdLst>
              <a:gd name="connsiteX0" fmla="*/ 0 w 566671"/>
              <a:gd name="connsiteY0" fmla="*/ 270391 h 280978"/>
              <a:gd name="connsiteX1" fmla="*/ 231820 w 566671"/>
              <a:gd name="connsiteY1" fmla="*/ 257512 h 280978"/>
              <a:gd name="connsiteX2" fmla="*/ 283335 w 566671"/>
              <a:gd name="connsiteY2" fmla="*/ 180238 h 280978"/>
              <a:gd name="connsiteX3" fmla="*/ 309093 w 566671"/>
              <a:gd name="connsiteY3" fmla="*/ 141602 h 280978"/>
              <a:gd name="connsiteX4" fmla="*/ 321972 w 566671"/>
              <a:gd name="connsiteY4" fmla="*/ 102965 h 280978"/>
              <a:gd name="connsiteX5" fmla="*/ 334851 w 566671"/>
              <a:gd name="connsiteY5" fmla="*/ 25692 h 280978"/>
              <a:gd name="connsiteX6" fmla="*/ 347730 w 566671"/>
              <a:gd name="connsiteY6" fmla="*/ 244633 h 280978"/>
              <a:gd name="connsiteX7" fmla="*/ 386366 w 566671"/>
              <a:gd name="connsiteY7" fmla="*/ 270391 h 280978"/>
              <a:gd name="connsiteX8" fmla="*/ 566671 w 566671"/>
              <a:gd name="connsiteY8" fmla="*/ 270391 h 28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671" h="280978">
                <a:moveTo>
                  <a:pt x="0" y="270391"/>
                </a:moveTo>
                <a:cubicBezTo>
                  <a:pt x="77273" y="266098"/>
                  <a:pt x="158071" y="280978"/>
                  <a:pt x="231820" y="257512"/>
                </a:cubicBezTo>
                <a:cubicBezTo>
                  <a:pt x="261320" y="248126"/>
                  <a:pt x="266163" y="205996"/>
                  <a:pt x="283335" y="180238"/>
                </a:cubicBezTo>
                <a:lnTo>
                  <a:pt x="309093" y="141602"/>
                </a:lnTo>
                <a:cubicBezTo>
                  <a:pt x="313386" y="128723"/>
                  <a:pt x="319027" y="116217"/>
                  <a:pt x="321972" y="102965"/>
                </a:cubicBezTo>
                <a:cubicBezTo>
                  <a:pt x="327637" y="77474"/>
                  <a:pt x="330180" y="0"/>
                  <a:pt x="334851" y="25692"/>
                </a:cubicBezTo>
                <a:cubicBezTo>
                  <a:pt x="347929" y="97619"/>
                  <a:pt x="332669" y="173095"/>
                  <a:pt x="347730" y="244633"/>
                </a:cubicBezTo>
                <a:cubicBezTo>
                  <a:pt x="350919" y="259779"/>
                  <a:pt x="370994" y="268582"/>
                  <a:pt x="386366" y="270391"/>
                </a:cubicBezTo>
                <a:cubicBezTo>
                  <a:pt x="446056" y="277413"/>
                  <a:pt x="506569" y="270391"/>
                  <a:pt x="566671" y="2703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CasellaDiTesto 12"/>
          <p:cNvSpPr txBox="1"/>
          <p:nvPr/>
        </p:nvSpPr>
        <p:spPr>
          <a:xfrm>
            <a:off x="323528" y="2257548"/>
            <a:ext cx="1656185" cy="523220"/>
          </a:xfrm>
          <a:prstGeom prst="rect">
            <a:avLst/>
          </a:prstGeom>
          <a:noFill/>
        </p:spPr>
        <p:txBody>
          <a:bodyPr wrap="square" rtlCol="0">
            <a:spAutoFit/>
          </a:bodyPr>
          <a:lstStyle/>
          <a:p>
            <a:r>
              <a:rPr lang="en-US" sz="1400" dirty="0" smtClean="0">
                <a:solidFill>
                  <a:schemeClr val="accent1">
                    <a:lumMod val="50000"/>
                  </a:schemeClr>
                </a:solidFill>
                <a:latin typeface="Verdana" pitchFamily="34" charset="0"/>
              </a:rPr>
              <a:t>Electron source </a:t>
            </a:r>
          </a:p>
          <a:p>
            <a:r>
              <a:rPr lang="en-US" sz="1400" dirty="0" smtClean="0">
                <a:solidFill>
                  <a:schemeClr val="accent1">
                    <a:lumMod val="50000"/>
                  </a:schemeClr>
                </a:solidFill>
                <a:latin typeface="Verdana" pitchFamily="34" charset="0"/>
              </a:rPr>
              <a:t>(Photo-cathode)</a:t>
            </a:r>
            <a:endParaRPr lang="en-US" sz="1400" dirty="0">
              <a:solidFill>
                <a:schemeClr val="accent1">
                  <a:lumMod val="50000"/>
                </a:schemeClr>
              </a:solidFill>
              <a:latin typeface="Verdana" pitchFamily="34" charset="0"/>
            </a:endParaRPr>
          </a:p>
        </p:txBody>
      </p:sp>
      <p:sp>
        <p:nvSpPr>
          <p:cNvPr id="14" name="CasellaDiTesto 13"/>
          <p:cNvSpPr txBox="1"/>
          <p:nvPr/>
        </p:nvSpPr>
        <p:spPr>
          <a:xfrm>
            <a:off x="2195736" y="2348880"/>
            <a:ext cx="1800200" cy="307777"/>
          </a:xfrm>
          <a:prstGeom prst="rect">
            <a:avLst/>
          </a:prstGeom>
          <a:noFill/>
        </p:spPr>
        <p:txBody>
          <a:bodyPr wrap="square" rtlCol="0">
            <a:spAutoFit/>
          </a:bodyPr>
          <a:lstStyle/>
          <a:p>
            <a:r>
              <a:rPr lang="en-US" sz="1400" dirty="0" smtClean="0">
                <a:solidFill>
                  <a:schemeClr val="accent1">
                    <a:lumMod val="50000"/>
                  </a:schemeClr>
                </a:solidFill>
                <a:latin typeface="Verdana" pitchFamily="34" charset="0"/>
              </a:rPr>
              <a:t>RF photo-injector</a:t>
            </a:r>
            <a:endParaRPr lang="en-US" sz="1400" dirty="0">
              <a:solidFill>
                <a:schemeClr val="accent1">
                  <a:lumMod val="50000"/>
                </a:schemeClr>
              </a:solidFill>
              <a:latin typeface="Verdana" pitchFamily="34" charset="0"/>
            </a:endParaRPr>
          </a:p>
        </p:txBody>
      </p:sp>
      <p:sp>
        <p:nvSpPr>
          <p:cNvPr id="15" name="Rettangolo 14"/>
          <p:cNvSpPr/>
          <p:nvPr/>
        </p:nvSpPr>
        <p:spPr>
          <a:xfrm>
            <a:off x="395536" y="1340768"/>
            <a:ext cx="5472608" cy="7200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giù 15"/>
          <p:cNvSpPr/>
          <p:nvPr/>
        </p:nvSpPr>
        <p:spPr>
          <a:xfrm>
            <a:off x="5832000" y="1340768"/>
            <a:ext cx="144016" cy="576064"/>
          </a:xfrm>
          <a:prstGeom prst="down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2555775" y="1484784"/>
            <a:ext cx="1656185" cy="307777"/>
          </a:xfrm>
          <a:prstGeom prst="rect">
            <a:avLst/>
          </a:prstGeom>
          <a:noFill/>
        </p:spPr>
        <p:txBody>
          <a:bodyPr wrap="square" rtlCol="0">
            <a:spAutoFit/>
          </a:bodyPr>
          <a:lstStyle/>
          <a:p>
            <a:r>
              <a:rPr lang="it-IT" sz="1400" dirty="0" smtClean="0">
                <a:solidFill>
                  <a:schemeClr val="accent1">
                    <a:lumMod val="50000"/>
                  </a:schemeClr>
                </a:solidFill>
                <a:latin typeface="Verdana" pitchFamily="34" charset="0"/>
              </a:rPr>
              <a:t>FLAME laser</a:t>
            </a:r>
            <a:endParaRPr lang="it-IT" sz="1400" dirty="0">
              <a:solidFill>
                <a:schemeClr val="accent1">
                  <a:lumMod val="50000"/>
                </a:schemeClr>
              </a:solidFill>
              <a:latin typeface="Verdana" pitchFamily="34" charset="0"/>
            </a:endParaRPr>
          </a:p>
        </p:txBody>
      </p:sp>
      <p:sp>
        <p:nvSpPr>
          <p:cNvPr id="18" name="CasellaDiTesto 17"/>
          <p:cNvSpPr txBox="1"/>
          <p:nvPr/>
        </p:nvSpPr>
        <p:spPr>
          <a:xfrm>
            <a:off x="5220072" y="2186280"/>
            <a:ext cx="1368152" cy="738664"/>
          </a:xfrm>
          <a:prstGeom prst="rect">
            <a:avLst/>
          </a:prstGeom>
          <a:noFill/>
        </p:spPr>
        <p:txBody>
          <a:bodyPr wrap="square" rtlCol="0">
            <a:spAutoFit/>
          </a:bodyPr>
          <a:lstStyle/>
          <a:p>
            <a:pPr algn="ctr"/>
            <a:r>
              <a:rPr lang="it-IT" sz="1400" dirty="0" smtClean="0">
                <a:solidFill>
                  <a:schemeClr val="accent1">
                    <a:lumMod val="50000"/>
                  </a:schemeClr>
                </a:solidFill>
                <a:latin typeface="Verdana" pitchFamily="34" charset="0"/>
              </a:rPr>
              <a:t>LWFA </a:t>
            </a:r>
          </a:p>
          <a:p>
            <a:r>
              <a:rPr lang="it-IT" sz="1400" dirty="0" err="1" smtClean="0">
                <a:solidFill>
                  <a:schemeClr val="accent1">
                    <a:lumMod val="50000"/>
                  </a:schemeClr>
                </a:solidFill>
                <a:latin typeface="Verdana" pitchFamily="34" charset="0"/>
              </a:rPr>
              <a:t>--------------</a:t>
            </a:r>
            <a:endParaRPr lang="it-IT" sz="1400" dirty="0" smtClean="0">
              <a:solidFill>
                <a:schemeClr val="accent1">
                  <a:lumMod val="50000"/>
                </a:schemeClr>
              </a:solidFill>
              <a:latin typeface="Verdana" pitchFamily="34" charset="0"/>
            </a:endParaRPr>
          </a:p>
          <a:p>
            <a:pPr algn="ctr"/>
            <a:r>
              <a:rPr lang="it-IT" sz="1400" dirty="0" smtClean="0">
                <a:solidFill>
                  <a:schemeClr val="accent1">
                    <a:lumMod val="50000"/>
                  </a:schemeClr>
                </a:solidFill>
                <a:latin typeface="Verdana" pitchFamily="34" charset="0"/>
              </a:rPr>
              <a:t>PWFA</a:t>
            </a:r>
          </a:p>
        </p:txBody>
      </p:sp>
      <p:sp>
        <p:nvSpPr>
          <p:cNvPr id="24" name="CasellaDiTesto 23"/>
          <p:cNvSpPr txBox="1"/>
          <p:nvPr/>
        </p:nvSpPr>
        <p:spPr>
          <a:xfrm>
            <a:off x="2987824" y="3646765"/>
            <a:ext cx="1800200" cy="2308324"/>
          </a:xfrm>
          <a:prstGeom prst="rect">
            <a:avLst/>
          </a:prstGeom>
          <a:noFill/>
        </p:spPr>
        <p:txBody>
          <a:bodyPr wrap="square" rtlCol="0">
            <a:spAutoFit/>
          </a:bodyPr>
          <a:lstStyle/>
          <a:p>
            <a:r>
              <a:rPr lang="en-US" sz="1200" dirty="0" smtClean="0">
                <a:solidFill>
                  <a:srgbClr val="C00000"/>
                </a:solidFill>
                <a:latin typeface="Verdana" pitchFamily="34" charset="0"/>
              </a:rPr>
              <a:t>Univ. of La </a:t>
            </a:r>
            <a:r>
              <a:rPr lang="en-US" sz="1200" dirty="0" err="1" smtClean="0">
                <a:solidFill>
                  <a:srgbClr val="C00000"/>
                </a:solidFill>
                <a:latin typeface="Verdana" pitchFamily="34" charset="0"/>
              </a:rPr>
              <a:t>Sapienza</a:t>
            </a:r>
            <a:endParaRPr lang="en-US" sz="1200" dirty="0" smtClean="0">
              <a:solidFill>
                <a:srgbClr val="C00000"/>
              </a:solidFill>
              <a:latin typeface="Verdana" pitchFamily="34" charset="0"/>
            </a:endParaRPr>
          </a:p>
          <a:p>
            <a:r>
              <a:rPr lang="it-IT" sz="1200" dirty="0" smtClean="0">
                <a:latin typeface="Verdana" pitchFamily="34" charset="0"/>
              </a:rPr>
              <a:t>- Electron </a:t>
            </a:r>
            <a:r>
              <a:rPr lang="it-IT" sz="1200" dirty="0" err="1" smtClean="0">
                <a:latin typeface="Verdana" pitchFamily="34" charset="0"/>
              </a:rPr>
              <a:t>beam</a:t>
            </a:r>
            <a:r>
              <a:rPr lang="it-IT" sz="1200" dirty="0" smtClean="0">
                <a:latin typeface="Verdana" pitchFamily="34" charset="0"/>
              </a:rPr>
              <a:t> </a:t>
            </a:r>
            <a:r>
              <a:rPr lang="it-IT" sz="1200" dirty="0" err="1" smtClean="0">
                <a:latin typeface="Verdana" pitchFamily="34" charset="0"/>
              </a:rPr>
              <a:t>transport</a:t>
            </a:r>
            <a:r>
              <a:rPr lang="it-IT" sz="1200" dirty="0" smtClean="0">
                <a:latin typeface="Verdana" pitchFamily="34" charset="0"/>
              </a:rPr>
              <a:t> and </a:t>
            </a:r>
            <a:r>
              <a:rPr lang="it-IT" sz="1200" dirty="0" err="1" smtClean="0">
                <a:latin typeface="Verdana" pitchFamily="34" charset="0"/>
              </a:rPr>
              <a:t>measurement</a:t>
            </a:r>
            <a:endParaRPr lang="it-IT" sz="1200" dirty="0" smtClean="0">
              <a:latin typeface="Verdana" pitchFamily="34" charset="0"/>
            </a:endParaRPr>
          </a:p>
          <a:p>
            <a:r>
              <a:rPr lang="it-IT" sz="1200" dirty="0" smtClean="0">
                <a:latin typeface="Verdana" pitchFamily="34" charset="0"/>
              </a:rPr>
              <a:t>- </a:t>
            </a:r>
            <a:r>
              <a:rPr lang="it-IT" sz="1200" dirty="0" err="1" smtClean="0">
                <a:latin typeface="Verdana" pitchFamily="34" charset="0"/>
              </a:rPr>
              <a:t>Study</a:t>
            </a:r>
            <a:r>
              <a:rPr lang="it-IT" sz="1200" dirty="0" smtClean="0">
                <a:latin typeface="Verdana" pitchFamily="34" charset="0"/>
              </a:rPr>
              <a:t> </a:t>
            </a:r>
            <a:r>
              <a:rPr lang="it-IT" sz="1200" dirty="0" err="1" smtClean="0">
                <a:latin typeface="Verdana" pitchFamily="34" charset="0"/>
              </a:rPr>
              <a:t>of</a:t>
            </a:r>
            <a:r>
              <a:rPr lang="it-IT" sz="1200" dirty="0" smtClean="0">
                <a:latin typeface="Verdana" pitchFamily="34" charset="0"/>
              </a:rPr>
              <a:t> </a:t>
            </a:r>
            <a:r>
              <a:rPr lang="it-IT" sz="1200" dirty="0" err="1" smtClean="0">
                <a:latin typeface="Verdana" pitchFamily="34" charset="0"/>
              </a:rPr>
              <a:t>beam</a:t>
            </a:r>
            <a:r>
              <a:rPr lang="it-IT" sz="1200" dirty="0" smtClean="0">
                <a:latin typeface="Verdana" pitchFamily="34" charset="0"/>
              </a:rPr>
              <a:t> </a:t>
            </a:r>
            <a:r>
              <a:rPr lang="it-IT" sz="1200" dirty="0" err="1" smtClean="0">
                <a:latin typeface="Verdana" pitchFamily="34" charset="0"/>
              </a:rPr>
              <a:t>dynamics</a:t>
            </a:r>
            <a:r>
              <a:rPr lang="it-IT" sz="1200" dirty="0" smtClean="0">
                <a:latin typeface="Verdana" pitchFamily="34" charset="0"/>
              </a:rPr>
              <a:t> in the plasma</a:t>
            </a:r>
          </a:p>
          <a:p>
            <a:pPr>
              <a:buFontTx/>
              <a:buChar char="-"/>
            </a:pPr>
            <a:r>
              <a:rPr lang="it-IT" sz="1200" dirty="0" smtClean="0">
                <a:latin typeface="Verdana" pitchFamily="34" charset="0"/>
              </a:rPr>
              <a:t> </a:t>
            </a:r>
            <a:r>
              <a:rPr lang="it-IT" sz="1200" dirty="0" err="1" smtClean="0">
                <a:latin typeface="Verdana" pitchFamily="34" charset="0"/>
              </a:rPr>
              <a:t>Study</a:t>
            </a:r>
            <a:r>
              <a:rPr lang="it-IT" sz="1200" dirty="0" smtClean="0">
                <a:latin typeface="Verdana" pitchFamily="34" charset="0"/>
              </a:rPr>
              <a:t> and </a:t>
            </a:r>
            <a:r>
              <a:rPr lang="it-IT" sz="1200" dirty="0" err="1" smtClean="0">
                <a:latin typeface="Verdana" pitchFamily="34" charset="0"/>
              </a:rPr>
              <a:t>development</a:t>
            </a:r>
            <a:r>
              <a:rPr lang="it-IT" sz="1200" dirty="0" smtClean="0">
                <a:latin typeface="Verdana" pitchFamily="34" charset="0"/>
              </a:rPr>
              <a:t> </a:t>
            </a:r>
            <a:r>
              <a:rPr lang="it-IT" sz="1200" dirty="0" err="1" smtClean="0">
                <a:latin typeface="Verdana" pitchFamily="34" charset="0"/>
              </a:rPr>
              <a:t>of</a:t>
            </a:r>
            <a:r>
              <a:rPr lang="it-IT" sz="1200" dirty="0" smtClean="0">
                <a:latin typeface="Verdana" pitchFamily="34" charset="0"/>
              </a:rPr>
              <a:t> plasma </a:t>
            </a:r>
            <a:r>
              <a:rPr lang="it-IT" sz="1200" dirty="0" err="1" smtClean="0">
                <a:latin typeface="Verdana" pitchFamily="34" charset="0"/>
              </a:rPr>
              <a:t>diagnostics</a:t>
            </a:r>
            <a:endParaRPr lang="it-IT" sz="1200" dirty="0" smtClean="0">
              <a:latin typeface="Verdana" pitchFamily="34" charset="0"/>
            </a:endParaRPr>
          </a:p>
          <a:p>
            <a:pPr>
              <a:buFontTx/>
              <a:buChar char="-"/>
            </a:pPr>
            <a:r>
              <a:rPr lang="it-IT" sz="1200" dirty="0" smtClean="0">
                <a:latin typeface="Verdana" pitchFamily="34" charset="0"/>
              </a:rPr>
              <a:t> Data </a:t>
            </a:r>
            <a:r>
              <a:rPr lang="it-IT" sz="1200" dirty="0" err="1" smtClean="0">
                <a:latin typeface="Verdana" pitchFamily="34" charset="0"/>
              </a:rPr>
              <a:t>analysis</a:t>
            </a:r>
            <a:endParaRPr lang="en-US" sz="1200" dirty="0" smtClean="0">
              <a:latin typeface="Verdana" pitchFamily="34" charset="0"/>
            </a:endParaRPr>
          </a:p>
          <a:p>
            <a:endParaRPr lang="en-US" sz="1200" dirty="0">
              <a:solidFill>
                <a:srgbClr val="C00000"/>
              </a:solidFill>
              <a:latin typeface="Verdana" pitchFamily="34" charset="0"/>
            </a:endParaRPr>
          </a:p>
        </p:txBody>
      </p:sp>
      <p:sp>
        <p:nvSpPr>
          <p:cNvPr id="25" name="CasellaDiTesto 24"/>
          <p:cNvSpPr txBox="1"/>
          <p:nvPr/>
        </p:nvSpPr>
        <p:spPr>
          <a:xfrm>
            <a:off x="251520" y="3645024"/>
            <a:ext cx="2448272" cy="2492990"/>
          </a:xfrm>
          <a:prstGeom prst="rect">
            <a:avLst/>
          </a:prstGeom>
          <a:noFill/>
        </p:spPr>
        <p:txBody>
          <a:bodyPr wrap="square" rtlCol="0">
            <a:spAutoFit/>
          </a:bodyPr>
          <a:lstStyle/>
          <a:p>
            <a:r>
              <a:rPr lang="en-US" sz="1200" dirty="0" smtClean="0">
                <a:solidFill>
                  <a:srgbClr val="C00000"/>
                </a:solidFill>
                <a:latin typeface="Verdana" pitchFamily="34" charset="0"/>
              </a:rPr>
              <a:t>LNF</a:t>
            </a:r>
          </a:p>
          <a:p>
            <a:r>
              <a:rPr lang="en-US" sz="1200" dirty="0" smtClean="0">
                <a:latin typeface="Verdana" pitchFamily="34" charset="0"/>
              </a:rPr>
              <a:t>- S2E simulations</a:t>
            </a:r>
          </a:p>
          <a:p>
            <a:pPr>
              <a:buFontTx/>
              <a:buChar char="-"/>
            </a:pPr>
            <a:r>
              <a:rPr lang="en-US" sz="1200" dirty="0" smtClean="0">
                <a:latin typeface="Verdana" pitchFamily="34" charset="0"/>
              </a:rPr>
              <a:t> </a:t>
            </a:r>
            <a:r>
              <a:rPr lang="en-US" sz="1200" dirty="0" err="1" smtClean="0">
                <a:latin typeface="Verdana" pitchFamily="34" charset="0"/>
              </a:rPr>
              <a:t>beamlines</a:t>
            </a:r>
            <a:r>
              <a:rPr lang="en-US" sz="1200" dirty="0" smtClean="0">
                <a:latin typeface="Verdana" pitchFamily="34" charset="0"/>
              </a:rPr>
              <a:t> installations</a:t>
            </a:r>
          </a:p>
          <a:p>
            <a:pPr>
              <a:buFontTx/>
              <a:buChar char="-"/>
            </a:pPr>
            <a:r>
              <a:rPr lang="en-US" sz="1200" dirty="0" smtClean="0">
                <a:latin typeface="Verdana" pitchFamily="34" charset="0"/>
              </a:rPr>
              <a:t> Study and design of the plasma chamber</a:t>
            </a:r>
          </a:p>
          <a:p>
            <a:pPr>
              <a:buFontTx/>
              <a:buChar char="-"/>
            </a:pPr>
            <a:r>
              <a:rPr lang="en-US" sz="1200" dirty="0" smtClean="0">
                <a:latin typeface="Verdana" pitchFamily="34" charset="0"/>
              </a:rPr>
              <a:t> Generation, acceleration and transport of HBEBs up to the IC </a:t>
            </a:r>
          </a:p>
          <a:p>
            <a:pPr>
              <a:buFontTx/>
              <a:buChar char="-"/>
            </a:pPr>
            <a:r>
              <a:rPr lang="en-US" sz="1200" dirty="0" smtClean="0">
                <a:latin typeface="Verdana" pitchFamily="34" charset="0"/>
              </a:rPr>
              <a:t> Laser transport up to the IC </a:t>
            </a:r>
          </a:p>
          <a:p>
            <a:pPr>
              <a:buFontTx/>
              <a:buChar char="-"/>
            </a:pPr>
            <a:r>
              <a:rPr lang="en-US" sz="1200" dirty="0" smtClean="0">
                <a:latin typeface="Verdana" pitchFamily="34" charset="0"/>
              </a:rPr>
              <a:t> Synchronization </a:t>
            </a:r>
          </a:p>
          <a:p>
            <a:pPr>
              <a:buFontTx/>
              <a:buChar char="-"/>
            </a:pPr>
            <a:r>
              <a:rPr lang="en-US" sz="1200" dirty="0" smtClean="0">
                <a:latin typeface="Verdana" pitchFamily="34" charset="0"/>
              </a:rPr>
              <a:t> Electron diagnostics (EOS, DR, etc..)</a:t>
            </a:r>
          </a:p>
        </p:txBody>
      </p:sp>
      <p:sp>
        <p:nvSpPr>
          <p:cNvPr id="26" name="CasellaDiTesto 25"/>
          <p:cNvSpPr txBox="1"/>
          <p:nvPr/>
        </p:nvSpPr>
        <p:spPr>
          <a:xfrm>
            <a:off x="5076056" y="3629922"/>
            <a:ext cx="1872208" cy="1384995"/>
          </a:xfrm>
          <a:prstGeom prst="rect">
            <a:avLst/>
          </a:prstGeom>
          <a:noFill/>
        </p:spPr>
        <p:txBody>
          <a:bodyPr wrap="square" rtlCol="0">
            <a:spAutoFit/>
          </a:bodyPr>
          <a:lstStyle/>
          <a:p>
            <a:r>
              <a:rPr lang="en-US" sz="1200" dirty="0" smtClean="0">
                <a:solidFill>
                  <a:srgbClr val="C00000"/>
                </a:solidFill>
                <a:latin typeface="Verdana" pitchFamily="34" charset="0"/>
              </a:rPr>
              <a:t>Univ. of Lecce </a:t>
            </a:r>
          </a:p>
          <a:p>
            <a:r>
              <a:rPr lang="it-IT" sz="1200" dirty="0" smtClean="0">
                <a:latin typeface="Verdana" pitchFamily="34" charset="0"/>
              </a:rPr>
              <a:t>- </a:t>
            </a:r>
            <a:r>
              <a:rPr lang="it-IT" sz="1200" dirty="0" err="1" smtClean="0">
                <a:latin typeface="Verdana" pitchFamily="34" charset="0"/>
              </a:rPr>
              <a:t>Study</a:t>
            </a:r>
            <a:r>
              <a:rPr lang="it-IT" sz="1200" dirty="0" smtClean="0">
                <a:latin typeface="Verdana" pitchFamily="34" charset="0"/>
              </a:rPr>
              <a:t> and </a:t>
            </a:r>
            <a:r>
              <a:rPr lang="it-IT" sz="1200" dirty="0" err="1" smtClean="0">
                <a:latin typeface="Verdana" pitchFamily="34" charset="0"/>
              </a:rPr>
              <a:t>development</a:t>
            </a:r>
            <a:r>
              <a:rPr lang="it-IT" sz="1200" dirty="0" smtClean="0">
                <a:latin typeface="Verdana" pitchFamily="34" charset="0"/>
              </a:rPr>
              <a:t> </a:t>
            </a:r>
            <a:r>
              <a:rPr lang="it-IT" sz="1200" dirty="0" err="1" smtClean="0">
                <a:latin typeface="Verdana" pitchFamily="34" charset="0"/>
              </a:rPr>
              <a:t>of</a:t>
            </a:r>
            <a:r>
              <a:rPr lang="it-IT" sz="1200" dirty="0" smtClean="0">
                <a:latin typeface="Verdana" pitchFamily="34" charset="0"/>
              </a:rPr>
              <a:t> </a:t>
            </a:r>
            <a:r>
              <a:rPr lang="it-IT" sz="1200" dirty="0" err="1" smtClean="0">
                <a:latin typeface="Verdana" pitchFamily="34" charset="0"/>
              </a:rPr>
              <a:t>novel</a:t>
            </a:r>
            <a:r>
              <a:rPr lang="it-IT" sz="1200" dirty="0" smtClean="0">
                <a:latin typeface="Verdana" pitchFamily="34" charset="0"/>
              </a:rPr>
              <a:t> </a:t>
            </a:r>
            <a:r>
              <a:rPr lang="it-IT" sz="1200" dirty="0" err="1" smtClean="0">
                <a:latin typeface="Verdana" pitchFamily="34" charset="0"/>
              </a:rPr>
              <a:t>metallic</a:t>
            </a:r>
            <a:r>
              <a:rPr lang="it-IT" sz="1200" dirty="0" smtClean="0">
                <a:latin typeface="Verdana" pitchFamily="34" charset="0"/>
              </a:rPr>
              <a:t> </a:t>
            </a:r>
            <a:r>
              <a:rPr lang="it-IT" sz="1200" dirty="0" err="1" smtClean="0">
                <a:latin typeface="Verdana" pitchFamily="34" charset="0"/>
              </a:rPr>
              <a:t>photocathodes</a:t>
            </a:r>
            <a:r>
              <a:rPr lang="it-IT" sz="1200" dirty="0" smtClean="0">
                <a:latin typeface="Verdana" pitchFamily="34" charset="0"/>
              </a:rPr>
              <a:t> </a:t>
            </a:r>
            <a:r>
              <a:rPr lang="it-IT" sz="1200" dirty="0" err="1" smtClean="0">
                <a:latin typeface="Verdana" pitchFamily="34" charset="0"/>
              </a:rPr>
              <a:t>based</a:t>
            </a:r>
            <a:r>
              <a:rPr lang="it-IT" sz="1200" dirty="0" smtClean="0">
                <a:latin typeface="Verdana" pitchFamily="34" charset="0"/>
              </a:rPr>
              <a:t> on </a:t>
            </a:r>
            <a:r>
              <a:rPr lang="it-IT" sz="1200" dirty="0" err="1" smtClean="0">
                <a:latin typeface="Verdana" pitchFamily="34" charset="0"/>
              </a:rPr>
              <a:t>thin</a:t>
            </a:r>
            <a:r>
              <a:rPr lang="it-IT" sz="1200" dirty="0" smtClean="0">
                <a:latin typeface="Verdana" pitchFamily="34" charset="0"/>
              </a:rPr>
              <a:t> </a:t>
            </a:r>
            <a:r>
              <a:rPr lang="it-IT" sz="1200" dirty="0" err="1" smtClean="0">
                <a:latin typeface="Verdana" pitchFamily="34" charset="0"/>
              </a:rPr>
              <a:t>layers</a:t>
            </a:r>
            <a:r>
              <a:rPr lang="it-IT" sz="1200" dirty="0" smtClean="0">
                <a:latin typeface="Verdana" pitchFamily="34" charset="0"/>
              </a:rPr>
              <a:t> </a:t>
            </a:r>
            <a:r>
              <a:rPr lang="it-IT" sz="1200" dirty="0" err="1" smtClean="0">
                <a:latin typeface="Verdana" pitchFamily="34" charset="0"/>
              </a:rPr>
              <a:t>of</a:t>
            </a:r>
            <a:r>
              <a:rPr lang="it-IT" sz="1200" dirty="0" smtClean="0">
                <a:latin typeface="Verdana" pitchFamily="34" charset="0"/>
              </a:rPr>
              <a:t> Mg, </a:t>
            </a:r>
            <a:r>
              <a:rPr lang="it-IT" sz="1200" dirty="0" err="1" smtClean="0">
                <a:latin typeface="Verdana" pitchFamily="34" charset="0"/>
              </a:rPr>
              <a:t>Yt</a:t>
            </a:r>
            <a:r>
              <a:rPr lang="it-IT" sz="1200" dirty="0" smtClean="0">
                <a:latin typeface="Verdana" pitchFamily="34" charset="0"/>
              </a:rPr>
              <a:t> and </a:t>
            </a:r>
            <a:r>
              <a:rPr lang="it-IT" sz="1200" dirty="0" err="1" smtClean="0">
                <a:latin typeface="Verdana" pitchFamily="34" charset="0"/>
              </a:rPr>
              <a:t>Pb</a:t>
            </a:r>
            <a:endParaRPr lang="en-US" sz="1200" dirty="0">
              <a:latin typeface="Verdana" pitchFamily="34" charset="0"/>
            </a:endParaRPr>
          </a:p>
        </p:txBody>
      </p:sp>
      <p:sp>
        <p:nvSpPr>
          <p:cNvPr id="27" name="CasellaDiTesto 26"/>
          <p:cNvSpPr txBox="1"/>
          <p:nvPr/>
        </p:nvSpPr>
        <p:spPr>
          <a:xfrm>
            <a:off x="7020272" y="3645024"/>
            <a:ext cx="1800200" cy="2123658"/>
          </a:xfrm>
          <a:prstGeom prst="rect">
            <a:avLst/>
          </a:prstGeom>
          <a:noFill/>
        </p:spPr>
        <p:txBody>
          <a:bodyPr wrap="square" rtlCol="0">
            <a:spAutoFit/>
          </a:bodyPr>
          <a:lstStyle/>
          <a:p>
            <a:r>
              <a:rPr lang="en-US" sz="1200" dirty="0" smtClean="0">
                <a:solidFill>
                  <a:srgbClr val="C00000"/>
                </a:solidFill>
                <a:latin typeface="Verdana" pitchFamily="34" charset="0"/>
              </a:rPr>
              <a:t>Univ. of Milan</a:t>
            </a:r>
          </a:p>
          <a:p>
            <a:r>
              <a:rPr lang="it-IT" sz="1200" dirty="0" smtClean="0">
                <a:latin typeface="Verdana" pitchFamily="34" charset="0"/>
              </a:rPr>
              <a:t>- </a:t>
            </a:r>
            <a:r>
              <a:rPr lang="it-IT" sz="1200" dirty="0" err="1" smtClean="0">
                <a:latin typeface="Verdana" pitchFamily="34" charset="0"/>
              </a:rPr>
              <a:t>Simulations</a:t>
            </a:r>
            <a:r>
              <a:rPr lang="it-IT" sz="1200" dirty="0" smtClean="0">
                <a:latin typeface="Verdana" pitchFamily="34" charset="0"/>
              </a:rPr>
              <a:t> </a:t>
            </a:r>
            <a:r>
              <a:rPr lang="it-IT" sz="1200" dirty="0" err="1" smtClean="0">
                <a:latin typeface="Verdana" pitchFamily="34" charset="0"/>
              </a:rPr>
              <a:t>of</a:t>
            </a:r>
            <a:r>
              <a:rPr lang="it-IT" sz="1200" dirty="0" smtClean="0">
                <a:latin typeface="Verdana" pitchFamily="34" charset="0"/>
              </a:rPr>
              <a:t> laser/</a:t>
            </a:r>
            <a:r>
              <a:rPr lang="it-IT" sz="1200" dirty="0" err="1" smtClean="0">
                <a:latin typeface="Verdana" pitchFamily="34" charset="0"/>
              </a:rPr>
              <a:t>beam</a:t>
            </a:r>
            <a:r>
              <a:rPr lang="it-IT" sz="1200" dirty="0" smtClean="0">
                <a:latin typeface="Verdana" pitchFamily="34" charset="0"/>
              </a:rPr>
              <a:t> plasma </a:t>
            </a:r>
            <a:r>
              <a:rPr lang="it-IT" sz="1200" dirty="0" err="1" smtClean="0">
                <a:latin typeface="Verdana" pitchFamily="34" charset="0"/>
              </a:rPr>
              <a:t>interaction</a:t>
            </a:r>
            <a:r>
              <a:rPr lang="it-IT" sz="1200" dirty="0" smtClean="0">
                <a:latin typeface="Verdana" pitchFamily="34" charset="0"/>
              </a:rPr>
              <a:t> (</a:t>
            </a:r>
            <a:r>
              <a:rPr lang="it-IT" sz="1200" dirty="0" err="1" smtClean="0">
                <a:latin typeface="Verdana" pitchFamily="34" charset="0"/>
              </a:rPr>
              <a:t>Qfluid</a:t>
            </a:r>
            <a:r>
              <a:rPr lang="it-IT" sz="1200" dirty="0" smtClean="0">
                <a:latin typeface="Verdana" pitchFamily="34" charset="0"/>
              </a:rPr>
              <a:t> and </a:t>
            </a:r>
            <a:r>
              <a:rPr lang="it-IT" sz="1200" dirty="0" err="1" smtClean="0">
                <a:latin typeface="Verdana" pitchFamily="34" charset="0"/>
              </a:rPr>
              <a:t>Aladyn</a:t>
            </a:r>
            <a:r>
              <a:rPr lang="it-IT" sz="1200" dirty="0" smtClean="0">
                <a:latin typeface="Verdana" pitchFamily="34" charset="0"/>
              </a:rPr>
              <a:t>)</a:t>
            </a:r>
          </a:p>
          <a:p>
            <a:r>
              <a:rPr lang="it-IT" sz="1200" dirty="0" smtClean="0">
                <a:latin typeface="Verdana" pitchFamily="34" charset="0"/>
              </a:rPr>
              <a:t>- </a:t>
            </a:r>
            <a:r>
              <a:rPr lang="it-IT" sz="1200" dirty="0" err="1" smtClean="0">
                <a:latin typeface="Verdana" pitchFamily="34" charset="0"/>
              </a:rPr>
              <a:t>Characterization</a:t>
            </a:r>
            <a:r>
              <a:rPr lang="it-IT" sz="1200" dirty="0" smtClean="0">
                <a:latin typeface="Verdana" pitchFamily="34" charset="0"/>
              </a:rPr>
              <a:t> </a:t>
            </a:r>
            <a:r>
              <a:rPr lang="it-IT" sz="1200" dirty="0" err="1" smtClean="0">
                <a:latin typeface="Verdana" pitchFamily="34" charset="0"/>
              </a:rPr>
              <a:t>of</a:t>
            </a:r>
            <a:r>
              <a:rPr lang="it-IT" sz="1200" dirty="0" smtClean="0">
                <a:latin typeface="Verdana" pitchFamily="34" charset="0"/>
              </a:rPr>
              <a:t> betatron </a:t>
            </a:r>
            <a:r>
              <a:rPr lang="it-IT" sz="1200" dirty="0" err="1" smtClean="0">
                <a:latin typeface="Verdana" pitchFamily="34" charset="0"/>
              </a:rPr>
              <a:t>radiation</a:t>
            </a:r>
            <a:r>
              <a:rPr lang="en-US" sz="1200" dirty="0" smtClean="0">
                <a:latin typeface="Verdana" pitchFamily="34" charset="0"/>
              </a:rPr>
              <a:t> for transverse electron beam diagnostics</a:t>
            </a:r>
          </a:p>
          <a:p>
            <a:endParaRPr lang="en-US" sz="1200" dirty="0" smtClean="0">
              <a:latin typeface="Verdana" pitchFamily="34" charset="0"/>
            </a:endParaRPr>
          </a:p>
        </p:txBody>
      </p:sp>
      <p:sp>
        <p:nvSpPr>
          <p:cNvPr id="28" name="Rettangolo 27"/>
          <p:cNvSpPr/>
          <p:nvPr/>
        </p:nvSpPr>
        <p:spPr>
          <a:xfrm>
            <a:off x="6876096" y="2132856"/>
            <a:ext cx="1584176" cy="7920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p:cNvSpPr txBox="1"/>
          <p:nvPr/>
        </p:nvSpPr>
        <p:spPr>
          <a:xfrm>
            <a:off x="7020272" y="2186280"/>
            <a:ext cx="1296144" cy="738664"/>
          </a:xfrm>
          <a:prstGeom prst="rect">
            <a:avLst/>
          </a:prstGeom>
          <a:noFill/>
        </p:spPr>
        <p:txBody>
          <a:bodyPr wrap="square" rtlCol="0">
            <a:spAutoFit/>
          </a:bodyPr>
          <a:lstStyle/>
          <a:p>
            <a:r>
              <a:rPr lang="en-US" sz="1400" dirty="0" smtClean="0">
                <a:solidFill>
                  <a:schemeClr val="accent1">
                    <a:lumMod val="50000"/>
                  </a:schemeClr>
                </a:solidFill>
                <a:latin typeface="Verdana" pitchFamily="34" charset="0"/>
              </a:rPr>
              <a:t>Diagnostics: electrons and plasma</a:t>
            </a:r>
            <a:endParaRPr lang="en-US" sz="1400" dirty="0">
              <a:solidFill>
                <a:schemeClr val="accent1">
                  <a:lumMod val="50000"/>
                </a:schemeClr>
              </a:solidFill>
              <a:latin typeface="Verdana"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Tasks</a:t>
            </a:r>
            <a:endParaRPr lang="en-US"/>
          </a:p>
        </p:txBody>
      </p:sp>
      <p:sp>
        <p:nvSpPr>
          <p:cNvPr id="4" name="Segnaposto data 3"/>
          <p:cNvSpPr>
            <a:spLocks noGrp="1"/>
          </p:cNvSpPr>
          <p:nvPr>
            <p:ph type="dt" sz="half" idx="10"/>
          </p:nvPr>
        </p:nvSpPr>
        <p:spPr/>
        <p:txBody>
          <a:bodyPr/>
          <a:lstStyle/>
          <a:p>
            <a:fld id="{91E1F21E-1D5B-4705-A193-F3C36D954753}" type="datetime4">
              <a:rPr lang="en-US" smtClean="0"/>
              <a:pPr/>
              <a:t>November 19, 2012</a:t>
            </a:fld>
            <a:endParaRPr lang="it-IT"/>
          </a:p>
        </p:txBody>
      </p:sp>
      <p:sp>
        <p:nvSpPr>
          <p:cNvPr id="5" name="Segnaposto piè di pagina 4"/>
          <p:cNvSpPr>
            <a:spLocks noGrp="1"/>
          </p:cNvSpPr>
          <p:nvPr>
            <p:ph type="ftr" sz="quarter" idx="11"/>
          </p:nvPr>
        </p:nvSpPr>
        <p:spPr/>
        <p:txBody>
          <a:bodyPr/>
          <a:lstStyle/>
          <a:p>
            <a:r>
              <a:rPr lang="it-IT" smtClean="0"/>
              <a:t>E. Chiadroni (LNF/INFN)</a:t>
            </a:r>
            <a:endParaRPr lang="it-IT" dirty="0"/>
          </a:p>
        </p:txBody>
      </p:sp>
      <p:sp>
        <p:nvSpPr>
          <p:cNvPr id="6" name="Segnaposto numero diapositiva 5"/>
          <p:cNvSpPr>
            <a:spLocks noGrp="1"/>
          </p:cNvSpPr>
          <p:nvPr>
            <p:ph type="sldNum" sz="quarter" idx="12"/>
          </p:nvPr>
        </p:nvSpPr>
        <p:spPr/>
        <p:txBody>
          <a:bodyPr/>
          <a:lstStyle/>
          <a:p>
            <a:fld id="{B007B441-5312-499D-93C3-6E37886527FA}" type="slidenum">
              <a:rPr lang="it-IT" smtClean="0"/>
              <a:pPr/>
              <a:t>8</a:t>
            </a:fld>
            <a:endParaRPr lang="it-IT"/>
          </a:p>
        </p:txBody>
      </p:sp>
      <p:sp>
        <p:nvSpPr>
          <p:cNvPr id="7" name="Rettangolo 6"/>
          <p:cNvSpPr/>
          <p:nvPr/>
        </p:nvSpPr>
        <p:spPr>
          <a:xfrm>
            <a:off x="323528" y="2060688"/>
            <a:ext cx="1728192" cy="64807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195736" y="2132856"/>
            <a:ext cx="1872208" cy="5040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5148064" y="1844824"/>
            <a:ext cx="1440000" cy="11521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4139792" y="2492736"/>
            <a:ext cx="79208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igura a mano libera 11"/>
          <p:cNvSpPr/>
          <p:nvPr/>
        </p:nvSpPr>
        <p:spPr>
          <a:xfrm flipH="1">
            <a:off x="4211800" y="2139750"/>
            <a:ext cx="566671" cy="280978"/>
          </a:xfrm>
          <a:custGeom>
            <a:avLst/>
            <a:gdLst>
              <a:gd name="connsiteX0" fmla="*/ 0 w 566671"/>
              <a:gd name="connsiteY0" fmla="*/ 270391 h 280978"/>
              <a:gd name="connsiteX1" fmla="*/ 231820 w 566671"/>
              <a:gd name="connsiteY1" fmla="*/ 257512 h 280978"/>
              <a:gd name="connsiteX2" fmla="*/ 283335 w 566671"/>
              <a:gd name="connsiteY2" fmla="*/ 180238 h 280978"/>
              <a:gd name="connsiteX3" fmla="*/ 309093 w 566671"/>
              <a:gd name="connsiteY3" fmla="*/ 141602 h 280978"/>
              <a:gd name="connsiteX4" fmla="*/ 321972 w 566671"/>
              <a:gd name="connsiteY4" fmla="*/ 102965 h 280978"/>
              <a:gd name="connsiteX5" fmla="*/ 334851 w 566671"/>
              <a:gd name="connsiteY5" fmla="*/ 25692 h 280978"/>
              <a:gd name="connsiteX6" fmla="*/ 347730 w 566671"/>
              <a:gd name="connsiteY6" fmla="*/ 244633 h 280978"/>
              <a:gd name="connsiteX7" fmla="*/ 386366 w 566671"/>
              <a:gd name="connsiteY7" fmla="*/ 270391 h 280978"/>
              <a:gd name="connsiteX8" fmla="*/ 566671 w 566671"/>
              <a:gd name="connsiteY8" fmla="*/ 270391 h 28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671" h="280978">
                <a:moveTo>
                  <a:pt x="0" y="270391"/>
                </a:moveTo>
                <a:cubicBezTo>
                  <a:pt x="77273" y="266098"/>
                  <a:pt x="158071" y="280978"/>
                  <a:pt x="231820" y="257512"/>
                </a:cubicBezTo>
                <a:cubicBezTo>
                  <a:pt x="261320" y="248126"/>
                  <a:pt x="266163" y="205996"/>
                  <a:pt x="283335" y="180238"/>
                </a:cubicBezTo>
                <a:lnTo>
                  <a:pt x="309093" y="141602"/>
                </a:lnTo>
                <a:cubicBezTo>
                  <a:pt x="313386" y="128723"/>
                  <a:pt x="319027" y="116217"/>
                  <a:pt x="321972" y="102965"/>
                </a:cubicBezTo>
                <a:cubicBezTo>
                  <a:pt x="327637" y="77474"/>
                  <a:pt x="330180" y="0"/>
                  <a:pt x="334851" y="25692"/>
                </a:cubicBezTo>
                <a:cubicBezTo>
                  <a:pt x="347929" y="97619"/>
                  <a:pt x="332669" y="173095"/>
                  <a:pt x="347730" y="244633"/>
                </a:cubicBezTo>
                <a:cubicBezTo>
                  <a:pt x="350919" y="259779"/>
                  <a:pt x="370994" y="268582"/>
                  <a:pt x="386366" y="270391"/>
                </a:cubicBezTo>
                <a:cubicBezTo>
                  <a:pt x="446056" y="277413"/>
                  <a:pt x="506569" y="270391"/>
                  <a:pt x="566671" y="2703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CasellaDiTesto 12"/>
          <p:cNvSpPr txBox="1"/>
          <p:nvPr/>
        </p:nvSpPr>
        <p:spPr>
          <a:xfrm>
            <a:off x="323528" y="2113532"/>
            <a:ext cx="1656185" cy="523220"/>
          </a:xfrm>
          <a:prstGeom prst="rect">
            <a:avLst/>
          </a:prstGeom>
          <a:noFill/>
        </p:spPr>
        <p:txBody>
          <a:bodyPr wrap="square" rtlCol="0">
            <a:spAutoFit/>
          </a:bodyPr>
          <a:lstStyle/>
          <a:p>
            <a:r>
              <a:rPr lang="en-US" sz="1400" dirty="0" smtClean="0">
                <a:solidFill>
                  <a:schemeClr val="accent1">
                    <a:lumMod val="50000"/>
                  </a:schemeClr>
                </a:solidFill>
                <a:latin typeface="Verdana" pitchFamily="34" charset="0"/>
              </a:rPr>
              <a:t>Electron source </a:t>
            </a:r>
          </a:p>
          <a:p>
            <a:r>
              <a:rPr lang="en-US" sz="1400" dirty="0" smtClean="0">
                <a:solidFill>
                  <a:schemeClr val="accent1">
                    <a:lumMod val="50000"/>
                  </a:schemeClr>
                </a:solidFill>
                <a:latin typeface="Verdana" pitchFamily="34" charset="0"/>
              </a:rPr>
              <a:t>(Photo-cathode)</a:t>
            </a:r>
            <a:endParaRPr lang="en-US" sz="1400" dirty="0">
              <a:solidFill>
                <a:schemeClr val="accent1">
                  <a:lumMod val="50000"/>
                </a:schemeClr>
              </a:solidFill>
              <a:latin typeface="Verdana" pitchFamily="34" charset="0"/>
            </a:endParaRPr>
          </a:p>
        </p:txBody>
      </p:sp>
      <p:sp>
        <p:nvSpPr>
          <p:cNvPr id="14" name="CasellaDiTesto 13"/>
          <p:cNvSpPr txBox="1"/>
          <p:nvPr/>
        </p:nvSpPr>
        <p:spPr>
          <a:xfrm>
            <a:off x="2195736" y="2204864"/>
            <a:ext cx="1800200" cy="307777"/>
          </a:xfrm>
          <a:prstGeom prst="rect">
            <a:avLst/>
          </a:prstGeom>
          <a:noFill/>
        </p:spPr>
        <p:txBody>
          <a:bodyPr wrap="square" rtlCol="0">
            <a:spAutoFit/>
          </a:bodyPr>
          <a:lstStyle/>
          <a:p>
            <a:r>
              <a:rPr lang="en-US" sz="1400" dirty="0" smtClean="0">
                <a:solidFill>
                  <a:schemeClr val="accent1">
                    <a:lumMod val="50000"/>
                  </a:schemeClr>
                </a:solidFill>
                <a:latin typeface="Verdana" pitchFamily="34" charset="0"/>
              </a:rPr>
              <a:t>RF photo-injector</a:t>
            </a:r>
            <a:endParaRPr lang="en-US" sz="1400" dirty="0">
              <a:solidFill>
                <a:schemeClr val="accent1">
                  <a:lumMod val="50000"/>
                </a:schemeClr>
              </a:solidFill>
              <a:latin typeface="Verdana" pitchFamily="34" charset="0"/>
            </a:endParaRPr>
          </a:p>
        </p:txBody>
      </p:sp>
      <p:sp>
        <p:nvSpPr>
          <p:cNvPr id="15" name="Rettangolo 14"/>
          <p:cNvSpPr/>
          <p:nvPr/>
        </p:nvSpPr>
        <p:spPr>
          <a:xfrm>
            <a:off x="395536" y="1340768"/>
            <a:ext cx="5472608" cy="7200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giù 15"/>
          <p:cNvSpPr/>
          <p:nvPr/>
        </p:nvSpPr>
        <p:spPr>
          <a:xfrm>
            <a:off x="5832000" y="1340768"/>
            <a:ext cx="144016" cy="432000"/>
          </a:xfrm>
          <a:prstGeom prst="downArrow">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2555775" y="1484784"/>
            <a:ext cx="1656185" cy="307777"/>
          </a:xfrm>
          <a:prstGeom prst="rect">
            <a:avLst/>
          </a:prstGeom>
          <a:noFill/>
        </p:spPr>
        <p:txBody>
          <a:bodyPr wrap="square" rtlCol="0">
            <a:spAutoFit/>
          </a:bodyPr>
          <a:lstStyle/>
          <a:p>
            <a:r>
              <a:rPr lang="it-IT" sz="1400" dirty="0" smtClean="0">
                <a:solidFill>
                  <a:schemeClr val="accent1">
                    <a:lumMod val="50000"/>
                  </a:schemeClr>
                </a:solidFill>
                <a:latin typeface="Verdana" pitchFamily="34" charset="0"/>
              </a:rPr>
              <a:t>FLAME laser</a:t>
            </a:r>
            <a:endParaRPr lang="it-IT" sz="1400" dirty="0">
              <a:solidFill>
                <a:schemeClr val="accent1">
                  <a:lumMod val="50000"/>
                </a:schemeClr>
              </a:solidFill>
              <a:latin typeface="Verdana" pitchFamily="34" charset="0"/>
            </a:endParaRPr>
          </a:p>
        </p:txBody>
      </p:sp>
      <p:sp>
        <p:nvSpPr>
          <p:cNvPr id="18" name="CasellaDiTesto 17"/>
          <p:cNvSpPr txBox="1"/>
          <p:nvPr/>
        </p:nvSpPr>
        <p:spPr>
          <a:xfrm>
            <a:off x="5220072" y="2042264"/>
            <a:ext cx="1368152" cy="738664"/>
          </a:xfrm>
          <a:prstGeom prst="rect">
            <a:avLst/>
          </a:prstGeom>
          <a:noFill/>
        </p:spPr>
        <p:txBody>
          <a:bodyPr wrap="square" rtlCol="0">
            <a:spAutoFit/>
          </a:bodyPr>
          <a:lstStyle/>
          <a:p>
            <a:pPr algn="ctr"/>
            <a:r>
              <a:rPr lang="it-IT" sz="1400" dirty="0" smtClean="0">
                <a:solidFill>
                  <a:schemeClr val="accent1">
                    <a:lumMod val="50000"/>
                  </a:schemeClr>
                </a:solidFill>
                <a:latin typeface="Verdana" pitchFamily="34" charset="0"/>
              </a:rPr>
              <a:t>LWFA </a:t>
            </a:r>
          </a:p>
          <a:p>
            <a:r>
              <a:rPr lang="it-IT" sz="1400" dirty="0" err="1" smtClean="0">
                <a:solidFill>
                  <a:schemeClr val="accent1">
                    <a:lumMod val="50000"/>
                  </a:schemeClr>
                </a:solidFill>
                <a:latin typeface="Verdana" pitchFamily="34" charset="0"/>
              </a:rPr>
              <a:t>--------------</a:t>
            </a:r>
            <a:endParaRPr lang="it-IT" sz="1400" dirty="0" smtClean="0">
              <a:solidFill>
                <a:schemeClr val="accent1">
                  <a:lumMod val="50000"/>
                </a:schemeClr>
              </a:solidFill>
              <a:latin typeface="Verdana" pitchFamily="34" charset="0"/>
            </a:endParaRPr>
          </a:p>
          <a:p>
            <a:pPr algn="ctr"/>
            <a:r>
              <a:rPr lang="it-IT" sz="1400" dirty="0" smtClean="0">
                <a:solidFill>
                  <a:schemeClr val="accent1">
                    <a:lumMod val="50000"/>
                  </a:schemeClr>
                </a:solidFill>
                <a:latin typeface="Verdana" pitchFamily="34" charset="0"/>
              </a:rPr>
              <a:t>PWFA</a:t>
            </a:r>
          </a:p>
        </p:txBody>
      </p:sp>
      <p:sp>
        <p:nvSpPr>
          <p:cNvPr id="28" name="Rettangolo 27"/>
          <p:cNvSpPr/>
          <p:nvPr/>
        </p:nvSpPr>
        <p:spPr>
          <a:xfrm>
            <a:off x="6876096" y="1988840"/>
            <a:ext cx="1584176" cy="7920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p:cNvSpPr txBox="1"/>
          <p:nvPr/>
        </p:nvSpPr>
        <p:spPr>
          <a:xfrm>
            <a:off x="7020272" y="2042264"/>
            <a:ext cx="1296144" cy="738664"/>
          </a:xfrm>
          <a:prstGeom prst="rect">
            <a:avLst/>
          </a:prstGeom>
          <a:noFill/>
        </p:spPr>
        <p:txBody>
          <a:bodyPr wrap="square" rtlCol="0">
            <a:spAutoFit/>
          </a:bodyPr>
          <a:lstStyle/>
          <a:p>
            <a:r>
              <a:rPr lang="en-US" sz="1400" dirty="0" smtClean="0">
                <a:solidFill>
                  <a:schemeClr val="accent1">
                    <a:lumMod val="50000"/>
                  </a:schemeClr>
                </a:solidFill>
                <a:latin typeface="Verdana" pitchFamily="34" charset="0"/>
              </a:rPr>
              <a:t>Diagnostics: electrons and plasma</a:t>
            </a:r>
            <a:endParaRPr lang="en-US" sz="1400" dirty="0">
              <a:solidFill>
                <a:schemeClr val="accent1">
                  <a:lumMod val="50000"/>
                </a:schemeClr>
              </a:solidFill>
              <a:latin typeface="Verdana" pitchFamily="34" charset="0"/>
            </a:endParaRPr>
          </a:p>
        </p:txBody>
      </p:sp>
      <p:graphicFrame>
        <p:nvGraphicFramePr>
          <p:cNvPr id="23" name="Tabella 22"/>
          <p:cNvGraphicFramePr>
            <a:graphicFrameLocks noGrp="1"/>
          </p:cNvGraphicFramePr>
          <p:nvPr/>
        </p:nvGraphicFramePr>
        <p:xfrm>
          <a:off x="251520" y="3140968"/>
          <a:ext cx="8712968" cy="3179048"/>
        </p:xfrm>
        <a:graphic>
          <a:graphicData uri="http://schemas.openxmlformats.org/drawingml/2006/table">
            <a:tbl>
              <a:tblPr firstRow="1" bandRow="1">
                <a:tableStyleId>{5C22544A-7EE6-4342-B048-85BDC9FD1C3A}</a:tableStyleId>
              </a:tblPr>
              <a:tblGrid>
                <a:gridCol w="3024336"/>
                <a:gridCol w="2088232"/>
                <a:gridCol w="1872208"/>
                <a:gridCol w="1728192"/>
              </a:tblGrid>
              <a:tr h="370840">
                <a:tc>
                  <a:txBody>
                    <a:bodyPr/>
                    <a:lstStyle/>
                    <a:p>
                      <a:r>
                        <a:rPr lang="it-IT" sz="1200" dirty="0" smtClean="0">
                          <a:latin typeface="Verdana" pitchFamily="34" charset="0"/>
                        </a:rPr>
                        <a:t>LNF</a:t>
                      </a:r>
                      <a:endParaRPr lang="it-IT" sz="1200" dirty="0">
                        <a:latin typeface="Verdana" pitchFamily="34" charset="0"/>
                      </a:endParaRPr>
                    </a:p>
                  </a:txBody>
                  <a:tcPr/>
                </a:tc>
                <a:tc>
                  <a:txBody>
                    <a:bodyPr/>
                    <a:lstStyle/>
                    <a:p>
                      <a:r>
                        <a:rPr lang="en-US" sz="1200" noProof="0" smtClean="0">
                          <a:latin typeface="Verdana" pitchFamily="34" charset="0"/>
                        </a:rPr>
                        <a:t>Univ. of La Sapienza</a:t>
                      </a:r>
                      <a:endParaRPr lang="en-US" sz="1200" noProof="0">
                        <a:latin typeface="Verdana" pitchFamily="34" charset="0"/>
                      </a:endParaRPr>
                    </a:p>
                  </a:txBody>
                  <a:tcPr/>
                </a:tc>
                <a:tc>
                  <a:txBody>
                    <a:bodyPr/>
                    <a:lstStyle/>
                    <a:p>
                      <a:r>
                        <a:rPr lang="en-US" sz="1200" noProof="0" dirty="0" smtClean="0">
                          <a:latin typeface="Verdana" pitchFamily="34" charset="0"/>
                        </a:rPr>
                        <a:t>Univ. of Lecce</a:t>
                      </a:r>
                      <a:endParaRPr lang="en-US" sz="1200" noProof="0" dirty="0">
                        <a:latin typeface="Verdana" pitchFamily="34" charset="0"/>
                      </a:endParaRPr>
                    </a:p>
                  </a:txBody>
                  <a:tcPr/>
                </a:tc>
                <a:tc>
                  <a:txBody>
                    <a:bodyPr/>
                    <a:lstStyle/>
                    <a:p>
                      <a:r>
                        <a:rPr lang="en-US" sz="1200" noProof="0" dirty="0" smtClean="0">
                          <a:latin typeface="Verdana" pitchFamily="34" charset="0"/>
                        </a:rPr>
                        <a:t>Univ. of Milan</a:t>
                      </a:r>
                      <a:endParaRPr lang="en-US" sz="1200" noProof="0" dirty="0">
                        <a:latin typeface="Verdana" pitchFamily="34" charset="0"/>
                      </a:endParaRPr>
                    </a:p>
                  </a:txBody>
                  <a:tcPr/>
                </a:tc>
              </a:tr>
              <a:tr h="370840">
                <a:tc>
                  <a:txBody>
                    <a:bodyPr/>
                    <a:lstStyle/>
                    <a:p>
                      <a:r>
                        <a:rPr lang="en-US" sz="1200" noProof="0" dirty="0" smtClean="0">
                          <a:latin typeface="Verdana" pitchFamily="34" charset="0"/>
                        </a:rPr>
                        <a:t>S2E simulations</a:t>
                      </a:r>
                      <a:endParaRPr lang="en-US" sz="1200" noProof="0" dirty="0">
                        <a:latin typeface="Verdana" pitchFamily="34" charset="0"/>
                      </a:endParaRPr>
                    </a:p>
                  </a:txBody>
                  <a:tcPr/>
                </a:tc>
                <a:tc rowSpan="2">
                  <a:txBody>
                    <a:bodyPr/>
                    <a:lstStyle/>
                    <a:p>
                      <a:r>
                        <a:rPr lang="en-US" sz="1200" noProof="0" dirty="0" smtClean="0">
                          <a:latin typeface="Verdana" pitchFamily="34" charset="0"/>
                        </a:rPr>
                        <a:t>Electron beam transport and measurement</a:t>
                      </a:r>
                      <a:endParaRPr lang="en-US" sz="1200" noProof="0" dirty="0">
                        <a:latin typeface="Verdana" pitchFamily="34" charset="0"/>
                      </a:endParaRPr>
                    </a:p>
                  </a:txBody>
                  <a:tcPr/>
                </a:tc>
                <a:tc rowSpan="8">
                  <a:txBody>
                    <a:bodyPr/>
                    <a:lstStyle/>
                    <a:p>
                      <a:r>
                        <a:rPr lang="en-US" sz="1200" noProof="0" dirty="0" smtClean="0">
                          <a:latin typeface="Verdana" pitchFamily="34" charset="0"/>
                        </a:rPr>
                        <a:t>Study and development of novel metallic photo-cathodes based on thin layers of Mg, </a:t>
                      </a:r>
                      <a:r>
                        <a:rPr lang="en-US" sz="1200" noProof="0" dirty="0" err="1" smtClean="0">
                          <a:latin typeface="Verdana" pitchFamily="34" charset="0"/>
                        </a:rPr>
                        <a:t>Yt</a:t>
                      </a:r>
                      <a:r>
                        <a:rPr lang="en-US" sz="1200" noProof="0" dirty="0" smtClean="0">
                          <a:latin typeface="Verdana" pitchFamily="34" charset="0"/>
                        </a:rPr>
                        <a:t> and </a:t>
                      </a:r>
                      <a:r>
                        <a:rPr lang="en-US" sz="1200" noProof="0" dirty="0" err="1" smtClean="0">
                          <a:latin typeface="Verdana" pitchFamily="34" charset="0"/>
                        </a:rPr>
                        <a:t>Pb</a:t>
                      </a:r>
                      <a:endParaRPr lang="en-US" sz="1200" noProof="0" dirty="0">
                        <a:latin typeface="Verdana" pitchFamily="34" charset="0"/>
                      </a:endParaRPr>
                    </a:p>
                  </a:txBody>
                  <a:tcPr/>
                </a:tc>
                <a:tc rowSpan="4">
                  <a:txBody>
                    <a:bodyPr/>
                    <a:lstStyle/>
                    <a:p>
                      <a:r>
                        <a:rPr lang="en-US" sz="1200" noProof="0" smtClean="0">
                          <a:latin typeface="Verdana" pitchFamily="34" charset="0"/>
                        </a:rPr>
                        <a:t>Simulations of laser/beam plasma interaction (Qfluid and Aladyn)</a:t>
                      </a:r>
                      <a:endParaRPr lang="en-US" sz="1200" noProof="0">
                        <a:latin typeface="Verdana" pitchFamily="34" charset="0"/>
                      </a:endParaRPr>
                    </a:p>
                  </a:txBody>
                  <a:tcPr/>
                </a:tc>
              </a:tr>
              <a:tr h="410448">
                <a:tc>
                  <a:txBody>
                    <a:bodyPr/>
                    <a:lstStyle/>
                    <a:p>
                      <a:r>
                        <a:rPr lang="en-US" sz="1200" noProof="0" dirty="0" smtClean="0">
                          <a:latin typeface="Verdana" pitchFamily="34" charset="0"/>
                        </a:rPr>
                        <a:t>Beam lines installation</a:t>
                      </a:r>
                      <a:endParaRPr lang="en-US" sz="1200" noProof="0" dirty="0">
                        <a:latin typeface="Verdana" pitchFamily="34" charset="0"/>
                      </a:endParaRPr>
                    </a:p>
                  </a:txBody>
                  <a:tcPr/>
                </a:tc>
                <a:tc vMerge="1">
                  <a:txBody>
                    <a:bodyPr/>
                    <a:lstStyle/>
                    <a:p>
                      <a:endParaRPr lang="it-IT" dirty="0"/>
                    </a:p>
                  </a:txBody>
                  <a:tcPr/>
                </a:tc>
                <a:tc vMerge="1">
                  <a:txBody>
                    <a:bodyPr/>
                    <a:lstStyle/>
                    <a:p>
                      <a:endParaRPr lang="it-IT" sz="1200" dirty="0">
                        <a:latin typeface="Verdana" pitchFamily="34" charset="0"/>
                      </a:endParaRPr>
                    </a:p>
                  </a:txBody>
                  <a:tcPr/>
                </a:tc>
                <a:tc vMerge="1">
                  <a:txBody>
                    <a:bodyPr/>
                    <a:lstStyle/>
                    <a:p>
                      <a:endParaRPr lang="it-IT" dirty="0"/>
                    </a:p>
                  </a:txBody>
                  <a:tcPr/>
                </a:tc>
              </a:tr>
              <a:tr h="370840">
                <a:tc>
                  <a:txBody>
                    <a:bodyPr/>
                    <a:lstStyle/>
                    <a:p>
                      <a:r>
                        <a:rPr lang="en-US" sz="1200" noProof="0" dirty="0" smtClean="0">
                          <a:latin typeface="Verdana" pitchFamily="34" charset="0"/>
                        </a:rPr>
                        <a:t>Study and design of the plasma chamber</a:t>
                      </a:r>
                      <a:endParaRPr lang="en-US" sz="1200" noProof="0" dirty="0">
                        <a:latin typeface="Verdana" pitchFamily="34" charset="0"/>
                      </a:endParaRPr>
                    </a:p>
                  </a:txBody>
                  <a:tcPr/>
                </a:tc>
                <a:tc rowSpan="3">
                  <a:txBody>
                    <a:bodyPr/>
                    <a:lstStyle/>
                    <a:p>
                      <a:r>
                        <a:rPr lang="en-US" sz="1200" noProof="0" dirty="0" smtClean="0">
                          <a:latin typeface="Verdana" pitchFamily="34" charset="0"/>
                        </a:rPr>
                        <a:t>Study of beam dynamics in the plasma</a:t>
                      </a:r>
                      <a:endParaRPr lang="en-US" sz="1200" noProof="0" dirty="0">
                        <a:latin typeface="Verdana" pitchFamily="34" charset="0"/>
                      </a:endParaRPr>
                    </a:p>
                  </a:txBody>
                  <a:tcPr/>
                </a:tc>
                <a:tc vMerge="1">
                  <a:txBody>
                    <a:bodyPr/>
                    <a:lstStyle/>
                    <a:p>
                      <a:endParaRPr lang="it-IT" sz="1200" dirty="0">
                        <a:latin typeface="Verdana" pitchFamily="34" charset="0"/>
                      </a:endParaRPr>
                    </a:p>
                  </a:txBody>
                  <a:tcPr/>
                </a:tc>
                <a:tc vMerge="1">
                  <a:txBody>
                    <a:bodyPr/>
                    <a:lstStyle/>
                    <a:p>
                      <a:endParaRPr lang="it-IT" sz="1200" dirty="0">
                        <a:latin typeface="Verdana" pitchFamily="34" charset="0"/>
                      </a:endParaRPr>
                    </a:p>
                  </a:txBody>
                  <a:tcPr/>
                </a:tc>
              </a:tr>
              <a:tr h="230480">
                <a:tc rowSpan="2">
                  <a:txBody>
                    <a:bodyPr/>
                    <a:lstStyle/>
                    <a:p>
                      <a:r>
                        <a:rPr lang="en-US" sz="1200" noProof="0" dirty="0" smtClean="0">
                          <a:latin typeface="Verdana" pitchFamily="34" charset="0"/>
                        </a:rPr>
                        <a:t>Generation, acceleration and transport of HBEBs up to the IC </a:t>
                      </a:r>
                      <a:endParaRPr lang="en-US" sz="1200" noProof="0" dirty="0">
                        <a:latin typeface="Verdana" pitchFamily="34" charset="0"/>
                      </a:endParaRPr>
                    </a:p>
                  </a:txBody>
                  <a:tcPr/>
                </a:tc>
                <a:tc vMerge="1">
                  <a:txBody>
                    <a:bodyPr/>
                    <a:lstStyle/>
                    <a:p>
                      <a:endParaRPr lang="it-IT" dirty="0"/>
                    </a:p>
                  </a:txBody>
                  <a:tcPr/>
                </a:tc>
                <a:tc vMerge="1">
                  <a:txBody>
                    <a:bodyPr/>
                    <a:lstStyle/>
                    <a:p>
                      <a:endParaRPr lang="it-IT" sz="1200" dirty="0">
                        <a:latin typeface="Verdana" pitchFamily="34" charset="0"/>
                      </a:endParaRPr>
                    </a:p>
                  </a:txBody>
                  <a:tcPr/>
                </a:tc>
                <a:tc vMerge="1">
                  <a:txBody>
                    <a:bodyPr/>
                    <a:lstStyle/>
                    <a:p>
                      <a:endParaRPr lang="it-IT" sz="1200" dirty="0">
                        <a:latin typeface="Verdana" pitchFamily="34" charset="0"/>
                      </a:endParaRPr>
                    </a:p>
                  </a:txBody>
                  <a:tcPr/>
                </a:tc>
              </a:tr>
              <a:tr h="176416">
                <a:tc vMerge="1">
                  <a:txBody>
                    <a:bodyPr/>
                    <a:lstStyle/>
                    <a:p>
                      <a:endParaRPr lang="it-IT"/>
                    </a:p>
                  </a:txBody>
                  <a:tcPr/>
                </a:tc>
                <a:tc vMerge="1">
                  <a:txBody>
                    <a:bodyPr/>
                    <a:lstStyle/>
                    <a:p>
                      <a:endParaRPr lang="it-IT"/>
                    </a:p>
                  </a:txBody>
                  <a:tcPr/>
                </a:tc>
                <a:tc vMerge="1">
                  <a:txBody>
                    <a:bodyPr/>
                    <a:lstStyle/>
                    <a:p>
                      <a:endParaRPr lang="it-IT"/>
                    </a:p>
                  </a:txBody>
                  <a:tcPr/>
                </a:tc>
                <a:tc rowSpan="4">
                  <a:txBody>
                    <a:bodyPr/>
                    <a:lstStyle/>
                    <a:p>
                      <a:r>
                        <a:rPr lang="en-US" sz="1200" noProof="0" dirty="0" smtClean="0">
                          <a:latin typeface="Verdana" pitchFamily="34" charset="0"/>
                        </a:rPr>
                        <a:t>Characterization of betatron radiation for transverse electron beam diagnostics</a:t>
                      </a:r>
                      <a:endParaRPr lang="en-US" sz="1200" noProof="0" dirty="0">
                        <a:latin typeface="Verdana" pitchFamily="34" charset="0"/>
                      </a:endParaRPr>
                    </a:p>
                  </a:txBody>
                  <a:tcPr/>
                </a:tc>
              </a:tr>
              <a:tr h="370840">
                <a:tc>
                  <a:txBody>
                    <a:bodyPr/>
                    <a:lstStyle/>
                    <a:p>
                      <a:r>
                        <a:rPr lang="en-US" sz="1200" noProof="0" dirty="0" smtClean="0">
                          <a:latin typeface="Verdana" pitchFamily="34" charset="0"/>
                        </a:rPr>
                        <a:t>Laser transport up to the IC </a:t>
                      </a:r>
                      <a:endParaRPr lang="en-US" sz="1200" noProof="0" dirty="0">
                        <a:latin typeface="Verdana" pitchFamily="34" charset="0"/>
                      </a:endParaRPr>
                    </a:p>
                  </a:txBody>
                  <a:tcPr/>
                </a:tc>
                <a:tc rowSpan="2">
                  <a:txBody>
                    <a:bodyPr/>
                    <a:lstStyle/>
                    <a:p>
                      <a:r>
                        <a:rPr lang="en-US" sz="1200" noProof="0" smtClean="0">
                          <a:latin typeface="Verdana" pitchFamily="34" charset="0"/>
                        </a:rPr>
                        <a:t>Study and development of plasma diagnostics</a:t>
                      </a:r>
                      <a:endParaRPr lang="en-US" sz="1200" noProof="0">
                        <a:latin typeface="Verdana" pitchFamily="34" charset="0"/>
                      </a:endParaRPr>
                    </a:p>
                  </a:txBody>
                  <a:tcPr/>
                </a:tc>
                <a:tc vMerge="1">
                  <a:txBody>
                    <a:bodyPr/>
                    <a:lstStyle/>
                    <a:p>
                      <a:endParaRPr lang="it-IT" sz="1200" dirty="0">
                        <a:latin typeface="Verdana" pitchFamily="34" charset="0"/>
                      </a:endParaRPr>
                    </a:p>
                  </a:txBody>
                  <a:tcPr/>
                </a:tc>
                <a:tc vMerge="1">
                  <a:txBody>
                    <a:bodyPr/>
                    <a:lstStyle/>
                    <a:p>
                      <a:endParaRPr lang="it-IT" sz="1200" dirty="0">
                        <a:latin typeface="Verdana" pitchFamily="34" charset="0"/>
                      </a:endParaRPr>
                    </a:p>
                  </a:txBody>
                  <a:tcPr/>
                </a:tc>
              </a:tr>
              <a:tr h="370840">
                <a:tc>
                  <a:txBody>
                    <a:bodyPr/>
                    <a:lstStyle/>
                    <a:p>
                      <a:r>
                        <a:rPr lang="en-US" sz="1200" noProof="0" dirty="0" smtClean="0">
                          <a:latin typeface="Verdana" pitchFamily="34" charset="0"/>
                        </a:rPr>
                        <a:t>Electron and laser synchronization</a:t>
                      </a:r>
                      <a:endParaRPr lang="en-US" sz="1200" noProof="0" dirty="0">
                        <a:latin typeface="Verdana" pitchFamily="34" charset="0"/>
                      </a:endParaRPr>
                    </a:p>
                  </a:txBody>
                  <a:tcPr/>
                </a:tc>
                <a:tc vMerge="1">
                  <a:txBody>
                    <a:bodyPr/>
                    <a:lstStyle/>
                    <a:p>
                      <a:endParaRPr lang="it-IT" dirty="0"/>
                    </a:p>
                  </a:txBody>
                  <a:tcPr/>
                </a:tc>
                <a:tc vMerge="1">
                  <a:txBody>
                    <a:bodyPr/>
                    <a:lstStyle/>
                    <a:p>
                      <a:endParaRPr lang="it-IT" sz="1200" dirty="0">
                        <a:latin typeface="Verdana" pitchFamily="34" charset="0"/>
                      </a:endParaRPr>
                    </a:p>
                  </a:txBody>
                  <a:tcPr/>
                </a:tc>
                <a:tc vMerge="1">
                  <a:txBody>
                    <a:bodyPr/>
                    <a:lstStyle/>
                    <a:p>
                      <a:endParaRPr lang="it-IT" sz="1200" dirty="0">
                        <a:latin typeface="Verdana" pitchFamily="34" charset="0"/>
                      </a:endParaRPr>
                    </a:p>
                  </a:txBody>
                  <a:tcPr/>
                </a:tc>
              </a:tr>
              <a:tr h="370840">
                <a:tc>
                  <a:txBody>
                    <a:bodyPr/>
                    <a:lstStyle/>
                    <a:p>
                      <a:r>
                        <a:rPr lang="en-US" sz="1200" noProof="0" dirty="0" smtClean="0">
                          <a:latin typeface="Verdana" pitchFamily="34" charset="0"/>
                        </a:rPr>
                        <a:t>Electron diagnostics (EOS, DR, etc..)</a:t>
                      </a:r>
                      <a:endParaRPr lang="en-US" sz="1200" noProof="0" dirty="0">
                        <a:latin typeface="Verdana" pitchFamily="34" charset="0"/>
                      </a:endParaRPr>
                    </a:p>
                  </a:txBody>
                  <a:tcPr/>
                </a:tc>
                <a:tc>
                  <a:txBody>
                    <a:bodyPr/>
                    <a:lstStyle/>
                    <a:p>
                      <a:r>
                        <a:rPr lang="en-US" sz="1200" noProof="0" dirty="0" smtClean="0">
                          <a:latin typeface="Verdana" pitchFamily="34" charset="0"/>
                        </a:rPr>
                        <a:t>Data analysis</a:t>
                      </a:r>
                      <a:endParaRPr lang="en-US" sz="1200" noProof="0" dirty="0">
                        <a:latin typeface="Verdana" pitchFamily="34" charset="0"/>
                      </a:endParaRPr>
                    </a:p>
                  </a:txBody>
                  <a:tcPr/>
                </a:tc>
                <a:tc vMerge="1">
                  <a:txBody>
                    <a:bodyPr/>
                    <a:lstStyle/>
                    <a:p>
                      <a:endParaRPr lang="it-IT" sz="1200" dirty="0">
                        <a:latin typeface="Verdana" pitchFamily="34" charset="0"/>
                      </a:endParaRPr>
                    </a:p>
                  </a:txBody>
                  <a:tcPr/>
                </a:tc>
                <a:tc vMerge="1">
                  <a:txBody>
                    <a:bodyPr/>
                    <a:lstStyle/>
                    <a:p>
                      <a:endParaRPr lang="it-IT" sz="1200" dirty="0">
                        <a:latin typeface="Verdana"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Time Schedule</a:t>
            </a:r>
            <a:endParaRPr lang="en-US"/>
          </a:p>
        </p:txBody>
      </p:sp>
      <p:graphicFrame>
        <p:nvGraphicFramePr>
          <p:cNvPr id="7" name="Segnaposto contenuto 6"/>
          <p:cNvGraphicFramePr>
            <a:graphicFrameLocks noGrp="1"/>
          </p:cNvGraphicFramePr>
          <p:nvPr>
            <p:ph idx="1"/>
          </p:nvPr>
        </p:nvGraphicFramePr>
        <p:xfrm>
          <a:off x="457200" y="2129264"/>
          <a:ext cx="8229600" cy="3992880"/>
        </p:xfrm>
        <a:graphic>
          <a:graphicData uri="http://schemas.openxmlformats.org/drawingml/2006/table">
            <a:tbl>
              <a:tblPr firstRow="1" bandRow="1">
                <a:tableStyleId>{8A107856-5554-42FB-B03E-39F5DBC370BA}</a:tableStyleId>
              </a:tblPr>
              <a:tblGrid>
                <a:gridCol w="2743200"/>
                <a:gridCol w="2743200"/>
                <a:gridCol w="2743200"/>
              </a:tblGrid>
              <a:tr h="370840">
                <a:tc gridSpan="3">
                  <a:txBody>
                    <a:bodyPr/>
                    <a:lstStyle/>
                    <a:p>
                      <a:pPr algn="ctr"/>
                      <a:r>
                        <a:rPr lang="en-US" sz="2000" b="0" noProof="0" dirty="0" smtClean="0">
                          <a:latin typeface="Verdana" pitchFamily="34" charset="0"/>
                        </a:rPr>
                        <a:t>Start-to-end</a:t>
                      </a:r>
                      <a:r>
                        <a:rPr lang="en-US" sz="2000" b="0" baseline="0" noProof="0" dirty="0" smtClean="0">
                          <a:latin typeface="Verdana" pitchFamily="34" charset="0"/>
                        </a:rPr>
                        <a:t> </a:t>
                      </a:r>
                      <a:r>
                        <a:rPr lang="en-US" sz="2000" b="0" noProof="0" dirty="0" smtClean="0">
                          <a:latin typeface="Verdana" pitchFamily="34" charset="0"/>
                        </a:rPr>
                        <a:t>simulations</a:t>
                      </a:r>
                      <a:endParaRPr lang="en-US" sz="2000" b="0" noProof="0" dirty="0">
                        <a:latin typeface="Verdana" pitchFamily="34" charset="0"/>
                      </a:endParaRPr>
                    </a:p>
                  </a:txBody>
                  <a:tcPr/>
                </a:tc>
                <a:tc hMerge="1">
                  <a:txBody>
                    <a:bodyPr/>
                    <a:lstStyle/>
                    <a:p>
                      <a:endParaRPr lang="it-IT"/>
                    </a:p>
                  </a:txBody>
                  <a:tcPr/>
                </a:tc>
                <a:tc hMerge="1">
                  <a:txBody>
                    <a:bodyPr/>
                    <a:lstStyle/>
                    <a:p>
                      <a:endParaRPr lang="it-IT" dirty="0"/>
                    </a:p>
                  </a:txBody>
                  <a:tcPr/>
                </a:tc>
              </a:tr>
              <a:tr h="370840">
                <a:tc gridSpan="3">
                  <a:txBody>
                    <a:bodyPr/>
                    <a:lstStyle/>
                    <a:p>
                      <a:pPr algn="ctr"/>
                      <a:r>
                        <a:rPr lang="en-US" sz="2000" b="0" noProof="0" dirty="0" smtClean="0">
                          <a:latin typeface="Verdana" pitchFamily="34" charset="0"/>
                        </a:rPr>
                        <a:t>Laser/electron</a:t>
                      </a:r>
                      <a:r>
                        <a:rPr lang="en-US" sz="2000" b="0" baseline="0" noProof="0" dirty="0" smtClean="0">
                          <a:latin typeface="Verdana" pitchFamily="34" charset="0"/>
                        </a:rPr>
                        <a:t> beams transport to IC</a:t>
                      </a:r>
                      <a:endParaRPr lang="en-US" sz="2000" b="0" noProof="0" dirty="0">
                        <a:latin typeface="Verdana" pitchFamily="34" charset="0"/>
                      </a:endParaRPr>
                    </a:p>
                  </a:txBody>
                  <a:tcPr/>
                </a:tc>
                <a:tc hMerge="1">
                  <a:txBody>
                    <a:bodyPr/>
                    <a:lstStyle/>
                    <a:p>
                      <a:pPr algn="ctr"/>
                      <a:endParaRPr lang="it-IT" sz="2000" b="0">
                        <a:latin typeface="Verdana" pitchFamily="34" charset="0"/>
                      </a:endParaRPr>
                    </a:p>
                  </a:txBody>
                  <a:tcPr/>
                </a:tc>
                <a:tc hMerge="1">
                  <a:txBody>
                    <a:bodyPr/>
                    <a:lstStyle/>
                    <a:p>
                      <a:pPr algn="ctr"/>
                      <a:endParaRPr lang="it-IT" sz="2000" b="0" dirty="0">
                        <a:latin typeface="Verdana" pitchFamily="34" charset="0"/>
                      </a:endParaRPr>
                    </a:p>
                  </a:txBody>
                  <a:tcPr/>
                </a:tc>
              </a:tr>
              <a:tr h="370840">
                <a:tc gridSpan="3">
                  <a:txBody>
                    <a:bodyPr/>
                    <a:lstStyle/>
                    <a:p>
                      <a:pPr algn="ctr"/>
                      <a:r>
                        <a:rPr lang="en-US" sz="2000" b="0" noProof="0" dirty="0" smtClean="0">
                          <a:latin typeface="Verdana" pitchFamily="34" charset="0"/>
                        </a:rPr>
                        <a:t>Electron beam diagnostics</a:t>
                      </a:r>
                      <a:endParaRPr lang="en-US" sz="2000" b="0" noProof="0" dirty="0">
                        <a:latin typeface="Verdana" pitchFamily="34" charset="0"/>
                      </a:endParaRPr>
                    </a:p>
                  </a:txBody>
                  <a:tcPr/>
                </a:tc>
                <a:tc hMerge="1">
                  <a:txBody>
                    <a:bodyPr/>
                    <a:lstStyle/>
                    <a:p>
                      <a:pPr algn="ctr"/>
                      <a:endParaRPr lang="it-IT" sz="2000" b="0" dirty="0">
                        <a:latin typeface="Verdana" pitchFamily="34" charset="0"/>
                      </a:endParaRPr>
                    </a:p>
                  </a:txBody>
                  <a:tcPr/>
                </a:tc>
                <a:tc hMerge="1">
                  <a:txBody>
                    <a:bodyPr/>
                    <a:lstStyle/>
                    <a:p>
                      <a:pPr algn="ctr"/>
                      <a:endParaRPr lang="it-IT" sz="2000" b="0" dirty="0">
                        <a:latin typeface="Verdana" pitchFamily="34" charset="0"/>
                      </a:endParaRPr>
                    </a:p>
                  </a:txBody>
                  <a:tcPr/>
                </a:tc>
              </a:tr>
              <a:tr h="370840">
                <a:tc>
                  <a:txBody>
                    <a:bodyPr/>
                    <a:lstStyle/>
                    <a:p>
                      <a:pPr algn="ctr"/>
                      <a:r>
                        <a:rPr lang="en-US" sz="2000" b="0" noProof="0" smtClean="0">
                          <a:latin typeface="Verdana" pitchFamily="34" charset="0"/>
                        </a:rPr>
                        <a:t>Study and design of IC</a:t>
                      </a:r>
                      <a:endParaRPr lang="en-US" sz="2000" b="0" noProof="0">
                        <a:latin typeface="Verdana" pitchFamily="34" charset="0"/>
                      </a:endParaRPr>
                    </a:p>
                  </a:txBody>
                  <a:tcPr/>
                </a:tc>
                <a:tc>
                  <a:txBody>
                    <a:bodyPr/>
                    <a:lstStyle/>
                    <a:p>
                      <a:pPr algn="ctr"/>
                      <a:r>
                        <a:rPr lang="en-US" sz="2000" b="0" noProof="0" dirty="0" smtClean="0">
                          <a:latin typeface="Verdana" pitchFamily="34" charset="0"/>
                        </a:rPr>
                        <a:t>IC machining and installation</a:t>
                      </a:r>
                      <a:endParaRPr lang="en-US" sz="2000" b="0" noProof="0" dirty="0">
                        <a:latin typeface="Verdana" pitchFamily="34" charset="0"/>
                      </a:endParaRPr>
                    </a:p>
                  </a:txBody>
                  <a:tcPr/>
                </a:tc>
                <a:tc>
                  <a:txBody>
                    <a:bodyPr/>
                    <a:lstStyle/>
                    <a:p>
                      <a:pPr algn="ctr"/>
                      <a:endParaRPr lang="it-IT" sz="2000" b="0" dirty="0">
                        <a:latin typeface="Verdana" pitchFamily="34" charset="0"/>
                      </a:endParaRPr>
                    </a:p>
                  </a:txBody>
                  <a:tcPr>
                    <a:noFill/>
                  </a:tcPr>
                </a:tc>
              </a:tr>
              <a:tr h="370840">
                <a:tc>
                  <a:txBody>
                    <a:bodyPr/>
                    <a:lstStyle/>
                    <a:p>
                      <a:pPr algn="ctr"/>
                      <a:endParaRPr lang="it-IT" sz="2000" b="0" dirty="0">
                        <a:latin typeface="Verdana" pitchFamily="34" charset="0"/>
                      </a:endParaRPr>
                    </a:p>
                  </a:txBody>
                  <a:tcPr>
                    <a:noFill/>
                  </a:tcPr>
                </a:tc>
                <a:tc gridSpan="2">
                  <a:txBody>
                    <a:bodyPr/>
                    <a:lstStyle/>
                    <a:p>
                      <a:pPr algn="ctr"/>
                      <a:r>
                        <a:rPr lang="en-US" sz="2000" b="0" noProof="0" smtClean="0">
                          <a:latin typeface="Verdana" pitchFamily="34" charset="0"/>
                        </a:rPr>
                        <a:t>Plasma diagnostics</a:t>
                      </a:r>
                      <a:endParaRPr lang="en-US" sz="2000" b="0" noProof="0">
                        <a:latin typeface="Verdana" pitchFamily="34" charset="0"/>
                      </a:endParaRPr>
                    </a:p>
                  </a:txBody>
                  <a:tcPr/>
                </a:tc>
                <a:tc hMerge="1">
                  <a:txBody>
                    <a:bodyPr/>
                    <a:lstStyle/>
                    <a:p>
                      <a:pPr algn="ctr"/>
                      <a:endParaRPr lang="it-IT" sz="2000" b="0" dirty="0">
                        <a:latin typeface="Verdana" pitchFamily="34" charset="0"/>
                      </a:endParaRPr>
                    </a:p>
                  </a:txBody>
                  <a:tcPr/>
                </a:tc>
              </a:tr>
              <a:tr h="370840">
                <a:tc>
                  <a:txBody>
                    <a:bodyPr/>
                    <a:lstStyle/>
                    <a:p>
                      <a:pPr algn="ctr"/>
                      <a:r>
                        <a:rPr lang="en-US" sz="2000" b="0" noProof="0" dirty="0" smtClean="0">
                          <a:latin typeface="Verdana" pitchFamily="34" charset="0"/>
                        </a:rPr>
                        <a:t>Study and design of new cathodes</a:t>
                      </a:r>
                      <a:endParaRPr lang="en-US" sz="2000" b="0" noProof="0" dirty="0">
                        <a:latin typeface="Verdana" pitchFamily="34" charset="0"/>
                      </a:endParaRPr>
                    </a:p>
                  </a:txBody>
                  <a:tcPr/>
                </a:tc>
                <a:tc>
                  <a:txBody>
                    <a:bodyPr/>
                    <a:lstStyle/>
                    <a:p>
                      <a:pPr algn="ctr"/>
                      <a:r>
                        <a:rPr lang="en-US" sz="2000" b="0" noProof="0" dirty="0" smtClean="0">
                          <a:latin typeface="Verdana" pitchFamily="34" charset="0"/>
                        </a:rPr>
                        <a:t>Cathodes test at LNF</a:t>
                      </a:r>
                      <a:endParaRPr lang="en-US" sz="2000" b="0" noProof="0" dirty="0">
                        <a:latin typeface="Verdana" pitchFamily="34" charset="0"/>
                      </a:endParaRPr>
                    </a:p>
                  </a:txBody>
                  <a:tcPr/>
                </a:tc>
                <a:tc>
                  <a:txBody>
                    <a:bodyPr/>
                    <a:lstStyle/>
                    <a:p>
                      <a:pPr algn="ctr"/>
                      <a:endParaRPr lang="it-IT" sz="2000" b="0" dirty="0">
                        <a:latin typeface="Verdana" pitchFamily="34" charset="0"/>
                      </a:endParaRPr>
                    </a:p>
                  </a:txBody>
                  <a:tcPr>
                    <a:noFill/>
                  </a:tcPr>
                </a:tc>
              </a:tr>
              <a:tr h="370840">
                <a:tc>
                  <a:txBody>
                    <a:bodyPr/>
                    <a:lstStyle/>
                    <a:p>
                      <a:pPr algn="ctr"/>
                      <a:endParaRPr lang="it-IT" sz="2000" b="0" dirty="0">
                        <a:latin typeface="Verdana" pitchFamily="34" charset="0"/>
                      </a:endParaRPr>
                    </a:p>
                  </a:txBody>
                  <a:tcPr>
                    <a:noFill/>
                  </a:tcPr>
                </a:tc>
                <a:tc gridSpan="2">
                  <a:txBody>
                    <a:bodyPr/>
                    <a:lstStyle/>
                    <a:p>
                      <a:pPr algn="just"/>
                      <a:r>
                        <a:rPr lang="it-IT" sz="2000" b="0" dirty="0" smtClean="0">
                          <a:latin typeface="Verdana" pitchFamily="34" charset="0"/>
                        </a:rPr>
                        <a:t>                                        LWFA </a:t>
                      </a:r>
                    </a:p>
                    <a:p>
                      <a:pPr algn="just"/>
                      <a:r>
                        <a:rPr lang="it-IT" sz="2000" b="0" dirty="0" smtClean="0">
                          <a:latin typeface="Verdana" pitchFamily="34" charset="0"/>
                        </a:rPr>
                        <a:t>     EXPERIMENT</a:t>
                      </a:r>
                    </a:p>
                    <a:p>
                      <a:pPr algn="just"/>
                      <a:r>
                        <a:rPr lang="it-IT" sz="2000" b="0" dirty="0" smtClean="0">
                          <a:latin typeface="Verdana" pitchFamily="34" charset="0"/>
                        </a:rPr>
                        <a:t>                                        PWFA</a:t>
                      </a:r>
                      <a:r>
                        <a:rPr lang="it-IT" sz="2000" b="0" baseline="0" dirty="0" smtClean="0">
                          <a:latin typeface="Verdana" pitchFamily="34" charset="0"/>
                        </a:rPr>
                        <a:t> </a:t>
                      </a:r>
                      <a:r>
                        <a:rPr lang="it-IT" sz="2000" b="0" dirty="0" smtClean="0">
                          <a:latin typeface="Verdana" pitchFamily="34" charset="0"/>
                        </a:rPr>
                        <a:t> </a:t>
                      </a:r>
                      <a:endParaRPr lang="it-IT" sz="2000" b="0" dirty="0">
                        <a:latin typeface="Verdana" pitchFamily="34" charset="0"/>
                      </a:endParaRPr>
                    </a:p>
                  </a:txBody>
                  <a:tcPr/>
                </a:tc>
                <a:tc hMerge="1">
                  <a:txBody>
                    <a:bodyPr/>
                    <a:lstStyle/>
                    <a:p>
                      <a:pPr algn="ctr"/>
                      <a:endParaRPr lang="it-IT" sz="2000" b="0" dirty="0">
                        <a:latin typeface="Verdana" pitchFamily="34" charset="0"/>
                      </a:endParaRPr>
                    </a:p>
                  </a:txBody>
                  <a:tcPr/>
                </a:tc>
              </a:tr>
            </a:tbl>
          </a:graphicData>
        </a:graphic>
      </p:graphicFrame>
      <p:sp>
        <p:nvSpPr>
          <p:cNvPr id="4" name="Segnaposto data 3"/>
          <p:cNvSpPr>
            <a:spLocks noGrp="1"/>
          </p:cNvSpPr>
          <p:nvPr>
            <p:ph type="dt" sz="half" idx="10"/>
          </p:nvPr>
        </p:nvSpPr>
        <p:spPr/>
        <p:txBody>
          <a:bodyPr/>
          <a:lstStyle/>
          <a:p>
            <a:fld id="{A5D7ECAB-C244-4CE3-ADB8-F81A684E4F2A}" type="datetime4">
              <a:rPr lang="en-US" smtClean="0"/>
              <a:pPr/>
              <a:t>November 19, 2012</a:t>
            </a:fld>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9</a:t>
            </a:fld>
            <a:endParaRPr lang="it-IT"/>
          </a:p>
        </p:txBody>
      </p:sp>
      <p:sp>
        <p:nvSpPr>
          <p:cNvPr id="6" name="Segnaposto piè di pagina 5"/>
          <p:cNvSpPr>
            <a:spLocks noGrp="1"/>
          </p:cNvSpPr>
          <p:nvPr>
            <p:ph type="ftr" sz="quarter" idx="11"/>
          </p:nvPr>
        </p:nvSpPr>
        <p:spPr/>
        <p:txBody>
          <a:bodyPr/>
          <a:lstStyle/>
          <a:p>
            <a:r>
              <a:rPr lang="it-IT" smtClean="0"/>
              <a:t>E. Chiadroni (LNF/INFN)</a:t>
            </a:r>
            <a:endParaRPr lang="it-IT" dirty="0"/>
          </a:p>
        </p:txBody>
      </p:sp>
      <p:sp>
        <p:nvSpPr>
          <p:cNvPr id="9" name="Freccia a destra 8"/>
          <p:cNvSpPr/>
          <p:nvPr/>
        </p:nvSpPr>
        <p:spPr>
          <a:xfrm>
            <a:off x="467544" y="1941840"/>
            <a:ext cx="828092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8748464" y="1700808"/>
            <a:ext cx="306494" cy="461665"/>
          </a:xfrm>
          <a:prstGeom prst="rect">
            <a:avLst/>
          </a:prstGeom>
          <a:noFill/>
        </p:spPr>
        <p:txBody>
          <a:bodyPr wrap="none" rtlCol="0">
            <a:spAutoFit/>
          </a:bodyPr>
          <a:lstStyle/>
          <a:p>
            <a:r>
              <a:rPr lang="it-IT" sz="2400" dirty="0" smtClean="0">
                <a:solidFill>
                  <a:schemeClr val="accent1">
                    <a:lumMod val="75000"/>
                  </a:schemeClr>
                </a:solidFill>
                <a:latin typeface="Verdana" pitchFamily="34" charset="0"/>
              </a:rPr>
              <a:t>t</a:t>
            </a:r>
            <a:endParaRPr lang="it-IT" sz="2400" dirty="0">
              <a:solidFill>
                <a:schemeClr val="accent1">
                  <a:lumMod val="75000"/>
                </a:schemeClr>
              </a:solidFill>
              <a:latin typeface="Verdana" pitchFamily="34" charset="0"/>
            </a:endParaRPr>
          </a:p>
        </p:txBody>
      </p:sp>
      <p:cxnSp>
        <p:nvCxnSpPr>
          <p:cNvPr id="12" name="Connettore 1 11"/>
          <p:cNvCxnSpPr/>
          <p:nvPr/>
        </p:nvCxnSpPr>
        <p:spPr>
          <a:xfrm rot="5400000" flipH="1" flipV="1">
            <a:off x="3131840" y="1916832"/>
            <a:ext cx="1440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rot="5400000" flipH="1" flipV="1">
            <a:off x="5868144" y="1916832"/>
            <a:ext cx="1440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448924" y="1556792"/>
            <a:ext cx="550151" cy="369332"/>
          </a:xfrm>
          <a:prstGeom prst="rect">
            <a:avLst/>
          </a:prstGeom>
          <a:noFill/>
        </p:spPr>
        <p:txBody>
          <a:bodyPr wrap="none" rtlCol="0">
            <a:spAutoFit/>
          </a:bodyPr>
          <a:lstStyle/>
          <a:p>
            <a:r>
              <a:rPr lang="it-IT" dirty="0" smtClean="0">
                <a:solidFill>
                  <a:schemeClr val="accent1">
                    <a:lumMod val="75000"/>
                  </a:schemeClr>
                </a:solidFill>
                <a:latin typeface="Verdana" pitchFamily="34" charset="0"/>
              </a:rPr>
              <a:t>1 y</a:t>
            </a:r>
            <a:endParaRPr lang="it-IT" dirty="0">
              <a:solidFill>
                <a:schemeClr val="accent1">
                  <a:lumMod val="75000"/>
                </a:schemeClr>
              </a:solidFill>
              <a:latin typeface="Verdana" pitchFamily="34" charset="0"/>
            </a:endParaRPr>
          </a:p>
        </p:txBody>
      </p:sp>
      <p:sp>
        <p:nvSpPr>
          <p:cNvPr id="15" name="CasellaDiTesto 14"/>
          <p:cNvSpPr txBox="1"/>
          <p:nvPr/>
        </p:nvSpPr>
        <p:spPr>
          <a:xfrm>
            <a:off x="4257236" y="1556792"/>
            <a:ext cx="550151" cy="369332"/>
          </a:xfrm>
          <a:prstGeom prst="rect">
            <a:avLst/>
          </a:prstGeom>
          <a:noFill/>
        </p:spPr>
        <p:txBody>
          <a:bodyPr wrap="none" rtlCol="0">
            <a:spAutoFit/>
          </a:bodyPr>
          <a:lstStyle/>
          <a:p>
            <a:r>
              <a:rPr lang="it-IT" dirty="0" smtClean="0">
                <a:solidFill>
                  <a:schemeClr val="accent1">
                    <a:lumMod val="75000"/>
                  </a:schemeClr>
                </a:solidFill>
                <a:latin typeface="Verdana" pitchFamily="34" charset="0"/>
              </a:rPr>
              <a:t>2 y</a:t>
            </a:r>
            <a:endParaRPr lang="it-IT" dirty="0">
              <a:solidFill>
                <a:schemeClr val="accent1">
                  <a:lumMod val="75000"/>
                </a:schemeClr>
              </a:solidFill>
              <a:latin typeface="Verdana" pitchFamily="34" charset="0"/>
            </a:endParaRPr>
          </a:p>
        </p:txBody>
      </p:sp>
      <p:sp>
        <p:nvSpPr>
          <p:cNvPr id="16" name="CasellaDiTesto 15"/>
          <p:cNvSpPr txBox="1"/>
          <p:nvPr/>
        </p:nvSpPr>
        <p:spPr>
          <a:xfrm>
            <a:off x="7209564" y="1556792"/>
            <a:ext cx="550151" cy="369332"/>
          </a:xfrm>
          <a:prstGeom prst="rect">
            <a:avLst/>
          </a:prstGeom>
          <a:noFill/>
        </p:spPr>
        <p:txBody>
          <a:bodyPr wrap="none" rtlCol="0">
            <a:spAutoFit/>
          </a:bodyPr>
          <a:lstStyle/>
          <a:p>
            <a:r>
              <a:rPr lang="it-IT" dirty="0" smtClean="0">
                <a:solidFill>
                  <a:schemeClr val="accent1">
                    <a:lumMod val="75000"/>
                  </a:schemeClr>
                </a:solidFill>
                <a:latin typeface="Verdana" pitchFamily="34" charset="0"/>
              </a:rPr>
              <a:t>3 y</a:t>
            </a:r>
            <a:endParaRPr lang="it-IT" dirty="0">
              <a:solidFill>
                <a:schemeClr val="accent1">
                  <a:lumMod val="75000"/>
                </a:schemeClr>
              </a:solidFill>
              <a:latin typeface="Verdana" pitchFamily="34" charset="0"/>
            </a:endParaRPr>
          </a:p>
        </p:txBody>
      </p:sp>
      <p:cxnSp>
        <p:nvCxnSpPr>
          <p:cNvPr id="18" name="Connettore 4 17"/>
          <p:cNvCxnSpPr/>
          <p:nvPr/>
        </p:nvCxnSpPr>
        <p:spPr>
          <a:xfrm>
            <a:off x="5724128" y="5661248"/>
            <a:ext cx="792088" cy="288032"/>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Connettore 4 18"/>
          <p:cNvCxnSpPr/>
          <p:nvPr/>
        </p:nvCxnSpPr>
        <p:spPr>
          <a:xfrm flipV="1">
            <a:off x="5724128" y="5373216"/>
            <a:ext cx="792088" cy="288032"/>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1694</Words>
  <Application>Microsoft Office PowerPoint</Application>
  <PresentationFormat>Presentazione su schermo (4:3)</PresentationFormat>
  <Paragraphs>321</Paragraphs>
  <Slides>20</Slides>
  <Notes>9</Notes>
  <HiddenSlides>10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Generation of high brightness electron beams from plasma-based accelerators</vt:lpstr>
      <vt:lpstr>Motivations</vt:lpstr>
      <vt:lpstr>Method</vt:lpstr>
      <vt:lpstr>Plasma Acceleration Beamline</vt:lpstr>
      <vt:lpstr>Milestones</vt:lpstr>
      <vt:lpstr>Resources</vt:lpstr>
      <vt:lpstr>Tasks</vt:lpstr>
      <vt:lpstr>Tasks</vt:lpstr>
      <vt:lpstr>Time Schedule</vt:lpstr>
      <vt:lpstr>Impact on SPARC_LAB Activities</vt:lpstr>
      <vt:lpstr>Thanks!</vt:lpstr>
      <vt:lpstr>The SPARC_LAB Activities</vt:lpstr>
      <vt:lpstr>Plasma Acceleration Beamline: EXternal INjection</vt:lpstr>
      <vt:lpstr>Plasma Acceleration Beamline: EXternal INjection</vt:lpstr>
      <vt:lpstr>Plasma Acceleration Beamline: COMB</vt:lpstr>
      <vt:lpstr>Simulation parameters (by A.R. Rossi)</vt:lpstr>
      <vt:lpstr>Setting 1: dz0=110 fs (by A.R. Rossi)</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 of high brightness electron beams from plasma-based accelerators</dc:title>
  <cp:lastModifiedBy>lnf</cp:lastModifiedBy>
  <cp:revision>86</cp:revision>
  <dcterms:modified xsi:type="dcterms:W3CDTF">2012-11-19T12:44:23Z</dcterms:modified>
</cp:coreProperties>
</file>