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8"/>
  </p:notesMasterIdLst>
  <p:sldIdLst>
    <p:sldId id="256" r:id="rId2"/>
    <p:sldId id="258" r:id="rId3"/>
    <p:sldId id="289" r:id="rId4"/>
    <p:sldId id="287" r:id="rId5"/>
    <p:sldId id="288" r:id="rId6"/>
    <p:sldId id="259" r:id="rId7"/>
    <p:sldId id="260" r:id="rId8"/>
    <p:sldId id="284" r:id="rId9"/>
    <p:sldId id="257" r:id="rId10"/>
    <p:sldId id="277" r:id="rId11"/>
    <p:sldId id="278" r:id="rId12"/>
    <p:sldId id="280" r:id="rId13"/>
    <p:sldId id="268" r:id="rId14"/>
    <p:sldId id="271" r:id="rId15"/>
    <p:sldId id="272" r:id="rId16"/>
    <p:sldId id="270" r:id="rId17"/>
    <p:sldId id="274" r:id="rId18"/>
    <p:sldId id="261" r:id="rId19"/>
    <p:sldId id="281" r:id="rId20"/>
    <p:sldId id="283" r:id="rId21"/>
    <p:sldId id="282" r:id="rId22"/>
    <p:sldId id="285" r:id="rId23"/>
    <p:sldId id="263" r:id="rId24"/>
    <p:sldId id="266" r:id="rId25"/>
    <p:sldId id="273" r:id="rId26"/>
    <p:sldId id="291" r:id="rId27"/>
    <p:sldId id="292" r:id="rId28"/>
    <p:sldId id="295" r:id="rId29"/>
    <p:sldId id="302" r:id="rId30"/>
    <p:sldId id="296" r:id="rId31"/>
    <p:sldId id="297" r:id="rId32"/>
    <p:sldId id="298" r:id="rId33"/>
    <p:sldId id="299" r:id="rId34"/>
    <p:sldId id="300" r:id="rId35"/>
    <p:sldId id="294" r:id="rId36"/>
    <p:sldId id="30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A0B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1099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23EB4-F98D-4EF8-BED3-76BFB1A130C3}" type="datetimeFigureOut">
              <a:rPr lang="it-IT" smtClean="0"/>
              <a:t>20/11/2012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FE85E-2554-4FC1-A29D-F1C9F2179B2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634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816" y="1340768"/>
            <a:ext cx="7467600" cy="4525963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622776" cy="792088"/>
          </a:xfrm>
        </p:spPr>
        <p:txBody>
          <a:bodyPr anchor="ctr"/>
          <a:lstStyle>
            <a:lvl1pPr algn="ctr">
              <a:defRPr sz="4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andara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  <a:latin typeface="Candara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latin typeface="Candara" pitchFamily="34" charset="0"/>
              </a:defRPr>
            </a:lvl1pPr>
          </a:lstStyle>
          <a:p>
            <a:r>
              <a:rPr lang="it-IT" smtClean="0"/>
              <a:t>20.11.12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latin typeface="Candara" pitchFamily="34" charset="0"/>
              </a:defRPr>
            </a:lvl1pPr>
          </a:lstStyle>
          <a:p>
            <a:r>
              <a:rPr lang="en-US" smtClean="0"/>
              <a:t>D. Domenici @ SC.LNF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Candara" pitchFamily="34" charset="0"/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622776" cy="792088"/>
          </a:xfrm>
        </p:spPr>
        <p:txBody>
          <a:bodyPr anchor="ctr"/>
          <a:lstStyle>
            <a:lvl1pPr algn="ctr">
              <a:defRPr sz="4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</p:spPr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</p:spPr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53400" y="6448251"/>
            <a:ext cx="762000" cy="365125"/>
          </a:xfrm>
        </p:spPr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100">
                <a:solidFill>
                  <a:schemeClr val="tx2">
                    <a:shade val="50000"/>
                  </a:schemeClr>
                </a:solidFill>
                <a:latin typeface="Candara" pitchFamily="34" charset="0"/>
              </a:defRPr>
            </a:lvl1pPr>
          </a:lstStyle>
          <a:p>
            <a:r>
              <a:rPr lang="it-IT" smtClean="0"/>
              <a:t>20.11.12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100">
                <a:solidFill>
                  <a:schemeClr val="tx2">
                    <a:shade val="50000"/>
                  </a:schemeClr>
                </a:solidFill>
                <a:latin typeface="Candara" pitchFamily="34" charset="0"/>
              </a:defRPr>
            </a:lvl1pPr>
          </a:lstStyle>
          <a:p>
            <a:r>
              <a:rPr lang="en-US" smtClean="0"/>
              <a:t>D. Domenici @ SC.LNF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>
                    <a:shade val="50000"/>
                  </a:schemeClr>
                </a:solidFill>
                <a:latin typeface="Candara" pitchFamily="34" charset="0"/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Candara" pitchFamily="34" charset="0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8286" y="3337560"/>
            <a:ext cx="6480048" cy="2301240"/>
          </a:xfrm>
        </p:spPr>
        <p:txBody>
          <a:bodyPr/>
          <a:lstStyle/>
          <a:p>
            <a:r>
              <a:rPr lang="en-US" b="0" dirty="0">
                <a:effectLst/>
              </a:rPr>
              <a:t>KLOE: present status and upgrades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2272" y="1544812"/>
            <a:ext cx="6480048" cy="1752600"/>
          </a:xfrm>
        </p:spPr>
        <p:txBody>
          <a:bodyPr/>
          <a:lstStyle/>
          <a:p>
            <a:r>
              <a:rPr lang="it-IT" dirty="0" smtClean="0"/>
              <a:t>Danilo Domenici </a:t>
            </a:r>
            <a:r>
              <a:rPr lang="it-IT" dirty="0" smtClean="0"/>
              <a:t>– LNF</a:t>
            </a:r>
          </a:p>
          <a:p>
            <a:r>
              <a:rPr lang="it-IT" dirty="0" smtClean="0"/>
              <a:t>On behalf of the KLOE-2 Collaboration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91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dane\Desktop\1.INFN\1.Daphne\1.KLOE2\7.Integrazione\2.INT_CCALT\CCALT_IMMAGINI\CCALT_S_Esploso.bmp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1" y="1581048"/>
            <a:ext cx="8640959" cy="526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3528" y="6248400"/>
            <a:ext cx="1656184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it-IT" sz="2000" dirty="0">
                <a:latin typeface="Candara" pitchFamily="34" charset="0"/>
              </a:rPr>
              <a:t>f</a:t>
            </a:r>
            <a:r>
              <a:rPr lang="it-IT" sz="2000" dirty="0" smtClean="0">
                <a:latin typeface="Candara" pitchFamily="34" charset="0"/>
              </a:rPr>
              <a:t>orward plate</a:t>
            </a:r>
            <a:endParaRPr lang="it-IT" sz="2000" dirty="0">
              <a:latin typeface="Candar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212" y="3212976"/>
            <a:ext cx="176651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it-IT" sz="2000" dirty="0">
                <a:latin typeface="Candara" pitchFamily="34" charset="0"/>
              </a:rPr>
              <a:t>8 aluminum </a:t>
            </a:r>
            <a:r>
              <a:rPr lang="it-IT" sz="2000" dirty="0" smtClean="0">
                <a:latin typeface="Candara" pitchFamily="34" charset="0"/>
              </a:rPr>
              <a:t>shells</a:t>
            </a:r>
            <a:endParaRPr lang="it-IT" sz="2000" dirty="0">
              <a:latin typeface="Candar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66448" y="6094512"/>
            <a:ext cx="2490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2000" dirty="0">
                <a:latin typeface="Candara" pitchFamily="34" charset="0"/>
              </a:rPr>
              <a:t>LYSO </a:t>
            </a:r>
            <a:r>
              <a:rPr lang="it-IT" sz="2000" dirty="0" smtClean="0">
                <a:latin typeface="Candara" pitchFamily="34" charset="0"/>
              </a:rPr>
              <a:t>crystals produced</a:t>
            </a:r>
            <a:r>
              <a:rPr lang="it-IT" sz="2000" dirty="0">
                <a:latin typeface="Candara" pitchFamily="34" charset="0"/>
              </a:rPr>
              <a:t> </a:t>
            </a:r>
            <a:r>
              <a:rPr lang="it-IT" sz="2000" dirty="0" smtClean="0">
                <a:latin typeface="Candara" pitchFamily="34" charset="0"/>
              </a:rPr>
              <a:t>by SICCAS</a:t>
            </a:r>
            <a:endParaRPr lang="it-IT" sz="2000" dirty="0">
              <a:latin typeface="Candara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949937" y="2378140"/>
            <a:ext cx="1270135" cy="2587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73895" y="1670253"/>
            <a:ext cx="2511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2000" dirty="0">
                <a:latin typeface="Candara" pitchFamily="34" charset="0"/>
              </a:rPr>
              <a:t>PCB </a:t>
            </a:r>
            <a:r>
              <a:rPr lang="it-IT" sz="2000" dirty="0" smtClean="0">
                <a:latin typeface="Candara" pitchFamily="34" charset="0"/>
              </a:rPr>
              <a:t>housing</a:t>
            </a:r>
            <a:r>
              <a:rPr lang="it-IT" sz="2000" dirty="0">
                <a:latin typeface="Candara" pitchFamily="34" charset="0"/>
              </a:rPr>
              <a:t> </a:t>
            </a:r>
            <a:r>
              <a:rPr lang="it-IT" sz="2000" dirty="0" smtClean="0">
                <a:latin typeface="Candara" pitchFamily="34" charset="0"/>
              </a:rPr>
              <a:t>SiPM </a:t>
            </a:r>
            <a:r>
              <a:rPr lang="it-IT" sz="2000" dirty="0">
                <a:latin typeface="Candara" pitchFamily="34" charset="0"/>
              </a:rPr>
              <a:t>and </a:t>
            </a:r>
            <a:r>
              <a:rPr lang="it-IT" sz="2000" dirty="0" smtClean="0">
                <a:latin typeface="Candara" pitchFamily="34" charset="0"/>
              </a:rPr>
              <a:t>calibration </a:t>
            </a:r>
            <a:r>
              <a:rPr lang="it-IT" sz="2000" dirty="0">
                <a:latin typeface="Candara" pitchFamily="34" charset="0"/>
              </a:rPr>
              <a:t>LED</a:t>
            </a:r>
          </a:p>
        </p:txBody>
      </p:sp>
      <p:cxnSp>
        <p:nvCxnSpPr>
          <p:cNvPr id="27" name="Straight Arrow Connector 26"/>
          <p:cNvCxnSpPr>
            <a:stCxn id="28" idx="0"/>
          </p:cNvCxnSpPr>
          <p:nvPr/>
        </p:nvCxnSpPr>
        <p:spPr>
          <a:xfrm flipH="1" flipV="1">
            <a:off x="7740352" y="3861048"/>
            <a:ext cx="407245" cy="6602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330706" y="4521314"/>
            <a:ext cx="16337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it-IT" sz="2000" dirty="0">
                <a:latin typeface="Candara" pitchFamily="34" charset="0"/>
              </a:rPr>
              <a:t>s</a:t>
            </a:r>
            <a:r>
              <a:rPr lang="it-IT" sz="2000" dirty="0" smtClean="0">
                <a:latin typeface="Candara" pitchFamily="34" charset="0"/>
              </a:rPr>
              <a:t>hell </a:t>
            </a:r>
            <a:r>
              <a:rPr lang="it-IT" sz="2000" dirty="0">
                <a:latin typeface="Candara" pitchFamily="34" charset="0"/>
              </a:rPr>
              <a:t>and PCB</a:t>
            </a:r>
          </a:p>
          <a:p>
            <a:pPr algn="ctr" defTabSz="914400"/>
            <a:r>
              <a:rPr lang="it-IT" sz="2000" dirty="0" err="1">
                <a:latin typeface="Candara" pitchFamily="34" charset="0"/>
              </a:rPr>
              <a:t>holder</a:t>
            </a:r>
            <a:endParaRPr lang="it-IT" sz="2000" dirty="0">
              <a:latin typeface="Candar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36475" y="1724522"/>
            <a:ext cx="1507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it-IT" sz="2000" dirty="0" smtClean="0">
                <a:latin typeface="Candara" pitchFamily="34" charset="0"/>
              </a:rPr>
              <a:t>QD0</a:t>
            </a:r>
            <a:endParaRPr lang="it-IT" sz="2000" dirty="0">
              <a:latin typeface="Candara" pitchFamily="34" charset="0"/>
            </a:endParaRPr>
          </a:p>
          <a:p>
            <a:pPr algn="ctr" defTabSz="914400"/>
            <a:r>
              <a:rPr lang="it-IT" sz="2000" dirty="0">
                <a:latin typeface="Candara" pitchFamily="34" charset="0"/>
              </a:rPr>
              <a:t>c</a:t>
            </a:r>
            <a:r>
              <a:rPr lang="it-IT" sz="2000" dirty="0" smtClean="0">
                <a:latin typeface="Candara" pitchFamily="34" charset="0"/>
              </a:rPr>
              <a:t>oupling plate</a:t>
            </a:r>
            <a:endParaRPr lang="it-IT" sz="2000" dirty="0">
              <a:latin typeface="Candar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5030" y="41429"/>
            <a:ext cx="617929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100" b="1" dirty="0">
                <a:solidFill>
                  <a:srgbClr val="6EA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            CCALT </a:t>
            </a:r>
            <a:r>
              <a:rPr lang="en-US" sz="4100" b="1" dirty="0" smtClean="0">
                <a:solidFill>
                  <a:srgbClr val="6EA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Layout  </a:t>
            </a:r>
            <a:endParaRPr lang="en-US" sz="4100" b="1" dirty="0">
              <a:solidFill>
                <a:srgbClr val="6EA0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3287" y="692696"/>
            <a:ext cx="4616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400" dirty="0">
                <a:solidFill>
                  <a:schemeClr val="accent2"/>
                </a:solidFill>
                <a:latin typeface="Candara" pitchFamily="34" charset="0"/>
              </a:rPr>
              <a:t>1 </a:t>
            </a:r>
            <a:r>
              <a:rPr lang="en-US" sz="2400" dirty="0" smtClean="0">
                <a:solidFill>
                  <a:schemeClr val="accent2"/>
                </a:solidFill>
                <a:latin typeface="Candara" pitchFamily="34" charset="0"/>
              </a:rPr>
              <a:t>calorimeter/side</a:t>
            </a:r>
            <a:r>
              <a:rPr lang="en-US" sz="2400" dirty="0">
                <a:solidFill>
                  <a:schemeClr val="accent2"/>
                </a:solidFill>
                <a:latin typeface="Candara" pitchFamily="34" charset="0"/>
              </a:rPr>
              <a:t>, 4 </a:t>
            </a:r>
            <a:r>
              <a:rPr lang="en-US" sz="2400" dirty="0" smtClean="0">
                <a:solidFill>
                  <a:schemeClr val="accent2"/>
                </a:solidFill>
                <a:latin typeface="Candara" pitchFamily="34" charset="0"/>
              </a:rPr>
              <a:t>shells/</a:t>
            </a:r>
            <a:r>
              <a:rPr lang="en-US" sz="2400" dirty="0" err="1" smtClean="0">
                <a:solidFill>
                  <a:schemeClr val="accent2"/>
                </a:solidFill>
                <a:latin typeface="Candara" pitchFamily="34" charset="0"/>
              </a:rPr>
              <a:t>calo</a:t>
            </a:r>
            <a:r>
              <a:rPr lang="en-US" sz="2400" dirty="0" smtClean="0">
                <a:solidFill>
                  <a:schemeClr val="accent2"/>
                </a:solidFill>
                <a:latin typeface="Candara" pitchFamily="34" charset="0"/>
              </a:rPr>
              <a:t>, </a:t>
            </a:r>
            <a:endParaRPr lang="en-US" sz="2400" dirty="0">
              <a:solidFill>
                <a:schemeClr val="accent2"/>
              </a:solidFill>
              <a:latin typeface="Candara" pitchFamily="34" charset="0"/>
            </a:endParaRPr>
          </a:p>
          <a:p>
            <a:pPr algn="ctr" defTabSz="914400"/>
            <a:r>
              <a:rPr lang="en-US" sz="2400" dirty="0" smtClean="0">
                <a:solidFill>
                  <a:schemeClr val="accent2"/>
                </a:solidFill>
                <a:latin typeface="Candara" pitchFamily="34" charset="0"/>
              </a:rPr>
              <a:t>3 modules/shell</a:t>
            </a:r>
            <a:r>
              <a:rPr lang="en-US" sz="2400" dirty="0">
                <a:solidFill>
                  <a:schemeClr val="accent2"/>
                </a:solidFill>
                <a:latin typeface="Candara" pitchFamily="34" charset="0"/>
              </a:rPr>
              <a:t>, 4 crystals/module</a:t>
            </a:r>
            <a:endParaRPr lang="en-US" sz="1600" dirty="0">
              <a:solidFill>
                <a:schemeClr val="accent2"/>
              </a:solidFill>
              <a:latin typeface="Candara" pitchFamily="34" charset="0"/>
            </a:endParaRPr>
          </a:p>
        </p:txBody>
      </p:sp>
      <p:pic>
        <p:nvPicPr>
          <p:cNvPr id="31" name="Immagine 15" descr="Senza titol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07214" y="5169748"/>
            <a:ext cx="1852507" cy="1484784"/>
          </a:xfrm>
          <a:prstGeom prst="rect">
            <a:avLst/>
          </a:prstGeom>
        </p:spPr>
      </p:pic>
      <p:pic>
        <p:nvPicPr>
          <p:cNvPr id="22" name="Immagine 21" descr="Senza titol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954" y="206378"/>
            <a:ext cx="1918526" cy="1463875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10" idx="0"/>
          </p:cNvCxnSpPr>
          <p:nvPr/>
        </p:nvCxnSpPr>
        <p:spPr>
          <a:xfrm flipV="1">
            <a:off x="1151620" y="5632276"/>
            <a:ext cx="193410" cy="6161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403648" y="3659948"/>
            <a:ext cx="663428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242329" y="4581128"/>
            <a:ext cx="265775" cy="16672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308304" y="2132856"/>
            <a:ext cx="576064" cy="994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" name="Immagine 11" descr="Senza titol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860" y="5144998"/>
            <a:ext cx="1999806" cy="1701034"/>
          </a:xfrm>
          <a:prstGeom prst="rect">
            <a:avLst/>
          </a:prstGeom>
        </p:spPr>
      </p:pic>
      <p:pic>
        <p:nvPicPr>
          <p:cNvPr id="23" name="Immagine 7" descr="Senza titolo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8" y="1833650"/>
            <a:ext cx="1961543" cy="145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9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D4D2D0">
                    <a:shade val="50000"/>
                  </a:srgbClr>
                </a:solidFill>
              </a:rPr>
              <a:t>20.11.12</a:t>
            </a: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4D2D0">
                    <a:shade val="50000"/>
                  </a:srgbClr>
                </a:solidFill>
              </a:rPr>
              <a:t>D. Domenici @ SC.LNF</a:t>
            </a: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4016" y="44624"/>
            <a:ext cx="8892480" cy="64807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CCALT </a:t>
            </a:r>
            <a:r>
              <a:rPr lang="it-IT" dirty="0"/>
              <a:t>C</a:t>
            </a:r>
            <a:r>
              <a:rPr lang="it-IT" dirty="0" smtClean="0"/>
              <a:t>omponents and </a:t>
            </a:r>
            <a:r>
              <a:rPr lang="it-IT" dirty="0"/>
              <a:t>T</a:t>
            </a:r>
            <a:r>
              <a:rPr lang="it-IT" dirty="0" smtClean="0"/>
              <a:t>ests</a:t>
            </a:r>
            <a:endParaRPr lang="it-IT" dirty="0"/>
          </a:p>
        </p:txBody>
      </p:sp>
      <p:pic>
        <p:nvPicPr>
          <p:cNvPr id="9" name="Immagine 8" descr="2012-11-15 10.18.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222" y="4060157"/>
            <a:ext cx="2436271" cy="2088232"/>
          </a:xfrm>
          <a:prstGeom prst="rect">
            <a:avLst/>
          </a:prstGeom>
        </p:spPr>
      </p:pic>
      <p:sp>
        <p:nvSpPr>
          <p:cNvPr id="22" name="Content Placeholder 1"/>
          <p:cNvSpPr>
            <a:spLocks noGrp="1"/>
          </p:cNvSpPr>
          <p:nvPr>
            <p:ph idx="1"/>
          </p:nvPr>
        </p:nvSpPr>
        <p:spPr>
          <a:xfrm>
            <a:off x="107504" y="908720"/>
            <a:ext cx="5616624" cy="3096344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000" dirty="0" smtClean="0">
                <a:solidFill>
                  <a:schemeClr val="accent2"/>
                </a:solidFill>
              </a:rPr>
              <a:t>Tests in progress</a:t>
            </a:r>
          </a:p>
          <a:p>
            <a:r>
              <a:rPr lang="en-US" sz="1800" dirty="0" smtClean="0">
                <a:solidFill>
                  <a:schemeClr val="accent3"/>
                </a:solidFill>
              </a:rPr>
              <a:t>Energy </a:t>
            </a:r>
            <a:r>
              <a:rPr lang="en-US" sz="1800" dirty="0">
                <a:solidFill>
                  <a:schemeClr val="accent3"/>
                </a:solidFill>
              </a:rPr>
              <a:t>resolution </a:t>
            </a:r>
            <a:r>
              <a:rPr lang="en-US" sz="1800" dirty="0" smtClean="0">
                <a:solidFill>
                  <a:schemeClr val="accent3"/>
                </a:solidFill>
              </a:rPr>
              <a:t>= </a:t>
            </a:r>
            <a:r>
              <a:rPr lang="en-US" sz="1800" dirty="0">
                <a:solidFill>
                  <a:schemeClr val="accent3"/>
                </a:solidFill>
              </a:rPr>
              <a:t>10-15 % at 511 </a:t>
            </a:r>
            <a:r>
              <a:rPr lang="en-US" sz="1800" dirty="0" err="1">
                <a:solidFill>
                  <a:schemeClr val="accent3"/>
                </a:solidFill>
              </a:rPr>
              <a:t>keV</a:t>
            </a:r>
            <a:r>
              <a:rPr lang="en-US" sz="1800" dirty="0"/>
              <a:t> </a:t>
            </a:r>
            <a:r>
              <a:rPr lang="en-US" sz="1800" dirty="0" smtClean="0"/>
              <a:t>measured for all </a:t>
            </a:r>
            <a:r>
              <a:rPr lang="en-US" sz="1800" dirty="0"/>
              <a:t>crystals </a:t>
            </a:r>
            <a:r>
              <a:rPr lang="en-US" sz="1800" dirty="0" smtClean="0"/>
              <a:t>with </a:t>
            </a:r>
            <a:r>
              <a:rPr lang="en-US" sz="1800" baseline="30000" dirty="0" smtClean="0"/>
              <a:t>22</a:t>
            </a:r>
            <a:r>
              <a:rPr lang="en-US" sz="1800" dirty="0" smtClean="0"/>
              <a:t>Na source and 1Gs/s digitizer                                                     </a:t>
            </a:r>
            <a:endParaRPr lang="it-IT" sz="1800" dirty="0" smtClean="0"/>
          </a:p>
          <a:p>
            <a:r>
              <a:rPr lang="it-IT" sz="1800" dirty="0" smtClean="0"/>
              <a:t>Crystal wrapping: </a:t>
            </a:r>
            <a:r>
              <a:rPr lang="it-IT" sz="1800" dirty="0"/>
              <a:t>adhesive </a:t>
            </a:r>
            <a:r>
              <a:rPr lang="it-IT" sz="1800" dirty="0" smtClean="0"/>
              <a:t>mylar is chosen</a:t>
            </a:r>
            <a:endParaRPr lang="it-IT" sz="1800" dirty="0"/>
          </a:p>
          <a:p>
            <a:r>
              <a:rPr lang="it-IT" sz="1800" dirty="0" smtClean="0"/>
              <a:t>Testbeam </a:t>
            </a:r>
            <a:r>
              <a:rPr lang="it-IT" sz="1800" dirty="0"/>
              <a:t>@BTF </a:t>
            </a:r>
            <a:r>
              <a:rPr lang="it-IT" sz="1800" dirty="0" smtClean="0"/>
              <a:t>of </a:t>
            </a:r>
            <a:r>
              <a:rPr lang="it-IT" sz="1800" dirty="0"/>
              <a:t>single </a:t>
            </a:r>
            <a:r>
              <a:rPr lang="it-IT" sz="1800" dirty="0" smtClean="0"/>
              <a:t>crystal                                                </a:t>
            </a:r>
            <a:r>
              <a:rPr lang="it-IT" sz="1800" dirty="0">
                <a:solidFill>
                  <a:schemeClr val="accent3"/>
                </a:solidFill>
              </a:rPr>
              <a:t>σ</a:t>
            </a:r>
            <a:r>
              <a:rPr lang="it-IT" sz="1800" baseline="-25000" dirty="0" smtClean="0">
                <a:solidFill>
                  <a:schemeClr val="accent3"/>
                </a:solidFill>
              </a:rPr>
              <a:t>t</a:t>
            </a:r>
            <a:r>
              <a:rPr lang="it-IT" sz="1800" dirty="0" smtClean="0">
                <a:solidFill>
                  <a:schemeClr val="accent3"/>
                </a:solidFill>
              </a:rPr>
              <a:t> ~ 450 </a:t>
            </a:r>
            <a:r>
              <a:rPr lang="it-IT" sz="1800" dirty="0">
                <a:solidFill>
                  <a:schemeClr val="accent3"/>
                </a:solidFill>
              </a:rPr>
              <a:t>ps @150 </a:t>
            </a:r>
            <a:r>
              <a:rPr lang="it-IT" sz="1800" dirty="0" smtClean="0">
                <a:solidFill>
                  <a:schemeClr val="accent3"/>
                </a:solidFill>
              </a:rPr>
              <a:t>MeV</a:t>
            </a:r>
          </a:p>
          <a:p>
            <a:r>
              <a:rPr lang="it-IT" sz="1800" dirty="0"/>
              <a:t>P</a:t>
            </a:r>
            <a:r>
              <a:rPr lang="it-IT" sz="1800" dirty="0" smtClean="0"/>
              <a:t>erformance at high rates to be                                            tested with a pulsed UV-LED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724128" y="908720"/>
            <a:ext cx="3389301" cy="4617804"/>
            <a:chOff x="6109814" y="1187460"/>
            <a:chExt cx="3034186" cy="4401780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9814" y="3582850"/>
              <a:ext cx="3034186" cy="2006390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9814" y="1393897"/>
              <a:ext cx="3034186" cy="2187439"/>
            </a:xfrm>
            <a:prstGeom prst="rect">
              <a:avLst/>
            </a:prstGeom>
          </p:spPr>
        </p:pic>
        <p:sp>
          <p:nvSpPr>
            <p:cNvPr id="16" name="CasellaDiTesto 15"/>
            <p:cNvSpPr txBox="1"/>
            <p:nvPr/>
          </p:nvSpPr>
          <p:spPr>
            <a:xfrm>
              <a:off x="7534244" y="2020038"/>
              <a:ext cx="1142212" cy="52322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4400"/>
              <a:r>
                <a:rPr lang="it-IT" sz="1400" dirty="0">
                  <a:solidFill>
                    <a:prstClr val="black"/>
                  </a:solidFill>
                  <a:latin typeface="Candara" pitchFamily="34" charset="0"/>
                </a:rPr>
                <a:t>w</a:t>
              </a:r>
              <a:r>
                <a:rPr lang="it-IT" sz="1400" dirty="0" smtClean="0">
                  <a:solidFill>
                    <a:prstClr val="black"/>
                  </a:solidFill>
                  <a:latin typeface="Candara" pitchFamily="34" charset="0"/>
                </a:rPr>
                <a:t>ith Mylar</a:t>
              </a:r>
            </a:p>
            <a:p>
              <a:pPr algn="ctr" defTabSz="914400"/>
              <a:r>
                <a:rPr lang="it-IT" sz="1400" dirty="0">
                  <a:solidFill>
                    <a:prstClr val="black"/>
                  </a:solidFill>
                  <a:latin typeface="Candara" pitchFamily="34" charset="0"/>
                </a:rPr>
                <a:t>&lt;</a:t>
              </a:r>
              <a:r>
                <a:rPr lang="it-IT" sz="1400" dirty="0" smtClean="0">
                  <a:solidFill>
                    <a:prstClr val="black"/>
                  </a:solidFill>
                  <a:latin typeface="Candara" pitchFamily="34" charset="0"/>
                </a:rPr>
                <a:t>Q&gt; </a:t>
              </a:r>
              <a:r>
                <a:rPr lang="it-IT" sz="1400" dirty="0">
                  <a:solidFill>
                    <a:prstClr val="black"/>
                  </a:solidFill>
                  <a:latin typeface="Candara" pitchFamily="34" charset="0"/>
                </a:rPr>
                <a:t>= </a:t>
              </a:r>
              <a:r>
                <a:rPr lang="it-IT" sz="1400" dirty="0" smtClean="0">
                  <a:solidFill>
                    <a:prstClr val="black"/>
                  </a:solidFill>
                  <a:latin typeface="Candara" pitchFamily="34" charset="0"/>
                </a:rPr>
                <a:t>15 pC</a:t>
              </a:r>
              <a:endParaRPr lang="it-IT" sz="1400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6516216" y="1187460"/>
              <a:ext cx="2190940" cy="369332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4400"/>
              <a:r>
                <a:rPr lang="it-IT" baseline="30000" dirty="0" smtClean="0">
                  <a:solidFill>
                    <a:schemeClr val="tx1"/>
                  </a:solidFill>
                  <a:latin typeface="Candara" pitchFamily="34" charset="0"/>
                </a:rPr>
                <a:t>22</a:t>
              </a:r>
              <a:r>
                <a:rPr lang="it-IT" dirty="0" smtClean="0">
                  <a:solidFill>
                    <a:schemeClr val="tx1"/>
                  </a:solidFill>
                  <a:latin typeface="Candara" pitchFamily="34" charset="0"/>
                </a:rPr>
                <a:t>Na Spectra</a:t>
              </a:r>
              <a:endParaRPr lang="it-IT" dirty="0">
                <a:solidFill>
                  <a:schemeClr val="tx1"/>
                </a:solidFill>
                <a:latin typeface="Candara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7289314" y="3481263"/>
              <a:ext cx="675185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r>
                <a:rPr lang="it-IT" sz="1400" dirty="0" smtClean="0">
                  <a:solidFill>
                    <a:prstClr val="black"/>
                  </a:solidFill>
                  <a:latin typeface="Candara" pitchFamily="34" charset="0"/>
                </a:rPr>
                <a:t>Q (pC)</a:t>
              </a:r>
              <a:endParaRPr lang="en-US" sz="1400" dirty="0">
                <a:latin typeface="Candara" pitchFamily="34" charset="0"/>
              </a:endParaRPr>
            </a:p>
          </p:txBody>
        </p:sp>
        <p:sp>
          <p:nvSpPr>
            <p:cNvPr id="21" name="CasellaDiTesto 15"/>
            <p:cNvSpPr txBox="1"/>
            <p:nvPr/>
          </p:nvSpPr>
          <p:spPr>
            <a:xfrm>
              <a:off x="7596336" y="4191471"/>
              <a:ext cx="1142212" cy="5232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4400"/>
              <a:r>
                <a:rPr lang="it-IT" sz="1400" dirty="0">
                  <a:solidFill>
                    <a:prstClr val="black"/>
                  </a:solidFill>
                  <a:latin typeface="Candara" pitchFamily="34" charset="0"/>
                </a:rPr>
                <a:t>w</a:t>
              </a:r>
              <a:r>
                <a:rPr lang="it-IT" sz="1400" dirty="0" smtClean="0">
                  <a:solidFill>
                    <a:prstClr val="black"/>
                  </a:solidFill>
                  <a:latin typeface="Candara" pitchFamily="34" charset="0"/>
                </a:rPr>
                <a:t>/o Mylar</a:t>
              </a:r>
            </a:p>
            <a:p>
              <a:pPr algn="ctr" defTabSz="914400"/>
              <a:r>
                <a:rPr lang="it-IT" sz="1400" dirty="0">
                  <a:solidFill>
                    <a:prstClr val="black"/>
                  </a:solidFill>
                  <a:latin typeface="Candara" pitchFamily="34" charset="0"/>
                </a:rPr>
                <a:t>&lt;</a:t>
              </a:r>
              <a:r>
                <a:rPr lang="it-IT" sz="1400" dirty="0" smtClean="0">
                  <a:solidFill>
                    <a:prstClr val="black"/>
                  </a:solidFill>
                  <a:latin typeface="Candara" pitchFamily="34" charset="0"/>
                </a:rPr>
                <a:t>Q&gt; </a:t>
              </a:r>
              <a:r>
                <a:rPr lang="it-IT" sz="1400" dirty="0">
                  <a:solidFill>
                    <a:prstClr val="black"/>
                  </a:solidFill>
                  <a:latin typeface="Candara" pitchFamily="34" charset="0"/>
                </a:rPr>
                <a:t>= </a:t>
              </a:r>
              <a:r>
                <a:rPr lang="it-IT" sz="1400" dirty="0" smtClean="0">
                  <a:solidFill>
                    <a:prstClr val="black"/>
                  </a:solidFill>
                  <a:latin typeface="Candara" pitchFamily="34" charset="0"/>
                </a:rPr>
                <a:t>12 pC</a:t>
              </a:r>
              <a:endParaRPr lang="it-IT" sz="1400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7620" y="4459414"/>
            <a:ext cx="3310833" cy="2398586"/>
            <a:chOff x="2764455" y="4355812"/>
            <a:chExt cx="3310833" cy="239858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455" y="4509120"/>
              <a:ext cx="3310833" cy="2245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CasellaDiTesto 24"/>
            <p:cNvSpPr txBox="1"/>
            <p:nvPr/>
          </p:nvSpPr>
          <p:spPr>
            <a:xfrm>
              <a:off x="3275856" y="4355812"/>
              <a:ext cx="2190940" cy="369332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4400"/>
              <a:r>
                <a:rPr lang="it-IT" dirty="0" smtClean="0">
                  <a:solidFill>
                    <a:schemeClr val="tx1"/>
                  </a:solidFill>
                  <a:latin typeface="Candara" pitchFamily="34" charset="0"/>
                </a:rPr>
                <a:t>SiPM Signal</a:t>
              </a:r>
              <a:endParaRPr lang="it-IT" dirty="0">
                <a:solidFill>
                  <a:schemeClr val="tx1"/>
                </a:solidFill>
                <a:latin typeface="Candara" pitchFamily="34" charset="0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flipH="1">
            <a:off x="3851920" y="2272683"/>
            <a:ext cx="504056" cy="2556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40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5576" y="836712"/>
            <a:ext cx="8136904" cy="5544616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000" dirty="0" smtClean="0">
                <a:solidFill>
                  <a:schemeClr val="accent2"/>
                </a:solidFill>
              </a:rPr>
              <a:t>November</a:t>
            </a:r>
          </a:p>
          <a:p>
            <a:r>
              <a:rPr lang="en-US" sz="2000" dirty="0" smtClean="0"/>
              <a:t>Production of forward plates</a:t>
            </a:r>
            <a:endParaRPr lang="en-US" sz="2000" dirty="0"/>
          </a:p>
          <a:p>
            <a:r>
              <a:rPr lang="en-US" sz="2000" dirty="0" smtClean="0"/>
              <a:t>Production of </a:t>
            </a:r>
            <a:r>
              <a:rPr lang="en-US" sz="2000" dirty="0" err="1" smtClean="0"/>
              <a:t>photodetectors</a:t>
            </a:r>
            <a:r>
              <a:rPr lang="en-US" sz="2000" dirty="0" smtClean="0"/>
              <a:t> holder plates (3D </a:t>
            </a:r>
            <a:r>
              <a:rPr lang="en-US" sz="2000" dirty="0"/>
              <a:t>print in ABS)</a:t>
            </a:r>
          </a:p>
          <a:p>
            <a:r>
              <a:rPr lang="en-US" sz="2000" dirty="0" smtClean="0"/>
              <a:t>Finalization of the </a:t>
            </a:r>
            <a:r>
              <a:rPr lang="en-US" sz="2000" dirty="0"/>
              <a:t>design </a:t>
            </a:r>
            <a:r>
              <a:rPr lang="en-US" sz="2000" dirty="0" smtClean="0"/>
              <a:t>of the QD0 coupling plate</a:t>
            </a:r>
            <a:endParaRPr lang="en-US" sz="2000" dirty="0"/>
          </a:p>
          <a:p>
            <a:r>
              <a:rPr lang="en-US" sz="2000" dirty="0">
                <a:solidFill>
                  <a:schemeClr val="accent3"/>
                </a:solidFill>
              </a:rPr>
              <a:t>Production of PCB and </a:t>
            </a:r>
            <a:r>
              <a:rPr lang="en-US" sz="2000" dirty="0" smtClean="0">
                <a:solidFill>
                  <a:schemeClr val="accent3"/>
                </a:solidFill>
              </a:rPr>
              <a:t>mounting and test of </a:t>
            </a:r>
            <a:r>
              <a:rPr lang="en-US" sz="2000" dirty="0" err="1" smtClean="0">
                <a:solidFill>
                  <a:schemeClr val="accent3"/>
                </a:solidFill>
              </a:rPr>
              <a:t>SiPM</a:t>
            </a:r>
            <a:endParaRPr lang="en-US" sz="2000" dirty="0" smtClean="0">
              <a:solidFill>
                <a:schemeClr val="accent3"/>
              </a:solidFill>
            </a:endParaRPr>
          </a:p>
          <a:p>
            <a:endParaRPr lang="en-US" sz="2000" dirty="0"/>
          </a:p>
          <a:p>
            <a:pPr marL="36576" indent="0">
              <a:buNone/>
            </a:pPr>
            <a:r>
              <a:rPr lang="en-US" sz="2000" dirty="0" smtClean="0">
                <a:solidFill>
                  <a:schemeClr val="accent2"/>
                </a:solidFill>
              </a:rPr>
              <a:t>December</a:t>
            </a:r>
          </a:p>
          <a:p>
            <a:r>
              <a:rPr lang="en-US" sz="2000" dirty="0"/>
              <a:t>Production of </a:t>
            </a:r>
            <a:r>
              <a:rPr lang="en-US" sz="2000" dirty="0" smtClean="0"/>
              <a:t>QD0 coupling </a:t>
            </a:r>
            <a:r>
              <a:rPr lang="en-US" sz="2000" dirty="0"/>
              <a:t>plates</a:t>
            </a:r>
          </a:p>
          <a:p>
            <a:r>
              <a:rPr lang="en-US" sz="2000" dirty="0" smtClean="0"/>
              <a:t>Anodization of aluminum parts</a:t>
            </a:r>
            <a:endParaRPr lang="en-US" sz="2000" dirty="0"/>
          </a:p>
          <a:p>
            <a:r>
              <a:rPr lang="en-US" sz="2000" dirty="0" smtClean="0"/>
              <a:t>Completion of crystals characterization with 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Na</a:t>
            </a:r>
          </a:p>
          <a:p>
            <a:r>
              <a:rPr lang="en-US" sz="2000" dirty="0" smtClean="0"/>
              <a:t>Wrapping </a:t>
            </a:r>
            <a:r>
              <a:rPr lang="en-US" sz="2000" dirty="0"/>
              <a:t>of all crystals</a:t>
            </a:r>
          </a:p>
          <a:p>
            <a:r>
              <a:rPr lang="en-US" sz="2000" dirty="0" smtClean="0"/>
              <a:t>Assembly of all modules</a:t>
            </a:r>
            <a:endParaRPr lang="en-US" sz="2000" dirty="0"/>
          </a:p>
          <a:p>
            <a:r>
              <a:rPr lang="en-US" sz="2000" dirty="0" smtClean="0">
                <a:solidFill>
                  <a:schemeClr val="accent3"/>
                </a:solidFill>
              </a:rPr>
              <a:t>Test of the final FEE chain with cosmics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12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CCALT Schedule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8153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836712"/>
            <a:ext cx="3816424" cy="5904656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/>
              <a:t>QCALT </a:t>
            </a:r>
            <a:r>
              <a:rPr lang="en-US" sz="1800" dirty="0"/>
              <a:t>calorimeter consists of </a:t>
            </a:r>
            <a:r>
              <a:rPr lang="en-US" sz="1800" dirty="0" smtClean="0"/>
              <a:t>    </a:t>
            </a:r>
            <a:r>
              <a:rPr lang="en-US" sz="1800" dirty="0" smtClean="0">
                <a:solidFill>
                  <a:schemeClr val="accent2"/>
                </a:solidFill>
              </a:rPr>
              <a:t>2 </a:t>
            </a:r>
            <a:r>
              <a:rPr lang="en-US" sz="1800" dirty="0">
                <a:solidFill>
                  <a:schemeClr val="accent2"/>
                </a:solidFill>
              </a:rPr>
              <a:t>dodecagonal </a:t>
            </a:r>
            <a:r>
              <a:rPr lang="en-US" sz="1800" dirty="0" smtClean="0">
                <a:solidFill>
                  <a:schemeClr val="accent2"/>
                </a:solidFill>
              </a:rPr>
              <a:t>structures</a:t>
            </a:r>
            <a:r>
              <a:rPr lang="en-US" sz="1800" dirty="0" smtClean="0"/>
              <a:t>, </a:t>
            </a:r>
            <a:r>
              <a:rPr lang="en-US" sz="1800" dirty="0"/>
              <a:t>covering the region close to </a:t>
            </a:r>
            <a:r>
              <a:rPr lang="en-US" sz="1800" dirty="0" smtClean="0"/>
              <a:t>IP </a:t>
            </a:r>
            <a:endParaRPr lang="en-US" sz="18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/>
              <a:t>Each calorimeter is build in 2 </a:t>
            </a:r>
            <a:r>
              <a:rPr lang="en-US" sz="1800" dirty="0" smtClean="0"/>
              <a:t>halves </a:t>
            </a:r>
            <a:r>
              <a:rPr lang="en-US" sz="1800" dirty="0"/>
              <a:t>to be coupled during insertion to the beam pipe.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/>
              <a:t>Each module </a:t>
            </a:r>
            <a:r>
              <a:rPr lang="en-US" sz="1800" dirty="0" smtClean="0"/>
              <a:t>(</a:t>
            </a:r>
            <a:r>
              <a:rPr lang="en-US" sz="1800" dirty="0"/>
              <a:t>1</a:t>
            </a:r>
            <a:r>
              <a:rPr lang="en-US" sz="1800" dirty="0" smtClean="0"/>
              <a:t>/12</a:t>
            </a:r>
            <a:r>
              <a:rPr lang="en-US" sz="1800" dirty="0"/>
              <a:t>), consists </a:t>
            </a:r>
            <a:r>
              <a:rPr lang="en-US" sz="1800" dirty="0" smtClean="0"/>
              <a:t>of    </a:t>
            </a:r>
            <a:r>
              <a:rPr lang="en-US" sz="1800" dirty="0"/>
              <a:t>a sampling calorimeter </a:t>
            </a:r>
            <a:r>
              <a:rPr lang="en-US" sz="1800" dirty="0">
                <a:solidFill>
                  <a:schemeClr val="accent2"/>
                </a:solidFill>
              </a:rPr>
              <a:t>with </a:t>
            </a:r>
            <a:r>
              <a:rPr lang="en-US" sz="1800" dirty="0" smtClean="0">
                <a:solidFill>
                  <a:schemeClr val="accent2"/>
                </a:solidFill>
              </a:rPr>
              <a:t>16 towers, each composed by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accent2"/>
                </a:solidFill>
              </a:rPr>
              <a:t>5</a:t>
            </a:r>
            <a:r>
              <a:rPr lang="en-US" sz="1800" dirty="0" smtClean="0"/>
              <a:t>         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>
                <a:solidFill>
                  <a:schemeClr val="accent2"/>
                </a:solidFill>
              </a:rPr>
              <a:t>layers of scintillator </a:t>
            </a:r>
            <a:r>
              <a:rPr lang="en-US" sz="1800" dirty="0" smtClean="0">
                <a:solidFill>
                  <a:schemeClr val="accent2"/>
                </a:solidFill>
              </a:rPr>
              <a:t>tiles            and 5 </a:t>
            </a:r>
            <a:r>
              <a:rPr lang="en-US" sz="1800" dirty="0">
                <a:solidFill>
                  <a:schemeClr val="accent2"/>
                </a:solidFill>
              </a:rPr>
              <a:t>layers of </a:t>
            </a:r>
            <a:r>
              <a:rPr lang="en-US" sz="1800" dirty="0" smtClean="0">
                <a:solidFill>
                  <a:schemeClr val="accent2"/>
                </a:solidFill>
              </a:rPr>
              <a:t>W/Cu absorbers </a:t>
            </a:r>
            <a:endParaRPr lang="en-US" sz="1800" dirty="0">
              <a:solidFill>
                <a:schemeClr val="accent2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  <a:p>
            <a:pPr>
              <a:spcBef>
                <a:spcPts val="0"/>
              </a:spcBef>
              <a:defRPr/>
            </a:pPr>
            <a:r>
              <a:rPr lang="en-US" sz="1800" dirty="0"/>
              <a:t>Light from tiles is routed outside using </a:t>
            </a:r>
            <a:r>
              <a:rPr lang="en-US" sz="1800" dirty="0" err="1">
                <a:solidFill>
                  <a:schemeClr val="accent2"/>
                </a:solidFill>
              </a:rPr>
              <a:t>multicladding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smtClean="0">
                <a:solidFill>
                  <a:schemeClr val="accent2"/>
                </a:solidFill>
              </a:rPr>
              <a:t>WLS </a:t>
            </a:r>
            <a:r>
              <a:rPr lang="en-US" sz="1800" dirty="0">
                <a:solidFill>
                  <a:schemeClr val="accent2"/>
                </a:solidFill>
              </a:rPr>
              <a:t>fibers</a:t>
            </a:r>
            <a:r>
              <a:rPr lang="en-US" sz="1800" dirty="0"/>
              <a:t> readout using </a:t>
            </a:r>
            <a:r>
              <a:rPr lang="en-US" sz="1800" dirty="0" smtClean="0"/>
              <a:t>circular </a:t>
            </a:r>
            <a:r>
              <a:rPr lang="en-US" sz="1800" dirty="0"/>
              <a:t>1.2 mm </a:t>
            </a:r>
            <a:r>
              <a:rPr lang="en-US" sz="1800" dirty="0" smtClean="0"/>
              <a:t>Ø </a:t>
            </a:r>
            <a:r>
              <a:rPr lang="en-US" sz="1800" dirty="0" err="1" smtClean="0"/>
              <a:t>SiPM</a:t>
            </a:r>
            <a:r>
              <a:rPr lang="en-US" sz="1800" dirty="0" smtClean="0"/>
              <a:t> </a:t>
            </a:r>
            <a:endParaRPr lang="en-US" sz="18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/>
              <a:t>The total number of </a:t>
            </a:r>
            <a:r>
              <a:rPr lang="en-US" sz="1800" dirty="0"/>
              <a:t>TDC </a:t>
            </a:r>
            <a:r>
              <a:rPr lang="en-US" sz="1800" dirty="0" smtClean="0"/>
              <a:t>channels</a:t>
            </a:r>
            <a:r>
              <a:rPr lang="en-US" sz="1800" dirty="0"/>
              <a:t> </a:t>
            </a:r>
            <a:r>
              <a:rPr lang="en-US" sz="1800" dirty="0" smtClean="0"/>
              <a:t>is </a:t>
            </a:r>
            <a:r>
              <a:rPr lang="en-US" sz="1800" dirty="0"/>
              <a:t>about </a:t>
            </a:r>
            <a:r>
              <a:rPr lang="en-US" sz="1800" dirty="0" smtClean="0"/>
              <a:t>2000</a:t>
            </a:r>
            <a:endParaRPr lang="en-US" sz="18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  <a:p>
            <a:endParaRPr lang="it-IT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13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QCALT: detector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8312" y="692696"/>
            <a:ext cx="486568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932685"/>
            <a:ext cx="3457997" cy="259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3363912" y="4077072"/>
            <a:ext cx="2720256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47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846749"/>
            <a:ext cx="4608512" cy="3528401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accent3"/>
                </a:solidFill>
              </a:rPr>
              <a:t>First QCALT already </a:t>
            </a:r>
            <a:r>
              <a:rPr lang="en-US" sz="1800" dirty="0" smtClean="0">
                <a:solidFill>
                  <a:schemeClr val="accent3"/>
                </a:solidFill>
              </a:rPr>
              <a:t>assembled</a:t>
            </a:r>
            <a:endParaRPr lang="en-US" sz="1800" dirty="0">
              <a:solidFill>
                <a:schemeClr val="accent3"/>
              </a:solidFill>
            </a:endParaRPr>
          </a:p>
          <a:p>
            <a:r>
              <a:rPr lang="en-US" sz="1800" dirty="0"/>
              <a:t>Each </a:t>
            </a:r>
            <a:r>
              <a:rPr lang="en-US" sz="1800" dirty="0">
                <a:solidFill>
                  <a:schemeClr val="accent2"/>
                </a:solidFill>
              </a:rPr>
              <a:t>tile tested using </a:t>
            </a:r>
            <a:r>
              <a:rPr lang="en-US" sz="1800" baseline="30000" dirty="0">
                <a:solidFill>
                  <a:schemeClr val="accent2"/>
                </a:solidFill>
              </a:rPr>
              <a:t>90</a:t>
            </a:r>
            <a:r>
              <a:rPr lang="en-US" sz="1800" dirty="0">
                <a:solidFill>
                  <a:schemeClr val="accent2"/>
                </a:solidFill>
              </a:rPr>
              <a:t>Sr source </a:t>
            </a:r>
            <a:r>
              <a:rPr lang="en-US" sz="1800" dirty="0"/>
              <a:t>to check fiber-tile coupling</a:t>
            </a:r>
          </a:p>
          <a:p>
            <a:r>
              <a:rPr lang="en-US" sz="1800" dirty="0">
                <a:solidFill>
                  <a:schemeClr val="accent3"/>
                </a:solidFill>
              </a:rPr>
              <a:t>LY of towers </a:t>
            </a:r>
            <a:r>
              <a:rPr lang="en-US" sz="1800" dirty="0" smtClean="0">
                <a:solidFill>
                  <a:schemeClr val="accent3"/>
                </a:solidFill>
              </a:rPr>
              <a:t>measured with cosmic rays</a:t>
            </a:r>
            <a:endParaRPr lang="en-US" sz="1800" dirty="0">
              <a:solidFill>
                <a:schemeClr val="accent3"/>
              </a:solidFill>
            </a:endParaRPr>
          </a:p>
          <a:p>
            <a:r>
              <a:rPr lang="en-US" sz="1800" dirty="0"/>
              <a:t>Plastic fiber holder already polished and ready to be coupled to </a:t>
            </a:r>
            <a:r>
              <a:rPr lang="en-US" sz="1800" dirty="0" err="1" smtClean="0"/>
              <a:t>SiPM</a:t>
            </a:r>
            <a:endParaRPr lang="en-US" sz="1800" dirty="0" smtClean="0"/>
          </a:p>
          <a:p>
            <a:r>
              <a:rPr lang="en-US" sz="1800" dirty="0" smtClean="0"/>
              <a:t>All materials </a:t>
            </a:r>
            <a:r>
              <a:rPr lang="en-US" sz="1800" dirty="0"/>
              <a:t>(tiles, fibers, tungsten) for second </a:t>
            </a:r>
            <a:r>
              <a:rPr lang="en-US" sz="1800" dirty="0" smtClean="0"/>
              <a:t>QCALT ready</a:t>
            </a:r>
            <a:endParaRPr lang="en-US" sz="1800" dirty="0"/>
          </a:p>
          <a:p>
            <a:r>
              <a:rPr lang="en-US" sz="1800" dirty="0"/>
              <a:t>Mechanical preparation of steel structure and </a:t>
            </a:r>
            <a:r>
              <a:rPr lang="en-US" sz="1800" dirty="0" smtClean="0"/>
              <a:t>painting done</a:t>
            </a:r>
          </a:p>
          <a:p>
            <a:r>
              <a:rPr lang="en-US" sz="1800" dirty="0" smtClean="0"/>
              <a:t>Tiles grooved, installation in progress </a:t>
            </a:r>
            <a:endParaRPr lang="en-US" sz="1800" dirty="0"/>
          </a:p>
          <a:p>
            <a:endParaRPr lang="it-IT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14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QCALT: detector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105272"/>
            <a:ext cx="416718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375150"/>
            <a:ext cx="3311525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16116" y="755412"/>
            <a:ext cx="3384376" cy="369332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Candara" pitchFamily="34" charset="0"/>
              </a:rPr>
              <a:t>Half QCALT with W/Cu shielding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96336" y="3635732"/>
            <a:ext cx="140415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Candara" pitchFamily="34" charset="0"/>
              </a:rPr>
              <a:t>Fiber holder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1178" y="6474410"/>
            <a:ext cx="2592288" cy="369332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Candara" pitchFamily="34" charset="0"/>
              </a:rPr>
              <a:t>Tiles/WLS stack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4718469"/>
            <a:ext cx="1569362" cy="143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8228" y="4718468"/>
            <a:ext cx="1499972" cy="144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045322" y="4610655"/>
            <a:ext cx="17748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dirty="0">
                <a:latin typeface="Candara" pitchFamily="34" charset="0"/>
              </a:rPr>
              <a:t>Before polishing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238537" y="4603200"/>
            <a:ext cx="16193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dirty="0">
                <a:latin typeface="Candara" pitchFamily="34" charset="0"/>
              </a:rPr>
              <a:t>After polishing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740352" y="3501008"/>
            <a:ext cx="216024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42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1" y="764704"/>
            <a:ext cx="8662069" cy="172819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accent3"/>
                </a:solidFill>
              </a:rPr>
              <a:t>Final PCB </a:t>
            </a:r>
            <a:r>
              <a:rPr lang="en-US" sz="1800" dirty="0" smtClean="0">
                <a:solidFill>
                  <a:schemeClr val="accent3"/>
                </a:solidFill>
              </a:rPr>
              <a:t>produced </a:t>
            </a:r>
            <a:r>
              <a:rPr lang="en-US" sz="1800" dirty="0">
                <a:solidFill>
                  <a:schemeClr val="accent3"/>
                </a:solidFill>
              </a:rPr>
              <a:t>and sent to FBK for </a:t>
            </a:r>
            <a:r>
              <a:rPr lang="en-US" sz="1800" dirty="0" err="1">
                <a:solidFill>
                  <a:schemeClr val="accent3"/>
                </a:solidFill>
              </a:rPr>
              <a:t>SiPM</a:t>
            </a:r>
            <a:r>
              <a:rPr lang="en-US" sz="1800" dirty="0">
                <a:solidFill>
                  <a:schemeClr val="accent3"/>
                </a:solidFill>
              </a:rPr>
              <a:t> </a:t>
            </a:r>
            <a:r>
              <a:rPr lang="en-US" sz="1800" dirty="0" smtClean="0">
                <a:solidFill>
                  <a:schemeClr val="accent3"/>
                </a:solidFill>
              </a:rPr>
              <a:t>bonding </a:t>
            </a:r>
            <a:endParaRPr lang="en-US" sz="1800" dirty="0">
              <a:solidFill>
                <a:schemeClr val="accent3"/>
              </a:solidFill>
            </a:endParaRPr>
          </a:p>
          <a:p>
            <a:r>
              <a:rPr lang="en-US" sz="1800" dirty="0">
                <a:solidFill>
                  <a:schemeClr val="accent2"/>
                </a:solidFill>
              </a:rPr>
              <a:t>Final </a:t>
            </a:r>
            <a:r>
              <a:rPr lang="en-US" sz="1800" dirty="0" err="1">
                <a:solidFill>
                  <a:schemeClr val="accent2"/>
                </a:solidFill>
              </a:rPr>
              <a:t>SiPM</a:t>
            </a:r>
            <a:r>
              <a:rPr lang="en-US" sz="1800" dirty="0">
                <a:solidFill>
                  <a:schemeClr val="accent2"/>
                </a:solidFill>
              </a:rPr>
              <a:t> production (round 1.2 mm diameter) </a:t>
            </a:r>
            <a:r>
              <a:rPr lang="en-US" sz="1800" dirty="0" smtClean="0">
                <a:solidFill>
                  <a:schemeClr val="accent2"/>
                </a:solidFill>
              </a:rPr>
              <a:t>completed </a:t>
            </a:r>
            <a:endParaRPr lang="en-US" sz="1800" dirty="0">
              <a:solidFill>
                <a:schemeClr val="accent2"/>
              </a:solidFill>
            </a:endParaRPr>
          </a:p>
          <a:p>
            <a:r>
              <a:rPr lang="en-US" sz="1800" dirty="0"/>
              <a:t>Bonding and resining </a:t>
            </a:r>
            <a:r>
              <a:rPr lang="en-US" sz="1800" dirty="0" smtClean="0"/>
              <a:t>in progress</a:t>
            </a:r>
            <a:endParaRPr lang="en-US" sz="1800" dirty="0"/>
          </a:p>
          <a:p>
            <a:r>
              <a:rPr lang="en-US" sz="1800" dirty="0"/>
              <a:t>Test on preliminary PCB </a:t>
            </a:r>
            <a:r>
              <a:rPr lang="en-US" sz="1800" dirty="0" smtClean="0"/>
              <a:t>satisfying </a:t>
            </a:r>
            <a:r>
              <a:rPr lang="en-US" sz="1800" dirty="0"/>
              <a:t>(optical properties, HV working point, gain</a:t>
            </a:r>
            <a:r>
              <a:rPr lang="en-US" sz="1800" dirty="0" smtClean="0"/>
              <a:t>)</a:t>
            </a:r>
            <a:endParaRPr lang="en-US" sz="1800" dirty="0"/>
          </a:p>
          <a:p>
            <a:r>
              <a:rPr lang="en-US" sz="1800" dirty="0" smtClean="0"/>
              <a:t>Test of final PCB with </a:t>
            </a:r>
            <a:r>
              <a:rPr lang="en-US" sz="1800" dirty="0" err="1" smtClean="0"/>
              <a:t>cosmics</a:t>
            </a:r>
            <a:r>
              <a:rPr lang="en-US" sz="1800" dirty="0" smtClean="0"/>
              <a:t> and final FEE chain in progress</a:t>
            </a:r>
            <a:endParaRPr lang="en-US" sz="1800" dirty="0"/>
          </a:p>
          <a:p>
            <a:endParaRPr lang="it-IT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15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QCALT: </a:t>
            </a:r>
            <a:r>
              <a:rPr lang="en-US" dirty="0" err="1"/>
              <a:t>SiPM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349750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2059" y="3808936"/>
            <a:ext cx="4017962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danilo\Dropbox\LNF\kloe2\CSNov12\QCAL_foto\20121119_1219048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945459" y="2564904"/>
            <a:ext cx="280858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1763688" y="4005064"/>
            <a:ext cx="1296144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24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183853"/>
            <a:ext cx="6120680" cy="1957115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Full FEE </a:t>
            </a:r>
            <a:r>
              <a:rPr lang="en-US" sz="2000" dirty="0"/>
              <a:t>chain </a:t>
            </a:r>
            <a:r>
              <a:rPr lang="en-US" sz="2000" dirty="0" smtClean="0"/>
              <a:t>electrically tested</a:t>
            </a:r>
            <a:endParaRPr lang="en-US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Readout </a:t>
            </a:r>
            <a:r>
              <a:rPr lang="en-US" sz="2000" dirty="0" smtClean="0"/>
              <a:t>based on TDC</a:t>
            </a:r>
            <a:endParaRPr lang="en-US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3"/>
                </a:solidFill>
              </a:rPr>
              <a:t>No charge </a:t>
            </a:r>
            <a:r>
              <a:rPr lang="en-US" sz="2000" dirty="0" smtClean="0">
                <a:solidFill>
                  <a:schemeClr val="accent3"/>
                </a:solidFill>
              </a:rPr>
              <a:t>measurement needed </a:t>
            </a:r>
            <a:r>
              <a:rPr lang="en-US" sz="2000" dirty="0" smtClean="0">
                <a:solidFill>
                  <a:schemeClr val="accent3"/>
                </a:solidFill>
                <a:sym typeface="Wingdings" pitchFamily="2" charset="2"/>
              </a:rPr>
              <a:t></a:t>
            </a:r>
            <a:endParaRPr lang="en-US" sz="2000" dirty="0">
              <a:solidFill>
                <a:schemeClr val="accent3"/>
              </a:solidFill>
            </a:endParaRPr>
          </a:p>
          <a:p>
            <a:pPr marL="36576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dirty="0" smtClean="0">
                <a:solidFill>
                  <a:schemeClr val="accent3"/>
                </a:solidFill>
              </a:rPr>
              <a:t>       </a:t>
            </a:r>
            <a:r>
              <a:rPr lang="en-US" sz="2000" dirty="0" err="1" smtClean="0">
                <a:solidFill>
                  <a:schemeClr val="accent3"/>
                </a:solidFill>
              </a:rPr>
              <a:t>SiPM</a:t>
            </a:r>
            <a:r>
              <a:rPr lang="en-US" sz="2000" dirty="0" smtClean="0">
                <a:solidFill>
                  <a:schemeClr val="accent3"/>
                </a:solidFill>
              </a:rPr>
              <a:t> </a:t>
            </a:r>
            <a:r>
              <a:rPr lang="en-US" sz="2000" dirty="0">
                <a:solidFill>
                  <a:schemeClr val="accent3"/>
                </a:solidFill>
              </a:rPr>
              <a:t>calibration </a:t>
            </a:r>
            <a:r>
              <a:rPr lang="en-US" sz="2000" dirty="0" smtClean="0">
                <a:solidFill>
                  <a:schemeClr val="accent3"/>
                </a:solidFill>
              </a:rPr>
              <a:t>done by measuring dark rate</a:t>
            </a:r>
            <a:endParaRPr lang="en-US" sz="2000" dirty="0">
              <a:solidFill>
                <a:schemeClr val="accent3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Cooling </a:t>
            </a:r>
            <a:r>
              <a:rPr lang="en-US" sz="2000" dirty="0" smtClean="0"/>
              <a:t>by </a:t>
            </a:r>
            <a:r>
              <a:rPr lang="en-US" sz="2000" dirty="0"/>
              <a:t>flushing air in each PCB </a:t>
            </a:r>
            <a:r>
              <a:rPr lang="en-US" sz="2000" dirty="0" smtClean="0"/>
              <a:t>box </a:t>
            </a:r>
            <a:r>
              <a:rPr lang="en-US" sz="2000" dirty="0" smtClean="0">
                <a:sym typeface="Wingdings" pitchFamily="2" charset="2"/>
              </a:rPr>
              <a:t> tested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16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QCALT</a:t>
            </a:r>
            <a:r>
              <a:rPr lang="en-US" dirty="0"/>
              <a:t>: FEE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054" y="967829"/>
            <a:ext cx="32194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29035" y="3962548"/>
            <a:ext cx="228441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4080023"/>
            <a:ext cx="4284662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5535" y="3713911"/>
            <a:ext cx="295141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Candara" pitchFamily="34" charset="0"/>
              </a:rPr>
              <a:t>Test board for single </a:t>
            </a:r>
            <a:r>
              <a:rPr lang="en-US" dirty="0" err="1" smtClean="0">
                <a:solidFill>
                  <a:schemeClr val="accent2"/>
                </a:solidFill>
                <a:latin typeface="Candara" pitchFamily="34" charset="0"/>
              </a:rPr>
              <a:t>SiPM</a:t>
            </a:r>
            <a:endParaRPr lang="en-US" dirty="0" smtClean="0">
              <a:solidFill>
                <a:schemeClr val="accent2"/>
              </a:solidFill>
              <a:latin typeface="Candar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7984" y="3713911"/>
            <a:ext cx="38884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Candara" pitchFamily="34" charset="0"/>
              </a:rPr>
              <a:t>Preamp and HV regulator board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72200" y="548680"/>
            <a:ext cx="244827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Candara" pitchFamily="34" charset="0"/>
              </a:rPr>
              <a:t>Assembled FEE module</a:t>
            </a:r>
          </a:p>
        </p:txBody>
      </p:sp>
    </p:spTree>
    <p:extLst>
      <p:ext uri="{BB962C8B-B14F-4D97-AF65-F5344CB8AC3E}">
        <p14:creationId xmlns:p14="http://schemas.microsoft.com/office/powerpoint/2010/main" val="23535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November-End:</a:t>
            </a:r>
            <a:r>
              <a:rPr lang="en-US" dirty="0" smtClean="0"/>
              <a:t> </a:t>
            </a:r>
            <a:r>
              <a:rPr lang="en-US" dirty="0"/>
              <a:t>f</a:t>
            </a:r>
            <a:r>
              <a:rPr lang="en-US" dirty="0" smtClean="0"/>
              <a:t>inal </a:t>
            </a:r>
            <a:r>
              <a:rPr lang="en-US" dirty="0"/>
              <a:t>test of FEE </a:t>
            </a:r>
            <a:r>
              <a:rPr lang="en-US" dirty="0" smtClean="0"/>
              <a:t>chain</a:t>
            </a:r>
          </a:p>
          <a:p>
            <a:r>
              <a:rPr lang="en-US" dirty="0">
                <a:solidFill>
                  <a:schemeClr val="accent2"/>
                </a:solidFill>
              </a:rPr>
              <a:t>December-Mid:</a:t>
            </a:r>
            <a:r>
              <a:rPr lang="en-US" dirty="0"/>
              <a:t> assembly of PCB </a:t>
            </a:r>
            <a:r>
              <a:rPr lang="en-US" dirty="0" err="1"/>
              <a:t>SiPM</a:t>
            </a:r>
            <a:r>
              <a:rPr lang="en-US" dirty="0"/>
              <a:t> on the existing </a:t>
            </a:r>
            <a:r>
              <a:rPr lang="en-US" dirty="0" smtClean="0"/>
              <a:t>modules</a:t>
            </a:r>
          </a:p>
          <a:p>
            <a:r>
              <a:rPr lang="en-US" dirty="0">
                <a:solidFill>
                  <a:schemeClr val="accent2"/>
                </a:solidFill>
              </a:rPr>
              <a:t>December-End:</a:t>
            </a:r>
            <a:r>
              <a:rPr lang="en-US" dirty="0"/>
              <a:t> </a:t>
            </a:r>
            <a:r>
              <a:rPr lang="en-US" dirty="0" smtClean="0"/>
              <a:t>gain calibration of all </a:t>
            </a:r>
            <a:r>
              <a:rPr lang="en-US" dirty="0" err="1" smtClean="0"/>
              <a:t>SiPM</a:t>
            </a:r>
            <a:endParaRPr lang="en-US" dirty="0"/>
          </a:p>
          <a:p>
            <a:r>
              <a:rPr lang="en-US" dirty="0" smtClean="0">
                <a:solidFill>
                  <a:schemeClr val="accent2"/>
                </a:solidFill>
              </a:rPr>
              <a:t>January-Mid:</a:t>
            </a:r>
            <a:r>
              <a:rPr lang="en-US" dirty="0" smtClean="0"/>
              <a:t> completion of mechanical assembly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January-End: </a:t>
            </a:r>
            <a:r>
              <a:rPr lang="en-US" dirty="0"/>
              <a:t>c</a:t>
            </a:r>
            <a:r>
              <a:rPr lang="en-US" dirty="0" smtClean="0"/>
              <a:t>osmic rays test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17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QCALT Schedule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25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18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Cylindrical-GEM Inner Tracker</a:t>
            </a:r>
            <a:endParaRPr lang="it-IT" dirty="0"/>
          </a:p>
        </p:txBody>
      </p:sp>
      <p:sp>
        <p:nvSpPr>
          <p:cNvPr id="70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16532" y="5096014"/>
            <a:ext cx="8143900" cy="135732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 smtClean="0"/>
              <a:t>4 layers at </a:t>
            </a:r>
            <a:r>
              <a:rPr lang="en-US" sz="2000" kern="0" dirty="0" smtClean="0">
                <a:solidFill>
                  <a:schemeClr val="accent3"/>
                </a:solidFill>
              </a:rPr>
              <a:t>13/15.5/18/20.5 </a:t>
            </a:r>
            <a:r>
              <a:rPr lang="en-US" sz="2000" kern="0" dirty="0">
                <a:solidFill>
                  <a:schemeClr val="accent3"/>
                </a:solidFill>
              </a:rPr>
              <a:t>cm from IP</a:t>
            </a:r>
            <a:r>
              <a:rPr lang="en-US" sz="2000" kern="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ym typeface="Symbol" pitchFamily="18" charset="2"/>
              </a:rPr>
              <a:t>and </a:t>
            </a:r>
            <a:r>
              <a:rPr lang="en-US" sz="2000" dirty="0" smtClean="0">
                <a:solidFill>
                  <a:schemeClr val="accent3"/>
                </a:solidFill>
              </a:rPr>
              <a:t>700 mm </a:t>
            </a:r>
            <a:r>
              <a:rPr lang="en-US" sz="2000" dirty="0" smtClean="0"/>
              <a:t>active length </a:t>
            </a:r>
            <a:endParaRPr lang="en-US" sz="2000" dirty="0" smtClean="0">
              <a:sym typeface="Symbol" pitchFamily="18" charset="2"/>
            </a:endParaRPr>
          </a:p>
          <a:p>
            <a:r>
              <a:rPr lang="en-US" sz="2000" dirty="0" smtClean="0">
                <a:solidFill>
                  <a:schemeClr val="accent2"/>
                </a:solidFill>
                <a:sym typeface="Symbol" pitchFamily="18" charset="2"/>
              </a:rPr>
              <a:t></a:t>
            </a:r>
            <a:r>
              <a:rPr lang="en-US" sz="2000" baseline="-25000" dirty="0" smtClean="0">
                <a:solidFill>
                  <a:schemeClr val="accent2"/>
                </a:solidFill>
                <a:sym typeface="Symbol" pitchFamily="18" charset="2"/>
              </a:rPr>
              <a:t>r</a:t>
            </a:r>
            <a:r>
              <a:rPr lang="el-GR" sz="2000" baseline="-25000" dirty="0" smtClean="0">
                <a:solidFill>
                  <a:schemeClr val="accent2"/>
                </a:solidFill>
                <a:latin typeface="Calibri" pitchFamily="34" charset="0"/>
                <a:sym typeface="Symbol" pitchFamily="18" charset="2"/>
              </a:rPr>
              <a:t>φ</a:t>
            </a:r>
            <a:r>
              <a:rPr lang="it-IT" sz="2000" baseline="-25000" dirty="0" smtClean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it-IT" sz="2000" dirty="0" smtClean="0">
                <a:solidFill>
                  <a:schemeClr val="accent2"/>
                </a:solidFill>
                <a:sym typeface="Symbol" pitchFamily="18" charset="2"/>
              </a:rPr>
              <a:t> </a:t>
            </a:r>
            <a:r>
              <a:rPr lang="en-US" sz="2000" dirty="0" smtClean="0">
                <a:solidFill>
                  <a:schemeClr val="accent2"/>
                </a:solidFill>
              </a:rPr>
              <a:t>250 µm </a:t>
            </a:r>
            <a:r>
              <a:rPr lang="en-US" sz="2000" dirty="0" smtClean="0"/>
              <a:t>and </a:t>
            </a:r>
            <a:r>
              <a:rPr lang="it-IT" sz="2000" dirty="0" smtClean="0"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chemeClr val="accent2"/>
                </a:solidFill>
                <a:sym typeface="Symbol" pitchFamily="18" charset="2"/>
              </a:rPr>
              <a:t></a:t>
            </a:r>
            <a:r>
              <a:rPr lang="en-US" sz="2000" baseline="-25000" dirty="0" smtClean="0">
                <a:solidFill>
                  <a:schemeClr val="accent2"/>
                </a:solidFill>
                <a:sym typeface="Symbol" pitchFamily="18" charset="2"/>
              </a:rPr>
              <a:t>z</a:t>
            </a:r>
            <a:r>
              <a:rPr lang="it-IT" sz="2000" baseline="-25000" dirty="0" smtClean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it-IT" sz="2000" dirty="0" smtClean="0">
                <a:solidFill>
                  <a:schemeClr val="accent2"/>
                </a:solidFill>
                <a:sym typeface="Symbol" pitchFamily="18" charset="2"/>
              </a:rPr>
              <a:t> </a:t>
            </a:r>
            <a:r>
              <a:rPr lang="en-US" sz="2000" dirty="0" smtClean="0">
                <a:solidFill>
                  <a:schemeClr val="accent2"/>
                </a:solidFill>
                <a:sym typeface="Symbol" pitchFamily="18" charset="2"/>
              </a:rPr>
              <a:t>4</a:t>
            </a:r>
            <a:r>
              <a:rPr lang="en-US" sz="2000" dirty="0" smtClean="0">
                <a:solidFill>
                  <a:schemeClr val="accent2"/>
                </a:solidFill>
              </a:rPr>
              <a:t>00 µm</a:t>
            </a:r>
          </a:p>
          <a:p>
            <a:r>
              <a:rPr lang="en-US" sz="2000" dirty="0" smtClean="0"/>
              <a:t>XV strips-pads readout (20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÷30</a:t>
            </a:r>
            <a:r>
              <a:rPr lang="en-US" sz="2000" baseline="30000" dirty="0" smtClean="0"/>
              <a:t>o </a:t>
            </a:r>
            <a:r>
              <a:rPr lang="en-US" sz="2000" dirty="0" smtClean="0"/>
              <a:t>stereo angle)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2</a:t>
            </a:r>
            <a:r>
              <a:rPr lang="en-US" sz="2000" dirty="0" smtClean="0">
                <a:solidFill>
                  <a:schemeClr val="accent2"/>
                </a:solidFill>
              </a:rPr>
              <a:t>% X</a:t>
            </a:r>
            <a:r>
              <a:rPr lang="en-US" sz="2000" baseline="-10000" dirty="0" smtClean="0">
                <a:solidFill>
                  <a:schemeClr val="accent2"/>
                </a:solidFill>
              </a:rPr>
              <a:t>0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smtClean="0"/>
              <a:t>total radiation length in the active region</a:t>
            </a:r>
            <a:endParaRPr lang="en-US" sz="2000" dirty="0"/>
          </a:p>
        </p:txBody>
      </p:sp>
      <p:pic>
        <p:nvPicPr>
          <p:cNvPr id="1028" name="Picture 4" descr="C:\Users\danilo\Dropbox\conferences\ieee11\filexDanilo\filexDanilo\fig_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000108"/>
            <a:ext cx="4572032" cy="35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anilo\Dropbox\conferences\ieee11\filexDanilo\filexDanilo\fig_0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000108"/>
            <a:ext cx="4429156" cy="348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137"/>
          <p:cNvGrpSpPr>
            <a:grpSpLocks/>
          </p:cNvGrpSpPr>
          <p:nvPr/>
        </p:nvGrpSpPr>
        <p:grpSpPr bwMode="auto">
          <a:xfrm>
            <a:off x="4857752" y="912812"/>
            <a:ext cx="4246562" cy="2516188"/>
            <a:chOff x="8397870" y="3270044"/>
            <a:chExt cx="4246624" cy="2516410"/>
          </a:xfrm>
        </p:grpSpPr>
        <p:grpSp>
          <p:nvGrpSpPr>
            <p:cNvPr id="9" name="Group 4"/>
            <p:cNvGrpSpPr>
              <a:grpSpLocks/>
            </p:cNvGrpSpPr>
            <p:nvPr/>
          </p:nvGrpSpPr>
          <p:grpSpPr bwMode="auto">
            <a:xfrm>
              <a:off x="8397870" y="3459771"/>
              <a:ext cx="4246624" cy="2321591"/>
              <a:chOff x="2544" y="2539"/>
              <a:chExt cx="3168" cy="1825"/>
            </a:xfrm>
          </p:grpSpPr>
          <p:grpSp>
            <p:nvGrpSpPr>
              <p:cNvPr id="11" name="Group 5"/>
              <p:cNvGrpSpPr>
                <a:grpSpLocks/>
              </p:cNvGrpSpPr>
              <p:nvPr/>
            </p:nvGrpSpPr>
            <p:grpSpPr bwMode="auto">
              <a:xfrm>
                <a:off x="2544" y="2539"/>
                <a:ext cx="3168" cy="1825"/>
                <a:chOff x="2496" y="529"/>
                <a:chExt cx="2832" cy="1529"/>
              </a:xfrm>
            </p:grpSpPr>
            <p:sp>
              <p:nvSpPr>
                <p:cNvPr id="16" name="Rectangle 6"/>
                <p:cNvSpPr>
                  <a:spLocks noChangeArrowheads="1"/>
                </p:cNvSpPr>
                <p:nvPr/>
              </p:nvSpPr>
              <p:spPr bwMode="auto">
                <a:xfrm>
                  <a:off x="2592" y="624"/>
                  <a:ext cx="2592" cy="129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latin typeface="Candara" pitchFamily="34" charset="0"/>
                  </a:endParaRPr>
                </a:p>
              </p:txBody>
            </p:sp>
            <p:grpSp>
              <p:nvGrpSpPr>
                <p:cNvPr id="17" name="Group 7"/>
                <p:cNvGrpSpPr>
                  <a:grpSpLocks/>
                </p:cNvGrpSpPr>
                <p:nvPr/>
              </p:nvGrpSpPr>
              <p:grpSpPr bwMode="auto">
                <a:xfrm>
                  <a:off x="2496" y="529"/>
                  <a:ext cx="2832" cy="1529"/>
                  <a:chOff x="2496" y="529"/>
                  <a:chExt cx="2832" cy="1529"/>
                </a:xfrm>
              </p:grpSpPr>
              <p:sp>
                <p:nvSpPr>
                  <p:cNvPr id="18" name="Arc 8"/>
                  <p:cNvSpPr>
                    <a:spLocks/>
                  </p:cNvSpPr>
                  <p:nvPr/>
                </p:nvSpPr>
                <p:spPr bwMode="auto">
                  <a:xfrm rot="-2684492">
                    <a:off x="3599" y="1567"/>
                    <a:ext cx="480" cy="48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76200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19" name="Arc 9"/>
                  <p:cNvSpPr>
                    <a:spLocks/>
                  </p:cNvSpPr>
                  <p:nvPr/>
                </p:nvSpPr>
                <p:spPr bwMode="auto">
                  <a:xfrm rot="-2684492">
                    <a:off x="3362" y="978"/>
                    <a:ext cx="972" cy="97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0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20" name="Arc 10"/>
                  <p:cNvSpPr>
                    <a:spLocks/>
                  </p:cNvSpPr>
                  <p:nvPr/>
                </p:nvSpPr>
                <p:spPr bwMode="auto">
                  <a:xfrm rot="-2684492">
                    <a:off x="3362" y="978"/>
                    <a:ext cx="972" cy="97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57150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21" name="Arc 11"/>
                  <p:cNvSpPr>
                    <a:spLocks/>
                  </p:cNvSpPr>
                  <p:nvPr/>
                </p:nvSpPr>
                <p:spPr bwMode="auto">
                  <a:xfrm rot="-2684492">
                    <a:off x="3432" y="1172"/>
                    <a:ext cx="816" cy="81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0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22" name="Arc 12"/>
                  <p:cNvSpPr>
                    <a:spLocks/>
                  </p:cNvSpPr>
                  <p:nvPr/>
                </p:nvSpPr>
                <p:spPr bwMode="auto">
                  <a:xfrm rot="-2684492">
                    <a:off x="3432" y="1172"/>
                    <a:ext cx="816" cy="81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57150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23" name="Line 13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3225" y="1228"/>
                    <a:ext cx="31" cy="231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24" name="Line 14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3367" y="1120"/>
                    <a:ext cx="69" cy="215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25" name="Line 15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3538" y="1071"/>
                    <a:ext cx="123" cy="200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26" name="Line 16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3714" y="1090"/>
                    <a:ext cx="145" cy="138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27" name="Line 17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3906" y="1129"/>
                    <a:ext cx="146" cy="100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28" name="Line 18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4067" y="1187"/>
                    <a:ext cx="161" cy="66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29" name="Line 19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4233" y="1291"/>
                    <a:ext cx="155" cy="42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30" name="Line 20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4374" y="1384"/>
                    <a:ext cx="169" cy="22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31" name="Line 21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3391" y="1391"/>
                    <a:ext cx="39" cy="216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32" name="Line 22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3512" y="1334"/>
                    <a:ext cx="85" cy="207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33" name="Line 23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3647" y="1315"/>
                    <a:ext cx="115" cy="154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34" name="Line 24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3780" y="1310"/>
                    <a:ext cx="131" cy="123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35" name="Line 25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3915" y="1348"/>
                    <a:ext cx="170" cy="108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36" name="Line 26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4049" y="1402"/>
                    <a:ext cx="169" cy="70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37" name="Line 27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4175" y="1493"/>
                    <a:ext cx="177" cy="31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grpSp>
                <p:nvGrpSpPr>
                  <p:cNvPr id="38" name="Group 28"/>
                  <p:cNvGrpSpPr>
                    <a:grpSpLocks/>
                  </p:cNvGrpSpPr>
                  <p:nvPr/>
                </p:nvGrpSpPr>
                <p:grpSpPr bwMode="auto">
                  <a:xfrm rot="-2684492">
                    <a:off x="3266" y="767"/>
                    <a:ext cx="1152" cy="1152"/>
                    <a:chOff x="2256" y="1045"/>
                    <a:chExt cx="972" cy="971"/>
                  </a:xfrm>
                </p:grpSpPr>
                <p:sp>
                  <p:nvSpPr>
                    <p:cNvPr id="67" name="Arc 29"/>
                    <p:cNvSpPr>
                      <a:spLocks/>
                    </p:cNvSpPr>
                    <p:nvPr/>
                  </p:nvSpPr>
                  <p:spPr bwMode="auto">
                    <a:xfrm>
                      <a:off x="2256" y="1045"/>
                      <a:ext cx="972" cy="971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127000">
                      <a:solidFill>
                        <a:srgbClr val="FFCC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en-US">
                        <a:latin typeface="Candara" pitchFamily="34" charset="0"/>
                      </a:endParaRPr>
                    </a:p>
                  </p:txBody>
                </p:sp>
                <p:sp>
                  <p:nvSpPr>
                    <p:cNvPr id="68" name="Arc 30"/>
                    <p:cNvSpPr>
                      <a:spLocks/>
                    </p:cNvSpPr>
                    <p:nvPr/>
                  </p:nvSpPr>
                  <p:spPr bwMode="auto">
                    <a:xfrm>
                      <a:off x="2256" y="1045"/>
                      <a:ext cx="972" cy="971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57150">
                      <a:solidFill>
                        <a:srgbClr val="CC33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en-US">
                        <a:latin typeface="Candara" pitchFamily="34" charset="0"/>
                      </a:endParaRPr>
                    </a:p>
                  </p:txBody>
                </p:sp>
              </p:grpSp>
              <p:sp>
                <p:nvSpPr>
                  <p:cNvPr id="39" name="Line 31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3243" y="994"/>
                    <a:ext cx="77" cy="238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40" name="Line 32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3076" y="1136"/>
                    <a:ext cx="31" cy="223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41" name="Line 33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3444" y="940"/>
                    <a:ext cx="116" cy="192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42" name="Line 34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3644" y="895"/>
                    <a:ext cx="146" cy="169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43" name="Line 35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3860" y="943"/>
                    <a:ext cx="170" cy="130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44" name="Line 36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4055" y="982"/>
                    <a:ext cx="192" cy="108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45" name="Line 37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4243" y="1084"/>
                    <a:ext cx="185" cy="69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46" name="Line 38"/>
                  <p:cNvSpPr>
                    <a:spLocks noChangeShapeType="1"/>
                  </p:cNvSpPr>
                  <p:nvPr/>
                </p:nvSpPr>
                <p:spPr bwMode="auto">
                  <a:xfrm rot="18915508" flipV="1">
                    <a:off x="4414" y="1201"/>
                    <a:ext cx="222" cy="31"/>
                  </a:xfrm>
                  <a:prstGeom prst="line">
                    <a:avLst/>
                  </a:prstGeom>
                  <a:noFill/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47" name="Arc 39"/>
                  <p:cNvSpPr>
                    <a:spLocks/>
                  </p:cNvSpPr>
                  <p:nvPr/>
                </p:nvSpPr>
                <p:spPr bwMode="auto">
                  <a:xfrm rot="-2684492">
                    <a:off x="3176" y="553"/>
                    <a:ext cx="1343" cy="1343"/>
                  </a:xfrm>
                  <a:custGeom>
                    <a:avLst/>
                    <a:gdLst>
                      <a:gd name="T0" fmla="*/ 0 w 21591"/>
                      <a:gd name="T1" fmla="*/ 0 h 21597"/>
                      <a:gd name="T2" fmla="*/ 0 w 21591"/>
                      <a:gd name="T3" fmla="*/ 0 h 21597"/>
                      <a:gd name="T4" fmla="*/ 0 w 21591"/>
                      <a:gd name="T5" fmla="*/ 0 h 21597"/>
                      <a:gd name="T6" fmla="*/ 0 60000 65536"/>
                      <a:gd name="T7" fmla="*/ 0 60000 65536"/>
                      <a:gd name="T8" fmla="*/ 0 60000 65536"/>
                      <a:gd name="T9" fmla="*/ 0 w 21591"/>
                      <a:gd name="T10" fmla="*/ 0 h 21597"/>
                      <a:gd name="T11" fmla="*/ 21591 w 21591"/>
                      <a:gd name="T12" fmla="*/ 21597 h 2159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591" h="21597" fill="none" extrusionOk="0">
                        <a:moveTo>
                          <a:pt x="386" y="0"/>
                        </a:moveTo>
                        <a:cubicBezTo>
                          <a:pt x="11919" y="207"/>
                          <a:pt x="21255" y="9439"/>
                          <a:pt x="21590" y="20969"/>
                        </a:cubicBezTo>
                      </a:path>
                      <a:path w="21591" h="21597" stroke="0" extrusionOk="0">
                        <a:moveTo>
                          <a:pt x="386" y="0"/>
                        </a:moveTo>
                        <a:cubicBezTo>
                          <a:pt x="11919" y="207"/>
                          <a:pt x="21255" y="9439"/>
                          <a:pt x="21590" y="20969"/>
                        </a:cubicBezTo>
                        <a:lnTo>
                          <a:pt x="0" y="21597"/>
                        </a:lnTo>
                        <a:close/>
                      </a:path>
                    </a:pathLst>
                  </a:custGeom>
                  <a:noFill/>
                  <a:ln w="57150">
                    <a:solidFill>
                      <a:srgbClr val="FFCC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48" name="Arc 40"/>
                  <p:cNvSpPr>
                    <a:spLocks/>
                  </p:cNvSpPr>
                  <p:nvPr/>
                </p:nvSpPr>
                <p:spPr bwMode="auto">
                  <a:xfrm rot="-2684492">
                    <a:off x="3176" y="529"/>
                    <a:ext cx="1344" cy="134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57150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49" name="Arc 41"/>
                  <p:cNvSpPr>
                    <a:spLocks/>
                  </p:cNvSpPr>
                  <p:nvPr/>
                </p:nvSpPr>
                <p:spPr bwMode="auto">
                  <a:xfrm rot="-2684492">
                    <a:off x="3599" y="1578"/>
                    <a:ext cx="480" cy="48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57150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50" name="Line 42"/>
                  <p:cNvSpPr>
                    <a:spLocks noChangeShapeType="1"/>
                  </p:cNvSpPr>
                  <p:nvPr/>
                </p:nvSpPr>
                <p:spPr bwMode="auto">
                  <a:xfrm rot="-2684492">
                    <a:off x="3365" y="1604"/>
                    <a:ext cx="0" cy="28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sm" len="med"/>
                    <a:tailEnd type="triangle" w="sm" len="med"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51" name="Line 43"/>
                  <p:cNvSpPr>
                    <a:spLocks noChangeShapeType="1"/>
                  </p:cNvSpPr>
                  <p:nvPr/>
                </p:nvSpPr>
                <p:spPr bwMode="auto">
                  <a:xfrm rot="-2684492">
                    <a:off x="2914" y="1221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sm" len="med"/>
                    <a:tailEnd type="triangle" w="sm" len="med"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52" name="Line 44"/>
                  <p:cNvSpPr>
                    <a:spLocks noChangeShapeType="1"/>
                  </p:cNvSpPr>
                  <p:nvPr/>
                </p:nvSpPr>
                <p:spPr bwMode="auto">
                  <a:xfrm rot="-2684492">
                    <a:off x="3055" y="1363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sm" len="med"/>
                    <a:tailEnd type="triangle" w="sm" len="med"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53" name="Line 45"/>
                  <p:cNvSpPr>
                    <a:spLocks noChangeShapeType="1"/>
                  </p:cNvSpPr>
                  <p:nvPr/>
                </p:nvSpPr>
                <p:spPr bwMode="auto">
                  <a:xfrm rot="-2684492">
                    <a:off x="3179" y="1488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sm" len="med"/>
                    <a:tailEnd type="triangle" w="sm" len="med"/>
                  </a:ln>
                </p:spPr>
                <p:txBody>
                  <a:bodyPr/>
                  <a:lstStyle/>
                  <a:p>
                    <a:endParaRPr lang="en-US">
                      <a:latin typeface="Candara" pitchFamily="34" charset="0"/>
                    </a:endParaRPr>
                  </a:p>
                </p:txBody>
              </p:sp>
              <p:sp>
                <p:nvSpPr>
                  <p:cNvPr id="54" name="Text Box 4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28" y="1680"/>
                    <a:ext cx="432" cy="18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r" eaLnBrk="0" hangingPunct="0">
                      <a:spcBef>
                        <a:spcPct val="50000"/>
                      </a:spcBef>
                    </a:pPr>
                    <a:r>
                      <a:rPr lang="en-US" sz="1200" dirty="0">
                        <a:solidFill>
                          <a:srgbClr val="000000"/>
                        </a:solidFill>
                        <a:latin typeface="Candara" pitchFamily="34" charset="0"/>
                      </a:rPr>
                      <a:t>3 mm</a:t>
                    </a:r>
                  </a:p>
                </p:txBody>
              </p:sp>
              <p:sp>
                <p:nvSpPr>
                  <p:cNvPr id="55" name="Text 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96" y="1247"/>
                    <a:ext cx="432" cy="18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r" eaLnBrk="0" hangingPunct="0">
                      <a:spcBef>
                        <a:spcPct val="50000"/>
                      </a:spcBef>
                    </a:pPr>
                    <a:r>
                      <a:rPr lang="en-US" sz="1200">
                        <a:solidFill>
                          <a:srgbClr val="000000"/>
                        </a:solidFill>
                        <a:latin typeface="Candara" pitchFamily="34" charset="0"/>
                      </a:rPr>
                      <a:t>2 mm</a:t>
                    </a:r>
                  </a:p>
                </p:txBody>
              </p:sp>
              <p:sp>
                <p:nvSpPr>
                  <p:cNvPr id="56" name="Text Box 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40" y="1384"/>
                    <a:ext cx="432" cy="18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r" eaLnBrk="0" hangingPunct="0">
                      <a:spcBef>
                        <a:spcPct val="50000"/>
                      </a:spcBef>
                    </a:pPr>
                    <a:r>
                      <a:rPr lang="en-US" sz="1200">
                        <a:solidFill>
                          <a:srgbClr val="000000"/>
                        </a:solidFill>
                        <a:latin typeface="Candara" pitchFamily="34" charset="0"/>
                      </a:rPr>
                      <a:t>2 mm</a:t>
                    </a:r>
                  </a:p>
                </p:txBody>
              </p:sp>
              <p:sp>
                <p:nvSpPr>
                  <p:cNvPr id="57" name="Text Box 4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76" y="1523"/>
                    <a:ext cx="432" cy="18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r" eaLnBrk="0" hangingPunct="0">
                      <a:spcBef>
                        <a:spcPct val="50000"/>
                      </a:spcBef>
                    </a:pPr>
                    <a:r>
                      <a:rPr lang="en-US" sz="1200">
                        <a:solidFill>
                          <a:srgbClr val="000000"/>
                        </a:solidFill>
                        <a:latin typeface="Candara" pitchFamily="34" charset="0"/>
                      </a:rPr>
                      <a:t>2 mm</a:t>
                    </a:r>
                  </a:p>
                </p:txBody>
              </p:sp>
              <p:sp>
                <p:nvSpPr>
                  <p:cNvPr id="58" name="Text 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76" y="1747"/>
                    <a:ext cx="528" cy="18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sz="1200">
                        <a:solidFill>
                          <a:srgbClr val="000000"/>
                        </a:solidFill>
                        <a:latin typeface="Candara" pitchFamily="34" charset="0"/>
                      </a:rPr>
                      <a:t>Cathode</a:t>
                    </a:r>
                  </a:p>
                </p:txBody>
              </p:sp>
              <p:sp>
                <p:nvSpPr>
                  <p:cNvPr id="59" name="Text Box 5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92" y="1560"/>
                    <a:ext cx="527" cy="18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sz="1200">
                        <a:solidFill>
                          <a:srgbClr val="000000"/>
                        </a:solidFill>
                        <a:latin typeface="Candara" pitchFamily="34" charset="0"/>
                      </a:rPr>
                      <a:t>GEM 1</a:t>
                    </a:r>
                  </a:p>
                </p:txBody>
              </p:sp>
              <p:sp>
                <p:nvSpPr>
                  <p:cNvPr id="60" name="Text Box 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21" y="1432"/>
                    <a:ext cx="527" cy="18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sz="1200">
                        <a:solidFill>
                          <a:srgbClr val="000000"/>
                        </a:solidFill>
                        <a:latin typeface="Candara" pitchFamily="34" charset="0"/>
                      </a:rPr>
                      <a:t>GEM 2</a:t>
                    </a:r>
                  </a:p>
                </p:txBody>
              </p:sp>
              <p:sp>
                <p:nvSpPr>
                  <p:cNvPr id="61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56" y="1296"/>
                    <a:ext cx="528" cy="18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sz="1200">
                        <a:solidFill>
                          <a:srgbClr val="000000"/>
                        </a:solidFill>
                        <a:latin typeface="Candara" pitchFamily="34" charset="0"/>
                      </a:rPr>
                      <a:t>GEM 3</a:t>
                    </a:r>
                  </a:p>
                </p:txBody>
              </p:sp>
              <p:sp>
                <p:nvSpPr>
                  <p:cNvPr id="62" name="Text Box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00" y="1123"/>
                    <a:ext cx="528" cy="18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sz="1200">
                        <a:solidFill>
                          <a:srgbClr val="000000"/>
                        </a:solidFill>
                        <a:latin typeface="Candara" pitchFamily="34" charset="0"/>
                      </a:rPr>
                      <a:t>Anode</a:t>
                    </a:r>
                  </a:p>
                </p:txBody>
              </p:sp>
              <p:grpSp>
                <p:nvGrpSpPr>
                  <p:cNvPr id="63" name="Group 55"/>
                  <p:cNvGrpSpPr>
                    <a:grpSpLocks/>
                  </p:cNvGrpSpPr>
                  <p:nvPr/>
                </p:nvGrpSpPr>
                <p:grpSpPr bwMode="auto">
                  <a:xfrm rot="-2298767">
                    <a:off x="3545" y="695"/>
                    <a:ext cx="240" cy="141"/>
                    <a:chOff x="4294" y="444"/>
                    <a:chExt cx="240" cy="141"/>
                  </a:xfrm>
                </p:grpSpPr>
                <p:sp>
                  <p:nvSpPr>
                    <p:cNvPr id="65" name="Freeform 56"/>
                    <p:cNvSpPr>
                      <a:spLocks/>
                    </p:cNvSpPr>
                    <p:nvPr/>
                  </p:nvSpPr>
                  <p:spPr bwMode="auto">
                    <a:xfrm rot="12607043" flipH="1">
                      <a:off x="4294" y="485"/>
                      <a:ext cx="240" cy="100"/>
                    </a:xfrm>
                    <a:custGeom>
                      <a:avLst/>
                      <a:gdLst>
                        <a:gd name="T0" fmla="*/ 0 w 48"/>
                        <a:gd name="T1" fmla="*/ 0 h 240"/>
                        <a:gd name="T2" fmla="*/ 0 w 48"/>
                        <a:gd name="T3" fmla="*/ 0 h 240"/>
                        <a:gd name="T4" fmla="*/ 2147483647 w 48"/>
                        <a:gd name="T5" fmla="*/ 0 h 240"/>
                        <a:gd name="T6" fmla="*/ 0 60000 65536"/>
                        <a:gd name="T7" fmla="*/ 0 60000 65536"/>
                        <a:gd name="T8" fmla="*/ 0 60000 65536"/>
                        <a:gd name="T9" fmla="*/ 0 w 48"/>
                        <a:gd name="T10" fmla="*/ 0 h 240"/>
                        <a:gd name="T11" fmla="*/ 48 w 4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8" h="240">
                          <a:moveTo>
                            <a:pt x="0" y="0"/>
                          </a:moveTo>
                          <a:lnTo>
                            <a:pt x="0" y="240"/>
                          </a:lnTo>
                          <a:lnTo>
                            <a:pt x="48" y="24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10800000"/>
                    <a:lstStyle/>
                    <a:p>
                      <a:pPr eaLnBrk="0" hangingPunct="0"/>
                      <a:endParaRPr lang="en-US">
                        <a:latin typeface="Candara" pitchFamily="34" charset="0"/>
                      </a:endParaRPr>
                    </a:p>
                  </p:txBody>
                </p:sp>
                <p:sp>
                  <p:nvSpPr>
                    <p:cNvPr id="66" name="AutoShape 57"/>
                    <p:cNvSpPr>
                      <a:spLocks noChangeArrowheads="1"/>
                    </p:cNvSpPr>
                    <p:nvPr/>
                  </p:nvSpPr>
                  <p:spPr bwMode="auto">
                    <a:xfrm rot="7207043" flipH="1">
                      <a:off x="4392" y="420"/>
                      <a:ext cx="96" cy="144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eaLnBrk="0" hangingPunct="0"/>
                      <a:endParaRPr lang="en-US">
                        <a:latin typeface="Candara" pitchFamily="34" charset="0"/>
                      </a:endParaRPr>
                    </a:p>
                  </p:txBody>
                </p:sp>
              </p:grpSp>
              <p:sp>
                <p:nvSpPr>
                  <p:cNvPr id="64" name="Text Box 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4" y="627"/>
                    <a:ext cx="528" cy="18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r" eaLnBrk="0" hangingPunct="0">
                      <a:spcBef>
                        <a:spcPct val="50000"/>
                      </a:spcBef>
                    </a:pPr>
                    <a:r>
                      <a:rPr lang="en-US" sz="1200">
                        <a:solidFill>
                          <a:srgbClr val="000000"/>
                        </a:solidFill>
                        <a:latin typeface="Candara" pitchFamily="34" charset="0"/>
                      </a:rPr>
                      <a:t>Read-out</a:t>
                    </a:r>
                  </a:p>
                </p:txBody>
              </p:sp>
            </p:grpSp>
          </p:grpSp>
          <p:sp>
            <p:nvSpPr>
              <p:cNvPr id="12" name="WordArt 59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96" y="3744"/>
                <a:ext cx="692" cy="240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1156580"/>
                  </a:avLst>
                </a:prstTxWarp>
              </a:bodyPr>
              <a:lstStyle/>
              <a:p>
                <a:pPr algn="ctr"/>
                <a:r>
                  <a:rPr lang="en-US" sz="10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Candara" pitchFamily="34" charset="0"/>
                  </a:rPr>
                  <a:t>Conversion &amp; Drift</a:t>
                </a:r>
              </a:p>
            </p:txBody>
          </p:sp>
          <p:sp>
            <p:nvSpPr>
              <p:cNvPr id="13" name="WordArt 60"/>
              <p:cNvSpPr>
                <a:spLocks noChangeArrowheads="1" noChangeShapeType="1" noTextEdit="1"/>
              </p:cNvSpPr>
              <p:nvPr/>
            </p:nvSpPr>
            <p:spPr bwMode="auto">
              <a:xfrm>
                <a:off x="3840" y="3429"/>
                <a:ext cx="432" cy="82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1262828"/>
                  </a:avLst>
                </a:prstTxWarp>
              </a:bodyPr>
              <a:lstStyle/>
              <a:p>
                <a:pPr algn="ctr"/>
                <a:r>
                  <a:rPr lang="en-US" sz="10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Candara" pitchFamily="34" charset="0"/>
                  </a:rPr>
                  <a:t>Transfer 1</a:t>
                </a:r>
              </a:p>
            </p:txBody>
          </p:sp>
          <p:sp>
            <p:nvSpPr>
              <p:cNvPr id="14" name="WordArt 61"/>
              <p:cNvSpPr>
                <a:spLocks noChangeArrowheads="1" noChangeShapeType="1" noTextEdit="1"/>
              </p:cNvSpPr>
              <p:nvPr/>
            </p:nvSpPr>
            <p:spPr bwMode="auto">
              <a:xfrm>
                <a:off x="3778" y="3223"/>
                <a:ext cx="528" cy="144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1778828"/>
                  </a:avLst>
                </a:prstTxWarp>
              </a:bodyPr>
              <a:lstStyle/>
              <a:p>
                <a:pPr algn="ctr"/>
                <a:r>
                  <a:rPr lang="en-US" sz="12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Candara" pitchFamily="34" charset="0"/>
                    <a:cs typeface="Arial"/>
                  </a:rPr>
                  <a:t>Transfer 2</a:t>
                </a:r>
              </a:p>
            </p:txBody>
          </p:sp>
          <p:sp>
            <p:nvSpPr>
              <p:cNvPr id="15" name="WordArt 62"/>
              <p:cNvSpPr>
                <a:spLocks noChangeArrowheads="1" noChangeShapeType="1" noTextEdit="1"/>
              </p:cNvSpPr>
              <p:nvPr/>
            </p:nvSpPr>
            <p:spPr bwMode="auto">
              <a:xfrm>
                <a:off x="3744" y="3020"/>
                <a:ext cx="576" cy="144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1955068"/>
                  </a:avLst>
                </a:prstTxWarp>
              </a:bodyPr>
              <a:lstStyle/>
              <a:p>
                <a:pPr algn="ctr"/>
                <a:r>
                  <a:rPr lang="en-US" sz="12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Candara" pitchFamily="34" charset="0"/>
                    <a:cs typeface="Arial"/>
                  </a:rPr>
                  <a:t>Induction</a:t>
                </a:r>
              </a:p>
            </p:txBody>
          </p:sp>
        </p:grpSp>
        <p:sp>
          <p:nvSpPr>
            <p:cNvPr id="10" name="Text Box 63"/>
            <p:cNvSpPr txBox="1">
              <a:spLocks noChangeArrowheads="1"/>
            </p:cNvSpPr>
            <p:nvPr/>
          </p:nvSpPr>
          <p:spPr bwMode="auto">
            <a:xfrm>
              <a:off x="9072325" y="3270044"/>
              <a:ext cx="2681034" cy="36602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Candara" pitchFamily="34" charset="0"/>
                </a:rPr>
                <a:t>Cylindrical Triple GEM</a:t>
              </a:r>
            </a:p>
          </p:txBody>
        </p:sp>
      </p:grpSp>
      <p:sp>
        <p:nvSpPr>
          <p:cNvPr id="71" name="Text Box 47"/>
          <p:cNvSpPr txBox="1">
            <a:spLocks noChangeArrowheads="1"/>
          </p:cNvSpPr>
          <p:nvPr/>
        </p:nvSpPr>
        <p:spPr bwMode="auto">
          <a:xfrm>
            <a:off x="3214678" y="1071546"/>
            <a:ext cx="1283892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dirty="0" smtClean="0">
                <a:solidFill>
                  <a:srgbClr val="7030A0"/>
                </a:solidFill>
                <a:latin typeface="Maiandra GD" pitchFamily="34" charset="0"/>
              </a:rPr>
              <a:t>FEE boards</a:t>
            </a:r>
            <a:endParaRPr lang="en-US" dirty="0">
              <a:solidFill>
                <a:srgbClr val="7030A0"/>
              </a:solidFill>
              <a:latin typeface="Maiandra GD" pitchFamily="34" charset="0"/>
            </a:endParaRPr>
          </a:p>
        </p:txBody>
      </p:sp>
      <p:cxnSp>
        <p:nvCxnSpPr>
          <p:cNvPr id="73" name="Straight Arrow Connector 72"/>
          <p:cNvCxnSpPr>
            <a:stCxn id="71" idx="1"/>
          </p:cNvCxnSpPr>
          <p:nvPr/>
        </p:nvCxnSpPr>
        <p:spPr>
          <a:xfrm rot="10800000" flipV="1">
            <a:off x="1571604" y="1256212"/>
            <a:ext cx="1643074" cy="296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71" idx="2"/>
          </p:cNvCxnSpPr>
          <p:nvPr/>
        </p:nvCxnSpPr>
        <p:spPr>
          <a:xfrm rot="16200000" flipH="1">
            <a:off x="3326614" y="1970888"/>
            <a:ext cx="1203098" cy="1430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5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697432" y="3328648"/>
            <a:ext cx="2337578" cy="1772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8005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4" descr="20120912_092409.jpg"/>
          <p:cNvPicPr>
            <a:picLocks noChangeAspect="1"/>
          </p:cNvPicPr>
          <p:nvPr/>
        </p:nvPicPr>
        <p:blipFill>
          <a:blip r:embed="rId2" cstate="print"/>
          <a:srcRect l="-1575" r="777" b="16000"/>
          <a:stretch>
            <a:fillRect/>
          </a:stretch>
        </p:blipFill>
        <p:spPr bwMode="auto">
          <a:xfrm>
            <a:off x="3995936" y="1124744"/>
            <a:ext cx="4954032" cy="309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124744"/>
            <a:ext cx="3744416" cy="4525963"/>
          </a:xfrm>
        </p:spPr>
        <p:txBody>
          <a:bodyPr>
            <a:normAutofit lnSpcReduction="10000"/>
          </a:bodyPr>
          <a:lstStyle/>
          <a:p>
            <a:r>
              <a:rPr lang="it-IT" sz="2000" dirty="0"/>
              <a:t>W</a:t>
            </a:r>
            <a:r>
              <a:rPr lang="it-IT" sz="2000" dirty="0" smtClean="0"/>
              <a:t>e have already shown in previous meetings the construction procedure of the </a:t>
            </a:r>
            <a:r>
              <a:rPr lang="it-IT" sz="2000" dirty="0" smtClean="0">
                <a:solidFill>
                  <a:schemeClr val="accent2"/>
                </a:solidFill>
              </a:rPr>
              <a:t>Cylindrical-GEM </a:t>
            </a:r>
            <a:r>
              <a:rPr lang="it-IT" sz="2000" dirty="0" smtClean="0"/>
              <a:t>detectors</a:t>
            </a:r>
          </a:p>
          <a:p>
            <a:r>
              <a:rPr lang="it-IT" sz="2000" dirty="0" smtClean="0"/>
              <a:t>At the last SC we reported on the successful creation of the first </a:t>
            </a:r>
            <a:r>
              <a:rPr lang="it-IT" sz="2000" dirty="0" smtClean="0">
                <a:solidFill>
                  <a:schemeClr val="accent3"/>
                </a:solidFill>
              </a:rPr>
              <a:t>2 Layers of the IT</a:t>
            </a:r>
          </a:p>
          <a:p>
            <a:endParaRPr lang="it-IT" sz="2000" dirty="0"/>
          </a:p>
          <a:p>
            <a:r>
              <a:rPr lang="it-IT" sz="2000" dirty="0" smtClean="0"/>
              <a:t>Since then </a:t>
            </a:r>
            <a:r>
              <a:rPr lang="it-IT" sz="2000" dirty="0" smtClean="0">
                <a:solidFill>
                  <a:schemeClr val="accent3"/>
                </a:solidFill>
              </a:rPr>
              <a:t>the third detector Layer has been completed</a:t>
            </a:r>
          </a:p>
          <a:p>
            <a:r>
              <a:rPr lang="it-IT" sz="2000" dirty="0" smtClean="0"/>
              <a:t>Tests with </a:t>
            </a:r>
            <a:r>
              <a:rPr lang="el-GR" sz="2000" dirty="0" smtClean="0"/>
              <a:t>β</a:t>
            </a:r>
            <a:r>
              <a:rPr lang="it-IT" sz="2000" dirty="0" smtClean="0"/>
              <a:t> source and cosmic rays have been accomplished</a:t>
            </a:r>
            <a:endParaRPr lang="it-IT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19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IT Status</a:t>
            </a:r>
            <a:endParaRPr lang="it-IT" dirty="0"/>
          </a:p>
        </p:txBody>
      </p:sp>
      <p:pic>
        <p:nvPicPr>
          <p:cNvPr id="8" name="Immagine 4" descr="20120912_092409.jpg"/>
          <p:cNvPicPr>
            <a:picLocks noChangeAspect="1"/>
          </p:cNvPicPr>
          <p:nvPr/>
        </p:nvPicPr>
        <p:blipFill rotWithShape="1">
          <a:blip r:embed="rId2" cstate="print"/>
          <a:srcRect l="32767" r="777" b="16000"/>
          <a:stretch/>
        </p:blipFill>
        <p:spPr bwMode="auto">
          <a:xfrm>
            <a:off x="5676612" y="1124744"/>
            <a:ext cx="3266155" cy="309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740352" y="1916832"/>
            <a:ext cx="1051376" cy="40011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Layer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96888" y="1700808"/>
            <a:ext cx="1051376" cy="40011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Layer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1960" y="1516722"/>
            <a:ext cx="1051376" cy="40011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Layer 3</a:t>
            </a:r>
          </a:p>
        </p:txBody>
      </p:sp>
    </p:spTree>
    <p:extLst>
      <p:ext uri="{BB962C8B-B14F-4D97-AF65-F5344CB8AC3E}">
        <p14:creationId xmlns:p14="http://schemas.microsoft.com/office/powerpoint/2010/main" val="163247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sz="3200" dirty="0" smtClean="0">
                <a:solidFill>
                  <a:schemeClr val="accent3"/>
                </a:solidFill>
              </a:rPr>
              <a:t>KLOE present Status:</a:t>
            </a:r>
          </a:p>
          <a:p>
            <a:pPr lvl="1"/>
            <a:r>
              <a:rPr lang="en-US" sz="2800" dirty="0" smtClean="0"/>
              <a:t>Detector</a:t>
            </a:r>
          </a:p>
          <a:p>
            <a:pPr lvl="1"/>
            <a:r>
              <a:rPr lang="en-US" sz="2800" dirty="0" smtClean="0"/>
              <a:t>Data Taking</a:t>
            </a:r>
            <a:endParaRPr lang="it-IT" sz="2800" dirty="0"/>
          </a:p>
          <a:p>
            <a:pPr lvl="1"/>
            <a:r>
              <a:rPr lang="it-IT" sz="2800" dirty="0" smtClean="0"/>
              <a:t>Data Analysis</a:t>
            </a:r>
          </a:p>
          <a:p>
            <a:endParaRPr lang="it-IT" sz="3200" dirty="0" smtClean="0"/>
          </a:p>
          <a:p>
            <a:r>
              <a:rPr lang="it-IT" sz="3200" dirty="0" smtClean="0">
                <a:solidFill>
                  <a:schemeClr val="accent3"/>
                </a:solidFill>
              </a:rPr>
              <a:t>KLOE Upgrades Status:</a:t>
            </a:r>
          </a:p>
          <a:p>
            <a:pPr lvl="1"/>
            <a:r>
              <a:rPr lang="it-IT" sz="2800" dirty="0" smtClean="0"/>
              <a:t>Crystal Calorimeter - CCAL</a:t>
            </a:r>
            <a:endParaRPr lang="it-IT" sz="2800" dirty="0"/>
          </a:p>
          <a:p>
            <a:pPr lvl="1"/>
            <a:r>
              <a:rPr lang="it-IT" sz="2800" dirty="0" smtClean="0"/>
              <a:t>Quadrupole Calorimeter - QCAL</a:t>
            </a:r>
            <a:endParaRPr lang="it-IT" sz="2800" dirty="0"/>
          </a:p>
          <a:p>
            <a:pPr lvl="1"/>
            <a:r>
              <a:rPr lang="it-IT" sz="2800" dirty="0" smtClean="0"/>
              <a:t>Inner Tracker - IT</a:t>
            </a:r>
            <a:endParaRPr lang="it-IT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2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Report Overview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536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2" name="Group 2071"/>
          <p:cNvGrpSpPr/>
          <p:nvPr/>
        </p:nvGrpSpPr>
        <p:grpSpPr>
          <a:xfrm>
            <a:off x="755576" y="1916832"/>
            <a:ext cx="1774825" cy="3528392"/>
            <a:chOff x="827584" y="2492896"/>
            <a:chExt cx="1774825" cy="3528392"/>
          </a:xfrm>
        </p:grpSpPr>
        <p:pic>
          <p:nvPicPr>
            <p:cNvPr id="2060" name="Picture 5" descr="C:\Users\danilo\Dropbox\LNF\kloe2\CSNov12\XV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884642"/>
              <a:ext cx="1774825" cy="2751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71" name="Group 2070"/>
            <p:cNvGrpSpPr/>
            <p:nvPr/>
          </p:nvGrpSpPr>
          <p:grpSpPr>
            <a:xfrm>
              <a:off x="827584" y="2492896"/>
              <a:ext cx="1774825" cy="369332"/>
              <a:chOff x="827584" y="2492896"/>
              <a:chExt cx="1774825" cy="369332"/>
            </a:xfrm>
          </p:grpSpPr>
          <p:sp>
            <p:nvSpPr>
              <p:cNvPr id="2069" name="Rectangle 2068"/>
              <p:cNvSpPr/>
              <p:nvPr/>
            </p:nvSpPr>
            <p:spPr>
              <a:xfrm>
                <a:off x="827584" y="2557919"/>
                <a:ext cx="1774825" cy="22301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70" name="TextBox 2069"/>
              <p:cNvSpPr txBox="1"/>
              <p:nvPr/>
            </p:nvSpPr>
            <p:spPr>
              <a:xfrm>
                <a:off x="1115616" y="2492896"/>
                <a:ext cx="1224136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>
                    <a:solidFill>
                      <a:srgbClr val="FFFF00"/>
                    </a:solidFill>
                    <a:latin typeface="Candara" pitchFamily="34" charset="0"/>
                  </a:rPr>
                  <a:t>FEE</a:t>
                </a: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827584" y="5651956"/>
              <a:ext cx="1774825" cy="369332"/>
              <a:chOff x="827584" y="2492896"/>
              <a:chExt cx="1774825" cy="369332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827584" y="2557919"/>
                <a:ext cx="1774825" cy="22301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115616" y="2492896"/>
                <a:ext cx="1224136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>
                    <a:solidFill>
                      <a:srgbClr val="FFFF00"/>
                    </a:solidFill>
                    <a:latin typeface="Candara" pitchFamily="34" charset="0"/>
                  </a:rPr>
                  <a:t>FEE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7328"/>
            <a:ext cx="8622776" cy="792088"/>
          </a:xfrm>
        </p:spPr>
        <p:txBody>
          <a:bodyPr>
            <a:normAutofit fontScale="90000"/>
          </a:bodyPr>
          <a:lstStyle/>
          <a:p>
            <a:r>
              <a:rPr lang="it-IT" baseline="30000" dirty="0" smtClean="0"/>
              <a:t>90</a:t>
            </a:r>
            <a:r>
              <a:rPr lang="it-IT" dirty="0" smtClean="0"/>
              <a:t>Sr Source Scan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20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grpSp>
        <p:nvGrpSpPr>
          <p:cNvPr id="2056" name="Group 2055"/>
          <p:cNvGrpSpPr/>
          <p:nvPr/>
        </p:nvGrpSpPr>
        <p:grpSpPr>
          <a:xfrm>
            <a:off x="3449488" y="719625"/>
            <a:ext cx="5673500" cy="2925399"/>
            <a:chOff x="3449488" y="719625"/>
            <a:chExt cx="5673500" cy="2925399"/>
          </a:xfrm>
        </p:grpSpPr>
        <p:pic>
          <p:nvPicPr>
            <p:cNvPr id="2050" name="Picture 2" descr="C:\Users\danilo\Dropbox\LNF\kloe2\CSNov12\Picture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9488" y="719625"/>
              <a:ext cx="5673500" cy="292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427984" y="764704"/>
              <a:ext cx="3240360" cy="3693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chemeClr val="accent3"/>
                  </a:solidFill>
                  <a:latin typeface="Candara" pitchFamily="34" charset="0"/>
                </a:rPr>
                <a:t>X-view Hits distribution</a:t>
              </a:r>
            </a:p>
          </p:txBody>
        </p:sp>
      </p:grpSp>
      <p:grpSp>
        <p:nvGrpSpPr>
          <p:cNvPr id="2057" name="Group 2056"/>
          <p:cNvGrpSpPr/>
          <p:nvPr/>
        </p:nvGrpSpPr>
        <p:grpSpPr>
          <a:xfrm>
            <a:off x="3449488" y="3746483"/>
            <a:ext cx="5659016" cy="3066893"/>
            <a:chOff x="3449488" y="3746483"/>
            <a:chExt cx="5659016" cy="3066893"/>
          </a:xfrm>
        </p:grpSpPr>
        <p:grpSp>
          <p:nvGrpSpPr>
            <p:cNvPr id="7" name="Group 6"/>
            <p:cNvGrpSpPr/>
            <p:nvPr/>
          </p:nvGrpSpPr>
          <p:grpSpPr>
            <a:xfrm>
              <a:off x="3449488" y="3746483"/>
              <a:ext cx="5659016" cy="3066893"/>
              <a:chOff x="2663654" y="3781782"/>
              <a:chExt cx="5659016" cy="3066893"/>
            </a:xfrm>
          </p:grpSpPr>
          <p:pic>
            <p:nvPicPr>
              <p:cNvPr id="2051" name="Picture 3" descr="C:\Users\danilo\Dropbox\LNF\kloe2\CSNov12\Picture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3654" y="3781782"/>
                <a:ext cx="5659016" cy="30668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ttangolo 8"/>
              <p:cNvSpPr/>
              <p:nvPr/>
            </p:nvSpPr>
            <p:spPr>
              <a:xfrm>
                <a:off x="3890183" y="4221088"/>
                <a:ext cx="161614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Candara" pitchFamily="34" charset="0"/>
                  </a:rPr>
                  <a:t>V </a:t>
                </a: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Candara" pitchFamily="34" charset="0"/>
                  </a:rPr>
                  <a:t>strips</a:t>
                </a: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Candara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Candara" pitchFamily="34" charset="0"/>
                  </a:rPr>
                  <a:t> not illuminated </a:t>
                </a:r>
              </a:p>
            </p:txBody>
          </p:sp>
          <p:cxnSp>
            <p:nvCxnSpPr>
              <p:cNvPr id="15" name="Connettore 2 10"/>
              <p:cNvCxnSpPr>
                <a:stCxn id="14" idx="2"/>
              </p:cNvCxnSpPr>
              <p:nvPr/>
            </p:nvCxnSpPr>
            <p:spPr>
              <a:xfrm>
                <a:off x="4698257" y="4805863"/>
                <a:ext cx="19049" cy="121545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Connettore 2 13"/>
              <p:cNvCxnSpPr/>
              <p:nvPr/>
            </p:nvCxnSpPr>
            <p:spPr>
              <a:xfrm>
                <a:off x="5004644" y="4725913"/>
                <a:ext cx="1368425" cy="158432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Connettore 2 15"/>
              <p:cNvCxnSpPr/>
              <p:nvPr/>
            </p:nvCxnSpPr>
            <p:spPr>
              <a:xfrm flipH="1">
                <a:off x="3275856" y="4797351"/>
                <a:ext cx="936625" cy="136842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/>
            <p:cNvSpPr txBox="1"/>
            <p:nvPr/>
          </p:nvSpPr>
          <p:spPr>
            <a:xfrm>
              <a:off x="4427984" y="3779748"/>
              <a:ext cx="3240360" cy="3693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chemeClr val="accent3"/>
                  </a:solidFill>
                  <a:latin typeface="Candara" pitchFamily="34" charset="0"/>
                </a:rPr>
                <a:t>V</a:t>
              </a:r>
              <a:r>
                <a:rPr lang="it-IT" b="1" dirty="0" smtClean="0">
                  <a:solidFill>
                    <a:schemeClr val="accent3"/>
                  </a:solidFill>
                  <a:latin typeface="Candara" pitchFamily="34" charset="0"/>
                </a:rPr>
                <a:t>-view Hits distribution</a:t>
              </a:r>
            </a:p>
          </p:txBody>
        </p:sp>
      </p:grpSp>
      <p:grpSp>
        <p:nvGrpSpPr>
          <p:cNvPr id="2062" name="Group 2061"/>
          <p:cNvGrpSpPr/>
          <p:nvPr/>
        </p:nvGrpSpPr>
        <p:grpSpPr>
          <a:xfrm>
            <a:off x="827584" y="2305938"/>
            <a:ext cx="1353986" cy="2756418"/>
            <a:chOff x="3766782" y="764704"/>
            <a:chExt cx="1353986" cy="2756418"/>
          </a:xfrm>
        </p:grpSpPr>
        <p:sp>
          <p:nvSpPr>
            <p:cNvPr id="2061" name="Rectangle 2060"/>
            <p:cNvSpPr/>
            <p:nvPr/>
          </p:nvSpPr>
          <p:spPr>
            <a:xfrm>
              <a:off x="3766782" y="764704"/>
              <a:ext cx="163773" cy="27564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349867" y="764704"/>
              <a:ext cx="163773" cy="27564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956995" y="764704"/>
              <a:ext cx="163773" cy="27564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755576" y="1916832"/>
            <a:ext cx="1774825" cy="3528392"/>
            <a:chOff x="827584" y="2492896"/>
            <a:chExt cx="1774825" cy="3528392"/>
          </a:xfrm>
        </p:grpSpPr>
        <p:pic>
          <p:nvPicPr>
            <p:cNvPr id="77" name="Picture 5" descr="C:\Users\danilo\Dropbox\LNF\kloe2\CSNov12\XV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884642"/>
              <a:ext cx="1774825" cy="2751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8" name="Group 77"/>
            <p:cNvGrpSpPr/>
            <p:nvPr/>
          </p:nvGrpSpPr>
          <p:grpSpPr>
            <a:xfrm>
              <a:off x="827584" y="2492896"/>
              <a:ext cx="1774825" cy="369332"/>
              <a:chOff x="827584" y="2492896"/>
              <a:chExt cx="1774825" cy="369332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827584" y="2557919"/>
                <a:ext cx="1774825" cy="22301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1115616" y="2492896"/>
                <a:ext cx="1224136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>
                    <a:solidFill>
                      <a:srgbClr val="FFFF00"/>
                    </a:solidFill>
                    <a:latin typeface="Candara" pitchFamily="34" charset="0"/>
                  </a:rPr>
                  <a:t>FEE</a:t>
                </a: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827584" y="5651956"/>
              <a:ext cx="1774825" cy="369332"/>
              <a:chOff x="827584" y="2492896"/>
              <a:chExt cx="1774825" cy="369332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827584" y="2557919"/>
                <a:ext cx="1774825" cy="22301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1115616" y="2492896"/>
                <a:ext cx="1224136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>
                    <a:solidFill>
                      <a:srgbClr val="FFFF00"/>
                    </a:solidFill>
                    <a:latin typeface="Candara" pitchFamily="34" charset="0"/>
                  </a:rPr>
                  <a:t>FEE</a:t>
                </a:r>
              </a:p>
            </p:txBody>
          </p:sp>
        </p:grpSp>
      </p:grpSp>
      <p:grpSp>
        <p:nvGrpSpPr>
          <p:cNvPr id="2067" name="Group 2066"/>
          <p:cNvGrpSpPr/>
          <p:nvPr/>
        </p:nvGrpSpPr>
        <p:grpSpPr>
          <a:xfrm>
            <a:off x="971600" y="2171493"/>
            <a:ext cx="1560082" cy="3129715"/>
            <a:chOff x="3924353" y="596335"/>
            <a:chExt cx="1560082" cy="3129715"/>
          </a:xfrm>
        </p:grpSpPr>
        <p:sp>
          <p:nvSpPr>
            <p:cNvPr id="2066" name="Rectangle 2065"/>
            <p:cNvSpPr/>
            <p:nvPr/>
          </p:nvSpPr>
          <p:spPr>
            <a:xfrm rot="1689275">
              <a:off x="4639473" y="635644"/>
              <a:ext cx="229243" cy="309040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Rectangle 61"/>
            <p:cNvSpPr/>
            <p:nvPr/>
          </p:nvSpPr>
          <p:spPr>
            <a:xfrm rot="1689275">
              <a:off x="4234600" y="596335"/>
              <a:ext cx="224296" cy="236693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Rectangle 62"/>
            <p:cNvSpPr/>
            <p:nvPr/>
          </p:nvSpPr>
          <p:spPr>
            <a:xfrm rot="1689275">
              <a:off x="4915141" y="1811622"/>
              <a:ext cx="220820" cy="181503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Rectangle 63"/>
            <p:cNvSpPr/>
            <p:nvPr/>
          </p:nvSpPr>
          <p:spPr>
            <a:xfrm rot="1689275">
              <a:off x="5270405" y="2720866"/>
              <a:ext cx="214030" cy="85206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Rectangle 64"/>
            <p:cNvSpPr/>
            <p:nvPr/>
          </p:nvSpPr>
          <p:spPr>
            <a:xfrm rot="1689275">
              <a:off x="3924353" y="729181"/>
              <a:ext cx="229865" cy="97508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068" name="Oval 2067"/>
          <p:cNvSpPr/>
          <p:nvPr/>
        </p:nvSpPr>
        <p:spPr>
          <a:xfrm>
            <a:off x="467544" y="3255592"/>
            <a:ext cx="2340260" cy="857110"/>
          </a:xfrm>
          <a:prstGeom prst="ellipse">
            <a:avLst/>
          </a:prstGeom>
          <a:solidFill>
            <a:srgbClr val="6EA0B0">
              <a:alpha val="47843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267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21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Cosmic rays Test</a:t>
            </a:r>
            <a:endParaRPr lang="it-IT" dirty="0"/>
          </a:p>
        </p:txBody>
      </p:sp>
      <p:pic>
        <p:nvPicPr>
          <p:cNvPr id="1026" name="Picture 2" descr="C:\Users\danilo\Dropbox\Camera Uploads\2012-11-16 16.23.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6" y="1772816"/>
            <a:ext cx="6214368" cy="466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12"/>
          <p:cNvSpPr>
            <a:spLocks noChangeArrowheads="1"/>
          </p:cNvSpPr>
          <p:nvPr/>
        </p:nvSpPr>
        <p:spPr bwMode="auto">
          <a:xfrm>
            <a:off x="6615037" y="5229200"/>
            <a:ext cx="2448173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Candara" pitchFamily="34" charset="0"/>
              </a:rPr>
              <a:t>tracking provided by external 10x10 cm</a:t>
            </a:r>
            <a:r>
              <a:rPr lang="en-US" sz="2000" baseline="30000" dirty="0" smtClean="0">
                <a:latin typeface="Candara" pitchFamily="34" charset="0"/>
              </a:rPr>
              <a:t>2</a:t>
            </a:r>
            <a:r>
              <a:rPr lang="en-US" sz="2000" dirty="0" smtClean="0">
                <a:latin typeface="Candara" pitchFamily="34" charset="0"/>
              </a:rPr>
              <a:t> Triple-GEM</a:t>
            </a:r>
            <a:endParaRPr lang="en-US" sz="2000" dirty="0">
              <a:latin typeface="Candara" pitchFamily="34" charset="0"/>
            </a:endParaRPr>
          </a:p>
        </p:txBody>
      </p:sp>
      <p:sp>
        <p:nvSpPr>
          <p:cNvPr id="9" name="Rettangolo 7"/>
          <p:cNvSpPr>
            <a:spLocks noChangeArrowheads="1"/>
          </p:cNvSpPr>
          <p:nvPr/>
        </p:nvSpPr>
        <p:spPr bwMode="auto">
          <a:xfrm>
            <a:off x="323528" y="908720"/>
            <a:ext cx="48245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512">
              <a:spcBef>
                <a:spcPct val="20000"/>
              </a:spcBef>
              <a:buClr>
                <a:srgbClr val="7030A0"/>
              </a:buClr>
              <a:buSzPct val="100000"/>
              <a:defRPr/>
            </a:pPr>
            <a:r>
              <a:rPr lang="it-IT" sz="2000" dirty="0" smtClean="0">
                <a:solidFill>
                  <a:schemeClr val="accent2"/>
                </a:solidFill>
                <a:latin typeface="Candara" pitchFamily="34" charset="0"/>
              </a:rPr>
              <a:t>Test with final </a:t>
            </a:r>
            <a:r>
              <a:rPr lang="it-IT" sz="2000" dirty="0">
                <a:solidFill>
                  <a:schemeClr val="accent2"/>
                </a:solidFill>
                <a:latin typeface="Candara" pitchFamily="34" charset="0"/>
              </a:rPr>
              <a:t>HV cables and </a:t>
            </a:r>
            <a:r>
              <a:rPr lang="it-IT" sz="2000" dirty="0" smtClean="0">
                <a:solidFill>
                  <a:schemeClr val="accent2"/>
                </a:solidFill>
                <a:latin typeface="Candara" pitchFamily="34" charset="0"/>
              </a:rPr>
              <a:t>distributors, final FEE and DAQ system</a:t>
            </a:r>
            <a:endParaRPr lang="it-IT" sz="2000" dirty="0">
              <a:solidFill>
                <a:schemeClr val="accent2"/>
              </a:solidFill>
              <a:latin typeface="Candara" pitchFamily="34" charset="0"/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 flipV="1">
            <a:off x="4742829" y="3356992"/>
            <a:ext cx="1872208" cy="238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1"/>
          </p:cNvCxnSpPr>
          <p:nvPr/>
        </p:nvCxnSpPr>
        <p:spPr>
          <a:xfrm flipH="1">
            <a:off x="4644009" y="5737032"/>
            <a:ext cx="1971028" cy="3562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2"/>
          <p:cNvSpPr>
            <a:spLocks noChangeArrowheads="1"/>
          </p:cNvSpPr>
          <p:nvPr/>
        </p:nvSpPr>
        <p:spPr bwMode="auto">
          <a:xfrm>
            <a:off x="6615037" y="2204864"/>
            <a:ext cx="2448173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ndara" pitchFamily="34" charset="0"/>
              </a:rPr>
              <a:t>t</a:t>
            </a:r>
            <a:r>
              <a:rPr lang="en-US" sz="2000" dirty="0" smtClean="0">
                <a:latin typeface="Candara" pitchFamily="34" charset="0"/>
              </a:rPr>
              <a:t>op/bottom scintillators for trigger</a:t>
            </a:r>
            <a:endParaRPr lang="en-US" sz="2000" dirty="0">
              <a:latin typeface="Candara" pitchFamily="34" charset="0"/>
            </a:endParaRPr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>
            <a:off x="4742829" y="2712696"/>
            <a:ext cx="1872208" cy="2122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83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Cosmic rays Test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22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pic>
        <p:nvPicPr>
          <p:cNvPr id="6" name="Picture 5" descr="C:\DOCUME~1\erika\IMPOST~1\Temp\Rar$DR03.172\XvsZ_cont4_linz.gif"/>
          <p:cNvPicPr>
            <a:picLocks noChangeAspect="1" noChangeArrowheads="1"/>
          </p:cNvPicPr>
          <p:nvPr/>
        </p:nvPicPr>
        <p:blipFill>
          <a:blip r:embed="rId2" cstate="print"/>
          <a:srcRect l="4819" t="2014"/>
          <a:stretch>
            <a:fillRect/>
          </a:stretch>
        </p:blipFill>
        <p:spPr bwMode="auto">
          <a:xfrm>
            <a:off x="4572000" y="1792883"/>
            <a:ext cx="4572000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C:\DOCUME~1\erika\IMPOST~1\Temp\Rar$DR04.750\CGEM_3Dxyz_CosmicAug201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4" y="1362670"/>
            <a:ext cx="4537076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8"/>
          <p:cNvSpPr txBox="1">
            <a:spLocks noChangeArrowheads="1"/>
          </p:cNvSpPr>
          <p:nvPr/>
        </p:nvSpPr>
        <p:spPr bwMode="auto">
          <a:xfrm>
            <a:off x="3388917" y="1340768"/>
            <a:ext cx="10390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ndara" pitchFamily="34" charset="0"/>
              </a:rPr>
              <a:t>3D view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572000" y="1772816"/>
            <a:ext cx="4540597" cy="4320158"/>
            <a:chOff x="4572000" y="1772816"/>
            <a:chExt cx="4540597" cy="4320158"/>
          </a:xfrm>
        </p:grpSpPr>
        <p:pic>
          <p:nvPicPr>
            <p:cNvPr id="9" name="Picture 3" descr="C:\Documents and Settings\erika\Desktop\KLOE-2\Conferences\MiniWorkshop24Oct2012\Plots dai Cosmici\ZvsX_Cool.gif"/>
            <p:cNvPicPr>
              <a:picLocks noChangeAspect="1" noChangeArrowheads="1"/>
            </p:cNvPicPr>
            <p:nvPr/>
          </p:nvPicPr>
          <p:blipFill>
            <a:blip r:embed="rId4" cstate="print"/>
            <a:srcRect l="20625" t="20329" r="16904" b="18217"/>
            <a:stretch>
              <a:fillRect/>
            </a:stretch>
          </p:blipFill>
          <p:spPr bwMode="auto">
            <a:xfrm>
              <a:off x="4572000" y="1844824"/>
              <a:ext cx="4500563" cy="424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CasellaDiTesto 8"/>
            <p:cNvSpPr txBox="1"/>
            <p:nvPr/>
          </p:nvSpPr>
          <p:spPr>
            <a:xfrm>
              <a:off x="7452320" y="1772816"/>
              <a:ext cx="1660277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ndara" pitchFamily="34" charset="0"/>
                </a:rPr>
                <a:t>Z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ndara" pitchFamily="34" charset="0"/>
                </a:rPr>
                <a:t>vs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ndara" pitchFamily="34" charset="0"/>
                </a:rPr>
                <a:t> X </a:t>
              </a:r>
              <a:endPara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ndara" pitchFamily="34" charset="0"/>
                </a:rPr>
                <a:t>(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ndara" pitchFamily="34" charset="0"/>
                </a:rPr>
                <a:t>Lego View)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99592" y="2780928"/>
            <a:ext cx="86409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accent2"/>
                </a:solidFill>
                <a:latin typeface="Candara" pitchFamily="34" charset="0"/>
              </a:rPr>
              <a:t>noise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72979" y="3645584"/>
            <a:ext cx="86409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2"/>
                </a:solidFill>
                <a:latin typeface="Candara" pitchFamily="34" charset="0"/>
              </a:rPr>
              <a:t>c</a:t>
            </a:r>
            <a:r>
              <a:rPr lang="it-IT" dirty="0" smtClean="0">
                <a:solidFill>
                  <a:schemeClr val="accent2"/>
                </a:solidFill>
                <a:latin typeface="Candara" pitchFamily="34" charset="0"/>
              </a:rPr>
              <a:t>osmic tracks</a:t>
            </a: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 flipV="1">
            <a:off x="2843808" y="3356992"/>
            <a:ext cx="829171" cy="6117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1"/>
          </p:cNvCxnSpPr>
          <p:nvPr/>
        </p:nvCxnSpPr>
        <p:spPr>
          <a:xfrm flipH="1">
            <a:off x="2411760" y="3968750"/>
            <a:ext cx="1261219" cy="6843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18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23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1520" y="44624"/>
            <a:ext cx="8622776" cy="6480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 Operation at High Temperature</a:t>
            </a:r>
            <a:endParaRPr lang="it-IT" dirty="0"/>
          </a:p>
        </p:txBody>
      </p:sp>
      <p:sp>
        <p:nvSpPr>
          <p:cNvPr id="7" name="CasellaDiTesto 3"/>
          <p:cNvSpPr txBox="1">
            <a:spLocks noGrp="1" noChangeArrowheads="1"/>
          </p:cNvSpPr>
          <p:nvPr>
            <p:ph idx="1"/>
          </p:nvPr>
        </p:nvSpPr>
        <p:spPr bwMode="auto">
          <a:xfrm>
            <a:off x="179512" y="764704"/>
            <a:ext cx="8806208" cy="225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defRPr/>
            </a:pPr>
            <a:r>
              <a:rPr lang="en-US" sz="1800" dirty="0"/>
              <a:t>DAFNE </a:t>
            </a:r>
            <a:r>
              <a:rPr lang="en-US" sz="1800" dirty="0" smtClean="0"/>
              <a:t>has recorded beam </a:t>
            </a:r>
            <a:r>
              <a:rPr lang="en-US" sz="1800" dirty="0"/>
              <a:t>pipe </a:t>
            </a:r>
            <a:r>
              <a:rPr lang="en-US" sz="1800" dirty="0" smtClean="0"/>
              <a:t>temperatures higher </a:t>
            </a:r>
            <a:r>
              <a:rPr lang="en-US" sz="1800" dirty="0"/>
              <a:t>than those foreseen (</a:t>
            </a:r>
            <a:r>
              <a:rPr lang="en-US" sz="1800" dirty="0">
                <a:solidFill>
                  <a:schemeClr val="accent2"/>
                </a:solidFill>
              </a:rPr>
              <a:t>up to 50 °</a:t>
            </a:r>
            <a:r>
              <a:rPr lang="en-US" sz="1800" dirty="0" smtClean="0">
                <a:solidFill>
                  <a:schemeClr val="accent2"/>
                </a:solidFill>
              </a:rPr>
              <a:t>C</a:t>
            </a:r>
            <a:r>
              <a:rPr lang="en-US" sz="1800" dirty="0" smtClean="0"/>
              <a:t>)</a:t>
            </a:r>
          </a:p>
          <a:p>
            <a:pPr marL="285750" indent="-285750">
              <a:defRPr/>
            </a:pPr>
            <a:r>
              <a:rPr lang="en-US" sz="1800" dirty="0" smtClean="0"/>
              <a:t>Temperature </a:t>
            </a:r>
            <a:r>
              <a:rPr lang="en-US" sz="1800" dirty="0"/>
              <a:t>tests on Layer2 showed some </a:t>
            </a:r>
            <a:r>
              <a:rPr lang="en-US" sz="1800" dirty="0" smtClean="0">
                <a:solidFill>
                  <a:schemeClr val="accent3"/>
                </a:solidFill>
              </a:rPr>
              <a:t>operation instability for </a:t>
            </a:r>
            <a:r>
              <a:rPr lang="en-US" sz="1800" dirty="0">
                <a:solidFill>
                  <a:schemeClr val="accent3"/>
                </a:solidFill>
              </a:rPr>
              <a:t>T &gt; 35-40 °</a:t>
            </a:r>
            <a:r>
              <a:rPr lang="en-US" sz="1800" dirty="0" smtClean="0">
                <a:solidFill>
                  <a:schemeClr val="accent3"/>
                </a:solidFill>
              </a:rPr>
              <a:t>C</a:t>
            </a:r>
            <a:r>
              <a:rPr lang="en-US" sz="1800" dirty="0" smtClean="0"/>
              <a:t>        </a:t>
            </a:r>
            <a:r>
              <a:rPr lang="en-US" sz="1800" dirty="0"/>
              <a:t>due to the mechanical </a:t>
            </a:r>
            <a:r>
              <a:rPr lang="en-US" sz="1800" dirty="0" smtClean="0"/>
              <a:t>“relaxation” </a:t>
            </a:r>
            <a:r>
              <a:rPr lang="en-US" sz="1800" dirty="0"/>
              <a:t>of the GEM </a:t>
            </a:r>
            <a:r>
              <a:rPr lang="en-US" sz="1800" dirty="0" smtClean="0"/>
              <a:t>foils</a:t>
            </a:r>
            <a:endParaRPr lang="en-US" sz="1800" dirty="0"/>
          </a:p>
          <a:p>
            <a:pPr marL="0" indent="0">
              <a:buNone/>
              <a:defRPr/>
            </a:pPr>
            <a:r>
              <a:rPr lang="en-US" sz="1800" dirty="0"/>
              <a:t>To cope with this </a:t>
            </a:r>
            <a:r>
              <a:rPr lang="en-US" sz="1800" dirty="0" smtClean="0"/>
              <a:t>problem: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800" dirty="0"/>
              <a:t>T</a:t>
            </a:r>
            <a:r>
              <a:rPr lang="en-US" sz="1800" dirty="0" smtClean="0"/>
              <a:t>he </a:t>
            </a:r>
            <a:r>
              <a:rPr lang="en-US" sz="1800" dirty="0"/>
              <a:t>DAFNE Interaction Point </a:t>
            </a:r>
            <a:r>
              <a:rPr lang="en-US" sz="1800" dirty="0" smtClean="0"/>
              <a:t>will be cooled: </a:t>
            </a:r>
            <a:r>
              <a:rPr lang="en-US" sz="1800" dirty="0"/>
              <a:t>mock-up tests indicate that the operation temperature </a:t>
            </a:r>
            <a:r>
              <a:rPr lang="en-US" sz="1800" dirty="0" smtClean="0"/>
              <a:t>can </a:t>
            </a:r>
            <a:r>
              <a:rPr lang="en-US" sz="1800" dirty="0"/>
              <a:t>be kept under 30 °</a:t>
            </a:r>
            <a:r>
              <a:rPr lang="en-US" sz="1800" dirty="0" smtClean="0"/>
              <a:t>C</a:t>
            </a:r>
            <a:endParaRPr lang="en-US" sz="180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800" dirty="0" smtClean="0"/>
              <a:t>We introduced a </a:t>
            </a:r>
            <a:r>
              <a:rPr lang="en-US" sz="1800" dirty="0">
                <a:solidFill>
                  <a:schemeClr val="accent2"/>
                </a:solidFill>
              </a:rPr>
              <a:t>300 µm thick </a:t>
            </a:r>
            <a:r>
              <a:rPr lang="en-US" sz="1800" dirty="0" smtClean="0">
                <a:solidFill>
                  <a:schemeClr val="accent2"/>
                </a:solidFill>
              </a:rPr>
              <a:t>spacing </a:t>
            </a:r>
            <a:r>
              <a:rPr lang="en-US" sz="1800" dirty="0">
                <a:solidFill>
                  <a:schemeClr val="accent2"/>
                </a:solidFill>
              </a:rPr>
              <a:t>grid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between </a:t>
            </a:r>
            <a:r>
              <a:rPr lang="en-US" sz="1800" dirty="0"/>
              <a:t>GEM electrodes for </a:t>
            </a:r>
            <a:r>
              <a:rPr lang="en-US" sz="1800" dirty="0" smtClean="0"/>
              <a:t>L3 and L4</a:t>
            </a:r>
            <a:endParaRPr lang="en-US" sz="1800" dirty="0"/>
          </a:p>
        </p:txBody>
      </p:sp>
      <p:pic>
        <p:nvPicPr>
          <p:cNvPr id="12" name="Picture 2" descr="J:\IMG_637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54" y="3645024"/>
            <a:ext cx="4617754" cy="259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J:\IMG_639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1835" y="3650218"/>
            <a:ext cx="4377693" cy="258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15616" y="3419708"/>
            <a:ext cx="2448272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PEEK grid assembled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62891" y="3419708"/>
            <a:ext cx="313558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grid placed around the GEM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27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626"/>
          </a:xfrm>
        </p:spPr>
        <p:txBody>
          <a:bodyPr/>
          <a:lstStyle/>
          <a:p>
            <a:r>
              <a:rPr lang="it-IT" sz="4800" dirty="0" smtClean="0"/>
              <a:t>Blocking Capacitor</a:t>
            </a:r>
            <a:endParaRPr lang="it-IT" sz="4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20.11.12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D. Domenici @ SC.LNF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3918849" cy="241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3"/>
          <p:cNvSpPr txBox="1">
            <a:spLocks noChangeArrowheads="1"/>
          </p:cNvSpPr>
          <p:nvPr/>
        </p:nvSpPr>
        <p:spPr bwMode="auto">
          <a:xfrm>
            <a:off x="21232" y="836712"/>
            <a:ext cx="9122768" cy="225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During </a:t>
            </a:r>
            <a:r>
              <a:rPr lang="en-US" sz="1800" dirty="0" smtClean="0"/>
              <a:t>the β </a:t>
            </a:r>
            <a:r>
              <a:rPr lang="en-US" sz="1800" dirty="0"/>
              <a:t>source tests we have observed «splash events» with large </a:t>
            </a:r>
            <a:r>
              <a:rPr lang="en-US" sz="1800" dirty="0" smtClean="0"/>
              <a:t>hit multiplicity</a:t>
            </a:r>
          </a:p>
          <a:p>
            <a:r>
              <a:rPr lang="en-US" sz="1800" dirty="0" smtClean="0"/>
              <a:t>The effect can be explained as X-talk due </a:t>
            </a:r>
            <a:r>
              <a:rPr lang="en-US" sz="1800" dirty="0" smtClean="0">
                <a:solidFill>
                  <a:schemeClr val="accent3"/>
                </a:solidFill>
              </a:rPr>
              <a:t>to capacitive coupling between GEM3Bottom and the Readout plane</a:t>
            </a:r>
          </a:p>
          <a:p>
            <a:r>
              <a:rPr lang="en-US" sz="1800" dirty="0" smtClean="0">
                <a:sym typeface="Wingdings" pitchFamily="2" charset="2"/>
              </a:rPr>
              <a:t>Splash </a:t>
            </a:r>
            <a:r>
              <a:rPr lang="en-US" sz="1800" dirty="0">
                <a:sym typeface="Wingdings" pitchFamily="2" charset="2"/>
              </a:rPr>
              <a:t>events are strongly suppressed by the insertion of </a:t>
            </a:r>
            <a:r>
              <a:rPr lang="en-US" sz="1800" dirty="0">
                <a:solidFill>
                  <a:schemeClr val="accent2"/>
                </a:solidFill>
                <a:sym typeface="Wingdings" pitchFamily="2" charset="2"/>
              </a:rPr>
              <a:t>a Blocking Capacitor circuit (BC)</a:t>
            </a:r>
            <a:r>
              <a:rPr lang="en-US" sz="1800" dirty="0">
                <a:sym typeface="Wingdings" pitchFamily="2" charset="2"/>
              </a:rPr>
              <a:t>: the current induced on </a:t>
            </a:r>
            <a:r>
              <a:rPr lang="en-US" sz="1800" dirty="0" smtClean="0">
                <a:sym typeface="Wingdings" pitchFamily="2" charset="2"/>
              </a:rPr>
              <a:t>G3Bottom </a:t>
            </a:r>
            <a:r>
              <a:rPr lang="en-US" sz="1800" dirty="0">
                <a:sym typeface="Wingdings" pitchFamily="2" charset="2"/>
              </a:rPr>
              <a:t>flows to ground rather than into the detector</a:t>
            </a:r>
            <a:endParaRPr lang="en-US" sz="1800" dirty="0"/>
          </a:p>
          <a:p>
            <a:endParaRPr lang="en-US" sz="1800" dirty="0"/>
          </a:p>
          <a:p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153400" y="6422064"/>
            <a:ext cx="762000" cy="365125"/>
          </a:xfrm>
        </p:spPr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24</a:t>
            </a:fld>
            <a:endParaRPr kumimoji="0"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644008" y="3068960"/>
            <a:ext cx="4176464" cy="3024336"/>
            <a:chOff x="4760289" y="973052"/>
            <a:chExt cx="4343400" cy="2823420"/>
          </a:xfrm>
        </p:grpSpPr>
        <p:pic>
          <p:nvPicPr>
            <p:cNvPr id="9" name="Immagine 5" descr="S5S6S7S8_blockingcapacitor.gi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61" b="4298"/>
            <a:stretch>
              <a:fillRect/>
            </a:stretch>
          </p:blipFill>
          <p:spPr bwMode="auto">
            <a:xfrm>
              <a:off x="4760289" y="973052"/>
              <a:ext cx="4343400" cy="2823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CasellaDiTesto 19"/>
            <p:cNvSpPr txBox="1">
              <a:spLocks noChangeArrowheads="1"/>
            </p:cNvSpPr>
            <p:nvPr/>
          </p:nvSpPr>
          <p:spPr bwMode="auto">
            <a:xfrm>
              <a:off x="5220072" y="1342294"/>
              <a:ext cx="1265090" cy="369332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it-IT" dirty="0" smtClean="0">
                  <a:solidFill>
                    <a:srgbClr val="002060"/>
                  </a:solidFill>
                  <a:latin typeface="Candara" pitchFamily="34" charset="0"/>
                </a:rPr>
                <a:t>without BC</a:t>
              </a:r>
              <a:endParaRPr lang="en-US" dirty="0">
                <a:solidFill>
                  <a:srgbClr val="002060"/>
                </a:solidFill>
                <a:latin typeface="Candara" pitchFamily="34" charset="0"/>
              </a:endParaRPr>
            </a:p>
          </p:txBody>
        </p:sp>
        <p:sp>
          <p:nvSpPr>
            <p:cNvPr id="11" name="CasellaDiTesto 19"/>
            <p:cNvSpPr txBox="1">
              <a:spLocks noChangeArrowheads="1"/>
            </p:cNvSpPr>
            <p:nvPr/>
          </p:nvSpPr>
          <p:spPr bwMode="auto">
            <a:xfrm>
              <a:off x="5220072" y="1820493"/>
              <a:ext cx="1087157" cy="646331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  <a:latin typeface="Candara" pitchFamily="34" charset="0"/>
                </a:rPr>
                <a:t>C = 2.2 nF</a:t>
              </a:r>
            </a:p>
            <a:p>
              <a:r>
                <a:rPr lang="it-IT" dirty="0" smtClean="0">
                  <a:solidFill>
                    <a:srgbClr val="FF0000"/>
                  </a:solidFill>
                  <a:latin typeface="Candara" pitchFamily="34" charset="0"/>
                </a:rPr>
                <a:t>R = 10 </a:t>
              </a:r>
              <a:r>
                <a:rPr lang="el-GR" dirty="0" smtClean="0">
                  <a:solidFill>
                    <a:srgbClr val="FF0000"/>
                  </a:solidFill>
                  <a:latin typeface="Candara" pitchFamily="34" charset="0"/>
                </a:rPr>
                <a:t>Ω</a:t>
              </a:r>
              <a:endParaRPr lang="en-US" dirty="0">
                <a:solidFill>
                  <a:srgbClr val="FF0000"/>
                </a:solidFill>
                <a:latin typeface="Candara" pitchFamily="34" charset="0"/>
              </a:endParaRPr>
            </a:p>
          </p:txBody>
        </p:sp>
      </p:grpSp>
      <p:pic>
        <p:nvPicPr>
          <p:cNvPr id="12" name="Picture 2" descr="C:\Users\danilo\Dropbox\Camera Uploads\2012-09-06 12.16.3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450414" y="4711251"/>
            <a:ext cx="1811549" cy="241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80809" y="6309320"/>
            <a:ext cx="1208014" cy="50405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7030A0"/>
                </a:solidFill>
                <a:latin typeface="Candara" pitchFamily="34" charset="0"/>
              </a:rPr>
              <a:t>BC-PCB</a:t>
            </a:r>
          </a:p>
        </p:txBody>
      </p:sp>
    </p:spTree>
    <p:extLst>
      <p:ext uri="{BB962C8B-B14F-4D97-AF65-F5344CB8AC3E}">
        <p14:creationId xmlns:p14="http://schemas.microsoft.com/office/powerpoint/2010/main" val="108043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340768"/>
            <a:ext cx="8208912" cy="4525963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>
                <a:solidFill>
                  <a:schemeClr val="accent3"/>
                </a:solidFill>
              </a:rPr>
              <a:t>Layer 4</a:t>
            </a:r>
          </a:p>
          <a:p>
            <a:pPr lvl="1"/>
            <a:r>
              <a:rPr lang="it-IT" dirty="0" smtClean="0">
                <a:solidFill>
                  <a:schemeClr val="accent2"/>
                </a:solidFill>
              </a:rPr>
              <a:t>Cathode</a:t>
            </a:r>
            <a:r>
              <a:rPr lang="it-IT" dirty="0">
                <a:solidFill>
                  <a:schemeClr val="accent2"/>
                </a:solidFill>
              </a:rPr>
              <a:t> </a:t>
            </a:r>
            <a:r>
              <a:rPr lang="it-IT" dirty="0" smtClean="0">
                <a:solidFill>
                  <a:schemeClr val="accent2"/>
                </a:solidFill>
              </a:rPr>
              <a:t>already done</a:t>
            </a:r>
          </a:p>
          <a:p>
            <a:pPr lvl="1"/>
            <a:r>
              <a:rPr lang="it-IT" dirty="0" smtClean="0">
                <a:solidFill>
                  <a:schemeClr val="accent2"/>
                </a:solidFill>
              </a:rPr>
              <a:t>This week: </a:t>
            </a:r>
            <a:r>
              <a:rPr lang="it-IT" dirty="0" smtClean="0"/>
              <a:t>GEM and readout delivery</a:t>
            </a:r>
          </a:p>
          <a:p>
            <a:pPr lvl="1"/>
            <a:r>
              <a:rPr lang="it-IT" dirty="0" smtClean="0">
                <a:solidFill>
                  <a:schemeClr val="accent2"/>
                </a:solidFill>
              </a:rPr>
              <a:t>Up to December-End: </a:t>
            </a:r>
            <a:r>
              <a:rPr lang="it-IT" dirty="0" smtClean="0"/>
              <a:t>GEM test and cylindrical gluings</a:t>
            </a:r>
          </a:p>
          <a:p>
            <a:pPr lvl="1"/>
            <a:r>
              <a:rPr lang="it-IT" dirty="0" smtClean="0">
                <a:solidFill>
                  <a:schemeClr val="accent2"/>
                </a:solidFill>
              </a:rPr>
              <a:t>November-End:</a:t>
            </a:r>
            <a:r>
              <a:rPr lang="it-IT" dirty="0" smtClean="0"/>
              <a:t> Readout connector soldering</a:t>
            </a:r>
          </a:p>
          <a:p>
            <a:pPr lvl="1"/>
            <a:r>
              <a:rPr lang="it-IT" dirty="0" smtClean="0">
                <a:solidFill>
                  <a:schemeClr val="accent2"/>
                </a:solidFill>
              </a:rPr>
              <a:t>December-Mid: </a:t>
            </a:r>
            <a:r>
              <a:rPr lang="it-IT" dirty="0" smtClean="0"/>
              <a:t>Readout cylindrical gluing</a:t>
            </a:r>
          </a:p>
          <a:p>
            <a:pPr lvl="1"/>
            <a:r>
              <a:rPr lang="it-IT" dirty="0" smtClean="0">
                <a:solidFill>
                  <a:schemeClr val="accent2"/>
                </a:solidFill>
              </a:rPr>
              <a:t>December-End: </a:t>
            </a:r>
            <a:r>
              <a:rPr lang="it-IT" dirty="0" smtClean="0"/>
              <a:t>Readout CF lamination</a:t>
            </a:r>
          </a:p>
          <a:p>
            <a:pPr lvl="1"/>
            <a:r>
              <a:rPr lang="it-IT" dirty="0" smtClean="0">
                <a:solidFill>
                  <a:schemeClr val="accent2"/>
                </a:solidFill>
              </a:rPr>
              <a:t>January-End: </a:t>
            </a:r>
            <a:r>
              <a:rPr lang="it-IT" dirty="0" smtClean="0"/>
              <a:t>Assembling and sealing</a:t>
            </a:r>
          </a:p>
          <a:p>
            <a:r>
              <a:rPr lang="it-IT" dirty="0" smtClean="0">
                <a:solidFill>
                  <a:schemeClr val="accent3"/>
                </a:solidFill>
              </a:rPr>
              <a:t>February-Mid: General assembling of 4 IT Layers and test</a:t>
            </a:r>
            <a:endParaRPr lang="it-IT" dirty="0">
              <a:solidFill>
                <a:schemeClr val="accent3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25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 IT Time Schedule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618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495325"/>
            <a:ext cx="8352928" cy="4525963"/>
          </a:xfrm>
        </p:spPr>
        <p:txBody>
          <a:bodyPr>
            <a:normAutofit/>
          </a:bodyPr>
          <a:lstStyle/>
          <a:p>
            <a:r>
              <a:rPr lang="it-IT" sz="2400" dirty="0" smtClean="0"/>
              <a:t>KLOE is operating properly with a </a:t>
            </a:r>
            <a:r>
              <a:rPr lang="it-IT" sz="2400" dirty="0" smtClean="0">
                <a:solidFill>
                  <a:schemeClr val="accent2"/>
                </a:solidFill>
              </a:rPr>
              <a:t>smooth data taking</a:t>
            </a:r>
          </a:p>
          <a:p>
            <a:endParaRPr lang="it-IT" sz="2400" dirty="0" smtClean="0"/>
          </a:p>
          <a:p>
            <a:r>
              <a:rPr lang="it-IT" sz="2400" dirty="0"/>
              <a:t>A</a:t>
            </a:r>
            <a:r>
              <a:rPr lang="it-IT" sz="2400" dirty="0" smtClean="0"/>
              <a:t>nalysis of old KLOE data still provides </a:t>
            </a:r>
            <a:r>
              <a:rPr lang="it-IT" sz="2400" dirty="0" smtClean="0">
                <a:solidFill>
                  <a:schemeClr val="accent2"/>
                </a:solidFill>
              </a:rPr>
              <a:t>interesting results</a:t>
            </a:r>
          </a:p>
          <a:p>
            <a:endParaRPr lang="it-IT" sz="2400" dirty="0" smtClean="0"/>
          </a:p>
          <a:p>
            <a:r>
              <a:rPr lang="it-IT" sz="2400" dirty="0" smtClean="0"/>
              <a:t>All detector upgrades are </a:t>
            </a:r>
            <a:r>
              <a:rPr lang="it-IT" sz="2400" dirty="0" smtClean="0">
                <a:solidFill>
                  <a:schemeClr val="accent2"/>
                </a:solidFill>
              </a:rPr>
              <a:t>proceding steadily</a:t>
            </a:r>
          </a:p>
          <a:p>
            <a:endParaRPr lang="it-IT" sz="2400" dirty="0" smtClean="0"/>
          </a:p>
          <a:p>
            <a:r>
              <a:rPr lang="it-IT" sz="2400" dirty="0" smtClean="0"/>
              <a:t>Expected completion foreseen for </a:t>
            </a:r>
            <a:r>
              <a:rPr lang="it-IT" sz="2400" dirty="0" smtClean="0">
                <a:solidFill>
                  <a:schemeClr val="accent2"/>
                </a:solidFill>
              </a:rPr>
              <a:t>middle of February 2013</a:t>
            </a:r>
            <a:endParaRPr lang="it-IT" sz="2400" dirty="0">
              <a:solidFill>
                <a:schemeClr val="accent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26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Conclusions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7477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880" y="3583837"/>
            <a:ext cx="4030216" cy="1826363"/>
          </a:xfrm>
        </p:spPr>
        <p:txBody>
          <a:bodyPr/>
          <a:lstStyle/>
          <a:p>
            <a:r>
              <a:rPr lang="en-US" dirty="0" smtClean="0"/>
              <a:t>Spares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20.11.12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Domenici @ SC.LNF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96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DC Trips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28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6" name="AutoShape 2" descr="imap://domenici@imaps.lnf.infn.it:993/fetch%3EUID%3E.INBOX%3E37440?part=1.2&amp;type=image/gif&amp;filename=LUMI_DC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AutoShape 4" descr="imap://domenici@imaps.lnf.infn.it:993/fetch%3EUID%3E.INBOX%3E37440?part=1.2&amp;type=image/gif&amp;filename=LUMI_DC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AutoShape 6" descr="imap://domenici@imaps.lnf.infn.it:993/fetch%3EUID%3E.INBOX%3E37440?part=1.2&amp;type=image/gif&amp;filename=LUMI_DC.gi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55" name="Picture 7" descr="C:\Users\danilo\Dropbox\LNF\kloe2\CSNov12\LUMI_D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10" y="980728"/>
            <a:ext cx="7828906" cy="561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695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1"/>
          <p:cNvGrpSpPr/>
          <p:nvPr/>
        </p:nvGrpSpPr>
        <p:grpSpPr>
          <a:xfrm>
            <a:off x="989479" y="3380222"/>
            <a:ext cx="7164919" cy="3204356"/>
            <a:chOff x="989479" y="3380222"/>
            <a:chExt cx="7164919" cy="3204356"/>
          </a:xfrm>
        </p:grpSpPr>
        <p:sp>
          <p:nvSpPr>
            <p:cNvPr id="133" name="Rectangle 132"/>
            <p:cNvSpPr/>
            <p:nvPr/>
          </p:nvSpPr>
          <p:spPr>
            <a:xfrm>
              <a:off x="1763688" y="3380222"/>
              <a:ext cx="5616624" cy="3204356"/>
            </a:xfrm>
            <a:prstGeom prst="rect">
              <a:avLst/>
            </a:prstGeom>
            <a:solidFill>
              <a:srgbClr val="9C5252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2123728" y="3488234"/>
              <a:ext cx="4896544" cy="720080"/>
              <a:chOff x="3563888" y="3140968"/>
              <a:chExt cx="4896544" cy="720080"/>
            </a:xfrm>
          </p:grpSpPr>
          <p:sp>
            <p:nvSpPr>
              <p:cNvPr id="180" name="Rectangle 179"/>
              <p:cNvSpPr/>
              <p:nvPr/>
            </p:nvSpPr>
            <p:spPr>
              <a:xfrm>
                <a:off x="3563888" y="3140968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3563888" y="3212976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3563888" y="3284984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3563888" y="3356992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3563888" y="3429000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3563888" y="3501008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3563888" y="3573016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3563888" y="3645024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3563888" y="3717032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3563888" y="3789040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2123728" y="4244810"/>
              <a:ext cx="4896544" cy="720080"/>
              <a:chOff x="3563888" y="3140968"/>
              <a:chExt cx="4896544" cy="720080"/>
            </a:xfrm>
          </p:grpSpPr>
          <p:sp>
            <p:nvSpPr>
              <p:cNvPr id="170" name="Rectangle 169"/>
              <p:cNvSpPr/>
              <p:nvPr/>
            </p:nvSpPr>
            <p:spPr>
              <a:xfrm>
                <a:off x="3563888" y="3140968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3563888" y="3212976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3563888" y="3284984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3563888" y="3356992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3563888" y="3429000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3563888" y="3501008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3563888" y="3573016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3563888" y="3645024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3563888" y="3717032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3563888" y="3789040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2123728" y="5000402"/>
              <a:ext cx="4896544" cy="720080"/>
              <a:chOff x="3563888" y="3140968"/>
              <a:chExt cx="4896544" cy="720080"/>
            </a:xfrm>
          </p:grpSpPr>
          <p:sp>
            <p:nvSpPr>
              <p:cNvPr id="160" name="Rectangle 159"/>
              <p:cNvSpPr/>
              <p:nvPr/>
            </p:nvSpPr>
            <p:spPr>
              <a:xfrm>
                <a:off x="3563888" y="3140968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3563888" y="3212976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3563888" y="3284984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3563888" y="3356992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3563888" y="3429000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3563888" y="3501008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3563888" y="3573016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3563888" y="3645024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3563888" y="3717032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3563888" y="3789040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>
              <a:off x="2123728" y="5756978"/>
              <a:ext cx="4896544" cy="720080"/>
              <a:chOff x="3563888" y="3140968"/>
              <a:chExt cx="4896544" cy="720080"/>
            </a:xfrm>
          </p:grpSpPr>
          <p:sp>
            <p:nvSpPr>
              <p:cNvPr id="150" name="Rectangle 149"/>
              <p:cNvSpPr/>
              <p:nvPr/>
            </p:nvSpPr>
            <p:spPr>
              <a:xfrm>
                <a:off x="3563888" y="3140968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3563888" y="3212976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3563888" y="3284984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3563888" y="3356992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3563888" y="3429000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3563888" y="3501008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3563888" y="3573016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3563888" y="3645024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3563888" y="3717032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3563888" y="3789040"/>
                <a:ext cx="4896544" cy="72008"/>
              </a:xfrm>
              <a:prstGeom prst="rect">
                <a:avLst/>
              </a:prstGeom>
              <a:solidFill>
                <a:srgbClr val="E68422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</p:grpSp>
        <p:sp>
          <p:nvSpPr>
            <p:cNvPr id="138" name="Oval 137"/>
            <p:cNvSpPr/>
            <p:nvPr/>
          </p:nvSpPr>
          <p:spPr>
            <a:xfrm>
              <a:off x="1907712" y="5864498"/>
              <a:ext cx="72000" cy="72000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1907704" y="4064306"/>
              <a:ext cx="72000" cy="72000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7164296" y="4064298"/>
              <a:ext cx="72000" cy="72000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7164288" y="5792490"/>
              <a:ext cx="72000" cy="72000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115616" y="3740262"/>
              <a:ext cx="648072" cy="180020"/>
            </a:xfrm>
            <a:prstGeom prst="rect">
              <a:avLst/>
            </a:prstGeom>
            <a:solidFill>
              <a:srgbClr val="9C5252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115616" y="5288434"/>
              <a:ext cx="648072" cy="180020"/>
            </a:xfrm>
            <a:prstGeom prst="rect">
              <a:avLst/>
            </a:prstGeom>
            <a:solidFill>
              <a:srgbClr val="9C5252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380312" y="4496346"/>
              <a:ext cx="648072" cy="180020"/>
            </a:xfrm>
            <a:prstGeom prst="rect">
              <a:avLst/>
            </a:prstGeom>
            <a:solidFill>
              <a:srgbClr val="9C5252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7380312" y="6044518"/>
              <a:ext cx="648072" cy="180020"/>
            </a:xfrm>
            <a:prstGeom prst="rect">
              <a:avLst/>
            </a:prstGeom>
            <a:solidFill>
              <a:srgbClr val="9C5252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46" name="Flowchart: Manual Operation 145"/>
            <p:cNvSpPr/>
            <p:nvPr/>
          </p:nvSpPr>
          <p:spPr>
            <a:xfrm rot="16200000">
              <a:off x="908470" y="3766527"/>
              <a:ext cx="288032" cy="126014"/>
            </a:xfrm>
            <a:prstGeom prst="flowChartManualOperation">
              <a:avLst/>
            </a:prstGeom>
            <a:solidFill>
              <a:srgbClr val="63891F">
                <a:lumMod val="60000"/>
                <a:lumOff val="4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47" name="Flowchart: Manual Operation 146"/>
            <p:cNvSpPr/>
            <p:nvPr/>
          </p:nvSpPr>
          <p:spPr>
            <a:xfrm rot="16200000">
              <a:off x="908593" y="5315191"/>
              <a:ext cx="288032" cy="126014"/>
            </a:xfrm>
            <a:prstGeom prst="flowChartManualOperation">
              <a:avLst/>
            </a:prstGeom>
            <a:solidFill>
              <a:srgbClr val="63891F">
                <a:lumMod val="60000"/>
                <a:lumOff val="4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48" name="Flowchart: Manual Operation 147"/>
            <p:cNvSpPr/>
            <p:nvPr/>
          </p:nvSpPr>
          <p:spPr>
            <a:xfrm rot="5400000">
              <a:off x="7944897" y="4523349"/>
              <a:ext cx="288032" cy="126014"/>
            </a:xfrm>
            <a:prstGeom prst="flowChartManualOperation">
              <a:avLst/>
            </a:prstGeom>
            <a:solidFill>
              <a:srgbClr val="63891F">
                <a:lumMod val="60000"/>
                <a:lumOff val="4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49" name="Flowchart: Manual Operation 148"/>
            <p:cNvSpPr/>
            <p:nvPr/>
          </p:nvSpPr>
          <p:spPr>
            <a:xfrm rot="5400000">
              <a:off x="7947375" y="6070783"/>
              <a:ext cx="288032" cy="126014"/>
            </a:xfrm>
            <a:prstGeom prst="flowChartManualOperation">
              <a:avLst/>
            </a:prstGeom>
            <a:solidFill>
              <a:srgbClr val="63891F">
                <a:lumMod val="60000"/>
                <a:lumOff val="4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626"/>
          </a:xfrm>
        </p:spPr>
        <p:txBody>
          <a:bodyPr/>
          <a:lstStyle/>
          <a:p>
            <a:r>
              <a:rPr lang="it-IT" sz="4800" dirty="0" smtClean="0"/>
              <a:t>Layout of a GEM</a:t>
            </a:r>
            <a:endParaRPr lang="it-IT" sz="4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25/10/2012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596336" y="6422064"/>
            <a:ext cx="1319064" cy="365125"/>
          </a:xfrm>
        </p:spPr>
        <p:txBody>
          <a:bodyPr/>
          <a:lstStyle/>
          <a:p>
            <a:r>
              <a:rPr lang="en-US" dirty="0" err="1" smtClean="0"/>
              <a:t>D.Domenici</a:t>
            </a:r>
            <a:r>
              <a:rPr lang="en-US" dirty="0" smtClean="0"/>
              <a:t>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52028" y="760636"/>
            <a:ext cx="87124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latin typeface="Candara" pitchFamily="34" charset="0"/>
              </a:rPr>
              <a:t>Bottom side of the active area is divided in </a:t>
            </a:r>
            <a:r>
              <a:rPr lang="it-IT" dirty="0" smtClean="0">
                <a:solidFill>
                  <a:schemeClr val="accent2"/>
                </a:solidFill>
                <a:latin typeface="Candara" pitchFamily="34" charset="0"/>
              </a:rPr>
              <a:t>4 Macro-Sectors (MS),                                       </a:t>
            </a:r>
            <a:r>
              <a:rPr lang="it-IT" dirty="0" smtClean="0">
                <a:latin typeface="Candara" pitchFamily="34" charset="0"/>
              </a:rPr>
              <a:t>each with its own HV connection tail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latin typeface="Candara" pitchFamily="34" charset="0"/>
              </a:rPr>
              <a:t>Top side of MS is furthermore divided in </a:t>
            </a:r>
            <a:r>
              <a:rPr lang="it-IT" dirty="0" smtClean="0">
                <a:solidFill>
                  <a:schemeClr val="accent2"/>
                </a:solidFill>
                <a:latin typeface="Candara" pitchFamily="34" charset="0"/>
              </a:rPr>
              <a:t>10 Sectors, all independentely supplied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latin typeface="Candara" pitchFamily="34" charset="0"/>
              </a:rPr>
              <a:t>HV tails have 11 connections (1 bottom MS + 10 top S)                                                         ending on 0.8 mm fiberglass stiffener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>
                <a:latin typeface="Candara" pitchFamily="34" charset="0"/>
              </a:rPr>
              <a:t>S</a:t>
            </a:r>
            <a:r>
              <a:rPr lang="it-IT" dirty="0" smtClean="0">
                <a:latin typeface="Candara" pitchFamily="34" charset="0"/>
              </a:rPr>
              <a:t>ectorization is for minimizing damage in case of discharge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latin typeface="Candara" pitchFamily="34" charset="0"/>
              </a:rPr>
              <a:t>Sector HV independance is for minimizing loss in case of damage:                                     just a single Sector can be turned off </a:t>
            </a:r>
            <a:endParaRPr lang="it-IT" dirty="0">
              <a:latin typeface="Candara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704348" y="2780928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/>
                </a:solidFill>
                <a:latin typeface="Candara" pitchFamily="34" charset="0"/>
              </a:rPr>
              <a:t>3 mm overlap reagion</a:t>
            </a:r>
            <a:endParaRPr lang="it-IT" dirty="0">
              <a:solidFill>
                <a:schemeClr val="tx2"/>
              </a:solidFill>
              <a:latin typeface="Candara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20553" y="6022814"/>
            <a:ext cx="119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/>
                </a:solidFill>
                <a:latin typeface="Candara" pitchFamily="34" charset="0"/>
              </a:rPr>
              <a:t>pinholes</a:t>
            </a:r>
            <a:endParaRPr lang="it-IT" dirty="0">
              <a:solidFill>
                <a:schemeClr val="tx2"/>
              </a:solidFill>
              <a:latin typeface="Candara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31912" y="327130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/>
                </a:solidFill>
                <a:latin typeface="Candara" pitchFamily="34" charset="0"/>
              </a:rPr>
              <a:t>HV tails</a:t>
            </a:r>
            <a:endParaRPr lang="it-IT" dirty="0">
              <a:solidFill>
                <a:schemeClr val="tx2"/>
              </a:solidFill>
              <a:latin typeface="Candara" pitchFamily="34" charset="0"/>
            </a:endParaRPr>
          </a:p>
        </p:txBody>
      </p:sp>
      <p:cxnSp>
        <p:nvCxnSpPr>
          <p:cNvPr id="70" name="Straight Arrow Connector 69"/>
          <p:cNvCxnSpPr>
            <a:stCxn id="67" idx="3"/>
          </p:cNvCxnSpPr>
          <p:nvPr/>
        </p:nvCxnSpPr>
        <p:spPr>
          <a:xfrm flipV="1">
            <a:off x="1513975" y="5936498"/>
            <a:ext cx="382370" cy="2709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704348" y="4928394"/>
            <a:ext cx="1290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/>
                </a:solidFill>
                <a:latin typeface="Candara" pitchFamily="34" charset="0"/>
              </a:rPr>
              <a:t>fiberglass stiffener</a:t>
            </a:r>
            <a:endParaRPr lang="it-IT" dirty="0">
              <a:solidFill>
                <a:schemeClr val="tx2"/>
              </a:solidFill>
              <a:latin typeface="Candara" pitchFamily="34" charset="0"/>
            </a:endParaRPr>
          </a:p>
        </p:txBody>
      </p:sp>
      <p:cxnSp>
        <p:nvCxnSpPr>
          <p:cNvPr id="76" name="Straight Arrow Connector 75"/>
          <p:cNvCxnSpPr>
            <a:stCxn id="66" idx="1"/>
          </p:cNvCxnSpPr>
          <p:nvPr/>
        </p:nvCxnSpPr>
        <p:spPr>
          <a:xfrm flipH="1">
            <a:off x="6372200" y="3242593"/>
            <a:ext cx="1332148" cy="213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62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496" y="620688"/>
            <a:ext cx="7704856" cy="6021288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000" b="1" dirty="0" smtClean="0">
                <a:solidFill>
                  <a:schemeClr val="accent2"/>
                </a:solidFill>
              </a:rPr>
              <a:t>Detector Status</a:t>
            </a:r>
          </a:p>
          <a:p>
            <a:r>
              <a:rPr lang="en-US" sz="1800" dirty="0" smtClean="0"/>
              <a:t>EMC is fully functional</a:t>
            </a:r>
          </a:p>
          <a:p>
            <a:pPr lvl="1"/>
            <a:r>
              <a:rPr lang="en-US" sz="1600" dirty="0"/>
              <a:t>Calibration with </a:t>
            </a:r>
            <a:r>
              <a:rPr lang="en-US" sz="1600" dirty="0" err="1"/>
              <a:t>cosmics</a:t>
            </a:r>
            <a:r>
              <a:rPr lang="en-US" sz="1600" dirty="0"/>
              <a:t> </a:t>
            </a:r>
            <a:r>
              <a:rPr lang="en-US" sz="1600" dirty="0" smtClean="0"/>
              <a:t>completed</a:t>
            </a:r>
          </a:p>
          <a:p>
            <a:pPr lvl="1"/>
            <a:r>
              <a:rPr lang="en-US" sz="1600" dirty="0"/>
              <a:t>Calibration with </a:t>
            </a:r>
            <a:r>
              <a:rPr lang="en-US" sz="1600" dirty="0" err="1"/>
              <a:t>Bhabha</a:t>
            </a:r>
            <a:r>
              <a:rPr lang="en-US" sz="1600" dirty="0"/>
              <a:t> and </a:t>
            </a:r>
            <a:r>
              <a:rPr lang="en-US" sz="1600" dirty="0" err="1"/>
              <a:t>γγ</a:t>
            </a:r>
            <a:r>
              <a:rPr lang="en-US" sz="1600" dirty="0"/>
              <a:t> in progress</a:t>
            </a:r>
          </a:p>
          <a:p>
            <a:r>
              <a:rPr lang="en-US" sz="1800" dirty="0"/>
              <a:t>DC </a:t>
            </a:r>
            <a:r>
              <a:rPr lang="en-US" sz="1800" dirty="0" smtClean="0"/>
              <a:t>is fully functional </a:t>
            </a:r>
          </a:p>
          <a:p>
            <a:pPr lvl="1"/>
            <a:r>
              <a:rPr lang="en-US" sz="1600" dirty="0" smtClean="0">
                <a:solidFill>
                  <a:schemeClr val="accent3"/>
                </a:solidFill>
              </a:rPr>
              <a:t>Two </a:t>
            </a:r>
            <a:r>
              <a:rPr lang="en-US" sz="1600" dirty="0">
                <a:solidFill>
                  <a:schemeClr val="accent3"/>
                </a:solidFill>
              </a:rPr>
              <a:t>TDC boards under repair </a:t>
            </a:r>
            <a:r>
              <a:rPr lang="en-US" sz="1600" dirty="0" smtClean="0">
                <a:solidFill>
                  <a:schemeClr val="accent3"/>
                </a:solidFill>
              </a:rPr>
              <a:t>(3% of total </a:t>
            </a:r>
            <a:r>
              <a:rPr lang="en-US" sz="1600" dirty="0">
                <a:solidFill>
                  <a:schemeClr val="accent3"/>
                </a:solidFill>
              </a:rPr>
              <a:t>channels</a:t>
            </a:r>
            <a:r>
              <a:rPr lang="en-US" sz="1600" dirty="0" smtClean="0">
                <a:solidFill>
                  <a:schemeClr val="accent3"/>
                </a:solidFill>
              </a:rPr>
              <a:t>)</a:t>
            </a:r>
          </a:p>
          <a:p>
            <a:pPr lvl="1"/>
            <a:r>
              <a:rPr lang="en-US" sz="1600" dirty="0"/>
              <a:t>Calibration with </a:t>
            </a:r>
            <a:r>
              <a:rPr lang="en-US" sz="1600" dirty="0" err="1" smtClean="0"/>
              <a:t>cosmics</a:t>
            </a:r>
            <a:r>
              <a:rPr lang="en-US" sz="1600" dirty="0" smtClean="0"/>
              <a:t> </a:t>
            </a:r>
            <a:r>
              <a:rPr lang="en-US" sz="1600" dirty="0"/>
              <a:t>completed</a:t>
            </a:r>
          </a:p>
          <a:p>
            <a:r>
              <a:rPr lang="en-US" sz="1800" dirty="0" smtClean="0"/>
              <a:t>Trigger is fully functional</a:t>
            </a:r>
          </a:p>
          <a:p>
            <a:pPr lvl="1"/>
            <a:r>
              <a:rPr lang="en-US" sz="1600" dirty="0">
                <a:solidFill>
                  <a:schemeClr val="accent3"/>
                </a:solidFill>
              </a:rPr>
              <a:t>T</a:t>
            </a:r>
            <a:r>
              <a:rPr lang="en-US" sz="1600" dirty="0" smtClean="0">
                <a:solidFill>
                  <a:schemeClr val="accent3"/>
                </a:solidFill>
              </a:rPr>
              <a:t>wo </a:t>
            </a:r>
            <a:r>
              <a:rPr lang="en-US" sz="1600" dirty="0">
                <a:solidFill>
                  <a:schemeClr val="accent3"/>
                </a:solidFill>
              </a:rPr>
              <a:t>dish boards to be </a:t>
            </a:r>
            <a:r>
              <a:rPr lang="en-US" sz="1600" dirty="0" smtClean="0">
                <a:solidFill>
                  <a:schemeClr val="accent3"/>
                </a:solidFill>
              </a:rPr>
              <a:t>repaired</a:t>
            </a:r>
          </a:p>
          <a:p>
            <a:endParaRPr lang="en-US" sz="1050" dirty="0" smtClean="0"/>
          </a:p>
          <a:p>
            <a:pPr marL="36576" indent="0">
              <a:buNone/>
            </a:pPr>
            <a:r>
              <a:rPr lang="en-US" sz="2000" b="1" dirty="0">
                <a:solidFill>
                  <a:schemeClr val="accent2"/>
                </a:solidFill>
              </a:rPr>
              <a:t>Data </a:t>
            </a:r>
            <a:r>
              <a:rPr lang="en-US" sz="2000" b="1" dirty="0" smtClean="0">
                <a:solidFill>
                  <a:schemeClr val="accent2"/>
                </a:solidFill>
              </a:rPr>
              <a:t>Taking / Monitoring / Offline</a:t>
            </a:r>
          </a:p>
          <a:p>
            <a:r>
              <a:rPr lang="en-US" sz="1800" dirty="0" smtClean="0"/>
              <a:t>Online </a:t>
            </a:r>
            <a:r>
              <a:rPr lang="en-US" sz="1800" dirty="0"/>
              <a:t>monitoring and DAQ </a:t>
            </a:r>
            <a:r>
              <a:rPr lang="en-US" sz="1800" dirty="0" smtClean="0"/>
              <a:t>are performing </a:t>
            </a:r>
            <a:r>
              <a:rPr lang="en-US" sz="1800" dirty="0"/>
              <a:t>well </a:t>
            </a:r>
          </a:p>
          <a:p>
            <a:pPr lvl="1"/>
            <a:r>
              <a:rPr lang="en-US" sz="1600" dirty="0"/>
              <a:t>F</a:t>
            </a:r>
            <a:r>
              <a:rPr lang="en-US" sz="1600" dirty="0" smtClean="0"/>
              <a:t>ew </a:t>
            </a:r>
            <a:r>
              <a:rPr lang="en-US" sz="1600" dirty="0"/>
              <a:t>10’ stops given by </a:t>
            </a:r>
            <a:r>
              <a:rPr lang="en-US" sz="1600" dirty="0" err="1"/>
              <a:t>daq</a:t>
            </a:r>
            <a:r>
              <a:rPr lang="en-US" sz="1600" dirty="0"/>
              <a:t> busy related to beam </a:t>
            </a:r>
            <a:r>
              <a:rPr lang="en-US" sz="1600" dirty="0" smtClean="0"/>
              <a:t>losses</a:t>
            </a:r>
            <a:endParaRPr lang="en-US" sz="1600" dirty="0"/>
          </a:p>
          <a:p>
            <a:r>
              <a:rPr lang="en-US" sz="1800" dirty="0"/>
              <a:t>L3 processes </a:t>
            </a:r>
            <a:r>
              <a:rPr lang="en-US" sz="1800" dirty="0" smtClean="0"/>
              <a:t>working</a:t>
            </a:r>
          </a:p>
          <a:p>
            <a:pPr lvl="1"/>
            <a:r>
              <a:rPr lang="en-US" sz="1600" dirty="0" smtClean="0">
                <a:solidFill>
                  <a:schemeClr val="accent3"/>
                </a:solidFill>
              </a:rPr>
              <a:t>Online </a:t>
            </a:r>
            <a:r>
              <a:rPr lang="en-US" sz="1600" dirty="0" err="1" smtClean="0">
                <a:solidFill>
                  <a:schemeClr val="accent3"/>
                </a:solidFill>
              </a:rPr>
              <a:t>Bhabha</a:t>
            </a:r>
            <a:r>
              <a:rPr lang="en-US" sz="1600" dirty="0" smtClean="0">
                <a:solidFill>
                  <a:schemeClr val="accent3"/>
                </a:solidFill>
              </a:rPr>
              <a:t> </a:t>
            </a:r>
            <a:r>
              <a:rPr lang="en-US" sz="1600" dirty="0">
                <a:solidFill>
                  <a:schemeClr val="accent3"/>
                </a:solidFill>
              </a:rPr>
              <a:t>selection </a:t>
            </a:r>
            <a:r>
              <a:rPr lang="en-US" sz="1600" dirty="0" smtClean="0">
                <a:solidFill>
                  <a:schemeClr val="accent3"/>
                </a:solidFill>
              </a:rPr>
              <a:t>has a reduced rate due </a:t>
            </a:r>
            <a:r>
              <a:rPr lang="en-US" sz="1600" dirty="0">
                <a:solidFill>
                  <a:schemeClr val="accent3"/>
                </a:solidFill>
              </a:rPr>
              <a:t>to machine background. </a:t>
            </a:r>
            <a:r>
              <a:rPr lang="en-US" sz="1600" dirty="0" smtClean="0">
                <a:solidFill>
                  <a:schemeClr val="accent3"/>
                </a:solidFill>
              </a:rPr>
              <a:t>                                 New </a:t>
            </a:r>
            <a:r>
              <a:rPr lang="en-US" sz="1600" dirty="0">
                <a:solidFill>
                  <a:schemeClr val="accent3"/>
                </a:solidFill>
              </a:rPr>
              <a:t>code fixing this problem under </a:t>
            </a:r>
            <a:r>
              <a:rPr lang="en-US" sz="1600" dirty="0" smtClean="0">
                <a:solidFill>
                  <a:schemeClr val="accent3"/>
                </a:solidFill>
              </a:rPr>
              <a:t>test</a:t>
            </a:r>
            <a:endParaRPr lang="en-US" sz="1600" dirty="0">
              <a:solidFill>
                <a:schemeClr val="accent3"/>
              </a:solidFill>
            </a:endParaRPr>
          </a:p>
          <a:p>
            <a:r>
              <a:rPr lang="en-US" sz="1800" dirty="0"/>
              <a:t>Night &amp; week-end data taking dedicated to collect </a:t>
            </a:r>
            <a:r>
              <a:rPr lang="en-US" sz="1800" dirty="0" smtClean="0"/>
              <a:t>data </a:t>
            </a:r>
            <a:r>
              <a:rPr lang="en-US" sz="1800" dirty="0"/>
              <a:t>for  </a:t>
            </a:r>
            <a:r>
              <a:rPr lang="en-US" sz="1800" dirty="0" smtClean="0"/>
              <a:t>                                        Amadeus collaboration up to the end of this run</a:t>
            </a:r>
          </a:p>
          <a:p>
            <a:pPr lvl="1"/>
            <a:r>
              <a:rPr lang="en-US" sz="1600" dirty="0" smtClean="0"/>
              <a:t>Motivation: </a:t>
            </a:r>
            <a:r>
              <a:rPr lang="en-US" sz="1600" dirty="0"/>
              <a:t>make some physics out of this data-taking, </a:t>
            </a:r>
            <a:r>
              <a:rPr lang="en-US" sz="1600" dirty="0" smtClean="0"/>
              <a:t>                                                                       test </a:t>
            </a:r>
            <a:r>
              <a:rPr lang="en-US" sz="1600" dirty="0"/>
              <a:t>data storage to CNAF, </a:t>
            </a:r>
            <a:r>
              <a:rPr lang="en-US" sz="1600" dirty="0" smtClean="0"/>
              <a:t>training </a:t>
            </a:r>
            <a:r>
              <a:rPr lang="en-US" sz="1600" dirty="0"/>
              <a:t>shifts, DAQ and Offline analysis </a:t>
            </a:r>
          </a:p>
          <a:p>
            <a:endParaRPr lang="it-IT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3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1520" y="44624"/>
            <a:ext cx="8622776" cy="57606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KLOE Apparatus Today</a:t>
            </a:r>
            <a:endParaRPr lang="it-IT" dirty="0"/>
          </a:p>
        </p:txBody>
      </p:sp>
      <p:pic>
        <p:nvPicPr>
          <p:cNvPr id="4098" name="Picture 2" descr="C:\Users\danilo\Dropbox\LNF\kloe2\CSNov12\DISPLAY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14266" r="37304" b="19538"/>
          <a:stretch/>
        </p:blipFill>
        <p:spPr bwMode="auto">
          <a:xfrm>
            <a:off x="5508104" y="692696"/>
            <a:ext cx="3531337" cy="303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40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626"/>
          </a:xfrm>
        </p:spPr>
        <p:txBody>
          <a:bodyPr>
            <a:normAutofit/>
          </a:bodyPr>
          <a:lstStyle/>
          <a:p>
            <a:r>
              <a:rPr lang="it-IT" sz="4000" dirty="0" smtClean="0"/>
              <a:t>Manufacturing a C-GEM</a:t>
            </a:r>
            <a:endParaRPr lang="it-IT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25/10/2012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D.Domenici - LNF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 descr="C:\Users\Danilo\Pictures\L2\GEM Glue\selected photo\IMG_048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3645024"/>
            <a:ext cx="5544616" cy="31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Danilo\Pictures\L2\GEM Glue\selected photo\IMG_051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872307"/>
            <a:ext cx="5544616" cy="31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Danilo\Pictures\L2\GEM Glue\IMG_060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726006" y="1895066"/>
            <a:ext cx="4792391" cy="269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496" y="5746030"/>
            <a:ext cx="3160866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Epoxy glue (Araldite 2011) is distributed by hand on a 2 mm wide line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V="1">
            <a:off x="1615929" y="4305870"/>
            <a:ext cx="327271" cy="1440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31840" y="3762406"/>
            <a:ext cx="595792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3 GEM foils are spliced together with a 3 mm overlap and closed in a vacuum bag (0.9 bar)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31840" y="873586"/>
            <a:ext cx="154997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Alignement pinholes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</p:txBody>
      </p:sp>
      <p:cxnSp>
        <p:nvCxnSpPr>
          <p:cNvPr id="15" name="Straight Arrow Connector 14"/>
          <p:cNvCxnSpPr>
            <a:stCxn id="13" idx="2"/>
          </p:cNvCxnSpPr>
          <p:nvPr/>
        </p:nvCxnSpPr>
        <p:spPr>
          <a:xfrm>
            <a:off x="3906828" y="1519917"/>
            <a:ext cx="449148" cy="11169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2"/>
          </p:cNvCxnSpPr>
          <p:nvPr/>
        </p:nvCxnSpPr>
        <p:spPr>
          <a:xfrm>
            <a:off x="3906828" y="1519917"/>
            <a:ext cx="89108" cy="17218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596336" y="876901"/>
            <a:ext cx="1261944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Vacuum holes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</p:txBody>
      </p:sp>
      <p:cxnSp>
        <p:nvCxnSpPr>
          <p:cNvPr id="20" name="Straight Arrow Connector 19"/>
          <p:cNvCxnSpPr>
            <a:stCxn id="18" idx="2"/>
          </p:cNvCxnSpPr>
          <p:nvPr/>
        </p:nvCxnSpPr>
        <p:spPr>
          <a:xfrm>
            <a:off x="8227308" y="1523232"/>
            <a:ext cx="521156" cy="10416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2"/>
          </p:cNvCxnSpPr>
          <p:nvPr/>
        </p:nvCxnSpPr>
        <p:spPr>
          <a:xfrm flipH="1">
            <a:off x="7884368" y="1523232"/>
            <a:ext cx="342940" cy="2495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6228184" y="2564904"/>
            <a:ext cx="1999124" cy="1296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732240" y="2044068"/>
            <a:ext cx="1495068" cy="18169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73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it-IT" sz="4000" dirty="0" smtClean="0"/>
              <a:t>Manufacturing a C-GEM</a:t>
            </a:r>
            <a:endParaRPr lang="it-IT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25/10/2012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D.Domenici - LNF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3210" y="6372036"/>
            <a:ext cx="444601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Vacuum bag envelope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8" name="Picture 2" descr="C:\Users\Danilo\Pictures\L2\GEM Glue\IMG_058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658001" y="3717032"/>
            <a:ext cx="4428652" cy="263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Danilo\Pictures\L2\GEM Glue\IMG_052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108" y="692696"/>
            <a:ext cx="4422176" cy="258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Danilo\Pictures\L2\GEM Glue\IMG_0540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8000" y="707424"/>
            <a:ext cx="4428652" cy="257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Danilo\Pictures\L2\GEM Glue\IMG_0558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3717032"/>
            <a:ext cx="4497006" cy="263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2108" y="3212976"/>
            <a:ext cx="4510660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GEM is protected with a Mylar sheet and wrapped on the cylindrical mold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2494" y="3212976"/>
            <a:ext cx="444601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Transpirant tissue (PeelPly from RiBa)    is placed around to distribute vacuum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008" y="6165304"/>
            <a:ext cx="444601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Final cylindrical GEM with internal               and external rings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740352" y="5661248"/>
            <a:ext cx="444193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5652120" y="5661248"/>
            <a:ext cx="2088232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04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it-IT" sz="4800" dirty="0" smtClean="0"/>
              <a:t>Readout Plane</a:t>
            </a:r>
            <a:endParaRPr lang="it-IT" sz="4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25/10/2012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D.Domenici - LNF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23928" y="764704"/>
            <a:ext cx="5040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Candara" pitchFamily="34" charset="0"/>
              </a:rPr>
              <a:t>Readout plane is realized at CERN TE-MPE-EM</a:t>
            </a:r>
          </a:p>
          <a:p>
            <a:r>
              <a:rPr lang="it-IT" dirty="0" smtClean="0">
                <a:latin typeface="Candara" pitchFamily="34" charset="0"/>
              </a:rPr>
              <a:t>It is a </a:t>
            </a:r>
            <a:r>
              <a:rPr lang="it-IT" dirty="0" smtClean="0">
                <a:solidFill>
                  <a:schemeClr val="accent2"/>
                </a:solidFill>
                <a:latin typeface="Candara" pitchFamily="34" charset="0"/>
              </a:rPr>
              <a:t>kapton/copper multilayer flexible circuit</a:t>
            </a:r>
          </a:p>
          <a:p>
            <a:r>
              <a:rPr lang="it-IT" dirty="0" smtClean="0">
                <a:latin typeface="Candara" pitchFamily="34" charset="0"/>
              </a:rPr>
              <a:t>Provides </a:t>
            </a:r>
            <a:r>
              <a:rPr lang="en-US" dirty="0">
                <a:latin typeface="Candara" pitchFamily="34" charset="0"/>
              </a:rPr>
              <a:t>2-dimensional readout with XV strips on the same </a:t>
            </a:r>
            <a:r>
              <a:rPr lang="en-US" dirty="0" smtClean="0">
                <a:latin typeface="Candara" pitchFamily="34" charset="0"/>
              </a:rPr>
              <a:t>plane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ndara" pitchFamily="34" charset="0"/>
              </a:rPr>
              <a:t>X are realized as longitudinal strips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andara" pitchFamily="34" charset="0"/>
              </a:rPr>
              <a:t>V are realized by connection of pad through conductive holes and a common backplane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  <a:latin typeface="Candara" pitchFamily="34" charset="0"/>
              </a:rPr>
              <a:t>Pitch is 650 µm </a:t>
            </a:r>
            <a:r>
              <a:rPr lang="en-US" dirty="0" smtClean="0">
                <a:latin typeface="Candara" pitchFamily="34" charset="0"/>
              </a:rPr>
              <a:t>for both</a:t>
            </a:r>
          </a:p>
        </p:txBody>
      </p:sp>
      <p:pic>
        <p:nvPicPr>
          <p:cNvPr id="7" name="Picture 2" descr="C:\Users\Danilo\Desktop\track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6" y="836712"/>
            <a:ext cx="3817952" cy="30781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1738349" y="1533617"/>
            <a:ext cx="1974210" cy="1045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738349" y="2060848"/>
            <a:ext cx="1969283" cy="108012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21"/>
          <p:cNvSpPr txBox="1"/>
          <p:nvPr/>
        </p:nvSpPr>
        <p:spPr>
          <a:xfrm>
            <a:off x="578716" y="1348951"/>
            <a:ext cx="1071570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  <a:latin typeface="Candara" pitchFamily="34" charset="0"/>
              </a:rPr>
              <a:t>X strip</a:t>
            </a:r>
            <a:endParaRPr lang="it-IT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11" name="CasellaDiTesto 25"/>
          <p:cNvSpPr txBox="1"/>
          <p:nvPr/>
        </p:nvSpPr>
        <p:spPr>
          <a:xfrm>
            <a:off x="539280" y="1876182"/>
            <a:ext cx="107157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C000"/>
                </a:solidFill>
                <a:latin typeface="Candara" pitchFamily="34" charset="0"/>
              </a:rPr>
              <a:t>V strip</a:t>
            </a:r>
            <a:endParaRPr lang="it-IT" dirty="0">
              <a:solidFill>
                <a:srgbClr val="FFC000"/>
              </a:solidFill>
              <a:latin typeface="Candara" pitchFamily="34" charset="0"/>
            </a:endParaRPr>
          </a:p>
        </p:txBody>
      </p:sp>
      <p:pic>
        <p:nvPicPr>
          <p:cNvPr id="12" name="Picture 2" descr="C:\Documents and Settings\Alessia Giaffreda\Desktop\GMnov11\roxsection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6443" y="3085490"/>
            <a:ext cx="4270053" cy="2071702"/>
          </a:xfrm>
          <a:prstGeom prst="rect">
            <a:avLst/>
          </a:prstGeom>
          <a:noFill/>
        </p:spPr>
      </p:pic>
      <p:pic>
        <p:nvPicPr>
          <p:cNvPr id="15" name="Picture 3" descr="C:\Users\Danilo\Desktop\goodPads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738" y="4210677"/>
            <a:ext cx="3528392" cy="264732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9"/>
          <p:cNvCxnSpPr/>
          <p:nvPr/>
        </p:nvCxnSpPr>
        <p:spPr>
          <a:xfrm flipH="1">
            <a:off x="3055802" y="5002765"/>
            <a:ext cx="60808" cy="753092"/>
          </a:xfrm>
          <a:prstGeom prst="straightConnector1">
            <a:avLst/>
          </a:prstGeom>
          <a:ln w="127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9"/>
          <p:cNvCxnSpPr/>
          <p:nvPr/>
        </p:nvCxnSpPr>
        <p:spPr>
          <a:xfrm flipH="1">
            <a:off x="2741125" y="5991566"/>
            <a:ext cx="375485" cy="492076"/>
          </a:xfrm>
          <a:prstGeom prst="straightConnector1">
            <a:avLst/>
          </a:prstGeom>
          <a:ln w="1270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9985" y="4886753"/>
            <a:ext cx="3096344" cy="1971247"/>
          </a:xfrm>
          <a:prstGeom prst="line">
            <a:avLst/>
          </a:prstGeom>
          <a:ln w="952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22"/>
          <p:cNvCxnSpPr/>
          <p:nvPr/>
        </p:nvCxnSpPr>
        <p:spPr>
          <a:xfrm>
            <a:off x="408713" y="4266357"/>
            <a:ext cx="3096344" cy="1971247"/>
          </a:xfrm>
          <a:prstGeom prst="line">
            <a:avLst/>
          </a:prstGeom>
          <a:ln w="952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8"/>
          <p:cNvSpPr txBox="1"/>
          <p:nvPr/>
        </p:nvSpPr>
        <p:spPr>
          <a:xfrm>
            <a:off x="3547130" y="534592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X pitch 650µm 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sym typeface="Symbol"/>
              </a:rPr>
              <a:t> X res 190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µm</a:t>
            </a:r>
          </a:p>
        </p:txBody>
      </p:sp>
      <p:sp>
        <p:nvSpPr>
          <p:cNvPr id="21" name="TextBox 24"/>
          <p:cNvSpPr txBox="1"/>
          <p:nvPr/>
        </p:nvSpPr>
        <p:spPr>
          <a:xfrm>
            <a:off x="3554041" y="6123714"/>
            <a:ext cx="393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V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pitch 650µm 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sym typeface="Symbol"/>
              </a:rPr>
              <a:t> Y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sym typeface="Symbol"/>
              </a:rPr>
              <a:t>res 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sym typeface="Symbol"/>
              </a:rPr>
              <a:t>350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µm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00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it-IT" sz="4400" dirty="0" smtClean="0"/>
              <a:t>Readout CF Lamination</a:t>
            </a:r>
            <a:endParaRPr lang="it-IT" sz="4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25/10/2012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D.Domenici - LNF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496" y="2404214"/>
            <a:ext cx="2879725" cy="215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81969" y="692696"/>
            <a:ext cx="7776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latin typeface="Candara" pitchFamily="34" charset="0"/>
              </a:rPr>
              <a:t>The readout is shielded with a very ligth </a:t>
            </a:r>
            <a:r>
              <a:rPr lang="it-IT" dirty="0" smtClean="0">
                <a:solidFill>
                  <a:schemeClr val="accent2"/>
                </a:solidFill>
                <a:latin typeface="Candara" pitchFamily="34" charset="0"/>
              </a:rPr>
              <a:t>Carbon fiber </a:t>
            </a:r>
            <a:r>
              <a:rPr lang="it-IT" dirty="0" smtClean="0">
                <a:latin typeface="Candara" pitchFamily="34" charset="0"/>
              </a:rPr>
              <a:t>composite structure realized by RiBa Composites, Faenza, IT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latin typeface="Candara" pitchFamily="34" charset="0"/>
              </a:rPr>
              <a:t>The shield is composed by a sandwich of two </a:t>
            </a:r>
            <a:r>
              <a:rPr lang="it-IT" dirty="0" smtClean="0">
                <a:solidFill>
                  <a:schemeClr val="accent2"/>
                </a:solidFill>
                <a:latin typeface="Candara" pitchFamily="34" charset="0"/>
              </a:rPr>
              <a:t>90 µm </a:t>
            </a:r>
            <a:r>
              <a:rPr lang="it-IT" dirty="0" smtClean="0">
                <a:latin typeface="Candara" pitchFamily="34" charset="0"/>
              </a:rPr>
              <a:t>thick carbon foils prepreg with epoxy (</a:t>
            </a:r>
            <a:r>
              <a:rPr lang="fr-FR" dirty="0" err="1">
                <a:latin typeface="Candara" pitchFamily="34" charset="0"/>
              </a:rPr>
              <a:t>Carbon</a:t>
            </a:r>
            <a:r>
              <a:rPr lang="fr-FR" dirty="0">
                <a:latin typeface="Candara" pitchFamily="34" charset="0"/>
              </a:rPr>
              <a:t>-Epoxy 90g/m2 58% </a:t>
            </a:r>
            <a:r>
              <a:rPr lang="fr-FR" dirty="0" err="1">
                <a:latin typeface="Candara" pitchFamily="34" charset="0"/>
              </a:rPr>
              <a:t>Fibra</a:t>
            </a:r>
            <a:r>
              <a:rPr lang="fr-FR" dirty="0">
                <a:latin typeface="Candara" pitchFamily="34" charset="0"/>
              </a:rPr>
              <a:t> </a:t>
            </a:r>
            <a:r>
              <a:rPr lang="fr-FR" dirty="0" smtClean="0">
                <a:latin typeface="Candara" pitchFamily="34" charset="0"/>
              </a:rPr>
              <a:t>T300) </a:t>
            </a:r>
            <a:r>
              <a:rPr lang="fr-FR" dirty="0" err="1" smtClean="0">
                <a:latin typeface="Candara" pitchFamily="34" charset="0"/>
              </a:rPr>
              <a:t>spaced</a:t>
            </a:r>
            <a:r>
              <a:rPr lang="fr-FR" dirty="0" smtClean="0">
                <a:latin typeface="Candara" pitchFamily="34" charset="0"/>
              </a:rPr>
              <a:t> by a 5 mm </a:t>
            </a:r>
            <a:r>
              <a:rPr lang="fr-FR" dirty="0" err="1" smtClean="0">
                <a:latin typeface="Candara" pitchFamily="34" charset="0"/>
              </a:rPr>
              <a:t>thick</a:t>
            </a:r>
            <a:r>
              <a:rPr lang="fr-FR" dirty="0" smtClean="0">
                <a:latin typeface="Candara" pitchFamily="34" charset="0"/>
              </a:rPr>
              <a:t> </a:t>
            </a:r>
            <a:r>
              <a:rPr lang="fr-FR" dirty="0" err="1" smtClean="0">
                <a:latin typeface="Candara" pitchFamily="34" charset="0"/>
              </a:rPr>
              <a:t>Nomex</a:t>
            </a:r>
            <a:r>
              <a:rPr lang="fr-FR" dirty="0" smtClean="0">
                <a:latin typeface="Candara" pitchFamily="34" charset="0"/>
              </a:rPr>
              <a:t> </a:t>
            </a:r>
            <a:r>
              <a:rPr lang="fr-FR" dirty="0" err="1" smtClean="0">
                <a:latin typeface="Candara" pitchFamily="34" charset="0"/>
              </a:rPr>
              <a:t>honeycomb</a:t>
            </a:r>
            <a:r>
              <a:rPr lang="it-IT" dirty="0">
                <a:latin typeface="Candara" pitchFamily="34" charset="0"/>
              </a:rPr>
              <a:t> (ECA-I 4.8-48 </a:t>
            </a:r>
            <a:r>
              <a:rPr lang="it-IT" dirty="0" smtClean="0">
                <a:latin typeface="Candara" pitchFamily="34" charset="0"/>
              </a:rPr>
              <a:t>3/16-3.0)</a:t>
            </a:r>
          </a:p>
        </p:txBody>
      </p:sp>
      <p:pic>
        <p:nvPicPr>
          <p:cNvPr id="9" name="Picture 3" descr="C:\Users\Danilo\Pictures\RIBA-Anode\IMG_093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9838" y="2404213"/>
            <a:ext cx="2878666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Danilo\Pictures\RIBA-Anode\IMG_093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6899" y="2404214"/>
            <a:ext cx="2879702" cy="215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Danilo\Pictures\RIBA-Anode\IMG_099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54" y="4656708"/>
            <a:ext cx="2878667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Danilo\Pictures\L2\ANODE\CF Anode\ANODE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15673" y="4799382"/>
            <a:ext cx="3868695" cy="201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55576" y="2276872"/>
            <a:ext cx="2015034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f</a:t>
            </a:r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irst 90µm CF skin</a:t>
            </a: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90168" y="2276872"/>
            <a:ext cx="1152128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5mm HC</a:t>
            </a: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16216" y="2348880"/>
            <a:ext cx="2448272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second 90µm CF skin</a:t>
            </a: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5358" y="6230933"/>
            <a:ext cx="1501822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c</a:t>
            </a:r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uring 24h in autoclave</a:t>
            </a: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55976" y="4656708"/>
            <a:ext cx="3229242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f</a:t>
            </a:r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inal readout electrode</a:t>
            </a: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28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7626"/>
          </a:xfrm>
        </p:spPr>
        <p:txBody>
          <a:bodyPr/>
          <a:lstStyle/>
          <a:p>
            <a:r>
              <a:rPr lang="it-IT" sz="4800" dirty="0" smtClean="0"/>
              <a:t>Assembling a triple-GEM</a:t>
            </a:r>
            <a:endParaRPr lang="it-IT" sz="4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25/10/2012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D.Domenici - LNF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9" name="Picture 2" descr="C:\Users\Danilo\Pictures\L2\InsertionL2-1\P103082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889591"/>
            <a:ext cx="3211824" cy="428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Danilo\Pictures\L2\InsertionL2-1\P103099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285206" y="1435777"/>
            <a:ext cx="4369483" cy="327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Danilo\Pictures\L2\InsertionL2-2\IMG_381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918546" y="1790755"/>
            <a:ext cx="435635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9512" y="5445224"/>
            <a:ext cx="878497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The second electrode (GEM3) is placed on the machine with its mold and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F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ixed to the bottom plate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The top flange with Readout is moved down around the GEM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5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Blocking Capacitor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35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pic>
        <p:nvPicPr>
          <p:cNvPr id="1026" name="Picture 2" descr="C:\Users\danilo\Dropbox\LNF\kloe2\CSNov12\bcplot_2nF_gri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629401" cy="449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91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" y="0"/>
            <a:ext cx="4690864" cy="857626"/>
          </a:xfrm>
        </p:spPr>
        <p:txBody>
          <a:bodyPr/>
          <a:lstStyle/>
          <a:p>
            <a:r>
              <a:rPr lang="it-IT" sz="4800" dirty="0" smtClean="0"/>
              <a:t>Material Budget</a:t>
            </a:r>
            <a:endParaRPr lang="it-IT" sz="4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25/10/2012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D.Domenici - LNF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96994"/>
              </p:ext>
            </p:extLst>
          </p:nvPr>
        </p:nvGraphicFramePr>
        <p:xfrm>
          <a:off x="1187624" y="1700808"/>
          <a:ext cx="2443584" cy="28245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6184"/>
                <a:gridCol w="787400"/>
              </a:tblGrid>
              <a:tr h="41206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  <a:latin typeface="Candara" pitchFamily="34" charset="0"/>
                        </a:rPr>
                        <a:t>Material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  <a:latin typeface="Candara" pitchFamily="34" charset="0"/>
                        </a:rPr>
                        <a:t>Radiation Length (cm)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6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Copper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1,43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6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Polyimide - Kapton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28,6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6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Carbon fiber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28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6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Argon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14000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6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ndara" pitchFamily="34" charset="0"/>
                        </a:rPr>
                        <a:t>Isobuthane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 smtClean="0">
                          <a:effectLst/>
                          <a:latin typeface="Candara" pitchFamily="34" charset="0"/>
                        </a:rPr>
                        <a:t>17000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6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Epoxy - Araldite 2011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33,5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6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Honeycomb - Nomex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1250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6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Fiberglass - FR4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16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6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Air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30500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6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  <a:latin typeface="Candara" pitchFamily="34" charset="0"/>
                        </a:rPr>
                        <a:t>Aluminum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>
                          <a:effectLst/>
                          <a:latin typeface="Candara" pitchFamily="34" charset="0"/>
                        </a:rPr>
                        <a:t>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6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Gold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0,33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750336"/>
              </p:ext>
            </p:extLst>
          </p:nvPr>
        </p:nvGraphicFramePr>
        <p:xfrm>
          <a:off x="5004048" y="116632"/>
          <a:ext cx="3888432" cy="1273676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869438"/>
                <a:gridCol w="866866"/>
                <a:gridCol w="1152128"/>
              </a:tblGrid>
              <a:tr h="504056"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Thickness</a:t>
                      </a:r>
                      <a:r>
                        <a:rPr lang="it-IT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 (µm)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Radiation Length (%)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3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  <a:latin typeface="Candara" pitchFamily="34" charset="0"/>
                        </a:rPr>
                        <a:t>Copper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1,68E-04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  <a:latin typeface="Candara" pitchFamily="34" charset="0"/>
                        </a:rPr>
                        <a:t>Polyimide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50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1,40E-04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Copper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1,68E-04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u="none" strike="noStrike" dirty="0" smtClean="0">
                          <a:effectLst/>
                          <a:latin typeface="Candara" pitchFamily="34" charset="0"/>
                        </a:rPr>
                        <a:t>GEM foil</a:t>
                      </a:r>
                      <a:endParaRPr lang="it-IT" sz="12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ndara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1" u="none" strike="noStrike" dirty="0">
                          <a:effectLst/>
                          <a:latin typeface="Candara" pitchFamily="34" charset="0"/>
                        </a:rPr>
                        <a:t>56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1" u="none" strike="noStrike" dirty="0">
                          <a:effectLst/>
                          <a:latin typeface="Candara" pitchFamily="34" charset="0"/>
                        </a:rPr>
                        <a:t>4,76E-04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702370"/>
              </p:ext>
            </p:extLst>
          </p:nvPr>
        </p:nvGraphicFramePr>
        <p:xfrm>
          <a:off x="5004048" y="1554490"/>
          <a:ext cx="3888432" cy="115443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872208"/>
                <a:gridCol w="842358"/>
                <a:gridCol w="1173866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  <a:latin typeface="Candara" pitchFamily="34" charset="0"/>
                        </a:rPr>
                        <a:t>Copper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2,10E-04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Polyimide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50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1,75E-04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Honeycomb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3000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2,40E-04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Polyimide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50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1,75E-04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Copper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2,10E-04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u="none" strike="noStrike" dirty="0" smtClean="0">
                          <a:effectLst/>
                          <a:latin typeface="Candara" pitchFamily="34" charset="0"/>
                        </a:rPr>
                        <a:t>Cathode foil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1" u="none" strike="noStrike" dirty="0" smtClean="0">
                          <a:effectLst/>
                          <a:latin typeface="Candara" pitchFamily="34" charset="0"/>
                        </a:rPr>
                        <a:t>3106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1" u="none" strike="noStrike" dirty="0" smtClean="0">
                          <a:effectLst/>
                          <a:latin typeface="Candara" pitchFamily="34" charset="0"/>
                        </a:rPr>
                        <a:t>1,01E-03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622253"/>
              </p:ext>
            </p:extLst>
          </p:nvPr>
        </p:nvGraphicFramePr>
        <p:xfrm>
          <a:off x="5004048" y="2824713"/>
          <a:ext cx="3888432" cy="2116455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872208"/>
                <a:gridCol w="864096"/>
                <a:gridCol w="1152128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>
                          <a:effectLst/>
                          <a:latin typeface="Candara" pitchFamily="34" charset="0"/>
                        </a:rPr>
                        <a:t>Gold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 smtClean="0">
                          <a:effectLst/>
                          <a:latin typeface="Candara" pitchFamily="34" charset="0"/>
                        </a:rPr>
                        <a:t>0,1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 smtClean="0">
                          <a:effectLst/>
                          <a:latin typeface="Candara" pitchFamily="34" charset="0"/>
                        </a:rPr>
                        <a:t>3,03E-05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Copper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2,45E-04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  <a:latin typeface="Candara" pitchFamily="34" charset="0"/>
                        </a:rPr>
                        <a:t>Polyimide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50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1,75E-04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Copper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1,05E-04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Epoxy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12,5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3,73E-05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Polyimide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125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4,37E-04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Epoxy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12,5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3,73E-05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Polyimide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50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1,75E-04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Copper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2,10E-04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smtClean="0">
                          <a:effectLst/>
                          <a:latin typeface="Candara" pitchFamily="34" charset="0"/>
                        </a:rPr>
                        <a:t>Gold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 smtClean="0">
                          <a:effectLst/>
                          <a:latin typeface="Candara" pitchFamily="34" charset="0"/>
                        </a:rPr>
                        <a:t>0,1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 smtClean="0">
                          <a:effectLst/>
                          <a:latin typeface="Candara" pitchFamily="34" charset="0"/>
                        </a:rPr>
                        <a:t>3,03E-05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u="none" strike="noStrike" dirty="0" smtClean="0">
                          <a:effectLst/>
                          <a:latin typeface="Candara" pitchFamily="34" charset="0"/>
                        </a:rPr>
                        <a:t>Anode Foil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1" u="none" strike="noStrike" dirty="0">
                          <a:effectLst/>
                          <a:latin typeface="Candara" pitchFamily="34" charset="0"/>
                        </a:rPr>
                        <a:t>263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1" u="none" strike="noStrike" dirty="0" smtClean="0">
                          <a:effectLst/>
                          <a:latin typeface="Candara" pitchFamily="34" charset="0"/>
                        </a:rPr>
                        <a:t>1,48E-03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116956"/>
              </p:ext>
            </p:extLst>
          </p:nvPr>
        </p:nvGraphicFramePr>
        <p:xfrm>
          <a:off x="5004049" y="5107652"/>
          <a:ext cx="3888432" cy="76962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872208"/>
                <a:gridCol w="864096"/>
                <a:gridCol w="1152128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  <a:latin typeface="Candara" pitchFamily="34" charset="0"/>
                        </a:rPr>
                        <a:t>Carbon fiber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 smtClean="0">
                          <a:effectLst/>
                          <a:latin typeface="Candara" pitchFamily="34" charset="0"/>
                        </a:rPr>
                        <a:t>90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 smtClean="0">
                          <a:effectLst/>
                          <a:latin typeface="Candara" pitchFamily="34" charset="0"/>
                        </a:rPr>
                        <a:t>3,21E-04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Honeycomb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>
                          <a:effectLst/>
                          <a:latin typeface="Candara" pitchFamily="34" charset="0"/>
                        </a:rPr>
                        <a:t>5</a:t>
                      </a:r>
                      <a:r>
                        <a:rPr lang="it-IT" sz="1200" u="none" strike="noStrike" dirty="0" smtClean="0">
                          <a:effectLst/>
                          <a:latin typeface="Candara" pitchFamily="34" charset="0"/>
                        </a:rPr>
                        <a:t>000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2,40E-04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ndara" pitchFamily="34" charset="0"/>
                        </a:rPr>
                        <a:t>Carbon fiber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 smtClean="0">
                          <a:effectLst/>
                          <a:latin typeface="Candara" pitchFamily="34" charset="0"/>
                        </a:rPr>
                        <a:t>90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u="none" strike="noStrike" dirty="0" smtClean="0">
                          <a:effectLst/>
                          <a:latin typeface="Candara" pitchFamily="34" charset="0"/>
                        </a:rPr>
                        <a:t>3,21E-04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CF Shield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1" u="none" strike="noStrike" dirty="0" smtClean="0">
                          <a:effectLst/>
                          <a:latin typeface="Candara" pitchFamily="34" charset="0"/>
                        </a:rPr>
                        <a:t>3200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1" u="none" strike="noStrike" dirty="0" smtClean="0">
                          <a:effectLst/>
                          <a:latin typeface="Candara" pitchFamily="34" charset="0"/>
                        </a:rPr>
                        <a:t>9,54E-04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282667"/>
              </p:ext>
            </p:extLst>
          </p:nvPr>
        </p:nvGraphicFramePr>
        <p:xfrm>
          <a:off x="5004048" y="6151582"/>
          <a:ext cx="3888432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4216"/>
                <a:gridCol w="1051317"/>
                <a:gridCol w="892899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effectLst/>
                          <a:latin typeface="Candara" pitchFamily="34" charset="0"/>
                        </a:rPr>
                        <a:t>Total 1 Layer</a:t>
                      </a:r>
                      <a:endParaRPr lang="it-IT" sz="1400" b="1" i="0" u="none" strike="noStrike" dirty="0">
                        <a:solidFill>
                          <a:srgbClr val="FF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t-IT" sz="1400" b="1" i="0" u="none" strike="noStrike">
                        <a:solidFill>
                          <a:srgbClr val="FF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 smtClean="0">
                          <a:effectLst/>
                          <a:latin typeface="Candara" pitchFamily="34" charset="0"/>
                        </a:rPr>
                        <a:t>4,87E-03</a:t>
                      </a:r>
                      <a:endParaRPr lang="it-IT" sz="1400" b="1" i="0" u="none" strike="noStrike" dirty="0">
                        <a:solidFill>
                          <a:srgbClr val="FF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effectLst/>
                          <a:latin typeface="Candara" pitchFamily="34" charset="0"/>
                        </a:rPr>
                        <a:t>Total 4 Layers</a:t>
                      </a:r>
                      <a:endParaRPr lang="it-IT" sz="1400" b="1" i="0" u="none" strike="noStrike" dirty="0">
                        <a:solidFill>
                          <a:srgbClr val="FF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t-IT" sz="1400" b="1" i="0" u="none" strike="noStrike">
                        <a:solidFill>
                          <a:srgbClr val="FF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dirty="0" smtClean="0">
                          <a:effectLst/>
                          <a:latin typeface="Candara" pitchFamily="34" charset="0"/>
                        </a:rPr>
                        <a:t>1,95E-02</a:t>
                      </a:r>
                      <a:endParaRPr lang="it-IT" sz="1400" b="1" i="0" u="none" strike="noStrike" dirty="0">
                        <a:solidFill>
                          <a:srgbClr val="FF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115616" y="4869160"/>
            <a:ext cx="2520280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The KLOE-2 requirement of         X0 &lt; 2%                            is fulfilled</a:t>
            </a:r>
            <a:endPara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635896" y="6192599"/>
            <a:ext cx="1296144" cy="2607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61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D4D2D0">
                    <a:shade val="50000"/>
                  </a:srgbClr>
                </a:solidFill>
              </a:rPr>
              <a:t>20.11.12</a:t>
            </a: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D4D2D0">
                    <a:shade val="50000"/>
                  </a:srgbClr>
                </a:solidFill>
              </a:rPr>
              <a:t>D. Domenici @ SC.LNF</a:t>
            </a: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of Data Quality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1196752"/>
            <a:ext cx="3816424" cy="57606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Candara" pitchFamily="34" charset="0"/>
              </a:rPr>
              <a:t>T1 – T5 (ns) crossing time of innermost – outermost ECAL layers for cosmic </a:t>
            </a:r>
            <a:r>
              <a:rPr lang="en-US" dirty="0" err="1" smtClean="0">
                <a:latin typeface="Candara" pitchFamily="34" charset="0"/>
              </a:rPr>
              <a:t>muons</a:t>
            </a:r>
            <a:endParaRPr lang="en-US" dirty="0" smtClean="0">
              <a:latin typeface="Candar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008" y="1340768"/>
            <a:ext cx="4248472" cy="57606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en-US" dirty="0" smtClean="0">
                <a:latin typeface="Candara" pitchFamily="34" charset="0"/>
              </a:rPr>
              <a:t>Reconstruction of CM Energy for </a:t>
            </a:r>
            <a:r>
              <a:rPr lang="en-US" dirty="0" err="1" smtClean="0">
                <a:latin typeface="Candara" pitchFamily="34" charset="0"/>
              </a:rPr>
              <a:t>Bhabha</a:t>
            </a:r>
            <a:r>
              <a:rPr lang="en-US" dirty="0" smtClean="0">
                <a:latin typeface="Candara" pitchFamily="34" charset="0"/>
              </a:rPr>
              <a:t> events with the DC</a:t>
            </a:r>
          </a:p>
        </p:txBody>
      </p:sp>
      <p:pic>
        <p:nvPicPr>
          <p:cNvPr id="3074" name="Picture 2" descr="C:\Users\danilo\Dropbox\LNF\kloe2\CSNov12\T1-T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9920" r="2663" b="6571"/>
          <a:stretch/>
        </p:blipFill>
        <p:spPr bwMode="auto">
          <a:xfrm>
            <a:off x="23510" y="2780928"/>
            <a:ext cx="4620498" cy="298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anilo\Dropbox\LNF\kloe2\CSNov12\BMOM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11272" r="2343" b="8434"/>
          <a:stretch/>
        </p:blipFill>
        <p:spPr bwMode="auto">
          <a:xfrm>
            <a:off x="4680893" y="2780928"/>
            <a:ext cx="4427611" cy="298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40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D4D2D0">
                    <a:shade val="50000"/>
                  </a:srgbClr>
                </a:solidFill>
              </a:rPr>
              <a:t>20.11.12</a:t>
            </a: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5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D4D2D0">
                    <a:shade val="50000"/>
                  </a:srgbClr>
                </a:solidFill>
              </a:rPr>
              <a:t>D. Domenici @ SC.LNF</a:t>
            </a: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6" name="Picture 5" descr="losses_10nov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8757" r="4687" b="8752"/>
          <a:stretch/>
        </p:blipFill>
        <p:spPr>
          <a:xfrm>
            <a:off x="1418086" y="1844824"/>
            <a:ext cx="6735314" cy="458431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EMC/DC vs Background</a:t>
            </a:r>
            <a:endParaRPr lang="it-IT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395536" y="692696"/>
            <a:ext cx="8352928" cy="1470205"/>
          </a:xfrm>
          <a:prstGeom prst="rect">
            <a:avLst/>
          </a:prstGeom>
        </p:spPr>
        <p:txBody>
          <a:bodyPr/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2"/>
                </a:solidFill>
              </a:rPr>
              <a:t>DC hard enough to survive 600 kHz </a:t>
            </a:r>
            <a:r>
              <a:rPr lang="en-US" sz="1800" dirty="0" err="1" smtClean="0">
                <a:solidFill>
                  <a:schemeClr val="accent2"/>
                </a:solidFill>
              </a:rPr>
              <a:t>bkg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 smtClean="0"/>
              <a:t>as counted by the EMC</a:t>
            </a:r>
          </a:p>
          <a:p>
            <a:r>
              <a:rPr lang="en-US" sz="1800" dirty="0" smtClean="0"/>
              <a:t>400 kHz of EMC background corresponds to a 30% accidental counts in 100 ns window  </a:t>
            </a:r>
            <a:r>
              <a:rPr lang="en-US" sz="1800" dirty="0" smtClean="0">
                <a:sym typeface="Symbol"/>
              </a:rPr>
              <a:t> </a:t>
            </a:r>
            <a:r>
              <a:rPr lang="en-US" sz="1800" dirty="0" smtClean="0"/>
              <a:t>1% fakes in a prompt time window</a:t>
            </a:r>
          </a:p>
          <a:p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69421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Data Analysis Progress since last SC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6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graphicFrame>
        <p:nvGraphicFramePr>
          <p:cNvPr id="6" name="Group 1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545674"/>
              </p:ext>
            </p:extLst>
          </p:nvPr>
        </p:nvGraphicFramePr>
        <p:xfrm>
          <a:off x="252413" y="1185863"/>
          <a:ext cx="8567737" cy="5156026"/>
        </p:xfrm>
        <a:graphic>
          <a:graphicData uri="http://schemas.openxmlformats.org/drawingml/2006/table">
            <a:tbl>
              <a:tblPr/>
              <a:tblGrid>
                <a:gridCol w="3814762"/>
                <a:gridCol w="4752975"/>
              </a:tblGrid>
              <a:tr h="6400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Γ(η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Times New Roman"/>
                        </a:rPr>
                        <a:t>→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π</a:t>
                      </a:r>
                      <a:r>
                        <a:rPr kumimoji="0" lang="it-IT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+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π</a:t>
                      </a:r>
                      <a:r>
                        <a:rPr kumimoji="0" lang="it-IT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γ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) / Γ(η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Times New Roman"/>
                        </a:rPr>
                        <a:t>→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π</a:t>
                      </a:r>
                      <a:r>
                        <a:rPr kumimoji="0" lang="it-IT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+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π</a:t>
                      </a:r>
                      <a:r>
                        <a:rPr kumimoji="0" lang="it-IT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π</a:t>
                      </a:r>
                      <a:r>
                        <a:rPr kumimoji="0" lang="it-IT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182880" marR="182880" marT="45715" marB="45715" anchor="ctr" horzOverflow="overflow">
                    <a:lnL cap="flat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arXiv:1209.4611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Accepted for publication (PLB)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DOI 10.1016/j.physletb.2012.11.032</a:t>
                      </a:r>
                    </a:p>
                  </a:txBody>
                  <a:tcPr marL="182880" marR="182880" marT="45715" marB="45715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>
                        <a:alpha val="30196"/>
                      </a:srgbClr>
                    </a:solidFill>
                  </a:tcPr>
                </a:tc>
              </a:tr>
              <a:tr h="6400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UL(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φ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Times New Roman"/>
                        </a:rPr>
                        <a:t>→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ηU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, η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Times New Roman"/>
                        </a:rPr>
                        <a:t>→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π</a:t>
                      </a:r>
                      <a:r>
                        <a:rPr kumimoji="0" lang="it-IT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π</a:t>
                      </a:r>
                      <a:r>
                        <a:rPr kumimoji="0" lang="it-IT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π</a:t>
                      </a:r>
                      <a:r>
                        <a:rPr kumimoji="0" lang="it-IT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  <a:endParaRPr kumimoji="0" lang="en-US" sz="18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182880" marR="182880" marT="45715" marB="45715" anchor="ctr" horzOverflow="overflow">
                    <a:lnL cap="flat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arXiv:1210.3927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Submitted to PLB</a:t>
                      </a:r>
                    </a:p>
                  </a:txBody>
                  <a:tcPr marL="182880" marR="182880" marT="45715" marB="45715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>
                        <a:alpha val="30196"/>
                      </a:srgbClr>
                    </a:solidFill>
                  </a:tcPr>
                </a:tc>
              </a:tr>
              <a:tr h="6400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γγ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Times New Roman"/>
                        </a:rPr>
                        <a:t>→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η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pitchFamily="34" charset="0"/>
                        </a:rPr>
                        <a:t>and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Γ (η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Times New Roman"/>
                        </a:rPr>
                        <a:t>→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γγ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  <a:endParaRPr kumimoji="0" lang="en-US" sz="18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182880" marR="182880" marT="45715" marB="45715" anchor="ctr" horzOverflow="overflow">
                    <a:lnL cap="flat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arXiv:1211.1845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Submitted to JHEP</a:t>
                      </a:r>
                    </a:p>
                  </a:txBody>
                  <a:tcPr marL="182880" marR="182880" marT="45715" marB="45715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>
                        <a:alpha val="30196"/>
                      </a:srgbClr>
                    </a:solidFill>
                  </a:tcPr>
                </a:tc>
              </a:tr>
              <a:tr h="640046"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latin typeface="Candara" pitchFamily="34" charset="0"/>
                        </a:rPr>
                        <a:t>a</a:t>
                      </a:r>
                      <a:r>
                        <a:rPr lang="it-IT" sz="1800" b="1" baseline="-25000" dirty="0" smtClean="0">
                          <a:latin typeface="Candara" pitchFamily="34" charset="0"/>
                        </a:rPr>
                        <a:t>µ </a:t>
                      </a:r>
                      <a:r>
                        <a:rPr lang="it-IT" sz="1800" b="1" baseline="30000" dirty="0" smtClean="0">
                          <a:latin typeface="Candara" pitchFamily="34" charset="0"/>
                        </a:rPr>
                        <a:t>had,</a:t>
                      </a:r>
                      <a:r>
                        <a:rPr kumimoji="0" lang="el-GR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ππ</a:t>
                      </a:r>
                      <a:r>
                        <a:rPr lang="it-IT" sz="1800" b="1" baseline="0" dirty="0" smtClean="0">
                          <a:latin typeface="Candara" pitchFamily="34" charset="0"/>
                        </a:rPr>
                        <a:t>  with </a:t>
                      </a:r>
                      <a:r>
                        <a:rPr lang="el-GR" sz="1800" b="1" baseline="0" dirty="0" smtClean="0">
                          <a:latin typeface="Candara" pitchFamily="34" charset="0"/>
                        </a:rPr>
                        <a:t>σ</a:t>
                      </a:r>
                      <a:r>
                        <a:rPr lang="it-IT" sz="1800" b="1" baseline="0" dirty="0" smtClean="0">
                          <a:latin typeface="Candara" pitchFamily="34" charset="0"/>
                        </a:rPr>
                        <a:t>(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π</a:t>
                      </a:r>
                      <a:r>
                        <a:rPr kumimoji="0" lang="it-IT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+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π</a:t>
                      </a:r>
                      <a:r>
                        <a:rPr kumimoji="0" lang="it-IT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γ</a:t>
                      </a:r>
                      <a:r>
                        <a:rPr lang="it-IT" sz="1800" b="1" baseline="0" dirty="0" smtClean="0">
                          <a:latin typeface="Candara" pitchFamily="34" charset="0"/>
                        </a:rPr>
                        <a:t>)/</a:t>
                      </a:r>
                      <a:r>
                        <a:rPr lang="el-GR" sz="1800" b="1" baseline="0" dirty="0" smtClean="0">
                          <a:latin typeface="Candara" pitchFamily="34" charset="0"/>
                        </a:rPr>
                        <a:t>σ </a:t>
                      </a:r>
                      <a:r>
                        <a:rPr lang="it-IT" sz="1800" b="1" baseline="0" dirty="0" smtClean="0">
                          <a:latin typeface="Candara" pitchFamily="34" charset="0"/>
                        </a:rPr>
                        <a:t>(</a:t>
                      </a:r>
                      <a:r>
                        <a:rPr lang="el-GR" sz="1800" b="1" baseline="0" dirty="0" smtClean="0">
                          <a:latin typeface="Candara" pitchFamily="34" charset="0"/>
                        </a:rPr>
                        <a:t>μ</a:t>
                      </a:r>
                      <a:r>
                        <a:rPr lang="it-IT" sz="1800" b="1" baseline="30000" dirty="0" smtClean="0">
                          <a:latin typeface="Candara" pitchFamily="34" charset="0"/>
                        </a:rPr>
                        <a:t>+</a:t>
                      </a:r>
                      <a:r>
                        <a:rPr lang="el-GR" sz="1800" b="1" baseline="0" dirty="0" smtClean="0">
                          <a:latin typeface="Candara" pitchFamily="34" charset="0"/>
                        </a:rPr>
                        <a:t>μ</a:t>
                      </a:r>
                      <a:r>
                        <a:rPr lang="it-IT" sz="1800" b="1" baseline="30000" dirty="0" smtClean="0">
                          <a:latin typeface="Candara" pitchFamily="34" charset="0"/>
                        </a:rPr>
                        <a:t>-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γ</a:t>
                      </a:r>
                      <a:r>
                        <a:rPr lang="it-IT" sz="1800" b="1" baseline="0" dirty="0" smtClean="0">
                          <a:latin typeface="Candara" pitchFamily="34" charset="0"/>
                        </a:rPr>
                        <a:t>)</a:t>
                      </a:r>
                      <a:endParaRPr lang="it-IT" sz="1800" dirty="0">
                        <a:latin typeface="Candara" pitchFamily="34" charset="0"/>
                      </a:endParaRPr>
                    </a:p>
                  </a:txBody>
                  <a:tcPr marL="182880" marR="182880" marT="45715" marB="45715" anchor="ctr" horzOverflow="overflow">
                    <a:lnL cap="flat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Final result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Draft under review of the collaboration</a:t>
                      </a:r>
                    </a:p>
                  </a:txBody>
                  <a:tcPr marL="182880" marR="182880" marT="45715" marB="45715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>
                        <a:alpha val="30196"/>
                      </a:srgbClr>
                    </a:solidFill>
                  </a:tcPr>
                </a:tc>
              </a:tr>
              <a:tr h="6400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UL( K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Times New Roman" pitchFamily="18" charset="0"/>
                        </a:rPr>
                        <a:t>→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π</a:t>
                      </a:r>
                      <a:r>
                        <a:rPr kumimoji="0" lang="it-IT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π</a:t>
                      </a:r>
                      <a:r>
                        <a:rPr kumimoji="0" lang="it-IT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π</a:t>
                      </a:r>
                      <a:r>
                        <a:rPr kumimoji="0" lang="it-IT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182880" marR="182880" marT="45715" marB="45715" anchor="ctr" horzOverflow="overflow">
                    <a:lnL cap="flat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Final result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Draft in progress</a:t>
                      </a:r>
                    </a:p>
                  </a:txBody>
                  <a:tcPr marL="182880" marR="182880" marT="45715" marB="45715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>
                        <a:alpha val="30196"/>
                      </a:srgbClr>
                    </a:solidFill>
                  </a:tcPr>
                </a:tc>
              </a:tr>
              <a:tr h="6400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φ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Times New Roman"/>
                        </a:rPr>
                        <a:t>→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pitchFamily="34" charset="0"/>
                        </a:rPr>
                        <a:t>K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pitchFamily="34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pitchFamily="34" charset="0"/>
                        </a:rPr>
                        <a:t>K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pitchFamily="34" charset="0"/>
                        </a:rPr>
                        <a:t>L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Times New Roman"/>
                        </a:rPr>
                        <a:t>→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π</a:t>
                      </a:r>
                      <a:r>
                        <a:rPr kumimoji="0" lang="it-IT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+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π</a:t>
                      </a:r>
                      <a:r>
                        <a:rPr kumimoji="0" lang="it-IT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π</a:t>
                      </a:r>
                      <a:r>
                        <a:rPr kumimoji="0" lang="it-IT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+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π</a:t>
                      </a:r>
                      <a:r>
                        <a:rPr kumimoji="0" lang="it-IT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pitchFamily="34" charset="0"/>
                        </a:rPr>
                        <a:t>: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pitchFamily="34" charset="0"/>
                        </a:rPr>
                        <a:t>CPT  and Lorentz invariance</a:t>
                      </a:r>
                    </a:p>
                  </a:txBody>
                  <a:tcPr marL="182880" marR="182880" marT="45715" marB="45715" anchor="ctr" horzOverflow="overflow">
                    <a:lnL cap="flat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Preliminary (almost final) result</a:t>
                      </a:r>
                    </a:p>
                  </a:txBody>
                  <a:tcPr marL="182880" marR="182880" marT="45715" marB="45715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206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pitchFamily="34" charset="0"/>
                        </a:rPr>
                        <a:t>UL(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pitchFamily="34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pitchFamily="34" charset="0"/>
                        </a:rPr>
                        <a:t>+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pitchFamily="34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pitchFamily="34" charset="0"/>
                        </a:rPr>
                        <a:t>-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Times New Roman"/>
                        </a:rPr>
                        <a:t>→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pitchFamily="34" charset="0"/>
                        </a:rPr>
                        <a:t>U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γ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182880" marR="182880" marT="45715" marB="45715" anchor="ctr" horzOverflow="overflow">
                    <a:lnL cap="flat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Preliminary result</a:t>
                      </a:r>
                    </a:p>
                  </a:txBody>
                  <a:tcPr marL="182880" marR="182880" marT="45715" marB="45715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206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pitchFamily="34" charset="0"/>
                        </a:rPr>
                        <a:t>UL(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pitchFamily="34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pitchFamily="34" charset="0"/>
                        </a:rPr>
                        <a:t>+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pitchFamily="34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pitchFamily="34" charset="0"/>
                        </a:rPr>
                        <a:t>-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Times New Roman"/>
                        </a:rPr>
                        <a:t>→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pitchFamily="34" charset="0"/>
                        </a:rPr>
                        <a:t>Uh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182880" marR="182880" marT="45715" marB="45715" anchor="ctr" horzOverflow="overflow">
                    <a:lnL cap="flat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Preliminary result</a:t>
                      </a:r>
                    </a:p>
                  </a:txBody>
                  <a:tcPr marL="182880" marR="182880" marT="45715" marB="45715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577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Search for Dark Forces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7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07950" y="801688"/>
            <a:ext cx="6354625" cy="13234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Candara" pitchFamily="34" charset="0"/>
                <a:cs typeface="Arial" pitchFamily="34" charset="0"/>
              </a:rPr>
              <a:t>Hypothesis: </a:t>
            </a:r>
            <a:r>
              <a:rPr lang="en-US" sz="2000" dirty="0">
                <a:latin typeface="Candara" pitchFamily="34" charset="0"/>
                <a:cs typeface="Arial" pitchFamily="34" charset="0"/>
                <a:sym typeface="Symbol"/>
              </a:rPr>
              <a:t>existence</a:t>
            </a:r>
            <a:r>
              <a:rPr lang="en-US" sz="2000" dirty="0">
                <a:latin typeface="Candara" pitchFamily="34" charset="0"/>
                <a:cs typeface="Arial" pitchFamily="34" charset="0"/>
              </a:rPr>
              <a:t> of a hidden gauge sector, able to </a:t>
            </a:r>
          </a:p>
          <a:p>
            <a:pPr>
              <a:defRPr/>
            </a:pPr>
            <a:r>
              <a:rPr lang="en-US" sz="2000" dirty="0">
                <a:latin typeface="Candara" pitchFamily="34" charset="0"/>
                <a:cs typeface="Arial" pitchFamily="34" charset="0"/>
              </a:rPr>
              <a:t>explain several unexpected astrophysical observations, </a:t>
            </a:r>
          </a:p>
          <a:p>
            <a:pPr>
              <a:defRPr/>
            </a:pPr>
            <a:r>
              <a:rPr lang="en-US" sz="2000" dirty="0">
                <a:latin typeface="Candara" pitchFamily="34" charset="0"/>
                <a:cs typeface="Arial" pitchFamily="34" charset="0"/>
              </a:rPr>
              <a:t>weakly coupled with SM through a mixing mechanism of </a:t>
            </a:r>
          </a:p>
          <a:p>
            <a:pPr>
              <a:defRPr/>
            </a:pPr>
            <a:r>
              <a:rPr lang="en-US" sz="2000" dirty="0">
                <a:latin typeface="Candara" pitchFamily="34" charset="0"/>
                <a:cs typeface="Arial" pitchFamily="34" charset="0"/>
              </a:rPr>
              <a:t>a new </a:t>
            </a:r>
            <a:r>
              <a:rPr lang="en-US" sz="2000" dirty="0">
                <a:solidFill>
                  <a:schemeClr val="accent2"/>
                </a:solidFill>
                <a:latin typeface="Candara" pitchFamily="34" charset="0"/>
                <a:cs typeface="Arial" pitchFamily="34" charset="0"/>
              </a:rPr>
              <a:t>gauge </a:t>
            </a:r>
            <a:r>
              <a:rPr lang="en-US" sz="2000" dirty="0" smtClean="0">
                <a:solidFill>
                  <a:schemeClr val="accent2"/>
                </a:solidFill>
                <a:latin typeface="Candara" pitchFamily="34" charset="0"/>
                <a:cs typeface="Arial" pitchFamily="34" charset="0"/>
              </a:rPr>
              <a:t>boson U </a:t>
            </a:r>
            <a:r>
              <a:rPr lang="en-US" sz="2000" dirty="0">
                <a:latin typeface="Candara" pitchFamily="34" charset="0"/>
                <a:cs typeface="Arial" pitchFamily="34" charset="0"/>
              </a:rPr>
              <a:t>with the photon</a:t>
            </a:r>
            <a:endParaRPr lang="en-US" sz="2000" baseline="30000" dirty="0">
              <a:latin typeface="Candara" pitchFamily="34" charset="0"/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563" y="2151335"/>
            <a:ext cx="5067300" cy="4146550"/>
          </a:xfrm>
          <a:prstGeom prst="rect">
            <a:avLst/>
          </a:prstGeom>
          <a:ln>
            <a:noFill/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6" name="Immagine 27" descr="comb_mu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750" r="9494" b="20601"/>
          <a:stretch>
            <a:fillRect/>
          </a:stretch>
        </p:blipFill>
        <p:spPr bwMode="auto">
          <a:xfrm>
            <a:off x="4694238" y="2481535"/>
            <a:ext cx="4381500" cy="381635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17" name="Rettangolo 28"/>
          <p:cNvSpPr>
            <a:spLocks noChangeArrowheads="1"/>
          </p:cNvSpPr>
          <p:nvPr/>
        </p:nvSpPr>
        <p:spPr bwMode="auto">
          <a:xfrm rot="16200000">
            <a:off x="4517232" y="2691878"/>
            <a:ext cx="7445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400">
                <a:sym typeface="Symbol" pitchFamily="18" charset="2"/>
              </a:rPr>
              <a:t></a:t>
            </a:r>
            <a:r>
              <a:rPr lang="it-IT" sz="2400" baseline="-25000">
                <a:sym typeface="Symbol" pitchFamily="18" charset="2"/>
              </a:rPr>
              <a:t>D</a:t>
            </a:r>
            <a:r>
              <a:rPr lang="it-IT" sz="2400">
                <a:sym typeface="Symbol" pitchFamily="18" charset="2"/>
              </a:rPr>
              <a:t></a:t>
            </a:r>
            <a:r>
              <a:rPr lang="it-IT" sz="2400" baseline="30000">
                <a:sym typeface="Symbol" pitchFamily="18" charset="2"/>
              </a:rPr>
              <a:t>2</a:t>
            </a:r>
          </a:p>
        </p:txBody>
      </p:sp>
      <p:sp>
        <p:nvSpPr>
          <p:cNvPr id="18" name="Rettangolo 29"/>
          <p:cNvSpPr>
            <a:spLocks noChangeArrowheads="1"/>
          </p:cNvSpPr>
          <p:nvPr/>
        </p:nvSpPr>
        <p:spPr bwMode="auto">
          <a:xfrm>
            <a:off x="136525" y="2519635"/>
            <a:ext cx="423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400">
                <a:sym typeface="Symbol" pitchFamily="18" charset="2"/>
              </a:rPr>
              <a:t></a:t>
            </a:r>
            <a:r>
              <a:rPr lang="it-IT" sz="2400" baseline="30000">
                <a:sym typeface="Symbol" pitchFamily="18" charset="2"/>
              </a:rPr>
              <a:t>2</a:t>
            </a:r>
          </a:p>
        </p:txBody>
      </p:sp>
      <p:sp>
        <p:nvSpPr>
          <p:cNvPr id="19" name="CasellaDiTesto 2"/>
          <p:cNvSpPr txBox="1">
            <a:spLocks noChangeArrowheads="1"/>
          </p:cNvSpPr>
          <p:nvPr/>
        </p:nvSpPr>
        <p:spPr bwMode="auto">
          <a:xfrm>
            <a:off x="7837488" y="6229622"/>
            <a:ext cx="12506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2000" dirty="0">
                <a:latin typeface="Candara" pitchFamily="34" charset="0"/>
              </a:rPr>
              <a:t>M</a:t>
            </a:r>
            <a:r>
              <a:rPr lang="it-IT" sz="2000" baseline="-25000" dirty="0">
                <a:latin typeface="Candara" pitchFamily="34" charset="0"/>
              </a:rPr>
              <a:t>U</a:t>
            </a:r>
            <a:r>
              <a:rPr lang="it-IT" sz="2000" dirty="0">
                <a:latin typeface="Candara" pitchFamily="34" charset="0"/>
              </a:rPr>
              <a:t> (MeV)</a:t>
            </a:r>
          </a:p>
        </p:txBody>
      </p:sp>
      <p:sp>
        <p:nvSpPr>
          <p:cNvPr id="20" name="CasellaDiTesto 15"/>
          <p:cNvSpPr txBox="1">
            <a:spLocks noChangeArrowheads="1"/>
          </p:cNvSpPr>
          <p:nvPr/>
        </p:nvSpPr>
        <p:spPr bwMode="auto">
          <a:xfrm>
            <a:off x="3638550" y="6269310"/>
            <a:ext cx="12506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2000" dirty="0">
                <a:latin typeface="Candara" pitchFamily="34" charset="0"/>
              </a:rPr>
              <a:t>M</a:t>
            </a:r>
            <a:r>
              <a:rPr lang="it-IT" sz="2000" baseline="-25000" dirty="0">
                <a:latin typeface="Candara" pitchFamily="34" charset="0"/>
              </a:rPr>
              <a:t>U</a:t>
            </a:r>
            <a:r>
              <a:rPr lang="it-IT" sz="2000" dirty="0">
                <a:latin typeface="Candara" pitchFamily="34" charset="0"/>
              </a:rPr>
              <a:t> (MeV)</a:t>
            </a:r>
          </a:p>
        </p:txBody>
      </p:sp>
      <p:sp>
        <p:nvSpPr>
          <p:cNvPr id="21" name="CasellaDiTesto 3"/>
          <p:cNvSpPr txBox="1">
            <a:spLocks noChangeArrowheads="1"/>
          </p:cNvSpPr>
          <p:nvPr/>
        </p:nvSpPr>
        <p:spPr bwMode="auto">
          <a:xfrm>
            <a:off x="1084362" y="2127522"/>
            <a:ext cx="89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2000" b="1" dirty="0">
                <a:solidFill>
                  <a:srgbClr val="0000FF"/>
                </a:solidFill>
                <a:latin typeface="Symbol" pitchFamily="18" charset="2"/>
              </a:rPr>
              <a:t>f</a:t>
            </a:r>
            <a:r>
              <a:rPr lang="it-IT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it-IT" sz="2000" b="1" dirty="0">
                <a:solidFill>
                  <a:srgbClr val="0000FF"/>
                </a:solidFill>
                <a:latin typeface="Symbol" pitchFamily="18" charset="2"/>
              </a:rPr>
              <a:t>h</a:t>
            </a:r>
            <a:r>
              <a:rPr lang="it-IT" sz="2000" b="1" dirty="0">
                <a:solidFill>
                  <a:srgbClr val="0000FF"/>
                </a:solidFill>
              </a:rPr>
              <a:t>U</a:t>
            </a:r>
          </a:p>
        </p:txBody>
      </p:sp>
      <p:sp>
        <p:nvSpPr>
          <p:cNvPr id="22" name="CasellaDiTesto 17"/>
          <p:cNvSpPr txBox="1">
            <a:spLocks noChangeArrowheads="1"/>
          </p:cNvSpPr>
          <p:nvPr/>
        </p:nvSpPr>
        <p:spPr bwMode="auto">
          <a:xfrm>
            <a:off x="3082925" y="2119585"/>
            <a:ext cx="1155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2000" b="1" i="1">
                <a:solidFill>
                  <a:srgbClr val="0000FF"/>
                </a:solidFill>
              </a:rPr>
              <a:t>e</a:t>
            </a:r>
            <a:r>
              <a:rPr lang="it-IT" sz="2000" b="1" baseline="30000">
                <a:solidFill>
                  <a:srgbClr val="0000FF"/>
                </a:solidFill>
                <a:latin typeface="Symbol" pitchFamily="18" charset="2"/>
              </a:rPr>
              <a:t>+</a:t>
            </a:r>
            <a:r>
              <a:rPr lang="it-IT" sz="2000" b="1" i="1">
                <a:solidFill>
                  <a:srgbClr val="0000FF"/>
                </a:solidFill>
              </a:rPr>
              <a:t>e</a:t>
            </a:r>
            <a:r>
              <a:rPr lang="it-IT" sz="2000" b="1" baseline="30000">
                <a:solidFill>
                  <a:srgbClr val="0000FF"/>
                </a:solidFill>
                <a:latin typeface="Symbol" pitchFamily="18" charset="2"/>
              </a:rPr>
              <a:t>-</a:t>
            </a:r>
            <a:r>
              <a:rPr lang="it-IT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it-IT" sz="2000" b="1">
                <a:solidFill>
                  <a:srgbClr val="0000FF"/>
                </a:solidFill>
              </a:rPr>
              <a:t>U</a:t>
            </a:r>
            <a:r>
              <a:rPr lang="it-IT" sz="2000" b="1">
                <a:solidFill>
                  <a:srgbClr val="0000FF"/>
                </a:solidFill>
                <a:latin typeface="Symbol" pitchFamily="18" charset="2"/>
              </a:rPr>
              <a:t>g</a:t>
            </a:r>
            <a:endParaRPr lang="it-IT" sz="2000" b="1">
              <a:solidFill>
                <a:srgbClr val="0000FF"/>
              </a:solidFill>
            </a:endParaRPr>
          </a:p>
        </p:txBody>
      </p:sp>
      <p:sp>
        <p:nvSpPr>
          <p:cNvPr id="23" name="CasellaDiTesto 18"/>
          <p:cNvSpPr txBox="1">
            <a:spLocks noChangeArrowheads="1"/>
          </p:cNvSpPr>
          <p:nvPr/>
        </p:nvSpPr>
        <p:spPr bwMode="auto">
          <a:xfrm>
            <a:off x="6516216" y="2492896"/>
            <a:ext cx="1252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2000" b="1" i="1" dirty="0">
                <a:solidFill>
                  <a:srgbClr val="0000FF"/>
                </a:solidFill>
              </a:rPr>
              <a:t>e</a:t>
            </a:r>
            <a:r>
              <a:rPr lang="it-IT" sz="2000" b="1" baseline="30000" dirty="0">
                <a:solidFill>
                  <a:srgbClr val="0000FF"/>
                </a:solidFill>
                <a:latin typeface="Symbol" pitchFamily="18" charset="2"/>
              </a:rPr>
              <a:t>+</a:t>
            </a:r>
            <a:r>
              <a:rPr lang="it-IT" sz="2000" b="1" i="1" dirty="0">
                <a:solidFill>
                  <a:srgbClr val="0000FF"/>
                </a:solidFill>
              </a:rPr>
              <a:t>e</a:t>
            </a:r>
            <a:r>
              <a:rPr lang="it-IT" sz="2000" b="1" baseline="30000" dirty="0">
                <a:solidFill>
                  <a:srgbClr val="0000FF"/>
                </a:solidFill>
                <a:latin typeface="Symbol" pitchFamily="18" charset="2"/>
              </a:rPr>
              <a:t>-</a:t>
            </a:r>
            <a:r>
              <a:rPr lang="it-IT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it-IT" sz="2000" b="1" dirty="0">
                <a:solidFill>
                  <a:srgbClr val="0000FF"/>
                </a:solidFill>
              </a:rPr>
              <a:t>Uh</a:t>
            </a:r>
            <a:r>
              <a:rPr lang="it-IT" sz="2000" b="1" dirty="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</a:t>
            </a:r>
            <a:endParaRPr lang="it-IT" sz="2000" b="1" dirty="0">
              <a:solidFill>
                <a:srgbClr val="0000FF"/>
              </a:solidFill>
            </a:endParaRPr>
          </a:p>
        </p:txBody>
      </p:sp>
      <p:sp>
        <p:nvSpPr>
          <p:cNvPr id="24" name="CasellaDiTesto 6"/>
          <p:cNvSpPr txBox="1">
            <a:spLocks noChangeArrowheads="1"/>
          </p:cNvSpPr>
          <p:nvPr/>
        </p:nvSpPr>
        <p:spPr bwMode="auto">
          <a:xfrm>
            <a:off x="7431446" y="3014141"/>
            <a:ext cx="13292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it-IT" b="1" dirty="0">
                <a:solidFill>
                  <a:srgbClr val="FF0000"/>
                </a:solidFill>
                <a:latin typeface="Candara" pitchFamily="34" charset="0"/>
              </a:rPr>
              <a:t>KLOE</a:t>
            </a:r>
          </a:p>
          <a:p>
            <a:pPr algn="ctr" eaLnBrk="1" hangingPunct="1"/>
            <a:r>
              <a:rPr lang="it-IT" b="1" dirty="0">
                <a:solidFill>
                  <a:srgbClr val="FF0000"/>
                </a:solidFill>
                <a:latin typeface="Candara" pitchFamily="34" charset="0"/>
              </a:rPr>
              <a:t>preliminary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272896" y="729188"/>
            <a:ext cx="2811041" cy="1475676"/>
            <a:chOff x="6272896" y="729188"/>
            <a:chExt cx="2811041" cy="1475676"/>
          </a:xfrm>
        </p:grpSpPr>
        <p:grpSp>
          <p:nvGrpSpPr>
            <p:cNvPr id="7" name="Group 6"/>
            <p:cNvGrpSpPr/>
            <p:nvPr/>
          </p:nvGrpSpPr>
          <p:grpSpPr>
            <a:xfrm>
              <a:off x="6428049" y="729188"/>
              <a:ext cx="2655888" cy="1468438"/>
              <a:chOff x="6428049" y="729188"/>
              <a:chExt cx="2655888" cy="1468438"/>
            </a:xfrm>
          </p:grpSpPr>
          <p:pic>
            <p:nvPicPr>
              <p:cNvPr id="8" name="Picture 2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8049" y="729188"/>
                <a:ext cx="2655888" cy="1468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7A5C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8372265" y="873204"/>
                <a:ext cx="504056" cy="52322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U</a:t>
                </a: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272896" y="1620089"/>
              <a:ext cx="792088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32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it-IT" sz="3200" i="1" baseline="30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5496" y="2348880"/>
            <a:ext cx="839168" cy="90142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ndara" pitchFamily="34" charset="0"/>
              </a:rPr>
              <a:t>ε</a:t>
            </a:r>
            <a:r>
              <a:rPr lang="en-US" sz="2400" baseline="30000" dirty="0" smtClean="0">
                <a:solidFill>
                  <a:schemeClr val="bg1"/>
                </a:solidFill>
                <a:latin typeface="Candara" pitchFamily="34" charset="0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4853830" y="2702718"/>
            <a:ext cx="839168" cy="90142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andara" pitchFamily="34" charset="0"/>
              </a:rPr>
              <a:t>ε</a:t>
            </a:r>
            <a:r>
              <a:rPr lang="en-US" sz="2400" baseline="30000" dirty="0" smtClean="0">
                <a:solidFill>
                  <a:schemeClr val="bg1"/>
                </a:solidFill>
                <a:latin typeface="Candara" pitchFamily="34" charset="0"/>
              </a:rPr>
              <a:t>2</a:t>
            </a:r>
            <a:r>
              <a:rPr lang="en-US" sz="2400" dirty="0" smtClean="0">
                <a:solidFill>
                  <a:schemeClr val="bg1"/>
                </a:solidFill>
                <a:latin typeface="Candara" pitchFamily="34" charset="0"/>
              </a:rPr>
              <a:t>α</a:t>
            </a:r>
            <a:r>
              <a:rPr lang="en-US" sz="2400" baseline="-25000" dirty="0" smtClean="0">
                <a:solidFill>
                  <a:schemeClr val="bg1"/>
                </a:solidFill>
                <a:latin typeface="Candara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26484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6EA0B0"/>
                </a:solidFill>
                <a:latin typeface="Candara" pitchFamily="34"/>
              </a:rPr>
              <a:t>CPT &amp; Lorentz Invariance Test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8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427984" y="838440"/>
            <a:ext cx="4588856" cy="39306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58285" y="4108314"/>
            <a:ext cx="4817771" cy="234502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lvl="0" hangingPunct="0">
              <a:defRPr sz="2800">
                <a:solidFill>
                  <a:srgbClr val="FF950E"/>
                </a:solidFill>
              </a:defRPr>
            </a:pPr>
            <a:r>
              <a:rPr lang="it-IT" sz="2800" b="1" dirty="0">
                <a:solidFill>
                  <a:schemeClr val="accent2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KLOE-2 preliminary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950E"/>
                </a:solidFill>
              </a:defRPr>
            </a:pPr>
            <a:endParaRPr lang="it-IT" sz="2000" b="1" i="0" u="none" strike="noStrike" kern="1200" dirty="0" smtClean="0">
              <a:ln>
                <a:noFill/>
              </a:ln>
              <a:solidFill>
                <a:schemeClr val="accent2"/>
              </a:solidFill>
              <a:latin typeface="Candara" pitchFamily="34" charset="0"/>
              <a:ea typeface="WenQuanYi Micro Hei" pitchFamily="2"/>
              <a:cs typeface="Lohit Hind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950E"/>
                </a:solidFill>
              </a:defRPr>
            </a:pPr>
            <a:r>
              <a:rPr lang="el-GR" sz="2400" b="1" i="0" u="none" strike="noStrike" kern="1200" dirty="0" smtClean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Δ</a:t>
            </a:r>
            <a:r>
              <a:rPr lang="it-IT" sz="2400" b="1" i="0" u="none" strike="noStrike" kern="1200" dirty="0" smtClean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a</a:t>
            </a:r>
            <a:r>
              <a:rPr lang="it-IT" sz="2400" b="1" i="0" u="none" strike="noStrike" kern="1200" baseline="-33000" dirty="0" smtClean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0</a:t>
            </a:r>
            <a:r>
              <a:rPr lang="it-IT" sz="2400" b="1" i="0" u="none" strike="noStrike" kern="1200" dirty="0" smtClean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 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= (-6.2 </a:t>
            </a:r>
            <a:r>
              <a:rPr lang="zh-CN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±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 8.2</a:t>
            </a:r>
            <a:r>
              <a:rPr lang="it-IT" sz="2400" b="1" i="0" u="none" strike="noStrike" kern="1200" baseline="-330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stat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 </a:t>
            </a:r>
            <a:r>
              <a:rPr lang="zh-CN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±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 3.3</a:t>
            </a:r>
            <a:r>
              <a:rPr lang="it-IT" sz="2400" b="1" i="0" u="none" strike="noStrike" kern="1200" baseline="-330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sys  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) 10</a:t>
            </a:r>
            <a:r>
              <a:rPr lang="it-IT" sz="2400" b="1" i="0" u="none" strike="noStrike" kern="1200" baseline="330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-18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 GeV</a:t>
            </a:r>
          </a:p>
          <a:p>
            <a:pPr lvl="0" hangingPunct="0">
              <a:defRPr sz="2800">
                <a:solidFill>
                  <a:srgbClr val="FF950E"/>
                </a:solidFill>
              </a:defRPr>
            </a:pPr>
            <a:r>
              <a:rPr lang="el-GR" sz="2400" b="1" dirty="0" smtClean="0"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Δ</a:t>
            </a:r>
            <a:r>
              <a:rPr lang="it-IT" sz="2400" b="1" i="0" u="none" strike="noStrike" kern="1200" dirty="0" smtClean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a</a:t>
            </a:r>
            <a:r>
              <a:rPr lang="it-IT" sz="2400" b="1" i="0" u="none" strike="noStrike" kern="1200" baseline="-33000" dirty="0" smtClean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X</a:t>
            </a:r>
            <a:r>
              <a:rPr lang="it-IT" sz="2400" b="1" i="0" u="none" strike="noStrike" kern="1200" dirty="0" smtClean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 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= ( 3.3 </a:t>
            </a:r>
            <a:r>
              <a:rPr lang="zh-CN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±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 1.6</a:t>
            </a:r>
            <a:r>
              <a:rPr lang="it-IT" sz="2400" b="1" i="0" u="none" strike="noStrike" kern="1200" baseline="-330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stat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 </a:t>
            </a:r>
            <a:r>
              <a:rPr lang="zh-CN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±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 1.5</a:t>
            </a:r>
            <a:r>
              <a:rPr lang="it-IT" sz="2400" b="1" i="0" u="none" strike="noStrike" kern="1200" baseline="-330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sys  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) 10</a:t>
            </a:r>
            <a:r>
              <a:rPr lang="it-IT" sz="2400" b="1" i="0" u="none" strike="noStrike" kern="1200" baseline="330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-18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 GeV</a:t>
            </a:r>
          </a:p>
          <a:p>
            <a:pPr lvl="0" hangingPunct="0">
              <a:defRPr sz="2800">
                <a:solidFill>
                  <a:srgbClr val="FF950E"/>
                </a:solidFill>
              </a:defRPr>
            </a:pPr>
            <a:r>
              <a:rPr lang="el-GR" sz="2400" b="1" dirty="0" smtClean="0"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Δ</a:t>
            </a:r>
            <a:r>
              <a:rPr lang="it-IT" sz="2400" b="1" i="0" u="none" strike="noStrike" kern="1200" dirty="0" smtClean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a</a:t>
            </a:r>
            <a:r>
              <a:rPr lang="it-IT" sz="2400" b="1" i="0" u="none" strike="noStrike" kern="1200" baseline="-33000" dirty="0" smtClean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Y</a:t>
            </a:r>
            <a:r>
              <a:rPr lang="it-IT" sz="2400" b="1" i="0" u="none" strike="noStrike" kern="1200" dirty="0" smtClean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 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= (-0.7 </a:t>
            </a:r>
            <a:r>
              <a:rPr lang="zh-CN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±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 1.3</a:t>
            </a:r>
            <a:r>
              <a:rPr lang="it-IT" sz="2400" b="1" i="0" u="none" strike="noStrike" kern="1200" baseline="-330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stat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 </a:t>
            </a:r>
            <a:r>
              <a:rPr lang="zh-CN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± 1.5</a:t>
            </a:r>
            <a:r>
              <a:rPr lang="it-IT" sz="2400" b="1" i="0" u="none" strike="noStrike" kern="1200" baseline="-330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sy</a:t>
            </a:r>
            <a:r>
              <a:rPr lang="it-IT" sz="2400" b="1" i="0" u="none" strike="noStrike" kern="1200" baseline="-330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s 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) 10</a:t>
            </a:r>
            <a:r>
              <a:rPr lang="it-IT" sz="2400" b="1" i="0" u="none" strike="noStrike" kern="1200" baseline="330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-18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 GeV</a:t>
            </a:r>
          </a:p>
          <a:p>
            <a:pPr lvl="0" hangingPunct="0">
              <a:defRPr sz="2800">
                <a:solidFill>
                  <a:srgbClr val="FF950E"/>
                </a:solidFill>
              </a:defRPr>
            </a:pPr>
            <a:r>
              <a:rPr lang="el-GR" sz="2400" b="1" dirty="0" smtClean="0"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Δ</a:t>
            </a:r>
            <a:r>
              <a:rPr lang="it-IT" sz="2400" b="1" i="0" u="none" strike="noStrike" kern="1200" dirty="0" smtClean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a</a:t>
            </a:r>
            <a:r>
              <a:rPr lang="it-IT" sz="2400" b="1" i="0" u="none" strike="noStrike" kern="1200" baseline="-33000" dirty="0" smtClean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Z</a:t>
            </a:r>
            <a:r>
              <a:rPr lang="it-IT" sz="2400" b="1" i="0" u="none" strike="noStrike" kern="1200" dirty="0" smtClean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 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= (-0.7 </a:t>
            </a:r>
            <a:r>
              <a:rPr lang="zh-CN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±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 1.0</a:t>
            </a:r>
            <a:r>
              <a:rPr lang="it-IT" sz="2400" b="1" i="0" u="none" strike="noStrike" kern="1200" baseline="-330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stat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 </a:t>
            </a:r>
            <a:r>
              <a:rPr lang="zh-CN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±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 0.3</a:t>
            </a:r>
            <a:r>
              <a:rPr lang="it-IT" sz="2400" b="1" i="0" u="none" strike="noStrike" kern="1200" baseline="-330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Liberation Sans" pitchFamily="34"/>
                <a:cs typeface="Liberation Sans" pitchFamily="34"/>
              </a:rPr>
              <a:t>sys 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) 10</a:t>
            </a:r>
            <a:r>
              <a:rPr lang="it-IT" sz="2400" b="1" i="0" u="none" strike="noStrike" kern="1200" baseline="330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-18</a:t>
            </a:r>
            <a:r>
              <a:rPr lang="it-IT" sz="2400" b="1" i="0" u="none" strike="noStrike" kern="1200" dirty="0">
                <a:ln>
                  <a:noFill/>
                </a:ln>
                <a:solidFill>
                  <a:schemeClr val="accent3"/>
                </a:solidFill>
                <a:latin typeface="Candara" pitchFamily="34" charset="0"/>
                <a:ea typeface="WenQuanYi Micro Hei" pitchFamily="2"/>
                <a:cs typeface="Lohit Hindi" pitchFamily="2"/>
              </a:rPr>
              <a:t> GeV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98630" y="838440"/>
            <a:ext cx="4329354" cy="302260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dirty="0" smtClean="0"/>
              <a:t>Neutral kaon interferometry based </a:t>
            </a:r>
            <a:r>
              <a:rPr lang="en-US" sz="3200" dirty="0" smtClean="0"/>
              <a:t>analysis with </a:t>
            </a:r>
            <a:r>
              <a:rPr lang="el-GR" sz="3200" dirty="0" smtClean="0">
                <a:solidFill>
                  <a:schemeClr val="accent2"/>
                </a:solidFill>
              </a:rPr>
              <a:t>π</a:t>
            </a:r>
            <a:r>
              <a:rPr lang="it-IT" sz="3200" baseline="30000" dirty="0" smtClean="0">
                <a:solidFill>
                  <a:schemeClr val="accent2"/>
                </a:solidFill>
              </a:rPr>
              <a:t>+</a:t>
            </a:r>
            <a:r>
              <a:rPr lang="el-GR" sz="3200" dirty="0" smtClean="0">
                <a:solidFill>
                  <a:schemeClr val="accent2"/>
                </a:solidFill>
              </a:rPr>
              <a:t>π</a:t>
            </a:r>
            <a:r>
              <a:rPr lang="it-IT" sz="3200" baseline="30000" dirty="0" smtClean="0">
                <a:solidFill>
                  <a:schemeClr val="accent2"/>
                </a:solidFill>
              </a:rPr>
              <a:t>-</a:t>
            </a:r>
            <a:r>
              <a:rPr lang="el-GR" sz="3200" dirty="0" smtClean="0">
                <a:solidFill>
                  <a:schemeClr val="accent2"/>
                </a:solidFill>
              </a:rPr>
              <a:t>π</a:t>
            </a:r>
            <a:r>
              <a:rPr lang="it-IT" sz="3200" baseline="30000" dirty="0" smtClean="0">
                <a:solidFill>
                  <a:schemeClr val="accent2"/>
                </a:solidFill>
              </a:rPr>
              <a:t>+</a:t>
            </a:r>
            <a:r>
              <a:rPr lang="el-GR" sz="3200" dirty="0" smtClean="0">
                <a:solidFill>
                  <a:schemeClr val="accent2"/>
                </a:solidFill>
              </a:rPr>
              <a:t>π</a:t>
            </a:r>
            <a:r>
              <a:rPr lang="it-IT" sz="3200" baseline="30000" dirty="0" smtClean="0">
                <a:solidFill>
                  <a:schemeClr val="accent2"/>
                </a:solidFill>
              </a:rPr>
              <a:t>-</a:t>
            </a:r>
            <a:r>
              <a:rPr lang="en-US" sz="3200" dirty="0" smtClean="0"/>
              <a:t> final state</a:t>
            </a:r>
          </a:p>
          <a:p>
            <a:r>
              <a:rPr lang="it-IT" sz="3200" dirty="0" smtClean="0"/>
              <a:t>Search for asymmetry in distribution of decay time </a:t>
            </a:r>
            <a:r>
              <a:rPr lang="en-US" sz="3200" dirty="0" smtClean="0"/>
              <a:t>difference between the two </a:t>
            </a:r>
            <a:r>
              <a:rPr lang="en-US" sz="3200" dirty="0" err="1" smtClean="0"/>
              <a:t>kaons</a:t>
            </a:r>
            <a:r>
              <a:rPr lang="en-US" sz="3200" dirty="0" smtClean="0"/>
              <a:t> in the </a:t>
            </a:r>
            <a:r>
              <a:rPr lang="en-US" sz="3200" dirty="0" err="1" smtClean="0"/>
              <a:t>kaon</a:t>
            </a:r>
            <a:r>
              <a:rPr lang="en-US" sz="3200" dirty="0" smtClean="0"/>
              <a:t> flight direction and</a:t>
            </a:r>
            <a:r>
              <a:rPr lang="it-IT" sz="3200" dirty="0" smtClean="0"/>
              <a:t>event sidereal time (SME framework)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156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Detector Upgrades Overview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20.11.12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9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0" lang="en-US" smtClean="0"/>
              <a:t>D. Domenici @ SC.LNF</a:t>
            </a:r>
            <a:endParaRPr kumimoji="0" lang="en-US"/>
          </a:p>
        </p:txBody>
      </p:sp>
      <p:pic>
        <p:nvPicPr>
          <p:cNvPr id="7" name="Picture 1" descr="C:\Users\danilo\Documents\My Dropbox\conferences\ieee11\IR1_07-10-10_INT+IT+QCALT.g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39" t="11495" r="9133" b="8046"/>
          <a:stretch/>
        </p:blipFill>
        <p:spPr bwMode="auto">
          <a:xfrm>
            <a:off x="1187624" y="1052736"/>
            <a:ext cx="6500858" cy="419102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265860" y="3299549"/>
            <a:ext cx="1368152" cy="64633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Inner Tracker</a:t>
            </a:r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 flipV="1">
            <a:off x="4617788" y="2939509"/>
            <a:ext cx="648072" cy="6832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13532" y="1931397"/>
            <a:ext cx="936104" cy="36933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QCAL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249636" y="2116063"/>
            <a:ext cx="504056" cy="11114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3"/>
          </p:cNvCxnSpPr>
          <p:nvPr/>
        </p:nvCxnSpPr>
        <p:spPr>
          <a:xfrm>
            <a:off x="3249636" y="2116063"/>
            <a:ext cx="2088232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C:\Users\pcdane\Desktop\1.INFN\1.Daphne\1.KLOE2\7.Integrazione\2.INT_CCALT\CCALT_IMMAGINI\Assieme CCALT_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9218" y="4653136"/>
            <a:ext cx="3534782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300192" y="4793429"/>
            <a:ext cx="936104" cy="36933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</a:t>
            </a:r>
            <a:r>
              <a:rPr lang="it-IT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CAL</a:t>
            </a:r>
          </a:p>
        </p:txBody>
      </p:sp>
      <p:cxnSp>
        <p:nvCxnSpPr>
          <p:cNvPr id="22" name="Straight Arrow Connector 21"/>
          <p:cNvCxnSpPr>
            <a:stCxn id="21" idx="2"/>
          </p:cNvCxnSpPr>
          <p:nvPr/>
        </p:nvCxnSpPr>
        <p:spPr>
          <a:xfrm flipH="1">
            <a:off x="6516216" y="5162761"/>
            <a:ext cx="252028" cy="7607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1" idx="2"/>
          </p:cNvCxnSpPr>
          <p:nvPr/>
        </p:nvCxnSpPr>
        <p:spPr>
          <a:xfrm>
            <a:off x="6768244" y="5162761"/>
            <a:ext cx="1116124" cy="1126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62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txDef>
      <a:spPr/>
      <a:bodyPr wrap="square" rtlCol="0">
        <a:noAutofit/>
      </a:bodyPr>
      <a:lstStyle>
        <a:defPPr algn="ctr">
          <a:defRPr sz="2400" dirty="0" smtClean="0">
            <a:latin typeface="Candar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6463</TotalTime>
  <Words>2256</Words>
  <Application>Microsoft Office PowerPoint</Application>
  <PresentationFormat>On-screen Show (4:3)</PresentationFormat>
  <Paragraphs>512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Technic</vt:lpstr>
      <vt:lpstr>KLOE: present status and upgrades</vt:lpstr>
      <vt:lpstr>Report Overview</vt:lpstr>
      <vt:lpstr>KLOE Apparatus Today</vt:lpstr>
      <vt:lpstr>Example of Data Quality</vt:lpstr>
      <vt:lpstr>EMC/DC vs Background</vt:lpstr>
      <vt:lpstr>Data Analysis Progress since last SC</vt:lpstr>
      <vt:lpstr>Search for Dark Forces</vt:lpstr>
      <vt:lpstr>CPT &amp; Lorentz Invariance Test</vt:lpstr>
      <vt:lpstr>Detector Upgrades Overview</vt:lpstr>
      <vt:lpstr>PowerPoint Presentation</vt:lpstr>
      <vt:lpstr>CCALT Components and Tests</vt:lpstr>
      <vt:lpstr>CCALT Schedule</vt:lpstr>
      <vt:lpstr>QCALT: detector</vt:lpstr>
      <vt:lpstr>QCALT: detector</vt:lpstr>
      <vt:lpstr>QCALT: SiPM</vt:lpstr>
      <vt:lpstr>QCALT: FEE</vt:lpstr>
      <vt:lpstr>QCALT Schedule</vt:lpstr>
      <vt:lpstr>Cylindrical-GEM Inner Tracker</vt:lpstr>
      <vt:lpstr>IT Status</vt:lpstr>
      <vt:lpstr>90Sr Source Scan</vt:lpstr>
      <vt:lpstr>Cosmic rays Test</vt:lpstr>
      <vt:lpstr>Cosmic rays Test</vt:lpstr>
      <vt:lpstr>IT Operation at High Temperature</vt:lpstr>
      <vt:lpstr>Blocking Capacitor</vt:lpstr>
      <vt:lpstr> IT Time Schedule</vt:lpstr>
      <vt:lpstr>Conclusions</vt:lpstr>
      <vt:lpstr>Spares</vt:lpstr>
      <vt:lpstr>DC Trips</vt:lpstr>
      <vt:lpstr>Layout of a GEM</vt:lpstr>
      <vt:lpstr>Manufacturing a C-GEM</vt:lpstr>
      <vt:lpstr>Manufacturing a C-GEM</vt:lpstr>
      <vt:lpstr>Readout Plane</vt:lpstr>
      <vt:lpstr>Readout CF Lamination</vt:lpstr>
      <vt:lpstr>Assembling a triple-GEM</vt:lpstr>
      <vt:lpstr>Blocking Capacitor</vt:lpstr>
      <vt:lpstr>Material Budget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KLOE-2</dc:title>
  <dc:creator>danilo</dc:creator>
  <cp:lastModifiedBy>danilo</cp:lastModifiedBy>
  <cp:revision>84</cp:revision>
  <dcterms:created xsi:type="dcterms:W3CDTF">2012-11-13T16:40:59Z</dcterms:created>
  <dcterms:modified xsi:type="dcterms:W3CDTF">2012-11-20T20:04:34Z</dcterms:modified>
</cp:coreProperties>
</file>