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5"/>
  </p:notesMasterIdLst>
  <p:sldIdLst>
    <p:sldId id="292" r:id="rId2"/>
    <p:sldId id="450" r:id="rId3"/>
    <p:sldId id="581" r:id="rId4"/>
    <p:sldId id="434" r:id="rId5"/>
    <p:sldId id="413" r:id="rId6"/>
    <p:sldId id="414" r:id="rId7"/>
    <p:sldId id="415" r:id="rId8"/>
    <p:sldId id="386" r:id="rId9"/>
    <p:sldId id="410" r:id="rId10"/>
    <p:sldId id="635" r:id="rId11"/>
    <p:sldId id="647" r:id="rId12"/>
    <p:sldId id="648" r:id="rId13"/>
    <p:sldId id="649" r:id="rId14"/>
    <p:sldId id="650" r:id="rId15"/>
    <p:sldId id="651" r:id="rId16"/>
    <p:sldId id="652" r:id="rId17"/>
    <p:sldId id="653" r:id="rId18"/>
    <p:sldId id="654" r:id="rId19"/>
    <p:sldId id="655" r:id="rId20"/>
    <p:sldId id="656" r:id="rId21"/>
    <p:sldId id="657" r:id="rId22"/>
    <p:sldId id="658" r:id="rId23"/>
    <p:sldId id="636" r:id="rId24"/>
    <p:sldId id="451" r:id="rId25"/>
    <p:sldId id="476" r:id="rId26"/>
    <p:sldId id="638" r:id="rId27"/>
    <p:sldId id="475" r:id="rId28"/>
    <p:sldId id="453" r:id="rId29"/>
    <p:sldId id="639" r:id="rId30"/>
    <p:sldId id="616" r:id="rId31"/>
    <p:sldId id="617" r:id="rId32"/>
    <p:sldId id="618" r:id="rId33"/>
    <p:sldId id="637" r:id="rId34"/>
    <p:sldId id="621" r:id="rId35"/>
    <p:sldId id="622" r:id="rId36"/>
    <p:sldId id="619" r:id="rId37"/>
    <p:sldId id="620" r:id="rId38"/>
    <p:sldId id="584" r:id="rId39"/>
    <p:sldId id="534" r:id="rId40"/>
    <p:sldId id="535" r:id="rId41"/>
    <p:sldId id="536" r:id="rId42"/>
    <p:sldId id="518" r:id="rId43"/>
    <p:sldId id="519" r:id="rId44"/>
    <p:sldId id="520" r:id="rId45"/>
    <p:sldId id="521" r:id="rId46"/>
    <p:sldId id="522" r:id="rId47"/>
    <p:sldId id="523" r:id="rId48"/>
    <p:sldId id="524" r:id="rId49"/>
    <p:sldId id="525" r:id="rId50"/>
    <p:sldId id="526" r:id="rId51"/>
    <p:sldId id="530" r:id="rId52"/>
    <p:sldId id="527" r:id="rId53"/>
    <p:sldId id="660" r:id="rId54"/>
    <p:sldId id="529" r:id="rId55"/>
    <p:sldId id="531" r:id="rId56"/>
    <p:sldId id="641" r:id="rId57"/>
    <p:sldId id="640" r:id="rId58"/>
    <p:sldId id="642" r:id="rId59"/>
    <p:sldId id="643" r:id="rId60"/>
    <p:sldId id="644" r:id="rId61"/>
    <p:sldId id="645" r:id="rId62"/>
    <p:sldId id="646" r:id="rId63"/>
    <p:sldId id="540" r:id="rId64"/>
    <p:sldId id="542" r:id="rId65"/>
    <p:sldId id="546" r:id="rId66"/>
    <p:sldId id="550" r:id="rId67"/>
    <p:sldId id="585" r:id="rId68"/>
    <p:sldId id="551" r:id="rId69"/>
    <p:sldId id="553" r:id="rId70"/>
    <p:sldId id="554" r:id="rId71"/>
    <p:sldId id="555" r:id="rId72"/>
    <p:sldId id="556" r:id="rId73"/>
    <p:sldId id="557" r:id="rId74"/>
    <p:sldId id="586" r:id="rId75"/>
    <p:sldId id="558" r:id="rId76"/>
    <p:sldId id="559" r:id="rId77"/>
    <p:sldId id="661" r:id="rId78"/>
    <p:sldId id="561" r:id="rId79"/>
    <p:sldId id="563" r:id="rId80"/>
    <p:sldId id="564" r:id="rId81"/>
    <p:sldId id="565" r:id="rId82"/>
    <p:sldId id="566" r:id="rId83"/>
    <p:sldId id="567" r:id="rId84"/>
    <p:sldId id="568" r:id="rId85"/>
    <p:sldId id="569" r:id="rId86"/>
    <p:sldId id="570" r:id="rId87"/>
    <p:sldId id="571" r:id="rId88"/>
    <p:sldId id="573" r:id="rId89"/>
    <p:sldId id="576" r:id="rId90"/>
    <p:sldId id="613" r:id="rId91"/>
    <p:sldId id="659" r:id="rId92"/>
    <p:sldId id="615" r:id="rId93"/>
    <p:sldId id="507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5" autoAdjust="0"/>
    <p:restoredTop sz="94654" autoAdjust="0"/>
  </p:normalViewPr>
  <p:slideViewPr>
    <p:cSldViewPr>
      <p:cViewPr varScale="1">
        <p:scale>
          <a:sx n="51" d="100"/>
          <a:sy n="51" d="100"/>
        </p:scale>
        <p:origin x="-8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Classeur_Microsoft_Office_Excel_2007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ylan\Documents\CERN\NS2%20Big%20chamber\Chambre%201\gain%20position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fr-FR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fr-FR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Activities</c:v>
                </c:pt>
              </c:strCache>
            </c:strRef>
          </c:tx>
          <c:cat>
            <c:strRef>
              <c:f>Feuil1!$A$2:$A$6</c:f>
              <c:strCache>
                <c:ptCount val="5"/>
                <c:pt idx="0">
                  <c:v>PCB</c:v>
                </c:pt>
                <c:pt idx="1">
                  <c:v>MPGD</c:v>
                </c:pt>
                <c:pt idx="2">
                  <c:v>C-milling</c:v>
                </c:pt>
                <c:pt idx="3">
                  <c:v>Low-mass</c:v>
                </c:pt>
                <c:pt idx="4">
                  <c:v>embedded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70</c:v>
                </c:pt>
                <c:pt idx="1">
                  <c:v>20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18"/>
  <c:chart>
    <c:title>
      <c:tx>
        <c:rich>
          <a:bodyPr/>
          <a:lstStyle/>
          <a:p>
            <a:pPr>
              <a:defRPr/>
            </a:pPr>
            <a:r>
              <a:rPr lang="fr-FR"/>
              <a:t>Gain VS sector position</a:t>
            </a:r>
          </a:p>
        </c:rich>
      </c:tx>
      <c:layout/>
      <c:overlay val="1"/>
    </c:title>
    <c:view3D>
      <c:perspective val="30"/>
    </c:view3D>
    <c:plotArea>
      <c:layout>
        <c:manualLayout>
          <c:layoutTarget val="inner"/>
          <c:xMode val="edge"/>
          <c:yMode val="edge"/>
          <c:x val="6.2805062880571833E-2"/>
          <c:y val="1.5253075143055321E-2"/>
          <c:w val="0.74797519875232987"/>
          <c:h val="0.8963321197753461"/>
        </c:manualLayout>
      </c:layout>
      <c:bar3DChart>
        <c:barDir val="col"/>
        <c:grouping val="standard"/>
        <c:ser>
          <c:idx val="0"/>
          <c:order val="0"/>
          <c:tx>
            <c:v>raw 1</c:v>
          </c:tx>
          <c:val>
            <c:numRef>
              <c:f>Feuil1!$D$24:$D$31</c:f>
              <c:numCache>
                <c:formatCode>General</c:formatCode>
                <c:ptCount val="8"/>
                <c:pt idx="0">
                  <c:v>7837.2088777284698</c:v>
                </c:pt>
                <c:pt idx="1">
                  <c:v>6567.5960462758667</c:v>
                </c:pt>
                <c:pt idx="2">
                  <c:v>5900.0345781578544</c:v>
                </c:pt>
                <c:pt idx="3">
                  <c:v>5445.9566844892715</c:v>
                </c:pt>
                <c:pt idx="4">
                  <c:v>7270.5317201775943</c:v>
                </c:pt>
                <c:pt idx="6">
                  <c:v>6924.8065640751047</c:v>
                </c:pt>
                <c:pt idx="7">
                  <c:v>8786.6150813044551</c:v>
                </c:pt>
              </c:numCache>
            </c:numRef>
          </c:val>
        </c:ser>
        <c:ser>
          <c:idx val="1"/>
          <c:order val="1"/>
          <c:tx>
            <c:v>raw 2</c:v>
          </c:tx>
          <c:val>
            <c:numRef>
              <c:f>Feuil1!$E$24:$E$31</c:f>
              <c:numCache>
                <c:formatCode>General</c:formatCode>
                <c:ptCount val="8"/>
                <c:pt idx="0">
                  <c:v>6195.0593955451222</c:v>
                </c:pt>
                <c:pt idx="1">
                  <c:v>4466.1800491495314</c:v>
                </c:pt>
                <c:pt idx="2">
                  <c:v>4387.5601859670314</c:v>
                </c:pt>
                <c:pt idx="3">
                  <c:v>4888.2227324737642</c:v>
                </c:pt>
                <c:pt idx="4">
                  <c:v>5534.8438910340046</c:v>
                </c:pt>
                <c:pt idx="5">
                  <c:v>5948.4030912273911</c:v>
                </c:pt>
                <c:pt idx="6">
                  <c:v>5597.1695092370437</c:v>
                </c:pt>
                <c:pt idx="7">
                  <c:v>7748.2242746290012</c:v>
                </c:pt>
              </c:numCache>
            </c:numRef>
          </c:val>
        </c:ser>
        <c:ser>
          <c:idx val="2"/>
          <c:order val="2"/>
          <c:tx>
            <c:v>raw 3</c:v>
          </c:tx>
          <c:val>
            <c:numRef>
              <c:f>Feuil1!$F$24:$F$31</c:f>
              <c:numCache>
                <c:formatCode>General</c:formatCode>
                <c:ptCount val="8"/>
                <c:pt idx="0">
                  <c:v>7069.2041326561348</c:v>
                </c:pt>
                <c:pt idx="1">
                  <c:v>5407.6067720545534</c:v>
                </c:pt>
                <c:pt idx="2">
                  <c:v>5433.0816853230517</c:v>
                </c:pt>
                <c:pt idx="3">
                  <c:v>5287.9489235787532</c:v>
                </c:pt>
                <c:pt idx="4">
                  <c:v>6353.8086724397144</c:v>
                </c:pt>
                <c:pt idx="5">
                  <c:v>6252.1036497285832</c:v>
                </c:pt>
                <c:pt idx="6">
                  <c:v>7217.3413563704516</c:v>
                </c:pt>
                <c:pt idx="7">
                  <c:v>7417.0788424682978</c:v>
                </c:pt>
              </c:numCache>
            </c:numRef>
          </c:val>
        </c:ser>
        <c:shape val="cylinder"/>
        <c:axId val="59010432"/>
        <c:axId val="63403520"/>
        <c:axId val="51630080"/>
      </c:bar3DChart>
      <c:catAx>
        <c:axId val="59010432"/>
        <c:scaling>
          <c:orientation val="minMax"/>
        </c:scaling>
        <c:axPos val="b"/>
        <c:majorGridlines/>
        <c:numFmt formatCode="General" sourceLinked="1"/>
        <c:tickLblPos val="nextTo"/>
        <c:crossAx val="63403520"/>
        <c:crosses val="autoZero"/>
        <c:auto val="1"/>
        <c:lblAlgn val="ctr"/>
        <c:lblOffset val="100"/>
      </c:catAx>
      <c:valAx>
        <c:axId val="63403520"/>
        <c:scaling>
          <c:orientation val="minMax"/>
          <c:max val="1400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Gain</a:t>
                </a:r>
              </a:p>
            </c:rich>
          </c:tx>
          <c:layout>
            <c:manualLayout>
              <c:xMode val="edge"/>
              <c:yMode val="edge"/>
              <c:x val="2.8170663785895153E-2"/>
              <c:y val="9.4352158385902773E-2"/>
            </c:manualLayout>
          </c:layout>
        </c:title>
        <c:numFmt formatCode="General" sourceLinked="1"/>
        <c:tickLblPos val="nextTo"/>
        <c:crossAx val="59010432"/>
        <c:crosses val="autoZero"/>
        <c:crossBetween val="between"/>
      </c:valAx>
      <c:serAx>
        <c:axId val="51630080"/>
        <c:scaling>
          <c:orientation val="minMax"/>
        </c:scaling>
        <c:axPos val="b"/>
        <c:majorGridlines/>
        <c:tickLblPos val="nextTo"/>
        <c:crossAx val="63403520"/>
        <c:crosses val="autoZero"/>
      </c:ser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66986-3EAF-43D0-B009-6945D5288E17}" type="datetimeFigureOut">
              <a:rPr lang="en-US" smtClean="0"/>
              <a:pPr/>
              <a:t>10/26/2012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77DB1-D16F-4F43-B182-854BB4A1B81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8BEC-F904-4B3B-B965-E0311E279AD2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9833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8BEC-F904-4B3B-B965-E0311E279AD2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983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28BEC-F904-4B3B-B965-E0311E279AD2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9833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26/04/12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GB" smtClean="0"/>
              <a:t>Rui De Oliveira</a:t>
            </a: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wm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wm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microsoft.com/office/2007/relationships/hdphoto" Target="../media/hdphoto2.wdp"/><Relationship Id="rId17" Type="http://schemas.openxmlformats.org/officeDocument/2006/relationships/image" Target="../media/image94.png"/><Relationship Id="rId2" Type="http://schemas.openxmlformats.org/officeDocument/2006/relationships/image" Target="../media/image83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78.png"/><Relationship Id="rId15" Type="http://schemas.openxmlformats.org/officeDocument/2006/relationships/image" Target="../media/image92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460" y="2348880"/>
            <a:ext cx="8095485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, </a:t>
            </a:r>
            <a:r>
              <a:rPr lang="en-GB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GB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Sparks and protections.</a:t>
            </a:r>
          </a:p>
          <a:p>
            <a:pPr algn="ctr">
              <a:defRPr/>
            </a:pPr>
            <a:endParaRPr lang="en-GB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Rui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Oliveira, </a:t>
            </a: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Cosimo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Cantini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Antonio </a:t>
            </a: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Teixeira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Olivier </a:t>
            </a: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Pizzirusso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Julien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Burnens</a:t>
            </a:r>
            <a:endParaRPr lang="en-GB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GB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Frascati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10/2012</a:t>
            </a: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en-GB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47864" y="2708920"/>
            <a:ext cx="5040560" cy="2880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4644008" y="2780928"/>
            <a:ext cx="648072" cy="216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27984" y="3645024"/>
            <a:ext cx="936104" cy="7920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427984" y="3429000"/>
            <a:ext cx="936104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27984" y="3212976"/>
            <a:ext cx="93610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427984" y="3068960"/>
            <a:ext cx="936104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347864" y="2996952"/>
            <a:ext cx="504056" cy="43204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347864" y="4077072"/>
            <a:ext cx="504056" cy="43204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635896" y="2996952"/>
            <a:ext cx="576064" cy="151216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51920" y="299695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51920" y="2996952"/>
            <a:ext cx="216024" cy="2160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932040" y="3212976"/>
            <a:ext cx="33843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2040" y="3429000"/>
            <a:ext cx="33843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32040" y="3645024"/>
            <a:ext cx="33843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12160" y="2996952"/>
            <a:ext cx="2376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528" y="4509120"/>
            <a:ext cx="8064896" cy="1440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012160" y="4509120"/>
            <a:ext cx="2376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020272" y="2132856"/>
            <a:ext cx="576064" cy="576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236296" y="2636912"/>
            <a:ext cx="45719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275856" y="1988840"/>
            <a:ext cx="2088232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23928" y="1484784"/>
            <a:ext cx="13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to 15mm</a:t>
            </a:r>
            <a:endParaRPr lang="en-US" b="1" dirty="0"/>
          </a:p>
        </p:txBody>
      </p:sp>
      <p:sp>
        <p:nvSpPr>
          <p:cNvPr id="56" name="Rectangle 55"/>
          <p:cNvSpPr/>
          <p:nvPr/>
        </p:nvSpPr>
        <p:spPr>
          <a:xfrm>
            <a:off x="5508104" y="3140968"/>
            <a:ext cx="216024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508104" y="3356992"/>
            <a:ext cx="216024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508104" y="3573016"/>
            <a:ext cx="216024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300192" y="1556792"/>
            <a:ext cx="20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Readout connector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275856" y="220486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O-ring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372200" y="4869160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Drift electrode</a:t>
            </a:r>
            <a:endParaRPr lang="en-US" b="1" dirty="0"/>
          </a:p>
        </p:txBody>
      </p:sp>
      <p:cxnSp>
        <p:nvCxnSpPr>
          <p:cNvPr id="66" name="Straight Arrow Connector 65"/>
          <p:cNvCxnSpPr>
            <a:stCxn id="59" idx="2"/>
          </p:cNvCxnSpPr>
          <p:nvPr/>
        </p:nvCxnSpPr>
        <p:spPr>
          <a:xfrm rot="5400000">
            <a:off x="7057789" y="2032624"/>
            <a:ext cx="350749" cy="1377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084168" y="386104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Free to slide 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467544" y="5373216"/>
            <a:ext cx="2614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screws  to adjust</a:t>
            </a:r>
          </a:p>
          <a:p>
            <a:r>
              <a:rPr lang="en-US" b="1" dirty="0" smtClean="0"/>
              <a:t>stretching </a:t>
            </a:r>
          </a:p>
          <a:p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467544" y="4653136"/>
            <a:ext cx="7785248" cy="83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347864" y="378904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3347864" y="2708920"/>
            <a:ext cx="48965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91880" y="3645024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47864" y="35010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23528" y="479715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GND</a:t>
            </a:r>
            <a:endParaRPr lang="en-US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8028384" y="220486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GND</a:t>
            </a:r>
            <a:endParaRPr lang="en-US" b="1" dirty="0"/>
          </a:p>
        </p:txBody>
      </p:sp>
      <p:cxnSp>
        <p:nvCxnSpPr>
          <p:cNvPr id="94" name="Straight Arrow Connector 93"/>
          <p:cNvCxnSpPr/>
          <p:nvPr/>
        </p:nvCxnSpPr>
        <p:spPr>
          <a:xfrm rot="10800000" flipV="1">
            <a:off x="7956376" y="2420888"/>
            <a:ext cx="72008" cy="2380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 flipH="1" flipV="1">
            <a:off x="926099" y="4679645"/>
            <a:ext cx="288031" cy="23501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0" idx="2"/>
            <a:endCxn id="9" idx="0"/>
          </p:cNvCxnSpPr>
          <p:nvPr/>
        </p:nvCxnSpPr>
        <p:spPr>
          <a:xfrm>
            <a:off x="3692798" y="2574196"/>
            <a:ext cx="267134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220072" y="4077072"/>
            <a:ext cx="79208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5220073" y="4221089"/>
            <a:ext cx="1254830" cy="12961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50" idx="1"/>
          </p:cNvCxnSpPr>
          <p:nvPr/>
        </p:nvCxnSpPr>
        <p:spPr>
          <a:xfrm flipV="1">
            <a:off x="2176741" y="3897052"/>
            <a:ext cx="1171123" cy="140415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3563888" y="3501008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563888" y="3933056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/>
          <p:cNvCxnSpPr>
            <a:stCxn id="60" idx="2"/>
            <a:endCxn id="72" idx="0"/>
          </p:cNvCxnSpPr>
          <p:nvPr/>
        </p:nvCxnSpPr>
        <p:spPr>
          <a:xfrm flipH="1">
            <a:off x="3599892" y="2574196"/>
            <a:ext cx="92906" cy="9268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6200000" flipV="1">
            <a:off x="6938768" y="4662635"/>
            <a:ext cx="360039" cy="530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5004048" y="2852936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788024" y="2852936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851920" y="429309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10"/>
          <p:cNvSpPr/>
          <p:nvPr/>
        </p:nvSpPr>
        <p:spPr>
          <a:xfrm>
            <a:off x="3851920" y="4293096"/>
            <a:ext cx="216024" cy="2160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860032" y="4149080"/>
            <a:ext cx="2160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4860032" y="2996952"/>
            <a:ext cx="21602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60"/>
          <p:cNvSpPr txBox="1"/>
          <p:nvPr/>
        </p:nvSpPr>
        <p:spPr>
          <a:xfrm>
            <a:off x="6372200" y="5517232"/>
            <a:ext cx="250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GEM attaching structure</a:t>
            </a:r>
          </a:p>
          <a:p>
            <a:r>
              <a:rPr lang="en-US" b="1" dirty="0" smtClean="0"/>
              <a:t>(4 pieces defining gaps)</a:t>
            </a:r>
            <a:endParaRPr lang="en-US" b="1" dirty="0"/>
          </a:p>
        </p:txBody>
      </p:sp>
      <p:sp>
        <p:nvSpPr>
          <p:cNvPr id="108" name="Rectangle 107"/>
          <p:cNvSpPr/>
          <p:nvPr/>
        </p:nvSpPr>
        <p:spPr>
          <a:xfrm>
            <a:off x="4499992" y="3356992"/>
            <a:ext cx="14401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TextBox 60"/>
          <p:cNvSpPr txBox="1"/>
          <p:nvPr/>
        </p:nvSpPr>
        <p:spPr>
          <a:xfrm>
            <a:off x="4067944" y="5661248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Embedded nut</a:t>
            </a:r>
          </a:p>
        </p:txBody>
      </p:sp>
      <p:cxnSp>
        <p:nvCxnSpPr>
          <p:cNvPr id="110" name="Straight Arrow Connector 74"/>
          <p:cNvCxnSpPr/>
          <p:nvPr/>
        </p:nvCxnSpPr>
        <p:spPr>
          <a:xfrm flipV="1">
            <a:off x="4427984" y="4149081"/>
            <a:ext cx="144016" cy="1440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4644008" y="4509120"/>
            <a:ext cx="648072" cy="720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TextBox 80"/>
          <p:cNvSpPr txBox="1"/>
          <p:nvPr/>
        </p:nvSpPr>
        <p:spPr>
          <a:xfrm>
            <a:off x="2699792" y="5733256"/>
            <a:ext cx="2225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O-ring</a:t>
            </a:r>
          </a:p>
          <a:p>
            <a:r>
              <a:rPr lang="en-US" b="1" dirty="0" smtClean="0"/>
              <a:t>Not yet implemented</a:t>
            </a:r>
          </a:p>
          <a:p>
            <a:endParaRPr lang="en-US" dirty="0"/>
          </a:p>
        </p:txBody>
      </p:sp>
      <p:cxnSp>
        <p:nvCxnSpPr>
          <p:cNvPr id="114" name="Straight Arrow Connector 74"/>
          <p:cNvCxnSpPr/>
          <p:nvPr/>
        </p:nvCxnSpPr>
        <p:spPr>
          <a:xfrm flipV="1">
            <a:off x="3347864" y="4437113"/>
            <a:ext cx="576064" cy="13681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0" y="0"/>
            <a:ext cx="8435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NS2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15" descr="DSCN2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99" r="20894"/>
          <a:stretch>
            <a:fillRect/>
          </a:stretch>
        </p:blipFill>
        <p:spPr>
          <a:xfrm rot="16200000">
            <a:off x="193186" y="1687134"/>
            <a:ext cx="3720787" cy="3460103"/>
          </a:xfrm>
          <a:prstGeom prst="rect">
            <a:avLst/>
          </a:prstGeom>
        </p:spPr>
      </p:pic>
      <p:pic>
        <p:nvPicPr>
          <p:cNvPr id="12" name="Picture 9" descr="Macintosh HD:Users:zhouyi:Pictures:iPhoto Library:Originals:2012:May 29, 2012:IMG_0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248472" cy="318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7" descr="DSCN28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068960"/>
            <a:ext cx="4176464" cy="31323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11560" y="5445224"/>
            <a:ext cx="301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Resistor are directly soldered</a:t>
            </a:r>
          </a:p>
          <a:p>
            <a:r>
              <a:rPr lang="en-US" dirty="0" smtClean="0"/>
              <a:t>On the GEM before final clean</a:t>
            </a:r>
            <a:endParaRPr lang="fr-FR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0"/>
            <a:ext cx="19111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Stack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8" descr="DSCN2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4736788" cy="4752528"/>
          </a:xfrm>
          <a:prstGeom prst="rect">
            <a:avLst/>
          </a:prstGeom>
        </p:spPr>
      </p:pic>
      <p:pic>
        <p:nvPicPr>
          <p:cNvPr id="8" name="Picture 16" descr="DSCN2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420888"/>
            <a:ext cx="2016224" cy="1512168"/>
          </a:xfrm>
          <a:prstGeom prst="rect">
            <a:avLst/>
          </a:prstGeom>
        </p:spPr>
      </p:pic>
      <p:pic>
        <p:nvPicPr>
          <p:cNvPr id="9" name="Content Placeholder 6" descr="DSCN2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4664"/>
            <a:ext cx="2016224" cy="151216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4283968" y="4149080"/>
            <a:ext cx="4536504" cy="1944216"/>
            <a:chOff x="0" y="0"/>
            <a:chExt cx="6629400" cy="3962400"/>
          </a:xfrm>
        </p:grpSpPr>
        <p:pic>
          <p:nvPicPr>
            <p:cNvPr id="13" name="Picture 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29400" cy="39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Arrow Connector 11"/>
            <p:cNvCxnSpPr/>
            <p:nvPr/>
          </p:nvCxnSpPr>
          <p:spPr>
            <a:xfrm flipH="1" flipV="1">
              <a:off x="3048000" y="228600"/>
              <a:ext cx="990600" cy="220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2"/>
            <p:cNvCxnSpPr/>
            <p:nvPr/>
          </p:nvCxnSpPr>
          <p:spPr>
            <a:xfrm flipV="1">
              <a:off x="4038600" y="228600"/>
              <a:ext cx="609600" cy="220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3657600" y="2438280"/>
              <a:ext cx="1104655" cy="370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US" sz="1200" b="1" kern="1200">
                  <a:solidFill>
                    <a:srgbClr val="FF0000"/>
                  </a:solidFill>
                  <a:effectLst/>
                  <a:latin typeface="Arial"/>
                  <a:ea typeface="MS PGothic"/>
                  <a:cs typeface="MS PGothic"/>
                </a:rPr>
                <a:t>Springs</a:t>
              </a:r>
              <a:endParaRPr lang="en-GB" sz="1000">
                <a:effectLst/>
                <a:latin typeface="Times"/>
                <a:ea typeface="MS Mincho"/>
                <a:cs typeface="Times New Roman"/>
              </a:endParaRPr>
            </a:p>
          </p:txBody>
        </p:sp>
      </p:grpSp>
      <p:pic>
        <p:nvPicPr>
          <p:cNvPr id="23" name="Picture 22" descr="DSCN2910.JPG"/>
          <p:cNvPicPr>
            <a:picLocks noChangeAspect="1"/>
          </p:cNvPicPr>
          <p:nvPr/>
        </p:nvPicPr>
        <p:blipFill>
          <a:blip r:embed="rId6" cstate="print">
            <a:lum bright="10000" contrast="61000"/>
          </a:blip>
          <a:srcRect l="29297" t="29297" r="16113" b="25391"/>
          <a:stretch>
            <a:fillRect/>
          </a:stretch>
        </p:blipFill>
        <p:spPr>
          <a:xfrm>
            <a:off x="6444208" y="5661248"/>
            <a:ext cx="1368152" cy="85173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0"/>
            <a:ext cx="20056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board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3" name="Picture 12" descr="DSCN2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4077072"/>
            <a:ext cx="2304256" cy="1728192"/>
          </a:xfrm>
          <a:prstGeom prst="rect">
            <a:avLst/>
          </a:prstGeom>
        </p:spPr>
      </p:pic>
      <p:pic>
        <p:nvPicPr>
          <p:cNvPr id="14" name="Picture 13" descr="DSCN2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556792"/>
            <a:ext cx="2304256" cy="1728192"/>
          </a:xfrm>
          <a:prstGeom prst="rect">
            <a:avLst/>
          </a:prstGeom>
        </p:spPr>
      </p:pic>
      <p:pic>
        <p:nvPicPr>
          <p:cNvPr id="15" name="Picture 14" descr="DSCN2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484784"/>
            <a:ext cx="4704523" cy="4464496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397897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stack introduction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" name="Picture 8" descr="Macintosh HD:Users:zhouyi:Pictures:iPhoto Library:Originals:2012:May 29, 2012:IMG_04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3250554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D:\Photos HTC\IMAG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44824"/>
            <a:ext cx="1868652" cy="3120842"/>
          </a:xfrm>
          <a:prstGeom prst="rect">
            <a:avLst/>
          </a:prstGeom>
          <a:noFill/>
        </p:spPr>
      </p:pic>
      <p:sp>
        <p:nvSpPr>
          <p:cNvPr id="13" name="TextBox 60"/>
          <p:cNvSpPr txBox="1"/>
          <p:nvPr/>
        </p:nvSpPr>
        <p:spPr>
          <a:xfrm>
            <a:off x="3059832" y="5301208"/>
            <a:ext cx="474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stretching </a:t>
            </a:r>
          </a:p>
          <a:p>
            <a:r>
              <a:rPr lang="en-US" b="1" dirty="0" smtClean="0"/>
              <a:t>Breakdown voltage in between GEM check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0"/>
            <a:ext cx="132119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Stretch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Macintosh HD:Users:zhouyi:Pictures:iPhoto Library:Modified:2012:May 29, 2012:IMG_040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428800" cy="3156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 descr="Macintosh HD:Users:zhouyi:Pictures:iPhoto Library:Modified:2012:May 29, 2012:IMG_04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2069631" cy="26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zhouyi:Pictures:iPhoto Library:Modified:2012:May 29, 2012:IMG_04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2069631" cy="26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zhouyi:Pictures:iPhoto Library:Originals:2012:May 29, 2012:IMG_041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288032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60"/>
          <p:cNvSpPr txBox="1"/>
          <p:nvPr/>
        </p:nvSpPr>
        <p:spPr>
          <a:xfrm>
            <a:off x="3131840" y="530120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Cleaning if necessary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0"/>
            <a:ext cx="160973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ylan\Documents\CERN\RAPPORT_DE_STAGE\Rapport_LaTeX\Chamb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2520280" cy="420912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132856"/>
            <a:ext cx="4179988" cy="277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3222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/>
            <a:r>
              <a:rPr 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with read-out</a:t>
            </a:r>
            <a:endParaRPr 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8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Dylan\Documents\CERN\Meetings\Color_plot_gain_chambe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08720"/>
            <a:ext cx="5738484" cy="2736304"/>
          </a:xfrm>
          <a:prstGeom prst="rect">
            <a:avLst/>
          </a:prstGeom>
          <a:noFill/>
        </p:spPr>
      </p:pic>
      <p:graphicFrame>
        <p:nvGraphicFramePr>
          <p:cNvPr id="8" name="Graphique 7"/>
          <p:cNvGraphicFramePr/>
          <p:nvPr/>
        </p:nvGraphicFramePr>
        <p:xfrm>
          <a:off x="1835696" y="3789040"/>
          <a:ext cx="5472608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505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10" descr="polyuretha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4221088"/>
            <a:ext cx="1808018" cy="1354975"/>
          </a:xfrm>
          <a:prstGeom prst="rect">
            <a:avLst/>
          </a:prstGeom>
        </p:spPr>
      </p:pic>
      <p:pic>
        <p:nvPicPr>
          <p:cNvPr id="8" name="Picture 11" descr="sand-bla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484784"/>
            <a:ext cx="1784473" cy="1337237"/>
          </a:xfrm>
          <a:prstGeom prst="rect">
            <a:avLst/>
          </a:prstGeom>
        </p:spPr>
      </p:pic>
      <p:pic>
        <p:nvPicPr>
          <p:cNvPr id="9" name="Picture 9" descr="after-machin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060848"/>
            <a:ext cx="3939729" cy="295232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835696" y="1484784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after machining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084168" y="980728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sand blast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84168" y="371703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 PU coating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0"/>
            <a:ext cx="236314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 problem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7" name="Graphique 6"/>
          <p:cNvGraphicFramePr/>
          <p:nvPr/>
        </p:nvGraphicFramePr>
        <p:xfrm>
          <a:off x="3995936" y="1484784"/>
          <a:ext cx="4992216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520" y="1052736"/>
            <a:ext cx="3672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b="1" dirty="0" smtClean="0"/>
              <a:t>20 </a:t>
            </a:r>
            <a:r>
              <a:rPr lang="fr-FR" sz="1050" b="1" dirty="0" err="1" smtClean="0"/>
              <a:t>persons</a:t>
            </a:r>
            <a:r>
              <a:rPr lang="fr-FR" sz="1050" b="1" dirty="0" smtClean="0"/>
              <a:t> </a:t>
            </a:r>
          </a:p>
          <a:p>
            <a:pPr>
              <a:buNone/>
            </a:pPr>
            <a:r>
              <a:rPr lang="fr-FR" sz="1050" b="1" dirty="0" smtClean="0"/>
              <a:t>Building :1000 </a:t>
            </a:r>
            <a:r>
              <a:rPr lang="fr-FR" sz="1050" b="1" dirty="0" err="1" smtClean="0"/>
              <a:t>sqr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meters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err="1" smtClean="0"/>
              <a:t>Making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PCBs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since</a:t>
            </a:r>
            <a:r>
              <a:rPr lang="fr-FR" sz="1050" b="1" dirty="0" smtClean="0"/>
              <a:t> 1960</a:t>
            </a:r>
          </a:p>
          <a:p>
            <a:pPr>
              <a:buNone/>
            </a:pP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-PCB</a:t>
            </a:r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Rigid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Flex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Flex</a:t>
            </a:r>
            <a:r>
              <a:rPr lang="fr-FR" sz="1050" b="1" dirty="0" smtClean="0"/>
              <a:t>-</a:t>
            </a:r>
            <a:r>
              <a:rPr lang="fr-FR" sz="1050" b="1" dirty="0" err="1" smtClean="0"/>
              <a:t>rigid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Microvias</a:t>
            </a:r>
            <a:r>
              <a:rPr lang="fr-FR" sz="1050" b="1" dirty="0" smtClean="0"/>
              <a:t> </a:t>
            </a:r>
          </a:p>
          <a:p>
            <a:pPr>
              <a:buNone/>
            </a:pPr>
            <a:r>
              <a:rPr lang="fr-FR" sz="1050" b="1" dirty="0" smtClean="0"/>
              <a:t>	-fine line (10um)</a:t>
            </a:r>
          </a:p>
          <a:p>
            <a:pPr>
              <a:buNone/>
            </a:pPr>
            <a:r>
              <a:rPr lang="fr-FR" sz="1050" b="1" dirty="0" smtClean="0"/>
              <a:t>	-large size (up to 2m)</a:t>
            </a:r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Thick</a:t>
            </a:r>
            <a:r>
              <a:rPr lang="fr-FR" sz="1050" b="1" dirty="0" smtClean="0"/>
              <a:t> film </a:t>
            </a:r>
            <a:r>
              <a:rPr lang="fr-FR" sz="1050" b="1" dirty="0" err="1" smtClean="0"/>
              <a:t>Hybrids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Thin</a:t>
            </a:r>
            <a:r>
              <a:rPr lang="fr-FR" sz="1050" b="1" dirty="0" smtClean="0"/>
              <a:t> film </a:t>
            </a:r>
            <a:r>
              <a:rPr lang="fr-FR" sz="1050" b="1" dirty="0" err="1" smtClean="0"/>
              <a:t>Hybrids</a:t>
            </a:r>
            <a:endParaRPr lang="fr-FR" sz="1050" b="1" dirty="0" smtClean="0"/>
          </a:p>
          <a:p>
            <a:pPr>
              <a:buNone/>
            </a:pP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-</a:t>
            </a:r>
            <a:r>
              <a:rPr lang="fr-FR" sz="1050" b="1" dirty="0" err="1" smtClean="0"/>
              <a:t>Chemical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milling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	-Cu, Fe, Al, Au, Ag, W, Mb, Ti, Cr, Ni</a:t>
            </a:r>
          </a:p>
          <a:p>
            <a:pPr>
              <a:buNone/>
            </a:pP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-MPGD</a:t>
            </a:r>
          </a:p>
          <a:p>
            <a:pPr>
              <a:buNone/>
            </a:pPr>
            <a:r>
              <a:rPr lang="fr-FR" sz="1050" b="1" dirty="0" smtClean="0"/>
              <a:t>	-GEM/</a:t>
            </a:r>
            <a:r>
              <a:rPr lang="fr-FR" sz="1050" b="1" dirty="0" err="1" smtClean="0"/>
              <a:t>thinGEM</a:t>
            </a:r>
            <a:r>
              <a:rPr lang="fr-FR" sz="1050" b="1" dirty="0" smtClean="0"/>
              <a:t>/THGEM/RETHGEM	-MSHP/Cobra</a:t>
            </a:r>
          </a:p>
          <a:p>
            <a:pPr>
              <a:buNone/>
            </a:pPr>
            <a:r>
              <a:rPr lang="fr-FR" sz="1050" b="1" dirty="0" smtClean="0"/>
              <a:t>	-MICROMEGA/ </a:t>
            </a:r>
            <a:r>
              <a:rPr lang="fr-FR" sz="1050" b="1" dirty="0" err="1" smtClean="0"/>
              <a:t>Bulk</a:t>
            </a:r>
            <a:r>
              <a:rPr lang="fr-FR" sz="1050" b="1" dirty="0" smtClean="0"/>
              <a:t>/ Micro-BULK 	-RES BULK</a:t>
            </a:r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Resistive</a:t>
            </a:r>
            <a:r>
              <a:rPr lang="fr-FR" sz="1050" b="1" dirty="0" smtClean="0"/>
              <a:t> MSGC </a:t>
            </a:r>
          </a:p>
          <a:p>
            <a:pPr>
              <a:buNone/>
            </a:pP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-</a:t>
            </a:r>
            <a:r>
              <a:rPr lang="fr-FR" sz="1050" b="1" dirty="0" err="1" smtClean="0"/>
              <a:t>Low</a:t>
            </a:r>
            <a:r>
              <a:rPr lang="fr-FR" sz="1050" b="1" dirty="0" smtClean="0"/>
              <a:t> mass circuits</a:t>
            </a:r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Multilayer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flexes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with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aluminum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strips</a:t>
            </a: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	-</a:t>
            </a:r>
            <a:r>
              <a:rPr lang="fr-FR" sz="1050" b="1" dirty="0" err="1" smtClean="0"/>
              <a:t>embedded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heat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sinks</a:t>
            </a:r>
            <a:r>
              <a:rPr lang="fr-FR" sz="1050" b="1" dirty="0" smtClean="0"/>
              <a:t> (</a:t>
            </a:r>
            <a:r>
              <a:rPr lang="fr-FR" sz="1050" b="1" dirty="0" err="1" smtClean="0"/>
              <a:t>carbon</a:t>
            </a:r>
            <a:r>
              <a:rPr lang="fr-FR" sz="1050" b="1" dirty="0" smtClean="0"/>
              <a:t>, graphite, 	 </a:t>
            </a:r>
            <a:r>
              <a:rPr lang="fr-FR" sz="1050" b="1" dirty="0" err="1" smtClean="0"/>
              <a:t>metals</a:t>
            </a:r>
            <a:r>
              <a:rPr lang="fr-FR" sz="1050" b="1" dirty="0" smtClean="0"/>
              <a:t>, </a:t>
            </a:r>
            <a:r>
              <a:rPr lang="fr-FR" sz="1050" b="1" dirty="0" err="1" smtClean="0"/>
              <a:t>diamon</a:t>
            </a:r>
            <a:r>
              <a:rPr lang="fr-FR" sz="1050" b="1" dirty="0" smtClean="0"/>
              <a:t>)</a:t>
            </a:r>
          </a:p>
          <a:p>
            <a:pPr>
              <a:buNone/>
            </a:pPr>
            <a:endParaRPr lang="fr-FR" sz="1050" b="1" dirty="0" smtClean="0"/>
          </a:p>
          <a:p>
            <a:pPr>
              <a:buNone/>
            </a:pPr>
            <a:r>
              <a:rPr lang="fr-FR" sz="1050" b="1" dirty="0" smtClean="0"/>
              <a:t>-Embedded components</a:t>
            </a:r>
          </a:p>
          <a:p>
            <a:pPr>
              <a:buNone/>
            </a:pPr>
            <a:r>
              <a:rPr lang="fr-FR" sz="1050" b="1" dirty="0" smtClean="0"/>
              <a:t>	-passive </a:t>
            </a:r>
          </a:p>
          <a:p>
            <a:pPr>
              <a:buNone/>
            </a:pPr>
            <a:r>
              <a:rPr lang="fr-FR" sz="1050" b="1" dirty="0" smtClean="0"/>
              <a:t>	-Active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-171400"/>
            <a:ext cx="442798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/>
            <a:r>
              <a:rPr lang="en-US" sz="2000" dirty="0" smtClean="0"/>
              <a:t>		                                                                  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PCB workshop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75856" y="1916832"/>
            <a:ext cx="5040560" cy="2880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4572000" y="1988840"/>
            <a:ext cx="648072" cy="216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9992" y="2852936"/>
            <a:ext cx="792088" cy="7920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499992" y="2636912"/>
            <a:ext cx="792088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99992" y="2420888"/>
            <a:ext cx="79208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499992" y="2276872"/>
            <a:ext cx="7920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275856" y="2204864"/>
            <a:ext cx="504056" cy="43204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75856" y="3284984"/>
            <a:ext cx="504056" cy="43204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63888" y="2204864"/>
            <a:ext cx="576064" cy="151216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79912" y="220486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79912" y="2204864"/>
            <a:ext cx="216024" cy="2160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860032" y="2420888"/>
            <a:ext cx="33843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60032" y="2636912"/>
            <a:ext cx="33843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60032" y="2852936"/>
            <a:ext cx="33843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40152" y="2204864"/>
            <a:ext cx="2376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520" y="3717032"/>
            <a:ext cx="8064896" cy="1440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5940152" y="3717032"/>
            <a:ext cx="2376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948264" y="1340768"/>
            <a:ext cx="576064" cy="576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164288" y="1844824"/>
            <a:ext cx="45719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36096" y="2348880"/>
            <a:ext cx="216024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436096" y="2564904"/>
            <a:ext cx="216024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436096" y="2780928"/>
            <a:ext cx="216024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395536" y="3861048"/>
            <a:ext cx="7785248" cy="83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275856" y="299695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3275856" y="1916832"/>
            <a:ext cx="48965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19872" y="2852936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275856" y="270892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491880" y="2708920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491880" y="3140968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32040" y="2060848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716016" y="2060848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779912" y="35010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10"/>
          <p:cNvSpPr/>
          <p:nvPr/>
        </p:nvSpPr>
        <p:spPr>
          <a:xfrm>
            <a:off x="3779912" y="3501008"/>
            <a:ext cx="216024" cy="2160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788024" y="3356992"/>
            <a:ext cx="216024" cy="4320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4788024" y="2204864"/>
            <a:ext cx="2160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0"/>
          <p:cNvSpPr txBox="1"/>
          <p:nvPr/>
        </p:nvSpPr>
        <p:spPr>
          <a:xfrm>
            <a:off x="2051720" y="4272677"/>
            <a:ext cx="58925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A lot of dust was released during the screwing in FR4 frame</a:t>
            </a:r>
          </a:p>
          <a:p>
            <a:r>
              <a:rPr lang="en-US" b="1" dirty="0" smtClean="0"/>
              <a:t>We have replaced FR4  by PEEK</a:t>
            </a:r>
          </a:p>
          <a:p>
            <a:endParaRPr lang="en-US" b="1" dirty="0" smtClean="0"/>
          </a:p>
          <a:p>
            <a:r>
              <a:rPr lang="en-US" b="1" dirty="0" smtClean="0"/>
              <a:t>PEEK is one of the best polymer in tern of:</a:t>
            </a:r>
          </a:p>
          <a:p>
            <a:r>
              <a:rPr lang="en-US" b="1" dirty="0" smtClean="0"/>
              <a:t>-radiation tolerance</a:t>
            </a:r>
          </a:p>
          <a:p>
            <a:r>
              <a:rPr lang="en-US" b="1" dirty="0" smtClean="0"/>
              <a:t>-mechanical properties</a:t>
            </a:r>
          </a:p>
          <a:p>
            <a:r>
              <a:rPr lang="en-US" b="1" dirty="0" smtClean="0"/>
              <a:t>-out gassing</a:t>
            </a:r>
          </a:p>
          <a:p>
            <a:r>
              <a:rPr lang="en-US" b="1" dirty="0" smtClean="0"/>
              <a:t>-chemical resistance</a:t>
            </a:r>
          </a:p>
          <a:p>
            <a:endParaRPr lang="en-US" b="1" dirty="0" smtClean="0"/>
          </a:p>
        </p:txBody>
      </p:sp>
      <p:cxnSp>
        <p:nvCxnSpPr>
          <p:cNvPr id="63" name="Straight Arrow Connector 74"/>
          <p:cNvCxnSpPr/>
          <p:nvPr/>
        </p:nvCxnSpPr>
        <p:spPr>
          <a:xfrm flipV="1">
            <a:off x="5076056" y="3573016"/>
            <a:ext cx="10827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0" y="0"/>
            <a:ext cx="236314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 problem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5948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for the next production: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08520" y="1556792"/>
            <a:ext cx="892899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buFontTx/>
              <a:buChar char="•"/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2">
              <a:buFontTx/>
              <a:buChar char="•"/>
              <a:defRPr/>
            </a:pPr>
            <a:r>
              <a:rPr lang="en-US" b="1" dirty="0" smtClean="0"/>
              <a:t>Outer Frame in one piece and screwed , the gluing  needs too much care and time..</a:t>
            </a:r>
          </a:p>
          <a:p>
            <a:pPr lvl="3">
              <a:defRPr/>
            </a:pPr>
            <a:endParaRPr lang="en-US" b="1" dirty="0" smtClean="0"/>
          </a:p>
          <a:p>
            <a:pPr lvl="2">
              <a:buFontTx/>
              <a:buChar char="•"/>
              <a:defRPr/>
            </a:pPr>
            <a:r>
              <a:rPr lang="en-US" b="1" dirty="0" smtClean="0"/>
              <a:t> Inner spacer in 4 pieces not 8 (even if they are longer). </a:t>
            </a:r>
          </a:p>
          <a:p>
            <a:pPr lvl="2">
              <a:buFontTx/>
              <a:buChar char="•"/>
              <a:defRPr/>
            </a:pPr>
            <a:endParaRPr lang="en-US" b="1" dirty="0" smtClean="0"/>
          </a:p>
          <a:p>
            <a:pPr lvl="2">
              <a:buFontTx/>
              <a:buChar char="•"/>
              <a:defRPr/>
            </a:pPr>
            <a:r>
              <a:rPr lang="en-US" b="1" dirty="0" smtClean="0"/>
              <a:t>Replace the springs for GEM connection</a:t>
            </a:r>
          </a:p>
          <a:p>
            <a:pPr lvl="2">
              <a:buFontTx/>
              <a:buChar char="•"/>
              <a:defRPr/>
            </a:pPr>
            <a:endParaRPr lang="en-US" b="1" dirty="0" smtClean="0"/>
          </a:p>
          <a:p>
            <a:pPr lvl="2">
              <a:buFontTx/>
              <a:buChar char="•"/>
              <a:defRPr/>
            </a:pPr>
            <a:r>
              <a:rPr lang="en-US" b="1" dirty="0" smtClean="0"/>
              <a:t>Modify the play in the fixing holes of the read-out board to avoid any stress in order to keep it flat. (the 2 last detectors are already modified in this way).</a:t>
            </a:r>
          </a:p>
          <a:p>
            <a:pPr lvl="2">
              <a:defRPr/>
            </a:pPr>
            <a:endParaRPr lang="en-US" b="1" dirty="0" smtClean="0"/>
          </a:p>
          <a:p>
            <a:pPr lvl="2">
              <a:defRPr/>
            </a:pPr>
            <a:endParaRPr lang="en-US" sz="2400" b="1" dirty="0" smtClean="0"/>
          </a:p>
          <a:p>
            <a:pPr lvl="2">
              <a:defRPr/>
            </a:pPr>
            <a:endParaRPr lang="en-US" sz="2800" b="1" dirty="0" smtClean="0"/>
          </a:p>
          <a:p>
            <a:pPr lvl="2">
              <a:buFontTx/>
              <a:buChar char="•"/>
              <a:defRPr/>
            </a:pP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908720"/>
            <a:ext cx="892899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buFontTx/>
              <a:buChar char="•"/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No dead zone in active area</a:t>
            </a:r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Assembly time</a:t>
            </a:r>
          </a:p>
          <a:p>
            <a:pPr lvl="3">
              <a:buFontTx/>
              <a:buChar char="•"/>
              <a:defRPr/>
            </a:pPr>
            <a:r>
              <a:rPr lang="en-US" sz="2000" b="1" dirty="0" smtClean="0"/>
              <a:t> ½ hour for 10cm x 10cm detector (1 technician)</a:t>
            </a:r>
          </a:p>
          <a:p>
            <a:pPr lvl="3">
              <a:buFontTx/>
              <a:buChar char="•"/>
              <a:defRPr/>
            </a:pPr>
            <a:r>
              <a:rPr lang="en-US" sz="2000" b="1" dirty="0" smtClean="0"/>
              <a:t>2 hours for 1m x 0.6m detector (1 technician)</a:t>
            </a:r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No gluing , no soldering (still 1 gluing  to be removed)</a:t>
            </a:r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Re opening possible</a:t>
            </a:r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GEM exchange possible</a:t>
            </a:r>
            <a:r>
              <a:rPr lang="en-US" sz="2000" b="1" dirty="0" smtClean="0">
                <a:sym typeface="Wingdings" pitchFamily="2" charset="2"/>
              </a:rPr>
              <a:t> tested OK</a:t>
            </a:r>
            <a:endParaRPr lang="en-US" sz="2000" b="1" dirty="0" smtClean="0"/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Full detector Re-cleaning possible </a:t>
            </a:r>
            <a:r>
              <a:rPr lang="en-US" sz="2000" b="1" dirty="0" smtClean="0">
                <a:sym typeface="Wingdings" pitchFamily="2" charset="2"/>
              </a:rPr>
              <a:t> tested OK</a:t>
            </a:r>
            <a:endParaRPr lang="en-US" sz="2000" b="1" dirty="0" smtClean="0"/>
          </a:p>
          <a:p>
            <a:pPr lvl="2">
              <a:buFontTx/>
              <a:buChar char="•"/>
              <a:defRPr/>
            </a:pPr>
            <a:r>
              <a:rPr lang="en-US" sz="2000" b="1" dirty="0" smtClean="0"/>
              <a:t> No intermediate test needed</a:t>
            </a:r>
          </a:p>
          <a:p>
            <a:pPr lvl="3">
              <a:buFontTx/>
              <a:buChar char="•"/>
              <a:defRPr/>
            </a:pPr>
            <a:r>
              <a:rPr lang="en-US" sz="2000" b="1" dirty="0" smtClean="0"/>
              <a:t> final test :High voltage test of GEMs and between GEMs</a:t>
            </a:r>
          </a:p>
          <a:p>
            <a:pPr lvl="3">
              <a:buFontTx/>
              <a:buChar char="•"/>
              <a:defRPr/>
            </a:pPr>
            <a:r>
              <a:rPr lang="en-US" sz="2000" b="1" dirty="0" smtClean="0">
                <a:sym typeface="Wingdings" pitchFamily="2" charset="2"/>
              </a:rPr>
              <a:t> send for calibration and endurance tests</a:t>
            </a:r>
          </a:p>
          <a:p>
            <a:pPr lvl="2">
              <a:buFontTx/>
              <a:buChar char="•"/>
              <a:defRPr/>
            </a:pPr>
            <a:r>
              <a:rPr lang="en-US" sz="2000" b="1" dirty="0" smtClean="0">
                <a:sym typeface="Wingdings" pitchFamily="2" charset="2"/>
              </a:rPr>
              <a:t>Upgradable. </a:t>
            </a:r>
          </a:p>
          <a:p>
            <a:pPr lvl="3">
              <a:buFontTx/>
              <a:buChar char="•"/>
              <a:defRPr/>
            </a:pPr>
            <a:r>
              <a:rPr lang="en-US" sz="2000" b="1" dirty="0" smtClean="0">
                <a:sym typeface="Wingdings" pitchFamily="2" charset="2"/>
              </a:rPr>
              <a:t>The read-out board can be upgraded at any time</a:t>
            </a:r>
          </a:p>
          <a:p>
            <a:pPr lvl="3">
              <a:buFontTx/>
              <a:buChar char="•"/>
              <a:defRPr/>
            </a:pPr>
            <a:r>
              <a:rPr lang="en-US" sz="2000" b="1" dirty="0" smtClean="0">
                <a:sym typeface="Wingdings" pitchFamily="2" charset="2"/>
              </a:rPr>
              <a:t>Production can start before final electronic design</a:t>
            </a:r>
            <a:endParaRPr lang="en-US" sz="2000" b="1" dirty="0" smtClean="0"/>
          </a:p>
          <a:p>
            <a:pPr lvl="3">
              <a:defRPr/>
            </a:pPr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4016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NS2 detector advantages: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24</a:t>
            </a:fld>
            <a:endParaRPr lang="fr-FR"/>
          </a:p>
        </p:txBody>
      </p:sp>
      <p:grpSp>
        <p:nvGrpSpPr>
          <p:cNvPr id="3" name="Group 45"/>
          <p:cNvGrpSpPr/>
          <p:nvPr/>
        </p:nvGrpSpPr>
        <p:grpSpPr>
          <a:xfrm>
            <a:off x="323528" y="3645024"/>
            <a:ext cx="2448272" cy="2448272"/>
            <a:chOff x="1248047" y="1484784"/>
            <a:chExt cx="2069794" cy="2103164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259632" y="1484784"/>
              <a:ext cx="2058209" cy="256388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smtClean="0">
                  <a:solidFill>
                    <a:schemeClr val="bg1"/>
                  </a:solidFill>
                </a:rPr>
                <a:t>PCB</a:t>
              </a:r>
              <a:endParaRPr lang="fr-FR" sz="1400" b="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248047" y="1988840"/>
              <a:ext cx="2058209" cy="2136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>
                  <a:solidFill>
                    <a:schemeClr val="bg1"/>
                  </a:solidFill>
                </a:rPr>
                <a:t>lamination</a:t>
              </a:r>
              <a:endParaRPr lang="fr-FR" sz="1400" b="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248047" y="1964158"/>
              <a:ext cx="2058209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248047" y="1921426"/>
              <a:ext cx="2058209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248047" y="2434202"/>
              <a:ext cx="2058209" cy="2136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>
                  <a:solidFill>
                    <a:schemeClr val="bg1"/>
                  </a:solidFill>
                </a:rPr>
                <a:t>M</a:t>
              </a:r>
              <a:r>
                <a:rPr lang="fr-FR" sz="1400" b="0" dirty="0" err="1" smtClean="0">
                  <a:solidFill>
                    <a:schemeClr val="bg1"/>
                  </a:solidFill>
                </a:rPr>
                <a:t>esh</a:t>
              </a:r>
              <a:r>
                <a:rPr lang="fr-FR" sz="1400" b="0" dirty="0" smtClean="0">
                  <a:solidFill>
                    <a:schemeClr val="bg1"/>
                  </a:solidFill>
                </a:rPr>
                <a:t> </a:t>
              </a:r>
              <a:r>
                <a:rPr lang="fr-FR" sz="1400" b="0" dirty="0" err="1" smtClean="0">
                  <a:solidFill>
                    <a:schemeClr val="bg1"/>
                  </a:solidFill>
                </a:rPr>
                <a:t>deposit</a:t>
              </a:r>
              <a:endParaRPr lang="fr-FR" sz="1400" b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248047" y="2391471"/>
              <a:ext cx="2058209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248047" y="2348739"/>
              <a:ext cx="2058209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1259632" y="2348879"/>
              <a:ext cx="2016224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251161" y="2904247"/>
              <a:ext cx="2058209" cy="2136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b="0" dirty="0" err="1" smtClean="0">
                  <a:solidFill>
                    <a:schemeClr val="bg1"/>
                  </a:solidFill>
                </a:rPr>
                <a:t>lamination</a:t>
              </a:r>
              <a:endParaRPr lang="fr-FR" sz="1400" b="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251161" y="2861515"/>
              <a:ext cx="2058209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251161" y="2818784"/>
              <a:ext cx="2058209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254275" y="2776053"/>
              <a:ext cx="2055095" cy="4273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1251161" y="2818784"/>
              <a:ext cx="205820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1251161" y="3374291"/>
              <a:ext cx="2055095" cy="2136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b="0" dirty="0" err="1" smtClean="0">
                  <a:solidFill>
                    <a:schemeClr val="bg1"/>
                  </a:solidFill>
                </a:rPr>
                <a:t>development</a:t>
              </a:r>
              <a:endParaRPr lang="fr-FR" sz="1400" b="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1251161" y="3246097"/>
              <a:ext cx="245989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3075836" y="3246097"/>
              <a:ext cx="230420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699545" y="3246097"/>
              <a:ext cx="80958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1982899" y="3246097"/>
              <a:ext cx="80958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2266253" y="3246097"/>
              <a:ext cx="80958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2549607" y="3246097"/>
              <a:ext cx="80958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832961" y="3246097"/>
              <a:ext cx="80958" cy="12819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1288526" y="3288828"/>
              <a:ext cx="201772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/>
          <a:srcRect l="14285"/>
          <a:stretch>
            <a:fillRect/>
          </a:stretch>
        </p:blipFill>
        <p:spPr bwMode="auto">
          <a:xfrm>
            <a:off x="3203848" y="980728"/>
            <a:ext cx="2448272" cy="203597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653136"/>
            <a:ext cx="2336304" cy="175106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068960"/>
            <a:ext cx="1080120" cy="147958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51" name="Picture 15" descr="DSCN18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708920"/>
            <a:ext cx="113412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DSCN22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7341818" y="3035446"/>
            <a:ext cx="1296144" cy="1075140"/>
          </a:xfrm>
          <a:prstGeom prst="rect">
            <a:avLst/>
          </a:prstGeom>
        </p:spPr>
      </p:pic>
      <p:pic>
        <p:nvPicPr>
          <p:cNvPr id="55" name="Picture 54" descr="DSCN226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4509120"/>
            <a:ext cx="2545088" cy="1908816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 rot="5400000">
            <a:off x="3887924" y="2528900"/>
            <a:ext cx="1008112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6200000" flipH="1">
            <a:off x="4463988" y="4689140"/>
            <a:ext cx="936104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1187624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228184" y="1484784"/>
            <a:ext cx="25378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Largest size produced:</a:t>
            </a:r>
          </a:p>
          <a:p>
            <a:r>
              <a:rPr lang="en-US" sz="1400" b="1" dirty="0" smtClean="0"/>
              <a:t>1.5m x 0.6m</a:t>
            </a:r>
          </a:p>
          <a:p>
            <a:r>
              <a:rPr lang="en-US" sz="1400" b="1" dirty="0" smtClean="0"/>
              <a:t>Limited by equipment</a:t>
            </a:r>
            <a:endParaRPr lang="fr-FR" sz="14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179512" y="1412776"/>
            <a:ext cx="21403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BULK Technology</a:t>
            </a:r>
          </a:p>
          <a:p>
            <a:endParaRPr lang="en-US" b="1" u="sng" dirty="0" smtClean="0"/>
          </a:p>
          <a:p>
            <a:r>
              <a:rPr lang="en-US" sz="1200" b="1" dirty="0" smtClean="0"/>
              <a:t>DUPONT PC 1025 </a:t>
            </a:r>
            <a:r>
              <a:rPr lang="en-US" sz="1200" b="1" dirty="0" err="1" smtClean="0"/>
              <a:t>coverlay</a:t>
            </a:r>
            <a:endParaRPr lang="en-US" sz="1200" b="1" dirty="0" smtClean="0"/>
          </a:p>
          <a:p>
            <a:r>
              <a:rPr lang="en-US" sz="1200" b="1" dirty="0" smtClean="0"/>
              <a:t>BOPP Meshes</a:t>
            </a:r>
          </a:p>
          <a:p>
            <a:r>
              <a:rPr lang="en-US" sz="1200" b="1" dirty="0" smtClean="0"/>
              <a:t>SERITEC stretching</a:t>
            </a:r>
          </a:p>
          <a:p>
            <a:endParaRPr lang="en-US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25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4427984" y="4077072"/>
            <a:ext cx="4104456" cy="1296143"/>
          </a:xfrm>
          <a:prstGeom prst="rect">
            <a:avLst/>
          </a:prstGeom>
        </p:spPr>
        <p:txBody>
          <a:bodyPr/>
          <a:lstStyle/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Pad read-out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1cm², thickness 8mm for ILC Hadronic calorimetry</a:t>
            </a:r>
          </a:p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Tested in the RD51 1 kHz beam.</a:t>
            </a:r>
          </a:p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The BULK is made on a populated PCB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91880" y="566124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Bulk Micromegas ILC DHCAL first m</a:t>
            </a:r>
            <a:r>
              <a:rPr lang="en-GB" baseline="30000" dirty="0" smtClean="0"/>
              <a:t>2</a:t>
            </a:r>
          </a:p>
          <a:p>
            <a:pPr algn="ctr"/>
            <a:r>
              <a:rPr lang="en-GB" dirty="0" smtClean="0"/>
              <a:t>LAPP Annecy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484784"/>
            <a:ext cx="25621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35" name="Picture 8" descr="inner_readout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1663147" cy="271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539552" y="4077073"/>
            <a:ext cx="2386608" cy="864096"/>
          </a:xfrm>
          <a:prstGeom prst="rect">
            <a:avLst/>
          </a:prstGeom>
        </p:spPr>
        <p:txBody>
          <a:bodyPr/>
          <a:lstStyle/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Pad read-out large TPC</a:t>
            </a:r>
          </a:p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Neutrino detector</a:t>
            </a:r>
          </a:p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10 </a:t>
            </a:r>
            <a:r>
              <a:rPr lang="en-US" sz="1400" dirty="0" err="1" smtClean="0"/>
              <a:t>sqr</a:t>
            </a:r>
            <a:r>
              <a:rPr lang="en-US" sz="1400" dirty="0" smtClean="0"/>
              <a:t> meter in service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323528" y="508518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T2K experiment</a:t>
            </a:r>
          </a:p>
          <a:p>
            <a:pPr algn="ctr"/>
            <a:r>
              <a:rPr lang="en-GB" dirty="0" smtClean="0"/>
              <a:t>Japan (CEA </a:t>
            </a:r>
            <a:r>
              <a:rPr lang="en-GB" dirty="0" err="1" smtClean="0"/>
              <a:t>Saclay</a:t>
            </a:r>
            <a:r>
              <a:rPr lang="en-GB" dirty="0" smtClean="0"/>
              <a:t>)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2656"/>
            <a:ext cx="2664296" cy="350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52" y="548680"/>
            <a:ext cx="184731" cy="21544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endParaRPr lang="en-GB" sz="800" dirty="0"/>
          </a:p>
        </p:txBody>
      </p:sp>
      <p:pic>
        <p:nvPicPr>
          <p:cNvPr id="7" name="Picture 79" descr="RMM_structure_front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537275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lide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03" r="5827" b="24124"/>
          <a:stretch/>
        </p:blipFill>
        <p:spPr>
          <a:xfrm>
            <a:off x="1691680" y="3717032"/>
            <a:ext cx="5275477" cy="244827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0" y="0"/>
            <a:ext cx="4860032" cy="523139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pPr algn="ctr"/>
            <a:r>
              <a:rPr lang="en-GB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</a:t>
            </a:r>
            <a:r>
              <a:rPr lang="en-GB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GB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GB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139952" y="1340768"/>
            <a:ext cx="1224136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35696" y="4149080"/>
            <a:ext cx="144016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83968" y="4149080"/>
            <a:ext cx="936104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27984" y="3140968"/>
            <a:ext cx="1512168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76056" y="5805264"/>
            <a:ext cx="1728192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28675" name="724e72ac-7dc2-464f-91ab-bdb4afee62c5" descr="73F73B0B-78A5-42BE-88AD-8C6261E71F4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2068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86b4c88c-3414-4599-ab91-28b153e6660f" descr="3161EBB5-FD8A-4B58-9984-9935F97AB8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0506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6e6b509a-ae91-420a-bc78-7e29621a9d45" descr="754DF256-EBDE-41E6-A3FE-F82B8F7F66B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00506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DSC_4214_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980728"/>
            <a:ext cx="1296144" cy="255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11560" y="620688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Double sided Board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31840" y="836712"/>
            <a:ext cx="227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Resistive strip deposit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4208" y="18864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Bulking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36096" y="6021288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Test before closing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979712" y="6021288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Closing</a:t>
            </a:r>
            <a:endParaRPr lang="en-US" b="1" dirty="0"/>
          </a:p>
        </p:txBody>
      </p:sp>
      <p:pic>
        <p:nvPicPr>
          <p:cNvPr id="21" name="Picture 5" descr="Tv4.jpg"/>
          <p:cNvPicPr>
            <a:picLocks noChangeAspect="1"/>
          </p:cNvPicPr>
          <p:nvPr/>
        </p:nvPicPr>
        <p:blipFill>
          <a:blip r:embed="rId7" cstate="print">
            <a:lum bright="34000" contrast="50000"/>
          </a:blip>
          <a:stretch>
            <a:fillRect/>
          </a:stretch>
        </p:blipFill>
        <p:spPr>
          <a:xfrm>
            <a:off x="2915816" y="1340768"/>
            <a:ext cx="2880320" cy="2158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552" y="1124744"/>
            <a:ext cx="7696200" cy="554461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‘96</a:t>
            </a:r>
            <a:r>
              <a:rPr lang="en-US" sz="2000" dirty="0"/>
              <a:t>: </a:t>
            </a:r>
            <a:r>
              <a:rPr lang="en-US" sz="1800" dirty="0"/>
              <a:t> GEM </a:t>
            </a:r>
            <a:r>
              <a:rPr lang="en-US" sz="1800" dirty="0" smtClean="0"/>
              <a:t>50 </a:t>
            </a:r>
            <a:r>
              <a:rPr lang="en-US" sz="1800" dirty="0"/>
              <a:t>x 50mm with a gain of 10.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‘97</a:t>
            </a:r>
            <a:r>
              <a:rPr lang="en-US" sz="2000" dirty="0"/>
              <a:t>:  </a:t>
            </a:r>
            <a:r>
              <a:rPr lang="en-US" sz="1800" dirty="0"/>
              <a:t>GEM 100 x 100mm with gain of </a:t>
            </a:r>
            <a:r>
              <a:rPr lang="en-US" sz="1800" dirty="0" smtClean="0"/>
              <a:t>1000</a:t>
            </a:r>
            <a:r>
              <a:rPr lang="en-US" sz="1800" dirty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</a:t>
            </a:r>
            <a:r>
              <a:rPr lang="en-US" sz="2000" dirty="0" smtClean="0">
                <a:solidFill>
                  <a:srgbClr val="CC0099"/>
                </a:solidFill>
              </a:rPr>
              <a:t>98</a:t>
            </a:r>
            <a:r>
              <a:rPr lang="en-US" sz="2000" dirty="0" smtClean="0"/>
              <a:t>:  </a:t>
            </a:r>
            <a:r>
              <a:rPr lang="en-US" sz="1800" dirty="0"/>
              <a:t>GEM 400 x 400mm; 1D and 2D readouts; micro-groove and micro-well detectors.</a:t>
            </a: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‘00</a:t>
            </a:r>
            <a:r>
              <a:rPr lang="en-US" sz="2000" dirty="0"/>
              <a:t>: </a:t>
            </a:r>
            <a:r>
              <a:rPr lang="en-US" sz="1800" dirty="0"/>
              <a:t> 3D GEM readout;  1D readout for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</a:t>
            </a:r>
            <a:r>
              <a:rPr lang="en-US" sz="1800" dirty="0"/>
              <a:t>in COMPASS.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‘01</a:t>
            </a:r>
            <a:r>
              <a:rPr lang="en-US" sz="2000" dirty="0"/>
              <a:t>: </a:t>
            </a:r>
            <a:r>
              <a:rPr lang="en-US" sz="1800" dirty="0"/>
              <a:t> PIXEL GEM readout;  2D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</a:t>
            </a:r>
            <a:r>
              <a:rPr lang="en-US" sz="1800" dirty="0"/>
              <a:t>readout.</a:t>
            </a: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‘03</a:t>
            </a:r>
            <a:r>
              <a:rPr lang="en-US" sz="2000" dirty="0"/>
              <a:t>: </a:t>
            </a:r>
            <a:r>
              <a:rPr lang="en-US" sz="1800" dirty="0"/>
              <a:t> PIXEL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</a:t>
            </a:r>
            <a:r>
              <a:rPr lang="en-US" sz="1800" dirty="0"/>
              <a:t>readout.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‘04</a:t>
            </a:r>
            <a:r>
              <a:rPr lang="en-US" sz="2000" dirty="0"/>
              <a:t>: </a:t>
            </a:r>
            <a:r>
              <a:rPr lang="en-US" sz="1800" dirty="0"/>
              <a:t> </a:t>
            </a:r>
            <a:r>
              <a:rPr lang="en-US" sz="1800" dirty="0" smtClean="0"/>
              <a:t>Bulk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detector 100mm x 100mm.</a:t>
            </a:r>
            <a:endParaRPr lang="en-US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CC0099"/>
                </a:solidFill>
              </a:rPr>
              <a:t>‘06</a:t>
            </a:r>
            <a:r>
              <a:rPr lang="en-US" sz="2000" dirty="0"/>
              <a:t>:  Half</a:t>
            </a:r>
            <a:r>
              <a:rPr lang="en-US" sz="1800" dirty="0"/>
              <a:t> cylindrical GEM detector.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CC0099"/>
                </a:solidFill>
              </a:rPr>
              <a:t>’08</a:t>
            </a:r>
            <a:r>
              <a:rPr lang="en-US" sz="2000" dirty="0" smtClean="0"/>
              <a:t>:  </a:t>
            </a:r>
            <a:r>
              <a:rPr lang="en-US" sz="1800" dirty="0"/>
              <a:t>first </a:t>
            </a:r>
            <a:r>
              <a:rPr lang="en-US" sz="1800" dirty="0" smtClean="0"/>
              <a:t>large GEM 1.2m x 0.4m.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CC0099"/>
                </a:solidFill>
              </a:rPr>
              <a:t>‘09</a:t>
            </a:r>
            <a:r>
              <a:rPr lang="en-US" sz="2000" dirty="0" smtClean="0"/>
              <a:t>: </a:t>
            </a:r>
            <a:r>
              <a:rPr lang="en-US" sz="1800" dirty="0" smtClean="0"/>
              <a:t> first large BULK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1.5m x 0.5m</a:t>
            </a: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CC0099"/>
                </a:solidFill>
              </a:rPr>
              <a:t>‘11</a:t>
            </a:r>
            <a:r>
              <a:rPr lang="en-US" sz="2000" dirty="0" smtClean="0"/>
              <a:t>: </a:t>
            </a:r>
            <a:r>
              <a:rPr lang="en-US" sz="1800" dirty="0" smtClean="0"/>
              <a:t> First resistive Bulk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100mm x 100mm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CC0099"/>
                </a:solidFill>
              </a:rPr>
              <a:t>‘12</a:t>
            </a:r>
            <a:r>
              <a:rPr lang="en-US" sz="2000" dirty="0" smtClean="0"/>
              <a:t>: </a:t>
            </a:r>
            <a:r>
              <a:rPr lang="en-US" sz="1800" dirty="0" smtClean="0"/>
              <a:t> First 1m2 Resistive </a:t>
            </a:r>
            <a:r>
              <a:rPr lang="en-US" sz="1800" dirty="0" err="1" smtClean="0"/>
              <a:t>Micromegas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CC0099"/>
                </a:solidFill>
              </a:rPr>
              <a:t>‘12</a:t>
            </a:r>
            <a:r>
              <a:rPr lang="en-US" sz="2000" dirty="0" smtClean="0"/>
              <a:t>: </a:t>
            </a:r>
            <a:r>
              <a:rPr lang="en-US" sz="1800" dirty="0" smtClean="0"/>
              <a:t> First 2m2 Resistive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??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CC0099"/>
                </a:solidFill>
              </a:rPr>
              <a:t>‘12</a:t>
            </a:r>
            <a:r>
              <a:rPr lang="en-US" sz="2000" dirty="0" smtClean="0"/>
              <a:t>: </a:t>
            </a:r>
            <a:r>
              <a:rPr lang="en-US" sz="1800" dirty="0" smtClean="0"/>
              <a:t> First full GEM detector 1.2m x 0.5m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745232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PCB Workshop MPGD history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4359989"/>
            <a:ext cx="8348133" cy="4868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65904" y="4105989"/>
            <a:ext cx="232833" cy="254000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8734" y="4105989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24301" y="4105989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59868" y="4105989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5435" y="4105989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07682" y="4105989"/>
            <a:ext cx="232833" cy="254000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452970" y="4346874"/>
            <a:ext cx="48553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51"/>
          <p:cNvGrpSpPr/>
          <p:nvPr/>
        </p:nvGrpSpPr>
        <p:grpSpPr>
          <a:xfrm>
            <a:off x="457200" y="4854650"/>
            <a:ext cx="8348133" cy="989114"/>
            <a:chOff x="457200" y="4548078"/>
            <a:chExt cx="8348133" cy="989114"/>
          </a:xfrm>
        </p:grpSpPr>
        <p:grpSp>
          <p:nvGrpSpPr>
            <p:cNvPr id="17" name="Group 23"/>
            <p:cNvGrpSpPr/>
            <p:nvPr/>
          </p:nvGrpSpPr>
          <p:grpSpPr>
            <a:xfrm>
              <a:off x="457200" y="4548710"/>
              <a:ext cx="8348133" cy="988482"/>
              <a:chOff x="457200" y="4603925"/>
              <a:chExt cx="8348133" cy="988482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57200" y="4603925"/>
                <a:ext cx="8348133" cy="910168"/>
              </a:xfrm>
              <a:prstGeom prst="rect">
                <a:avLst/>
              </a:prstGeom>
              <a:solidFill>
                <a:srgbClr val="B9CDE5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solidFill>
                      <a:srgbClr val="000000"/>
                    </a:solidFill>
                  </a:rPr>
                  <a:t>Rohacell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57200" y="5518321"/>
                <a:ext cx="8348133" cy="7408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50"/>
            <p:cNvGrpSpPr/>
            <p:nvPr/>
          </p:nvGrpSpPr>
          <p:grpSpPr>
            <a:xfrm>
              <a:off x="457200" y="4548078"/>
              <a:ext cx="8348133" cy="899757"/>
              <a:chOff x="457200" y="4614336"/>
              <a:chExt cx="8348133" cy="89975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57200" y="4614336"/>
                <a:ext cx="526702" cy="899757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278631" y="4618564"/>
                <a:ext cx="526702" cy="895529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48"/>
          <p:cNvGrpSpPr/>
          <p:nvPr/>
        </p:nvGrpSpPr>
        <p:grpSpPr>
          <a:xfrm>
            <a:off x="640681" y="2569536"/>
            <a:ext cx="129516" cy="3347994"/>
            <a:chOff x="640681" y="2262964"/>
            <a:chExt cx="129516" cy="3347994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640681" y="22629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770197" y="22629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8458367" y="2581974"/>
            <a:ext cx="129516" cy="3347994"/>
            <a:chOff x="793081" y="2415364"/>
            <a:chExt cx="129516" cy="3347994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793081" y="24153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922597" y="24153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D6E2-015D-F445-A5A8-A0B2FAE765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57200" y="4626982"/>
            <a:ext cx="8348133" cy="2094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Aluminum support plate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328338" y="4345022"/>
            <a:ext cx="49291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9"/>
          <p:cNvGrpSpPr/>
          <p:nvPr/>
        </p:nvGrpSpPr>
        <p:grpSpPr>
          <a:xfrm>
            <a:off x="91526" y="1501069"/>
            <a:ext cx="13248809" cy="1913444"/>
            <a:chOff x="91526" y="1799167"/>
            <a:chExt cx="13248809" cy="1913444"/>
          </a:xfrm>
        </p:grpSpPr>
        <p:grpSp>
          <p:nvGrpSpPr>
            <p:cNvPr id="50" name="Group 16"/>
            <p:cNvGrpSpPr/>
            <p:nvPr/>
          </p:nvGrpSpPr>
          <p:grpSpPr>
            <a:xfrm>
              <a:off x="457200" y="2879171"/>
              <a:ext cx="12883135" cy="833440"/>
              <a:chOff x="457200" y="2879171"/>
              <a:chExt cx="12883135" cy="8334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328338" y="2879171"/>
                <a:ext cx="492914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465904" y="3506061"/>
                <a:ext cx="4087296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1452969" y="2879171"/>
                <a:ext cx="485535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7441094" y="3516966"/>
                <a:ext cx="360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12456600" y="3712611"/>
                <a:ext cx="883735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540515" y="3506061"/>
                <a:ext cx="1025436" cy="9315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767417" y="3506061"/>
                <a:ext cx="698487" cy="5356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457200" y="2879171"/>
                <a:ext cx="526702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278631" y="2889251"/>
                <a:ext cx="526702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V="1">
                <a:off x="1432650" y="3516965"/>
                <a:ext cx="485535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57200" y="1873253"/>
              <a:ext cx="8348133" cy="91016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200" y="1799167"/>
              <a:ext cx="8348133" cy="740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1526" y="2787649"/>
              <a:ext cx="8713807" cy="740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70"/>
          <p:cNvGrpSpPr/>
          <p:nvPr/>
        </p:nvGrpSpPr>
        <p:grpSpPr>
          <a:xfrm>
            <a:off x="457199" y="1553257"/>
            <a:ext cx="8354238" cy="1673448"/>
            <a:chOff x="457199" y="1323328"/>
            <a:chExt cx="8354238" cy="1673448"/>
          </a:xfrm>
        </p:grpSpPr>
        <p:sp>
          <p:nvSpPr>
            <p:cNvPr id="27" name="Oval 26"/>
            <p:cNvSpPr/>
            <p:nvPr/>
          </p:nvSpPr>
          <p:spPr>
            <a:xfrm>
              <a:off x="7821252" y="2308845"/>
              <a:ext cx="457379" cy="687931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983902" y="2308845"/>
              <a:ext cx="457379" cy="687931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12502" y="1426877"/>
              <a:ext cx="30604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Stiffening panel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7199" y="1323328"/>
              <a:ext cx="1849329" cy="910168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41484" y="1327556"/>
              <a:ext cx="1863849" cy="910168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89"/>
            <p:cNvGrpSpPr/>
            <p:nvPr/>
          </p:nvGrpSpPr>
          <p:grpSpPr>
            <a:xfrm>
              <a:off x="1567586" y="2013521"/>
              <a:ext cx="247788" cy="936929"/>
              <a:chOff x="7923034" y="876837"/>
              <a:chExt cx="247788" cy="936929"/>
            </a:xfrm>
          </p:grpSpPr>
          <p:sp>
            <p:nvSpPr>
              <p:cNvPr id="56" name="Isosceles Triangle 55"/>
              <p:cNvSpPr/>
              <p:nvPr/>
            </p:nvSpPr>
            <p:spPr>
              <a:xfrm>
                <a:off x="7923034" y="1661728"/>
                <a:ext cx="247788" cy="152038"/>
              </a:xfrm>
              <a:prstGeom prst="triangl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 flipV="1">
                <a:off x="8000792" y="876837"/>
                <a:ext cx="98815" cy="863995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83"/>
            <p:cNvGrpSpPr/>
            <p:nvPr/>
          </p:nvGrpSpPr>
          <p:grpSpPr>
            <a:xfrm>
              <a:off x="7106298" y="1615818"/>
              <a:ext cx="1705139" cy="624404"/>
              <a:chOff x="7639125" y="2641978"/>
              <a:chExt cx="1705139" cy="624404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H="1">
                <a:off x="7639125" y="2649411"/>
                <a:ext cx="1699035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7769123" y="2857079"/>
                <a:ext cx="1575141" cy="2761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7759751" y="2809244"/>
                <a:ext cx="0" cy="457138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7639125" y="2641978"/>
                <a:ext cx="0" cy="609538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84"/>
            <p:cNvGrpSpPr/>
            <p:nvPr/>
          </p:nvGrpSpPr>
          <p:grpSpPr>
            <a:xfrm flipH="1">
              <a:off x="457199" y="1615818"/>
              <a:ext cx="1749313" cy="616971"/>
              <a:chOff x="7639125" y="2649411"/>
              <a:chExt cx="1749313" cy="616971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H="1">
                <a:off x="7639125" y="2649411"/>
                <a:ext cx="174931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29" idx="1"/>
              </p:cNvCxnSpPr>
              <p:nvPr/>
            </p:nvCxnSpPr>
            <p:spPr>
              <a:xfrm flipH="1" flipV="1">
                <a:off x="7763019" y="2801811"/>
                <a:ext cx="1625419" cy="10194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7759751" y="2809244"/>
                <a:ext cx="0" cy="457138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7639125" y="2649411"/>
                <a:ext cx="0" cy="609538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1691480" y="2255709"/>
              <a:ext cx="0" cy="628436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93"/>
            <p:cNvGrpSpPr/>
            <p:nvPr/>
          </p:nvGrpSpPr>
          <p:grpSpPr>
            <a:xfrm>
              <a:off x="7452217" y="2009872"/>
              <a:ext cx="247788" cy="936929"/>
              <a:chOff x="7729994" y="876837"/>
              <a:chExt cx="247788" cy="936929"/>
            </a:xfrm>
          </p:grpSpPr>
          <p:sp>
            <p:nvSpPr>
              <p:cNvPr id="95" name="Isosceles Triangle 94"/>
              <p:cNvSpPr/>
              <p:nvPr/>
            </p:nvSpPr>
            <p:spPr>
              <a:xfrm>
                <a:off x="7729994" y="1661728"/>
                <a:ext cx="247788" cy="152038"/>
              </a:xfrm>
              <a:prstGeom prst="triangl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7807752" y="876837"/>
                <a:ext cx="98815" cy="863995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5" name="Straight Connector 74"/>
          <p:cNvCxnSpPr/>
          <p:nvPr/>
        </p:nvCxnSpPr>
        <p:spPr>
          <a:xfrm>
            <a:off x="2085886" y="2590364"/>
            <a:ext cx="514103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Line Callout 2 79"/>
          <p:cNvSpPr/>
          <p:nvPr/>
        </p:nvSpPr>
        <p:spPr>
          <a:xfrm>
            <a:off x="4673600" y="2732003"/>
            <a:ext cx="1544320" cy="297449"/>
          </a:xfrm>
          <a:prstGeom prst="borderCallout2">
            <a:avLst>
              <a:gd name="adj1" fmla="val 60014"/>
              <a:gd name="adj2" fmla="val -4783"/>
              <a:gd name="adj3" fmla="val 60014"/>
              <a:gd name="adj4" fmla="val -18442"/>
              <a:gd name="adj5" fmla="val -11291"/>
              <a:gd name="adj6" fmla="val -484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Drift electrode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5" name="Line Callout 2 34"/>
          <p:cNvSpPr/>
          <p:nvPr/>
        </p:nvSpPr>
        <p:spPr>
          <a:xfrm>
            <a:off x="4859868" y="3616515"/>
            <a:ext cx="1568537" cy="364770"/>
          </a:xfrm>
          <a:prstGeom prst="borderCallout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Pillars (128 µm)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61" name="Group 57"/>
          <p:cNvGrpSpPr/>
          <p:nvPr/>
        </p:nvGrpSpPr>
        <p:grpSpPr>
          <a:xfrm>
            <a:off x="1095424" y="4332903"/>
            <a:ext cx="7223661" cy="312183"/>
            <a:chOff x="1095424" y="4332903"/>
            <a:chExt cx="7223661" cy="312183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2437431" y="4405349"/>
              <a:ext cx="4139991" cy="0"/>
            </a:xfrm>
            <a:prstGeom prst="line">
              <a:avLst/>
            </a:prstGeom>
            <a:ln w="57150" cmpd="sng">
              <a:solidFill>
                <a:srgbClr val="8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574567" y="4359989"/>
              <a:ext cx="0" cy="26699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095424" y="4337309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PCB1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700005" y="4332903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PCB2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8" name="TextBox 41"/>
          <p:cNvSpPr txBox="1"/>
          <p:nvPr/>
        </p:nvSpPr>
        <p:spPr>
          <a:xfrm>
            <a:off x="0" y="0"/>
            <a:ext cx="6228184" cy="523139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r>
              <a:rPr lang="en-GB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</a:t>
            </a:r>
            <a:r>
              <a:rPr lang="en-GB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GB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GB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843808" y="908720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x 1m2 not to scale detector opened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71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4053417"/>
            <a:ext cx="8348133" cy="4868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65904" y="3799417"/>
            <a:ext cx="232833" cy="254000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8734" y="3799417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24301" y="3799417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59868" y="3799417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5435" y="3799417"/>
            <a:ext cx="232833" cy="254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07682" y="3799417"/>
            <a:ext cx="232833" cy="254000"/>
          </a:xfrm>
          <a:prstGeom prst="rect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452970" y="4040302"/>
            <a:ext cx="48553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328338" y="4028290"/>
            <a:ext cx="49291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1526" y="2275402"/>
            <a:ext cx="13248809" cy="1913444"/>
            <a:chOff x="91526" y="1799167"/>
            <a:chExt cx="13248809" cy="1913444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" y="2879171"/>
              <a:ext cx="12883135" cy="833440"/>
              <a:chOff x="457200" y="2879171"/>
              <a:chExt cx="12883135" cy="83344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465904" y="3280841"/>
                <a:ext cx="4074611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1452969" y="2879171"/>
                <a:ext cx="485535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328338" y="2879171"/>
                <a:ext cx="492914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7441094" y="3506806"/>
                <a:ext cx="360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12456600" y="3712611"/>
                <a:ext cx="883735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540515" y="3280841"/>
                <a:ext cx="1025436" cy="275175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767417" y="3280841"/>
                <a:ext cx="698487" cy="271215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457200" y="2879171"/>
                <a:ext cx="526702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278631" y="2889251"/>
                <a:ext cx="526702" cy="624416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V="1">
                <a:off x="1452970" y="3506805"/>
                <a:ext cx="485535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57200" y="1873253"/>
              <a:ext cx="8348133" cy="91016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200" y="1799167"/>
              <a:ext cx="8348133" cy="740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1526" y="2787649"/>
              <a:ext cx="8713807" cy="740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12502" y="2453037"/>
            <a:ext cx="3060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Stiffening panel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821252" y="3365485"/>
            <a:ext cx="457379" cy="687931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83902" y="3365485"/>
            <a:ext cx="457379" cy="687931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7199" y="2349488"/>
            <a:ext cx="1849329" cy="91016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41484" y="2353716"/>
            <a:ext cx="1863849" cy="91016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51"/>
          <p:cNvGrpSpPr/>
          <p:nvPr/>
        </p:nvGrpSpPr>
        <p:grpSpPr>
          <a:xfrm>
            <a:off x="457200" y="4548078"/>
            <a:ext cx="8348133" cy="989114"/>
            <a:chOff x="457200" y="4548078"/>
            <a:chExt cx="8348133" cy="989114"/>
          </a:xfrm>
        </p:grpSpPr>
        <p:grpSp>
          <p:nvGrpSpPr>
            <p:cNvPr id="35" name="Group 23"/>
            <p:cNvGrpSpPr/>
            <p:nvPr/>
          </p:nvGrpSpPr>
          <p:grpSpPr>
            <a:xfrm>
              <a:off x="457200" y="4548710"/>
              <a:ext cx="8348133" cy="988482"/>
              <a:chOff x="457200" y="4603925"/>
              <a:chExt cx="8348133" cy="988482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57200" y="4603925"/>
                <a:ext cx="8348133" cy="910168"/>
              </a:xfrm>
              <a:prstGeom prst="rect">
                <a:avLst/>
              </a:prstGeom>
              <a:solidFill>
                <a:srgbClr val="B9CDE5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solidFill>
                      <a:srgbClr val="000000"/>
                    </a:solidFill>
                  </a:rPr>
                  <a:t>Rohacell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57200" y="5518321"/>
                <a:ext cx="8348133" cy="7408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50"/>
            <p:cNvGrpSpPr/>
            <p:nvPr/>
          </p:nvGrpSpPr>
          <p:grpSpPr>
            <a:xfrm>
              <a:off x="457200" y="4548078"/>
              <a:ext cx="8348133" cy="899757"/>
              <a:chOff x="457200" y="4614336"/>
              <a:chExt cx="8348133" cy="89975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57200" y="4614336"/>
                <a:ext cx="526702" cy="899757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278631" y="4618564"/>
                <a:ext cx="526702" cy="895529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8"/>
          <p:cNvGrpSpPr/>
          <p:nvPr/>
        </p:nvGrpSpPr>
        <p:grpSpPr>
          <a:xfrm>
            <a:off x="640681" y="2262964"/>
            <a:ext cx="129516" cy="3347994"/>
            <a:chOff x="640681" y="2262964"/>
            <a:chExt cx="129516" cy="3347994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640681" y="22629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770197" y="22629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8458367" y="2275402"/>
            <a:ext cx="129516" cy="3347994"/>
            <a:chOff x="793081" y="2415364"/>
            <a:chExt cx="129516" cy="3347994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793081" y="24153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922597" y="2415364"/>
              <a:ext cx="0" cy="3347994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89"/>
          <p:cNvGrpSpPr/>
          <p:nvPr/>
        </p:nvGrpSpPr>
        <p:grpSpPr>
          <a:xfrm>
            <a:off x="1567586" y="3039681"/>
            <a:ext cx="247788" cy="936929"/>
            <a:chOff x="7923034" y="876837"/>
            <a:chExt cx="247788" cy="936929"/>
          </a:xfrm>
        </p:grpSpPr>
        <p:sp>
          <p:nvSpPr>
            <p:cNvPr id="56" name="Isosceles Triangle 55"/>
            <p:cNvSpPr/>
            <p:nvPr/>
          </p:nvSpPr>
          <p:spPr>
            <a:xfrm>
              <a:off x="7923034" y="1661728"/>
              <a:ext cx="247788" cy="152038"/>
            </a:xfrm>
            <a:prstGeom prst="triangle">
              <a:avLst/>
            </a:prstGeom>
            <a:solidFill>
              <a:srgbClr val="FF66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flipV="1">
              <a:off x="8000792" y="876837"/>
              <a:ext cx="98815" cy="863995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D6E2-015D-F445-A5A8-A0B2FAE765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57200" y="4320410"/>
            <a:ext cx="8348133" cy="2094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Aluminum support 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871984" y="346672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5.00</a:t>
            </a:r>
            <a:endParaRPr lang="en-US" dirty="0"/>
          </a:p>
        </p:txBody>
      </p:sp>
      <p:grpSp>
        <p:nvGrpSpPr>
          <p:cNvPr id="50" name="Group 83"/>
          <p:cNvGrpSpPr/>
          <p:nvPr/>
        </p:nvGrpSpPr>
        <p:grpSpPr>
          <a:xfrm>
            <a:off x="7106298" y="2641978"/>
            <a:ext cx="1699035" cy="624404"/>
            <a:chOff x="7639125" y="2641978"/>
            <a:chExt cx="1699035" cy="624404"/>
          </a:xfrm>
        </p:grpSpPr>
        <p:cxnSp>
          <p:nvCxnSpPr>
            <p:cNvPr id="73" name="Straight Connector 72"/>
            <p:cNvCxnSpPr/>
            <p:nvPr/>
          </p:nvCxnSpPr>
          <p:spPr>
            <a:xfrm flipH="1">
              <a:off x="7639125" y="2649411"/>
              <a:ext cx="1699035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18" idx="3"/>
            </p:cNvCxnSpPr>
            <p:nvPr/>
          </p:nvCxnSpPr>
          <p:spPr>
            <a:xfrm flipH="1" flipV="1">
              <a:off x="7763019" y="2801811"/>
              <a:ext cx="1575141" cy="2761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7759751" y="2809244"/>
              <a:ext cx="0" cy="457138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7639125" y="2641978"/>
              <a:ext cx="0" cy="609538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84"/>
          <p:cNvGrpSpPr/>
          <p:nvPr/>
        </p:nvGrpSpPr>
        <p:grpSpPr>
          <a:xfrm flipH="1">
            <a:off x="457199" y="2641978"/>
            <a:ext cx="1749313" cy="616971"/>
            <a:chOff x="7639125" y="2649411"/>
            <a:chExt cx="1749313" cy="616971"/>
          </a:xfrm>
        </p:grpSpPr>
        <p:cxnSp>
          <p:nvCxnSpPr>
            <p:cNvPr id="86" name="Straight Connector 85"/>
            <p:cNvCxnSpPr/>
            <p:nvPr/>
          </p:nvCxnSpPr>
          <p:spPr>
            <a:xfrm flipH="1">
              <a:off x="7639125" y="2649411"/>
              <a:ext cx="1749313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29" idx="1"/>
            </p:cNvCxnSpPr>
            <p:nvPr/>
          </p:nvCxnSpPr>
          <p:spPr>
            <a:xfrm flipH="1" flipV="1">
              <a:off x="7763019" y="2801811"/>
              <a:ext cx="1625419" cy="1019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7759751" y="2809244"/>
              <a:ext cx="0" cy="457138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7639125" y="2649411"/>
              <a:ext cx="0" cy="609538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93"/>
          <p:cNvGrpSpPr/>
          <p:nvPr/>
        </p:nvGrpSpPr>
        <p:grpSpPr>
          <a:xfrm>
            <a:off x="7442057" y="3036032"/>
            <a:ext cx="247788" cy="936929"/>
            <a:chOff x="7923034" y="876837"/>
            <a:chExt cx="247788" cy="936929"/>
          </a:xfrm>
        </p:grpSpPr>
        <p:sp>
          <p:nvSpPr>
            <p:cNvPr id="95" name="Isosceles Triangle 94"/>
            <p:cNvSpPr/>
            <p:nvPr/>
          </p:nvSpPr>
          <p:spPr>
            <a:xfrm>
              <a:off x="7923034" y="1661728"/>
              <a:ext cx="247788" cy="152038"/>
            </a:xfrm>
            <a:prstGeom prst="triangle">
              <a:avLst/>
            </a:prstGeom>
            <a:solidFill>
              <a:srgbClr val="FF66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flipV="1">
              <a:off x="8000792" y="876837"/>
              <a:ext cx="98815" cy="863995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Connector 52"/>
          <p:cNvCxnSpPr/>
          <p:nvPr/>
        </p:nvCxnSpPr>
        <p:spPr>
          <a:xfrm>
            <a:off x="1691480" y="3281869"/>
            <a:ext cx="0" cy="62843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68"/>
          <p:cNvGrpSpPr/>
          <p:nvPr/>
        </p:nvGrpSpPr>
        <p:grpSpPr>
          <a:xfrm>
            <a:off x="1095424" y="4015383"/>
            <a:ext cx="7223661" cy="312183"/>
            <a:chOff x="1095424" y="4332903"/>
            <a:chExt cx="7223661" cy="312183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2460110" y="4405349"/>
              <a:ext cx="4103993" cy="0"/>
            </a:xfrm>
            <a:prstGeom prst="line">
              <a:avLst/>
            </a:prstGeom>
            <a:ln w="57150" cmpd="sng">
              <a:solidFill>
                <a:srgbClr val="8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574567" y="4359989"/>
              <a:ext cx="0" cy="26699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1095424" y="4337309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PCB1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700005" y="4332903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PCB2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843808" y="908720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x 1m2 not to scale detector closed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31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lip_image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0192" y="2348880"/>
            <a:ext cx="2640293" cy="198022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8" name="Picture 7" descr="clip_image002.jpg"/>
          <p:cNvPicPr>
            <a:picLocks noChangeAspect="1"/>
          </p:cNvPicPr>
          <p:nvPr/>
        </p:nvPicPr>
        <p:blipFill>
          <a:blip r:embed="rId3" cstate="print"/>
          <a:srcRect l="32392" t="24425"/>
          <a:stretch>
            <a:fillRect/>
          </a:stretch>
        </p:blipFill>
        <p:spPr>
          <a:xfrm>
            <a:off x="3923928" y="4941168"/>
            <a:ext cx="1872208" cy="1569631"/>
          </a:xfrm>
          <a:prstGeom prst="rect">
            <a:avLst/>
          </a:prstGeom>
        </p:spPr>
      </p:pic>
      <p:pic>
        <p:nvPicPr>
          <p:cNvPr id="9" name="Picture 8" descr="clip_image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93096"/>
            <a:ext cx="2880321" cy="2160240"/>
          </a:xfrm>
          <a:prstGeom prst="rect">
            <a:avLst/>
          </a:prstGeom>
        </p:spPr>
      </p:pic>
      <p:pic>
        <p:nvPicPr>
          <p:cNvPr id="10" name="Content Placeholder 7" descr="clip_image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780928"/>
            <a:ext cx="1800200" cy="1350151"/>
          </a:xfrm>
          <a:prstGeom prst="rect">
            <a:avLst/>
          </a:prstGeom>
        </p:spPr>
      </p:pic>
      <p:pic>
        <p:nvPicPr>
          <p:cNvPr id="43010" name="Picture 2" descr="image0"/>
          <p:cNvPicPr>
            <a:picLocks noChangeAspect="1" noChangeArrowheads="1"/>
          </p:cNvPicPr>
          <p:nvPr/>
        </p:nvPicPr>
        <p:blipFill>
          <a:blip r:embed="rId6" cstate="print"/>
          <a:srcRect l="34757" t="31462" r="31976" b="27761"/>
          <a:stretch>
            <a:fillRect/>
          </a:stretch>
        </p:blipFill>
        <p:spPr bwMode="auto">
          <a:xfrm>
            <a:off x="3851920" y="332656"/>
            <a:ext cx="1915731" cy="176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image4"/>
          <p:cNvPicPr>
            <a:picLocks noChangeAspect="1" noChangeArrowheads="1"/>
          </p:cNvPicPr>
          <p:nvPr/>
        </p:nvPicPr>
        <p:blipFill>
          <a:blip r:embed="rId7" cstate="print"/>
          <a:srcRect t="16936"/>
          <a:stretch>
            <a:fillRect/>
          </a:stretch>
        </p:blipFill>
        <p:spPr bwMode="auto">
          <a:xfrm>
            <a:off x="323528" y="332656"/>
            <a:ext cx="286080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8"/>
          <p:cNvSpPr txBox="1"/>
          <p:nvPr/>
        </p:nvSpPr>
        <p:spPr>
          <a:xfrm>
            <a:off x="6660232" y="332656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flat gluing </a:t>
            </a:r>
          </a:p>
          <a:p>
            <a:r>
              <a:rPr lang="en-US" b="1" dirty="0" smtClean="0"/>
              <a:t>&lt; 10um error</a:t>
            </a:r>
            <a:endParaRPr lang="en-US" b="1" dirty="0"/>
          </a:p>
        </p:txBody>
      </p:sp>
      <p:sp>
        <p:nvSpPr>
          <p:cNvPr id="12" name="TextBox 18"/>
          <p:cNvSpPr txBox="1"/>
          <p:nvPr/>
        </p:nvSpPr>
        <p:spPr>
          <a:xfrm>
            <a:off x="539552" y="6488668"/>
            <a:ext cx="245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Flat board &lt; 30um error</a:t>
            </a:r>
            <a:endParaRPr lang="en-US" b="1" dirty="0"/>
          </a:p>
        </p:txBody>
      </p:sp>
      <p:cxnSp>
        <p:nvCxnSpPr>
          <p:cNvPr id="18" name="Connecteur droit avec flèche 17"/>
          <p:cNvCxnSpPr>
            <a:stCxn id="11" idx="1"/>
          </p:cNvCxnSpPr>
          <p:nvPr/>
        </p:nvCxnSpPr>
        <p:spPr>
          <a:xfrm flipH="1">
            <a:off x="5220072" y="655822"/>
            <a:ext cx="1440160" cy="18089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/>
          <p:cNvSpPr txBox="1"/>
          <p:nvPr/>
        </p:nvSpPr>
        <p:spPr>
          <a:xfrm>
            <a:off x="323528" y="3573016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Mesh on drift (10Ncm ) </a:t>
            </a:r>
            <a:endParaRPr lang="en-US" b="1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2051720" y="2492896"/>
            <a:ext cx="37674" cy="108012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827584" y="692696"/>
            <a:ext cx="504056" cy="504056"/>
          </a:xfrm>
          <a:prstGeom prst="ellipse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1403648" y="873586"/>
            <a:ext cx="2376264" cy="251158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2267744" y="5445224"/>
            <a:ext cx="504056" cy="504056"/>
          </a:xfrm>
          <a:prstGeom prst="ellipse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2771800" y="5517232"/>
            <a:ext cx="1080120" cy="21602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1043608" y="2896666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277880" y="2852936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835850" y="2852936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364454" y="2852936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863691" y="2852936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392294" y="2852936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043608" y="3430123"/>
            <a:ext cx="2952328" cy="131190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1043608" y="3573016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277880" y="351758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835850" y="351758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364454" y="351758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863691" y="351758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392294" y="351758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043608" y="3404926"/>
            <a:ext cx="2932121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043608" y="4055673"/>
            <a:ext cx="2952328" cy="131190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1043608" y="4186864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1277880" y="414313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835850" y="414313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2364454" y="414313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2863691" y="414313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06810" y="414776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1043608" y="4030476"/>
            <a:ext cx="218815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1656290" y="4030476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2181446" y="4030476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2706602" y="4030476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3231758" y="4030476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3756914" y="4030476"/>
            <a:ext cx="218815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1043608" y="4642127"/>
            <a:ext cx="2952328" cy="131190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" name="Rectangle 36"/>
          <p:cNvSpPr>
            <a:spLocks noChangeArrowheads="1"/>
          </p:cNvSpPr>
          <p:nvPr/>
        </p:nvSpPr>
        <p:spPr bwMode="auto">
          <a:xfrm>
            <a:off x="1043608" y="4773317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1277880" y="472958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1835850" y="472958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2364454" y="472958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2863691" y="472958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3406810" y="4734220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1043608" y="4616929"/>
            <a:ext cx="218815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1656290" y="4616929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" name="Rectangle 4"/>
          <p:cNvSpPr>
            <a:spLocks noChangeArrowheads="1"/>
          </p:cNvSpPr>
          <p:nvPr/>
        </p:nvSpPr>
        <p:spPr bwMode="auto">
          <a:xfrm>
            <a:off x="2181446" y="4616929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2706602" y="4616929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7" name="Rectangle 4"/>
          <p:cNvSpPr>
            <a:spLocks noChangeArrowheads="1"/>
          </p:cNvSpPr>
          <p:nvPr/>
        </p:nvSpPr>
        <p:spPr bwMode="auto">
          <a:xfrm>
            <a:off x="3231758" y="4616929"/>
            <a:ext cx="175052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3756914" y="4616929"/>
            <a:ext cx="218815" cy="390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1262423" y="4616929"/>
            <a:ext cx="396166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1831342" y="4616929"/>
            <a:ext cx="352403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2356498" y="4616929"/>
            <a:ext cx="352403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5" name="Rectangle 4"/>
          <p:cNvSpPr>
            <a:spLocks noChangeArrowheads="1"/>
          </p:cNvSpPr>
          <p:nvPr/>
        </p:nvSpPr>
        <p:spPr bwMode="auto">
          <a:xfrm>
            <a:off x="2881654" y="4616929"/>
            <a:ext cx="352403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3406810" y="4616929"/>
            <a:ext cx="350104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1043608" y="5267677"/>
            <a:ext cx="2952328" cy="131190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" name="Rectangle 36"/>
          <p:cNvSpPr>
            <a:spLocks noChangeArrowheads="1"/>
          </p:cNvSpPr>
          <p:nvPr/>
        </p:nvSpPr>
        <p:spPr bwMode="auto">
          <a:xfrm>
            <a:off x="1043608" y="5398867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1277880" y="535513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" name="Rectangle 4"/>
          <p:cNvSpPr>
            <a:spLocks noChangeArrowheads="1"/>
          </p:cNvSpPr>
          <p:nvPr/>
        </p:nvSpPr>
        <p:spPr bwMode="auto">
          <a:xfrm>
            <a:off x="1835850" y="535513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6" name="Rectangle 4"/>
          <p:cNvSpPr>
            <a:spLocks noChangeArrowheads="1"/>
          </p:cNvSpPr>
          <p:nvPr/>
        </p:nvSpPr>
        <p:spPr bwMode="auto">
          <a:xfrm>
            <a:off x="2364454" y="535513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7" name="Rectangle 4"/>
          <p:cNvSpPr>
            <a:spLocks noChangeArrowheads="1"/>
          </p:cNvSpPr>
          <p:nvPr/>
        </p:nvSpPr>
        <p:spPr bwMode="auto">
          <a:xfrm>
            <a:off x="2863691" y="5355137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3406810" y="5359771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>
            <a:off x="1262423" y="5242480"/>
            <a:ext cx="396166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6" name="Rectangle 4"/>
          <p:cNvSpPr>
            <a:spLocks noChangeArrowheads="1"/>
          </p:cNvSpPr>
          <p:nvPr/>
        </p:nvSpPr>
        <p:spPr bwMode="auto">
          <a:xfrm>
            <a:off x="1831342" y="5242480"/>
            <a:ext cx="352403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7" name="Rectangle 4"/>
          <p:cNvSpPr>
            <a:spLocks noChangeArrowheads="1"/>
          </p:cNvSpPr>
          <p:nvPr/>
        </p:nvSpPr>
        <p:spPr bwMode="auto">
          <a:xfrm>
            <a:off x="2356498" y="5242480"/>
            <a:ext cx="352403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8" name="Rectangle 4"/>
          <p:cNvSpPr>
            <a:spLocks noChangeArrowheads="1"/>
          </p:cNvSpPr>
          <p:nvPr/>
        </p:nvSpPr>
        <p:spPr bwMode="auto">
          <a:xfrm>
            <a:off x="2881654" y="5242480"/>
            <a:ext cx="352403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9" name="Rectangle 4"/>
          <p:cNvSpPr>
            <a:spLocks noChangeArrowheads="1"/>
          </p:cNvSpPr>
          <p:nvPr/>
        </p:nvSpPr>
        <p:spPr bwMode="auto">
          <a:xfrm>
            <a:off x="3406810" y="5242480"/>
            <a:ext cx="350104" cy="390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7" name="ZoneTexte 166"/>
          <p:cNvSpPr txBox="1"/>
          <p:nvPr/>
        </p:nvSpPr>
        <p:spPr>
          <a:xfrm>
            <a:off x="1475656" y="1268760"/>
            <a:ext cx="184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Photolithography</a:t>
            </a:r>
            <a:endParaRPr lang="fr-FR" b="1" i="1" u="sng" dirty="0"/>
          </a:p>
        </p:txBody>
      </p:sp>
      <p:pic>
        <p:nvPicPr>
          <p:cNvPr id="99" name="Picture 9" descr="serigraph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980728"/>
            <a:ext cx="3095592" cy="1652731"/>
          </a:xfrm>
          <a:prstGeom prst="rect">
            <a:avLst/>
          </a:prstGeom>
        </p:spPr>
      </p:pic>
      <p:sp>
        <p:nvSpPr>
          <p:cNvPr id="138" name="Rectangle 36"/>
          <p:cNvSpPr>
            <a:spLocks noChangeArrowheads="1"/>
          </p:cNvSpPr>
          <p:nvPr/>
        </p:nvSpPr>
        <p:spPr bwMode="auto">
          <a:xfrm>
            <a:off x="5220072" y="4077072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39" name="Rectangle 4"/>
          <p:cNvSpPr>
            <a:spLocks noChangeArrowheads="1"/>
          </p:cNvSpPr>
          <p:nvPr/>
        </p:nvSpPr>
        <p:spPr bwMode="auto">
          <a:xfrm>
            <a:off x="5454344" y="4033342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" name="Rectangle 4"/>
          <p:cNvSpPr>
            <a:spLocks noChangeArrowheads="1"/>
          </p:cNvSpPr>
          <p:nvPr/>
        </p:nvSpPr>
        <p:spPr bwMode="auto">
          <a:xfrm>
            <a:off x="6012314" y="4033342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1" name="Rectangle 4"/>
          <p:cNvSpPr>
            <a:spLocks noChangeArrowheads="1"/>
          </p:cNvSpPr>
          <p:nvPr/>
        </p:nvSpPr>
        <p:spPr bwMode="auto">
          <a:xfrm>
            <a:off x="6540918" y="4033342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" name="Rectangle 4"/>
          <p:cNvSpPr>
            <a:spLocks noChangeArrowheads="1"/>
          </p:cNvSpPr>
          <p:nvPr/>
        </p:nvSpPr>
        <p:spPr bwMode="auto">
          <a:xfrm>
            <a:off x="7040155" y="4033342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" name="Rectangle 4"/>
          <p:cNvSpPr>
            <a:spLocks noChangeArrowheads="1"/>
          </p:cNvSpPr>
          <p:nvPr/>
        </p:nvSpPr>
        <p:spPr bwMode="auto">
          <a:xfrm>
            <a:off x="7568758" y="4033342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4" name="Rectangle 6"/>
          <p:cNvSpPr>
            <a:spLocks noChangeArrowheads="1"/>
          </p:cNvSpPr>
          <p:nvPr/>
        </p:nvSpPr>
        <p:spPr bwMode="auto">
          <a:xfrm>
            <a:off x="5220072" y="4610529"/>
            <a:ext cx="2952328" cy="131190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5" name="Rectangle 36"/>
          <p:cNvSpPr>
            <a:spLocks noChangeArrowheads="1"/>
          </p:cNvSpPr>
          <p:nvPr/>
        </p:nvSpPr>
        <p:spPr bwMode="auto">
          <a:xfrm>
            <a:off x="5220072" y="4741719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46" name="Rectangle 4"/>
          <p:cNvSpPr>
            <a:spLocks noChangeArrowheads="1"/>
          </p:cNvSpPr>
          <p:nvPr/>
        </p:nvSpPr>
        <p:spPr bwMode="auto">
          <a:xfrm>
            <a:off x="5454344" y="469798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7" name="Rectangle 4"/>
          <p:cNvSpPr>
            <a:spLocks noChangeArrowheads="1"/>
          </p:cNvSpPr>
          <p:nvPr/>
        </p:nvSpPr>
        <p:spPr bwMode="auto">
          <a:xfrm>
            <a:off x="6012314" y="469798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" name="Rectangle 4"/>
          <p:cNvSpPr>
            <a:spLocks noChangeArrowheads="1"/>
          </p:cNvSpPr>
          <p:nvPr/>
        </p:nvSpPr>
        <p:spPr bwMode="auto">
          <a:xfrm>
            <a:off x="6540918" y="469798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9" name="Rectangle 4"/>
          <p:cNvSpPr>
            <a:spLocks noChangeArrowheads="1"/>
          </p:cNvSpPr>
          <p:nvPr/>
        </p:nvSpPr>
        <p:spPr bwMode="auto">
          <a:xfrm>
            <a:off x="7040155" y="469798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0" name="Rectangle 4"/>
          <p:cNvSpPr>
            <a:spLocks noChangeArrowheads="1"/>
          </p:cNvSpPr>
          <p:nvPr/>
        </p:nvSpPr>
        <p:spPr bwMode="auto">
          <a:xfrm>
            <a:off x="7568758" y="469798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8" name="Rectangle 36"/>
          <p:cNvSpPr>
            <a:spLocks noChangeArrowheads="1"/>
          </p:cNvSpPr>
          <p:nvPr/>
        </p:nvSpPr>
        <p:spPr bwMode="auto">
          <a:xfrm>
            <a:off x="5220072" y="5367270"/>
            <a:ext cx="2952328" cy="262381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81" name="ZoneTexte 180"/>
          <p:cNvSpPr txBox="1"/>
          <p:nvPr/>
        </p:nvSpPr>
        <p:spPr>
          <a:xfrm>
            <a:off x="5292080" y="2708920"/>
            <a:ext cx="3163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-Not compatible with pitches</a:t>
            </a:r>
          </a:p>
          <a:p>
            <a:r>
              <a:rPr lang="en-US" dirty="0" smtClean="0"/>
              <a:t>smaller than 0.4mm</a:t>
            </a:r>
          </a:p>
          <a:p>
            <a:r>
              <a:rPr lang="en-US" dirty="0" smtClean="0"/>
              <a:t>-Paste not </a:t>
            </a:r>
            <a:r>
              <a:rPr lang="en-US" dirty="0" err="1" smtClean="0"/>
              <a:t>tixotropic</a:t>
            </a:r>
            <a:r>
              <a:rPr lang="en-US" dirty="0" smtClean="0"/>
              <a:t> enough</a:t>
            </a:r>
            <a:endParaRPr lang="fr-FR" dirty="0"/>
          </a:p>
        </p:txBody>
      </p:sp>
      <p:sp>
        <p:nvSpPr>
          <p:cNvPr id="182" name="ZoneTexte 181"/>
          <p:cNvSpPr txBox="1"/>
          <p:nvPr/>
        </p:nvSpPr>
        <p:spPr>
          <a:xfrm>
            <a:off x="1043608" y="5949280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 board/2day/technician</a:t>
            </a:r>
            <a:endParaRPr lang="fr-FR" dirty="0"/>
          </a:p>
        </p:txBody>
      </p:sp>
      <p:sp>
        <p:nvSpPr>
          <p:cNvPr id="112" name="ZoneTexte 111"/>
          <p:cNvSpPr txBox="1"/>
          <p:nvPr/>
        </p:nvSpPr>
        <p:spPr>
          <a:xfrm>
            <a:off x="971600" y="1916832"/>
            <a:ext cx="3562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-Possibility to go down to 0.1mm</a:t>
            </a:r>
          </a:p>
          <a:p>
            <a:r>
              <a:rPr lang="en-US" dirty="0" smtClean="0"/>
              <a:t> pitch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6084168" y="548680"/>
            <a:ext cx="16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Screen printing</a:t>
            </a:r>
            <a:endParaRPr lang="fr-FR" b="1" i="1" u="sng" dirty="0"/>
          </a:p>
        </p:txBody>
      </p:sp>
      <p:sp>
        <p:nvSpPr>
          <p:cNvPr id="114" name="ZoneTexte 113"/>
          <p:cNvSpPr txBox="1"/>
          <p:nvPr/>
        </p:nvSpPr>
        <p:spPr>
          <a:xfrm>
            <a:off x="5220072" y="5949280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 boards/day/technician</a:t>
            </a:r>
            <a:endParaRPr lang="fr-FR" dirty="0"/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5429642" y="5157192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5436096" y="5157192"/>
            <a:ext cx="36004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516216" y="5157192"/>
            <a:ext cx="36004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012160" y="5157192"/>
            <a:ext cx="36004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020272" y="5157192"/>
            <a:ext cx="36004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7596336" y="5157192"/>
            <a:ext cx="36004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6"/>
          <p:cNvSpPr>
            <a:spLocks noChangeArrowheads="1"/>
          </p:cNvSpPr>
          <p:nvPr/>
        </p:nvSpPr>
        <p:spPr bwMode="auto">
          <a:xfrm>
            <a:off x="5220072" y="5229200"/>
            <a:ext cx="2952328" cy="13806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9" name="Rectangle 4"/>
          <p:cNvSpPr>
            <a:spLocks noChangeArrowheads="1"/>
          </p:cNvSpPr>
          <p:nvPr/>
        </p:nvSpPr>
        <p:spPr bwMode="auto">
          <a:xfrm>
            <a:off x="5454344" y="532353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0" name="Rectangle 4"/>
          <p:cNvSpPr>
            <a:spLocks noChangeArrowheads="1"/>
          </p:cNvSpPr>
          <p:nvPr/>
        </p:nvSpPr>
        <p:spPr bwMode="auto">
          <a:xfrm>
            <a:off x="6012314" y="532353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1" name="Rectangle 4"/>
          <p:cNvSpPr>
            <a:spLocks noChangeArrowheads="1"/>
          </p:cNvSpPr>
          <p:nvPr/>
        </p:nvSpPr>
        <p:spPr bwMode="auto">
          <a:xfrm>
            <a:off x="6540918" y="532353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" name="Rectangle 4"/>
          <p:cNvSpPr>
            <a:spLocks noChangeArrowheads="1"/>
          </p:cNvSpPr>
          <p:nvPr/>
        </p:nvSpPr>
        <p:spPr bwMode="auto">
          <a:xfrm>
            <a:off x="7040155" y="5323539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9" name="Rectangle 4"/>
          <p:cNvSpPr>
            <a:spLocks noChangeArrowheads="1"/>
          </p:cNvSpPr>
          <p:nvPr/>
        </p:nvSpPr>
        <p:spPr bwMode="auto">
          <a:xfrm>
            <a:off x="7583274" y="5328173"/>
            <a:ext cx="352403" cy="4099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6" name="ZoneTexte 112"/>
          <p:cNvSpPr txBox="1"/>
          <p:nvPr/>
        </p:nvSpPr>
        <p:spPr>
          <a:xfrm>
            <a:off x="0" y="0"/>
            <a:ext cx="699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/>
              <a:t>Screen printing or Photolithography for the resistive strips?</a:t>
            </a:r>
            <a:endParaRPr lang="fr-FR" sz="2000" b="1" i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Picture 6" descr="Machine-Thieme-3020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780928"/>
            <a:ext cx="4608512" cy="3442160"/>
          </a:xfrm>
          <a:prstGeom prst="rect">
            <a:avLst/>
          </a:prstGeom>
        </p:spPr>
      </p:pic>
      <p:pic>
        <p:nvPicPr>
          <p:cNvPr id="9" name="Picture 8" descr="Machine-Thieme-3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2656"/>
            <a:ext cx="4176464" cy="3119459"/>
          </a:xfrm>
          <a:prstGeom prst="rect">
            <a:avLst/>
          </a:prstGeom>
        </p:spPr>
      </p:pic>
      <p:pic>
        <p:nvPicPr>
          <p:cNvPr id="10" name="Picture 9" descr="serigraph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908720"/>
            <a:ext cx="1753338" cy="936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24128" y="4509120"/>
            <a:ext cx="2593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 automatic machine</a:t>
            </a:r>
          </a:p>
          <a:p>
            <a:r>
              <a:rPr lang="en-US" dirty="0" smtClean="0"/>
              <a:t>10 to 20 boards/hour </a:t>
            </a:r>
          </a:p>
          <a:p>
            <a:r>
              <a:rPr lang="en-US" dirty="0" smtClean="0"/>
              <a:t>Printing area 1.5m x 0.9m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415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 and on going productions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14847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676456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STD BULK production</a:t>
            </a:r>
          </a:p>
          <a:p>
            <a:pPr lvl="1"/>
            <a:r>
              <a:rPr lang="en-US" b="1" dirty="0" smtClean="0"/>
              <a:t>Up to 5 detectors (1.5m x 0.6m max) produced </a:t>
            </a:r>
            <a:r>
              <a:rPr lang="en-US" b="1" dirty="0" smtClean="0">
                <a:sym typeface="Wingdings" pitchFamily="2" charset="2"/>
              </a:rPr>
              <a:t>all good (5 to 10nA @ 500V)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Resistive BULK production</a:t>
            </a:r>
          </a:p>
          <a:p>
            <a:pPr lvl="1"/>
            <a:r>
              <a:rPr lang="en-US" b="1" dirty="0" smtClean="0"/>
              <a:t>4 CSC type (1.2m x 0.6m) 1D produced </a:t>
            </a:r>
            <a:r>
              <a:rPr lang="en-US" b="1" dirty="0" smtClean="0">
                <a:sym typeface="Wingdings" pitchFamily="2" charset="2"/>
              </a:rPr>
              <a:t> only </a:t>
            </a:r>
            <a:r>
              <a:rPr lang="en-US" b="1" dirty="0" smtClean="0"/>
              <a:t>1 good  (20nA @ 500V)</a:t>
            </a:r>
          </a:p>
          <a:p>
            <a:pPr lvl="2"/>
            <a:r>
              <a:rPr lang="en-US" b="1" dirty="0" smtClean="0"/>
              <a:t>Physical parameters OK , leakage current out of tolerance (</a:t>
            </a:r>
            <a:r>
              <a:rPr lang="en-US" b="1" dirty="0" err="1" smtClean="0"/>
              <a:t>uA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4 MSW type (1.2m x 0.6m) 2D produced </a:t>
            </a:r>
            <a:r>
              <a:rPr lang="en-US" b="1" dirty="0" smtClean="0">
                <a:sym typeface="Wingdings" pitchFamily="2" charset="2"/>
              </a:rPr>
              <a:t>only </a:t>
            </a:r>
            <a:r>
              <a:rPr lang="en-US" b="1" dirty="0" smtClean="0"/>
              <a:t>1 nearly good  (100nA @ 500V)</a:t>
            </a:r>
          </a:p>
          <a:p>
            <a:pPr lvl="2"/>
            <a:r>
              <a:rPr lang="en-US" b="1" dirty="0" smtClean="0"/>
              <a:t>Physical parameters OK , leakage current out of tolerance (others at 200-300 not stable))</a:t>
            </a:r>
          </a:p>
          <a:p>
            <a:pPr lvl="1"/>
            <a:r>
              <a:rPr lang="en-US" b="1" dirty="0" smtClean="0"/>
              <a:t>Yield </a:t>
            </a:r>
            <a:r>
              <a:rPr lang="en-US" b="1" dirty="0" smtClean="0">
                <a:sym typeface="Wingdings" pitchFamily="2" charset="2"/>
              </a:rPr>
              <a:t></a:t>
            </a:r>
            <a:r>
              <a:rPr lang="en-US" b="1" dirty="0" smtClean="0"/>
              <a:t>25% not acceptable</a:t>
            </a:r>
          </a:p>
          <a:p>
            <a:pPr lvl="1">
              <a:buNone/>
            </a:pPr>
            <a:endParaRPr lang="en-US" b="1" dirty="0" smtClean="0"/>
          </a:p>
          <a:p>
            <a:r>
              <a:rPr lang="en-US" b="1" dirty="0" smtClean="0"/>
              <a:t>Large resistive </a:t>
            </a:r>
            <a:r>
              <a:rPr lang="en-US" b="1" dirty="0" err="1" smtClean="0"/>
              <a:t>Micromegas</a:t>
            </a:r>
            <a:r>
              <a:rPr lang="en-US" b="1" dirty="0" smtClean="0"/>
              <a:t> (not BULK)</a:t>
            </a:r>
          </a:p>
          <a:p>
            <a:pPr lvl="1"/>
            <a:r>
              <a:rPr lang="en-US" b="1" dirty="0" smtClean="0"/>
              <a:t>1 detector 1 m x 1m produced</a:t>
            </a:r>
            <a:r>
              <a:rPr lang="en-US" b="1" dirty="0" smtClean="0">
                <a:sym typeface="Wingdings" pitchFamily="2" charset="2"/>
              </a:rPr>
              <a:t> working perfectly (below the </a:t>
            </a:r>
            <a:r>
              <a:rPr lang="en-US" b="1" dirty="0" err="1" smtClean="0">
                <a:sym typeface="Wingdings" pitchFamily="2" charset="2"/>
              </a:rPr>
              <a:t>nA</a:t>
            </a:r>
            <a:r>
              <a:rPr lang="en-US" b="1" dirty="0" smtClean="0">
                <a:sym typeface="Wingdings" pitchFamily="2" charset="2"/>
              </a:rPr>
              <a:t> @ 500V)</a:t>
            </a:r>
          </a:p>
          <a:p>
            <a:pPr lvl="1"/>
            <a:endParaRPr lang="en-US" b="1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Large resistive </a:t>
            </a:r>
            <a:r>
              <a:rPr lang="en-US" b="1" dirty="0" err="1" smtClean="0">
                <a:sym typeface="Wingdings" pitchFamily="2" charset="2"/>
              </a:rPr>
              <a:t>Micromegas</a:t>
            </a:r>
            <a:r>
              <a:rPr lang="en-US" b="1" dirty="0" smtClean="0">
                <a:sym typeface="Wingdings" pitchFamily="2" charset="2"/>
              </a:rPr>
              <a:t> (not BULK)</a:t>
            </a:r>
          </a:p>
          <a:p>
            <a:pPr lvl="1"/>
            <a:r>
              <a:rPr lang="en-US" b="1" dirty="0" smtClean="0"/>
              <a:t>1 detector 2m x 1m in progress, ready for Christmas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866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a BULK for large size :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760640"/>
          </a:xfrm>
        </p:spPr>
        <p:txBody>
          <a:bodyPr>
            <a:normAutofit fontScale="55000" lnSpcReduction="20000"/>
          </a:bodyPr>
          <a:lstStyle/>
          <a:p>
            <a:r>
              <a:rPr lang="en-US" b="1" u="sng" dirty="0" smtClean="0">
                <a:sym typeface="Wingdings" pitchFamily="2" charset="2"/>
              </a:rPr>
              <a:t>The best yield obtained with resistive BULK technology in large size detector up to now is 25%</a:t>
            </a:r>
          </a:p>
          <a:p>
            <a:pPr lvl="1"/>
            <a:endParaRPr lang="en-US" b="1" dirty="0" smtClean="0"/>
          </a:p>
          <a:p>
            <a:r>
              <a:rPr lang="en-US" b="1" u="sng" dirty="0" smtClean="0"/>
              <a:t>Reason  of  this yield?</a:t>
            </a:r>
          </a:p>
          <a:p>
            <a:pPr lvl="1"/>
            <a:r>
              <a:rPr lang="en-US" b="1" dirty="0" smtClean="0"/>
              <a:t>Resistivity introduced by larger quantity of pillars?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No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FF00"/>
                </a:solidFill>
              </a:rPr>
              <a:t> we should measure a resistor behavior</a:t>
            </a:r>
          </a:p>
          <a:p>
            <a:pPr lvl="1"/>
            <a:r>
              <a:rPr lang="en-US" b="1" dirty="0" smtClean="0"/>
              <a:t>Bad development of pillars trapping some chemistry?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No 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 we have change the pillar shape and exposure time and we have  exactly the same result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Bad cleaning?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No  we have used many different chemistries (Acid , solvents , alkaline) with same result.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Dust trapped in the structure?</a:t>
            </a:r>
          </a:p>
          <a:p>
            <a:pPr lvl="2"/>
            <a:r>
              <a:rPr lang="en-US" b="1" dirty="0" smtClean="0">
                <a:sym typeface="Wingdings" pitchFamily="2" charset="2"/>
              </a:rPr>
              <a:t>Perhaps When  we blow the detector the leakage current fluctuates a lot in particular areas</a:t>
            </a:r>
          </a:p>
          <a:p>
            <a:pPr lvl="2"/>
            <a:r>
              <a:rPr lang="en-US" b="1" dirty="0" smtClean="0">
                <a:sym typeface="Wingdings" pitchFamily="2" charset="2"/>
              </a:rPr>
              <a:t>We have produces a 1.2m x 0.5m detector with separated mesh. First measure similar as before but after a simple dry cleaning with tacky rollers the problem disappear.</a:t>
            </a:r>
          </a:p>
          <a:p>
            <a:pPr lvl="2"/>
            <a:r>
              <a:rPr lang="en-US" sz="5800" b="1" i="1" dirty="0" smtClean="0">
                <a:solidFill>
                  <a:srgbClr val="00B050"/>
                </a:solidFill>
                <a:sym typeface="Wingdings" pitchFamily="2" charset="2"/>
              </a:rPr>
              <a:t>The problem is dust!</a:t>
            </a:r>
          </a:p>
          <a:p>
            <a:pPr lvl="2"/>
            <a:endParaRPr lang="en-US" b="1" u="sng" dirty="0" smtClean="0">
              <a:sym typeface="Wingdings" pitchFamily="2" charset="2"/>
            </a:endParaRPr>
          </a:p>
          <a:p>
            <a:r>
              <a:rPr lang="en-US" b="1" u="sng" dirty="0" smtClean="0">
                <a:sym typeface="Wingdings" pitchFamily="2" charset="2"/>
              </a:rPr>
              <a:t>What is the size of the dust?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The maximum theoretical breakdown voltage in a good detector is 950 V in air.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The leakage currents in bad detectors starts to increase around 600v in air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 a dust of 40 um (1/3 of the gap) can create exactly this problem.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In a conventional </a:t>
            </a:r>
            <a:r>
              <a:rPr lang="en-US" b="1" dirty="0" err="1" smtClean="0">
                <a:sym typeface="Wingdings" pitchFamily="2" charset="2"/>
              </a:rPr>
              <a:t>Micromegas</a:t>
            </a:r>
            <a:r>
              <a:rPr lang="en-US" b="1" dirty="0" smtClean="0">
                <a:sym typeface="Wingdings" pitchFamily="2" charset="2"/>
              </a:rPr>
              <a:t> a spark will immediately evaporate the dust, but unfortunately we have remove this option in protected detectors.</a:t>
            </a:r>
          </a:p>
          <a:p>
            <a:pPr lvl="1"/>
            <a:endParaRPr lang="en-US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We will build our next BULK  detectors only in  clean rooms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9512" y="1268760"/>
            <a:ext cx="88204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Strong ionizing particles produces sparks. </a:t>
            </a:r>
            <a:endParaRPr lang="it-IT" sz="2000" dirty="0"/>
          </a:p>
          <a:p>
            <a:pPr algn="ctr"/>
            <a:r>
              <a:rPr lang="it-IT" sz="2000" dirty="0" smtClean="0"/>
              <a:t>Spark damages the electrodes and are responsible of a low degradation of the gain.</a:t>
            </a:r>
          </a:p>
          <a:p>
            <a:pPr algn="ctr"/>
            <a:r>
              <a:rPr lang="it-IT" sz="2000" dirty="0" smtClean="0"/>
              <a:t>The </a:t>
            </a:r>
            <a:r>
              <a:rPr lang="it-IT" sz="2000" dirty="0"/>
              <a:t>active element then drains steadily a DC current from the power </a:t>
            </a:r>
            <a:r>
              <a:rPr lang="it-IT" sz="2000" dirty="0" smtClean="0"/>
              <a:t>supply.</a:t>
            </a:r>
          </a:p>
          <a:p>
            <a:pPr algn="ctr"/>
            <a:r>
              <a:rPr lang="it-IT" sz="2000" dirty="0" smtClean="0"/>
              <a:t>Existing solutions</a:t>
            </a:r>
            <a:endParaRPr lang="it-IT" sz="20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53561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8" name="Picture 7" descr="triple_g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68960"/>
            <a:ext cx="2958072" cy="1728192"/>
          </a:xfrm>
          <a:prstGeom prst="rect">
            <a:avLst/>
          </a:prstGeom>
          <a:noFill/>
        </p:spPr>
      </p:pic>
      <p:pic>
        <p:nvPicPr>
          <p:cNvPr id="9" name="Picture 8" descr="RMM_structure_front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068960"/>
            <a:ext cx="30963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4283968" y="2996952"/>
            <a:ext cx="484632" cy="546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114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ouble flèche horizontale 13"/>
          <p:cNvSpPr/>
          <p:nvPr/>
        </p:nvSpPr>
        <p:spPr>
          <a:xfrm>
            <a:off x="3923928" y="3717032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3528" y="5445224"/>
            <a:ext cx="88204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But what is exactly apening during sparks?</a:t>
            </a:r>
          </a:p>
          <a:p>
            <a:pPr algn="ctr"/>
            <a:r>
              <a:rPr lang="it-IT" sz="2000" dirty="0" smtClean="0"/>
              <a:t>The following study was started in order to clarify a bit the sparks</a:t>
            </a:r>
          </a:p>
          <a:p>
            <a:pPr algn="ctr"/>
            <a:endParaRPr lang="it-IT" sz="2000" dirty="0"/>
          </a:p>
        </p:txBody>
      </p:sp>
    </p:spTree>
    <p:extLst>
      <p:ext uri="{BB962C8B-B14F-4D97-AF65-F5344CB8AC3E}">
        <p14:creationId xmlns="" xmlns:p14="http://schemas.microsoft.com/office/powerpoint/2010/main" val="35219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</a:t>
            </a: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2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70" y="1994419"/>
            <a:ext cx="5530596" cy="34168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326235" y="5589240"/>
            <a:ext cx="91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Gas Discharge Physics, Yuri P. </a:t>
            </a:r>
            <a:r>
              <a:rPr lang="en-GB" dirty="0" err="1" smtClean="0"/>
              <a:t>Raizer</a:t>
            </a:r>
            <a:endParaRPr lang="en-GB" dirty="0" smtClean="0"/>
          </a:p>
          <a:p>
            <a:r>
              <a:rPr lang="en-GB" dirty="0" smtClean="0"/>
              <a:t>DC pulse-powered micro-discharges on planar electrodes, </a:t>
            </a:r>
            <a:r>
              <a:rPr lang="en-GB" dirty="0" err="1" smtClean="0"/>
              <a:t>Yogesh</a:t>
            </a:r>
            <a:r>
              <a:rPr lang="en-GB" dirty="0" smtClean="0"/>
              <a:t> B. </a:t>
            </a:r>
            <a:r>
              <a:rPr lang="en-GB" dirty="0" err="1" smtClean="0"/>
              <a:t>Gianchandani</a:t>
            </a:r>
            <a:endParaRPr lang="en-GB" dirty="0" smtClean="0"/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04049" y="2909898"/>
            <a:ext cx="2160239" cy="5191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5249149" y="3146715"/>
            <a:ext cx="1670038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Arrow 15"/>
          <p:cNvSpPr/>
          <p:nvPr/>
        </p:nvSpPr>
        <p:spPr>
          <a:xfrm>
            <a:off x="2873779" y="3142851"/>
            <a:ext cx="2006708" cy="45719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533714" y="2725232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triggered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9149" y="2725232"/>
            <a:ext cx="164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Self maintained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6" y="1547063"/>
            <a:ext cx="1858483" cy="1116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47063"/>
            <a:ext cx="1878330" cy="14119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83808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Voltage/current characteristics of the DC electrical </a:t>
            </a:r>
          </a:p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discharges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56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2" y="1687772"/>
            <a:ext cx="2190857" cy="1371429"/>
          </a:xfrm>
          <a:prstGeom prst="rect">
            <a:avLst/>
          </a:prstGeom>
        </p:spPr>
      </p:pic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9552" y="3068960"/>
            <a:ext cx="1955984" cy="453137"/>
          </a:xfrm>
          <a:prstGeom prst="rect">
            <a:avLst/>
          </a:prstGeom>
          <a:blipFill rotWithShape="1">
            <a:blip r:embed="rId3" cstate="print"/>
            <a:stretch>
              <a:fillRect r="-938" b="-18667"/>
            </a:stretch>
          </a:blipFill>
        </p:spPr>
        <p:txBody>
          <a:bodyPr/>
          <a:lstStyle/>
          <a:p>
            <a:r>
              <a:rPr lang="en-GB"/>
              <a:t> 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765190" y="3182730"/>
                <a:ext cx="1556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𝑽</m:t>
                      </m:r>
                      <m:r>
                        <a:rPr lang="en-GB" sz="2400" b="1" i="1" baseline="-25000" smtClean="0">
                          <a:solidFill>
                            <a:srgbClr val="FFFF00"/>
                          </a:solidFill>
                          <a:latin typeface="Cambria Math"/>
                        </a:rPr>
                        <m:t>𝒈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𝑰</m:t>
                          </m:r>
                        </m:e>
                      </m:d>
                    </m:oMath>
                  </m:oMathPara>
                </a14:m>
                <a:endParaRPr lang="en-GB" sz="24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190" y="3182730"/>
                <a:ext cx="1556836" cy="46166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64242"/>
            <a:ext cx="2619756" cy="16184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2050" name="Picture 2" descr="F:\lin_lo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9" y="1564242"/>
            <a:ext cx="1774769" cy="1639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71" y="3711574"/>
            <a:ext cx="4031330" cy="2453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71" y="3712255"/>
            <a:ext cx="4108450" cy="24889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389" y="21531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+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091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point : the load line method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4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42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34633" y="3063019"/>
            <a:ext cx="57606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2645" y="3133280"/>
            <a:ext cx="360040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662834" y="2882082"/>
            <a:ext cx="14401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662834" y="3892159"/>
            <a:ext cx="14401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734842" y="3352099"/>
            <a:ext cx="0" cy="54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47290" y="4394250"/>
            <a:ext cx="0" cy="54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3" idx="2"/>
          </p:cNvCxnSpPr>
          <p:nvPr/>
        </p:nvCxnSpPr>
        <p:spPr>
          <a:xfrm rot="16200000" flipH="1">
            <a:off x="820466" y="3007486"/>
            <a:ext cx="1729024" cy="2124627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209434" y="2524440"/>
                <a:ext cx="94929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𝟏𝟎</m:t>
                      </m:r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𝒌</m:t>
                      </m:r>
                      <m:r>
                        <a:rPr lang="en-GB" sz="2000" b="1" i="1">
                          <a:solidFill>
                            <a:srgbClr val="FFFF00"/>
                          </a:solidFill>
                          <a:latin typeface="Cambria Math"/>
                        </a:rPr>
                        <m:t>𝜴</m:t>
                      </m:r>
                    </m:oMath>
                  </m:oMathPara>
                </a14:m>
                <a:endParaRPr lang="en-GB" sz="2000" b="1" i="1" dirty="0" smtClean="0">
                  <a:solidFill>
                    <a:srgbClr val="FFFF00"/>
                  </a:solidFill>
                  <a:latin typeface="Cambria Math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434" y="2524440"/>
                <a:ext cx="949298" cy="40011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2812530" y="3983390"/>
                <a:ext cx="7938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rgbClr val="FFFF00"/>
                        </a:solidFill>
                        <a:latin typeface="Cambria Math"/>
                      </a:rPr>
                      <m:t>𝟓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𝟎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𝜴</m:t>
                    </m:r>
                  </m:oMath>
                </a14:m>
                <a:r>
                  <a:rPr lang="en-GB" sz="2000" b="1" dirty="0">
                    <a:solidFill>
                      <a:srgbClr val="FFFF00"/>
                    </a:solidFill>
                  </a:rPr>
                  <a:t> </a:t>
                </a:r>
                <a:endParaRPr lang="en-GB" sz="2000" b="1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530" y="3983390"/>
                <a:ext cx="793807" cy="40011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66681" y="3447736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HV</a:t>
            </a:r>
            <a:endParaRPr lang="en-GB" sz="28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47290" y="3622129"/>
            <a:ext cx="92428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10476" y="4098536"/>
            <a:ext cx="1050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O-scope</a:t>
            </a:r>
            <a:endParaRPr lang="en-GB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671579" y="363054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+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34633" y="2881252"/>
            <a:ext cx="576064" cy="4366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 flipH="1" flipV="1">
            <a:off x="513781" y="2450074"/>
            <a:ext cx="721830" cy="504060"/>
          </a:xfrm>
          <a:prstGeom prst="bentConnector3">
            <a:avLst>
              <a:gd name="adj1" fmla="val 997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045659" y="2341189"/>
            <a:ext cx="7082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706043" y="4458450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-</a:t>
            </a:r>
            <a:endParaRPr lang="en-GB" sz="2800" b="1" dirty="0"/>
          </a:p>
        </p:txBody>
      </p:sp>
      <p:sp>
        <p:nvSpPr>
          <p:cNvPr id="2" name="Oval 1"/>
          <p:cNvSpPr/>
          <p:nvPr/>
        </p:nvSpPr>
        <p:spPr>
          <a:xfrm>
            <a:off x="1091347" y="2306705"/>
            <a:ext cx="72008" cy="6730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46810" y="2922917"/>
            <a:ext cx="576064" cy="43669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954600" y="2307535"/>
            <a:ext cx="72008" cy="6730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747290" y="2342019"/>
            <a:ext cx="0" cy="54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4268" y="1632087"/>
            <a:ext cx="150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AIR, 1 </a:t>
            </a:r>
            <a:r>
              <a:rPr lang="en-GB" sz="2400" b="1" dirty="0" err="1" smtClean="0"/>
              <a:t>atm</a:t>
            </a:r>
            <a:endParaRPr lang="en-GB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085184"/>
            <a:ext cx="41633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-No change is observed.</a:t>
            </a:r>
          </a:p>
          <a:p>
            <a:endParaRPr lang="en-GB" sz="1600" dirty="0" smtClean="0"/>
          </a:p>
          <a:p>
            <a:r>
              <a:rPr lang="en-GB" sz="1600" dirty="0" smtClean="0"/>
              <a:t>-The system is stably in one of </a:t>
            </a:r>
          </a:p>
          <a:p>
            <a:r>
              <a:rPr lang="en-GB" sz="1600" dirty="0" smtClean="0"/>
              <a:t>the regions of the I-V characteristic.</a:t>
            </a:r>
          </a:p>
          <a:p>
            <a:endParaRPr lang="en-GB" sz="1600" dirty="0" smtClean="0"/>
          </a:p>
          <a:p>
            <a:r>
              <a:rPr lang="en-GB" sz="1600" dirty="0" smtClean="0"/>
              <a:t>-We can notice a little erosion of the Copper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433565" cy="257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958" y="1693642"/>
            <a:ext cx="1882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Low inter tips C </a:t>
            </a:r>
            <a:endParaRPr lang="en-GB" sz="2000" b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209434" y="2990279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>
                        <a:solidFill>
                          <a:srgbClr val="FFFF00"/>
                        </a:solidFill>
                        <a:latin typeface="Cambria Math"/>
                      </a:rPr>
                      <m:t>𝟏𝟎𝟎</m:t>
                    </m:r>
                    <m:r>
                      <a:rPr lang="en-GB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en-GB" b="1" i="1">
                        <a:solidFill>
                          <a:srgbClr val="FFFF00"/>
                        </a:solidFill>
                        <a:latin typeface="Cambria Math"/>
                      </a:rPr>
                      <m:t>𝑴</m:t>
                    </m:r>
                    <m:r>
                      <a:rPr lang="en-GB" b="1" i="1">
                        <a:solidFill>
                          <a:srgbClr val="FFFF00"/>
                        </a:solidFill>
                        <a:latin typeface="Cambria Math"/>
                      </a:rPr>
                      <m:t>𝜴</m:t>
                    </m:r>
                  </m:oMath>
                </a14:m>
                <a:r>
                  <a:rPr lang="en-GB" b="1" dirty="0">
                    <a:solidFill>
                      <a:srgbClr val="FFFF00"/>
                    </a:solidFill>
                  </a:rPr>
                  <a:t> </a:t>
                </a:r>
                <a:endParaRPr lang="en-GB" b="1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434" y="2990279"/>
                <a:ext cx="1082348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55" y="1524440"/>
            <a:ext cx="3285715" cy="20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55" y="1524440"/>
            <a:ext cx="3323015" cy="204274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6487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Sparks between two metallic tips in air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83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0" y="1556303"/>
            <a:ext cx="3504762" cy="21333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00" y="1935437"/>
            <a:ext cx="1344952" cy="76666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34633" y="3063019"/>
            <a:ext cx="57606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2645" y="3133280"/>
            <a:ext cx="360040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662834" y="2882082"/>
            <a:ext cx="14401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662834" y="3892159"/>
            <a:ext cx="14401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734842" y="3352099"/>
            <a:ext cx="0" cy="54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47290" y="4394250"/>
            <a:ext cx="0" cy="54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3" idx="2"/>
          </p:cNvCxnSpPr>
          <p:nvPr/>
        </p:nvCxnSpPr>
        <p:spPr>
          <a:xfrm rot="16200000" flipH="1">
            <a:off x="820466" y="3007486"/>
            <a:ext cx="1729024" cy="2124627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096933" y="2709076"/>
                <a:ext cx="121821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𝟏𝟎</m:t>
                      </m:r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𝒌</m:t>
                      </m:r>
                      <m:r>
                        <a:rPr lang="en-GB" sz="2000" b="1" i="1">
                          <a:solidFill>
                            <a:srgbClr val="FFFF00"/>
                          </a:solidFill>
                          <a:latin typeface="Cambria Math"/>
                        </a:rPr>
                        <m:t>𝜴</m:t>
                      </m:r>
                    </m:oMath>
                  </m:oMathPara>
                </a14:m>
                <a:endParaRPr lang="en-GB" sz="2000" b="1" i="1" dirty="0" smtClean="0">
                  <a:solidFill>
                    <a:srgbClr val="FFFF00"/>
                  </a:solidFill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𝟏𝟎𝟎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𝑴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𝜴</m:t>
                    </m:r>
                  </m:oMath>
                </a14:m>
                <a:r>
                  <a:rPr lang="en-GB" sz="2000" b="1" dirty="0">
                    <a:solidFill>
                      <a:srgbClr val="FFFF00"/>
                    </a:solidFill>
                  </a:rPr>
                  <a:t> </a:t>
                </a:r>
                <a:endParaRPr lang="en-GB" sz="2000" b="1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933" y="2709076"/>
                <a:ext cx="1218219" cy="70788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2812530" y="3983390"/>
                <a:ext cx="7938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rgbClr val="FFFF00"/>
                        </a:solidFill>
                        <a:latin typeface="Cambria Math"/>
                      </a:rPr>
                      <m:t>𝟓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𝟎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en-GB" sz="2000" b="1" i="1">
                        <a:solidFill>
                          <a:srgbClr val="FFFF00"/>
                        </a:solidFill>
                        <a:latin typeface="Cambria Math"/>
                      </a:rPr>
                      <m:t>𝜴</m:t>
                    </m:r>
                  </m:oMath>
                </a14:m>
                <a:r>
                  <a:rPr lang="en-GB" sz="2000" b="1" dirty="0">
                    <a:solidFill>
                      <a:srgbClr val="FFFF00"/>
                    </a:solidFill>
                  </a:rPr>
                  <a:t> </a:t>
                </a:r>
                <a:endParaRPr lang="en-GB" sz="2000" b="1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530" y="3983390"/>
                <a:ext cx="793807" cy="40011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945901" y="2893742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HV</a:t>
            </a:r>
            <a:endParaRPr lang="en-GB" sz="2800" b="1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47290" y="3622129"/>
            <a:ext cx="92428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10476" y="4098536"/>
            <a:ext cx="1050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O-scope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579" y="363054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+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34633" y="2881252"/>
            <a:ext cx="576064" cy="4366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06043" y="4458450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-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91347" y="2306705"/>
            <a:ext cx="72008" cy="6730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446810" y="2922917"/>
            <a:ext cx="576064" cy="4366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954600" y="2307535"/>
            <a:ext cx="72008" cy="6730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747290" y="2342019"/>
            <a:ext cx="0" cy="54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10697" y="1632088"/>
            <a:ext cx="150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AIR, 1 </a:t>
            </a:r>
            <a:r>
              <a:rPr lang="en-GB" sz="2400" b="1" dirty="0" err="1" smtClean="0"/>
              <a:t>atm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89" y="2061066"/>
            <a:ext cx="1247619" cy="561905"/>
          </a:xfrm>
          <a:prstGeom prst="rect">
            <a:avLst/>
          </a:prstGeom>
        </p:spPr>
      </p:pic>
      <p:cxnSp>
        <p:nvCxnSpPr>
          <p:cNvPr id="26" name="Elbow Connector 25"/>
          <p:cNvCxnSpPr/>
          <p:nvPr/>
        </p:nvCxnSpPr>
        <p:spPr>
          <a:xfrm rot="5400000" flipH="1" flipV="1">
            <a:off x="513781" y="2450074"/>
            <a:ext cx="721830" cy="504060"/>
          </a:xfrm>
          <a:prstGeom prst="bentConnector3">
            <a:avLst>
              <a:gd name="adj1" fmla="val 997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45659" y="2341189"/>
            <a:ext cx="7082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0241" y="4990652"/>
            <a:ext cx="4278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/>
              <a:t>-During the sparks the growth of a layer is observed all around the impact poin</a:t>
            </a:r>
            <a:r>
              <a:rPr lang="en-GB" sz="1400" dirty="0"/>
              <a:t>t</a:t>
            </a:r>
            <a:r>
              <a:rPr lang="en-GB" sz="1400" dirty="0" smtClean="0"/>
              <a:t> of the discharge, especially on the anode</a:t>
            </a:r>
            <a:r>
              <a:rPr lang="en-GB" sz="1600" dirty="0"/>
              <a:t>.</a:t>
            </a:r>
            <a:endParaRPr lang="en-GB" sz="1600" dirty="0" smtClean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38000" contrast="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11" y="4069799"/>
            <a:ext cx="3511786" cy="26338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85" y="3073566"/>
            <a:ext cx="1822862" cy="181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875912" y="3203126"/>
            <a:ext cx="1896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</a:rPr>
              <a:t>Cathode erosion</a:t>
            </a:r>
            <a:endParaRPr lang="en-GB" sz="2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0" y="2909179"/>
            <a:ext cx="1634490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684978" y="3464736"/>
            <a:ext cx="107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Cathode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9559" y="3464736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Anode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860" y="5885684"/>
            <a:ext cx="4118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/>
              <a:t>We have  also some erosion </a:t>
            </a:r>
            <a:r>
              <a:rPr lang="en-GB" sz="1400" dirty="0" err="1" smtClean="0"/>
              <a:t>ofthe</a:t>
            </a:r>
            <a:r>
              <a:rPr lang="en-GB" sz="1400" dirty="0" smtClean="0"/>
              <a:t> copper</a:t>
            </a:r>
          </a:p>
          <a:p>
            <a:pPr>
              <a:buFontTx/>
              <a:buChar char="-"/>
            </a:pPr>
            <a:endParaRPr lang="en-GB" sz="1400" dirty="0" smtClean="0"/>
          </a:p>
          <a:p>
            <a:pPr>
              <a:buFontTx/>
              <a:buChar char="-"/>
            </a:pPr>
            <a:r>
              <a:rPr lang="en-GB" sz="1400" dirty="0" smtClean="0"/>
              <a:t>But the blue deposit is created by the epoxy 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38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75" y="4054419"/>
            <a:ext cx="3510858" cy="2633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38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0" y="4054419"/>
            <a:ext cx="3511296" cy="26334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0" y="1556303"/>
            <a:ext cx="3560373" cy="2158171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4956104" y="3700467"/>
                <a:ext cx="3087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FF00"/>
                    </a:solidFill>
                  </a:rPr>
                  <a:t>At the end a DC current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GB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en-GB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GB" dirty="0" smtClean="0">
                    <a:solidFill>
                      <a:srgbClr val="FFFF00"/>
                    </a:solidFill>
                    <a:latin typeface="Symbol" pitchFamily="18" charset="2"/>
                  </a:rPr>
                  <a:t>mA</a:t>
                </a:r>
                <a:r>
                  <a:rPr lang="en-GB" dirty="0" smtClean="0">
                    <a:solidFill>
                      <a:srgbClr val="FFFF00"/>
                    </a:solidFill>
                  </a:rPr>
                  <a:t> 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104" y="3700467"/>
                <a:ext cx="3087961" cy="369332"/>
              </a:xfrm>
              <a:prstGeom prst="rect">
                <a:avLst/>
              </a:prstGeom>
              <a:blipFill rotWithShape="1">
                <a:blip r:embed="rId16" cstate="print"/>
                <a:stretch>
                  <a:fillRect l="-1578" t="-1147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39" y="1556303"/>
            <a:ext cx="3560373" cy="218865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0" y="0"/>
            <a:ext cx="6271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Sparks between copper lines on a PCB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6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7" grpId="0"/>
      <p:bldP spid="36" grpId="0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i="1" u="sng" dirty="0">
              <a:solidFill>
                <a:srgbClr val="FFFF00"/>
              </a:solidFill>
            </a:endParaRPr>
          </a:p>
        </p:txBody>
      </p:sp>
      <p:grpSp>
        <p:nvGrpSpPr>
          <p:cNvPr id="2" name="Groupe 26"/>
          <p:cNvGrpSpPr/>
          <p:nvPr/>
        </p:nvGrpSpPr>
        <p:grpSpPr>
          <a:xfrm>
            <a:off x="4788024" y="1844824"/>
            <a:ext cx="3989775" cy="2448272"/>
            <a:chOff x="4788024" y="2564904"/>
            <a:chExt cx="3989775" cy="2448272"/>
          </a:xfrm>
        </p:grpSpPr>
        <p:pic>
          <p:nvPicPr>
            <p:cNvPr id="16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564904"/>
              <a:ext cx="3989775" cy="2448272"/>
            </a:xfrm>
            <a:prstGeom prst="rect">
              <a:avLst/>
            </a:prstGeom>
          </p:spPr>
        </p:pic>
        <p:sp>
          <p:nvSpPr>
            <p:cNvPr id="24" name="Éclair 23"/>
            <p:cNvSpPr/>
            <p:nvPr/>
          </p:nvSpPr>
          <p:spPr>
            <a:xfrm>
              <a:off x="7884368" y="3429000"/>
              <a:ext cx="72008" cy="288032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5"/>
          <p:cNvGrpSpPr/>
          <p:nvPr/>
        </p:nvGrpSpPr>
        <p:grpSpPr>
          <a:xfrm>
            <a:off x="539552" y="1844824"/>
            <a:ext cx="3989775" cy="2448272"/>
            <a:chOff x="539552" y="2564904"/>
            <a:chExt cx="3989775" cy="2448272"/>
          </a:xfrm>
        </p:grpSpPr>
        <p:pic>
          <p:nvPicPr>
            <p:cNvPr id="12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564904"/>
              <a:ext cx="3989775" cy="244827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91880" y="3717032"/>
              <a:ext cx="288032" cy="5760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79912" y="3429000"/>
              <a:ext cx="45719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47864" y="3789040"/>
              <a:ext cx="216024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51920" y="3933056"/>
              <a:ext cx="216024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79912" y="3429000"/>
              <a:ext cx="216024" cy="3600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91880" y="3501008"/>
              <a:ext cx="504056" cy="7920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Éclair 24"/>
            <p:cNvSpPr/>
            <p:nvPr/>
          </p:nvSpPr>
          <p:spPr>
            <a:xfrm>
              <a:off x="3347864" y="3501008"/>
              <a:ext cx="288032" cy="720080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TextBox 12"/>
          <p:cNvSpPr txBox="1"/>
          <p:nvPr/>
        </p:nvSpPr>
        <p:spPr>
          <a:xfrm>
            <a:off x="2123728" y="4365104"/>
            <a:ext cx="736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Before</a:t>
            </a:r>
          </a:p>
          <a:p>
            <a:endParaRPr lang="en-GB" sz="1600" dirty="0" smtClean="0">
              <a:solidFill>
                <a:srgbClr val="FFFF00"/>
              </a:solidFill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5568730" y="4365104"/>
            <a:ext cx="28036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After</a:t>
            </a:r>
          </a:p>
          <a:p>
            <a:pPr algn="ctr"/>
            <a:r>
              <a:rPr lang="en-GB" sz="1600" dirty="0" smtClean="0"/>
              <a:t>R’ is created</a:t>
            </a:r>
          </a:p>
          <a:p>
            <a:pPr algn="ctr"/>
            <a:r>
              <a:rPr lang="en-GB" sz="1600" dirty="0" smtClean="0"/>
              <a:t>Voltage breakdown reduced :d</a:t>
            </a:r>
            <a:r>
              <a:rPr lang="en-GB" sz="1600" dirty="0" smtClean="0">
                <a:solidFill>
                  <a:srgbClr val="FFFF00"/>
                </a:solidFill>
              </a:rPr>
              <a:t>’</a:t>
            </a:r>
          </a:p>
          <a:p>
            <a:pPr algn="ctr"/>
            <a:endParaRPr lang="en-GB" sz="1600" dirty="0" smtClean="0">
              <a:solidFill>
                <a:srgbClr val="FFFF00"/>
              </a:solidFill>
            </a:endParaRPr>
          </a:p>
          <a:p>
            <a:endParaRPr lang="en-GB" sz="1600" dirty="0" smtClean="0">
              <a:solidFill>
                <a:srgbClr val="FFFF00"/>
              </a:solidFill>
            </a:endParaRPr>
          </a:p>
          <a:p>
            <a:endParaRPr lang="en-GB" sz="1600" dirty="0" smtClean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2502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R’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9" name="TextBox 33"/>
          <p:cNvSpPr txBox="1"/>
          <p:nvPr/>
        </p:nvSpPr>
        <p:spPr>
          <a:xfrm>
            <a:off x="683568" y="3861048"/>
            <a:ext cx="8064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 smtClean="0"/>
              <a:t>-If the capacity of the tips is high then this capacitor becomes the power supply for the spark</a:t>
            </a:r>
          </a:p>
          <a:p>
            <a:pPr algn="just"/>
            <a:r>
              <a:rPr lang="en-GB" sz="1200" dirty="0" smtClean="0"/>
              <a:t>	it can deliver more current than the power supply with no limitation</a:t>
            </a:r>
          </a:p>
          <a:p>
            <a:pPr algn="just"/>
            <a:r>
              <a:rPr lang="en-GB" sz="1200" dirty="0" smtClean="0"/>
              <a:t> </a:t>
            </a:r>
          </a:p>
          <a:p>
            <a:pPr algn="just"/>
            <a:r>
              <a:rPr lang="en-GB" sz="1200" dirty="0" smtClean="0"/>
              <a:t>-The spark current is then practically independent from external power supply </a:t>
            </a:r>
          </a:p>
          <a:p>
            <a:pPr algn="just"/>
            <a:endParaRPr lang="en-GB" sz="1200" dirty="0" smtClean="0"/>
          </a:p>
          <a:p>
            <a:pPr algn="just"/>
            <a:r>
              <a:rPr lang="en-GB" sz="1200" dirty="0" smtClean="0"/>
              <a:t>-The peak current only depends on: the capacitor value , R’ and C voltage</a:t>
            </a:r>
          </a:p>
          <a:p>
            <a:pPr algn="just"/>
            <a:r>
              <a:rPr lang="en-GB" sz="1200" dirty="0" smtClean="0"/>
              <a:t>	(this current can not be measured in this configuration)</a:t>
            </a:r>
          </a:p>
          <a:p>
            <a:pPr algn="just"/>
            <a:r>
              <a:rPr lang="en-GB" sz="1200" dirty="0" smtClean="0"/>
              <a:t> </a:t>
            </a:r>
          </a:p>
          <a:p>
            <a:pPr algn="just"/>
            <a:r>
              <a:rPr lang="en-GB" sz="1200" dirty="0" smtClean="0"/>
              <a:t>-The new Voltage breakdown will be define by d’</a:t>
            </a:r>
          </a:p>
          <a:p>
            <a:pPr algn="just"/>
            <a:endParaRPr lang="en-GB" sz="1200" dirty="0" smtClean="0"/>
          </a:p>
          <a:p>
            <a:pPr algn="just"/>
            <a:r>
              <a:rPr lang="en-GB" sz="1200" dirty="0" smtClean="0"/>
              <a:t>- The external power supply and R  are just refilling the capacitor after a spark (defining the spark rate only)</a:t>
            </a:r>
          </a:p>
        </p:txBody>
      </p:sp>
      <p:pic>
        <p:nvPicPr>
          <p:cNvPr id="10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69"/>
          <a:stretch>
            <a:fillRect/>
          </a:stretch>
        </p:blipFill>
        <p:spPr>
          <a:xfrm>
            <a:off x="6228184" y="1628800"/>
            <a:ext cx="1522248" cy="2016224"/>
          </a:xfrm>
          <a:prstGeom prst="rect">
            <a:avLst/>
          </a:prstGeom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2448272" cy="1502349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 flipV="1">
            <a:off x="683568" y="1700808"/>
            <a:ext cx="1296144" cy="1728192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 flipV="1">
            <a:off x="755576" y="1700808"/>
            <a:ext cx="1152128" cy="1800200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 droite 16"/>
          <p:cNvSpPr/>
          <p:nvPr/>
        </p:nvSpPr>
        <p:spPr>
          <a:xfrm>
            <a:off x="4139952" y="2276872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756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capacity system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17" name="Picture 3" descr="E:\cosimo\on_FR4\prototype_after_test_anod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0" t="5340" r="60000" b="58738"/>
          <a:stretch>
            <a:fillRect/>
          </a:stretch>
        </p:blipFill>
        <p:spPr bwMode="auto">
          <a:xfrm>
            <a:off x="6588224" y="2492896"/>
            <a:ext cx="2225640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1560" y="501317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-At this stage R’ is only the copper surface resistivity ( below 10 </a:t>
            </a:r>
            <a:r>
              <a:rPr lang="en-US" sz="1400" dirty="0" smtClean="0">
                <a:latin typeface="Symbol" pitchFamily="18" charset="2"/>
              </a:rPr>
              <a:t>W)</a:t>
            </a:r>
          </a:p>
          <a:p>
            <a:r>
              <a:rPr lang="en-US" sz="1400" dirty="0" smtClean="0"/>
              <a:t>- Working point in spark region</a:t>
            </a:r>
          </a:p>
          <a:p>
            <a:r>
              <a:rPr lang="en-US" sz="1400" dirty="0" smtClean="0"/>
              <a:t> -High current discharge  (define by C and R’)</a:t>
            </a:r>
          </a:p>
          <a:p>
            <a:r>
              <a:rPr lang="en-US" sz="1400" dirty="0" smtClean="0"/>
              <a:t>-The system seems to be stable  with repetitive sparks and  average currents of few hundreds of </a:t>
            </a:r>
            <a:r>
              <a:rPr lang="en-US" sz="1400" dirty="0" err="1" smtClean="0"/>
              <a:t>nA</a:t>
            </a:r>
            <a:r>
              <a:rPr lang="en-US" sz="1400" dirty="0" smtClean="0"/>
              <a:t> (the rate of sparking is define by the capacitor value and the serial resistor after the power supply)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4022162" cy="2448272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69"/>
          <a:stretch>
            <a:fillRect/>
          </a:stretch>
        </p:blipFill>
        <p:spPr>
          <a:xfrm>
            <a:off x="4716016" y="2420888"/>
            <a:ext cx="1522248" cy="2016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5065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THGEM test : initial situation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6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24" name="Picture 23" descr="E:\cosimo\on_FR4\prototype_after_test_anod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0" t="37379" r="24000" b="16019"/>
          <a:stretch>
            <a:fillRect/>
          </a:stretch>
        </p:blipFill>
        <p:spPr bwMode="auto">
          <a:xfrm>
            <a:off x="6516216" y="3140968"/>
            <a:ext cx="2320452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975750" cy="244399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51520" y="4797152"/>
            <a:ext cx="7992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repetitive sparks starts to create a deposit fig 1</a:t>
            </a:r>
          </a:p>
          <a:p>
            <a:r>
              <a:rPr lang="en-US" sz="1400" dirty="0" smtClean="0"/>
              <a:t>-R’ is created and starts to grow  (we think that the value is randomly changing)</a:t>
            </a:r>
          </a:p>
          <a:p>
            <a:r>
              <a:rPr lang="en-US" sz="1400" dirty="0" smtClean="0"/>
              <a:t>-The working point moves in the glow discharge region but still with pulsed current with increasing rate.</a:t>
            </a:r>
          </a:p>
          <a:p>
            <a:r>
              <a:rPr lang="en-US" sz="1400" dirty="0" smtClean="0"/>
              <a:t>-At one point the external power supply can deliver the current defined by the working point</a:t>
            </a:r>
          </a:p>
          <a:p>
            <a:r>
              <a:rPr lang="en-US" sz="1400" dirty="0" smtClean="0"/>
              <a:t>-The system then  moves in a stable mode and draws many micro amps DC current </a:t>
            </a:r>
          </a:p>
          <a:p>
            <a:r>
              <a:rPr lang="en-US" sz="1400" dirty="0" smtClean="0"/>
              <a:t>-The DC glow discharge starts to grow a new deposit all around the hole. fig2</a:t>
            </a:r>
          </a:p>
          <a:p>
            <a:endParaRPr lang="en-US" sz="1400" dirty="0" smtClean="0">
              <a:solidFill>
                <a:srgbClr val="FFFF00"/>
              </a:solidFill>
              <a:latin typeface="Symbol" pitchFamily="18" charset="2"/>
            </a:endParaRPr>
          </a:p>
        </p:txBody>
      </p:sp>
      <p:pic>
        <p:nvPicPr>
          <p:cNvPr id="19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69"/>
          <a:stretch>
            <a:fillRect/>
          </a:stretch>
        </p:blipFill>
        <p:spPr>
          <a:xfrm>
            <a:off x="4644008" y="2204864"/>
            <a:ext cx="1522248" cy="2016224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40" y="1283982"/>
            <a:ext cx="2368731" cy="177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6588224" y="270892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fig1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516216" y="472514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fig2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929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spark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glow discharge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07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1026" name="Picture 2" descr="E:\prototi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2550160" cy="258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99592" y="4798899"/>
            <a:ext cx="576064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07604" y="4869160"/>
            <a:ext cx="360040" cy="720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Elbow Connector 12"/>
          <p:cNvCxnSpPr/>
          <p:nvPr/>
        </p:nvCxnSpPr>
        <p:spPr>
          <a:xfrm rot="5400000" flipH="1" flipV="1">
            <a:off x="1078740" y="4185957"/>
            <a:ext cx="721830" cy="504060"/>
          </a:xfrm>
          <a:prstGeom prst="bent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79823" y="4617132"/>
            <a:ext cx="144016" cy="5760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479823" y="5627209"/>
            <a:ext cx="144016" cy="5760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16" idx="0"/>
          </p:cNvCxnSpPr>
          <p:nvPr/>
        </p:nvCxnSpPr>
        <p:spPr>
          <a:xfrm flipV="1">
            <a:off x="3551831" y="4077072"/>
            <a:ext cx="0" cy="54006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551831" y="5087149"/>
            <a:ext cx="0" cy="54006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564279" y="6129300"/>
            <a:ext cx="0" cy="23394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Elbow Connector 1024"/>
          <p:cNvCxnSpPr>
            <a:stCxn id="8" idx="2"/>
          </p:cNvCxnSpPr>
          <p:nvPr/>
        </p:nvCxnSpPr>
        <p:spPr>
          <a:xfrm rot="16200000" flipH="1">
            <a:off x="1658691" y="4470100"/>
            <a:ext cx="1422073" cy="2364207"/>
          </a:xfrm>
          <a:prstGeom prst="bentConnector2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34" name="Rectangle 1033"/>
              <p:cNvSpPr/>
              <p:nvPr/>
            </p:nvSpPr>
            <p:spPr>
              <a:xfrm>
                <a:off x="2606720" y="5557774"/>
                <a:ext cx="7086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/>
                      </a:rPr>
                      <m:t>5</m:t>
                    </m:r>
                    <m:r>
                      <a:rPr lang="en-GB" i="1">
                        <a:solidFill>
                          <a:srgbClr val="FFFF00"/>
                        </a:solidFill>
                        <a:latin typeface="Cambria Math"/>
                      </a:rPr>
                      <m:t>0 </m:t>
                    </m:r>
                    <m:r>
                      <a:rPr lang="en-GB" i="1">
                        <a:solidFill>
                          <a:srgbClr val="FFFF00"/>
                        </a:solidFill>
                        <a:latin typeface="Cambria Math"/>
                      </a:rPr>
                      <m:t>𝛺</m:t>
                    </m:r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>
          <p:sp>
            <p:nvSpPr>
              <p:cNvPr id="1034" name="Rectangle 10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720" y="5557774"/>
                <a:ext cx="708656" cy="36933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" name="TextBox 1034"/>
          <p:cNvSpPr txBox="1"/>
          <p:nvPr/>
        </p:nvSpPr>
        <p:spPr>
          <a:xfrm>
            <a:off x="1331640" y="5183616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HV</a:t>
            </a:r>
            <a:endParaRPr lang="en-GB" sz="2800" dirty="0">
              <a:solidFill>
                <a:srgbClr val="FFFF00"/>
              </a:solidFill>
            </a:endParaRPr>
          </a:p>
        </p:txBody>
      </p:sp>
      <p:cxnSp>
        <p:nvCxnSpPr>
          <p:cNvPr id="1037" name="Straight Arrow Connector 1036"/>
          <p:cNvCxnSpPr/>
          <p:nvPr/>
        </p:nvCxnSpPr>
        <p:spPr>
          <a:xfrm>
            <a:off x="3564279" y="5357179"/>
            <a:ext cx="92428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TextBox 1037"/>
          <p:cNvSpPr txBox="1"/>
          <p:nvPr/>
        </p:nvSpPr>
        <p:spPr>
          <a:xfrm>
            <a:off x="3863517" y="5680951"/>
            <a:ext cx="10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</a:rPr>
              <a:t>O-scope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039" name="TextBox 1038"/>
          <p:cNvSpPr txBox="1"/>
          <p:nvPr/>
        </p:nvSpPr>
        <p:spPr>
          <a:xfrm>
            <a:off x="4466864" y="52807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04083" y="6015438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-</a:t>
            </a:r>
            <a:endParaRPr lang="en-GB" sz="2400" dirty="0">
              <a:solidFill>
                <a:srgbClr val="FFFF00"/>
              </a:solidFill>
            </a:endParaRPr>
          </a:p>
        </p:txBody>
      </p:sp>
      <p:cxnSp>
        <p:nvCxnSpPr>
          <p:cNvPr id="1041" name="Straight Arrow Connector 1040"/>
          <p:cNvCxnSpPr/>
          <p:nvPr/>
        </p:nvCxnSpPr>
        <p:spPr>
          <a:xfrm flipV="1">
            <a:off x="899592" y="4617132"/>
            <a:ext cx="576064" cy="43669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"/>
          <p:cNvSpPr txBox="1"/>
          <p:nvPr/>
        </p:nvSpPr>
        <p:spPr>
          <a:xfrm>
            <a:off x="4355976" y="1988840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Reduce </a:t>
            </a:r>
            <a:r>
              <a:rPr lang="it-IT" sz="1600" dirty="0"/>
              <a:t>the capacity by segmenting the THGEM </a:t>
            </a:r>
            <a:r>
              <a:rPr lang="it-IT" sz="1600" dirty="0" smtClean="0"/>
              <a:t>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Change metal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Change dielectrics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Change the hole shape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Introduce resistive materials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it-IT" sz="1600" dirty="0" smtClean="0"/>
          </a:p>
          <a:p>
            <a:pPr marL="342900" lvl="0" indent="-342900">
              <a:buFont typeface="Arial" pitchFamily="34" charset="0"/>
              <a:buChar char="•"/>
            </a:pPr>
            <a:endParaRPr lang="it-IT" sz="1600" dirty="0" smtClean="0"/>
          </a:p>
          <a:p>
            <a:pPr marL="342900" lvl="0" indent="-342900"/>
            <a:r>
              <a:rPr lang="it-IT" sz="1600" dirty="0" smtClean="0"/>
              <a:t>          R was adjusted  to define a correct rate of sparks </a:t>
            </a:r>
            <a:endParaRPr lang="it-IT" sz="1600" dirty="0"/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4716016" y="1196752"/>
            <a:ext cx="3600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List of different trials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7824" y="4653136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R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3155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samples tests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1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9446" y="6300843"/>
            <a:ext cx="2133600" cy="365125"/>
          </a:xfrm>
        </p:spPr>
        <p:txBody>
          <a:bodyPr/>
          <a:lstStyle/>
          <a:p>
            <a:fld id="{746EC56B-E200-46EF-9386-A4A868F89736}" type="slidenum">
              <a:rPr lang="en-GB" smtClean="0"/>
              <a:pPr/>
              <a:t>49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a14="http://schemas.microsoft.com/office/drawing/2010/main" xmlns="" xmlns:p14="http://schemas.microsoft.com/office/powerpoint/2010/main" val="3502785947"/>
              </p:ext>
            </p:extLst>
          </p:nvPr>
        </p:nvGraphicFramePr>
        <p:xfrm>
          <a:off x="1907704" y="2780928"/>
          <a:ext cx="547260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736304"/>
              </a:tblGrid>
              <a:tr h="365760">
                <a:tc>
                  <a:txBody>
                    <a:bodyPr/>
                    <a:lstStyle/>
                    <a:p>
                      <a:r>
                        <a:rPr lang="en-GB" dirty="0" smtClean="0"/>
                        <a:t>Standard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Small</a:t>
                      </a:r>
                      <a:r>
                        <a:rPr lang="en-GB" baseline="0" dirty="0" smtClean="0"/>
                        <a:t> sample</a:t>
                      </a:r>
                      <a:endParaRPr lang="en-GB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223" t="-108333" r="-100000" b="-1333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1">
                      <a:blip r:embed="rId3"/>
                      <a:stretch>
                        <a:fillRect l="-100223" t="-108333" b="-13333"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13" name="Picture 2" descr="E:\prototi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892556" cy="903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477158" y="3939667"/>
            <a:ext cx="1399863" cy="109861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79712" y="530120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100mm x 100mm</a:t>
            </a:r>
            <a:endParaRPr lang="it-IT" sz="1600" dirty="0"/>
          </a:p>
        </p:txBody>
      </p:sp>
      <p:sp>
        <p:nvSpPr>
          <p:cNvPr id="15" name="TextBox 3"/>
          <p:cNvSpPr txBox="1"/>
          <p:nvPr/>
        </p:nvSpPr>
        <p:spPr>
          <a:xfrm>
            <a:off x="4932040" y="530120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it-IT" sz="1600" dirty="0" smtClean="0"/>
              <a:t>8 mm x8mm  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1331640" y="1196752"/>
            <a:ext cx="72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THGEMs have been powered above the breakdown voltage in air</a:t>
            </a:r>
          </a:p>
          <a:p>
            <a:r>
              <a:rPr lang="en-US" sz="1400" dirty="0" smtClean="0"/>
              <a:t>The number of sparks have been recorded</a:t>
            </a:r>
          </a:p>
          <a:p>
            <a:r>
              <a:rPr lang="en-US" sz="1400" dirty="0" smtClean="0"/>
              <a:t>Regularly the voltage was decreased to check if the leakage currents were still below 5nA</a:t>
            </a:r>
          </a:p>
          <a:p>
            <a:r>
              <a:rPr lang="en-US" sz="1400" dirty="0" smtClean="0"/>
              <a:t>The maximum accepted decrease was 0.9x the initial voltage</a:t>
            </a:r>
          </a:p>
          <a:p>
            <a:endParaRPr lang="en-US" sz="1400" dirty="0" smtClean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47664" y="5733256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THGEM 10cm x 10cm </a:t>
            </a:r>
            <a:r>
              <a:rPr lang="en-US" sz="1400" dirty="0" smtClean="0">
                <a:sym typeface="Wingdings" pitchFamily="2" charset="2"/>
              </a:rPr>
              <a:t>1nF, HV=2KV , 5ns fall time  and 400 A peak current</a:t>
            </a:r>
          </a:p>
          <a:p>
            <a:r>
              <a:rPr lang="en-US" sz="1400" dirty="0" smtClean="0">
                <a:sym typeface="Wingdings" pitchFamily="2" charset="2"/>
              </a:rPr>
              <a:t>                  8mm x 8mm 10 A peak current</a:t>
            </a:r>
            <a:endParaRPr lang="en-US" sz="1400" dirty="0" smtClean="0"/>
          </a:p>
          <a:p>
            <a:endParaRPr lang="en-US" sz="1400" dirty="0" smtClean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4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test : size effect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5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44824"/>
            <a:ext cx="2452923" cy="1872208"/>
          </a:xfrm>
          <a:prstGeom prst="rect">
            <a:avLst/>
          </a:prstGeom>
          <a:noFill/>
        </p:spPr>
      </p:pic>
      <p:pic>
        <p:nvPicPr>
          <p:cNvPr id="29" name="Picture 28" descr="DSCN2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30519" y="2513898"/>
            <a:ext cx="4200467" cy="3150350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endCxn id="21" idx="1"/>
          </p:cNvCxnSpPr>
          <p:nvPr/>
        </p:nvCxnSpPr>
        <p:spPr>
          <a:xfrm flipV="1">
            <a:off x="2771800" y="2780928"/>
            <a:ext cx="2664296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0" y="-315416"/>
            <a:ext cx="226774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/>
            <a:r>
              <a:rPr lang="en-US" sz="2000" dirty="0" smtClean="0"/>
              <a:t>		                                                                     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Foil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6" descr="X-200-1.bmp"/>
          <p:cNvPicPr>
            <a:picLocks noChangeAspect="1"/>
          </p:cNvPicPr>
          <p:nvPr/>
        </p:nvPicPr>
        <p:blipFill>
          <a:blip r:embed="rId4" cstate="print"/>
          <a:srcRect l="38750" t="38333" r="12500" b="35000"/>
          <a:stretch>
            <a:fillRect/>
          </a:stretch>
        </p:blipFill>
        <p:spPr>
          <a:xfrm>
            <a:off x="5430412" y="4543232"/>
            <a:ext cx="3030020" cy="1243004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rot="5400000">
            <a:off x="6192180" y="3609020"/>
            <a:ext cx="1440160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55776" y="404664"/>
            <a:ext cx="504056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/>
            <a:r>
              <a:rPr lang="en-US" sz="1600" b="1" dirty="0" smtClean="0"/>
              <a:t>Present size 1.2m x 0.6m </a:t>
            </a:r>
          </a:p>
          <a:p>
            <a:pPr marL="361950" indent="-361950"/>
            <a:r>
              <a:rPr lang="en-US" sz="1600" b="1" dirty="0" smtClean="0"/>
              <a:t>Future max size 2m x 0.6m </a:t>
            </a:r>
          </a:p>
          <a:p>
            <a:pPr marL="361950" indent="-361950"/>
            <a:r>
              <a:rPr lang="en-US" sz="1600" b="1" dirty="0" smtClean="0"/>
              <a:t>Std pattern 140um pitch/70um holes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32" y="2094318"/>
            <a:ext cx="5113734" cy="1333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32" y="2094318"/>
            <a:ext cx="3620006" cy="132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48" y="2315329"/>
            <a:ext cx="3391374" cy="1112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" y="2127852"/>
            <a:ext cx="1357884" cy="13092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21" y="2757351"/>
            <a:ext cx="1193483" cy="9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81" y="4653198"/>
            <a:ext cx="5115087" cy="1334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34" y="4653198"/>
            <a:ext cx="3613341" cy="1334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83" y="4653199"/>
            <a:ext cx="3611429" cy="133333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37" y="1493385"/>
            <a:ext cx="1077849" cy="107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E:\photos\prototype_INOX_etched\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81201"/>
            <a:ext cx="1436440" cy="1077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79" y="4219932"/>
            <a:ext cx="1193292" cy="93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41" y="5412012"/>
            <a:ext cx="1195388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3573016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1600" dirty="0"/>
              <a:t>Covering copper with nickel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/>
              <a:t>Resistive </a:t>
            </a:r>
            <a:r>
              <a:rPr lang="en-GB" sz="1600" dirty="0" err="1"/>
              <a:t>kapton</a:t>
            </a:r>
            <a:r>
              <a:rPr lang="en-GB" sz="1600" dirty="0"/>
              <a:t> </a:t>
            </a:r>
            <a:r>
              <a:rPr lang="en-GB" sz="1600" dirty="0" smtClean="0"/>
              <a:t>as electrodes</a:t>
            </a:r>
            <a:endParaRPr lang="en-GB" sz="16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/>
              <a:t>INOX (more difficult to work)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267" y="1315140"/>
            <a:ext cx="657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Creating a stack of materials which can be differently etched, in order to obtain free standing copper </a:t>
            </a:r>
            <a:r>
              <a:rPr lang="en-GB" sz="1600" dirty="0" smtClean="0"/>
              <a:t>electrodes, to try to reproduce tips in air.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0854" y="6065159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After long sparking period they all failed but some structures are 1000 time better than </a:t>
            </a:r>
            <a:r>
              <a:rPr lang="it-IT" sz="1600" b="1" dirty="0" smtClean="0"/>
              <a:t>Cu on FR4 samples</a:t>
            </a:r>
            <a:endParaRPr lang="it-IT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4405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and shape effects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865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872049" cy="943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268760"/>
            <a:ext cx="785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We have also tested  a few structures with full resistive electrodes (1 </a:t>
            </a:r>
            <a:r>
              <a:rPr lang="en-GB" sz="1600" dirty="0" err="1" smtClean="0"/>
              <a:t>Mohms</a:t>
            </a:r>
            <a:r>
              <a:rPr lang="en-GB" sz="1600" dirty="0" smtClean="0"/>
              <a:t>/square)</a:t>
            </a:r>
          </a:p>
          <a:p>
            <a:r>
              <a:rPr lang="en-GB" sz="1600" dirty="0" smtClean="0"/>
              <a:t>But we realized that the system is already in glow mode</a:t>
            </a:r>
            <a:r>
              <a:rPr lang="en-GB" sz="1600" dirty="0" smtClean="0">
                <a:solidFill>
                  <a:srgbClr val="FFFF00"/>
                </a:solidFill>
              </a:rPr>
              <a:t>.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572000" y="3284984"/>
            <a:ext cx="1224136" cy="360040"/>
          </a:xfrm>
          <a:prstGeom prst="rightArrow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96952"/>
            <a:ext cx="1958205" cy="12037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4797152"/>
            <a:ext cx="86853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Due to the low local capacity of this system ,  the rate of the High current </a:t>
            </a:r>
          </a:p>
          <a:p>
            <a:r>
              <a:rPr lang="en-GB" sz="1600" dirty="0" smtClean="0"/>
              <a:t> glow discharges is really high (the external powering system can refill </a:t>
            </a:r>
            <a:r>
              <a:rPr lang="en-GB" sz="1600" dirty="0" err="1" smtClean="0"/>
              <a:t>fastly</a:t>
            </a:r>
            <a:r>
              <a:rPr lang="en-GB" sz="1600" dirty="0" smtClean="0"/>
              <a:t> ).</a:t>
            </a:r>
          </a:p>
          <a:p>
            <a:endParaRPr lang="en-GB" sz="1600" dirty="0" smtClean="0"/>
          </a:p>
          <a:p>
            <a:r>
              <a:rPr lang="en-GB" sz="1600" dirty="0" smtClean="0"/>
              <a:t>After strong periods of high rate repetitive glow discharges the device is rapidly damage and </a:t>
            </a:r>
          </a:p>
          <a:p>
            <a:r>
              <a:rPr lang="en-GB" sz="1600" dirty="0" smtClean="0"/>
              <a:t>dies before a fine segmented metallic device (can be also Joule effect damage)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342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electrodes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peskov2.jpg"/>
          <p:cNvPicPr>
            <a:picLocks noChangeAspect="1"/>
          </p:cNvPicPr>
          <p:nvPr/>
        </p:nvPicPr>
        <p:blipFill>
          <a:blip r:embed="rId4" cstate="print"/>
          <a:srcRect l="69549" t="60201"/>
          <a:stretch>
            <a:fillRect/>
          </a:stretch>
        </p:blipFill>
        <p:spPr>
          <a:xfrm>
            <a:off x="539552" y="1988840"/>
            <a:ext cx="864096" cy="84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5837" y="6326452"/>
            <a:ext cx="2133600" cy="365125"/>
          </a:xfrm>
        </p:spPr>
        <p:txBody>
          <a:bodyPr/>
          <a:lstStyle/>
          <a:p>
            <a:fld id="{746EC56B-E200-46EF-9386-A4A868F8973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9" y="2492897"/>
            <a:ext cx="6010895" cy="3818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8" y="2492897"/>
            <a:ext cx="6010895" cy="381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8" y="2492896"/>
            <a:ext cx="6010895" cy="3818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8225" y="2420888"/>
            <a:ext cx="2376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r>
              <a:rPr lang="en-GB" sz="1600" dirty="0"/>
              <a:t>TEST 1: copper on FR4</a:t>
            </a:r>
          </a:p>
          <a:p>
            <a:r>
              <a:rPr lang="en-GB" sz="1600" dirty="0"/>
              <a:t>TEST 2: copper on epoxy glue and </a:t>
            </a:r>
            <a:r>
              <a:rPr lang="en-GB" sz="1600" dirty="0" err="1"/>
              <a:t>kapton</a:t>
            </a:r>
            <a:r>
              <a:rPr lang="en-GB" sz="1600" dirty="0"/>
              <a:t> layer not etched</a:t>
            </a:r>
          </a:p>
          <a:p>
            <a:r>
              <a:rPr lang="en-GB" sz="1600" dirty="0"/>
              <a:t>TEST 3: copper on epoxy glue and </a:t>
            </a:r>
            <a:r>
              <a:rPr lang="en-GB" sz="1600" dirty="0" err="1"/>
              <a:t>kapton</a:t>
            </a:r>
            <a:r>
              <a:rPr lang="en-GB" sz="1600" dirty="0"/>
              <a:t> layer etched</a:t>
            </a:r>
          </a:p>
          <a:p>
            <a:r>
              <a:rPr lang="en-GB" sz="1600" dirty="0"/>
              <a:t>TEST 4: INOX on epoxy glue and </a:t>
            </a:r>
            <a:r>
              <a:rPr lang="en-GB" sz="1600" dirty="0" err="1"/>
              <a:t>kapton</a:t>
            </a:r>
            <a:r>
              <a:rPr lang="en-GB" sz="1600" dirty="0"/>
              <a:t> layer not etched</a:t>
            </a:r>
          </a:p>
          <a:p>
            <a:r>
              <a:rPr lang="en-GB" sz="1600" dirty="0"/>
              <a:t>TEST 5: INOX on epoxy glue and </a:t>
            </a:r>
            <a:r>
              <a:rPr lang="en-GB" sz="1600" dirty="0" err="1"/>
              <a:t>kapton</a:t>
            </a:r>
            <a:r>
              <a:rPr lang="en-GB" sz="1600" dirty="0"/>
              <a:t> layer etched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results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3528392" cy="351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3"/>
          <p:cNvSpPr txBox="1"/>
          <p:nvPr/>
        </p:nvSpPr>
        <p:spPr>
          <a:xfrm>
            <a:off x="3028756" y="4437112"/>
            <a:ext cx="33586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Optimal structure: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Classical shape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Particular dielectric (no glass 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Reduced area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54</a:t>
            </a:fld>
            <a:endParaRPr lang="en-GB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437562" cy="107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8"/>
          <p:cNvSpPr txBox="1"/>
          <p:nvPr/>
        </p:nvSpPr>
        <p:spPr>
          <a:xfrm>
            <a:off x="6660232" y="4293096"/>
            <a:ext cx="2196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 energy sparks</a:t>
            </a:r>
          </a:p>
          <a:p>
            <a:r>
              <a:rPr lang="en-US" dirty="0" smtClean="0"/>
              <a:t>Low spark rate</a:t>
            </a:r>
          </a:p>
          <a:p>
            <a:r>
              <a:rPr lang="en-US" dirty="0" smtClean="0"/>
              <a:t>Big damages </a:t>
            </a:r>
            <a:endParaRPr lang="en-US" dirty="0"/>
          </a:p>
        </p:txBody>
      </p:sp>
      <p:sp>
        <p:nvSpPr>
          <p:cNvPr id="18" name="TextBox 9"/>
          <p:cNvSpPr txBox="1"/>
          <p:nvPr/>
        </p:nvSpPr>
        <p:spPr>
          <a:xfrm>
            <a:off x="251520" y="4293096"/>
            <a:ext cx="25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Glow discharge</a:t>
            </a:r>
          </a:p>
          <a:p>
            <a:r>
              <a:rPr lang="en-US" dirty="0" smtClean="0"/>
              <a:t>DC current</a:t>
            </a:r>
          </a:p>
          <a:p>
            <a:r>
              <a:rPr lang="en-US" dirty="0" smtClean="0"/>
              <a:t>Polymerization process</a:t>
            </a:r>
          </a:p>
          <a:p>
            <a:endParaRPr lang="en-US" dirty="0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3851920" y="4293096"/>
            <a:ext cx="1087742" cy="1060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?</a:t>
            </a:r>
            <a:endParaRPr lang="en-GB" sz="6000" dirty="0"/>
          </a:p>
        </p:txBody>
      </p:sp>
      <p:sp>
        <p:nvSpPr>
          <p:cNvPr id="19" name="TextBox 13"/>
          <p:cNvSpPr txBox="1"/>
          <p:nvPr/>
        </p:nvSpPr>
        <p:spPr>
          <a:xfrm>
            <a:off x="2699792" y="5589240"/>
            <a:ext cx="3565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Low energy medium rate sparks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96752"/>
            <a:ext cx="3893333" cy="239333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148064" y="2420888"/>
            <a:ext cx="584116" cy="8072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/>
          <p:cNvCxnSpPr>
            <a:stCxn id="20" idx="0"/>
            <a:endCxn id="16" idx="4"/>
          </p:cNvCxnSpPr>
          <p:nvPr/>
        </p:nvCxnSpPr>
        <p:spPr>
          <a:xfrm flipV="1">
            <a:off x="4395791" y="3228171"/>
            <a:ext cx="1044331" cy="1064925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74576" y="2492896"/>
            <a:ext cx="2841440" cy="1086613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</p:cNvCxnSpPr>
          <p:nvPr/>
        </p:nvCxnSpPr>
        <p:spPr>
          <a:xfrm flipH="1" flipV="1">
            <a:off x="5796137" y="2492896"/>
            <a:ext cx="1296143" cy="118617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0"/>
            <a:ext cx="9307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still improve by playing with the working point?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 descr="peskov2.jpg"/>
          <p:cNvPicPr>
            <a:picLocks noChangeAspect="1"/>
          </p:cNvPicPr>
          <p:nvPr/>
        </p:nvPicPr>
        <p:blipFill>
          <a:blip r:embed="rId5" cstate="print"/>
          <a:srcRect l="69549" t="60201"/>
          <a:stretch>
            <a:fillRect/>
          </a:stretch>
        </p:blipFill>
        <p:spPr>
          <a:xfrm>
            <a:off x="395536" y="2780928"/>
            <a:ext cx="1481217" cy="1450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84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56B-E200-46EF-9386-A4A868F89736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941168"/>
            <a:ext cx="3285011" cy="136815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95536" y="1628800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It seems that metallic electrodes produces a too energetic spark</a:t>
            </a:r>
          </a:p>
          <a:p>
            <a:r>
              <a:rPr lang="en-GB" sz="1400" dirty="0" smtClean="0"/>
              <a:t>And the existing value of  resistive materials put the device in deep glow discharge</a:t>
            </a:r>
          </a:p>
          <a:p>
            <a:endParaRPr lang="en-GB" sz="1400" dirty="0" smtClean="0">
              <a:solidFill>
                <a:srgbClr val="FFFF00"/>
              </a:solidFill>
            </a:endParaRPr>
          </a:p>
          <a:p>
            <a:endParaRPr lang="en-GB" sz="1400" dirty="0" smtClean="0">
              <a:solidFill>
                <a:srgbClr val="FFFF00"/>
              </a:solidFill>
            </a:endParaRPr>
          </a:p>
          <a:p>
            <a:endParaRPr lang="en-GB" sz="1400" dirty="0" smtClean="0">
              <a:solidFill>
                <a:srgbClr val="FFFF00"/>
              </a:solidFill>
            </a:endParaRPr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What if metallic electrodes are added in between? Changing geometrical dimensions , we can regulate the impedance, hence the working point. (Still under test)</a:t>
            </a:r>
            <a:endParaRPr lang="en-GB" sz="14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73016"/>
            <a:ext cx="1872208" cy="11026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4784"/>
            <a:ext cx="1874213" cy="11521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4139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Adjusting the impedance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4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7" name="TextBox 33"/>
          <p:cNvSpPr txBox="1"/>
          <p:nvPr/>
        </p:nvSpPr>
        <p:spPr>
          <a:xfrm>
            <a:off x="683568" y="1772816"/>
            <a:ext cx="74888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GB" dirty="0" smtClean="0"/>
              <a:t>Every structure where 2 electrodes are maintained mechanically by a dielectric solid material show problems </a:t>
            </a:r>
            <a:r>
              <a:rPr lang="en-GB" dirty="0" smtClean="0"/>
              <a:t> </a:t>
            </a:r>
            <a:r>
              <a:rPr lang="en-GB" dirty="0" smtClean="0"/>
              <a:t>after long sparking periods</a:t>
            </a:r>
            <a:endParaRPr lang="en-GB" dirty="0" smtClean="0"/>
          </a:p>
          <a:p>
            <a:pPr algn="just">
              <a:buFontTx/>
              <a:buChar char="-"/>
            </a:pPr>
            <a:endParaRPr lang="en-GB" dirty="0" smtClean="0"/>
          </a:p>
          <a:p>
            <a:pPr algn="just">
              <a:buFontTx/>
              <a:buChar char="-"/>
            </a:pPr>
            <a:r>
              <a:rPr lang="en-GB" dirty="0" smtClean="0"/>
              <a:t>These problems can be reduced by reducing the capacity of the system creating less energetic discharges , and also by choosing the right dielectric</a:t>
            </a:r>
          </a:p>
          <a:p>
            <a:pPr algn="just">
              <a:buFontTx/>
              <a:buChar char="-"/>
            </a:pPr>
            <a:endParaRPr lang="en-GB" dirty="0" smtClean="0"/>
          </a:p>
          <a:p>
            <a:pPr algn="just"/>
            <a:r>
              <a:rPr lang="en-GB" dirty="0" smtClean="0"/>
              <a:t>-The problems are coming from:</a:t>
            </a:r>
          </a:p>
          <a:p>
            <a:pPr algn="just"/>
            <a:r>
              <a:rPr lang="en-GB" dirty="0" smtClean="0"/>
              <a:t>	1/High current during discharge melting the electrodes</a:t>
            </a:r>
          </a:p>
          <a:p>
            <a:pPr algn="just"/>
            <a:r>
              <a:rPr lang="en-GB" dirty="0" smtClean="0"/>
              <a:t>	2/Polymerization phenomenon du to dielectric degassing 	during glow discharge</a:t>
            </a:r>
          </a:p>
          <a:p>
            <a:pPr algn="just"/>
            <a:endParaRPr lang="en-GB" dirty="0" smtClean="0"/>
          </a:p>
          <a:p>
            <a:pPr algn="just"/>
            <a:endParaRPr lang="en-GB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on sparks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692696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situation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without spacers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resistive</a:t>
            </a:r>
          </a:p>
          <a:p>
            <a:pPr lvl="2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 by photolithography or printed</a:t>
            </a:r>
          </a:p>
          <a:p>
            <a:pPr lvl="2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study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protection</a:t>
            </a:r>
          </a:p>
          <a:p>
            <a:pPr lvl="1">
              <a:buFontTx/>
              <a:buChar char="•"/>
              <a:defRPr/>
            </a:pPr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620688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995936" y="40466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76" name="Picture 75" descr="resit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933056"/>
            <a:ext cx="2402274" cy="1800200"/>
          </a:xfrm>
          <a:prstGeom prst="rect">
            <a:avLst/>
          </a:prstGeom>
        </p:spPr>
      </p:pic>
      <p:pic>
        <p:nvPicPr>
          <p:cNvPr id="77" name="Picture 76" descr="881v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484784"/>
            <a:ext cx="2504472" cy="1876784"/>
          </a:xfrm>
          <a:prstGeom prst="rect">
            <a:avLst/>
          </a:prstGeom>
        </p:spPr>
      </p:pic>
      <p:pic>
        <p:nvPicPr>
          <p:cNvPr id="79" name="Picture 78" descr="SEDI SLHC R6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484784"/>
            <a:ext cx="2498365" cy="1872208"/>
          </a:xfrm>
          <a:prstGeom prst="rect">
            <a:avLst/>
          </a:prstGeom>
        </p:spPr>
      </p:pic>
      <p:pic>
        <p:nvPicPr>
          <p:cNvPr id="72" name="Image 71" descr="AG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933056"/>
            <a:ext cx="2426596" cy="1818427"/>
          </a:xfrm>
          <a:prstGeom prst="rect">
            <a:avLst/>
          </a:prstGeom>
        </p:spPr>
      </p:pic>
      <p:sp>
        <p:nvSpPr>
          <p:cNvPr id="73" name="ZoneTexte 72"/>
          <p:cNvSpPr txBox="1"/>
          <p:nvPr/>
        </p:nvSpPr>
        <p:spPr>
          <a:xfrm>
            <a:off x="323528" y="1772816"/>
            <a:ext cx="25922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sng" dirty="0" err="1" smtClean="0"/>
              <a:t>Materials</a:t>
            </a:r>
            <a:r>
              <a:rPr lang="fr-FR" sz="1000" b="1" u="sng" dirty="0" smtClean="0"/>
              <a:t> </a:t>
            </a:r>
            <a:r>
              <a:rPr lang="fr-FR" sz="1000" b="1" u="sng" dirty="0" err="1" smtClean="0"/>
              <a:t>available</a:t>
            </a:r>
            <a:r>
              <a:rPr lang="fr-FR" sz="1000" b="1" u="sng" dirty="0" smtClean="0"/>
              <a:t> </a:t>
            </a:r>
            <a:r>
              <a:rPr lang="fr-FR" sz="1000" b="1" u="sng" dirty="0" err="1" smtClean="0"/>
              <a:t>from</a:t>
            </a:r>
            <a:r>
              <a:rPr lang="fr-FR" sz="1000" b="1" u="sng" dirty="0" smtClean="0"/>
              <a:t> industrie</a:t>
            </a:r>
          </a:p>
          <a:p>
            <a:endParaRPr lang="fr-FR" sz="1000" b="1" u="sng" dirty="0" smtClean="0"/>
          </a:p>
          <a:p>
            <a:r>
              <a:rPr lang="fr-FR" sz="1000" b="1" u="sng" dirty="0" err="1" smtClean="0">
                <a:solidFill>
                  <a:srgbClr val="FFFF00"/>
                </a:solidFill>
              </a:rPr>
              <a:t>Polymer</a:t>
            </a:r>
            <a:r>
              <a:rPr lang="fr-FR" sz="1000" b="1" u="sng" dirty="0" smtClean="0">
                <a:solidFill>
                  <a:srgbClr val="FFFF00"/>
                </a:solidFill>
              </a:rPr>
              <a:t> </a:t>
            </a:r>
            <a:r>
              <a:rPr lang="fr-FR" sz="1000" b="1" u="sng" dirty="0" err="1" smtClean="0">
                <a:solidFill>
                  <a:srgbClr val="FFFF00"/>
                </a:solidFill>
              </a:rPr>
              <a:t>paste</a:t>
            </a:r>
            <a:endParaRPr lang="fr-FR" sz="1000" b="1" u="sng" dirty="0" smtClean="0">
              <a:solidFill>
                <a:srgbClr val="FFFF00"/>
              </a:solidFill>
            </a:endParaRPr>
          </a:p>
          <a:p>
            <a:r>
              <a:rPr lang="fr-FR" sz="1000" b="1" dirty="0" err="1" smtClean="0">
                <a:solidFill>
                  <a:srgbClr val="FFFF00"/>
                </a:solidFill>
              </a:rPr>
              <a:t>From</a:t>
            </a:r>
            <a:r>
              <a:rPr lang="fr-FR" sz="1000" b="1" dirty="0" smtClean="0">
                <a:solidFill>
                  <a:srgbClr val="FFFF00"/>
                </a:solidFill>
              </a:rPr>
              <a:t> 100 ohms/SQR to 1MOhms/SQR</a:t>
            </a:r>
          </a:p>
          <a:p>
            <a:r>
              <a:rPr lang="fr-FR" sz="1000" b="1" dirty="0" err="1" smtClean="0">
                <a:solidFill>
                  <a:srgbClr val="FFFF00"/>
                </a:solidFill>
              </a:rPr>
              <a:t>Screen</a:t>
            </a:r>
            <a:r>
              <a:rPr lang="fr-FR" sz="1000" b="1" dirty="0" smtClean="0">
                <a:solidFill>
                  <a:srgbClr val="FFFF00"/>
                </a:solidFill>
              </a:rPr>
              <a:t> printing</a:t>
            </a:r>
          </a:p>
          <a:p>
            <a:r>
              <a:rPr lang="fr-FR" sz="1000" b="1" dirty="0" smtClean="0">
                <a:solidFill>
                  <a:srgbClr val="FFFF00"/>
                </a:solidFill>
              </a:rPr>
              <a:t>Painting</a:t>
            </a:r>
          </a:p>
          <a:p>
            <a:r>
              <a:rPr lang="fr-FR" sz="1000" b="1" dirty="0" smtClean="0">
                <a:solidFill>
                  <a:srgbClr val="FFFF00"/>
                </a:solidFill>
              </a:rPr>
              <a:t>Spray</a:t>
            </a:r>
          </a:p>
          <a:p>
            <a:r>
              <a:rPr lang="fr-FR" sz="1000" b="1" dirty="0" smtClean="0">
                <a:solidFill>
                  <a:srgbClr val="FFFF00"/>
                </a:solidFill>
              </a:rPr>
              <a:t>Gap </a:t>
            </a:r>
            <a:r>
              <a:rPr lang="fr-FR" sz="1000" b="1" dirty="0" err="1" smtClean="0">
                <a:solidFill>
                  <a:srgbClr val="FFFF00"/>
                </a:solidFill>
              </a:rPr>
              <a:t>filling</a:t>
            </a:r>
            <a:endParaRPr lang="fr-FR" sz="1000" b="1" dirty="0" smtClean="0">
              <a:solidFill>
                <a:srgbClr val="FFFF00"/>
              </a:solidFill>
            </a:endParaRPr>
          </a:p>
          <a:p>
            <a:endParaRPr lang="fr-FR" sz="1000" b="1" u="sng" dirty="0" smtClean="0"/>
          </a:p>
          <a:p>
            <a:r>
              <a:rPr lang="fr-FR" sz="1000" b="1" u="sng" dirty="0" err="1" smtClean="0"/>
              <a:t>Ruthenium</a:t>
            </a:r>
            <a:r>
              <a:rPr lang="fr-FR" sz="1000" b="1" u="sng" dirty="0" smtClean="0"/>
              <a:t> oxyde </a:t>
            </a:r>
            <a:r>
              <a:rPr lang="fr-FR" sz="1000" b="1" u="sng" dirty="0" err="1" smtClean="0"/>
              <a:t>paste</a:t>
            </a:r>
            <a:endParaRPr lang="fr-FR" sz="1000" b="1" u="sng" dirty="0" smtClean="0"/>
          </a:p>
          <a:p>
            <a:r>
              <a:rPr lang="fr-FR" sz="1000" b="1" dirty="0" err="1" smtClean="0"/>
              <a:t>From</a:t>
            </a:r>
            <a:r>
              <a:rPr lang="fr-FR" sz="1000" b="1" dirty="0" smtClean="0"/>
              <a:t> 1 ohms/SQR to 1GOhms/SQR</a:t>
            </a:r>
          </a:p>
          <a:p>
            <a:r>
              <a:rPr lang="fr-FR" sz="1000" b="1" dirty="0" err="1" smtClean="0"/>
              <a:t>Ceramic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substrate</a:t>
            </a:r>
            <a:r>
              <a:rPr lang="fr-FR" sz="1000" b="1" dirty="0" smtClean="0"/>
              <a:t> </a:t>
            </a:r>
          </a:p>
          <a:p>
            <a:r>
              <a:rPr lang="fr-FR" sz="1000" b="1" dirty="0" err="1" smtClean="0"/>
              <a:t>Screen</a:t>
            </a:r>
            <a:r>
              <a:rPr lang="fr-FR" sz="1000" b="1" dirty="0" smtClean="0"/>
              <a:t> printing</a:t>
            </a:r>
          </a:p>
          <a:p>
            <a:r>
              <a:rPr lang="fr-FR" sz="1000" b="1" dirty="0" smtClean="0"/>
              <a:t>Painting</a:t>
            </a:r>
          </a:p>
          <a:p>
            <a:endParaRPr lang="fr-FR" sz="1000" b="1" dirty="0" smtClean="0"/>
          </a:p>
          <a:p>
            <a:r>
              <a:rPr lang="fr-FR" sz="1000" b="1" u="sng" dirty="0" err="1" smtClean="0"/>
              <a:t>Thin</a:t>
            </a:r>
            <a:r>
              <a:rPr lang="fr-FR" sz="1000" b="1" u="sng" dirty="0" smtClean="0"/>
              <a:t> film </a:t>
            </a:r>
          </a:p>
          <a:p>
            <a:r>
              <a:rPr lang="fr-FR" sz="1000" b="1" dirty="0" err="1" smtClean="0"/>
              <a:t>From</a:t>
            </a:r>
            <a:r>
              <a:rPr lang="fr-FR" sz="1000" b="1" dirty="0" smtClean="0"/>
              <a:t>  1ohms/SQR to 250 ohms/SQR</a:t>
            </a:r>
          </a:p>
          <a:p>
            <a:r>
              <a:rPr lang="fr-FR" sz="1000" b="1" dirty="0" smtClean="0"/>
              <a:t>OMEGA PLY</a:t>
            </a:r>
          </a:p>
          <a:p>
            <a:endParaRPr lang="fr-FR" sz="1000" b="1" u="sng" dirty="0" smtClean="0"/>
          </a:p>
          <a:p>
            <a:r>
              <a:rPr lang="fr-FR" sz="1000" b="1" u="sng" dirty="0" smtClean="0"/>
              <a:t>Graphite sprays.</a:t>
            </a:r>
          </a:p>
          <a:p>
            <a:endParaRPr lang="fr-FR" sz="1000" dirty="0" smtClean="0"/>
          </a:p>
          <a:p>
            <a:endParaRPr lang="fr-FR" sz="1000" dirty="0" smtClean="0"/>
          </a:p>
          <a:p>
            <a:endParaRPr lang="en-GB" sz="10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127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material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"/>
          <p:cNvSpPr>
            <a:spLocks noChangeArrowheads="1"/>
          </p:cNvSpPr>
          <p:nvPr/>
        </p:nvSpPr>
        <p:spPr bwMode="auto">
          <a:xfrm>
            <a:off x="611560" y="4293096"/>
            <a:ext cx="4857784" cy="1008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611560" y="1628800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97033" y="1548259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915122" y="1548259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784891" y="1548259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06339" y="1548259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476107" y="1548259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611560" y="2539304"/>
            <a:ext cx="4857784" cy="2416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611560" y="2780928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997033" y="270038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915122" y="270038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784891" y="270038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606339" y="270038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476107" y="270038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0" name="TextBox 19"/>
          <p:cNvSpPr txBox="1"/>
          <p:nvPr/>
        </p:nvSpPr>
        <p:spPr>
          <a:xfrm>
            <a:off x="5796136" y="1340768"/>
            <a:ext cx="30718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b="1" u="sng" dirty="0" smtClean="0">
                <a:solidFill>
                  <a:srgbClr val="FFFF00"/>
                </a:solidFill>
              </a:rPr>
              <a:t>Good:</a:t>
            </a:r>
          </a:p>
          <a:p>
            <a:endParaRPr lang="en-US" sz="1100" b="1" dirty="0" smtClean="0"/>
          </a:p>
          <a:p>
            <a:r>
              <a:rPr lang="en-US" sz="1100" b="1" dirty="0" smtClean="0"/>
              <a:t>-Simplest  to produce</a:t>
            </a:r>
          </a:p>
          <a:p>
            <a:endParaRPr lang="en-US" sz="1100" b="1" dirty="0" smtClean="0"/>
          </a:p>
          <a:p>
            <a:r>
              <a:rPr lang="en-US" sz="1100" b="1" dirty="0" smtClean="0"/>
              <a:t>-C1 can be in the range of 0.1pF </a:t>
            </a:r>
          </a:p>
          <a:p>
            <a:endParaRPr lang="en-US" sz="1100" b="1" dirty="0" smtClean="0">
              <a:solidFill>
                <a:schemeClr val="bg1"/>
              </a:solidFill>
            </a:endParaRPr>
          </a:p>
          <a:p>
            <a:r>
              <a:rPr lang="en-US" sz="1100" b="1" u="sng" dirty="0" smtClean="0">
                <a:solidFill>
                  <a:srgbClr val="FFFF00"/>
                </a:solidFill>
              </a:rPr>
              <a:t>Bad:</a:t>
            </a:r>
            <a:endParaRPr lang="en-US" sz="1100" b="1" dirty="0" smtClean="0">
              <a:solidFill>
                <a:srgbClr val="FFFF00"/>
              </a:solidFill>
            </a:endParaRPr>
          </a:p>
          <a:p>
            <a:endParaRPr lang="en-US" sz="11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100" b="1" dirty="0" smtClean="0"/>
              <a:t>R1 to low with resistive polymers (a few </a:t>
            </a:r>
            <a:r>
              <a:rPr lang="en-US" sz="1100" b="1" dirty="0" err="1" smtClean="0"/>
              <a:t>kOhms</a:t>
            </a:r>
            <a:r>
              <a:rPr lang="en-US" sz="1100" b="1" dirty="0" smtClean="0"/>
              <a:t>)</a:t>
            </a:r>
          </a:p>
          <a:p>
            <a:pPr>
              <a:buFontTx/>
              <a:buChar char="-"/>
            </a:pPr>
            <a:endParaRPr lang="en-US" sz="1100" b="1" dirty="0" smtClean="0"/>
          </a:p>
          <a:p>
            <a:pPr>
              <a:buFontTx/>
              <a:buChar char="-"/>
            </a:pPr>
            <a:r>
              <a:rPr lang="en-US" sz="1100" b="1" dirty="0" smtClean="0"/>
              <a:t>C1 and R1 should have a breakdown voltage in the range of 1000V  for 50um thickness (seems impossible with polymers)</a:t>
            </a:r>
          </a:p>
          <a:p>
            <a:pPr>
              <a:buFontTx/>
              <a:buChar char="-"/>
            </a:pPr>
            <a:endParaRPr lang="en-US" sz="1100" b="1" dirty="0" smtClean="0"/>
          </a:p>
          <a:p>
            <a:pPr>
              <a:buFontTx/>
              <a:buChar char="-"/>
            </a:pPr>
            <a:r>
              <a:rPr lang="en-US" sz="1100" b="1" dirty="0" smtClean="0"/>
              <a:t>R2 should be really high to avoid crosstalk</a:t>
            </a:r>
          </a:p>
          <a:p>
            <a:pPr>
              <a:buFontTx/>
              <a:buChar char="-"/>
            </a:pPr>
            <a:endParaRPr lang="en-US" sz="1100" b="1" dirty="0" smtClean="0"/>
          </a:p>
          <a:p>
            <a:pPr>
              <a:buFontTx/>
              <a:buChar char="-"/>
            </a:pPr>
            <a:r>
              <a:rPr lang="en-US" sz="1100" b="1" dirty="0" smtClean="0"/>
              <a:t>R1 x C1 is to fast </a:t>
            </a:r>
            <a:r>
              <a:rPr lang="en-US" sz="1100" b="1" dirty="0" smtClean="0">
                <a:sym typeface="Wingdings" pitchFamily="2" charset="2"/>
              </a:rPr>
              <a:t> self triggered sparks</a:t>
            </a:r>
            <a:endParaRPr lang="en-US" sz="1100" b="1" dirty="0" smtClean="0"/>
          </a:p>
          <a:p>
            <a:endParaRPr lang="en-US" sz="1100" b="1" dirty="0" smtClean="0"/>
          </a:p>
          <a:p>
            <a:endParaRPr lang="en-US" sz="1100" b="1" dirty="0" smtClean="0"/>
          </a:p>
          <a:p>
            <a:r>
              <a:rPr lang="en-US" sz="1100" b="1" dirty="0" smtClean="0"/>
              <a:t>Conclusions : this version may be interesting when we will find a material with a high controlled resistivity with high dielectric breakdown voltage. (some type of glass may have this behavior).  RPC principle</a:t>
            </a:r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1043608" y="5013176"/>
            <a:ext cx="1656184" cy="288032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3347864" y="5013176"/>
            <a:ext cx="1656184" cy="288032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4" name="Rectangle 36"/>
          <p:cNvSpPr>
            <a:spLocks noChangeArrowheads="1"/>
          </p:cNvSpPr>
          <p:nvPr/>
        </p:nvSpPr>
        <p:spPr bwMode="auto">
          <a:xfrm>
            <a:off x="611560" y="5301208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grpSp>
        <p:nvGrpSpPr>
          <p:cNvPr id="2" name="Group 125"/>
          <p:cNvGrpSpPr/>
          <p:nvPr/>
        </p:nvGrpSpPr>
        <p:grpSpPr>
          <a:xfrm rot="5400000">
            <a:off x="2806379" y="4762573"/>
            <a:ext cx="357190" cy="714380"/>
            <a:chOff x="1571604" y="4214818"/>
            <a:chExt cx="357190" cy="714380"/>
          </a:xfrm>
          <a:noFill/>
        </p:grpSpPr>
        <p:sp>
          <p:nvSpPr>
            <p:cNvPr id="81" name="Rectangle 80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R2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25"/>
          <p:cNvGrpSpPr/>
          <p:nvPr/>
        </p:nvGrpSpPr>
        <p:grpSpPr>
          <a:xfrm>
            <a:off x="1187624" y="4293096"/>
            <a:ext cx="357190" cy="714380"/>
            <a:chOff x="1571604" y="4214818"/>
            <a:chExt cx="357190" cy="714380"/>
          </a:xfrm>
          <a:noFill/>
        </p:grpSpPr>
        <p:sp>
          <p:nvSpPr>
            <p:cNvPr id="85" name="Rectangle 84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R1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93"/>
          <p:cNvGrpSpPr/>
          <p:nvPr/>
        </p:nvGrpSpPr>
        <p:grpSpPr>
          <a:xfrm>
            <a:off x="1763688" y="4293096"/>
            <a:ext cx="428628" cy="714380"/>
            <a:chOff x="6588224" y="4005064"/>
            <a:chExt cx="428628" cy="714380"/>
          </a:xfrm>
        </p:grpSpPr>
        <p:cxnSp>
          <p:nvCxnSpPr>
            <p:cNvPr id="89" name="Straight Connector 88"/>
            <p:cNvCxnSpPr/>
            <p:nvPr/>
          </p:nvCxnSpPr>
          <p:spPr>
            <a:xfrm rot="5400000">
              <a:off x="6695381" y="4112221"/>
              <a:ext cx="2143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588224" y="4219378"/>
              <a:ext cx="4286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588224" y="4505130"/>
              <a:ext cx="4286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6695381" y="4612287"/>
              <a:ext cx="2143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6588224" y="4219378"/>
              <a:ext cx="3722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c1</a:t>
              </a:r>
              <a:endParaRPr lang="en-US" sz="1200" dirty="0"/>
            </a:p>
          </p:txBody>
        </p:sp>
      </p:grpSp>
      <p:sp>
        <p:nvSpPr>
          <p:cNvPr id="95" name="Lightning Bolt 94"/>
          <p:cNvSpPr/>
          <p:nvPr/>
        </p:nvSpPr>
        <p:spPr>
          <a:xfrm flipH="1">
            <a:off x="1979712" y="3789040"/>
            <a:ext cx="381744" cy="41034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1475656" y="6021288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Line connected to amplifier</a:t>
            </a:r>
            <a:endParaRPr lang="en-US" sz="1200" dirty="0"/>
          </a:p>
        </p:txBody>
      </p:sp>
      <p:cxnSp>
        <p:nvCxnSpPr>
          <p:cNvPr id="98" name="Straight Arrow Connector 97"/>
          <p:cNvCxnSpPr>
            <a:stCxn id="96" idx="0"/>
          </p:cNvCxnSpPr>
          <p:nvPr/>
        </p:nvCxnSpPr>
        <p:spPr>
          <a:xfrm flipH="1" flipV="1">
            <a:off x="2123737" y="5157192"/>
            <a:ext cx="379605" cy="8640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0"/>
            <a:ext cx="5123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resistive layer approach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156179" y="3212976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440015" y="3212976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6156179" y="3563659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6156179" y="3283113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7440015" y="3283113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6943046" y="3283113"/>
            <a:ext cx="82828" cy="280546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7357186" y="3283113"/>
            <a:ext cx="165656" cy="280546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6168484" y="3790911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7452320" y="3790911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6168484" y="4141594"/>
            <a:ext cx="782082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6168484" y="3861048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6955352" y="3861048"/>
            <a:ext cx="82828" cy="280546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1" name="AutoShape 21"/>
          <p:cNvSpPr>
            <a:spLocks noChangeArrowheads="1"/>
          </p:cNvSpPr>
          <p:nvPr/>
        </p:nvSpPr>
        <p:spPr bwMode="auto">
          <a:xfrm>
            <a:off x="7369492" y="3861048"/>
            <a:ext cx="165656" cy="280546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7452317" y="4135024"/>
            <a:ext cx="798016" cy="65754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6162104" y="446650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AutoShape 20"/>
          <p:cNvSpPr>
            <a:spLocks noChangeArrowheads="1"/>
          </p:cNvSpPr>
          <p:nvPr/>
        </p:nvSpPr>
        <p:spPr bwMode="auto">
          <a:xfrm>
            <a:off x="6941369" y="4466502"/>
            <a:ext cx="90431" cy="19399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 flipV="1">
            <a:off x="6930557" y="4667335"/>
            <a:ext cx="90914" cy="82173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 flipH="1">
            <a:off x="7466807" y="4463563"/>
            <a:ext cx="775979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AutoShape 20"/>
          <p:cNvSpPr>
            <a:spLocks noChangeArrowheads="1"/>
          </p:cNvSpPr>
          <p:nvPr/>
        </p:nvSpPr>
        <p:spPr bwMode="auto">
          <a:xfrm flipH="1">
            <a:off x="7385125" y="4463563"/>
            <a:ext cx="89180" cy="19399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 flipH="1" flipV="1">
            <a:off x="7395310" y="4664396"/>
            <a:ext cx="89656" cy="82173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auto">
          <a:xfrm>
            <a:off x="6162104" y="439636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6162104" y="4747048"/>
            <a:ext cx="782082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 flipH="1">
            <a:off x="7466807" y="4393426"/>
            <a:ext cx="775979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 flipH="1">
            <a:off x="7471526" y="4744109"/>
            <a:ext cx="771261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7452320" y="3861048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6168484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452320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Rectangle 17"/>
          <p:cNvSpPr>
            <a:spLocks noChangeArrowheads="1"/>
          </p:cNvSpPr>
          <p:nvPr/>
        </p:nvSpPr>
        <p:spPr bwMode="auto">
          <a:xfrm>
            <a:off x="6168484" y="2989466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Rectangle 18"/>
          <p:cNvSpPr>
            <a:spLocks noChangeArrowheads="1"/>
          </p:cNvSpPr>
          <p:nvPr/>
        </p:nvSpPr>
        <p:spPr bwMode="auto">
          <a:xfrm>
            <a:off x="6168484" y="2708920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6876256" y="2708920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6168484" y="2062719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6948264" y="2062719"/>
            <a:ext cx="1290923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168484" y="2413402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6168484" y="2132856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6876256" y="2132856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Rectangle 15"/>
          <p:cNvSpPr>
            <a:spLocks noChangeArrowheads="1"/>
          </p:cNvSpPr>
          <p:nvPr/>
        </p:nvSpPr>
        <p:spPr bwMode="auto">
          <a:xfrm>
            <a:off x="780192" y="328685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2064028" y="328685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3" name="Rectangle 18"/>
          <p:cNvSpPr>
            <a:spLocks noChangeArrowheads="1"/>
          </p:cNvSpPr>
          <p:nvPr/>
        </p:nvSpPr>
        <p:spPr bwMode="auto">
          <a:xfrm>
            <a:off x="780192" y="335699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4" name="Rectangle 19"/>
          <p:cNvSpPr>
            <a:spLocks noChangeArrowheads="1"/>
          </p:cNvSpPr>
          <p:nvPr/>
        </p:nvSpPr>
        <p:spPr bwMode="auto">
          <a:xfrm>
            <a:off x="2064028" y="335699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" name="Rectangle 15"/>
          <p:cNvSpPr>
            <a:spLocks noChangeArrowheads="1"/>
          </p:cNvSpPr>
          <p:nvPr/>
        </p:nvSpPr>
        <p:spPr bwMode="auto">
          <a:xfrm>
            <a:off x="767884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2051720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767884" y="2708920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9" name="Rectangle 19"/>
          <p:cNvSpPr>
            <a:spLocks noChangeArrowheads="1"/>
          </p:cNvSpPr>
          <p:nvPr/>
        </p:nvSpPr>
        <p:spPr bwMode="auto">
          <a:xfrm>
            <a:off x="1475656" y="2708920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0" name="Rectangle 15"/>
          <p:cNvSpPr>
            <a:spLocks noChangeArrowheads="1"/>
          </p:cNvSpPr>
          <p:nvPr/>
        </p:nvSpPr>
        <p:spPr bwMode="auto">
          <a:xfrm>
            <a:off x="767884" y="2062719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1" name="Rectangle 16"/>
          <p:cNvSpPr>
            <a:spLocks noChangeArrowheads="1"/>
          </p:cNvSpPr>
          <p:nvPr/>
        </p:nvSpPr>
        <p:spPr bwMode="auto">
          <a:xfrm>
            <a:off x="1547664" y="2062719"/>
            <a:ext cx="1290923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" name="Rectangle 17"/>
          <p:cNvSpPr>
            <a:spLocks noChangeArrowheads="1"/>
          </p:cNvSpPr>
          <p:nvPr/>
        </p:nvSpPr>
        <p:spPr bwMode="auto">
          <a:xfrm>
            <a:off x="767884" y="2413402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" name="Rectangle 18"/>
          <p:cNvSpPr>
            <a:spLocks noChangeArrowheads="1"/>
          </p:cNvSpPr>
          <p:nvPr/>
        </p:nvSpPr>
        <p:spPr bwMode="auto">
          <a:xfrm>
            <a:off x="767884" y="2132856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" name="Rectangle 19"/>
          <p:cNvSpPr>
            <a:spLocks noChangeArrowheads="1"/>
          </p:cNvSpPr>
          <p:nvPr/>
        </p:nvSpPr>
        <p:spPr bwMode="auto">
          <a:xfrm>
            <a:off x="1475656" y="2132856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" name="Rectangle 16"/>
          <p:cNvSpPr>
            <a:spLocks noChangeArrowheads="1"/>
          </p:cNvSpPr>
          <p:nvPr/>
        </p:nvSpPr>
        <p:spPr bwMode="auto">
          <a:xfrm>
            <a:off x="2064028" y="2996952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Rectangle 16"/>
          <p:cNvSpPr>
            <a:spLocks noChangeArrowheads="1"/>
          </p:cNvSpPr>
          <p:nvPr/>
        </p:nvSpPr>
        <p:spPr bwMode="auto">
          <a:xfrm>
            <a:off x="767884" y="2996952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" name="Rectangle 16"/>
          <p:cNvSpPr>
            <a:spLocks noChangeArrowheads="1"/>
          </p:cNvSpPr>
          <p:nvPr/>
        </p:nvSpPr>
        <p:spPr bwMode="auto">
          <a:xfrm>
            <a:off x="2064028" y="3645024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" name="Rectangle 16"/>
          <p:cNvSpPr>
            <a:spLocks noChangeArrowheads="1"/>
          </p:cNvSpPr>
          <p:nvPr/>
        </p:nvSpPr>
        <p:spPr bwMode="auto">
          <a:xfrm>
            <a:off x="767884" y="3645024"/>
            <a:ext cx="802604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9" name="AutoShape 20"/>
          <p:cNvSpPr>
            <a:spLocks noChangeArrowheads="1"/>
          </p:cNvSpPr>
          <p:nvPr/>
        </p:nvSpPr>
        <p:spPr bwMode="auto">
          <a:xfrm flipV="1">
            <a:off x="1559976" y="3501008"/>
            <a:ext cx="141586" cy="13350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110" name="AutoShape 20"/>
          <p:cNvSpPr>
            <a:spLocks noChangeArrowheads="1"/>
          </p:cNvSpPr>
          <p:nvPr/>
        </p:nvSpPr>
        <p:spPr bwMode="auto">
          <a:xfrm rot="16200000" flipV="1">
            <a:off x="1560024" y="3356939"/>
            <a:ext cx="141742" cy="141847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 rot="10800000">
            <a:off x="1920012" y="3356992"/>
            <a:ext cx="141847" cy="277518"/>
            <a:chOff x="1628055" y="3221360"/>
            <a:chExt cx="141847" cy="277518"/>
          </a:xfrm>
        </p:grpSpPr>
        <p:sp>
          <p:nvSpPr>
            <p:cNvPr id="111" name="AutoShape 20"/>
            <p:cNvSpPr>
              <a:spLocks noChangeArrowheads="1"/>
            </p:cNvSpPr>
            <p:nvPr/>
          </p:nvSpPr>
          <p:spPr bwMode="auto">
            <a:xfrm flipV="1">
              <a:off x="1628060" y="3365376"/>
              <a:ext cx="141586" cy="133502"/>
            </a:xfrm>
            <a:prstGeom prst="rtTriangl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CC33"/>
                </a:solidFill>
              </a:endParaRPr>
            </a:p>
          </p:txBody>
        </p:sp>
        <p:sp>
          <p:nvSpPr>
            <p:cNvPr id="112" name="AutoShape 20"/>
            <p:cNvSpPr>
              <a:spLocks noChangeArrowheads="1"/>
            </p:cNvSpPr>
            <p:nvPr/>
          </p:nvSpPr>
          <p:spPr bwMode="auto">
            <a:xfrm rot="16200000" flipV="1">
              <a:off x="1628108" y="3221307"/>
              <a:ext cx="141742" cy="141847"/>
            </a:xfrm>
            <a:prstGeom prst="rtTriangl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CC33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619672" y="54868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Base material : Polyimide 50um + 5um on both sides</a:t>
            </a:r>
          </a:p>
          <a:p>
            <a:pPr>
              <a:buFontTx/>
              <a:buChar char="•"/>
              <a:defRPr/>
            </a:pPr>
            <a:r>
              <a:rPr lang="en-US" b="1" dirty="0" smtClean="0"/>
              <a:t>Polyimide : Apical NP from company Kaneka (Japan)</a:t>
            </a:r>
          </a:p>
          <a:p>
            <a:pPr>
              <a:buFontTx/>
              <a:buChar char="•"/>
              <a:defRPr/>
            </a:pPr>
            <a:r>
              <a:rPr lang="en-US" b="1" dirty="0" smtClean="0"/>
              <a:t>Supplier of the copper clad material : Nippon Mining (Japan)</a:t>
            </a:r>
          </a:p>
        </p:txBody>
      </p: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0" y="0"/>
            <a:ext cx="594521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double mask Vs GEM single Mask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75856" y="206084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Same base material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275856" y="263691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Hole patterning in Cu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275856" y="328498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Polyimide etch 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275856" y="378904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Bottom electro etch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275856" y="436510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Second Polyimide Etch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11560" y="5085184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Limited to 40cm x 40cm due to</a:t>
            </a:r>
          </a:p>
          <a:p>
            <a:pPr lvl="1">
              <a:buFontTx/>
              <a:buChar char="•"/>
              <a:defRPr/>
            </a:pPr>
            <a:r>
              <a:rPr lang="en-US" b="1" dirty="0" smtClean="0"/>
              <a:t>Mask  precision and alignment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580112" y="5085184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Limited to 2m x 60cm due to</a:t>
            </a:r>
          </a:p>
          <a:p>
            <a:pPr lvl="1">
              <a:buFontTx/>
              <a:buChar char="•"/>
              <a:defRPr/>
            </a:pPr>
            <a:r>
              <a:rPr lang="en-US" b="1" dirty="0" smtClean="0"/>
              <a:t>Base material </a:t>
            </a:r>
          </a:p>
          <a:p>
            <a:pPr lvl="1">
              <a:buFontTx/>
              <a:buChar char="•"/>
              <a:defRPr/>
            </a:pPr>
            <a:r>
              <a:rPr lang="en-US" b="1" dirty="0" smtClean="0"/>
              <a:t>Equipment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652120" y="2276872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5652120" y="2852936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5652120" y="3429000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5652120" y="4005064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5652120" y="4581128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10800000">
            <a:off x="2843808" y="2276872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10800000">
            <a:off x="2843808" y="2852936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10800000">
            <a:off x="2843808" y="3501008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971600" y="162880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Double mask 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444208" y="162880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/>
              <a:t>Single mask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6"/>
          <p:cNvSpPr>
            <a:spLocks noChangeArrowheads="1"/>
          </p:cNvSpPr>
          <p:nvPr/>
        </p:nvSpPr>
        <p:spPr bwMode="auto">
          <a:xfrm>
            <a:off x="755576" y="4581128"/>
            <a:ext cx="4536504" cy="103371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571472" y="1366401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56945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875034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744803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566251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436019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71472" y="2068628"/>
            <a:ext cx="4857784" cy="24162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571472" y="2310252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956945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875034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744803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566251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436019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539552" y="2996952"/>
            <a:ext cx="482453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19"/>
          <p:cNvSpPr txBox="1"/>
          <p:nvPr/>
        </p:nvSpPr>
        <p:spPr>
          <a:xfrm>
            <a:off x="5724128" y="1052736"/>
            <a:ext cx="30718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Resistive layer 25 um thick</a:t>
            </a:r>
          </a:p>
          <a:p>
            <a:r>
              <a:rPr lang="en-US" sz="1100" b="1" dirty="0" smtClean="0"/>
              <a:t>Available resistivity from a few </a:t>
            </a:r>
            <a:r>
              <a:rPr lang="en-US" sz="1100" b="1" dirty="0" err="1" smtClean="0"/>
              <a:t>kOhms</a:t>
            </a:r>
            <a:r>
              <a:rPr lang="en-US" sz="1100" b="1" dirty="0" smtClean="0"/>
              <a:t> to 10 </a:t>
            </a:r>
            <a:r>
              <a:rPr lang="en-US" sz="1100" b="1" dirty="0" err="1" smtClean="0"/>
              <a:t>Mohms</a:t>
            </a:r>
            <a:r>
              <a:rPr lang="en-US" sz="1100" b="1" dirty="0" smtClean="0"/>
              <a:t>/square</a:t>
            </a:r>
          </a:p>
          <a:p>
            <a:endParaRPr lang="en-US" sz="1100" b="1" dirty="0" smtClean="0">
              <a:solidFill>
                <a:schemeClr val="bg1"/>
              </a:solidFill>
            </a:endParaRPr>
          </a:p>
          <a:p>
            <a:r>
              <a:rPr lang="en-US" sz="1100" b="1" u="sng" dirty="0" smtClean="0">
                <a:solidFill>
                  <a:srgbClr val="FFFF00"/>
                </a:solidFill>
              </a:rPr>
              <a:t>Good:</a:t>
            </a:r>
          </a:p>
          <a:p>
            <a:endParaRPr lang="en-US" sz="11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100" b="1" dirty="0" smtClean="0"/>
              <a:t>Dielectric breakdown of C1 can be really high (4kV for 25um </a:t>
            </a:r>
            <a:r>
              <a:rPr lang="en-US" sz="1100" b="1" dirty="0" err="1" smtClean="0"/>
              <a:t>Kapton</a:t>
            </a:r>
            <a:r>
              <a:rPr lang="en-US" sz="1100" b="1" dirty="0" smtClean="0"/>
              <a:t>).</a:t>
            </a:r>
          </a:p>
          <a:p>
            <a:pPr>
              <a:buFontTx/>
              <a:buChar char="-"/>
            </a:pPr>
            <a:r>
              <a:rPr lang="en-US" sz="1100" b="1" dirty="0" smtClean="0"/>
              <a:t>Dielectric breakdown of R1 OK</a:t>
            </a:r>
          </a:p>
          <a:p>
            <a:pPr>
              <a:buFontTx/>
              <a:buChar char="-"/>
            </a:pPr>
            <a:r>
              <a:rPr lang="en-US" sz="1100" b="1" dirty="0" smtClean="0"/>
              <a:t>Spreading effect due to full resistive layer </a:t>
            </a:r>
          </a:p>
          <a:p>
            <a:pPr>
              <a:buFontTx/>
              <a:buChar char="-"/>
            </a:pPr>
            <a:r>
              <a:rPr lang="en-US" sz="1100" b="1" dirty="0" smtClean="0"/>
              <a:t>Fast signals</a:t>
            </a:r>
          </a:p>
          <a:p>
            <a:pPr>
              <a:buFontTx/>
              <a:buChar char="-"/>
            </a:pPr>
            <a:endParaRPr lang="en-US" sz="1100" b="1" dirty="0" smtClean="0">
              <a:solidFill>
                <a:schemeClr val="bg1"/>
              </a:solidFill>
            </a:endParaRPr>
          </a:p>
          <a:p>
            <a:r>
              <a:rPr lang="en-US" sz="1100" b="1" u="sng" dirty="0" smtClean="0">
                <a:solidFill>
                  <a:srgbClr val="FFFF00"/>
                </a:solidFill>
              </a:rPr>
              <a:t>Bad:</a:t>
            </a:r>
          </a:p>
          <a:p>
            <a:endParaRPr lang="en-US" sz="1100" b="1" u="sng" dirty="0" smtClean="0"/>
          </a:p>
          <a:p>
            <a:r>
              <a:rPr lang="en-US" sz="1100" b="1" dirty="0" smtClean="0"/>
              <a:t>-C1 and R1 are connected together  by principle </a:t>
            </a:r>
            <a:r>
              <a:rPr lang="en-US" sz="1100" b="1" dirty="0" smtClean="0">
                <a:sym typeface="Wingdings" pitchFamily="2" charset="2"/>
              </a:rPr>
              <a:t> difficult to change R1*C1 constant .</a:t>
            </a:r>
            <a:endParaRPr lang="en-US" sz="1100" b="1" dirty="0" smtClean="0"/>
          </a:p>
          <a:p>
            <a:r>
              <a:rPr lang="en-US" sz="1100" b="1" dirty="0" smtClean="0"/>
              <a:t>-The R1C1 constant time is usually too fast to avoid completely self triggered sparks  (Joule effects in R1).</a:t>
            </a:r>
          </a:p>
          <a:p>
            <a:r>
              <a:rPr lang="en-US" sz="1100" b="1" dirty="0" smtClean="0"/>
              <a:t>-Spreading effect</a:t>
            </a:r>
          </a:p>
          <a:p>
            <a:r>
              <a:rPr lang="en-US" sz="1100" b="1" dirty="0" smtClean="0"/>
              <a:t>-Spreading effect precision directly related to the uniformity of the resistive layer.</a:t>
            </a:r>
          </a:p>
          <a:p>
            <a:pPr>
              <a:buFontTx/>
              <a:buChar char="-"/>
            </a:pPr>
            <a:endParaRPr lang="en-US" sz="1100" b="1" dirty="0" smtClean="0"/>
          </a:p>
          <a:p>
            <a:r>
              <a:rPr lang="en-US" sz="1100" b="1" dirty="0" smtClean="0"/>
              <a:t>Observations : It’s still possible in some exceptional cases to damage the detector</a:t>
            </a: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539552" y="3068960"/>
            <a:ext cx="4857784" cy="24162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3" name="Rectangle 36"/>
          <p:cNvSpPr>
            <a:spLocks noChangeArrowheads="1"/>
          </p:cNvSpPr>
          <p:nvPr/>
        </p:nvSpPr>
        <p:spPr bwMode="auto">
          <a:xfrm>
            <a:off x="539552" y="3310584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925025" y="3230042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1843114" y="3230042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2712883" y="3230042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" name="Rectangle 4"/>
          <p:cNvSpPr>
            <a:spLocks noChangeArrowheads="1"/>
          </p:cNvSpPr>
          <p:nvPr/>
        </p:nvSpPr>
        <p:spPr bwMode="auto">
          <a:xfrm>
            <a:off x="3534331" y="3230042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4404099" y="3230042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755576" y="4437112"/>
            <a:ext cx="4536504" cy="1440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dirty="0" smtClean="0"/>
              <a:t>R1</a:t>
            </a:r>
            <a:endParaRPr lang="en-GB" dirty="0"/>
          </a:p>
        </p:txBody>
      </p: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1187624" y="5301208"/>
            <a:ext cx="1656184" cy="288032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5" name="Rectangle 4"/>
          <p:cNvSpPr>
            <a:spLocks noChangeArrowheads="1"/>
          </p:cNvSpPr>
          <p:nvPr/>
        </p:nvSpPr>
        <p:spPr bwMode="auto">
          <a:xfrm>
            <a:off x="3491880" y="5301208"/>
            <a:ext cx="1656184" cy="288032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6" name="Rectangle 36"/>
          <p:cNvSpPr>
            <a:spLocks noChangeArrowheads="1"/>
          </p:cNvSpPr>
          <p:nvPr/>
        </p:nvSpPr>
        <p:spPr bwMode="auto">
          <a:xfrm>
            <a:off x="755576" y="5589240"/>
            <a:ext cx="453650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grpSp>
        <p:nvGrpSpPr>
          <p:cNvPr id="2" name="Group 94"/>
          <p:cNvGrpSpPr/>
          <p:nvPr/>
        </p:nvGrpSpPr>
        <p:grpSpPr>
          <a:xfrm>
            <a:off x="1907704" y="4581128"/>
            <a:ext cx="576064" cy="714380"/>
            <a:chOff x="6588224" y="4005064"/>
            <a:chExt cx="576064" cy="714380"/>
          </a:xfrm>
        </p:grpSpPr>
        <p:cxnSp>
          <p:nvCxnSpPr>
            <p:cNvPr id="96" name="Straight Connector 95"/>
            <p:cNvCxnSpPr/>
            <p:nvPr/>
          </p:nvCxnSpPr>
          <p:spPr>
            <a:xfrm rot="5400000">
              <a:off x="6695381" y="411222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588224" y="421937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588224" y="450513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6695381" y="461228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6588224" y="4219379"/>
              <a:ext cx="576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2627784" y="6237312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/>
              <a:t>connected to amplifier</a:t>
            </a:r>
            <a:endParaRPr lang="en-US" sz="1200" dirty="0"/>
          </a:p>
        </p:txBody>
      </p:sp>
      <p:cxnSp>
        <p:nvCxnSpPr>
          <p:cNvPr id="102" name="Straight Arrow Connector 101"/>
          <p:cNvCxnSpPr/>
          <p:nvPr/>
        </p:nvCxnSpPr>
        <p:spPr>
          <a:xfrm rot="10800000">
            <a:off x="2123728" y="5445224"/>
            <a:ext cx="432048" cy="8585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Lightning Bolt 108"/>
          <p:cNvSpPr/>
          <p:nvPr/>
        </p:nvSpPr>
        <p:spPr>
          <a:xfrm flipH="1">
            <a:off x="2123728" y="3933056"/>
            <a:ext cx="381744" cy="41034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7285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approach isolated full resistive layer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571472" y="1366401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56945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875034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744803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566251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436019" y="128586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71472" y="2068628"/>
            <a:ext cx="4857784" cy="24162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571472" y="2310252"/>
            <a:ext cx="4857784" cy="4832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956945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875034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744803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566251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436019" y="2229710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899592" y="2996952"/>
            <a:ext cx="57606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19"/>
          <p:cNvSpPr txBox="1"/>
          <p:nvPr/>
        </p:nvSpPr>
        <p:spPr>
          <a:xfrm>
            <a:off x="5724128" y="1052736"/>
            <a:ext cx="30718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Resistive layer 25 to 50 um thick</a:t>
            </a:r>
          </a:p>
          <a:p>
            <a:r>
              <a:rPr lang="en-US" sz="1100" dirty="0" smtClean="0"/>
              <a:t>Available resistivity from a few </a:t>
            </a:r>
            <a:r>
              <a:rPr lang="en-US" sz="1100" dirty="0" err="1" smtClean="0"/>
              <a:t>kOhms</a:t>
            </a:r>
            <a:r>
              <a:rPr lang="en-US" sz="1100" dirty="0" smtClean="0"/>
              <a:t> to 10 </a:t>
            </a:r>
            <a:r>
              <a:rPr lang="en-US" sz="1100" dirty="0" err="1" smtClean="0"/>
              <a:t>Mohms</a:t>
            </a:r>
            <a:r>
              <a:rPr lang="en-US" sz="1100" dirty="0" smtClean="0"/>
              <a:t>/square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b="1" u="sng" dirty="0" smtClean="0">
                <a:solidFill>
                  <a:srgbClr val="FFFF00"/>
                </a:solidFill>
              </a:rPr>
              <a:t>Good: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100" dirty="0" smtClean="0"/>
              <a:t>Perfect protection against sparks</a:t>
            </a:r>
          </a:p>
          <a:p>
            <a:pPr>
              <a:buFontTx/>
              <a:buChar char="-"/>
            </a:pPr>
            <a:r>
              <a:rPr lang="en-US" sz="1100" dirty="0" smtClean="0"/>
              <a:t>Dielectric breakdown of C1 OK</a:t>
            </a:r>
          </a:p>
          <a:p>
            <a:pPr>
              <a:buFontTx/>
              <a:buChar char="-"/>
            </a:pPr>
            <a:r>
              <a:rPr lang="en-US" sz="1100" dirty="0" smtClean="0"/>
              <a:t>Dielectric breakdown of R1 OK</a:t>
            </a:r>
          </a:p>
          <a:p>
            <a:pPr>
              <a:buFontTx/>
              <a:buChar char="-"/>
            </a:pPr>
            <a:r>
              <a:rPr lang="en-US" sz="1100" dirty="0" smtClean="0"/>
              <a:t>Minor Spreading effect</a:t>
            </a:r>
          </a:p>
          <a:p>
            <a:pPr>
              <a:buFontTx/>
              <a:buChar char="-"/>
            </a:pPr>
            <a:r>
              <a:rPr lang="en-US" sz="1100" dirty="0" smtClean="0"/>
              <a:t>Fast signals</a:t>
            </a:r>
          </a:p>
          <a:p>
            <a:r>
              <a:rPr lang="en-US" sz="1100" dirty="0" smtClean="0"/>
              <a:t>-R1 value defined by layout</a:t>
            </a:r>
          </a:p>
          <a:p>
            <a:pPr>
              <a:buFontTx/>
              <a:buChar char="-"/>
            </a:pPr>
            <a:r>
              <a:rPr lang="en-US" sz="1100" dirty="0" smtClean="0"/>
              <a:t>C1xR1 constant can be easily adjusted</a:t>
            </a:r>
          </a:p>
          <a:p>
            <a:pPr>
              <a:buFontTx/>
              <a:buChar char="-"/>
            </a:pPr>
            <a:r>
              <a:rPr lang="en-US" sz="1100" dirty="0" smtClean="0"/>
              <a:t>No self triggered sparks</a:t>
            </a:r>
          </a:p>
          <a:p>
            <a:endParaRPr lang="en-US" sz="1100" b="1" u="sng" dirty="0" smtClean="0">
              <a:solidFill>
                <a:srgbClr val="FF0000"/>
              </a:solidFill>
            </a:endParaRPr>
          </a:p>
          <a:p>
            <a:endParaRPr lang="en-US" sz="1100" b="1" u="sng" dirty="0" smtClean="0">
              <a:solidFill>
                <a:srgbClr val="FF0000"/>
              </a:solidFill>
            </a:endParaRP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539552" y="3068960"/>
            <a:ext cx="4896544" cy="24162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3" name="Rectangle 36"/>
          <p:cNvSpPr>
            <a:spLocks noChangeArrowheads="1"/>
          </p:cNvSpPr>
          <p:nvPr/>
        </p:nvSpPr>
        <p:spPr bwMode="auto">
          <a:xfrm>
            <a:off x="539552" y="3284984"/>
            <a:ext cx="4896544" cy="508848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899592" y="321297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1835696" y="321297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2699792" y="321297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" name="Rectangle 4"/>
          <p:cNvSpPr>
            <a:spLocks noChangeArrowheads="1"/>
          </p:cNvSpPr>
          <p:nvPr/>
        </p:nvSpPr>
        <p:spPr bwMode="auto">
          <a:xfrm>
            <a:off x="3563888" y="321297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4427984" y="3212976"/>
            <a:ext cx="579846" cy="75508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1" name="TextBox 100"/>
          <p:cNvSpPr txBox="1"/>
          <p:nvPr/>
        </p:nvSpPr>
        <p:spPr>
          <a:xfrm>
            <a:off x="2627784" y="6237312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/>
              <a:t>connected to amplifier</a:t>
            </a:r>
            <a:endParaRPr lang="en-US" sz="1200" dirty="0"/>
          </a:p>
        </p:txBody>
      </p:sp>
      <p:sp>
        <p:nvSpPr>
          <p:cNvPr id="109" name="Lightning Bolt 108"/>
          <p:cNvSpPr/>
          <p:nvPr/>
        </p:nvSpPr>
        <p:spPr>
          <a:xfrm flipH="1">
            <a:off x="1907704" y="4005064"/>
            <a:ext cx="381744" cy="41034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835696" y="2996952"/>
            <a:ext cx="57606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699792" y="2996952"/>
            <a:ext cx="57606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563888" y="2996952"/>
            <a:ext cx="57606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27984" y="2996952"/>
            <a:ext cx="57606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e 65"/>
          <p:cNvGrpSpPr/>
          <p:nvPr/>
        </p:nvGrpSpPr>
        <p:grpSpPr>
          <a:xfrm>
            <a:off x="539552" y="4509120"/>
            <a:ext cx="4032448" cy="1368152"/>
            <a:chOff x="539552" y="4509120"/>
            <a:chExt cx="4536504" cy="1635376"/>
          </a:xfrm>
        </p:grpSpPr>
        <p:sp>
          <p:nvSpPr>
            <p:cNvPr id="103" name="Rectangle 6"/>
            <p:cNvSpPr>
              <a:spLocks noChangeArrowheads="1"/>
            </p:cNvSpPr>
            <p:nvPr/>
          </p:nvSpPr>
          <p:spPr bwMode="auto">
            <a:xfrm>
              <a:off x="539552" y="4653136"/>
              <a:ext cx="4536504" cy="10337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" name="Rectangle 6"/>
            <p:cNvSpPr>
              <a:spLocks noChangeArrowheads="1"/>
            </p:cNvSpPr>
            <p:nvPr/>
          </p:nvSpPr>
          <p:spPr bwMode="auto">
            <a:xfrm>
              <a:off x="971600" y="4509120"/>
              <a:ext cx="1656184" cy="1440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84" name="Rectangle 4"/>
            <p:cNvSpPr>
              <a:spLocks noChangeArrowheads="1"/>
            </p:cNvSpPr>
            <p:nvPr/>
          </p:nvSpPr>
          <p:spPr bwMode="auto">
            <a:xfrm>
              <a:off x="971600" y="5373216"/>
              <a:ext cx="1656184" cy="288032"/>
            </a:xfrm>
            <a:prstGeom prst="rect">
              <a:avLst/>
            </a:prstGeom>
            <a:solidFill>
              <a:srgbClr val="DE4500"/>
            </a:solidFill>
            <a:ln w="9525">
              <a:solidFill>
                <a:srgbClr val="DE45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5" name="Rectangle 4"/>
            <p:cNvSpPr>
              <a:spLocks noChangeArrowheads="1"/>
            </p:cNvSpPr>
            <p:nvPr/>
          </p:nvSpPr>
          <p:spPr bwMode="auto">
            <a:xfrm>
              <a:off x="3275856" y="5373216"/>
              <a:ext cx="1656184" cy="288032"/>
            </a:xfrm>
            <a:prstGeom prst="rect">
              <a:avLst/>
            </a:prstGeom>
            <a:solidFill>
              <a:srgbClr val="DE4500"/>
            </a:solidFill>
            <a:ln w="9525">
              <a:solidFill>
                <a:srgbClr val="DE45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6" name="Rectangle 36"/>
            <p:cNvSpPr>
              <a:spLocks noChangeArrowheads="1"/>
            </p:cNvSpPr>
            <p:nvPr/>
          </p:nvSpPr>
          <p:spPr bwMode="auto">
            <a:xfrm>
              <a:off x="539552" y="5661248"/>
              <a:ext cx="4536504" cy="483248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PCB</a:t>
              </a:r>
            </a:p>
          </p:txBody>
        </p:sp>
        <p:grpSp>
          <p:nvGrpSpPr>
            <p:cNvPr id="3" name="Group 94"/>
            <p:cNvGrpSpPr/>
            <p:nvPr/>
          </p:nvGrpSpPr>
          <p:grpSpPr>
            <a:xfrm>
              <a:off x="1691680" y="4653136"/>
              <a:ext cx="549061" cy="714380"/>
              <a:chOff x="6588224" y="4005064"/>
              <a:chExt cx="549061" cy="714380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 rot="5400000">
                <a:off x="6695381" y="411222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6588224" y="421937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588224" y="450513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6695381" y="461228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6588224" y="4219378"/>
                <a:ext cx="549061" cy="3311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C1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Rectangle 6"/>
            <p:cNvSpPr>
              <a:spLocks noChangeArrowheads="1"/>
            </p:cNvSpPr>
            <p:nvPr/>
          </p:nvSpPr>
          <p:spPr bwMode="auto">
            <a:xfrm>
              <a:off x="3275856" y="4509120"/>
              <a:ext cx="1656184" cy="1440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</p:grpSp>
      <p:cxnSp>
        <p:nvCxnSpPr>
          <p:cNvPr id="102" name="Straight Arrow Connector 101"/>
          <p:cNvCxnSpPr>
            <a:stCxn id="101" idx="1"/>
          </p:cNvCxnSpPr>
          <p:nvPr/>
        </p:nvCxnSpPr>
        <p:spPr>
          <a:xfrm flipH="1" flipV="1">
            <a:off x="2195736" y="5517232"/>
            <a:ext cx="432048" cy="8585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4860032" y="4581128"/>
            <a:ext cx="4032448" cy="864801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4860032" y="4509120"/>
            <a:ext cx="1856207" cy="1440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71" name="Rectangle 4"/>
          <p:cNvSpPr>
            <a:spLocks noChangeArrowheads="1"/>
          </p:cNvSpPr>
          <p:nvPr/>
        </p:nvSpPr>
        <p:spPr bwMode="auto">
          <a:xfrm>
            <a:off x="4860032" y="5232021"/>
            <a:ext cx="2448272" cy="24096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7292302" y="5232021"/>
            <a:ext cx="1600178" cy="240967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7" name="Rectangle 36"/>
          <p:cNvSpPr>
            <a:spLocks noChangeArrowheads="1"/>
          </p:cNvSpPr>
          <p:nvPr/>
        </p:nvSpPr>
        <p:spPr bwMode="auto">
          <a:xfrm>
            <a:off x="4860032" y="5472988"/>
            <a:ext cx="4032448" cy="404284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grpSp>
        <p:nvGrpSpPr>
          <p:cNvPr id="4" name="Group 94"/>
          <p:cNvGrpSpPr/>
          <p:nvPr/>
        </p:nvGrpSpPr>
        <p:grpSpPr>
          <a:xfrm>
            <a:off x="5292080" y="4653136"/>
            <a:ext cx="488054" cy="597649"/>
            <a:chOff x="6588224" y="4005064"/>
            <a:chExt cx="549061" cy="714380"/>
          </a:xfrm>
        </p:grpSpPr>
        <p:cxnSp>
          <p:nvCxnSpPr>
            <p:cNvPr id="88" name="Straight Connector 95"/>
            <p:cNvCxnSpPr/>
            <p:nvPr/>
          </p:nvCxnSpPr>
          <p:spPr>
            <a:xfrm rot="5400000">
              <a:off x="6695381" y="411222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96"/>
            <p:cNvCxnSpPr/>
            <p:nvPr/>
          </p:nvCxnSpPr>
          <p:spPr>
            <a:xfrm>
              <a:off x="6588224" y="421937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97"/>
            <p:cNvCxnSpPr/>
            <p:nvPr/>
          </p:nvCxnSpPr>
          <p:spPr>
            <a:xfrm>
              <a:off x="6588224" y="450513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8"/>
            <p:cNvCxnSpPr/>
            <p:nvPr/>
          </p:nvCxnSpPr>
          <p:spPr>
            <a:xfrm rot="5400000">
              <a:off x="6695381" y="461228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9"/>
            <p:cNvSpPr txBox="1"/>
            <p:nvPr/>
          </p:nvSpPr>
          <p:spPr>
            <a:xfrm>
              <a:off x="6588224" y="4219378"/>
              <a:ext cx="549061" cy="3311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7" name="Rectangle 6"/>
          <p:cNvSpPr>
            <a:spLocks noChangeArrowheads="1"/>
          </p:cNvSpPr>
          <p:nvPr/>
        </p:nvSpPr>
        <p:spPr bwMode="auto">
          <a:xfrm>
            <a:off x="6660232" y="4509120"/>
            <a:ext cx="2232248" cy="14401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dirty="0" smtClean="0"/>
              <a:t>R1</a:t>
            </a:r>
            <a:endParaRPr lang="en-GB" dirty="0"/>
          </a:p>
        </p:txBody>
      </p:sp>
      <p:sp>
        <p:nvSpPr>
          <p:cNvPr id="106" name="Lightning Bolt 108"/>
          <p:cNvSpPr/>
          <p:nvPr/>
        </p:nvSpPr>
        <p:spPr>
          <a:xfrm flipH="1">
            <a:off x="5508104" y="4005064"/>
            <a:ext cx="381744" cy="41034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0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approach isolated segmented resistive layer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66602" y="4632058"/>
            <a:ext cx="3714776" cy="28575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3528" y="4489182"/>
            <a:ext cx="1633550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681378" y="4489182"/>
            <a:ext cx="1633550" cy="46394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895164" y="4917810"/>
            <a:ext cx="6143668" cy="142876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23528" y="3917678"/>
            <a:ext cx="990608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324320" y="3917678"/>
            <a:ext cx="990608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323660" y="3917678"/>
            <a:ext cx="642942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681378" y="3917678"/>
            <a:ext cx="633418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37842" y="4560620"/>
            <a:ext cx="542928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1"/>
            <a:endCxn id="16" idx="3"/>
          </p:cNvCxnSpPr>
          <p:nvPr/>
        </p:nvCxnSpPr>
        <p:spPr>
          <a:xfrm rot="10800000" flipH="1">
            <a:off x="323528" y="4221088"/>
            <a:ext cx="699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323528" y="5060686"/>
            <a:ext cx="7929618" cy="46131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37842" y="4917810"/>
            <a:ext cx="704856" cy="133352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37842" y="4703496"/>
            <a:ext cx="70485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avec flèche 77"/>
          <p:cNvCxnSpPr/>
          <p:nvPr/>
        </p:nvCxnSpPr>
        <p:spPr>
          <a:xfrm rot="16200000" flipV="1">
            <a:off x="3609676" y="4917810"/>
            <a:ext cx="1071570" cy="50006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74"/>
          <p:cNvCxnSpPr>
            <a:endCxn id="22" idx="2"/>
          </p:cNvCxnSpPr>
          <p:nvPr/>
        </p:nvCxnSpPr>
        <p:spPr>
          <a:xfrm rot="16200000" flipV="1">
            <a:off x="673575" y="5267857"/>
            <a:ext cx="795342" cy="36195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74"/>
          <p:cNvCxnSpPr/>
          <p:nvPr/>
        </p:nvCxnSpPr>
        <p:spPr>
          <a:xfrm rot="16200000" flipH="1">
            <a:off x="930751" y="3881959"/>
            <a:ext cx="1000132" cy="21431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77"/>
          <p:cNvCxnSpPr/>
          <p:nvPr/>
        </p:nvCxnSpPr>
        <p:spPr>
          <a:xfrm rot="16200000" flipV="1">
            <a:off x="6538634" y="5203562"/>
            <a:ext cx="857256" cy="42862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681114" y="5775066"/>
            <a:ext cx="2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Resistive Strip </a:t>
            </a:r>
          </a:p>
          <a:p>
            <a:r>
              <a:rPr lang="en-US" dirty="0" smtClean="0"/>
              <a:t>10M to 100MOhms /cm</a:t>
            </a:r>
            <a:endParaRPr lang="en-US" sz="2000" dirty="0" smtClean="0"/>
          </a:p>
        </p:txBody>
      </p:sp>
      <p:sp>
        <p:nvSpPr>
          <p:cNvPr id="29" name="ZoneTexte 28"/>
          <p:cNvSpPr txBox="1"/>
          <p:nvPr/>
        </p:nvSpPr>
        <p:spPr>
          <a:xfrm>
            <a:off x="6858016" y="5733256"/>
            <a:ext cx="2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Copper Strip 0.15mm x 100mm</a:t>
            </a:r>
            <a:endParaRPr lang="en-US" sz="2000" dirty="0" smtClean="0"/>
          </a:p>
        </p:txBody>
      </p:sp>
      <p:sp>
        <p:nvSpPr>
          <p:cNvPr id="31" name="ZoneTexte 30"/>
          <p:cNvSpPr txBox="1"/>
          <p:nvPr/>
        </p:nvSpPr>
        <p:spPr>
          <a:xfrm>
            <a:off x="895032" y="584650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GND</a:t>
            </a:r>
            <a:endParaRPr lang="en-US" sz="2000" dirty="0" smtClean="0"/>
          </a:p>
        </p:txBody>
      </p:sp>
      <p:sp>
        <p:nvSpPr>
          <p:cNvPr id="32" name="ZoneTexte 31"/>
          <p:cNvSpPr txBox="1"/>
          <p:nvPr/>
        </p:nvSpPr>
        <p:spPr>
          <a:xfrm>
            <a:off x="415486" y="2846678"/>
            <a:ext cx="322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Embedded resistor</a:t>
            </a:r>
          </a:p>
          <a:p>
            <a:r>
              <a:rPr lang="en-US" dirty="0" smtClean="0"/>
              <a:t>15 to 50 </a:t>
            </a:r>
            <a:r>
              <a:rPr lang="en-US" dirty="0" err="1" smtClean="0"/>
              <a:t>MOhms</a:t>
            </a:r>
            <a:r>
              <a:rPr lang="en-US" dirty="0" smtClean="0"/>
              <a:t> 5mm long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635764" y="1628800"/>
            <a:ext cx="571504" cy="142876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3635896" y="1628800"/>
            <a:ext cx="571504" cy="142876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635764" y="1771676"/>
            <a:ext cx="2571768" cy="3571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PCB</a:t>
            </a:r>
            <a:endParaRPr lang="fr-FR" dirty="0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4636028" y="1628800"/>
            <a:ext cx="571504" cy="142876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3207268" y="1628800"/>
            <a:ext cx="428628" cy="14287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4207400" y="1628800"/>
            <a:ext cx="428628" cy="14287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2635764" y="1485924"/>
            <a:ext cx="2571768" cy="14287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3207268" y="1343048"/>
            <a:ext cx="428628" cy="14287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207400" y="1343048"/>
            <a:ext cx="428628" cy="14287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3635896" y="1343048"/>
            <a:ext cx="571504" cy="1428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4636028" y="1343048"/>
            <a:ext cx="571504" cy="1428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2635764" y="1343048"/>
            <a:ext cx="571504" cy="1428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" name="ZoneTexte 60"/>
          <p:cNvSpPr txBox="1"/>
          <p:nvPr/>
        </p:nvSpPr>
        <p:spPr>
          <a:xfrm>
            <a:off x="3067812" y="220600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</a:t>
            </a:r>
          </a:p>
        </p:txBody>
      </p:sp>
      <p:cxnSp>
        <p:nvCxnSpPr>
          <p:cNvPr id="46" name="Connecteur droit avec flèche 74"/>
          <p:cNvCxnSpPr/>
          <p:nvPr/>
        </p:nvCxnSpPr>
        <p:spPr>
          <a:xfrm rot="10800000">
            <a:off x="2635764" y="985858"/>
            <a:ext cx="642942" cy="1588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63"/>
          <p:cNvSpPr txBox="1"/>
          <p:nvPr/>
        </p:nvSpPr>
        <p:spPr>
          <a:xfrm>
            <a:off x="2564326" y="485792"/>
            <a:ext cx="445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0.15mm strip 0.25 mm Pitch </a:t>
            </a:r>
          </a:p>
        </p:txBody>
      </p:sp>
      <p:pic>
        <p:nvPicPr>
          <p:cNvPr id="48" name="Picture 47" descr="DSCN2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772816"/>
            <a:ext cx="2088232" cy="156617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0" y="0"/>
            <a:ext cx="2630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 option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63</a:t>
            </a:fld>
            <a:endParaRPr lang="fr-FR"/>
          </a:p>
        </p:txBody>
      </p:sp>
      <p:cxnSp>
        <p:nvCxnSpPr>
          <p:cNvPr id="13" name="Straight Connector 46"/>
          <p:cNvCxnSpPr/>
          <p:nvPr/>
        </p:nvCxnSpPr>
        <p:spPr>
          <a:xfrm>
            <a:off x="2500298" y="2786058"/>
            <a:ext cx="385765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8"/>
          <p:cNvCxnSpPr/>
          <p:nvPr/>
        </p:nvCxnSpPr>
        <p:spPr>
          <a:xfrm>
            <a:off x="1313790" y="5643578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70"/>
          <p:cNvSpPr txBox="1"/>
          <p:nvPr/>
        </p:nvSpPr>
        <p:spPr>
          <a:xfrm>
            <a:off x="385096" y="542926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88"/>
          <p:cNvCxnSpPr/>
          <p:nvPr/>
        </p:nvCxnSpPr>
        <p:spPr>
          <a:xfrm rot="16200000" flipV="1">
            <a:off x="7683202" y="4274826"/>
            <a:ext cx="428628" cy="2286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06"/>
          <p:cNvSpPr txBox="1"/>
          <p:nvPr/>
        </p:nvSpPr>
        <p:spPr>
          <a:xfrm>
            <a:off x="428596" y="2928934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Resistive strip 10 to 100Mohms/cm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Group 95"/>
          <p:cNvGrpSpPr/>
          <p:nvPr/>
        </p:nvGrpSpPr>
        <p:grpSpPr>
          <a:xfrm>
            <a:off x="1142976" y="4643446"/>
            <a:ext cx="357190" cy="714380"/>
            <a:chOff x="1571604" y="4214818"/>
            <a:chExt cx="357190" cy="714380"/>
          </a:xfrm>
        </p:grpSpPr>
        <p:sp>
          <p:nvSpPr>
            <p:cNvPr id="54" name="Rectangle 53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Down Arrow 51"/>
          <p:cNvSpPr/>
          <p:nvPr/>
        </p:nvSpPr>
        <p:spPr>
          <a:xfrm>
            <a:off x="4143372" y="300037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5"/>
          <p:cNvGrpSpPr/>
          <p:nvPr/>
        </p:nvGrpSpPr>
        <p:grpSpPr>
          <a:xfrm>
            <a:off x="7743210" y="4500570"/>
            <a:ext cx="357190" cy="714380"/>
            <a:chOff x="1571604" y="4214818"/>
            <a:chExt cx="357190" cy="714380"/>
          </a:xfrm>
        </p:grpSpPr>
        <p:sp>
          <p:nvSpPr>
            <p:cNvPr id="64" name="Rectangle 63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88"/>
          <p:cNvCxnSpPr/>
          <p:nvPr/>
        </p:nvCxnSpPr>
        <p:spPr>
          <a:xfrm rot="5400000" flipH="1" flipV="1">
            <a:off x="7671772" y="5429264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88"/>
          <p:cNvCxnSpPr/>
          <p:nvPr/>
        </p:nvCxnSpPr>
        <p:spPr>
          <a:xfrm rot="5400000">
            <a:off x="8529028" y="4071942"/>
            <a:ext cx="142876" cy="142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88"/>
          <p:cNvCxnSpPr/>
          <p:nvPr/>
        </p:nvCxnSpPr>
        <p:spPr>
          <a:xfrm rot="16200000" flipV="1">
            <a:off x="8529028" y="3929066"/>
            <a:ext cx="142876" cy="142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53"/>
          <p:cNvCxnSpPr/>
          <p:nvPr/>
        </p:nvCxnSpPr>
        <p:spPr>
          <a:xfrm rot="5400000" flipH="1" flipV="1">
            <a:off x="1142976" y="5500702"/>
            <a:ext cx="2857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53"/>
          <p:cNvCxnSpPr>
            <a:endCxn id="43" idx="1"/>
          </p:cNvCxnSpPr>
          <p:nvPr/>
        </p:nvCxnSpPr>
        <p:spPr>
          <a:xfrm rot="5400000" flipH="1" flipV="1">
            <a:off x="839365" y="4196959"/>
            <a:ext cx="89297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106"/>
          <p:cNvSpPr txBox="1"/>
          <p:nvPr/>
        </p:nvSpPr>
        <p:spPr>
          <a:xfrm>
            <a:off x="7429520" y="350043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oscilloscope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6" name="TextBox 106"/>
          <p:cNvSpPr txBox="1"/>
          <p:nvPr/>
        </p:nvSpPr>
        <p:spPr>
          <a:xfrm>
            <a:off x="1643042" y="4786322"/>
            <a:ext cx="148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15 to 50 </a:t>
            </a:r>
            <a:r>
              <a:rPr lang="en-US" sz="1400" dirty="0" err="1" smtClean="0">
                <a:solidFill>
                  <a:schemeClr val="bg1"/>
                </a:solidFill>
              </a:rPr>
              <a:t>MOhms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500298" y="3786190"/>
            <a:ext cx="3929090" cy="2857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Connector 47"/>
          <p:cNvCxnSpPr/>
          <p:nvPr/>
        </p:nvCxnSpPr>
        <p:spPr>
          <a:xfrm flipV="1">
            <a:off x="2456798" y="4071942"/>
            <a:ext cx="6215106" cy="437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285852" y="3714752"/>
            <a:ext cx="514353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/>
          <p:cNvCxnSpPr/>
          <p:nvPr/>
        </p:nvCxnSpPr>
        <p:spPr>
          <a:xfrm rot="16200000" flipH="1">
            <a:off x="1928794" y="3429000"/>
            <a:ext cx="500066" cy="21431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06"/>
          <p:cNvSpPr txBox="1"/>
          <p:nvPr/>
        </p:nvSpPr>
        <p:spPr>
          <a:xfrm>
            <a:off x="1428728" y="242886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9" name="TextBox 106"/>
          <p:cNvSpPr txBox="1"/>
          <p:nvPr/>
        </p:nvSpPr>
        <p:spPr>
          <a:xfrm>
            <a:off x="1428728" y="121442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Drift</a:t>
            </a:r>
          </a:p>
        </p:txBody>
      </p:sp>
      <p:cxnSp>
        <p:nvCxnSpPr>
          <p:cNvPr id="36" name="Straight Connector 46"/>
          <p:cNvCxnSpPr/>
          <p:nvPr/>
        </p:nvCxnSpPr>
        <p:spPr>
          <a:xfrm>
            <a:off x="2500298" y="1357298"/>
            <a:ext cx="385765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Simplified schematic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00174"/>
            <a:ext cx="5143536" cy="347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4"/>
          <p:cNvCxnSpPr/>
          <p:nvPr/>
        </p:nvCxnSpPr>
        <p:spPr>
          <a:xfrm rot="10800000">
            <a:off x="4572000" y="1785926"/>
            <a:ext cx="857256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572000" y="2000240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10us</a:t>
            </a:r>
          </a:p>
        </p:txBody>
      </p:sp>
      <p:sp>
        <p:nvSpPr>
          <p:cNvPr id="11" name="TextBox 106"/>
          <p:cNvSpPr txBox="1"/>
          <p:nvPr/>
        </p:nvSpPr>
        <p:spPr>
          <a:xfrm>
            <a:off x="5000628" y="5357826"/>
            <a:ext cx="289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No protections  needed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For the amplifiers </a:t>
            </a:r>
          </a:p>
        </p:txBody>
      </p:sp>
      <p:sp>
        <p:nvSpPr>
          <p:cNvPr id="12" name="TextBox 106"/>
          <p:cNvSpPr txBox="1"/>
          <p:nvPr/>
        </p:nvSpPr>
        <p:spPr>
          <a:xfrm>
            <a:off x="0" y="2643182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 on the 50Ohms</a:t>
            </a:r>
          </a:p>
        </p:txBody>
      </p:sp>
      <p:sp>
        <p:nvSpPr>
          <p:cNvPr id="13" name="TextBox 106"/>
          <p:cNvSpPr txBox="1"/>
          <p:nvPr/>
        </p:nvSpPr>
        <p:spPr>
          <a:xfrm>
            <a:off x="4286248" y="49291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Time</a:t>
            </a:r>
          </a:p>
        </p:txBody>
      </p:sp>
      <p:cxnSp>
        <p:nvCxnSpPr>
          <p:cNvPr id="14" name="Connecteur droit avec flèche 74"/>
          <p:cNvCxnSpPr/>
          <p:nvPr/>
        </p:nvCxnSpPr>
        <p:spPr>
          <a:xfrm rot="5400000" flipH="1" flipV="1">
            <a:off x="3322629" y="2892421"/>
            <a:ext cx="2071702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928926" y="2571744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0.35V</a:t>
            </a:r>
          </a:p>
        </p:txBody>
      </p:sp>
      <p:sp>
        <p:nvSpPr>
          <p:cNvPr id="15" name="TextBox 106"/>
          <p:cNvSpPr txBox="1"/>
          <p:nvPr/>
        </p:nvSpPr>
        <p:spPr>
          <a:xfrm>
            <a:off x="467544" y="5373216"/>
            <a:ext cx="3914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Sparks  can be triggered by :</a:t>
            </a:r>
          </a:p>
          <a:p>
            <a:r>
              <a:rPr lang="en-US" sz="1600" dirty="0" smtClean="0"/>
              <a:t>Over voltage or highly ionizing particles 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887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 sparks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891976" cy="257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387829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3373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irradiation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107" name="TextBox 106"/>
          <p:cNvSpPr txBox="1"/>
          <p:nvPr/>
        </p:nvSpPr>
        <p:spPr>
          <a:xfrm>
            <a:off x="7072330" y="1714488"/>
            <a:ext cx="2329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Strip 0.1mm x 10cm</a:t>
            </a:r>
            <a:endParaRPr lang="en-US" sz="1600" dirty="0"/>
          </a:p>
        </p:txBody>
      </p:sp>
      <p:sp>
        <p:nvSpPr>
          <p:cNvPr id="120" name="TextBox 119"/>
          <p:cNvSpPr txBox="1"/>
          <p:nvPr/>
        </p:nvSpPr>
        <p:spPr>
          <a:xfrm>
            <a:off x="928662" y="4429132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C2 : in the range of 5pF		Parasitic capacitor mesh to strip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C3 : in the range of 1.5pF		Parasitic capacitor strip to GND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C4 : in the range of 1nF		Parasitic capacitor mesh to GND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R1  : 1M0hms   			Resistor to discharge strip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R2  : 10 ohms			 Resistor for  spark current limiting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C1 :  200pF                                           	Spark current </a:t>
            </a:r>
            <a:r>
              <a:rPr lang="en-US" dirty="0" smtClean="0">
                <a:solidFill>
                  <a:srgbClr val="00B0F0"/>
                </a:solidFill>
              </a:rPr>
              <a:t>limiting capacitor</a:t>
            </a:r>
            <a:endParaRPr lang="en-US" dirty="0" smtClean="0">
              <a:solidFill>
                <a:srgbClr val="00B0F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14282" y="764704"/>
            <a:ext cx="8886250" cy="3390818"/>
            <a:chOff x="214282" y="764704"/>
            <a:chExt cx="8886250" cy="3390818"/>
          </a:xfrm>
        </p:grpSpPr>
        <p:grpSp>
          <p:nvGrpSpPr>
            <p:cNvPr id="2" name="Group 50"/>
            <p:cNvGrpSpPr/>
            <p:nvPr/>
          </p:nvGrpSpPr>
          <p:grpSpPr>
            <a:xfrm>
              <a:off x="1956732" y="2643182"/>
              <a:ext cx="357190" cy="714380"/>
              <a:chOff x="1571604" y="4214818"/>
              <a:chExt cx="357190" cy="71438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571604" y="4357694"/>
                <a:ext cx="357190" cy="428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R1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714480" y="4214818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714480" y="4786322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49"/>
            <p:cNvGrpSpPr/>
            <p:nvPr/>
          </p:nvGrpSpPr>
          <p:grpSpPr>
            <a:xfrm>
              <a:off x="2528236" y="1071546"/>
              <a:ext cx="428628" cy="714380"/>
              <a:chOff x="2928926" y="2928934"/>
              <a:chExt cx="428628" cy="71438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928926" y="3143248"/>
                <a:ext cx="37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c2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>
              <a:off x="1599542" y="928670"/>
              <a:ext cx="535785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099608" y="1928802"/>
              <a:ext cx="485778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599542" y="4000504"/>
              <a:ext cx="750099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2349641" y="2321711"/>
              <a:ext cx="78581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2456798" y="3714752"/>
              <a:ext cx="5715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671112" y="1857364"/>
              <a:ext cx="14287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 flipH="1" flipV="1">
              <a:off x="1706699" y="2321711"/>
              <a:ext cx="78581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H="1" flipV="1">
              <a:off x="1742418" y="3643314"/>
              <a:ext cx="7143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671112" y="1000108"/>
              <a:ext cx="14287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4"/>
            <p:cNvGrpSpPr/>
            <p:nvPr/>
          </p:nvGrpSpPr>
          <p:grpSpPr>
            <a:xfrm>
              <a:off x="2528236" y="2714620"/>
              <a:ext cx="428628" cy="714380"/>
              <a:chOff x="2928926" y="2928934"/>
              <a:chExt cx="428628" cy="71438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2928926" y="3143248"/>
                <a:ext cx="37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c3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214282" y="3786190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GND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85720" y="785794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-580V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73"/>
            <p:cNvGrpSpPr/>
            <p:nvPr/>
          </p:nvGrpSpPr>
          <p:grpSpPr>
            <a:xfrm>
              <a:off x="6715140" y="1928802"/>
              <a:ext cx="428628" cy="714380"/>
              <a:chOff x="2928926" y="2928934"/>
              <a:chExt cx="428628" cy="71438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2928926" y="3143248"/>
                <a:ext cx="37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c1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1" name="Straight Connector 80"/>
            <p:cNvCxnSpPr/>
            <p:nvPr/>
          </p:nvCxnSpPr>
          <p:spPr>
            <a:xfrm rot="5400000">
              <a:off x="7243144" y="3143248"/>
              <a:ext cx="100013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743210" y="2643182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7743210" y="3143248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8743342" y="3143248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endCxn id="129" idx="2"/>
            </p:cNvCxnSpPr>
            <p:nvPr/>
          </p:nvCxnSpPr>
          <p:spPr>
            <a:xfrm rot="16200000" flipH="1">
              <a:off x="6703710" y="2868925"/>
              <a:ext cx="451489" cy="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7671772" y="3714752"/>
              <a:ext cx="571504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7778929" y="3250405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6948264" y="764704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Mesh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000892" y="1214422"/>
              <a:ext cx="17716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Gas gap 130um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457062" y="2786058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PCB 3mm</a:t>
              </a:r>
              <a:endParaRPr lang="en-US" dirty="0"/>
            </a:p>
          </p:txBody>
        </p:sp>
        <p:grpSp>
          <p:nvGrpSpPr>
            <p:cNvPr id="9" name="Group 64"/>
            <p:cNvGrpSpPr/>
            <p:nvPr/>
          </p:nvGrpSpPr>
          <p:grpSpPr>
            <a:xfrm>
              <a:off x="1385228" y="2000240"/>
              <a:ext cx="428628" cy="714380"/>
              <a:chOff x="2928926" y="2928934"/>
              <a:chExt cx="428628" cy="714380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2928926" y="3143248"/>
                <a:ext cx="37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6" name="Straight Connector 115"/>
            <p:cNvCxnSpPr/>
            <p:nvPr/>
          </p:nvCxnSpPr>
          <p:spPr>
            <a:xfrm rot="5400000" flipH="1" flipV="1">
              <a:off x="1063757" y="1464455"/>
              <a:ext cx="107157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956600" y="3357562"/>
              <a:ext cx="12858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000100" y="4000504"/>
              <a:ext cx="100013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125"/>
            <p:cNvGrpSpPr/>
            <p:nvPr/>
          </p:nvGrpSpPr>
          <p:grpSpPr>
            <a:xfrm rot="5400000">
              <a:off x="7108049" y="2750339"/>
              <a:ext cx="357190" cy="714380"/>
              <a:chOff x="1571604" y="4214818"/>
              <a:chExt cx="357190" cy="714380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1571604" y="4357694"/>
                <a:ext cx="357190" cy="428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R2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714480" y="4214818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714480" y="4786322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2" name="Straight Connector 131"/>
            <p:cNvCxnSpPr>
              <a:stCxn id="128" idx="0"/>
            </p:cNvCxnSpPr>
            <p:nvPr/>
          </p:nvCxnSpPr>
          <p:spPr>
            <a:xfrm flipV="1">
              <a:off x="7643835" y="3071810"/>
              <a:ext cx="285751" cy="228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7929586" y="3000372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0 ohms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071670" y="1857364"/>
              <a:ext cx="4643470" cy="7143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Down Arrow 51"/>
            <p:cNvSpPr/>
            <p:nvPr/>
          </p:nvSpPr>
          <p:spPr>
            <a:xfrm>
              <a:off x="4143372" y="1214422"/>
              <a:ext cx="428628" cy="57150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52"/>
            <p:cNvSpPr txBox="1"/>
            <p:nvPr/>
          </p:nvSpPr>
          <p:spPr>
            <a:xfrm>
              <a:off x="4643438" y="1142984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Induced charge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0" y="0"/>
            <a:ext cx="5179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detector equivalent model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67</a:t>
            </a:fld>
            <a:endParaRPr lang="fr-FR"/>
          </a:p>
        </p:txBody>
      </p:sp>
      <p:grpSp>
        <p:nvGrpSpPr>
          <p:cNvPr id="2" name="Group 49"/>
          <p:cNvGrpSpPr/>
          <p:nvPr/>
        </p:nvGrpSpPr>
        <p:grpSpPr>
          <a:xfrm>
            <a:off x="2071670" y="1500174"/>
            <a:ext cx="428628" cy="714380"/>
            <a:chOff x="2928926" y="2928934"/>
            <a:chExt cx="428628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000108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94" idx="1"/>
          </p:cNvCxnSpPr>
          <p:nvPr/>
        </p:nvCxnSpPr>
        <p:spPr>
          <a:xfrm flipV="1">
            <a:off x="2285984" y="2853120"/>
            <a:ext cx="5214974" cy="437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429132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21637" y="2678901"/>
            <a:ext cx="9286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143380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78605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428736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3143248"/>
            <a:ext cx="428628" cy="714380"/>
            <a:chOff x="2928926" y="2928934"/>
            <a:chExt cx="428628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14282" y="42148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4282" y="85723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/>
          <p:nvPr/>
        </p:nvGrpSpPr>
        <p:grpSpPr>
          <a:xfrm>
            <a:off x="3643306" y="2143116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2857496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2357430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2857496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2857496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6822297" y="3750471"/>
            <a:ext cx="135732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036091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 rot="2407835">
            <a:off x="4037386" y="1125588"/>
            <a:ext cx="428628" cy="71438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643438" y="114298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Induced charge 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928662" y="2428868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428596" y="1714488"/>
            <a:ext cx="14287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786190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00958" y="2714620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86050" y="1857364"/>
            <a:ext cx="3429024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73"/>
          <p:cNvGrpSpPr/>
          <p:nvPr/>
        </p:nvGrpSpPr>
        <p:grpSpPr>
          <a:xfrm>
            <a:off x="3643306" y="1000108"/>
            <a:ext cx="428628" cy="714380"/>
            <a:chOff x="2928926" y="2928934"/>
            <a:chExt cx="428628" cy="714380"/>
          </a:xfrm>
        </p:grpSpPr>
        <p:cxnSp>
          <p:nvCxnSpPr>
            <p:cNvPr id="91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" name="TextBox 106"/>
          <p:cNvSpPr txBox="1"/>
          <p:nvPr/>
        </p:nvSpPr>
        <p:spPr>
          <a:xfrm>
            <a:off x="6814516" y="1428736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Strip 0.1mm x 10cm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Copper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7" name="Connecteur droit avec flèche 106"/>
          <p:cNvCxnSpPr/>
          <p:nvPr/>
        </p:nvCxnSpPr>
        <p:spPr>
          <a:xfrm rot="10800000" flipV="1">
            <a:off x="6072198" y="2071678"/>
            <a:ext cx="928694" cy="7143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6"/>
          <p:cNvSpPr txBox="1"/>
          <p:nvPr/>
        </p:nvSpPr>
        <p:spPr>
          <a:xfrm>
            <a:off x="4429124" y="1928802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Resistive strip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5"/>
          <p:cNvGrpSpPr/>
          <p:nvPr/>
        </p:nvGrpSpPr>
        <p:grpSpPr>
          <a:xfrm>
            <a:off x="2857488" y="3143248"/>
            <a:ext cx="357190" cy="714380"/>
            <a:chOff x="1571604" y="4214818"/>
            <a:chExt cx="357190" cy="714380"/>
          </a:xfrm>
        </p:grpSpPr>
        <p:sp>
          <p:nvSpPr>
            <p:cNvPr id="112" name="Rectangle 11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Connector 53"/>
          <p:cNvCxnSpPr/>
          <p:nvPr/>
        </p:nvCxnSpPr>
        <p:spPr>
          <a:xfrm rot="5400000" flipH="1" flipV="1">
            <a:off x="2035951" y="1250141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53"/>
          <p:cNvCxnSpPr/>
          <p:nvPr/>
        </p:nvCxnSpPr>
        <p:spPr>
          <a:xfrm rot="5400000" flipH="1" flipV="1">
            <a:off x="3643306" y="1928802"/>
            <a:ext cx="4286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786182" y="1857364"/>
            <a:ext cx="142876" cy="7143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TextBox 119"/>
          <p:cNvSpPr txBox="1"/>
          <p:nvPr/>
        </p:nvSpPr>
        <p:spPr>
          <a:xfrm>
            <a:off x="428596" y="4786322"/>
            <a:ext cx="8429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C2 : in the range of 5pF		Parasitic capacitor mesh to strip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C3 : in the range of 1.5pF		Parasitic capacitor strip to GND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C4 : in the range of few </a:t>
            </a:r>
            <a:r>
              <a:rPr lang="en-US" dirty="0" err="1" smtClean="0">
                <a:solidFill>
                  <a:srgbClr val="FFFF00"/>
                </a:solidFill>
              </a:rPr>
              <a:t>nF</a:t>
            </a:r>
            <a:r>
              <a:rPr lang="en-US" dirty="0" smtClean="0">
                <a:solidFill>
                  <a:srgbClr val="FFFF00"/>
                </a:solidFill>
              </a:rPr>
              <a:t>		Parasitic capacitor mesh to GND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C5: ?				Parasitic capacitor  R-strip to  read strip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C6: ?				Parasitic capacitor  R-strip to mesh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R1  : in the range of 50 </a:t>
            </a:r>
            <a:r>
              <a:rPr lang="en-US" dirty="0" err="1" smtClean="0">
                <a:solidFill>
                  <a:srgbClr val="FFFF00"/>
                </a:solidFill>
              </a:rPr>
              <a:t>MOhms</a:t>
            </a:r>
            <a:r>
              <a:rPr lang="en-US" dirty="0" smtClean="0">
                <a:solidFill>
                  <a:srgbClr val="FFFF00"/>
                </a:solidFill>
              </a:rPr>
              <a:t>  	Resistor to discharge R-strip</a:t>
            </a:r>
          </a:p>
        </p:txBody>
      </p:sp>
      <p:cxnSp>
        <p:nvCxnSpPr>
          <p:cNvPr id="87" name="Straight Connector 53"/>
          <p:cNvCxnSpPr/>
          <p:nvPr/>
        </p:nvCxnSpPr>
        <p:spPr>
          <a:xfrm rot="5400000" flipH="1" flipV="1">
            <a:off x="2321703" y="2607463"/>
            <a:ext cx="135732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53"/>
          <p:cNvCxnSpPr/>
          <p:nvPr/>
        </p:nvCxnSpPr>
        <p:spPr>
          <a:xfrm rot="5400000" flipH="1" flipV="1">
            <a:off x="2714612" y="4143380"/>
            <a:ext cx="571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0" y="0"/>
            <a:ext cx="5596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equivalent model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TEK0000F_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4293330" cy="3223260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14546" y="550070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7"/>
          <p:cNvSpPr txBox="1"/>
          <p:nvPr/>
        </p:nvSpPr>
        <p:spPr>
          <a:xfrm>
            <a:off x="6228184" y="4725144"/>
            <a:ext cx="20810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spark“ </a:t>
            </a:r>
            <a:r>
              <a:rPr lang="en-US" sz="1600" dirty="0" smtClean="0"/>
              <a:t>2nS </a:t>
            </a:r>
            <a:endParaRPr lang="en-US" sz="1600" dirty="0" smtClean="0"/>
          </a:p>
          <a:p>
            <a:r>
              <a:rPr lang="en-US" sz="1600" dirty="0" smtClean="0"/>
              <a:t>In the </a:t>
            </a:r>
            <a:r>
              <a:rPr lang="en-US" sz="1400" dirty="0" smtClean="0"/>
              <a:t>range</a:t>
            </a:r>
            <a:r>
              <a:rPr lang="en-US" sz="1600" dirty="0" smtClean="0"/>
              <a:t> of 1 GHz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4653136"/>
            <a:ext cx="2853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Fast signal“ 20nS (electrons)</a:t>
            </a:r>
          </a:p>
          <a:p>
            <a:r>
              <a:rPr lang="en-US" sz="1600" dirty="0" smtClean="0"/>
              <a:t>In the </a:t>
            </a:r>
            <a:r>
              <a:rPr lang="en-US" sz="1400" dirty="0" smtClean="0"/>
              <a:t>range</a:t>
            </a:r>
            <a:r>
              <a:rPr lang="en-US" sz="1600" dirty="0" smtClean="0"/>
              <a:t> of 100 MHz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4" y="5445224"/>
            <a:ext cx="26661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Slow signal” 100ns (Ions)</a:t>
            </a:r>
          </a:p>
          <a:p>
            <a:r>
              <a:rPr lang="en-US" sz="1600" dirty="0" smtClean="0"/>
              <a:t>In the range of 10 MHz</a:t>
            </a:r>
            <a:endParaRPr lang="en-US" sz="1600" dirty="0"/>
          </a:p>
        </p:txBody>
      </p:sp>
      <p:sp>
        <p:nvSpPr>
          <p:cNvPr id="14" name="ZoneTexte 14"/>
          <p:cNvSpPr txBox="1"/>
          <p:nvPr/>
        </p:nvSpPr>
        <p:spPr>
          <a:xfrm>
            <a:off x="2123728" y="6021288"/>
            <a:ext cx="481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All the signals are above 10 MHz</a:t>
            </a:r>
            <a:endParaRPr lang="fr-FR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3134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ignal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sparks: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69</a:t>
            </a:fld>
            <a:endParaRPr lang="fr-FR" dirty="0"/>
          </a:p>
        </p:txBody>
      </p:sp>
      <p:grpSp>
        <p:nvGrpSpPr>
          <p:cNvPr id="2" name="Group 50"/>
          <p:cNvGrpSpPr/>
          <p:nvPr/>
        </p:nvGrpSpPr>
        <p:grpSpPr>
          <a:xfrm>
            <a:off x="1500166" y="3357562"/>
            <a:ext cx="357190" cy="714380"/>
            <a:chOff x="1571604" y="4214818"/>
            <a:chExt cx="357190" cy="714380"/>
          </a:xfrm>
        </p:grpSpPr>
        <p:sp>
          <p:nvSpPr>
            <p:cNvPr id="12" name="Rectangle 1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49"/>
          <p:cNvGrpSpPr/>
          <p:nvPr/>
        </p:nvGrpSpPr>
        <p:grpSpPr>
          <a:xfrm>
            <a:off x="2071670" y="1785926"/>
            <a:ext cx="571504" cy="714380"/>
            <a:chOff x="2928926" y="2928934"/>
            <a:chExt cx="571504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571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5pF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643050"/>
            <a:ext cx="500066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643042" y="2643182"/>
            <a:ext cx="4857784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714884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93075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42913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571744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1250133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 flipH="1" flipV="1">
            <a:off x="1285852" y="4357694"/>
            <a:ext cx="7143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71448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4"/>
          <p:cNvGrpSpPr/>
          <p:nvPr/>
        </p:nvGrpSpPr>
        <p:grpSpPr>
          <a:xfrm>
            <a:off x="2071670" y="3429000"/>
            <a:ext cx="642942" cy="714380"/>
            <a:chOff x="2928926" y="2928934"/>
            <a:chExt cx="642942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1.5 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0" y="450057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1428736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3"/>
          <p:cNvGrpSpPr/>
          <p:nvPr/>
        </p:nvGrpSpPr>
        <p:grpSpPr>
          <a:xfrm>
            <a:off x="6286512" y="2643182"/>
            <a:ext cx="785818" cy="714380"/>
            <a:chOff x="2928926" y="2928934"/>
            <a:chExt cx="78581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3857628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3357562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3857628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3857628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215207" y="3786190"/>
            <a:ext cx="285751" cy="228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286512" y="357187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215206" y="4429132"/>
            <a:ext cx="571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964785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4143372" y="192880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29322" y="228599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85786" y="1428736"/>
            <a:ext cx="2286016" cy="3571900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143768" y="18573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0232" y="9286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Z2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9" name="Group 64"/>
          <p:cNvGrpSpPr/>
          <p:nvPr/>
        </p:nvGrpSpPr>
        <p:grpSpPr>
          <a:xfrm>
            <a:off x="928662" y="2714620"/>
            <a:ext cx="642942" cy="714380"/>
            <a:chOff x="2928926" y="2928934"/>
            <a:chExt cx="642942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642942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1nF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607191" y="2178835"/>
            <a:ext cx="1071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4071942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00958" y="3714752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95"/>
          <p:cNvGrpSpPr/>
          <p:nvPr/>
        </p:nvGrpSpPr>
        <p:grpSpPr>
          <a:xfrm rot="5400000">
            <a:off x="6679421" y="346471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00298" y="257174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2189998" y="4797152"/>
            <a:ext cx="53703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Z1 is competing with </a:t>
            </a:r>
            <a:r>
              <a:rPr lang="en-US" dirty="0" smtClean="0"/>
              <a:t>Z2 to ground the signal </a:t>
            </a:r>
            <a:endParaRPr lang="en-US" dirty="0" smtClean="0"/>
          </a:p>
          <a:p>
            <a:pPr algn="ctr"/>
            <a:r>
              <a:rPr lang="en-US" dirty="0" smtClean="0"/>
              <a:t>Low Z1 </a:t>
            </a:r>
            <a:r>
              <a:rPr lang="en-US" dirty="0" smtClean="0">
                <a:sym typeface="Wingdings" pitchFamily="2" charset="2"/>
              </a:rPr>
              <a:t> good </a:t>
            </a:r>
            <a:r>
              <a:rPr lang="en-US" dirty="0" smtClean="0">
                <a:sym typeface="Wingdings" pitchFamily="2" charset="2"/>
              </a:rPr>
              <a:t>collection to the Amp</a:t>
            </a:r>
            <a:endParaRPr lang="en-US" dirty="0" smtClean="0">
              <a:sym typeface="Wingdings" pitchFamily="2" charset="2"/>
            </a:endParaRPr>
          </a:p>
          <a:p>
            <a:pPr algn="ctr"/>
            <a:r>
              <a:rPr lang="en-US" dirty="0" smtClean="0">
                <a:sym typeface="Wingdings" pitchFamily="2" charset="2"/>
              </a:rPr>
              <a:t>Low Z2  </a:t>
            </a:r>
            <a:r>
              <a:rPr lang="en-US" dirty="0" smtClean="0">
                <a:sym typeface="Wingdings" pitchFamily="2" charset="2"/>
              </a:rPr>
              <a:t>less charges for the Amp</a:t>
            </a:r>
          </a:p>
          <a:p>
            <a:pPr algn="ctr"/>
            <a:endParaRPr lang="en-US" dirty="0" smtClean="0">
              <a:sym typeface="Wingdings" pitchFamily="2" charset="2"/>
            </a:endParaRPr>
          </a:p>
          <a:p>
            <a:pPr algn="ctr"/>
            <a:r>
              <a:rPr lang="en-US" dirty="0" smtClean="0">
                <a:sym typeface="Wingdings" pitchFamily="2" charset="2"/>
              </a:rPr>
              <a:t>Let’s simplify the scheme for signals above 10 </a:t>
            </a:r>
            <a:r>
              <a:rPr lang="en-US" dirty="0" err="1" smtClean="0">
                <a:sym typeface="Wingdings" pitchFamily="2" charset="2"/>
              </a:rPr>
              <a:t>Mhz</a:t>
            </a:r>
            <a:endParaRPr lang="en-US" dirty="0" smtClean="0"/>
          </a:p>
        </p:txBody>
      </p:sp>
      <p:sp>
        <p:nvSpPr>
          <p:cNvPr id="91" name="Rectangle 90"/>
          <p:cNvSpPr/>
          <p:nvPr/>
        </p:nvSpPr>
        <p:spPr>
          <a:xfrm>
            <a:off x="0" y="0"/>
            <a:ext cx="5766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at frequencies above 10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3357" b="5035"/>
          <a:stretch>
            <a:fillRect/>
          </a:stretch>
        </p:blipFill>
        <p:spPr bwMode="auto">
          <a:xfrm>
            <a:off x="4716016" y="1963267"/>
            <a:ext cx="4231933" cy="32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0"/>
            <a:ext cx="4226798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Double mask Vs GEM </a:t>
            </a:r>
          </a:p>
          <a:p>
            <a:pPr marL="361950" indent="-361950"/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Mask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X500-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224469" cy="316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537321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="1" dirty="0" smtClean="0"/>
              <a:t>Similar patterns , similar behavior, same material.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/>
              <a:t>Angles can be adjusted  in both structure (</a:t>
            </a:r>
            <a:r>
              <a:rPr lang="en-US" sz="1600" b="1" dirty="0" err="1" smtClean="0"/>
              <a:t>Typ</a:t>
            </a:r>
            <a:r>
              <a:rPr lang="en-US" sz="1600" b="1" dirty="0" smtClean="0"/>
              <a:t> value : 70um copper hole , 50um polyimide hole) </a:t>
            </a:r>
          </a:p>
          <a:p>
            <a:pPr lvl="1">
              <a:defRPr/>
            </a:pPr>
            <a:r>
              <a:rPr lang="en-US" sz="1600" b="1" dirty="0" smtClean="0"/>
              <a:t>Steeper angles gives lower gain but also lower charging up </a:t>
            </a:r>
          </a:p>
        </p:txBody>
      </p:sp>
      <p:pic>
        <p:nvPicPr>
          <p:cNvPr id="12" name="Picture 9" descr="P:\user\d\domenici\private\fisica\detectors\kait\largem\gai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24128" y="0"/>
            <a:ext cx="3240360" cy="2205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70</a:t>
            </a:fld>
            <a:endParaRPr lang="fr-FR"/>
          </a:p>
        </p:txBody>
      </p:sp>
      <p:grpSp>
        <p:nvGrpSpPr>
          <p:cNvPr id="2" name="Group 50"/>
          <p:cNvGrpSpPr/>
          <p:nvPr/>
        </p:nvGrpSpPr>
        <p:grpSpPr>
          <a:xfrm>
            <a:off x="1500166" y="3357562"/>
            <a:ext cx="357190" cy="714380"/>
            <a:chOff x="1571604" y="4214818"/>
            <a:chExt cx="357190" cy="714380"/>
          </a:xfrm>
        </p:grpSpPr>
        <p:sp>
          <p:nvSpPr>
            <p:cNvPr id="12" name="Rectangle 1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49"/>
          <p:cNvGrpSpPr/>
          <p:nvPr/>
        </p:nvGrpSpPr>
        <p:grpSpPr>
          <a:xfrm>
            <a:off x="2071670" y="1785926"/>
            <a:ext cx="571504" cy="714380"/>
            <a:chOff x="2928926" y="2928934"/>
            <a:chExt cx="571504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571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5pF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643050"/>
            <a:ext cx="1143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643042" y="2643182"/>
            <a:ext cx="4857784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714884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93075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42913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571744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1250133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 flipH="1" flipV="1">
            <a:off x="1285852" y="4357694"/>
            <a:ext cx="7143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71448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4"/>
          <p:cNvGrpSpPr/>
          <p:nvPr/>
        </p:nvGrpSpPr>
        <p:grpSpPr>
          <a:xfrm>
            <a:off x="2071670" y="3429000"/>
            <a:ext cx="642942" cy="714380"/>
            <a:chOff x="2928926" y="2928934"/>
            <a:chExt cx="642942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1.5 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3"/>
          <p:cNvGrpSpPr/>
          <p:nvPr/>
        </p:nvGrpSpPr>
        <p:grpSpPr>
          <a:xfrm>
            <a:off x="6286512" y="2643182"/>
            <a:ext cx="785818" cy="714380"/>
            <a:chOff x="2928926" y="2928934"/>
            <a:chExt cx="78581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3857628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3357562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3857628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3857628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215207" y="3786190"/>
            <a:ext cx="285751" cy="228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286512" y="357187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215206" y="4429132"/>
            <a:ext cx="571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964785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4143372" y="192880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29322" y="228599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85786" y="1428736"/>
            <a:ext cx="2286016" cy="3571900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143768" y="18573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0232" y="9286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Z2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rot="5400000" flipH="1" flipV="1">
            <a:off x="250001" y="2536025"/>
            <a:ext cx="1785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4071942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00958" y="3714752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95"/>
          <p:cNvGrpSpPr/>
          <p:nvPr/>
        </p:nvGrpSpPr>
        <p:grpSpPr>
          <a:xfrm rot="5400000">
            <a:off x="6679421" y="346471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00298" y="257174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71</a:t>
            </a:fld>
            <a:endParaRPr lang="fr-FR"/>
          </a:p>
        </p:txBody>
      </p:sp>
      <p:grpSp>
        <p:nvGrpSpPr>
          <p:cNvPr id="2" name="Group 49"/>
          <p:cNvGrpSpPr/>
          <p:nvPr/>
        </p:nvGrpSpPr>
        <p:grpSpPr>
          <a:xfrm>
            <a:off x="928662" y="3429000"/>
            <a:ext cx="571504" cy="714380"/>
            <a:chOff x="2928926" y="2928934"/>
            <a:chExt cx="571504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571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5pF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1142976" y="2643182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714884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250133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42913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3429000"/>
            <a:ext cx="642942" cy="714380"/>
            <a:chOff x="2928926" y="2928934"/>
            <a:chExt cx="642942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1.5 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73"/>
          <p:cNvGrpSpPr/>
          <p:nvPr/>
        </p:nvGrpSpPr>
        <p:grpSpPr>
          <a:xfrm>
            <a:off x="6286512" y="2643182"/>
            <a:ext cx="785818" cy="714380"/>
            <a:chOff x="2928926" y="2928934"/>
            <a:chExt cx="78581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3857628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3357562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3857628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3857628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215207" y="3786190"/>
            <a:ext cx="285751" cy="228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286512" y="357187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215206" y="4429132"/>
            <a:ext cx="571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964785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4143372" y="192880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29322" y="228599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85786" y="1428736"/>
            <a:ext cx="2286016" cy="3571900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143768" y="18573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0232" y="9286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500958" y="3714752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" name="Group 95"/>
          <p:cNvGrpSpPr/>
          <p:nvPr/>
        </p:nvGrpSpPr>
        <p:grpSpPr>
          <a:xfrm rot="5400000">
            <a:off x="6679421" y="346471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00298" y="257174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Straight Connector 54"/>
          <p:cNvCxnSpPr/>
          <p:nvPr/>
        </p:nvCxnSpPr>
        <p:spPr>
          <a:xfrm rot="5400000" flipH="1" flipV="1">
            <a:off x="857224" y="442913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/>
          <p:cNvCxnSpPr/>
          <p:nvPr/>
        </p:nvCxnSpPr>
        <p:spPr>
          <a:xfrm rot="5400000" flipH="1" flipV="1">
            <a:off x="714348" y="3071810"/>
            <a:ext cx="8572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50"/>
          <p:cNvGrpSpPr/>
          <p:nvPr/>
        </p:nvGrpSpPr>
        <p:grpSpPr>
          <a:xfrm>
            <a:off x="1500166" y="3357562"/>
            <a:ext cx="357190" cy="714380"/>
            <a:chOff x="1571604" y="4214818"/>
            <a:chExt cx="357190" cy="714380"/>
          </a:xfrm>
        </p:grpSpPr>
        <p:sp>
          <p:nvSpPr>
            <p:cNvPr id="82" name="Rectangle 8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1" name="Straight Connector 53"/>
          <p:cNvCxnSpPr/>
          <p:nvPr/>
        </p:nvCxnSpPr>
        <p:spPr>
          <a:xfrm rot="5400000" flipH="1" flipV="1">
            <a:off x="1893075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53"/>
          <p:cNvCxnSpPr/>
          <p:nvPr/>
        </p:nvCxnSpPr>
        <p:spPr>
          <a:xfrm rot="5400000" flipH="1" flipV="1">
            <a:off x="1250133" y="4321975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72</a:t>
            </a:fld>
            <a:endParaRPr lang="fr-FR"/>
          </a:p>
        </p:txBody>
      </p:sp>
      <p:cxnSp>
        <p:nvCxnSpPr>
          <p:cNvPr id="48" name="Straight Connector 47"/>
          <p:cNvCxnSpPr/>
          <p:nvPr/>
        </p:nvCxnSpPr>
        <p:spPr>
          <a:xfrm>
            <a:off x="1643042" y="2643182"/>
            <a:ext cx="4857784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643042" y="4714884"/>
            <a:ext cx="7000924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250133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42913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4"/>
          <p:cNvGrpSpPr/>
          <p:nvPr/>
        </p:nvGrpSpPr>
        <p:grpSpPr>
          <a:xfrm>
            <a:off x="2071670" y="3429000"/>
            <a:ext cx="642942" cy="714380"/>
            <a:chOff x="2928926" y="2928934"/>
            <a:chExt cx="642942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6.5pF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73"/>
          <p:cNvGrpSpPr/>
          <p:nvPr/>
        </p:nvGrpSpPr>
        <p:grpSpPr>
          <a:xfrm>
            <a:off x="6286512" y="2643182"/>
            <a:ext cx="785818" cy="714380"/>
            <a:chOff x="2928926" y="2928934"/>
            <a:chExt cx="78581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3857628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3357562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3857628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3857628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215207" y="3786190"/>
            <a:ext cx="285751" cy="228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286512" y="357187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215206" y="4429132"/>
            <a:ext cx="571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964785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4143372" y="192880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29322" y="228599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85786" y="1428736"/>
            <a:ext cx="2286016" cy="3571900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143768" y="18573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0232" y="9286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500958" y="3714752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" name="Group 95"/>
          <p:cNvGrpSpPr/>
          <p:nvPr/>
        </p:nvGrpSpPr>
        <p:grpSpPr>
          <a:xfrm rot="5400000">
            <a:off x="6679421" y="346471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00298" y="257174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 50"/>
          <p:cNvGrpSpPr/>
          <p:nvPr/>
        </p:nvGrpSpPr>
        <p:grpSpPr>
          <a:xfrm>
            <a:off x="1500166" y="3357562"/>
            <a:ext cx="357190" cy="714380"/>
            <a:chOff x="1571604" y="4214818"/>
            <a:chExt cx="357190" cy="714380"/>
          </a:xfrm>
        </p:grpSpPr>
        <p:sp>
          <p:nvSpPr>
            <p:cNvPr id="82" name="Rectangle 8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1" name="Straight Connector 53"/>
          <p:cNvCxnSpPr/>
          <p:nvPr/>
        </p:nvCxnSpPr>
        <p:spPr>
          <a:xfrm rot="5400000" flipH="1" flipV="1">
            <a:off x="1893075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53"/>
          <p:cNvCxnSpPr/>
          <p:nvPr/>
        </p:nvCxnSpPr>
        <p:spPr>
          <a:xfrm rot="5400000" flipH="1" flipV="1">
            <a:off x="1250133" y="4321975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2143108" y="5072074"/>
            <a:ext cx="5012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Impedance of 6.5pF above 10Mhz &lt; 2500 Ohms</a:t>
            </a:r>
          </a:p>
          <a:p>
            <a:r>
              <a:rPr lang="en-US" dirty="0" smtClean="0"/>
              <a:t> R1 is above 1Mohms </a:t>
            </a:r>
            <a:r>
              <a:rPr lang="en-US" dirty="0" smtClean="0">
                <a:sym typeface="Wingdings" pitchFamily="2" charset="2"/>
              </a:rPr>
              <a:t> negligible influence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73</a:t>
            </a:fld>
            <a:endParaRPr lang="fr-FR"/>
          </a:p>
        </p:txBody>
      </p:sp>
      <p:cxnSp>
        <p:nvCxnSpPr>
          <p:cNvPr id="48" name="Straight Connector 47"/>
          <p:cNvCxnSpPr/>
          <p:nvPr/>
        </p:nvCxnSpPr>
        <p:spPr>
          <a:xfrm>
            <a:off x="2285984" y="2643182"/>
            <a:ext cx="4214842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85984" y="4714884"/>
            <a:ext cx="6357982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42913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4"/>
          <p:cNvGrpSpPr/>
          <p:nvPr/>
        </p:nvGrpSpPr>
        <p:grpSpPr>
          <a:xfrm>
            <a:off x="2071670" y="3429000"/>
            <a:ext cx="642942" cy="714380"/>
            <a:chOff x="2928926" y="2928934"/>
            <a:chExt cx="642942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6.5pF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73"/>
          <p:cNvGrpSpPr/>
          <p:nvPr/>
        </p:nvGrpSpPr>
        <p:grpSpPr>
          <a:xfrm>
            <a:off x="6286512" y="2643182"/>
            <a:ext cx="785818" cy="714380"/>
            <a:chOff x="2928926" y="2928934"/>
            <a:chExt cx="78581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3857628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3357562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3857628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3857628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215207" y="3786190"/>
            <a:ext cx="285751" cy="228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286512" y="357187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215206" y="4429132"/>
            <a:ext cx="571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964785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4143372" y="192880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29322" y="228599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85786" y="1428736"/>
            <a:ext cx="2286016" cy="3571900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143768" y="18573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0232" y="9286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500958" y="3714752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" name="Group 95"/>
          <p:cNvGrpSpPr/>
          <p:nvPr/>
        </p:nvGrpSpPr>
        <p:grpSpPr>
          <a:xfrm rot="5400000">
            <a:off x="6679421" y="346471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00298" y="257174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Straight Connector 53"/>
          <p:cNvCxnSpPr/>
          <p:nvPr/>
        </p:nvCxnSpPr>
        <p:spPr>
          <a:xfrm rot="5400000" flipH="1" flipV="1">
            <a:off x="1893075" y="303609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1928794" y="5143512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Z2 is dominated by the capacity of the strips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/>
              <a:t>Let’s look now at  Z1 and Z2 above 10 </a:t>
            </a:r>
            <a:r>
              <a:rPr lang="en-US" sz="2000" dirty="0" err="1" smtClean="0"/>
              <a:t>Mhz</a:t>
            </a:r>
            <a:endParaRPr lang="fr-FR" sz="2000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655002" cy="414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31640" y="5805264"/>
            <a:ext cx="6923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Parasitic impedance of Z2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Mainly follows a capacitor </a:t>
            </a:r>
            <a:r>
              <a:rPr lang="en-US" dirty="0" err="1" smtClean="0"/>
              <a:t>behaviour</a:t>
            </a:r>
            <a:endParaRPr lang="fr-FR" dirty="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Img_Zin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6357982" cy="4473866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683568" y="5589240"/>
            <a:ext cx="672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 impedance Ex: MICROROC Chip </a:t>
            </a:r>
            <a:r>
              <a:rPr lang="en-US" dirty="0" smtClean="0"/>
              <a:t> </a:t>
            </a:r>
            <a:r>
              <a:rPr lang="en-US" dirty="0" smtClean="0"/>
              <a:t>input impedance</a:t>
            </a:r>
          </a:p>
          <a:p>
            <a:r>
              <a:rPr lang="en-US" dirty="0" smtClean="0"/>
              <a:t>(Thanks to </a:t>
            </a:r>
            <a:r>
              <a:rPr lang="en-US" dirty="0" err="1" smtClean="0"/>
              <a:t>Renaud</a:t>
            </a:r>
            <a:r>
              <a:rPr lang="en-US" dirty="0" smtClean="0"/>
              <a:t> </a:t>
            </a:r>
            <a:r>
              <a:rPr lang="en-US" dirty="0" err="1" smtClean="0"/>
              <a:t>Gaglionne</a:t>
            </a:r>
            <a:r>
              <a:rPr lang="en-US" dirty="0" smtClean="0"/>
              <a:t> LAPP)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6444208" y="1556792"/>
            <a:ext cx="285752" cy="47834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868144" y="2564904"/>
            <a:ext cx="285752" cy="47834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52120" y="2276872"/>
            <a:ext cx="56938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00192" y="1052736"/>
            <a:ext cx="56938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230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7020272" y="3140968"/>
            <a:ext cx="285752" cy="47834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48264" y="2636912"/>
            <a:ext cx="56938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N23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2000" contrast="55000"/>
          </a:blip>
          <a:srcRect l="23438" t="7813" r="20508"/>
          <a:stretch>
            <a:fillRect/>
          </a:stretch>
        </p:blipFill>
        <p:spPr>
          <a:xfrm>
            <a:off x="683568" y="1340768"/>
            <a:ext cx="3471414" cy="42799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4786314" y="1571612"/>
            <a:ext cx="400782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Typical Capacitor impedance </a:t>
            </a:r>
          </a:p>
          <a:p>
            <a:r>
              <a:rPr lang="en-US" dirty="0" smtClean="0"/>
              <a:t>at High frequencies</a:t>
            </a:r>
          </a:p>
          <a:p>
            <a:r>
              <a:rPr lang="en-US" dirty="0" smtClean="0"/>
              <a:t>Ceramic capacitors NPO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@ 10Mhz  	100pF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 200 Ohms</a:t>
            </a:r>
          </a:p>
          <a:p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@ 100Mhz 	100pF  20 Ohms</a:t>
            </a:r>
          </a:p>
          <a:p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@ 1Ghz     	100pf  4 Ohms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51520" y="5733256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C1 impedance 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Murata capacitor catalog</a:t>
            </a:r>
            <a:endParaRPr lang="en-US" dirty="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77</a:t>
            </a:fld>
            <a:endParaRPr lang="fr-FR"/>
          </a:p>
        </p:txBody>
      </p:sp>
      <p:grpSp>
        <p:nvGrpSpPr>
          <p:cNvPr id="2" name="Group 53"/>
          <p:cNvGrpSpPr/>
          <p:nvPr/>
        </p:nvGrpSpPr>
        <p:grpSpPr>
          <a:xfrm>
            <a:off x="785786" y="928670"/>
            <a:ext cx="7858180" cy="4882068"/>
            <a:chOff x="785786" y="928670"/>
            <a:chExt cx="7858180" cy="4882068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2285984" y="2643182"/>
              <a:ext cx="421484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285984" y="4714884"/>
              <a:ext cx="635798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2000232" y="4429132"/>
              <a:ext cx="5715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64"/>
            <p:cNvGrpSpPr/>
            <p:nvPr/>
          </p:nvGrpSpPr>
          <p:grpSpPr>
            <a:xfrm>
              <a:off x="2071670" y="3429000"/>
              <a:ext cx="642942" cy="714380"/>
              <a:chOff x="2928926" y="2928934"/>
              <a:chExt cx="642942" cy="71438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2928926" y="3143248"/>
                <a:ext cx="6429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6.5pF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73"/>
            <p:cNvGrpSpPr/>
            <p:nvPr/>
          </p:nvGrpSpPr>
          <p:grpSpPr>
            <a:xfrm>
              <a:off x="6286512" y="2643182"/>
              <a:ext cx="785818" cy="714380"/>
              <a:chOff x="2928926" y="2928934"/>
              <a:chExt cx="785818" cy="71438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2928926" y="3143248"/>
                <a:ext cx="7858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C1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1" name="Straight Connector 80"/>
            <p:cNvCxnSpPr/>
            <p:nvPr/>
          </p:nvCxnSpPr>
          <p:spPr>
            <a:xfrm rot="5400000">
              <a:off x="6786578" y="3857628"/>
              <a:ext cx="100013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286644" y="3357562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7286644" y="3857628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8286776" y="3857628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7215207" y="3786190"/>
              <a:ext cx="285751" cy="2286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6286512" y="3571876"/>
              <a:ext cx="42862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7215206" y="4429132"/>
              <a:ext cx="571504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7322363" y="3964785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929322" y="2285992"/>
              <a:ext cx="2714644" cy="2643206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5786" y="1428736"/>
              <a:ext cx="2286016" cy="3571900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43768" y="185736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Z1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00232" y="92867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Z2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00958" y="3714752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Amp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95"/>
            <p:cNvGrpSpPr/>
            <p:nvPr/>
          </p:nvGrpSpPr>
          <p:grpSpPr>
            <a:xfrm rot="5400000">
              <a:off x="6679421" y="3464719"/>
              <a:ext cx="357190" cy="714380"/>
              <a:chOff x="1571604" y="4214818"/>
              <a:chExt cx="357190" cy="714380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1571604" y="4357694"/>
                <a:ext cx="357190" cy="428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R2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714480" y="4214818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714480" y="4786322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2500298" y="2571744"/>
              <a:ext cx="3714776" cy="7143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Straight Connector 53"/>
            <p:cNvCxnSpPr/>
            <p:nvPr/>
          </p:nvCxnSpPr>
          <p:spPr>
            <a:xfrm rot="5400000" flipH="1" flipV="1">
              <a:off x="1893075" y="3036091"/>
              <a:ext cx="78581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928662" y="5072074"/>
              <a:ext cx="18469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 </a:t>
              </a:r>
              <a:r>
                <a:rPr lang="en-US" sz="2400" b="1" dirty="0" smtClean="0">
                  <a:solidFill>
                    <a:srgbClr val="FFFF00"/>
                  </a:solidFill>
                  <a:sym typeface="Wingdings" pitchFamily="2" charset="2"/>
                </a:rPr>
                <a:t>2500 Ohms</a:t>
              </a:r>
              <a:endParaRPr lang="en-US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786446" y="5000636"/>
              <a:ext cx="232788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            </a:t>
              </a:r>
              <a:r>
                <a:rPr lang="en-US" sz="2400" b="1" dirty="0" smtClean="0">
                  <a:solidFill>
                    <a:srgbClr val="FFFF00"/>
                  </a:solidFill>
                  <a:sym typeface="Wingdings" pitchFamily="2" charset="2"/>
                </a:rPr>
                <a:t>260 Ohms</a:t>
              </a:r>
              <a:endParaRPr lang="en-US" b="1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0" y="0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ion signal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Down Arrow 51"/>
          <p:cNvSpPr/>
          <p:nvPr/>
        </p:nvSpPr>
        <p:spPr>
          <a:xfrm>
            <a:off x="4143372" y="1928802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78</a:t>
            </a:fld>
            <a:endParaRPr lang="fr-FR"/>
          </a:p>
        </p:txBody>
      </p:sp>
      <p:grpSp>
        <p:nvGrpSpPr>
          <p:cNvPr id="54" name="Group 53"/>
          <p:cNvGrpSpPr/>
          <p:nvPr/>
        </p:nvGrpSpPr>
        <p:grpSpPr>
          <a:xfrm>
            <a:off x="785786" y="928670"/>
            <a:ext cx="7858180" cy="4882068"/>
            <a:chOff x="785786" y="928670"/>
            <a:chExt cx="7858180" cy="4882068"/>
          </a:xfrm>
        </p:grpSpPr>
        <p:sp>
          <p:nvSpPr>
            <p:cNvPr id="50" name="ZoneTexte 49"/>
            <p:cNvSpPr txBox="1"/>
            <p:nvPr/>
          </p:nvSpPr>
          <p:spPr>
            <a:xfrm>
              <a:off x="3500430" y="3000372"/>
              <a:ext cx="707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rgbClr val="FFFF00"/>
                  </a:solidFill>
                </a:rPr>
                <a:t>10% 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285984" y="2643182"/>
              <a:ext cx="421484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285984" y="4714884"/>
              <a:ext cx="635798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2000232" y="4429132"/>
              <a:ext cx="5715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64"/>
            <p:cNvGrpSpPr/>
            <p:nvPr/>
          </p:nvGrpSpPr>
          <p:grpSpPr>
            <a:xfrm>
              <a:off x="2071670" y="3429000"/>
              <a:ext cx="642942" cy="714380"/>
              <a:chOff x="2928926" y="2928934"/>
              <a:chExt cx="642942" cy="71438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2928926" y="3143248"/>
                <a:ext cx="6429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6.5pF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" name="Group 73"/>
            <p:cNvGrpSpPr/>
            <p:nvPr/>
          </p:nvGrpSpPr>
          <p:grpSpPr>
            <a:xfrm>
              <a:off x="6286512" y="2643182"/>
              <a:ext cx="785818" cy="714380"/>
              <a:chOff x="2928926" y="2928934"/>
              <a:chExt cx="785818" cy="71438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2928926" y="3143248"/>
                <a:ext cx="7858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C1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1" name="Straight Connector 80"/>
            <p:cNvCxnSpPr/>
            <p:nvPr/>
          </p:nvCxnSpPr>
          <p:spPr>
            <a:xfrm rot="5400000">
              <a:off x="6786578" y="3857628"/>
              <a:ext cx="100013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286644" y="3357562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7286644" y="3857628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8286776" y="3857628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7215207" y="3786190"/>
              <a:ext cx="285751" cy="2286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6286512" y="3571876"/>
              <a:ext cx="42862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7215206" y="4429132"/>
              <a:ext cx="571504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7322363" y="3964785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Down Arrow 51"/>
            <p:cNvSpPr/>
            <p:nvPr/>
          </p:nvSpPr>
          <p:spPr>
            <a:xfrm>
              <a:off x="4143372" y="1928802"/>
              <a:ext cx="428628" cy="57150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929322" y="2285992"/>
              <a:ext cx="2714644" cy="2643206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5786" y="1428736"/>
              <a:ext cx="2286016" cy="3571900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43768" y="185736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Z1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00232" y="92867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Z2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00958" y="3714752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Amp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95"/>
            <p:cNvGrpSpPr/>
            <p:nvPr/>
          </p:nvGrpSpPr>
          <p:grpSpPr>
            <a:xfrm rot="5400000">
              <a:off x="6679421" y="3464719"/>
              <a:ext cx="357190" cy="714380"/>
              <a:chOff x="1571604" y="4214818"/>
              <a:chExt cx="357190" cy="714380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1571604" y="4357694"/>
                <a:ext cx="357190" cy="428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R2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714480" y="4214818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714480" y="4786322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2500298" y="2571744"/>
              <a:ext cx="3714776" cy="7143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Straight Connector 53"/>
            <p:cNvCxnSpPr/>
            <p:nvPr/>
          </p:nvCxnSpPr>
          <p:spPr>
            <a:xfrm rot="5400000" flipH="1" flipV="1">
              <a:off x="1893075" y="3036091"/>
              <a:ext cx="78581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928662" y="5072074"/>
              <a:ext cx="18469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 </a:t>
              </a:r>
              <a:r>
                <a:rPr lang="en-US" sz="2400" b="1" dirty="0" smtClean="0">
                  <a:solidFill>
                    <a:srgbClr val="FFFF00"/>
                  </a:solidFill>
                  <a:sym typeface="Wingdings" pitchFamily="2" charset="2"/>
                </a:rPr>
                <a:t>2500 Ohms</a:t>
              </a:r>
              <a:endParaRPr lang="en-US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786446" y="5000636"/>
              <a:ext cx="232788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            </a:t>
              </a:r>
              <a:r>
                <a:rPr lang="en-US" sz="2400" b="1" dirty="0" smtClean="0">
                  <a:solidFill>
                    <a:srgbClr val="FFFF00"/>
                  </a:solidFill>
                  <a:sym typeface="Wingdings" pitchFamily="2" charset="2"/>
                </a:rPr>
                <a:t>260 Ohms</a:t>
              </a:r>
              <a:endParaRPr lang="en-US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714876" y="3071810"/>
              <a:ext cx="1343638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sz="4000" b="1" dirty="0" smtClean="0">
                  <a:solidFill>
                    <a:srgbClr val="FFFF00"/>
                  </a:solidFill>
                </a:rPr>
                <a:t>90% </a:t>
              </a:r>
            </a:p>
          </p:txBody>
        </p:sp>
        <p:sp>
          <p:nvSpPr>
            <p:cNvPr id="46" name="Down Arrow 51"/>
            <p:cNvSpPr/>
            <p:nvPr/>
          </p:nvSpPr>
          <p:spPr>
            <a:xfrm rot="16200000">
              <a:off x="4857752" y="2786058"/>
              <a:ext cx="428628" cy="57150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51"/>
            <p:cNvSpPr/>
            <p:nvPr/>
          </p:nvSpPr>
          <p:spPr>
            <a:xfrm rot="5400000">
              <a:off x="3714744" y="2786058"/>
              <a:ext cx="142876" cy="571504"/>
            </a:xfrm>
            <a:prstGeom prst="downArrow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0" y="0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ion signal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79</a:t>
            </a:fld>
            <a:endParaRPr lang="fr-FR"/>
          </a:p>
        </p:txBody>
      </p:sp>
      <p:grpSp>
        <p:nvGrpSpPr>
          <p:cNvPr id="54" name="Group 53"/>
          <p:cNvGrpSpPr/>
          <p:nvPr/>
        </p:nvGrpSpPr>
        <p:grpSpPr>
          <a:xfrm>
            <a:off x="785786" y="928670"/>
            <a:ext cx="7858180" cy="4902963"/>
            <a:chOff x="785786" y="928670"/>
            <a:chExt cx="7858180" cy="4902963"/>
          </a:xfrm>
        </p:grpSpPr>
        <p:sp>
          <p:nvSpPr>
            <p:cNvPr id="50" name="ZoneTexte 49"/>
            <p:cNvSpPr txBox="1"/>
            <p:nvPr/>
          </p:nvSpPr>
          <p:spPr>
            <a:xfrm>
              <a:off x="3286116" y="3071810"/>
              <a:ext cx="12282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sz="3600" b="1" dirty="0" smtClean="0">
                  <a:solidFill>
                    <a:srgbClr val="FFFF00"/>
                  </a:solidFill>
                </a:rPr>
                <a:t>50% 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285984" y="2643182"/>
              <a:ext cx="421484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285984" y="4714884"/>
              <a:ext cx="635798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2000232" y="4429132"/>
              <a:ext cx="5715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64"/>
            <p:cNvGrpSpPr/>
            <p:nvPr/>
          </p:nvGrpSpPr>
          <p:grpSpPr>
            <a:xfrm>
              <a:off x="2071670" y="3429000"/>
              <a:ext cx="642942" cy="714380"/>
              <a:chOff x="2928926" y="2928934"/>
              <a:chExt cx="642942" cy="71438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2928926" y="3143248"/>
                <a:ext cx="6429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6.5pF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" name="Group 73"/>
            <p:cNvGrpSpPr/>
            <p:nvPr/>
          </p:nvGrpSpPr>
          <p:grpSpPr>
            <a:xfrm>
              <a:off x="6286512" y="2643182"/>
              <a:ext cx="785818" cy="714380"/>
              <a:chOff x="2928926" y="2928934"/>
              <a:chExt cx="785818" cy="71438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5400000">
                <a:off x="3036083" y="3036091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928926" y="3143248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928926" y="3429000"/>
                <a:ext cx="42862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3036083" y="3536157"/>
                <a:ext cx="21431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2928926" y="3143248"/>
                <a:ext cx="7858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C1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1" name="Straight Connector 80"/>
            <p:cNvCxnSpPr/>
            <p:nvPr/>
          </p:nvCxnSpPr>
          <p:spPr>
            <a:xfrm rot="5400000">
              <a:off x="6786578" y="3857628"/>
              <a:ext cx="100013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286644" y="3357562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7286644" y="3857628"/>
              <a:ext cx="1000132" cy="5000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8286776" y="3857628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7215207" y="3786190"/>
              <a:ext cx="285751" cy="2286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6286512" y="3571876"/>
              <a:ext cx="42862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7215206" y="4429132"/>
              <a:ext cx="571504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7322363" y="3964785"/>
              <a:ext cx="35719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Down Arrow 51"/>
            <p:cNvSpPr/>
            <p:nvPr/>
          </p:nvSpPr>
          <p:spPr>
            <a:xfrm>
              <a:off x="4143372" y="1928802"/>
              <a:ext cx="428628" cy="57150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929322" y="2285992"/>
              <a:ext cx="2714644" cy="2643206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5786" y="1428736"/>
              <a:ext cx="2286016" cy="3571900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43768" y="185736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Z1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00232" y="92867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Z2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00958" y="3714752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Amp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95"/>
            <p:cNvGrpSpPr/>
            <p:nvPr/>
          </p:nvGrpSpPr>
          <p:grpSpPr>
            <a:xfrm rot="5400000">
              <a:off x="6679421" y="3464719"/>
              <a:ext cx="357190" cy="714380"/>
              <a:chOff x="1571604" y="4214818"/>
              <a:chExt cx="357190" cy="714380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1571604" y="4357694"/>
                <a:ext cx="357190" cy="428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R2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714480" y="4214818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714480" y="4786322"/>
                <a:ext cx="45719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2500298" y="2571744"/>
              <a:ext cx="3714776" cy="7143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Straight Connector 53"/>
            <p:cNvCxnSpPr/>
            <p:nvPr/>
          </p:nvCxnSpPr>
          <p:spPr>
            <a:xfrm rot="5400000" flipH="1" flipV="1">
              <a:off x="1893075" y="3036091"/>
              <a:ext cx="78581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928662" y="5072074"/>
              <a:ext cx="17508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  </a:t>
              </a:r>
              <a:r>
                <a:rPr lang="en-US" sz="2400" b="1" dirty="0" smtClean="0">
                  <a:solidFill>
                    <a:srgbClr val="FFFF00"/>
                  </a:solidFill>
                  <a:sym typeface="Wingdings" pitchFamily="2" charset="2"/>
                </a:rPr>
                <a:t>250 Ohms</a:t>
              </a:r>
              <a:endParaRPr lang="en-US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786446" y="500063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b="1" dirty="0" smtClean="0">
                <a:solidFill>
                  <a:srgbClr val="FFFF00"/>
                </a:solidFill>
                <a:sym typeface="Wingdings" pitchFamily="2" charset="2"/>
              </a:endParaRPr>
            </a:p>
            <a:p>
              <a:r>
                <a:rPr lang="en-US" sz="2400" b="1" dirty="0" smtClean="0">
                  <a:solidFill>
                    <a:srgbClr val="FFFF00"/>
                  </a:solidFill>
                  <a:sym typeface="Wingdings" pitchFamily="2" charset="2"/>
                </a:rPr>
                <a:t>        250 Ohms</a:t>
              </a:r>
              <a:endParaRPr lang="en-US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643438" y="3071810"/>
              <a:ext cx="12282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sz="3600" b="1" dirty="0" smtClean="0">
                  <a:solidFill>
                    <a:srgbClr val="FFFF00"/>
                  </a:solidFill>
                </a:rPr>
                <a:t>50% </a:t>
              </a:r>
            </a:p>
          </p:txBody>
        </p:sp>
        <p:sp>
          <p:nvSpPr>
            <p:cNvPr id="46" name="Down Arrow 51"/>
            <p:cNvSpPr/>
            <p:nvPr/>
          </p:nvSpPr>
          <p:spPr>
            <a:xfrm rot="16200000">
              <a:off x="4929190" y="2857496"/>
              <a:ext cx="285752" cy="57150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51"/>
            <p:cNvSpPr/>
            <p:nvPr/>
          </p:nvSpPr>
          <p:spPr>
            <a:xfrm rot="5400000">
              <a:off x="3643306" y="2857496"/>
              <a:ext cx="285752" cy="571504"/>
            </a:xfrm>
            <a:prstGeom prst="downArrow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0"/>
            <a:ext cx="3966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 signal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467544" y="3356992"/>
            <a:ext cx="1840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COMPASS (CERN)</a:t>
            </a:r>
            <a:endParaRPr lang="en-US" b="1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1" name="Picture 2" descr="C:\Users\danilo\Documents\Conferences\biodola09\compasschamber.jpg"/>
          <p:cNvPicPr>
            <a:picLocks noChangeAspect="1" noChangeArrowheads="1"/>
          </p:cNvPicPr>
          <p:nvPr/>
        </p:nvPicPr>
        <p:blipFill>
          <a:blip r:embed="rId2" cstate="print"/>
          <a:srcRect b="8571"/>
          <a:stretch>
            <a:fillRect/>
          </a:stretch>
        </p:blipFill>
        <p:spPr bwMode="auto">
          <a:xfrm>
            <a:off x="214282" y="1142984"/>
            <a:ext cx="2514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0"/>
            <a:ext cx="43812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mask examples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 descr="DSC014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71480"/>
            <a:ext cx="1500198" cy="32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228184" y="3933056"/>
            <a:ext cx="2715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/>
              <a:t>LHCb-Muon</a:t>
            </a:r>
            <a:r>
              <a:rPr lang="en-US" b="1" dirty="0" smtClean="0"/>
              <a:t> trigger (CERN)</a:t>
            </a:r>
            <a:endParaRPr lang="en-US" b="1" dirty="0"/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3665067" y="2928934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srgbClr val="FFFF00"/>
              </a:solidFill>
              <a:latin typeface="Century Gothic" charset="0"/>
            </a:endParaRPr>
          </a:p>
        </p:txBody>
      </p:sp>
      <p:sp>
        <p:nvSpPr>
          <p:cNvPr id="54" name="TextBox 3"/>
          <p:cNvSpPr txBox="1">
            <a:spLocks noChangeArrowheads="1"/>
          </p:cNvSpPr>
          <p:nvPr/>
        </p:nvSpPr>
        <p:spPr bwMode="auto">
          <a:xfrm>
            <a:off x="3923928" y="3573016"/>
            <a:ext cx="1584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TOTEM </a:t>
            </a:r>
            <a:r>
              <a:rPr lang="en-US" b="1" dirty="0" smtClean="0"/>
              <a:t>(CERN)</a:t>
            </a:r>
            <a:endParaRPr lang="en-US" b="1" dirty="0"/>
          </a:p>
        </p:txBody>
      </p:sp>
      <p:grpSp>
        <p:nvGrpSpPr>
          <p:cNvPr id="57" name="Group 26"/>
          <p:cNvGrpSpPr>
            <a:grpSpLocks/>
          </p:cNvGrpSpPr>
          <p:nvPr/>
        </p:nvGrpSpPr>
        <p:grpSpPr bwMode="auto">
          <a:xfrm>
            <a:off x="467544" y="4005064"/>
            <a:ext cx="5072098" cy="2357454"/>
            <a:chOff x="196" y="436"/>
            <a:chExt cx="5792" cy="3909"/>
          </a:xfrm>
        </p:grpSpPr>
        <p:pic>
          <p:nvPicPr>
            <p:cNvPr id="58" name="Picture 4" descr="Explosion 01"/>
            <p:cNvPicPr>
              <a:picLocks noChangeAspect="1" noChangeArrowheads="1"/>
            </p:cNvPicPr>
            <p:nvPr/>
          </p:nvPicPr>
          <p:blipFill>
            <a:blip r:embed="rId4" cstate="print"/>
            <a:srcRect l="13066" t="19814" r="6534" b="22290"/>
            <a:stretch>
              <a:fillRect/>
            </a:stretch>
          </p:blipFill>
          <p:spPr bwMode="auto">
            <a:xfrm>
              <a:off x="335" y="436"/>
              <a:ext cx="5540" cy="262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roup 25"/>
            <p:cNvGrpSpPr>
              <a:grpSpLocks/>
            </p:cNvGrpSpPr>
            <p:nvPr/>
          </p:nvGrpSpPr>
          <p:grpSpPr bwMode="auto">
            <a:xfrm>
              <a:off x="196" y="2486"/>
              <a:ext cx="5792" cy="1859"/>
              <a:chOff x="196" y="2486"/>
              <a:chExt cx="5792" cy="1859"/>
            </a:xfrm>
          </p:grpSpPr>
          <p:grpSp>
            <p:nvGrpSpPr>
              <p:cNvPr id="60" name="Group 18"/>
              <p:cNvGrpSpPr>
                <a:grpSpLocks/>
              </p:cNvGrpSpPr>
              <p:nvPr/>
            </p:nvGrpSpPr>
            <p:grpSpPr bwMode="auto">
              <a:xfrm>
                <a:off x="196" y="2968"/>
                <a:ext cx="1024" cy="581"/>
                <a:chOff x="196" y="2968"/>
                <a:chExt cx="1024" cy="581"/>
              </a:xfrm>
            </p:grpSpPr>
            <p:sp>
              <p:nvSpPr>
                <p:cNvPr id="7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96" y="3177"/>
                  <a:ext cx="1024" cy="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/>
                    <a:t>Window</a:t>
                  </a:r>
                </a:p>
              </p:txBody>
            </p:sp>
            <p:sp>
              <p:nvSpPr>
                <p:cNvPr id="80" name="Line 11"/>
                <p:cNvSpPr>
                  <a:spLocks noChangeShapeType="1"/>
                </p:cNvSpPr>
                <p:nvPr/>
              </p:nvSpPr>
              <p:spPr bwMode="auto">
                <a:xfrm>
                  <a:off x="770" y="2968"/>
                  <a:ext cx="7" cy="2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1" name="Group 19"/>
              <p:cNvGrpSpPr>
                <a:grpSpLocks/>
              </p:cNvGrpSpPr>
              <p:nvPr/>
            </p:nvGrpSpPr>
            <p:grpSpPr bwMode="auto">
              <a:xfrm>
                <a:off x="624" y="2915"/>
                <a:ext cx="1152" cy="932"/>
                <a:chOff x="624" y="2915"/>
                <a:chExt cx="1152" cy="932"/>
              </a:xfrm>
            </p:grpSpPr>
            <p:sp>
              <p:nvSpPr>
                <p:cNvPr id="7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24" y="3475"/>
                  <a:ext cx="1152" cy="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/>
                    <a:t>Drift electrode</a:t>
                  </a:r>
                </a:p>
              </p:txBody>
            </p:sp>
            <p:sp>
              <p:nvSpPr>
                <p:cNvPr id="78" name="Line 12"/>
                <p:cNvSpPr>
                  <a:spLocks noChangeShapeType="1"/>
                </p:cNvSpPr>
                <p:nvPr/>
              </p:nvSpPr>
              <p:spPr bwMode="auto">
                <a:xfrm>
                  <a:off x="1025" y="2915"/>
                  <a:ext cx="7" cy="59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2" name="Group 20"/>
              <p:cNvGrpSpPr>
                <a:grpSpLocks/>
              </p:cNvGrpSpPr>
              <p:nvPr/>
            </p:nvGrpSpPr>
            <p:grpSpPr bwMode="auto">
              <a:xfrm>
                <a:off x="1068" y="2805"/>
                <a:ext cx="1024" cy="755"/>
                <a:chOff x="1068" y="2805"/>
                <a:chExt cx="1024" cy="755"/>
              </a:xfrm>
            </p:grpSpPr>
            <p:sp>
              <p:nvSpPr>
                <p:cNvPr id="7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68" y="3188"/>
                  <a:ext cx="1024" cy="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000" dirty="0"/>
                    <a:t>GEM stack</a:t>
                  </a:r>
                </a:p>
              </p:txBody>
            </p:sp>
            <p:sp>
              <p:nvSpPr>
                <p:cNvPr id="76" name="Line 13"/>
                <p:cNvSpPr>
                  <a:spLocks noChangeShapeType="1"/>
                </p:cNvSpPr>
                <p:nvPr/>
              </p:nvSpPr>
              <p:spPr bwMode="auto">
                <a:xfrm>
                  <a:off x="1669" y="2805"/>
                  <a:ext cx="7" cy="36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3" name="Group 21"/>
              <p:cNvGrpSpPr>
                <a:grpSpLocks/>
              </p:cNvGrpSpPr>
              <p:nvPr/>
            </p:nvGrpSpPr>
            <p:grpSpPr bwMode="auto">
              <a:xfrm>
                <a:off x="1954" y="2830"/>
                <a:ext cx="1338" cy="1505"/>
                <a:chOff x="1954" y="2830"/>
                <a:chExt cx="1338" cy="1505"/>
              </a:xfrm>
            </p:grpSpPr>
            <p:sp>
              <p:nvSpPr>
                <p:cNvPr id="7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954" y="3032"/>
                  <a:ext cx="1338" cy="1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/>
                    <a:t>Pad Plane  Support                      &amp;                        Media-Distribution</a:t>
                  </a:r>
                </a:p>
              </p:txBody>
            </p:sp>
            <p:sp>
              <p:nvSpPr>
                <p:cNvPr id="74" name="Line 14"/>
                <p:cNvSpPr>
                  <a:spLocks noChangeShapeType="1"/>
                </p:cNvSpPr>
                <p:nvPr/>
              </p:nvSpPr>
              <p:spPr bwMode="auto">
                <a:xfrm>
                  <a:off x="2621" y="2830"/>
                  <a:ext cx="7" cy="2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4" name="Group 22"/>
              <p:cNvGrpSpPr>
                <a:grpSpLocks/>
              </p:cNvGrpSpPr>
              <p:nvPr/>
            </p:nvGrpSpPr>
            <p:grpSpPr bwMode="auto">
              <a:xfrm>
                <a:off x="3033" y="2760"/>
                <a:ext cx="1726" cy="1093"/>
                <a:chOff x="3033" y="2760"/>
                <a:chExt cx="1726" cy="1093"/>
              </a:xfrm>
            </p:grpSpPr>
            <p:sp>
              <p:nvSpPr>
                <p:cNvPr id="7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33" y="3015"/>
                  <a:ext cx="1726" cy="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/>
                    <a:t>Cooling                  Support                                 &amp; </a:t>
                  </a:r>
                  <a:r>
                    <a:rPr lang="en-US" sz="1000" dirty="0" smtClean="0"/>
                    <a:t>LV- </a:t>
                  </a:r>
                  <a:r>
                    <a:rPr lang="en-US" sz="1000" dirty="0"/>
                    <a:t>Distribution</a:t>
                  </a:r>
                </a:p>
              </p:txBody>
            </p:sp>
            <p:sp>
              <p:nvSpPr>
                <p:cNvPr id="72" name="Line 15"/>
                <p:cNvSpPr>
                  <a:spLocks noChangeShapeType="1"/>
                </p:cNvSpPr>
                <p:nvPr/>
              </p:nvSpPr>
              <p:spPr bwMode="auto">
                <a:xfrm>
                  <a:off x="3313" y="2760"/>
                  <a:ext cx="329" cy="2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5" name="Group 23"/>
              <p:cNvGrpSpPr>
                <a:grpSpLocks/>
              </p:cNvGrpSpPr>
              <p:nvPr/>
            </p:nvGrpSpPr>
            <p:grpSpPr bwMode="auto">
              <a:xfrm>
                <a:off x="4501" y="2556"/>
                <a:ext cx="1057" cy="1065"/>
                <a:chOff x="4501" y="2556"/>
                <a:chExt cx="1057" cy="1065"/>
              </a:xfrm>
            </p:grpSpPr>
            <p:sp>
              <p:nvSpPr>
                <p:cNvPr id="6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501" y="3016"/>
                  <a:ext cx="1057" cy="6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00" dirty="0"/>
                    <a:t>Front-End Electronic</a:t>
                  </a:r>
                </a:p>
              </p:txBody>
            </p:sp>
            <p:sp>
              <p:nvSpPr>
                <p:cNvPr id="70" name="Line 16"/>
                <p:cNvSpPr>
                  <a:spLocks noChangeShapeType="1"/>
                </p:cNvSpPr>
                <p:nvPr/>
              </p:nvSpPr>
              <p:spPr bwMode="auto">
                <a:xfrm>
                  <a:off x="5049" y="2556"/>
                  <a:ext cx="7" cy="4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6" name="Group 24"/>
              <p:cNvGrpSpPr>
                <a:grpSpLocks/>
              </p:cNvGrpSpPr>
              <p:nvPr/>
            </p:nvGrpSpPr>
            <p:grpSpPr bwMode="auto">
              <a:xfrm>
                <a:off x="4787" y="2486"/>
                <a:ext cx="1201" cy="1859"/>
                <a:chOff x="4787" y="2486"/>
                <a:chExt cx="1201" cy="1859"/>
              </a:xfrm>
            </p:grpSpPr>
            <p:sp>
              <p:nvSpPr>
                <p:cNvPr id="6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787" y="3507"/>
                  <a:ext cx="1201" cy="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000" dirty="0"/>
                    <a:t>Shielding Cover</a:t>
                  </a:r>
                </a:p>
                <a:p>
                  <a:pPr algn="ctr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000" dirty="0"/>
                    <a:t> &amp; </a:t>
                  </a:r>
                </a:p>
                <a:p>
                  <a:pPr algn="ctr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000" dirty="0"/>
                    <a:t>Read-out Plane</a:t>
                  </a:r>
                </a:p>
              </p:txBody>
            </p:sp>
            <p:sp>
              <p:nvSpPr>
                <p:cNvPr id="68" name="Line 17"/>
                <p:cNvSpPr>
                  <a:spLocks noChangeShapeType="1"/>
                </p:cNvSpPr>
                <p:nvPr/>
              </p:nvSpPr>
              <p:spPr bwMode="auto">
                <a:xfrm>
                  <a:off x="5405" y="2486"/>
                  <a:ext cx="7" cy="9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 w="lg" len="lg"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1" name="TextBox 6"/>
          <p:cNvSpPr txBox="1">
            <a:spLocks noChangeArrowheads="1"/>
          </p:cNvSpPr>
          <p:nvPr/>
        </p:nvSpPr>
        <p:spPr bwMode="auto">
          <a:xfrm>
            <a:off x="611560" y="6093296"/>
            <a:ext cx="36724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STAR experiment (US)</a:t>
            </a:r>
            <a:endParaRPr lang="en-US" sz="2000" b="1" dirty="0"/>
          </a:p>
        </p:txBody>
      </p:sp>
      <p:pic>
        <p:nvPicPr>
          <p:cNvPr id="82" name="Picture 81" descr="t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714356"/>
            <a:ext cx="2071702" cy="2757785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6084168" y="4869160"/>
            <a:ext cx="288032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ym typeface="Wingdings" pitchFamily="2" charset="2"/>
              </a:rPr>
              <a:t>Present double mask production quantities : around 500 GEMs/ year in average</a:t>
            </a:r>
          </a:p>
          <a:p>
            <a:pPr>
              <a:buFontTx/>
              <a:buChar char="•"/>
              <a:defRPr/>
            </a:pPr>
            <a:r>
              <a:rPr lang="en-US" b="1" dirty="0" smtClean="0">
                <a:sym typeface="Wingdings" pitchFamily="2" charset="2"/>
              </a:rPr>
              <a:t>Max size: 40cm x 40cm</a:t>
            </a:r>
          </a:p>
          <a:p>
            <a:pPr>
              <a:defRPr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1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80</a:t>
            </a:fld>
            <a:endParaRPr lang="fr-FR"/>
          </a:p>
        </p:txBody>
      </p:sp>
      <p:grpSp>
        <p:nvGrpSpPr>
          <p:cNvPr id="2" name="Group 50"/>
          <p:cNvGrpSpPr/>
          <p:nvPr/>
        </p:nvGrpSpPr>
        <p:grpSpPr>
          <a:xfrm>
            <a:off x="1500166" y="2643182"/>
            <a:ext cx="357190" cy="714380"/>
            <a:chOff x="1571604" y="4214818"/>
            <a:chExt cx="357190" cy="714380"/>
          </a:xfrm>
        </p:grpSpPr>
        <p:sp>
          <p:nvSpPr>
            <p:cNvPr id="12" name="Rectangle 1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928670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643042" y="1928802"/>
            <a:ext cx="4857784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000504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93075" y="232171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371475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3714744" y="1857364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1250133" y="232171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 flipH="1" flipV="1">
            <a:off x="1285852" y="3643314"/>
            <a:ext cx="7143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3714744" y="100010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2714620"/>
            <a:ext cx="428628" cy="714380"/>
            <a:chOff x="2928926" y="2928934"/>
            <a:chExt cx="428628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0" y="37861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78579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/>
          <p:nvPr/>
        </p:nvGrpSpPr>
        <p:grpSpPr>
          <a:xfrm>
            <a:off x="6286512" y="1928802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3143248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2643182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3143248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3143248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9" idx="0"/>
          </p:cNvCxnSpPr>
          <p:nvPr/>
        </p:nvCxnSpPr>
        <p:spPr>
          <a:xfrm flipV="1">
            <a:off x="7215207" y="3071810"/>
            <a:ext cx="285751" cy="228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286512" y="285749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215206" y="3714752"/>
            <a:ext cx="571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250405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3571868" y="1142984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214810" y="114298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spark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43768" y="114298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928662" y="2000240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607191" y="1464455"/>
            <a:ext cx="1071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357562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00958" y="3000372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95"/>
          <p:cNvGrpSpPr/>
          <p:nvPr/>
        </p:nvGrpSpPr>
        <p:grpSpPr>
          <a:xfrm rot="5400000">
            <a:off x="6679421" y="275033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285984" y="185736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 86"/>
          <p:cNvSpPr/>
          <p:nvPr/>
        </p:nvSpPr>
        <p:spPr>
          <a:xfrm>
            <a:off x="704850" y="561975"/>
            <a:ext cx="7829550" cy="3762375"/>
          </a:xfrm>
          <a:custGeom>
            <a:avLst/>
            <a:gdLst>
              <a:gd name="connsiteX0" fmla="*/ 1466850 w 7829550"/>
              <a:gd name="connsiteY0" fmla="*/ 3533775 h 3762375"/>
              <a:gd name="connsiteX1" fmla="*/ 400050 w 7829550"/>
              <a:gd name="connsiteY1" fmla="*/ 3533775 h 3762375"/>
              <a:gd name="connsiteX2" fmla="*/ 228600 w 7829550"/>
              <a:gd name="connsiteY2" fmla="*/ 2962275 h 3762375"/>
              <a:gd name="connsiteX3" fmla="*/ 152400 w 7829550"/>
              <a:gd name="connsiteY3" fmla="*/ 1114425 h 3762375"/>
              <a:gd name="connsiteX4" fmla="*/ 361950 w 7829550"/>
              <a:gd name="connsiteY4" fmla="*/ 180975 h 3762375"/>
              <a:gd name="connsiteX5" fmla="*/ 2324100 w 7829550"/>
              <a:gd name="connsiteY5" fmla="*/ 123825 h 3762375"/>
              <a:gd name="connsiteX6" fmla="*/ 2990850 w 7829550"/>
              <a:gd name="connsiteY6" fmla="*/ 161925 h 3762375"/>
              <a:gd name="connsiteX7" fmla="*/ 3200400 w 7829550"/>
              <a:gd name="connsiteY7" fmla="*/ 1095375 h 3762375"/>
              <a:gd name="connsiteX8" fmla="*/ 4286250 w 7829550"/>
              <a:gd name="connsiteY8" fmla="*/ 1190625 h 3762375"/>
              <a:gd name="connsiteX9" fmla="*/ 5753100 w 7829550"/>
              <a:gd name="connsiteY9" fmla="*/ 1133475 h 3762375"/>
              <a:gd name="connsiteX10" fmla="*/ 6019800 w 7829550"/>
              <a:gd name="connsiteY10" fmla="*/ 2238375 h 3762375"/>
              <a:gd name="connsiteX11" fmla="*/ 6915150 w 7829550"/>
              <a:gd name="connsiteY11" fmla="*/ 2371725 h 3762375"/>
              <a:gd name="connsiteX12" fmla="*/ 6915150 w 7829550"/>
              <a:gd name="connsiteY12" fmla="*/ 3571875 h 3762375"/>
              <a:gd name="connsiteX13" fmla="*/ 1466850 w 7829550"/>
              <a:gd name="connsiteY13" fmla="*/ 3533775 h 37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29550" h="3762375">
                <a:moveTo>
                  <a:pt x="1466850" y="3533775"/>
                </a:moveTo>
                <a:cubicBezTo>
                  <a:pt x="381000" y="3527425"/>
                  <a:pt x="606425" y="3629025"/>
                  <a:pt x="400050" y="3533775"/>
                </a:cubicBezTo>
                <a:cubicBezTo>
                  <a:pt x="193675" y="3438525"/>
                  <a:pt x="269875" y="3365500"/>
                  <a:pt x="228600" y="2962275"/>
                </a:cubicBezTo>
                <a:cubicBezTo>
                  <a:pt x="187325" y="2559050"/>
                  <a:pt x="130175" y="1577975"/>
                  <a:pt x="152400" y="1114425"/>
                </a:cubicBezTo>
                <a:cubicBezTo>
                  <a:pt x="174625" y="650875"/>
                  <a:pt x="0" y="346075"/>
                  <a:pt x="361950" y="180975"/>
                </a:cubicBezTo>
                <a:cubicBezTo>
                  <a:pt x="723900" y="15875"/>
                  <a:pt x="1885950" y="127000"/>
                  <a:pt x="2324100" y="123825"/>
                </a:cubicBezTo>
                <a:cubicBezTo>
                  <a:pt x="2762250" y="120650"/>
                  <a:pt x="2844800" y="0"/>
                  <a:pt x="2990850" y="161925"/>
                </a:cubicBezTo>
                <a:cubicBezTo>
                  <a:pt x="3136900" y="323850"/>
                  <a:pt x="2984500" y="923925"/>
                  <a:pt x="3200400" y="1095375"/>
                </a:cubicBezTo>
                <a:cubicBezTo>
                  <a:pt x="3416300" y="1266825"/>
                  <a:pt x="3860800" y="1184275"/>
                  <a:pt x="4286250" y="1190625"/>
                </a:cubicBezTo>
                <a:cubicBezTo>
                  <a:pt x="4711700" y="1196975"/>
                  <a:pt x="5464175" y="958850"/>
                  <a:pt x="5753100" y="1133475"/>
                </a:cubicBezTo>
                <a:cubicBezTo>
                  <a:pt x="6042025" y="1308100"/>
                  <a:pt x="5826125" y="2032000"/>
                  <a:pt x="6019800" y="2238375"/>
                </a:cubicBezTo>
                <a:cubicBezTo>
                  <a:pt x="6213475" y="2444750"/>
                  <a:pt x="6765925" y="2149475"/>
                  <a:pt x="6915150" y="2371725"/>
                </a:cubicBezTo>
                <a:cubicBezTo>
                  <a:pt x="7064375" y="2593975"/>
                  <a:pt x="7829550" y="3381375"/>
                  <a:pt x="6915150" y="3571875"/>
                </a:cubicBezTo>
                <a:cubicBezTo>
                  <a:pt x="6000750" y="3762375"/>
                  <a:pt x="2552700" y="3540125"/>
                  <a:pt x="1466850" y="353377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5929322" y="157161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2269067" y="1535289"/>
            <a:ext cx="1512711" cy="2562578"/>
          </a:xfrm>
          <a:custGeom>
            <a:avLst/>
            <a:gdLst>
              <a:gd name="connsiteX0" fmla="*/ 1512711 w 1512711"/>
              <a:gd name="connsiteY0" fmla="*/ 0 h 2562578"/>
              <a:gd name="connsiteX1" fmla="*/ 1422400 w 1512711"/>
              <a:gd name="connsiteY1" fmla="*/ 214489 h 2562578"/>
              <a:gd name="connsiteX2" fmla="*/ 1162755 w 1512711"/>
              <a:gd name="connsiteY2" fmla="*/ 237067 h 2562578"/>
              <a:gd name="connsiteX3" fmla="*/ 203200 w 1512711"/>
              <a:gd name="connsiteY3" fmla="*/ 270933 h 2562578"/>
              <a:gd name="connsiteX4" fmla="*/ 124177 w 1512711"/>
              <a:gd name="connsiteY4" fmla="*/ 1095022 h 2562578"/>
              <a:gd name="connsiteX5" fmla="*/ 158044 w 1512711"/>
              <a:gd name="connsiteY5" fmla="*/ 2257778 h 2562578"/>
              <a:gd name="connsiteX6" fmla="*/ 0 w 1512711"/>
              <a:gd name="connsiteY6" fmla="*/ 2562578 h 256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711" h="2562578">
                <a:moveTo>
                  <a:pt x="1512711" y="0"/>
                </a:moveTo>
                <a:cubicBezTo>
                  <a:pt x="1496718" y="87489"/>
                  <a:pt x="1480726" y="174978"/>
                  <a:pt x="1422400" y="214489"/>
                </a:cubicBezTo>
                <a:cubicBezTo>
                  <a:pt x="1364074" y="254000"/>
                  <a:pt x="1365955" y="227660"/>
                  <a:pt x="1162755" y="237067"/>
                </a:cubicBezTo>
                <a:cubicBezTo>
                  <a:pt x="959555" y="246474"/>
                  <a:pt x="376296" y="127941"/>
                  <a:pt x="203200" y="270933"/>
                </a:cubicBezTo>
                <a:cubicBezTo>
                  <a:pt x="30104" y="413926"/>
                  <a:pt x="131703" y="763881"/>
                  <a:pt x="124177" y="1095022"/>
                </a:cubicBezTo>
                <a:cubicBezTo>
                  <a:pt x="116651" y="1426163"/>
                  <a:pt x="178740" y="2013185"/>
                  <a:pt x="158044" y="2257778"/>
                </a:cubicBezTo>
                <a:cubicBezTo>
                  <a:pt x="137348" y="2502371"/>
                  <a:pt x="31985" y="2511778"/>
                  <a:pt x="0" y="2562578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9"/>
          <p:cNvGrpSpPr/>
          <p:nvPr/>
        </p:nvGrpSpPr>
        <p:grpSpPr>
          <a:xfrm>
            <a:off x="3571868" y="1071546"/>
            <a:ext cx="428628" cy="714380"/>
            <a:chOff x="2928926" y="2928934"/>
            <a:chExt cx="428628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714480" y="4929198"/>
            <a:ext cx="468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C4 is the generator</a:t>
            </a:r>
          </a:p>
          <a:p>
            <a:r>
              <a:rPr lang="en-US" dirty="0" smtClean="0"/>
              <a:t>R1 is to high to drive any significant current</a:t>
            </a: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0" y="0"/>
            <a:ext cx="2542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Sparks (1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Ghz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0"/>
          <p:cNvSpPr txBox="1"/>
          <p:nvPr/>
        </p:nvSpPr>
        <p:spPr>
          <a:xfrm>
            <a:off x="1115616" y="4365104"/>
            <a:ext cx="72955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-Peak current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 Q=C1x 580 V during a few ns  around 100 Amps</a:t>
            </a:r>
          </a:p>
          <a:p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	</a:t>
            </a:r>
            <a:r>
              <a:rPr lang="en-US" b="1" dirty="0" smtClean="0">
                <a:solidFill>
                  <a:srgbClr val="FFFF00"/>
                </a:solidFill>
              </a:rPr>
              <a:t>  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81</a:t>
            </a:fld>
            <a:endParaRPr lang="fr-FR"/>
          </a:p>
        </p:txBody>
      </p:sp>
      <p:cxnSp>
        <p:nvCxnSpPr>
          <p:cNvPr id="47" name="Straight Connector 46"/>
          <p:cNvCxnSpPr/>
          <p:nvPr/>
        </p:nvCxnSpPr>
        <p:spPr>
          <a:xfrm>
            <a:off x="1142976" y="928670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285984" y="1928801"/>
            <a:ext cx="4214842" cy="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000504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0" y="37861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78579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73"/>
          <p:cNvGrpSpPr/>
          <p:nvPr/>
        </p:nvGrpSpPr>
        <p:grpSpPr>
          <a:xfrm>
            <a:off x="6286512" y="1928802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5" name="Straight Connector 94"/>
          <p:cNvCxnSpPr/>
          <p:nvPr/>
        </p:nvCxnSpPr>
        <p:spPr>
          <a:xfrm rot="5400000">
            <a:off x="6286512" y="2857496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>
            <a:off x="3571868" y="1142984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214810" y="114298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spark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43768" y="114298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Z1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" name="Group 64"/>
          <p:cNvGrpSpPr/>
          <p:nvPr/>
        </p:nvGrpSpPr>
        <p:grpSpPr>
          <a:xfrm>
            <a:off x="928662" y="2000240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607191" y="1464455"/>
            <a:ext cx="1071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357562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95"/>
          <p:cNvGrpSpPr/>
          <p:nvPr/>
        </p:nvGrpSpPr>
        <p:grpSpPr>
          <a:xfrm rot="5400000">
            <a:off x="6679421" y="2750339"/>
            <a:ext cx="357190" cy="714380"/>
            <a:chOff x="1571604" y="4214818"/>
            <a:chExt cx="357190" cy="714380"/>
          </a:xfrm>
        </p:grpSpPr>
        <p:sp>
          <p:nvSpPr>
            <p:cNvPr id="97" name="Rectangle 96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R2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00298" y="1857364"/>
            <a:ext cx="3714776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 86"/>
          <p:cNvSpPr/>
          <p:nvPr/>
        </p:nvSpPr>
        <p:spPr>
          <a:xfrm>
            <a:off x="704850" y="561975"/>
            <a:ext cx="7829550" cy="3762375"/>
          </a:xfrm>
          <a:custGeom>
            <a:avLst/>
            <a:gdLst>
              <a:gd name="connsiteX0" fmla="*/ 1466850 w 7829550"/>
              <a:gd name="connsiteY0" fmla="*/ 3533775 h 3762375"/>
              <a:gd name="connsiteX1" fmla="*/ 400050 w 7829550"/>
              <a:gd name="connsiteY1" fmla="*/ 3533775 h 3762375"/>
              <a:gd name="connsiteX2" fmla="*/ 228600 w 7829550"/>
              <a:gd name="connsiteY2" fmla="*/ 2962275 h 3762375"/>
              <a:gd name="connsiteX3" fmla="*/ 152400 w 7829550"/>
              <a:gd name="connsiteY3" fmla="*/ 1114425 h 3762375"/>
              <a:gd name="connsiteX4" fmla="*/ 361950 w 7829550"/>
              <a:gd name="connsiteY4" fmla="*/ 180975 h 3762375"/>
              <a:gd name="connsiteX5" fmla="*/ 2324100 w 7829550"/>
              <a:gd name="connsiteY5" fmla="*/ 123825 h 3762375"/>
              <a:gd name="connsiteX6" fmla="*/ 2990850 w 7829550"/>
              <a:gd name="connsiteY6" fmla="*/ 161925 h 3762375"/>
              <a:gd name="connsiteX7" fmla="*/ 3200400 w 7829550"/>
              <a:gd name="connsiteY7" fmla="*/ 1095375 h 3762375"/>
              <a:gd name="connsiteX8" fmla="*/ 4286250 w 7829550"/>
              <a:gd name="connsiteY8" fmla="*/ 1190625 h 3762375"/>
              <a:gd name="connsiteX9" fmla="*/ 5753100 w 7829550"/>
              <a:gd name="connsiteY9" fmla="*/ 1133475 h 3762375"/>
              <a:gd name="connsiteX10" fmla="*/ 6019800 w 7829550"/>
              <a:gd name="connsiteY10" fmla="*/ 2238375 h 3762375"/>
              <a:gd name="connsiteX11" fmla="*/ 6915150 w 7829550"/>
              <a:gd name="connsiteY11" fmla="*/ 2371725 h 3762375"/>
              <a:gd name="connsiteX12" fmla="*/ 6915150 w 7829550"/>
              <a:gd name="connsiteY12" fmla="*/ 3571875 h 3762375"/>
              <a:gd name="connsiteX13" fmla="*/ 1466850 w 7829550"/>
              <a:gd name="connsiteY13" fmla="*/ 3533775 h 37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29550" h="3762375">
                <a:moveTo>
                  <a:pt x="1466850" y="3533775"/>
                </a:moveTo>
                <a:cubicBezTo>
                  <a:pt x="381000" y="3527425"/>
                  <a:pt x="606425" y="3629025"/>
                  <a:pt x="400050" y="3533775"/>
                </a:cubicBezTo>
                <a:cubicBezTo>
                  <a:pt x="193675" y="3438525"/>
                  <a:pt x="269875" y="3365500"/>
                  <a:pt x="228600" y="2962275"/>
                </a:cubicBezTo>
                <a:cubicBezTo>
                  <a:pt x="187325" y="2559050"/>
                  <a:pt x="130175" y="1577975"/>
                  <a:pt x="152400" y="1114425"/>
                </a:cubicBezTo>
                <a:cubicBezTo>
                  <a:pt x="174625" y="650875"/>
                  <a:pt x="0" y="346075"/>
                  <a:pt x="361950" y="180975"/>
                </a:cubicBezTo>
                <a:cubicBezTo>
                  <a:pt x="723900" y="15875"/>
                  <a:pt x="1885950" y="127000"/>
                  <a:pt x="2324100" y="123825"/>
                </a:cubicBezTo>
                <a:cubicBezTo>
                  <a:pt x="2762250" y="120650"/>
                  <a:pt x="2844800" y="0"/>
                  <a:pt x="2990850" y="161925"/>
                </a:cubicBezTo>
                <a:cubicBezTo>
                  <a:pt x="3136900" y="323850"/>
                  <a:pt x="2984500" y="923925"/>
                  <a:pt x="3200400" y="1095375"/>
                </a:cubicBezTo>
                <a:cubicBezTo>
                  <a:pt x="3416300" y="1266825"/>
                  <a:pt x="3860800" y="1184275"/>
                  <a:pt x="4286250" y="1190625"/>
                </a:cubicBezTo>
                <a:cubicBezTo>
                  <a:pt x="4711700" y="1196975"/>
                  <a:pt x="5464175" y="958850"/>
                  <a:pt x="5753100" y="1133475"/>
                </a:cubicBezTo>
                <a:cubicBezTo>
                  <a:pt x="6042025" y="1308100"/>
                  <a:pt x="5826125" y="2032000"/>
                  <a:pt x="6019800" y="2238375"/>
                </a:cubicBezTo>
                <a:cubicBezTo>
                  <a:pt x="6213475" y="2444750"/>
                  <a:pt x="6765925" y="2149475"/>
                  <a:pt x="6915150" y="2371725"/>
                </a:cubicBezTo>
                <a:cubicBezTo>
                  <a:pt x="7064375" y="2593975"/>
                  <a:pt x="7829550" y="3381375"/>
                  <a:pt x="6915150" y="3571875"/>
                </a:cubicBezTo>
                <a:cubicBezTo>
                  <a:pt x="6000750" y="3762375"/>
                  <a:pt x="2552700" y="3540125"/>
                  <a:pt x="1466850" y="353377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5929322" y="1571612"/>
            <a:ext cx="2714644" cy="2643206"/>
          </a:xfrm>
          <a:prstGeom prst="rect">
            <a:avLst/>
          </a:prstGeom>
          <a:noFill/>
          <a:ln>
            <a:gradFill>
              <a:gsLst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iangle isocèle 95"/>
          <p:cNvSpPr/>
          <p:nvPr/>
        </p:nvSpPr>
        <p:spPr>
          <a:xfrm>
            <a:off x="7215206" y="3286124"/>
            <a:ext cx="428628" cy="357190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Triangle isocèle 100"/>
          <p:cNvSpPr/>
          <p:nvPr/>
        </p:nvSpPr>
        <p:spPr>
          <a:xfrm rot="10800000">
            <a:off x="7715272" y="3286124"/>
            <a:ext cx="428628" cy="357190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103"/>
          <p:cNvCxnSpPr>
            <a:stCxn id="96" idx="0"/>
          </p:cNvCxnSpPr>
          <p:nvPr/>
        </p:nvCxnSpPr>
        <p:spPr>
          <a:xfrm rot="5400000" flipH="1" flipV="1">
            <a:off x="7322363" y="3178967"/>
            <a:ext cx="214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 rot="5400000" flipH="1" flipV="1">
            <a:off x="7822429" y="3178967"/>
            <a:ext cx="214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>
            <a:endCxn id="96" idx="3"/>
          </p:cNvCxnSpPr>
          <p:nvPr/>
        </p:nvCxnSpPr>
        <p:spPr>
          <a:xfrm rot="5400000" flipH="1" flipV="1">
            <a:off x="7250925" y="3821909"/>
            <a:ext cx="3571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 rot="5400000" flipH="1" flipV="1">
            <a:off x="7750991" y="3821909"/>
            <a:ext cx="3571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>
            <a:stCxn id="99" idx="0"/>
          </p:cNvCxnSpPr>
          <p:nvPr/>
        </p:nvCxnSpPr>
        <p:spPr>
          <a:xfrm flipV="1">
            <a:off x="7215207" y="3071810"/>
            <a:ext cx="714379" cy="228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rot="10800000">
            <a:off x="7786710" y="3643314"/>
            <a:ext cx="3571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 rot="10800000">
            <a:off x="7215206" y="3286124"/>
            <a:ext cx="3571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0"/>
          <p:cNvSpPr txBox="1"/>
          <p:nvPr/>
        </p:nvSpPr>
        <p:spPr>
          <a:xfrm>
            <a:off x="251520" y="5013176"/>
            <a:ext cx="84296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During spark </a:t>
            </a:r>
            <a:r>
              <a:rPr lang="en-US" sz="1400" dirty="0" smtClean="0"/>
              <a:t>the charging of C1</a:t>
            </a:r>
            <a:r>
              <a:rPr lang="en-US" sz="1400" dirty="0" smtClean="0"/>
              <a:t> </a:t>
            </a:r>
            <a:r>
              <a:rPr lang="en-US" sz="1400" dirty="0" smtClean="0"/>
              <a:t>defines the spark </a:t>
            </a:r>
            <a:r>
              <a:rPr lang="en-US" sz="1400" dirty="0" smtClean="0"/>
              <a:t>current for 1 line</a:t>
            </a:r>
          </a:p>
          <a:p>
            <a:r>
              <a:rPr lang="en-US" sz="1400" dirty="0" smtClean="0"/>
              <a:t>- The neighboring line  start to spark  taking charges from C4</a:t>
            </a:r>
          </a:p>
          <a:p>
            <a:r>
              <a:rPr lang="en-US" sz="1400" dirty="0" smtClean="0"/>
              <a:t>-When  lots of lines have sparked the voltage of C4 is low enough to stop the spark mechanism </a:t>
            </a:r>
            <a:endParaRPr lang="en-US" sz="1400" dirty="0" smtClean="0">
              <a:sym typeface="Wingdings" pitchFamily="2" charset="2"/>
            </a:endParaRPr>
          </a:p>
          <a:p>
            <a:r>
              <a:rPr lang="en-US" sz="1400" dirty="0" smtClean="0">
                <a:sym typeface="Wingdings" pitchFamily="2" charset="2"/>
              </a:rPr>
              <a:t>-C4 is then refilled by the external power supply </a:t>
            </a:r>
          </a:p>
          <a:p>
            <a:endParaRPr lang="en-US" sz="1400" dirty="0" smtClean="0">
              <a:sym typeface="Wingdings" pitchFamily="2" charset="2"/>
            </a:endParaRPr>
          </a:p>
          <a:p>
            <a:r>
              <a:rPr lang="en-US" sz="1400" dirty="0" smtClean="0">
                <a:sym typeface="Wingdings" pitchFamily="2" charset="2"/>
              </a:rPr>
              <a:t>                                       Increasing C4  increase the number of sparking lines  </a:t>
            </a:r>
            <a:endParaRPr lang="en-US" sz="1400" dirty="0" smtClean="0"/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2071670" y="2714620"/>
            <a:ext cx="428628" cy="714380"/>
            <a:chOff x="2928926" y="2928934"/>
            <a:chExt cx="428628" cy="714380"/>
          </a:xfrm>
        </p:grpSpPr>
        <p:cxnSp>
          <p:nvCxnSpPr>
            <p:cNvPr id="55" name="Straight Connector 5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>
          <a:xfrm rot="5400000" flipH="1" flipV="1">
            <a:off x="1893075" y="2321711"/>
            <a:ext cx="7858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2000232" y="3714752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2269067" y="1535289"/>
            <a:ext cx="1512711" cy="2562578"/>
          </a:xfrm>
          <a:custGeom>
            <a:avLst/>
            <a:gdLst>
              <a:gd name="connsiteX0" fmla="*/ 1512711 w 1512711"/>
              <a:gd name="connsiteY0" fmla="*/ 0 h 2562578"/>
              <a:gd name="connsiteX1" fmla="*/ 1422400 w 1512711"/>
              <a:gd name="connsiteY1" fmla="*/ 214489 h 2562578"/>
              <a:gd name="connsiteX2" fmla="*/ 1162755 w 1512711"/>
              <a:gd name="connsiteY2" fmla="*/ 237067 h 2562578"/>
              <a:gd name="connsiteX3" fmla="*/ 203200 w 1512711"/>
              <a:gd name="connsiteY3" fmla="*/ 270933 h 2562578"/>
              <a:gd name="connsiteX4" fmla="*/ 124177 w 1512711"/>
              <a:gd name="connsiteY4" fmla="*/ 1095022 h 2562578"/>
              <a:gd name="connsiteX5" fmla="*/ 158044 w 1512711"/>
              <a:gd name="connsiteY5" fmla="*/ 2257778 h 2562578"/>
              <a:gd name="connsiteX6" fmla="*/ 0 w 1512711"/>
              <a:gd name="connsiteY6" fmla="*/ 2562578 h 256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711" h="2562578">
                <a:moveTo>
                  <a:pt x="1512711" y="0"/>
                </a:moveTo>
                <a:cubicBezTo>
                  <a:pt x="1496718" y="87489"/>
                  <a:pt x="1480726" y="174978"/>
                  <a:pt x="1422400" y="214489"/>
                </a:cubicBezTo>
                <a:cubicBezTo>
                  <a:pt x="1364074" y="254000"/>
                  <a:pt x="1365955" y="227660"/>
                  <a:pt x="1162755" y="237067"/>
                </a:cubicBezTo>
                <a:cubicBezTo>
                  <a:pt x="959555" y="246474"/>
                  <a:pt x="376296" y="127941"/>
                  <a:pt x="203200" y="270933"/>
                </a:cubicBezTo>
                <a:cubicBezTo>
                  <a:pt x="30104" y="413926"/>
                  <a:pt x="131703" y="763881"/>
                  <a:pt x="124177" y="1095022"/>
                </a:cubicBezTo>
                <a:cubicBezTo>
                  <a:pt x="116651" y="1426163"/>
                  <a:pt x="178740" y="2013185"/>
                  <a:pt x="158044" y="2257778"/>
                </a:cubicBezTo>
                <a:cubicBezTo>
                  <a:pt x="137348" y="2502371"/>
                  <a:pt x="31985" y="2511778"/>
                  <a:pt x="0" y="2562578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50"/>
          <p:cNvSpPr txBox="1"/>
          <p:nvPr/>
        </p:nvSpPr>
        <p:spPr>
          <a:xfrm>
            <a:off x="2555776" y="2924944"/>
            <a:ext cx="3500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sym typeface="Wingdings" pitchFamily="2" charset="2"/>
              </a:rPr>
              <a:t>150Ohms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858000" y="1700808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050" dirty="0" smtClean="0">
                <a:solidFill>
                  <a:prstClr val="black"/>
                </a:solidFill>
              </a:rPr>
              <a:t>-C1 =200pF </a:t>
            </a:r>
            <a:r>
              <a:rPr lang="en-US" sz="1050" dirty="0" smtClean="0">
                <a:solidFill>
                  <a:prstClr val="black"/>
                </a:solidFill>
                <a:sym typeface="Wingdings" pitchFamily="2" charset="2"/>
              </a:rPr>
              <a:t> 2 Ohms</a:t>
            </a:r>
          </a:p>
          <a:p>
            <a:pPr lvl="0"/>
            <a:r>
              <a:rPr lang="en-US" sz="1050" dirty="0" smtClean="0">
                <a:solidFill>
                  <a:prstClr val="black"/>
                </a:solidFill>
                <a:sym typeface="Wingdings" pitchFamily="2" charset="2"/>
              </a:rPr>
              <a:t>-R3 = 10 Ohms</a:t>
            </a:r>
          </a:p>
          <a:p>
            <a:pPr lvl="0"/>
            <a:r>
              <a:rPr lang="en-US" sz="1050" dirty="0" smtClean="0">
                <a:solidFill>
                  <a:prstClr val="black"/>
                </a:solidFill>
                <a:sym typeface="Wingdings" pitchFamily="2" charset="2"/>
              </a:rPr>
              <a:t>-Diodes  less than 1 Ohms</a:t>
            </a:r>
          </a:p>
          <a:p>
            <a:pPr lvl="0"/>
            <a:endParaRPr lang="en-US" sz="1050" dirty="0" smtClean="0">
              <a:solidFill>
                <a:prstClr val="black"/>
              </a:solidFill>
              <a:sym typeface="Wingdings" pitchFamily="2" charset="2"/>
            </a:endParaRPr>
          </a:p>
          <a:p>
            <a:pPr lvl="0"/>
            <a:r>
              <a:rPr lang="en-US" sz="1050" dirty="0" smtClean="0">
                <a:solidFill>
                  <a:prstClr val="black"/>
                </a:solidFill>
                <a:sym typeface="Wingdings" pitchFamily="2" charset="2"/>
              </a:rPr>
              <a:t>Total : 13 Ohms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0"/>
            <a:ext cx="2452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Sparks (1Ghz)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C1 (decoupling the amplifier) in the range of 100 to 200pf </a:t>
            </a:r>
          </a:p>
          <a:p>
            <a:pPr lvl="1"/>
            <a:r>
              <a:rPr lang="en-US" dirty="0" smtClean="0"/>
              <a:t>Smaller : less efficiency for ions signal but increase protection</a:t>
            </a:r>
          </a:p>
          <a:p>
            <a:pPr lvl="1"/>
            <a:r>
              <a:rPr lang="en-US" dirty="0" smtClean="0"/>
              <a:t>Higher  or no capacitor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increase spark current</a:t>
            </a:r>
          </a:p>
          <a:p>
            <a:r>
              <a:rPr lang="en-US" dirty="0" smtClean="0"/>
              <a:t>R3 (serial resistor with amplifier) in the range of 10 to 20 Ohms </a:t>
            </a:r>
          </a:p>
          <a:p>
            <a:pPr lvl="1"/>
            <a:r>
              <a:rPr lang="en-US" dirty="0" smtClean="0"/>
              <a:t>Higher : less efficiency for electrons signal</a:t>
            </a:r>
          </a:p>
          <a:p>
            <a:pPr lvl="1"/>
            <a:r>
              <a:rPr lang="en-US" dirty="0" smtClean="0"/>
              <a:t>Less : higher spark current</a:t>
            </a:r>
          </a:p>
          <a:p>
            <a:r>
              <a:rPr lang="en-US" dirty="0" smtClean="0"/>
              <a:t>Amp </a:t>
            </a:r>
          </a:p>
          <a:p>
            <a:pPr lvl="1"/>
            <a:r>
              <a:rPr lang="en-US" dirty="0" smtClean="0"/>
              <a:t>Can we improve its impedance !</a:t>
            </a:r>
          </a:p>
          <a:p>
            <a:pPr lvl="1"/>
            <a:r>
              <a:rPr lang="en-US" dirty="0" smtClean="0"/>
              <a:t>Need protections for peaks currents in the range of 20 to 100  Amps during a few ns</a:t>
            </a:r>
          </a:p>
          <a:p>
            <a:r>
              <a:rPr lang="en-US" dirty="0" smtClean="0"/>
              <a:t>Capacitance of the mesh</a:t>
            </a:r>
          </a:p>
          <a:p>
            <a:pPr lvl="1"/>
            <a:r>
              <a:rPr lang="en-US" dirty="0" smtClean="0"/>
              <a:t>As low as possible ???</a:t>
            </a:r>
          </a:p>
          <a:p>
            <a:r>
              <a:rPr lang="en-US" dirty="0" smtClean="0"/>
              <a:t>Parasitic capacitance of lines</a:t>
            </a:r>
          </a:p>
          <a:p>
            <a:pPr lvl="1"/>
            <a:r>
              <a:rPr lang="en-US" dirty="0" smtClean="0"/>
              <a:t>As low as possible ???</a:t>
            </a:r>
          </a:p>
          <a:p>
            <a:pPr lvl="1"/>
            <a:endParaRPr lang="en-US" dirty="0" smtClean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925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 mm x 100mm BULK conclusion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509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84</a:t>
            </a:fld>
            <a:endParaRPr lang="fr-FR"/>
          </a:p>
        </p:txBody>
      </p:sp>
      <p:grpSp>
        <p:nvGrpSpPr>
          <p:cNvPr id="2" name="Group 49"/>
          <p:cNvGrpSpPr/>
          <p:nvPr/>
        </p:nvGrpSpPr>
        <p:grpSpPr>
          <a:xfrm>
            <a:off x="2071670" y="1500174"/>
            <a:ext cx="428628" cy="714380"/>
            <a:chOff x="2928926" y="2928934"/>
            <a:chExt cx="428628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000108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94" idx="1"/>
          </p:cNvCxnSpPr>
          <p:nvPr/>
        </p:nvCxnSpPr>
        <p:spPr>
          <a:xfrm flipV="1">
            <a:off x="2285984" y="2853120"/>
            <a:ext cx="5214974" cy="437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429132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21637" y="2678901"/>
            <a:ext cx="9286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143380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78605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428736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3143248"/>
            <a:ext cx="428628" cy="714380"/>
            <a:chOff x="2928926" y="2928934"/>
            <a:chExt cx="428628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14282" y="42148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4282" y="85723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/>
          <p:nvPr/>
        </p:nvGrpSpPr>
        <p:grpSpPr>
          <a:xfrm>
            <a:off x="3643306" y="2143116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2857496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2357430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2857496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2857496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6822297" y="3750471"/>
            <a:ext cx="135732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036091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 rot="2407835">
            <a:off x="4037386" y="1125588"/>
            <a:ext cx="428628" cy="71438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643438" y="114298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Induced charge 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928662" y="2428868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428596" y="1714488"/>
            <a:ext cx="14287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786190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00958" y="2714620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86050" y="1857364"/>
            <a:ext cx="3429024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73"/>
          <p:cNvGrpSpPr/>
          <p:nvPr/>
        </p:nvGrpSpPr>
        <p:grpSpPr>
          <a:xfrm>
            <a:off x="3643306" y="1000108"/>
            <a:ext cx="428628" cy="714380"/>
            <a:chOff x="2928926" y="2928934"/>
            <a:chExt cx="428628" cy="714380"/>
          </a:xfrm>
        </p:grpSpPr>
        <p:cxnSp>
          <p:nvCxnSpPr>
            <p:cNvPr id="91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" name="TextBox 106"/>
          <p:cNvSpPr txBox="1"/>
          <p:nvPr/>
        </p:nvSpPr>
        <p:spPr>
          <a:xfrm>
            <a:off x="6876256" y="1700808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Read-Strip </a:t>
            </a: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07" name="Connecteur droit avec flèche 106"/>
          <p:cNvCxnSpPr/>
          <p:nvPr/>
        </p:nvCxnSpPr>
        <p:spPr>
          <a:xfrm rot="10800000" flipV="1">
            <a:off x="6072198" y="2071678"/>
            <a:ext cx="928694" cy="7143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6"/>
          <p:cNvSpPr txBox="1"/>
          <p:nvPr/>
        </p:nvSpPr>
        <p:spPr>
          <a:xfrm>
            <a:off x="4429124" y="1928802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Resistive strip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5"/>
          <p:cNvGrpSpPr/>
          <p:nvPr/>
        </p:nvGrpSpPr>
        <p:grpSpPr>
          <a:xfrm>
            <a:off x="2857488" y="3143248"/>
            <a:ext cx="357190" cy="714380"/>
            <a:chOff x="1571604" y="4214818"/>
            <a:chExt cx="357190" cy="714380"/>
          </a:xfrm>
        </p:grpSpPr>
        <p:sp>
          <p:nvSpPr>
            <p:cNvPr id="112" name="Rectangle 111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Connector 53"/>
          <p:cNvCxnSpPr/>
          <p:nvPr/>
        </p:nvCxnSpPr>
        <p:spPr>
          <a:xfrm rot="5400000" flipH="1" flipV="1">
            <a:off x="2035951" y="1250141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53"/>
          <p:cNvCxnSpPr/>
          <p:nvPr/>
        </p:nvCxnSpPr>
        <p:spPr>
          <a:xfrm rot="5400000" flipH="1" flipV="1">
            <a:off x="3643306" y="1928802"/>
            <a:ext cx="4286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786182" y="1857364"/>
            <a:ext cx="142876" cy="7143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TextBox 119"/>
          <p:cNvSpPr txBox="1"/>
          <p:nvPr/>
        </p:nvSpPr>
        <p:spPr>
          <a:xfrm>
            <a:off x="428596" y="4786322"/>
            <a:ext cx="842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C2 : in the range of 5pF		Parasitic capacitor mesh to </a:t>
            </a:r>
            <a:r>
              <a:rPr lang="en-US" sz="1200" dirty="0" smtClean="0">
                <a:solidFill>
                  <a:srgbClr val="FFFF00"/>
                </a:solidFill>
              </a:rPr>
              <a:t> read-strip</a:t>
            </a:r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1200" dirty="0" smtClean="0">
                <a:solidFill>
                  <a:srgbClr val="FFFF00"/>
                </a:solidFill>
              </a:rPr>
              <a:t>C3 : in the range of 1.5pF		Parasitic capacitor </a:t>
            </a:r>
            <a:r>
              <a:rPr lang="en-US" sz="1200" dirty="0" smtClean="0">
                <a:solidFill>
                  <a:srgbClr val="FFFF00"/>
                </a:solidFill>
              </a:rPr>
              <a:t>read-strip </a:t>
            </a:r>
            <a:r>
              <a:rPr lang="en-US" sz="1200" dirty="0" smtClean="0">
                <a:solidFill>
                  <a:srgbClr val="FFFF00"/>
                </a:solidFill>
              </a:rPr>
              <a:t>to GND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C4 : in the range of few </a:t>
            </a:r>
            <a:r>
              <a:rPr lang="en-US" sz="1200" dirty="0" err="1" smtClean="0">
                <a:solidFill>
                  <a:srgbClr val="FFFF00"/>
                </a:solidFill>
              </a:rPr>
              <a:t>nF</a:t>
            </a:r>
            <a:r>
              <a:rPr lang="en-US" sz="1200" dirty="0" smtClean="0">
                <a:solidFill>
                  <a:srgbClr val="FFFF00"/>
                </a:solidFill>
              </a:rPr>
              <a:t>		Parasitic capacitor mesh to GND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C5: ?			</a:t>
            </a:r>
            <a:r>
              <a:rPr lang="en-US" sz="1200" dirty="0" smtClean="0">
                <a:solidFill>
                  <a:srgbClr val="FFFF00"/>
                </a:solidFill>
              </a:rPr>
              <a:t>Parasitic </a:t>
            </a:r>
            <a:r>
              <a:rPr lang="en-US" sz="1200" dirty="0" smtClean="0">
                <a:solidFill>
                  <a:srgbClr val="FFFF00"/>
                </a:solidFill>
              </a:rPr>
              <a:t>capacitor  R-strip to </a:t>
            </a:r>
            <a:r>
              <a:rPr lang="en-US" sz="1200" dirty="0" smtClean="0">
                <a:solidFill>
                  <a:srgbClr val="FFFF00"/>
                </a:solidFill>
              </a:rPr>
              <a:t>read-strip</a:t>
            </a:r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1200" dirty="0" smtClean="0">
                <a:solidFill>
                  <a:srgbClr val="FFFF00"/>
                </a:solidFill>
              </a:rPr>
              <a:t>C6: ?			</a:t>
            </a:r>
            <a:r>
              <a:rPr lang="en-US" sz="1200" dirty="0" smtClean="0">
                <a:solidFill>
                  <a:srgbClr val="FFFF00"/>
                </a:solidFill>
              </a:rPr>
              <a:t>Parasitic </a:t>
            </a:r>
            <a:r>
              <a:rPr lang="en-US" sz="1200" dirty="0" smtClean="0">
                <a:solidFill>
                  <a:srgbClr val="FFFF00"/>
                </a:solidFill>
              </a:rPr>
              <a:t>capacitor  R-strip to </a:t>
            </a:r>
            <a:r>
              <a:rPr lang="en-US" sz="1200" dirty="0" smtClean="0">
                <a:solidFill>
                  <a:srgbClr val="FFFF00"/>
                </a:solidFill>
              </a:rPr>
              <a:t>mesh</a:t>
            </a:r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1200" dirty="0" smtClean="0">
                <a:solidFill>
                  <a:srgbClr val="FFFF00"/>
                </a:solidFill>
              </a:rPr>
              <a:t>R1  :  around 50 </a:t>
            </a:r>
            <a:r>
              <a:rPr lang="en-US" sz="1200" dirty="0" err="1" smtClean="0">
                <a:solidFill>
                  <a:srgbClr val="FFFF00"/>
                </a:solidFill>
              </a:rPr>
              <a:t>MOhms</a:t>
            </a:r>
            <a:r>
              <a:rPr lang="en-US" sz="1200" dirty="0" smtClean="0">
                <a:solidFill>
                  <a:srgbClr val="FFFF00"/>
                </a:solidFill>
              </a:rPr>
              <a:t>  	              </a:t>
            </a:r>
            <a:r>
              <a:rPr lang="en-US" sz="1200" dirty="0" smtClean="0">
                <a:solidFill>
                  <a:srgbClr val="FFFF00"/>
                </a:solidFill>
              </a:rPr>
              <a:t>	Resistor </a:t>
            </a:r>
            <a:r>
              <a:rPr lang="en-US" sz="1200" dirty="0" smtClean="0">
                <a:solidFill>
                  <a:srgbClr val="FFFF00"/>
                </a:solidFill>
              </a:rPr>
              <a:t>to discharge R-strip</a:t>
            </a:r>
          </a:p>
        </p:txBody>
      </p:sp>
      <p:cxnSp>
        <p:nvCxnSpPr>
          <p:cNvPr id="87" name="Straight Connector 53"/>
          <p:cNvCxnSpPr/>
          <p:nvPr/>
        </p:nvCxnSpPr>
        <p:spPr>
          <a:xfrm rot="5400000" flipH="1" flipV="1">
            <a:off x="2321703" y="2607463"/>
            <a:ext cx="135732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53"/>
          <p:cNvCxnSpPr/>
          <p:nvPr/>
        </p:nvCxnSpPr>
        <p:spPr>
          <a:xfrm rot="5400000" flipH="1" flipV="1">
            <a:off x="2714612" y="4143380"/>
            <a:ext cx="571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0" y="0"/>
            <a:ext cx="3815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2699792" y="6165304"/>
            <a:ext cx="433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components in front of the Amplifier</a:t>
            </a:r>
            <a:endParaRPr lang="fr-FR" dirty="0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85</a:t>
            </a:fld>
            <a:endParaRPr lang="fr-FR"/>
          </a:p>
        </p:txBody>
      </p:sp>
      <p:grpSp>
        <p:nvGrpSpPr>
          <p:cNvPr id="2" name="Group 49"/>
          <p:cNvGrpSpPr/>
          <p:nvPr/>
        </p:nvGrpSpPr>
        <p:grpSpPr>
          <a:xfrm>
            <a:off x="2071670" y="1500174"/>
            <a:ext cx="428628" cy="714380"/>
            <a:chOff x="2928926" y="2928934"/>
            <a:chExt cx="428628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000108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94" idx="1"/>
          </p:cNvCxnSpPr>
          <p:nvPr/>
        </p:nvCxnSpPr>
        <p:spPr>
          <a:xfrm flipV="1">
            <a:off x="2285984" y="2853120"/>
            <a:ext cx="5214974" cy="437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429132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21637" y="2678901"/>
            <a:ext cx="9286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143380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78605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428736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3143248"/>
            <a:ext cx="428628" cy="714380"/>
            <a:chOff x="2928926" y="2928934"/>
            <a:chExt cx="428628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14282" y="42148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4282" y="85723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/>
          <p:nvPr/>
        </p:nvGrpSpPr>
        <p:grpSpPr>
          <a:xfrm>
            <a:off x="3643306" y="2143116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5400000">
            <a:off x="6786578" y="2857496"/>
            <a:ext cx="10001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86644" y="2357430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286644" y="2857496"/>
            <a:ext cx="1000132" cy="5000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8286776" y="2857496"/>
            <a:ext cx="35719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6822297" y="3750471"/>
            <a:ext cx="135732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322363" y="3036091"/>
            <a:ext cx="357190" cy="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 rot="2407835">
            <a:off x="4037386" y="1125588"/>
            <a:ext cx="428628" cy="71438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643438" y="114298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Induced charge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928662" y="2428868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428596" y="1714488"/>
            <a:ext cx="14287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786190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00958" y="2714620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86050" y="1857364"/>
            <a:ext cx="3429024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73"/>
          <p:cNvGrpSpPr/>
          <p:nvPr/>
        </p:nvGrpSpPr>
        <p:grpSpPr>
          <a:xfrm>
            <a:off x="3643306" y="1000108"/>
            <a:ext cx="428628" cy="714380"/>
            <a:chOff x="2928926" y="2928934"/>
            <a:chExt cx="428628" cy="714380"/>
          </a:xfrm>
        </p:grpSpPr>
        <p:cxnSp>
          <p:nvCxnSpPr>
            <p:cNvPr id="91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" name="TextBox 50"/>
          <p:cNvSpPr txBox="1"/>
          <p:nvPr/>
        </p:nvSpPr>
        <p:spPr>
          <a:xfrm>
            <a:off x="714348" y="4572008"/>
            <a:ext cx="726192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-C5 and C6 are unknown but they are only a small part of C3 and C2</a:t>
            </a:r>
          </a:p>
          <a:p>
            <a:endParaRPr lang="en-US" sz="1600" dirty="0" smtClean="0"/>
          </a:p>
          <a:p>
            <a:r>
              <a:rPr lang="en-US" sz="1600" dirty="0" smtClean="0"/>
              <a:t>- In this case we can consider that C5 and C6 are grounded at High frequency </a:t>
            </a:r>
          </a:p>
          <a:p>
            <a:r>
              <a:rPr lang="en-US" sz="1600" dirty="0" smtClean="0"/>
              <a:t>	C6 on the mesh side is grounded at high frequencies with C4</a:t>
            </a:r>
          </a:p>
          <a:p>
            <a:r>
              <a:rPr lang="en-US" sz="1600" dirty="0" smtClean="0"/>
              <a:t>	C5 is grounded by the Amp and C3</a:t>
            </a:r>
          </a:p>
          <a:p>
            <a:endParaRPr lang="en-US" sz="1600" dirty="0" smtClean="0"/>
          </a:p>
          <a:p>
            <a:r>
              <a:rPr lang="en-US" sz="1600" dirty="0" smtClean="0"/>
              <a:t>- The charge </a:t>
            </a:r>
            <a:r>
              <a:rPr lang="en-US" sz="1600" dirty="0" smtClean="0"/>
              <a:t>can only disappear through C5 or C6. What is the ratio?</a:t>
            </a:r>
            <a:endParaRPr lang="en-US" sz="1600" dirty="0" smtClean="0"/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8" name="TextBox 106"/>
          <p:cNvSpPr txBox="1"/>
          <p:nvPr/>
        </p:nvSpPr>
        <p:spPr>
          <a:xfrm>
            <a:off x="4429124" y="192880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 strip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4" name="Straight Connector 53"/>
          <p:cNvCxnSpPr/>
          <p:nvPr/>
        </p:nvCxnSpPr>
        <p:spPr>
          <a:xfrm rot="5400000" flipH="1" flipV="1">
            <a:off x="2035951" y="1250141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53"/>
          <p:cNvCxnSpPr/>
          <p:nvPr/>
        </p:nvCxnSpPr>
        <p:spPr>
          <a:xfrm rot="5400000" flipH="1" flipV="1">
            <a:off x="3643306" y="1928802"/>
            <a:ext cx="4286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786182" y="1857364"/>
            <a:ext cx="142876" cy="7143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Straight Connector 53"/>
          <p:cNvCxnSpPr/>
          <p:nvPr/>
        </p:nvCxnSpPr>
        <p:spPr>
          <a:xfrm rot="5400000" flipH="1" flipV="1">
            <a:off x="2321703" y="2607463"/>
            <a:ext cx="135732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5"/>
          <p:cNvGrpSpPr/>
          <p:nvPr/>
        </p:nvGrpSpPr>
        <p:grpSpPr>
          <a:xfrm>
            <a:off x="2857488" y="3143248"/>
            <a:ext cx="357190" cy="714380"/>
            <a:chOff x="1571604" y="4214818"/>
            <a:chExt cx="357190" cy="714380"/>
          </a:xfrm>
        </p:grpSpPr>
        <p:sp>
          <p:nvSpPr>
            <p:cNvPr id="95" name="Rectangle 94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R1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0" name="Straight Connector 53"/>
          <p:cNvCxnSpPr/>
          <p:nvPr/>
        </p:nvCxnSpPr>
        <p:spPr>
          <a:xfrm rot="5400000" flipH="1" flipV="1">
            <a:off x="2714612" y="4143380"/>
            <a:ext cx="571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6"/>
          <p:cNvSpPr txBox="1"/>
          <p:nvPr/>
        </p:nvSpPr>
        <p:spPr>
          <a:xfrm>
            <a:off x="6814516" y="1428736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Strip 0.1mm x 10cm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Copper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9" name="Connecteur droit avec flèche 106"/>
          <p:cNvCxnSpPr/>
          <p:nvPr/>
        </p:nvCxnSpPr>
        <p:spPr>
          <a:xfrm rot="10800000" flipV="1">
            <a:off x="6072198" y="2071678"/>
            <a:ext cx="928694" cy="7143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0" y="0"/>
            <a:ext cx="3853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 Model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1428728" y="2571744"/>
            <a:ext cx="5072098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86</a:t>
            </a:fld>
            <a:endParaRPr lang="fr-FR"/>
          </a:p>
        </p:txBody>
      </p:sp>
      <p:cxnSp>
        <p:nvCxnSpPr>
          <p:cNvPr id="13" name="Straight Connector 46"/>
          <p:cNvCxnSpPr/>
          <p:nvPr/>
        </p:nvCxnSpPr>
        <p:spPr>
          <a:xfrm>
            <a:off x="1142976" y="1142984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3"/>
          <p:cNvGrpSpPr/>
          <p:nvPr/>
        </p:nvGrpSpPr>
        <p:grpSpPr>
          <a:xfrm>
            <a:off x="3571868" y="2643182"/>
            <a:ext cx="428628" cy="714380"/>
            <a:chOff x="2928926" y="2928934"/>
            <a:chExt cx="428628" cy="714380"/>
          </a:xfrm>
        </p:grpSpPr>
        <p:cxnSp>
          <p:nvCxnSpPr>
            <p:cNvPr id="27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 flipV="1">
            <a:off x="1428728" y="2428868"/>
            <a:ext cx="514353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73"/>
          <p:cNvGrpSpPr/>
          <p:nvPr/>
        </p:nvGrpSpPr>
        <p:grpSpPr>
          <a:xfrm>
            <a:off x="3571868" y="1428736"/>
            <a:ext cx="428628" cy="714380"/>
            <a:chOff x="2928926" y="2928934"/>
            <a:chExt cx="428628" cy="714380"/>
          </a:xfrm>
        </p:grpSpPr>
        <p:cxnSp>
          <p:nvCxnSpPr>
            <p:cNvPr id="51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TextBox 106"/>
          <p:cNvSpPr txBox="1"/>
          <p:nvPr/>
        </p:nvSpPr>
        <p:spPr>
          <a:xfrm>
            <a:off x="6786578" y="2214554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Resistive layer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TextBox 106"/>
          <p:cNvSpPr txBox="1"/>
          <p:nvPr/>
        </p:nvSpPr>
        <p:spPr>
          <a:xfrm>
            <a:off x="1428728" y="1357298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Gas Er1=1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106"/>
          <p:cNvSpPr txBox="1"/>
          <p:nvPr/>
        </p:nvSpPr>
        <p:spPr>
          <a:xfrm>
            <a:off x="1000100" y="16430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h1=128um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Box 106"/>
          <p:cNvSpPr txBox="1"/>
          <p:nvPr/>
        </p:nvSpPr>
        <p:spPr>
          <a:xfrm>
            <a:off x="1428728" y="2571744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Coverlay</a:t>
            </a:r>
            <a:r>
              <a:rPr lang="en-US" dirty="0" smtClean="0">
                <a:solidFill>
                  <a:schemeClr val="bg1"/>
                </a:solidFill>
              </a:rPr>
              <a:t> Er2=4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Box 106"/>
          <p:cNvSpPr txBox="1"/>
          <p:nvPr/>
        </p:nvSpPr>
        <p:spPr>
          <a:xfrm>
            <a:off x="1000100" y="285749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h2=64um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571472" y="3903345"/>
            <a:ext cx="82153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C5 and C6 are sharing a common  resistive electrode in blue , the area is not known </a:t>
            </a:r>
          </a:p>
          <a:p>
            <a:endParaRPr lang="en-US" dirty="0" smtClean="0"/>
          </a:p>
          <a:p>
            <a:r>
              <a:rPr lang="en-US" dirty="0" smtClean="0"/>
              <a:t>C5= </a:t>
            </a:r>
            <a:r>
              <a:rPr lang="en-US" dirty="0" err="1" smtClean="0"/>
              <a:t>Eo</a:t>
            </a:r>
            <a:r>
              <a:rPr lang="en-US" dirty="0" smtClean="0"/>
              <a:t> x Er2 x S/h2</a:t>
            </a:r>
          </a:p>
          <a:p>
            <a:endParaRPr lang="en-US" dirty="0" smtClean="0"/>
          </a:p>
          <a:p>
            <a:r>
              <a:rPr lang="en-US" dirty="0" smtClean="0"/>
              <a:t>C6= </a:t>
            </a:r>
            <a:r>
              <a:rPr lang="en-US" dirty="0" err="1" smtClean="0"/>
              <a:t>Eo</a:t>
            </a:r>
            <a:r>
              <a:rPr lang="en-US" dirty="0" smtClean="0"/>
              <a:t> x Er1x S/h1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C5/C6= Er2 x h1 / Er1 x h2 = 8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90% of the charges will flow through C5 whatever the high frequency and S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1" name="TextBox 106"/>
          <p:cNvSpPr txBox="1"/>
          <p:nvPr/>
        </p:nvSpPr>
        <p:spPr>
          <a:xfrm>
            <a:off x="6858016" y="100010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2" name="TextBox 106"/>
          <p:cNvSpPr txBox="1"/>
          <p:nvPr/>
        </p:nvSpPr>
        <p:spPr>
          <a:xfrm>
            <a:off x="6786578" y="321468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3214678" y="2428868"/>
            <a:ext cx="1071570" cy="1428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Box 106"/>
          <p:cNvSpPr txBox="1"/>
          <p:nvPr/>
        </p:nvSpPr>
        <p:spPr>
          <a:xfrm>
            <a:off x="4286248" y="1428736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Common Area=S?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rot="5400000">
            <a:off x="3914234" y="1943626"/>
            <a:ext cx="672590" cy="357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 flipV="1">
            <a:off x="1428728" y="3429000"/>
            <a:ext cx="5143536" cy="1428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extBox 106"/>
          <p:cNvSpPr txBox="1"/>
          <p:nvPr/>
        </p:nvSpPr>
        <p:spPr>
          <a:xfrm>
            <a:off x="6715140" y="142852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  means dielectric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constant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7" name="Connecteur droit avec flèche 74"/>
          <p:cNvCxnSpPr/>
          <p:nvPr/>
        </p:nvCxnSpPr>
        <p:spPr>
          <a:xfrm rot="5400000" flipH="1" flipV="1">
            <a:off x="572266" y="3000372"/>
            <a:ext cx="856462" cy="794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74"/>
          <p:cNvCxnSpPr/>
          <p:nvPr/>
        </p:nvCxnSpPr>
        <p:spPr>
          <a:xfrm rot="5400000" flipH="1" flipV="1">
            <a:off x="464712" y="1749810"/>
            <a:ext cx="1070776" cy="1588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0" y="0"/>
            <a:ext cx="2595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C5/C6 sharing?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87</a:t>
            </a:fld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395536" y="2420888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ion signal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0" name="Picture 109" descr="Picture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3380373"/>
            <a:ext cx="3848951" cy="1704812"/>
          </a:xfrm>
          <a:prstGeom prst="rect">
            <a:avLst/>
          </a:prstGeom>
        </p:spPr>
      </p:pic>
      <p:pic>
        <p:nvPicPr>
          <p:cNvPr id="111" name="Picture 110" descr="Pictur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56992"/>
            <a:ext cx="3888432" cy="1722299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4860032" y="2420888"/>
            <a:ext cx="3966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 signal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88</a:t>
            </a:fld>
            <a:endParaRPr lang="fr-FR"/>
          </a:p>
        </p:txBody>
      </p:sp>
      <p:grpSp>
        <p:nvGrpSpPr>
          <p:cNvPr id="2" name="Group 49"/>
          <p:cNvGrpSpPr/>
          <p:nvPr/>
        </p:nvGrpSpPr>
        <p:grpSpPr>
          <a:xfrm>
            <a:off x="2071670" y="1500174"/>
            <a:ext cx="428628" cy="714380"/>
            <a:chOff x="2928926" y="2928934"/>
            <a:chExt cx="428628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000108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285984" y="2857496"/>
            <a:ext cx="6215106" cy="437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429132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21637" y="2678901"/>
            <a:ext cx="9286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143380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78605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428736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3143248"/>
            <a:ext cx="428628" cy="714380"/>
            <a:chOff x="2928926" y="2928934"/>
            <a:chExt cx="428628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14282" y="42148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4282" y="85723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/>
          <p:nvPr/>
        </p:nvGrpSpPr>
        <p:grpSpPr>
          <a:xfrm>
            <a:off x="3643306" y="2143116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9" name="Straight Connector 88"/>
          <p:cNvCxnSpPr>
            <a:stCxn id="115" idx="0"/>
          </p:cNvCxnSpPr>
          <p:nvPr/>
        </p:nvCxnSpPr>
        <p:spPr>
          <a:xfrm rot="16200000" flipV="1">
            <a:off x="7512388" y="3060380"/>
            <a:ext cx="428628" cy="2286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4"/>
          <p:cNvGrpSpPr/>
          <p:nvPr/>
        </p:nvGrpSpPr>
        <p:grpSpPr>
          <a:xfrm>
            <a:off x="928662" y="2428868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428596" y="1714488"/>
            <a:ext cx="14287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786190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786050" y="1857364"/>
            <a:ext cx="3429024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73"/>
          <p:cNvGrpSpPr/>
          <p:nvPr/>
        </p:nvGrpSpPr>
        <p:grpSpPr>
          <a:xfrm>
            <a:off x="3643306" y="1000108"/>
            <a:ext cx="428628" cy="714380"/>
            <a:chOff x="2928926" y="2928934"/>
            <a:chExt cx="428628" cy="714380"/>
          </a:xfrm>
        </p:grpSpPr>
        <p:cxnSp>
          <p:nvCxnSpPr>
            <p:cNvPr id="91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" name="TextBox 106"/>
          <p:cNvSpPr txBox="1"/>
          <p:nvPr/>
        </p:nvSpPr>
        <p:spPr>
          <a:xfrm>
            <a:off x="6493916" y="1571612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72 Strip 0.1mm x 10cm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7" name="Connecteur droit avec flèche 106"/>
          <p:cNvCxnSpPr/>
          <p:nvPr/>
        </p:nvCxnSpPr>
        <p:spPr>
          <a:xfrm rot="10800000" flipV="1">
            <a:off x="6072198" y="1970592"/>
            <a:ext cx="571504" cy="8154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6"/>
          <p:cNvSpPr txBox="1"/>
          <p:nvPr/>
        </p:nvSpPr>
        <p:spPr>
          <a:xfrm>
            <a:off x="4429124" y="192880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 strip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4" name="Straight Connector 53"/>
          <p:cNvCxnSpPr/>
          <p:nvPr/>
        </p:nvCxnSpPr>
        <p:spPr>
          <a:xfrm rot="5400000" flipH="1" flipV="1">
            <a:off x="2035951" y="1250141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53"/>
          <p:cNvCxnSpPr/>
          <p:nvPr/>
        </p:nvCxnSpPr>
        <p:spPr>
          <a:xfrm rot="5400000" flipH="1" flipV="1">
            <a:off x="3643306" y="1928802"/>
            <a:ext cx="4286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786182" y="1857364"/>
            <a:ext cx="142876" cy="7143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/>
          <p:cNvSpPr/>
          <p:nvPr/>
        </p:nvSpPr>
        <p:spPr>
          <a:xfrm>
            <a:off x="1253067" y="1052285"/>
            <a:ext cx="6195181" cy="3318934"/>
          </a:xfrm>
          <a:custGeom>
            <a:avLst/>
            <a:gdLst>
              <a:gd name="connsiteX0" fmla="*/ 38704 w 6195181"/>
              <a:gd name="connsiteY0" fmla="*/ 1429658 h 3318934"/>
              <a:gd name="connsiteX1" fmla="*/ 24190 w 6195181"/>
              <a:gd name="connsiteY1" fmla="*/ 558801 h 3318934"/>
              <a:gd name="connsiteX2" fmla="*/ 125790 w 6195181"/>
              <a:gd name="connsiteY2" fmla="*/ 137886 h 3318934"/>
              <a:gd name="connsiteX3" fmla="*/ 503162 w 6195181"/>
              <a:gd name="connsiteY3" fmla="*/ 21772 h 3318934"/>
              <a:gd name="connsiteX4" fmla="*/ 1794933 w 6195181"/>
              <a:gd name="connsiteY4" fmla="*/ 21772 h 3318934"/>
              <a:gd name="connsiteX5" fmla="*/ 2506133 w 6195181"/>
              <a:gd name="connsiteY5" fmla="*/ 36286 h 3318934"/>
              <a:gd name="connsiteX6" fmla="*/ 2767390 w 6195181"/>
              <a:gd name="connsiteY6" fmla="*/ 239486 h 3318934"/>
              <a:gd name="connsiteX7" fmla="*/ 2781904 w 6195181"/>
              <a:gd name="connsiteY7" fmla="*/ 616858 h 3318934"/>
              <a:gd name="connsiteX8" fmla="*/ 2796419 w 6195181"/>
              <a:gd name="connsiteY8" fmla="*/ 1284515 h 3318934"/>
              <a:gd name="connsiteX9" fmla="*/ 2956076 w 6195181"/>
              <a:gd name="connsiteY9" fmla="*/ 1603829 h 3318934"/>
              <a:gd name="connsiteX10" fmla="*/ 3391504 w 6195181"/>
              <a:gd name="connsiteY10" fmla="*/ 1690915 h 3318934"/>
              <a:gd name="connsiteX11" fmla="*/ 4189790 w 6195181"/>
              <a:gd name="connsiteY11" fmla="*/ 1676401 h 3318934"/>
              <a:gd name="connsiteX12" fmla="*/ 4900990 w 6195181"/>
              <a:gd name="connsiteY12" fmla="*/ 1690915 h 3318934"/>
              <a:gd name="connsiteX13" fmla="*/ 5713790 w 6195181"/>
              <a:gd name="connsiteY13" fmla="*/ 1690915 h 3318934"/>
              <a:gd name="connsiteX14" fmla="*/ 6120190 w 6195181"/>
              <a:gd name="connsiteY14" fmla="*/ 1894115 h 3318934"/>
              <a:gd name="connsiteX15" fmla="*/ 6163733 w 6195181"/>
              <a:gd name="connsiteY15" fmla="*/ 2329544 h 3318934"/>
              <a:gd name="connsiteX16" fmla="*/ 6163733 w 6195181"/>
              <a:gd name="connsiteY16" fmla="*/ 2939144 h 3318934"/>
              <a:gd name="connsiteX17" fmla="*/ 6033104 w 6195181"/>
              <a:gd name="connsiteY17" fmla="*/ 3243944 h 3318934"/>
              <a:gd name="connsiteX18" fmla="*/ 5350933 w 6195181"/>
              <a:gd name="connsiteY18" fmla="*/ 3302001 h 3318934"/>
              <a:gd name="connsiteX19" fmla="*/ 4465562 w 6195181"/>
              <a:gd name="connsiteY19" fmla="*/ 3272972 h 3318934"/>
              <a:gd name="connsiteX20" fmla="*/ 3609219 w 6195181"/>
              <a:gd name="connsiteY20" fmla="*/ 3272972 h 3318934"/>
              <a:gd name="connsiteX21" fmla="*/ 2622247 w 6195181"/>
              <a:gd name="connsiteY21" fmla="*/ 3302001 h 3318934"/>
              <a:gd name="connsiteX22" fmla="*/ 1780419 w 6195181"/>
              <a:gd name="connsiteY22" fmla="*/ 3302001 h 3318934"/>
              <a:gd name="connsiteX23" fmla="*/ 1069219 w 6195181"/>
              <a:gd name="connsiteY23" fmla="*/ 3316515 h 3318934"/>
              <a:gd name="connsiteX24" fmla="*/ 459619 w 6195181"/>
              <a:gd name="connsiteY24" fmla="*/ 3287486 h 3318934"/>
              <a:gd name="connsiteX25" fmla="*/ 183847 w 6195181"/>
              <a:gd name="connsiteY25" fmla="*/ 3156858 h 3318934"/>
              <a:gd name="connsiteX26" fmla="*/ 24190 w 6195181"/>
              <a:gd name="connsiteY26" fmla="*/ 2721429 h 3318934"/>
              <a:gd name="connsiteX27" fmla="*/ 38704 w 6195181"/>
              <a:gd name="connsiteY27" fmla="*/ 2198915 h 3318934"/>
              <a:gd name="connsiteX28" fmla="*/ 38704 w 6195181"/>
              <a:gd name="connsiteY28" fmla="*/ 1429658 h 33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5181" h="3318934">
                <a:moveTo>
                  <a:pt x="38704" y="1429658"/>
                </a:moveTo>
                <a:cubicBezTo>
                  <a:pt x="36285" y="1156306"/>
                  <a:pt x="9676" y="774096"/>
                  <a:pt x="24190" y="558801"/>
                </a:cubicBezTo>
                <a:cubicBezTo>
                  <a:pt x="38704" y="343506"/>
                  <a:pt x="45961" y="227391"/>
                  <a:pt x="125790" y="137886"/>
                </a:cubicBezTo>
                <a:cubicBezTo>
                  <a:pt x="205619" y="48381"/>
                  <a:pt x="224971" y="41124"/>
                  <a:pt x="503162" y="21772"/>
                </a:cubicBezTo>
                <a:cubicBezTo>
                  <a:pt x="781353" y="2420"/>
                  <a:pt x="1461105" y="19353"/>
                  <a:pt x="1794933" y="21772"/>
                </a:cubicBezTo>
                <a:cubicBezTo>
                  <a:pt x="2128761" y="24191"/>
                  <a:pt x="2344057" y="0"/>
                  <a:pt x="2506133" y="36286"/>
                </a:cubicBezTo>
                <a:cubicBezTo>
                  <a:pt x="2668209" y="72572"/>
                  <a:pt x="2721428" y="142724"/>
                  <a:pt x="2767390" y="239486"/>
                </a:cubicBezTo>
                <a:cubicBezTo>
                  <a:pt x="2813352" y="336248"/>
                  <a:pt x="2777066" y="442687"/>
                  <a:pt x="2781904" y="616858"/>
                </a:cubicBezTo>
                <a:cubicBezTo>
                  <a:pt x="2786742" y="791029"/>
                  <a:pt x="2767390" y="1120020"/>
                  <a:pt x="2796419" y="1284515"/>
                </a:cubicBezTo>
                <a:cubicBezTo>
                  <a:pt x="2825448" y="1449010"/>
                  <a:pt x="2856895" y="1536096"/>
                  <a:pt x="2956076" y="1603829"/>
                </a:cubicBezTo>
                <a:cubicBezTo>
                  <a:pt x="3055257" y="1671562"/>
                  <a:pt x="3185885" y="1678820"/>
                  <a:pt x="3391504" y="1690915"/>
                </a:cubicBezTo>
                <a:cubicBezTo>
                  <a:pt x="3597123" y="1703010"/>
                  <a:pt x="3938209" y="1676401"/>
                  <a:pt x="4189790" y="1676401"/>
                </a:cubicBezTo>
                <a:cubicBezTo>
                  <a:pt x="4441371" y="1676401"/>
                  <a:pt x="4900990" y="1690915"/>
                  <a:pt x="4900990" y="1690915"/>
                </a:cubicBezTo>
                <a:cubicBezTo>
                  <a:pt x="5154990" y="1693334"/>
                  <a:pt x="5510590" y="1657048"/>
                  <a:pt x="5713790" y="1690915"/>
                </a:cubicBezTo>
                <a:cubicBezTo>
                  <a:pt x="5916990" y="1724782"/>
                  <a:pt x="6045199" y="1787677"/>
                  <a:pt x="6120190" y="1894115"/>
                </a:cubicBezTo>
                <a:cubicBezTo>
                  <a:pt x="6195181" y="2000553"/>
                  <a:pt x="6156476" y="2155373"/>
                  <a:pt x="6163733" y="2329544"/>
                </a:cubicBezTo>
                <a:cubicBezTo>
                  <a:pt x="6170990" y="2503715"/>
                  <a:pt x="6185505" y="2786744"/>
                  <a:pt x="6163733" y="2939144"/>
                </a:cubicBezTo>
                <a:cubicBezTo>
                  <a:pt x="6141962" y="3091544"/>
                  <a:pt x="6168571" y="3183468"/>
                  <a:pt x="6033104" y="3243944"/>
                </a:cubicBezTo>
                <a:cubicBezTo>
                  <a:pt x="5897637" y="3304420"/>
                  <a:pt x="5612190" y="3297163"/>
                  <a:pt x="5350933" y="3302001"/>
                </a:cubicBezTo>
                <a:cubicBezTo>
                  <a:pt x="5089676" y="3306839"/>
                  <a:pt x="4755848" y="3277810"/>
                  <a:pt x="4465562" y="3272972"/>
                </a:cubicBezTo>
                <a:cubicBezTo>
                  <a:pt x="4175276" y="3268134"/>
                  <a:pt x="3916438" y="3268134"/>
                  <a:pt x="3609219" y="3272972"/>
                </a:cubicBezTo>
                <a:cubicBezTo>
                  <a:pt x="3302000" y="3277810"/>
                  <a:pt x="2927047" y="3297163"/>
                  <a:pt x="2622247" y="3302001"/>
                </a:cubicBezTo>
                <a:cubicBezTo>
                  <a:pt x="2317447" y="3306839"/>
                  <a:pt x="2039257" y="3299582"/>
                  <a:pt x="1780419" y="3302001"/>
                </a:cubicBezTo>
                <a:cubicBezTo>
                  <a:pt x="1521581" y="3304420"/>
                  <a:pt x="1289352" y="3318934"/>
                  <a:pt x="1069219" y="3316515"/>
                </a:cubicBezTo>
                <a:cubicBezTo>
                  <a:pt x="849086" y="3314096"/>
                  <a:pt x="607181" y="3314095"/>
                  <a:pt x="459619" y="3287486"/>
                </a:cubicBezTo>
                <a:cubicBezTo>
                  <a:pt x="312057" y="3260877"/>
                  <a:pt x="256418" y="3251201"/>
                  <a:pt x="183847" y="3156858"/>
                </a:cubicBezTo>
                <a:cubicBezTo>
                  <a:pt x="111276" y="3062515"/>
                  <a:pt x="48381" y="2881086"/>
                  <a:pt x="24190" y="2721429"/>
                </a:cubicBezTo>
                <a:cubicBezTo>
                  <a:pt x="0" y="2561772"/>
                  <a:pt x="36285" y="2416629"/>
                  <a:pt x="38704" y="2198915"/>
                </a:cubicBezTo>
                <a:cubicBezTo>
                  <a:pt x="41123" y="1981201"/>
                  <a:pt x="41123" y="1703010"/>
                  <a:pt x="38704" y="142965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Down Arrow 51"/>
          <p:cNvSpPr/>
          <p:nvPr/>
        </p:nvSpPr>
        <p:spPr>
          <a:xfrm>
            <a:off x="3643306" y="1142984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5"/>
          <p:cNvGrpSpPr/>
          <p:nvPr/>
        </p:nvGrpSpPr>
        <p:grpSpPr>
          <a:xfrm>
            <a:off x="7572396" y="3286124"/>
            <a:ext cx="357190" cy="714380"/>
            <a:chOff x="1571604" y="4214818"/>
            <a:chExt cx="357190" cy="714380"/>
          </a:xfrm>
        </p:grpSpPr>
        <p:sp>
          <p:nvSpPr>
            <p:cNvPr id="111" name="Rectangle 110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9" name="Straight Connector 88"/>
          <p:cNvCxnSpPr/>
          <p:nvPr/>
        </p:nvCxnSpPr>
        <p:spPr>
          <a:xfrm rot="5400000" flipH="1" flipV="1">
            <a:off x="7500958" y="4214818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88"/>
          <p:cNvCxnSpPr/>
          <p:nvPr/>
        </p:nvCxnSpPr>
        <p:spPr>
          <a:xfrm rot="5400000">
            <a:off x="8358214" y="2857496"/>
            <a:ext cx="142876" cy="142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88"/>
          <p:cNvCxnSpPr/>
          <p:nvPr/>
        </p:nvCxnSpPr>
        <p:spPr>
          <a:xfrm rot="16200000" flipV="1">
            <a:off x="8358214" y="2714620"/>
            <a:ext cx="142876" cy="142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06"/>
          <p:cNvSpPr txBox="1"/>
          <p:nvPr/>
        </p:nvSpPr>
        <p:spPr>
          <a:xfrm>
            <a:off x="7500926" y="228599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oscilloscope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2285984" y="2571744"/>
            <a:ext cx="1857388" cy="1776760"/>
          </a:xfrm>
          <a:custGeom>
            <a:avLst/>
            <a:gdLst>
              <a:gd name="connsiteX0" fmla="*/ 1512711 w 1512711"/>
              <a:gd name="connsiteY0" fmla="*/ 0 h 2562578"/>
              <a:gd name="connsiteX1" fmla="*/ 1422400 w 1512711"/>
              <a:gd name="connsiteY1" fmla="*/ 214489 h 2562578"/>
              <a:gd name="connsiteX2" fmla="*/ 1162755 w 1512711"/>
              <a:gd name="connsiteY2" fmla="*/ 237067 h 2562578"/>
              <a:gd name="connsiteX3" fmla="*/ 203200 w 1512711"/>
              <a:gd name="connsiteY3" fmla="*/ 270933 h 2562578"/>
              <a:gd name="connsiteX4" fmla="*/ 124177 w 1512711"/>
              <a:gd name="connsiteY4" fmla="*/ 1095022 h 2562578"/>
              <a:gd name="connsiteX5" fmla="*/ 158044 w 1512711"/>
              <a:gd name="connsiteY5" fmla="*/ 2257778 h 2562578"/>
              <a:gd name="connsiteX6" fmla="*/ 0 w 1512711"/>
              <a:gd name="connsiteY6" fmla="*/ 2562578 h 256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711" h="2562578">
                <a:moveTo>
                  <a:pt x="1512711" y="0"/>
                </a:moveTo>
                <a:cubicBezTo>
                  <a:pt x="1496718" y="87489"/>
                  <a:pt x="1480726" y="174978"/>
                  <a:pt x="1422400" y="214489"/>
                </a:cubicBezTo>
                <a:cubicBezTo>
                  <a:pt x="1364074" y="254000"/>
                  <a:pt x="1365955" y="227660"/>
                  <a:pt x="1162755" y="237067"/>
                </a:cubicBezTo>
                <a:cubicBezTo>
                  <a:pt x="959555" y="246474"/>
                  <a:pt x="376296" y="127941"/>
                  <a:pt x="203200" y="270933"/>
                </a:cubicBezTo>
                <a:cubicBezTo>
                  <a:pt x="30104" y="413926"/>
                  <a:pt x="131703" y="763881"/>
                  <a:pt x="124177" y="1095022"/>
                </a:cubicBezTo>
                <a:cubicBezTo>
                  <a:pt x="116651" y="1426163"/>
                  <a:pt x="178740" y="2013185"/>
                  <a:pt x="158044" y="2257778"/>
                </a:cubicBezTo>
                <a:cubicBezTo>
                  <a:pt x="137348" y="2502371"/>
                  <a:pt x="31985" y="2511778"/>
                  <a:pt x="0" y="2562578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64"/>
          <p:cNvGrpSpPr/>
          <p:nvPr/>
        </p:nvGrpSpPr>
        <p:grpSpPr>
          <a:xfrm>
            <a:off x="8072462" y="3286124"/>
            <a:ext cx="642942" cy="714380"/>
            <a:chOff x="2928926" y="2928934"/>
            <a:chExt cx="642942" cy="714380"/>
          </a:xfrm>
        </p:grpSpPr>
        <p:cxnSp>
          <p:nvCxnSpPr>
            <p:cNvPr id="87" name="Straight Connector 86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10pF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9" name="Straight Connector 98"/>
          <p:cNvCxnSpPr/>
          <p:nvPr/>
        </p:nvCxnSpPr>
        <p:spPr>
          <a:xfrm rot="5400000" flipH="1" flipV="1">
            <a:off x="8036743" y="3107529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8072462" y="4214818"/>
            <a:ext cx="4286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6"/>
          <p:cNvCxnSpPr/>
          <p:nvPr/>
        </p:nvCxnSpPr>
        <p:spPr>
          <a:xfrm rot="5400000" flipH="1" flipV="1">
            <a:off x="4822827" y="3606801"/>
            <a:ext cx="1357322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06"/>
          <p:cNvSpPr txBox="1"/>
          <p:nvPr/>
        </p:nvSpPr>
        <p:spPr>
          <a:xfrm>
            <a:off x="5724128" y="3212976"/>
            <a:ext cx="1018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V peak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0.4V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10us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653136"/>
            <a:ext cx="2592288" cy="175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80"/>
          <p:cNvSpPr/>
          <p:nvPr/>
        </p:nvSpPr>
        <p:spPr>
          <a:xfrm>
            <a:off x="0" y="0"/>
            <a:ext cx="2452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Sparks (1Ghz)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89</a:t>
            </a:fld>
            <a:endParaRPr lang="fr-FR"/>
          </a:p>
        </p:txBody>
      </p:sp>
      <p:grpSp>
        <p:nvGrpSpPr>
          <p:cNvPr id="2" name="Group 49"/>
          <p:cNvGrpSpPr/>
          <p:nvPr/>
        </p:nvGrpSpPr>
        <p:grpSpPr>
          <a:xfrm>
            <a:off x="2071670" y="1500174"/>
            <a:ext cx="428628" cy="714380"/>
            <a:chOff x="2928926" y="2928934"/>
            <a:chExt cx="428628" cy="71438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142976" y="1000108"/>
            <a:ext cx="5357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285984" y="2857496"/>
            <a:ext cx="6215106" cy="437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2976" y="4429132"/>
            <a:ext cx="7500990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1821637" y="2678901"/>
            <a:ext cx="9286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000232" y="4143380"/>
            <a:ext cx="5715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14546" y="2786058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214546" y="1428736"/>
            <a:ext cx="142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/>
          <p:nvPr/>
        </p:nvGrpSpPr>
        <p:grpSpPr>
          <a:xfrm>
            <a:off x="2071670" y="3143248"/>
            <a:ext cx="428628" cy="714380"/>
            <a:chOff x="2928926" y="2928934"/>
            <a:chExt cx="428628" cy="714380"/>
          </a:xfrm>
        </p:grpSpPr>
        <p:cxnSp>
          <p:nvCxnSpPr>
            <p:cNvPr id="66" name="Straight Connector 65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14282" y="42148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4282" y="85723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-580V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/>
          <p:nvPr/>
        </p:nvGrpSpPr>
        <p:grpSpPr>
          <a:xfrm>
            <a:off x="3643306" y="2143116"/>
            <a:ext cx="428628" cy="714380"/>
            <a:chOff x="2928926" y="2928934"/>
            <a:chExt cx="428628" cy="71438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9" name="Straight Connector 88"/>
          <p:cNvCxnSpPr>
            <a:stCxn id="115" idx="0"/>
          </p:cNvCxnSpPr>
          <p:nvPr/>
        </p:nvCxnSpPr>
        <p:spPr>
          <a:xfrm rot="16200000" flipV="1">
            <a:off x="7512388" y="3060380"/>
            <a:ext cx="428628" cy="2286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4"/>
          <p:cNvGrpSpPr/>
          <p:nvPr/>
        </p:nvGrpSpPr>
        <p:grpSpPr>
          <a:xfrm>
            <a:off x="928662" y="2428868"/>
            <a:ext cx="428628" cy="714380"/>
            <a:chOff x="2928926" y="2928934"/>
            <a:chExt cx="428628" cy="714380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Straight Connector 84"/>
          <p:cNvCxnSpPr/>
          <p:nvPr/>
        </p:nvCxnSpPr>
        <p:spPr>
          <a:xfrm rot="5400000" flipH="1" flipV="1">
            <a:off x="428596" y="1714488"/>
            <a:ext cx="14287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500034" y="3786190"/>
            <a:ext cx="12858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786050" y="1857364"/>
            <a:ext cx="3429024" cy="714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73"/>
          <p:cNvGrpSpPr/>
          <p:nvPr/>
        </p:nvGrpSpPr>
        <p:grpSpPr>
          <a:xfrm>
            <a:off x="3643306" y="1000108"/>
            <a:ext cx="428628" cy="714380"/>
            <a:chOff x="2928926" y="2928934"/>
            <a:chExt cx="428628" cy="714380"/>
          </a:xfrm>
        </p:grpSpPr>
        <p:cxnSp>
          <p:nvCxnSpPr>
            <p:cNvPr id="91" name="Straight Connector 74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5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6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7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78"/>
            <p:cNvSpPr txBox="1"/>
            <p:nvPr/>
          </p:nvSpPr>
          <p:spPr>
            <a:xfrm>
              <a:off x="2928926" y="3143248"/>
              <a:ext cx="37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" name="TextBox 106"/>
          <p:cNvSpPr txBox="1"/>
          <p:nvPr/>
        </p:nvSpPr>
        <p:spPr>
          <a:xfrm>
            <a:off x="6493916" y="157161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 Strip 0.1mm x 10cm</a:t>
            </a:r>
            <a:endParaRPr lang="en-US" dirty="0"/>
          </a:p>
        </p:txBody>
      </p:sp>
      <p:cxnSp>
        <p:nvCxnSpPr>
          <p:cNvPr id="107" name="Connecteur droit avec flèche 106"/>
          <p:cNvCxnSpPr/>
          <p:nvPr/>
        </p:nvCxnSpPr>
        <p:spPr>
          <a:xfrm rot="10800000" flipV="1">
            <a:off x="6072198" y="1970592"/>
            <a:ext cx="571504" cy="8154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6"/>
          <p:cNvSpPr txBox="1"/>
          <p:nvPr/>
        </p:nvSpPr>
        <p:spPr>
          <a:xfrm>
            <a:off x="4429124" y="1928802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strip</a:t>
            </a:r>
            <a:endParaRPr lang="en-US" dirty="0"/>
          </a:p>
        </p:txBody>
      </p:sp>
      <p:cxnSp>
        <p:nvCxnSpPr>
          <p:cNvPr id="64" name="Straight Connector 53"/>
          <p:cNvCxnSpPr/>
          <p:nvPr/>
        </p:nvCxnSpPr>
        <p:spPr>
          <a:xfrm rot="5400000" flipH="1" flipV="1">
            <a:off x="2035951" y="1250141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53"/>
          <p:cNvCxnSpPr/>
          <p:nvPr/>
        </p:nvCxnSpPr>
        <p:spPr>
          <a:xfrm rot="5400000" flipH="1" flipV="1">
            <a:off x="3643306" y="1928802"/>
            <a:ext cx="4286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786182" y="1857364"/>
            <a:ext cx="142876" cy="7143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/>
          <p:cNvSpPr/>
          <p:nvPr/>
        </p:nvSpPr>
        <p:spPr>
          <a:xfrm>
            <a:off x="1253067" y="1052285"/>
            <a:ext cx="6195181" cy="3318934"/>
          </a:xfrm>
          <a:custGeom>
            <a:avLst/>
            <a:gdLst>
              <a:gd name="connsiteX0" fmla="*/ 38704 w 6195181"/>
              <a:gd name="connsiteY0" fmla="*/ 1429658 h 3318934"/>
              <a:gd name="connsiteX1" fmla="*/ 24190 w 6195181"/>
              <a:gd name="connsiteY1" fmla="*/ 558801 h 3318934"/>
              <a:gd name="connsiteX2" fmla="*/ 125790 w 6195181"/>
              <a:gd name="connsiteY2" fmla="*/ 137886 h 3318934"/>
              <a:gd name="connsiteX3" fmla="*/ 503162 w 6195181"/>
              <a:gd name="connsiteY3" fmla="*/ 21772 h 3318934"/>
              <a:gd name="connsiteX4" fmla="*/ 1794933 w 6195181"/>
              <a:gd name="connsiteY4" fmla="*/ 21772 h 3318934"/>
              <a:gd name="connsiteX5" fmla="*/ 2506133 w 6195181"/>
              <a:gd name="connsiteY5" fmla="*/ 36286 h 3318934"/>
              <a:gd name="connsiteX6" fmla="*/ 2767390 w 6195181"/>
              <a:gd name="connsiteY6" fmla="*/ 239486 h 3318934"/>
              <a:gd name="connsiteX7" fmla="*/ 2781904 w 6195181"/>
              <a:gd name="connsiteY7" fmla="*/ 616858 h 3318934"/>
              <a:gd name="connsiteX8" fmla="*/ 2796419 w 6195181"/>
              <a:gd name="connsiteY8" fmla="*/ 1284515 h 3318934"/>
              <a:gd name="connsiteX9" fmla="*/ 2956076 w 6195181"/>
              <a:gd name="connsiteY9" fmla="*/ 1603829 h 3318934"/>
              <a:gd name="connsiteX10" fmla="*/ 3391504 w 6195181"/>
              <a:gd name="connsiteY10" fmla="*/ 1690915 h 3318934"/>
              <a:gd name="connsiteX11" fmla="*/ 4189790 w 6195181"/>
              <a:gd name="connsiteY11" fmla="*/ 1676401 h 3318934"/>
              <a:gd name="connsiteX12" fmla="*/ 4900990 w 6195181"/>
              <a:gd name="connsiteY12" fmla="*/ 1690915 h 3318934"/>
              <a:gd name="connsiteX13" fmla="*/ 5713790 w 6195181"/>
              <a:gd name="connsiteY13" fmla="*/ 1690915 h 3318934"/>
              <a:gd name="connsiteX14" fmla="*/ 6120190 w 6195181"/>
              <a:gd name="connsiteY14" fmla="*/ 1894115 h 3318934"/>
              <a:gd name="connsiteX15" fmla="*/ 6163733 w 6195181"/>
              <a:gd name="connsiteY15" fmla="*/ 2329544 h 3318934"/>
              <a:gd name="connsiteX16" fmla="*/ 6163733 w 6195181"/>
              <a:gd name="connsiteY16" fmla="*/ 2939144 h 3318934"/>
              <a:gd name="connsiteX17" fmla="*/ 6033104 w 6195181"/>
              <a:gd name="connsiteY17" fmla="*/ 3243944 h 3318934"/>
              <a:gd name="connsiteX18" fmla="*/ 5350933 w 6195181"/>
              <a:gd name="connsiteY18" fmla="*/ 3302001 h 3318934"/>
              <a:gd name="connsiteX19" fmla="*/ 4465562 w 6195181"/>
              <a:gd name="connsiteY19" fmla="*/ 3272972 h 3318934"/>
              <a:gd name="connsiteX20" fmla="*/ 3609219 w 6195181"/>
              <a:gd name="connsiteY20" fmla="*/ 3272972 h 3318934"/>
              <a:gd name="connsiteX21" fmla="*/ 2622247 w 6195181"/>
              <a:gd name="connsiteY21" fmla="*/ 3302001 h 3318934"/>
              <a:gd name="connsiteX22" fmla="*/ 1780419 w 6195181"/>
              <a:gd name="connsiteY22" fmla="*/ 3302001 h 3318934"/>
              <a:gd name="connsiteX23" fmla="*/ 1069219 w 6195181"/>
              <a:gd name="connsiteY23" fmla="*/ 3316515 h 3318934"/>
              <a:gd name="connsiteX24" fmla="*/ 459619 w 6195181"/>
              <a:gd name="connsiteY24" fmla="*/ 3287486 h 3318934"/>
              <a:gd name="connsiteX25" fmla="*/ 183847 w 6195181"/>
              <a:gd name="connsiteY25" fmla="*/ 3156858 h 3318934"/>
              <a:gd name="connsiteX26" fmla="*/ 24190 w 6195181"/>
              <a:gd name="connsiteY26" fmla="*/ 2721429 h 3318934"/>
              <a:gd name="connsiteX27" fmla="*/ 38704 w 6195181"/>
              <a:gd name="connsiteY27" fmla="*/ 2198915 h 3318934"/>
              <a:gd name="connsiteX28" fmla="*/ 38704 w 6195181"/>
              <a:gd name="connsiteY28" fmla="*/ 1429658 h 33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5181" h="3318934">
                <a:moveTo>
                  <a:pt x="38704" y="1429658"/>
                </a:moveTo>
                <a:cubicBezTo>
                  <a:pt x="36285" y="1156306"/>
                  <a:pt x="9676" y="774096"/>
                  <a:pt x="24190" y="558801"/>
                </a:cubicBezTo>
                <a:cubicBezTo>
                  <a:pt x="38704" y="343506"/>
                  <a:pt x="45961" y="227391"/>
                  <a:pt x="125790" y="137886"/>
                </a:cubicBezTo>
                <a:cubicBezTo>
                  <a:pt x="205619" y="48381"/>
                  <a:pt x="224971" y="41124"/>
                  <a:pt x="503162" y="21772"/>
                </a:cubicBezTo>
                <a:cubicBezTo>
                  <a:pt x="781353" y="2420"/>
                  <a:pt x="1461105" y="19353"/>
                  <a:pt x="1794933" y="21772"/>
                </a:cubicBezTo>
                <a:cubicBezTo>
                  <a:pt x="2128761" y="24191"/>
                  <a:pt x="2344057" y="0"/>
                  <a:pt x="2506133" y="36286"/>
                </a:cubicBezTo>
                <a:cubicBezTo>
                  <a:pt x="2668209" y="72572"/>
                  <a:pt x="2721428" y="142724"/>
                  <a:pt x="2767390" y="239486"/>
                </a:cubicBezTo>
                <a:cubicBezTo>
                  <a:pt x="2813352" y="336248"/>
                  <a:pt x="2777066" y="442687"/>
                  <a:pt x="2781904" y="616858"/>
                </a:cubicBezTo>
                <a:cubicBezTo>
                  <a:pt x="2786742" y="791029"/>
                  <a:pt x="2767390" y="1120020"/>
                  <a:pt x="2796419" y="1284515"/>
                </a:cubicBezTo>
                <a:cubicBezTo>
                  <a:pt x="2825448" y="1449010"/>
                  <a:pt x="2856895" y="1536096"/>
                  <a:pt x="2956076" y="1603829"/>
                </a:cubicBezTo>
                <a:cubicBezTo>
                  <a:pt x="3055257" y="1671562"/>
                  <a:pt x="3185885" y="1678820"/>
                  <a:pt x="3391504" y="1690915"/>
                </a:cubicBezTo>
                <a:cubicBezTo>
                  <a:pt x="3597123" y="1703010"/>
                  <a:pt x="3938209" y="1676401"/>
                  <a:pt x="4189790" y="1676401"/>
                </a:cubicBezTo>
                <a:cubicBezTo>
                  <a:pt x="4441371" y="1676401"/>
                  <a:pt x="4900990" y="1690915"/>
                  <a:pt x="4900990" y="1690915"/>
                </a:cubicBezTo>
                <a:cubicBezTo>
                  <a:pt x="5154990" y="1693334"/>
                  <a:pt x="5510590" y="1657048"/>
                  <a:pt x="5713790" y="1690915"/>
                </a:cubicBezTo>
                <a:cubicBezTo>
                  <a:pt x="5916990" y="1724782"/>
                  <a:pt x="6045199" y="1787677"/>
                  <a:pt x="6120190" y="1894115"/>
                </a:cubicBezTo>
                <a:cubicBezTo>
                  <a:pt x="6195181" y="2000553"/>
                  <a:pt x="6156476" y="2155373"/>
                  <a:pt x="6163733" y="2329544"/>
                </a:cubicBezTo>
                <a:cubicBezTo>
                  <a:pt x="6170990" y="2503715"/>
                  <a:pt x="6185505" y="2786744"/>
                  <a:pt x="6163733" y="2939144"/>
                </a:cubicBezTo>
                <a:cubicBezTo>
                  <a:pt x="6141962" y="3091544"/>
                  <a:pt x="6168571" y="3183468"/>
                  <a:pt x="6033104" y="3243944"/>
                </a:cubicBezTo>
                <a:cubicBezTo>
                  <a:pt x="5897637" y="3304420"/>
                  <a:pt x="5612190" y="3297163"/>
                  <a:pt x="5350933" y="3302001"/>
                </a:cubicBezTo>
                <a:cubicBezTo>
                  <a:pt x="5089676" y="3306839"/>
                  <a:pt x="4755848" y="3277810"/>
                  <a:pt x="4465562" y="3272972"/>
                </a:cubicBezTo>
                <a:cubicBezTo>
                  <a:pt x="4175276" y="3268134"/>
                  <a:pt x="3916438" y="3268134"/>
                  <a:pt x="3609219" y="3272972"/>
                </a:cubicBezTo>
                <a:cubicBezTo>
                  <a:pt x="3302000" y="3277810"/>
                  <a:pt x="2927047" y="3297163"/>
                  <a:pt x="2622247" y="3302001"/>
                </a:cubicBezTo>
                <a:cubicBezTo>
                  <a:pt x="2317447" y="3306839"/>
                  <a:pt x="2039257" y="3299582"/>
                  <a:pt x="1780419" y="3302001"/>
                </a:cubicBezTo>
                <a:cubicBezTo>
                  <a:pt x="1521581" y="3304420"/>
                  <a:pt x="1289352" y="3318934"/>
                  <a:pt x="1069219" y="3316515"/>
                </a:cubicBezTo>
                <a:cubicBezTo>
                  <a:pt x="849086" y="3314096"/>
                  <a:pt x="607181" y="3314095"/>
                  <a:pt x="459619" y="3287486"/>
                </a:cubicBezTo>
                <a:cubicBezTo>
                  <a:pt x="312057" y="3260877"/>
                  <a:pt x="256418" y="3251201"/>
                  <a:pt x="183847" y="3156858"/>
                </a:cubicBezTo>
                <a:cubicBezTo>
                  <a:pt x="111276" y="3062515"/>
                  <a:pt x="48381" y="2881086"/>
                  <a:pt x="24190" y="2721429"/>
                </a:cubicBezTo>
                <a:cubicBezTo>
                  <a:pt x="0" y="2561772"/>
                  <a:pt x="36285" y="2416629"/>
                  <a:pt x="38704" y="2198915"/>
                </a:cubicBezTo>
                <a:cubicBezTo>
                  <a:pt x="41123" y="1981201"/>
                  <a:pt x="41123" y="1703010"/>
                  <a:pt x="38704" y="142965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Down Arrow 51"/>
          <p:cNvSpPr/>
          <p:nvPr/>
        </p:nvSpPr>
        <p:spPr>
          <a:xfrm>
            <a:off x="3643306" y="1142984"/>
            <a:ext cx="428628" cy="57150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5"/>
          <p:cNvGrpSpPr/>
          <p:nvPr/>
        </p:nvGrpSpPr>
        <p:grpSpPr>
          <a:xfrm>
            <a:off x="7572396" y="3286124"/>
            <a:ext cx="357190" cy="714380"/>
            <a:chOff x="1571604" y="4214818"/>
            <a:chExt cx="357190" cy="714380"/>
          </a:xfrm>
        </p:grpSpPr>
        <p:sp>
          <p:nvSpPr>
            <p:cNvPr id="111" name="Rectangle 110"/>
            <p:cNvSpPr/>
            <p:nvPr/>
          </p:nvSpPr>
          <p:spPr>
            <a:xfrm>
              <a:off x="1571604" y="4357694"/>
              <a:ext cx="357190" cy="428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714480" y="4214818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714480" y="4786322"/>
              <a:ext cx="45719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9" name="Straight Connector 88"/>
          <p:cNvCxnSpPr/>
          <p:nvPr/>
        </p:nvCxnSpPr>
        <p:spPr>
          <a:xfrm rot="5400000" flipH="1" flipV="1">
            <a:off x="7500958" y="4214818"/>
            <a:ext cx="4286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88"/>
          <p:cNvCxnSpPr/>
          <p:nvPr/>
        </p:nvCxnSpPr>
        <p:spPr>
          <a:xfrm rot="5400000">
            <a:off x="8358214" y="2857496"/>
            <a:ext cx="142876" cy="142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88"/>
          <p:cNvCxnSpPr/>
          <p:nvPr/>
        </p:nvCxnSpPr>
        <p:spPr>
          <a:xfrm rot="16200000" flipV="1">
            <a:off x="8358214" y="2714620"/>
            <a:ext cx="142876" cy="1428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06"/>
          <p:cNvSpPr txBox="1"/>
          <p:nvPr/>
        </p:nvSpPr>
        <p:spPr>
          <a:xfrm>
            <a:off x="7500926" y="228599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oscilloscope</a:t>
            </a:r>
            <a:endParaRPr lang="en-US" dirty="0"/>
          </a:p>
        </p:txBody>
      </p:sp>
      <p:sp>
        <p:nvSpPr>
          <p:cNvPr id="72" name="Freeform 71"/>
          <p:cNvSpPr/>
          <p:nvPr/>
        </p:nvSpPr>
        <p:spPr>
          <a:xfrm>
            <a:off x="2285984" y="2571744"/>
            <a:ext cx="1857388" cy="1776760"/>
          </a:xfrm>
          <a:custGeom>
            <a:avLst/>
            <a:gdLst>
              <a:gd name="connsiteX0" fmla="*/ 1512711 w 1512711"/>
              <a:gd name="connsiteY0" fmla="*/ 0 h 2562578"/>
              <a:gd name="connsiteX1" fmla="*/ 1422400 w 1512711"/>
              <a:gd name="connsiteY1" fmla="*/ 214489 h 2562578"/>
              <a:gd name="connsiteX2" fmla="*/ 1162755 w 1512711"/>
              <a:gd name="connsiteY2" fmla="*/ 237067 h 2562578"/>
              <a:gd name="connsiteX3" fmla="*/ 203200 w 1512711"/>
              <a:gd name="connsiteY3" fmla="*/ 270933 h 2562578"/>
              <a:gd name="connsiteX4" fmla="*/ 124177 w 1512711"/>
              <a:gd name="connsiteY4" fmla="*/ 1095022 h 2562578"/>
              <a:gd name="connsiteX5" fmla="*/ 158044 w 1512711"/>
              <a:gd name="connsiteY5" fmla="*/ 2257778 h 2562578"/>
              <a:gd name="connsiteX6" fmla="*/ 0 w 1512711"/>
              <a:gd name="connsiteY6" fmla="*/ 2562578 h 256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711" h="2562578">
                <a:moveTo>
                  <a:pt x="1512711" y="0"/>
                </a:moveTo>
                <a:cubicBezTo>
                  <a:pt x="1496718" y="87489"/>
                  <a:pt x="1480726" y="174978"/>
                  <a:pt x="1422400" y="214489"/>
                </a:cubicBezTo>
                <a:cubicBezTo>
                  <a:pt x="1364074" y="254000"/>
                  <a:pt x="1365955" y="227660"/>
                  <a:pt x="1162755" y="237067"/>
                </a:cubicBezTo>
                <a:cubicBezTo>
                  <a:pt x="959555" y="246474"/>
                  <a:pt x="376296" y="127941"/>
                  <a:pt x="203200" y="270933"/>
                </a:cubicBezTo>
                <a:cubicBezTo>
                  <a:pt x="30104" y="413926"/>
                  <a:pt x="131703" y="763881"/>
                  <a:pt x="124177" y="1095022"/>
                </a:cubicBezTo>
                <a:cubicBezTo>
                  <a:pt x="116651" y="1426163"/>
                  <a:pt x="178740" y="2013185"/>
                  <a:pt x="158044" y="2257778"/>
                </a:cubicBezTo>
                <a:cubicBezTo>
                  <a:pt x="137348" y="2502371"/>
                  <a:pt x="31985" y="2511778"/>
                  <a:pt x="0" y="2562578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106"/>
          <p:cNvSpPr txBox="1"/>
          <p:nvPr/>
        </p:nvSpPr>
        <p:spPr>
          <a:xfrm>
            <a:off x="2500298" y="328612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216mA</a:t>
            </a:r>
          </a:p>
        </p:txBody>
      </p:sp>
      <p:sp>
        <p:nvSpPr>
          <p:cNvPr id="83" name="TextBox 106"/>
          <p:cNvSpPr txBox="1"/>
          <p:nvPr/>
        </p:nvSpPr>
        <p:spPr>
          <a:xfrm>
            <a:off x="2051720" y="4653136"/>
            <a:ext cx="5363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 peak in the 50 Ohms = 8mA</a:t>
            </a:r>
          </a:p>
          <a:p>
            <a:pPr algn="ctr"/>
            <a:r>
              <a:rPr lang="en-US" dirty="0" smtClean="0"/>
              <a:t>I peak in C3 x 72 = 216mA</a:t>
            </a:r>
          </a:p>
          <a:p>
            <a:pPr algn="ctr"/>
            <a:r>
              <a:rPr lang="en-US" dirty="0" smtClean="0"/>
              <a:t>I peak in 10 pF= 20mA</a:t>
            </a:r>
          </a:p>
          <a:p>
            <a:pPr algn="ctr"/>
            <a:endParaRPr lang="en-US" dirty="0" smtClean="0"/>
          </a:p>
          <a:p>
            <a:pPr algn="ctr"/>
            <a:r>
              <a:rPr lang="en-US" sz="2400" b="1" dirty="0" smtClean="0"/>
              <a:t>I peak in C5 = 244mA </a:t>
            </a:r>
            <a:r>
              <a:rPr lang="en-US" sz="1600" b="1" dirty="0" smtClean="0"/>
              <a:t>(average on 3s 0.16nA)</a:t>
            </a:r>
            <a:endParaRPr lang="en-US" sz="2400" b="1" dirty="0"/>
          </a:p>
        </p:txBody>
      </p:sp>
      <p:grpSp>
        <p:nvGrpSpPr>
          <p:cNvPr id="11" name="Group 64"/>
          <p:cNvGrpSpPr/>
          <p:nvPr/>
        </p:nvGrpSpPr>
        <p:grpSpPr>
          <a:xfrm>
            <a:off x="8072462" y="3286124"/>
            <a:ext cx="642942" cy="714380"/>
            <a:chOff x="2928926" y="2928934"/>
            <a:chExt cx="642942" cy="714380"/>
          </a:xfrm>
        </p:grpSpPr>
        <p:cxnSp>
          <p:nvCxnSpPr>
            <p:cNvPr id="87" name="Straight Connector 86"/>
            <p:cNvCxnSpPr/>
            <p:nvPr/>
          </p:nvCxnSpPr>
          <p:spPr>
            <a:xfrm rot="5400000">
              <a:off x="3036083" y="3036091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928926" y="3143248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928926" y="3429000"/>
              <a:ext cx="42862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3036083" y="3536157"/>
              <a:ext cx="2143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928926" y="3143248"/>
              <a:ext cx="642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10pF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9" name="Straight Connector 98"/>
          <p:cNvCxnSpPr/>
          <p:nvPr/>
        </p:nvCxnSpPr>
        <p:spPr>
          <a:xfrm rot="5400000" flipH="1" flipV="1">
            <a:off x="8036743" y="3107529"/>
            <a:ext cx="50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8072462" y="4214818"/>
            <a:ext cx="4286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6"/>
          <p:cNvCxnSpPr/>
          <p:nvPr/>
        </p:nvCxnSpPr>
        <p:spPr>
          <a:xfrm rot="5400000" flipH="1" flipV="1">
            <a:off x="4822827" y="3606801"/>
            <a:ext cx="1357322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06"/>
          <p:cNvSpPr txBox="1"/>
          <p:nvPr/>
        </p:nvSpPr>
        <p:spPr>
          <a:xfrm>
            <a:off x="5572132" y="3429000"/>
            <a:ext cx="108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V peak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0.4V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6" name="TextBox 106"/>
          <p:cNvSpPr txBox="1"/>
          <p:nvPr/>
        </p:nvSpPr>
        <p:spPr>
          <a:xfrm>
            <a:off x="7429520" y="3929066"/>
            <a:ext cx="7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8mA</a:t>
            </a:r>
          </a:p>
        </p:txBody>
      </p:sp>
      <p:sp>
        <p:nvSpPr>
          <p:cNvPr id="103" name="TextBox 106"/>
          <p:cNvSpPr txBox="1"/>
          <p:nvPr/>
        </p:nvSpPr>
        <p:spPr>
          <a:xfrm>
            <a:off x="8001024" y="3929066"/>
            <a:ext cx="114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20mA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0" y="0"/>
            <a:ext cx="2452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Sparks (1Ghz)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60"/>
          <p:cNvSpPr>
            <a:spLocks noChangeShapeType="1"/>
          </p:cNvSpPr>
          <p:nvPr/>
        </p:nvSpPr>
        <p:spPr bwMode="auto">
          <a:xfrm>
            <a:off x="179388" y="620713"/>
            <a:ext cx="0" cy="0"/>
          </a:xfrm>
          <a:prstGeom prst="line">
            <a:avLst/>
          </a:prstGeom>
          <a:noFill/>
          <a:ln w="76200">
            <a:pattFill prst="pct30">
              <a:fgClr>
                <a:srgbClr val="A3A9FB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pic>
        <p:nvPicPr>
          <p:cNvPr id="15365" name="Picture 11" descr="ME+uxc55_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146051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pPr>
              <a:defRPr/>
            </a:pPr>
            <a:fld id="{B8CEEB60-8CE1-4D96-857A-5127E4605C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1" name="Picture 68" descr="C:\Users\danilo\Desktop\ieee08\IMG_2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84984"/>
            <a:ext cx="2592288" cy="170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43139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Single mask examples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 descr="P:\user\d\domenici\public\fotoPlanare\IMG_8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980728"/>
            <a:ext cx="1440160" cy="191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C:\Users\StefanoC\Desktop\DSC05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708920"/>
            <a:ext cx="1728192" cy="230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932040" y="5085184"/>
            <a:ext cx="36724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KLOE – Cylindrical 3 GEM Detector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GEM 800mm x  500mm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Read-out 2D : 800mmx 500mm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5536" y="5085184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CMS  RPC possible upgrade 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GEM 1.1m x 500mm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1259632" y="2564904"/>
            <a:ext cx="1512168" cy="216024"/>
          </a:xfrm>
          <a:prstGeom prst="straightConnector1">
            <a:avLst/>
          </a:prstGeom>
          <a:ln w="730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5220072" y="2780928"/>
            <a:ext cx="1944216" cy="216024"/>
          </a:xfrm>
          <a:prstGeom prst="straightConnector1">
            <a:avLst/>
          </a:prstGeom>
          <a:ln w="730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63688" y="587727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Present production rate : 100 Gem /year (1.2mx0.6m)</a:t>
            </a:r>
          </a:p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Expected rate for 2013 : 250 GEM/Year/technician</a:t>
            </a:r>
          </a:p>
        </p:txBody>
      </p:sp>
      <p:pic>
        <p:nvPicPr>
          <p:cNvPr id="22" name="Content Placeholder 6" descr="DSCN25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1628800"/>
            <a:ext cx="134338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90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42910" y="764024"/>
            <a:ext cx="850109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The impedance of 72 strips // 50ohms// 10pF (oscilloscope) is close to 1 ohm</a:t>
            </a:r>
          </a:p>
          <a:p>
            <a:endParaRPr lang="en-US" dirty="0" smtClean="0"/>
          </a:p>
          <a:p>
            <a:r>
              <a:rPr lang="en-US" dirty="0" smtClean="0"/>
              <a:t>During</a:t>
            </a:r>
            <a:r>
              <a:rPr lang="en-US" dirty="0" smtClean="0"/>
              <a:t> </a:t>
            </a:r>
            <a:r>
              <a:rPr lang="en-US" dirty="0" smtClean="0"/>
              <a:t>spark </a:t>
            </a:r>
            <a:r>
              <a:rPr lang="en-US" dirty="0" smtClean="0"/>
              <a:t>C5 nearly sees the </a:t>
            </a:r>
            <a:r>
              <a:rPr lang="en-US" dirty="0" smtClean="0"/>
              <a:t>full </a:t>
            </a:r>
            <a:r>
              <a:rPr lang="en-US" dirty="0" smtClean="0"/>
              <a:t>voltage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ZC5 @1Ghz is in the range of 580V/ 244mA </a:t>
            </a:r>
            <a:r>
              <a:rPr lang="en-US" dirty="0" smtClean="0">
                <a:sym typeface="Wingdings" pitchFamily="2" charset="2"/>
              </a:rPr>
              <a:t> 2.5</a:t>
            </a:r>
            <a:r>
              <a:rPr lang="en-US" dirty="0" smtClean="0"/>
              <a:t>Kohms </a:t>
            </a:r>
          </a:p>
          <a:p>
            <a:endParaRPr lang="en-US" sz="2400" b="1" dirty="0" smtClean="0"/>
          </a:p>
          <a:p>
            <a:r>
              <a:rPr lang="en-US" sz="2400" b="1" dirty="0" smtClean="0">
                <a:sym typeface="Wingdings" pitchFamily="2" charset="2"/>
              </a:rPr>
              <a:t>		         C5 = 0.1 pF ?</a:t>
            </a:r>
          </a:p>
          <a:p>
            <a:endParaRPr lang="en-US" sz="2400" b="1" dirty="0" smtClean="0">
              <a:sym typeface="Wingdings" pitchFamily="2" charset="2"/>
            </a:endParaRPr>
          </a:p>
          <a:p>
            <a:r>
              <a:rPr lang="en-US" sz="2400" b="1" dirty="0" smtClean="0">
                <a:sym typeface="Wingdings" pitchFamily="2" charset="2"/>
              </a:rPr>
              <a:t>	                0.1pf x 50 </a:t>
            </a:r>
            <a:r>
              <a:rPr lang="en-US" sz="2400" b="1" dirty="0" err="1" smtClean="0">
                <a:sym typeface="Wingdings" pitchFamily="2" charset="2"/>
              </a:rPr>
              <a:t>Mohms</a:t>
            </a:r>
            <a:r>
              <a:rPr lang="en-US" sz="2400" b="1" dirty="0" smtClean="0">
                <a:sym typeface="Wingdings" pitchFamily="2" charset="2"/>
              </a:rPr>
              <a:t> = 5us</a:t>
            </a:r>
          </a:p>
          <a:p>
            <a:endParaRPr lang="en-US" sz="2400" b="1" dirty="0" smtClean="0">
              <a:sym typeface="Wingdings" pitchFamily="2" charset="2"/>
            </a:endParaRPr>
          </a:p>
          <a:p>
            <a:r>
              <a:rPr lang="en-US" sz="2400" b="1" dirty="0" smtClean="0">
                <a:sym typeface="Wingdings" pitchFamily="2" charset="2"/>
              </a:rPr>
              <a:t>		     </a:t>
            </a:r>
            <a:r>
              <a:rPr lang="en-US" sz="1600" b="1" dirty="0" smtClean="0">
                <a:sym typeface="Wingdings" pitchFamily="2" charset="2"/>
              </a:rPr>
              <a:t>decay of C5 through R1 =2.2x 5us=10.4us</a:t>
            </a:r>
          </a:p>
          <a:p>
            <a:endParaRPr lang="en-US" sz="2400" b="1" dirty="0" smtClean="0">
              <a:sym typeface="Wingdings" pitchFamily="2" charset="2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sym typeface="Wingdings" pitchFamily="2" charset="2"/>
              </a:rPr>
              <a:t>			</a:t>
            </a:r>
          </a:p>
          <a:p>
            <a:endParaRPr lang="en-US" sz="2400" b="1" dirty="0" smtClean="0">
              <a:solidFill>
                <a:srgbClr val="FFFF00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05064"/>
            <a:ext cx="2376264" cy="160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6" descr="DSCN237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2000" contrast="55000"/>
          </a:blip>
          <a:srcRect l="23438" t="7813" r="20508"/>
          <a:stretch>
            <a:fillRect/>
          </a:stretch>
        </p:blipFill>
        <p:spPr>
          <a:xfrm>
            <a:off x="7164288" y="3501007"/>
            <a:ext cx="1728192" cy="213069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436096" y="3861048"/>
            <a:ext cx="2952328" cy="36004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691680" y="4365104"/>
            <a:ext cx="1152128" cy="936104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617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C5 Value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467544" y="3284984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ion signal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0" name="Picture 109" descr="Picture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293096"/>
            <a:ext cx="2548370" cy="1128747"/>
          </a:xfrm>
          <a:prstGeom prst="rect">
            <a:avLst/>
          </a:prstGeom>
        </p:spPr>
      </p:pic>
      <p:pic>
        <p:nvPicPr>
          <p:cNvPr id="111" name="Picture 110" descr="Pictur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293096"/>
            <a:ext cx="2601158" cy="115212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3059832" y="3284984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Mhz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 signal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Picture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196752"/>
            <a:ext cx="2362658" cy="1477801"/>
          </a:xfrm>
          <a:prstGeom prst="rect">
            <a:avLst/>
          </a:prstGeom>
        </p:spPr>
      </p:pic>
      <p:pic>
        <p:nvPicPr>
          <p:cNvPr id="8" name="Picture 7" descr="Picture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124744"/>
            <a:ext cx="2434666" cy="1515321"/>
          </a:xfrm>
          <a:prstGeom prst="rect">
            <a:avLst/>
          </a:prstGeom>
        </p:spPr>
      </p:pic>
      <p:pic>
        <p:nvPicPr>
          <p:cNvPr id="9" name="Picture 8" descr="Picture1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4293096"/>
            <a:ext cx="2592288" cy="1114594"/>
          </a:xfrm>
          <a:prstGeom prst="rect">
            <a:avLst/>
          </a:prstGeom>
        </p:spPr>
      </p:pic>
      <p:pic>
        <p:nvPicPr>
          <p:cNvPr id="10" name="Picture 9" descr="Picture1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1484784"/>
            <a:ext cx="2016224" cy="9274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44208" y="3284984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 energy / 2000  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285293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C1= 200 </a:t>
            </a:r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78904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C5= 0.1 </a:t>
            </a:r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259632" y="155679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31640" y="479715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39952" y="1628800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55976" y="472514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596336" y="2636912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68344" y="3645024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31840" y="404664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  BULK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59832" y="602128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BULK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000232" y="3357562"/>
            <a:ext cx="3714776" cy="28575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7158" y="3214686"/>
            <a:ext cx="1633550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715008" y="3214686"/>
            <a:ext cx="1633550" cy="46394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28794" y="3643314"/>
            <a:ext cx="6143668" cy="142876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57158" y="2643182"/>
            <a:ext cx="990608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357950" y="2643182"/>
            <a:ext cx="990608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357290" y="2643182"/>
            <a:ext cx="642942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715008" y="2643182"/>
            <a:ext cx="633418" cy="6068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71472" y="3286124"/>
            <a:ext cx="542928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1"/>
            <a:endCxn id="16" idx="3"/>
          </p:cNvCxnSpPr>
          <p:nvPr/>
        </p:nvCxnSpPr>
        <p:spPr>
          <a:xfrm rot="10800000" flipH="1">
            <a:off x="357158" y="2946592"/>
            <a:ext cx="699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357158" y="3786190"/>
            <a:ext cx="7929618" cy="46131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PCB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71472" y="3643314"/>
            <a:ext cx="704856" cy="133352"/>
          </a:xfrm>
          <a:prstGeom prst="rect">
            <a:avLst/>
          </a:prstGeom>
          <a:solidFill>
            <a:srgbClr val="DE4500"/>
          </a:solidFill>
          <a:ln w="9525">
            <a:solidFill>
              <a:srgbClr val="DE45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71472" y="3429000"/>
            <a:ext cx="70485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74"/>
          <p:cNvCxnSpPr/>
          <p:nvPr/>
        </p:nvCxnSpPr>
        <p:spPr>
          <a:xfrm rot="16200000" flipH="1">
            <a:off x="964381" y="2607463"/>
            <a:ext cx="1000132" cy="21431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28596" y="1571612"/>
            <a:ext cx="803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Embedded resistor  R1 &gt;15 </a:t>
            </a:r>
            <a:r>
              <a:rPr lang="en-US" dirty="0" err="1" smtClean="0"/>
              <a:t>Mohms</a:t>
            </a:r>
            <a:r>
              <a:rPr lang="en-US" dirty="0" smtClean="0"/>
              <a:t> 5mm long  but why 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6947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effect , last slide : Joule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damage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31"/>
          <p:cNvSpPr txBox="1"/>
          <p:nvPr/>
        </p:nvSpPr>
        <p:spPr>
          <a:xfrm>
            <a:off x="1763688" y="4797152"/>
            <a:ext cx="5976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case of spark the embedded resistor will see 580 V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P=580x580/15 </a:t>
            </a:r>
            <a:r>
              <a:rPr lang="en-US" dirty="0" err="1" smtClean="0"/>
              <a:t>Mohms</a:t>
            </a:r>
            <a:r>
              <a:rPr lang="en-US" dirty="0" smtClean="0"/>
              <a:t> = 22mW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With 1.5 </a:t>
            </a:r>
            <a:r>
              <a:rPr lang="en-US" dirty="0" err="1" smtClean="0"/>
              <a:t>Mohms</a:t>
            </a:r>
            <a:r>
              <a:rPr lang="en-US" dirty="0" smtClean="0"/>
              <a:t> it will be 220mW </a:t>
            </a:r>
            <a:r>
              <a:rPr lang="en-US" dirty="0" smtClean="0">
                <a:sym typeface="Wingdings" pitchFamily="2" charset="2"/>
              </a:rPr>
              <a:t> Burns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i="1" dirty="0" smtClean="0"/>
              <a:t>Thank you</a:t>
            </a:r>
            <a:br>
              <a:rPr lang="en-US" b="1" i="1" dirty="0" smtClean="0"/>
            </a:br>
            <a:r>
              <a:rPr lang="en-US" b="1" i="1" dirty="0" smtClean="0"/>
              <a:t>Questions?</a:t>
            </a:r>
            <a:endParaRPr lang="en-US" b="1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93</a:t>
            </a:fld>
            <a:endParaRPr lang="en-GB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9759</TotalTime>
  <Words>4028</Words>
  <Application>Microsoft Office PowerPoint</Application>
  <PresentationFormat>Affichage à l'écran (4:3)</PresentationFormat>
  <Paragraphs>1179</Paragraphs>
  <Slides>93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93</vt:i4>
      </vt:variant>
    </vt:vector>
  </HeadingPairs>
  <TitlesOfParts>
    <vt:vector size="94" baseType="lpstr">
      <vt:lpstr>Apex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Thank you Questions?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leszek</dc:creator>
  <cp:lastModifiedBy>mon pc</cp:lastModifiedBy>
  <cp:revision>561</cp:revision>
  <dcterms:created xsi:type="dcterms:W3CDTF">2009-10-18T09:52:16Z</dcterms:created>
  <dcterms:modified xsi:type="dcterms:W3CDTF">2012-10-26T05:56:37Z</dcterms:modified>
</cp:coreProperties>
</file>