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49" r:id="rId2"/>
    <p:sldMasterId id="2147484172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90" r:id="rId8"/>
    <p:sldId id="278" r:id="rId9"/>
    <p:sldId id="261" r:id="rId10"/>
    <p:sldId id="263" r:id="rId11"/>
    <p:sldId id="289" r:id="rId12"/>
    <p:sldId id="292" r:id="rId13"/>
    <p:sldId id="264" r:id="rId14"/>
    <p:sldId id="265" r:id="rId15"/>
    <p:sldId id="266" r:id="rId16"/>
    <p:sldId id="285" r:id="rId17"/>
    <p:sldId id="267" r:id="rId18"/>
    <p:sldId id="293" r:id="rId19"/>
    <p:sldId id="294" r:id="rId20"/>
    <p:sldId id="295" r:id="rId21"/>
    <p:sldId id="283" r:id="rId22"/>
    <p:sldId id="274" r:id="rId23"/>
    <p:sldId id="279" r:id="rId24"/>
    <p:sldId id="286" r:id="rId25"/>
    <p:sldId id="276" r:id="rId26"/>
    <p:sldId id="287" r:id="rId27"/>
    <p:sldId id="277" r:id="rId28"/>
  </p:sldIdLst>
  <p:sldSz cx="9144000" cy="6858000" type="screen4x3"/>
  <p:notesSz cx="6645275" cy="9777413"/>
  <p:embeddedFontLst>
    <p:embeddedFont>
      <p:font typeface="Cambria Math" panose="02040503050406030204" pitchFamily="18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C"/>
    <a:srgbClr val="424594"/>
    <a:srgbClr val="0030CE"/>
    <a:srgbClr val="FFFFDE"/>
    <a:srgbClr val="960000"/>
    <a:srgbClr val="D4BC2C"/>
    <a:srgbClr val="EAFA54"/>
    <a:srgbClr val="D2DC52"/>
    <a:srgbClr val="CBD383"/>
    <a:srgbClr val="E0E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5889" autoAdjust="0"/>
  </p:normalViewPr>
  <p:slideViewPr>
    <p:cSldViewPr>
      <p:cViewPr varScale="1">
        <p:scale>
          <a:sx n="85" d="100"/>
          <a:sy n="85" d="100"/>
        </p:scale>
        <p:origin x="34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0" y="0"/>
            <a:ext cx="6645275" cy="9777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0" y="0"/>
            <a:ext cx="6645275" cy="97774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76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800" rIns="9396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3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65550" y="0"/>
            <a:ext cx="2876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800" rIns="9396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3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1063" y="735013"/>
            <a:ext cx="4881562" cy="3660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885825" y="4643438"/>
            <a:ext cx="487045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800" rIns="9396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288463"/>
            <a:ext cx="2876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800" rIns="9396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3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65550" y="9288463"/>
            <a:ext cx="2876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60" tIns="46800" rIns="9396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300"/>
              </a:spcBef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84BF1A-6834-4E87-B071-387A0E9C8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01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1D2E9514-BF2D-4CA2-A731-DB31E4FB7BF4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9532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20869A68-F877-42FC-97D0-B8D807327B83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18</a:t>
            </a:fld>
            <a:endParaRPr lang="ru-RU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55800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7D1DDCCD-A105-42FD-8C36-085892DC5801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20</a:t>
            </a:fld>
            <a:endParaRPr lang="ru-RU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425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891808D6-E462-4562-AF72-50B096FC1CA8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21</a:t>
            </a:fld>
            <a:endParaRPr lang="ru-RU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3963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EE2DB273-FE57-40CB-A52A-2F329BF4E9F2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23</a:t>
            </a:fld>
            <a:endParaRPr lang="ru-RU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0728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38C4EF4B-1D10-49C9-8E4F-4BCA7BB04207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25</a:t>
            </a:fld>
            <a:endParaRPr lang="ru-RU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74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4157902B-4318-409D-BB1E-6843EEC70E58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2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161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E5A83060-496A-459F-A9B8-B94AADD0DD34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3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14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872C2574-3B0A-417D-A69D-34741E2145BE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4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410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CF5B0069-7BF8-4953-BFE5-FD46614A467D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8</a:t>
            </a:fld>
            <a:endParaRPr lang="ru-RU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1933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3510DDFA-C58F-4507-8398-0829B6ED5EE0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11</a:t>
            </a:fld>
            <a:endParaRPr lang="ru-RU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47001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155011F8-F62F-43B1-9B88-FD3105A2D034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12</a:t>
            </a:fld>
            <a:endParaRPr lang="ru-RU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059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216B01C4-3622-48C2-A943-F2DA0FB6269D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13</a:t>
            </a:fld>
            <a:endParaRPr lang="ru-RU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699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300"/>
              </a:spcBef>
              <a:buClrTx/>
              <a:buSzPct val="45000"/>
              <a:buFontTx/>
              <a:buNone/>
            </a:pPr>
            <a:fld id="{D5FE8889-4779-4D13-8184-98409C89B167}" type="slidenum">
              <a:rPr lang="ru-RU" smtClean="0"/>
              <a:pPr>
                <a:spcBef>
                  <a:spcPts val="300"/>
                </a:spcBef>
                <a:buClrTx/>
                <a:buSzPct val="45000"/>
                <a:buFontTx/>
                <a:buNone/>
              </a:pPr>
              <a:t>15</a:t>
            </a:fld>
            <a:endParaRPr lang="ru-RU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35013"/>
            <a:ext cx="4884737" cy="36639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43438"/>
            <a:ext cx="4872038" cy="4397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3652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EBC6-2D1D-40B2-ABDC-FEC6C4186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3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B6A3-7F6E-4FF0-B69F-BD2FC9681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5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-1206500"/>
            <a:ext cx="2036762" cy="7375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-1206500"/>
            <a:ext cx="5961063" cy="73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79A0D-E0ED-4997-9891-3664C686B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1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80E249E-28B5-4667-ABAB-91984D7CB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0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BF10C-E6C5-4D36-B440-DABD83E7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6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F337-49EF-49C4-8165-8D581766D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6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75B0-E2CD-456B-8335-8426C87CB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4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33E4-A0BE-4F9A-9C22-D67EA49DB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4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A7CF-519C-4608-9FA2-4982B9DA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8EF5-C7A3-481A-A267-320C00CB2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9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9E05-3C3F-4229-8E09-E39AEA6A0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0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2D86-3747-4672-B84E-F88C041B0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7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BB67-2F7B-46F3-A597-F2206D568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53FE7-0E2D-4DB2-87A5-998621820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4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795E-A31C-4375-AE25-686700116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45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71588"/>
            <a:ext cx="2055812" cy="485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71588"/>
            <a:ext cx="6018213" cy="485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FEFA-5AA9-48DD-8B4F-AA945D4D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67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71588"/>
            <a:ext cx="7769225" cy="21034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1EA7E28-5ABB-4720-A5C8-B3041E4FFA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1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99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41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27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86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EC11-166C-4559-9CA7-E45883EF4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29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0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2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57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6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74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PHIPSI13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08413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3808412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E1B-525F-4413-867E-FFC53453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DF81-846A-4E9D-8108-6528A4EDA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7414F-30BF-4FB2-B866-8F322B8A4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1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8FEFB-6990-4C7F-8AC1-5D1009C0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B5C-AC33-4FA6-8067-74E8407C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9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7C9DA-E8AD-4861-8E33-B51B49D3A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-1206500"/>
            <a:ext cx="77692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6922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5225"/>
            <a:ext cx="19018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63938" y="6237288"/>
            <a:ext cx="2892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en-US" dirty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7956550" y="6524625"/>
            <a:ext cx="1187450" cy="793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18500" y="6308725"/>
            <a:ext cx="574675" cy="4730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D80E249E-28B5-4667-ABAB-91984D7C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84" r:id="rId12"/>
  </p:sldLayoutIdLst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264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64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264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64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71588"/>
            <a:ext cx="77692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PHIPSI13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264C"/>
                </a:solidFill>
              </a:defRPr>
            </a:lvl1pPr>
          </a:lstStyle>
          <a:p>
            <a:pPr>
              <a:defRPr/>
            </a:pPr>
            <a:fld id="{11EA7E28-5ABB-4720-A5C8-B3041E4FF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333333"/>
          </a:solidFill>
          <a:latin typeface="Tahoma" panose="020B060403050404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264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64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264C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64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6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09.09.2013</a:t>
            </a:r>
            <a:endParaRPr lang="en-US" dirty="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PHIPSI13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6128-A456-4E44-8B86-3160962DF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1.wmf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30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10.bin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38.png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4.jpeg"/><Relationship Id="rId9" Type="http://schemas.openxmlformats.org/officeDocument/2006/relationships/image" Target="../media/image35.png"/><Relationship Id="rId14" Type="http://schemas.openxmlformats.org/officeDocument/2006/relationships/image" Target="../media/image37.png"/><Relationship Id="rId22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Дата 2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r>
              <a:rPr lang="ru-RU" sz="2400" smtClean="0"/>
              <a:t>09.09.2013</a:t>
            </a:r>
            <a:endParaRPr lang="ru-RU" sz="2400" dirty="0" smtClean="0"/>
          </a:p>
        </p:txBody>
      </p:sp>
      <p:sp>
        <p:nvSpPr>
          <p:cNvPr id="3481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r>
              <a:rPr lang="en-US" sz="2400" smtClean="0"/>
              <a:t>PHIPSI13</a:t>
            </a:r>
            <a:endParaRPr lang="ru-RU" sz="2400" dirty="0" smtClean="0"/>
          </a:p>
        </p:txBody>
      </p:sp>
      <p:sp>
        <p:nvSpPr>
          <p:cNvPr id="34821" name="Rectangle 1"/>
          <p:cNvSpPr>
            <a:spLocks noGrp="1" noChangeArrowheads="1"/>
          </p:cNvSpPr>
          <p:nvPr>
            <p:ph type="title"/>
          </p:nvPr>
        </p:nvSpPr>
        <p:spPr>
          <a:xfrm>
            <a:off x="1475656" y="953886"/>
            <a:ext cx="7200800" cy="1611018"/>
          </a:xfrm>
          <a:solidFill>
            <a:srgbClr val="CCFFFF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99"/>
                </a:solidFill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</a:rPr>
              <a:t>Hadronic</a:t>
            </a:r>
            <a:r>
              <a:rPr lang="en-US" sz="4000" b="1" dirty="0" smtClean="0">
                <a:solidFill>
                  <a:srgbClr val="000099"/>
                </a:solidFill>
              </a:rPr>
              <a:t> cross-section measurement at</a:t>
            </a:r>
            <a:r>
              <a:rPr lang="en-US" sz="4000" b="1" dirty="0">
                <a:solidFill>
                  <a:srgbClr val="000099"/>
                </a:solidFill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</a:rPr>
              <a:t>SND</a:t>
            </a:r>
          </a:p>
        </p:txBody>
      </p:sp>
      <p:sp>
        <p:nvSpPr>
          <p:cNvPr id="34822" name="Text Box 2"/>
          <p:cNvSpPr txBox="1">
            <a:spLocks noChangeArrowheads="1"/>
          </p:cNvSpPr>
          <p:nvPr/>
        </p:nvSpPr>
        <p:spPr bwMode="auto">
          <a:xfrm>
            <a:off x="2066131" y="3443706"/>
            <a:ext cx="5437981" cy="1325620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T.V.Dimova</a:t>
            </a:r>
            <a:endParaRPr lang="en-US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 smtClean="0">
                <a:latin typeface="Arial" panose="020B0604020202020204" pitchFamily="34" charset="0"/>
              </a:rPr>
              <a:t>Novosibirsk State University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 dirty="0" err="1" smtClean="0">
                <a:latin typeface="Arial" panose="020B0604020202020204" pitchFamily="34" charset="0"/>
              </a:rPr>
              <a:t>Budker</a:t>
            </a:r>
            <a:r>
              <a:rPr lang="en-US" sz="2400" b="1" dirty="0" smtClean="0">
                <a:latin typeface="Arial" panose="020B0604020202020204" pitchFamily="34" charset="0"/>
              </a:rPr>
              <a:t> Institute of Nuclear Physics 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/>
          <a:p>
            <a:pPr>
              <a:defRPr/>
            </a:pPr>
            <a:fld id="{21F550C4-BCB0-4A1D-AB74-38CEAE3CE49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1" y="1440223"/>
            <a:ext cx="4606925" cy="14939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57312" y="131258"/>
            <a:ext cx="7329488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sz="3200" dirty="0" err="1" smtClean="0">
                <a:solidFill>
                  <a:srgbClr val="424594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aseline="30000" dirty="0" err="1" smtClean="0">
                <a:solidFill>
                  <a:srgbClr val="424594"/>
                </a:solidFill>
                <a:latin typeface="Times New Roman" panose="02020603050405020304" pitchFamily="18" charset="0"/>
              </a:rPr>
              <a:t>+</a:t>
            </a:r>
            <a:r>
              <a:rPr lang="en-US" sz="3200" dirty="0" err="1" smtClean="0">
                <a:solidFill>
                  <a:srgbClr val="424594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aseline="30000" dirty="0" smtClean="0">
                <a:solidFill>
                  <a:srgbClr val="424594"/>
                </a:solidFill>
                <a:latin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ηγ</a:t>
            </a:r>
            <a:r>
              <a:rPr lang="en-US" sz="3200" baseline="300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7</a:t>
            </a:r>
            <a:r>
              <a:rPr lang="el-GR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pb</a:t>
            </a:r>
            <a:r>
              <a:rPr lang="en-US" sz="3200" baseline="300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measurement </a:t>
            </a: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n-US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&gt;1.4GeV</a:t>
            </a:r>
            <a:r>
              <a:rPr lang="ru-RU" sz="3200" dirty="0" smtClean="0">
                <a:solidFill>
                  <a:srgbClr val="4245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4" descr="fig_crs_4t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2" y="3350244"/>
            <a:ext cx="4606925" cy="2151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5231" y="2980357"/>
            <a:ext cx="1581150" cy="3698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Cross section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508104" y="1437923"/>
            <a:ext cx="35274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FF5050"/>
                </a:solidFill>
                <a:latin typeface="Arial" panose="020B0604020202020204" pitchFamily="34" charset="0"/>
              </a:rPr>
              <a:t>Selection criteria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 charged tracks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energy dep.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(0.7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1.2)2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20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Kinem</a:t>
            </a:r>
            <a:r>
              <a:rPr lang="en-US" sz="2000" kern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atic</a:t>
            </a:r>
            <a:r>
              <a:rPr lang="en-US" sz="20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fits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γ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&lt;30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;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π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π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γ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&gt;50;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γ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&lt;50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;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400 MeV&lt; M</a:t>
            </a:r>
            <a:r>
              <a:rPr kumimoji="0" lang="el-GR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&lt;600 MeV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65056" y="4709774"/>
            <a:ext cx="3783408" cy="707886"/>
          </a:xfrm>
          <a:prstGeom prst="rect">
            <a:avLst/>
          </a:prstGeom>
          <a:solidFill>
            <a:srgbClr val="2D2D8A">
              <a:lumMod val="20000"/>
              <a:lumOff val="80000"/>
            </a:srgbClr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rPr>
              <a:t>Fit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</a:rPr>
              <a:t>: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Sum of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(770)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anose="05050102010706020507" pitchFamily="18" charset="2"/>
              </a:rPr>
              <a:t>′(1450)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ρ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Symbol" panose="05050102010706020507" pitchFamily="18" charset="2"/>
              </a:rPr>
              <a:t>(1700)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3252" y="5439394"/>
            <a:ext cx="1871662" cy="3698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Total</a:t>
            </a: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~</a:t>
            </a: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</a:rPr>
              <a:t>60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events</a:t>
            </a:r>
            <a:endParaRPr 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60006" y="3307244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5537" y="1090283"/>
            <a:ext cx="2364750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Photon recoil energy 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4957" y="1695504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MC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7605" y="1695504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MC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Alex\Сессия\DrawCross\4piCrossP2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912813"/>
            <a:ext cx="48244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  <a:endParaRPr lang="ru-RU" sz="2400" dirty="0" smtClean="0"/>
          </a:p>
        </p:txBody>
      </p:sp>
      <p:sp>
        <p:nvSpPr>
          <p:cNvPr id="4813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481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99419" y="154305"/>
            <a:ext cx="6248400" cy="6429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Process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(30pb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aseline="30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5" name="Text Box 2"/>
          <p:cNvSpPr txBox="1">
            <a:spLocks noChangeArrowheads="1"/>
          </p:cNvSpPr>
          <p:nvPr/>
        </p:nvSpPr>
        <p:spPr bwMode="auto">
          <a:xfrm>
            <a:off x="6014933" y="924243"/>
            <a:ext cx="2433976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solidFill>
                  <a:srgbClr val="FF5050"/>
                </a:solidFill>
                <a:latin typeface="Arial" panose="020B0604020202020204" pitchFamily="34" charset="0"/>
              </a:rPr>
              <a:t>Selection criteria :</a:t>
            </a:r>
            <a:endParaRPr lang="en-US" sz="2000" b="1" dirty="0">
              <a:solidFill>
                <a:srgbClr val="FF505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cs typeface="Times New Roman" panose="02020603050405020304" pitchFamily="18" charset="0"/>
              </a:rPr>
              <a:t>-</a:t>
            </a:r>
            <a:r>
              <a:rPr lang="en-US" sz="2000" dirty="0"/>
              <a:t> at least 2 charged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/>
              <a:t>particles and 4 </a:t>
            </a:r>
            <a:r>
              <a:rPr lang="en-US" sz="2000" dirty="0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>
                <a:solidFill>
                  <a:srgbClr val="000000"/>
                </a:solidFill>
              </a:rPr>
              <a:t>’</a:t>
            </a:r>
            <a:r>
              <a:rPr lang="en-US" sz="2000" dirty="0"/>
              <a:t>s;</a:t>
            </a:r>
          </a:p>
          <a:p>
            <a:pPr algn="ctr" eaLnBrk="1" hangingPunct="1">
              <a:spcBef>
                <a:spcPct val="0"/>
              </a:spcBef>
              <a:buClr>
                <a:srgbClr val="00264C"/>
              </a:buClr>
              <a:buFont typeface="Times New Roman" panose="02020603050405020304" pitchFamily="18" charset="0"/>
              <a:buChar char="-"/>
            </a:pPr>
            <a:r>
              <a:rPr lang="en-US" sz="2000" dirty="0">
                <a:cs typeface="Times New Roman" panose="02020603050405020304" pitchFamily="18" charset="0"/>
              </a:rPr>
              <a:t> 2 tracks are </a:t>
            </a:r>
            <a:r>
              <a:rPr lang="en-US" sz="2000" dirty="0" smtClean="0">
                <a:cs typeface="Times New Roman" panose="02020603050405020304" pitchFamily="18" charset="0"/>
              </a:rPr>
              <a:t>from IP;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Kinematic fit: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sz="2000" dirty="0">
                <a:cs typeface="Times New Roman" panose="02020603050405020304" pitchFamily="18" charset="0"/>
              </a:rPr>
              <a:t>χ</a:t>
            </a:r>
            <a:r>
              <a:rPr lang="el-GR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&lt; 40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cs typeface="Times New Roman" panose="02020603050405020304" pitchFamily="18" charset="0"/>
              </a:rPr>
              <a:t>M</a:t>
            </a:r>
            <a:r>
              <a:rPr lang="el-GR" sz="2000" baseline="-25000" dirty="0">
                <a:cs typeface="Times New Roman" panose="02020603050405020304" pitchFamily="18" charset="0"/>
              </a:rPr>
              <a:t>π</a:t>
            </a:r>
            <a:r>
              <a:rPr lang="en-US" sz="2000" baseline="-25000" dirty="0">
                <a:cs typeface="Times New Roman" panose="02020603050405020304" pitchFamily="18" charset="0"/>
              </a:rPr>
              <a:t>0</a:t>
            </a:r>
            <a:r>
              <a:rPr lang="en-US" sz="2000" dirty="0">
                <a:cs typeface="Times New Roman" panose="02020603050405020304" pitchFamily="18" charset="0"/>
              </a:rPr>
              <a:t> in  70-200 </a:t>
            </a:r>
            <a:r>
              <a:rPr lang="en-US" sz="2000" dirty="0" err="1">
                <a:cs typeface="Times New Roman" panose="02020603050405020304" pitchFamily="18" charset="0"/>
              </a:rPr>
              <a:t>MeV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000" dirty="0"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6852" y="4408805"/>
            <a:ext cx="4265042" cy="7100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264C"/>
                </a:solidFill>
              </a:rPr>
              <a:t>The bump  is a sum of  contributions </a:t>
            </a:r>
            <a:r>
              <a:rPr lang="en-US" sz="2000" dirty="0" smtClean="0">
                <a:solidFill>
                  <a:srgbClr val="000000"/>
                </a:solidFill>
              </a:rPr>
              <a:t>of 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(770)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′(1450)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(1700).</a:t>
            </a:r>
            <a:endParaRPr lang="el-GR" sz="20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48137" name="Text Box 6"/>
          <p:cNvSpPr txBox="1">
            <a:spLocks noChangeArrowheads="1"/>
          </p:cNvSpPr>
          <p:nvPr/>
        </p:nvSpPr>
        <p:spPr bwMode="auto">
          <a:xfrm>
            <a:off x="236538" y="4027488"/>
            <a:ext cx="2263775" cy="336550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Only statistical errors</a:t>
            </a:r>
          </a:p>
        </p:txBody>
      </p:sp>
      <p:pic>
        <p:nvPicPr>
          <p:cNvPr id="48138" name="Picture 10" descr="Cross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3013"/>
            <a:ext cx="3744912" cy="2547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5"/>
          <p:cNvSpPr txBox="1">
            <a:spLocks noChangeArrowheads="1"/>
          </p:cNvSpPr>
          <p:nvPr/>
        </p:nvSpPr>
        <p:spPr bwMode="auto">
          <a:xfrm>
            <a:off x="5759450" y="3438525"/>
            <a:ext cx="536575" cy="376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ω</a:t>
            </a:r>
            <a:r>
              <a:rPr lang="el-GR">
                <a:solidFill>
                  <a:srgbClr val="FF0000"/>
                </a:solidFill>
                <a:cs typeface="Times New Roman" panose="02020603050405020304" pitchFamily="18" charset="0"/>
              </a:rPr>
              <a:t>π</a:t>
            </a:r>
            <a:r>
              <a:rPr lang="ru-RU" baseline="3000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7343775" y="3438525"/>
            <a:ext cx="1208088" cy="461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non-</a:t>
            </a:r>
            <a:r>
              <a:rPr lang="el-GR">
                <a:solidFill>
                  <a:schemeClr val="accent2"/>
                </a:solidFill>
              </a:rPr>
              <a:t>ω</a:t>
            </a:r>
            <a:r>
              <a:rPr lang="el-GR">
                <a:solidFill>
                  <a:schemeClr val="accent2"/>
                </a:solidFill>
                <a:cs typeface="Times New Roman" panose="02020603050405020304" pitchFamily="18" charset="0"/>
              </a:rPr>
              <a:t>π</a:t>
            </a:r>
            <a:r>
              <a:rPr lang="ru-RU" baseline="30000">
                <a:solidFill>
                  <a:schemeClr val="accent2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141" name="Line 17"/>
          <p:cNvSpPr>
            <a:spLocks noChangeShapeType="1"/>
          </p:cNvSpPr>
          <p:nvPr/>
        </p:nvSpPr>
        <p:spPr bwMode="auto">
          <a:xfrm>
            <a:off x="6048375" y="3798888"/>
            <a:ext cx="14287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18"/>
          <p:cNvSpPr>
            <a:spLocks noChangeShapeType="1"/>
          </p:cNvSpPr>
          <p:nvPr/>
        </p:nvSpPr>
        <p:spPr bwMode="auto">
          <a:xfrm flipH="1">
            <a:off x="7631113" y="3798888"/>
            <a:ext cx="144462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36738" y="5184458"/>
            <a:ext cx="331152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424542"/>
                </a:solidFill>
              </a:rPr>
              <a:t>Main  feature – </a:t>
            </a:r>
          </a:p>
          <a:p>
            <a:pPr>
              <a:defRPr/>
            </a:pPr>
            <a:r>
              <a:rPr lang="en-US" sz="2000" dirty="0">
                <a:solidFill>
                  <a:srgbClr val="424542"/>
                </a:solidFill>
              </a:rPr>
              <a:t>many intermediate states:</a:t>
            </a:r>
          </a:p>
          <a:p>
            <a:pPr eaLnBrk="1" hangingPunct="1">
              <a:defRPr/>
            </a:pPr>
            <a:r>
              <a:rPr lang="el-GR" sz="2000" dirty="0">
                <a:solidFill>
                  <a:srgbClr val="424542"/>
                </a:solidFill>
              </a:rPr>
              <a:t>ω</a:t>
            </a:r>
            <a:r>
              <a:rPr lang="el-GR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π</a:t>
            </a:r>
            <a:r>
              <a:rPr lang="ru-RU" sz="2000" baseline="30000" dirty="0">
                <a:solidFill>
                  <a:srgbClr val="424542"/>
                </a:solidFill>
                <a:cs typeface="Times New Roman" panose="02020603050405020304" pitchFamily="18" charset="0"/>
              </a:rPr>
              <a:t>0</a:t>
            </a:r>
            <a:r>
              <a:rPr lang="ru-RU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a</a:t>
            </a:r>
            <a:r>
              <a:rPr lang="en-US" sz="2000" baseline="-25000" dirty="0">
                <a:solidFill>
                  <a:srgbClr val="424542"/>
                </a:solidFill>
                <a:cs typeface="Times New Roman" panose="02020603050405020304" pitchFamily="18" charset="0"/>
              </a:rPr>
              <a:t>1</a:t>
            </a:r>
            <a:r>
              <a:rPr lang="el-GR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π</a:t>
            </a:r>
            <a:r>
              <a:rPr lang="en-US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>
                <a:solidFill>
                  <a:srgbClr val="424542"/>
                </a:solidFill>
              </a:rPr>
              <a:t>ρ</a:t>
            </a:r>
            <a:r>
              <a:rPr lang="el-GR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ππ</a:t>
            </a:r>
            <a:r>
              <a:rPr lang="ru-RU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>
                <a:solidFill>
                  <a:srgbClr val="424542"/>
                </a:solidFill>
              </a:rPr>
              <a:t>ρ</a:t>
            </a:r>
            <a:r>
              <a:rPr lang="ru-RU" sz="2000" baseline="30000" dirty="0">
                <a:solidFill>
                  <a:srgbClr val="424542"/>
                </a:solidFill>
              </a:rPr>
              <a:t>+</a:t>
            </a:r>
            <a:r>
              <a:rPr lang="el-GR" sz="2000" dirty="0">
                <a:solidFill>
                  <a:srgbClr val="424542"/>
                </a:solidFill>
              </a:rPr>
              <a:t>ρ</a:t>
            </a:r>
            <a:r>
              <a:rPr lang="ru-RU" sz="2000" baseline="30000" dirty="0">
                <a:solidFill>
                  <a:srgbClr val="424542"/>
                </a:solidFill>
              </a:rPr>
              <a:t>-</a:t>
            </a:r>
            <a:r>
              <a:rPr lang="ru-RU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424542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424542"/>
                </a:solidFill>
              </a:rPr>
              <a:t>ρ</a:t>
            </a:r>
            <a:r>
              <a:rPr lang="en-US" sz="2000" dirty="0">
                <a:solidFill>
                  <a:srgbClr val="424542"/>
                </a:solidFill>
              </a:rPr>
              <a:t>f</a:t>
            </a:r>
            <a:r>
              <a:rPr lang="en-US" sz="2000" baseline="-25000" dirty="0">
                <a:solidFill>
                  <a:srgbClr val="424542"/>
                </a:solidFill>
              </a:rPr>
              <a:t>0</a:t>
            </a:r>
            <a:r>
              <a:rPr lang="en-US" sz="2000" dirty="0">
                <a:solidFill>
                  <a:srgbClr val="424542"/>
                </a:solidFill>
              </a:rPr>
              <a:t>.</a:t>
            </a:r>
            <a:endParaRPr lang="el-GR" sz="2000" dirty="0">
              <a:solidFill>
                <a:srgbClr val="424542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58285" y="3991684"/>
            <a:ext cx="2074905" cy="340735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Systematics  </a:t>
            </a:r>
            <a:r>
              <a:rPr lang="en-US" sz="16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 10%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255900" y="712758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5017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50181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17500"/>
            <a:ext cx="7772400" cy="581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Process </a:t>
            </a:r>
            <a:r>
              <a:rPr lang="en-US" sz="3200" dirty="0" err="1" smtClean="0">
                <a:solidFill>
                  <a:srgbClr val="000099"/>
                </a:solidFill>
              </a:rPr>
              <a:t>e</a:t>
            </a:r>
            <a:r>
              <a:rPr lang="en-US" sz="3200" baseline="30000" dirty="0" err="1" smtClean="0">
                <a:solidFill>
                  <a:srgbClr val="000099"/>
                </a:solidFill>
              </a:rPr>
              <a:t>+</a:t>
            </a:r>
            <a:r>
              <a:rPr lang="en-US" sz="3200" dirty="0" err="1" smtClean="0">
                <a:solidFill>
                  <a:srgbClr val="000099"/>
                </a:solidFill>
              </a:rPr>
              <a:t>e</a:t>
            </a:r>
            <a:r>
              <a:rPr lang="en-US" sz="3200" baseline="30000" dirty="0" smtClean="0">
                <a:solidFill>
                  <a:srgbClr val="000099"/>
                </a:solidFill>
                <a:sym typeface="Symbol" panose="05050102010706020507" pitchFamily="18" charset="2"/>
              </a:rPr>
              <a:t>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 smtClean="0">
                <a:solidFill>
                  <a:srgbClr val="000099"/>
                </a:solidFill>
              </a:rPr>
              <a:t>-</a:t>
            </a:r>
            <a:r>
              <a:rPr lang="el-GR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(22pb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aseline="30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090306" y="993079"/>
            <a:ext cx="389413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5050"/>
                </a:solidFill>
                <a:latin typeface="Arial" panose="020B0604020202020204" pitchFamily="34" charset="0"/>
              </a:rPr>
              <a:t>Selection criteria </a:t>
            </a:r>
            <a:r>
              <a:rPr lang="en-US" sz="2000" b="1" kern="0" dirty="0" smtClean="0">
                <a:solidFill>
                  <a:srgbClr val="FF5050"/>
                </a:solidFill>
                <a:latin typeface="Arial" panose="020B0604020202020204" pitchFamily="34" charset="0"/>
              </a:rPr>
              <a:t>:</a:t>
            </a:r>
            <a:endParaRPr lang="en-US" sz="2000" b="1" kern="0" dirty="0">
              <a:solidFill>
                <a:srgbClr val="FF5050"/>
              </a:solidFill>
              <a:latin typeface="Arial" panose="020B0604020202020204" pitchFamily="34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– 2</a:t>
            </a:r>
            <a:r>
              <a:rPr lang="ru-RU" sz="2000" kern="0" dirty="0">
                <a:solidFill>
                  <a:srgbClr val="000000"/>
                </a:solidFill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central charged particles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– 2 </a:t>
            </a:r>
            <a:r>
              <a:rPr lang="el-GR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γ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’s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</a:rPr>
              <a:t>– </a:t>
            </a:r>
            <a:r>
              <a:rPr lang="el-GR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Δφ</a:t>
            </a:r>
            <a:r>
              <a:rPr lang="en-US" sz="2000" kern="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ch.</a:t>
            </a:r>
            <a:r>
              <a:rPr lang="en-US" sz="20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&gt;10°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</a:rPr>
              <a:t>–</a:t>
            </a:r>
            <a:r>
              <a:rPr lang="en-US" sz="2000" kern="0" dirty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sz="20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otal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energy dep.  (0.3-0.8)</a:t>
            </a:r>
            <a:r>
              <a:rPr lang="en-US" sz="20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sz="2000" kern="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beam</a:t>
            </a:r>
            <a:endParaRPr lang="en-US" sz="20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Kinematic </a:t>
            </a:r>
            <a:r>
              <a:rPr lang="en-US" sz="2000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fit:</a:t>
            </a:r>
            <a:endParaRPr lang="en-US" sz="20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l-GR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χ</a:t>
            </a:r>
            <a:r>
              <a:rPr lang="el-GR" sz="2000" kern="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sz="20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r>
              <a:rPr lang="en-US" sz="2000" kern="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&lt; 40,   </a:t>
            </a:r>
            <a:r>
              <a:rPr lang="el-GR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χ</a:t>
            </a:r>
            <a:r>
              <a:rPr lang="el-GR" sz="2000" kern="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l-GR" sz="2000" kern="0" baseline="-25000" dirty="0">
                <a:solidFill>
                  <a:srgbClr val="000000"/>
                </a:solidFill>
                <a:cs typeface="Times New Roman" panose="02020603050405020304" pitchFamily="18" charset="0"/>
              </a:rPr>
              <a:t>π+π–γ γ</a:t>
            </a:r>
            <a:r>
              <a:rPr lang="el-GR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&lt; 40;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Fit to </a:t>
            </a:r>
            <a:r>
              <a:rPr lang="en-US" sz="2000" kern="0" dirty="0">
                <a:solidFill>
                  <a:srgbClr val="000000"/>
                </a:solidFill>
              </a:rPr>
              <a:t>M</a:t>
            </a:r>
            <a:r>
              <a:rPr lang="el-GR" sz="2000" kern="0" baseline="-25000" dirty="0">
                <a:solidFill>
                  <a:srgbClr val="000000"/>
                </a:solidFill>
              </a:rPr>
              <a:t>π0</a:t>
            </a:r>
            <a:r>
              <a:rPr lang="en-US" sz="2000" kern="0" baseline="-25000" dirty="0">
                <a:solidFill>
                  <a:srgbClr val="000000"/>
                </a:solidFill>
              </a:rPr>
              <a:t> </a:t>
            </a:r>
            <a:r>
              <a:rPr lang="en-US" sz="2000" kern="0" dirty="0">
                <a:solidFill>
                  <a:srgbClr val="000000"/>
                </a:solidFill>
              </a:rPr>
              <a:t>spectrum</a:t>
            </a:r>
            <a:endParaRPr lang="el-GR" sz="2000" kern="0" baseline="-25000" dirty="0">
              <a:solidFill>
                <a:srgbClr val="000000"/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kern="0" dirty="0">
                <a:solidFill>
                  <a:srgbClr val="000000"/>
                </a:solidFill>
              </a:rPr>
              <a:t>(</a:t>
            </a:r>
            <a:r>
              <a:rPr lang="en-US" sz="2000" kern="0" dirty="0">
                <a:solidFill>
                  <a:srgbClr val="000000"/>
                </a:solidFill>
              </a:rPr>
              <a:t>effect + background)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1073515" y="963360"/>
            <a:ext cx="2049463" cy="461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Cross section</a:t>
            </a:r>
            <a:endParaRPr lang="ru-RU" dirty="0"/>
          </a:p>
        </p:txBody>
      </p:sp>
      <p:sp>
        <p:nvSpPr>
          <p:cNvPr id="50185" name="Text Box 6"/>
          <p:cNvSpPr txBox="1">
            <a:spLocks noChangeArrowheads="1"/>
          </p:cNvSpPr>
          <p:nvPr/>
        </p:nvSpPr>
        <p:spPr bwMode="auto">
          <a:xfrm>
            <a:off x="262960" y="5307012"/>
            <a:ext cx="2263775" cy="336550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Only statistical errors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47346" y="5302827"/>
            <a:ext cx="1808806" cy="340735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Systematic: ~5%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221287" y="4146740"/>
            <a:ext cx="3384550" cy="1017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2000" dirty="0" smtClean="0">
                <a:solidFill>
                  <a:srgbClr val="00264C"/>
                </a:solidFill>
              </a:rPr>
              <a:t>Spectrum  is a sum of </a:t>
            </a:r>
          </a:p>
          <a:p>
            <a:pPr eaLnBrk="1" hangingPunct="1">
              <a:buClrTx/>
              <a:defRPr/>
            </a:pPr>
            <a:r>
              <a:rPr lang="en-US" sz="2000" dirty="0" smtClean="0">
                <a:solidFill>
                  <a:srgbClr val="00264C"/>
                </a:solidFill>
              </a:rPr>
              <a:t>contributions </a:t>
            </a:r>
            <a:r>
              <a:rPr lang="en-US" sz="2000" dirty="0" smtClean="0">
                <a:solidFill>
                  <a:srgbClr val="000000"/>
                </a:solidFill>
              </a:rPr>
              <a:t>from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(782)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′(1420)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(1650).</a:t>
            </a:r>
            <a:endParaRPr lang="el-GR" sz="2000" dirty="0" smtClean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4268"/>
            <a:ext cx="4090029" cy="37622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122978" y="2374016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5222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52229" name="Rectangle 1"/>
          <p:cNvSpPr>
            <a:spLocks noGrp="1" noChangeArrowheads="1"/>
          </p:cNvSpPr>
          <p:nvPr>
            <p:ph type="title"/>
          </p:nvPr>
        </p:nvSpPr>
        <p:spPr>
          <a:xfrm>
            <a:off x="971550" y="101600"/>
            <a:ext cx="7772400" cy="6429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Process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(30pb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-1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)</a:t>
            </a:r>
            <a:endParaRPr lang="en-US" sz="3600" baseline="30000" dirty="0" smtClean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6191079" y="741134"/>
            <a:ext cx="2934306" cy="224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solidFill>
                  <a:srgbClr val="FF5050"/>
                </a:solidFill>
                <a:latin typeface="Arial" panose="020B0604020202020204" pitchFamily="34" charset="0"/>
              </a:rPr>
              <a:t>Selection criteria :</a:t>
            </a:r>
            <a:endParaRPr lang="en-US" sz="2000" b="1" dirty="0">
              <a:solidFill>
                <a:srgbClr val="FF5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/>
              <a:t>2 </a:t>
            </a:r>
            <a:r>
              <a:rPr lang="en-US" sz="2000" dirty="0"/>
              <a:t>central </a:t>
            </a:r>
            <a:r>
              <a:rPr lang="en-US" sz="2000" dirty="0" smtClean="0"/>
              <a:t>charged particles,</a:t>
            </a:r>
            <a:endParaRPr lang="en-US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2 photons,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2000" dirty="0" smtClean="0"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cs typeface="Times New Roman" panose="02020603050405020304" pitchFamily="18" charset="0"/>
              </a:rPr>
              <a:t>charged  </a:t>
            </a:r>
            <a:r>
              <a:rPr lang="en-US" sz="2000" dirty="0">
                <a:cs typeface="Times New Roman" panose="02020603050405020304" pitchFamily="18" charset="0"/>
              </a:rPr>
              <a:t>(22.5°-157.5</a:t>
            </a:r>
            <a:r>
              <a:rPr lang="en-US" sz="2000" dirty="0" smtClean="0">
                <a:cs typeface="Times New Roman" panose="02020603050405020304" pitchFamily="18" charset="0"/>
              </a:rPr>
              <a:t>°), 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sz="2000" dirty="0" smtClean="0">
                <a:cs typeface="Times New Roman" panose="02020603050405020304" pitchFamily="18" charset="0"/>
              </a:rPr>
              <a:t>θ</a:t>
            </a:r>
            <a:r>
              <a:rPr lang="en-US" sz="2000" baseline="-25000" dirty="0">
                <a:cs typeface="Times New Roman" panose="02020603050405020304" pitchFamily="18" charset="0"/>
              </a:rPr>
              <a:t>photon</a:t>
            </a:r>
            <a:r>
              <a:rPr lang="en-US" sz="2000" dirty="0">
                <a:cs typeface="Times New Roman" panose="02020603050405020304" pitchFamily="18" charset="0"/>
              </a:rPr>
              <a:t> (36°-144</a:t>
            </a:r>
            <a:r>
              <a:rPr lang="en-US" sz="2000" dirty="0" smtClean="0">
                <a:cs typeface="Times New Roman" panose="02020603050405020304" pitchFamily="18" charset="0"/>
              </a:rPr>
              <a:t>°),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cs typeface="Times New Roman" panose="02020603050405020304" pitchFamily="18" charset="0"/>
              </a:rPr>
              <a:t>kinematic </a:t>
            </a:r>
            <a:r>
              <a:rPr lang="en-US" sz="2000" dirty="0" smtClean="0">
                <a:cs typeface="Times New Roman" panose="02020603050405020304" pitchFamily="18" charset="0"/>
              </a:rPr>
              <a:t>fit</a:t>
            </a:r>
            <a:endParaRPr lang="en-US" sz="20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>
                <a:cs typeface="Times New Roman" panose="02020603050405020304" pitchFamily="18" charset="0"/>
              </a:rPr>
              <a:t>(</a:t>
            </a:r>
            <a:r>
              <a:rPr lang="el-GR" sz="2000" dirty="0">
                <a:cs typeface="Times New Roman" panose="02020603050405020304" pitchFamily="18" charset="0"/>
              </a:rPr>
              <a:t>π</a:t>
            </a:r>
            <a:r>
              <a:rPr lang="en-US" sz="2000" baseline="30000" dirty="0">
                <a:cs typeface="Times New Roman" panose="02020603050405020304" pitchFamily="18" charset="0"/>
              </a:rPr>
              <a:t>+</a:t>
            </a:r>
            <a:r>
              <a:rPr lang="el-GR" sz="2000" dirty="0">
                <a:cs typeface="Times New Roman" panose="02020603050405020304" pitchFamily="18" charset="0"/>
              </a:rPr>
              <a:t>π</a:t>
            </a:r>
            <a:r>
              <a:rPr lang="en-US" sz="2000" b="1" baseline="30000" dirty="0"/>
              <a:t>–</a:t>
            </a:r>
            <a:r>
              <a:rPr lang="el-GR" sz="2000" dirty="0">
                <a:cs typeface="Times New Roman" panose="02020603050405020304" pitchFamily="18" charset="0"/>
              </a:rPr>
              <a:t>γ γ</a:t>
            </a:r>
            <a:r>
              <a:rPr lang="en-US" sz="2000" dirty="0">
                <a:cs typeface="Times New Roman" panose="02020603050405020304" pitchFamily="18" charset="0"/>
              </a:rPr>
              <a:t>):  </a:t>
            </a:r>
            <a:r>
              <a:rPr lang="el-GR" sz="2000" dirty="0">
                <a:cs typeface="Times New Roman" panose="02020603050405020304" pitchFamily="18" charset="0"/>
              </a:rPr>
              <a:t>χ</a:t>
            </a:r>
            <a:r>
              <a:rPr lang="el-GR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&lt; </a:t>
            </a:r>
            <a:r>
              <a:rPr lang="en-US" sz="2000" dirty="0" smtClean="0">
                <a:cs typeface="Times New Roman" panose="02020603050405020304" pitchFamily="18" charset="0"/>
              </a:rPr>
              <a:t>20</a:t>
            </a:r>
            <a:endParaRPr lang="el-GR" sz="2000" b="1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99696" y="694939"/>
            <a:ext cx="2627313" cy="1789112"/>
            <a:chOff x="612775" y="783035"/>
            <a:chExt cx="2627313" cy="1789112"/>
          </a:xfrm>
        </p:grpSpPr>
        <p:pic>
          <p:nvPicPr>
            <p:cNvPr id="52232" name="Picture 11" descr="imgg_epp_mhad12_800_artic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783035"/>
              <a:ext cx="2627313" cy="178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49363" y="1002506"/>
              <a:ext cx="520700" cy="376237"/>
            </a:xfrm>
            <a:prstGeom prst="rect">
              <a:avLst/>
            </a:prstGeom>
            <a:solidFill>
              <a:srgbClr val="DDFFFF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err="1">
                  <a:solidFill>
                    <a:srgbClr val="A50021"/>
                  </a:solidFill>
                  <a:latin typeface="Arial" panose="020B0604020202020204" pitchFamily="34" charset="0"/>
                </a:rPr>
                <a:t>m</a:t>
              </a:r>
              <a:r>
                <a:rPr lang="en-US" sz="2000" b="1" kern="0" baseline="-25000" dirty="0" err="1">
                  <a:solidFill>
                    <a:srgbClr val="A50021"/>
                  </a:solidFill>
                  <a:latin typeface="Symbol" panose="05050102010706020507" pitchFamily="18" charset="2"/>
                </a:rPr>
                <a:t>gg</a:t>
              </a:r>
              <a:endParaRPr lang="ru-RU" sz="2000" b="1" kern="0" baseline="-25000" dirty="0">
                <a:solidFill>
                  <a:srgbClr val="A50021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14450" y="2484051"/>
            <a:ext cx="5399087" cy="3656012"/>
            <a:chOff x="575470" y="2519105"/>
            <a:chExt cx="5399087" cy="3656012"/>
          </a:xfrm>
        </p:grpSpPr>
        <p:pic>
          <p:nvPicPr>
            <p:cNvPr id="52233" name="Picture 10" descr="epp2k_born_crs_mhad10_11_ave_for_artic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70" y="2519105"/>
              <a:ext cx="5399087" cy="365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5" name="Text Box 13"/>
            <p:cNvSpPr txBox="1">
              <a:spLocks noChangeArrowheads="1"/>
            </p:cNvSpPr>
            <p:nvPr/>
          </p:nvSpPr>
          <p:spPr bwMode="auto">
            <a:xfrm>
              <a:off x="1331913" y="2773478"/>
              <a:ext cx="1582737" cy="36988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400" eaLnBrk="1" hangingPunct="1"/>
              <a:r>
                <a:rPr 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Cross section</a:t>
              </a:r>
              <a:endParaRPr lang="ru-RU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47097" y="5063975"/>
            <a:ext cx="2454816" cy="586957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Systematic error:  4.7%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(1450–1700 MeV)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12160" y="3056214"/>
            <a:ext cx="2972289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hangingPunct="1"/>
            <a:r>
              <a:rPr lang="en-US" sz="2000" b="1" dirty="0" smtClean="0">
                <a:solidFill>
                  <a:srgbClr val="FF5050"/>
                </a:solidFill>
              </a:rPr>
              <a:t>Fit</a:t>
            </a:r>
            <a:r>
              <a:rPr lang="ru-RU" sz="2000" b="1" dirty="0" smtClean="0">
                <a:solidFill>
                  <a:srgbClr val="FF5050"/>
                </a:solidFill>
              </a:rPr>
              <a:t>:</a:t>
            </a:r>
            <a:r>
              <a:rPr lang="en-US" sz="2000" b="1" dirty="0" smtClean="0">
                <a:solidFill>
                  <a:srgbClr val="FF505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sum of</a:t>
            </a:r>
          </a:p>
          <a:p>
            <a:pPr algn="ctr" defTabSz="914400" eaLnBrk="1" hangingPunct="1"/>
            <a:r>
              <a:rPr lang="el-GR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(770)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′(1450)</a:t>
            </a:r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(1500)</a:t>
            </a:r>
            <a:endParaRPr lang="el-GR" sz="2000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2160" y="3830230"/>
            <a:ext cx="2999539" cy="230832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CVC hypothesis: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Br(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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baseline="-25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)=</a:t>
            </a:r>
          </a:p>
          <a:p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(0.188+0.058-0.057)%</a:t>
            </a:r>
          </a:p>
          <a:p>
            <a:pPr lvl="0" algn="ctr"/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PDG: 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Br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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) 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=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(0.139±0.01)%</a:t>
            </a: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59736" y="3202101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-684213" y="125413"/>
            <a:ext cx="7769226" cy="598487"/>
          </a:xfrm>
        </p:spPr>
        <p:txBody>
          <a:bodyPr/>
          <a:lstStyle/>
          <a:p>
            <a:r>
              <a:rPr lang="en-US" sz="3200" dirty="0" smtClean="0">
                <a:solidFill>
                  <a:srgbClr val="00009C"/>
                </a:solidFill>
              </a:rPr>
              <a:t>Baryon cross sections</a:t>
            </a:r>
            <a:endParaRPr lang="ru-RU" sz="3200" dirty="0" smtClean="0">
              <a:solidFill>
                <a:srgbClr val="00009C"/>
              </a:solidFill>
            </a:endParaRPr>
          </a:p>
        </p:txBody>
      </p:sp>
      <p:sp>
        <p:nvSpPr>
          <p:cNvPr id="5427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mtClean="0">
                <a:solidFill>
                  <a:srgbClr val="00264C"/>
                </a:solidFill>
              </a:rPr>
              <a:t>09.09.2013</a:t>
            </a:r>
          </a:p>
        </p:txBody>
      </p:sp>
      <p:sp>
        <p:nvSpPr>
          <p:cNvPr id="5427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>
                <a:solidFill>
                  <a:srgbClr val="00264C"/>
                </a:solidFill>
              </a:rPr>
              <a:t>PHIPSI13</a:t>
            </a:r>
          </a:p>
        </p:txBody>
      </p:sp>
      <p:graphicFrame>
        <p:nvGraphicFramePr>
          <p:cNvPr id="5427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819156"/>
              </p:ext>
            </p:extLst>
          </p:nvPr>
        </p:nvGraphicFramePr>
        <p:xfrm>
          <a:off x="3470275" y="760413"/>
          <a:ext cx="4543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3" name="Уравнение" r:id="rId3" imgW="2819400" imgH="482600" progId="Equation.3">
                  <p:embed/>
                </p:oleObj>
              </mc:Choice>
              <mc:Fallback>
                <p:oleObj name="Уравнение" r:id="rId3" imgW="2819400" imgH="482600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760413"/>
                        <a:ext cx="4543425" cy="7778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195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TextBox 1"/>
          <p:cNvSpPr txBox="1">
            <a:spLocks noChangeArrowheads="1"/>
          </p:cNvSpPr>
          <p:nvPr/>
        </p:nvSpPr>
        <p:spPr bwMode="auto">
          <a:xfrm>
            <a:off x="858838" y="942975"/>
            <a:ext cx="255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Total cross section:</a:t>
            </a:r>
            <a:endParaRPr lang="ru-RU">
              <a:solidFill>
                <a:srgbClr val="002060"/>
              </a:solidFill>
            </a:endParaRPr>
          </a:p>
        </p:txBody>
      </p:sp>
      <p:graphicFrame>
        <p:nvGraphicFramePr>
          <p:cNvPr id="54280" name="Object 12"/>
          <p:cNvGraphicFramePr>
            <a:graphicFrameLocks noChangeAspect="1"/>
          </p:cNvGraphicFramePr>
          <p:nvPr/>
        </p:nvGraphicFramePr>
        <p:xfrm>
          <a:off x="2136775" y="2419350"/>
          <a:ext cx="18843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4" name="Уравнение" r:id="rId5" imgW="1143000" imgH="469900" progId="Equation.3">
                  <p:embed/>
                </p:oleObj>
              </mc:Choice>
              <mc:Fallback>
                <p:oleObj name="Уравнение" r:id="rId5" imgW="1143000" imgH="46990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2419350"/>
                        <a:ext cx="18843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Box 2"/>
          <p:cNvSpPr txBox="1">
            <a:spLocks noChangeArrowheads="1"/>
          </p:cNvSpPr>
          <p:nvPr/>
        </p:nvSpPr>
        <p:spPr bwMode="auto">
          <a:xfrm>
            <a:off x="409575" y="2520950"/>
            <a:ext cx="169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For protons: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4282" name="TextBox 3"/>
          <p:cNvSpPr txBox="1">
            <a:spLocks noChangeArrowheads="1"/>
          </p:cNvSpPr>
          <p:nvPr/>
        </p:nvSpPr>
        <p:spPr bwMode="auto">
          <a:xfrm>
            <a:off x="179388" y="2927350"/>
            <a:ext cx="2605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   for neutrons: C=1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4283" name="Стрелка вправо 5"/>
          <p:cNvSpPr>
            <a:spLocks noChangeArrowheads="1"/>
          </p:cNvSpPr>
          <p:nvPr/>
        </p:nvSpPr>
        <p:spPr bwMode="auto">
          <a:xfrm>
            <a:off x="4154488" y="2887663"/>
            <a:ext cx="727075" cy="312737"/>
          </a:xfrm>
          <a:prstGeom prst="rightArrow">
            <a:avLst>
              <a:gd name="adj1" fmla="val 50000"/>
              <a:gd name="adj2" fmla="val 50222"/>
            </a:avLst>
          </a:prstGeom>
          <a:solidFill>
            <a:srgbClr val="00009C"/>
          </a:solidFill>
          <a:ln w="9525" algn="ctr">
            <a:solidFill>
              <a:srgbClr val="00009C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116513" y="2562225"/>
            <a:ext cx="3489325" cy="830263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Cross section is not zero at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threshold</a:t>
            </a:r>
          </a:p>
        </p:txBody>
      </p:sp>
      <p:graphicFrame>
        <p:nvGraphicFramePr>
          <p:cNvPr id="54285" name="Object 10"/>
          <p:cNvGraphicFramePr>
            <a:graphicFrameLocks noChangeAspect="1"/>
          </p:cNvGraphicFramePr>
          <p:nvPr/>
        </p:nvGraphicFramePr>
        <p:xfrm>
          <a:off x="2297113" y="4298950"/>
          <a:ext cx="65960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5" name="Уравнение" r:id="rId7" imgW="3632200" imgH="482600" progId="Equation.3">
                  <p:embed/>
                </p:oleObj>
              </mc:Choice>
              <mc:Fallback>
                <p:oleObj name="Уравнение" r:id="rId7" imgW="3632200" imgH="48260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4298950"/>
                        <a:ext cx="6596062" cy="722313"/>
                      </a:xfrm>
                      <a:prstGeom prst="rect">
                        <a:avLst/>
                      </a:prstGeom>
                      <a:solidFill>
                        <a:srgbClr val="FFFFFF">
                          <a:alpha val="50195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TextBox 16"/>
          <p:cNvSpPr txBox="1">
            <a:spLocks noChangeArrowheads="1"/>
          </p:cNvSpPr>
          <p:nvPr/>
        </p:nvSpPr>
        <p:spPr bwMode="auto">
          <a:xfrm>
            <a:off x="352425" y="4284663"/>
            <a:ext cx="1849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Differential</a:t>
            </a:r>
          </a:p>
          <a:p>
            <a:r>
              <a:rPr lang="en-US">
                <a:solidFill>
                  <a:srgbClr val="002060"/>
                </a:solidFill>
              </a:rPr>
              <a:t>cross section: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4287" name="Прямоугольник 10"/>
          <p:cNvSpPr>
            <a:spLocks noChangeArrowheads="1"/>
          </p:cNvSpPr>
          <p:nvPr/>
        </p:nvSpPr>
        <p:spPr bwMode="auto">
          <a:xfrm>
            <a:off x="371475" y="5116513"/>
            <a:ext cx="8383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The ratio of the form factors 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|G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/G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</a:rPr>
              <a:t>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</a:rPr>
              <a:t>|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can be determined from the analysis of the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</a:rPr>
              <a:t>polar-angle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</a:rPr>
              <a:t>distribution.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4288" name="Прямоугольник 11"/>
          <p:cNvSpPr>
            <a:spLocks noChangeArrowheads="1"/>
          </p:cNvSpPr>
          <p:nvPr/>
        </p:nvSpPr>
        <p:spPr bwMode="auto">
          <a:xfrm>
            <a:off x="373063" y="3441700"/>
            <a:ext cx="7345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From the measured cross section, a combination of the squared form factors (G</a:t>
            </a:r>
            <a:r>
              <a:rPr lang="en-US" baseline="-2500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,G</a:t>
            </a:r>
            <a:r>
              <a:rPr lang="en-US" baseline="-25000">
                <a:solidFill>
                  <a:srgbClr val="002060"/>
                </a:solidFill>
                <a:latin typeface="Arial" panose="020B0604020202020204" pitchFamily="34" charset="0"/>
              </a:rPr>
              <a:t>M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) can be extracted. 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4289" name="Правая фигурная скобка 12"/>
          <p:cNvSpPr>
            <a:spLocks/>
          </p:cNvSpPr>
          <p:nvPr/>
        </p:nvSpPr>
        <p:spPr bwMode="auto">
          <a:xfrm>
            <a:off x="3927475" y="2586038"/>
            <a:ext cx="155575" cy="914400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54290" name="Прямоугольник 13"/>
          <p:cNvSpPr>
            <a:spLocks noChangeArrowheads="1"/>
          </p:cNvSpPr>
          <p:nvPr/>
        </p:nvSpPr>
        <p:spPr bwMode="auto">
          <a:xfrm>
            <a:off x="409575" y="1487488"/>
            <a:ext cx="9197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where C is the </a:t>
            </a:r>
            <a:r>
              <a:rPr lang="en-US" sz="2000">
                <a:solidFill>
                  <a:srgbClr val="002060"/>
                </a:solidFill>
                <a:latin typeface="Arial" panose="020B0604020202020204" pitchFamily="34" charset="0"/>
              </a:rPr>
              <a:t>Coulomb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 factor, G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</a:rPr>
              <a:t>E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and G</a:t>
            </a:r>
            <a:r>
              <a:rPr lang="en-US" sz="1600">
                <a:solidFill>
                  <a:srgbClr val="002060"/>
                </a:solidFill>
                <a:latin typeface="Arial" panose="020B0604020202020204" pitchFamily="34" charset="0"/>
              </a:rPr>
              <a:t>M </a:t>
            </a:r>
            <a:r>
              <a:rPr lang="en-US">
                <a:solidFill>
                  <a:srgbClr val="002060"/>
                </a:solidFill>
                <a:latin typeface="Arial" panose="020B0604020202020204" pitchFamily="34" charset="0"/>
              </a:rPr>
              <a:t>are the electric and magnetic form factors.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7163" y="-50800"/>
            <a:ext cx="4015357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Details in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Serednyakov’s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talk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(Wednesday, 11.09)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5529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754063" y="1743075"/>
            <a:ext cx="3956050" cy="2725738"/>
            <a:chOff x="475" y="1098"/>
            <a:chExt cx="2492" cy="1717"/>
          </a:xfrm>
        </p:grpSpPr>
        <p:pic>
          <p:nvPicPr>
            <p:cNvPr id="5530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1098"/>
              <a:ext cx="1864" cy="1717"/>
            </a:xfrm>
            <a:prstGeom prst="rect">
              <a:avLst/>
            </a:prstGeom>
            <a:noFill/>
            <a:ln w="9360">
              <a:solidFill>
                <a:srgbClr val="78C0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307" name="Line 7"/>
            <p:cNvSpPr>
              <a:spLocks noChangeShapeType="1"/>
            </p:cNvSpPr>
            <p:nvPr/>
          </p:nvSpPr>
          <p:spPr bwMode="auto">
            <a:xfrm flipH="1" flipV="1">
              <a:off x="1710" y="1998"/>
              <a:ext cx="876" cy="100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308" name="Line 8"/>
            <p:cNvSpPr>
              <a:spLocks noChangeShapeType="1"/>
            </p:cNvSpPr>
            <p:nvPr/>
          </p:nvSpPr>
          <p:spPr bwMode="auto">
            <a:xfrm flipH="1">
              <a:off x="1366" y="1472"/>
              <a:ext cx="1220" cy="216"/>
            </a:xfrm>
            <a:prstGeom prst="line">
              <a:avLst/>
            </a:prstGeom>
            <a:noFill/>
            <a:ln w="28440">
              <a:solidFill>
                <a:srgbClr val="FF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5309" name="Object 9"/>
            <p:cNvGraphicFramePr>
              <a:graphicFrameLocks noChangeAspect="1"/>
            </p:cNvGraphicFramePr>
            <p:nvPr/>
          </p:nvGraphicFramePr>
          <p:xfrm>
            <a:off x="2611" y="1947"/>
            <a:ext cx="26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49" name="Уравнение" r:id="rId5" imgW="126835" imgH="139518" progId="Equation.3">
                    <p:embed/>
                  </p:oleObj>
                </mc:Choice>
                <mc:Fallback>
                  <p:oleObj name="Уравнение" r:id="rId5" imgW="126835" imgH="139518" progId="Equation.3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1" y="1947"/>
                          <a:ext cx="26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10" name="Object 10"/>
            <p:cNvGraphicFramePr>
              <a:graphicFrameLocks noChangeAspect="1"/>
            </p:cNvGraphicFramePr>
            <p:nvPr/>
          </p:nvGraphicFramePr>
          <p:xfrm>
            <a:off x="2601" y="1263"/>
            <a:ext cx="36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50" name="Уравнение" r:id="rId7" imgW="139579" imgH="164957" progId="Equation.3">
                    <p:embed/>
                  </p:oleObj>
                </mc:Choice>
                <mc:Fallback>
                  <p:oleObj name="Уравнение" r:id="rId7" imgW="139579" imgH="164957" progId="Equation.3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" y="1263"/>
                          <a:ext cx="366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02" name="Rectangle 5"/>
          <p:cNvSpPr>
            <a:spLocks noGrp="1" noChangeArrowheads="1"/>
          </p:cNvSpPr>
          <p:nvPr/>
        </p:nvSpPr>
        <p:spPr bwMode="auto">
          <a:xfrm>
            <a:off x="2714626" y="1002507"/>
            <a:ext cx="3887788" cy="558800"/>
          </a:xfrm>
          <a:prstGeom prst="rect">
            <a:avLst/>
          </a:prstGeom>
          <a:solidFill>
            <a:srgbClr val="FFFF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598BBD"/>
                </a:solidFill>
                <a:latin typeface="Arial" panose="020B0604020202020204" pitchFamily="34" charset="0"/>
              </a:rPr>
              <a:t>Event </a:t>
            </a:r>
            <a:r>
              <a:rPr lang="en-US" b="1" dirty="0">
                <a:solidFill>
                  <a:srgbClr val="598BBD"/>
                </a:solidFill>
                <a:latin typeface="Arial" panose="020B0604020202020204" pitchFamily="34" charset="0"/>
              </a:rPr>
              <a:t>signature: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3" name="Rectangle 31"/>
              <p:cNvSpPr>
                <a:spLocks noChangeArrowheads="1"/>
              </p:cNvSpPr>
              <p:nvPr/>
            </p:nvSpPr>
            <p:spPr bwMode="auto">
              <a:xfrm>
                <a:off x="1900965" y="240642"/>
                <a:ext cx="567001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333399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0099"/>
                    </a:solidFill>
                  </a:rPr>
                  <a:t>Process 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err="1" smtClean="0">
                    <a:solidFill>
                      <a:srgbClr val="333399"/>
                    </a:solidFill>
                  </a:rPr>
                  <a:t>+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smtClean="0">
                    <a:solidFill>
                      <a:srgbClr val="333399"/>
                    </a:solidFill>
                  </a:rPr>
                  <a:t>–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→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(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10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pb</a:t>
                </a:r>
                <a:r>
                  <a:rPr lang="en-US" sz="3600" baseline="300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-1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)</a:t>
                </a:r>
                <a:endParaRPr lang="ru-RU" sz="3600" dirty="0">
                  <a:solidFill>
                    <a:srgbClr val="333399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303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0965" y="240642"/>
                <a:ext cx="5670014" cy="64633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1290" t="-14953" r="-108" b="-327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4" name="Text Box 12"/>
              <p:cNvSpPr txBox="1">
                <a:spLocks noChangeArrowheads="1"/>
              </p:cNvSpPr>
              <p:nvPr/>
            </p:nvSpPr>
            <p:spPr bwMode="auto">
              <a:xfrm>
                <a:off x="5183313" y="2347137"/>
                <a:ext cx="3960687" cy="180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</a:pPr>
                <a:r>
                  <a:rPr lang="en-US" sz="2000" b="1" dirty="0" smtClean="0">
                    <a:latin typeface="Arial" panose="020B0604020202020204" pitchFamily="34" charset="0"/>
                  </a:rPr>
                  <a:t>- Small energy deposition in calorimeter  </a:t>
                </a:r>
                <a:r>
                  <a:rPr lang="en-US" sz="2000" b="1" dirty="0">
                    <a:latin typeface="Arial" panose="020B0604020202020204" pitchFamily="34" charset="0"/>
                  </a:rPr>
                  <a:t>from </a:t>
                </a:r>
                <a:r>
                  <a:rPr lang="en-US" sz="24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n</a:t>
                </a:r>
                <a:endParaRPr lang="en-US" sz="2400" b="1" i="1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>
                    <a:srgbClr val="00264C"/>
                  </a:buClr>
                </a:pPr>
                <a:r>
                  <a:rPr lang="en-US" sz="2000" b="1" dirty="0" smtClean="0">
                    <a:latin typeface="Arial" panose="020B0604020202020204" pitchFamily="34" charset="0"/>
                  </a:rPr>
                  <a:t> - “</a:t>
                </a:r>
                <a:r>
                  <a:rPr lang="en-US" sz="2000" b="1" dirty="0">
                    <a:latin typeface="Arial" panose="020B0604020202020204" pitchFamily="34" charset="0"/>
                  </a:rPr>
                  <a:t>star” </a:t>
                </a:r>
                <a:r>
                  <a:rPr lang="en-US" sz="2000" b="1" dirty="0" smtClean="0">
                    <a:latin typeface="Arial" panose="020B0604020202020204" pitchFamily="34" charset="0"/>
                  </a:rPr>
                  <a:t>from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</a:rPr>
                  <a:t>  annihilation point  in Cherenkov     counters </a:t>
                </a:r>
                <a:r>
                  <a:rPr lang="en-US" sz="2000" b="1" dirty="0">
                    <a:latin typeface="Arial" panose="020B0604020202020204" pitchFamily="34" charset="0"/>
                  </a:rPr>
                  <a:t>or calorimeter</a:t>
                </a:r>
              </a:p>
            </p:txBody>
          </p:sp>
        </mc:Choice>
        <mc:Fallback xmlns="">
          <p:sp>
            <p:nvSpPr>
              <p:cNvPr id="5530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3313" y="2347137"/>
                <a:ext cx="3960687" cy="1808125"/>
              </a:xfrm>
              <a:prstGeom prst="rect">
                <a:avLst/>
              </a:prstGeom>
              <a:blipFill rotWithShape="0">
                <a:blip r:embed="rId10"/>
                <a:stretch>
                  <a:fillRect l="-1538" t="-1347" b="-50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4321" y="599281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endParaRPr lang="ru-RU" sz="160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26" descr="crs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8563"/>
            <a:ext cx="3743325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38959" y="4724400"/>
            <a:ext cx="1327150" cy="3667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1800" baseline="-25000">
                <a:solidFill>
                  <a:srgbClr val="000000"/>
                </a:solidFill>
                <a:latin typeface="Arial" panose="020B0604020202020204" pitchFamily="34" charset="0"/>
              </a:rPr>
              <a:t>beam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sz="1800">
                <a:solidFill>
                  <a:srgbClr val="000000"/>
                </a:solidFill>
                <a:latin typeface="Arial" panose="020B0604020202020204" pitchFamily="34" charset="0"/>
              </a:rPr>
              <a:t>МэВ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18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032250" y="692696"/>
            <a:ext cx="5111750" cy="1754326"/>
          </a:xfrm>
          <a:prstGeom prst="rect">
            <a:avLst/>
          </a:prstGeom>
          <a:solidFill>
            <a:srgbClr val="FFFFFF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Main features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the cross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section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cross section has a threshold behavior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selected events are delayed on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5-10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nsec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–</a:t>
            </a:r>
            <a:r>
              <a:rPr lang="en-US" sz="180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cross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section is stable </a:t>
            </a:r>
            <a:r>
              <a:rPr lang="en-US" sz="1800" kern="0" dirty="0" smtClean="0">
                <a:solidFill>
                  <a:srgbClr val="000099"/>
                </a:solidFill>
                <a:latin typeface="Arial" panose="020B0604020202020204" pitchFamily="34" charset="0"/>
              </a:rPr>
              <a:t>under condition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variations,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–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uniform </a:t>
            </a:r>
            <a:r>
              <a:rPr lang="en-US" sz="1800" b="1" i="1" kern="0" dirty="0" smtClean="0">
                <a:solidFill>
                  <a:srgbClr val="000099"/>
                </a:solidFill>
                <a:latin typeface="Symbol" panose="05050102010706020507" pitchFamily="18" charset="2"/>
              </a:rPr>
              <a:t>f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distribution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</a:rPr>
              <a:t>.               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39450" y="2463279"/>
            <a:ext cx="3485249" cy="400110"/>
          </a:xfrm>
          <a:prstGeom prst="rect">
            <a:avLst/>
          </a:prstGeom>
          <a:solidFill>
            <a:srgbClr val="FBFEDE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Systematics:   ~0.25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(~30%)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7058" y="1016740"/>
            <a:ext cx="1582737" cy="3698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Cross section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5" descr="geg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12" y="3104128"/>
            <a:ext cx="3129424" cy="3129424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116836" y="2885559"/>
            <a:ext cx="715260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70194" y="3199955"/>
            <a:ext cx="2258952" cy="400110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|G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/G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|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= 2.6 ± 4.6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390528" y="3618950"/>
            <a:ext cx="2693366" cy="1015663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Blue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G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contribution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Green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G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contribution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best fit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914" y="4792699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1"/>
              <p:cNvSpPr>
                <a:spLocks noChangeArrowheads="1"/>
              </p:cNvSpPr>
              <p:nvPr/>
            </p:nvSpPr>
            <p:spPr bwMode="auto">
              <a:xfrm>
                <a:off x="2827770" y="55392"/>
                <a:ext cx="370646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333399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0099"/>
                    </a:solidFill>
                  </a:rPr>
                  <a:t>Process 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err="1" smtClean="0">
                    <a:solidFill>
                      <a:srgbClr val="333399"/>
                    </a:solidFill>
                  </a:rPr>
                  <a:t>+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smtClean="0">
                    <a:solidFill>
                      <a:srgbClr val="333399"/>
                    </a:solidFill>
                  </a:rPr>
                  <a:t>–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→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endParaRPr lang="ru-RU" sz="3600" dirty="0">
                  <a:solidFill>
                    <a:srgbClr val="333399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770" y="55392"/>
                <a:ext cx="3706464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974"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1" y="2031365"/>
            <a:ext cx="3852626" cy="38526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18" y="2054025"/>
            <a:ext cx="3824207" cy="38242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>
          <a:xfrm>
            <a:off x="3595266" y="6245225"/>
            <a:ext cx="2892425" cy="458787"/>
          </a:xfrm>
        </p:spPr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3163" y="5766732"/>
            <a:ext cx="1843707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Only statistical errors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3163" y="1673906"/>
            <a:ext cx="4224821" cy="484169"/>
          </a:xfrm>
          <a:prstGeom prst="rect">
            <a:avLst/>
          </a:prstGeom>
          <a:solidFill>
            <a:srgbClr val="E0E5B5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Neutron effective time-like form factor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921" y="1668673"/>
            <a:ext cx="4447456" cy="449492"/>
          </a:xfrm>
          <a:solidFill>
            <a:srgbClr val="E0E5B5"/>
          </a:solidFill>
        </p:spPr>
        <p:txBody>
          <a:bodyPr/>
          <a:lstStyle/>
          <a:p>
            <a:r>
              <a:rPr lang="en-US" sz="2000" dirty="0">
                <a:latin typeface="+mn-lt"/>
              </a:rPr>
              <a:t>A comparison of proton and neutron FFs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59374"/>
              </p:ext>
            </p:extLst>
          </p:nvPr>
        </p:nvGraphicFramePr>
        <p:xfrm>
          <a:off x="3595266" y="838408"/>
          <a:ext cx="32496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Уравнение" r:id="rId5" imgW="2171700" imgH="495300" progId="Equation.3">
                  <p:embed/>
                </p:oleObj>
              </mc:Choice>
              <mc:Fallback>
                <p:oleObj name="Уравнение" r:id="rId5" imgW="2171700" imgH="495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266" y="838408"/>
                        <a:ext cx="3249612" cy="739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1218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04243" y="982766"/>
            <a:ext cx="293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Effective form factor: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36368" y="2053278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285327" y="2064828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3135344" y="96354"/>
                <a:ext cx="370646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333399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0099"/>
                    </a:solidFill>
                  </a:rPr>
                  <a:t>Process 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err="1" smtClean="0">
                    <a:solidFill>
                      <a:srgbClr val="333399"/>
                    </a:solidFill>
                  </a:rPr>
                  <a:t>+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smtClean="0">
                    <a:solidFill>
                      <a:srgbClr val="333399"/>
                    </a:solidFill>
                  </a:rPr>
                  <a:t>–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→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endParaRPr lang="ru-RU" sz="3600" dirty="0">
                  <a:solidFill>
                    <a:srgbClr val="333399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5344" y="96354"/>
                <a:ext cx="3706464" cy="64633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809" t="-16038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58371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5" y="1402843"/>
            <a:ext cx="3675062" cy="3386137"/>
          </a:xfrm>
          <a:prstGeom prst="rect">
            <a:avLst/>
          </a:prstGeom>
          <a:noFill/>
          <a:ln w="3240">
            <a:solidFill>
              <a:srgbClr val="78C0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83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26560"/>
              </p:ext>
            </p:extLst>
          </p:nvPr>
        </p:nvGraphicFramePr>
        <p:xfrm>
          <a:off x="415990" y="3909505"/>
          <a:ext cx="4619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Уравнение" r:id="rId5" imgW="152268" imgH="164957" progId="Equation.3">
                  <p:embed/>
                </p:oleObj>
              </mc:Choice>
              <mc:Fallback>
                <p:oleObj name="Уравнение" r:id="rId5" imgW="152268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90" y="3909505"/>
                        <a:ext cx="4619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259325"/>
              </p:ext>
            </p:extLst>
          </p:nvPr>
        </p:nvGraphicFramePr>
        <p:xfrm>
          <a:off x="415990" y="1793368"/>
          <a:ext cx="422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Уравнение" r:id="rId7" imgW="152334" imgH="190417" progId="Equation.3">
                  <p:embed/>
                </p:oleObj>
              </mc:Choice>
              <mc:Fallback>
                <p:oleObj name="Уравнение" r:id="rId7" imgW="152334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90" y="1793368"/>
                        <a:ext cx="4222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Line 7"/>
          <p:cNvSpPr>
            <a:spLocks noChangeShapeType="1"/>
          </p:cNvSpPr>
          <p:nvPr/>
        </p:nvSpPr>
        <p:spPr bwMode="auto">
          <a:xfrm flipV="1">
            <a:off x="893827" y="3026855"/>
            <a:ext cx="1270000" cy="1035050"/>
          </a:xfrm>
          <a:prstGeom prst="line">
            <a:avLst/>
          </a:prstGeom>
          <a:noFill/>
          <a:ln w="28440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944627" y="2039430"/>
            <a:ext cx="1536700" cy="762000"/>
          </a:xfrm>
          <a:prstGeom prst="line">
            <a:avLst/>
          </a:prstGeom>
          <a:noFill/>
          <a:ln w="28440">
            <a:solidFill>
              <a:srgbClr val="FF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8379" name="Group 9"/>
          <p:cNvGrpSpPr>
            <a:grpSpLocks/>
          </p:cNvGrpSpPr>
          <p:nvPr/>
        </p:nvGrpSpPr>
        <p:grpSpPr bwMode="auto">
          <a:xfrm>
            <a:off x="4773970" y="1154976"/>
            <a:ext cx="4185151" cy="1595440"/>
            <a:chOff x="3100" y="1124"/>
            <a:chExt cx="2395" cy="10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38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100" y="1124"/>
                  <a:ext cx="2395" cy="10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1600" b="1" dirty="0">
                      <a:latin typeface="Arial" panose="020B0604020202020204" pitchFamily="34" charset="0"/>
                    </a:rPr>
                    <a:t>  </a:t>
                  </a:r>
                  <a:r>
                    <a:rPr lang="en-US" sz="2000" b="1" dirty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Events </a:t>
                  </a:r>
                  <a:r>
                    <a:rPr lang="en-US" sz="2000" b="1" dirty="0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features (from threshold up to </a:t>
                  </a:r>
                  <a:r>
                    <a:rPr lang="en-US" sz="2000" b="1" dirty="0" err="1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sz="2000" b="1" baseline="-25000" dirty="0" err="1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beam</a:t>
                  </a:r>
                  <a:r>
                    <a:rPr lang="en-US" sz="2000" b="1" dirty="0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=960MeV):</a:t>
                  </a:r>
                  <a:endParaRPr lang="en-US" sz="2000" b="1" dirty="0">
                    <a:solidFill>
                      <a:srgbClr val="960000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Clr>
                      <a:srgbClr val="00264C"/>
                    </a:buClr>
                    <a:buFont typeface="Arial" panose="020B0604020202020204" pitchFamily="34" charset="0"/>
                    <a:buChar char="-"/>
                  </a:pPr>
                  <a:r>
                    <a:rPr lang="en-US" sz="1800" b="1" dirty="0">
                      <a:latin typeface="Arial" panose="020B0604020202020204" pitchFamily="34" charset="0"/>
                    </a:rPr>
                    <a:t>  No signal from </a:t>
                  </a:r>
                  <a:r>
                    <a:rPr lang="en-US" sz="2000" b="1" dirty="0">
                      <a:latin typeface="Arial" panose="020B0604020202020204" pitchFamily="34" charset="0"/>
                    </a:rPr>
                    <a:t>p</a:t>
                  </a:r>
                </a:p>
                <a:p>
                  <a:pPr eaLnBrk="1" hangingPunct="1">
                    <a:spcBef>
                      <a:spcPct val="0"/>
                    </a:spcBef>
                    <a:buClr>
                      <a:srgbClr val="00264C"/>
                    </a:buClr>
                    <a:buFont typeface="Arial" panose="020B0604020202020204" pitchFamily="34" charset="0"/>
                    <a:buChar char="-"/>
                  </a:pPr>
                  <a:r>
                    <a:rPr lang="en-US" sz="1800" b="1" dirty="0">
                      <a:latin typeface="Arial" panose="020B0604020202020204" pitchFamily="34" charset="0"/>
                    </a:rPr>
                    <a:t>  “star” from </a:t>
                  </a:r>
                  <a:r>
                    <a:rPr lang="en-US" sz="1800" b="1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</m:oMath>
                  </a14:m>
                  <a:r>
                    <a:rPr lang="en-US" sz="1800" b="1" dirty="0" smtClean="0">
                      <a:latin typeface="Arial" panose="020B0604020202020204" pitchFamily="34" charset="0"/>
                    </a:rPr>
                    <a:t>  annihilation in </a:t>
                  </a:r>
                  <a:r>
                    <a:rPr lang="en-US" sz="1800" b="1" dirty="0">
                      <a:latin typeface="Arial" panose="020B0604020202020204" pitchFamily="34" charset="0"/>
                    </a:rPr>
                    <a:t>vacuum </a:t>
                  </a:r>
                  <a:r>
                    <a:rPr lang="en-US" sz="1800" b="1" dirty="0" smtClean="0">
                      <a:latin typeface="Arial" panose="020B0604020202020204" pitchFamily="34" charset="0"/>
                    </a:rPr>
                    <a:t>tube</a:t>
                  </a:r>
                  <a:endParaRPr lang="en-US" sz="1800" b="1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385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0" y="1124"/>
                  <a:ext cx="2395" cy="100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310" t="-1527" r="-2183" b="-534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386" name="Object 12"/>
                <p:cNvGraphicFramePr>
                  <a:graphicFrameLocks noChangeAspect="1"/>
                </p:cNvGraphicFramePr>
                <p:nvPr/>
              </p:nvGraphicFramePr>
              <p:xfrm>
                <a:off x="4449" y="1875"/>
                <a:ext cx="8" cy="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47" name="Уравнение" r:id="rId10" imgW="152334" imgH="190417" progId="Equation.3">
                        <p:embed/>
                      </p:oleObj>
                    </mc:Choice>
                    <mc:Fallback>
                      <p:oleObj name="Уравнение" r:id="rId10" imgW="152334" imgH="19041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49" y="1875"/>
                              <a:ext cx="8" cy="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8386" name="Object 12"/>
                <p:cNvGraphicFramePr>
                  <a:graphicFrameLocks noChangeAspect="1"/>
                </p:cNvGraphicFramePr>
                <p:nvPr/>
              </p:nvGraphicFramePr>
              <p:xfrm>
                <a:off x="4449" y="1875"/>
                <a:ext cx="8" cy="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02" name="Уравнение" r:id="rId12" imgW="152334" imgH="190417" progId="Equation.3">
                        <p:embed/>
                      </p:oleObj>
                    </mc:Choice>
                    <mc:Fallback>
                      <p:oleObj name="Уравнение" r:id="rId12" imgW="152334" imgH="19041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49" y="1875"/>
                              <a:ext cx="8" cy="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8380" name="Group 13"/>
          <p:cNvGrpSpPr>
            <a:grpSpLocks/>
          </p:cNvGrpSpPr>
          <p:nvPr/>
        </p:nvGrpSpPr>
        <p:grpSpPr bwMode="auto">
          <a:xfrm>
            <a:off x="4766533" y="3338896"/>
            <a:ext cx="4314824" cy="1571625"/>
            <a:chOff x="3083" y="2120"/>
            <a:chExt cx="2718" cy="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38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83" y="2120"/>
                  <a:ext cx="2718" cy="9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2000" b="1" dirty="0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  </a:t>
                  </a:r>
                  <a:r>
                    <a:rPr lang="en-US" sz="2000" b="1" dirty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Events features </a:t>
                  </a:r>
                  <a:r>
                    <a:rPr lang="en-US" sz="2000" b="1" dirty="0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(</a:t>
                  </a:r>
                  <a:r>
                    <a:rPr lang="en-US" sz="2000" b="1" dirty="0" err="1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US" sz="2000" b="1" baseline="-25000" dirty="0" err="1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beam</a:t>
                  </a:r>
                  <a:r>
                    <a:rPr lang="en-US" sz="2000" b="1" dirty="0" smtClean="0">
                      <a:solidFill>
                        <a:srgbClr val="960000"/>
                      </a:solidFill>
                      <a:latin typeface="Arial" panose="020B0604020202020204" pitchFamily="34" charset="0"/>
                    </a:rPr>
                    <a:t>&gt;960MeV):</a:t>
                  </a:r>
                  <a:endParaRPr lang="en-US" sz="2000" b="1" dirty="0">
                    <a:solidFill>
                      <a:srgbClr val="960000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Clr>
                      <a:srgbClr val="00264C"/>
                    </a:buClr>
                    <a:buFont typeface="Arial" panose="020B0604020202020204" pitchFamily="34" charset="0"/>
                    <a:buChar char="-"/>
                  </a:pPr>
                  <a:r>
                    <a:rPr lang="en-US" sz="1800" b="1" dirty="0">
                      <a:latin typeface="Arial" panose="020B0604020202020204" pitchFamily="34" charset="0"/>
                    </a:rPr>
                    <a:t>  charged track and no energy deposition for </a:t>
                  </a:r>
                  <a:r>
                    <a:rPr lang="en-US" sz="2000" b="1" dirty="0">
                      <a:latin typeface="Arial" panose="020B0604020202020204" pitchFamily="34" charset="0"/>
                    </a:rPr>
                    <a:t>p</a:t>
                  </a:r>
                </a:p>
                <a:p>
                  <a:pPr lvl="0" eaLnBrk="1" hangingPunct="1">
                    <a:spcBef>
                      <a:spcPct val="0"/>
                    </a:spcBef>
                    <a:buClr>
                      <a:srgbClr val="00264C"/>
                    </a:buClr>
                    <a:buSzTx/>
                    <a:buFont typeface="Arial" panose="020B0604020202020204" pitchFamily="34" charset="0"/>
                    <a:buChar char="-"/>
                    <a:tabLst/>
                  </a:pPr>
                  <a:r>
                    <a:rPr lang="en-US" sz="1800" b="1" dirty="0">
                      <a:latin typeface="Arial" panose="020B0604020202020204" pitchFamily="34" charset="0"/>
                    </a:rPr>
                    <a:t>  charged track and “star” </a:t>
                  </a:r>
                  <a:r>
                    <a:rPr lang="en-US" sz="1800" b="1" dirty="0" smtClean="0">
                      <a:latin typeface="Arial" panose="020B0604020202020204" pitchFamily="34" charset="0"/>
                    </a:rPr>
                    <a:t>from </a:t>
                  </a:r>
                  <a:r>
                    <a:rPr lang="en-US" sz="1800" b="1" dirty="0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acc>
                      <m:r>
                        <a:rPr lang="en-US" sz="2000" b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1800" b="1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  <a:p>
                  <a:pPr eaLnBrk="1" hangingPunct="1">
                    <a:spcBef>
                      <a:spcPct val="0"/>
                    </a:spcBef>
                    <a:buClr>
                      <a:srgbClr val="00264C"/>
                    </a:buClr>
                  </a:pPr>
                  <a:r>
                    <a:rPr lang="en-US" sz="1800" b="1" dirty="0" smtClean="0">
                      <a:latin typeface="Arial" panose="020B0604020202020204" pitchFamily="34" charset="0"/>
                    </a:rPr>
                    <a:t>annihilation </a:t>
                  </a:r>
                  <a:r>
                    <a:rPr lang="en-US" sz="1800" b="1" dirty="0">
                      <a:latin typeface="Arial" panose="020B0604020202020204" pitchFamily="34" charset="0"/>
                    </a:rPr>
                    <a:t>in  Cherenkov </a:t>
                  </a:r>
                  <a:r>
                    <a:rPr lang="en-US" sz="1800" b="1" dirty="0" smtClean="0">
                      <a:latin typeface="Arial" panose="020B0604020202020204" pitchFamily="34" charset="0"/>
                    </a:rPr>
                    <a:t>counters</a:t>
                  </a:r>
                  <a:endParaRPr lang="en-US" sz="1800" b="1" dirty="0"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8382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3" y="2120"/>
                  <a:ext cx="2718" cy="99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271" t="-1938" r="-706" b="-503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383" name="Object 15"/>
                <p:cNvGraphicFramePr>
                  <a:graphicFrameLocks noChangeAspect="1"/>
                </p:cNvGraphicFramePr>
                <p:nvPr/>
              </p:nvGraphicFramePr>
              <p:xfrm>
                <a:off x="4162" y="2597"/>
                <a:ext cx="10" cy="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48" name="Уравнение" r:id="rId15" imgW="152268" imgH="164957" progId="Equation.3">
                        <p:embed/>
                      </p:oleObj>
                    </mc:Choice>
                    <mc:Fallback>
                      <p:oleObj name="Уравнение" r:id="rId15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2" y="2597"/>
                              <a:ext cx="10" cy="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8383" name="Object 15"/>
                <p:cNvGraphicFramePr>
                  <a:graphicFrameLocks noChangeAspect="1"/>
                </p:cNvGraphicFramePr>
                <p:nvPr/>
              </p:nvGraphicFramePr>
              <p:xfrm>
                <a:off x="4162" y="2597"/>
                <a:ext cx="10" cy="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03" name="Уравнение" r:id="rId17" imgW="152268" imgH="164957" progId="Equation.3">
                        <p:embed/>
                      </p:oleObj>
                    </mc:Choice>
                    <mc:Fallback>
                      <p:oleObj name="Уравнение" r:id="rId17" imgW="152268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2" y="2597"/>
                              <a:ext cx="10" cy="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384" name="Object 16"/>
                <p:cNvGraphicFramePr>
                  <a:graphicFrameLocks noChangeAspect="1"/>
                </p:cNvGraphicFramePr>
                <p:nvPr/>
              </p:nvGraphicFramePr>
              <p:xfrm>
                <a:off x="3987" y="3045"/>
                <a:ext cx="9" cy="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49" name="Уравнение" r:id="rId19" imgW="152334" imgH="190417" progId="Equation.3">
                        <p:embed/>
                      </p:oleObj>
                    </mc:Choice>
                    <mc:Fallback>
                      <p:oleObj name="Уравнение" r:id="rId19" imgW="152334" imgH="19041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7" y="3045"/>
                              <a:ext cx="9" cy="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8384" name="Object 16"/>
                <p:cNvGraphicFramePr>
                  <a:graphicFrameLocks noChangeAspect="1"/>
                </p:cNvGraphicFramePr>
                <p:nvPr/>
              </p:nvGraphicFramePr>
              <p:xfrm>
                <a:off x="3987" y="3045"/>
                <a:ext cx="9" cy="1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3504" name="Уравнение" r:id="rId21" imgW="152334" imgH="190417" progId="Equation.3">
                        <p:embed/>
                      </p:oleObj>
                    </mc:Choice>
                    <mc:Fallback>
                      <p:oleObj name="Уравнение" r:id="rId21" imgW="152334" imgH="19041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7" y="3045"/>
                              <a:ext cx="9" cy="1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381" name="Rectangle 31"/>
              <p:cNvSpPr>
                <a:spLocks noChangeArrowheads="1"/>
              </p:cNvSpPr>
              <p:nvPr/>
            </p:nvSpPr>
            <p:spPr bwMode="auto">
              <a:xfrm>
                <a:off x="1754915" y="130859"/>
                <a:ext cx="553869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333399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0099"/>
                    </a:solidFill>
                  </a:rPr>
                  <a:t>Process 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err="1" smtClean="0">
                    <a:solidFill>
                      <a:srgbClr val="333399"/>
                    </a:solidFill>
                  </a:rPr>
                  <a:t>+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>
                    <a:solidFill>
                      <a:srgbClr val="333399"/>
                    </a:solidFill>
                  </a:rPr>
                  <a:t>–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→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 (10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pb</a:t>
                </a:r>
                <a:r>
                  <a:rPr lang="en-US" sz="3600" baseline="300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-1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)</a:t>
                </a:r>
                <a:endParaRPr lang="ru-RU" sz="3600" dirty="0">
                  <a:solidFill>
                    <a:srgbClr val="333399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381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915" y="130859"/>
                <a:ext cx="5538696" cy="646331"/>
              </a:xfrm>
              <a:prstGeom prst="rect">
                <a:avLst/>
              </a:prstGeom>
              <a:blipFill rotWithShape="0">
                <a:blip r:embed="rId23"/>
                <a:stretch>
                  <a:fillRect l="-1322" t="-15094" r="-551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Стрелка влево 1"/>
          <p:cNvSpPr/>
          <p:nvPr/>
        </p:nvSpPr>
        <p:spPr bwMode="auto">
          <a:xfrm rot="20378798">
            <a:off x="3566006" y="1701118"/>
            <a:ext cx="1146582" cy="217714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50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9" descr="GEGM_11_12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06" y="3537637"/>
            <a:ext cx="3645054" cy="26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mtClean="0">
                <a:solidFill>
                  <a:srgbClr val="00264C"/>
                </a:solidFill>
              </a:rPr>
              <a:t>09.09.2013</a:t>
            </a:r>
            <a:endParaRPr lang="ru-RU" dirty="0" smtClean="0">
              <a:solidFill>
                <a:srgbClr val="00264C"/>
              </a:solidFill>
            </a:endParaRPr>
          </a:p>
        </p:txBody>
      </p:sp>
      <p:sp>
        <p:nvSpPr>
          <p:cNvPr id="60419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>
                <a:solidFill>
                  <a:srgbClr val="00264C"/>
                </a:solidFill>
              </a:rPr>
              <a:t>PHIPSI13</a:t>
            </a:r>
            <a:endParaRPr lang="ru-RU" dirty="0" smtClean="0">
              <a:solidFill>
                <a:srgbClr val="00264C"/>
              </a:solidFill>
            </a:endParaRPr>
          </a:p>
        </p:txBody>
      </p:sp>
      <p:grpSp>
        <p:nvGrpSpPr>
          <p:cNvPr id="60421" name="Группа 1"/>
          <p:cNvGrpSpPr>
            <a:grpSpLocks/>
          </p:cNvGrpSpPr>
          <p:nvPr/>
        </p:nvGrpSpPr>
        <p:grpSpPr bwMode="auto">
          <a:xfrm>
            <a:off x="99545" y="1460376"/>
            <a:ext cx="5408558" cy="3552800"/>
            <a:chOff x="1961602" y="1359673"/>
            <a:chExt cx="5568736" cy="3721100"/>
          </a:xfrm>
        </p:grpSpPr>
        <p:pic>
          <p:nvPicPr>
            <p:cNvPr id="60423" name="Picture 24" descr="ppbar_cr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938" y="1359673"/>
              <a:ext cx="5486400" cy="372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 rot="16200000">
              <a:off x="1319437" y="2055041"/>
              <a:ext cx="1589088" cy="30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Cross section,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pb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0425" name="Oval 25"/>
            <p:cNvSpPr>
              <a:spLocks noChangeArrowheads="1"/>
            </p:cNvSpPr>
            <p:nvPr/>
          </p:nvSpPr>
          <p:spPr bwMode="auto">
            <a:xfrm>
              <a:off x="2615911" y="4294187"/>
              <a:ext cx="285750" cy="28733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6" name="Line 26"/>
            <p:cNvSpPr>
              <a:spLocks noChangeShapeType="1"/>
            </p:cNvSpPr>
            <p:nvPr/>
          </p:nvSpPr>
          <p:spPr bwMode="auto">
            <a:xfrm flipV="1">
              <a:off x="2904566" y="4402137"/>
              <a:ext cx="576262" cy="71438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Text Box 27"/>
            <p:cNvSpPr txBox="1">
              <a:spLocks noChangeArrowheads="1"/>
            </p:cNvSpPr>
            <p:nvPr/>
          </p:nvSpPr>
          <p:spPr bwMode="auto">
            <a:xfrm>
              <a:off x="3528739" y="4123451"/>
              <a:ext cx="3738524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Background below threshold</a:t>
              </a:r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60428" name="Oval 28"/>
            <p:cNvSpPr>
              <a:spLocks noChangeArrowheads="1"/>
            </p:cNvSpPr>
            <p:nvPr/>
          </p:nvSpPr>
          <p:spPr bwMode="auto">
            <a:xfrm>
              <a:off x="2988196" y="3101652"/>
              <a:ext cx="647700" cy="5048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9" name="Line 29"/>
            <p:cNvSpPr>
              <a:spLocks noChangeShapeType="1"/>
            </p:cNvSpPr>
            <p:nvPr/>
          </p:nvSpPr>
          <p:spPr bwMode="auto">
            <a:xfrm>
              <a:off x="3563938" y="3573463"/>
              <a:ext cx="649287" cy="288925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430" name="Text Box 30"/>
            <p:cNvSpPr txBox="1">
              <a:spLocks noChangeArrowheads="1"/>
            </p:cNvSpPr>
            <p:nvPr/>
          </p:nvSpPr>
          <p:spPr bwMode="auto">
            <a:xfrm>
              <a:off x="4292002" y="3606477"/>
              <a:ext cx="2004075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Near threshold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194" y="4844578"/>
            <a:ext cx="3024187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Systematic error</a:t>
            </a:r>
            <a:r>
              <a:rPr lang="en-US" dirty="0" smtClean="0">
                <a:solidFill>
                  <a:schemeClr val="tx1"/>
                </a:solidFill>
              </a:rPr>
              <a:t> ~ 5%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07504" y="1108810"/>
            <a:ext cx="1582737" cy="3698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Cross section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04812" y="2404926"/>
            <a:ext cx="3106738" cy="831850"/>
          </a:xfrm>
          <a:prstGeom prst="rect">
            <a:avLst/>
          </a:prstGeom>
          <a:solidFill>
            <a:srgbClr val="FBFEDE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E</a:t>
            </a:r>
            <a:r>
              <a:rPr lang="en-US" sz="2400" b="1" baseline="-25000" dirty="0" err="1">
                <a:solidFill>
                  <a:schemeClr val="tx1"/>
                </a:solidFill>
              </a:rPr>
              <a:t>beam</a:t>
            </a:r>
            <a:r>
              <a:rPr lang="en-US" sz="2400" dirty="0">
                <a:solidFill>
                  <a:schemeClr val="tx1"/>
                </a:solidFill>
              </a:rPr>
              <a:t>=960-1000MeV,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|G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/G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|= </a:t>
            </a:r>
            <a:r>
              <a:rPr lang="en-US" sz="2400" dirty="0" smtClean="0">
                <a:solidFill>
                  <a:schemeClr val="tx1"/>
                </a:solidFill>
              </a:rPr>
              <a:t>1.64 ± 0.26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177915" y="3480564"/>
            <a:ext cx="715260" cy="36933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Cos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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343104" y="1604125"/>
            <a:ext cx="1805050" cy="400110"/>
          </a:xfrm>
          <a:prstGeom prst="rect">
            <a:avLst/>
          </a:prstGeom>
          <a:solidFill>
            <a:srgbClr val="FBFEDE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eaLnBrk="1" hangingPunct="1"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Preliminary</a:t>
            </a:r>
            <a:endParaRPr lang="ru-RU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"/>
              <p:cNvSpPr>
                <a:spLocks noChangeArrowheads="1"/>
              </p:cNvSpPr>
              <p:nvPr/>
            </p:nvSpPr>
            <p:spPr bwMode="auto">
              <a:xfrm>
                <a:off x="1984395" y="172892"/>
                <a:ext cx="553869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600" dirty="0" smtClean="0">
                    <a:solidFill>
                      <a:srgbClr val="333399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0099"/>
                    </a:solidFill>
                  </a:rPr>
                  <a:t>Process 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 err="1" smtClean="0">
                    <a:solidFill>
                      <a:srgbClr val="333399"/>
                    </a:solidFill>
                  </a:rPr>
                  <a:t>+</a:t>
                </a:r>
                <a:r>
                  <a:rPr lang="en-US" sz="3600" dirty="0" err="1" smtClean="0">
                    <a:solidFill>
                      <a:srgbClr val="333399"/>
                    </a:solidFill>
                  </a:rPr>
                  <a:t>e</a:t>
                </a:r>
                <a:r>
                  <a:rPr lang="en-US" sz="3600" baseline="30000" dirty="0">
                    <a:solidFill>
                      <a:srgbClr val="333399"/>
                    </a:solidFill>
                  </a:rPr>
                  <a:t>–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→ </a:t>
                </a:r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600" b="0" i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en-US" sz="3600" dirty="0" smtClean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 (10 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pb</a:t>
                </a:r>
                <a:r>
                  <a:rPr lang="en-US" sz="3600" baseline="300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-1</a:t>
                </a:r>
                <a:r>
                  <a:rPr lang="en-US" sz="3600" dirty="0">
                    <a:solidFill>
                      <a:srgbClr val="333399"/>
                    </a:solidFill>
                    <a:cs typeface="Times New Roman" panose="02020603050405020304" pitchFamily="18" charset="0"/>
                  </a:rPr>
                  <a:t>)</a:t>
                </a:r>
                <a:endParaRPr lang="ru-RU" sz="3600" dirty="0">
                  <a:solidFill>
                    <a:srgbClr val="333399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4395" y="172892"/>
                <a:ext cx="5538696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322" t="-15094" r="-551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CC8FEFB-6990-4C7F-8AC1-5D1009C03FF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3686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  <a:endParaRPr lang="en-US" sz="2400" dirty="0" smtClean="0"/>
          </a:p>
        </p:txBody>
      </p:sp>
      <p:sp>
        <p:nvSpPr>
          <p:cNvPr id="368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03528"/>
            <a:ext cx="7772400" cy="5207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VEPP</a:t>
            </a:r>
            <a:r>
              <a:rPr lang="ru-RU" sz="2800" dirty="0" smtClean="0">
                <a:solidFill>
                  <a:srgbClr val="000099"/>
                </a:solidFill>
              </a:rPr>
              <a:t>-2000</a:t>
            </a:r>
            <a:r>
              <a:rPr lang="en-US" sz="2800" dirty="0" smtClean="0">
                <a:solidFill>
                  <a:srgbClr val="000099"/>
                </a:solidFill>
              </a:rPr>
              <a:t> Collider</a:t>
            </a: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1722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5651500" y="5675313"/>
            <a:ext cx="1081088" cy="346075"/>
          </a:xfrm>
          <a:prstGeom prst="rect">
            <a:avLst/>
          </a:prstGeom>
          <a:solidFill>
            <a:srgbClr val="FFFFE9"/>
          </a:solidFill>
          <a:ln w="936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designed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5429250" y="3998913"/>
            <a:ext cx="3519210" cy="86395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FF0066"/>
                </a:solidFill>
                <a:latin typeface="Arial" panose="020B0604020202020204" pitchFamily="34" charset="0"/>
              </a:rPr>
              <a:t> Achieved (2011-2013):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Tahoma" panose="020B0604030504040204" pitchFamily="34" charset="0"/>
              </a:rPr>
              <a:t>L</a:t>
            </a:r>
            <a:r>
              <a:rPr 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~</a:t>
            </a:r>
            <a:r>
              <a:rPr lang="en-US" sz="1600" b="1" dirty="0" smtClean="0">
                <a:latin typeface="Tahoma" panose="020B0604030504040204" pitchFamily="34" charset="0"/>
              </a:rPr>
              <a:t>5</a:t>
            </a:r>
            <a:r>
              <a:rPr lang="en-US" sz="1600" b="1" dirty="0" smtClean="0">
                <a:latin typeface="Tahoma" panose="020B0604030504040204" pitchFamily="34" charset="0"/>
                <a:cs typeface="Tahoma" panose="020B0604030504040204" pitchFamily="34" charset="0"/>
                <a:sym typeface="Symbol"/>
              </a:rPr>
              <a:t></a:t>
            </a:r>
            <a:r>
              <a:rPr lang="en-US" sz="1600" b="1" dirty="0" smtClean="0">
                <a:latin typeface="Tahoma" panose="020B0604030504040204" pitchFamily="34" charset="0"/>
              </a:rPr>
              <a:t>10</a:t>
            </a:r>
            <a:r>
              <a:rPr lang="en-US" sz="1600" b="1" baseline="30000" dirty="0" smtClean="0">
                <a:latin typeface="Tahoma" panose="020B0604030504040204" pitchFamily="34" charset="0"/>
              </a:rPr>
              <a:t>30</a:t>
            </a:r>
            <a:r>
              <a:rPr lang="en-US" sz="1600" b="1" dirty="0" smtClean="0">
                <a:latin typeface="Tahoma" panose="020B0604030504040204" pitchFamily="34" charset="0"/>
              </a:rPr>
              <a:t>cm</a:t>
            </a:r>
            <a:r>
              <a:rPr lang="ru-RU" sz="1600" b="1" baseline="30000" dirty="0">
                <a:latin typeface="Tahoma" panose="020B0604030504040204" pitchFamily="34" charset="0"/>
              </a:rPr>
              <a:t>-2</a:t>
            </a:r>
            <a:r>
              <a:rPr lang="en-US" sz="1600" b="1" dirty="0">
                <a:latin typeface="Tahoma" panose="020B0604030504040204" pitchFamily="34" charset="0"/>
              </a:rPr>
              <a:t>c</a:t>
            </a:r>
            <a:r>
              <a:rPr lang="ru-RU" sz="1600" b="1" baseline="30000" dirty="0">
                <a:latin typeface="Tahoma" panose="020B0604030504040204" pitchFamily="34" charset="0"/>
              </a:rPr>
              <a:t>-1 </a:t>
            </a:r>
            <a:r>
              <a:rPr lang="ru-RU" sz="1600" b="1" dirty="0">
                <a:latin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</a:rPr>
              <a:t>(</a:t>
            </a:r>
            <a:r>
              <a:rPr lang="ru-RU" sz="1600" b="1" dirty="0">
                <a:latin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</a:rPr>
              <a:t>2E=1.0 </a:t>
            </a:r>
            <a:r>
              <a:rPr lang="en-US" sz="1600" b="1" dirty="0" err="1">
                <a:latin typeface="Tahoma" panose="020B0604030504040204" pitchFamily="34" charset="0"/>
              </a:rPr>
              <a:t>GeV</a:t>
            </a:r>
            <a:r>
              <a:rPr lang="en-US" sz="1600" b="1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Tahoma" panose="020B0604030504040204" pitchFamily="34" charset="0"/>
              </a:rPr>
              <a:t>L</a:t>
            </a:r>
            <a:r>
              <a:rPr lang="en-US" sz="16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~2</a:t>
            </a:r>
            <a:r>
              <a:rPr lang="en-US" sz="1600" b="1" dirty="0" smtClean="0">
                <a:latin typeface="Tahoma" panose="020B0604030504040204" pitchFamily="34" charset="0"/>
                <a:cs typeface="Tahoma" panose="020B0604030504040204" pitchFamily="34" charset="0"/>
                <a:sym typeface="Symbol"/>
              </a:rPr>
              <a:t></a:t>
            </a:r>
            <a:r>
              <a:rPr lang="en-US" sz="1600" b="1" dirty="0" smtClean="0">
                <a:latin typeface="Tahoma" panose="020B0604030504040204" pitchFamily="34" charset="0"/>
              </a:rPr>
              <a:t>10</a:t>
            </a:r>
            <a:r>
              <a:rPr lang="en-US" sz="1600" b="1" baseline="30000" dirty="0" smtClean="0">
                <a:latin typeface="Tahoma" panose="020B0604030504040204" pitchFamily="34" charset="0"/>
              </a:rPr>
              <a:t>3</a:t>
            </a:r>
            <a:r>
              <a:rPr lang="ru-RU" sz="1600" b="1" baseline="30000" dirty="0">
                <a:latin typeface="Tahoma" panose="020B0604030504040204" pitchFamily="34" charset="0"/>
              </a:rPr>
              <a:t>1</a:t>
            </a:r>
            <a:r>
              <a:rPr lang="en-US" sz="1600" b="1" dirty="0">
                <a:latin typeface="Tahoma" panose="020B0604030504040204" pitchFamily="34" charset="0"/>
              </a:rPr>
              <a:t>cm</a:t>
            </a:r>
            <a:r>
              <a:rPr lang="ru-RU" sz="1600" b="1" baseline="30000" dirty="0">
                <a:latin typeface="Tahoma" panose="020B0604030504040204" pitchFamily="34" charset="0"/>
              </a:rPr>
              <a:t>-2</a:t>
            </a:r>
            <a:r>
              <a:rPr lang="en-US" sz="1600" b="1" dirty="0">
                <a:latin typeface="Tahoma" panose="020B0604030504040204" pitchFamily="34" charset="0"/>
              </a:rPr>
              <a:t>c</a:t>
            </a:r>
            <a:r>
              <a:rPr lang="ru-RU" sz="1600" b="1" baseline="30000" dirty="0">
                <a:latin typeface="Tahoma" panose="020B0604030504040204" pitchFamily="34" charset="0"/>
              </a:rPr>
              <a:t>-1 </a:t>
            </a:r>
            <a:r>
              <a:rPr lang="ru-RU" sz="1600" b="1" dirty="0">
                <a:latin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</a:rPr>
              <a:t>(</a:t>
            </a:r>
            <a:r>
              <a:rPr lang="ru-RU" sz="1600" b="1" dirty="0">
                <a:latin typeface="Tahoma" panose="020B0604030504040204" pitchFamily="34" charset="0"/>
              </a:rPr>
              <a:t> </a:t>
            </a:r>
            <a:r>
              <a:rPr lang="en-US" sz="1600" b="1" dirty="0">
                <a:latin typeface="Tahoma" panose="020B0604030504040204" pitchFamily="34" charset="0"/>
              </a:rPr>
              <a:t>2E=2.0 </a:t>
            </a:r>
            <a:r>
              <a:rPr lang="en-US" sz="1600" b="1" dirty="0" err="1">
                <a:latin typeface="Tahoma" panose="020B0604030504040204" pitchFamily="34" charset="0"/>
              </a:rPr>
              <a:t>GeV</a:t>
            </a:r>
            <a:r>
              <a:rPr lang="en-US" sz="1600" b="1" dirty="0" smtClean="0">
                <a:latin typeface="Tahoma" panose="020B0604030504040204" pitchFamily="34" charset="0"/>
              </a:rPr>
              <a:t>)</a:t>
            </a:r>
            <a:endParaRPr lang="en-US" sz="1600" b="1" dirty="0">
              <a:latin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7505" y="-44768"/>
            <a:ext cx="3754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8200"/>
                </a:solidFill>
              </a:rPr>
              <a:t>See details </a:t>
            </a:r>
            <a:r>
              <a:rPr lang="en-US" b="1" dirty="0">
                <a:solidFill>
                  <a:srgbClr val="008200"/>
                </a:solidFill>
              </a:rPr>
              <a:t>in </a:t>
            </a:r>
            <a:r>
              <a:rPr lang="en-US" b="1" dirty="0" smtClean="0">
                <a:solidFill>
                  <a:srgbClr val="008200"/>
                </a:solidFill>
              </a:rPr>
              <a:t>Koop’s talk </a:t>
            </a:r>
            <a:endParaRPr lang="ru-RU" b="1" dirty="0">
              <a:solidFill>
                <a:srgbClr val="008200"/>
              </a:solidFill>
            </a:endParaRPr>
          </a:p>
        </p:txBody>
      </p:sp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539750" y="3573463"/>
            <a:ext cx="4392613" cy="2864503"/>
          </a:xfrm>
          <a:prstGeom prst="rect">
            <a:avLst/>
          </a:prstGeom>
          <a:solidFill>
            <a:srgbClr val="FFFFFF"/>
          </a:solidFill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87313" indent="-8413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73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 dirty="0">
                <a:solidFill>
                  <a:srgbClr val="CC0066"/>
                </a:solidFill>
                <a:latin typeface="Tahoma" panose="020B0604030504040204" pitchFamily="34" charset="0"/>
              </a:rPr>
              <a:t>Main parameters: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 smtClean="0">
                <a:latin typeface="Tahoma" panose="020B0604030504040204" pitchFamily="34" charset="0"/>
              </a:rPr>
              <a:t>collision period </a:t>
            </a:r>
            <a:r>
              <a:rPr lang="en-US" sz="2000" b="1" dirty="0">
                <a:latin typeface="Tahoma" panose="020B0604030504040204" pitchFamily="34" charset="0"/>
              </a:rPr>
              <a:t>– 82 ns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2000" b="1" dirty="0">
                <a:latin typeface="Tahoma" panose="020B0604030504040204" pitchFamily="34" charset="0"/>
              </a:rPr>
              <a:t> beam current</a:t>
            </a: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– 0.2 A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2000" b="1" dirty="0">
                <a:latin typeface="Tahoma" panose="020B0604030504040204" pitchFamily="34" charset="0"/>
              </a:rPr>
              <a:t> bunch length – 3.3 cm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2000" b="1" dirty="0">
                <a:latin typeface="Tahoma" panose="020B0604030504040204" pitchFamily="34" charset="0"/>
              </a:rPr>
              <a:t> perimeter</a:t>
            </a: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– 24.4 m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Energy spread</a:t>
            </a: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– 0.7 </a:t>
            </a:r>
            <a:r>
              <a:rPr lang="en-US" sz="2000" b="1" dirty="0" err="1">
                <a:latin typeface="Tahoma" panose="020B0604030504040204" pitchFamily="34" charset="0"/>
              </a:rPr>
              <a:t>MeV</a:t>
            </a:r>
            <a:endParaRPr lang="en-US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Symbol" panose="05050102010706020507" pitchFamily="18" charset="2"/>
              </a:rPr>
              <a:t></a:t>
            </a:r>
            <a:r>
              <a:rPr lang="en-US" sz="2800" b="1" baseline="-25000" dirty="0">
                <a:latin typeface="Tahoma" panose="020B0604030504040204" pitchFamily="34" charset="0"/>
              </a:rPr>
              <a:t>x</a:t>
            </a:r>
            <a:r>
              <a:rPr lang="en-US" sz="2000" b="1" dirty="0">
                <a:latin typeface="Tahoma" panose="020B0604030504040204" pitchFamily="34" charset="0"/>
              </a:rPr>
              <a:t>≃ </a:t>
            </a:r>
            <a:r>
              <a:rPr lang="en-US" sz="2000" b="1" dirty="0">
                <a:latin typeface="Symbol" panose="05050102010706020507" pitchFamily="18" charset="2"/>
              </a:rPr>
              <a:t></a:t>
            </a:r>
            <a:r>
              <a:rPr lang="en-US" sz="2800" b="1" baseline="-25000" dirty="0">
                <a:latin typeface="Tahoma" panose="020B0604030504040204" pitchFamily="34" charset="0"/>
              </a:rPr>
              <a:t>z </a:t>
            </a:r>
            <a:r>
              <a:rPr lang="en-US" sz="2000" b="1" dirty="0">
                <a:latin typeface="Tahoma" panose="020B0604030504040204" pitchFamily="34" charset="0"/>
              </a:rPr>
              <a:t>=6.3 cm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en-US" sz="2000" b="1" dirty="0">
                <a:latin typeface="Tahoma" panose="020B0604030504040204" pitchFamily="34" charset="0"/>
              </a:rPr>
              <a:t> L ≃ </a:t>
            </a:r>
            <a:r>
              <a:rPr lang="en-US" sz="2000" b="1" dirty="0" smtClean="0">
                <a:latin typeface="Tahoma" panose="020B0604030504040204" pitchFamily="34" charset="0"/>
              </a:rPr>
              <a:t>10</a:t>
            </a:r>
            <a:r>
              <a:rPr lang="en-US" sz="2800" b="1" baseline="30000" dirty="0" smtClean="0">
                <a:latin typeface="Tahoma" panose="020B0604030504040204" pitchFamily="34" charset="0"/>
              </a:rPr>
              <a:t>32</a:t>
            </a:r>
            <a:r>
              <a:rPr lang="en-US" sz="2000" b="1" dirty="0" smtClean="0">
                <a:latin typeface="Tahoma" panose="020B0604030504040204" pitchFamily="34" charset="0"/>
              </a:rPr>
              <a:t>   </a:t>
            </a:r>
            <a:r>
              <a:rPr lang="en-US" sz="2000" b="1" dirty="0">
                <a:latin typeface="Tahoma" panose="020B0604030504040204" pitchFamily="34" charset="0"/>
              </a:rPr>
              <a:t>(2E=2.0 </a:t>
            </a:r>
            <a:r>
              <a:rPr lang="en-US" sz="2000" b="1" dirty="0" err="1">
                <a:latin typeface="Tahoma" panose="020B0604030504040204" pitchFamily="34" charset="0"/>
              </a:rPr>
              <a:t>GeV</a:t>
            </a:r>
            <a:r>
              <a:rPr lang="en-US" sz="2000" b="1" dirty="0">
                <a:latin typeface="Tahoma" panose="020B060403050404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>
                <a:srgbClr val="00264C"/>
              </a:buClr>
              <a:buSzPct val="70000"/>
              <a:buFont typeface="Times New Roman" panose="02020603050405020304" pitchFamily="18" charset="0"/>
              <a:buBlip>
                <a:blip r:embed="rId4"/>
              </a:buBlip>
            </a:pP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L=10</a:t>
            </a:r>
            <a:r>
              <a:rPr lang="en-US" sz="2000" b="1" baseline="30000" dirty="0">
                <a:latin typeface="Tahoma" panose="020B0604030504040204" pitchFamily="34" charset="0"/>
              </a:rPr>
              <a:t>3</a:t>
            </a:r>
            <a:r>
              <a:rPr lang="ru-RU" sz="2000" b="1" baseline="30000" dirty="0">
                <a:latin typeface="Tahoma" panose="020B0604030504040204" pitchFamily="34" charset="0"/>
              </a:rPr>
              <a:t>1</a:t>
            </a:r>
            <a:r>
              <a:rPr lang="en-US" sz="2000" b="1" dirty="0">
                <a:latin typeface="Tahoma" panose="020B0604030504040204" pitchFamily="34" charset="0"/>
              </a:rPr>
              <a:t>cm</a:t>
            </a:r>
            <a:r>
              <a:rPr lang="ru-RU" sz="2000" b="1" baseline="30000" dirty="0">
                <a:latin typeface="Tahoma" panose="020B0604030504040204" pitchFamily="34" charset="0"/>
              </a:rPr>
              <a:t>-2</a:t>
            </a:r>
            <a:r>
              <a:rPr lang="en-US" sz="2000" b="1" dirty="0">
                <a:latin typeface="Tahoma" panose="020B0604030504040204" pitchFamily="34" charset="0"/>
              </a:rPr>
              <a:t>c</a:t>
            </a:r>
            <a:r>
              <a:rPr lang="ru-RU" sz="2000" b="1" baseline="30000" dirty="0">
                <a:latin typeface="Tahoma" panose="020B0604030504040204" pitchFamily="34" charset="0"/>
              </a:rPr>
              <a:t>-1 </a:t>
            </a:r>
            <a:r>
              <a:rPr lang="ru-RU" sz="2000" b="1" dirty="0">
                <a:latin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</a:rPr>
              <a:t> (2E=1.0 </a:t>
            </a:r>
            <a:r>
              <a:rPr lang="en-US" sz="2000" b="1" dirty="0" err="1">
                <a:latin typeface="Tahoma" panose="020B0604030504040204" pitchFamily="34" charset="0"/>
              </a:rPr>
              <a:t>GeV</a:t>
            </a:r>
            <a:r>
              <a:rPr lang="en-US" sz="2000" b="1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36873" name="Line 7"/>
          <p:cNvSpPr>
            <a:spLocks noChangeShapeType="1"/>
          </p:cNvSpPr>
          <p:nvPr/>
        </p:nvSpPr>
        <p:spPr bwMode="auto">
          <a:xfrm flipH="1" flipV="1">
            <a:off x="4356100" y="5868988"/>
            <a:ext cx="1295400" cy="7937"/>
          </a:xfrm>
          <a:prstGeom prst="line">
            <a:avLst/>
          </a:prstGeom>
          <a:noFill/>
          <a:ln w="28440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6144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614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06600" y="317500"/>
            <a:ext cx="4813300" cy="581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33CC"/>
                </a:solidFill>
              </a:rPr>
              <a:t>Conclusions</a:t>
            </a:r>
            <a:r>
              <a:rPr lang="en-US" sz="3200" dirty="0" smtClean="0">
                <a:solidFill>
                  <a:srgbClr val="000099"/>
                </a:solidFill>
              </a:rPr>
              <a:t> &amp; </a:t>
            </a:r>
            <a:r>
              <a:rPr lang="en-US" sz="3200" dirty="0" smtClean="0">
                <a:solidFill>
                  <a:srgbClr val="008000"/>
                </a:solidFill>
              </a:rPr>
              <a:t>Plans</a:t>
            </a:r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1448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144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1450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9" name="Text Box 7"/>
              <p:cNvSpPr txBox="1">
                <a:spLocks noChangeArrowheads="1"/>
              </p:cNvSpPr>
              <p:nvPr/>
            </p:nvSpPr>
            <p:spPr bwMode="auto">
              <a:xfrm>
                <a:off x="581025" y="1214437"/>
                <a:ext cx="7981950" cy="378783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454025" indent="-454025"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32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8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4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4025" algn="l"/>
                    <a:tab pos="901700" algn="l"/>
                    <a:tab pos="1350963" algn="l"/>
                    <a:tab pos="1800225" algn="l"/>
                    <a:tab pos="2249488" algn="l"/>
                    <a:tab pos="2698750" algn="l"/>
                    <a:tab pos="3148013" algn="l"/>
                    <a:tab pos="3597275" algn="l"/>
                    <a:tab pos="4046538" algn="l"/>
                    <a:tab pos="4495800" algn="l"/>
                    <a:tab pos="4945063" algn="l"/>
                    <a:tab pos="5394325" algn="l"/>
                    <a:tab pos="5843588" algn="l"/>
                    <a:tab pos="6292850" algn="l"/>
                    <a:tab pos="6742113" algn="l"/>
                    <a:tab pos="7191375" algn="l"/>
                    <a:tab pos="7640638" algn="l"/>
                    <a:tab pos="8089900" algn="l"/>
                    <a:tab pos="8539163" algn="l"/>
                    <a:tab pos="8988425" algn="l"/>
                    <a:tab pos="9437688" algn="l"/>
                  </a:tabLst>
                  <a:defRPr sz="2000">
                    <a:solidFill>
                      <a:srgbClr val="00264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>
                    <a:srgbClr val="0033CC"/>
                  </a:buClr>
                  <a:buFont typeface="Times New Roman" panose="02020603050405020304" pitchFamily="18" charset="0"/>
                  <a:buAutoNum type="arabicPeriod"/>
                  <a:defRPr/>
                </a:pPr>
                <a:r>
                  <a:rPr lang="en-US" sz="2000" b="1" dirty="0">
                    <a:solidFill>
                      <a:srgbClr val="0030CE"/>
                    </a:solidFill>
                  </a:rPr>
                  <a:t>Successful experiments with the SND detector at  the VEPP-2000 were performed during last four years. About 80 pb</a:t>
                </a:r>
                <a:r>
                  <a:rPr lang="en-US" sz="2000" b="1" baseline="30000" dirty="0">
                    <a:solidFill>
                      <a:srgbClr val="0030CE"/>
                    </a:solidFill>
                  </a:rPr>
                  <a:t>-1</a:t>
                </a:r>
                <a:r>
                  <a:rPr lang="en-US" sz="2000" b="1" dirty="0">
                    <a:solidFill>
                      <a:srgbClr val="0030CE"/>
                    </a:solidFill>
                  </a:rPr>
                  <a:t> of data were collected in the energy range 0.32-2.0 </a:t>
                </a:r>
                <a:r>
                  <a:rPr lang="en-US" sz="2000" b="1" dirty="0" err="1">
                    <a:solidFill>
                      <a:srgbClr val="0030CE"/>
                    </a:solidFill>
                  </a:rPr>
                  <a:t>GeV</a:t>
                </a:r>
                <a:r>
                  <a:rPr lang="en-US" sz="2000" b="1" dirty="0" smtClean="0">
                    <a:solidFill>
                      <a:srgbClr val="0030CE"/>
                    </a:solidFill>
                  </a:rPr>
                  <a:t>. </a:t>
                </a:r>
                <a:endParaRPr lang="en-US" sz="2000" b="1" dirty="0" smtClean="0">
                  <a:solidFill>
                    <a:srgbClr val="0033CC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>
                    <a:srgbClr val="0033CC"/>
                  </a:buClr>
                  <a:buFont typeface="Times New Roman" panose="02020603050405020304" pitchFamily="18" charset="0"/>
                  <a:buAutoNum type="arabicPeriod"/>
                  <a:defRPr/>
                </a:pP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</a:rPr>
                  <a:t>Preliminary results on different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+mn-lt"/>
                  </a:rPr>
                  <a:t>hadronic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</a:rPr>
                  <a:t> cross sections at the energy range 1.05 – 2.0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+mn-lt"/>
                  </a:rPr>
                  <a:t>GeV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</a:rPr>
                  <a:t>  have been  obtained: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+mn-lt"/>
                  </a:rPr>
                  <a:t>e</a:t>
                </a:r>
                <a:r>
                  <a:rPr lang="en-US" sz="2000" b="1" baseline="30000" dirty="0" err="1" smtClean="0">
                    <a:solidFill>
                      <a:srgbClr val="0033CC"/>
                    </a:solidFill>
                    <a:latin typeface="+mn-lt"/>
                  </a:rPr>
                  <a:t>+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+mn-lt"/>
                  </a:rPr>
                  <a:t>e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sym typeface="Symbol" panose="05050102010706020507" pitchFamily="18" charset="2"/>
                  </a:rPr>
                  <a:t>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</a:rPr>
                  <a:t>→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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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, 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0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0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</a:rPr>
                  <a:t> </a:t>
                </a:r>
                <a:r>
                  <a:rPr lang="el-GR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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𝐧</m:t>
                    </m:r>
                    <m:bar>
                      <m:barPr>
                        <m:pos m:val="top"/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barPr>
                      <m:e>
                        <m:r>
                          <a:rPr lang="en-US" sz="2000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𝐧</m:t>
                        </m:r>
                      </m:e>
                    </m:bar>
                  </m:oMath>
                </a14:m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𝐩</m:t>
                    </m:r>
                    <m:bar>
                      <m:barPr>
                        <m:pos m:val="top"/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000" b="1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</m:t>
                        </m:r>
                      </m:e>
                    </m:bar>
                  </m:oMath>
                </a14:m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Times New Roman" panose="02020603050405020304" pitchFamily="18" charset="0"/>
                  </a:rPr>
                  <a:t> . 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</a:rPr>
                  <a:t>The  results are in agreement with previous measurements.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8000"/>
                  </a:buClr>
                  <a:buFont typeface="Times New Roman" panose="02020603050405020304" pitchFamily="18" charset="0"/>
                  <a:buAutoNum type="arabicPeriod"/>
                  <a:defRPr/>
                </a:pP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To obtain results on the full SND data sample. 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8000"/>
                  </a:buClr>
                  <a:buFont typeface="Times New Roman" panose="02020603050405020304" pitchFamily="18" charset="0"/>
                  <a:buAutoNum type="arabicPeriod"/>
                  <a:defRPr/>
                </a:pP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To study more </a:t>
                </a:r>
                <a:r>
                  <a:rPr lang="en-US" sz="2000" b="1" smtClean="0">
                    <a:solidFill>
                      <a:srgbClr val="008000"/>
                    </a:solidFill>
                    <a:latin typeface="+mn-lt"/>
                  </a:rPr>
                  <a:t>hadronic 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processes:  </a:t>
                </a:r>
                <a:r>
                  <a:rPr lang="en-US" sz="2000" b="1" dirty="0" err="1" smtClean="0">
                    <a:solidFill>
                      <a:srgbClr val="008000"/>
                    </a:solidFill>
                    <a:latin typeface="+mn-lt"/>
                  </a:rPr>
                  <a:t>e</a:t>
                </a:r>
                <a:r>
                  <a:rPr lang="en-US" sz="2000" b="1" baseline="30000" dirty="0" err="1" smtClean="0">
                    <a:solidFill>
                      <a:srgbClr val="008000"/>
                    </a:solidFill>
                    <a:latin typeface="+mn-lt"/>
                  </a:rPr>
                  <a:t>+</a:t>
                </a:r>
                <a:r>
                  <a:rPr lang="en-US" sz="2000" b="1" dirty="0" err="1" smtClean="0">
                    <a:solidFill>
                      <a:srgbClr val="008000"/>
                    </a:solidFill>
                    <a:latin typeface="+mn-lt"/>
                  </a:rPr>
                  <a:t>e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  <a:sym typeface="Symbol" panose="05050102010706020507" pitchFamily="18" charset="2"/>
                  </a:rPr>
                  <a:t>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</a:rPr>
                  <a:t>  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→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000" b="1" dirty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sz="2000" b="1" dirty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- </a:t>
                </a:r>
                <a:r>
                  <a:rPr lang="en-US" sz="2000" b="1" dirty="0" smtClean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+</a:t>
                </a:r>
                <a:r>
                  <a:rPr lang="en-US" sz="2000" b="1" dirty="0" smtClean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8200"/>
                    </a:solidFill>
                    <a:latin typeface="+mn-lt"/>
                    <a:cs typeface="Arial" panose="020B0604020202020204" pitchFamily="34" charset="0"/>
                    <a:sym typeface="Symbol" panose="05050102010706020507" pitchFamily="18" charset="2"/>
                  </a:rPr>
                  <a:t>-</a:t>
                </a:r>
                <a:r>
                  <a:rPr lang="en-US" sz="2000" b="1" dirty="0" smtClean="0">
                    <a:solidFill>
                      <a:srgbClr val="008200"/>
                    </a:solidFill>
                    <a:latin typeface="+mn-lt"/>
                  </a:rPr>
                  <a:t>,   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K</a:t>
                </a:r>
                <a:r>
                  <a:rPr lang="en-US" sz="2000" b="1" baseline="-25000" dirty="0" smtClean="0">
                    <a:solidFill>
                      <a:srgbClr val="008000"/>
                    </a:solidFill>
                    <a:latin typeface="+mn-lt"/>
                  </a:rPr>
                  <a:t>S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K</a:t>
                </a:r>
                <a:r>
                  <a:rPr lang="en-US" sz="2000" b="1" baseline="-25000" dirty="0" smtClean="0">
                    <a:solidFill>
                      <a:srgbClr val="008000"/>
                    </a:solidFill>
                    <a:latin typeface="+mn-lt"/>
                  </a:rPr>
                  <a:t>L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 ,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  K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K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,  K</a:t>
                </a:r>
                <a:r>
                  <a:rPr lang="en-US" sz="2000" b="1" baseline="-25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s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(K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+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  <a:sym typeface="Symbol" panose="05050102010706020507" pitchFamily="18" charset="2"/>
                  </a:rPr>
                  <a:t></a:t>
                </a:r>
                <a:r>
                  <a:rPr lang="en-US" sz="2000" b="1" baseline="30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)</a:t>
                </a:r>
                <a:r>
                  <a:rPr lang="en-US" sz="2000" b="1" baseline="-25000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cc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 ,  </a:t>
                </a:r>
                <a:r>
                  <a:rPr lang="en-US" sz="2000" b="1" dirty="0" err="1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etc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.</a:t>
                </a:r>
              </a:p>
              <a:p>
                <a:pPr eaLnBrk="1" hangingPunct="1">
                  <a:spcBef>
                    <a:spcPct val="0"/>
                  </a:spcBef>
                  <a:buClr>
                    <a:srgbClr val="008000"/>
                  </a:buClr>
                  <a:buFont typeface="Times New Roman" panose="02020603050405020304" pitchFamily="18" charset="0"/>
                  <a:buAutoNum type="arabicPeriod"/>
                  <a:defRPr/>
                </a:pPr>
                <a:r>
                  <a:rPr lang="en-US" sz="2000" b="1" dirty="0" smtClean="0">
                    <a:solidFill>
                      <a:srgbClr val="008000"/>
                    </a:solidFill>
                    <a:latin typeface="+mn-lt"/>
                  </a:rPr>
                  <a:t>To upgrade SND detector for high luminosity runs.</a:t>
                </a:r>
                <a:endParaRPr lang="en-US" sz="2000" b="1" dirty="0" smtClean="0">
                  <a:latin typeface="+mn-lt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spcBef>
                    <a:spcPct val="0"/>
                  </a:spcBef>
                  <a:buClr>
                    <a:srgbClr val="008000"/>
                  </a:buClr>
                  <a:defRPr/>
                </a:pPr>
                <a:endParaRPr lang="en-US" sz="2000" b="1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025" y="1214437"/>
                <a:ext cx="7981950" cy="3787833"/>
              </a:xfrm>
              <a:prstGeom prst="rect">
                <a:avLst/>
              </a:prstGeom>
              <a:blipFill rotWithShape="0">
                <a:blip r:embed="rId3"/>
                <a:stretch>
                  <a:fillRect l="-611" t="-804" r="-1908"/>
                </a:stretch>
              </a:blipFill>
              <a:ln w="9525">
                <a:noFill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502707" y="5002785"/>
            <a:ext cx="2087431" cy="584775"/>
          </a:xfrm>
          <a:prstGeom prst="rect">
            <a:avLst/>
          </a:prstGeom>
          <a:solidFill>
            <a:srgbClr val="FFFFDE"/>
          </a:solidFill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5050"/>
                </a:solidFill>
              </a:rPr>
              <a:t>Thank you</a:t>
            </a:r>
            <a:endParaRPr lang="en-US" sz="3200" b="1" dirty="0">
              <a:solidFill>
                <a:srgbClr val="FF505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6553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grpSp>
        <p:nvGrpSpPr>
          <p:cNvPr id="65541" name="Group 1"/>
          <p:cNvGrpSpPr>
            <a:grpSpLocks/>
          </p:cNvGrpSpPr>
          <p:nvPr/>
        </p:nvGrpSpPr>
        <p:grpSpPr bwMode="auto">
          <a:xfrm>
            <a:off x="430213" y="1587500"/>
            <a:ext cx="5514975" cy="4114800"/>
            <a:chOff x="271" y="1000"/>
            <a:chExt cx="3474" cy="2592"/>
          </a:xfrm>
        </p:grpSpPr>
        <p:grpSp>
          <p:nvGrpSpPr>
            <p:cNvPr id="65545" name="Group 2"/>
            <p:cNvGrpSpPr>
              <a:grpSpLocks/>
            </p:cNvGrpSpPr>
            <p:nvPr/>
          </p:nvGrpSpPr>
          <p:grpSpPr bwMode="auto">
            <a:xfrm>
              <a:off x="271" y="1000"/>
              <a:ext cx="3474" cy="2592"/>
              <a:chOff x="271" y="1000"/>
              <a:chExt cx="3474" cy="2592"/>
            </a:xfrm>
          </p:grpSpPr>
          <p:pic>
            <p:nvPicPr>
              <p:cNvPr id="6554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" y="1000"/>
                <a:ext cx="3474" cy="2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5548" name="Group 4"/>
              <p:cNvGrpSpPr>
                <a:grpSpLocks/>
              </p:cNvGrpSpPr>
              <p:nvPr/>
            </p:nvGrpSpPr>
            <p:grpSpPr bwMode="auto">
              <a:xfrm>
                <a:off x="2241" y="1621"/>
                <a:ext cx="927" cy="763"/>
                <a:chOff x="2241" y="1621"/>
                <a:chExt cx="927" cy="763"/>
              </a:xfrm>
            </p:grpSpPr>
            <p:sp>
              <p:nvSpPr>
                <p:cNvPr id="655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725" y="1621"/>
                  <a:ext cx="443" cy="321"/>
                </a:xfrm>
                <a:prstGeom prst="rect">
                  <a:avLst/>
                </a:prstGeom>
                <a:solidFill>
                  <a:srgbClr val="FFFF99">
                    <a:alpha val="65097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rgbClr val="00264C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sz="2400" b="1">
                      <a:latin typeface="Arial" panose="020B0604020202020204" pitchFamily="34" charset="0"/>
                    </a:rPr>
                    <a:t>M</a:t>
                  </a:r>
                  <a:r>
                    <a:rPr lang="el-GR" sz="2400" b="1" baseline="-25000">
                      <a:cs typeface="Times New Roman" panose="02020603050405020304" pitchFamily="18" charset="0"/>
                    </a:rPr>
                    <a:t>π</a:t>
                  </a:r>
                  <a:r>
                    <a:rPr lang="en-US" sz="2400" b="1" baseline="-25000">
                      <a:cs typeface="Times New Roman" panose="02020603050405020304" pitchFamily="18" charset="0"/>
                    </a:rPr>
                    <a:t>0</a:t>
                  </a:r>
                  <a:r>
                    <a:rPr lang="el-GR" sz="2400" b="1" baseline="-25000">
                      <a:cs typeface="Times New Roman" panose="02020603050405020304" pitchFamily="18" charset="0"/>
                    </a:rPr>
                    <a:t>γ</a:t>
                  </a:r>
                </a:p>
              </p:txBody>
            </p:sp>
            <p:sp>
              <p:nvSpPr>
                <p:cNvPr id="6555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2241" y="1904"/>
                  <a:ext cx="500" cy="480"/>
                </a:xfrm>
                <a:prstGeom prst="line">
                  <a:avLst/>
                </a:prstGeom>
                <a:noFill/>
                <a:ln w="28440">
                  <a:solidFill>
                    <a:srgbClr val="008000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5546" name="Text Box 7"/>
            <p:cNvSpPr txBox="1">
              <a:spLocks noChangeArrowheads="1"/>
            </p:cNvSpPr>
            <p:nvPr/>
          </p:nvSpPr>
          <p:spPr bwMode="auto">
            <a:xfrm>
              <a:off x="2672" y="1963"/>
              <a:ext cx="785" cy="251"/>
            </a:xfrm>
            <a:prstGeom prst="rect">
              <a:avLst/>
            </a:prstGeom>
            <a:solidFill>
              <a:srgbClr val="FFFF99">
                <a:alpha val="6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264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sz="2000" b="1">
                  <a:cs typeface="Times New Roman" panose="02020603050405020304" pitchFamily="18" charset="0"/>
                </a:rPr>
                <a:t>σ</a:t>
              </a:r>
              <a:r>
                <a:rPr lang="en-US" sz="2000" b="1">
                  <a:cs typeface="Times New Roman" panose="02020603050405020304" pitchFamily="18" charset="0"/>
                </a:rPr>
                <a:t>~20MeV</a:t>
              </a:r>
            </a:p>
          </p:txBody>
        </p:sp>
      </p:grpSp>
      <p:sp>
        <p:nvSpPr>
          <p:cNvPr id="65542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57175"/>
            <a:ext cx="7772400" cy="6429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smtClean="0">
                <a:solidFill>
                  <a:srgbClr val="000099"/>
                </a:solidFill>
              </a:rPr>
              <a:t>Process</a:t>
            </a:r>
            <a:r>
              <a:rPr lang="en-US" sz="3600" smtClean="0">
                <a:solidFill>
                  <a:srgbClr val="000099"/>
                </a:solidFill>
                <a:latin typeface="Times New Roman" panose="02020603050405020304" pitchFamily="18" charset="0"/>
              </a:rPr>
              <a:t> e</a:t>
            </a:r>
            <a:r>
              <a:rPr lang="en-US" sz="3600" baseline="30000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3600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smtClean="0">
                <a:solidFill>
                  <a:srgbClr val="000099"/>
                </a:solidFill>
                <a:latin typeface="Times New Roman" panose="02020603050405020304" pitchFamily="18" charset="0"/>
              </a:rPr>
              <a:t>-</a:t>
            </a:r>
            <a:r>
              <a:rPr lang="en-US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ωπ</a:t>
            </a:r>
            <a:r>
              <a:rPr lang="en-US" sz="3600" baseline="30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6119813" y="1711325"/>
            <a:ext cx="3009900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5050"/>
                </a:solidFill>
                <a:latin typeface="Arial" panose="020B0604020202020204" pitchFamily="34" charset="0"/>
              </a:rPr>
              <a:t>Cuts: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cs typeface="Times New Roman" panose="02020603050405020304" pitchFamily="18" charset="0"/>
              </a:rPr>
              <a:t>-</a:t>
            </a:r>
            <a:r>
              <a:rPr lang="en-US" sz="2000" b="1"/>
              <a:t> </a:t>
            </a:r>
            <a:r>
              <a:rPr lang="en-US" sz="2000"/>
              <a:t>at least 5</a:t>
            </a:r>
            <a:r>
              <a:rPr lang="el-GR" sz="2000">
                <a:cs typeface="Times New Roman" panose="02020603050405020304" pitchFamily="18" charset="0"/>
              </a:rPr>
              <a:t>γ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cs typeface="Times New Roman" panose="02020603050405020304" pitchFamily="18" charset="0"/>
              </a:rPr>
              <a:t>- </a:t>
            </a:r>
            <a:r>
              <a:rPr lang="en-US" sz="2000">
                <a:cs typeface="Times New Roman" panose="02020603050405020304" pitchFamily="18" charset="0"/>
              </a:rPr>
              <a:t>no charged particles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cs typeface="Times New Roman" panose="02020603050405020304" pitchFamily="18" charset="0"/>
              </a:rPr>
              <a:t>-</a:t>
            </a:r>
            <a:r>
              <a:rPr lang="en-US" sz="2000">
                <a:cs typeface="Times New Roman" panose="02020603050405020304" pitchFamily="18" charset="0"/>
              </a:rPr>
              <a:t> total energy depos. &gt; E</a:t>
            </a:r>
            <a:r>
              <a:rPr lang="en-US" sz="2000" baseline="-25000">
                <a:cs typeface="Times New Roman" panose="02020603050405020304" pitchFamily="18" charset="0"/>
              </a:rPr>
              <a:t>beam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cs typeface="Times New Roman" panose="02020603050405020304" pitchFamily="18" charset="0"/>
              </a:rPr>
              <a:t>-</a:t>
            </a:r>
            <a:r>
              <a:rPr lang="en-US" sz="2000"/>
              <a:t> kinemat. reconstruction: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sz="2000">
                <a:cs typeface="Times New Roman" panose="02020603050405020304" pitchFamily="18" charset="0"/>
              </a:rPr>
              <a:t>χ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en-US" sz="2000" baseline="-25000">
                <a:cs typeface="Times New Roman" panose="02020603050405020304" pitchFamily="18" charset="0"/>
              </a:rPr>
              <a:t>5</a:t>
            </a:r>
            <a:r>
              <a:rPr lang="el-GR" sz="2000" baseline="-25000"/>
              <a:t>γ</a:t>
            </a:r>
            <a:r>
              <a:rPr lang="en-US" sz="2000" baseline="-25000"/>
              <a:t> </a:t>
            </a:r>
            <a:r>
              <a:rPr lang="en-US" sz="2000"/>
              <a:t>&lt;30</a:t>
            </a:r>
            <a:r>
              <a:rPr lang="en-US" sz="2000" b="1"/>
              <a:t>;  </a:t>
            </a:r>
            <a:r>
              <a:rPr lang="el-GR" sz="2000">
                <a:cs typeface="Times New Roman" panose="02020603050405020304" pitchFamily="18" charset="0"/>
              </a:rPr>
              <a:t>χ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el-GR" sz="2000" baseline="-25000"/>
              <a:t>π</a:t>
            </a:r>
            <a:r>
              <a:rPr lang="en-US" sz="2000" baseline="-25000"/>
              <a:t>0</a:t>
            </a:r>
            <a:r>
              <a:rPr lang="el-GR" sz="2000" baseline="-25000"/>
              <a:t>π</a:t>
            </a:r>
            <a:r>
              <a:rPr lang="en-US" sz="2000" baseline="-25000"/>
              <a:t>0</a:t>
            </a:r>
            <a:r>
              <a:rPr lang="el-GR" sz="2000" baseline="-25000"/>
              <a:t>γ</a:t>
            </a:r>
            <a:r>
              <a:rPr lang="el-GR" sz="2000">
                <a:cs typeface="Times New Roman" panose="02020603050405020304" pitchFamily="18" charset="0"/>
              </a:rPr>
              <a:t>−</a:t>
            </a:r>
            <a:r>
              <a:rPr lang="en-US" sz="2000">
                <a:cs typeface="Times New Roman" panose="02020603050405020304" pitchFamily="18" charset="0"/>
              </a:rPr>
              <a:t> </a:t>
            </a:r>
            <a:r>
              <a:rPr lang="el-GR" sz="2000">
                <a:cs typeface="Times New Roman" panose="02020603050405020304" pitchFamily="18" charset="0"/>
              </a:rPr>
              <a:t>χ </a:t>
            </a:r>
            <a:r>
              <a:rPr lang="en-US" sz="2000" baseline="30000">
                <a:cs typeface="Times New Roman" panose="02020603050405020304" pitchFamily="18" charset="0"/>
              </a:rPr>
              <a:t>2</a:t>
            </a:r>
            <a:r>
              <a:rPr lang="en-US" sz="2000" baseline="-25000">
                <a:cs typeface="Times New Roman" panose="02020603050405020304" pitchFamily="18" charset="0"/>
              </a:rPr>
              <a:t>5</a:t>
            </a:r>
            <a:r>
              <a:rPr lang="el-GR" sz="2000" baseline="-25000"/>
              <a:t>γ</a:t>
            </a:r>
            <a:r>
              <a:rPr lang="en-US" sz="2000" baseline="-25000"/>
              <a:t> </a:t>
            </a:r>
            <a:r>
              <a:rPr lang="en-US" sz="2000"/>
              <a:t>&lt;10;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/>
              <a:t>|M</a:t>
            </a:r>
            <a:r>
              <a:rPr lang="el-GR" sz="2000" baseline="-25000">
                <a:cs typeface="Times New Roman" panose="02020603050405020304" pitchFamily="18" charset="0"/>
              </a:rPr>
              <a:t>π</a:t>
            </a:r>
            <a:r>
              <a:rPr lang="en-US" sz="2000" baseline="-25000">
                <a:cs typeface="Times New Roman" panose="02020603050405020304" pitchFamily="18" charset="0"/>
              </a:rPr>
              <a:t>0</a:t>
            </a:r>
            <a:r>
              <a:rPr lang="el-GR" sz="2000" baseline="-25000">
                <a:cs typeface="Times New Roman" panose="02020603050405020304" pitchFamily="18" charset="0"/>
              </a:rPr>
              <a:t>γ</a:t>
            </a:r>
            <a:r>
              <a:rPr lang="en-US" sz="2000" baseline="-25000">
                <a:cs typeface="Times New Roman" panose="02020603050405020304" pitchFamily="18" charset="0"/>
              </a:rPr>
              <a:t> </a:t>
            </a:r>
            <a:r>
              <a:rPr lang="el-GR" sz="2000"/>
              <a:t>−</a:t>
            </a:r>
            <a:r>
              <a:rPr lang="en-US" sz="2000"/>
              <a:t> M</a:t>
            </a:r>
            <a:r>
              <a:rPr lang="el-GR" sz="2000" baseline="-25000"/>
              <a:t>ω</a:t>
            </a:r>
            <a:r>
              <a:rPr lang="en-US" sz="2000"/>
              <a:t>|&lt;100 MeV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6048375" y="4548188"/>
            <a:ext cx="29337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FF5050"/>
                </a:solidFill>
              </a:rPr>
              <a:t>Fitting: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>
                <a:cs typeface="Times New Roman" panose="02020603050405020304" pitchFamily="18" charset="0"/>
              </a:rPr>
              <a:t>sum of </a:t>
            </a:r>
            <a:r>
              <a:rPr lang="el-GR" sz="2000">
                <a:cs typeface="Times New Roman" panose="02020603050405020304" pitchFamily="18" charset="0"/>
              </a:rPr>
              <a:t>ρ</a:t>
            </a:r>
            <a:r>
              <a:rPr lang="en-US" sz="2000">
                <a:cs typeface="Times New Roman" panose="02020603050405020304" pitchFamily="18" charset="0"/>
              </a:rPr>
              <a:t>(770) and </a:t>
            </a:r>
            <a:r>
              <a:rPr lang="el-GR" sz="2000">
                <a:cs typeface="Times New Roman" panose="02020603050405020304" pitchFamily="18" charset="0"/>
              </a:rPr>
              <a:t>ρ</a:t>
            </a:r>
            <a:r>
              <a:rPr lang="en-US" sz="2000">
                <a:cs typeface="Times New Roman" panose="02020603050405020304" pitchFamily="18" charset="0"/>
              </a:rPr>
              <a:t>(1450)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mtClean="0">
                <a:solidFill>
                  <a:srgbClr val="00264C"/>
                </a:solidFill>
              </a:rPr>
              <a:t>09.09.2013</a:t>
            </a:r>
          </a:p>
        </p:txBody>
      </p:sp>
      <p:sp>
        <p:nvSpPr>
          <p:cNvPr id="6758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>
                <a:solidFill>
                  <a:srgbClr val="00264C"/>
                </a:solidFill>
              </a:rPr>
              <a:t>PHIPSI13</a:t>
            </a:r>
          </a:p>
        </p:txBody>
      </p:sp>
      <p:pic>
        <p:nvPicPr>
          <p:cNvPr id="67589" name="Picture 7" descr="mpi0_3pi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5607050" cy="3744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1"/>
          <p:cNvSpPr txBox="1">
            <a:spLocks noChangeArrowheads="1"/>
          </p:cNvSpPr>
          <p:nvPr/>
        </p:nvSpPr>
        <p:spPr bwMode="auto">
          <a:xfrm>
            <a:off x="676275" y="276225"/>
            <a:ext cx="777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>
                <a:solidFill>
                  <a:srgbClr val="000099"/>
                </a:solidFill>
                <a:latin typeface="Tahoma" panose="020B0604030504040204" pitchFamily="34" charset="0"/>
              </a:rPr>
              <a:t>Process e</a:t>
            </a:r>
            <a:r>
              <a:rPr lang="en-US" baseline="30000">
                <a:solidFill>
                  <a:srgbClr val="000099"/>
                </a:solidFill>
                <a:latin typeface="Tahoma" panose="020B0604030504040204" pitchFamily="34" charset="0"/>
              </a:rPr>
              <a:t>+</a:t>
            </a:r>
            <a:r>
              <a:rPr lang="en-US">
                <a:solidFill>
                  <a:srgbClr val="000099"/>
                </a:solidFill>
                <a:latin typeface="Tahoma" panose="020B0604030504040204" pitchFamily="34" charset="0"/>
              </a:rPr>
              <a:t>e</a:t>
            </a:r>
            <a:r>
              <a:rPr lang="en-US" baseline="30000">
                <a:solidFill>
                  <a:srgbClr val="000099"/>
                </a:solidFill>
                <a:latin typeface="Tahoma" panose="020B0604030504040204" pitchFamily="34" charset="0"/>
              </a:rPr>
              <a:t>-</a:t>
            </a:r>
            <a:r>
              <a:rPr lang="en-US">
                <a:solidFill>
                  <a:srgbClr val="000099"/>
                </a:solidFill>
                <a:cs typeface="Times New Roman" panose="02020603050405020304" pitchFamily="18" charset="0"/>
              </a:rPr>
              <a:t>→ </a:t>
            </a:r>
            <a:r>
              <a:rPr lang="el-GR">
                <a:solidFill>
                  <a:srgbClr val="000099"/>
                </a:solidFill>
                <a:cs typeface="Times New Roman" panose="02020603050405020304" pitchFamily="18" charset="0"/>
              </a:rPr>
              <a:t>π</a:t>
            </a:r>
            <a:r>
              <a:rPr lang="en-US" baseline="30000">
                <a:solidFill>
                  <a:srgbClr val="000099"/>
                </a:solidFill>
                <a:cs typeface="Times New Roman" panose="02020603050405020304" pitchFamily="18" charset="0"/>
              </a:rPr>
              <a:t>+</a:t>
            </a:r>
            <a:r>
              <a:rPr lang="el-GR">
                <a:solidFill>
                  <a:srgbClr val="000099"/>
                </a:solidFill>
                <a:cs typeface="Times New Roman" panose="02020603050405020304" pitchFamily="18" charset="0"/>
              </a:rPr>
              <a:t>π</a:t>
            </a:r>
            <a:r>
              <a:rPr lang="en-US" baseline="30000">
                <a:solidFill>
                  <a:srgbClr val="000099"/>
                </a:solidFill>
                <a:latin typeface="Tahoma" panose="020B0604030504040204" pitchFamily="34" charset="0"/>
              </a:rPr>
              <a:t>-</a:t>
            </a:r>
            <a:r>
              <a:rPr lang="el-GR">
                <a:solidFill>
                  <a:srgbClr val="000099"/>
                </a:solidFill>
                <a:cs typeface="Times New Roman" panose="02020603050405020304" pitchFamily="18" charset="0"/>
              </a:rPr>
              <a:t>π</a:t>
            </a:r>
            <a:r>
              <a:rPr lang="en-US" baseline="30000">
                <a:solidFill>
                  <a:srgbClr val="000099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609600" cy="463550"/>
          </a:xfrm>
          <a:prstGeom prst="rect">
            <a:avLst/>
          </a:prstGeom>
          <a:solidFill>
            <a:srgbClr val="FFFF99">
              <a:alpha val="6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b="1">
                <a:latin typeface="Arial" panose="020B0604020202020204" pitchFamily="34" charset="0"/>
              </a:rPr>
              <a:t>M</a:t>
            </a:r>
            <a:r>
              <a:rPr lang="el-GR" sz="2400" b="1" baseline="-25000">
                <a:cs typeface="Times New Roman" panose="02020603050405020304" pitchFamily="18" charset="0"/>
                <a:sym typeface="Symbol" panose="05050102010706020507" pitchFamily="18" charset="2"/>
              </a:rPr>
              <a:t></a:t>
            </a:r>
            <a:endParaRPr lang="el-GR" sz="2400" b="1" baseline="-25000"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68611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68613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17500"/>
            <a:ext cx="7772400" cy="581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smtClean="0">
                <a:solidFill>
                  <a:srgbClr val="598BBD"/>
                </a:solidFill>
                <a:latin typeface="Times New Roman" panose="02020603050405020304" pitchFamily="18" charset="0"/>
              </a:rPr>
              <a:t>Cosmic suppression using event time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341438"/>
            <a:ext cx="4608513" cy="4608512"/>
          </a:xfrm>
          <a:prstGeom prst="rect">
            <a:avLst/>
          </a:prstGeom>
          <a:noFill/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Text Box 3"/>
          <p:cNvSpPr txBox="1">
            <a:spLocks noChangeArrowheads="1"/>
          </p:cNvSpPr>
          <p:nvPr/>
        </p:nvSpPr>
        <p:spPr bwMode="auto">
          <a:xfrm>
            <a:off x="6553200" y="4152900"/>
            <a:ext cx="390525" cy="371475"/>
          </a:xfrm>
          <a:prstGeom prst="rect">
            <a:avLst/>
          </a:prstGeom>
          <a:solidFill>
            <a:srgbClr val="FFFF66"/>
          </a:solidFill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sz="1600" b="1" baseline="-25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68616" name="Line 4"/>
          <p:cNvSpPr>
            <a:spLocks noChangeShapeType="1"/>
          </p:cNvSpPr>
          <p:nvPr/>
        </p:nvSpPr>
        <p:spPr bwMode="auto">
          <a:xfrm flipH="1">
            <a:off x="5516563" y="4343400"/>
            <a:ext cx="1014412" cy="144463"/>
          </a:xfrm>
          <a:prstGeom prst="line">
            <a:avLst/>
          </a:prstGeom>
          <a:noFill/>
          <a:ln w="93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17" name="Line 5"/>
          <p:cNvSpPr>
            <a:spLocks noChangeShapeType="1"/>
          </p:cNvSpPr>
          <p:nvPr/>
        </p:nvSpPr>
        <p:spPr bwMode="auto">
          <a:xfrm flipV="1">
            <a:off x="5080000" y="4949825"/>
            <a:ext cx="990600" cy="19050"/>
          </a:xfrm>
          <a:prstGeom prst="line">
            <a:avLst/>
          </a:prstGeom>
          <a:noFill/>
          <a:ln w="9360">
            <a:solidFill>
              <a:srgbClr val="FF5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7704" y="2420888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CVC: Br(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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baseline="-25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) =(0.188+0.058-0.057)%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PDG: </a:t>
            </a:r>
            <a:r>
              <a:rPr lang="en-US" dirty="0" smtClean="0">
                <a:solidFill>
                  <a:srgbClr val="002060"/>
                </a:solidFill>
              </a:rPr>
              <a:t>Br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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en-US" baseline="30000" dirty="0">
                <a:solidFill>
                  <a:srgbClr val="002060"/>
                </a:solidFill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) =(</a:t>
            </a:r>
            <a:r>
              <a:rPr lang="en-US" dirty="0" smtClean="0">
                <a:solidFill>
                  <a:srgbClr val="002060"/>
                </a:solidFill>
                <a:sym typeface="Symbol" panose="05050102010706020507" pitchFamily="18" charset="2"/>
              </a:rPr>
              <a:t>0.139±0.01)%</a:t>
            </a:r>
            <a:endParaRPr lang="en-US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8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Дата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70659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pic>
        <p:nvPicPr>
          <p:cNvPr id="706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354013"/>
            <a:ext cx="4513262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62" name="Text Box 2"/>
          <p:cNvSpPr txBox="1">
            <a:spLocks noChangeArrowheads="1"/>
          </p:cNvSpPr>
          <p:nvPr/>
        </p:nvSpPr>
        <p:spPr bwMode="auto">
          <a:xfrm>
            <a:off x="1116013" y="3048000"/>
            <a:ext cx="26098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Typical view of</a:t>
            </a:r>
            <a:r>
              <a:rPr lang="en-US" sz="1600" b="1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>
                <a:solidFill>
                  <a:srgbClr val="0033CC"/>
                </a:solidFill>
              </a:rPr>
              <a:t>e</a:t>
            </a:r>
            <a:r>
              <a:rPr lang="en-US" sz="2400" baseline="30000">
                <a:solidFill>
                  <a:srgbClr val="0033CC"/>
                </a:solidFill>
              </a:rPr>
              <a:t>+</a:t>
            </a:r>
            <a:r>
              <a:rPr lang="en-US" sz="2400">
                <a:solidFill>
                  <a:srgbClr val="0033CC"/>
                </a:solidFill>
              </a:rPr>
              <a:t>e</a:t>
            </a:r>
            <a:r>
              <a:rPr lang="en-US" sz="2400" baseline="30000">
                <a:solidFill>
                  <a:srgbClr val="0033CC"/>
                </a:solidFill>
              </a:rPr>
              <a:t>-</a:t>
            </a:r>
            <a:r>
              <a:rPr lang="en-US" sz="24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→</a:t>
            </a:r>
            <a:r>
              <a:rPr lang="en-US" sz="2400" baseline="3000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l-GR" sz="24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π</a:t>
            </a:r>
            <a:r>
              <a:rPr lang="en-US" sz="2400" baseline="300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el-GR" sz="24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π</a:t>
            </a:r>
            <a:r>
              <a:rPr lang="en-US" sz="2400" baseline="30000">
                <a:solidFill>
                  <a:srgbClr val="0033CC"/>
                </a:solidFill>
                <a:latin typeface="Arial" panose="020B0604020202020204" pitchFamily="34" charset="0"/>
              </a:rPr>
              <a:t>- </a:t>
            </a:r>
            <a:r>
              <a:rPr lang="el-GR" sz="24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π</a:t>
            </a:r>
            <a:r>
              <a:rPr lang="en-US" sz="2400" baseline="30000">
                <a:solidFill>
                  <a:srgbClr val="0033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en-US" sz="1600" b="1">
                <a:latin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</a:rPr>
              <a:t>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CC8FEFB-6990-4C7F-8AC1-5D1009C03FF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38915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  <a:endParaRPr lang="en-US" sz="2400" dirty="0" smtClean="0"/>
          </a:p>
        </p:txBody>
      </p:sp>
      <p:sp>
        <p:nvSpPr>
          <p:cNvPr id="389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185738"/>
            <a:ext cx="4319587" cy="5207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99"/>
                </a:solidFill>
              </a:rPr>
              <a:t>SND for VEPP-2000</a:t>
            </a:r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323850" y="4797425"/>
            <a:ext cx="84963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FontTx/>
              <a:buNone/>
            </a:pPr>
            <a:r>
              <a:rPr lang="ru-RU" sz="1600">
                <a:latin typeface="Tahoma" panose="020B0604030504040204" pitchFamily="34" charset="0"/>
              </a:rPr>
              <a:t>1 </a:t>
            </a:r>
            <a:r>
              <a:rPr lang="ru-RU" sz="1600" b="1">
                <a:latin typeface="Tahoma" panose="020B0604030504040204" pitchFamily="34" charset="0"/>
              </a:rPr>
              <a:t>– </a:t>
            </a:r>
            <a:r>
              <a:rPr lang="en-US" sz="1600" b="1">
                <a:latin typeface="Tahoma" panose="020B0604030504040204" pitchFamily="34" charset="0"/>
              </a:rPr>
              <a:t>beam pipe</a:t>
            </a:r>
            <a:r>
              <a:rPr lang="ru-RU" sz="1600" b="1">
                <a:latin typeface="Tahoma" panose="020B0604030504040204" pitchFamily="34" charset="0"/>
              </a:rPr>
              <a:t>, 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2 – </a:t>
            </a:r>
            <a:r>
              <a:rPr lang="en-US" sz="1600" b="1">
                <a:latin typeface="Tahoma" panose="020B0604030504040204" pitchFamily="34" charset="0"/>
              </a:rPr>
              <a:t>tracking system</a:t>
            </a:r>
            <a:r>
              <a:rPr lang="ru-RU" sz="1600" b="1">
                <a:latin typeface="Tahoma" panose="020B0604030504040204" pitchFamily="34" charset="0"/>
              </a:rPr>
              <a:t>, 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3 – </a:t>
            </a:r>
            <a:r>
              <a:rPr lang="en-US" sz="1600" b="1">
                <a:latin typeface="Tahoma" panose="020B0604030504040204" pitchFamily="34" charset="0"/>
              </a:rPr>
              <a:t>aerogel cherenkov counter </a:t>
            </a:r>
            <a:r>
              <a:rPr lang="ru-RU" sz="1600" b="1">
                <a:latin typeface="Tahoma" panose="020B0604030504040204" pitchFamily="34" charset="0"/>
              </a:rPr>
              <a:t>,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 4 – </a:t>
            </a:r>
            <a:r>
              <a:rPr lang="en-US" sz="1600" b="1">
                <a:latin typeface="Tahoma" panose="020B0604030504040204" pitchFamily="34" charset="0"/>
              </a:rPr>
              <a:t>NaI(Tl) crystals</a:t>
            </a:r>
            <a:r>
              <a:rPr lang="ru-RU" sz="1600" b="1">
                <a:latin typeface="Tahoma" panose="020B0604030504040204" pitchFamily="34" charset="0"/>
              </a:rPr>
              <a:t>, 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5 – </a:t>
            </a:r>
            <a:r>
              <a:rPr lang="en-US" sz="1600" b="1">
                <a:latin typeface="Tahoma" panose="020B0604030504040204" pitchFamily="34" charset="0"/>
              </a:rPr>
              <a:t>phototriodes</a:t>
            </a:r>
            <a:r>
              <a:rPr lang="ru-RU" sz="1600" b="1">
                <a:latin typeface="Tahoma" panose="020B0604030504040204" pitchFamily="34" charset="0"/>
              </a:rPr>
              <a:t>, 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6 – </a:t>
            </a:r>
            <a:r>
              <a:rPr lang="en-US" sz="1600" b="1">
                <a:latin typeface="Tahoma" panose="020B0604030504040204" pitchFamily="34" charset="0"/>
              </a:rPr>
              <a:t>iron muon absorber</a:t>
            </a:r>
            <a:r>
              <a:rPr lang="ru-RU" sz="1600" b="1">
                <a:latin typeface="Tahoma" panose="020B0604030504040204" pitchFamily="34" charset="0"/>
              </a:rPr>
              <a:t>, 7</a:t>
            </a:r>
            <a:r>
              <a:rPr lang="ru-RU" sz="1600" b="1"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600" b="1">
                <a:latin typeface="Tahoma" panose="020B0604030504040204" pitchFamily="34" charset="0"/>
              </a:rPr>
              <a:t>9 – </a:t>
            </a:r>
            <a:r>
              <a:rPr lang="en-US" sz="1600" b="1">
                <a:latin typeface="Tahoma" panose="020B0604030504040204" pitchFamily="34" charset="0"/>
              </a:rPr>
              <a:t>muon detector</a:t>
            </a:r>
            <a:r>
              <a:rPr lang="ru-RU" sz="1600" b="1">
                <a:latin typeface="Tahoma" panose="020B0604030504040204" pitchFamily="34" charset="0"/>
              </a:rPr>
              <a:t>, </a:t>
            </a:r>
            <a:r>
              <a:rPr lang="en-US" sz="1600" b="1">
                <a:latin typeface="Tahoma" panose="020B0604030504040204" pitchFamily="34" charset="0"/>
              </a:rPr>
              <a:t> </a:t>
            </a:r>
            <a:r>
              <a:rPr lang="ru-RU" sz="1600" b="1">
                <a:latin typeface="Tahoma" panose="020B0604030504040204" pitchFamily="34" charset="0"/>
              </a:rPr>
              <a:t>10 – </a:t>
            </a:r>
            <a:r>
              <a:rPr lang="en-US" sz="1600" b="1">
                <a:latin typeface="Tahoma" panose="020B0604030504040204" pitchFamily="34" charset="0"/>
              </a:rPr>
              <a:t>focusing solenoids</a:t>
            </a:r>
            <a:r>
              <a:rPr lang="ru-RU" sz="1600" b="1"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8919" name="Text Box 3"/>
          <p:cNvSpPr txBox="1">
            <a:spLocks noChangeArrowheads="1"/>
          </p:cNvSpPr>
          <p:nvPr/>
        </p:nvSpPr>
        <p:spPr bwMode="auto">
          <a:xfrm>
            <a:off x="5654675" y="260350"/>
            <a:ext cx="3048000" cy="336550"/>
          </a:xfrm>
          <a:prstGeom prst="rect">
            <a:avLst/>
          </a:prstGeom>
          <a:noFill/>
          <a:ln w="3240">
            <a:solidFill>
              <a:srgbClr val="00264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Tahoma" panose="020B0604030504040204" pitchFamily="34" charset="0"/>
              </a:rPr>
              <a:t>NIM A449 (2000) 125-139</a:t>
            </a: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964612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  <a:endParaRPr lang="ru-RU" sz="2400" dirty="0" smtClean="0"/>
          </a:p>
        </p:txBody>
      </p:sp>
      <p:sp>
        <p:nvSpPr>
          <p:cNvPr id="4096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  <a:endParaRPr lang="en-US" sz="2400" dirty="0" smtClean="0"/>
          </a:p>
        </p:txBody>
      </p:sp>
      <p:sp>
        <p:nvSpPr>
          <p:cNvPr id="40965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17500"/>
            <a:ext cx="7772400" cy="581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424594"/>
                </a:solidFill>
              </a:rPr>
              <a:t>S</a:t>
            </a:r>
            <a:r>
              <a:rPr lang="en-US" sz="3200" dirty="0" smtClean="0">
                <a:solidFill>
                  <a:srgbClr val="000099"/>
                </a:solidFill>
              </a:rPr>
              <a:t>ND parameters</a:t>
            </a:r>
          </a:p>
        </p:txBody>
      </p:sp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325891" y="1064198"/>
            <a:ext cx="2797175" cy="1568450"/>
          </a:xfrm>
          <a:prstGeom prst="rect">
            <a:avLst/>
          </a:prstGeom>
          <a:solidFill>
            <a:srgbClr val="FFFFFF"/>
          </a:solidFill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solidFill>
                  <a:srgbClr val="FF0066"/>
                </a:solidFill>
                <a:latin typeface="Arial" panose="020B0604020202020204" pitchFamily="34" charset="0"/>
              </a:rPr>
              <a:t>Calorimeter: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16</a:t>
            </a:r>
            <a:r>
              <a:rPr lang="ru-RU" sz="1600" b="1" dirty="0">
                <a:latin typeface="Arial" panose="020B0604020202020204" pitchFamily="34" charset="0"/>
              </a:rPr>
              <a:t>32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</a:rPr>
              <a:t>NaI</a:t>
            </a:r>
            <a:r>
              <a:rPr lang="en-US" sz="1600" b="1" dirty="0">
                <a:latin typeface="Arial" panose="020B0604020202020204" pitchFamily="34" charset="0"/>
              </a:rPr>
              <a:t>(</a:t>
            </a:r>
            <a:r>
              <a:rPr lang="en-US" sz="1600" b="1" dirty="0" err="1">
                <a:latin typeface="Arial" panose="020B0604020202020204" pitchFamily="34" charset="0"/>
              </a:rPr>
              <a:t>Tl</a:t>
            </a:r>
            <a:r>
              <a:rPr lang="en-US" sz="1600" b="1" dirty="0">
                <a:latin typeface="Arial" panose="020B0604020202020204" pitchFamily="34" charset="0"/>
              </a:rPr>
              <a:t>) crystals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VPT reading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13.5 X</a:t>
            </a:r>
            <a:r>
              <a:rPr lang="en-US" sz="1600" b="1" baseline="-25000" dirty="0">
                <a:latin typeface="Arial" panose="020B0604020202020204" pitchFamily="34" charset="0"/>
              </a:rPr>
              <a:t>0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solid angle - </a:t>
            </a:r>
            <a:r>
              <a:rPr lang="en-US" sz="1600" b="1" dirty="0">
                <a:latin typeface="Arial" panose="020B0604020202020204" pitchFamily="34" charset="0"/>
              </a:rPr>
              <a:t>90%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 from 4</a:t>
            </a:r>
            <a:r>
              <a:rPr lang="en-US" sz="1600" b="1" dirty="0">
                <a:latin typeface="Symbol" panose="05050102010706020507" pitchFamily="18" charset="2"/>
              </a:rPr>
              <a:t></a:t>
            </a:r>
            <a:r>
              <a:rPr lang="en-US" sz="1600" b="1" dirty="0"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Symbol" panose="05050102010706020507" pitchFamily="18" charset="2"/>
              </a:rPr>
              <a:t></a:t>
            </a:r>
            <a:r>
              <a:rPr lang="en-US" sz="1600" b="1" dirty="0">
                <a:latin typeface="Arial" panose="020B0604020202020204" pitchFamily="34" charset="0"/>
              </a:rPr>
              <a:t> x </a:t>
            </a:r>
            <a:r>
              <a:rPr lang="en-US" sz="1600" b="1" dirty="0">
                <a:latin typeface="Symbol" panose="05050102010706020507" pitchFamily="18" charset="2"/>
              </a:rPr>
              <a:t>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=9º x 9º</a:t>
            </a:r>
          </a:p>
        </p:txBody>
      </p:sp>
      <p:graphicFrame>
        <p:nvGraphicFramePr>
          <p:cNvPr id="409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12217"/>
              </p:ext>
            </p:extLst>
          </p:nvPr>
        </p:nvGraphicFramePr>
        <p:xfrm>
          <a:off x="325891" y="4330303"/>
          <a:ext cx="266223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8" name="Формула" r:id="rId4" imgW="1536700" imgH="520700" progId="Equation.3">
                  <p:embed/>
                </p:oleObj>
              </mc:Choice>
              <mc:Fallback>
                <p:oleObj name="Формула" r:id="rId4" imgW="1536700" imgH="520700" progId="Equation.3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91" y="4330303"/>
                        <a:ext cx="2662238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826294" y="2897507"/>
            <a:ext cx="1976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Energy resolution:</a:t>
            </a:r>
          </a:p>
        </p:txBody>
      </p:sp>
      <p:sp>
        <p:nvSpPr>
          <p:cNvPr id="40970" name="Text Box 6"/>
          <p:cNvSpPr txBox="1">
            <a:spLocks noChangeArrowheads="1"/>
          </p:cNvSpPr>
          <p:nvPr/>
        </p:nvSpPr>
        <p:spPr bwMode="auto">
          <a:xfrm>
            <a:off x="5809595" y="3314303"/>
            <a:ext cx="2047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Angular resolution:</a:t>
            </a:r>
          </a:p>
        </p:txBody>
      </p:sp>
      <p:sp>
        <p:nvSpPr>
          <p:cNvPr id="40971" name="Text Box 7"/>
          <p:cNvSpPr txBox="1">
            <a:spLocks noChangeArrowheads="1"/>
          </p:cNvSpPr>
          <p:nvPr/>
        </p:nvSpPr>
        <p:spPr bwMode="auto">
          <a:xfrm>
            <a:off x="5635625" y="1053306"/>
            <a:ext cx="3381375" cy="1830388"/>
          </a:xfrm>
          <a:prstGeom prst="rect">
            <a:avLst/>
          </a:prstGeom>
          <a:solidFill>
            <a:srgbClr val="FFFFFF"/>
          </a:solidFill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solidFill>
                  <a:srgbClr val="FF0066"/>
                </a:solidFill>
                <a:latin typeface="Arial" panose="020B0604020202020204" pitchFamily="34" charset="0"/>
              </a:rPr>
              <a:t>Tracking system: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9-layer cylindrical drift chamber with </a:t>
            </a:r>
            <a:r>
              <a:rPr lang="en-US" sz="1600" b="1" dirty="0" smtClean="0">
                <a:latin typeface="Arial" panose="020B0604020202020204" pitchFamily="34" charset="0"/>
              </a:rPr>
              <a:t>24 jet-type </a:t>
            </a:r>
            <a:r>
              <a:rPr lang="en-US" sz="1600" b="1" dirty="0">
                <a:latin typeface="Arial" panose="020B0604020202020204" pitchFamily="34" charset="0"/>
              </a:rPr>
              <a:t>cells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solid angle - 94% from 4</a:t>
            </a:r>
            <a:r>
              <a:rPr lang="en-US" sz="1600" b="1" dirty="0">
                <a:latin typeface="Symbol" panose="05050102010706020507" pitchFamily="18" charset="2"/>
              </a:rPr>
              <a:t>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90% </a:t>
            </a:r>
            <a:r>
              <a:rPr lang="en-US" sz="1600" b="1" dirty="0" err="1">
                <a:latin typeface="Arial" panose="020B0604020202020204" pitchFamily="34" charset="0"/>
              </a:rPr>
              <a:t>Ar</a:t>
            </a:r>
            <a:r>
              <a:rPr lang="en-US" sz="1600" b="1" dirty="0">
                <a:latin typeface="Arial" panose="020B0604020202020204" pitchFamily="34" charset="0"/>
              </a:rPr>
              <a:t> + 10% CO</a:t>
            </a:r>
            <a:r>
              <a:rPr lang="en-US" sz="1600" b="1" baseline="-25000" dirty="0">
                <a:latin typeface="Arial" panose="020B0604020202020204" pitchFamily="34" charset="0"/>
              </a:rPr>
              <a:t>2 </a:t>
            </a:r>
            <a:r>
              <a:rPr lang="en-US" sz="1600" b="1" dirty="0">
                <a:latin typeface="Arial" panose="020B0604020202020204" pitchFamily="34" charset="0"/>
              </a:rPr>
              <a:t>gas mixture particle identification at p&lt;300 MeV/c using </a:t>
            </a:r>
            <a:r>
              <a:rPr lang="en-US" sz="1600" b="1" dirty="0" err="1">
                <a:latin typeface="Arial" panose="020B0604020202020204" pitchFamily="34" charset="0"/>
              </a:rPr>
              <a:t>dE</a:t>
            </a:r>
            <a:r>
              <a:rPr lang="en-US" sz="1600" b="1" dirty="0">
                <a:latin typeface="Arial" panose="020B0604020202020204" pitchFamily="34" charset="0"/>
              </a:rPr>
              <a:t>/dx</a:t>
            </a:r>
          </a:p>
        </p:txBody>
      </p:sp>
      <p:sp>
        <p:nvSpPr>
          <p:cNvPr id="40972" name="Text Box 8"/>
          <p:cNvSpPr txBox="1">
            <a:spLocks noChangeArrowheads="1"/>
          </p:cNvSpPr>
          <p:nvPr/>
        </p:nvSpPr>
        <p:spPr bwMode="auto">
          <a:xfrm>
            <a:off x="681831" y="4050032"/>
            <a:ext cx="2055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latin typeface="Arial" panose="020B0604020202020204" pitchFamily="34" charset="0"/>
              </a:rPr>
              <a:t>Angular resolution:</a:t>
            </a:r>
          </a:p>
        </p:txBody>
      </p:sp>
      <p:sp>
        <p:nvSpPr>
          <p:cNvPr id="40977" name="Text Box 13"/>
          <p:cNvSpPr txBox="1">
            <a:spLocks noChangeArrowheads="1"/>
          </p:cNvSpPr>
          <p:nvPr/>
        </p:nvSpPr>
        <p:spPr bwMode="auto">
          <a:xfrm>
            <a:off x="5796895" y="4330303"/>
            <a:ext cx="197391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Spatial </a:t>
            </a:r>
            <a:r>
              <a:rPr lang="en-US" sz="1600" b="1" dirty="0">
                <a:latin typeface="Arial" panose="020B0604020202020204" pitchFamily="34" charset="0"/>
              </a:rPr>
              <a:t>resolution: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49714" y="1079444"/>
            <a:ext cx="2432616" cy="1571842"/>
          </a:xfrm>
          <a:prstGeom prst="rect">
            <a:avLst/>
          </a:prstGeom>
          <a:solidFill>
            <a:srgbClr val="FFFFFF"/>
          </a:solidFill>
          <a:ln w="9360">
            <a:solidFill>
              <a:srgbClr val="598B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FF0066"/>
                </a:solidFill>
                <a:latin typeface="Arial" panose="020B0604020202020204" pitchFamily="34" charset="0"/>
              </a:rPr>
              <a:t>Cherenkov counter:</a:t>
            </a:r>
            <a:endParaRPr lang="en-US" sz="16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9 counters with </a:t>
            </a:r>
            <a:r>
              <a:rPr lang="en-US" sz="1600" b="1" u="sng" dirty="0" smtClean="0">
                <a:latin typeface="Arial" panose="020B0604020202020204" pitchFamily="34" charset="0"/>
              </a:rPr>
              <a:t>n=1.13</a:t>
            </a:r>
            <a:endParaRPr lang="en-US" sz="16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</a:rPr>
              <a:t>PMT reading</a:t>
            </a:r>
            <a:endParaRPr lang="en-US" sz="16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</a:rPr>
              <a:t>0.09 </a:t>
            </a:r>
            <a:r>
              <a:rPr lang="en-US" sz="1600" b="1" dirty="0">
                <a:latin typeface="Arial" panose="020B0604020202020204" pitchFamily="34" charset="0"/>
              </a:rPr>
              <a:t>X</a:t>
            </a:r>
            <a:r>
              <a:rPr lang="en-US" sz="1600" b="1" baseline="-25000" dirty="0">
                <a:latin typeface="Arial" panose="020B0604020202020204" pitchFamily="34" charset="0"/>
              </a:rPr>
              <a:t>0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solid angle - </a:t>
            </a:r>
            <a:r>
              <a:rPr lang="en-US" sz="1600" b="1" dirty="0">
                <a:latin typeface="Arial" panose="020B0604020202020204" pitchFamily="34" charset="0"/>
              </a:rPr>
              <a:t>6</a:t>
            </a:r>
            <a:r>
              <a:rPr lang="en-US" sz="1600" b="1" dirty="0" smtClean="0">
                <a:latin typeface="Arial" panose="020B0604020202020204" pitchFamily="34" charset="0"/>
              </a:rPr>
              <a:t>0</a:t>
            </a:r>
            <a:r>
              <a:rPr lang="en-US" sz="1600" b="1" dirty="0">
                <a:latin typeface="Arial" panose="020B0604020202020204" pitchFamily="34" charset="0"/>
              </a:rPr>
              <a:t>%</a:t>
            </a:r>
            <a:r>
              <a:rPr lang="ru-RU" sz="1600" b="1" dirty="0">
                <a:latin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</a:rPr>
              <a:t> </a:t>
            </a:r>
            <a:endParaRPr lang="en-US" sz="16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>
                <a:latin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</a:rPr>
              <a:t>from </a:t>
            </a:r>
            <a:r>
              <a:rPr lang="en-US" sz="1600" b="1" dirty="0">
                <a:latin typeface="Arial" panose="020B0604020202020204" pitchFamily="34" charset="0"/>
              </a:rPr>
              <a:t>4</a:t>
            </a:r>
            <a:r>
              <a:rPr lang="en-US" sz="1600" b="1" dirty="0">
                <a:latin typeface="Symbol" panose="05050102010706020507" pitchFamily="18" charset="2"/>
              </a:rPr>
              <a:t></a:t>
            </a:r>
            <a:r>
              <a:rPr lang="en-US" sz="1600" b="1" dirty="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130903" y="3060986"/>
            <a:ext cx="2526952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sz="16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- </a:t>
            </a:r>
            <a:r>
              <a:rPr lang="en-US" sz="1600" b="1" dirty="0" smtClean="0">
                <a:latin typeface="Arial" panose="020B0604020202020204" pitchFamily="34" charset="0"/>
              </a:rPr>
              <a:t>threshold: </a:t>
            </a:r>
            <a:r>
              <a:rPr lang="en-US" sz="1600" dirty="0" smtClean="0">
                <a:latin typeface="Arial" panose="020B0604020202020204" pitchFamily="34" charset="0"/>
              </a:rPr>
              <a:t>300MeV/c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Symbol" panose="05050102010706020507" pitchFamily="18" charset="2"/>
              <a:buChar char="p"/>
            </a:pPr>
            <a:endParaRPr lang="en-US" sz="16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sz="16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K- </a:t>
            </a:r>
            <a:r>
              <a:rPr lang="en-US" sz="1600" b="1" dirty="0" smtClean="0">
                <a:latin typeface="Arial" panose="020B0604020202020204" pitchFamily="34" charset="0"/>
              </a:rPr>
              <a:t>threshold:</a:t>
            </a:r>
            <a:r>
              <a:rPr lang="en-US" sz="1600" dirty="0" smtClean="0">
                <a:latin typeface="Arial" panose="020B0604020202020204" pitchFamily="34" charset="0"/>
              </a:rPr>
              <a:t> 950MeV/c</a:t>
            </a:r>
          </a:p>
          <a:p>
            <a:pPr eaLnBrk="1" hangingPunct="1">
              <a:spcBef>
                <a:spcPct val="0"/>
              </a:spcBef>
              <a:buClrTx/>
            </a:pPr>
            <a:endParaRPr 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Efficiency</a:t>
            </a:r>
            <a:r>
              <a:rPr lang="en-US" sz="1600" dirty="0" smtClean="0">
                <a:latin typeface="Arial" panose="020B0604020202020204" pitchFamily="34" charset="0"/>
              </a:rPr>
              <a:t>(P=350MeV/c):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6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dirty="0" smtClean="0">
                <a:latin typeface="Arial" panose="020B0604020202020204" pitchFamily="34" charset="0"/>
              </a:rPr>
              <a:t>K – 7%,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sym typeface="Symbol" panose="05050102010706020507" pitchFamily="18" charset="2"/>
              </a:rPr>
              <a:t> </a:t>
            </a:r>
            <a:r>
              <a:rPr lang="en-US" sz="1600" dirty="0">
                <a:latin typeface="Arial" panose="020B0604020202020204" pitchFamily="34" charset="0"/>
              </a:rPr>
              <a:t>–</a:t>
            </a:r>
            <a:r>
              <a:rPr lang="en-US" sz="1600" dirty="0" smtClean="0">
                <a:latin typeface="Arial" panose="020B0604020202020204" pitchFamily="34" charset="0"/>
                <a:sym typeface="Symbol" panose="05050102010706020507" pitchFamily="18" charset="2"/>
              </a:rPr>
              <a:t> 90% </a:t>
            </a:r>
            <a:endParaRPr 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93594" y="4714927"/>
                <a:ext cx="15033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=0.12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94" y="4714927"/>
                <a:ext cx="1503360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472" t="-24590" r="-11789" b="-49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20858" y="4748563"/>
                <a:ext cx="14809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=0.45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ru-RU" sz="20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58" y="4748563"/>
                <a:ext cx="1480983" cy="307777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1646" r="-3292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0684" y="3297166"/>
                <a:ext cx="1727588" cy="707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4.2%</m:t>
                          </m:r>
                        </m:num>
                        <m:den>
                          <m:rad>
                            <m:ra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g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𝐺𝑒𝑉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84" y="3297166"/>
                <a:ext cx="1727588" cy="707373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72130" y="3778680"/>
                <a:ext cx="2314095" cy="351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=0.55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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sz="2000" baseline="-25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=1.2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30" y="3778680"/>
                <a:ext cx="2314095" cy="35131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l="-2632" t="-24561" r="-3684" b="-29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332656"/>
            <a:ext cx="7769225" cy="56428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C"/>
                </a:solidFill>
              </a:rPr>
              <a:t>Current work on detector upgrade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1763" y="1772816"/>
            <a:ext cx="70467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Upgrade of </a:t>
            </a:r>
            <a:r>
              <a:rPr lang="en-US" dirty="0">
                <a:solidFill>
                  <a:schemeClr val="tx1"/>
                </a:solidFill>
              </a:rPr>
              <a:t>calorimeter </a:t>
            </a:r>
            <a:r>
              <a:rPr lang="en-US" dirty="0" smtClean="0">
                <a:solidFill>
                  <a:schemeClr val="tx1"/>
                </a:solidFill>
              </a:rPr>
              <a:t>electronics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Development of time measurements in calorimeter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Increasing events readout rate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Improving particle reconstruction and ID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43011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43013" name="Rectangle 1"/>
          <p:cNvSpPr>
            <a:spLocks noGrp="1" noChangeArrowheads="1"/>
          </p:cNvSpPr>
          <p:nvPr>
            <p:ph type="title"/>
          </p:nvPr>
        </p:nvSpPr>
        <p:spPr>
          <a:xfrm>
            <a:off x="1123950" y="188913"/>
            <a:ext cx="7769225" cy="7080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E</a:t>
            </a:r>
            <a:r>
              <a:rPr lang="en-US" sz="3200" dirty="0" smtClean="0">
                <a:solidFill>
                  <a:srgbClr val="424594"/>
                </a:solidFill>
              </a:rPr>
              <a:t>xperimen</a:t>
            </a:r>
            <a:r>
              <a:rPr lang="en-US" sz="3200" dirty="0" smtClean="0">
                <a:solidFill>
                  <a:srgbClr val="000099"/>
                </a:solidFill>
              </a:rPr>
              <a:t>ts 2010 - 2012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65355"/>
              </p:ext>
            </p:extLst>
          </p:nvPr>
        </p:nvGraphicFramePr>
        <p:xfrm>
          <a:off x="1636713" y="1052513"/>
          <a:ext cx="6096000" cy="2119313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6403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Experiment/year</a:t>
                      </a:r>
                    </a:p>
                    <a:p>
                      <a:r>
                        <a:rPr lang="en-US" sz="1800" dirty="0" smtClean="0"/>
                        <a:t> (1.05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en-US" sz="1800" baseline="0" dirty="0" smtClean="0"/>
                        <a:t>2.0 </a:t>
                      </a:r>
                      <a:r>
                        <a:rPr lang="en-US" sz="1800" baseline="0" dirty="0" err="1" smtClean="0"/>
                        <a:t>GeV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/>
                    </a:p>
                  </a:txBody>
                  <a:tcPr marT="45741" marB="45741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Integrated</a:t>
                      </a:r>
                      <a:r>
                        <a:rPr lang="en-US" sz="1800" baseline="0" dirty="0" smtClean="0"/>
                        <a:t>  luminosity</a:t>
                      </a:r>
                      <a:endParaRPr lang="ru-RU" sz="1800" dirty="0"/>
                    </a:p>
                  </a:txBody>
                  <a:tcPr marT="45741" marB="45741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s &gt; 1.88 </a:t>
                      </a:r>
                      <a:r>
                        <a:rPr lang="en-US" sz="1800" dirty="0" err="1" smtClean="0">
                          <a:sym typeface="Symbol" panose="05050102010706020507" pitchFamily="18" charset="2"/>
                        </a:rPr>
                        <a:t>GeV</a:t>
                      </a:r>
                      <a:endParaRPr lang="ru-RU" sz="1800" dirty="0"/>
                    </a:p>
                  </a:txBody>
                  <a:tcPr marT="45741" marB="45741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3710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MHAD 2010</a:t>
                      </a:r>
                      <a:endParaRPr lang="ru-RU" sz="18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 pb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baseline="300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 nb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baseline="30000" dirty="0"/>
                    </a:p>
                  </a:txBody>
                  <a:tcPr marT="45741" marB="45741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10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MHAD 2011</a:t>
                      </a:r>
                      <a:endParaRPr lang="ru-RU" sz="18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 pb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baseline="300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3.8 pb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800" dirty="0" smtClean="0"/>
                        <a:t> </a:t>
                      </a:r>
                      <a:endParaRPr lang="ru-RU" sz="1800" dirty="0"/>
                    </a:p>
                  </a:txBody>
                  <a:tcPr marT="45741" marB="45741"/>
                </a:tc>
              </a:tr>
              <a:tr h="3659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MHAD 2012</a:t>
                      </a:r>
                      <a:endParaRPr lang="ru-RU" sz="18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 pb</a:t>
                      </a:r>
                      <a:r>
                        <a:rPr lang="en-US" sz="1800" baseline="30000" dirty="0" smtClean="0"/>
                        <a:t>-1 </a:t>
                      </a:r>
                      <a:endParaRPr lang="ru-RU" sz="1800" baseline="300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4.9 pb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T="45741" marB="45741">
                    <a:solidFill>
                      <a:srgbClr val="E4E4E4"/>
                    </a:solidFill>
                  </a:tcPr>
                </a:tc>
              </a:tr>
              <a:tr h="3710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endParaRPr lang="ru-RU" sz="1800" dirty="0"/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47pb</a:t>
                      </a:r>
                      <a:r>
                        <a:rPr lang="en-US" sz="1800" baseline="30000" dirty="0" smtClean="0"/>
                        <a:t>-1</a:t>
                      </a:r>
                    </a:p>
                  </a:txBody>
                  <a:tcPr marT="45741" marB="457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8.8 pb</a:t>
                      </a:r>
                      <a:r>
                        <a:rPr lang="en-US" sz="1800" baseline="30000" dirty="0" smtClean="0">
                          <a:effectLst/>
                        </a:rPr>
                        <a:t>-1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T="45741" marB="45741"/>
                </a:tc>
              </a:tr>
            </a:tbl>
          </a:graphicData>
        </a:graphic>
      </p:graphicFrame>
      <p:sp>
        <p:nvSpPr>
          <p:cNvPr id="43040" name="TextBox 7"/>
          <p:cNvSpPr txBox="1">
            <a:spLocks noChangeArrowheads="1"/>
          </p:cNvSpPr>
          <p:nvPr/>
        </p:nvSpPr>
        <p:spPr bwMode="auto">
          <a:xfrm>
            <a:off x="3198813" y="3309938"/>
            <a:ext cx="3259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3200">
                <a:solidFill>
                  <a:srgbClr val="000099"/>
                </a:solidFill>
                <a:latin typeface="Tahoma" panose="020B0604030504040204" pitchFamily="34" charset="0"/>
              </a:rPr>
              <a:t>Experiment 2013</a:t>
            </a:r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32970"/>
              </p:ext>
            </p:extLst>
          </p:nvPr>
        </p:nvGraphicFramePr>
        <p:xfrm>
          <a:off x="728663" y="4108450"/>
          <a:ext cx="7843838" cy="13906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3557"/>
                <a:gridCol w="1417332"/>
                <a:gridCol w="996963"/>
                <a:gridCol w="1197035"/>
                <a:gridCol w="1410737"/>
                <a:gridCol w="1248214"/>
              </a:tblGrid>
              <a:tr h="915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Energy</a:t>
                      </a:r>
                      <a:r>
                        <a:rPr lang="en-US" sz="1800" baseline="0" dirty="0" smtClean="0"/>
                        <a:t> region (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sym typeface="Symbol" panose="05050102010706020507" pitchFamily="18" charset="2"/>
                        </a:rPr>
                        <a:t>s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GeV</a:t>
                      </a:r>
                      <a:r>
                        <a:rPr lang="en-US" sz="1800" baseline="0" dirty="0" smtClean="0"/>
                        <a:t>)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Integrated</a:t>
                      </a:r>
                      <a:r>
                        <a:rPr lang="en-US" sz="1800" baseline="0" dirty="0" smtClean="0"/>
                        <a:t> luminosity, </a:t>
                      </a:r>
                      <a:r>
                        <a:rPr lang="en-US" sz="1800" baseline="0" dirty="0" err="1" smtClean="0"/>
                        <a:t>pb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baseline="30000" dirty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en-US" sz="1800" baseline="0" dirty="0" smtClean="0">
                          <a:sym typeface="Symbol" panose="05050102010706020507" pitchFamily="18" charset="2"/>
                        </a:rPr>
                        <a:t> - </a:t>
                      </a:r>
                      <a:r>
                        <a:rPr lang="ru-RU" sz="1800" dirty="0" smtClean="0"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 region,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baseline="30000" dirty="0" smtClean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 - meson</a:t>
                      </a:r>
                    </a:p>
                    <a:p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region, pb</a:t>
                      </a:r>
                      <a:r>
                        <a:rPr lang="en-US" sz="18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1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 -</a:t>
                      </a:r>
                      <a:r>
                        <a:rPr lang="en-US" sz="1800" baseline="0" dirty="0" smtClean="0">
                          <a:sym typeface="Symbol" panose="05050102010706020507" pitchFamily="18" charset="2"/>
                        </a:rPr>
                        <a:t> meson</a:t>
                      </a:r>
                      <a:endParaRPr lang="en-US" sz="1800" dirty="0" smtClean="0">
                        <a:sym typeface="Symbol" panose="05050102010706020507" pitchFamily="18" charset="2"/>
                      </a:endParaRPr>
                    </a:p>
                    <a:p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region,  pb</a:t>
                      </a:r>
                      <a:r>
                        <a:rPr lang="en-US" sz="18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non-resonant, pb</a:t>
                      </a:r>
                      <a:r>
                        <a:rPr lang="en-US" sz="1800" baseline="30000" dirty="0" smtClean="0"/>
                        <a:t>-1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47509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0.32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sz="1800" dirty="0" smtClean="0"/>
                        <a:t>1.06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 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15.5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7.5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5.5</a:t>
                      </a:r>
                      <a:endParaRPr lang="ru-RU" sz="1800" dirty="0"/>
                    </a:p>
                  </a:txBody>
                  <a:tcPr marL="91445" marR="91445" marT="45707" marB="45707"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337414F-30BF-4FB2-B866-8F322B8A40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  <a:endParaRPr lang="ru-RU" sz="2400" dirty="0" smtClean="0"/>
          </a:p>
        </p:txBody>
      </p:sp>
      <p:sp>
        <p:nvSpPr>
          <p:cNvPr id="44035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685800" y="1052513"/>
            <a:ext cx="8128000" cy="5118100"/>
          </a:xfrm>
        </p:spPr>
        <p:txBody>
          <a:bodyPr lIns="91440" tIns="45720" rIns="91440" bIns="45720" anchor="t"/>
          <a:lstStyle/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1. Precise measurement of the quantity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R=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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hadrons) / 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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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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-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2. Cross section measurements of the processes of </a:t>
            </a:r>
            <a:r>
              <a:rPr lang="en-US" sz="20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aseline="300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+</a:t>
            </a:r>
            <a:r>
              <a:rPr lang="en-US" sz="2000" dirty="0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aseline="30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-annihilation                    into hadrons: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2h, 3h, 4h …, h= 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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,K,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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 …</a:t>
            </a:r>
            <a:r>
              <a:rPr lang="en-US" sz="2000" b="1" i="1" dirty="0" smtClean="0">
                <a:solidFill>
                  <a:srgbClr val="00CCFF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3. Study of “excited” vector mesons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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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 </a:t>
            </a:r>
            <a:r>
              <a:rPr lang="en-US" sz="2000" b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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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,..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4. CVC tests:  comparison  of   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hadrons</a:t>
            </a:r>
            <a:r>
              <a:rPr lang="en-US" sz="2000" i="1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cross  sections  and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i="1" dirty="0" smtClean="0">
                <a:solidFill>
                  <a:srgbClr val="00CC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000" b="1" i="1" dirty="0" smtClean="0">
                <a:solidFill>
                  <a:srgbClr val="6666FF"/>
                </a:solidFill>
                <a:latin typeface="Symbol" panose="05050102010706020507" pitchFamily="18" charset="2"/>
              </a:rPr>
              <a:t>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i="1" baseline="-250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b="1" i="1" baseline="-250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hadrons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decay spectra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5.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Study of nucleon - antinucleon pair production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                         and 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nucleon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electromagnetic form factors,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search for  N anti-N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        resonances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6. Hadron   production  in  “</a:t>
            </a:r>
            <a:r>
              <a:rPr lang="en-US" sz="2000" dirty="0" err="1" smtClean="0">
                <a:solidFill>
                  <a:srgbClr val="00264C"/>
                </a:solidFill>
                <a:latin typeface="Times New Roman" panose="02020603050405020304" pitchFamily="18" charset="0"/>
              </a:rPr>
              <a:t>radiative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return”  processes:</a:t>
            </a:r>
          </a:p>
          <a:p>
            <a:pPr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l-GR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l-GR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b="1" i="1" baseline="300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hadrons</a:t>
            </a:r>
            <a:r>
              <a:rPr lang="en-US" sz="2000" i="1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7. Two photon physics:  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i="1" baseline="30000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+</a:t>
            </a:r>
            <a:r>
              <a:rPr lang="en-US" sz="2000" b="1" i="1" dirty="0" err="1" smtClean="0">
                <a:solidFill>
                  <a:srgbClr val="6666FF"/>
                </a:solidFill>
                <a:latin typeface="Times New Roman" panose="02020603050405020304" pitchFamily="18" charset="0"/>
              </a:rPr>
              <a:t>e</a:t>
            </a:r>
            <a:r>
              <a:rPr lang="en-US" sz="2000" b="1" baseline="30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–</a:t>
            </a:r>
            <a:r>
              <a:rPr lang="en-US" sz="2000" b="1" i="1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 + hadrons</a:t>
            </a:r>
            <a:r>
              <a:rPr lang="en-US" sz="2000" i="1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8. Test of  high order QED   </a:t>
            </a:r>
            <a:r>
              <a:rPr lang="en-US" sz="2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4, 5</a:t>
            </a:r>
            <a:r>
              <a:rPr lang="en-US" sz="2000" dirty="0" smtClean="0">
                <a:solidFill>
                  <a:srgbClr val="00264C"/>
                </a:solidFill>
                <a:latin typeface="Times New Roman" panose="02020603050405020304" pitchFamily="18" charset="0"/>
              </a:rPr>
              <a:t>  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63000"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en-US" sz="2000" dirty="0" smtClean="0">
              <a:solidFill>
                <a:srgbClr val="00264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900113" y="403225"/>
            <a:ext cx="7772400" cy="581025"/>
          </a:xfrm>
        </p:spPr>
        <p:txBody>
          <a:bodyPr anchor="b"/>
          <a:lstStyle/>
          <a:p>
            <a:pPr marL="0" indent="0" algn="ctr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</a:rPr>
              <a:t>VEPP-2000 Physical program</a:t>
            </a:r>
          </a:p>
        </p:txBody>
      </p:sp>
      <p:graphicFrame>
        <p:nvGraphicFramePr>
          <p:cNvPr id="44039" name="Object 3"/>
          <p:cNvGraphicFramePr>
            <a:graphicFrameLocks noChangeAspect="1"/>
          </p:cNvGraphicFramePr>
          <p:nvPr/>
        </p:nvGraphicFramePr>
        <p:xfrm>
          <a:off x="6300788" y="3141663"/>
          <a:ext cx="13128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6" name="Уравнение" r:id="rId3" imgW="914400" imgH="228600" progId="Equation.3">
                  <p:embed/>
                </p:oleObj>
              </mc:Choice>
              <mc:Fallback>
                <p:oleObj name="Уравнение" r:id="rId3" imgW="91440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141663"/>
                        <a:ext cx="13128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sz="2400" smtClean="0"/>
              <a:t>09.09.2013</a:t>
            </a:r>
          </a:p>
        </p:txBody>
      </p:sp>
      <p:sp>
        <p:nvSpPr>
          <p:cNvPr id="4505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2400" smtClean="0"/>
              <a:t>PHIPSI13</a:t>
            </a:r>
            <a:endParaRPr lang="en-US" sz="2400" dirty="0" smtClean="0"/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title"/>
          </p:nvPr>
        </p:nvSpPr>
        <p:spPr>
          <a:xfrm>
            <a:off x="1120775" y="190500"/>
            <a:ext cx="7772400" cy="6429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Process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pb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5868144" y="1052736"/>
            <a:ext cx="2987206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b="1" dirty="0" smtClean="0">
                <a:solidFill>
                  <a:srgbClr val="FF5050"/>
                </a:solidFill>
                <a:latin typeface="Arial" panose="020B0604020202020204" pitchFamily="34" charset="0"/>
              </a:rPr>
              <a:t>Selection criteria:</a:t>
            </a:r>
            <a:endParaRPr lang="en-US" sz="2000" b="1" dirty="0">
              <a:solidFill>
                <a:srgbClr val="FF505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sz="20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≥ </a:t>
            </a:r>
            <a:r>
              <a:rPr lang="en-US" sz="2000" dirty="0" smtClean="0"/>
              <a:t>5 </a:t>
            </a:r>
            <a:r>
              <a:rPr lang="el-GR" sz="2000" dirty="0" smtClean="0">
                <a:cs typeface="Times New Roman" panose="02020603050405020304" pitchFamily="18" charset="0"/>
              </a:rPr>
              <a:t>γ</a:t>
            </a:r>
            <a:r>
              <a:rPr lang="en-US" sz="2000" dirty="0" smtClean="0">
                <a:cs typeface="Times New Roman" panose="02020603050405020304" pitchFamily="18" charset="0"/>
              </a:rPr>
              <a:t>; no </a:t>
            </a:r>
            <a:r>
              <a:rPr lang="en-US" sz="2000" dirty="0">
                <a:cs typeface="Times New Roman" panose="02020603050405020304" pitchFamily="18" charset="0"/>
              </a:rPr>
              <a:t>charged </a:t>
            </a:r>
            <a:r>
              <a:rPr lang="en-US" sz="2000" dirty="0" smtClean="0">
                <a:cs typeface="Times New Roman" panose="02020603050405020304" pitchFamily="18" charset="0"/>
              </a:rPr>
              <a:t>particles;</a:t>
            </a:r>
            <a:endParaRPr lang="en-US" sz="2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>
                <a:cs typeface="Times New Roman" panose="02020603050405020304" pitchFamily="18" charset="0"/>
              </a:rPr>
              <a:t>total </a:t>
            </a:r>
            <a:r>
              <a:rPr lang="en-US" sz="2000" dirty="0">
                <a:cs typeface="Times New Roman" panose="02020603050405020304" pitchFamily="18" charset="0"/>
              </a:rPr>
              <a:t>energy </a:t>
            </a:r>
            <a:r>
              <a:rPr lang="en-US" sz="2000" dirty="0" err="1">
                <a:cs typeface="Times New Roman" panose="02020603050405020304" pitchFamily="18" charset="0"/>
              </a:rPr>
              <a:t>depos</a:t>
            </a:r>
            <a:r>
              <a:rPr lang="en-US" sz="2000" dirty="0">
                <a:cs typeface="Times New Roman" panose="02020603050405020304" pitchFamily="18" charset="0"/>
              </a:rPr>
              <a:t>. &gt; </a:t>
            </a:r>
            <a:r>
              <a:rPr lang="en-US" sz="2000" dirty="0" err="1" smtClean="0">
                <a:cs typeface="Times New Roman" panose="02020603050405020304" pitchFamily="18" charset="0"/>
              </a:rPr>
              <a:t>E</a:t>
            </a:r>
            <a:r>
              <a:rPr lang="en-US" sz="2000" baseline="-25000" dirty="0" err="1" smtClean="0">
                <a:cs typeface="Times New Roman" panose="02020603050405020304" pitchFamily="18" charset="0"/>
              </a:rPr>
              <a:t>beam</a:t>
            </a:r>
            <a:r>
              <a:rPr lang="en-US" sz="2000" dirty="0" smtClean="0">
                <a:cs typeface="Times New Roman" panose="02020603050405020304" pitchFamily="18" charset="0"/>
              </a:rPr>
              <a:t>;</a:t>
            </a:r>
            <a:endParaRPr lang="en-US" sz="2000" baseline="-25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 smtClean="0"/>
              <a:t>kinematic fits: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l-GR" sz="2000" dirty="0" smtClean="0">
                <a:cs typeface="Times New Roman" panose="02020603050405020304" pitchFamily="18" charset="0"/>
              </a:rPr>
              <a:t>χ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baseline="-25000" dirty="0">
                <a:cs typeface="Times New Roman" panose="02020603050405020304" pitchFamily="18" charset="0"/>
              </a:rPr>
              <a:t>5</a:t>
            </a:r>
            <a:r>
              <a:rPr lang="el-GR" sz="2000" baseline="-25000" dirty="0"/>
              <a:t>γ</a:t>
            </a:r>
            <a:r>
              <a:rPr lang="en-US" sz="2000" baseline="-25000" dirty="0"/>
              <a:t> </a:t>
            </a:r>
            <a:r>
              <a:rPr lang="en-US" sz="2000" dirty="0"/>
              <a:t>&lt;30</a:t>
            </a:r>
            <a:r>
              <a:rPr lang="en-US" sz="2000" b="1" dirty="0"/>
              <a:t>;  </a:t>
            </a:r>
            <a:r>
              <a:rPr lang="el-GR" sz="2000" dirty="0">
                <a:cs typeface="Times New Roman" panose="02020603050405020304" pitchFamily="18" charset="0"/>
              </a:rPr>
              <a:t>χ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  <a:r>
              <a:rPr lang="el-GR" sz="2000" baseline="-25000" dirty="0"/>
              <a:t>π</a:t>
            </a:r>
            <a:r>
              <a:rPr lang="en-US" sz="2000" baseline="-25000" dirty="0"/>
              <a:t>0</a:t>
            </a:r>
            <a:r>
              <a:rPr lang="el-GR" sz="2000" baseline="-25000" dirty="0"/>
              <a:t>π</a:t>
            </a:r>
            <a:r>
              <a:rPr lang="en-US" sz="2000" baseline="-25000" dirty="0"/>
              <a:t>0</a:t>
            </a:r>
            <a:r>
              <a:rPr lang="el-GR" sz="2000" baseline="-25000" dirty="0"/>
              <a:t>γ</a:t>
            </a:r>
            <a:r>
              <a:rPr lang="el-GR" sz="2000" dirty="0">
                <a:cs typeface="Times New Roman" panose="02020603050405020304" pitchFamily="18" charset="0"/>
              </a:rPr>
              <a:t>−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l-GR" sz="2000" dirty="0">
                <a:cs typeface="Times New Roman" panose="02020603050405020304" pitchFamily="18" charset="0"/>
              </a:rPr>
              <a:t>χ </a:t>
            </a:r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baseline="-25000" dirty="0">
                <a:cs typeface="Times New Roman" panose="02020603050405020304" pitchFamily="18" charset="0"/>
              </a:rPr>
              <a:t>5</a:t>
            </a:r>
            <a:r>
              <a:rPr lang="el-GR" sz="2000" baseline="-25000" dirty="0"/>
              <a:t>γ</a:t>
            </a:r>
            <a:r>
              <a:rPr lang="en-US" sz="2000" baseline="-25000" dirty="0"/>
              <a:t> </a:t>
            </a:r>
            <a:r>
              <a:rPr lang="en-US" sz="2000" dirty="0"/>
              <a:t>&lt;10;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000" dirty="0"/>
              <a:t>|M</a:t>
            </a:r>
            <a:r>
              <a:rPr lang="el-GR" sz="2000" baseline="-25000" dirty="0">
                <a:cs typeface="Times New Roman" panose="02020603050405020304" pitchFamily="18" charset="0"/>
              </a:rPr>
              <a:t>π</a:t>
            </a:r>
            <a:r>
              <a:rPr lang="en-US" sz="2000" baseline="-25000" dirty="0">
                <a:cs typeface="Times New Roman" panose="02020603050405020304" pitchFamily="18" charset="0"/>
              </a:rPr>
              <a:t>0</a:t>
            </a:r>
            <a:r>
              <a:rPr lang="el-GR" sz="2000" baseline="-25000" dirty="0">
                <a:cs typeface="Times New Roman" panose="02020603050405020304" pitchFamily="18" charset="0"/>
              </a:rPr>
              <a:t>γ</a:t>
            </a:r>
            <a:r>
              <a:rPr lang="en-US" sz="2000" baseline="-25000" dirty="0">
                <a:cs typeface="Times New Roman" panose="02020603050405020304" pitchFamily="18" charset="0"/>
              </a:rPr>
              <a:t> </a:t>
            </a:r>
            <a:r>
              <a:rPr lang="el-GR" sz="2000" dirty="0"/>
              <a:t>−</a:t>
            </a:r>
            <a:r>
              <a:rPr lang="en-US" sz="2000" dirty="0"/>
              <a:t> M</a:t>
            </a:r>
            <a:r>
              <a:rPr lang="el-GR" sz="2000" baseline="-25000" dirty="0"/>
              <a:t>ω</a:t>
            </a:r>
            <a:r>
              <a:rPr lang="en-US" sz="2000" dirty="0"/>
              <a:t>|&lt;100 MeV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4" y="1846846"/>
            <a:ext cx="4603344" cy="3318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364" y="1458221"/>
            <a:ext cx="5152373" cy="400110"/>
          </a:xfrm>
          <a:prstGeom prst="rect">
            <a:avLst/>
          </a:prstGeom>
          <a:solidFill>
            <a:srgbClr val="FBFEDE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The most accurate measurement for 2E&gt;1.4GeV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0239" y="5145025"/>
            <a:ext cx="2568630" cy="586957"/>
          </a:xfrm>
          <a:prstGeom prst="rect">
            <a:avLst/>
          </a:prstGeom>
          <a:solidFill>
            <a:srgbClr val="F8F7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Systematic error:  3.4%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1600" b="1" dirty="0" smtClean="0">
                <a:latin typeface="Arial" panose="020B0604020202020204" pitchFamily="34" charset="0"/>
              </a:rPr>
              <a:t>(2E&lt;1.55 </a:t>
            </a:r>
            <a:r>
              <a:rPr lang="en-US" sz="1600" b="1" dirty="0" err="1" smtClean="0">
                <a:latin typeface="Arial" panose="020B0604020202020204" pitchFamily="34" charset="0"/>
              </a:rPr>
              <a:t>GeV</a:t>
            </a:r>
            <a:r>
              <a:rPr lang="en-US" sz="1600" b="1" dirty="0" smtClean="0">
                <a:latin typeface="Arial" panose="020B0604020202020204" pitchFamily="34" charset="0"/>
              </a:rPr>
              <a:t>)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6248" y="3157085"/>
            <a:ext cx="3940063" cy="193899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SND using CVC hypothesis: 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Br(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sz="2000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</a:t>
            </a:r>
            <a:r>
              <a:rPr lang="en-US" sz="2000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sz="2000" baseline="-25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)= (1.96±0.02±0.10)%</a:t>
            </a:r>
          </a:p>
          <a:p>
            <a:pPr lvl="0" algn="ctr"/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PDG: 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Br</a:t>
            </a:r>
            <a:r>
              <a:rPr lang="en-US" sz="2000" dirty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sz="2000" baseline="30000" dirty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</a:t>
            </a:r>
            <a:r>
              <a:rPr lang="en-US" sz="2000" baseline="30000" dirty="0" smtClean="0">
                <a:solidFill>
                  <a:srgbClr val="002060"/>
                </a:solidFill>
                <a:sym typeface="Symbol" panose="05050102010706020507" pitchFamily="18" charset="2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</a:t>
            </a:r>
            <a:r>
              <a:rPr lang="en-US" sz="2000" baseline="-25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</a:t>
            </a:r>
            <a:r>
              <a:rPr lang="en-US" sz="2000" dirty="0">
                <a:solidFill>
                  <a:srgbClr val="002060"/>
                </a:solidFill>
                <a:sym typeface="Symbol" panose="05050102010706020507" pitchFamily="18" charset="2"/>
              </a:rPr>
              <a:t>) </a:t>
            </a:r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= (1.95±0.08)%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  <a:sym typeface="Symbol" panose="05050102010706020507" pitchFamily="18" charset="2"/>
              </a:rPr>
              <a:t>No difference within experimental accuracy.</a:t>
            </a:r>
            <a:endParaRPr lang="en-US" sz="2000" dirty="0">
              <a:solidFill>
                <a:srgbClr val="002060"/>
              </a:solidFill>
              <a:sym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197" y="691442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(arXiv:1303.5198[</a:t>
            </a:r>
            <a:r>
              <a:rPr lang="en-US" dirty="0" err="1" smtClean="0">
                <a:solidFill>
                  <a:srgbClr val="002060"/>
                </a:solidFill>
              </a:rPr>
              <a:t>hep</a:t>
            </a:r>
            <a:r>
              <a:rPr lang="en-US" dirty="0" smtClean="0">
                <a:solidFill>
                  <a:srgbClr val="002060"/>
                </a:solidFill>
              </a:rPr>
              <a:t>-ex])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987824" y="5106610"/>
            <a:ext cx="3673098" cy="7100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264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sz="2000" b="1" dirty="0" smtClean="0">
                <a:solidFill>
                  <a:srgbClr val="FF5050"/>
                </a:solidFill>
              </a:rPr>
              <a:t>Fit: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2000" dirty="0" smtClean="0">
                <a:cs typeface="Times New Roman" panose="02020603050405020304" pitchFamily="18" charset="0"/>
              </a:rPr>
              <a:t>sum of </a:t>
            </a:r>
            <a:r>
              <a:rPr lang="el-GR" sz="2000" dirty="0" smtClean="0"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cs typeface="Times New Roman" panose="02020603050405020304" pitchFamily="18" charset="0"/>
              </a:rPr>
              <a:t>(770)</a:t>
            </a:r>
            <a:r>
              <a:rPr lang="ru-RU" sz="2000" dirty="0" smtClean="0"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ym typeface="Symbol" panose="05050102010706020507" pitchFamily="18" charset="2"/>
              </a:rPr>
              <a:t>′(1450)</a:t>
            </a:r>
            <a:r>
              <a:rPr lang="ru-RU" sz="2000" dirty="0" smtClean="0"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ym typeface="Symbol" panose="05050102010706020507" pitchFamily="18" charset="2"/>
              </a:rPr>
              <a:t>(1700)</a:t>
            </a:r>
            <a:endParaRPr lang="el-GR" sz="2000" dirty="0" smtClean="0">
              <a:sym typeface="Symbol" panose="05050102010706020507" pitchFamily="18" charset="2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20775" y="190500"/>
            <a:ext cx="7772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333333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dirty="0" smtClean="0">
                <a:solidFill>
                  <a:srgbClr val="000099"/>
                </a:solidFill>
              </a:rPr>
              <a:t>Process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+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 pb</a:t>
            </a:r>
            <a:r>
              <a:rPr lang="en-US" sz="36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3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09.09.2013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PHIPSI13</a:t>
            </a:r>
            <a:endParaRPr lang="en-US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474070" y="803365"/>
            <a:ext cx="506581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9C"/>
                </a:solidFill>
                <a:latin typeface="Arial" panose="020B0604020202020204" pitchFamily="34" charset="0"/>
              </a:rPr>
              <a:t>(Transition form factor </a:t>
            </a:r>
            <a:r>
              <a:rPr lang="el-GR" kern="0" dirty="0">
                <a:solidFill>
                  <a:srgbClr val="00009C"/>
                </a:solidFill>
                <a:cs typeface="Times New Roman" panose="02020603050405020304" pitchFamily="18" charset="0"/>
              </a:rPr>
              <a:t>γ</a:t>
            </a:r>
            <a:r>
              <a:rPr lang="en-US" kern="0" dirty="0" smtClean="0">
                <a:solidFill>
                  <a:srgbClr val="00009C"/>
                </a:solidFill>
                <a:cs typeface="Times New Roman" panose="02020603050405020304" pitchFamily="18" charset="0"/>
              </a:rPr>
              <a:t>*</a:t>
            </a:r>
            <a:r>
              <a:rPr lang="en-US" kern="0" dirty="0" smtClean="0">
                <a:solidFill>
                  <a:srgbClr val="00009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kern="0" dirty="0" smtClean="0">
                <a:solidFill>
                  <a:srgbClr val="00009C"/>
                </a:solidFill>
              </a:rPr>
              <a:t>ω</a:t>
            </a:r>
            <a:r>
              <a:rPr lang="el-GR" kern="0" dirty="0" smtClean="0">
                <a:solidFill>
                  <a:srgbClr val="00009C"/>
                </a:solidFill>
                <a:cs typeface="Times New Roman" panose="02020603050405020304" pitchFamily="18" charset="0"/>
              </a:rPr>
              <a:t>π</a:t>
            </a:r>
            <a:r>
              <a:rPr lang="en-US" kern="0" baseline="30000" dirty="0" smtClean="0">
                <a:solidFill>
                  <a:srgbClr val="00009C"/>
                </a:solidFill>
                <a:cs typeface="Times New Roman" panose="02020603050405020304" pitchFamily="18" charset="0"/>
              </a:rPr>
              <a:t>0</a:t>
            </a:r>
            <a:r>
              <a:rPr lang="en-US" kern="0" dirty="0" smtClean="0">
                <a:solidFill>
                  <a:srgbClr val="00009C"/>
                </a:solidFill>
                <a:cs typeface="Times New Roman" panose="02020603050405020304" pitchFamily="18" charset="0"/>
              </a:rPr>
              <a:t>, F</a:t>
            </a:r>
            <a:r>
              <a:rPr lang="en-US" baseline="-25000" dirty="0" smtClean="0">
                <a:solidFill>
                  <a:srgbClr val="002060"/>
                </a:solidFill>
                <a:sym typeface="Symbol" panose="05050102010706020507" pitchFamily="18" charset="2"/>
              </a:rPr>
              <a:t></a:t>
            </a:r>
            <a:r>
              <a:rPr lang="en-US" kern="0" dirty="0" smtClean="0">
                <a:solidFill>
                  <a:srgbClr val="00009C"/>
                </a:solidFill>
                <a:cs typeface="Times New Roman" panose="02020603050405020304" pitchFamily="18" charset="0"/>
              </a:rPr>
              <a:t>)</a:t>
            </a:r>
            <a:endParaRPr lang="el-GR" kern="0" dirty="0">
              <a:solidFill>
                <a:srgbClr val="00009C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5298" y="1320236"/>
                <a:ext cx="7956794" cy="738728"/>
              </a:xfrm>
              <a:prstGeom prst="rect">
                <a:avLst/>
              </a:prstGeom>
              <a:solidFill>
                <a:srgbClr val="D6F9FE">
                  <a:alpha val="98824"/>
                </a:srgbClr>
              </a:solidFill>
              <a:ln>
                <a:noFill/>
              </a:ln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𝜔𝜋𝛾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phase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space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ru-RU" baseline="30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98" y="1320236"/>
                <a:ext cx="7956794" cy="738728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Группа 18"/>
          <p:cNvGrpSpPr/>
          <p:nvPr/>
        </p:nvGrpSpPr>
        <p:grpSpPr>
          <a:xfrm>
            <a:off x="413288" y="2633950"/>
            <a:ext cx="4662768" cy="3328960"/>
            <a:chOff x="5006975" y="2513197"/>
            <a:chExt cx="4272639" cy="308014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2513197"/>
              <a:ext cx="4272639" cy="30801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300192" y="4293096"/>
              <a:ext cx="1332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(</a:t>
              </a:r>
              <a:r>
                <a:rPr lang="en-US" sz="1800" baseline="300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0</a:t>
              </a:r>
              <a:r>
                <a:rPr lang="en-US" sz="1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</a:t>
              </a:r>
              <a:r>
                <a:rPr lang="en-US" sz="1800" baseline="300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+</a:t>
              </a:r>
              <a:r>
                <a:rPr lang="en-US" sz="1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</a:t>
              </a:r>
              <a:r>
                <a:rPr lang="en-US" sz="1800" baseline="300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-</a:t>
              </a:r>
              <a:r>
                <a:rPr lang="en-US" sz="1800" dirty="0" smtClean="0">
                  <a:solidFill>
                    <a:schemeClr val="tx1"/>
                  </a:solidFill>
                  <a:sym typeface="Symbol" panose="05050102010706020507" pitchFamily="18" charset="2"/>
                </a:rPr>
                <a:t>)</a:t>
              </a:r>
              <a:endParaRPr lang="ru-RU" sz="1800" baseline="30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48064" y="3125998"/>
            <a:ext cx="3995936" cy="1323439"/>
          </a:xfrm>
          <a:prstGeom prst="rect">
            <a:avLst/>
          </a:prstGeom>
          <a:solidFill>
            <a:srgbClr val="E4E4E4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Solid line </a:t>
            </a:r>
            <a:r>
              <a:rPr lang="en-US" sz="2000" dirty="0" smtClean="0">
                <a:solidFill>
                  <a:schemeClr val="tx1"/>
                </a:solidFill>
              </a:rPr>
              <a:t>– model prediction with </a:t>
            </a:r>
            <a:r>
              <a:rPr lang="el-G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(770)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′(1450)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(1700) parameters from the cross section fit.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</a:rPr>
              <a:t>Dashed line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el-GR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ρ</a:t>
            </a:r>
            <a:r>
              <a:rPr lang="en-US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(770) contribution.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20805" y="2341279"/>
            <a:ext cx="254749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|F</a:t>
            </a:r>
            <a:r>
              <a:rPr 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</a:t>
            </a:r>
            <a:r>
              <a:rPr lang="en-US" dirty="0" smtClean="0">
                <a:solidFill>
                  <a:schemeClr val="tx1"/>
                </a:solidFill>
              </a:rPr>
              <a:t>(q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)/ F</a:t>
            </a:r>
            <a:r>
              <a:rPr lang="en-US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</a:t>
            </a:r>
            <a:r>
              <a:rPr lang="en-US" dirty="0" smtClean="0">
                <a:solidFill>
                  <a:schemeClr val="tx1"/>
                </a:solidFill>
              </a:rPr>
              <a:t>(0)|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82402D86-3747-4672-B84E-F88C041B08E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40434</TotalTime>
  <Words>1825</Words>
  <Application>Microsoft Office PowerPoint</Application>
  <PresentationFormat>Экран (4:3)</PresentationFormat>
  <Paragraphs>373</Paragraphs>
  <Slides>25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Cambria Math</vt:lpstr>
      <vt:lpstr>Symbol</vt:lpstr>
      <vt:lpstr>Tahoma</vt:lpstr>
      <vt:lpstr>Calibri Light</vt:lpstr>
      <vt:lpstr>Calibri</vt:lpstr>
      <vt:lpstr>Times New Roman</vt:lpstr>
      <vt:lpstr>Wingdings</vt:lpstr>
      <vt:lpstr>Оформление по умолчанию</vt:lpstr>
      <vt:lpstr>Оформление по умолчанию</vt:lpstr>
      <vt:lpstr>Специальное оформление</vt:lpstr>
      <vt:lpstr>Формула</vt:lpstr>
      <vt:lpstr>Уравнение</vt:lpstr>
      <vt:lpstr> Hadronic cross-section measurement at SND</vt:lpstr>
      <vt:lpstr>VEPP-2000 Collider</vt:lpstr>
      <vt:lpstr>SND for VEPP-2000</vt:lpstr>
      <vt:lpstr>SND parameters</vt:lpstr>
      <vt:lpstr>Current work on detector upgrade</vt:lpstr>
      <vt:lpstr>Experiments 2010 - 2012</vt:lpstr>
      <vt:lpstr>VEPP-2000 Physical program</vt:lpstr>
      <vt:lpstr>Process e+e→ ωπ0 → π0π0γ (30 pb-1)</vt:lpstr>
      <vt:lpstr>Презентация PowerPoint</vt:lpstr>
      <vt:lpstr>Презентация PowerPoint</vt:lpstr>
      <vt:lpstr>Process e+e→ π+π-π0π0 (30pb-1)</vt:lpstr>
      <vt:lpstr>Process e+e→ π+π-π0 (22pb-1)</vt:lpstr>
      <vt:lpstr>Process e+e→ ηπ+π (30pb-1)</vt:lpstr>
      <vt:lpstr>Baryon cross sections</vt:lpstr>
      <vt:lpstr>Презентация PowerPoint</vt:lpstr>
      <vt:lpstr>Презентация PowerPoint</vt:lpstr>
      <vt:lpstr>A comparison of proton and neutron FFs</vt:lpstr>
      <vt:lpstr>Презентация PowerPoint</vt:lpstr>
      <vt:lpstr>Презентация PowerPoint</vt:lpstr>
      <vt:lpstr>Conclusions &amp; Plans</vt:lpstr>
      <vt:lpstr>Process e+e-→ ωπ0 → π0π0γ</vt:lpstr>
      <vt:lpstr>Презентация PowerPoint</vt:lpstr>
      <vt:lpstr>Cosmic suppression using event time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РАБОТ ПО ДЕТЕКТОРУ СНД</dc:title>
  <dc:creator>baiert</dc:creator>
  <cp:lastModifiedBy>baiert</cp:lastModifiedBy>
  <cp:revision>718</cp:revision>
  <cp:lastPrinted>1601-01-01T00:00:00Z</cp:lastPrinted>
  <dcterms:created xsi:type="dcterms:W3CDTF">2002-12-20T04:04:17Z</dcterms:created>
  <dcterms:modified xsi:type="dcterms:W3CDTF">2013-09-06T08:57:12Z</dcterms:modified>
</cp:coreProperties>
</file>