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49"/>
  </p:notesMasterIdLst>
  <p:sldIdLst>
    <p:sldId id="405" r:id="rId4"/>
    <p:sldId id="469" r:id="rId5"/>
    <p:sldId id="468" r:id="rId6"/>
    <p:sldId id="482" r:id="rId7"/>
    <p:sldId id="471" r:id="rId8"/>
    <p:sldId id="473" r:id="rId9"/>
    <p:sldId id="483" r:id="rId10"/>
    <p:sldId id="406" r:id="rId11"/>
    <p:sldId id="424" r:id="rId12"/>
    <p:sldId id="413" r:id="rId13"/>
    <p:sldId id="481" r:id="rId14"/>
    <p:sldId id="419" r:id="rId15"/>
    <p:sldId id="422" r:id="rId16"/>
    <p:sldId id="484" r:id="rId17"/>
    <p:sldId id="425" r:id="rId18"/>
    <p:sldId id="428" r:id="rId19"/>
    <p:sldId id="446" r:id="rId20"/>
    <p:sldId id="448" r:id="rId21"/>
    <p:sldId id="449" r:id="rId22"/>
    <p:sldId id="485" r:id="rId23"/>
    <p:sldId id="450" r:id="rId24"/>
    <p:sldId id="475" r:id="rId25"/>
    <p:sldId id="458" r:id="rId26"/>
    <p:sldId id="461" r:id="rId27"/>
    <p:sldId id="462" r:id="rId28"/>
    <p:sldId id="470" r:id="rId29"/>
    <p:sldId id="465" r:id="rId30"/>
    <p:sldId id="466" r:id="rId31"/>
    <p:sldId id="467" r:id="rId32"/>
    <p:sldId id="480" r:id="rId33"/>
    <p:sldId id="410" r:id="rId34"/>
    <p:sldId id="409" r:id="rId35"/>
    <p:sldId id="417" r:id="rId36"/>
    <p:sldId id="474" r:id="rId37"/>
    <p:sldId id="426" r:id="rId38"/>
    <p:sldId id="479" r:id="rId39"/>
    <p:sldId id="454" r:id="rId40"/>
    <p:sldId id="478" r:id="rId41"/>
    <p:sldId id="457" r:id="rId42"/>
    <p:sldId id="452" r:id="rId43"/>
    <p:sldId id="464" r:id="rId44"/>
    <p:sldId id="460" r:id="rId45"/>
    <p:sldId id="476" r:id="rId46"/>
    <p:sldId id="477" r:id="rId47"/>
    <p:sldId id="486" r:id="rId4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1F6"/>
    <a:srgbClr val="0099FF"/>
    <a:srgbClr val="CC0000"/>
    <a:srgbClr val="FFFF00"/>
    <a:srgbClr val="CCECFF"/>
    <a:srgbClr val="99FF99"/>
    <a:srgbClr val="9090F1"/>
    <a:srgbClr val="CCCCFF"/>
    <a:srgbClr val="FF33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54" autoAdjust="0"/>
  </p:normalViewPr>
  <p:slideViewPr>
    <p:cSldViewPr>
      <p:cViewPr varScale="1">
        <p:scale>
          <a:sx n="80" d="100"/>
          <a:sy n="80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8450B-969E-4982-99B1-2455137585D3}" type="datetimeFigureOut">
              <a:rPr lang="it-IT" smtClean="0"/>
              <a:pPr/>
              <a:t>08/09/2013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5D796-3205-452D-8BC9-C8910AA0625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18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BEBE1-82ED-4FA0-AC11-467B951A248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fld id="{5D5A2162-49B2-774A-8563-7727ED228DD3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MS PGothic" charset="0"/>
              </a:rPr>
              <a:t>Mc signal: vmd with ff slope from snd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fld id="{F4DC2483-3A20-FE40-ABBD-D3A87AFC1F95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fld id="{F4DC2483-3A20-FE40-ABBD-D3A87AFC1F95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720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/>
              <a:t>Dark Forces at Acellerators-F. Curciarello, Frascati, October 201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D5878E-EFAF-48A9-AE7B-3468CC57C480}" type="slidenum">
              <a:rPr lang="it-IT"/>
              <a:pPr/>
              <a:t>15</a:t>
            </a:fld>
            <a:endParaRPr lang="it-IT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3" y="4350019"/>
            <a:ext cx="4738097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/>
              <a:t>Dark Forces at Acellerators-F. Curciarello, Frascati, October 201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6E88AB-671C-4B18-8F63-060E42188F9D}" type="slidenum">
              <a:rPr lang="it-IT"/>
              <a:pPr/>
              <a:t>16</a:t>
            </a:fld>
            <a:endParaRPr lang="it-IT"/>
          </a:p>
        </p:txBody>
      </p:sp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3" y="4350019"/>
            <a:ext cx="4738097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893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7E2C82-D2CB-4005-BEF3-0AE9BFE4E7C3}" type="slidenum">
              <a:rPr lang="it-IT" smtClean="0"/>
              <a:pPr/>
              <a:t>22</a:t>
            </a:fld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0799E7-5C6C-4C39-A93C-93715CC63CE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F335D-7121-4086-AB86-C585551CD91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fld id="{5D5A2162-49B2-774A-8563-7727ED228DD3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MS PGothic" charset="0"/>
              </a:rPr>
              <a:t>Mc signal: vmd with ff slope from snd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fld id="{F4DC2483-3A20-FE40-ABBD-D3A87AFC1F95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/>
              <a:t>Dark Forces at Acellerators-F. Curciarello, Frascati, October 201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5BC7F6-D442-4218-B5C3-98074F2AB19A}" type="slidenum">
              <a:rPr lang="it-IT"/>
              <a:pPr/>
              <a:t>35</a:t>
            </a:fld>
            <a:endParaRPr lang="it-IT"/>
          </a:p>
        </p:txBody>
      </p:sp>
      <p:sp>
        <p:nvSpPr>
          <p:cNvPr id="1208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3" y="4350019"/>
            <a:ext cx="4738097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880AE-355E-487C-A46F-BC5BA38E461C}" type="slidenum">
              <a:rPr lang="it-IT"/>
              <a:pPr/>
              <a:t>37</a:t>
            </a:fld>
            <a:endParaRPr lang="it-IT"/>
          </a:p>
        </p:txBody>
      </p:sp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70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7BE1C7-6B61-4743-986E-CBEA8FD630DE}" type="slidenum">
              <a:rPr lang="it-IT" sz="1200">
                <a:latin typeface="Arial" pitchFamily="34" charset="0"/>
              </a:rPr>
              <a:pPr algn="r"/>
              <a:t>37</a:t>
            </a:fld>
            <a:endParaRPr lang="it-IT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A5D58-B1FB-443A-B8A8-879D3C73286F}" type="slidenum">
              <a:rPr lang="it-IT"/>
              <a:pPr/>
              <a:t>38</a:t>
            </a:fld>
            <a:endParaRPr lang="it-IT"/>
          </a:p>
        </p:txBody>
      </p:sp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584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D2DE6F-8108-456A-9791-0C2D034E761C}" type="slidenum">
              <a:rPr lang="it-IT" sz="1200">
                <a:latin typeface="Arial" pitchFamily="34" charset="0"/>
              </a:rPr>
              <a:pPr algn="r"/>
              <a:t>38</a:t>
            </a:fld>
            <a:endParaRPr lang="it-IT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6F730C-D1B8-4E81-991F-40D5E7D17D83}" type="slidenum">
              <a:rPr lang="it-IT" smtClean="0"/>
              <a:pPr/>
              <a:t>39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7459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7E2C82-D2CB-4005-BEF3-0AE9BFE4E7C3}" type="slidenum">
              <a:rPr lang="it-IT" smtClean="0"/>
              <a:pPr/>
              <a:t>40</a:t>
            </a:fld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2922D3-6CD5-44D8-A3A0-07CD0334017B}" type="slidenum">
              <a:rPr lang="it-IT" smtClean="0"/>
              <a:pPr/>
              <a:t>43</a:t>
            </a:fld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2E21BE-2631-4475-A95C-41AD8B318532}" type="slidenum">
              <a:rPr lang="it-IT" smtClean="0"/>
              <a:pPr/>
              <a:t>44</a:t>
            </a:fld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29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08E16-9329-4C9A-A548-E328213508D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fld id="{828FB0EF-64FE-7F47-9496-F6EDFEA1523F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>
                <a:ea typeface="MS PGothic" charset="0"/>
              </a:rPr>
              <a:t>E’ possibilie aumento di accettanza da it/ccal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39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ym typeface="Symbol"/>
              </a:rPr>
              <a:t></a:t>
            </a:r>
            <a:r>
              <a:rPr lang="en-US" dirty="0"/>
              <a:t>, with a mass of 1019.3 </a:t>
            </a:r>
            <a:r>
              <a:rPr lang="en-US" dirty="0" err="1"/>
              <a:t>MeV</a:t>
            </a:r>
            <a:r>
              <a:rPr lang="en-US" dirty="0"/>
              <a:t>, decays to  </a:t>
            </a:r>
            <a:r>
              <a:rPr lang="en-US" dirty="0">
                <a:sym typeface="Symbol"/>
              </a:rPr>
              <a:t> </a:t>
            </a:r>
            <a:r>
              <a:rPr lang="en-US" dirty="0"/>
              <a:t>1.3% of the time;  the </a:t>
            </a:r>
            <a:r>
              <a:rPr lang="en-US" dirty="0">
                <a:sym typeface="Symbol"/>
              </a:rPr>
              <a:t></a:t>
            </a:r>
            <a:r>
              <a:rPr lang="en-US" dirty="0"/>
              <a:t> (mass 547.9 </a:t>
            </a:r>
            <a:r>
              <a:rPr lang="en-US" dirty="0" err="1"/>
              <a:t>MeV</a:t>
            </a:r>
            <a:r>
              <a:rPr lang="en-US" dirty="0"/>
              <a:t>) decays to  </a:t>
            </a:r>
            <a:r>
              <a:rPr lang="en-US" dirty="0">
                <a:sym typeface="Symbol"/>
              </a:rPr>
              <a:t> </a:t>
            </a:r>
            <a:r>
              <a:rPr lang="en-US" dirty="0"/>
              <a:t>39% of the time. </a:t>
            </a:r>
          </a:p>
          <a:p>
            <a:r>
              <a:rPr lang="en-US" dirty="0"/>
              <a:t>Thus we can search for  </a:t>
            </a:r>
            <a:r>
              <a:rPr lang="en-US" dirty="0">
                <a:sym typeface="Symbol"/>
              </a:rPr>
              <a:t></a:t>
            </a:r>
            <a:r>
              <a:rPr lang="en-US" dirty="0"/>
              <a:t>U at KLOE, or </a:t>
            </a:r>
            <a:r>
              <a:rPr lang="en-US" dirty="0">
                <a:sym typeface="Symbol"/>
              </a:rPr>
              <a:t></a:t>
            </a:r>
            <a:r>
              <a:rPr lang="en-US" dirty="0"/>
              <a:t> followed by </a:t>
            </a:r>
            <a:r>
              <a:rPr lang="en-US" dirty="0">
                <a:sym typeface="Symbol"/>
              </a:rPr>
              <a:t> </a:t>
            </a:r>
            <a:r>
              <a:rPr lang="en-US" dirty="0"/>
              <a:t>U. </a:t>
            </a:r>
          </a:p>
          <a:p>
            <a:r>
              <a:rPr lang="en-US" dirty="0" err="1"/>
              <a:t>Momenta</a:t>
            </a:r>
            <a:r>
              <a:rPr lang="en-US"/>
              <a:t> of charged tracks at KLOE are measured to about 0.4% accuracy [6].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836E-720F-4009-8B70-834E42EE0FC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fld id="{F848AE3B-14B7-B245-84CA-15A9D490985C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MS PGothic" charset="0"/>
              </a:rPr>
              <a:t>Signal simulation with dG(f→h</a:t>
            </a:r>
            <a:r>
              <a:rPr lang="en-US" i="1">
                <a:ea typeface="MS PGothic" charset="0"/>
              </a:rPr>
              <a:t>e+e-</a:t>
            </a:r>
            <a:r>
              <a:rPr lang="en-US">
                <a:ea typeface="MS PGothic" charset="0"/>
              </a:rPr>
              <a:t>)/dm</a:t>
            </a:r>
            <a:r>
              <a:rPr lang="en-US" i="1">
                <a:ea typeface="MS PGothic" charset="0"/>
              </a:rPr>
              <a:t>ee</a:t>
            </a:r>
            <a:r>
              <a:rPr lang="en-US">
                <a:ea typeface="MS PGothic" charset="0"/>
              </a:rPr>
              <a:t> weighted according to…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56455-CDE3-4C82-B1E5-58099CB41DE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F6A29-E23B-40BA-BACB-B093CE5536A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75BB9-C5A7-4D10-AD71-D3C6FFE959D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8676456" y="6525766"/>
            <a:ext cx="467544" cy="359618"/>
          </a:xfrm>
        </p:spPr>
        <p:txBody>
          <a:bodyPr/>
          <a:lstStyle/>
          <a:p>
            <a:fld id="{F01274B9-C33E-4EB7-8E59-11896027E3A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699792" y="659520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E.Graziani</a:t>
            </a:r>
            <a:r>
              <a:rPr lang="it-IT" sz="1400" dirty="0" smtClean="0"/>
              <a:t> – Dark </a:t>
            </a:r>
            <a:r>
              <a:rPr lang="it-IT" sz="1400" dirty="0" err="1" smtClean="0"/>
              <a:t>searches</a:t>
            </a:r>
            <a:r>
              <a:rPr lang="it-IT" sz="1400" dirty="0" smtClean="0"/>
              <a:t> in KLOE – </a:t>
            </a:r>
            <a:r>
              <a:rPr lang="it-IT" sz="14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Phi</a:t>
            </a:r>
            <a:r>
              <a:rPr lang="it-IT" sz="1400" b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1400" b="1" baseline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Psi</a:t>
            </a:r>
            <a:r>
              <a:rPr lang="it-IT" sz="1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14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13</a:t>
            </a:r>
            <a:endParaRPr lang="it-IT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2699792" y="659520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E.Graziani</a:t>
            </a:r>
            <a:r>
              <a:rPr lang="it-IT" sz="1400" dirty="0" smtClean="0"/>
              <a:t> – Dark </a:t>
            </a:r>
            <a:r>
              <a:rPr lang="it-IT" sz="1400" dirty="0" err="1" smtClean="0"/>
              <a:t>searches</a:t>
            </a:r>
            <a:r>
              <a:rPr lang="it-IT" sz="1400" dirty="0" smtClean="0"/>
              <a:t> in KLOE – </a:t>
            </a:r>
            <a:r>
              <a:rPr lang="it-IT" sz="14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Phi</a:t>
            </a:r>
            <a:r>
              <a:rPr lang="it-IT" sz="1400" b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1400" b="1" baseline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Psi</a:t>
            </a:r>
            <a:r>
              <a:rPr lang="it-IT" sz="1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14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13</a:t>
            </a:r>
            <a:endParaRPr lang="it-IT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5D97B-5CEA-4AA9-B80E-A7BCC10642E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AB3BC-87A7-4C42-81D0-61E4D76C096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2856-1AFA-4885-894F-C519E7E5D8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5B3EB-4737-4672-8113-BA45F450C74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 userDrawn="1"/>
        </p:nvSpPr>
        <p:spPr>
          <a:xfrm>
            <a:off x="323528" y="58052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699792" y="659520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E.Graziani</a:t>
            </a:r>
            <a:r>
              <a:rPr lang="it-IT" sz="1400" dirty="0" smtClean="0"/>
              <a:t> – Dark </a:t>
            </a:r>
            <a:r>
              <a:rPr lang="it-IT" sz="1400" dirty="0" err="1" smtClean="0"/>
              <a:t>searches</a:t>
            </a:r>
            <a:r>
              <a:rPr lang="it-IT" sz="1400" dirty="0" smtClean="0"/>
              <a:t> in KLOE – </a:t>
            </a:r>
            <a:r>
              <a:rPr lang="it-IT" sz="14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Phi</a:t>
            </a:r>
            <a:r>
              <a:rPr lang="it-IT" sz="1400" b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1400" b="1" baseline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Psi</a:t>
            </a:r>
            <a:r>
              <a:rPr lang="it-IT" sz="1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14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13</a:t>
            </a:r>
            <a:endParaRPr lang="it-IT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>
          <a:xfrm>
            <a:off x="8676456" y="6525766"/>
            <a:ext cx="467544" cy="332234"/>
          </a:xfrm>
        </p:spPr>
        <p:txBody>
          <a:bodyPr/>
          <a:lstStyle/>
          <a:p>
            <a:fld id="{F01274B9-C33E-4EB7-8E59-11896027E3A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A3227-AECB-40A3-9B43-E54DBDD9CF0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B0653-2167-46DD-9F26-8411A02C41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01274B9-C33E-4EB7-8E59-11896027E3A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97" r:id="rId13"/>
    <p:sldLayoutId id="2147483698" r:id="rId14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3.wmf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5.w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7.png"/><Relationship Id="rId9" Type="http://schemas.openxmlformats.org/officeDocument/2006/relationships/image" Target="../media/image44.wmf"/><Relationship Id="rId14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jpeg"/><Relationship Id="rId9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89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5" Type="http://schemas.openxmlformats.org/officeDocument/2006/relationships/image" Target="../media/image95.wmf"/><Relationship Id="rId4" Type="http://schemas.openxmlformats.org/officeDocument/2006/relationships/image" Target="../media/image9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1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3"/>
          <p:cNvSpPr txBox="1">
            <a:spLocks noChangeArrowheads="1"/>
          </p:cNvSpPr>
          <p:nvPr/>
        </p:nvSpPr>
        <p:spPr bwMode="auto">
          <a:xfrm>
            <a:off x="107504" y="260648"/>
            <a:ext cx="8892480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Recent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KLOE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for dark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forces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klogobright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2987675" y="2492896"/>
            <a:ext cx="3024188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ttangolo 5"/>
          <p:cNvSpPr>
            <a:spLocks noChangeArrowheads="1"/>
          </p:cNvSpPr>
          <p:nvPr/>
        </p:nvSpPr>
        <p:spPr bwMode="auto">
          <a:xfrm>
            <a:off x="2124075" y="908720"/>
            <a:ext cx="540067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</a:rPr>
              <a:t>E.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</a:rPr>
              <a:t>Graziani</a:t>
            </a:r>
            <a:endParaRPr lang="en-US" sz="3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INFN – Roma 3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on behalf of the KLOE and KLOE-2 Collaborations</a:t>
            </a:r>
          </a:p>
        </p:txBody>
      </p:sp>
      <p:pic>
        <p:nvPicPr>
          <p:cNvPr id="12295" name="Immagine 5" descr="inf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636912"/>
            <a:ext cx="2032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1201" t="4545" b="4545"/>
          <a:stretch>
            <a:fillRect/>
          </a:stretch>
        </p:blipFill>
        <p:spPr bwMode="auto">
          <a:xfrm>
            <a:off x="6516216" y="2852936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45224"/>
            <a:ext cx="2592288" cy="12961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64" y="4968951"/>
            <a:ext cx="2355316" cy="17724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-36512" y="4675783"/>
            <a:ext cx="475252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1800" dirty="0" smtClean="0">
                <a:solidFill>
                  <a:srgbClr val="000090"/>
                </a:solidFill>
                <a:cs typeface="Times New Roman" charset="0"/>
              </a:rPr>
              <a:t>Very </a:t>
            </a:r>
            <a:r>
              <a:rPr lang="en-US" sz="1800" dirty="0">
                <a:solidFill>
                  <a:srgbClr val="000090"/>
                </a:solidFill>
                <a:cs typeface="Times New Roman" charset="0"/>
              </a:rPr>
              <a:t>small </a:t>
            </a:r>
            <a:r>
              <a:rPr lang="en-US" sz="1800" dirty="0" smtClean="0">
                <a:solidFill>
                  <a:srgbClr val="000090"/>
                </a:solidFill>
                <a:cs typeface="Times New Roman" charset="0"/>
              </a:rPr>
              <a:t>residual </a:t>
            </a:r>
            <a:r>
              <a:rPr lang="en-US" sz="1800" dirty="0" err="1" smtClean="0">
                <a:solidFill>
                  <a:srgbClr val="000090"/>
                </a:solidFill>
                <a:cs typeface="Times New Roman" charset="0"/>
              </a:rPr>
              <a:t>bakground</a:t>
            </a:r>
            <a:r>
              <a:rPr lang="en-US" sz="1800" dirty="0" smtClean="0">
                <a:solidFill>
                  <a:srgbClr val="000090"/>
                </a:solidFill>
                <a:cs typeface="Times New Roman" charset="0"/>
              </a:rPr>
              <a:t>  </a:t>
            </a:r>
            <a:r>
              <a:rPr lang="en-US" sz="1800" dirty="0">
                <a:solidFill>
                  <a:srgbClr val="000090"/>
                </a:solidFill>
                <a:cs typeface="Times New Roman" charset="0"/>
              </a:rPr>
              <a:t>contamination </a:t>
            </a:r>
            <a:r>
              <a:rPr lang="en-US" sz="1800" dirty="0" smtClean="0">
                <a:solidFill>
                  <a:srgbClr val="000090"/>
                </a:solidFill>
                <a:cs typeface="Times New Roman" charset="0"/>
              </a:rPr>
              <a:t>from </a:t>
            </a:r>
            <a:r>
              <a:rPr lang="en-US" sz="1800" dirty="0" smtClean="0">
                <a:solidFill>
                  <a:srgbClr val="000090"/>
                </a:solidFill>
                <a:cs typeface="Times New Roman" charset="0"/>
                <a:sym typeface="Symbol"/>
              </a:rPr>
              <a:t></a:t>
            </a:r>
            <a:r>
              <a:rPr lang="el-GR" sz="1800" dirty="0" smtClean="0">
                <a:solidFill>
                  <a:srgbClr val="000090"/>
                </a:solidFill>
                <a:cs typeface="Times New Roman" charset="0"/>
                <a:sym typeface="Symbol"/>
              </a:rPr>
              <a:t>η</a:t>
            </a:r>
            <a:r>
              <a:rPr lang="it-IT" sz="1800" dirty="0" smtClean="0">
                <a:solidFill>
                  <a:srgbClr val="000090"/>
                </a:solidFill>
                <a:cs typeface="Times New Roman" charset="0"/>
                <a:sym typeface="Symbol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cs typeface="Times New Roman" charset="0"/>
              </a:rPr>
              <a:t>and </a:t>
            </a:r>
            <a:r>
              <a:rPr lang="en-US" sz="1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en-US" sz="1800" dirty="0" smtClean="0">
                <a:solidFill>
                  <a:srgbClr val="000090"/>
                </a:solidFill>
              </a:rPr>
              <a:t>→K</a:t>
            </a:r>
            <a:r>
              <a:rPr lang="en-US" sz="1800" baseline="-25000" dirty="0" smtClean="0">
                <a:solidFill>
                  <a:srgbClr val="000090"/>
                </a:solidFill>
              </a:rPr>
              <a:t>S</a:t>
            </a:r>
            <a:r>
              <a:rPr lang="en-US" sz="1800" dirty="0" smtClean="0">
                <a:solidFill>
                  <a:srgbClr val="000090"/>
                </a:solidFill>
              </a:rPr>
              <a:t>K</a:t>
            </a:r>
            <a:r>
              <a:rPr lang="en-US" sz="1800" baseline="-25000" dirty="0" smtClean="0">
                <a:solidFill>
                  <a:srgbClr val="000090"/>
                </a:solidFill>
              </a:rPr>
              <a:t>L</a:t>
            </a:r>
            <a:r>
              <a:rPr lang="en-US" sz="1800" dirty="0" smtClean="0">
                <a:solidFill>
                  <a:srgbClr val="000090"/>
                </a:solidFill>
                <a:cs typeface="Times New Roman" charset="0"/>
              </a:rPr>
              <a:t>(&lt;3%)</a:t>
            </a:r>
            <a:endParaRPr lang="en-US" sz="1800" dirty="0">
              <a:solidFill>
                <a:srgbClr val="000090"/>
              </a:solidFill>
              <a:cs typeface="Times New Roman" charset="0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4499992" y="3645024"/>
            <a:ext cx="3960440" cy="2992420"/>
            <a:chOff x="4499992" y="3429000"/>
            <a:chExt cx="3960440" cy="2992420"/>
          </a:xfrm>
        </p:grpSpPr>
        <p:grpSp>
          <p:nvGrpSpPr>
            <p:cNvPr id="30" name="Group 8"/>
            <p:cNvGrpSpPr/>
            <p:nvPr/>
          </p:nvGrpSpPr>
          <p:grpSpPr>
            <a:xfrm>
              <a:off x="4644007" y="3501008"/>
              <a:ext cx="3816425" cy="2920412"/>
              <a:chOff x="4458444" y="3537967"/>
              <a:chExt cx="4067582" cy="3240000"/>
            </a:xfrm>
          </p:grpSpPr>
          <p:pic>
            <p:nvPicPr>
              <p:cNvPr id="33" name="Picture 4" descr="C:\Users\Ivano\Desktop\bosone_U\pres.GM.luglio\fermilab_tesi\0_0_0_0_Data Subtructe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670" r="12192"/>
              <a:stretch>
                <a:fillRect/>
              </a:stretch>
            </p:blipFill>
            <p:spPr bwMode="auto">
              <a:xfrm>
                <a:off x="4458444" y="3537967"/>
                <a:ext cx="4067582" cy="3240000"/>
              </a:xfrm>
              <a:prstGeom prst="rect">
                <a:avLst/>
              </a:prstGeom>
              <a:noFill/>
            </p:spPr>
          </p:pic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auto">
              <a:xfrm>
                <a:off x="5436096" y="4221088"/>
                <a:ext cx="2376264" cy="1249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>
                  <a:lnSpc>
                    <a:spcPct val="80000"/>
                  </a:lnSpc>
                  <a:buFont typeface="Arial" pitchFamily="34" charset="0"/>
                  <a:buChar char="•"/>
                </a:pPr>
                <a:r>
                  <a:rPr lang="en-US" sz="1800" dirty="0" smtClean="0">
                    <a:latin typeface="Comic Sans MS" pitchFamily="66" charset="0"/>
                    <a:cs typeface="Arial" charset="0"/>
                  </a:rPr>
                  <a:t>  </a:t>
                </a:r>
                <a:r>
                  <a:rPr lang="en-US" sz="1800" dirty="0" err="1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800" baseline="-25000" dirty="0" err="1" smtClean="0">
                    <a:latin typeface="Times New Roman" pitchFamily="18" charset="0"/>
                    <a:cs typeface="Times New Roman" pitchFamily="18" charset="0"/>
                  </a:rPr>
                  <a:t>ee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 (data – </a:t>
                </a:r>
                <a:r>
                  <a:rPr lang="en-US" sz="1800" dirty="0" err="1" smtClean="0">
                    <a:latin typeface="Times New Roman" pitchFamily="18" charset="0"/>
                    <a:cs typeface="Times New Roman" pitchFamily="18" charset="0"/>
                  </a:rPr>
                  <a:t>bkg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1400" b="0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  <a:sym typeface="Symbol"/>
                  </a:rPr>
                  <a:t>   </a:t>
                </a:r>
                <a:r>
                  <a:rPr lang="en-US" b="0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  <a:sym typeface="Symbol"/>
                  </a:rPr>
                  <a:t></a:t>
                </a:r>
                <a:r>
                  <a:rPr lang="el-GR" b="0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  <a:sym typeface="Symbol"/>
                  </a:rPr>
                  <a:t>η</a:t>
                </a:r>
                <a:r>
                  <a:rPr lang="it-IT" b="0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  <a:sym typeface="Symbol"/>
                  </a:rPr>
                  <a:t>e</a:t>
                </a:r>
                <a:r>
                  <a:rPr lang="it-IT" b="0" baseline="30000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  <a:sym typeface="Symbol"/>
                  </a:rPr>
                  <a:t>+</a:t>
                </a:r>
                <a:r>
                  <a:rPr lang="it-IT" b="0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  <a:sym typeface="Symbol"/>
                  </a:rPr>
                  <a:t>e</a:t>
                </a:r>
                <a:r>
                  <a:rPr lang="it-IT" b="0" baseline="30000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  <a:sym typeface="Symbol"/>
                  </a:rPr>
                  <a:t>-</a:t>
                </a:r>
                <a:endParaRPr lang="en-US" b="0" baseline="30000" dirty="0" smtClean="0">
                  <a:solidFill>
                    <a:srgbClr val="FF0000"/>
                  </a:solidFill>
                  <a:latin typeface="SymbolProp BT" charset="0"/>
                  <a:ea typeface="+mn-ea"/>
                  <a:cs typeface="+mn-cs"/>
                </a:endParaRPr>
              </a:p>
              <a:p>
                <a:pPr algn="ctr">
                  <a:lnSpc>
                    <a:spcPct val="80000"/>
                  </a:lnSpc>
                </a:pPr>
                <a:endParaRPr lang="en-US" sz="1800" dirty="0" smtClean="0">
                  <a:latin typeface="Comic Sans MS" pitchFamily="66" charset="0"/>
                  <a:cs typeface="Arial" charset="0"/>
                </a:endParaRPr>
              </a:p>
              <a:p>
                <a:pPr algn="ctr">
                  <a:lnSpc>
                    <a:spcPct val="80000"/>
                  </a:lnSpc>
                  <a:buFont typeface="Arial" pitchFamily="34" charset="0"/>
                  <a:buChar char="•"/>
                </a:pPr>
                <a:endParaRPr lang="en-US" sz="1800" dirty="0">
                  <a:latin typeface="Comic Sans MS" pitchFamily="66" charset="0"/>
                  <a:cs typeface="Arial" charset="0"/>
                </a:endParaRPr>
              </a:p>
            </p:txBody>
          </p:sp>
        </p:grpSp>
        <p:sp>
          <p:nvSpPr>
            <p:cNvPr id="36" name="CasellaDiTesto 35"/>
            <p:cNvSpPr txBox="1"/>
            <p:nvPr/>
          </p:nvSpPr>
          <p:spPr>
            <a:xfrm>
              <a:off x="4499992" y="3429000"/>
              <a:ext cx="18722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sp>
        <p:nvSpPr>
          <p:cNvPr id="31" name="TextBox 11"/>
          <p:cNvSpPr txBox="1"/>
          <p:nvPr/>
        </p:nvSpPr>
        <p:spPr>
          <a:xfrm>
            <a:off x="7884368" y="3645024"/>
            <a:ext cx="994305" cy="837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Entries</a:t>
            </a:r>
          </a:p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29625</a:t>
            </a:r>
          </a:p>
          <a:p>
            <a:pPr algn="ctr"/>
            <a:endParaRPr lang="en-US" sz="1400" b="1" dirty="0">
              <a:latin typeface="Times New Roman"/>
              <a:cs typeface="Times New Roman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2483768" y="44624"/>
            <a:ext cx="4902304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it-IT" sz="3200" dirty="0" smtClean="0">
                <a:cs typeface="Times New Roman" pitchFamily="18" charset="0"/>
                <a:sym typeface="Symbol"/>
              </a:rPr>
              <a:t></a:t>
            </a:r>
            <a:r>
              <a:rPr lang="el-GR" sz="3200" dirty="0" smtClean="0">
                <a:cs typeface="Times New Roman" pitchFamily="18" charset="0"/>
                <a:sym typeface="Symbol"/>
              </a:rPr>
              <a:t>η</a:t>
            </a:r>
            <a:r>
              <a:rPr lang="it-IT" sz="3200" dirty="0" smtClean="0">
                <a:cs typeface="Times New Roman" pitchFamily="18" charset="0"/>
                <a:sym typeface="Symbol"/>
              </a:rPr>
              <a:t>U</a:t>
            </a:r>
            <a:r>
              <a:rPr lang="it-IT" sz="32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it-IT" sz="3200" dirty="0" smtClean="0">
                <a:cs typeface="Times New Roman" pitchFamily="18" charset="0"/>
              </a:rPr>
              <a:t> </a:t>
            </a:r>
            <a:r>
              <a:rPr lang="el-GR" sz="3200" dirty="0" smtClean="0">
                <a:cs typeface="Times New Roman" pitchFamily="18" charset="0"/>
              </a:rPr>
              <a:t>η</a:t>
            </a:r>
            <a:r>
              <a:rPr lang="it-IT" sz="3200" dirty="0" smtClean="0">
                <a:cs typeface="Times New Roman" pitchFamily="18" charset="0"/>
                <a:sym typeface="Wingdings"/>
              </a:rPr>
              <a:t>3</a:t>
            </a:r>
            <a:r>
              <a:rPr lang="it-IT" sz="3200" dirty="0" smtClean="0">
                <a:cs typeface="Times New Roman" pitchFamily="18" charset="0"/>
                <a:sym typeface="Symbol"/>
              </a:rPr>
              <a:t></a:t>
            </a:r>
            <a:r>
              <a:rPr lang="it-IT" sz="3200" baseline="30000" dirty="0" smtClean="0">
                <a:cs typeface="Times New Roman" pitchFamily="18" charset="0"/>
                <a:sym typeface="Wingdings"/>
              </a:rPr>
              <a:t>0 </a:t>
            </a:r>
            <a:r>
              <a:rPr lang="it-IT" sz="3200" dirty="0" err="1" smtClean="0">
                <a:cs typeface="Times New Roman" pitchFamily="18" charset="0"/>
                <a:sym typeface="Wingdings"/>
              </a:rPr>
              <a:t>final</a:t>
            </a:r>
            <a:r>
              <a:rPr lang="it-IT" sz="3200" dirty="0" smtClean="0">
                <a:cs typeface="Times New Roman" pitchFamily="18" charset="0"/>
                <a:sym typeface="Wingdings"/>
              </a:rPr>
              <a:t> sample</a:t>
            </a:r>
            <a:endParaRPr lang="it-IT" sz="3200" baseline="30000" dirty="0">
              <a:cs typeface="Times New Roman" pitchFamily="18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3313557" y="764704"/>
            <a:ext cx="4858843" cy="3166741"/>
            <a:chOff x="1189" y="1486396"/>
            <a:chExt cx="4858843" cy="3166741"/>
          </a:xfrm>
        </p:grpSpPr>
        <p:grpSp>
          <p:nvGrpSpPr>
            <p:cNvPr id="5" name="Group 4"/>
            <p:cNvGrpSpPr/>
            <p:nvPr/>
          </p:nvGrpSpPr>
          <p:grpSpPr>
            <a:xfrm>
              <a:off x="1189" y="1486396"/>
              <a:ext cx="4354787" cy="3166741"/>
              <a:chOff x="230188" y="762000"/>
              <a:chExt cx="4889057" cy="3851321"/>
            </a:xfrm>
          </p:grpSpPr>
          <p:pic>
            <p:nvPicPr>
              <p:cNvPr id="15" name="Picture 14" descr="0_0_0_0_Minv_{e^{-}e^{+}}_lo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5" r="11603"/>
              <a:stretch>
                <a:fillRect/>
              </a:stretch>
            </p:blipFill>
            <p:spPr>
              <a:xfrm>
                <a:off x="349546" y="833321"/>
                <a:ext cx="4769699" cy="37800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30188" y="762000"/>
                <a:ext cx="1255712" cy="46166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200" dirty="0" smtClean="0"/>
              </a:p>
              <a:p>
                <a:endParaRPr lang="en-US" sz="1200" dirty="0" smtClean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779912" y="1556792"/>
              <a:ext cx="1008112" cy="8309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/>
                  <a:cs typeface="Times New Roman"/>
                </a:rPr>
                <a:t>Entries</a:t>
              </a:r>
            </a:p>
            <a:p>
              <a:pPr algn="ctr"/>
              <a:r>
                <a:rPr lang="en-US" sz="1600" b="1" dirty="0" smtClean="0">
                  <a:latin typeface="Times New Roman"/>
                  <a:cs typeface="Times New Roman"/>
                </a:rPr>
                <a:t>30577</a:t>
              </a:r>
            </a:p>
            <a:p>
              <a:pPr algn="ctr"/>
              <a:endParaRPr lang="en-US" sz="1600" b="1" dirty="0" smtClean="0">
                <a:latin typeface="Times New Roman"/>
                <a:cs typeface="Times New Roman"/>
              </a:endParaRP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4011723" y="2404045"/>
              <a:ext cx="848309" cy="13849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marL="72000" indent="-342900">
                <a:buFont typeface="Wingdings" pitchFamily="2" charset="2"/>
                <a:buChar char="§"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Data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</a:t>
              </a:r>
              <a:r>
                <a:rPr lang="en-US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→η</a:t>
              </a:r>
              <a:r>
                <a:rPr lang="en-US" sz="1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1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1200" dirty="0">
                  <a:solidFill>
                    <a:srgbClr val="E7C72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baseline="30000" dirty="0" smtClean="0">
                  <a:solidFill>
                    <a:srgbClr val="E7C722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1200" dirty="0" smtClean="0">
                  <a:solidFill>
                    <a:srgbClr val="E7C72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baseline="30000" dirty="0">
                  <a:solidFill>
                    <a:srgbClr val="E7C722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200" dirty="0" smtClean="0">
                  <a:solidFill>
                    <a:srgbClr val="E7C722"/>
                  </a:solidFill>
                </a:rPr>
                <a:t>→</a:t>
              </a:r>
              <a:r>
                <a:rPr lang="en-US" sz="1200" dirty="0" smtClean="0">
                  <a:solidFill>
                    <a:srgbClr val="E7C722"/>
                  </a:solidFill>
                  <a:cs typeface="Times New Roman" pitchFamily="18" charset="0"/>
                  <a:sym typeface="Symbol"/>
                </a:rPr>
                <a:t> </a:t>
              </a:r>
              <a:r>
                <a:rPr lang="en-US" sz="1200" baseline="30000" dirty="0" smtClean="0">
                  <a:solidFill>
                    <a:srgbClr val="E7C722"/>
                  </a:solidFill>
                  <a:cs typeface="Times New Roman" pitchFamily="18" charset="0"/>
                  <a:sym typeface="Symbol"/>
                </a:rPr>
                <a:t>0</a:t>
              </a:r>
              <a:endParaRPr lang="en-US" sz="1200" baseline="30000" dirty="0" smtClean="0">
                <a:solidFill>
                  <a:srgbClr val="E7C722"/>
                </a:solidFill>
                <a:latin typeface="SymbolProp BT" charset="0"/>
              </a:endParaRPr>
            </a:p>
            <a:p>
              <a:r>
                <a:rPr lang="en-US" sz="1200" dirty="0">
                  <a:solidFill>
                    <a:srgbClr val="E8F1F6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</a:t>
              </a:r>
              <a:r>
                <a:rPr lang="en-US" sz="1200" dirty="0" smtClean="0">
                  <a:solidFill>
                    <a:srgbClr val="E8F1F6"/>
                  </a:solidFill>
                </a:rPr>
                <a:t>→</a:t>
              </a:r>
              <a:r>
                <a:rPr lang="en-US" sz="1200" dirty="0">
                  <a:solidFill>
                    <a:srgbClr val="E8F1F6"/>
                  </a:solidFill>
                </a:rPr>
                <a:t>K</a:t>
              </a:r>
              <a:r>
                <a:rPr lang="en-US" sz="1200" baseline="30000" dirty="0">
                  <a:solidFill>
                    <a:srgbClr val="E8F1F6"/>
                  </a:solidFill>
                </a:rPr>
                <a:t>+</a:t>
              </a:r>
              <a:r>
                <a:rPr lang="en-US" sz="1200" dirty="0">
                  <a:solidFill>
                    <a:srgbClr val="E8F1F6"/>
                  </a:solidFill>
                </a:rPr>
                <a:t>K</a:t>
              </a:r>
              <a:r>
                <a:rPr lang="en-US" sz="1200" baseline="30000" dirty="0" smtClean="0">
                  <a:solidFill>
                    <a:srgbClr val="E8F1F6"/>
                  </a:solidFill>
                  <a:latin typeface="Symbol" charset="0"/>
                </a:rPr>
                <a:t>-</a:t>
              </a:r>
            </a:p>
            <a:p>
              <a:r>
                <a:rPr lang="en-US" sz="1200" dirty="0">
                  <a:solidFill>
                    <a:srgbClr val="00009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</a:t>
              </a:r>
              <a:r>
                <a:rPr lang="en-US" sz="1200" dirty="0" smtClean="0">
                  <a:solidFill>
                    <a:srgbClr val="000090"/>
                  </a:solidFill>
                </a:rPr>
                <a:t>→K</a:t>
              </a:r>
              <a:r>
                <a:rPr lang="en-US" sz="1200" baseline="-25000" dirty="0" smtClean="0">
                  <a:solidFill>
                    <a:srgbClr val="000090"/>
                  </a:solidFill>
                </a:rPr>
                <a:t>S</a:t>
              </a:r>
              <a:r>
                <a:rPr lang="en-US" sz="1200" dirty="0" smtClean="0">
                  <a:solidFill>
                    <a:srgbClr val="000090"/>
                  </a:solidFill>
                </a:rPr>
                <a:t>K</a:t>
              </a:r>
              <a:r>
                <a:rPr lang="en-US" sz="1200" baseline="-25000" dirty="0" smtClean="0">
                  <a:solidFill>
                    <a:srgbClr val="000090"/>
                  </a:solidFill>
                </a:rPr>
                <a:t>L</a:t>
              </a:r>
            </a:p>
            <a:p>
              <a:r>
                <a:rPr lang="en-US" sz="1200" dirty="0" smtClean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</a:t>
              </a:r>
              <a:r>
                <a:rPr lang="en-US" sz="1200" dirty="0" smtClean="0">
                  <a:solidFill>
                    <a:schemeClr val="bg1">
                      <a:lumMod val="75000"/>
                    </a:schemeClr>
                  </a:solidFill>
                </a:rPr>
                <a:t>→ρπ</a:t>
              </a:r>
              <a:endParaRPr lang="en-US" sz="1200" baseline="-25000" dirty="0" smtClean="0">
                <a:solidFill>
                  <a:srgbClr val="000090"/>
                </a:solidFill>
              </a:endParaRP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</a:t>
              </a:r>
              <a:r>
                <a:rPr lang="el-GR" sz="1200" dirty="0" smtClean="0">
                  <a:solidFill>
                    <a:schemeClr val="bg1">
                      <a:lumMod val="50000"/>
                    </a:schemeClr>
                  </a:solidFill>
                  <a:latin typeface="Times New Roman"/>
                  <a:cs typeface="Times New Roman"/>
                  <a:sym typeface="Symbol"/>
                </a:rPr>
                <a:t>η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SymbolProp BT" charset="0"/>
              </a:endParaRPr>
            </a:p>
          </p:txBody>
        </p:sp>
      </p:grpSp>
      <p:sp>
        <p:nvSpPr>
          <p:cNvPr id="42" name="CasellaDiTesto 41"/>
          <p:cNvSpPr txBox="1"/>
          <p:nvPr/>
        </p:nvSpPr>
        <p:spPr>
          <a:xfrm>
            <a:off x="7092280" y="6381328"/>
            <a:ext cx="12241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M</a:t>
            </a:r>
            <a:r>
              <a:rPr lang="it-IT" sz="1600" b="1" baseline="-25000" dirty="0" err="1" smtClean="0"/>
              <a:t>ee</a:t>
            </a:r>
            <a:r>
              <a:rPr lang="it-IT" sz="1600" b="1" dirty="0" smtClean="0"/>
              <a:t>(</a:t>
            </a:r>
            <a:r>
              <a:rPr lang="it-IT" sz="1600" b="1" dirty="0" err="1" smtClean="0"/>
              <a:t>MeV</a:t>
            </a:r>
            <a:r>
              <a:rPr lang="it-IT" sz="1600" b="1" dirty="0" smtClean="0"/>
              <a:t>)</a:t>
            </a:r>
            <a:endParaRPr lang="it-IT" sz="1600" b="1" dirty="0"/>
          </a:p>
        </p:txBody>
      </p:sp>
      <p:sp>
        <p:nvSpPr>
          <p:cNvPr id="26" name="Segnaposto numero diapositiva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35496" y="1268760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Times" pitchFamily="18" charset="0"/>
                <a:cs typeface="Times" pitchFamily="18" charset="0"/>
              </a:rPr>
              <a:t>M</a:t>
            </a:r>
            <a:r>
              <a:rPr lang="en-US" baseline="-25000" dirty="0" err="1" smtClean="0">
                <a:latin typeface="Times" pitchFamily="18" charset="0"/>
                <a:cs typeface="Times" pitchFamily="18" charset="0"/>
              </a:rPr>
              <a:t>recoil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cut:  </a:t>
            </a:r>
          </a:p>
          <a:p>
            <a:pPr>
              <a:defRPr/>
            </a:pPr>
            <a:r>
              <a:rPr lang="it-IT" dirty="0" smtClean="0">
                <a:latin typeface="Times" pitchFamily="18" charset="0"/>
                <a:cs typeface="Times" pitchFamily="18" charset="0"/>
              </a:rPr>
              <a:t>536.5 &lt;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M</a:t>
            </a:r>
            <a:r>
              <a:rPr lang="en-US" baseline="-25000" dirty="0" err="1" smtClean="0">
                <a:latin typeface="Times" pitchFamily="18" charset="0"/>
                <a:cs typeface="Times" pitchFamily="18" charset="0"/>
              </a:rPr>
              <a:t>recoil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ee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)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&lt; 554.5 </a:t>
            </a:r>
          </a:p>
          <a:p>
            <a:pPr>
              <a:defRPr/>
            </a:pPr>
            <a:r>
              <a:rPr lang="it-IT" dirty="0" smtClean="0">
                <a:latin typeface="Times" pitchFamily="18" charset="0"/>
                <a:cs typeface="Times" pitchFamily="18" charset="0"/>
              </a:rPr>
              <a:t>(3 </a:t>
            </a:r>
            <a:r>
              <a:rPr lang="it-IT" dirty="0" smtClean="0">
                <a:latin typeface="Symbol" pitchFamily="18" charset="2"/>
                <a:cs typeface="Times" pitchFamily="18" charset="0"/>
              </a:rPr>
              <a:t>s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around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the</a:t>
            </a:r>
            <a:r>
              <a:rPr lang="it-IT" dirty="0" smtClean="0">
                <a:latin typeface="Symbol" pitchFamily="18" charset="2"/>
                <a:cs typeface="Times" pitchFamily="18" charset="0"/>
              </a:rPr>
              <a:t> h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peak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)</a:t>
            </a:r>
            <a:endParaRPr lang="it-IT" dirty="0">
              <a:latin typeface="Times" pitchFamily="18" charset="0"/>
              <a:cs typeface="Times" pitchFamily="18" charset="0"/>
            </a:endParaRPr>
          </a:p>
        </p:txBody>
      </p:sp>
      <p:cxnSp>
        <p:nvCxnSpPr>
          <p:cNvPr id="43" name="Connettore 2 42"/>
          <p:cNvCxnSpPr/>
          <p:nvPr/>
        </p:nvCxnSpPr>
        <p:spPr>
          <a:xfrm>
            <a:off x="2051720" y="1484784"/>
            <a:ext cx="11521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12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1982450" y="71984"/>
            <a:ext cx="5541878" cy="620712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t-IT" sz="3200" b="0" dirty="0" smtClean="0">
                <a:cs typeface="Times New Roman" pitchFamily="18" charset="0"/>
              </a:rPr>
              <a:t>Update </a:t>
            </a:r>
            <a:r>
              <a:rPr lang="it-IT" sz="3200" b="0" dirty="0" err="1" smtClean="0">
                <a:cs typeface="Times New Roman" pitchFamily="18" charset="0"/>
              </a:rPr>
              <a:t>of</a:t>
            </a:r>
            <a:r>
              <a:rPr lang="it-IT" sz="3200" b="0" dirty="0" smtClean="0">
                <a:cs typeface="Times New Roman" pitchFamily="18" charset="0"/>
              </a:rPr>
              <a:t> the </a:t>
            </a:r>
            <a:r>
              <a:rPr lang="el-GR" sz="3200" b="0" dirty="0" smtClean="0">
                <a:cs typeface="Times New Roman" pitchFamily="18" charset="0"/>
              </a:rPr>
              <a:t>η</a:t>
            </a:r>
            <a:r>
              <a:rPr lang="el-GR" sz="3200" b="0" dirty="0" smtClean="0">
                <a:cs typeface="Times New Roman" pitchFamily="18" charset="0"/>
                <a:sym typeface="Symbol"/>
              </a:rPr>
              <a:t></a:t>
            </a:r>
            <a:r>
              <a:rPr lang="it-IT" sz="3200" b="0" baseline="30000" dirty="0" smtClean="0">
                <a:cs typeface="Times New Roman" pitchFamily="18" charset="0"/>
                <a:sym typeface="Symbol"/>
              </a:rPr>
              <a:t>+</a:t>
            </a:r>
            <a:r>
              <a:rPr lang="el-GR" sz="3200" b="0" dirty="0" smtClean="0">
                <a:cs typeface="Times New Roman" pitchFamily="18" charset="0"/>
                <a:sym typeface="Symbol"/>
              </a:rPr>
              <a:t></a:t>
            </a:r>
            <a:r>
              <a:rPr lang="it-IT" sz="3200" b="0" baseline="30000" dirty="0" smtClean="0">
                <a:cs typeface="Times New Roman" pitchFamily="18" charset="0"/>
                <a:sym typeface="Symbol"/>
              </a:rPr>
              <a:t>-</a:t>
            </a:r>
            <a:r>
              <a:rPr lang="el-GR" sz="3200" b="0" dirty="0" smtClean="0">
                <a:cs typeface="Times New Roman" pitchFamily="18" charset="0"/>
                <a:sym typeface="Symbol"/>
              </a:rPr>
              <a:t></a:t>
            </a:r>
            <a:r>
              <a:rPr lang="it-IT" sz="3200" b="0" baseline="30000" dirty="0" smtClean="0">
                <a:cs typeface="Times New Roman" pitchFamily="18" charset="0"/>
                <a:sym typeface="Symbol"/>
              </a:rPr>
              <a:t>0</a:t>
            </a:r>
            <a:r>
              <a:rPr lang="it-IT" sz="3200" b="0" dirty="0" smtClean="0">
                <a:cs typeface="Times New Roman" pitchFamily="18" charset="0"/>
                <a:sym typeface="Symbol"/>
              </a:rPr>
              <a:t> </a:t>
            </a:r>
            <a:r>
              <a:rPr lang="it-IT" sz="3200" b="0" dirty="0" err="1" smtClean="0">
                <a:cs typeface="Times New Roman" pitchFamily="18" charset="0"/>
              </a:rPr>
              <a:t>channel</a:t>
            </a:r>
            <a:endParaRPr lang="it-IT" sz="3200" b="0" dirty="0" smtClean="0"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6222" r="5273" b="46927"/>
          <a:stretch/>
        </p:blipFill>
        <p:spPr bwMode="auto">
          <a:xfrm>
            <a:off x="4533143" y="908720"/>
            <a:ext cx="4287329" cy="276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1271794"/>
            <a:ext cx="3635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dirty="0" err="1" smtClean="0">
                <a:cs typeface="Times New Roman" pitchFamily="18" charset="0"/>
              </a:rPr>
              <a:t>We</a:t>
            </a:r>
            <a:r>
              <a:rPr lang="it-IT" dirty="0" smtClean="0">
                <a:cs typeface="Times New Roman" pitchFamily="18" charset="0"/>
              </a:rPr>
              <a:t> </a:t>
            </a:r>
            <a:r>
              <a:rPr lang="it-IT" dirty="0" err="1" smtClean="0">
                <a:cs typeface="Times New Roman" pitchFamily="18" charset="0"/>
              </a:rPr>
              <a:t>already</a:t>
            </a:r>
            <a:r>
              <a:rPr lang="it-IT" dirty="0" smtClean="0">
                <a:cs typeface="Times New Roman" pitchFamily="18" charset="0"/>
              </a:rPr>
              <a:t> </a:t>
            </a:r>
            <a:r>
              <a:rPr lang="it-IT" dirty="0" err="1" smtClean="0">
                <a:cs typeface="Times New Roman" pitchFamily="18" charset="0"/>
              </a:rPr>
              <a:t>published</a:t>
            </a:r>
            <a:r>
              <a:rPr lang="it-IT" dirty="0" smtClean="0">
                <a:cs typeface="Times New Roman" pitchFamily="18" charset="0"/>
              </a:rPr>
              <a:t> a </a:t>
            </a:r>
            <a:r>
              <a:rPr lang="it-IT" dirty="0" err="1" smtClean="0">
                <a:cs typeface="Times New Roman" pitchFamily="18" charset="0"/>
              </a:rPr>
              <a:t>search</a:t>
            </a:r>
            <a:r>
              <a:rPr lang="it-IT" dirty="0" smtClean="0">
                <a:cs typeface="Times New Roman" pitchFamily="18" charset="0"/>
              </a:rPr>
              <a:t> </a:t>
            </a:r>
            <a:r>
              <a:rPr lang="it-IT" dirty="0" err="1" smtClean="0">
                <a:cs typeface="Times New Roman" pitchFamily="18" charset="0"/>
              </a:rPr>
              <a:t>of</a:t>
            </a:r>
            <a:r>
              <a:rPr lang="it-IT" dirty="0" smtClean="0"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it-IT" dirty="0" smtClean="0">
                <a:cs typeface="Times New Roman" pitchFamily="18" charset="0"/>
                <a:sym typeface="Symbol"/>
              </a:rPr>
              <a:t></a:t>
            </a:r>
            <a:r>
              <a:rPr lang="el-GR" dirty="0" smtClean="0">
                <a:cs typeface="Times New Roman" pitchFamily="18" charset="0"/>
                <a:sym typeface="Symbol"/>
              </a:rPr>
              <a:t>η</a:t>
            </a:r>
            <a:r>
              <a:rPr lang="it-IT" dirty="0" smtClean="0">
                <a:cs typeface="Times New Roman" pitchFamily="18" charset="0"/>
                <a:sym typeface="Symbol"/>
              </a:rPr>
              <a:t>U, </a:t>
            </a:r>
            <a:r>
              <a:rPr lang="el-GR" dirty="0" smtClean="0">
                <a:cs typeface="Times New Roman" pitchFamily="18" charset="0"/>
              </a:rPr>
              <a:t>η</a:t>
            </a:r>
            <a:r>
              <a:rPr lang="el-GR" dirty="0" smtClean="0">
                <a:cs typeface="Times New Roman" pitchFamily="18" charset="0"/>
                <a:sym typeface="Symbol"/>
              </a:rPr>
              <a:t></a:t>
            </a:r>
            <a:r>
              <a:rPr lang="it-IT" baseline="30000" dirty="0" smtClean="0">
                <a:cs typeface="Times New Roman" pitchFamily="18" charset="0"/>
                <a:sym typeface="Symbol"/>
              </a:rPr>
              <a:t>+</a:t>
            </a:r>
            <a:r>
              <a:rPr lang="el-GR" dirty="0" smtClean="0">
                <a:cs typeface="Times New Roman" pitchFamily="18" charset="0"/>
                <a:sym typeface="Symbol"/>
              </a:rPr>
              <a:t></a:t>
            </a:r>
            <a:r>
              <a:rPr lang="it-IT" baseline="30000" dirty="0" smtClean="0">
                <a:cs typeface="Times New Roman" pitchFamily="18" charset="0"/>
                <a:sym typeface="Symbol"/>
              </a:rPr>
              <a:t>-</a:t>
            </a:r>
            <a:r>
              <a:rPr lang="el-GR" dirty="0" smtClean="0">
                <a:cs typeface="Times New Roman" pitchFamily="18" charset="0"/>
                <a:sym typeface="Symbol"/>
              </a:rPr>
              <a:t></a:t>
            </a:r>
            <a:r>
              <a:rPr lang="it-IT" baseline="30000" dirty="0" smtClean="0">
                <a:cs typeface="Times New Roman" pitchFamily="18" charset="0"/>
                <a:sym typeface="Symbol"/>
              </a:rPr>
              <a:t>0 </a:t>
            </a:r>
            <a:r>
              <a:rPr lang="it-IT" dirty="0" err="1" smtClean="0">
                <a:cs typeface="Times New Roman" pitchFamily="18" charset="0"/>
                <a:sym typeface="Symbol"/>
              </a:rPr>
              <a:t>decay</a:t>
            </a:r>
            <a:endParaRPr lang="it-IT" dirty="0" smtClean="0">
              <a:cs typeface="Times New Roman" pitchFamily="18" charset="0"/>
              <a:sym typeface="Symbol"/>
            </a:endParaRPr>
          </a:p>
          <a:p>
            <a:pPr marL="342900" indent="-342900"/>
            <a:r>
              <a:rPr lang="it-IT" dirty="0" smtClean="0">
                <a:cs typeface="Times New Roman" pitchFamily="18" charset="0"/>
              </a:rPr>
              <a:t>(</a:t>
            </a:r>
            <a:r>
              <a:rPr lang="it-IT" dirty="0" err="1" smtClean="0"/>
              <a:t>Phys.Lett.</a:t>
            </a:r>
            <a:r>
              <a:rPr lang="it-IT" dirty="0" smtClean="0"/>
              <a:t> B706 (2012) 251-255)</a:t>
            </a:r>
          </a:p>
          <a:p>
            <a:pPr algn="just"/>
            <a:endParaRPr lang="it-IT" sz="2400" dirty="0" smtClean="0">
              <a:cs typeface="Times New Roman" pitchFamily="18" charset="0"/>
            </a:endParaRPr>
          </a:p>
          <a:p>
            <a:pPr algn="just"/>
            <a:endParaRPr lang="it-IT" sz="24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just"/>
            <a:r>
              <a:rPr lang="it-IT" dirty="0" smtClean="0">
                <a:cs typeface="Times New Roman" pitchFamily="18" charset="0"/>
              </a:rPr>
              <a:t>Background </a:t>
            </a:r>
            <a:r>
              <a:rPr lang="it-IT" dirty="0" err="1" smtClean="0">
                <a:cs typeface="Times New Roman" pitchFamily="18" charset="0"/>
              </a:rPr>
              <a:t>rejection</a:t>
            </a:r>
            <a:r>
              <a:rPr lang="it-IT" dirty="0" smtClean="0">
                <a:cs typeface="Times New Roman" pitchFamily="18" charset="0"/>
              </a:rPr>
              <a:t> </a:t>
            </a:r>
            <a:r>
              <a:rPr lang="it-IT" dirty="0" err="1" smtClean="0">
                <a:cs typeface="Times New Roman" pitchFamily="18" charset="0"/>
              </a:rPr>
              <a:t>improved</a:t>
            </a:r>
            <a:r>
              <a:rPr lang="it-IT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it-IT" dirty="0" err="1" smtClean="0">
                <a:cs typeface="Times New Roman" pitchFamily="18" charset="0"/>
              </a:rPr>
              <a:t>by</a:t>
            </a:r>
            <a:r>
              <a:rPr lang="it-IT" dirty="0" smtClean="0">
                <a:cs typeface="Times New Roman" pitchFamily="18" charset="0"/>
              </a:rPr>
              <a:t> </a:t>
            </a:r>
            <a:r>
              <a:rPr lang="it-IT" dirty="0" err="1" smtClean="0">
                <a:cs typeface="Times New Roman" pitchFamily="18" charset="0"/>
              </a:rPr>
              <a:t>adding</a:t>
            </a:r>
            <a:r>
              <a:rPr lang="it-IT" dirty="0" smtClean="0">
                <a:cs typeface="Times New Roman" pitchFamily="18" charset="0"/>
              </a:rPr>
              <a:t> a cut on the </a:t>
            </a:r>
            <a:r>
              <a:rPr lang="it-IT" dirty="0" err="1" smtClean="0">
                <a:cs typeface="Times New Roman" pitchFamily="18" charset="0"/>
              </a:rPr>
              <a:t>recoil</a:t>
            </a:r>
            <a:r>
              <a:rPr lang="it-IT" dirty="0" smtClean="0">
                <a:cs typeface="Times New Roman" pitchFamily="18" charset="0"/>
              </a:rPr>
              <a:t> mass </a:t>
            </a:r>
            <a:r>
              <a:rPr lang="it-IT" dirty="0" err="1" smtClean="0">
                <a:cs typeface="Times New Roman" pitchFamily="18" charset="0"/>
              </a:rPr>
              <a:t>to</a:t>
            </a:r>
            <a:r>
              <a:rPr lang="it-IT" dirty="0" smtClean="0">
                <a:cs typeface="Times New Roman" pitchFamily="18" charset="0"/>
              </a:rPr>
              <a:t> the </a:t>
            </a:r>
            <a:r>
              <a:rPr lang="it-IT" dirty="0" err="1" smtClean="0">
                <a:cs typeface="Times New Roman" pitchFamily="18" charset="0"/>
              </a:rPr>
              <a:t>ee</a:t>
            </a:r>
            <a:r>
              <a:rPr lang="it-IT" dirty="0" smtClean="0">
                <a:cs typeface="Times New Roman" pitchFamily="18" charset="0"/>
                <a:sym typeface="Symbol"/>
              </a:rPr>
              <a:t></a:t>
            </a:r>
            <a:r>
              <a:rPr lang="it-IT" baseline="30000" dirty="0" smtClean="0">
                <a:cs typeface="Times New Roman" pitchFamily="18" charset="0"/>
                <a:sym typeface="Symbol"/>
              </a:rPr>
              <a:t>+</a:t>
            </a:r>
            <a:r>
              <a:rPr lang="it-IT" dirty="0" smtClean="0">
                <a:cs typeface="Times New Roman" pitchFamily="18" charset="0"/>
                <a:sym typeface="Symbol"/>
              </a:rPr>
              <a:t></a:t>
            </a:r>
            <a:r>
              <a:rPr lang="it-IT" baseline="30000" dirty="0" smtClean="0">
                <a:cs typeface="Times New Roman" pitchFamily="18" charset="0"/>
                <a:sym typeface="Symbol"/>
              </a:rPr>
              <a:t>-</a:t>
            </a:r>
            <a:r>
              <a:rPr lang="it-IT" dirty="0" smtClean="0">
                <a:cs typeface="Times New Roman" pitchFamily="18" charset="0"/>
                <a:sym typeface="Symbol"/>
              </a:rPr>
              <a:t> </a:t>
            </a:r>
            <a:r>
              <a:rPr lang="it-IT" dirty="0" smtClean="0">
                <a:cs typeface="Times New Roman" pitchFamily="18" charset="0"/>
              </a:rPr>
              <a:t>system (</a:t>
            </a:r>
            <a:r>
              <a:rPr lang="el-GR" dirty="0" smtClean="0">
                <a:cs typeface="Times New Roman" pitchFamily="18" charset="0"/>
              </a:rPr>
              <a:t>π</a:t>
            </a:r>
            <a:r>
              <a:rPr lang="it-IT" baseline="30000" dirty="0" smtClean="0">
                <a:cs typeface="Times New Roman" pitchFamily="18" charset="0"/>
              </a:rPr>
              <a:t>0</a:t>
            </a:r>
            <a:r>
              <a:rPr lang="it-IT" dirty="0" smtClean="0">
                <a:cs typeface="Times New Roman" pitchFamily="18" charset="0"/>
              </a:rPr>
              <a:t>):</a:t>
            </a:r>
          </a:p>
          <a:p>
            <a:endParaRPr lang="it-IT" sz="2400" dirty="0"/>
          </a:p>
        </p:txBody>
      </p:sp>
      <p:sp>
        <p:nvSpPr>
          <p:cNvPr id="5" name="Rectangle 4"/>
          <p:cNvSpPr/>
          <p:nvPr/>
        </p:nvSpPr>
        <p:spPr>
          <a:xfrm>
            <a:off x="144016" y="3789040"/>
            <a:ext cx="3563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100 &lt; </a:t>
            </a:r>
            <a:r>
              <a:rPr lang="it-IT" sz="2000" b="1" dirty="0" err="1" smtClean="0">
                <a:solidFill>
                  <a:srgbClr val="FF0000"/>
                </a:solidFill>
              </a:rPr>
              <a:t>M</a:t>
            </a:r>
            <a:r>
              <a:rPr lang="it-IT" sz="2000" b="1" baseline="-25000" dirty="0" err="1" smtClean="0">
                <a:solidFill>
                  <a:srgbClr val="FF0000"/>
                </a:solidFill>
              </a:rPr>
              <a:t>recoil</a:t>
            </a:r>
            <a:r>
              <a:rPr lang="it-IT" sz="2000" b="1" dirty="0" smtClean="0">
                <a:solidFill>
                  <a:srgbClr val="FF0000"/>
                </a:solidFill>
              </a:rPr>
              <a:t>(</a:t>
            </a:r>
            <a:r>
              <a:rPr lang="it-IT" sz="2000" b="1" dirty="0" err="1" smtClean="0">
                <a:solidFill>
                  <a:srgbClr val="FF0000"/>
                </a:solidFill>
              </a:rPr>
              <a:t>ee</a:t>
            </a:r>
            <a:r>
              <a:rPr lang="it-IT" sz="2000" b="1" dirty="0" smtClean="0">
                <a:solidFill>
                  <a:srgbClr val="FF0000"/>
                </a:solidFill>
                <a:sym typeface="Symbol"/>
              </a:rPr>
              <a:t></a:t>
            </a:r>
            <a:r>
              <a:rPr lang="it-IT" sz="2000" b="1" dirty="0" smtClean="0">
                <a:solidFill>
                  <a:srgbClr val="FF0000"/>
                </a:solidFill>
              </a:rPr>
              <a:t>) </a:t>
            </a:r>
            <a:r>
              <a:rPr lang="it-IT" sz="2000" b="1" dirty="0">
                <a:solidFill>
                  <a:srgbClr val="FF0000"/>
                </a:solidFill>
              </a:rPr>
              <a:t>&lt; 160 </a:t>
            </a:r>
            <a:r>
              <a:rPr lang="it-IT" sz="2000" b="1" dirty="0" err="1" smtClean="0">
                <a:solidFill>
                  <a:srgbClr val="FF0000"/>
                </a:solidFill>
              </a:rPr>
              <a:t>MeV</a:t>
            </a:r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942046" y="2099190"/>
            <a:ext cx="0" cy="1295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77590" y="2099190"/>
            <a:ext cx="0" cy="1295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76456" y="6381750"/>
            <a:ext cx="467544" cy="476250"/>
          </a:xfrm>
        </p:spPr>
        <p:txBody>
          <a:bodyPr/>
          <a:lstStyle/>
          <a:p>
            <a:fld id="{F01274B9-C33E-4EB7-8E59-11896027E3A8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3717032"/>
            <a:ext cx="2890682" cy="288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05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sellaDiTesto 12"/>
          <p:cNvSpPr txBox="1">
            <a:spLocks noChangeArrowheads="1"/>
          </p:cNvSpPr>
          <p:nvPr/>
        </p:nvSpPr>
        <p:spPr bwMode="auto">
          <a:xfrm>
            <a:off x="157162" y="620688"/>
            <a:ext cx="898683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  <a:buFont typeface="Wingdings" charset="0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charset="0"/>
              </a:rPr>
              <a:t>No clear signal structure observed above background  UL evaluation</a:t>
            </a:r>
          </a:p>
          <a:p>
            <a:pPr>
              <a:lnSpc>
                <a:spcPct val="120000"/>
              </a:lnSpc>
              <a:buFont typeface="Wingdings" charset="0"/>
              <a:buChar char="Ø"/>
            </a:pP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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l-GR" sz="16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η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U MC sample divided in subsamples of 1 </a:t>
            </a:r>
            <a:r>
              <a:rPr lang="en-US" sz="1600" b="0" dirty="0" err="1" smtClean="0">
                <a:latin typeface="Times New Roman" pitchFamily="18" charset="0"/>
                <a:cs typeface="Times New Roman" pitchFamily="18" charset="0"/>
                <a:sym typeface="Symbol" charset="0"/>
              </a:rPr>
              <a:t>MeV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 width in 5&lt; M</a:t>
            </a:r>
            <a:r>
              <a:rPr lang="en-US" sz="1600" b="0" baseline="-2500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U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&lt; 456 </a:t>
            </a:r>
            <a:r>
              <a:rPr lang="en-US" sz="1600" b="0" dirty="0" err="1" smtClean="0">
                <a:latin typeface="Times New Roman" pitchFamily="18" charset="0"/>
                <a:cs typeface="Times New Roman" pitchFamily="18" charset="0"/>
                <a:sym typeface="Symbol" charset="0"/>
              </a:rPr>
              <a:t>MeV</a:t>
            </a:r>
            <a:endParaRPr lang="en-US" sz="1600" b="0" dirty="0" smtClean="0">
              <a:latin typeface="Times New Roman" pitchFamily="18" charset="0"/>
              <a:cs typeface="Times New Roman" pitchFamily="18" charset="0"/>
              <a:sym typeface="Symbol" charset="0"/>
            </a:endParaRPr>
          </a:p>
          <a:p>
            <a:pPr>
              <a:lnSpc>
                <a:spcPct val="120000"/>
              </a:lnSpc>
              <a:buFont typeface="Wingdings" charset="0"/>
              <a:buChar char="Ø"/>
            </a:pPr>
            <a:r>
              <a:rPr lang="en-US" sz="1600" b="0" dirty="0" smtClean="0">
                <a:cs typeface="Times New Roman" pitchFamily="18" charset="0"/>
                <a:sym typeface="Symbol" charset="0"/>
              </a:rPr>
              <a:t>background → fit of the </a:t>
            </a:r>
            <a:r>
              <a:rPr lang="en-US" sz="1600" b="0" dirty="0" err="1" smtClean="0">
                <a:cs typeface="Times New Roman" pitchFamily="18" charset="0"/>
                <a:sym typeface="Symbol" charset="0"/>
              </a:rPr>
              <a:t>M</a:t>
            </a:r>
            <a:r>
              <a:rPr lang="en-US" sz="1600" b="0" baseline="-25000" dirty="0" err="1" smtClean="0">
                <a:cs typeface="Times New Roman" pitchFamily="18" charset="0"/>
                <a:sym typeface="Symbol" charset="0"/>
              </a:rPr>
              <a:t>ee</a:t>
            </a:r>
            <a:r>
              <a:rPr lang="en-US" sz="1600" b="0" dirty="0" smtClean="0">
                <a:cs typeface="Times New Roman" pitchFamily="18" charset="0"/>
                <a:sym typeface="Symbol" charset="0"/>
              </a:rPr>
              <a:t> distribution excluding the 5 bins around </a:t>
            </a:r>
            <a:r>
              <a:rPr lang="en-US" sz="1600" b="0" dirty="0" smtClean="0">
                <a:latin typeface="Times" pitchFamily="18" charset="0"/>
                <a:cs typeface="Times" pitchFamily="18" charset="0"/>
                <a:sym typeface="Symbol" charset="0"/>
              </a:rPr>
              <a:t>M</a:t>
            </a:r>
            <a:r>
              <a:rPr lang="en-US" sz="1600" b="0" baseline="-25000" dirty="0" smtClean="0">
                <a:latin typeface="Times" pitchFamily="18" charset="0"/>
                <a:cs typeface="Times" pitchFamily="18" charset="0"/>
                <a:sym typeface="Symbol" charset="0"/>
              </a:rPr>
              <a:t>U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 </a:t>
            </a:r>
          </a:p>
          <a:p>
            <a:pPr>
              <a:lnSpc>
                <a:spcPct val="120000"/>
              </a:lnSpc>
              <a:buFont typeface="Wingdings" charset="0"/>
              <a:buChar char="Ø"/>
            </a:pP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For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each M</a:t>
            </a:r>
            <a:r>
              <a:rPr lang="en-US" sz="1600" b="0" baseline="-25000" dirty="0">
                <a:latin typeface="Times New Roman" pitchFamily="18" charset="0"/>
                <a:cs typeface="Times New Roman" pitchFamily="18" charset="0"/>
                <a:sym typeface="Symbol" charset="0"/>
              </a:rPr>
              <a:t>U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value the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charset="0"/>
              </a:rPr>
              <a:t>90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charset="0"/>
              </a:rPr>
              <a:t>% C.L.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exclusion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using  the CL</a:t>
            </a:r>
            <a:r>
              <a:rPr lang="en-US" sz="1600" b="0" baseline="-25000" dirty="0">
                <a:latin typeface="Times New Roman" pitchFamily="18" charset="0"/>
                <a:cs typeface="Times New Roman" pitchFamily="18" charset="0"/>
                <a:sym typeface="Symbol" charset="0"/>
              </a:rPr>
              <a:t>S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 method (error on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bkg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included)</a:t>
            </a:r>
            <a:endParaRPr lang="it-IT" sz="16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3491881" y="1979547"/>
            <a:ext cx="5585309" cy="2817605"/>
            <a:chOff x="-293226" y="3707740"/>
            <a:chExt cx="5585309" cy="2817605"/>
          </a:xfrm>
          <a:noFill/>
        </p:grpSpPr>
        <p:grpSp>
          <p:nvGrpSpPr>
            <p:cNvPr id="12" name="Group 15"/>
            <p:cNvGrpSpPr/>
            <p:nvPr/>
          </p:nvGrpSpPr>
          <p:grpSpPr>
            <a:xfrm>
              <a:off x="-293226" y="3998135"/>
              <a:ext cx="5585309" cy="2527210"/>
              <a:chOff x="2206104" y="3773581"/>
              <a:chExt cx="5361799" cy="2462752"/>
            </a:xfrm>
            <a:grpFill/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59" t="53882" r="4025"/>
              <a:stretch>
                <a:fillRect/>
              </a:stretch>
            </p:blipFill>
            <p:spPr bwMode="auto">
              <a:xfrm>
                <a:off x="2521673" y="3773581"/>
                <a:ext cx="5046230" cy="2336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6073" b="46481"/>
              <a:stretch>
                <a:fillRect/>
              </a:stretch>
            </p:blipFill>
            <p:spPr bwMode="auto">
              <a:xfrm>
                <a:off x="2206104" y="5869049"/>
                <a:ext cx="5259381" cy="367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ettangolo 16"/>
            <p:cNvSpPr/>
            <p:nvPr/>
          </p:nvSpPr>
          <p:spPr>
            <a:xfrm>
              <a:off x="467544" y="3707740"/>
              <a:ext cx="411048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cs typeface="Times New Roman" pitchFamily="18" charset="0"/>
                </a:rPr>
                <a:t>UL on </a:t>
              </a:r>
              <a:r>
                <a:rPr lang="en-US" b="1" dirty="0" smtClean="0">
                  <a:solidFill>
                    <a:srgbClr val="0070C0"/>
                  </a:solidFill>
                  <a:cs typeface="Times New Roman" pitchFamily="18" charset="0"/>
                </a:rPr>
                <a:t>BR</a:t>
              </a:r>
              <a:r>
                <a:rPr lang="en-US" b="1" dirty="0" smtClean="0">
                  <a:cs typeface="Times New Roman" pitchFamily="18" charset="0"/>
                </a:rPr>
                <a:t> (</a:t>
              </a:r>
              <a:r>
                <a:rPr lang="en-US" b="1" dirty="0" smtClean="0">
                  <a:cs typeface="Times New Roman" pitchFamily="18" charset="0"/>
                  <a:sym typeface="Symbol"/>
                </a:rPr>
                <a:t></a:t>
              </a:r>
              <a:r>
                <a:rPr lang="el-GR" b="1" dirty="0" smtClean="0">
                  <a:cs typeface="Times New Roman" pitchFamily="18" charset="0"/>
                  <a:sym typeface="Symbol"/>
                </a:rPr>
                <a:t>η</a:t>
              </a:r>
              <a:r>
                <a:rPr lang="en-US" b="1" dirty="0" smtClean="0">
                  <a:cs typeface="Times New Roman" pitchFamily="18" charset="0"/>
                </a:rPr>
                <a:t>U, U</a:t>
              </a:r>
              <a:r>
                <a:rPr lang="en-US" b="1" dirty="0" smtClean="0">
                  <a:cs typeface="Times New Roman" pitchFamily="18" charset="0"/>
                  <a:sym typeface="Symbol"/>
                </a:rPr>
                <a:t></a:t>
              </a:r>
              <a:r>
                <a:rPr lang="en-US" b="1" dirty="0" smtClean="0">
                  <a:cs typeface="Times New Roman" pitchFamily="18" charset="0"/>
                </a:rPr>
                <a:t>e</a:t>
              </a:r>
              <a:r>
                <a:rPr lang="en-US" b="1" baseline="30000" dirty="0" smtClean="0">
                  <a:cs typeface="Times New Roman" pitchFamily="18" charset="0"/>
                </a:rPr>
                <a:t>+</a:t>
              </a:r>
              <a:r>
                <a:rPr lang="en-US" b="1" dirty="0" smtClean="0">
                  <a:cs typeface="Times New Roman" pitchFamily="18" charset="0"/>
                </a:rPr>
                <a:t>e</a:t>
              </a:r>
              <a:r>
                <a:rPr lang="en-US" b="1" baseline="30000" dirty="0" smtClean="0">
                  <a:cs typeface="Times New Roman" pitchFamily="18" charset="0"/>
                </a:rPr>
                <a:t>-</a:t>
              </a:r>
              <a:r>
                <a:rPr lang="en-US" b="1" dirty="0" smtClean="0">
                  <a:cs typeface="Times New Roman" pitchFamily="18" charset="0"/>
                </a:rPr>
                <a:t>) @ 90% CL</a:t>
              </a:r>
              <a:endParaRPr lang="en-US" b="1" dirty="0">
                <a:cs typeface="Times New Roman" pitchFamily="18" charset="0"/>
              </a:endParaRPr>
            </a:p>
          </p:txBody>
        </p:sp>
      </p:grp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2267496" y="12166"/>
            <a:ext cx="3960688" cy="620712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3200" b="0" dirty="0" smtClean="0">
                <a:cs typeface="Times New Roman" pitchFamily="18" charset="0"/>
                <a:sym typeface="Symbol"/>
              </a:rPr>
              <a:t></a:t>
            </a:r>
            <a:r>
              <a:rPr lang="it-IT" sz="3200" b="0" dirty="0" smtClean="0">
                <a:latin typeface="Times New Roman"/>
                <a:cs typeface="Times New Roman"/>
                <a:sym typeface="Symbol"/>
              </a:rPr>
              <a:t></a:t>
            </a:r>
            <a:r>
              <a:rPr lang="el-GR" sz="3200" b="0" dirty="0" smtClean="0">
                <a:latin typeface="Times New Roman"/>
                <a:cs typeface="Times New Roman"/>
              </a:rPr>
              <a:t>η</a:t>
            </a:r>
            <a:r>
              <a:rPr lang="it-IT" sz="3200" b="0" dirty="0" smtClean="0">
                <a:latin typeface="Times New Roman"/>
                <a:cs typeface="Times New Roman"/>
              </a:rPr>
              <a:t>U: upper </a:t>
            </a:r>
            <a:r>
              <a:rPr lang="it-IT" sz="3200" b="0" dirty="0" err="1" smtClean="0">
                <a:latin typeface="Times New Roman"/>
                <a:cs typeface="Times New Roman"/>
              </a:rPr>
              <a:t>limits</a:t>
            </a:r>
            <a:r>
              <a:rPr lang="en-US" sz="3200" b="0" dirty="0" smtClean="0">
                <a:latin typeface="Arial"/>
                <a:cs typeface="Arial"/>
              </a:rPr>
              <a:t> </a:t>
            </a:r>
          </a:p>
        </p:txBody>
      </p:sp>
      <p:grpSp>
        <p:nvGrpSpPr>
          <p:cNvPr id="46" name="Gruppo 45"/>
          <p:cNvGrpSpPr/>
          <p:nvPr/>
        </p:nvGrpSpPr>
        <p:grpSpPr>
          <a:xfrm>
            <a:off x="-73024" y="1988840"/>
            <a:ext cx="4068960" cy="2304256"/>
            <a:chOff x="-73024" y="1916832"/>
            <a:chExt cx="4068960" cy="2304256"/>
          </a:xfrm>
        </p:grpSpPr>
        <p:grpSp>
          <p:nvGrpSpPr>
            <p:cNvPr id="18" name="Gruppo 17"/>
            <p:cNvGrpSpPr/>
            <p:nvPr/>
          </p:nvGrpSpPr>
          <p:grpSpPr>
            <a:xfrm>
              <a:off x="-73024" y="1916832"/>
              <a:ext cx="4068960" cy="2304256"/>
              <a:chOff x="5147048" y="1916832"/>
              <a:chExt cx="4068960" cy="2304256"/>
            </a:xfrm>
          </p:grpSpPr>
          <p:pic>
            <p:nvPicPr>
              <p:cNvPr id="10" name="Picture 19" descr="ul_br_smooth2.eps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6" t="9222" r="6200" b="45527"/>
              <a:stretch/>
            </p:blipFill>
            <p:spPr>
              <a:xfrm>
                <a:off x="5220072" y="2229455"/>
                <a:ext cx="3888432" cy="1991633"/>
              </a:xfrm>
              <a:prstGeom prst="rect">
                <a:avLst/>
              </a:prstGeom>
            </p:spPr>
          </p:pic>
          <p:sp>
            <p:nvSpPr>
              <p:cNvPr id="16" name="Rettangolo 15"/>
              <p:cNvSpPr/>
              <p:nvPr/>
            </p:nvSpPr>
            <p:spPr>
              <a:xfrm>
                <a:off x="5147048" y="1916832"/>
                <a:ext cx="406896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cs typeface="Times New Roman" pitchFamily="18" charset="0"/>
                  </a:rPr>
                  <a:t>UL on </a:t>
                </a:r>
                <a:r>
                  <a:rPr lang="en-US" sz="1600" b="1" dirty="0" smtClean="0">
                    <a:solidFill>
                      <a:srgbClr val="0070C0"/>
                    </a:solidFill>
                    <a:cs typeface="Times New Roman" pitchFamily="18" charset="0"/>
                  </a:rPr>
                  <a:t>N. of ev. </a:t>
                </a:r>
                <a:r>
                  <a:rPr lang="en-US" sz="1600" b="1" dirty="0" smtClean="0">
                    <a:cs typeface="Times New Roman" pitchFamily="18" charset="0"/>
                  </a:rPr>
                  <a:t>(</a:t>
                </a:r>
                <a:r>
                  <a:rPr lang="en-US" sz="1600" b="1" dirty="0" smtClean="0">
                    <a:cs typeface="Times New Roman" pitchFamily="18" charset="0"/>
                    <a:sym typeface="Symbol"/>
                  </a:rPr>
                  <a:t></a:t>
                </a:r>
                <a:r>
                  <a:rPr lang="el-GR" sz="1600" b="1" dirty="0" smtClean="0">
                    <a:cs typeface="Times New Roman" pitchFamily="18" charset="0"/>
                    <a:sym typeface="Symbol"/>
                  </a:rPr>
                  <a:t>η</a:t>
                </a:r>
                <a:r>
                  <a:rPr lang="en-US" sz="1600" b="1" dirty="0" smtClean="0">
                    <a:cs typeface="Times New Roman" pitchFamily="18" charset="0"/>
                  </a:rPr>
                  <a:t>U, </a:t>
                </a:r>
                <a:r>
                  <a:rPr lang="en-US" sz="1600" b="1" dirty="0" err="1" smtClean="0">
                    <a:cs typeface="Times New Roman" pitchFamily="18" charset="0"/>
                  </a:rPr>
                  <a:t>U</a:t>
                </a:r>
                <a:r>
                  <a:rPr lang="en-US" sz="1600" b="1" dirty="0" err="1" smtClean="0">
                    <a:cs typeface="Times New Roman" pitchFamily="18" charset="0"/>
                    <a:sym typeface="Symbol"/>
                  </a:rPr>
                  <a:t></a:t>
                </a:r>
                <a:r>
                  <a:rPr lang="en-US" sz="1600" b="1" dirty="0" err="1" smtClean="0">
                    <a:cs typeface="Times New Roman" pitchFamily="18" charset="0"/>
                  </a:rPr>
                  <a:t>e</a:t>
                </a:r>
                <a:r>
                  <a:rPr lang="en-US" sz="1600" b="1" baseline="30000" dirty="0" err="1" smtClean="0">
                    <a:cs typeface="Times New Roman" pitchFamily="18" charset="0"/>
                  </a:rPr>
                  <a:t>+</a:t>
                </a:r>
                <a:r>
                  <a:rPr lang="en-US" sz="1600" b="1" dirty="0" err="1" smtClean="0">
                    <a:cs typeface="Times New Roman" pitchFamily="18" charset="0"/>
                  </a:rPr>
                  <a:t>e</a:t>
                </a:r>
                <a:r>
                  <a:rPr lang="en-US" sz="1600" b="1" baseline="30000" dirty="0" smtClean="0">
                    <a:cs typeface="Times New Roman" pitchFamily="18" charset="0"/>
                  </a:rPr>
                  <a:t>-</a:t>
                </a:r>
                <a:r>
                  <a:rPr lang="en-US" sz="1600" b="1" dirty="0" smtClean="0">
                    <a:cs typeface="Times New Roman" pitchFamily="18" charset="0"/>
                  </a:rPr>
                  <a:t>) @ 90% CL</a:t>
                </a:r>
                <a:endParaRPr lang="en-US" sz="1600" b="1" dirty="0">
                  <a:cs typeface="Times New Roman" pitchFamily="18" charset="0"/>
                </a:endParaRPr>
              </a:p>
            </p:txBody>
          </p:sp>
        </p:grpSp>
        <p:sp>
          <p:nvSpPr>
            <p:cNvPr id="34" name="CasellaDiTesto 33"/>
            <p:cNvSpPr txBox="1"/>
            <p:nvPr/>
          </p:nvSpPr>
          <p:spPr>
            <a:xfrm>
              <a:off x="2843808" y="2276872"/>
              <a:ext cx="79208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Font typeface="Symbol"/>
                <a:buChar char="·"/>
              </a:pPr>
              <a:r>
                <a:rPr lang="it-IT" sz="1400" dirty="0" smtClean="0">
                  <a:sym typeface="Symbol"/>
                </a:rPr>
                <a:t> </a:t>
              </a:r>
              <a:r>
                <a:rPr lang="it-IT" sz="1400" baseline="30000" dirty="0" smtClean="0">
                  <a:sym typeface="Symbol"/>
                </a:rPr>
                <a:t>+</a:t>
              </a:r>
              <a:r>
                <a:rPr lang="it-IT" sz="1400" dirty="0" smtClean="0">
                  <a:sym typeface="Symbol"/>
                </a:rPr>
                <a:t></a:t>
              </a:r>
              <a:r>
                <a:rPr lang="it-IT" sz="1400" baseline="30000" dirty="0" smtClean="0">
                  <a:sym typeface="Symbol"/>
                </a:rPr>
                <a:t>-</a:t>
              </a:r>
              <a:r>
                <a:rPr lang="it-IT" sz="1400" dirty="0" smtClean="0">
                  <a:sym typeface="Symbol"/>
                </a:rPr>
                <a:t></a:t>
              </a:r>
              <a:r>
                <a:rPr lang="it-IT" sz="1400" baseline="30000" dirty="0" smtClean="0">
                  <a:sym typeface="Symbol"/>
                </a:rPr>
                <a:t>0</a:t>
              </a:r>
              <a:endParaRPr lang="it-IT" sz="1400" dirty="0" smtClean="0">
                <a:sym typeface="Symbol"/>
              </a:endParaRPr>
            </a:p>
            <a:p>
              <a:r>
                <a:rPr lang="it-IT" sz="1400" dirty="0" smtClean="0">
                  <a:solidFill>
                    <a:schemeClr val="bg2"/>
                  </a:solidFill>
                  <a:sym typeface="Symbol"/>
                </a:rPr>
                <a:t></a:t>
              </a:r>
              <a:r>
                <a:rPr lang="it-IT" sz="1400" dirty="0" smtClean="0">
                  <a:sym typeface="Symbol"/>
                </a:rPr>
                <a:t> </a:t>
              </a:r>
              <a:r>
                <a:rPr lang="it-IT" sz="1400" baseline="30000" dirty="0" err="1" smtClean="0">
                  <a:sym typeface="Symbol"/>
                </a:rPr>
                <a:t>0</a:t>
              </a:r>
              <a:r>
                <a:rPr lang="it-IT" sz="1400" dirty="0" smtClean="0">
                  <a:sym typeface="Symbol"/>
                </a:rPr>
                <a:t></a:t>
              </a:r>
              <a:r>
                <a:rPr lang="it-IT" sz="1400" baseline="30000" dirty="0" err="1" smtClean="0">
                  <a:sym typeface="Symbol"/>
                </a:rPr>
                <a:t>0</a:t>
              </a:r>
              <a:r>
                <a:rPr lang="it-IT" sz="1400" dirty="0" smtClean="0">
                  <a:sym typeface="Symbol"/>
                </a:rPr>
                <a:t></a:t>
              </a:r>
              <a:r>
                <a:rPr lang="it-IT" sz="1400" baseline="30000" dirty="0" smtClean="0">
                  <a:sym typeface="Symbol"/>
                </a:rPr>
                <a:t>0</a:t>
              </a:r>
              <a:endParaRPr lang="it-IT" sz="1400" dirty="0" smtClean="0"/>
            </a:p>
          </p:txBody>
        </p:sp>
      </p:grpSp>
      <p:sp>
        <p:nvSpPr>
          <p:cNvPr id="35" name="Segnaposto numero diapositiva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251520" y="471585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To</a:t>
            </a:r>
            <a:r>
              <a:rPr lang="it-IT" dirty="0" smtClean="0"/>
              <a:t> express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limits</a:t>
            </a:r>
            <a:r>
              <a:rPr lang="it-IT" dirty="0" smtClean="0"/>
              <a:t> in </a:t>
            </a:r>
            <a:r>
              <a:rPr lang="it-IT" dirty="0" err="1" smtClean="0"/>
              <a:t>terms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</a:t>
            </a:r>
            <a:r>
              <a:rPr lang="it-IT" baseline="30000" dirty="0" smtClean="0">
                <a:sym typeface="Symbol"/>
              </a:rPr>
              <a:t>2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we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need</a:t>
            </a:r>
            <a:r>
              <a:rPr lang="it-IT" dirty="0" smtClean="0">
                <a:sym typeface="Symbol"/>
              </a:rPr>
              <a:t> a </a:t>
            </a:r>
            <a:r>
              <a:rPr lang="it-IT" dirty="0" err="1" smtClean="0">
                <a:sym typeface="Symbol"/>
              </a:rPr>
              <a:t>form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factor</a:t>
            </a:r>
            <a:endParaRPr lang="it-IT" dirty="0"/>
          </a:p>
        </p:txBody>
      </p:sp>
      <p:pic>
        <p:nvPicPr>
          <p:cNvPr id="37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34905"/>
            <a:ext cx="21240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"/>
          <p:cNvGrpSpPr/>
          <p:nvPr/>
        </p:nvGrpSpPr>
        <p:grpSpPr>
          <a:xfrm>
            <a:off x="2915816" y="5157241"/>
            <a:ext cx="5205859" cy="1008063"/>
            <a:chOff x="3378518" y="5164455"/>
            <a:chExt cx="5205859" cy="1008063"/>
          </a:xfrm>
        </p:grpSpPr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455" y="5164455"/>
              <a:ext cx="19050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3378518" y="5353368"/>
              <a:ext cx="123190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 dirty="0"/>
                <a:t>FF slope:</a:t>
              </a:r>
            </a:p>
          </p:txBody>
        </p:sp>
        <p:sp>
          <p:nvSpPr>
            <p:cNvPr id="41" name="AutoShape 22"/>
            <p:cNvSpPr>
              <a:spLocks/>
            </p:cNvSpPr>
            <p:nvPr/>
          </p:nvSpPr>
          <p:spPr bwMode="auto">
            <a:xfrm>
              <a:off x="4623118" y="5237480"/>
              <a:ext cx="144462" cy="720725"/>
            </a:xfrm>
            <a:prstGeom prst="leftBrace">
              <a:avLst>
                <a:gd name="adj1" fmla="val 415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2" name="Picture 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518" y="5613718"/>
              <a:ext cx="260985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9343" y="5569268"/>
              <a:ext cx="100012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Oval 26"/>
            <p:cNvSpPr>
              <a:spLocks noChangeArrowheads="1"/>
            </p:cNvSpPr>
            <p:nvPr/>
          </p:nvSpPr>
          <p:spPr bwMode="auto">
            <a:xfrm>
              <a:off x="7431976" y="5380355"/>
              <a:ext cx="1152401" cy="79216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958510" y="6197242"/>
            <a:ext cx="38202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… but</a:t>
            </a:r>
            <a:r>
              <a:rPr lang="en-US" sz="2000" dirty="0" smtClean="0">
                <a:solidFill>
                  <a:srgbClr val="FF0000"/>
                </a:solidFill>
              </a:rPr>
              <a:t>  SND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FF0000"/>
                </a:solidFill>
                <a:latin typeface="SymbolProp BT" pitchFamily="2" charset="2"/>
              </a:rPr>
              <a:t>fh</a:t>
            </a:r>
            <a:r>
              <a:rPr lang="en-US" sz="2000" dirty="0">
                <a:solidFill>
                  <a:srgbClr val="FF0000"/>
                </a:solidFill>
              </a:rPr>
              <a:t>= (3.8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±1.8</a:t>
            </a:r>
            <a:r>
              <a:rPr lang="en-US" sz="2000" dirty="0">
                <a:solidFill>
                  <a:srgbClr val="FF0000"/>
                </a:solidFill>
              </a:rPr>
              <a:t>) GeV</a:t>
            </a:r>
            <a:r>
              <a:rPr lang="en-US" sz="2000" baseline="30000" dirty="0">
                <a:solidFill>
                  <a:srgbClr val="FF0000"/>
                </a:solidFill>
                <a:latin typeface="Symbol" pitchFamily="18" charset="2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932688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496" y="764704"/>
            <a:ext cx="38884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U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only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ee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,</a:t>
            </a:r>
            <a:r>
              <a:rPr lang="el-GR" dirty="0" smtClean="0">
                <a:solidFill>
                  <a:srgbClr val="FF0000"/>
                </a:solidFill>
                <a:sym typeface="Symbol"/>
              </a:rPr>
              <a:t>μμ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with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equal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couplings</a:t>
            </a:r>
            <a:endParaRPr lang="it-IT" dirty="0" smtClean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  <a:p>
            <a:endParaRPr lang="it-IT" dirty="0" smtClean="0">
              <a:latin typeface="Times" pitchFamily="18" charset="0"/>
              <a:cs typeface="Times" pitchFamily="18" charset="0"/>
            </a:endParaRPr>
          </a:p>
          <a:p>
            <a:r>
              <a:rPr lang="it-IT" dirty="0" err="1" smtClean="0">
                <a:latin typeface="Times" pitchFamily="18" charset="0"/>
                <a:cs typeface="Times" pitchFamily="18" charset="0"/>
              </a:rPr>
              <a:t>Evaluated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with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both</a:t>
            </a:r>
            <a:r>
              <a:rPr lang="it-IT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theoretical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(VMD) and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measured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 (SND)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value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of the FF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slope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</a:t>
            </a:r>
          </a:p>
          <a:p>
            <a:endParaRPr lang="it-IT" dirty="0" smtClean="0">
              <a:latin typeface="Times" pitchFamily="18" charset="0"/>
              <a:cs typeface="Times" pitchFamily="18" charset="0"/>
            </a:endParaRPr>
          </a:p>
          <a:p>
            <a:r>
              <a:rPr lang="it-IT" dirty="0" err="1">
                <a:latin typeface="Times" pitchFamily="18" charset="0"/>
                <a:cs typeface="Times" pitchFamily="18" charset="0"/>
              </a:rPr>
              <a:t>W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e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 use the FF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slope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VMD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prediction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 (in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agreement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with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our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result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) to quote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limits</a:t>
            </a:r>
            <a:endParaRPr lang="it-IT" dirty="0" smtClean="0">
              <a:latin typeface="Times" pitchFamily="18" charset="0"/>
              <a:cs typeface="Times" pitchFamily="18" charset="0"/>
            </a:endParaRPr>
          </a:p>
          <a:p>
            <a:endParaRPr lang="it-IT" dirty="0">
              <a:latin typeface="Times" pitchFamily="18" charset="0"/>
              <a:cs typeface="Times" pitchFamily="18" charset="0"/>
            </a:endParaRPr>
          </a:p>
          <a:p>
            <a:endParaRPr lang="it-IT" dirty="0" smtClean="0">
              <a:latin typeface="Times" pitchFamily="18" charset="0"/>
              <a:cs typeface="Times" pitchFamily="18" charset="0"/>
            </a:endParaRPr>
          </a:p>
          <a:p>
            <a:endParaRPr lang="it-IT" sz="2000" dirty="0" smtClean="0"/>
          </a:p>
          <a:p>
            <a:r>
              <a:rPr lang="it-IT" dirty="0" smtClean="0">
                <a:solidFill>
                  <a:schemeClr val="accent2"/>
                </a:solidFill>
              </a:rPr>
              <a:t>A </a:t>
            </a:r>
            <a:r>
              <a:rPr lang="it-IT" dirty="0" err="1" smtClean="0">
                <a:solidFill>
                  <a:schemeClr val="accent2"/>
                </a:solidFill>
              </a:rPr>
              <a:t>factor</a:t>
            </a:r>
            <a:r>
              <a:rPr lang="it-IT" dirty="0" smtClean="0">
                <a:solidFill>
                  <a:schemeClr val="accent2"/>
                </a:solidFill>
              </a:rPr>
              <a:t> 2 </a:t>
            </a:r>
            <a:r>
              <a:rPr lang="it-IT" dirty="0" err="1" smtClean="0">
                <a:solidFill>
                  <a:schemeClr val="accent2"/>
                </a:solidFill>
              </a:rPr>
              <a:t>enhancement</a:t>
            </a:r>
            <a:r>
              <a:rPr lang="it-IT" dirty="0" smtClean="0">
                <a:solidFill>
                  <a:schemeClr val="accent2"/>
                </a:solidFill>
              </a:rPr>
              <a:t> in </a:t>
            </a:r>
            <a:r>
              <a:rPr lang="it-IT" dirty="0" err="1" smtClean="0">
                <a:solidFill>
                  <a:schemeClr val="accent2"/>
                </a:solidFill>
              </a:rPr>
              <a:t>sensitivity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expected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from</a:t>
            </a:r>
            <a:r>
              <a:rPr lang="it-IT" dirty="0" smtClean="0">
                <a:solidFill>
                  <a:schemeClr val="accent2"/>
                </a:solidFill>
              </a:rPr>
              <a:t> KLOE2 </a:t>
            </a:r>
            <a:r>
              <a:rPr lang="it-IT" dirty="0" err="1" smtClean="0">
                <a:solidFill>
                  <a:schemeClr val="accent2"/>
                </a:solidFill>
              </a:rPr>
              <a:t>experiment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12687" y="3846254"/>
            <a:ext cx="3087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 pitchFamily="34" charset="0"/>
                <a:cs typeface="Arial" pitchFamily="34" charset="0"/>
                <a:sym typeface="Symbol"/>
              </a:rPr>
              <a:t>---    </a:t>
            </a:r>
            <a:r>
              <a:rPr lang="it-IT" sz="1600" dirty="0" smtClean="0">
                <a:cs typeface="Times New Roman" pitchFamily="18" charset="0"/>
              </a:rPr>
              <a:t>Previous KLOE measurement</a:t>
            </a:r>
            <a:endParaRPr lang="it-IT" sz="1600" dirty="0">
              <a:cs typeface="Times New Roman" pitchFamily="18" charset="0"/>
            </a:endParaRPr>
          </a:p>
        </p:txBody>
      </p:sp>
      <p:sp>
        <p:nvSpPr>
          <p:cNvPr id="27" name="CasellaDiTesto 1"/>
          <p:cNvSpPr txBox="1">
            <a:spLocks noChangeArrowheads="1"/>
          </p:cNvSpPr>
          <p:nvPr/>
        </p:nvSpPr>
        <p:spPr bwMode="auto">
          <a:xfrm>
            <a:off x="35496" y="5445224"/>
            <a:ext cx="58214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'/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≤ 1.7×10</a:t>
            </a:r>
            <a:r>
              <a:rPr lang="it-IT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 90% C.L. for 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30&lt;M</a:t>
            </a:r>
            <a:r>
              <a:rPr lang="it-IT" sz="1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&lt;400 </a:t>
            </a:r>
            <a:r>
              <a:rPr lang="it-IT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it-IT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'/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≤ 8.0×10</a:t>
            </a:r>
            <a:r>
              <a:rPr lang="it-IT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@</a:t>
            </a:r>
            <a:r>
              <a:rPr lang="it-IT" sz="1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it-IT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C.L. for 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50&lt;M</a:t>
            </a:r>
            <a:r>
              <a:rPr lang="it-IT" sz="1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&lt;210 </a:t>
            </a:r>
            <a:r>
              <a:rPr lang="it-IT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it-IT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5796">
            <a:off x="6094713" y="5807284"/>
            <a:ext cx="300593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Phys.Lett</a:t>
            </a:r>
            <a:r>
              <a:rPr lang="it-IT" sz="1600" b="1" dirty="0"/>
              <a:t>. B720 (2013) 111-115 </a:t>
            </a:r>
            <a:endParaRPr lang="en-US" sz="16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83568" y="44624"/>
            <a:ext cx="7776864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cs typeface="Times New Roman" pitchFamily="18" charset="0"/>
                <a:sym typeface="Symbol"/>
              </a:rPr>
              <a:t></a:t>
            </a:r>
            <a:r>
              <a:rPr lang="it-IT" sz="3200" dirty="0" smtClean="0">
                <a:latin typeface="Times New Roman"/>
                <a:cs typeface="Times New Roman"/>
                <a:sym typeface="Symbol"/>
              </a:rPr>
              <a:t></a:t>
            </a:r>
            <a:r>
              <a:rPr lang="el-GR" sz="3200" dirty="0" smtClean="0">
                <a:latin typeface="Times New Roman"/>
                <a:cs typeface="Times New Roman"/>
              </a:rPr>
              <a:t>η</a:t>
            </a:r>
            <a:r>
              <a:rPr lang="it-IT" sz="3200" dirty="0" smtClean="0">
                <a:latin typeface="Times New Roman"/>
                <a:cs typeface="Times New Roman"/>
              </a:rPr>
              <a:t>U: </a:t>
            </a:r>
            <a:r>
              <a:rPr lang="en-US" sz="3200" dirty="0" smtClean="0">
                <a:cs typeface="Times New Roman" pitchFamily="18" charset="0"/>
              </a:rPr>
              <a:t>combined exclusion plot on </a:t>
            </a:r>
            <a:r>
              <a:rPr lang="el-GR" sz="3200" dirty="0" smtClean="0">
                <a:cs typeface="Times New Roman" pitchFamily="18" charset="0"/>
              </a:rPr>
              <a:t>α</a:t>
            </a:r>
            <a:r>
              <a:rPr lang="it-IT" sz="3200" dirty="0" smtClean="0">
                <a:cs typeface="Times New Roman" pitchFamily="18" charset="0"/>
              </a:rPr>
              <a:t>'/</a:t>
            </a:r>
            <a:r>
              <a:rPr lang="el-GR" sz="3200" dirty="0" smtClean="0">
                <a:cs typeface="Times New Roman" pitchFamily="18" charset="0"/>
              </a:rPr>
              <a:t>α</a:t>
            </a:r>
            <a:r>
              <a:rPr lang="it-IT" sz="3200" dirty="0" smtClean="0">
                <a:cs typeface="Times New Roman" pitchFamily="18" charset="0"/>
              </a:rPr>
              <a:t> = </a:t>
            </a:r>
            <a:r>
              <a:rPr lang="it-IT" sz="3200" dirty="0" smtClean="0">
                <a:cs typeface="Times New Roman" pitchFamily="18" charset="0"/>
                <a:sym typeface="Symbol"/>
              </a:rPr>
              <a:t></a:t>
            </a:r>
            <a:r>
              <a:rPr lang="it-IT" sz="3200" baseline="30000" dirty="0" smtClean="0"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18" y="664858"/>
            <a:ext cx="4676564" cy="489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19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5496" y="6196662"/>
            <a:ext cx="683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cs typeface="Times New Roman" pitchFamily="18" charset="0"/>
              </a:rPr>
              <a:t>60&lt;M</a:t>
            </a:r>
            <a:r>
              <a:rPr lang="it-IT" b="1" baseline="-25000" dirty="0" smtClean="0">
                <a:solidFill>
                  <a:srgbClr val="C00000"/>
                </a:solidFill>
                <a:cs typeface="Times New Roman" pitchFamily="18" charset="0"/>
              </a:rPr>
              <a:t>U</a:t>
            </a:r>
            <a:r>
              <a:rPr lang="it-IT" b="1" dirty="0" smtClean="0">
                <a:solidFill>
                  <a:srgbClr val="C00000"/>
                </a:solidFill>
                <a:cs typeface="Times New Roman" pitchFamily="18" charset="0"/>
              </a:rPr>
              <a:t>&lt;435 </a:t>
            </a:r>
            <a:r>
              <a:rPr lang="it-IT" b="1" dirty="0" err="1" smtClean="0">
                <a:solidFill>
                  <a:srgbClr val="C00000"/>
                </a:solidFill>
                <a:cs typeface="Times New Roman" pitchFamily="18" charset="0"/>
              </a:rPr>
              <a:t>MeV</a:t>
            </a:r>
            <a:r>
              <a:rPr lang="it-IT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</a:rPr>
              <a:t>mass </a:t>
            </a:r>
            <a:r>
              <a:rPr lang="it-IT" dirty="0" err="1" smtClean="0">
                <a:solidFill>
                  <a:srgbClr val="C00000"/>
                </a:solidFill>
                <a:cs typeface="Times New Roman" pitchFamily="18" charset="0"/>
              </a:rPr>
              <a:t>range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cs typeface="Times New Roman" pitchFamily="18" charset="0"/>
              </a:rPr>
              <a:t>ruled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</a:rPr>
              <a:t> out, </a:t>
            </a:r>
            <a:r>
              <a:rPr lang="it-IT" dirty="0" err="1" smtClean="0">
                <a:solidFill>
                  <a:srgbClr val="C00000"/>
                </a:solidFill>
                <a:cs typeface="Times New Roman" pitchFamily="18" charset="0"/>
              </a:rPr>
              <a:t>if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</a:rPr>
              <a:t> U </a:t>
            </a:r>
            <a:r>
              <a:rPr lang="it-IT" dirty="0" err="1" smtClean="0">
                <a:solidFill>
                  <a:srgbClr val="C00000"/>
                </a:solidFill>
                <a:cs typeface="Times New Roman" pitchFamily="18" charset="0"/>
              </a:rPr>
              <a:t>explains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</a:rPr>
              <a:t> a</a:t>
            </a:r>
            <a:r>
              <a:rPr lang="el-GR" baseline="-25000" dirty="0" smtClean="0">
                <a:solidFill>
                  <a:srgbClr val="C00000"/>
                </a:solidFill>
                <a:cs typeface="Times New Roman" pitchFamily="18" charset="0"/>
              </a:rPr>
              <a:t>μ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cs typeface="Times New Roman" pitchFamily="18" charset="0"/>
              </a:rPr>
              <a:t>discrepancy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it-IT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37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07504" y="476672"/>
            <a:ext cx="8712967" cy="2616101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E8F1F6"/>
                </a:solidFill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</a:rPr>
              <a:t>Decay</a:t>
            </a:r>
            <a:r>
              <a:rPr lang="it-IT" sz="2000" dirty="0" smtClean="0">
                <a:solidFill>
                  <a:srgbClr val="E8F1F6"/>
                </a:solidFill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</a:rPr>
              <a:t>of</a:t>
            </a:r>
            <a:r>
              <a:rPr lang="it-IT" sz="2000" dirty="0" smtClean="0">
                <a:solidFill>
                  <a:srgbClr val="E8F1F6"/>
                </a:solidFill>
              </a:rPr>
              <a:t> the </a:t>
            </a:r>
            <a:r>
              <a:rPr lang="el-GR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Φ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  <a:latin typeface="Times New Roman"/>
                <a:cs typeface="Times New Roman"/>
              </a:rPr>
              <a:t>meson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  <a:latin typeface="Times New Roman"/>
                <a:cs typeface="Times New Roman"/>
              </a:rPr>
              <a:t>into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 a U </a:t>
            </a:r>
            <a:r>
              <a:rPr lang="it-IT" sz="2000" dirty="0" err="1" smtClean="0">
                <a:solidFill>
                  <a:srgbClr val="E8F1F6"/>
                </a:solidFill>
                <a:latin typeface="Times New Roman"/>
                <a:cs typeface="Times New Roman"/>
              </a:rPr>
              <a:t>boson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 + a </a:t>
            </a:r>
            <a:r>
              <a:rPr lang="it-IT" sz="2000" dirty="0" err="1" smtClean="0">
                <a:solidFill>
                  <a:srgbClr val="E8F1F6"/>
                </a:solidFill>
                <a:latin typeface="Times New Roman"/>
                <a:cs typeface="Times New Roman"/>
              </a:rPr>
              <a:t>pseudoscalar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  <a:latin typeface="Times New Roman"/>
                <a:cs typeface="Times New Roman"/>
              </a:rPr>
              <a:t>particle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: </a:t>
            </a:r>
            <a:r>
              <a:rPr lang="el-GR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Φ→</a:t>
            </a:r>
            <a:r>
              <a:rPr lang="el-GR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U  </a:t>
            </a:r>
            <a:r>
              <a:rPr lang="it-IT" sz="2000" dirty="0" err="1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with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 U</a:t>
            </a:r>
            <a:r>
              <a:rPr lang="el-GR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, </a:t>
            </a:r>
            <a:r>
              <a:rPr lang="el-GR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→πππ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it-IT" sz="200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200" b="1" dirty="0" smtClean="0">
                <a:cs typeface="Times New Roman" pitchFamily="18" charset="0"/>
              </a:rPr>
              <a:t>Associated </a:t>
            </a:r>
            <a:r>
              <a:rPr lang="en-US" sz="2200" b="1" dirty="0" err="1" smtClean="0">
                <a:cs typeface="Times New Roman" pitchFamily="18" charset="0"/>
              </a:rPr>
              <a:t>Uγ</a:t>
            </a:r>
            <a:r>
              <a:rPr lang="en-US" sz="2200" b="1" dirty="0" smtClean="0">
                <a:cs typeface="Times New Roman" pitchFamily="18" charset="0"/>
              </a:rPr>
              <a:t> process, via the resonant </a:t>
            </a:r>
            <a:r>
              <a:rPr lang="en-US" sz="2200" b="1" dirty="0" err="1" smtClean="0">
                <a:cs typeface="Times New Roman" pitchFamily="18" charset="0"/>
              </a:rPr>
              <a:t>radiative</a:t>
            </a:r>
            <a:r>
              <a:rPr lang="en-US" sz="2200" b="1" dirty="0" smtClean="0">
                <a:cs typeface="Times New Roman" pitchFamily="18" charset="0"/>
              </a:rPr>
              <a:t> production of a U boson and its subsequent decay into a lepton  pair 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200" b="1" baseline="30000" dirty="0" err="1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2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→U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200" b="1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200" b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sz="2200" b="1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2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sz="22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</a:t>
            </a:r>
            <a:endParaRPr lang="en-US" sz="2200" b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Higgsstrahlung</a:t>
            </a:r>
            <a:r>
              <a:rPr lang="en-US" sz="2000" dirty="0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 process</a:t>
            </a:r>
            <a:r>
              <a:rPr lang="en-US" sz="2000" b="1" dirty="0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,  </a:t>
            </a:r>
            <a:r>
              <a:rPr lang="en-US" sz="2000" dirty="0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in the </a:t>
            </a:r>
            <a:r>
              <a:rPr lang="it-IT" sz="2000" dirty="0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it-IT" sz="2000" dirty="0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&lt;</a:t>
            </a:r>
            <a:r>
              <a:rPr lang="it-IT" sz="2000" dirty="0" err="1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U</a:t>
            </a:r>
            <a:r>
              <a:rPr lang="it-IT" sz="2000" dirty="0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 scenario, with an </a:t>
            </a:r>
            <a:r>
              <a:rPr lang="it-IT" sz="2000" dirty="0" err="1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invisible</a:t>
            </a:r>
            <a:r>
              <a:rPr lang="it-IT" sz="2000" dirty="0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Higgs</a:t>
            </a:r>
            <a:r>
              <a:rPr lang="it-IT" sz="2000" dirty="0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:  </a:t>
            </a:r>
            <a:r>
              <a:rPr lang="en-US" sz="2000" dirty="0" err="1" smtClean="0">
                <a:solidFill>
                  <a:srgbClr val="E8F1F6"/>
                </a:solidFill>
                <a:cs typeface="Times New Roman" pitchFamily="18" charset="0"/>
              </a:rPr>
              <a:t>e</a:t>
            </a:r>
            <a:r>
              <a:rPr lang="en-US" sz="2000" baseline="30000" dirty="0" err="1" smtClean="0">
                <a:solidFill>
                  <a:srgbClr val="E8F1F6"/>
                </a:solidFill>
                <a:cs typeface="Times New Roman" pitchFamily="18" charset="0"/>
              </a:rPr>
              <a:t>+</a:t>
            </a:r>
            <a:r>
              <a:rPr lang="en-US" sz="2000" dirty="0" err="1" smtClean="0">
                <a:solidFill>
                  <a:srgbClr val="E8F1F6"/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rgbClr val="E8F1F6"/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E8F1F6"/>
                </a:solidFill>
                <a:cs typeface="Times New Roman" pitchFamily="18" charset="0"/>
              </a:rPr>
              <a:t>→</a:t>
            </a:r>
            <a:r>
              <a:rPr lang="el-GR" sz="2000" dirty="0" smtClean="0">
                <a:solidFill>
                  <a:srgbClr val="E8F1F6"/>
                </a:solidFill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E8F1F6"/>
                </a:solidFill>
                <a:cs typeface="Times New Roman" pitchFamily="18" charset="0"/>
              </a:rPr>
              <a:t>Uh→</a:t>
            </a:r>
            <a:r>
              <a:rPr lang="el-GR" sz="2000" dirty="0" smtClean="0">
                <a:solidFill>
                  <a:srgbClr val="E8F1F6"/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rgbClr val="E8F1F6"/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rgbClr val="E8F1F6"/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rgbClr val="E8F1F6"/>
                </a:solidFill>
                <a:cs typeface="Times New Roman" pitchFamily="18" charset="0"/>
              </a:rPr>
              <a:t>-</a:t>
            </a:r>
            <a:r>
              <a:rPr lang="it-IT" sz="2000" dirty="0" smtClean="0">
                <a:solidFill>
                  <a:srgbClr val="E8F1F6"/>
                </a:solidFill>
                <a:cs typeface="Times New Roman" pitchFamily="18" charset="0"/>
                <a:sym typeface="Symbol"/>
              </a:rPr>
              <a:t> + </a:t>
            </a:r>
            <a:r>
              <a:rPr lang="it-IT" sz="2000" dirty="0" err="1" smtClean="0">
                <a:solidFill>
                  <a:srgbClr val="E8F1F6"/>
                </a:solidFill>
                <a:cs typeface="Times New Roman" pitchFamily="18" charset="0"/>
                <a:sym typeface="Symbol"/>
              </a:rPr>
              <a:t>missing</a:t>
            </a:r>
            <a:r>
              <a:rPr lang="it-IT" sz="2000" dirty="0" smtClean="0">
                <a:solidFill>
                  <a:srgbClr val="E8F1F6"/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  <a:cs typeface="Times New Roman" pitchFamily="18" charset="0"/>
                <a:sym typeface="Symbol"/>
              </a:rPr>
              <a:t>energy</a:t>
            </a:r>
            <a:r>
              <a:rPr lang="it-IT" sz="2000" dirty="0" smtClean="0">
                <a:solidFill>
                  <a:srgbClr val="E8F1F6"/>
                </a:solidFill>
                <a:latin typeface="Times" pitchFamily="18" charset="0"/>
                <a:cs typeface="Times" pitchFamily="18" charset="0"/>
              </a:rPr>
              <a:t>.</a:t>
            </a:r>
            <a:endParaRPr lang="it-IT" sz="2000" dirty="0">
              <a:solidFill>
                <a:srgbClr val="E8F1F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918241" y="5062132"/>
            <a:ext cx="164160" cy="541497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81639" tIns="55221" rIns="81639" bIns="40820"/>
          <a:lstStyle/>
          <a:p>
            <a:endParaRPr lang="it-IT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  <a:p>
            <a:endParaRPr lang="it-IT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881" y="836712"/>
            <a:ext cx="4030560" cy="2520265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0" y="692696"/>
            <a:ext cx="8964488" cy="432048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81639" tIns="584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Production </a:t>
            </a: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a photon plus an </a:t>
            </a: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U boson </a:t>
            </a:r>
            <a:r>
              <a:rPr lang="en-US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and decay in </a:t>
            </a: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lepton </a:t>
            </a: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pairs: </a:t>
            </a:r>
            <a:r>
              <a:rPr lang="en-US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en-US" b="1" baseline="330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+  </a:t>
            </a:r>
            <a:r>
              <a:rPr lang="en-US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en-US" b="1" baseline="33000" dirty="0">
                <a:solidFill>
                  <a:srgbClr val="000000"/>
                </a:solidFill>
                <a:cs typeface="Times New Roman" pitchFamily="16" charset="0"/>
              </a:rPr>
              <a:t>–</a:t>
            </a:r>
            <a:r>
              <a:rPr lang="en-US" b="1" dirty="0">
                <a:solidFill>
                  <a:srgbClr val="000000"/>
                </a:solidFill>
                <a:cs typeface="Times New Roman" pitchFamily="16" charset="0"/>
              </a:rPr>
              <a:t>→Uγ→</a:t>
            </a:r>
            <a:r>
              <a:rPr lang="en-US" b="1" i="1" dirty="0">
                <a:solidFill>
                  <a:srgbClr val="000000"/>
                </a:solidFill>
                <a:cs typeface="Times New Roman" pitchFamily="16" charset="0"/>
              </a:rPr>
              <a:t>l</a:t>
            </a:r>
            <a:r>
              <a:rPr lang="en-US" b="1" baseline="33000" dirty="0">
                <a:solidFill>
                  <a:srgbClr val="000000"/>
                </a:solidFill>
                <a:cs typeface="Times New Roman" pitchFamily="16" charset="0"/>
              </a:rPr>
              <a:t>+  </a:t>
            </a:r>
            <a:r>
              <a:rPr lang="en-US" b="1" i="1" dirty="0">
                <a:solidFill>
                  <a:srgbClr val="000000"/>
                </a:solidFill>
                <a:cs typeface="Times New Roman" pitchFamily="16" charset="0"/>
              </a:rPr>
              <a:t>l</a:t>
            </a:r>
            <a:r>
              <a:rPr lang="en-US" b="1" baseline="33000" dirty="0">
                <a:solidFill>
                  <a:srgbClr val="000000"/>
                </a:solidFill>
                <a:cs typeface="Times New Roman" pitchFamily="16" charset="0"/>
              </a:rPr>
              <a:t>– </a:t>
            </a:r>
            <a:r>
              <a:rPr lang="en-US" b="1" dirty="0">
                <a:solidFill>
                  <a:srgbClr val="000000"/>
                </a:solidFill>
                <a:cs typeface="Times New Roman" pitchFamily="16" charset="0"/>
              </a:rPr>
              <a:t>γ, </a:t>
            </a:r>
            <a:r>
              <a:rPr lang="en-US" b="1" i="1" dirty="0">
                <a:solidFill>
                  <a:srgbClr val="000000"/>
                </a:solidFill>
                <a:cs typeface="Times New Roman" pitchFamily="16" charset="0"/>
              </a:rPr>
              <a:t>l</a:t>
            </a:r>
            <a:r>
              <a:rPr lang="en-US" b="1" dirty="0">
                <a:solidFill>
                  <a:srgbClr val="000000"/>
                </a:solidFill>
                <a:cs typeface="Times New Roman" pitchFamily="16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cs typeface="Times New Roman" pitchFamily="16" charset="0"/>
              </a:rPr>
              <a:t>e,μ</a:t>
            </a:r>
            <a:endParaRPr lang="en-US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7184160" y="4082829"/>
            <a:ext cx="1306080" cy="517014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</a:tabLst>
            </a:pPr>
            <a:endParaRPr lang="en-US" dirty="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  <a:p>
            <a:pPr>
              <a:tabLst>
                <a:tab pos="656650" algn="l"/>
              </a:tabLst>
            </a:pPr>
            <a:r>
              <a:rPr lang="it-IT" sz="1500" dirty="0">
                <a:solidFill>
                  <a:srgbClr val="FFFFFF"/>
                </a:solidFill>
                <a:cs typeface="Times New Roman" pitchFamily="16" charset="0"/>
              </a:rPr>
              <a:t>√s=1.02GeV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9960481" y="3591737"/>
            <a:ext cx="164160" cy="387401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24744"/>
            <a:ext cx="2592287" cy="168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1835696" y="44624"/>
            <a:ext cx="5256584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U </a:t>
            </a:r>
            <a:r>
              <a:rPr lang="it-IT" sz="3200" dirty="0" err="1" smtClean="0"/>
              <a:t>boson</a:t>
            </a:r>
            <a:r>
              <a:rPr lang="it-IT" sz="3200" dirty="0" smtClean="0"/>
              <a:t> </a:t>
            </a:r>
            <a:r>
              <a:rPr lang="it-IT" sz="3200" dirty="0" err="1" smtClean="0"/>
              <a:t>search</a:t>
            </a:r>
            <a:r>
              <a:rPr lang="it-IT" sz="3200" dirty="0" smtClean="0"/>
              <a:t> in 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+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endParaRPr lang="it-IT" sz="3200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4248" y="4604329"/>
            <a:ext cx="2103816" cy="1993023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2938" y="3384000"/>
            <a:ext cx="3165300" cy="3240360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2267744" y="1124744"/>
            <a:ext cx="2808312" cy="672549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81639" tIns="568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Expect a </a:t>
            </a:r>
            <a:r>
              <a:rPr lang="en-US" sz="1600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narrow Breit-Wigner peak </a:t>
            </a:r>
            <a:r>
              <a:rPr lang="en-US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above </a:t>
            </a:r>
            <a:r>
              <a:rPr lang="en-US" sz="1600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the </a:t>
            </a:r>
            <a:r>
              <a:rPr lang="en-US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continuum</a:t>
            </a:r>
            <a:endParaRPr lang="en-US" sz="1600" dirty="0">
              <a:solidFill>
                <a:srgbClr val="FF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51520" y="3308791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the </a:t>
            </a:r>
            <a:r>
              <a:rPr lang="el-GR" dirty="0" smtClean="0">
                <a:solidFill>
                  <a:srgbClr val="FF0000"/>
                </a:solidFill>
                <a:sym typeface="Symbol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l-GR" dirty="0" smtClean="0">
                <a:solidFill>
                  <a:srgbClr val="FF0000"/>
                </a:solidFill>
                <a:sym typeface="Symbol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l-GR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final</a:t>
            </a:r>
            <a:r>
              <a:rPr lang="it-IT" dirty="0" smtClean="0">
                <a:sym typeface="Symbol"/>
              </a:rPr>
              <a:t> state </a:t>
            </a:r>
            <a:r>
              <a:rPr lang="it-IT" dirty="0" err="1" smtClean="0">
                <a:sym typeface="Symbol"/>
              </a:rPr>
              <a:t>only</a:t>
            </a:r>
            <a:r>
              <a:rPr lang="it-IT" dirty="0" smtClean="0">
                <a:sym typeface="Symbol"/>
              </a:rPr>
              <a:t>.  </a:t>
            </a:r>
          </a:p>
          <a:p>
            <a:r>
              <a:rPr lang="it-IT" dirty="0" err="1" smtClean="0">
                <a:sym typeface="Symbol"/>
              </a:rPr>
              <a:t>This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measurement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is</a:t>
            </a:r>
            <a:r>
              <a:rPr lang="it-IT" dirty="0" smtClean="0">
                <a:sym typeface="Symbol"/>
              </a:rPr>
              <a:t> in </a:t>
            </a:r>
            <a:r>
              <a:rPr lang="it-IT" dirty="0" err="1" smtClean="0">
                <a:sym typeface="Symbol"/>
              </a:rPr>
              <a:t>fact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directly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derived</a:t>
            </a:r>
            <a:r>
              <a:rPr lang="it-IT" dirty="0" smtClean="0">
                <a:sym typeface="Symbol"/>
              </a:rPr>
              <a:t> from </a:t>
            </a:r>
            <a:r>
              <a:rPr lang="it-IT" dirty="0" err="1" smtClean="0">
                <a:sym typeface="Symbol"/>
              </a:rPr>
              <a:t>our</a:t>
            </a:r>
            <a:r>
              <a:rPr lang="it-IT" dirty="0" smtClean="0">
                <a:sym typeface="Symbol"/>
              </a:rPr>
              <a:t> 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000000"/>
                </a:solidFill>
                <a:cs typeface="Times New Roman" pitchFamily="16" charset="0"/>
              </a:rPr>
              <a:t>measurement</a:t>
            </a:r>
            <a:r>
              <a:rPr lang="it-IT" dirty="0" smtClean="0">
                <a:solidFill>
                  <a:srgbClr val="000000"/>
                </a:solidFill>
                <a:cs typeface="Times New Roman" pitchFamily="16" charset="0"/>
              </a:rPr>
              <a:t> of |F</a:t>
            </a:r>
            <a:r>
              <a:rPr lang="it-IT" baseline="-33000" dirty="0" smtClean="0">
                <a:solidFill>
                  <a:srgbClr val="000000"/>
                </a:solidFill>
                <a:cs typeface="Times New Roman" pitchFamily="16" charset="0"/>
              </a:rPr>
              <a:t>π</a:t>
            </a:r>
            <a:r>
              <a:rPr lang="it-IT" dirty="0" smtClean="0">
                <a:solidFill>
                  <a:srgbClr val="000000"/>
                </a:solidFill>
                <a:cs typeface="Times New Roman" pitchFamily="16" charset="0"/>
              </a:rPr>
              <a:t>|</a:t>
            </a:r>
            <a:r>
              <a:rPr lang="it-IT" baseline="33000" dirty="0" smtClean="0">
                <a:solidFill>
                  <a:srgbClr val="000000"/>
                </a:solidFill>
                <a:cs typeface="Times New Roman" pitchFamily="16" charset="0"/>
              </a:rPr>
              <a:t>2 </a:t>
            </a:r>
            <a:r>
              <a:rPr lang="it-IT" dirty="0" smtClean="0">
                <a:solidFill>
                  <a:srgbClr val="000000"/>
                </a:solidFill>
                <a:cs typeface="Times New Roman" pitchFamily="16" charset="0"/>
              </a:rPr>
              <a:t>by the bin by bin ratio of </a:t>
            </a:r>
            <a:r>
              <a:rPr lang="it-IT" dirty="0" err="1" smtClean="0">
                <a:solidFill>
                  <a:srgbClr val="000000"/>
                </a:solidFill>
                <a:cs typeface="Times New Roman" pitchFamily="16" charset="0"/>
              </a:rPr>
              <a:t>pion</a:t>
            </a:r>
            <a:r>
              <a:rPr lang="it-IT" dirty="0" smtClean="0">
                <a:solidFill>
                  <a:srgbClr val="000000"/>
                </a:solidFill>
                <a:cs typeface="Times New Roman" pitchFamily="16" charset="0"/>
              </a:rPr>
              <a:t> over </a:t>
            </a:r>
            <a:r>
              <a:rPr lang="it-IT" dirty="0" err="1" smtClean="0">
                <a:solidFill>
                  <a:srgbClr val="000000"/>
                </a:solidFill>
                <a:cs typeface="Times New Roman" pitchFamily="16" charset="0"/>
              </a:rPr>
              <a:t>muon</a:t>
            </a:r>
            <a:r>
              <a:rPr lang="it-IT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cs typeface="Times New Roman" pitchFamily="16" charset="0"/>
              </a:rPr>
              <a:t>yields</a:t>
            </a:r>
            <a:endParaRPr lang="it-IT" dirty="0" smtClean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79512" y="5229200"/>
            <a:ext cx="2611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Times New Roman" pitchFamily="16" charset="0"/>
              </a:rPr>
              <a:t>Statistical sample: </a:t>
            </a:r>
          </a:p>
          <a:p>
            <a:r>
              <a:rPr lang="en-US" sz="2400" dirty="0" smtClean="0">
                <a:solidFill>
                  <a:srgbClr val="FF0000"/>
                </a:solidFill>
                <a:cs typeface="Times New Roman" pitchFamily="16" charset="0"/>
              </a:rPr>
              <a:t>240 pb</a:t>
            </a:r>
            <a:r>
              <a:rPr lang="en-US" sz="2400" baseline="33000" dirty="0" smtClean="0">
                <a:solidFill>
                  <a:srgbClr val="FF0000"/>
                </a:solidFill>
                <a:cs typeface="Times New Roman" pitchFamily="16" charset="0"/>
              </a:rPr>
              <a:t>-1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6" charset="0"/>
              </a:rPr>
              <a:t> 2002 data </a:t>
            </a:r>
            <a:endParaRPr lang="it-IT" sz="2400" dirty="0">
              <a:solidFill>
                <a:srgbClr val="FF0000"/>
              </a:solidFill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3491880" y="4293096"/>
            <a:ext cx="72008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3860304" y="4293096"/>
            <a:ext cx="200784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79512" y="3356992"/>
            <a:ext cx="8424936" cy="327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918241" y="5062132"/>
            <a:ext cx="164160" cy="541497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81639" tIns="55221" rIns="81639" bIns="40820"/>
          <a:lstStyle/>
          <a:p>
            <a:endParaRPr lang="it-IT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  <a:p>
            <a:endParaRPr lang="it-IT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55266"/>
            <a:ext cx="2127574" cy="2557710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407841" y="3429001"/>
            <a:ext cx="164160" cy="387400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 l="2483" r="3167" b="2498"/>
          <a:stretch>
            <a:fillRect/>
          </a:stretch>
        </p:blipFill>
        <p:spPr bwMode="auto">
          <a:xfrm>
            <a:off x="395536" y="3789040"/>
            <a:ext cx="2736304" cy="2811175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251520" y="3522494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M</a:t>
            </a:r>
            <a:r>
              <a:rPr lang="it-IT" sz="1600" baseline="-330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TRK 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  <a:sym typeface="Symbol"/>
              </a:rPr>
              <a:t> </a:t>
            </a: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  <a:sym typeface="Symbol"/>
              </a:rPr>
              <a:t>track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  <a:sym typeface="Symbol"/>
              </a:rPr>
              <a:t> mass </a:t>
            </a: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assuming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two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equal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mass </a:t>
            </a: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charged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particles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and 1 </a:t>
            </a:r>
            <a:r>
              <a:rPr lang="it-IT" sz="1600" dirty="0" smtClean="0">
                <a:solidFill>
                  <a:srgbClr val="FF0000"/>
                </a:solidFill>
                <a:cs typeface="Times New Roman" pitchFamily="16" charset="0"/>
              </a:rPr>
              <a:t>γ in the </a:t>
            </a:r>
            <a:r>
              <a:rPr lang="it-IT" sz="1600" dirty="0" err="1" smtClean="0">
                <a:solidFill>
                  <a:srgbClr val="FF0000"/>
                </a:solidFill>
                <a:cs typeface="Times New Roman" pitchFamily="16" charset="0"/>
              </a:rPr>
              <a:t>final</a:t>
            </a:r>
            <a:r>
              <a:rPr lang="it-IT" sz="1600" dirty="0" smtClean="0">
                <a:solidFill>
                  <a:srgbClr val="FF0000"/>
                </a:solidFill>
                <a:cs typeface="Times New Roman" pitchFamily="16" charset="0"/>
              </a:rPr>
              <a:t> state</a:t>
            </a:r>
            <a:endParaRPr lang="it-IT" sz="1600" dirty="0">
              <a:solidFill>
                <a:srgbClr val="FF0000"/>
              </a:solidFill>
              <a:cs typeface="Times New Roman" pitchFamily="16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75856" y="4005064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l-GR" dirty="0" smtClean="0">
                <a:solidFill>
                  <a:srgbClr val="0070C0"/>
                </a:solidFill>
                <a:cs typeface="Times New Roman" pitchFamily="16" charset="0"/>
              </a:rPr>
              <a:t>μ</a:t>
            </a:r>
            <a:r>
              <a:rPr lang="el-GR" dirty="0" smtClean="0">
                <a:solidFill>
                  <a:srgbClr val="0070C0"/>
                </a:solidFill>
                <a:cs typeface="Times New Roman" pitchFamily="16" charset="0"/>
                <a:sym typeface="Symbol"/>
              </a:rPr>
              <a:t>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M</a:t>
            </a:r>
            <a:r>
              <a:rPr lang="it-IT" baseline="-33000" dirty="0" smtClean="0">
                <a:solidFill>
                  <a:srgbClr val="0070C0"/>
                </a:solidFill>
                <a:cs typeface="Times New Roman" pitchFamily="16" charset="0"/>
              </a:rPr>
              <a:t>TRK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&lt;115 </a:t>
            </a:r>
            <a:r>
              <a:rPr lang="it-IT" dirty="0" err="1" smtClean="0">
                <a:solidFill>
                  <a:srgbClr val="0070C0"/>
                </a:solidFill>
                <a:cs typeface="Times New Roman" pitchFamily="16" charset="0"/>
              </a:rPr>
              <a:t>MeV</a:t>
            </a:r>
            <a:endParaRPr lang="it-IT" dirty="0" smtClean="0">
              <a:solidFill>
                <a:srgbClr val="0070C0"/>
              </a:solidFill>
              <a:cs typeface="Times New Roman" pitchFamily="16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it-IT" dirty="0" smtClean="0">
                <a:solidFill>
                  <a:srgbClr val="0070C0"/>
                </a:solidFill>
                <a:cs typeface="Times New Roman" pitchFamily="16" charset="0"/>
                <a:sym typeface="Symbol"/>
              </a:rPr>
              <a:t>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M</a:t>
            </a:r>
            <a:r>
              <a:rPr lang="it-IT" baseline="-33000" dirty="0" smtClean="0">
                <a:solidFill>
                  <a:srgbClr val="0070C0"/>
                </a:solidFill>
                <a:cs typeface="Times New Roman" pitchFamily="16" charset="0"/>
              </a:rPr>
              <a:t>TRK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&gt;130 </a:t>
            </a:r>
            <a:r>
              <a:rPr lang="it-IT" dirty="0" err="1" smtClean="0">
                <a:solidFill>
                  <a:srgbClr val="0070C0"/>
                </a:solidFill>
                <a:cs typeface="Times New Roman" pitchFamily="16" charset="0"/>
              </a:rPr>
              <a:t>MeV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 </a:t>
            </a:r>
            <a:endParaRPr lang="it-IT" dirty="0">
              <a:solidFill>
                <a:srgbClr val="0070C0"/>
              </a:solidFill>
              <a:cs typeface="Times New Roman" pitchFamily="16" charset="0"/>
            </a:endParaRP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6" cstate="print"/>
          <a:srcRect l="7290" t="2959" r="3770" b="8275"/>
          <a:stretch>
            <a:fillRect/>
          </a:stretch>
        </p:blipFill>
        <p:spPr bwMode="auto">
          <a:xfrm>
            <a:off x="5724128" y="3905905"/>
            <a:ext cx="2736304" cy="2691447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16" name="CasellaDiTesto 15"/>
          <p:cNvSpPr txBox="1"/>
          <p:nvPr/>
        </p:nvSpPr>
        <p:spPr>
          <a:xfrm>
            <a:off x="3347864" y="46438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sym typeface="Symbol"/>
              </a:rPr>
              <a:t>(M</a:t>
            </a:r>
            <a:r>
              <a:rPr lang="it-IT" baseline="-25000" dirty="0" smtClean="0">
                <a:solidFill>
                  <a:srgbClr val="FF0000"/>
                </a:solidFill>
                <a:sym typeface="Symbol"/>
              </a:rPr>
              <a:t>TRK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)&lt;3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MeV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076056" y="4797152"/>
            <a:ext cx="504056" cy="720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9" name="Gruppo 28"/>
          <p:cNvGrpSpPr/>
          <p:nvPr/>
        </p:nvGrpSpPr>
        <p:grpSpPr>
          <a:xfrm>
            <a:off x="93191" y="836712"/>
            <a:ext cx="6423025" cy="2088232"/>
            <a:chOff x="0" y="476672"/>
            <a:chExt cx="6423025" cy="2088232"/>
          </a:xfrm>
        </p:grpSpPr>
        <p:sp>
          <p:nvSpPr>
            <p:cNvPr id="91144" name="Text Box 8"/>
            <p:cNvSpPr txBox="1">
              <a:spLocks noChangeArrowheads="1"/>
            </p:cNvSpPr>
            <p:nvPr/>
          </p:nvSpPr>
          <p:spPr bwMode="auto">
            <a:xfrm>
              <a:off x="0" y="476672"/>
              <a:ext cx="4176464" cy="864096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 type="triangle" w="med" len="med"/>
            </a:ln>
            <a:effectLst/>
          </p:spPr>
          <p:txBody>
            <a:bodyPr lIns="81639" tIns="58421" rIns="81639" bIns="40820"/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 undetected small angle photon θ</a:t>
              </a:r>
              <a:r>
                <a:rPr lang="en-US" sz="1600" baseline="-33000" dirty="0" smtClean="0">
                  <a:solidFill>
                    <a:srgbClr val="000000"/>
                  </a:solidFill>
                  <a:cs typeface="Times New Roman" pitchFamily="16" charset="0"/>
                </a:rPr>
                <a:t>γ</a:t>
              </a: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&lt;15</a:t>
              </a:r>
              <a:r>
                <a:rPr lang="en-US" sz="1600" dirty="0">
                  <a:solidFill>
                    <a:srgbClr val="000000"/>
                  </a:solidFill>
                  <a:cs typeface="Times New Roman" pitchFamily="16" charset="0"/>
                </a:rPr>
                <a:t>°, θ</a:t>
              </a:r>
              <a:r>
                <a:rPr lang="en-US" sz="1600" baseline="-33000" dirty="0">
                  <a:solidFill>
                    <a:srgbClr val="000000"/>
                  </a:solidFill>
                  <a:cs typeface="Times New Roman" pitchFamily="16" charset="0"/>
                </a:rPr>
                <a:t>γ</a:t>
              </a:r>
              <a:r>
                <a:rPr lang="en-US" sz="1600" dirty="0">
                  <a:solidFill>
                    <a:srgbClr val="000000"/>
                  </a:solidFill>
                  <a:cs typeface="Times New Roman" pitchFamily="16" charset="0"/>
                </a:rPr>
                <a:t>&gt;165</a:t>
              </a: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°</a:t>
              </a:r>
              <a:endParaRPr lang="en-US" sz="1600" dirty="0">
                <a:solidFill>
                  <a:srgbClr val="000000"/>
                </a:solidFill>
                <a:cs typeface="Times New Roman" pitchFamily="16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 two opposite sign charged </a:t>
              </a:r>
              <a:r>
                <a:rPr lang="en-US" sz="1600" dirty="0">
                  <a:solidFill>
                    <a:srgbClr val="000000"/>
                  </a:solidFill>
                  <a:cs typeface="Times New Roman" pitchFamily="16" charset="0"/>
                </a:rPr>
                <a:t>tracks </a:t>
              </a: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50</a:t>
              </a:r>
              <a:r>
                <a:rPr lang="en-US" sz="1600" dirty="0">
                  <a:solidFill>
                    <a:srgbClr val="000000"/>
                  </a:solidFill>
                  <a:cs typeface="Times New Roman" pitchFamily="16" charset="0"/>
                </a:rPr>
                <a:t>°&lt;θ</a:t>
              </a:r>
              <a:r>
                <a:rPr lang="en-US" sz="1600" baseline="-33000" dirty="0">
                  <a:solidFill>
                    <a:srgbClr val="000000"/>
                  </a:solidFill>
                  <a:cs typeface="Times New Roman" pitchFamily="16" charset="0"/>
                </a:rPr>
                <a:t>μ</a:t>
              </a:r>
              <a:r>
                <a:rPr lang="en-US" sz="1600" dirty="0">
                  <a:solidFill>
                    <a:srgbClr val="000000"/>
                  </a:solidFill>
                  <a:cs typeface="Times New Roman" pitchFamily="16" charset="0"/>
                </a:rPr>
                <a:t>&lt;130° </a:t>
              </a:r>
            </a:p>
            <a:p>
              <a:pPr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</a:tabLst>
              </a:pPr>
              <a:endParaRPr lang="en-US" sz="1600" dirty="0">
                <a:solidFill>
                  <a:srgbClr val="000000"/>
                </a:solidFill>
                <a:cs typeface="Times New Roman" pitchFamily="16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79512" y="1733907"/>
              <a:ext cx="3672408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it-IT" sz="1600" dirty="0" smtClean="0">
                  <a:solidFill>
                    <a:srgbClr val="FF0000"/>
                  </a:solidFill>
                </a:rPr>
                <a:t> high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statistics</a:t>
              </a:r>
              <a:r>
                <a:rPr lang="it-IT" sz="1600" dirty="0" smtClean="0">
                  <a:solidFill>
                    <a:srgbClr val="FF0000"/>
                  </a:solidFill>
                </a:rPr>
                <a:t> ISR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sz="1600" dirty="0" smtClean="0">
                  <a:solidFill>
                    <a:srgbClr val="FF0000"/>
                  </a:solidFill>
                </a:rPr>
                <a:t> low FSR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contribution</a:t>
              </a:r>
              <a:endParaRPr lang="it-IT" sz="1600" dirty="0" smtClean="0">
                <a:solidFill>
                  <a:srgbClr val="FF0000"/>
                </a:solidFill>
              </a:endParaRPr>
            </a:p>
            <a:p>
              <a:pPr>
                <a:buFont typeface="Wingdings" pitchFamily="2" charset="2"/>
                <a:buChar char="ü"/>
              </a:pP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significant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suppression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of</a:t>
              </a:r>
              <a:r>
                <a:rPr lang="it-IT" sz="1600" dirty="0" smtClean="0">
                  <a:solidFill>
                    <a:srgbClr val="FF0000"/>
                  </a:solidFill>
                </a:rPr>
                <a:t>  </a:t>
              </a:r>
              <a:r>
                <a:rPr lang="it-IT" sz="1600" dirty="0" smtClean="0">
                  <a:solidFill>
                    <a:srgbClr val="FF0000"/>
                  </a:solidFill>
                  <a:cs typeface="Times New Roman" pitchFamily="16" charset="0"/>
                  <a:sym typeface="Symbol"/>
                </a:rPr>
                <a:t> </a:t>
              </a:r>
              <a:r>
                <a:rPr lang="it-IT" sz="1600" dirty="0" smtClean="0">
                  <a:solidFill>
                    <a:srgbClr val="FF0000"/>
                  </a:solidFill>
                  <a:cs typeface="Times New Roman" pitchFamily="16" charset="0"/>
                </a:rPr>
                <a:t>→ </a:t>
              </a:r>
              <a:r>
                <a:rPr lang="it-IT" sz="1600" dirty="0" err="1" smtClean="0">
                  <a:solidFill>
                    <a:srgbClr val="FF0000"/>
                  </a:solidFill>
                  <a:cs typeface="Times New Roman" pitchFamily="16" charset="0"/>
                </a:rPr>
                <a:t>π</a:t>
              </a:r>
              <a:r>
                <a:rPr lang="it-IT" sz="1600" baseline="33000" dirty="0" err="1" smtClean="0">
                  <a:solidFill>
                    <a:srgbClr val="FF0000"/>
                  </a:solidFill>
                  <a:cs typeface="Times New Roman" pitchFamily="16" charset="0"/>
                </a:rPr>
                <a:t>+</a:t>
              </a:r>
              <a:r>
                <a:rPr lang="it-IT" sz="1600" baseline="33000" dirty="0" smtClean="0">
                  <a:solidFill>
                    <a:srgbClr val="FF0000"/>
                  </a:solidFill>
                  <a:cs typeface="Times New Roman" pitchFamily="16" charset="0"/>
                </a:rPr>
                <a:t> </a:t>
              </a:r>
              <a:r>
                <a:rPr lang="it-IT" sz="1600" dirty="0" smtClean="0">
                  <a:solidFill>
                    <a:srgbClr val="FF0000"/>
                  </a:solidFill>
                  <a:cs typeface="Times New Roman" pitchFamily="16" charset="0"/>
                </a:rPr>
                <a:t>π</a:t>
              </a:r>
              <a:r>
                <a:rPr lang="it-IT" sz="1600" baseline="33000" dirty="0" smtClean="0">
                  <a:solidFill>
                    <a:srgbClr val="FF0000"/>
                  </a:solidFill>
                  <a:cs typeface="Times New Roman" pitchFamily="16" charset="0"/>
                </a:rPr>
                <a:t>- </a:t>
              </a:r>
              <a:r>
                <a:rPr lang="it-IT" sz="1600" dirty="0" smtClean="0">
                  <a:solidFill>
                    <a:srgbClr val="FF0000"/>
                  </a:solidFill>
                  <a:cs typeface="Times New Roman" pitchFamily="16" charset="0"/>
                </a:rPr>
                <a:t>π</a:t>
              </a:r>
              <a:r>
                <a:rPr lang="it-IT" sz="1600" baseline="33000" dirty="0" smtClean="0">
                  <a:solidFill>
                    <a:srgbClr val="FF0000"/>
                  </a:solidFill>
                  <a:cs typeface="Times New Roman" pitchFamily="16" charset="0"/>
                </a:rPr>
                <a:t>0</a:t>
              </a:r>
            </a:p>
          </p:txBody>
        </p:sp>
        <p:graphicFrame>
          <p:nvGraphicFramePr>
            <p:cNvPr id="91137" name="Object 1"/>
            <p:cNvGraphicFramePr>
              <a:graphicFrameLocks noChangeAspect="1"/>
            </p:cNvGraphicFramePr>
            <p:nvPr/>
          </p:nvGraphicFramePr>
          <p:xfrm>
            <a:off x="4633913" y="548680"/>
            <a:ext cx="1789112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26" name="Equation" r:id="rId7" imgW="1371600" imgH="241200" progId="Equation.3">
                    <p:embed/>
                  </p:oleObj>
                </mc:Choice>
                <mc:Fallback>
                  <p:oleObj name="Equation" r:id="rId7" imgW="1371600" imgH="2412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3913" y="548680"/>
                          <a:ext cx="1789112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Freccia in giù 20"/>
            <p:cNvSpPr/>
            <p:nvPr/>
          </p:nvSpPr>
          <p:spPr>
            <a:xfrm>
              <a:off x="1835696" y="1412776"/>
              <a:ext cx="216024" cy="288032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5" name="Connettore 2 24"/>
            <p:cNvCxnSpPr/>
            <p:nvPr/>
          </p:nvCxnSpPr>
          <p:spPr>
            <a:xfrm>
              <a:off x="4067944" y="720000"/>
              <a:ext cx="57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sellaDiTesto 29"/>
          <p:cNvSpPr txBox="1"/>
          <p:nvPr/>
        </p:nvSpPr>
        <p:spPr>
          <a:xfrm>
            <a:off x="1619672" y="44624"/>
            <a:ext cx="5976664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+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r>
              <a:rPr lang="it-IT" sz="3200" dirty="0" smtClean="0">
                <a:sym typeface="Symbol"/>
              </a:rPr>
              <a:t>: </a:t>
            </a:r>
            <a:r>
              <a:rPr lang="it-IT" sz="3200" dirty="0" err="1" smtClean="0">
                <a:sym typeface="Symbol"/>
              </a:rPr>
              <a:t>s</a:t>
            </a:r>
            <a:r>
              <a:rPr lang="it-IT" sz="3200" dirty="0" err="1" smtClean="0"/>
              <a:t>mall</a:t>
            </a:r>
            <a:r>
              <a:rPr lang="it-IT" sz="3200" dirty="0" smtClean="0"/>
              <a:t> angle </a:t>
            </a:r>
            <a:r>
              <a:rPr lang="it-IT" sz="3200" dirty="0" err="1" smtClean="0"/>
              <a:t>analysis</a:t>
            </a:r>
            <a:endParaRPr lang="it-IT" sz="32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644008" y="170080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M</a:t>
            </a:r>
            <a:r>
              <a:rPr lang="it-IT" sz="1600" baseline="30000" dirty="0" smtClean="0">
                <a:solidFill>
                  <a:srgbClr val="FF0000"/>
                </a:solidFill>
              </a:rPr>
              <a:t>2</a:t>
            </a:r>
            <a:r>
              <a:rPr lang="el-GR" sz="1600" baseline="-25000" dirty="0" smtClean="0">
                <a:solidFill>
                  <a:srgbClr val="FF0000"/>
                </a:solidFill>
              </a:rPr>
              <a:t>μμ</a:t>
            </a:r>
            <a:r>
              <a:rPr lang="el-GR" sz="1600" dirty="0" smtClean="0">
                <a:solidFill>
                  <a:srgbClr val="FF0000"/>
                </a:solidFill>
              </a:rPr>
              <a:t>≥</a:t>
            </a:r>
            <a:r>
              <a:rPr lang="el-GR" sz="1600" dirty="0" smtClean="0">
                <a:solidFill>
                  <a:srgbClr val="FF0000"/>
                </a:solidFill>
                <a:sym typeface="Symbol"/>
              </a:rPr>
              <a:t></a:t>
            </a:r>
            <a:r>
              <a:rPr lang="it-IT" sz="1600" dirty="0" smtClean="0">
                <a:solidFill>
                  <a:srgbClr val="FF0000"/>
                </a:solidFill>
                <a:sym typeface="Symbol"/>
              </a:rPr>
              <a:t>0.35 GeV</a:t>
            </a:r>
            <a:r>
              <a:rPr lang="it-IT" sz="1600" baseline="30000" dirty="0" smtClean="0">
                <a:solidFill>
                  <a:srgbClr val="FF0000"/>
                </a:solidFill>
                <a:sym typeface="Symbol"/>
              </a:rPr>
              <a:t>2</a:t>
            </a:r>
            <a:endParaRPr lang="it-IT" sz="1600" dirty="0">
              <a:solidFill>
                <a:srgbClr val="FF0000"/>
              </a:solidFill>
            </a:endParaRPr>
          </a:p>
        </p:txBody>
      </p:sp>
      <p:cxnSp>
        <p:nvCxnSpPr>
          <p:cNvPr id="33" name="Connettore 2 32"/>
          <p:cNvCxnSpPr/>
          <p:nvPr/>
        </p:nvCxnSpPr>
        <p:spPr>
          <a:xfrm>
            <a:off x="4355976" y="1268760"/>
            <a:ext cx="792088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3923928" y="317290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sym typeface="Symbol"/>
              </a:rPr>
              <a:t>/</a:t>
            </a:r>
            <a:r>
              <a:rPr lang="el-GR" sz="2000" b="1" dirty="0" smtClean="0">
                <a:solidFill>
                  <a:srgbClr val="0070C0"/>
                </a:solidFill>
                <a:sym typeface="Symbol"/>
              </a:rPr>
              <a:t>μ</a:t>
            </a:r>
            <a:r>
              <a:rPr lang="it-IT" sz="2000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  <a:sym typeface="Symbol"/>
              </a:rPr>
              <a:t>separation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35" name="Segnaposto numero diapositiva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107504" y="3168000"/>
            <a:ext cx="8568952" cy="345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692696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Three </a:t>
            </a:r>
            <a:r>
              <a:rPr lang="it-IT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main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sources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of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background: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it-IT" dirty="0" smtClean="0">
              <a:solidFill>
                <a:srgbClr val="0070C0"/>
              </a:solidFill>
              <a:ea typeface="Droid Sans Fallback" charset="0"/>
              <a:cs typeface="Droid Sans Fallback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it-IT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it-IT" baseline="33000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+</a:t>
            </a:r>
            <a:r>
              <a:rPr lang="it-IT" baseline="33000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-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→ </a:t>
            </a:r>
            <a:r>
              <a:rPr lang="it-IT" dirty="0" err="1" smtClean="0">
                <a:solidFill>
                  <a:srgbClr val="0070C0"/>
                </a:solidFill>
                <a:cs typeface="Times New Roman" pitchFamily="16" charset="0"/>
              </a:rPr>
              <a:t>π</a:t>
            </a:r>
            <a:r>
              <a:rPr lang="it-IT" baseline="33000" dirty="0" err="1" smtClean="0">
                <a:solidFill>
                  <a:srgbClr val="0070C0"/>
                </a:solidFill>
                <a:cs typeface="Times New Roman" pitchFamily="16" charset="0"/>
              </a:rPr>
              <a:t>+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π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- 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γ(γ)</a:t>
            </a:r>
            <a:endParaRPr lang="it-IT" dirty="0" smtClean="0">
              <a:solidFill>
                <a:srgbClr val="0070C0"/>
              </a:solidFill>
              <a:ea typeface="Droid Sans Fallback" charset="0"/>
              <a:cs typeface="Droid Sans Fallback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it-IT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it-IT" baseline="33000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+</a:t>
            </a:r>
            <a:r>
              <a:rPr lang="it-IT" baseline="33000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-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→ </a:t>
            </a:r>
            <a:r>
              <a:rPr lang="it-IT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it-IT" baseline="33000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+</a:t>
            </a:r>
            <a:r>
              <a:rPr lang="it-IT" baseline="33000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-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γ(γ)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it-IT" dirty="0" smtClean="0">
                <a:solidFill>
                  <a:srgbClr val="0070C0"/>
                </a:solidFill>
                <a:cs typeface="Times New Roman" pitchFamily="16" charset="0"/>
                <a:sym typeface="Symbol"/>
              </a:rPr>
              <a:t>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→ </a:t>
            </a:r>
            <a:r>
              <a:rPr lang="it-IT" dirty="0" err="1" smtClean="0">
                <a:solidFill>
                  <a:srgbClr val="0070C0"/>
                </a:solidFill>
                <a:cs typeface="Times New Roman" pitchFamily="16" charset="0"/>
              </a:rPr>
              <a:t>π</a:t>
            </a:r>
            <a:r>
              <a:rPr lang="it-IT" baseline="33000" dirty="0" err="1" smtClean="0">
                <a:solidFill>
                  <a:srgbClr val="0070C0"/>
                </a:solidFill>
                <a:cs typeface="Times New Roman" pitchFamily="16" charset="0"/>
              </a:rPr>
              <a:t>+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π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-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π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0</a:t>
            </a:r>
            <a:endParaRPr lang="it-IT" baseline="33000" dirty="0">
              <a:solidFill>
                <a:srgbClr val="0070C0"/>
              </a:solidFill>
              <a:cs typeface="Times New Roman" pitchFamily="16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/>
          <a:srcRect l="4380" r="3149" b="2921"/>
          <a:stretch>
            <a:fillRect/>
          </a:stretch>
        </p:blipFill>
        <p:spPr bwMode="auto">
          <a:xfrm>
            <a:off x="5292081" y="0"/>
            <a:ext cx="3441187" cy="3096000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068960"/>
            <a:ext cx="4752528" cy="1718911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19075" y="3208585"/>
          <a:ext cx="36401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7" name="Equation" r:id="rId6" imgW="2857320" imgH="520560" progId="Equation.3">
                  <p:embed/>
                </p:oleObj>
              </mc:Choice>
              <mc:Fallback>
                <p:oleObj name="Equation" r:id="rId6" imgW="2857320" imgH="520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3208585"/>
                        <a:ext cx="3640138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9"/>
          <p:cNvGrpSpPr/>
          <p:nvPr/>
        </p:nvGrpSpPr>
        <p:grpSpPr>
          <a:xfrm>
            <a:off x="1445577" y="4921005"/>
            <a:ext cx="5214655" cy="1748355"/>
            <a:chOff x="3101761" y="3624861"/>
            <a:chExt cx="6009120" cy="2416574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55521" y="3624861"/>
              <a:ext cx="5355360" cy="2416574"/>
            </a:xfrm>
            <a:prstGeom prst="rect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</p:pic>
        <p:sp>
          <p:nvSpPr>
            <p:cNvPr id="12" name="Oval 12"/>
            <p:cNvSpPr>
              <a:spLocks/>
            </p:cNvSpPr>
            <p:nvPr/>
          </p:nvSpPr>
          <p:spPr bwMode="auto">
            <a:xfrm>
              <a:off x="7021440" y="3755915"/>
              <a:ext cx="1959840" cy="489651"/>
            </a:xfrm>
            <a:prstGeom prst="ellips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lIns="82945" tIns="41473" rIns="82945" bIns="41473" anchor="ctr"/>
            <a:lstStyle/>
            <a:p>
              <a:endParaRPr lang="it-IT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3101761" y="4079949"/>
              <a:ext cx="4082400" cy="114636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82945" tIns="41473" rIns="82945" bIns="41473"/>
            <a:lstStyle/>
            <a:p>
              <a:endParaRPr lang="it-IT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0" y="4182179"/>
            <a:ext cx="3635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cs typeface="Times New Roman" pitchFamily="16" charset="0"/>
              </a:rPr>
              <a:t>comparison of  the computed cross section with the NLO QED prediction of  PHOKHARA</a:t>
            </a:r>
            <a:endParaRPr lang="it-IT" sz="1400" dirty="0"/>
          </a:p>
        </p:txBody>
      </p:sp>
      <p:sp>
        <p:nvSpPr>
          <p:cNvPr id="15" name="Rettangolo 14"/>
          <p:cNvSpPr/>
          <p:nvPr/>
        </p:nvSpPr>
        <p:spPr>
          <a:xfrm>
            <a:off x="35496" y="5518973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excellent </a:t>
            </a:r>
            <a:r>
              <a:rPr lang="it-IT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Data/MC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agreement</a:t>
            </a:r>
            <a:endParaRPr lang="en-US" dirty="0">
              <a:solidFill>
                <a:srgbClr val="FF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7504" y="25556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Background </a:t>
            </a:r>
            <a:r>
              <a:rPr lang="it-IT" dirty="0" err="1" smtClean="0"/>
              <a:t>subtraction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</a:t>
            </a:r>
            <a:r>
              <a:rPr lang="it-IT" dirty="0" err="1" smtClean="0">
                <a:sym typeface="Symbol"/>
              </a:rPr>
              <a:t>a</a:t>
            </a:r>
            <a:r>
              <a:rPr lang="it-IT" dirty="0" err="1" smtClean="0"/>
              <a:t>bsolute</a:t>
            </a:r>
            <a:r>
              <a:rPr lang="it-IT" dirty="0" smtClean="0"/>
              <a:t> </a:t>
            </a:r>
            <a:r>
              <a:rPr lang="el-GR" dirty="0" smtClean="0"/>
              <a:t>μμ</a:t>
            </a:r>
            <a:r>
              <a:rPr lang="el-GR" dirty="0" smtClean="0">
                <a:sym typeface="Symbol"/>
              </a:rPr>
              <a:t></a:t>
            </a:r>
            <a:r>
              <a:rPr lang="it-IT" dirty="0" smtClean="0">
                <a:sym typeface="Symbol"/>
              </a:rPr>
              <a:t> cross </a:t>
            </a:r>
            <a:r>
              <a:rPr lang="it-IT" dirty="0" err="1" smtClean="0">
                <a:sym typeface="Symbol"/>
              </a:rPr>
              <a:t>section</a:t>
            </a:r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95536" y="44624"/>
            <a:ext cx="4464496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+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r>
              <a:rPr lang="it-IT" sz="3200" dirty="0" smtClean="0">
                <a:sym typeface="Symbol"/>
              </a:rPr>
              <a:t>: SA</a:t>
            </a:r>
            <a:r>
              <a:rPr lang="it-IT" sz="3200" dirty="0" smtClean="0"/>
              <a:t> </a:t>
            </a:r>
            <a:r>
              <a:rPr lang="it-IT" sz="3200" dirty="0" err="1" smtClean="0"/>
              <a:t>analysis</a:t>
            </a:r>
            <a:endParaRPr lang="it-IT" sz="3200" dirty="0"/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1979712" y="692696"/>
            <a:ext cx="3168352" cy="7920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1979712" y="1556792"/>
            <a:ext cx="3168352" cy="14401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1619672" y="1988840"/>
            <a:ext cx="3528392" cy="28803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804248" y="314096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Total  background (MC)</a:t>
            </a:r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8028384" y="2606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70C0"/>
                </a:solidFill>
              </a:rPr>
              <a:t>MC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8172400" y="119675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70C0"/>
                </a:solidFill>
              </a:rPr>
              <a:t>MC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740352" y="227687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70C0"/>
                </a:solidFill>
              </a:rPr>
              <a:t>MC</a:t>
            </a:r>
            <a:endParaRPr lang="it-IT" sz="1400" dirty="0">
              <a:solidFill>
                <a:srgbClr val="0070C0"/>
              </a:solidFill>
            </a:endParaRPr>
          </a:p>
        </p:txBody>
      </p:sp>
      <p:cxnSp>
        <p:nvCxnSpPr>
          <p:cNvPr id="33" name="Connettore 2 32"/>
          <p:cNvCxnSpPr/>
          <p:nvPr/>
        </p:nvCxnSpPr>
        <p:spPr>
          <a:xfrm>
            <a:off x="1691680" y="3789040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H="1">
            <a:off x="1691680" y="2924944"/>
            <a:ext cx="8384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7956376" y="2852936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8028384" y="276118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</a:t>
            </a:r>
            <a:r>
              <a:rPr lang="it-IT" sz="1400" baseline="30000" dirty="0" smtClean="0"/>
              <a:t>2</a:t>
            </a:r>
            <a:r>
              <a:rPr lang="el-GR" sz="1400" baseline="-25000" dirty="0" smtClean="0"/>
              <a:t>μμ</a:t>
            </a:r>
            <a:r>
              <a:rPr lang="it-IT" sz="1400" dirty="0" smtClean="0"/>
              <a:t>(GeV</a:t>
            </a:r>
            <a:r>
              <a:rPr lang="it-IT" sz="1400" baseline="30000" dirty="0" smtClean="0"/>
              <a:t>2</a:t>
            </a:r>
            <a:r>
              <a:rPr lang="it-IT" sz="1400" dirty="0" smtClean="0"/>
              <a:t>)</a:t>
            </a:r>
            <a:endParaRPr lang="it-IT" sz="1400" dirty="0"/>
          </a:p>
        </p:txBody>
      </p:sp>
      <p:sp>
        <p:nvSpPr>
          <p:cNvPr id="37" name="Rettangolo 36"/>
          <p:cNvSpPr/>
          <p:nvPr/>
        </p:nvSpPr>
        <p:spPr>
          <a:xfrm>
            <a:off x="4356000" y="3068960"/>
            <a:ext cx="4752000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2 43"/>
          <p:cNvCxnSpPr/>
          <p:nvPr/>
        </p:nvCxnSpPr>
        <p:spPr>
          <a:xfrm>
            <a:off x="5220072" y="620688"/>
            <a:ext cx="0" cy="23042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 cstate="print"/>
          <a:srcRect l="6414" t="6751" r="11027"/>
          <a:stretch>
            <a:fillRect/>
          </a:stretch>
        </p:blipFill>
        <p:spPr bwMode="auto">
          <a:xfrm>
            <a:off x="5940152" y="3323529"/>
            <a:ext cx="3168352" cy="2481735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 cstate="print"/>
          <a:srcRect t="7534" r="9470" b="1016"/>
          <a:stretch>
            <a:fillRect/>
          </a:stretch>
        </p:blipFill>
        <p:spPr bwMode="auto">
          <a:xfrm>
            <a:off x="35496" y="764704"/>
            <a:ext cx="4874294" cy="2687308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15" name="CasellaDiTesto 14"/>
          <p:cNvSpPr txBox="1"/>
          <p:nvPr/>
        </p:nvSpPr>
        <p:spPr>
          <a:xfrm>
            <a:off x="1187624" y="44624"/>
            <a:ext cx="6624736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+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r>
              <a:rPr lang="it-IT" sz="3200" dirty="0" smtClean="0">
                <a:sym typeface="Symbol"/>
              </a:rPr>
              <a:t>: </a:t>
            </a:r>
            <a:r>
              <a:rPr lang="it-IT" sz="3200" dirty="0" err="1" smtClean="0">
                <a:sym typeface="Symbol"/>
              </a:rPr>
              <a:t>spectrum</a:t>
            </a:r>
            <a:r>
              <a:rPr lang="it-IT" sz="3200" dirty="0" smtClean="0">
                <a:sym typeface="Symbol"/>
              </a:rPr>
              <a:t> and upper </a:t>
            </a:r>
            <a:r>
              <a:rPr lang="it-IT" sz="3200" dirty="0" err="1" smtClean="0">
                <a:sym typeface="Symbol"/>
              </a:rPr>
              <a:t>limits</a:t>
            </a:r>
            <a:endParaRPr lang="it-IT" sz="32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403648" y="11967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observed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μ</a:t>
            </a:r>
            <a:r>
              <a:rPr lang="it-IT" baseline="30000" dirty="0" smtClean="0">
                <a:solidFill>
                  <a:srgbClr val="0070C0"/>
                </a:solidFill>
              </a:rPr>
              <a:t>+</a:t>
            </a:r>
            <a:r>
              <a:rPr lang="el-GR" dirty="0" smtClean="0">
                <a:solidFill>
                  <a:srgbClr val="0070C0"/>
                </a:solidFill>
              </a:rPr>
              <a:t>μ</a:t>
            </a:r>
            <a:r>
              <a:rPr lang="it-IT" baseline="30000" dirty="0" smtClean="0">
                <a:solidFill>
                  <a:srgbClr val="0070C0"/>
                </a:solidFill>
              </a:rPr>
              <a:t>-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spectrum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004048" y="836712"/>
            <a:ext cx="4139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 </a:t>
            </a:r>
            <a:r>
              <a:rPr lang="it-IT" sz="1600" dirty="0" err="1" smtClean="0"/>
              <a:t>MeV</a:t>
            </a:r>
            <a:r>
              <a:rPr lang="it-IT" sz="1600" dirty="0" smtClean="0"/>
              <a:t> </a:t>
            </a:r>
            <a:r>
              <a:rPr lang="it-IT" sz="1600" dirty="0" err="1" smtClean="0"/>
              <a:t>bins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err="1" smtClean="0"/>
              <a:t>Use</a:t>
            </a:r>
            <a:r>
              <a:rPr lang="it-IT" sz="1600" dirty="0" smtClean="0"/>
              <a:t> </a:t>
            </a:r>
            <a:r>
              <a:rPr lang="it-IT" sz="1600" dirty="0" err="1" smtClean="0"/>
              <a:t>Phokhara</a:t>
            </a:r>
            <a:r>
              <a:rPr lang="it-IT" sz="1600" dirty="0" smtClean="0"/>
              <a:t> </a:t>
            </a:r>
            <a:r>
              <a:rPr lang="it-IT" sz="1600" dirty="0" err="1" smtClean="0"/>
              <a:t>prediction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background estimate (2% </a:t>
            </a:r>
            <a:r>
              <a:rPr lang="it-IT" sz="1600" dirty="0" err="1" smtClean="0"/>
              <a:t>syst</a:t>
            </a:r>
            <a:r>
              <a:rPr lang="it-IT" sz="1600" dirty="0" smtClean="0"/>
              <a:t> </a:t>
            </a:r>
            <a:r>
              <a:rPr lang="it-IT" sz="1600" dirty="0" err="1" smtClean="0"/>
              <a:t>error</a:t>
            </a:r>
            <a:r>
              <a:rPr lang="it-IT" sz="1600" dirty="0" smtClean="0"/>
              <a:t>)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evaluate</a:t>
            </a:r>
            <a:r>
              <a:rPr lang="it-IT" sz="1600" dirty="0" smtClean="0"/>
              <a:t> upper </a:t>
            </a:r>
            <a:r>
              <a:rPr lang="it-IT" sz="1600" dirty="0" err="1" smtClean="0"/>
              <a:t>limits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smtClean="0"/>
              <a:t>CLS </a:t>
            </a:r>
            <a:r>
              <a:rPr lang="it-IT" sz="1600" dirty="0" err="1" smtClean="0"/>
              <a:t>technique</a:t>
            </a:r>
            <a:endParaRPr lang="it-IT" sz="1600" dirty="0"/>
          </a:p>
        </p:txBody>
      </p:sp>
      <p:graphicFrame>
        <p:nvGraphicFramePr>
          <p:cNvPr id="78851" name="Object 10"/>
          <p:cNvGraphicFramePr>
            <a:graphicFrameLocks noChangeAspect="1"/>
          </p:cNvGraphicFramePr>
          <p:nvPr/>
        </p:nvGraphicFramePr>
        <p:xfrm>
          <a:off x="395536" y="5445225"/>
          <a:ext cx="1512168" cy="50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07" name="Equation" r:id="rId6" imgW="1434960" imgH="482400" progId="Equation.3">
                  <p:embed/>
                </p:oleObj>
              </mc:Choice>
              <mc:Fallback>
                <p:oleObj name="Equation" r:id="rId6" imgW="1434960" imgH="48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445225"/>
                        <a:ext cx="1512168" cy="508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11"/>
          <p:cNvGraphicFramePr>
            <a:graphicFrameLocks noChangeAspect="1"/>
          </p:cNvGraphicFramePr>
          <p:nvPr/>
        </p:nvGraphicFramePr>
        <p:xfrm>
          <a:off x="395536" y="5993956"/>
          <a:ext cx="2160240" cy="31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08" name="Equation" r:id="rId8" imgW="1917360" imgH="279360" progId="Equation.3">
                  <p:embed/>
                </p:oleObj>
              </mc:Choice>
              <mc:Fallback>
                <p:oleObj name="Equation" r:id="rId8" imgW="1917360" imgH="2793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993956"/>
                        <a:ext cx="2160240" cy="315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13"/>
          <p:cNvGraphicFramePr>
            <a:graphicFrameLocks noChangeAspect="1"/>
          </p:cNvGraphicFramePr>
          <p:nvPr/>
        </p:nvGraphicFramePr>
        <p:xfrm>
          <a:off x="395536" y="6381328"/>
          <a:ext cx="2305872" cy="305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09" name="Equation" r:id="rId10" imgW="1828800" imgH="241200" progId="Equation.3">
                  <p:embed/>
                </p:oleObj>
              </mc:Choice>
              <mc:Fallback>
                <p:oleObj name="Equation" r:id="rId10" imgW="182880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381328"/>
                        <a:ext cx="2305872" cy="3050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uppo 22"/>
          <p:cNvGrpSpPr/>
          <p:nvPr/>
        </p:nvGrpSpPr>
        <p:grpSpPr>
          <a:xfrm>
            <a:off x="52262" y="3347700"/>
            <a:ext cx="4303714" cy="2052307"/>
            <a:chOff x="15750" y="3347700"/>
            <a:chExt cx="4303714" cy="2052307"/>
          </a:xfrm>
        </p:grpSpPr>
        <p:grpSp>
          <p:nvGrpSpPr>
            <p:cNvPr id="21" name="Gruppo 20"/>
            <p:cNvGrpSpPr/>
            <p:nvPr/>
          </p:nvGrpSpPr>
          <p:grpSpPr>
            <a:xfrm>
              <a:off x="107504" y="3347700"/>
              <a:ext cx="4211960" cy="2052307"/>
              <a:chOff x="0" y="3995772"/>
              <a:chExt cx="4211960" cy="2052307"/>
            </a:xfrm>
          </p:grpSpPr>
          <p:pic>
            <p:nvPicPr>
              <p:cNvPr id="4" name="Picture 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957" t="7257" r="9904"/>
              <a:stretch>
                <a:fillRect/>
              </a:stretch>
            </p:blipFill>
            <p:spPr bwMode="auto">
              <a:xfrm>
                <a:off x="0" y="4293096"/>
                <a:ext cx="4211960" cy="175498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</p:pic>
          <p:sp>
            <p:nvSpPr>
              <p:cNvPr id="20" name="CasellaDiTesto 19"/>
              <p:cNvSpPr txBox="1"/>
              <p:nvPr/>
            </p:nvSpPr>
            <p:spPr>
              <a:xfrm>
                <a:off x="611560" y="3995772"/>
                <a:ext cx="28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90% </a:t>
                </a:r>
                <a:r>
                  <a:rPr lang="it-IT" dirty="0" err="1" smtClean="0"/>
                  <a:t>CL</a:t>
                </a:r>
                <a:r>
                  <a:rPr lang="it-IT" dirty="0" smtClean="0"/>
                  <a:t> upper </a:t>
                </a:r>
                <a:r>
                  <a:rPr lang="it-IT" dirty="0" err="1" smtClean="0"/>
                  <a:t>limit</a:t>
                </a:r>
                <a:r>
                  <a:rPr lang="it-IT" dirty="0" smtClean="0"/>
                  <a:t> on </a:t>
                </a:r>
                <a:r>
                  <a:rPr lang="it-IT" dirty="0" err="1" smtClean="0"/>
                  <a:t>N</a:t>
                </a:r>
                <a:r>
                  <a:rPr lang="it-IT" baseline="-25000" dirty="0" err="1" smtClean="0"/>
                  <a:t>ev</a:t>
                </a:r>
                <a:endParaRPr lang="it-IT" dirty="0"/>
              </a:p>
            </p:txBody>
          </p:sp>
        </p:grpSp>
        <p:sp>
          <p:nvSpPr>
            <p:cNvPr id="22" name="CasellaDiTesto 21"/>
            <p:cNvSpPr txBox="1"/>
            <p:nvPr/>
          </p:nvSpPr>
          <p:spPr>
            <a:xfrm rot="-5400000">
              <a:off x="-118393" y="3645024"/>
              <a:ext cx="5760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N</a:t>
              </a:r>
              <a:r>
                <a:rPr lang="it-IT" sz="1400" baseline="-25000" dirty="0" smtClean="0"/>
                <a:t>CLS</a:t>
              </a:r>
              <a:endParaRPr lang="it-IT" sz="1400" dirty="0"/>
            </a:p>
          </p:txBody>
        </p:sp>
      </p:grpSp>
      <p:cxnSp>
        <p:nvCxnSpPr>
          <p:cNvPr id="25" name="Connettore 2 24"/>
          <p:cNvCxnSpPr/>
          <p:nvPr/>
        </p:nvCxnSpPr>
        <p:spPr>
          <a:xfrm>
            <a:off x="4032000" y="4509120"/>
            <a:ext cx="432048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5976000" y="4509120"/>
            <a:ext cx="720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entesi graffa aperta 27"/>
          <p:cNvSpPr/>
          <p:nvPr/>
        </p:nvSpPr>
        <p:spPr>
          <a:xfrm>
            <a:off x="251520" y="5445224"/>
            <a:ext cx="72008" cy="122413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6444208" y="36450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90% </a:t>
            </a:r>
            <a:r>
              <a:rPr lang="it-IT" dirty="0" err="1" smtClean="0"/>
              <a:t>CL</a:t>
            </a:r>
            <a:r>
              <a:rPr lang="it-IT" dirty="0" smtClean="0"/>
              <a:t> upper </a:t>
            </a:r>
            <a:r>
              <a:rPr lang="it-IT" dirty="0" err="1" smtClean="0"/>
              <a:t>limit</a:t>
            </a:r>
            <a:r>
              <a:rPr lang="it-IT" dirty="0" smtClean="0"/>
              <a:t> on </a:t>
            </a:r>
            <a:r>
              <a:rPr lang="it-IT" dirty="0" smtClean="0">
                <a:sym typeface="Symbol"/>
              </a:rPr>
              <a:t></a:t>
            </a:r>
            <a:r>
              <a:rPr lang="it-IT" baseline="30000" dirty="0" smtClean="0">
                <a:sym typeface="Symbol"/>
              </a:rPr>
              <a:t>2</a:t>
            </a:r>
            <a:endParaRPr lang="it-IT" dirty="0"/>
          </a:p>
        </p:txBody>
      </p:sp>
      <p:graphicFrame>
        <p:nvGraphicFramePr>
          <p:cNvPr id="24" name="Oggetto 23"/>
          <p:cNvGraphicFramePr>
            <a:graphicFrameLocks noChangeAspect="1"/>
          </p:cNvGraphicFramePr>
          <p:nvPr/>
        </p:nvGraphicFramePr>
        <p:xfrm>
          <a:off x="4449763" y="4184650"/>
          <a:ext cx="15541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10" name="Equazione" r:id="rId13" imgW="1130040" imgH="419040" progId="Equation.3">
                  <p:embed/>
                </p:oleObj>
              </mc:Choice>
              <mc:Fallback>
                <p:oleObj name="Equazione" r:id="rId13" imgW="113004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4184650"/>
                        <a:ext cx="1554162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ttangolo 25"/>
          <p:cNvSpPr/>
          <p:nvPr/>
        </p:nvSpPr>
        <p:spPr>
          <a:xfrm rot="1200000">
            <a:off x="473211" y="4148411"/>
            <a:ext cx="2368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504D"/>
                </a:solidFill>
              </a:rPr>
              <a:t> </a:t>
            </a:r>
            <a:r>
              <a:rPr lang="it-IT" sz="1600" b="1" dirty="0" smtClean="0">
                <a:solidFill>
                  <a:srgbClr val="C0504D"/>
                </a:solidFill>
              </a:rPr>
              <a:t>KLOE PRELIMINARY</a:t>
            </a:r>
            <a:endParaRPr lang="it-IT" sz="1600" b="1" dirty="0">
              <a:solidFill>
                <a:srgbClr val="C0504D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 rot="1140000">
            <a:off x="6734112" y="4580459"/>
            <a:ext cx="2368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504D"/>
                </a:solidFill>
              </a:rPr>
              <a:t> </a:t>
            </a:r>
            <a:r>
              <a:rPr lang="it-IT" sz="1600" b="1" dirty="0" smtClean="0">
                <a:solidFill>
                  <a:srgbClr val="C0504D"/>
                </a:solidFill>
              </a:rPr>
              <a:t>KLOE PRELIMINARY</a:t>
            </a:r>
            <a:endParaRPr lang="it-IT" sz="1600" b="1" dirty="0">
              <a:solidFill>
                <a:srgbClr val="C050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 cstate="print"/>
          <a:srcRect l="3321" t="5863" r="13650"/>
          <a:stretch>
            <a:fillRect/>
          </a:stretch>
        </p:blipFill>
        <p:spPr bwMode="auto">
          <a:xfrm>
            <a:off x="4139953" y="980727"/>
            <a:ext cx="4824536" cy="4131063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979712" y="44624"/>
            <a:ext cx="5832648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+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r>
              <a:rPr lang="it-IT" sz="3200" dirty="0" smtClean="0">
                <a:sym typeface="Symbol"/>
              </a:rPr>
              <a:t>: 90% </a:t>
            </a:r>
            <a:r>
              <a:rPr lang="it-IT" sz="3200" dirty="0" err="1" smtClean="0">
                <a:sym typeface="Symbol"/>
              </a:rPr>
              <a:t>CL</a:t>
            </a:r>
            <a:r>
              <a:rPr lang="it-IT" sz="3200" dirty="0" smtClean="0">
                <a:sym typeface="Symbol"/>
              </a:rPr>
              <a:t> upper </a:t>
            </a:r>
            <a:r>
              <a:rPr lang="it-IT" sz="3200" dirty="0" err="1" smtClean="0">
                <a:sym typeface="Symbol"/>
              </a:rPr>
              <a:t>limits</a:t>
            </a:r>
            <a:endParaRPr lang="it-IT" sz="3200" dirty="0"/>
          </a:p>
        </p:txBody>
      </p:sp>
      <p:sp>
        <p:nvSpPr>
          <p:cNvPr id="7" name="Rettangolo 6"/>
          <p:cNvSpPr/>
          <p:nvPr/>
        </p:nvSpPr>
        <p:spPr>
          <a:xfrm>
            <a:off x="35496" y="141277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U. L. between  2.8</a:t>
            </a:r>
            <a:r>
              <a:rPr lang="en-US" dirty="0" smtClean="0">
                <a:solidFill>
                  <a:srgbClr val="FF0000"/>
                </a:solidFill>
                <a:cs typeface="Times New Roman" pitchFamily="16" charset="0"/>
              </a:rPr>
              <a:t>·</a:t>
            </a:r>
            <a:r>
              <a:rPr lang="en-US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10</a:t>
            </a:r>
            <a:r>
              <a:rPr lang="en-US" baseline="330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-6</a:t>
            </a:r>
            <a:r>
              <a:rPr lang="en-US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 and 4.9</a:t>
            </a:r>
            <a:r>
              <a:rPr lang="en-US" dirty="0" smtClean="0">
                <a:solidFill>
                  <a:srgbClr val="FF0000"/>
                </a:solidFill>
                <a:cs typeface="Times New Roman" pitchFamily="16" charset="0"/>
              </a:rPr>
              <a:t>·</a:t>
            </a:r>
            <a:r>
              <a:rPr lang="en-US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10</a:t>
            </a:r>
            <a:r>
              <a:rPr lang="en-US" baseline="330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-7</a:t>
            </a:r>
            <a:r>
              <a:rPr lang="en-US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in the energy range 600-1000 MeV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7504" y="2564904"/>
            <a:ext cx="4104456" cy="3970318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240 pb</a:t>
            </a:r>
            <a:r>
              <a:rPr lang="it-IT" baseline="30000" dirty="0" smtClean="0"/>
              <a:t>-1 </a:t>
            </a:r>
            <a:r>
              <a:rPr lang="it-IT" dirty="0" err="1" smtClean="0"/>
              <a:t>small</a:t>
            </a:r>
            <a:r>
              <a:rPr lang="it-IT" dirty="0" smtClean="0"/>
              <a:t> angle </a:t>
            </a:r>
            <a:r>
              <a:rPr lang="it-IT" dirty="0" smtClean="0">
                <a:sym typeface="Symbol"/>
              </a:rPr>
              <a:t>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r>
              <a:rPr lang="it-IT" dirty="0" err="1" smtClean="0"/>
              <a:t>Using</a:t>
            </a:r>
            <a:r>
              <a:rPr lang="it-IT" dirty="0" smtClean="0"/>
              <a:t> the 2.5 fb</a:t>
            </a:r>
            <a:r>
              <a:rPr lang="it-IT" baseline="30000" dirty="0" smtClean="0"/>
              <a:t>-1 </a:t>
            </a:r>
            <a:r>
              <a:rPr lang="it-IT" dirty="0" smtClean="0"/>
              <a:t>full KLOE data set </a:t>
            </a:r>
            <a:r>
              <a:rPr lang="it-IT" dirty="0" err="1" smtClean="0"/>
              <a:t>improves</a:t>
            </a:r>
            <a:r>
              <a:rPr lang="it-IT" dirty="0" smtClean="0"/>
              <a:t> the </a:t>
            </a:r>
            <a:r>
              <a:rPr lang="it-IT" dirty="0" err="1" smtClean="0"/>
              <a:t>sensitivity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a </a:t>
            </a:r>
            <a:r>
              <a:rPr lang="it-IT" dirty="0" err="1" smtClean="0"/>
              <a:t>factor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 3</a:t>
            </a:r>
          </a:p>
          <a:p>
            <a:endParaRPr lang="it-IT" dirty="0" smtClean="0">
              <a:sym typeface="Symbol"/>
            </a:endParaRPr>
          </a:p>
          <a:p>
            <a:r>
              <a:rPr lang="it-IT" dirty="0" err="1" smtClean="0">
                <a:sym typeface="Symbol"/>
              </a:rPr>
              <a:t>Changing</a:t>
            </a:r>
            <a:r>
              <a:rPr lang="it-IT" dirty="0" smtClean="0">
                <a:sym typeface="Symbol"/>
              </a:rPr>
              <a:t> the </a:t>
            </a:r>
            <a:r>
              <a:rPr lang="el-GR" dirty="0" smtClean="0">
                <a:sym typeface="Symbol"/>
              </a:rPr>
              <a:t>μ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acceptance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selections</a:t>
            </a:r>
            <a:r>
              <a:rPr lang="it-IT" dirty="0" smtClean="0">
                <a:sym typeface="Symbol"/>
              </a:rPr>
              <a:t> and </a:t>
            </a:r>
            <a:r>
              <a:rPr lang="it-IT" dirty="0" err="1" smtClean="0">
                <a:sym typeface="Symbol"/>
              </a:rPr>
              <a:t>including</a:t>
            </a:r>
            <a:r>
              <a:rPr lang="it-IT" dirty="0" smtClean="0">
                <a:sym typeface="Symbol"/>
              </a:rPr>
              <a:t> the </a:t>
            </a:r>
            <a:r>
              <a:rPr lang="it-IT" dirty="0" err="1" smtClean="0">
                <a:sym typeface="Symbol"/>
              </a:rPr>
              <a:t>offpeak</a:t>
            </a:r>
            <a:r>
              <a:rPr lang="it-IT" dirty="0" smtClean="0">
                <a:sym typeface="Symbol"/>
              </a:rPr>
              <a:t> sample </a:t>
            </a:r>
            <a:r>
              <a:rPr lang="it-IT" dirty="0" err="1" smtClean="0">
                <a:sym typeface="Symbol"/>
              </a:rPr>
              <a:t>may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allow</a:t>
            </a:r>
            <a:r>
              <a:rPr lang="it-IT" dirty="0" smtClean="0">
                <a:sym typeface="Symbol"/>
              </a:rPr>
              <a:t> to </a:t>
            </a:r>
            <a:r>
              <a:rPr lang="it-IT" dirty="0" err="1" smtClean="0">
                <a:sym typeface="Symbol"/>
              </a:rPr>
              <a:t>check</a:t>
            </a:r>
            <a:r>
              <a:rPr lang="it-IT" dirty="0" smtClean="0">
                <a:sym typeface="Symbol"/>
              </a:rPr>
              <a:t> the low (</a:t>
            </a:r>
            <a:r>
              <a:rPr lang="it-IT" dirty="0" err="1" smtClean="0">
                <a:sym typeface="Symbol"/>
              </a:rPr>
              <a:t>threshold</a:t>
            </a:r>
            <a:r>
              <a:rPr lang="it-IT" dirty="0" smtClean="0">
                <a:sym typeface="Symbol"/>
              </a:rPr>
              <a:t>) </a:t>
            </a:r>
            <a:r>
              <a:rPr lang="it-IT" dirty="0" err="1" smtClean="0">
                <a:sym typeface="Symbol"/>
              </a:rPr>
              <a:t>invariant</a:t>
            </a:r>
            <a:r>
              <a:rPr lang="it-IT" dirty="0" smtClean="0">
                <a:sym typeface="Symbol"/>
              </a:rPr>
              <a:t> mass </a:t>
            </a:r>
            <a:r>
              <a:rPr lang="it-IT" dirty="0" err="1" smtClean="0">
                <a:sym typeface="Symbol"/>
              </a:rPr>
              <a:t>region</a:t>
            </a:r>
            <a:r>
              <a:rPr lang="it-IT" dirty="0" smtClean="0">
                <a:sym typeface="Symbol"/>
              </a:rPr>
              <a:t>. An </a:t>
            </a:r>
            <a:r>
              <a:rPr lang="it-IT" dirty="0" err="1" smtClean="0">
                <a:sym typeface="Symbol"/>
              </a:rPr>
              <a:t>analysis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going</a:t>
            </a:r>
            <a:r>
              <a:rPr lang="it-IT" dirty="0" smtClean="0">
                <a:sym typeface="Symbol"/>
              </a:rPr>
              <a:t> down to  500 </a:t>
            </a:r>
            <a:r>
              <a:rPr lang="it-IT" dirty="0" err="1" smtClean="0">
                <a:sym typeface="Symbol"/>
              </a:rPr>
              <a:t>MeV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is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already</a:t>
            </a:r>
            <a:r>
              <a:rPr lang="it-IT" dirty="0" smtClean="0">
                <a:sym typeface="Symbol"/>
              </a:rPr>
              <a:t> in progress. </a:t>
            </a:r>
          </a:p>
          <a:p>
            <a:endParaRPr lang="it-IT" dirty="0" smtClean="0">
              <a:sym typeface="Symbol"/>
            </a:endParaRPr>
          </a:p>
          <a:p>
            <a:r>
              <a:rPr lang="it-IT" dirty="0" smtClean="0">
                <a:solidFill>
                  <a:schemeClr val="accent2"/>
                </a:solidFill>
                <a:sym typeface="Symbol"/>
              </a:rPr>
              <a:t>A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further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factor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2 in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sensitivity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expected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from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KLOE2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experiment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72008" y="764704"/>
            <a:ext cx="457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Several recent (and different) astrophysical observations (Pamela, AMS, Fermi, Atic, Integral, DAMA/LIBRA, etc …) may suggest the existence of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a light Gev-ish dark sector</a:t>
            </a:r>
            <a:r>
              <a:rPr lang="en-US" sz="1600" dirty="0" smtClean="0">
                <a:cs typeface="Times New Roman" pitchFamily="18" charset="0"/>
              </a:rPr>
              <a:t>: a new low energy gauge interaction mediated by a neutral light mass vector particle, usually named the U boson (but also A’, V, …),  with a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small kinetic mixing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 </a:t>
            </a:r>
            <a:r>
              <a:rPr lang="en-US" sz="1600" dirty="0" smtClean="0">
                <a:cs typeface="Times New Roman" pitchFamily="18" charset="0"/>
                <a:sym typeface="Symbol"/>
              </a:rPr>
              <a:t>(&lt;10</a:t>
            </a:r>
            <a:r>
              <a:rPr lang="en-US" sz="1600" baseline="30000" dirty="0" smtClean="0">
                <a:cs typeface="Times New Roman" pitchFamily="18" charset="0"/>
                <a:sym typeface="Symbol"/>
              </a:rPr>
              <a:t>-3</a:t>
            </a:r>
            <a:r>
              <a:rPr lang="en-US" sz="1600" dirty="0" smtClean="0">
                <a:cs typeface="Times New Roman" pitchFamily="18" charset="0"/>
                <a:sym typeface="Symbol"/>
              </a:rPr>
              <a:t>) with SM</a:t>
            </a:r>
          </a:p>
          <a:p>
            <a:endParaRPr lang="en-US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A low mass U boson could explain the well known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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 3.4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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l-GR" sz="1600" baseline="-25000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1600" dirty="0" smtClean="0">
                <a:cs typeface="Times New Roman" pitchFamily="18" charset="0"/>
              </a:rPr>
              <a:t> </a:t>
            </a:r>
            <a:r>
              <a:rPr lang="it-IT" sz="1600" dirty="0" err="1" smtClean="0">
                <a:cs typeface="Times New Roman" pitchFamily="18" charset="0"/>
              </a:rPr>
              <a:t>discrepancy</a:t>
            </a:r>
            <a:r>
              <a:rPr lang="it-IT" sz="1600" dirty="0" smtClean="0">
                <a:cs typeface="Times New Roman" pitchFamily="18" charset="0"/>
              </a:rPr>
              <a:t> with SM</a:t>
            </a:r>
          </a:p>
          <a:p>
            <a:endParaRPr lang="en-US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1600" dirty="0" smtClean="0"/>
              <a:t> A </a:t>
            </a:r>
            <a:r>
              <a:rPr lang="it-IT" sz="1600" dirty="0" err="1" smtClean="0"/>
              <a:t>natural</a:t>
            </a:r>
            <a:r>
              <a:rPr lang="it-IT" sz="1600" dirty="0" smtClean="0"/>
              <a:t> </a:t>
            </a:r>
            <a:r>
              <a:rPr lang="it-IT" sz="1600" dirty="0" err="1" smtClean="0"/>
              <a:t>hypothesis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the </a:t>
            </a:r>
            <a:r>
              <a:rPr lang="it-IT" sz="1600" dirty="0" err="1" smtClean="0"/>
              <a:t>new</a:t>
            </a:r>
            <a:r>
              <a:rPr lang="it-IT" sz="1600" dirty="0" smtClean="0"/>
              <a:t> </a:t>
            </a:r>
            <a:r>
              <a:rPr lang="it-IT" sz="1600" dirty="0" err="1" smtClean="0"/>
              <a:t>symmetry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spontaneously</a:t>
            </a:r>
            <a:r>
              <a:rPr lang="it-IT" sz="1600" dirty="0" smtClean="0"/>
              <a:t> </a:t>
            </a:r>
            <a:r>
              <a:rPr lang="it-IT" sz="1600" dirty="0" err="1" smtClean="0"/>
              <a:t>broken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</a:t>
            </a:r>
            <a:r>
              <a:rPr lang="it-IT" sz="1600" dirty="0" err="1" smtClean="0"/>
              <a:t>an</a:t>
            </a:r>
            <a:r>
              <a:rPr lang="it-IT" sz="1600" dirty="0" smtClean="0"/>
              <a:t> </a:t>
            </a:r>
            <a:r>
              <a:rPr lang="it-IT" sz="1600" dirty="0" err="1" smtClean="0"/>
              <a:t>Higgs-like</a:t>
            </a:r>
            <a:r>
              <a:rPr lang="it-IT" sz="1600" dirty="0" smtClean="0"/>
              <a:t> </a:t>
            </a:r>
            <a:r>
              <a:rPr lang="it-IT" sz="1600" dirty="0" err="1" smtClean="0"/>
              <a:t>mechanism</a:t>
            </a:r>
            <a:r>
              <a:rPr lang="it-IT" sz="1600" dirty="0" smtClean="0"/>
              <a:t>, </a:t>
            </a:r>
            <a:r>
              <a:rPr lang="it-IT" sz="1600" dirty="0" err="1" smtClean="0"/>
              <a:t>thus</a:t>
            </a:r>
            <a:r>
              <a:rPr lang="it-IT" sz="1600" dirty="0" smtClean="0"/>
              <a:t> </a:t>
            </a:r>
            <a:r>
              <a:rPr lang="it-IT" sz="1600" dirty="0" err="1" smtClean="0"/>
              <a:t>introuducing</a:t>
            </a:r>
            <a:r>
              <a:rPr lang="it-IT" sz="1600" dirty="0" smtClean="0"/>
              <a:t> the </a:t>
            </a:r>
            <a:r>
              <a:rPr lang="it-IT" sz="1600" dirty="0" err="1" smtClean="0"/>
              <a:t>existence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an</a:t>
            </a:r>
            <a:r>
              <a:rPr lang="it-IT" sz="1600" dirty="0" smtClean="0"/>
              <a:t> </a:t>
            </a:r>
            <a:r>
              <a:rPr lang="it-IT" sz="1600" dirty="0" err="1" smtClean="0"/>
              <a:t>additional</a:t>
            </a:r>
            <a:r>
              <a:rPr lang="it-IT" sz="1600" dirty="0" smtClean="0"/>
              <a:t> scalar </a:t>
            </a:r>
            <a:r>
              <a:rPr lang="it-IT" sz="1600" dirty="0" err="1" smtClean="0"/>
              <a:t>particle</a:t>
            </a:r>
            <a:r>
              <a:rPr lang="it-IT" sz="1600" dirty="0" smtClean="0"/>
              <a:t>, </a:t>
            </a:r>
            <a:r>
              <a:rPr lang="it-IT" sz="1600" dirty="0" err="1" smtClean="0"/>
              <a:t>with</a:t>
            </a:r>
            <a:r>
              <a:rPr lang="it-IT" sz="1600" dirty="0" smtClean="0"/>
              <a:t> </a:t>
            </a:r>
            <a:r>
              <a:rPr lang="it-IT" sz="1600" dirty="0" err="1" smtClean="0"/>
              <a:t>interesting</a:t>
            </a:r>
            <a:r>
              <a:rPr lang="it-IT" sz="1600" dirty="0" smtClean="0"/>
              <a:t> </a:t>
            </a:r>
            <a:r>
              <a:rPr lang="it-IT" sz="1600" dirty="0" err="1" smtClean="0"/>
              <a:t>phenomenological</a:t>
            </a:r>
            <a:r>
              <a:rPr lang="it-IT" sz="1600" dirty="0" smtClean="0"/>
              <a:t> </a:t>
            </a:r>
            <a:r>
              <a:rPr lang="it-IT" sz="1600" dirty="0" err="1" smtClean="0"/>
              <a:t>consequences</a:t>
            </a:r>
            <a:r>
              <a:rPr lang="it-IT" sz="1600" dirty="0" smtClean="0"/>
              <a:t> 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496" y="512002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There are several different experimental ways (on earth) to take a look at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dalus" pitchFamily="2" charset="-78"/>
              </a:rPr>
              <a:t>dark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world: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Times New Roman" pitchFamily="18" charset="0"/>
              </a:rPr>
              <a:t>e</a:t>
            </a:r>
            <a:r>
              <a:rPr lang="en-US" baseline="30000" dirty="0" err="1" smtClean="0">
                <a:solidFill>
                  <a:srgbClr val="0070C0"/>
                </a:solidFill>
                <a:cs typeface="Times New Roman" pitchFamily="18" charset="0"/>
              </a:rPr>
              <a:t>+</a:t>
            </a:r>
            <a:r>
              <a:rPr lang="en-US" dirty="0" err="1" smtClean="0">
                <a:solidFill>
                  <a:srgbClr val="0070C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0070C0"/>
                </a:solidFill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machines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rare meson decays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fixed target e-N scattering </a:t>
            </a:r>
            <a:endParaRPr lang="it-IT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1464" r="3285" b="3572"/>
          <a:stretch>
            <a:fillRect/>
          </a:stretch>
        </p:blipFill>
        <p:spPr bwMode="auto">
          <a:xfrm>
            <a:off x="5940152" y="620688"/>
            <a:ext cx="3024336" cy="2815617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6732240" y="105273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PAMELA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35913"/>
            <a:ext cx="6048672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Motivations</a:t>
            </a:r>
            <a:r>
              <a:rPr lang="it-IT" sz="3200" dirty="0" smtClean="0"/>
              <a:t> </a:t>
            </a:r>
            <a:r>
              <a:rPr lang="it-IT" sz="3200" dirty="0" err="1" smtClean="0"/>
              <a:t>for</a:t>
            </a:r>
            <a:r>
              <a:rPr lang="it-IT" sz="3200" dirty="0" smtClean="0"/>
              <a:t> dark </a:t>
            </a:r>
            <a:r>
              <a:rPr lang="it-IT" sz="3200" dirty="0" err="1" smtClean="0"/>
              <a:t>forces</a:t>
            </a:r>
            <a:r>
              <a:rPr lang="it-IT" sz="3200" dirty="0" smtClean="0"/>
              <a:t> </a:t>
            </a:r>
            <a:r>
              <a:rPr lang="it-IT" sz="3200" dirty="0" err="1" smtClean="0"/>
              <a:t>search</a:t>
            </a:r>
            <a:endParaRPr lang="it-IT" sz="3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38" y="3477945"/>
            <a:ext cx="2999150" cy="1679247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flipH="1">
            <a:off x="2502024" y="5949280"/>
            <a:ext cx="701824" cy="0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2510408" y="6237312"/>
            <a:ext cx="701824" cy="0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99592" y="548680"/>
            <a:ext cx="7704856" cy="2616101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E8F1F6"/>
                </a:solidFill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</a:rPr>
              <a:t>Decay</a:t>
            </a:r>
            <a:r>
              <a:rPr lang="it-IT" sz="2000" dirty="0" smtClean="0">
                <a:solidFill>
                  <a:srgbClr val="E8F1F6"/>
                </a:solidFill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</a:rPr>
              <a:t>of</a:t>
            </a:r>
            <a:r>
              <a:rPr lang="it-IT" sz="2000" dirty="0" smtClean="0">
                <a:solidFill>
                  <a:srgbClr val="E8F1F6"/>
                </a:solidFill>
              </a:rPr>
              <a:t> the </a:t>
            </a:r>
            <a:r>
              <a:rPr lang="el-GR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Φ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  <a:latin typeface="Times New Roman"/>
                <a:cs typeface="Times New Roman"/>
              </a:rPr>
              <a:t>meson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  <a:latin typeface="Times New Roman"/>
                <a:cs typeface="Times New Roman"/>
              </a:rPr>
              <a:t>into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 a U </a:t>
            </a:r>
            <a:r>
              <a:rPr lang="it-IT" sz="2000" dirty="0" err="1" smtClean="0">
                <a:solidFill>
                  <a:srgbClr val="E8F1F6"/>
                </a:solidFill>
                <a:latin typeface="Times New Roman"/>
                <a:cs typeface="Times New Roman"/>
              </a:rPr>
              <a:t>boson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 + a </a:t>
            </a:r>
            <a:r>
              <a:rPr lang="it-IT" sz="2000" dirty="0" err="1" smtClean="0">
                <a:solidFill>
                  <a:srgbClr val="E8F1F6"/>
                </a:solidFill>
                <a:latin typeface="Times New Roman"/>
                <a:cs typeface="Times New Roman"/>
              </a:rPr>
              <a:t>pseudoscalar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rgbClr val="E8F1F6"/>
                </a:solidFill>
                <a:latin typeface="Times New Roman"/>
                <a:cs typeface="Times New Roman"/>
              </a:rPr>
              <a:t>particle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: </a:t>
            </a:r>
            <a:r>
              <a:rPr lang="el-GR" sz="2000" dirty="0" smtClean="0">
                <a:solidFill>
                  <a:srgbClr val="E8F1F6"/>
                </a:solidFill>
                <a:latin typeface="Times New Roman"/>
                <a:cs typeface="Times New Roman"/>
              </a:rPr>
              <a:t>Φ→</a:t>
            </a:r>
            <a:r>
              <a:rPr lang="el-GR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U  </a:t>
            </a:r>
            <a:r>
              <a:rPr lang="it-IT" sz="2000" dirty="0" err="1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with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 U</a:t>
            </a:r>
            <a:r>
              <a:rPr lang="el-GR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, </a:t>
            </a:r>
            <a:r>
              <a:rPr lang="el-GR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→πππ</a:t>
            </a:r>
            <a:r>
              <a:rPr lang="it-IT" sz="2000" dirty="0" smtClean="0">
                <a:solidFill>
                  <a:srgbClr val="E8F1F6"/>
                </a:solidFill>
                <a:latin typeface="Times New Roman"/>
                <a:cs typeface="Times New Roman"/>
                <a:sym typeface="Symbol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it-IT" sz="2000" dirty="0" smtClean="0">
              <a:solidFill>
                <a:srgbClr val="E8F1F6"/>
              </a:solidFill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E8F1F6"/>
                </a:solidFill>
                <a:cs typeface="Times New Roman" pitchFamily="18" charset="0"/>
              </a:rPr>
              <a:t>Associated </a:t>
            </a:r>
            <a:r>
              <a:rPr lang="en-US" sz="2000" dirty="0" err="1" smtClean="0">
                <a:solidFill>
                  <a:srgbClr val="E8F1F6"/>
                </a:solidFill>
                <a:cs typeface="Times New Roman" pitchFamily="18" charset="0"/>
              </a:rPr>
              <a:t>Uγ</a:t>
            </a:r>
            <a:r>
              <a:rPr lang="en-US" sz="2000" dirty="0" smtClean="0">
                <a:solidFill>
                  <a:srgbClr val="E8F1F6"/>
                </a:solidFill>
                <a:cs typeface="Times New Roman" pitchFamily="18" charset="0"/>
              </a:rPr>
              <a:t> process, via the resonant </a:t>
            </a:r>
            <a:r>
              <a:rPr lang="en-US" sz="2000" dirty="0" err="1" smtClean="0">
                <a:solidFill>
                  <a:srgbClr val="E8F1F6"/>
                </a:solidFill>
                <a:cs typeface="Times New Roman" pitchFamily="18" charset="0"/>
              </a:rPr>
              <a:t>radiative</a:t>
            </a:r>
            <a:r>
              <a:rPr lang="en-US" sz="2000" dirty="0" smtClean="0">
                <a:solidFill>
                  <a:srgbClr val="E8F1F6"/>
                </a:solidFill>
                <a:cs typeface="Times New Roman" pitchFamily="18" charset="0"/>
              </a:rPr>
              <a:t> production of a U boson and its subsequent decay into a lepton  pair : </a:t>
            </a:r>
            <a:r>
              <a:rPr lang="en-US" sz="2000" dirty="0" err="1" smtClean="0">
                <a:solidFill>
                  <a:srgbClr val="E8F1F6"/>
                </a:solidFill>
                <a:cs typeface="Times New Roman" pitchFamily="18" charset="0"/>
              </a:rPr>
              <a:t>e</a:t>
            </a:r>
            <a:r>
              <a:rPr lang="en-US" sz="2000" baseline="30000" dirty="0" err="1" smtClean="0">
                <a:solidFill>
                  <a:srgbClr val="E8F1F6"/>
                </a:solidFill>
                <a:cs typeface="Times New Roman" pitchFamily="18" charset="0"/>
              </a:rPr>
              <a:t>+</a:t>
            </a:r>
            <a:r>
              <a:rPr lang="en-US" sz="2000" dirty="0" err="1" smtClean="0">
                <a:solidFill>
                  <a:srgbClr val="E8F1F6"/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rgbClr val="E8F1F6"/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E8F1F6"/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rgbClr val="E8F1F6"/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dirty="0" smtClean="0">
                <a:solidFill>
                  <a:srgbClr val="E8F1F6"/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rgbClr val="E8F1F6"/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rgbClr val="E8F1F6"/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rgbClr val="E8F1F6"/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rgbClr val="E8F1F6"/>
                </a:solidFill>
                <a:cs typeface="Times New Roman" pitchFamily="18" charset="0"/>
                <a:sym typeface="Symbol"/>
              </a:rPr>
              <a:t></a:t>
            </a:r>
            <a:endParaRPr lang="en-US" sz="2000" dirty="0" smtClean="0">
              <a:solidFill>
                <a:srgbClr val="E8F1F6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200" b="1" dirty="0" err="1" smtClean="0">
                <a:latin typeface="Times" pitchFamily="18" charset="0"/>
                <a:cs typeface="Times" pitchFamily="18" charset="0"/>
              </a:rPr>
              <a:t>Higgsstrahlung</a:t>
            </a:r>
            <a:r>
              <a:rPr lang="en-US" sz="2200" b="1" dirty="0" smtClean="0">
                <a:latin typeface="Times" pitchFamily="18" charset="0"/>
                <a:cs typeface="Times" pitchFamily="18" charset="0"/>
              </a:rPr>
              <a:t> process,  in the </a:t>
            </a:r>
            <a:r>
              <a:rPr lang="it-IT" sz="22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it-IT" sz="2200" b="1" dirty="0" err="1" smtClean="0">
                <a:latin typeface="Times" pitchFamily="18" charset="0"/>
                <a:cs typeface="Times" pitchFamily="18" charset="0"/>
              </a:rPr>
              <a:t>m</a:t>
            </a:r>
            <a:r>
              <a:rPr lang="it-IT" sz="2200" b="1" baseline="-25000" dirty="0" err="1" smtClean="0">
                <a:latin typeface="Times" pitchFamily="18" charset="0"/>
                <a:cs typeface="Times" pitchFamily="18" charset="0"/>
              </a:rPr>
              <a:t>h</a:t>
            </a:r>
            <a:r>
              <a:rPr lang="it-IT" sz="2200" b="1" dirty="0" smtClean="0">
                <a:latin typeface="Times" pitchFamily="18" charset="0"/>
                <a:cs typeface="Times" pitchFamily="18" charset="0"/>
              </a:rPr>
              <a:t>&lt;</a:t>
            </a:r>
            <a:r>
              <a:rPr lang="it-IT" sz="2200" b="1" dirty="0" err="1" smtClean="0">
                <a:latin typeface="Times" pitchFamily="18" charset="0"/>
                <a:cs typeface="Times" pitchFamily="18" charset="0"/>
              </a:rPr>
              <a:t>m</a:t>
            </a:r>
            <a:r>
              <a:rPr lang="it-IT" sz="2200" b="1" baseline="-25000" dirty="0" err="1" smtClean="0">
                <a:latin typeface="Times" pitchFamily="18" charset="0"/>
                <a:cs typeface="Times" pitchFamily="18" charset="0"/>
              </a:rPr>
              <a:t>U</a:t>
            </a:r>
            <a:r>
              <a:rPr lang="it-IT" sz="2200" b="1" dirty="0" smtClean="0">
                <a:latin typeface="Times" pitchFamily="18" charset="0"/>
                <a:cs typeface="Times" pitchFamily="18" charset="0"/>
              </a:rPr>
              <a:t> scenario, with an </a:t>
            </a:r>
            <a:r>
              <a:rPr lang="it-IT" sz="2200" b="1" dirty="0" err="1" smtClean="0">
                <a:latin typeface="Times" pitchFamily="18" charset="0"/>
                <a:cs typeface="Times" pitchFamily="18" charset="0"/>
              </a:rPr>
              <a:t>invisible</a:t>
            </a:r>
            <a:r>
              <a:rPr lang="it-IT" sz="22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it-IT" sz="2200" b="1" dirty="0" err="1" smtClean="0">
                <a:latin typeface="Times" pitchFamily="18" charset="0"/>
                <a:cs typeface="Times" pitchFamily="18" charset="0"/>
              </a:rPr>
              <a:t>Higgs</a:t>
            </a:r>
            <a:r>
              <a:rPr lang="it-IT" sz="2200" b="1" dirty="0" smtClean="0">
                <a:latin typeface="Times" pitchFamily="18" charset="0"/>
                <a:cs typeface="Times" pitchFamily="18" charset="0"/>
              </a:rPr>
              <a:t>:  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200" b="1" baseline="30000" dirty="0" err="1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2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l-GR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cs typeface="Times New Roman" pitchFamily="18" charset="0"/>
              </a:rPr>
              <a:t>Uh→</a:t>
            </a:r>
            <a:r>
              <a:rPr lang="el-GR" sz="2200" b="1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200" b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sz="2200" b="1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2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it-IT" sz="22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+ </a:t>
            </a:r>
            <a:r>
              <a:rPr lang="it-IT" sz="2200" b="1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missing</a:t>
            </a:r>
            <a:r>
              <a:rPr lang="it-IT" sz="22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energy</a:t>
            </a:r>
            <a:r>
              <a:rPr lang="it-IT" sz="2200" b="1" dirty="0" smtClean="0">
                <a:latin typeface="Times" pitchFamily="18" charset="0"/>
                <a:cs typeface="Times" pitchFamily="18" charset="0"/>
              </a:rPr>
              <a:t>.</a:t>
            </a:r>
            <a:endParaRPr lang="it-IT" sz="22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9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4" descr="sigma"/>
          <p:cNvPicPr>
            <a:picLocks noChangeAspect="1" noChangeArrowheads="1"/>
          </p:cNvPicPr>
          <p:nvPr/>
        </p:nvPicPr>
        <p:blipFill>
          <a:blip r:embed="rId4" cstate="print"/>
          <a:srcRect l="5028" t="23666" r="4250" b="19411"/>
          <a:stretch>
            <a:fillRect/>
          </a:stretch>
        </p:blipFill>
        <p:spPr bwMode="auto">
          <a:xfrm>
            <a:off x="107504" y="3646488"/>
            <a:ext cx="3240088" cy="28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Text Box 5"/>
          <p:cNvSpPr txBox="1">
            <a:spLocks noChangeArrowheads="1"/>
          </p:cNvSpPr>
          <p:nvPr/>
        </p:nvSpPr>
        <p:spPr bwMode="auto">
          <a:xfrm>
            <a:off x="35496" y="334962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>
                <a:sym typeface="Symbol" pitchFamily="18" charset="2"/>
              </a:rPr>
              <a:t>(e</a:t>
            </a:r>
            <a:r>
              <a:rPr lang="it-IT" baseline="30000" dirty="0">
                <a:sym typeface="Symbol" pitchFamily="18" charset="2"/>
              </a:rPr>
              <a:t>+</a:t>
            </a:r>
            <a:r>
              <a:rPr lang="it-IT" dirty="0">
                <a:sym typeface="Symbol" pitchFamily="18" charset="2"/>
              </a:rPr>
              <a:t>e</a:t>
            </a:r>
            <a:r>
              <a:rPr lang="it-IT" baseline="30000" dirty="0">
                <a:sym typeface="Symbol" pitchFamily="18" charset="2"/>
              </a:rPr>
              <a:t>-</a:t>
            </a:r>
            <a:r>
              <a:rPr lang="it-IT" dirty="0">
                <a:sym typeface="Symbol" pitchFamily="18" charset="2"/>
              </a:rPr>
              <a:t></a:t>
            </a:r>
            <a:r>
              <a:rPr lang="it-IT" dirty="0" err="1" smtClean="0">
                <a:sym typeface="Symbol" pitchFamily="18" charset="2"/>
              </a:rPr>
              <a:t>hU</a:t>
            </a:r>
            <a:r>
              <a:rPr lang="it-IT" dirty="0" smtClean="0">
                <a:sym typeface="Symbol" pitchFamily="18" charset="2"/>
              </a:rPr>
              <a:t>)  </a:t>
            </a:r>
            <a:r>
              <a:rPr lang="it-IT" sz="1200" dirty="0">
                <a:sym typeface="Symbol" pitchFamily="18" charset="2"/>
              </a:rPr>
              <a:t></a:t>
            </a:r>
            <a:r>
              <a:rPr lang="it-IT" sz="1200" baseline="-25000" dirty="0" err="1">
                <a:sym typeface="Symbol" pitchFamily="18" charset="2"/>
              </a:rPr>
              <a:t>D</a:t>
            </a:r>
            <a:r>
              <a:rPr lang="it-IT" sz="1200" dirty="0" err="1">
                <a:sym typeface="Symbol" pitchFamily="18" charset="2"/>
              </a:rPr>
              <a:t>=</a:t>
            </a:r>
            <a:r>
              <a:rPr lang="it-IT" sz="1200" dirty="0">
                <a:sym typeface="Symbol" pitchFamily="18" charset="2"/>
              </a:rPr>
              <a:t> ,  = 10</a:t>
            </a:r>
            <a:r>
              <a:rPr lang="it-IT" sz="1200" baseline="30000" dirty="0">
                <a:sym typeface="Symbol" pitchFamily="18" charset="2"/>
              </a:rPr>
              <a:t>-3</a:t>
            </a:r>
            <a:r>
              <a:rPr lang="it-IT" sz="1200" dirty="0">
                <a:sym typeface="Symbol" pitchFamily="18" charset="2"/>
              </a:rPr>
              <a:t>, s=1 GeV</a:t>
            </a:r>
            <a:r>
              <a:rPr lang="it-IT" sz="1200" baseline="30000" dirty="0">
                <a:sym typeface="Symbol" pitchFamily="18" charset="2"/>
              </a:rPr>
              <a:t>2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94635" y="3357563"/>
            <a:ext cx="3525837" cy="3074545"/>
            <a:chOff x="3198" y="2115"/>
            <a:chExt cx="2131" cy="2259"/>
          </a:xfrm>
        </p:grpSpPr>
        <p:pic>
          <p:nvPicPr>
            <p:cNvPr id="1058" name="Picture 8" descr="br"/>
            <p:cNvPicPr>
              <a:picLocks noChangeAspect="1" noChangeArrowheads="1"/>
            </p:cNvPicPr>
            <p:nvPr/>
          </p:nvPicPr>
          <p:blipFill>
            <a:blip r:embed="rId5" cstate="print">
              <a:lum bright="6000"/>
            </a:blip>
            <a:srcRect l="4025" t="8005" r="6708" b="6631"/>
            <a:stretch>
              <a:fillRect/>
            </a:stretch>
          </p:blipFill>
          <p:spPr bwMode="auto">
            <a:xfrm>
              <a:off x="3198" y="2291"/>
              <a:ext cx="2041" cy="1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Text Box 9"/>
            <p:cNvSpPr txBox="1">
              <a:spLocks noChangeArrowheads="1"/>
            </p:cNvSpPr>
            <p:nvPr/>
          </p:nvSpPr>
          <p:spPr bwMode="auto">
            <a:xfrm>
              <a:off x="3696" y="2115"/>
              <a:ext cx="1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/>
                <a:t>BR (u </a:t>
              </a:r>
              <a:r>
                <a:rPr lang="it-IT">
                  <a:sym typeface="Symbol" pitchFamily="18" charset="2"/>
                </a:rPr>
                <a:t></a:t>
              </a:r>
              <a:r>
                <a:rPr lang="it-IT"/>
                <a:t> </a:t>
              </a:r>
              <a:r>
                <a:rPr lang="it-IT">
                  <a:cs typeface="Times New Roman" pitchFamily="16" charset="0"/>
                </a:rPr>
                <a:t>µ</a:t>
              </a:r>
              <a:r>
                <a:rPr lang="it-IT">
                  <a:cs typeface="Times New Roman" pitchFamily="16" charset="0"/>
                  <a:sym typeface="Symbol" pitchFamily="18" charset="2"/>
                </a:rPr>
                <a:t>µ,)</a:t>
              </a:r>
            </a:p>
          </p:txBody>
        </p:sp>
        <p:sp>
          <p:nvSpPr>
            <p:cNvPr id="1060" name="Text Box 10"/>
            <p:cNvSpPr txBox="1">
              <a:spLocks noChangeArrowheads="1"/>
            </p:cNvSpPr>
            <p:nvPr/>
          </p:nvSpPr>
          <p:spPr bwMode="auto">
            <a:xfrm>
              <a:off x="4966" y="4125"/>
              <a:ext cx="36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dirty="0" err="1" smtClean="0"/>
                <a:t>m</a:t>
              </a:r>
              <a:r>
                <a:rPr lang="it-IT" sz="1600" baseline="-25000" dirty="0" err="1"/>
                <a:t>U</a:t>
              </a:r>
              <a:endParaRPr lang="it-IT" sz="1600" dirty="0"/>
            </a:p>
          </p:txBody>
        </p:sp>
        <p:sp>
          <p:nvSpPr>
            <p:cNvPr id="1061" name="Text Box 11"/>
            <p:cNvSpPr txBox="1">
              <a:spLocks noChangeArrowheads="1"/>
            </p:cNvSpPr>
            <p:nvPr/>
          </p:nvSpPr>
          <p:spPr bwMode="auto">
            <a:xfrm>
              <a:off x="4785" y="2523"/>
              <a:ext cx="3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FF3300"/>
                  </a:solidFill>
                  <a:sym typeface="Symbol" pitchFamily="18" charset="2"/>
                </a:rPr>
                <a:t></a:t>
              </a: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 flipH="1">
              <a:off x="4740" y="2750"/>
              <a:ext cx="136" cy="2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3" name="Text Box 13"/>
            <p:cNvSpPr txBox="1">
              <a:spLocks noChangeArrowheads="1"/>
            </p:cNvSpPr>
            <p:nvPr/>
          </p:nvSpPr>
          <p:spPr bwMode="auto">
            <a:xfrm>
              <a:off x="3424" y="2931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cs typeface="Times New Roman" pitchFamily="16" charset="0"/>
                </a:rPr>
                <a:t>µµ</a:t>
              </a:r>
            </a:p>
          </p:txBody>
        </p:sp>
        <p:sp>
          <p:nvSpPr>
            <p:cNvPr id="1064" name="Line 14"/>
            <p:cNvSpPr>
              <a:spLocks noChangeShapeType="1"/>
            </p:cNvSpPr>
            <p:nvPr/>
          </p:nvSpPr>
          <p:spPr bwMode="auto">
            <a:xfrm>
              <a:off x="3560" y="315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45" name="Line 15"/>
          <p:cNvSpPr>
            <a:spLocks noChangeShapeType="1"/>
          </p:cNvSpPr>
          <p:nvPr/>
        </p:nvSpPr>
        <p:spPr bwMode="auto">
          <a:xfrm flipH="1">
            <a:off x="5148882" y="5013325"/>
            <a:ext cx="5032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46" name="Text Box 16"/>
          <p:cNvSpPr txBox="1">
            <a:spLocks noChangeArrowheads="1"/>
          </p:cNvSpPr>
          <p:nvPr/>
        </p:nvSpPr>
        <p:spPr bwMode="auto">
          <a:xfrm>
            <a:off x="4644008" y="4892675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sym typeface="Symbol" pitchFamily="18" charset="2"/>
              </a:rPr>
              <a:t></a:t>
            </a:r>
            <a:r>
              <a:rPr lang="it-IT" sz="1600" dirty="0"/>
              <a:t>0.5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71438" y="3348000"/>
            <a:ext cx="8964612" cy="324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54" name="Rettangolo 41"/>
          <p:cNvSpPr>
            <a:spLocks noChangeArrowheads="1"/>
          </p:cNvSpPr>
          <p:nvPr/>
        </p:nvSpPr>
        <p:spPr bwMode="auto">
          <a:xfrm>
            <a:off x="2915816" y="3357563"/>
            <a:ext cx="377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err="1"/>
              <a:t>fb</a:t>
            </a:r>
            <a:endParaRPr lang="it-IT" dirty="0"/>
          </a:p>
        </p:txBody>
      </p:sp>
      <p:sp>
        <p:nvSpPr>
          <p:cNvPr id="44" name="Segnaposto numero diapositiva 43"/>
          <p:cNvSpPr>
            <a:spLocks noGrp="1"/>
          </p:cNvSpPr>
          <p:nvPr>
            <p:ph type="sldNum" sz="quarter" idx="11"/>
          </p:nvPr>
        </p:nvSpPr>
        <p:spPr>
          <a:xfrm>
            <a:off x="8604448" y="6553150"/>
            <a:ext cx="467544" cy="332234"/>
          </a:xfrm>
        </p:spPr>
        <p:txBody>
          <a:bodyPr/>
          <a:lstStyle/>
          <a:p>
            <a:fld id="{F01274B9-C33E-4EB7-8E59-11896027E3A8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46" name="CasellaDiTesto 2"/>
          <p:cNvSpPr txBox="1">
            <a:spLocks noChangeArrowheads="1"/>
          </p:cNvSpPr>
          <p:nvPr/>
        </p:nvSpPr>
        <p:spPr bwMode="auto">
          <a:xfrm>
            <a:off x="1475656" y="44624"/>
            <a:ext cx="6480720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dirty="0" smtClean="0">
                <a:cs typeface="Times New Roman" pitchFamily="18" charset="0"/>
              </a:rPr>
              <a:t>The 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it-IT" sz="3200" dirty="0" err="1" smtClean="0">
                <a:sym typeface="Symbol"/>
              </a:rPr>
              <a:t>hU</a:t>
            </a:r>
            <a:r>
              <a:rPr lang="it-IT" sz="3200" dirty="0" smtClean="0">
                <a:sym typeface="Symbol"/>
              </a:rPr>
              <a:t> </a:t>
            </a:r>
            <a:r>
              <a:rPr lang="it-IT" sz="3200" dirty="0" err="1" smtClean="0">
                <a:cs typeface="Times New Roman" pitchFamily="18" charset="0"/>
                <a:sym typeface="Symbol"/>
              </a:rPr>
              <a:t>h</a:t>
            </a:r>
            <a:r>
              <a:rPr lang="it-IT" sz="3200" dirty="0" err="1" smtClean="0">
                <a:cs typeface="Times New Roman" pitchFamily="18" charset="0"/>
              </a:rPr>
              <a:t>iggsstrahlung</a:t>
            </a:r>
            <a:r>
              <a:rPr lang="it-IT" sz="3200" dirty="0" smtClean="0">
                <a:cs typeface="Times New Roman" pitchFamily="18" charset="0"/>
              </a:rPr>
              <a:t> </a:t>
            </a:r>
            <a:r>
              <a:rPr lang="it-IT" sz="3200" dirty="0" err="1" smtClean="0">
                <a:cs typeface="Times New Roman" pitchFamily="18" charset="0"/>
              </a:rPr>
              <a:t>process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uppo 46"/>
          <p:cNvGrpSpPr/>
          <p:nvPr/>
        </p:nvGrpSpPr>
        <p:grpSpPr>
          <a:xfrm>
            <a:off x="35496" y="728414"/>
            <a:ext cx="2880319" cy="2258602"/>
            <a:chOff x="179512" y="0"/>
            <a:chExt cx="3931865" cy="3713099"/>
          </a:xfrm>
        </p:grpSpPr>
        <p:grpSp>
          <p:nvGrpSpPr>
            <p:cNvPr id="48" name="Gruppo 22"/>
            <p:cNvGrpSpPr/>
            <p:nvPr/>
          </p:nvGrpSpPr>
          <p:grpSpPr>
            <a:xfrm>
              <a:off x="179512" y="0"/>
              <a:ext cx="3931865" cy="3492674"/>
              <a:chOff x="179512" y="0"/>
              <a:chExt cx="3931865" cy="3492674"/>
            </a:xfrm>
          </p:grpSpPr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3460" t="2088"/>
              <a:stretch>
                <a:fillRect/>
              </a:stretch>
            </p:blipFill>
            <p:spPr bwMode="auto">
              <a:xfrm>
                <a:off x="179512" y="116632"/>
                <a:ext cx="3931865" cy="337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Rettangolo 50"/>
              <p:cNvSpPr/>
              <p:nvPr/>
            </p:nvSpPr>
            <p:spPr>
              <a:xfrm>
                <a:off x="3707904" y="0"/>
                <a:ext cx="216024" cy="332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9" name="CasellaDiTesto 48"/>
            <p:cNvSpPr txBox="1"/>
            <p:nvPr/>
          </p:nvSpPr>
          <p:spPr>
            <a:xfrm>
              <a:off x="3419873" y="2852935"/>
              <a:ext cx="504056" cy="86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800" dirty="0" smtClean="0"/>
                <a:t>U</a:t>
              </a:r>
              <a:endParaRPr lang="it-IT" sz="2800" dirty="0"/>
            </a:p>
          </p:txBody>
        </p:sp>
      </p:grpSp>
      <p:sp>
        <p:nvSpPr>
          <p:cNvPr id="52" name="Rettangolo 51"/>
          <p:cNvSpPr/>
          <p:nvPr/>
        </p:nvSpPr>
        <p:spPr>
          <a:xfrm>
            <a:off x="2123728" y="162880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 </a:t>
            </a:r>
            <a:r>
              <a:rPr lang="it-IT" baseline="-25000" dirty="0" smtClean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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53" name="Gruppo 52"/>
          <p:cNvGrpSpPr/>
          <p:nvPr/>
        </p:nvGrpSpPr>
        <p:grpSpPr>
          <a:xfrm>
            <a:off x="4572000" y="692696"/>
            <a:ext cx="4478545" cy="1257528"/>
            <a:chOff x="4572000" y="548680"/>
            <a:chExt cx="4478545" cy="1257528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5580112" y="990600"/>
              <a:ext cx="3096344" cy="815608"/>
            </a:xfrm>
            <a:prstGeom prst="rect">
              <a:avLst/>
            </a:prstGeom>
            <a:gradFill flip="none" rotWithShape="1">
              <a:gsLst>
                <a:gs pos="0">
                  <a:srgbClr val="99FF33">
                    <a:shade val="30000"/>
                    <a:satMod val="115000"/>
                  </a:srgbClr>
                </a:gs>
                <a:gs pos="50000">
                  <a:srgbClr val="99FF33">
                    <a:shade val="67500"/>
                    <a:satMod val="115000"/>
                  </a:srgbClr>
                </a:gs>
                <a:gs pos="100000">
                  <a:srgbClr val="99FF3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b="1" dirty="0" err="1" smtClean="0"/>
                <a:t>m</a:t>
              </a:r>
              <a:r>
                <a:rPr lang="it-IT" sz="2000" b="1" baseline="-25000" dirty="0" err="1" smtClean="0"/>
                <a:t>h</a:t>
              </a:r>
              <a:r>
                <a:rPr lang="it-IT" sz="2000" b="1" dirty="0" smtClean="0"/>
                <a:t>&lt;</a:t>
              </a:r>
              <a:r>
                <a:rPr lang="it-IT" sz="2000" b="1" dirty="0" err="1" smtClean="0"/>
                <a:t>m</a:t>
              </a:r>
              <a:r>
                <a:rPr lang="it-IT" sz="2000" b="1" baseline="-25000" dirty="0" err="1"/>
                <a:t>U</a:t>
              </a:r>
              <a:r>
                <a:rPr lang="it-IT" sz="2000" b="1" baseline="-25000" dirty="0" smtClean="0"/>
                <a:t> </a:t>
              </a:r>
              <a:r>
                <a:rPr lang="it-IT" sz="2000" b="1" dirty="0">
                  <a:sym typeface="Symbol" pitchFamily="18" charset="2"/>
                </a:rPr>
                <a:t> “</a:t>
              </a:r>
              <a:r>
                <a:rPr lang="it-IT" sz="2000" b="1" dirty="0" err="1">
                  <a:sym typeface="Symbol" pitchFamily="18" charset="2"/>
                </a:rPr>
                <a:t>invisible</a:t>
              </a:r>
              <a:r>
                <a:rPr lang="it-IT" sz="2000" b="1" dirty="0">
                  <a:sym typeface="Symbol" pitchFamily="18" charset="2"/>
                </a:rPr>
                <a:t>”</a:t>
              </a:r>
            </a:p>
            <a:p>
              <a:pPr>
                <a:spcBef>
                  <a:spcPct val="50000"/>
                </a:spcBef>
              </a:pPr>
              <a:r>
                <a:rPr lang="it-IT" dirty="0" err="1" smtClean="0">
                  <a:solidFill>
                    <a:schemeClr val="accent2"/>
                  </a:solidFill>
                </a:rPr>
                <a:t>m</a:t>
              </a:r>
              <a:r>
                <a:rPr lang="it-IT" baseline="-25000" dirty="0" err="1" smtClean="0">
                  <a:solidFill>
                    <a:schemeClr val="accent2"/>
                  </a:solidFill>
                </a:rPr>
                <a:t>h</a:t>
              </a:r>
              <a:r>
                <a:rPr lang="it-IT" dirty="0" smtClean="0">
                  <a:solidFill>
                    <a:schemeClr val="accent2"/>
                  </a:solidFill>
                </a:rPr>
                <a:t>&gt;</a:t>
              </a:r>
              <a:r>
                <a:rPr lang="it-IT" dirty="0" err="1" smtClean="0">
                  <a:solidFill>
                    <a:schemeClr val="accent2"/>
                  </a:solidFill>
                </a:rPr>
                <a:t>m</a:t>
              </a:r>
              <a:r>
                <a:rPr lang="it-IT" baseline="-25000" dirty="0" err="1" smtClean="0">
                  <a:solidFill>
                    <a:schemeClr val="accent2"/>
                  </a:solidFill>
                </a:rPr>
                <a:t>U</a:t>
              </a:r>
              <a:r>
                <a:rPr lang="it-IT" dirty="0" smtClean="0">
                  <a:solidFill>
                    <a:schemeClr val="accent2"/>
                  </a:solidFill>
                  <a:sym typeface="Symbol" pitchFamily="18" charset="2"/>
                </a:rPr>
                <a:t> </a:t>
              </a:r>
              <a:r>
                <a:rPr lang="it-IT" dirty="0">
                  <a:solidFill>
                    <a:schemeClr val="accent2"/>
                  </a:solidFill>
                  <a:sym typeface="Symbol" pitchFamily="18" charset="2"/>
                </a:rPr>
                <a:t>h </a:t>
              </a:r>
              <a:r>
                <a:rPr lang="it-IT" dirty="0" err="1">
                  <a:solidFill>
                    <a:schemeClr val="accent2"/>
                  </a:solidFill>
                  <a:sym typeface="Symbol" pitchFamily="18" charset="2"/>
                </a:rPr>
                <a:t>uu</a:t>
              </a:r>
              <a:r>
                <a:rPr lang="it-IT" dirty="0">
                  <a:solidFill>
                    <a:schemeClr val="accent2"/>
                  </a:solidFill>
                  <a:sym typeface="Symbol" pitchFamily="18" charset="2"/>
                </a:rPr>
                <a:t>  </a:t>
              </a:r>
              <a:r>
                <a:rPr lang="it-IT" dirty="0" smtClean="0">
                  <a:solidFill>
                    <a:schemeClr val="accent2"/>
                  </a:solidFill>
                  <a:sym typeface="Symbol" pitchFamily="18" charset="2"/>
                </a:rPr>
                <a:t>4</a:t>
              </a:r>
              <a:r>
                <a:rPr lang="it-IT" i="1" dirty="0" smtClean="0">
                  <a:solidFill>
                    <a:schemeClr val="accent2"/>
                  </a:solidFill>
                  <a:sym typeface="Symbol" pitchFamily="18" charset="2"/>
                </a:rPr>
                <a:t>l</a:t>
              </a:r>
              <a:r>
                <a:rPr lang="it-IT" dirty="0" smtClean="0">
                  <a:solidFill>
                    <a:schemeClr val="accent2"/>
                  </a:solidFill>
                  <a:sym typeface="Symbol" pitchFamily="18" charset="2"/>
                </a:rPr>
                <a:t>,</a:t>
              </a:r>
              <a:r>
                <a:rPr lang="it-IT" dirty="0" smtClean="0">
                  <a:solidFill>
                    <a:schemeClr val="accent2"/>
                  </a:solidFill>
                  <a:sym typeface="Symbol"/>
                </a:rPr>
                <a:t></a:t>
              </a:r>
              <a:r>
                <a:rPr lang="it-IT" dirty="0" smtClean="0">
                  <a:solidFill>
                    <a:schemeClr val="accent2"/>
                  </a:solidFill>
                  <a:sym typeface="Symbol" pitchFamily="18" charset="2"/>
                </a:rPr>
                <a:t>+2</a:t>
              </a:r>
              <a:r>
                <a:rPr lang="it-IT" i="1" dirty="0" smtClean="0">
                  <a:solidFill>
                    <a:schemeClr val="accent2"/>
                  </a:solidFill>
                  <a:sym typeface="Symbol" pitchFamily="18" charset="2"/>
                </a:rPr>
                <a:t>l</a:t>
              </a:r>
              <a:r>
                <a:rPr lang="it-IT" dirty="0" smtClean="0">
                  <a:solidFill>
                    <a:schemeClr val="accent2"/>
                  </a:solidFill>
                  <a:sym typeface="Symbol" pitchFamily="18" charset="2"/>
                </a:rPr>
                <a:t>,</a:t>
              </a:r>
              <a:r>
                <a:rPr lang="it-IT" dirty="0" smtClean="0">
                  <a:solidFill>
                    <a:schemeClr val="accent2"/>
                  </a:solidFill>
                  <a:sym typeface="Symbol"/>
                </a:rPr>
                <a:t></a:t>
              </a:r>
              <a:endParaRPr lang="it-IT" dirty="0">
                <a:solidFill>
                  <a:schemeClr val="accent2"/>
                </a:solidFill>
                <a:sym typeface="Symbol" pitchFamily="18" charset="2"/>
              </a:endParaRPr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5292080" y="548680"/>
              <a:ext cx="37584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 err="1" smtClean="0"/>
                <a:t>Very</a:t>
              </a:r>
              <a:r>
                <a:rPr lang="it-IT" dirty="0" smtClean="0"/>
                <a:t> </a:t>
              </a:r>
              <a:r>
                <a:rPr lang="it-IT" dirty="0" err="1" smtClean="0"/>
                <a:t>different</a:t>
              </a:r>
              <a:r>
                <a:rPr lang="it-IT" dirty="0" smtClean="0"/>
                <a:t> </a:t>
              </a:r>
              <a:r>
                <a:rPr lang="it-IT" dirty="0" err="1" smtClean="0"/>
                <a:t>scenarios</a:t>
              </a:r>
              <a:r>
                <a:rPr lang="it-IT" dirty="0" smtClean="0"/>
                <a:t> </a:t>
              </a:r>
              <a:r>
                <a:rPr lang="it-IT" dirty="0" err="1" smtClean="0"/>
                <a:t>depending</a:t>
              </a:r>
              <a:r>
                <a:rPr lang="it-IT" dirty="0" smtClean="0"/>
                <a:t> on</a:t>
              </a:r>
              <a:r>
                <a:rPr lang="it-IT" dirty="0" smtClean="0">
                  <a:latin typeface="Arial" charset="0"/>
                </a:rPr>
                <a:t> </a:t>
              </a:r>
              <a:endParaRPr lang="it-IT" dirty="0">
                <a:latin typeface="Arial" charset="0"/>
              </a:endParaRPr>
            </a:p>
          </p:txBody>
        </p:sp>
        <p:cxnSp>
          <p:nvCxnSpPr>
            <p:cNvPr id="56" name="Connettore 2 55"/>
            <p:cNvCxnSpPr/>
            <p:nvPr/>
          </p:nvCxnSpPr>
          <p:spPr>
            <a:xfrm>
              <a:off x="4572000" y="1196752"/>
              <a:ext cx="8640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o 60"/>
          <p:cNvGrpSpPr/>
          <p:nvPr/>
        </p:nvGrpSpPr>
        <p:grpSpPr>
          <a:xfrm>
            <a:off x="3059832" y="1700808"/>
            <a:ext cx="3925008" cy="1224136"/>
            <a:chOff x="251520" y="4221088"/>
            <a:chExt cx="3925008" cy="1224136"/>
          </a:xfrm>
        </p:grpSpPr>
        <p:sp>
          <p:nvSpPr>
            <p:cNvPr id="62" name="Parentesi graffa aperta 61"/>
            <p:cNvSpPr/>
            <p:nvPr/>
          </p:nvSpPr>
          <p:spPr>
            <a:xfrm>
              <a:off x="251520" y="4293096"/>
              <a:ext cx="144016" cy="115212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3" name="Gruppo 25"/>
            <p:cNvGrpSpPr/>
            <p:nvPr/>
          </p:nvGrpSpPr>
          <p:grpSpPr>
            <a:xfrm>
              <a:off x="323528" y="4221088"/>
              <a:ext cx="3853000" cy="1220847"/>
              <a:chOff x="323528" y="3813234"/>
              <a:chExt cx="3853000" cy="1220847"/>
            </a:xfrm>
          </p:grpSpPr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323528" y="3813234"/>
                <a:ext cx="2448272" cy="1220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sym typeface="Symbol" pitchFamily="18" charset="2"/>
                  </a:rPr>
                  <a:t> = 10</a:t>
                </a:r>
                <a:r>
                  <a:rPr lang="it-IT" sz="1600" baseline="30000" dirty="0">
                    <a:sym typeface="Symbol" pitchFamily="18" charset="2"/>
                  </a:rPr>
                  <a:t>-3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1600" dirty="0">
                    <a:sym typeface="Symbol" pitchFamily="18" charset="2"/>
                  </a:rPr>
                  <a:t></a:t>
                </a:r>
                <a:r>
                  <a:rPr lang="it-IT" sz="1600" baseline="-25000" dirty="0" err="1">
                    <a:sym typeface="Symbol" pitchFamily="18" charset="2"/>
                  </a:rPr>
                  <a:t>D</a:t>
                </a:r>
                <a:r>
                  <a:rPr lang="it-IT" sz="1600" dirty="0" err="1">
                    <a:sym typeface="Symbol" pitchFamily="18" charset="2"/>
                  </a:rPr>
                  <a:t>=</a:t>
                </a:r>
                <a:r>
                  <a:rPr lang="it-IT" sz="1600" dirty="0">
                    <a:sym typeface="Symbol" pitchFamily="18" charset="2"/>
                  </a:rPr>
                  <a:t> </a:t>
                </a:r>
                <a:r>
                  <a:rPr lang="it-IT" sz="1600" dirty="0" smtClean="0">
                    <a:sym typeface="Symbol" pitchFamily="18" charset="2"/>
                  </a:rPr>
                  <a:t></a:t>
                </a:r>
                <a:r>
                  <a:rPr lang="it-IT" sz="1600" baseline="-25000" dirty="0" err="1" smtClean="0">
                    <a:sym typeface="Symbol" pitchFamily="18" charset="2"/>
                  </a:rPr>
                  <a:t>em</a:t>
                </a:r>
                <a:endParaRPr lang="it-IT" sz="1600" dirty="0" smtClean="0">
                  <a:sym typeface="Symbol" pitchFamily="18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1600" dirty="0" err="1" smtClean="0"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it-IT" sz="1600" baseline="-25000" dirty="0" err="1" smtClean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lang="it-IT" sz="1600" baseline="-25000" dirty="0" smtClean="0">
                    <a:cs typeface="Times New Roman" pitchFamily="18" charset="0"/>
                    <a:sym typeface="Symbol" pitchFamily="18" charset="2"/>
                  </a:rPr>
                  <a:t>,h</a:t>
                </a:r>
                <a:r>
                  <a:rPr lang="it-IT" sz="1600" dirty="0" smtClean="0">
                    <a:cs typeface="Times New Roman" pitchFamily="18" charset="0"/>
                    <a:sym typeface="Symbol"/>
                  </a:rPr>
                  <a:t>100 </a:t>
                </a:r>
                <a:r>
                  <a:rPr lang="it-IT" sz="1600" dirty="0" err="1" smtClean="0">
                    <a:cs typeface="Times New Roman" pitchFamily="18" charset="0"/>
                    <a:sym typeface="Symbol"/>
                  </a:rPr>
                  <a:t>MeV</a:t>
                </a:r>
                <a:endParaRPr lang="it-IT" sz="1600" dirty="0">
                  <a:cs typeface="Times New Roman" pitchFamily="18" charset="0"/>
                  <a:sym typeface="Symbol" pitchFamily="18" charset="2"/>
                </a:endParaRPr>
              </a:p>
              <a:p>
                <a:endParaRPr lang="it-IT" sz="1400" baseline="30000" dirty="0"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65" name="AutoShape 13"/>
              <p:cNvSpPr>
                <a:spLocks noChangeArrowheads="1"/>
              </p:cNvSpPr>
              <p:nvPr/>
            </p:nvSpPr>
            <p:spPr bwMode="auto">
              <a:xfrm>
                <a:off x="1259632" y="4317290"/>
                <a:ext cx="504056" cy="2286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1835696" y="4266768"/>
                <a:ext cx="2232248" cy="33855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sym typeface="Symbol" pitchFamily="18" charset="2"/>
                  </a:rPr>
                  <a:t></a:t>
                </a:r>
                <a:r>
                  <a:rPr lang="it-IT" sz="1600" baseline="-25000" dirty="0" smtClean="0">
                    <a:sym typeface="Symbol" pitchFamily="18" charset="2"/>
                  </a:rPr>
                  <a:t>h</a:t>
                </a:r>
                <a:r>
                  <a:rPr lang="it-IT" sz="1600" dirty="0" smtClean="0">
                    <a:sym typeface="Symbol" pitchFamily="18" charset="2"/>
                  </a:rPr>
                  <a:t>&gt;5 </a:t>
                </a:r>
                <a:r>
                  <a:rPr lang="it-IT" sz="1600" dirty="0" smtClean="0">
                    <a:cs typeface="Times New Roman" pitchFamily="18" charset="0"/>
                    <a:sym typeface="Symbol" pitchFamily="18" charset="2"/>
                  </a:rPr>
                  <a:t>µs </a:t>
                </a:r>
                <a:r>
                  <a:rPr lang="it-IT" sz="1600" dirty="0" smtClean="0">
                    <a:cs typeface="Times New Roman" pitchFamily="18" charset="0"/>
                    <a:sym typeface="Symbol"/>
                  </a:rPr>
                  <a:t> </a:t>
                </a:r>
                <a:r>
                  <a:rPr lang="it-IT" sz="1600" dirty="0" smtClean="0">
                    <a:sym typeface="Symbol"/>
                  </a:rPr>
                  <a:t>c &gt; 100 m </a:t>
                </a:r>
                <a:endParaRPr lang="it-IT" sz="1600" dirty="0" smtClean="0"/>
              </a:p>
            </p:txBody>
          </p:sp>
          <p:sp>
            <p:nvSpPr>
              <p:cNvPr id="69" name="Rettangolo 68"/>
              <p:cNvSpPr/>
              <p:nvPr/>
            </p:nvSpPr>
            <p:spPr>
              <a:xfrm>
                <a:off x="1763688" y="4533314"/>
                <a:ext cx="24128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200" dirty="0" err="1" smtClean="0"/>
                  <a:t>rapidly</a:t>
                </a:r>
                <a:r>
                  <a:rPr lang="it-IT" sz="1200" dirty="0" smtClean="0"/>
                  <a:t> </a:t>
                </a:r>
                <a:r>
                  <a:rPr lang="it-IT" sz="1200" dirty="0" err="1" smtClean="0"/>
                  <a:t>increasing</a:t>
                </a:r>
                <a:r>
                  <a:rPr lang="it-IT" sz="1200" dirty="0" smtClean="0"/>
                  <a:t> </a:t>
                </a:r>
                <a:r>
                  <a:rPr lang="it-IT" sz="1200" dirty="0" err="1" smtClean="0"/>
                  <a:t>with</a:t>
                </a:r>
                <a:r>
                  <a:rPr lang="it-IT" sz="1200" dirty="0" smtClean="0"/>
                  <a:t> </a:t>
                </a:r>
                <a:r>
                  <a:rPr lang="it-IT" sz="1200" dirty="0" err="1" smtClean="0"/>
                  <a:t>decreasing</a:t>
                </a:r>
                <a:r>
                  <a:rPr lang="it-IT" sz="1200" dirty="0" smtClean="0"/>
                  <a:t> </a:t>
                </a:r>
                <a:r>
                  <a:rPr lang="it-IT" sz="1200" dirty="0" smtClean="0">
                    <a:sym typeface="Symbol" pitchFamily="18" charset="2"/>
                  </a:rPr>
                  <a:t></a:t>
                </a:r>
                <a:endParaRPr lang="it-IT" sz="1200" dirty="0">
                  <a:sym typeface="Symbol" pitchFamily="18" charset="2"/>
                </a:endParaRPr>
              </a:p>
            </p:txBody>
          </p:sp>
        </p:grpSp>
      </p:grpSp>
      <p:graphicFrame>
        <p:nvGraphicFramePr>
          <p:cNvPr id="71" name="Oggetto 70"/>
          <p:cNvGraphicFramePr>
            <a:graphicFrameLocks noChangeAspect="1"/>
          </p:cNvGraphicFramePr>
          <p:nvPr/>
        </p:nvGraphicFramePr>
        <p:xfrm>
          <a:off x="3282950" y="5641975"/>
          <a:ext cx="17208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2" name="Equazione" r:id="rId7" imgW="1079280" imgH="457200" progId="Equation.3">
                  <p:embed/>
                </p:oleObj>
              </mc:Choice>
              <mc:Fallback>
                <p:oleObj name="Equazione" r:id="rId7" imgW="10792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5641975"/>
                        <a:ext cx="17208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Ovale 71"/>
          <p:cNvSpPr/>
          <p:nvPr/>
        </p:nvSpPr>
        <p:spPr>
          <a:xfrm>
            <a:off x="3275856" y="5589240"/>
            <a:ext cx="1872208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6876256" y="2060848"/>
            <a:ext cx="2267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rgbClr val="C00000"/>
                </a:solidFill>
              </a:rPr>
              <a:t>invisible</a:t>
            </a:r>
            <a:r>
              <a:rPr lang="it-IT" sz="1400" dirty="0" smtClean="0">
                <a:solidFill>
                  <a:srgbClr val="C00000"/>
                </a:solidFill>
              </a:rPr>
              <a:t> up </a:t>
            </a:r>
            <a:r>
              <a:rPr lang="it-IT" sz="1400" dirty="0" err="1" smtClean="0">
                <a:solidFill>
                  <a:srgbClr val="C00000"/>
                </a:solidFill>
              </a:rPr>
              <a:t>to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smtClean="0">
                <a:solidFill>
                  <a:srgbClr val="C00000"/>
                </a:solidFill>
                <a:sym typeface="Symbol"/>
              </a:rPr>
              <a:t> ≈ 10</a:t>
            </a:r>
            <a:r>
              <a:rPr lang="it-IT" sz="1400" baseline="30000" dirty="0" smtClean="0">
                <a:solidFill>
                  <a:srgbClr val="C00000"/>
                </a:solidFill>
                <a:sym typeface="Symbol"/>
              </a:rPr>
              <a:t>-2</a:t>
            </a:r>
            <a:r>
              <a:rPr lang="it-IT" sz="1400" dirty="0" smtClean="0">
                <a:solidFill>
                  <a:srgbClr val="C00000"/>
                </a:solidFill>
                <a:sym typeface="Symbol"/>
              </a:rPr>
              <a:t>10</a:t>
            </a:r>
            <a:r>
              <a:rPr lang="it-IT" sz="1400" baseline="30000" dirty="0" smtClean="0">
                <a:solidFill>
                  <a:srgbClr val="C00000"/>
                </a:solidFill>
                <a:sym typeface="Symbol"/>
              </a:rPr>
              <a:t>-1</a:t>
            </a:r>
            <a:r>
              <a:rPr lang="it-IT" sz="14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sym typeface="Symbol"/>
              </a:rPr>
              <a:t>depending</a:t>
            </a:r>
            <a:r>
              <a:rPr lang="it-IT" sz="1400" dirty="0" smtClean="0">
                <a:solidFill>
                  <a:srgbClr val="C00000"/>
                </a:solidFill>
                <a:sym typeface="Symbol"/>
              </a:rPr>
              <a:t> on </a:t>
            </a:r>
            <a:r>
              <a:rPr lang="it-IT" sz="1400" dirty="0" err="1" smtClean="0">
                <a:solidFill>
                  <a:srgbClr val="C00000"/>
                </a:solidFill>
                <a:sym typeface="Symbol"/>
              </a:rPr>
              <a:t>m</a:t>
            </a:r>
            <a:r>
              <a:rPr lang="it-IT" sz="1400" baseline="-25000" dirty="0" err="1" smtClean="0">
                <a:solidFill>
                  <a:srgbClr val="C00000"/>
                </a:solidFill>
                <a:sym typeface="Symbol"/>
              </a:rPr>
              <a:t>h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endParaRPr lang="it-IT" sz="1400" dirty="0"/>
          </a:p>
        </p:txBody>
      </p:sp>
      <p:sp>
        <p:nvSpPr>
          <p:cNvPr id="74" name="Rettangolo 73"/>
          <p:cNvSpPr/>
          <p:nvPr/>
        </p:nvSpPr>
        <p:spPr>
          <a:xfrm>
            <a:off x="0" y="2852936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studied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r>
              <a:rPr lang="it-IT" sz="2000" dirty="0" smtClean="0"/>
              <a:t> the </a:t>
            </a:r>
            <a:r>
              <a:rPr lang="it-IT" sz="2000" dirty="0" err="1" smtClean="0"/>
              <a:t>muon</a:t>
            </a:r>
            <a:r>
              <a:rPr lang="it-IT" sz="2000" dirty="0" smtClean="0"/>
              <a:t> case </a:t>
            </a:r>
            <a:r>
              <a:rPr lang="it-IT" sz="2400" dirty="0" err="1" smtClean="0">
                <a:solidFill>
                  <a:srgbClr val="FF0000"/>
                </a:solidFill>
              </a:rPr>
              <a:t>m</a:t>
            </a:r>
            <a:r>
              <a:rPr lang="it-IT" sz="2400" baseline="-25000" dirty="0" err="1" smtClean="0">
                <a:solidFill>
                  <a:srgbClr val="FF0000"/>
                </a:solidFill>
              </a:rPr>
              <a:t>h</a:t>
            </a:r>
            <a:r>
              <a:rPr lang="it-IT" sz="2400" dirty="0" smtClean="0">
                <a:solidFill>
                  <a:srgbClr val="FF0000"/>
                </a:solidFill>
              </a:rPr>
              <a:t>&lt;</a:t>
            </a:r>
            <a:r>
              <a:rPr lang="it-IT" sz="2400" dirty="0" err="1" smtClean="0">
                <a:solidFill>
                  <a:srgbClr val="FF0000"/>
                </a:solidFill>
              </a:rPr>
              <a:t>m</a:t>
            </a:r>
            <a:r>
              <a:rPr lang="it-IT" sz="2400" baseline="-25000" dirty="0" err="1" smtClean="0">
                <a:solidFill>
                  <a:srgbClr val="FF0000"/>
                </a:solidFill>
              </a:rPr>
              <a:t>U</a:t>
            </a:r>
            <a:r>
              <a:rPr lang="it-IT" sz="2400" dirty="0" smtClean="0">
                <a:solidFill>
                  <a:schemeClr val="accent2"/>
                </a:solidFill>
              </a:rPr>
              <a:t>:</a:t>
            </a:r>
            <a:r>
              <a:rPr lang="it-IT" sz="2400" baseline="-25000" dirty="0" smtClean="0">
                <a:solidFill>
                  <a:srgbClr val="FF3300"/>
                </a:solidFill>
              </a:rPr>
              <a:t>  </a:t>
            </a:r>
            <a:r>
              <a:rPr lang="it-IT" sz="2800" dirty="0" smtClean="0">
                <a:solidFill>
                  <a:srgbClr val="FF3300"/>
                </a:solidFill>
              </a:rPr>
              <a:t>e+e</a:t>
            </a:r>
            <a:r>
              <a:rPr lang="it-IT" sz="2800" baseline="30000" dirty="0" smtClean="0">
                <a:solidFill>
                  <a:srgbClr val="FF3300"/>
                </a:solidFill>
              </a:rPr>
              <a:t>-</a:t>
            </a:r>
            <a:r>
              <a:rPr lang="it-IT" sz="2800" dirty="0" smtClean="0">
                <a:solidFill>
                  <a:srgbClr val="FF3300"/>
                </a:solidFill>
              </a:rPr>
              <a:t> → </a:t>
            </a:r>
            <a:r>
              <a:rPr lang="it-IT" sz="2800" dirty="0" smtClean="0">
                <a:solidFill>
                  <a:srgbClr val="FF3300"/>
                </a:solidFill>
                <a:cs typeface="Times New Roman" pitchFamily="18" charset="0"/>
              </a:rPr>
              <a:t>µ</a:t>
            </a:r>
            <a:r>
              <a:rPr lang="it-IT" sz="2800" i="1" dirty="0" smtClean="0">
                <a:solidFill>
                  <a:srgbClr val="FF3300"/>
                </a:solidFill>
              </a:rPr>
              <a:t>+</a:t>
            </a:r>
            <a:r>
              <a:rPr lang="it-IT" sz="2800" dirty="0" smtClean="0">
                <a:solidFill>
                  <a:srgbClr val="FF3300"/>
                </a:solidFill>
                <a:cs typeface="Times New Roman" pitchFamily="18" charset="0"/>
              </a:rPr>
              <a:t>µ</a:t>
            </a:r>
            <a:r>
              <a:rPr lang="it-IT" sz="2800" i="1" baseline="30000" dirty="0" smtClean="0">
                <a:solidFill>
                  <a:srgbClr val="FF3300"/>
                </a:solidFill>
              </a:rPr>
              <a:t>-</a:t>
            </a:r>
            <a:r>
              <a:rPr lang="it-IT" sz="2800" dirty="0" smtClean="0">
                <a:solidFill>
                  <a:srgbClr val="FF3300"/>
                </a:solidFill>
              </a:rPr>
              <a:t> + </a:t>
            </a:r>
            <a:r>
              <a:rPr lang="it-IT" sz="2800" dirty="0" err="1" smtClean="0">
                <a:solidFill>
                  <a:srgbClr val="FF3300"/>
                </a:solidFill>
              </a:rPr>
              <a:t>missing</a:t>
            </a:r>
            <a:r>
              <a:rPr lang="it-IT" sz="2800" dirty="0" smtClean="0">
                <a:solidFill>
                  <a:srgbClr val="FF3300"/>
                </a:solidFill>
              </a:rPr>
              <a:t> </a:t>
            </a:r>
            <a:r>
              <a:rPr lang="it-IT" sz="2800" dirty="0" err="1" smtClean="0">
                <a:solidFill>
                  <a:srgbClr val="FF3300"/>
                </a:solidFill>
              </a:rPr>
              <a:t>energy</a:t>
            </a:r>
            <a:r>
              <a:rPr lang="it-IT" sz="2800" dirty="0" smtClean="0">
                <a:solidFill>
                  <a:srgbClr val="FF3300"/>
                </a:solidFill>
              </a:rPr>
              <a:t> </a:t>
            </a:r>
            <a:endParaRPr lang="it-IT" sz="2800" baseline="-25000" dirty="0"/>
          </a:p>
        </p:txBody>
      </p:sp>
      <p:sp>
        <p:nvSpPr>
          <p:cNvPr id="75" name="Rettangolo 74"/>
          <p:cNvSpPr/>
          <p:nvPr/>
        </p:nvSpPr>
        <p:spPr>
          <a:xfrm>
            <a:off x="3438128" y="3573016"/>
            <a:ext cx="1853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err="1" smtClean="0">
                <a:solidFill>
                  <a:srgbClr val="0070C0"/>
                </a:solidFill>
              </a:rPr>
              <a:t>Batell</a:t>
            </a:r>
            <a:r>
              <a:rPr lang="it-IT" sz="1400" dirty="0" smtClean="0">
                <a:solidFill>
                  <a:srgbClr val="0070C0"/>
                </a:solidFill>
              </a:rPr>
              <a:t>, </a:t>
            </a:r>
            <a:r>
              <a:rPr lang="it-IT" sz="1400" dirty="0" err="1" smtClean="0">
                <a:solidFill>
                  <a:srgbClr val="0070C0"/>
                </a:solidFill>
              </a:rPr>
              <a:t>Pospelov</a:t>
            </a:r>
            <a:r>
              <a:rPr lang="it-IT" sz="1400" dirty="0" smtClean="0">
                <a:solidFill>
                  <a:srgbClr val="0070C0"/>
                </a:solidFill>
              </a:rPr>
              <a:t>, </a:t>
            </a:r>
            <a:r>
              <a:rPr lang="it-IT" sz="1400" dirty="0" err="1" smtClean="0">
                <a:solidFill>
                  <a:srgbClr val="0070C0"/>
                </a:solidFill>
              </a:rPr>
              <a:t>Ritz</a:t>
            </a:r>
            <a:r>
              <a:rPr lang="it-IT" sz="1400" dirty="0" smtClean="0">
                <a:solidFill>
                  <a:srgbClr val="0070C0"/>
                </a:solidFill>
              </a:rPr>
              <a:t> ,</a:t>
            </a:r>
          </a:p>
          <a:p>
            <a:pPr>
              <a:spcBef>
                <a:spcPct val="50000"/>
              </a:spcBef>
            </a:pPr>
            <a:r>
              <a:rPr lang="it-IT" sz="1400" dirty="0" smtClean="0">
                <a:solidFill>
                  <a:srgbClr val="0070C0"/>
                </a:solidFill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</a:rPr>
              <a:t>Phys</a:t>
            </a:r>
            <a:r>
              <a:rPr lang="it-IT" sz="1400" dirty="0" smtClean="0">
                <a:solidFill>
                  <a:srgbClr val="0070C0"/>
                </a:solidFill>
              </a:rPr>
              <a:t>. Rev. D </a:t>
            </a:r>
            <a:r>
              <a:rPr lang="it-IT" sz="1400" b="1" dirty="0" smtClean="0">
                <a:solidFill>
                  <a:srgbClr val="0070C0"/>
                </a:solidFill>
              </a:rPr>
              <a:t>79</a:t>
            </a:r>
            <a:r>
              <a:rPr lang="it-IT" sz="1400" dirty="0" smtClean="0">
                <a:solidFill>
                  <a:srgbClr val="0070C0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it-IT" sz="1400" dirty="0" smtClean="0">
                <a:solidFill>
                  <a:srgbClr val="0070C0"/>
                </a:solidFill>
              </a:rPr>
              <a:t>115008 (2009)</a:t>
            </a:r>
            <a:endParaRPr lang="it-IT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ttangolo 13"/>
          <p:cNvSpPr>
            <a:spLocks noChangeArrowheads="1"/>
          </p:cNvSpPr>
          <p:nvPr/>
        </p:nvSpPr>
        <p:spPr bwMode="auto">
          <a:xfrm>
            <a:off x="178941" y="620688"/>
            <a:ext cx="3096915" cy="286232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 two charged tracks, </a:t>
            </a:r>
            <a:r>
              <a:rPr lang="it-IT" sz="1500" dirty="0" smtClean="0">
                <a:solidFill>
                  <a:srgbClr val="000000"/>
                </a:solidFill>
              </a:rPr>
              <a:t>q</a:t>
            </a:r>
            <a:r>
              <a:rPr lang="it-IT" sz="1500" baseline="-25000" dirty="0" smtClean="0">
                <a:solidFill>
                  <a:srgbClr val="000000"/>
                </a:solidFill>
              </a:rPr>
              <a:t>1</a:t>
            </a:r>
            <a:r>
              <a:rPr lang="it-IT" sz="1500" dirty="0" smtClean="0">
                <a:solidFill>
                  <a:srgbClr val="000000"/>
                </a:solidFill>
              </a:rPr>
              <a:t>+q</a:t>
            </a:r>
            <a:r>
              <a:rPr lang="it-IT" sz="1500" baseline="-25000" dirty="0" smtClean="0">
                <a:solidFill>
                  <a:srgbClr val="000000"/>
                </a:solidFill>
              </a:rPr>
              <a:t>2</a:t>
            </a:r>
            <a:r>
              <a:rPr lang="it-IT" sz="1500" dirty="0" smtClean="0">
                <a:solidFill>
                  <a:srgbClr val="000000"/>
                </a:solidFill>
              </a:rPr>
              <a:t>=0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 vertex </a:t>
            </a:r>
            <a:r>
              <a:rPr lang="en-US" sz="1500" dirty="0">
                <a:solidFill>
                  <a:srgbClr val="000000"/>
                </a:solidFill>
              </a:rPr>
              <a:t>in </a:t>
            </a:r>
            <a:r>
              <a:rPr lang="en-US" sz="1500" dirty="0" smtClean="0">
                <a:solidFill>
                  <a:srgbClr val="000000"/>
                </a:solidFill>
              </a:rPr>
              <a:t>a</a:t>
            </a:r>
            <a:r>
              <a:rPr lang="en-US" sz="1500" dirty="0" smtClean="0">
                <a:solidFill>
                  <a:srgbClr val="000000"/>
                </a:solidFill>
                <a:sym typeface="Symbol" pitchFamily="18" charset="2"/>
              </a:rPr>
              <a:t> cylinder </a:t>
            </a:r>
            <a:r>
              <a:rPr lang="en-US" sz="1500" dirty="0">
                <a:solidFill>
                  <a:srgbClr val="000000"/>
                </a:solidFill>
                <a:sym typeface="Symbol" pitchFamily="18" charset="2"/>
              </a:rPr>
              <a:t>around IP</a:t>
            </a:r>
            <a:r>
              <a:rPr lang="en-US" sz="15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 smtClean="0">
                <a:solidFill>
                  <a:srgbClr val="000000"/>
                </a:solidFill>
              </a:rPr>
              <a:t> p</a:t>
            </a:r>
            <a:r>
              <a:rPr lang="it-IT" sz="1500" baseline="-25000" dirty="0" smtClean="0">
                <a:solidFill>
                  <a:srgbClr val="000000"/>
                </a:solidFill>
              </a:rPr>
              <a:t>1,2</a:t>
            </a:r>
            <a:r>
              <a:rPr lang="it-IT" sz="1500" dirty="0" smtClean="0">
                <a:solidFill>
                  <a:srgbClr val="000000"/>
                </a:solidFill>
              </a:rPr>
              <a:t>&lt; 460 </a:t>
            </a:r>
            <a:r>
              <a:rPr lang="it-IT" sz="1500" dirty="0" err="1" smtClean="0">
                <a:solidFill>
                  <a:srgbClr val="000000"/>
                </a:solidFill>
              </a:rPr>
              <a:t>MeV</a:t>
            </a:r>
            <a:endParaRPr lang="it-IT" sz="15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cos</a:t>
            </a:r>
            <a:r>
              <a:rPr lang="en-US" sz="1500" dirty="0" err="1" smtClean="0">
                <a:solidFill>
                  <a:srgbClr val="000000"/>
                </a:solidFill>
                <a:sym typeface="Symbol"/>
              </a:rPr>
              <a:t></a:t>
            </a:r>
            <a:r>
              <a:rPr lang="en-US" sz="1500" baseline="-25000" dirty="0" err="1" smtClean="0">
                <a:solidFill>
                  <a:srgbClr val="000000"/>
                </a:solidFill>
                <a:sym typeface="Symbol"/>
              </a:rPr>
              <a:t>miss</a:t>
            </a:r>
            <a:r>
              <a:rPr lang="en-US" sz="1500" dirty="0" smtClean="0">
                <a:solidFill>
                  <a:srgbClr val="000000"/>
                </a:solidFill>
                <a:sym typeface="Symbol"/>
              </a:rPr>
              <a:t> &lt; 0.75 , </a:t>
            </a:r>
            <a:r>
              <a:rPr lang="en-US" sz="1500" dirty="0" smtClean="0">
                <a:solidFill>
                  <a:srgbClr val="000000"/>
                </a:solidFill>
              </a:rPr>
              <a:t>cos</a:t>
            </a:r>
            <a:r>
              <a:rPr lang="en-US" sz="1500" dirty="0" smtClean="0">
                <a:solidFill>
                  <a:srgbClr val="000000"/>
                </a:solidFill>
                <a:sym typeface="Symbol"/>
              </a:rPr>
              <a:t></a:t>
            </a:r>
            <a:r>
              <a:rPr lang="en-US" sz="1500" baseline="-25000" dirty="0" smtClean="0">
                <a:solidFill>
                  <a:srgbClr val="000000"/>
                </a:solidFill>
                <a:sym typeface="Symbol"/>
              </a:rPr>
              <a:t>1,2</a:t>
            </a:r>
            <a:r>
              <a:rPr lang="en-US" sz="1500" dirty="0" smtClean="0">
                <a:solidFill>
                  <a:srgbClr val="000000"/>
                </a:solidFill>
                <a:sym typeface="Symbol"/>
              </a:rPr>
              <a:t> &lt; 0.8</a:t>
            </a:r>
            <a:endParaRPr lang="it-IT" sz="15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p</a:t>
            </a:r>
            <a:r>
              <a:rPr lang="it-IT" sz="1500" baseline="-25000" dirty="0">
                <a:solidFill>
                  <a:srgbClr val="000000"/>
                </a:solidFill>
              </a:rPr>
              <a:t>1 </a:t>
            </a:r>
            <a:r>
              <a:rPr lang="it-IT" sz="1500" dirty="0">
                <a:solidFill>
                  <a:srgbClr val="000000"/>
                </a:solidFill>
              </a:rPr>
              <a:t>+ p</a:t>
            </a:r>
            <a:r>
              <a:rPr lang="it-IT" sz="1500" baseline="-25000" dirty="0">
                <a:solidFill>
                  <a:srgbClr val="000000"/>
                </a:solidFill>
              </a:rPr>
              <a:t>2 </a:t>
            </a:r>
            <a:r>
              <a:rPr lang="it-IT" sz="1500" dirty="0">
                <a:solidFill>
                  <a:srgbClr val="000000"/>
                </a:solidFill>
              </a:rPr>
              <a:t>&gt; 450 </a:t>
            </a:r>
            <a:r>
              <a:rPr lang="it-IT" sz="1500" dirty="0" err="1">
                <a:solidFill>
                  <a:srgbClr val="000000"/>
                </a:solidFill>
              </a:rPr>
              <a:t>MeV</a:t>
            </a:r>
            <a:endParaRPr lang="it-IT" sz="15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lang="it-IT" sz="1500" dirty="0" smtClean="0">
                <a:solidFill>
                  <a:srgbClr val="000000"/>
                </a:solidFill>
              </a:rPr>
              <a:t> </a:t>
            </a:r>
            <a:r>
              <a:rPr lang="it-IT" sz="1500" dirty="0" err="1" smtClean="0">
                <a:solidFill>
                  <a:srgbClr val="000000"/>
                </a:solidFill>
              </a:rPr>
              <a:t>E</a:t>
            </a:r>
            <a:r>
              <a:rPr lang="it-IT" sz="1500" baseline="-25000" dirty="0" err="1" smtClean="0">
                <a:solidFill>
                  <a:srgbClr val="000000"/>
                </a:solidFill>
              </a:rPr>
              <a:t>miss</a:t>
            </a:r>
            <a:r>
              <a:rPr lang="it-IT" sz="1500" dirty="0" smtClean="0">
                <a:solidFill>
                  <a:srgbClr val="000000"/>
                </a:solidFill>
              </a:rPr>
              <a:t>: </a:t>
            </a:r>
            <a:r>
              <a:rPr lang="it-IT" sz="1500" dirty="0" err="1" smtClean="0">
                <a:solidFill>
                  <a:srgbClr val="000000"/>
                </a:solidFill>
              </a:rPr>
              <a:t>calorimeter</a:t>
            </a:r>
            <a:r>
              <a:rPr lang="it-IT" sz="1500" dirty="0" smtClean="0">
                <a:solidFill>
                  <a:srgbClr val="000000"/>
                </a:solidFill>
              </a:rPr>
              <a:t> veto</a:t>
            </a: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 smtClean="0">
                <a:solidFill>
                  <a:srgbClr val="000000"/>
                </a:solidFill>
              </a:rPr>
              <a:t> PID: </a:t>
            </a:r>
            <a:r>
              <a:rPr lang="it-IT" sz="1500" dirty="0" err="1" smtClean="0">
                <a:solidFill>
                  <a:srgbClr val="000000"/>
                </a:solidFill>
              </a:rPr>
              <a:t>two</a:t>
            </a:r>
            <a:r>
              <a:rPr lang="it-IT" sz="1500" dirty="0" smtClean="0">
                <a:solidFill>
                  <a:srgbClr val="000000"/>
                </a:solidFill>
              </a:rPr>
              <a:t> </a:t>
            </a:r>
            <a:r>
              <a:rPr lang="it-IT" sz="1500" dirty="0" err="1" smtClean="0">
                <a:solidFill>
                  <a:srgbClr val="000000"/>
                </a:solidFill>
              </a:rPr>
              <a:t>muons</a:t>
            </a:r>
            <a:endParaRPr lang="it-IT" sz="15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 smtClean="0">
                <a:solidFill>
                  <a:srgbClr val="000000"/>
                </a:solidFill>
              </a:rPr>
              <a:t> </a:t>
            </a:r>
            <a:r>
              <a:rPr lang="it-IT" sz="1500" dirty="0" err="1" smtClean="0">
                <a:solidFill>
                  <a:srgbClr val="000000"/>
                </a:solidFill>
              </a:rPr>
              <a:t>vtx-IP</a:t>
            </a:r>
            <a:r>
              <a:rPr lang="it-IT" sz="1500" dirty="0" smtClean="0">
                <a:solidFill>
                  <a:srgbClr val="000000"/>
                </a:solidFill>
              </a:rPr>
              <a:t> cut (anti K</a:t>
            </a:r>
            <a:r>
              <a:rPr lang="it-IT" sz="1500" baseline="30000" dirty="0" smtClean="0">
                <a:solidFill>
                  <a:srgbClr val="000000"/>
                </a:solidFill>
              </a:rPr>
              <a:t>+</a:t>
            </a:r>
            <a:r>
              <a:rPr lang="it-IT" sz="1500" dirty="0" smtClean="0">
                <a:solidFill>
                  <a:srgbClr val="000000"/>
                </a:solidFill>
              </a:rPr>
              <a:t>K</a:t>
            </a:r>
            <a:r>
              <a:rPr lang="it-IT" sz="1500" baseline="30000" dirty="0" smtClean="0">
                <a:solidFill>
                  <a:srgbClr val="000000"/>
                </a:solidFill>
              </a:rPr>
              <a:t>-</a:t>
            </a:r>
            <a:r>
              <a:rPr lang="it-IT" sz="1500" dirty="0" smtClean="0">
                <a:solidFill>
                  <a:srgbClr val="000000"/>
                </a:solidFill>
              </a:rPr>
              <a:t>)</a:t>
            </a:r>
            <a:endParaRPr lang="it-IT" sz="1500" dirty="0">
              <a:solidFill>
                <a:srgbClr val="000000"/>
              </a:solidFill>
            </a:endParaRPr>
          </a:p>
        </p:txBody>
      </p:sp>
      <p:sp>
        <p:nvSpPr>
          <p:cNvPr id="8204" name="CasellaDiTesto 13"/>
          <p:cNvSpPr txBox="1">
            <a:spLocks noChangeArrowheads="1"/>
          </p:cNvSpPr>
          <p:nvPr/>
        </p:nvSpPr>
        <p:spPr bwMode="auto">
          <a:xfrm>
            <a:off x="3131840" y="44624"/>
            <a:ext cx="3312368" cy="5232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 smtClean="0"/>
              <a:t>e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e</a:t>
            </a:r>
            <a:r>
              <a:rPr lang="it-IT" sz="2800" baseline="30000" dirty="0" smtClean="0"/>
              <a:t>-</a:t>
            </a:r>
            <a:r>
              <a:rPr lang="it-IT" sz="2800" dirty="0" smtClean="0">
                <a:sym typeface="Symbol"/>
              </a:rPr>
              <a:t></a:t>
            </a:r>
            <a:r>
              <a:rPr lang="it-IT" sz="2800" dirty="0" err="1" smtClean="0">
                <a:sym typeface="Symbol"/>
              </a:rPr>
              <a:t>hU</a:t>
            </a:r>
            <a:r>
              <a:rPr lang="it-IT" sz="2800" dirty="0" smtClean="0">
                <a:sym typeface="Symbol"/>
              </a:rPr>
              <a:t>:</a:t>
            </a:r>
            <a:r>
              <a:rPr lang="it-IT" sz="2800" dirty="0" smtClean="0"/>
              <a:t> </a:t>
            </a:r>
            <a:r>
              <a:rPr lang="it-IT" sz="2800" dirty="0" err="1" smtClean="0"/>
              <a:t>selections</a:t>
            </a:r>
            <a:endParaRPr lang="it-IT" sz="2800" dirty="0"/>
          </a:p>
        </p:txBody>
      </p:sp>
      <p:grpSp>
        <p:nvGrpSpPr>
          <p:cNvPr id="64" name="Gruppo 63"/>
          <p:cNvGrpSpPr/>
          <p:nvPr/>
        </p:nvGrpSpPr>
        <p:grpSpPr>
          <a:xfrm>
            <a:off x="3419872" y="595845"/>
            <a:ext cx="3115764" cy="2977171"/>
            <a:chOff x="5678414" y="451829"/>
            <a:chExt cx="3115764" cy="2977171"/>
          </a:xfrm>
        </p:grpSpPr>
        <p:pic>
          <p:nvPicPr>
            <p:cNvPr id="17" name="Immagine 16" descr="p1p2.jpg"/>
            <p:cNvPicPr>
              <a:picLocks noChangeAspect="1"/>
            </p:cNvPicPr>
            <p:nvPr/>
          </p:nvPicPr>
          <p:blipFill>
            <a:blip r:embed="rId4" cstate="print"/>
            <a:srcRect l="6518" t="17450" r="11954" b="22700"/>
            <a:stretch>
              <a:fillRect/>
            </a:stretch>
          </p:blipFill>
          <p:spPr>
            <a:xfrm>
              <a:off x="5868144" y="451829"/>
              <a:ext cx="2906470" cy="2761147"/>
            </a:xfrm>
            <a:prstGeom prst="rect">
              <a:avLst/>
            </a:prstGeom>
          </p:spPr>
        </p:pic>
        <p:sp>
          <p:nvSpPr>
            <p:cNvPr id="8196" name="Rettangolo 3"/>
            <p:cNvSpPr>
              <a:spLocks noChangeArrowheads="1"/>
            </p:cNvSpPr>
            <p:nvPr/>
          </p:nvSpPr>
          <p:spPr bwMode="auto">
            <a:xfrm>
              <a:off x="6043513" y="1620540"/>
              <a:ext cx="1223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 err="1" smtClean="0">
                  <a:solidFill>
                    <a:srgbClr val="FF0000"/>
                  </a:solidFill>
                </a:rPr>
                <a:t>hU</a:t>
              </a:r>
              <a:r>
                <a:rPr lang="it-IT" dirty="0" smtClean="0">
                  <a:solidFill>
                    <a:srgbClr val="FF0000"/>
                  </a:solidFill>
                </a:rPr>
                <a:t>, </a:t>
              </a:r>
              <a:r>
                <a:rPr lang="it-IT" dirty="0">
                  <a:solidFill>
                    <a:srgbClr val="FF0000"/>
                  </a:solidFill>
                </a:rPr>
                <a:t>U</a:t>
              </a:r>
              <a:r>
                <a:rPr lang="it-IT" dirty="0" smtClean="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r>
                <a:rPr lang="it-IT" dirty="0">
                  <a:solidFill>
                    <a:srgbClr val="FF0000"/>
                  </a:solidFill>
                  <a:sym typeface="Symbol" pitchFamily="18" charset="2"/>
                </a:rPr>
                <a:t>μ</a:t>
              </a:r>
              <a:r>
                <a:rPr lang="el-GR" dirty="0">
                  <a:solidFill>
                    <a:srgbClr val="FF0000"/>
                  </a:solidFill>
                  <a:sym typeface="Symbol" pitchFamily="18" charset="2"/>
                </a:rPr>
                <a:t>μ</a:t>
              </a:r>
              <a:endParaRPr lang="it-IT" dirty="0">
                <a:solidFill>
                  <a:srgbClr val="FF0000"/>
                </a:solidFill>
                <a:sym typeface="Symbol" pitchFamily="18" charset="2"/>
              </a:endParaRPr>
            </a:p>
          </p:txBody>
        </p:sp>
        <p:sp>
          <p:nvSpPr>
            <p:cNvPr id="8197" name="Rettangolo 4"/>
            <p:cNvSpPr>
              <a:spLocks noChangeArrowheads="1"/>
            </p:cNvSpPr>
            <p:nvPr/>
          </p:nvSpPr>
          <p:spPr bwMode="auto">
            <a:xfrm>
              <a:off x="5678414" y="456927"/>
              <a:ext cx="3337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/>
                <a:t>p</a:t>
              </a:r>
              <a:r>
                <a:rPr lang="it-IT" sz="1400" baseline="-25000" dirty="0"/>
                <a:t>1</a:t>
              </a:r>
              <a:endParaRPr lang="it-IT" sz="1400" dirty="0"/>
            </a:p>
          </p:txBody>
        </p:sp>
        <p:sp>
          <p:nvSpPr>
            <p:cNvPr id="8199" name="Rettangolo 6"/>
            <p:cNvSpPr>
              <a:spLocks noChangeArrowheads="1"/>
            </p:cNvSpPr>
            <p:nvPr/>
          </p:nvSpPr>
          <p:spPr bwMode="auto">
            <a:xfrm>
              <a:off x="8460432" y="3121223"/>
              <a:ext cx="3337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dirty="0"/>
                <a:t>p</a:t>
              </a:r>
              <a:r>
                <a:rPr lang="it-IT" sz="1400" baseline="-25000" dirty="0"/>
                <a:t>2</a:t>
              </a:r>
            </a:p>
          </p:txBody>
        </p:sp>
        <p:grpSp>
          <p:nvGrpSpPr>
            <p:cNvPr id="2" name="Gruppo 10"/>
            <p:cNvGrpSpPr>
              <a:grpSpLocks/>
            </p:cNvGrpSpPr>
            <p:nvPr/>
          </p:nvGrpSpPr>
          <p:grpSpPr bwMode="auto">
            <a:xfrm>
              <a:off x="6470104" y="2018928"/>
              <a:ext cx="838200" cy="762000"/>
              <a:chOff x="1237928" y="2528888"/>
              <a:chExt cx="838200" cy="762000"/>
            </a:xfrm>
          </p:grpSpPr>
          <p:sp>
            <p:nvSpPr>
              <p:cNvPr id="8206" name="Line 8"/>
              <p:cNvSpPr>
                <a:spLocks noChangeShapeType="1"/>
              </p:cNvSpPr>
              <p:nvPr/>
            </p:nvSpPr>
            <p:spPr bwMode="auto">
              <a:xfrm flipV="1">
                <a:off x="1237928" y="2528888"/>
                <a:ext cx="685800" cy="76200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7" name="Text Box 9"/>
              <p:cNvSpPr txBox="1">
                <a:spLocks noChangeArrowheads="1"/>
              </p:cNvSpPr>
              <p:nvPr/>
            </p:nvSpPr>
            <p:spPr bwMode="auto">
              <a:xfrm>
                <a:off x="1542728" y="2833688"/>
                <a:ext cx="5334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>
                    <a:solidFill>
                      <a:srgbClr val="FF3300"/>
                    </a:solidFill>
                  </a:rPr>
                  <a:t>m</a:t>
                </a:r>
                <a:r>
                  <a:rPr lang="it-IT" baseline="-25000">
                    <a:solidFill>
                      <a:srgbClr val="FF3300"/>
                    </a:solidFill>
                  </a:rPr>
                  <a:t>u</a:t>
                </a:r>
                <a:endParaRPr lang="it-IT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23" name="CasellaDiTesto 22"/>
            <p:cNvSpPr txBox="1"/>
            <p:nvPr/>
          </p:nvSpPr>
          <p:spPr>
            <a:xfrm>
              <a:off x="6228184" y="2730406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accent2"/>
                  </a:solidFill>
                </a:rPr>
                <a:t>m</a:t>
              </a:r>
              <a:r>
                <a:rPr lang="it-IT" sz="1600" baseline="-25000" dirty="0" err="1" smtClean="0">
                  <a:solidFill>
                    <a:schemeClr val="accent2"/>
                  </a:solidFill>
                </a:rPr>
                <a:t>U</a:t>
              </a:r>
              <a:r>
                <a:rPr lang="it-IT" sz="1600" dirty="0" smtClean="0">
                  <a:solidFill>
                    <a:schemeClr val="accent2"/>
                  </a:solidFill>
                </a:rPr>
                <a:t>,</a:t>
              </a:r>
              <a:r>
                <a:rPr lang="it-IT" sz="1600" dirty="0" err="1" smtClean="0">
                  <a:solidFill>
                    <a:schemeClr val="accent2"/>
                  </a:solidFill>
                </a:rPr>
                <a:t>m</a:t>
              </a:r>
              <a:r>
                <a:rPr lang="it-IT" sz="1600" baseline="-25000" dirty="0" err="1" smtClean="0">
                  <a:solidFill>
                    <a:schemeClr val="accent2"/>
                  </a:solidFill>
                </a:rPr>
                <a:t>h</a:t>
              </a:r>
              <a:r>
                <a:rPr lang="it-IT" sz="1600" baseline="-25000" dirty="0" smtClean="0">
                  <a:solidFill>
                    <a:schemeClr val="accent2"/>
                  </a:solidFill>
                </a:rPr>
                <a:t> </a:t>
              </a:r>
              <a:r>
                <a:rPr lang="it-IT" sz="1600" dirty="0" smtClean="0">
                  <a:solidFill>
                    <a:schemeClr val="accent2"/>
                  </a:solidFill>
                </a:rPr>
                <a:t>→ </a:t>
              </a:r>
              <a:r>
                <a:rPr lang="it-IT" sz="1600" dirty="0" err="1" smtClean="0">
                  <a:solidFill>
                    <a:schemeClr val="accent2"/>
                  </a:solidFill>
                </a:rPr>
                <a:t>bands</a:t>
              </a:r>
              <a:r>
                <a:rPr lang="it-IT" sz="1600" dirty="0" smtClean="0">
                  <a:solidFill>
                    <a:schemeClr val="accent2"/>
                  </a:solidFill>
                </a:rPr>
                <a:t> </a:t>
              </a:r>
              <a:endParaRPr lang="it-IT" sz="1600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29" name="Connettore 2 28"/>
          <p:cNvCxnSpPr/>
          <p:nvPr/>
        </p:nvCxnSpPr>
        <p:spPr>
          <a:xfrm>
            <a:off x="1691680" y="1484784"/>
            <a:ext cx="18722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o 60"/>
          <p:cNvGrpSpPr/>
          <p:nvPr/>
        </p:nvGrpSpPr>
        <p:grpSpPr>
          <a:xfrm>
            <a:off x="2627784" y="1872000"/>
            <a:ext cx="504056" cy="2061056"/>
            <a:chOff x="2555776" y="1872000"/>
            <a:chExt cx="504056" cy="2061056"/>
          </a:xfrm>
        </p:grpSpPr>
        <p:cxnSp>
          <p:nvCxnSpPr>
            <p:cNvPr id="39" name="Connettore 2 38"/>
            <p:cNvCxnSpPr/>
            <p:nvPr/>
          </p:nvCxnSpPr>
          <p:spPr>
            <a:xfrm flipH="1">
              <a:off x="2555776" y="1872000"/>
              <a:ext cx="504056" cy="20610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H="1">
              <a:off x="2627784" y="1872000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egnaposto numero diapositiva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22</a:t>
            </a:fld>
            <a:endParaRPr lang="it-IT" dirty="0"/>
          </a:p>
        </p:txBody>
      </p:sp>
      <p:cxnSp>
        <p:nvCxnSpPr>
          <p:cNvPr id="34" name="Connettore 2 33"/>
          <p:cNvCxnSpPr/>
          <p:nvPr/>
        </p:nvCxnSpPr>
        <p:spPr>
          <a:xfrm>
            <a:off x="1763688" y="2924944"/>
            <a:ext cx="1800200" cy="9361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po 41"/>
          <p:cNvGrpSpPr/>
          <p:nvPr/>
        </p:nvGrpSpPr>
        <p:grpSpPr>
          <a:xfrm>
            <a:off x="-108520" y="3615987"/>
            <a:ext cx="2976356" cy="3125381"/>
            <a:chOff x="2585500" y="3419708"/>
            <a:chExt cx="2976356" cy="3125381"/>
          </a:xfrm>
        </p:grpSpPr>
        <p:pic>
          <p:nvPicPr>
            <p:cNvPr id="27" name="Picture 5" descr="mu_cosrec"/>
            <p:cNvPicPr>
              <a:picLocks noChangeAspect="1" noChangeArrowheads="1"/>
            </p:cNvPicPr>
            <p:nvPr/>
          </p:nvPicPr>
          <p:blipFill>
            <a:blip r:embed="rId5" cstate="print"/>
            <a:srcRect t="23311" r="10960" b="20941"/>
            <a:stretch>
              <a:fillRect/>
            </a:stretch>
          </p:blipFill>
          <p:spPr bwMode="auto">
            <a:xfrm>
              <a:off x="2585500" y="3717032"/>
              <a:ext cx="2922604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ttangolo 27"/>
            <p:cNvSpPr/>
            <p:nvPr/>
          </p:nvSpPr>
          <p:spPr>
            <a:xfrm>
              <a:off x="3275856" y="5085184"/>
              <a:ext cx="2286000" cy="889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buFont typeface="Arial" charset="0"/>
                <a:buChar char="─"/>
              </a:pPr>
              <a:r>
                <a:rPr lang="it-IT" sz="1200" dirty="0" smtClean="0"/>
                <a:t> </a:t>
              </a:r>
              <a:r>
                <a:rPr lang="it-IT" sz="1200" dirty="0" err="1" smtClean="0"/>
                <a:t>hU</a:t>
              </a:r>
              <a:r>
                <a:rPr lang="it-IT" sz="1200" dirty="0" smtClean="0"/>
                <a:t>, U</a:t>
              </a:r>
              <a:r>
                <a:rPr lang="it-IT" sz="1200" dirty="0" smtClean="0">
                  <a:sym typeface="Symbol" pitchFamily="18" charset="2"/>
                </a:rPr>
                <a:t>μ</a:t>
              </a:r>
              <a:r>
                <a:rPr lang="el-GR" sz="1200" dirty="0" smtClean="0">
                  <a:sym typeface="Symbol" pitchFamily="18" charset="2"/>
                </a:rPr>
                <a:t>μ</a:t>
              </a:r>
              <a:endParaRPr lang="it-IT" sz="1200" dirty="0" smtClean="0">
                <a:sym typeface="Symbol" pitchFamily="18" charset="2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rgbClr val="FF3300"/>
                </a:buClr>
                <a:buFont typeface="Arial" charset="0"/>
                <a:buChar char="─"/>
              </a:pPr>
              <a:r>
                <a:rPr lang="it-IT" sz="1200" dirty="0" smtClean="0">
                  <a:sym typeface="Symbol" pitchFamily="18" charset="2"/>
                </a:rPr>
                <a:t> </a:t>
              </a:r>
              <a:r>
                <a:rPr lang="it-IT" sz="1200" dirty="0" err="1" smtClean="0">
                  <a:solidFill>
                    <a:srgbClr val="FF3300"/>
                  </a:solidFill>
                </a:rPr>
                <a:t>hU</a:t>
              </a:r>
              <a:r>
                <a:rPr lang="it-IT" sz="1200" dirty="0" smtClean="0">
                  <a:solidFill>
                    <a:srgbClr val="FF3300"/>
                  </a:solidFill>
                </a:rPr>
                <a:t>, U</a:t>
              </a:r>
              <a:r>
                <a:rPr lang="it-IT" sz="1200" dirty="0" smtClean="0">
                  <a:solidFill>
                    <a:srgbClr val="FF3300"/>
                  </a:solidFill>
                  <a:sym typeface="Symbol" pitchFamily="18" charset="2"/>
                </a:rPr>
                <a:t> </a:t>
              </a:r>
              <a:r>
                <a:rPr lang="it-IT" sz="1200" dirty="0" smtClean="0">
                  <a:solidFill>
                    <a:srgbClr val="FF0000"/>
                  </a:solidFill>
                  <a:sym typeface="Symbol" pitchFamily="18" charset="2"/>
                </a:rPr>
                <a:t>μ</a:t>
              </a:r>
              <a:r>
                <a:rPr lang="el-GR" sz="1200" dirty="0" smtClean="0">
                  <a:solidFill>
                    <a:srgbClr val="FF0000"/>
                  </a:solidFill>
                  <a:sym typeface="Symbol" pitchFamily="18" charset="2"/>
                </a:rPr>
                <a:t>μ</a:t>
              </a:r>
              <a:r>
                <a:rPr lang="it-IT" sz="1200" dirty="0" smtClean="0">
                  <a:solidFill>
                    <a:srgbClr val="FF3300"/>
                  </a:solidFill>
                  <a:sym typeface="Symbol" pitchFamily="18" charset="2"/>
                </a:rPr>
                <a:t>, </a:t>
              </a:r>
              <a:r>
                <a:rPr lang="it-IT" sz="1200" dirty="0" err="1" smtClean="0">
                  <a:solidFill>
                    <a:srgbClr val="FF3300"/>
                  </a:solidFill>
                  <a:sym typeface="Symbol" pitchFamily="18" charset="2"/>
                </a:rPr>
                <a:t>m</a:t>
              </a:r>
              <a:r>
                <a:rPr lang="it-IT" sz="1200" baseline="-25000" dirty="0" err="1" smtClean="0">
                  <a:solidFill>
                    <a:srgbClr val="FF3300"/>
                  </a:solidFill>
                  <a:sym typeface="Symbol" pitchFamily="18" charset="2"/>
                </a:rPr>
                <a:t>U</a:t>
              </a:r>
              <a:r>
                <a:rPr lang="it-IT" sz="1200" dirty="0" smtClean="0">
                  <a:solidFill>
                    <a:srgbClr val="FF3300"/>
                  </a:solidFill>
                  <a:sym typeface="Symbol" pitchFamily="18" charset="2"/>
                </a:rPr>
                <a:t>&lt; 300 </a:t>
              </a:r>
              <a:r>
                <a:rPr lang="it-IT" sz="1200" dirty="0" err="1" smtClean="0">
                  <a:solidFill>
                    <a:srgbClr val="FF3300"/>
                  </a:solidFill>
                  <a:sym typeface="Symbol" pitchFamily="18" charset="2"/>
                </a:rPr>
                <a:t>MeV</a:t>
              </a:r>
              <a:endParaRPr lang="it-IT" sz="1200" dirty="0" smtClean="0">
                <a:solidFill>
                  <a:srgbClr val="FF3300"/>
                </a:solidFill>
                <a:sym typeface="Symbol" pitchFamily="18" charset="2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─"/>
              </a:pPr>
              <a:r>
                <a:rPr lang="it-IT" sz="1200" dirty="0" smtClean="0">
                  <a:solidFill>
                    <a:srgbClr val="FF3300"/>
                  </a:solidFill>
                  <a:sym typeface="Symbol" pitchFamily="18" charset="2"/>
                </a:rPr>
                <a:t> </a:t>
              </a:r>
              <a:r>
                <a:rPr lang="it-IT" sz="1200" dirty="0" err="1" smtClean="0">
                  <a:solidFill>
                    <a:schemeClr val="accent2"/>
                  </a:solidFill>
                  <a:cs typeface="Arial" charset="0"/>
                  <a:sym typeface="Symbol" pitchFamily="18" charset="2"/>
                </a:rPr>
                <a:t>µµ</a:t>
              </a:r>
              <a:r>
                <a:rPr lang="it-IT" sz="1200" dirty="0" smtClean="0">
                  <a:solidFill>
                    <a:schemeClr val="accent2"/>
                  </a:solidFill>
                  <a:sym typeface="Symbol" pitchFamily="18" charset="2"/>
                </a:rPr>
                <a:t>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>
                  <a:srgbClr val="FF33CC"/>
                </a:buClr>
                <a:buFont typeface="Arial" charset="0"/>
                <a:buChar char="─"/>
              </a:pPr>
              <a:r>
                <a:rPr lang="it-IT" sz="1200" dirty="0" smtClean="0">
                  <a:solidFill>
                    <a:schemeClr val="accent2"/>
                  </a:solidFill>
                  <a:sym typeface="Symbol" pitchFamily="18" charset="2"/>
                </a:rPr>
                <a:t> </a:t>
              </a:r>
              <a:r>
                <a:rPr lang="it-IT" sz="1200" dirty="0" smtClean="0">
                  <a:solidFill>
                    <a:srgbClr val="FF33CC"/>
                  </a:solidFill>
                  <a:sym typeface="Symbol" pitchFamily="18" charset="2"/>
                </a:rPr>
                <a:t></a:t>
              </a:r>
              <a:endParaRPr lang="it-IT" sz="1200" dirty="0">
                <a:solidFill>
                  <a:srgbClr val="FF33CC"/>
                </a:solidFill>
                <a:sym typeface="Symbol" pitchFamily="18" charset="2"/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4716016" y="6237312"/>
              <a:ext cx="7377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/>
                <a:t>cos</a:t>
              </a:r>
              <a:r>
                <a:rPr lang="it-IT" sz="1400" dirty="0" smtClean="0">
                  <a:sym typeface="Symbol"/>
                </a:rPr>
                <a:t></a:t>
              </a:r>
              <a:r>
                <a:rPr lang="it-IT" sz="1400" baseline="-25000" dirty="0" smtClean="0">
                  <a:sym typeface="Symbol"/>
                </a:rPr>
                <a:t>miss</a:t>
              </a:r>
              <a:endParaRPr lang="it-IT" sz="1400" dirty="0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3275856" y="3419708"/>
              <a:ext cx="19463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sin</a:t>
              </a:r>
              <a:r>
                <a:rPr lang="el-GR" b="1" dirty="0" smtClean="0">
                  <a:solidFill>
                    <a:srgbClr val="FF0000"/>
                  </a:solidFill>
                </a:rPr>
                <a:t>θ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distribution</a:t>
              </a:r>
              <a:r>
                <a:rPr lang="it-IT" b="1" dirty="0" smtClean="0">
                  <a:solidFill>
                    <a:srgbClr val="FF0000"/>
                  </a:solidFill>
                </a:rPr>
                <a:t>! </a:t>
              </a:r>
              <a:endParaRPr lang="it-IT" dirty="0"/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5898739" y="3789040"/>
            <a:ext cx="3311124" cy="2854737"/>
            <a:chOff x="2514363" y="3861048"/>
            <a:chExt cx="3311124" cy="2854737"/>
          </a:xfrm>
        </p:grpSpPr>
        <p:pic>
          <p:nvPicPr>
            <p:cNvPr id="44" name="Immagine 43" descr="veto400.eps"/>
            <p:cNvPicPr>
              <a:picLocks noChangeAspect="1"/>
            </p:cNvPicPr>
            <p:nvPr/>
          </p:nvPicPr>
          <p:blipFill>
            <a:blip r:embed="rId6" cstate="print"/>
            <a:srcRect l="4851" t="9051" r="9051" b="5901"/>
            <a:stretch>
              <a:fillRect/>
            </a:stretch>
          </p:blipFill>
          <p:spPr>
            <a:xfrm>
              <a:off x="2915816" y="3933056"/>
              <a:ext cx="2624291" cy="2592288"/>
            </a:xfrm>
            <a:prstGeom prst="rect">
              <a:avLst/>
            </a:prstGeom>
          </p:spPr>
        </p:pic>
        <p:sp>
          <p:nvSpPr>
            <p:cNvPr id="45" name="Rettangolo 44"/>
            <p:cNvSpPr/>
            <p:nvPr/>
          </p:nvSpPr>
          <p:spPr>
            <a:xfrm>
              <a:off x="3822569" y="4869160"/>
              <a:ext cx="12426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cos</a:t>
              </a:r>
              <a:r>
                <a:rPr lang="en-US" sz="1400" dirty="0" smtClean="0">
                  <a:solidFill>
                    <a:srgbClr val="000000"/>
                  </a:solidFill>
                  <a:sym typeface="Symbol"/>
                </a:rPr>
                <a:t></a:t>
              </a:r>
              <a:r>
                <a:rPr lang="en-US" sz="1400" baseline="-25000" dirty="0" smtClean="0">
                  <a:solidFill>
                    <a:srgbClr val="000000"/>
                  </a:solidFill>
                  <a:sym typeface="Symbol"/>
                </a:rPr>
                <a:t>miss</a:t>
              </a:r>
              <a:r>
                <a:rPr lang="en-US" sz="1400" dirty="0" smtClean="0">
                  <a:solidFill>
                    <a:srgbClr val="000000"/>
                  </a:solidFill>
                  <a:sym typeface="Symbol"/>
                </a:rPr>
                <a:t> &lt; 0.75</a:t>
              </a:r>
              <a:endParaRPr lang="it-IT" sz="1400" dirty="0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3678553" y="4312841"/>
              <a:ext cx="9557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err="1" smtClean="0">
                  <a:solidFill>
                    <a:srgbClr val="FF0000"/>
                  </a:solidFill>
                </a:rPr>
                <a:t>ee</a:t>
              </a:r>
              <a:r>
                <a:rPr lang="it-IT" sz="1400" dirty="0" smtClean="0">
                  <a:solidFill>
                    <a:srgbClr val="FF0000"/>
                  </a:solidFill>
                  <a:sym typeface="Symbol"/>
                </a:rPr>
                <a:t>() data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4788024" y="640800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err="1" smtClean="0"/>
                <a:t>P</a:t>
              </a:r>
              <a:r>
                <a:rPr lang="it-IT" sz="1400" baseline="-25000" dirty="0" err="1" smtClean="0"/>
                <a:t>miss</a:t>
              </a:r>
              <a:r>
                <a:rPr lang="it-IT" sz="1400" dirty="0" smtClean="0"/>
                <a:t> (</a:t>
              </a:r>
              <a:r>
                <a:rPr lang="it-IT" sz="1400" dirty="0" err="1" smtClean="0"/>
                <a:t>MeV</a:t>
              </a:r>
              <a:r>
                <a:rPr lang="it-IT" sz="1400" dirty="0" smtClean="0"/>
                <a:t>)</a:t>
              </a:r>
              <a:endParaRPr lang="it-IT" sz="1400" dirty="0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2514363" y="3861048"/>
              <a:ext cx="6174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/>
                <a:t>1-</a:t>
              </a:r>
              <a:r>
                <a:rPr lang="it-IT" sz="1400" dirty="0" smtClean="0">
                  <a:sym typeface="Symbol"/>
                </a:rPr>
                <a:t></a:t>
              </a:r>
              <a:r>
                <a:rPr lang="it-IT" sz="1400" baseline="-25000" dirty="0" smtClean="0">
                  <a:sym typeface="Symbol"/>
                </a:rPr>
                <a:t>veto</a:t>
              </a:r>
              <a:endParaRPr lang="it-IT" sz="1400" dirty="0"/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2843808" y="3819451"/>
            <a:ext cx="3240360" cy="2921917"/>
            <a:chOff x="4644008" y="939131"/>
            <a:chExt cx="3240360" cy="2921917"/>
          </a:xfrm>
        </p:grpSpPr>
        <p:grpSp>
          <p:nvGrpSpPr>
            <p:cNvPr id="50" name="Gruppo 10"/>
            <p:cNvGrpSpPr/>
            <p:nvPr/>
          </p:nvGrpSpPr>
          <p:grpSpPr>
            <a:xfrm>
              <a:off x="4644008" y="939131"/>
              <a:ext cx="3240360" cy="2921917"/>
              <a:chOff x="487288" y="813384"/>
              <a:chExt cx="4987637" cy="4937004"/>
            </a:xfrm>
          </p:grpSpPr>
          <p:pic>
            <p:nvPicPr>
              <p:cNvPr id="52" name="Picture 5" descr="neuron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999" t="22588" r="10667" b="20941"/>
              <a:stretch>
                <a:fillRect/>
              </a:stretch>
            </p:blipFill>
            <p:spPr bwMode="auto">
              <a:xfrm>
                <a:off x="487288" y="813384"/>
                <a:ext cx="4876800" cy="457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Rectangle 14"/>
              <p:cNvSpPr>
                <a:spLocks noChangeArrowheads="1"/>
              </p:cNvSpPr>
              <p:nvPr/>
            </p:nvSpPr>
            <p:spPr bwMode="auto">
              <a:xfrm>
                <a:off x="3848428" y="5178352"/>
                <a:ext cx="1626497" cy="572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 dirty="0" smtClean="0"/>
                  <a:t>NN output</a:t>
                </a:r>
                <a:endParaRPr lang="it-IT" sz="1600" dirty="0"/>
              </a:p>
            </p:txBody>
          </p:sp>
          <p:cxnSp>
            <p:nvCxnSpPr>
              <p:cNvPr id="54" name="Connettore 2 53"/>
              <p:cNvCxnSpPr/>
              <p:nvPr/>
            </p:nvCxnSpPr>
            <p:spPr>
              <a:xfrm>
                <a:off x="3727648" y="3573016"/>
                <a:ext cx="0" cy="10801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ttangolo 50"/>
            <p:cNvSpPr/>
            <p:nvPr/>
          </p:nvSpPr>
          <p:spPr>
            <a:xfrm>
              <a:off x="5796136" y="1124744"/>
              <a:ext cx="77383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 smtClean="0"/>
                <a:t>e ─</a:t>
              </a:r>
            </a:p>
            <a:p>
              <a:pPr>
                <a:spcBef>
                  <a:spcPct val="50000"/>
                </a:spcBef>
              </a:pPr>
              <a:r>
                <a:rPr lang="it-IT" sz="1400" dirty="0" smtClean="0">
                  <a:solidFill>
                    <a:srgbClr val="FF0000"/>
                  </a:solidFill>
                </a:rPr>
                <a:t>µ ─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2" name="Connettore 2 61"/>
          <p:cNvCxnSpPr/>
          <p:nvPr/>
        </p:nvCxnSpPr>
        <p:spPr>
          <a:xfrm>
            <a:off x="2195736" y="2636912"/>
            <a:ext cx="4896544" cy="14401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po 64"/>
          <p:cNvGrpSpPr/>
          <p:nvPr/>
        </p:nvGrpSpPr>
        <p:grpSpPr>
          <a:xfrm>
            <a:off x="6521037" y="432480"/>
            <a:ext cx="2515459" cy="2924512"/>
            <a:chOff x="251520" y="3429000"/>
            <a:chExt cx="2515459" cy="2924512"/>
          </a:xfrm>
        </p:grpSpPr>
        <p:grpSp>
          <p:nvGrpSpPr>
            <p:cNvPr id="66" name="Gruppo 39"/>
            <p:cNvGrpSpPr/>
            <p:nvPr/>
          </p:nvGrpSpPr>
          <p:grpSpPr>
            <a:xfrm>
              <a:off x="251520" y="3429000"/>
              <a:ext cx="2515459" cy="2924512"/>
              <a:chOff x="251520" y="3456815"/>
              <a:chExt cx="2515459" cy="2924512"/>
            </a:xfrm>
          </p:grpSpPr>
          <p:grpSp>
            <p:nvGrpSpPr>
              <p:cNvPr id="68" name="Gruppo 38"/>
              <p:cNvGrpSpPr/>
              <p:nvPr/>
            </p:nvGrpSpPr>
            <p:grpSpPr>
              <a:xfrm>
                <a:off x="251520" y="3456815"/>
                <a:ext cx="2515459" cy="2924512"/>
                <a:chOff x="251520" y="3456815"/>
                <a:chExt cx="2515459" cy="2924512"/>
              </a:xfrm>
            </p:grpSpPr>
            <p:grpSp>
              <p:nvGrpSpPr>
                <p:cNvPr id="73" name="Gruppo 16"/>
                <p:cNvGrpSpPr/>
                <p:nvPr/>
              </p:nvGrpSpPr>
              <p:grpSpPr>
                <a:xfrm>
                  <a:off x="251520" y="3456815"/>
                  <a:ext cx="2515459" cy="2924512"/>
                  <a:chOff x="2843808" y="-147253"/>
                  <a:chExt cx="3456384" cy="4367965"/>
                </a:xfrm>
              </p:grpSpPr>
              <p:grpSp>
                <p:nvGrpSpPr>
                  <p:cNvPr id="75" name="Gruppo 15"/>
                  <p:cNvGrpSpPr/>
                  <p:nvPr/>
                </p:nvGrpSpPr>
                <p:grpSpPr>
                  <a:xfrm>
                    <a:off x="2843808" y="836712"/>
                    <a:ext cx="3456384" cy="3384000"/>
                    <a:chOff x="2843808" y="836712"/>
                    <a:chExt cx="3456384" cy="3384000"/>
                  </a:xfrm>
                </p:grpSpPr>
                <p:sp>
                  <p:nvSpPr>
                    <p:cNvPr id="79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3808" y="836712"/>
                      <a:ext cx="3456384" cy="33840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80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7248" y="2085289"/>
                      <a:ext cx="690957" cy="69467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1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3104633" y="2293386"/>
                      <a:ext cx="983813" cy="1109337"/>
                    </a:xfrm>
                    <a:custGeom>
                      <a:avLst/>
                      <a:gdLst>
                        <a:gd name="G0" fmla="+- 2870 0 0"/>
                        <a:gd name="G1" fmla="+- 0 0 0"/>
                        <a:gd name="G2" fmla="+- 21600 0 0"/>
                        <a:gd name="T0" fmla="*/ 23657 w 23657"/>
                        <a:gd name="T1" fmla="*/ 5871 h 21600"/>
                        <a:gd name="T2" fmla="*/ 0 w 23657"/>
                        <a:gd name="T3" fmla="*/ 21408 h 21600"/>
                        <a:gd name="T4" fmla="*/ 2870 w 2365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3657" h="21600" fill="none" extrusionOk="0">
                          <a:moveTo>
                            <a:pt x="23656" y="5870"/>
                          </a:moveTo>
                          <a:cubicBezTo>
                            <a:pt x="21028" y="15175"/>
                            <a:pt x="12538" y="21599"/>
                            <a:pt x="2870" y="21600"/>
                          </a:cubicBezTo>
                          <a:cubicBezTo>
                            <a:pt x="1910" y="21600"/>
                            <a:pt x="951" y="21536"/>
                            <a:pt x="-1" y="21408"/>
                          </a:cubicBezTo>
                        </a:path>
                        <a:path w="23657" h="21600" stroke="0" extrusionOk="0">
                          <a:moveTo>
                            <a:pt x="23656" y="5870"/>
                          </a:moveTo>
                          <a:cubicBezTo>
                            <a:pt x="21028" y="15175"/>
                            <a:pt x="12538" y="21599"/>
                            <a:pt x="2870" y="21600"/>
                          </a:cubicBezTo>
                          <a:cubicBezTo>
                            <a:pt x="1910" y="21600"/>
                            <a:pt x="951" y="21536"/>
                            <a:pt x="-1" y="21408"/>
                          </a:cubicBezTo>
                          <a:lnTo>
                            <a:pt x="2870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2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8451" y="3037673"/>
                      <a:ext cx="40267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it-IT" b="1" dirty="0" err="1" smtClean="0">
                          <a:solidFill>
                            <a:srgbClr val="008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it-IT" b="1" baseline="30000" dirty="0" err="1" smtClean="0">
                          <a:solidFill>
                            <a:srgbClr val="008000"/>
                          </a:solidFill>
                          <a:latin typeface="Symbol" pitchFamily="18" charset="2"/>
                        </a:rPr>
                        <a:t>+</a:t>
                      </a:r>
                      <a:endParaRPr lang="it-IT" b="1" dirty="0">
                        <a:solidFill>
                          <a:srgbClr val="008000"/>
                        </a:solidFill>
                        <a:latin typeface="Symbol" pitchFamily="18" charset="2"/>
                      </a:endParaRPr>
                    </a:p>
                  </p:txBody>
                </p:sp>
                <p:sp>
                  <p:nvSpPr>
                    <p:cNvPr id="83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31125" y="2607477"/>
                      <a:ext cx="593659" cy="41371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it-IT" sz="1200" b="1" dirty="0" err="1" smtClean="0">
                          <a:solidFill>
                            <a:srgbClr val="008000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it-IT" sz="1200" b="1" baseline="30000" dirty="0" err="1" smtClean="0">
                          <a:solidFill>
                            <a:srgbClr val="008000"/>
                          </a:solidFill>
                          <a:cs typeface="Times New Roman" pitchFamily="18" charset="0"/>
                        </a:rPr>
                        <a:t>+</a:t>
                      </a:r>
                      <a:endParaRPr lang="it-IT" sz="1200" b="1" dirty="0">
                        <a:solidFill>
                          <a:srgbClr val="008000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4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4032000" y="1196752"/>
                      <a:ext cx="179960" cy="1440160"/>
                    </a:xfrm>
                    <a:custGeom>
                      <a:avLst/>
                      <a:gdLst>
                        <a:gd name="G0" fmla="+- 2870 0 0"/>
                        <a:gd name="G1" fmla="+- 0 0 0"/>
                        <a:gd name="G2" fmla="+- 21600 0 0"/>
                        <a:gd name="T0" fmla="*/ 23657 w 23657"/>
                        <a:gd name="T1" fmla="*/ 5871 h 21600"/>
                        <a:gd name="T2" fmla="*/ 0 w 23657"/>
                        <a:gd name="T3" fmla="*/ 21408 h 21600"/>
                        <a:gd name="T4" fmla="*/ 2870 w 2365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3657" h="21600" fill="none" extrusionOk="0">
                          <a:moveTo>
                            <a:pt x="23656" y="5870"/>
                          </a:moveTo>
                          <a:cubicBezTo>
                            <a:pt x="21028" y="15175"/>
                            <a:pt x="12538" y="21599"/>
                            <a:pt x="2870" y="21600"/>
                          </a:cubicBezTo>
                          <a:cubicBezTo>
                            <a:pt x="1910" y="21600"/>
                            <a:pt x="951" y="21536"/>
                            <a:pt x="-1" y="21408"/>
                          </a:cubicBezTo>
                        </a:path>
                        <a:path w="23657" h="21600" stroke="0" extrusionOk="0">
                          <a:moveTo>
                            <a:pt x="23656" y="5870"/>
                          </a:moveTo>
                          <a:cubicBezTo>
                            <a:pt x="21028" y="15175"/>
                            <a:pt x="12538" y="21599"/>
                            <a:pt x="2870" y="21600"/>
                          </a:cubicBezTo>
                          <a:cubicBezTo>
                            <a:pt x="1910" y="21600"/>
                            <a:pt x="951" y="21536"/>
                            <a:pt x="-1" y="21408"/>
                          </a:cubicBezTo>
                          <a:lnTo>
                            <a:pt x="2870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5" name="Rettangolo 84"/>
                    <p:cNvSpPr/>
                    <p:nvPr/>
                  </p:nvSpPr>
                  <p:spPr>
                    <a:xfrm>
                      <a:off x="4852193" y="2408857"/>
                      <a:ext cx="465193" cy="41371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it-IT" sz="1200" b="1" dirty="0" smtClean="0">
                          <a:solidFill>
                            <a:srgbClr val="008000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it-IT" sz="1200" b="1" baseline="30000" dirty="0" smtClean="0">
                          <a:solidFill>
                            <a:srgbClr val="008000"/>
                          </a:solidFill>
                          <a:cs typeface="Times New Roman" pitchFamily="18" charset="0"/>
                        </a:rPr>
                        <a:t>-</a:t>
                      </a:r>
                      <a:endParaRPr lang="it-IT" sz="1200" b="1" dirty="0">
                        <a:solidFill>
                          <a:srgbClr val="008000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6" name="Arc 12"/>
                    <p:cNvSpPr>
                      <a:spLocks/>
                    </p:cNvSpPr>
                    <p:nvPr/>
                  </p:nvSpPr>
                  <p:spPr bwMode="auto">
                    <a:xfrm rot="14220000">
                      <a:off x="5049064" y="1393200"/>
                      <a:ext cx="901240" cy="1152000"/>
                    </a:xfrm>
                    <a:custGeom>
                      <a:avLst/>
                      <a:gdLst>
                        <a:gd name="G0" fmla="+- 21600 0 0"/>
                        <a:gd name="G1" fmla="+- 18915 0 0"/>
                        <a:gd name="G2" fmla="+- 21600 0 0"/>
                        <a:gd name="T0" fmla="*/ 51 w 21600"/>
                        <a:gd name="T1" fmla="*/ 20401 h 20401"/>
                        <a:gd name="T2" fmla="*/ 11170 w 21600"/>
                        <a:gd name="T3" fmla="*/ 0 h 20401"/>
                        <a:gd name="T4" fmla="*/ 21600 w 21600"/>
                        <a:gd name="T5" fmla="*/ 18915 h 204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401" fill="none" extrusionOk="0">
                          <a:moveTo>
                            <a:pt x="51" y="20400"/>
                          </a:moveTo>
                          <a:cubicBezTo>
                            <a:pt x="17" y="19906"/>
                            <a:pt x="0" y="19410"/>
                            <a:pt x="0" y="18915"/>
                          </a:cubicBezTo>
                          <a:cubicBezTo>
                            <a:pt x="-1" y="11046"/>
                            <a:pt x="4279" y="3799"/>
                            <a:pt x="11170" y="0"/>
                          </a:cubicBezTo>
                        </a:path>
                        <a:path w="21600" h="20401" stroke="0" extrusionOk="0">
                          <a:moveTo>
                            <a:pt x="51" y="20400"/>
                          </a:moveTo>
                          <a:cubicBezTo>
                            <a:pt x="17" y="19906"/>
                            <a:pt x="0" y="19410"/>
                            <a:pt x="0" y="18915"/>
                          </a:cubicBezTo>
                          <a:cubicBezTo>
                            <a:pt x="-1" y="11046"/>
                            <a:pt x="4279" y="3799"/>
                            <a:pt x="11170" y="0"/>
                          </a:cubicBezTo>
                          <a:lnTo>
                            <a:pt x="21600" y="18915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7" name="Ovale 86"/>
                    <p:cNvSpPr/>
                    <p:nvPr/>
                  </p:nvSpPr>
                  <p:spPr>
                    <a:xfrm>
                      <a:off x="4139952" y="1916832"/>
                      <a:ext cx="144016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sp>
                <p:nvSpPr>
                  <p:cNvPr id="76" name="Arc 14"/>
                  <p:cNvSpPr>
                    <a:spLocks/>
                  </p:cNvSpPr>
                  <p:nvPr/>
                </p:nvSpPr>
                <p:spPr bwMode="auto">
                  <a:xfrm rot="13332869">
                    <a:off x="3687294" y="2030205"/>
                    <a:ext cx="861790" cy="515650"/>
                  </a:xfrm>
                  <a:custGeom>
                    <a:avLst/>
                    <a:gdLst>
                      <a:gd name="G0" fmla="+- 21521 0 0"/>
                      <a:gd name="G1" fmla="+- 15145 0 0"/>
                      <a:gd name="G2" fmla="+- 21600 0 0"/>
                      <a:gd name="T0" fmla="*/ 0 w 21521"/>
                      <a:gd name="T1" fmla="*/ 13297 h 15145"/>
                      <a:gd name="T2" fmla="*/ 6120 w 21521"/>
                      <a:gd name="T3" fmla="*/ 0 h 15145"/>
                      <a:gd name="T4" fmla="*/ 21521 w 21521"/>
                      <a:gd name="T5" fmla="*/ 15145 h 15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21" h="15145" fill="none" extrusionOk="0">
                        <a:moveTo>
                          <a:pt x="0" y="13297"/>
                        </a:moveTo>
                        <a:cubicBezTo>
                          <a:pt x="430" y="8287"/>
                          <a:pt x="2594" y="3584"/>
                          <a:pt x="6120" y="0"/>
                        </a:cubicBezTo>
                      </a:path>
                      <a:path w="21521" h="15145" stroke="0" extrusionOk="0">
                        <a:moveTo>
                          <a:pt x="0" y="13297"/>
                        </a:moveTo>
                        <a:cubicBezTo>
                          <a:pt x="430" y="8287"/>
                          <a:pt x="2594" y="3584"/>
                          <a:pt x="6120" y="0"/>
                        </a:cubicBezTo>
                        <a:lnTo>
                          <a:pt x="21521" y="1514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7" name="Arc 14"/>
                  <p:cNvSpPr>
                    <a:spLocks/>
                  </p:cNvSpPr>
                  <p:nvPr/>
                </p:nvSpPr>
                <p:spPr bwMode="auto">
                  <a:xfrm rot="13332869">
                    <a:off x="4125506" y="1908000"/>
                    <a:ext cx="861790" cy="504000"/>
                  </a:xfrm>
                  <a:custGeom>
                    <a:avLst/>
                    <a:gdLst>
                      <a:gd name="G0" fmla="+- 21521 0 0"/>
                      <a:gd name="G1" fmla="+- 15145 0 0"/>
                      <a:gd name="G2" fmla="+- 21600 0 0"/>
                      <a:gd name="T0" fmla="*/ 0 w 21521"/>
                      <a:gd name="T1" fmla="*/ 13297 h 15145"/>
                      <a:gd name="T2" fmla="*/ 6120 w 21521"/>
                      <a:gd name="T3" fmla="*/ 0 h 15145"/>
                      <a:gd name="T4" fmla="*/ 21521 w 21521"/>
                      <a:gd name="T5" fmla="*/ 15145 h 15145"/>
                      <a:gd name="connsiteX0" fmla="*/ 0 w 21521"/>
                      <a:gd name="connsiteY0" fmla="*/ 15476 h 17324"/>
                      <a:gd name="connsiteX1" fmla="*/ 6120 w 21521"/>
                      <a:gd name="connsiteY1" fmla="*/ 2179 h 17324"/>
                      <a:gd name="connsiteX0" fmla="*/ 0 w 21521"/>
                      <a:gd name="connsiteY0" fmla="*/ 15476 h 17324"/>
                      <a:gd name="connsiteX1" fmla="*/ 5270 w 21521"/>
                      <a:gd name="connsiteY1" fmla="*/ 0 h 17324"/>
                      <a:gd name="connsiteX2" fmla="*/ 21521 w 21521"/>
                      <a:gd name="connsiteY2" fmla="*/ 17324 h 17324"/>
                      <a:gd name="connsiteX3" fmla="*/ 0 w 21521"/>
                      <a:gd name="connsiteY3" fmla="*/ 15476 h 17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21" h="17324" fill="none" extrusionOk="0">
                        <a:moveTo>
                          <a:pt x="0" y="15476"/>
                        </a:moveTo>
                        <a:cubicBezTo>
                          <a:pt x="430" y="10466"/>
                          <a:pt x="2594" y="5763"/>
                          <a:pt x="6120" y="2179"/>
                        </a:cubicBezTo>
                      </a:path>
                      <a:path w="21521" h="17324" stroke="0" extrusionOk="0">
                        <a:moveTo>
                          <a:pt x="0" y="15476"/>
                        </a:moveTo>
                        <a:cubicBezTo>
                          <a:pt x="430" y="10466"/>
                          <a:pt x="1744" y="3584"/>
                          <a:pt x="5270" y="0"/>
                        </a:cubicBezTo>
                        <a:lnTo>
                          <a:pt x="21521" y="17324"/>
                        </a:lnTo>
                        <a:lnTo>
                          <a:pt x="0" y="15476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8" name="Arc 12"/>
                  <p:cNvSpPr>
                    <a:spLocks noChangeAspect="1"/>
                  </p:cNvSpPr>
                  <p:nvPr/>
                </p:nvSpPr>
                <p:spPr bwMode="auto">
                  <a:xfrm rot="14220000">
                    <a:off x="3281353" y="467788"/>
                    <a:ext cx="2884033" cy="1653951"/>
                  </a:xfrm>
                  <a:custGeom>
                    <a:avLst/>
                    <a:gdLst>
                      <a:gd name="G0" fmla="+- 21600 0 0"/>
                      <a:gd name="G1" fmla="+- 18915 0 0"/>
                      <a:gd name="G2" fmla="+- 21600 0 0"/>
                      <a:gd name="T0" fmla="*/ 51 w 21600"/>
                      <a:gd name="T1" fmla="*/ 20401 h 20401"/>
                      <a:gd name="T2" fmla="*/ 11170 w 21600"/>
                      <a:gd name="T3" fmla="*/ 0 h 20401"/>
                      <a:gd name="T4" fmla="*/ 21600 w 21600"/>
                      <a:gd name="T5" fmla="*/ 18915 h 20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0401" fill="none" extrusionOk="0">
                        <a:moveTo>
                          <a:pt x="51" y="20400"/>
                        </a:moveTo>
                        <a:cubicBezTo>
                          <a:pt x="17" y="19906"/>
                          <a:pt x="0" y="19410"/>
                          <a:pt x="0" y="18915"/>
                        </a:cubicBezTo>
                        <a:cubicBezTo>
                          <a:pt x="-1" y="11046"/>
                          <a:pt x="4279" y="3799"/>
                          <a:pt x="11170" y="0"/>
                        </a:cubicBezTo>
                      </a:path>
                      <a:path w="21600" h="20401" stroke="0" extrusionOk="0">
                        <a:moveTo>
                          <a:pt x="51" y="20400"/>
                        </a:moveTo>
                        <a:cubicBezTo>
                          <a:pt x="17" y="19906"/>
                          <a:pt x="0" y="19410"/>
                          <a:pt x="0" y="18915"/>
                        </a:cubicBezTo>
                        <a:cubicBezTo>
                          <a:pt x="-1" y="11046"/>
                          <a:pt x="4279" y="3799"/>
                          <a:pt x="11170" y="0"/>
                        </a:cubicBezTo>
                        <a:lnTo>
                          <a:pt x="21600" y="18915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74" name="CasellaDiTesto 73"/>
                <p:cNvSpPr txBox="1"/>
                <p:nvPr/>
              </p:nvSpPr>
              <p:spPr>
                <a:xfrm>
                  <a:off x="1403648" y="5157192"/>
                  <a:ext cx="3648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dirty="0" smtClean="0"/>
                    <a:t>IP</a:t>
                  </a:r>
                  <a:endParaRPr lang="it-IT" sz="1400" dirty="0"/>
                </a:p>
              </p:txBody>
            </p:sp>
          </p:grpSp>
          <p:sp>
            <p:nvSpPr>
              <p:cNvPr id="69" name="Ovale 68"/>
              <p:cNvSpPr/>
              <p:nvPr/>
            </p:nvSpPr>
            <p:spPr>
              <a:xfrm>
                <a:off x="1456844" y="5181766"/>
                <a:ext cx="104811" cy="482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0" name="Connettore 7 69"/>
              <p:cNvCxnSpPr/>
              <p:nvPr/>
            </p:nvCxnSpPr>
            <p:spPr>
              <a:xfrm rot="5400000" flipH="1" flipV="1">
                <a:off x="1403648" y="4653136"/>
                <a:ext cx="432048" cy="432048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1" name="Oggetto 70"/>
              <p:cNvGraphicFramePr>
                <a:graphicFrameLocks noChangeAspect="1"/>
              </p:cNvGraphicFramePr>
              <p:nvPr/>
            </p:nvGraphicFramePr>
            <p:xfrm>
              <a:off x="1763688" y="4401108"/>
              <a:ext cx="288031" cy="3240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507" name="Equazione" r:id="rId8" imgW="203040" imgH="228600" progId="Equation.3">
                      <p:embed/>
                    </p:oleObj>
                  </mc:Choice>
                  <mc:Fallback>
                    <p:oleObj name="Equazione" r:id="rId8" imgW="203040" imgH="228600" progId="Equation.3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688" y="4401108"/>
                            <a:ext cx="288031" cy="3240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2" name="Connettore 1 71"/>
              <p:cNvCxnSpPr>
                <a:endCxn id="69" idx="0"/>
              </p:cNvCxnSpPr>
              <p:nvPr/>
            </p:nvCxnSpPr>
            <p:spPr>
              <a:xfrm>
                <a:off x="1259632" y="4869160"/>
                <a:ext cx="249618" cy="312606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ttangolo 66"/>
            <p:cNvSpPr/>
            <p:nvPr/>
          </p:nvSpPr>
          <p:spPr>
            <a:xfrm>
              <a:off x="2195736" y="5085184"/>
              <a:ext cx="3545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sz="1400" b="1" dirty="0" smtClean="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it-IT" sz="1400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-</a:t>
              </a:r>
              <a:endParaRPr lang="it-IT" sz="1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111" name="Gruppo 110"/>
          <p:cNvGrpSpPr/>
          <p:nvPr/>
        </p:nvGrpSpPr>
        <p:grpSpPr>
          <a:xfrm>
            <a:off x="2123728" y="3140968"/>
            <a:ext cx="5616624" cy="576064"/>
            <a:chOff x="2123728" y="3140968"/>
            <a:chExt cx="5616624" cy="576064"/>
          </a:xfrm>
        </p:grpSpPr>
        <p:cxnSp>
          <p:nvCxnSpPr>
            <p:cNvPr id="108" name="Connettore 2 107"/>
            <p:cNvCxnSpPr/>
            <p:nvPr/>
          </p:nvCxnSpPr>
          <p:spPr>
            <a:xfrm>
              <a:off x="2123728" y="3284984"/>
              <a:ext cx="5472608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2 109"/>
            <p:cNvCxnSpPr/>
            <p:nvPr/>
          </p:nvCxnSpPr>
          <p:spPr>
            <a:xfrm flipV="1">
              <a:off x="7596336" y="3140968"/>
              <a:ext cx="144016" cy="5760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ttangolo 111"/>
          <p:cNvSpPr/>
          <p:nvPr/>
        </p:nvSpPr>
        <p:spPr>
          <a:xfrm>
            <a:off x="6660232" y="62068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it-IT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it-IT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</a:rPr>
              <a:t>→</a:t>
            </a:r>
            <a:r>
              <a:rPr lang="el-GR" sz="1400" dirty="0" smtClean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it-IT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it-IT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</a:t>
            </a:r>
            <a:r>
              <a:rPr lang="it-IT" sz="14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it-IT" sz="1400" dirty="0" err="1" smtClean="0"/>
              <a:t>decaying</a:t>
            </a:r>
            <a:r>
              <a:rPr lang="it-IT" sz="1400" dirty="0" smtClean="0"/>
              <a:t> in the IP </a:t>
            </a:r>
            <a:r>
              <a:rPr lang="it-IT" sz="1400" dirty="0" err="1" smtClean="0"/>
              <a:t>region</a:t>
            </a:r>
            <a:r>
              <a:rPr lang="it-IT" sz="1400" dirty="0" smtClean="0"/>
              <a:t>   </a:t>
            </a:r>
            <a:endParaRPr lang="it-IT" sz="1400" dirty="0"/>
          </a:p>
        </p:txBody>
      </p:sp>
      <p:cxnSp>
        <p:nvCxnSpPr>
          <p:cNvPr id="114" name="Connettore 2 113"/>
          <p:cNvCxnSpPr/>
          <p:nvPr/>
        </p:nvCxnSpPr>
        <p:spPr>
          <a:xfrm flipV="1">
            <a:off x="1907704" y="2132856"/>
            <a:ext cx="1800200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21"/>
          <p:cNvGrpSpPr/>
          <p:nvPr/>
        </p:nvGrpSpPr>
        <p:grpSpPr>
          <a:xfrm>
            <a:off x="251520" y="908720"/>
            <a:ext cx="3803774" cy="3600000"/>
            <a:chOff x="251520" y="260648"/>
            <a:chExt cx="3803774" cy="3600000"/>
          </a:xfrm>
        </p:grpSpPr>
        <p:pic>
          <p:nvPicPr>
            <p:cNvPr id="3" name="Immagine 2" descr="onpeak_data.eps"/>
            <p:cNvPicPr>
              <a:picLocks noChangeAspect="1"/>
            </p:cNvPicPr>
            <p:nvPr/>
          </p:nvPicPr>
          <p:blipFill>
            <a:blip r:embed="rId3" cstate="print"/>
            <a:srcRect l="6876" t="23750" r="9850" b="20601"/>
            <a:stretch>
              <a:fillRect/>
            </a:stretch>
          </p:blipFill>
          <p:spPr>
            <a:xfrm>
              <a:off x="251520" y="260648"/>
              <a:ext cx="3803774" cy="3600000"/>
            </a:xfrm>
            <a:prstGeom prst="rect">
              <a:avLst/>
            </a:prstGeom>
          </p:spPr>
        </p:pic>
        <p:grpSp>
          <p:nvGrpSpPr>
            <p:cNvPr id="11" name="Gruppo 20"/>
            <p:cNvGrpSpPr/>
            <p:nvPr/>
          </p:nvGrpSpPr>
          <p:grpSpPr>
            <a:xfrm>
              <a:off x="539552" y="332656"/>
              <a:ext cx="3438486" cy="3188097"/>
              <a:chOff x="539552" y="332656"/>
              <a:chExt cx="3438486" cy="3188097"/>
            </a:xfrm>
          </p:grpSpPr>
          <p:sp>
            <p:nvSpPr>
              <p:cNvPr id="5" name="Rettangolo 4"/>
              <p:cNvSpPr/>
              <p:nvPr/>
            </p:nvSpPr>
            <p:spPr>
              <a:xfrm>
                <a:off x="539552" y="476672"/>
                <a:ext cx="12170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 smtClean="0">
                    <a:solidFill>
                      <a:schemeClr val="accent2"/>
                    </a:solidFill>
                    <a:cs typeface="Times New Roman" pitchFamily="18" charset="0"/>
                  </a:rPr>
                  <a:t>K</a:t>
                </a:r>
                <a:r>
                  <a:rPr lang="it-IT" sz="1400" baseline="30000" dirty="0" smtClean="0">
                    <a:solidFill>
                      <a:schemeClr val="accent2"/>
                    </a:solidFill>
                    <a:cs typeface="Times New Roman" pitchFamily="18" charset="0"/>
                  </a:rPr>
                  <a:t>+</a:t>
                </a:r>
                <a:r>
                  <a:rPr lang="it-IT" sz="1400" dirty="0" smtClean="0">
                    <a:solidFill>
                      <a:schemeClr val="accent2"/>
                    </a:solidFill>
                    <a:cs typeface="Times New Roman" pitchFamily="18" charset="0"/>
                  </a:rPr>
                  <a:t>K</a:t>
                </a:r>
                <a:r>
                  <a:rPr lang="it-IT" sz="1400" baseline="30000" dirty="0" smtClean="0">
                    <a:solidFill>
                      <a:schemeClr val="accent2"/>
                    </a:solidFill>
                    <a:cs typeface="Times New Roman" pitchFamily="18" charset="0"/>
                  </a:rPr>
                  <a:t>-</a:t>
                </a:r>
                <a:r>
                  <a:rPr lang="it-IT" sz="1400" dirty="0" smtClean="0">
                    <a:solidFill>
                      <a:schemeClr val="accent2"/>
                    </a:solidFill>
                    <a:cs typeface="Times New Roman" pitchFamily="18" charset="0"/>
                  </a:rPr>
                  <a:t>→</a:t>
                </a:r>
                <a:r>
                  <a:rPr lang="el-GR" sz="1400" dirty="0" smtClean="0">
                    <a:solidFill>
                      <a:schemeClr val="accent2"/>
                    </a:solidFill>
                    <a:cs typeface="Times New Roman" pitchFamily="18" charset="0"/>
                  </a:rPr>
                  <a:t>μ</a:t>
                </a:r>
                <a:r>
                  <a:rPr lang="it-IT" sz="1400" baseline="30000" dirty="0" smtClean="0">
                    <a:solidFill>
                      <a:schemeClr val="accent2"/>
                    </a:solidFill>
                    <a:cs typeface="Times New Roman" pitchFamily="18" charset="0"/>
                  </a:rPr>
                  <a:t>+</a:t>
                </a:r>
                <a:r>
                  <a:rPr lang="it-IT" sz="1400" dirty="0" smtClean="0">
                    <a:solidFill>
                      <a:schemeClr val="accent2"/>
                    </a:solidFill>
                    <a:cs typeface="Times New Roman" pitchFamily="18" charset="0"/>
                  </a:rPr>
                  <a:t>μ</a:t>
                </a:r>
                <a:r>
                  <a:rPr lang="it-IT" sz="1400" baseline="30000" dirty="0" smtClean="0">
                    <a:solidFill>
                      <a:schemeClr val="accent2"/>
                    </a:solidFill>
                    <a:cs typeface="Times New Roman" pitchFamily="18" charset="0"/>
                  </a:rPr>
                  <a:t>-</a:t>
                </a:r>
                <a:r>
                  <a:rPr lang="it-IT" sz="1400" dirty="0" smtClean="0">
                    <a:solidFill>
                      <a:schemeClr val="accent2"/>
                    </a:solidFill>
                    <a:cs typeface="Times New Roman" pitchFamily="18" charset="0"/>
                    <a:sym typeface="Symbol" pitchFamily="18" charset="2"/>
                  </a:rPr>
                  <a:t></a:t>
                </a:r>
                <a:endParaRPr lang="it-IT" sz="1400" dirty="0">
                  <a:solidFill>
                    <a:schemeClr val="accent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3419872" y="2113111"/>
                <a:ext cx="558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ts val="1600"/>
                </a:pPr>
                <a:r>
                  <a:rPr lang="it-IT" sz="1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μ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cs typeface="Times New Roman" pitchFamily="18" charset="0"/>
                  </a:rPr>
                  <a:t>+</a:t>
                </a:r>
                <a:r>
                  <a:rPr lang="it-IT" sz="1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μ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cs typeface="Times New Roman" pitchFamily="18" charset="0"/>
                  </a:rPr>
                  <a:t>-</a:t>
                </a:r>
                <a:r>
                  <a:rPr lang="it-IT" sz="1400" dirty="0" smtClean="0">
                    <a:solidFill>
                      <a:srgbClr val="FF0000"/>
                    </a:solidFill>
                    <a:cs typeface="Times New Roman" pitchFamily="18" charset="0"/>
                    <a:sym typeface="Symbol" pitchFamily="18" charset="2"/>
                  </a:rPr>
                  <a:t></a:t>
                </a:r>
                <a:endParaRPr lang="it-IT" sz="1400" dirty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611560" y="3212976"/>
                <a:ext cx="5613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ts val="1600"/>
                </a:pPr>
                <a:r>
                  <a:rPr lang="it-IT" sz="1400" dirty="0" smtClean="0">
                    <a:solidFill>
                      <a:srgbClr val="FF0000"/>
                    </a:solidFill>
                    <a:cs typeface="Times New Roman" pitchFamily="18" charset="0"/>
                    <a:sym typeface="Symbol"/>
                  </a:rPr>
                  <a:t>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cs typeface="Times New Roman" pitchFamily="18" charset="0"/>
                  </a:rPr>
                  <a:t>+</a:t>
                </a:r>
                <a:r>
                  <a:rPr lang="it-IT" sz="1400" dirty="0" smtClean="0">
                    <a:solidFill>
                      <a:srgbClr val="FF0000"/>
                    </a:solidFill>
                    <a:cs typeface="Times New Roman" pitchFamily="18" charset="0"/>
                    <a:sym typeface="Symbol"/>
                  </a:rPr>
                  <a:t>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cs typeface="Times New Roman" pitchFamily="18" charset="0"/>
                  </a:rPr>
                  <a:t>-</a:t>
                </a:r>
                <a:r>
                  <a:rPr lang="it-IT" sz="1400" dirty="0" smtClean="0">
                    <a:solidFill>
                      <a:srgbClr val="FF0000"/>
                    </a:solidFill>
                    <a:cs typeface="Times New Roman" pitchFamily="18" charset="0"/>
                    <a:sym typeface="Symbol" pitchFamily="18" charset="2"/>
                  </a:rPr>
                  <a:t></a:t>
                </a:r>
                <a:endParaRPr lang="it-IT" sz="1400" dirty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3131840" y="1484784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>
                    <a:solidFill>
                      <a:schemeClr val="accent2"/>
                    </a:solidFill>
                    <a:cs typeface="Times New Roman" pitchFamily="18" charset="0"/>
                    <a:sym typeface="Symbol" pitchFamily="18" charset="2"/>
                  </a:rPr>
                  <a:t>π</a:t>
                </a:r>
                <a:r>
                  <a:rPr lang="it-IT" sz="1400" baseline="30000" dirty="0" smtClean="0">
                    <a:solidFill>
                      <a:schemeClr val="accent2"/>
                    </a:solidFill>
                    <a:cs typeface="Times New Roman" pitchFamily="18" charset="0"/>
                    <a:sym typeface="Symbol" pitchFamily="18" charset="2"/>
                  </a:rPr>
                  <a:t>+</a:t>
                </a:r>
                <a:r>
                  <a:rPr lang="el-GR" sz="1400" dirty="0" smtClean="0">
                    <a:solidFill>
                      <a:schemeClr val="accent2"/>
                    </a:solidFill>
                    <a:cs typeface="Times New Roman" pitchFamily="18" charset="0"/>
                    <a:sym typeface="Symbol" pitchFamily="18" charset="2"/>
                  </a:rPr>
                  <a:t>π</a:t>
                </a:r>
                <a:r>
                  <a:rPr lang="it-IT" sz="1400" baseline="30000" dirty="0" smtClean="0">
                    <a:solidFill>
                      <a:schemeClr val="accent2"/>
                    </a:solidFill>
                    <a:cs typeface="Times New Roman" pitchFamily="18" charset="0"/>
                    <a:sym typeface="Symbol" pitchFamily="18" charset="2"/>
                  </a:rPr>
                  <a:t>–</a:t>
                </a:r>
                <a:r>
                  <a:rPr lang="el-GR" sz="1400" dirty="0" smtClean="0">
                    <a:solidFill>
                      <a:schemeClr val="accent2"/>
                    </a:solidFill>
                    <a:cs typeface="Times New Roman" pitchFamily="18" charset="0"/>
                    <a:sym typeface="Symbol" pitchFamily="18" charset="2"/>
                  </a:rPr>
                  <a:t>π</a:t>
                </a:r>
                <a:r>
                  <a:rPr lang="it-IT" sz="1400" baseline="30000" dirty="0" smtClean="0">
                    <a:solidFill>
                      <a:schemeClr val="accent2"/>
                    </a:solidFill>
                    <a:cs typeface="Times New Roman" pitchFamily="18" charset="0"/>
                    <a:sym typeface="Symbol" pitchFamily="18" charset="2"/>
                  </a:rPr>
                  <a:t>0</a:t>
                </a:r>
                <a:endParaRPr lang="it-IT" sz="1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2843808" y="332656"/>
                <a:ext cx="986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 err="1" smtClean="0">
                    <a:solidFill>
                      <a:srgbClr val="FF0000"/>
                    </a:solidFill>
                  </a:rPr>
                  <a:t>ee</a:t>
                </a:r>
                <a:r>
                  <a:rPr lang="it-IT" sz="1400" dirty="0" smtClean="0">
                    <a:solidFill>
                      <a:srgbClr val="FF0000"/>
                    </a:solidFill>
                    <a:sym typeface="Symbol" pitchFamily="18" charset="2"/>
                  </a:rPr>
                  <a:t>eeμ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sym typeface="Symbol" pitchFamily="18" charset="2"/>
                  </a:rPr>
                  <a:t>+</a:t>
                </a:r>
                <a:r>
                  <a:rPr lang="it-IT" sz="1400" dirty="0" smtClean="0">
                    <a:solidFill>
                      <a:srgbClr val="FF0000"/>
                    </a:solidFill>
                    <a:sym typeface="Symbol" pitchFamily="18" charset="2"/>
                  </a:rPr>
                  <a:t>μ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sym typeface="Symbol" pitchFamily="18" charset="2"/>
                  </a:rPr>
                  <a:t>-</a:t>
                </a:r>
              </a:p>
              <a:p>
                <a:r>
                  <a:rPr lang="it-IT" sz="1400" dirty="0" err="1" smtClean="0">
                    <a:solidFill>
                      <a:srgbClr val="FF0000"/>
                    </a:solidFill>
                  </a:rPr>
                  <a:t>ee</a:t>
                </a:r>
                <a:r>
                  <a:rPr lang="it-IT" sz="1400" dirty="0" smtClean="0">
                    <a:solidFill>
                      <a:srgbClr val="FF0000"/>
                    </a:solidFill>
                    <a:sym typeface="Symbol" pitchFamily="18" charset="2"/>
                  </a:rPr>
                  <a:t></a:t>
                </a:r>
                <a:r>
                  <a:rPr lang="it-IT" sz="1400" dirty="0" err="1" smtClean="0">
                    <a:solidFill>
                      <a:srgbClr val="FF0000"/>
                    </a:solidFill>
                    <a:sym typeface="Symbol" pitchFamily="18" charset="2"/>
                  </a:rPr>
                  <a:t>ee</a:t>
                </a:r>
                <a:r>
                  <a:rPr lang="it-IT" sz="1400" dirty="0" smtClean="0">
                    <a:solidFill>
                      <a:srgbClr val="FF0000"/>
                    </a:solidFill>
                    <a:sym typeface="Symbol" pitchFamily="18" charset="2"/>
                  </a:rPr>
                  <a:t>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sym typeface="Symbol" pitchFamily="18" charset="2"/>
                  </a:rPr>
                  <a:t>+</a:t>
                </a:r>
                <a:r>
                  <a:rPr lang="it-IT" sz="1400" dirty="0" smtClean="0">
                    <a:solidFill>
                      <a:srgbClr val="FF0000"/>
                    </a:solidFill>
                    <a:sym typeface="Symbol" pitchFamily="18" charset="2"/>
                  </a:rPr>
                  <a:t>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sym typeface="Symbol" pitchFamily="18" charset="2"/>
                  </a:rPr>
                  <a:t>-</a:t>
                </a:r>
                <a:endParaRPr lang="it-IT" sz="1400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" name="Connettore 2 11"/>
              <p:cNvCxnSpPr/>
              <p:nvPr/>
            </p:nvCxnSpPr>
            <p:spPr>
              <a:xfrm>
                <a:off x="827584" y="764704"/>
                <a:ext cx="504056" cy="792088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2 13"/>
              <p:cNvCxnSpPr>
                <a:stCxn id="7" idx="0"/>
              </p:cNvCxnSpPr>
              <p:nvPr/>
            </p:nvCxnSpPr>
            <p:spPr>
              <a:xfrm flipV="1">
                <a:off x="892246" y="2996952"/>
                <a:ext cx="1807546" cy="216024"/>
              </a:xfrm>
              <a:prstGeom prst="straightConnector1">
                <a:avLst/>
              </a:prstGeom>
              <a:ln w="19050">
                <a:solidFill>
                  <a:srgbClr val="FF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15"/>
              <p:cNvCxnSpPr>
                <a:stCxn id="6" idx="2"/>
              </p:cNvCxnSpPr>
              <p:nvPr/>
            </p:nvCxnSpPr>
            <p:spPr>
              <a:xfrm flipH="1">
                <a:off x="3563888" y="2420888"/>
                <a:ext cx="135067" cy="360040"/>
              </a:xfrm>
              <a:prstGeom prst="straightConnector1">
                <a:avLst/>
              </a:prstGeom>
              <a:ln w="19050">
                <a:solidFill>
                  <a:srgbClr val="FF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2 17"/>
              <p:cNvCxnSpPr/>
              <p:nvPr/>
            </p:nvCxnSpPr>
            <p:spPr>
              <a:xfrm flipH="1">
                <a:off x="2699792" y="1700808"/>
                <a:ext cx="648072" cy="576064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2 19"/>
              <p:cNvCxnSpPr>
                <a:stCxn id="10" idx="1"/>
              </p:cNvCxnSpPr>
              <p:nvPr/>
            </p:nvCxnSpPr>
            <p:spPr>
              <a:xfrm flipH="1">
                <a:off x="2411760" y="594266"/>
                <a:ext cx="432048" cy="26422"/>
              </a:xfrm>
              <a:prstGeom prst="straightConnector1">
                <a:avLst/>
              </a:prstGeom>
              <a:ln w="19050">
                <a:solidFill>
                  <a:srgbClr val="FF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CasellaDiTesto 16"/>
          <p:cNvSpPr txBox="1"/>
          <p:nvPr/>
        </p:nvSpPr>
        <p:spPr>
          <a:xfrm>
            <a:off x="1691680" y="44624"/>
            <a:ext cx="6336704" cy="5232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e</a:t>
            </a:r>
            <a:r>
              <a:rPr lang="it-IT" sz="2800" baseline="30000" dirty="0" smtClean="0"/>
              <a:t>-</a:t>
            </a:r>
            <a:r>
              <a:rPr lang="it-IT" sz="2800" dirty="0" smtClean="0">
                <a:sym typeface="Symbol"/>
              </a:rPr>
              <a:t></a:t>
            </a:r>
            <a:r>
              <a:rPr lang="it-IT" sz="2800" dirty="0" err="1" smtClean="0">
                <a:sym typeface="Symbol"/>
              </a:rPr>
              <a:t>hU</a:t>
            </a:r>
            <a:r>
              <a:rPr lang="it-IT" sz="2800" dirty="0" smtClean="0">
                <a:sym typeface="Symbol"/>
              </a:rPr>
              <a:t> </a:t>
            </a:r>
            <a:r>
              <a:rPr lang="it-IT" sz="2800" dirty="0" err="1" smtClean="0">
                <a:sym typeface="Symbol"/>
              </a:rPr>
              <a:t>results</a:t>
            </a:r>
            <a:r>
              <a:rPr lang="it-IT" sz="2800" dirty="0" smtClean="0"/>
              <a:t>:</a:t>
            </a:r>
            <a:r>
              <a:rPr lang="it-IT" sz="2800" dirty="0" smtClean="0">
                <a:solidFill>
                  <a:srgbClr val="000000"/>
                </a:solidFill>
              </a:rPr>
              <a:t> on </a:t>
            </a:r>
            <a:r>
              <a:rPr lang="it-IT" sz="2800" dirty="0" err="1" smtClean="0">
                <a:solidFill>
                  <a:srgbClr val="000000"/>
                </a:solidFill>
              </a:rPr>
              <a:t>peak</a:t>
            </a:r>
            <a:r>
              <a:rPr lang="it-IT" sz="2800" dirty="0" smtClean="0">
                <a:solidFill>
                  <a:srgbClr val="000000"/>
                </a:solidFill>
              </a:rPr>
              <a:t> + off </a:t>
            </a:r>
            <a:r>
              <a:rPr lang="it-IT" sz="2800" dirty="0" err="1" smtClean="0">
                <a:solidFill>
                  <a:srgbClr val="000000"/>
                </a:solidFill>
              </a:rPr>
              <a:t>peak</a:t>
            </a:r>
            <a:r>
              <a:rPr lang="it-IT" sz="2800" dirty="0" smtClean="0">
                <a:solidFill>
                  <a:srgbClr val="000000"/>
                </a:solidFill>
              </a:rPr>
              <a:t> data  </a:t>
            </a:r>
            <a:endParaRPr lang="it-IT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67544" y="51906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L=1.65 fb</a:t>
            </a:r>
            <a:r>
              <a:rPr lang="it-IT" sz="2400" b="1" baseline="30000" dirty="0" smtClean="0">
                <a:solidFill>
                  <a:srgbClr val="FF0000"/>
                </a:solidFill>
              </a:rPr>
              <a:t>-1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07504" y="4987042"/>
            <a:ext cx="2376264" cy="175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5000"/>
                  <a:shade val="30000"/>
                  <a:satMod val="115000"/>
                </a:schemeClr>
              </a:gs>
              <a:gs pos="50000">
                <a:schemeClr val="accent3">
                  <a:lumMod val="85000"/>
                  <a:shade val="67500"/>
                  <a:satMod val="115000"/>
                </a:schemeClr>
              </a:gs>
              <a:gs pos="100000">
                <a:schemeClr val="accent3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</a:rPr>
              <a:t>Φ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</a:rPr>
              <a:t>→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cs typeface="Times New Roman" pitchFamily="18" charset="0"/>
              </a:rPr>
              <a:t>K</a:t>
            </a:r>
            <a:r>
              <a:rPr lang="it-IT" baseline="30000" dirty="0" err="1" smtClean="0">
                <a:solidFill>
                  <a:schemeClr val="accent2"/>
                </a:solidFill>
                <a:cs typeface="Times New Roman" pitchFamily="18" charset="0"/>
              </a:rPr>
              <a:t>+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</a:rPr>
              <a:t> K</a:t>
            </a:r>
            <a:r>
              <a:rPr lang="it-IT" baseline="30000" dirty="0" smtClean="0">
                <a:solidFill>
                  <a:schemeClr val="accent2"/>
                </a:solidFill>
                <a:cs typeface="Times New Roman" pitchFamily="18" charset="0"/>
              </a:rPr>
              <a:t>- 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it-IT" dirty="0" err="1" smtClean="0">
                <a:solidFill>
                  <a:schemeClr val="accent2"/>
                </a:solidFill>
                <a:cs typeface="Times New Roman" pitchFamily="18" charset="0"/>
              </a:rPr>
              <a:t>K</a:t>
            </a:r>
            <a:r>
              <a:rPr lang="it-IT" baseline="30000" dirty="0" err="1" smtClean="0">
                <a:solidFill>
                  <a:schemeClr val="accent2"/>
                </a:solidFill>
                <a:cs typeface="Times New Roman" pitchFamily="18" charset="0"/>
              </a:rPr>
              <a:t>±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</a:rPr>
              <a:t>→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</a:rPr>
              <a:t>μ</a:t>
            </a:r>
            <a:r>
              <a:rPr lang="el-GR" baseline="30000" dirty="0" smtClean="0">
                <a:solidFill>
                  <a:schemeClr val="accent2"/>
                </a:solidFill>
                <a:cs typeface="Times New Roman" pitchFamily="18" charset="0"/>
              </a:rPr>
              <a:t>±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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defRPr/>
            </a:pP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Φ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→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π</a:t>
            </a:r>
            <a:r>
              <a:rPr lang="it-IT" baseline="30000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+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π</a:t>
            </a:r>
            <a:r>
              <a:rPr lang="it-IT" baseline="30000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–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π</a:t>
            </a:r>
            <a:r>
              <a:rPr lang="it-IT" baseline="30000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0  </a:t>
            </a:r>
            <a:endParaRPr lang="it-IT" dirty="0" smtClean="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+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-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→ 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+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- 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</a:t>
            </a:r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</a:rPr>
              <a:t>+</a:t>
            </a:r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</a:rPr>
              <a:t>-</a:t>
            </a:r>
            <a:r>
              <a:rPr lang="it-IT" dirty="0" smtClean="0">
                <a:solidFill>
                  <a:srgbClr val="FF0000"/>
                </a:solidFill>
              </a:rPr>
              <a:t>→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baseline="30000" dirty="0" smtClean="0">
                <a:solidFill>
                  <a:srgbClr val="FF0000"/>
                </a:solidFill>
              </a:rPr>
              <a:t>+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baseline="30000" dirty="0" smtClean="0">
                <a:solidFill>
                  <a:srgbClr val="FF0000"/>
                </a:solidFill>
              </a:rPr>
              <a:t>-</a:t>
            </a:r>
            <a:r>
              <a:rPr lang="it-IT" baseline="30000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  <a:sym typeface="Symbol" pitchFamily="18" charset="2"/>
              </a:rPr>
              <a:t></a:t>
            </a:r>
            <a:endParaRPr lang="it-IT" dirty="0" smtClean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</a:rPr>
              <a:t>+</a:t>
            </a:r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</a:rPr>
              <a:t>-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e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-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</a:rPr>
              <a:t>+</a:t>
            </a:r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</a:rPr>
              <a:t>-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it-IT" dirty="0" err="1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it-IT" baseline="30000" dirty="0" err="1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it-IT" dirty="0" err="1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it-IT" baseline="30000" dirty="0" err="1" smtClean="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-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563888" y="436510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</a:t>
            </a:r>
            <a:r>
              <a:rPr lang="el-GR" sz="1600" baseline="-25000" dirty="0" smtClean="0"/>
              <a:t>μμ</a:t>
            </a:r>
            <a:endParaRPr lang="it-IT" sz="1600" dirty="0"/>
          </a:p>
        </p:txBody>
      </p:sp>
      <p:sp>
        <p:nvSpPr>
          <p:cNvPr id="25" name="Rettangolo 24"/>
          <p:cNvSpPr/>
          <p:nvPr/>
        </p:nvSpPr>
        <p:spPr>
          <a:xfrm>
            <a:off x="-77925" y="1052736"/>
            <a:ext cx="617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/>
              <a:t>M</a:t>
            </a:r>
            <a:r>
              <a:rPr lang="it-IT" sz="1600" baseline="-25000" dirty="0" err="1" smtClean="0"/>
              <a:t>miss</a:t>
            </a:r>
            <a:endParaRPr lang="it-IT" sz="1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39552" y="464384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Backgrounds</a:t>
            </a:r>
            <a:endParaRPr lang="it-IT" sz="2000" dirty="0"/>
          </a:p>
        </p:txBody>
      </p:sp>
      <p:cxnSp>
        <p:nvCxnSpPr>
          <p:cNvPr id="28" name="Connettore 2 27"/>
          <p:cNvCxnSpPr/>
          <p:nvPr/>
        </p:nvCxnSpPr>
        <p:spPr>
          <a:xfrm flipH="1">
            <a:off x="2555776" y="5373216"/>
            <a:ext cx="576064" cy="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2555776" y="6093296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3059832" y="516600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Φ</a:t>
            </a:r>
            <a:r>
              <a:rPr lang="it-IT" sz="1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decays</a:t>
            </a:r>
            <a:endParaRPr lang="it-IT" sz="1600" dirty="0">
              <a:solidFill>
                <a:schemeClr val="accent2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987824" y="589875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continuum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35" name="Segnaposto numero diapositiva 34"/>
          <p:cNvSpPr>
            <a:spLocks noGrp="1"/>
          </p:cNvSpPr>
          <p:nvPr>
            <p:ph type="sldNum" sz="quarter" idx="11"/>
          </p:nvPr>
        </p:nvSpPr>
        <p:spPr>
          <a:xfrm>
            <a:off x="8748464" y="6553150"/>
            <a:ext cx="467544" cy="332234"/>
          </a:xfrm>
        </p:spPr>
        <p:txBody>
          <a:bodyPr/>
          <a:lstStyle/>
          <a:p>
            <a:fld id="{F01274B9-C33E-4EB7-8E59-11896027E3A8}" type="slidenum">
              <a:rPr lang="it-IT" smtClean="0"/>
              <a:pPr/>
              <a:t>23</a:t>
            </a:fld>
            <a:endParaRPr lang="it-IT" dirty="0"/>
          </a:p>
        </p:txBody>
      </p:sp>
      <p:grpSp>
        <p:nvGrpSpPr>
          <p:cNvPr id="37" name="Gruppo 23"/>
          <p:cNvGrpSpPr/>
          <p:nvPr/>
        </p:nvGrpSpPr>
        <p:grpSpPr>
          <a:xfrm>
            <a:off x="4572000" y="909120"/>
            <a:ext cx="4104456" cy="3794538"/>
            <a:chOff x="-108520" y="909120"/>
            <a:chExt cx="4104456" cy="3794538"/>
          </a:xfrm>
        </p:grpSpPr>
        <p:grpSp>
          <p:nvGrpSpPr>
            <p:cNvPr id="38" name="Gruppo 14"/>
            <p:cNvGrpSpPr/>
            <p:nvPr/>
          </p:nvGrpSpPr>
          <p:grpSpPr>
            <a:xfrm>
              <a:off x="179512" y="909120"/>
              <a:ext cx="3803774" cy="3600000"/>
              <a:chOff x="179512" y="116632"/>
              <a:chExt cx="3803774" cy="3600000"/>
            </a:xfrm>
          </p:grpSpPr>
          <p:pic>
            <p:nvPicPr>
              <p:cNvPr id="41" name="Immagine 2" descr="off1data.eps"/>
              <p:cNvPicPr>
                <a:picLocks noChangeAspect="1"/>
              </p:cNvPicPr>
              <p:nvPr/>
            </p:nvPicPr>
            <p:blipFill>
              <a:blip r:embed="rId4" cstate="print"/>
              <a:srcRect l="6876" t="23750" r="9850" b="20601"/>
              <a:stretch>
                <a:fillRect/>
              </a:stretch>
            </p:blipFill>
            <p:spPr>
              <a:xfrm>
                <a:off x="179512" y="116632"/>
                <a:ext cx="3803774" cy="3600000"/>
              </a:xfrm>
              <a:prstGeom prst="rect">
                <a:avLst/>
              </a:prstGeom>
            </p:spPr>
          </p:pic>
          <p:sp>
            <p:nvSpPr>
              <p:cNvPr id="42" name="Rettangolo 41"/>
              <p:cNvSpPr/>
              <p:nvPr/>
            </p:nvSpPr>
            <p:spPr>
              <a:xfrm>
                <a:off x="2771800" y="260648"/>
                <a:ext cx="10081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400" dirty="0" err="1" smtClean="0">
                    <a:solidFill>
                      <a:srgbClr val="FF0000"/>
                    </a:solidFill>
                  </a:rPr>
                  <a:t>ee</a:t>
                </a:r>
                <a:r>
                  <a:rPr lang="it-IT" sz="1400" dirty="0" smtClean="0">
                    <a:solidFill>
                      <a:srgbClr val="FF0000"/>
                    </a:solidFill>
                    <a:sym typeface="Symbol" pitchFamily="18" charset="2"/>
                  </a:rPr>
                  <a:t>eeμ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sym typeface="Symbol" pitchFamily="18" charset="2"/>
                  </a:rPr>
                  <a:t>+</a:t>
                </a:r>
                <a:r>
                  <a:rPr lang="it-IT" sz="1400" dirty="0" smtClean="0">
                    <a:solidFill>
                      <a:srgbClr val="FF0000"/>
                    </a:solidFill>
                    <a:sym typeface="Symbol" pitchFamily="18" charset="2"/>
                  </a:rPr>
                  <a:t>μ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sym typeface="Symbol" pitchFamily="18" charset="2"/>
                  </a:rPr>
                  <a:t>-</a:t>
                </a:r>
              </a:p>
              <a:p>
                <a:r>
                  <a:rPr lang="it-IT" sz="1400" dirty="0" err="1" smtClean="0">
                    <a:solidFill>
                      <a:srgbClr val="FF0000"/>
                    </a:solidFill>
                  </a:rPr>
                  <a:t>ee</a:t>
                </a:r>
                <a:r>
                  <a:rPr lang="it-IT" sz="1400" dirty="0" smtClean="0">
                    <a:solidFill>
                      <a:srgbClr val="FF0000"/>
                    </a:solidFill>
                    <a:sym typeface="Symbol" pitchFamily="18" charset="2"/>
                  </a:rPr>
                  <a:t></a:t>
                </a:r>
                <a:r>
                  <a:rPr lang="it-IT" sz="1400" dirty="0" err="1" smtClean="0">
                    <a:solidFill>
                      <a:srgbClr val="FF0000"/>
                    </a:solidFill>
                    <a:sym typeface="Symbol" pitchFamily="18" charset="2"/>
                  </a:rPr>
                  <a:t>ee</a:t>
                </a:r>
                <a:r>
                  <a:rPr lang="it-IT" sz="1400" dirty="0" smtClean="0">
                    <a:solidFill>
                      <a:srgbClr val="FF0000"/>
                    </a:solidFill>
                    <a:sym typeface="Symbol" pitchFamily="18" charset="2"/>
                  </a:rPr>
                  <a:t>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sym typeface="Symbol" pitchFamily="18" charset="2"/>
                  </a:rPr>
                  <a:t>+</a:t>
                </a:r>
                <a:r>
                  <a:rPr lang="it-IT" sz="1400" dirty="0" smtClean="0">
                    <a:solidFill>
                      <a:srgbClr val="FF0000"/>
                    </a:solidFill>
                    <a:sym typeface="Symbol" pitchFamily="18" charset="2"/>
                  </a:rPr>
                  <a:t>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sym typeface="Symbol" pitchFamily="18" charset="2"/>
                  </a:rPr>
                  <a:t>-</a:t>
                </a:r>
                <a:endParaRPr lang="it-IT" sz="1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Rettangolo 42"/>
              <p:cNvSpPr/>
              <p:nvPr/>
            </p:nvSpPr>
            <p:spPr>
              <a:xfrm>
                <a:off x="3059832" y="1700808"/>
                <a:ext cx="558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ts val="1600"/>
                </a:pPr>
                <a:r>
                  <a:rPr lang="it-IT" sz="1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μ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cs typeface="Times New Roman" pitchFamily="18" charset="0"/>
                  </a:rPr>
                  <a:t>+</a:t>
                </a:r>
                <a:r>
                  <a:rPr lang="it-IT" sz="1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μ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cs typeface="Times New Roman" pitchFamily="18" charset="0"/>
                  </a:rPr>
                  <a:t>-</a:t>
                </a:r>
                <a:r>
                  <a:rPr lang="it-IT" sz="1400" dirty="0" smtClean="0">
                    <a:solidFill>
                      <a:srgbClr val="FF0000"/>
                    </a:solidFill>
                    <a:cs typeface="Times New Roman" pitchFamily="18" charset="0"/>
                    <a:sym typeface="Symbol" pitchFamily="18" charset="2"/>
                  </a:rPr>
                  <a:t></a:t>
                </a:r>
                <a:endParaRPr lang="it-IT" sz="1400" dirty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44" name="Rettangolo 43"/>
              <p:cNvSpPr/>
              <p:nvPr/>
            </p:nvSpPr>
            <p:spPr>
              <a:xfrm>
                <a:off x="1979712" y="3068960"/>
                <a:ext cx="5613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ts val="1600"/>
                </a:pPr>
                <a:r>
                  <a:rPr lang="it-IT" sz="1400" dirty="0" smtClean="0">
                    <a:solidFill>
                      <a:srgbClr val="FF0000"/>
                    </a:solidFill>
                    <a:cs typeface="Times New Roman" pitchFamily="18" charset="0"/>
                    <a:sym typeface="Symbol"/>
                  </a:rPr>
                  <a:t>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cs typeface="Times New Roman" pitchFamily="18" charset="0"/>
                  </a:rPr>
                  <a:t>+</a:t>
                </a:r>
                <a:r>
                  <a:rPr lang="it-IT" sz="1400" dirty="0" smtClean="0">
                    <a:solidFill>
                      <a:srgbClr val="FF0000"/>
                    </a:solidFill>
                    <a:cs typeface="Times New Roman" pitchFamily="18" charset="0"/>
                    <a:sym typeface="Symbol"/>
                  </a:rPr>
                  <a:t></a:t>
                </a:r>
                <a:r>
                  <a:rPr lang="it-IT" sz="1400" baseline="30000" dirty="0" smtClean="0">
                    <a:solidFill>
                      <a:srgbClr val="FF0000"/>
                    </a:solidFill>
                    <a:cs typeface="Times New Roman" pitchFamily="18" charset="0"/>
                  </a:rPr>
                  <a:t>-</a:t>
                </a:r>
                <a:r>
                  <a:rPr lang="it-IT" sz="1400" dirty="0" smtClean="0">
                    <a:solidFill>
                      <a:srgbClr val="FF0000"/>
                    </a:solidFill>
                    <a:cs typeface="Times New Roman" pitchFamily="18" charset="0"/>
                    <a:sym typeface="Symbol" pitchFamily="18" charset="2"/>
                  </a:rPr>
                  <a:t></a:t>
                </a:r>
                <a:endParaRPr lang="it-IT" sz="1400" dirty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  <p:cxnSp>
            <p:nvCxnSpPr>
              <p:cNvPr id="45" name="Connettore 2 44"/>
              <p:cNvCxnSpPr/>
              <p:nvPr/>
            </p:nvCxnSpPr>
            <p:spPr>
              <a:xfrm flipH="1">
                <a:off x="2339752" y="548680"/>
                <a:ext cx="360040" cy="0"/>
              </a:xfrm>
              <a:prstGeom prst="straightConnector1">
                <a:avLst/>
              </a:prstGeom>
              <a:ln w="19050">
                <a:solidFill>
                  <a:srgbClr val="FF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2 45"/>
              <p:cNvCxnSpPr/>
              <p:nvPr/>
            </p:nvCxnSpPr>
            <p:spPr>
              <a:xfrm flipH="1">
                <a:off x="3059832" y="1988840"/>
                <a:ext cx="144016" cy="288032"/>
              </a:xfrm>
              <a:prstGeom prst="straightConnector1">
                <a:avLst/>
              </a:prstGeom>
              <a:ln w="19050">
                <a:solidFill>
                  <a:srgbClr val="FF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2 46"/>
              <p:cNvCxnSpPr>
                <a:stCxn id="44" idx="0"/>
              </p:cNvCxnSpPr>
              <p:nvPr/>
            </p:nvCxnSpPr>
            <p:spPr>
              <a:xfrm flipV="1">
                <a:off x="2260398" y="2780928"/>
                <a:ext cx="439394" cy="288032"/>
              </a:xfrm>
              <a:prstGeom prst="straightConnector1">
                <a:avLst/>
              </a:prstGeom>
              <a:ln w="19050">
                <a:solidFill>
                  <a:srgbClr val="FF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ttangolo 38"/>
            <p:cNvSpPr/>
            <p:nvPr/>
          </p:nvSpPr>
          <p:spPr>
            <a:xfrm>
              <a:off x="3481051" y="4365104"/>
              <a:ext cx="514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 smtClean="0"/>
                <a:t>M</a:t>
              </a:r>
              <a:r>
                <a:rPr lang="el-GR" sz="1600" baseline="-25000" dirty="0" smtClean="0"/>
                <a:t>μμ</a:t>
              </a:r>
              <a:endParaRPr lang="it-IT" sz="1600" dirty="0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-108520" y="1052736"/>
              <a:ext cx="6174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 err="1" smtClean="0"/>
                <a:t>M</a:t>
              </a:r>
              <a:r>
                <a:rPr lang="it-IT" sz="1600" baseline="-25000" dirty="0" err="1" smtClean="0"/>
                <a:t>miss</a:t>
              </a:r>
              <a:endParaRPr lang="it-IT" sz="1600" dirty="0"/>
            </a:p>
          </p:txBody>
        </p:sp>
      </p:grpSp>
      <p:sp>
        <p:nvSpPr>
          <p:cNvPr id="48" name="Rettangolo 47"/>
          <p:cNvSpPr/>
          <p:nvPr/>
        </p:nvSpPr>
        <p:spPr>
          <a:xfrm>
            <a:off x="5116346" y="548680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L=0.2 fb</a:t>
            </a:r>
            <a:r>
              <a:rPr lang="it-IT" sz="2400" b="1" baseline="30000" dirty="0" smtClean="0">
                <a:solidFill>
                  <a:srgbClr val="FF0000"/>
                </a:solidFill>
              </a:rPr>
              <a:t>-1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2051720" y="620688"/>
            <a:ext cx="218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on </a:t>
            </a:r>
            <a:r>
              <a:rPr lang="it-IT" dirty="0" err="1" smtClean="0">
                <a:solidFill>
                  <a:srgbClr val="0070C0"/>
                </a:solidFill>
              </a:rPr>
              <a:t>peak</a:t>
            </a:r>
            <a:r>
              <a:rPr lang="it-IT" dirty="0" smtClean="0">
                <a:solidFill>
                  <a:srgbClr val="0070C0"/>
                </a:solidFill>
              </a:rPr>
              <a:t> data, </a:t>
            </a:r>
            <a:r>
              <a:rPr lang="it-IT" dirty="0" err="1" smtClean="0">
                <a:solidFill>
                  <a:srgbClr val="0070C0"/>
                </a:solidFill>
              </a:rPr>
              <a:t>√s=M</a:t>
            </a:r>
            <a:r>
              <a:rPr lang="el-GR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Φ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6516216" y="620688"/>
            <a:ext cx="251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off </a:t>
            </a:r>
            <a:r>
              <a:rPr lang="it-IT" dirty="0" err="1" smtClean="0">
                <a:solidFill>
                  <a:srgbClr val="0070C0"/>
                </a:solidFill>
              </a:rPr>
              <a:t>peak</a:t>
            </a:r>
            <a:r>
              <a:rPr lang="it-IT" dirty="0" smtClean="0">
                <a:solidFill>
                  <a:srgbClr val="0070C0"/>
                </a:solidFill>
              </a:rPr>
              <a:t> data, √s=1 </a:t>
            </a:r>
            <a:r>
              <a:rPr lang="it-IT" dirty="0" err="1" smtClean="0">
                <a:solidFill>
                  <a:srgbClr val="0070C0"/>
                </a:solidFill>
              </a:rPr>
              <a:t>GeV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4139952" y="4653136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accent2"/>
                </a:solidFill>
              </a:rPr>
              <a:t>Binning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</a:rPr>
              <a:t>such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</a:rPr>
              <a:t>as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</a:rPr>
              <a:t>to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</a:rPr>
              <a:t>keep</a:t>
            </a:r>
            <a:r>
              <a:rPr lang="it-IT" sz="1600" dirty="0" smtClean="0">
                <a:solidFill>
                  <a:schemeClr val="accent2"/>
                </a:solidFill>
              </a:rPr>
              <a:t> 90-95% </a:t>
            </a:r>
            <a:r>
              <a:rPr lang="it-IT" sz="1600" dirty="0" err="1" smtClean="0">
                <a:solidFill>
                  <a:schemeClr val="accent2"/>
                </a:solidFill>
              </a:rPr>
              <a:t>of</a:t>
            </a:r>
            <a:r>
              <a:rPr lang="it-IT" sz="1600" dirty="0" smtClean="0">
                <a:solidFill>
                  <a:schemeClr val="accent2"/>
                </a:solidFill>
              </a:rPr>
              <a:t> the </a:t>
            </a:r>
            <a:r>
              <a:rPr lang="it-IT" sz="1600" dirty="0" err="1" smtClean="0">
                <a:solidFill>
                  <a:schemeClr val="accent2"/>
                </a:solidFill>
              </a:rPr>
              <a:t>signal</a:t>
            </a:r>
            <a:r>
              <a:rPr lang="it-IT" sz="1600" dirty="0" smtClean="0">
                <a:solidFill>
                  <a:schemeClr val="accent2"/>
                </a:solidFill>
              </a:rPr>
              <a:t> in </a:t>
            </a:r>
            <a:r>
              <a:rPr lang="it-IT" sz="1600" dirty="0" err="1" smtClean="0">
                <a:solidFill>
                  <a:schemeClr val="accent2"/>
                </a:solidFill>
              </a:rPr>
              <a:t>one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</a:rPr>
              <a:t>bin</a:t>
            </a:r>
            <a:r>
              <a:rPr lang="it-IT" sz="1600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r>
              <a:rPr lang="it-IT" sz="1600" dirty="0" smtClean="0">
                <a:solidFill>
                  <a:srgbClr val="0070C0"/>
                </a:solidFill>
              </a:rPr>
              <a:t>M</a:t>
            </a:r>
            <a:r>
              <a:rPr lang="it-IT" sz="1600" baseline="-25000" dirty="0" smtClean="0">
                <a:solidFill>
                  <a:srgbClr val="0070C0"/>
                </a:solidFill>
                <a:cs typeface="Times New Roman" pitchFamily="18" charset="0"/>
              </a:rPr>
              <a:t>µµ </a:t>
            </a:r>
            <a:r>
              <a:rPr lang="it-IT" sz="1600" dirty="0" smtClean="0">
                <a:solidFill>
                  <a:srgbClr val="0070C0"/>
                </a:solidFill>
                <a:cs typeface="Times New Roman" pitchFamily="18" charset="0"/>
                <a:sym typeface="Symbol"/>
              </a:rPr>
              <a:t> 5 </a:t>
            </a:r>
            <a:r>
              <a:rPr lang="it-IT" sz="1600" dirty="0" err="1" smtClean="0">
                <a:solidFill>
                  <a:srgbClr val="0070C0"/>
                </a:solidFill>
                <a:cs typeface="Times New Roman" pitchFamily="18" charset="0"/>
                <a:sym typeface="Symbol"/>
              </a:rPr>
              <a:t>MeV</a:t>
            </a:r>
            <a:r>
              <a:rPr lang="it-IT" sz="1600" dirty="0" smtClean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it-IT" sz="1600" dirty="0" err="1" smtClean="0">
                <a:solidFill>
                  <a:srgbClr val="0070C0"/>
                </a:solidFill>
              </a:rPr>
              <a:t>M</a:t>
            </a:r>
            <a:r>
              <a:rPr lang="it-IT" sz="1600" baseline="-25000" dirty="0" err="1" smtClean="0">
                <a:solidFill>
                  <a:srgbClr val="0070C0"/>
                </a:solidFill>
              </a:rPr>
              <a:t>miss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it-IT" sz="1600" dirty="0" smtClean="0">
                <a:solidFill>
                  <a:srgbClr val="0070C0"/>
                </a:solidFill>
              </a:rPr>
              <a:t>15</a:t>
            </a:r>
            <a:r>
              <a:rPr lang="it-IT" sz="1600" dirty="0" smtClean="0">
                <a:solidFill>
                  <a:srgbClr val="0070C0"/>
                </a:solidFill>
                <a:sym typeface="Symbol" pitchFamily="18" charset="2"/>
              </a:rPr>
              <a:t>50 </a:t>
            </a:r>
            <a:r>
              <a:rPr lang="it-IT" sz="1600" dirty="0" err="1" smtClean="0">
                <a:solidFill>
                  <a:srgbClr val="0070C0"/>
                </a:solidFill>
                <a:sym typeface="Symbol" pitchFamily="18" charset="2"/>
              </a:rPr>
              <a:t>MeV</a:t>
            </a:r>
            <a:r>
              <a:rPr lang="it-IT" sz="1600" dirty="0" smtClean="0">
                <a:solidFill>
                  <a:srgbClr val="0070C0"/>
                </a:solidFill>
                <a:sym typeface="Symbol" pitchFamily="18" charset="2"/>
              </a:rPr>
              <a:t> </a:t>
            </a:r>
            <a:endParaRPr lang="it-IT" sz="1600" baseline="-25000" dirty="0" smtClean="0">
              <a:solidFill>
                <a:srgbClr val="0070C0"/>
              </a:solidFill>
            </a:endParaRP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572000" y="5643245"/>
            <a:ext cx="3960440" cy="95410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On the M</a:t>
            </a:r>
            <a:r>
              <a:rPr lang="el-GR" sz="1400" baseline="-25000" dirty="0" smtClean="0"/>
              <a:t>μμ </a:t>
            </a:r>
            <a:r>
              <a:rPr lang="it-IT" sz="1400" dirty="0" err="1" smtClean="0"/>
              <a:t>–M</a:t>
            </a:r>
            <a:r>
              <a:rPr lang="it-IT" sz="1400" baseline="-25000" dirty="0" err="1" smtClean="0"/>
              <a:t>miss</a:t>
            </a:r>
            <a:r>
              <a:rPr lang="it-IT" sz="1400" dirty="0" smtClean="0"/>
              <a:t> </a:t>
            </a:r>
            <a:r>
              <a:rPr lang="it-IT" sz="1400" dirty="0" err="1" smtClean="0"/>
              <a:t>plane</a:t>
            </a:r>
            <a:r>
              <a:rPr lang="it-IT" sz="1400" dirty="0" smtClean="0"/>
              <a:t>, </a:t>
            </a:r>
            <a:r>
              <a:rPr lang="it-IT" sz="1400" dirty="0" err="1" smtClean="0"/>
              <a:t>counts</a:t>
            </a:r>
            <a:r>
              <a:rPr lang="it-IT" sz="1400" dirty="0" smtClean="0"/>
              <a:t> are </a:t>
            </a:r>
            <a:r>
              <a:rPr lang="it-IT" sz="1400" dirty="0" err="1" smtClean="0"/>
              <a:t>averaged</a:t>
            </a:r>
            <a:r>
              <a:rPr lang="it-IT" sz="1400" dirty="0" smtClean="0"/>
              <a:t> </a:t>
            </a:r>
            <a:r>
              <a:rPr lang="it-IT" sz="1400" dirty="0" err="1"/>
              <a:t>over</a:t>
            </a:r>
            <a:r>
              <a:rPr lang="it-IT" sz="1400" dirty="0"/>
              <a:t> a </a:t>
            </a:r>
            <a:r>
              <a:rPr lang="it-IT" sz="1400" dirty="0" err="1"/>
              <a:t>sliding</a:t>
            </a:r>
            <a:r>
              <a:rPr lang="it-IT" sz="1400" dirty="0"/>
              <a:t> 5x5 </a:t>
            </a:r>
            <a:r>
              <a:rPr lang="it-IT" sz="1400" dirty="0" err="1"/>
              <a:t>bin</a:t>
            </a:r>
            <a:r>
              <a:rPr lang="it-IT" sz="1400" dirty="0"/>
              <a:t> </a:t>
            </a:r>
            <a:r>
              <a:rPr lang="it-IT" sz="1400" dirty="0" err="1"/>
              <a:t>matrix</a:t>
            </a:r>
            <a:r>
              <a:rPr lang="it-IT" sz="1400" dirty="0"/>
              <a:t> </a:t>
            </a:r>
            <a:r>
              <a:rPr lang="it-IT" sz="1400" dirty="0" err="1"/>
              <a:t>excluding</a:t>
            </a:r>
            <a:r>
              <a:rPr lang="it-IT" sz="1400" dirty="0"/>
              <a:t> the </a:t>
            </a:r>
            <a:r>
              <a:rPr lang="it-IT" sz="1400" dirty="0" err="1"/>
              <a:t>central</a:t>
            </a:r>
            <a:r>
              <a:rPr lang="it-IT" sz="1400" dirty="0"/>
              <a:t> </a:t>
            </a:r>
            <a:r>
              <a:rPr lang="it-IT" sz="1400" dirty="0" err="1"/>
              <a:t>one</a:t>
            </a:r>
            <a:r>
              <a:rPr lang="it-IT" sz="1400" dirty="0"/>
              <a:t> (</a:t>
            </a:r>
            <a:r>
              <a:rPr lang="it-IT" sz="1400" dirty="0" err="1"/>
              <a:t>regarded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a </a:t>
            </a:r>
            <a:r>
              <a:rPr lang="it-IT" sz="1400" dirty="0" err="1"/>
              <a:t>possible</a:t>
            </a:r>
            <a:r>
              <a:rPr lang="it-IT" sz="1400" dirty="0"/>
              <a:t> </a:t>
            </a:r>
            <a:r>
              <a:rPr lang="it-IT" sz="1400" dirty="0" err="1"/>
              <a:t>signal</a:t>
            </a:r>
            <a:r>
              <a:rPr lang="it-IT" sz="1400" dirty="0"/>
              <a:t>) and </a:t>
            </a:r>
            <a:r>
              <a:rPr lang="it-IT" sz="1400" dirty="0" err="1"/>
              <a:t>considered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</a:t>
            </a:r>
            <a:r>
              <a:rPr lang="it-IT" sz="1400" dirty="0" err="1" smtClean="0"/>
              <a:t>an</a:t>
            </a:r>
            <a:r>
              <a:rPr lang="it-IT" sz="1400" dirty="0" smtClean="0"/>
              <a:t> estimate </a:t>
            </a:r>
            <a:r>
              <a:rPr lang="it-IT" sz="1400" dirty="0" err="1" smtClean="0"/>
              <a:t>of</a:t>
            </a:r>
            <a:r>
              <a:rPr lang="it-IT" sz="1400" dirty="0" smtClean="0"/>
              <a:t> the background</a:t>
            </a:r>
            <a:endParaRPr lang="it-IT" sz="14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4283968" y="5301208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The background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estimated</a:t>
            </a:r>
            <a:r>
              <a:rPr lang="it-IT" sz="1400" dirty="0" smtClean="0"/>
              <a:t> </a:t>
            </a:r>
            <a:r>
              <a:rPr lang="it-IT" sz="1400" dirty="0" err="1" smtClean="0"/>
              <a:t>directly</a:t>
            </a:r>
            <a:r>
              <a:rPr lang="it-IT" sz="1400" dirty="0" smtClean="0"/>
              <a:t> on the data </a:t>
            </a:r>
            <a:r>
              <a:rPr lang="it-IT" sz="1400" dirty="0" err="1" smtClean="0"/>
              <a:t>distributions</a:t>
            </a:r>
            <a:endParaRPr lang="it-IT" sz="1400" dirty="0"/>
          </a:p>
        </p:txBody>
      </p:sp>
      <p:sp>
        <p:nvSpPr>
          <p:cNvPr id="58" name="Rettangolo 57"/>
          <p:cNvSpPr/>
          <p:nvPr/>
        </p:nvSpPr>
        <p:spPr>
          <a:xfrm>
            <a:off x="4139952" y="4698000"/>
            <a:ext cx="4752528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 descr="offp1.eps"/>
          <p:cNvPicPr>
            <a:picLocks noChangeAspect="1"/>
          </p:cNvPicPr>
          <p:nvPr/>
        </p:nvPicPr>
        <p:blipFill>
          <a:blip r:embed="rId4" cstate="print"/>
          <a:srcRect l="3902" t="23750" r="2415" b="19551"/>
          <a:stretch>
            <a:fillRect/>
          </a:stretch>
        </p:blipFill>
        <p:spPr>
          <a:xfrm>
            <a:off x="4764488" y="2997352"/>
            <a:ext cx="4200000" cy="36000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t="23774" r="3326" b="19623"/>
          <a:stretch/>
        </p:blipFill>
        <p:spPr>
          <a:xfrm>
            <a:off x="179512" y="2997352"/>
            <a:ext cx="4128001" cy="3600000"/>
          </a:xfrm>
          <a:prstGeom prst="rect">
            <a:avLst/>
          </a:prstGeom>
        </p:spPr>
      </p:pic>
      <p:graphicFrame>
        <p:nvGraphicFramePr>
          <p:cNvPr id="15" name="Oggetto 14"/>
          <p:cNvGraphicFramePr>
            <a:graphicFrameLocks noChangeAspect="1"/>
          </p:cNvGraphicFramePr>
          <p:nvPr/>
        </p:nvGraphicFramePr>
        <p:xfrm>
          <a:off x="1014413" y="1822524"/>
          <a:ext cx="308133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7" name="Equazione" r:id="rId6" imgW="1777680" imgH="469800" progId="Equation.3">
                  <p:embed/>
                </p:oleObj>
              </mc:Choice>
              <mc:Fallback>
                <p:oleObj name="Equazione" r:id="rId6" imgW="177768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822524"/>
                        <a:ext cx="3081337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1331640" y="97468"/>
            <a:ext cx="4896544" cy="5232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e</a:t>
            </a:r>
            <a:r>
              <a:rPr lang="it-IT" sz="2800" baseline="30000" dirty="0" smtClean="0"/>
              <a:t>-</a:t>
            </a:r>
            <a:r>
              <a:rPr lang="it-IT" sz="2800" dirty="0" smtClean="0">
                <a:sym typeface="Symbol"/>
              </a:rPr>
              <a:t></a:t>
            </a:r>
            <a:r>
              <a:rPr lang="it-IT" sz="2800" dirty="0" err="1" smtClean="0">
                <a:sym typeface="Symbol"/>
              </a:rPr>
              <a:t>hU</a:t>
            </a:r>
            <a:r>
              <a:rPr lang="it-IT" sz="2800" dirty="0" smtClean="0">
                <a:sym typeface="Symbol"/>
              </a:rPr>
              <a:t> </a:t>
            </a:r>
            <a:r>
              <a:rPr lang="it-IT" sz="2800" dirty="0" err="1" smtClean="0"/>
              <a:t>Results</a:t>
            </a:r>
            <a:r>
              <a:rPr lang="it-IT" sz="2800" dirty="0" smtClean="0"/>
              <a:t>: 90% </a:t>
            </a:r>
            <a:r>
              <a:rPr lang="it-IT" sz="2800" dirty="0" err="1" smtClean="0"/>
              <a:t>CL</a:t>
            </a:r>
            <a:r>
              <a:rPr lang="it-IT" sz="2800" dirty="0" smtClean="0"/>
              <a:t> </a:t>
            </a:r>
            <a:r>
              <a:rPr lang="it-IT" sz="2800" dirty="0" err="1" smtClean="0"/>
              <a:t>limits</a:t>
            </a:r>
            <a:endParaRPr lang="it-IT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868144" y="26276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Off </a:t>
            </a:r>
            <a:r>
              <a:rPr lang="it-IT" dirty="0" err="1" smtClean="0">
                <a:solidFill>
                  <a:srgbClr val="FF0000"/>
                </a:solidFill>
              </a:rPr>
              <a:t>peak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87624" y="26276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On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peak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5292080" y="2567497"/>
            <a:ext cx="3600400" cy="942803"/>
            <a:chOff x="683568" y="2351473"/>
            <a:chExt cx="3600400" cy="942803"/>
          </a:xfrm>
        </p:grpSpPr>
        <p:sp>
          <p:nvSpPr>
            <p:cNvPr id="10" name="Rettangolo 9"/>
            <p:cNvSpPr/>
            <p:nvPr/>
          </p:nvSpPr>
          <p:spPr>
            <a:xfrm>
              <a:off x="3664888" y="2351473"/>
              <a:ext cx="619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sym typeface="Symbol" pitchFamily="18" charset="2"/>
                </a:rPr>
                <a:t></a:t>
              </a:r>
              <a:r>
                <a:rPr lang="it-IT" baseline="-25000" dirty="0" smtClean="0">
                  <a:sym typeface="Symbol" pitchFamily="18" charset="2"/>
                </a:rPr>
                <a:t>D</a:t>
              </a:r>
              <a:r>
                <a:rPr lang="it-IT" dirty="0" smtClean="0">
                  <a:sym typeface="Symbol" pitchFamily="18" charset="2"/>
                </a:rPr>
                <a:t></a:t>
              </a:r>
              <a:r>
                <a:rPr lang="it-IT" baseline="30000" dirty="0" smtClean="0">
                  <a:sym typeface="Symbol" pitchFamily="18" charset="2"/>
                </a:rPr>
                <a:t>2</a:t>
              </a:r>
              <a:endParaRPr lang="it-IT" baseline="30000" dirty="0">
                <a:sym typeface="Symbol" pitchFamily="18" charset="2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83568" y="292494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L=0.2 fb</a:t>
              </a:r>
              <a:r>
                <a:rPr lang="it-IT" baseline="30000" dirty="0" smtClean="0">
                  <a:solidFill>
                    <a:srgbClr val="FF0000"/>
                  </a:solidFill>
                </a:rPr>
                <a:t>-1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568704" y="2565304"/>
            <a:ext cx="3715264" cy="944996"/>
            <a:chOff x="4817176" y="2349280"/>
            <a:chExt cx="3715264" cy="944996"/>
          </a:xfrm>
        </p:grpSpPr>
        <p:sp>
          <p:nvSpPr>
            <p:cNvPr id="11" name="Rettangolo 10"/>
            <p:cNvSpPr/>
            <p:nvPr/>
          </p:nvSpPr>
          <p:spPr>
            <a:xfrm>
              <a:off x="7913360" y="2349280"/>
              <a:ext cx="619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sym typeface="Symbol" pitchFamily="18" charset="2"/>
                </a:rPr>
                <a:t></a:t>
              </a:r>
              <a:r>
                <a:rPr lang="it-IT" baseline="-25000" dirty="0" smtClean="0">
                  <a:sym typeface="Symbol" pitchFamily="18" charset="2"/>
                </a:rPr>
                <a:t>D</a:t>
              </a:r>
              <a:r>
                <a:rPr lang="it-IT" dirty="0" smtClean="0">
                  <a:sym typeface="Symbol" pitchFamily="18" charset="2"/>
                </a:rPr>
                <a:t></a:t>
              </a:r>
              <a:r>
                <a:rPr lang="it-IT" baseline="30000" dirty="0" smtClean="0">
                  <a:sym typeface="Symbol" pitchFamily="18" charset="2"/>
                </a:rPr>
                <a:t>2</a:t>
              </a:r>
              <a:endParaRPr lang="it-IT" baseline="30000" dirty="0">
                <a:sym typeface="Symbol" pitchFamily="18" charset="2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817176" y="2924944"/>
              <a:ext cx="12378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L=1.65 fb</a:t>
              </a:r>
              <a:r>
                <a:rPr lang="it-IT" baseline="30000" dirty="0" smtClean="0">
                  <a:solidFill>
                    <a:srgbClr val="FF0000"/>
                  </a:solidFill>
                </a:rPr>
                <a:t>-1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Rettangolo 21"/>
          <p:cNvSpPr/>
          <p:nvPr/>
        </p:nvSpPr>
        <p:spPr>
          <a:xfrm rot="1800000">
            <a:off x="5823777" y="690883"/>
            <a:ext cx="2908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504D"/>
                </a:solidFill>
              </a:rPr>
              <a:t> </a:t>
            </a:r>
            <a:r>
              <a:rPr lang="it-IT" sz="2000" b="1" dirty="0" smtClean="0">
                <a:solidFill>
                  <a:srgbClr val="C0504D"/>
                </a:solidFill>
              </a:rPr>
              <a:t>KLOE PRELIMINARY</a:t>
            </a:r>
            <a:endParaRPr lang="it-IT" sz="2000" b="1" dirty="0">
              <a:solidFill>
                <a:srgbClr val="C0504D"/>
              </a:solidFill>
            </a:endParaRPr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79512" y="63346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Limits</a:t>
            </a:r>
            <a:r>
              <a:rPr lang="it-IT" dirty="0" smtClean="0"/>
              <a:t> are in </a:t>
            </a:r>
            <a:r>
              <a:rPr lang="it-IT" dirty="0" err="1" smtClean="0"/>
              <a:t>terms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 </a:t>
            </a:r>
            <a:r>
              <a:rPr lang="it-IT" dirty="0" smtClean="0">
                <a:sym typeface="Symbol" pitchFamily="18" charset="2"/>
              </a:rPr>
              <a:t></a:t>
            </a:r>
            <a:r>
              <a:rPr lang="it-IT" baseline="-25000" dirty="0" smtClean="0">
                <a:sym typeface="Symbol" pitchFamily="18" charset="2"/>
              </a:rPr>
              <a:t>D</a:t>
            </a:r>
            <a:r>
              <a:rPr lang="it-IT" dirty="0" smtClean="0">
                <a:sym typeface="Symbol" pitchFamily="18" charset="2"/>
              </a:rPr>
              <a:t></a:t>
            </a:r>
            <a:r>
              <a:rPr lang="it-IT" baseline="30000" dirty="0" smtClean="0">
                <a:sym typeface="Symbol" pitchFamily="18" charset="2"/>
              </a:rPr>
              <a:t>2 </a:t>
            </a:r>
            <a:r>
              <a:rPr lang="it-IT" dirty="0" smtClean="0">
                <a:sym typeface="Symbol" pitchFamily="18" charset="2"/>
              </a:rPr>
              <a:t>vs </a:t>
            </a:r>
            <a:r>
              <a:rPr lang="it-IT" dirty="0" err="1" smtClean="0">
                <a:sym typeface="Symbol" pitchFamily="18" charset="2"/>
              </a:rPr>
              <a:t>M</a:t>
            </a:r>
            <a:r>
              <a:rPr lang="it-IT" baseline="-25000" dirty="0" err="1" smtClean="0">
                <a:sym typeface="Symbol" pitchFamily="18" charset="2"/>
              </a:rPr>
              <a:t>U</a:t>
            </a:r>
            <a:r>
              <a:rPr lang="it-IT" dirty="0" err="1" smtClean="0">
                <a:sym typeface="Symbol"/>
              </a:rPr>
              <a:t>M</a:t>
            </a:r>
            <a:r>
              <a:rPr lang="it-IT" baseline="-25000" dirty="0" err="1" smtClean="0">
                <a:sym typeface="Symbol"/>
              </a:rPr>
              <a:t>h</a:t>
            </a:r>
            <a:endParaRPr lang="it-IT" baseline="30000" dirty="0" smtClean="0">
              <a:sym typeface="Symbol" pitchFamily="18" charset="2"/>
            </a:endParaRPr>
          </a:p>
          <a:p>
            <a:r>
              <a:rPr lang="it-IT" dirty="0" err="1" smtClean="0"/>
              <a:t>Bayesian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 </a:t>
            </a:r>
            <a:r>
              <a:rPr lang="it-IT" dirty="0" err="1" smtClean="0"/>
              <a:t>statistical</a:t>
            </a:r>
            <a:r>
              <a:rPr lang="it-IT" dirty="0" smtClean="0"/>
              <a:t> </a:t>
            </a:r>
            <a:r>
              <a:rPr lang="it-IT" dirty="0" err="1" smtClean="0"/>
              <a:t>fluctuations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candidate+background</a:t>
            </a:r>
            <a:r>
              <a:rPr lang="it-IT" dirty="0" smtClean="0"/>
              <a:t> and </a:t>
            </a:r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uncertainties</a:t>
            </a:r>
            <a:r>
              <a:rPr lang="it-IT" dirty="0" smtClean="0"/>
              <a:t> on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</a:t>
            </a:r>
            <a:r>
              <a:rPr lang="it-IT" dirty="0" err="1" smtClean="0"/>
              <a:t>fully</a:t>
            </a:r>
            <a:r>
              <a:rPr lang="it-IT" dirty="0" smtClean="0"/>
              <a:t> </a:t>
            </a:r>
            <a:r>
              <a:rPr lang="it-IT" dirty="0" err="1" smtClean="0"/>
              <a:t>kept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account 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716016" y="19795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</a:t>
            </a:r>
            <a:r>
              <a:rPr lang="it-IT" i="1" baseline="-25000" dirty="0" err="1" smtClean="0"/>
              <a:t>up</a:t>
            </a:r>
            <a:r>
              <a:rPr lang="it-IT" dirty="0" err="1" smtClean="0"/>
              <a:t>=</a:t>
            </a:r>
            <a:r>
              <a:rPr lang="it-IT" dirty="0" smtClean="0"/>
              <a:t> 90% </a:t>
            </a:r>
            <a:r>
              <a:rPr lang="it-IT" dirty="0" err="1" smtClean="0"/>
              <a:t>CL</a:t>
            </a:r>
            <a:r>
              <a:rPr lang="it-IT" dirty="0" smtClean="0"/>
              <a:t> </a:t>
            </a:r>
            <a:r>
              <a:rPr lang="it-IT" dirty="0" err="1" smtClean="0"/>
              <a:t>limit</a:t>
            </a:r>
            <a:r>
              <a:rPr lang="it-IT" dirty="0" smtClean="0"/>
              <a:t> on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ev</a:t>
            </a:r>
            <a:endParaRPr lang="it-IT" baseline="-25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/>
          <p:cNvGrpSpPr/>
          <p:nvPr/>
        </p:nvGrpSpPr>
        <p:grpSpPr>
          <a:xfrm>
            <a:off x="4644008" y="1124744"/>
            <a:ext cx="3816424" cy="3393668"/>
            <a:chOff x="4644008" y="1124744"/>
            <a:chExt cx="3816424" cy="3393668"/>
          </a:xfrm>
        </p:grpSpPr>
        <p:sp>
          <p:nvSpPr>
            <p:cNvPr id="6" name="Rettangolo 5"/>
            <p:cNvSpPr/>
            <p:nvPr/>
          </p:nvSpPr>
          <p:spPr>
            <a:xfrm>
              <a:off x="4644008" y="1124744"/>
              <a:ext cx="619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sym typeface="Symbol" pitchFamily="18" charset="2"/>
                </a:rPr>
                <a:t></a:t>
              </a:r>
              <a:r>
                <a:rPr lang="it-IT" baseline="-25000" dirty="0" smtClean="0">
                  <a:sym typeface="Symbol" pitchFamily="18" charset="2"/>
                </a:rPr>
                <a:t>D</a:t>
              </a:r>
              <a:r>
                <a:rPr lang="it-IT" dirty="0" smtClean="0">
                  <a:sym typeface="Symbol" pitchFamily="18" charset="2"/>
                </a:rPr>
                <a:t></a:t>
              </a:r>
              <a:r>
                <a:rPr lang="it-IT" baseline="30000" dirty="0" smtClean="0">
                  <a:sym typeface="Symbol" pitchFamily="18" charset="2"/>
                </a:rPr>
                <a:t>2</a:t>
              </a:r>
              <a:endParaRPr lang="it-IT" baseline="30000" dirty="0">
                <a:sym typeface="Symbol" pitchFamily="18" charset="2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8019286" y="4149080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 smtClean="0"/>
                <a:t>m</a:t>
              </a:r>
              <a:r>
                <a:rPr lang="it-IT" baseline="-25000" dirty="0" err="1" smtClean="0"/>
                <a:t>h</a:t>
              </a:r>
              <a:endParaRPr lang="it-IT" dirty="0"/>
            </a:p>
          </p:txBody>
        </p:sp>
      </p:grpSp>
      <p:sp>
        <p:nvSpPr>
          <p:cNvPr id="9" name="Rettangolo 8"/>
          <p:cNvSpPr/>
          <p:nvPr/>
        </p:nvSpPr>
        <p:spPr>
          <a:xfrm>
            <a:off x="395536" y="116632"/>
            <a:ext cx="8280920" cy="5232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it-IT" sz="2800" dirty="0" smtClean="0"/>
              <a:t>e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e</a:t>
            </a:r>
            <a:r>
              <a:rPr lang="it-IT" sz="2800" baseline="30000" dirty="0" smtClean="0"/>
              <a:t>-</a:t>
            </a:r>
            <a:r>
              <a:rPr lang="it-IT" sz="2800" dirty="0" smtClean="0">
                <a:sym typeface="Symbol"/>
              </a:rPr>
              <a:t></a:t>
            </a:r>
            <a:r>
              <a:rPr lang="it-IT" sz="2800" dirty="0" err="1" smtClean="0">
                <a:sym typeface="Symbol"/>
              </a:rPr>
              <a:t>hU</a:t>
            </a:r>
            <a:r>
              <a:rPr lang="it-IT" sz="2800" dirty="0" smtClean="0">
                <a:sym typeface="Symbol"/>
              </a:rPr>
              <a:t> </a:t>
            </a:r>
            <a:r>
              <a:rPr lang="it-IT" sz="2800" dirty="0" err="1" smtClean="0">
                <a:sym typeface="Symbol"/>
              </a:rPr>
              <a:t>r</a:t>
            </a:r>
            <a:r>
              <a:rPr lang="it-IT" sz="2800" dirty="0" err="1" smtClean="0"/>
              <a:t>esults</a:t>
            </a:r>
            <a:r>
              <a:rPr lang="it-IT" sz="2800" dirty="0" smtClean="0"/>
              <a:t>: 90% </a:t>
            </a:r>
            <a:r>
              <a:rPr lang="it-IT" sz="2800" dirty="0" err="1" smtClean="0"/>
              <a:t>CL</a:t>
            </a:r>
            <a:r>
              <a:rPr lang="it-IT" sz="2800" dirty="0" smtClean="0"/>
              <a:t> </a:t>
            </a:r>
            <a:r>
              <a:rPr lang="it-IT" sz="2800" dirty="0" err="1" smtClean="0"/>
              <a:t>limits</a:t>
            </a:r>
            <a:r>
              <a:rPr lang="it-IT" sz="2800" dirty="0" smtClean="0"/>
              <a:t> </a:t>
            </a:r>
            <a:r>
              <a:rPr lang="it-IT" sz="2800" dirty="0" err="1" smtClean="0"/>
              <a:t>combined</a:t>
            </a:r>
            <a:r>
              <a:rPr lang="it-IT" sz="2800" dirty="0" smtClean="0"/>
              <a:t> (</a:t>
            </a:r>
            <a:r>
              <a:rPr lang="it-IT" sz="2800" dirty="0" err="1" smtClean="0"/>
              <a:t>projections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sp>
        <p:nvSpPr>
          <p:cNvPr id="10" name="Rettangolo 9"/>
          <p:cNvSpPr/>
          <p:nvPr/>
        </p:nvSpPr>
        <p:spPr>
          <a:xfrm rot="2400000">
            <a:off x="2883032" y="1924817"/>
            <a:ext cx="2908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504D"/>
                </a:solidFill>
              </a:rPr>
              <a:t> </a:t>
            </a:r>
            <a:r>
              <a:rPr lang="it-IT" sz="2000" b="1" dirty="0" smtClean="0">
                <a:solidFill>
                  <a:srgbClr val="C0504D"/>
                </a:solidFill>
              </a:rPr>
              <a:t>KLOE PRELIMINARY</a:t>
            </a:r>
            <a:endParaRPr lang="it-IT" sz="2000" b="1" dirty="0">
              <a:solidFill>
                <a:srgbClr val="C0504D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696440" y="3717032"/>
            <a:ext cx="18360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smoothed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results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-36512" y="1052736"/>
            <a:ext cx="4248472" cy="3465676"/>
            <a:chOff x="-36512" y="1124744"/>
            <a:chExt cx="4248472" cy="3465676"/>
          </a:xfrm>
        </p:grpSpPr>
        <p:sp>
          <p:nvSpPr>
            <p:cNvPr id="7" name="CasellaDiTesto 6"/>
            <p:cNvSpPr txBox="1"/>
            <p:nvPr/>
          </p:nvSpPr>
          <p:spPr>
            <a:xfrm>
              <a:off x="3563888" y="422108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m</a:t>
              </a:r>
              <a:r>
                <a:rPr lang="it-IT" baseline="-25000" dirty="0" err="1" smtClean="0"/>
                <a:t>U</a:t>
              </a:r>
              <a:endParaRPr lang="it-IT" dirty="0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-36512" y="1124744"/>
              <a:ext cx="619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sym typeface="Symbol" pitchFamily="18" charset="2"/>
                </a:rPr>
                <a:t></a:t>
              </a:r>
              <a:r>
                <a:rPr lang="it-IT" baseline="-25000" dirty="0" smtClean="0">
                  <a:sym typeface="Symbol" pitchFamily="18" charset="2"/>
                </a:rPr>
                <a:t>D</a:t>
              </a:r>
              <a:r>
                <a:rPr lang="it-IT" dirty="0" smtClean="0">
                  <a:sym typeface="Symbol" pitchFamily="18" charset="2"/>
                </a:rPr>
                <a:t></a:t>
              </a:r>
              <a:r>
                <a:rPr lang="it-IT" baseline="30000" dirty="0" smtClean="0">
                  <a:sym typeface="Symbol" pitchFamily="18" charset="2"/>
                </a:rPr>
                <a:t>2</a:t>
              </a:r>
              <a:endParaRPr lang="it-IT" baseline="30000" dirty="0">
                <a:sym typeface="Symbol" pitchFamily="18" charset="2"/>
              </a:endParaRPr>
            </a:p>
          </p:txBody>
        </p:sp>
      </p:grp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755576" y="3645024"/>
            <a:ext cx="1872208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smoothed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results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07504" y="4509120"/>
            <a:ext cx="8964488" cy="203132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it-IT" dirty="0" err="1" smtClean="0"/>
              <a:t>Limits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 </a:t>
            </a:r>
            <a:r>
              <a:rPr lang="it-IT" dirty="0" smtClean="0">
                <a:solidFill>
                  <a:srgbClr val="FF0000"/>
                </a:solidFill>
              </a:rPr>
              <a:t>10</a:t>
            </a:r>
            <a:r>
              <a:rPr lang="it-IT" baseline="30000" dirty="0" smtClean="0">
                <a:solidFill>
                  <a:srgbClr val="FF0000"/>
                </a:solidFill>
              </a:rPr>
              <a:t>-8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10</a:t>
            </a:r>
            <a:r>
              <a:rPr lang="it-IT" baseline="30000" dirty="0" smtClean="0">
                <a:solidFill>
                  <a:srgbClr val="FF0000"/>
                </a:solidFill>
                <a:sym typeface="Symbol"/>
              </a:rPr>
              <a:t>-9</a:t>
            </a:r>
            <a:r>
              <a:rPr lang="it-IT" dirty="0" smtClean="0">
                <a:solidFill>
                  <a:srgbClr val="FF0000"/>
                </a:solidFill>
              </a:rPr>
              <a:t>  in 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it-IT" baseline="-25000" dirty="0" smtClean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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translate</a:t>
            </a:r>
            <a:r>
              <a:rPr lang="it-IT" dirty="0" smtClean="0"/>
              <a:t> in</a:t>
            </a:r>
            <a:r>
              <a:rPr lang="it-IT" dirty="0" smtClean="0">
                <a:solidFill>
                  <a:srgbClr val="FF0000"/>
                </a:solidFill>
              </a:rPr>
              <a:t>10</a:t>
            </a:r>
            <a:r>
              <a:rPr lang="it-IT" baseline="30000" dirty="0" smtClean="0">
                <a:solidFill>
                  <a:srgbClr val="FF0000"/>
                </a:solidFill>
              </a:rPr>
              <a:t>-3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 some 10</a:t>
            </a:r>
            <a:r>
              <a:rPr lang="it-IT" baseline="30000" dirty="0" smtClean="0">
                <a:solidFill>
                  <a:srgbClr val="FF0000"/>
                </a:solidFill>
                <a:sym typeface="Symbol"/>
              </a:rPr>
              <a:t>-4 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in </a:t>
            </a:r>
            <a:r>
              <a:rPr lang="it-IT" dirty="0" smtClean="0">
                <a:sym typeface="Symbol"/>
              </a:rPr>
              <a:t>, </a:t>
            </a:r>
            <a:r>
              <a:rPr lang="it-IT" dirty="0" err="1" smtClean="0">
                <a:sym typeface="Symbol"/>
              </a:rPr>
              <a:t>if</a:t>
            </a:r>
            <a:r>
              <a:rPr lang="it-IT" dirty="0" smtClean="0">
                <a:sym typeface="Symbol"/>
              </a:rPr>
              <a:t> </a:t>
            </a:r>
            <a:r>
              <a:rPr lang="it-IT" baseline="-25000" dirty="0" err="1" smtClean="0">
                <a:sym typeface="Symbol"/>
              </a:rPr>
              <a:t>D</a:t>
            </a:r>
            <a:r>
              <a:rPr lang="it-IT" dirty="0" err="1" smtClean="0">
                <a:sym typeface="Symbol"/>
              </a:rPr>
              <a:t>=</a:t>
            </a:r>
            <a:r>
              <a:rPr lang="it-IT" dirty="0" smtClean="0">
                <a:sym typeface="Symbol"/>
              </a:rPr>
              <a:t> </a:t>
            </a:r>
            <a:r>
              <a:rPr lang="it-IT" baseline="-25000" dirty="0" err="1" smtClean="0">
                <a:sym typeface="Symbol"/>
              </a:rPr>
              <a:t>em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complementary</a:t>
            </a:r>
            <a:r>
              <a:rPr lang="it-IT" dirty="0" smtClean="0"/>
              <a:t> with </a:t>
            </a:r>
            <a:r>
              <a:rPr lang="it-IT" dirty="0" err="1" smtClean="0"/>
              <a:t>BaBar</a:t>
            </a:r>
            <a:r>
              <a:rPr lang="it-IT" dirty="0" smtClean="0"/>
              <a:t>/Belle </a:t>
            </a:r>
            <a:r>
              <a:rPr lang="it-IT" dirty="0" err="1" smtClean="0"/>
              <a:t>one</a:t>
            </a:r>
            <a:r>
              <a:rPr lang="it-IT" dirty="0" smtClean="0"/>
              <a:t> (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r>
              <a:rPr lang="it-IT" dirty="0" smtClean="0"/>
              <a:t> ,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final</a:t>
            </a:r>
            <a:r>
              <a:rPr lang="it-IT" dirty="0" smtClean="0"/>
              <a:t> state and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)</a:t>
            </a:r>
            <a:endParaRPr lang="it-IT" dirty="0" smtClean="0">
              <a:solidFill>
                <a:schemeClr val="accent6"/>
              </a:solidFill>
            </a:endParaRPr>
          </a:p>
          <a:p>
            <a:endParaRPr lang="it-IT" dirty="0" smtClean="0">
              <a:solidFill>
                <a:schemeClr val="accent6"/>
              </a:solidFill>
            </a:endParaRPr>
          </a:p>
          <a:p>
            <a:r>
              <a:rPr lang="it-IT" dirty="0" err="1" smtClean="0">
                <a:solidFill>
                  <a:schemeClr val="accent2"/>
                </a:solidFill>
              </a:rPr>
              <a:t>Expect</a:t>
            </a:r>
            <a:r>
              <a:rPr lang="it-IT" dirty="0" smtClean="0">
                <a:solidFill>
                  <a:schemeClr val="accent2"/>
                </a:solidFill>
              </a:rPr>
              <a:t> a ≈ 2.5 </a:t>
            </a:r>
            <a:r>
              <a:rPr lang="it-IT" dirty="0" err="1" smtClean="0">
                <a:solidFill>
                  <a:schemeClr val="accent2"/>
                </a:solidFill>
              </a:rPr>
              <a:t>improvement</a:t>
            </a:r>
            <a:r>
              <a:rPr lang="it-IT" dirty="0" smtClean="0">
                <a:solidFill>
                  <a:schemeClr val="accent2"/>
                </a:solidFill>
              </a:rPr>
              <a:t> on the </a:t>
            </a:r>
            <a:r>
              <a:rPr lang="it-IT" dirty="0" err="1" smtClean="0">
                <a:solidFill>
                  <a:schemeClr val="accent2"/>
                </a:solidFill>
              </a:rPr>
              <a:t>limits</a:t>
            </a:r>
            <a:r>
              <a:rPr lang="it-IT" dirty="0" smtClean="0">
                <a:solidFill>
                  <a:schemeClr val="accent2"/>
                </a:solidFill>
              </a:rPr>
              <a:t> in KLOE2 </a:t>
            </a:r>
            <a:r>
              <a:rPr lang="it-IT" dirty="0" err="1" smtClean="0">
                <a:solidFill>
                  <a:schemeClr val="accent2"/>
                </a:solidFill>
              </a:rPr>
              <a:t>because</a:t>
            </a:r>
            <a:r>
              <a:rPr lang="it-IT" dirty="0" smtClean="0">
                <a:solidFill>
                  <a:schemeClr val="accent2"/>
                </a:solidFill>
              </a:rPr>
              <a:t> of  </a:t>
            </a:r>
            <a:r>
              <a:rPr lang="it-IT" dirty="0" err="1" smtClean="0">
                <a:solidFill>
                  <a:schemeClr val="accent2"/>
                </a:solidFill>
              </a:rPr>
              <a:t>luminosity</a:t>
            </a:r>
            <a:r>
              <a:rPr lang="it-IT" dirty="0" smtClean="0">
                <a:solidFill>
                  <a:schemeClr val="accent2"/>
                </a:solidFill>
              </a:rPr>
              <a:t> + </a:t>
            </a:r>
            <a:r>
              <a:rPr lang="it-IT" dirty="0" err="1" smtClean="0">
                <a:solidFill>
                  <a:schemeClr val="accent2"/>
                </a:solidFill>
              </a:rPr>
              <a:t>suppression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of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smtClean="0">
                <a:solidFill>
                  <a:schemeClr val="accent2"/>
                </a:solidFill>
              </a:rPr>
              <a:t>the </a:t>
            </a:r>
            <a:r>
              <a:rPr lang="it-IT" smtClean="0">
                <a:solidFill>
                  <a:schemeClr val="accent2"/>
                </a:solidFill>
              </a:rPr>
              <a:t>K</a:t>
            </a:r>
            <a:r>
              <a:rPr lang="it-IT" baseline="30000" smtClean="0">
                <a:solidFill>
                  <a:schemeClr val="accent2"/>
                </a:solidFill>
              </a:rPr>
              <a:t>+</a:t>
            </a:r>
            <a:r>
              <a:rPr lang="it-IT" smtClean="0">
                <a:solidFill>
                  <a:schemeClr val="accent2"/>
                </a:solidFill>
              </a:rPr>
              <a:t>K</a:t>
            </a:r>
            <a:r>
              <a:rPr lang="it-IT" baseline="30000" smtClean="0">
                <a:solidFill>
                  <a:schemeClr val="accent2"/>
                </a:solidFill>
              </a:rPr>
              <a:t>-</a:t>
            </a:r>
            <a:r>
              <a:rPr lang="it-IT" smtClean="0">
                <a:solidFill>
                  <a:schemeClr val="accent2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background due to the Inner </a:t>
            </a:r>
            <a:r>
              <a:rPr lang="it-IT" dirty="0" err="1" smtClean="0">
                <a:solidFill>
                  <a:schemeClr val="accent2"/>
                </a:solidFill>
              </a:rPr>
              <a:t>Tracker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insertion</a:t>
            </a:r>
            <a:r>
              <a:rPr lang="it-IT" dirty="0" smtClean="0">
                <a:solidFill>
                  <a:schemeClr val="accent2"/>
                </a:solidFill>
              </a:rPr>
              <a:t>  → </a:t>
            </a:r>
            <a:r>
              <a:rPr lang="it-IT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full </a:t>
            </a:r>
            <a:r>
              <a:rPr lang="it-IT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study</a:t>
            </a:r>
            <a:r>
              <a:rPr lang="it-IT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of the 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 ≈ 10</a:t>
            </a:r>
            <a:r>
              <a:rPr lang="it-IT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-4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latin typeface="Times New Roman"/>
                <a:cs typeface="Times New Roman"/>
                <a:sym typeface="Symbol"/>
              </a:rPr>
              <a:t>region</a:t>
            </a:r>
            <a:endParaRPr lang="it-IT" dirty="0" smtClean="0">
              <a:solidFill>
                <a:schemeClr val="accent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23774" r="10274" b="21132"/>
          <a:stretch/>
        </p:blipFill>
        <p:spPr>
          <a:xfrm>
            <a:off x="310545" y="692696"/>
            <a:ext cx="3813700" cy="360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3899" r="12055" b="21006"/>
          <a:stretch/>
        </p:blipFill>
        <p:spPr>
          <a:xfrm>
            <a:off x="4961389" y="692696"/>
            <a:ext cx="3715067" cy="360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35913"/>
            <a:ext cx="8568952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Dark </a:t>
            </a:r>
            <a:r>
              <a:rPr lang="it-IT" sz="3200" dirty="0" err="1" smtClean="0"/>
              <a:t>forces</a:t>
            </a:r>
            <a:r>
              <a:rPr lang="it-IT" sz="3200" dirty="0" smtClean="0"/>
              <a:t> at KLOE: </a:t>
            </a:r>
            <a:r>
              <a:rPr lang="it-IT" sz="3200" dirty="0" err="1" smtClean="0"/>
              <a:t>summary</a:t>
            </a:r>
            <a:r>
              <a:rPr lang="it-IT" sz="3200" dirty="0" smtClean="0"/>
              <a:t> and </a:t>
            </a:r>
            <a:r>
              <a:rPr lang="it-IT" sz="3200" dirty="0" err="1" smtClean="0"/>
              <a:t>conclusions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124744"/>
            <a:ext cx="83529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dirty="0" smtClean="0"/>
              <a:t> KLOE </a:t>
            </a:r>
            <a:r>
              <a:rPr lang="it-IT" dirty="0" err="1" smtClean="0"/>
              <a:t>searched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 dark </a:t>
            </a:r>
            <a:r>
              <a:rPr lang="it-IT" dirty="0" err="1" smtClean="0"/>
              <a:t>gauge</a:t>
            </a:r>
            <a:r>
              <a:rPr lang="it-IT" dirty="0" smtClean="0"/>
              <a:t> U </a:t>
            </a:r>
            <a:r>
              <a:rPr lang="it-IT" dirty="0" err="1" smtClean="0"/>
              <a:t>boson</a:t>
            </a:r>
            <a:r>
              <a:rPr lang="it-IT" dirty="0" smtClean="0"/>
              <a:t> in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latin typeface="Times New Roman"/>
                <a:cs typeface="Times New Roman"/>
              </a:rPr>
              <a:t> Φ </a:t>
            </a:r>
            <a:r>
              <a:rPr lang="it-IT" dirty="0" err="1" smtClean="0">
                <a:latin typeface="Times New Roman"/>
                <a:cs typeface="Times New Roman"/>
              </a:rPr>
              <a:t>meson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 smtClean="0">
                <a:latin typeface="Times New Roman"/>
                <a:cs typeface="Times New Roman"/>
              </a:rPr>
              <a:t>decay</a:t>
            </a:r>
            <a:r>
              <a:rPr lang="it-IT" dirty="0" smtClean="0">
                <a:latin typeface="Times New Roman"/>
                <a:cs typeface="Times New Roman"/>
              </a:rPr>
              <a:t>: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Φ→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U </a:t>
            </a:r>
            <a:r>
              <a:rPr lang="it-IT" dirty="0" err="1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with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U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,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→πππ</a:t>
            </a:r>
            <a:endParaRPr lang="it-IT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latin typeface="Times New Roman"/>
                <a:cs typeface="Times New Roman"/>
              </a:rPr>
              <a:t> U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 associate production: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→U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</a:t>
            </a:r>
            <a:endParaRPr lang="it-IT" dirty="0" smtClean="0">
              <a:latin typeface="Times New Roman"/>
              <a:cs typeface="Times New Roman"/>
              <a:sym typeface="Symbol"/>
            </a:endParaRP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Higgsstrahlung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, in the 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invisible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Higgs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 scenario: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Uh→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+ </a:t>
            </a:r>
            <a:r>
              <a:rPr lang="it-IT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missing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energy</a:t>
            </a:r>
            <a:endParaRPr lang="it-IT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endParaRPr lang="it-IT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no </a:t>
            </a:r>
            <a:r>
              <a:rPr lang="it-IT" dirty="0" err="1" smtClean="0"/>
              <a:t>evidence</a:t>
            </a:r>
            <a:r>
              <a:rPr lang="it-IT" dirty="0" smtClean="0"/>
              <a:t> and set upper </a:t>
            </a:r>
            <a:r>
              <a:rPr lang="it-IT" dirty="0" err="1" smtClean="0"/>
              <a:t>limits</a:t>
            </a:r>
            <a:r>
              <a:rPr lang="it-IT" dirty="0" smtClean="0"/>
              <a:t> on the mixing </a:t>
            </a:r>
            <a:r>
              <a:rPr lang="it-IT" dirty="0" err="1" smtClean="0"/>
              <a:t>parameter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</a:t>
            </a:r>
            <a:r>
              <a:rPr lang="it-IT" baseline="30000" dirty="0" smtClean="0">
                <a:sym typeface="Symbol"/>
              </a:rPr>
              <a:t>2</a:t>
            </a:r>
            <a:r>
              <a:rPr lang="it-IT" dirty="0" smtClean="0">
                <a:sym typeface="Symbol"/>
              </a:rPr>
              <a:t> of the dark </a:t>
            </a:r>
            <a:r>
              <a:rPr lang="it-IT" dirty="0" err="1" smtClean="0">
                <a:sym typeface="Symbol"/>
              </a:rPr>
              <a:t>sector</a:t>
            </a:r>
            <a:r>
              <a:rPr lang="it-IT" dirty="0" smtClean="0">
                <a:sym typeface="Symbol"/>
              </a:rPr>
              <a:t> with the Standard Model,  </a:t>
            </a:r>
            <a:r>
              <a:rPr lang="it-IT" dirty="0" err="1" smtClean="0">
                <a:sym typeface="Symbol"/>
              </a:rPr>
              <a:t>as</a:t>
            </a:r>
            <a:r>
              <a:rPr lang="it-IT" dirty="0" smtClean="0">
                <a:sym typeface="Symbol"/>
              </a:rPr>
              <a:t> a </a:t>
            </a:r>
            <a:r>
              <a:rPr lang="it-IT" dirty="0" err="1" smtClean="0">
                <a:sym typeface="Symbol"/>
              </a:rPr>
              <a:t>function</a:t>
            </a:r>
            <a:r>
              <a:rPr lang="it-IT" dirty="0" smtClean="0">
                <a:sym typeface="Symbol"/>
              </a:rPr>
              <a:t> of the U mass, in the </a:t>
            </a:r>
            <a:r>
              <a:rPr lang="it-IT" dirty="0" err="1" smtClean="0">
                <a:sym typeface="Symbol"/>
              </a:rPr>
              <a:t>range</a:t>
            </a:r>
            <a:r>
              <a:rPr lang="it-IT" dirty="0" smtClean="0">
                <a:sym typeface="Symbol"/>
              </a:rPr>
              <a:t> 10</a:t>
            </a:r>
            <a:r>
              <a:rPr lang="it-IT" baseline="30000" dirty="0" smtClean="0">
                <a:sym typeface="Symbol"/>
              </a:rPr>
              <a:t>-5</a:t>
            </a:r>
            <a:r>
              <a:rPr lang="it-IT" dirty="0" smtClean="0">
                <a:sym typeface="Symbol"/>
              </a:rPr>
              <a:t>10</a:t>
            </a:r>
            <a:r>
              <a:rPr lang="it-IT" baseline="30000" dirty="0" smtClean="0">
                <a:sym typeface="Symbol"/>
              </a:rPr>
              <a:t>-7</a:t>
            </a:r>
            <a:r>
              <a:rPr lang="it-IT" dirty="0" smtClean="0">
                <a:sym typeface="Symbol"/>
              </a:rPr>
              <a:t>, </a:t>
            </a:r>
            <a:r>
              <a:rPr lang="it-IT" dirty="0" err="1" smtClean="0">
                <a:sym typeface="Symbol"/>
              </a:rPr>
              <a:t>depending</a:t>
            </a:r>
            <a:r>
              <a:rPr lang="it-IT" dirty="0" smtClean="0">
                <a:sym typeface="Symbol"/>
              </a:rPr>
              <a:t> on the </a:t>
            </a:r>
            <a:r>
              <a:rPr lang="it-IT" dirty="0" err="1" smtClean="0">
                <a:sym typeface="Symbol"/>
              </a:rPr>
              <a:t>process</a:t>
            </a:r>
            <a:r>
              <a:rPr lang="it-IT" dirty="0" smtClean="0">
                <a:sym typeface="Symbol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it-IT" dirty="0" smtClean="0">
              <a:sym typeface="Symbol"/>
            </a:endParaRPr>
          </a:p>
          <a:p>
            <a:pPr>
              <a:buFont typeface="Wingdings" pitchFamily="2" charset="2"/>
              <a:buChar char="q"/>
            </a:pPr>
            <a:r>
              <a:rPr lang="it-IT" dirty="0" smtClean="0">
                <a:sym typeface="Symbol"/>
              </a:rPr>
              <a:t> 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The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upgraded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DAFNE2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luminosity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and the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insertion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of the new detectors in KLOE2 are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expected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to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improve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these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limits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by a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factor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2 or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better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.</a:t>
            </a:r>
          </a:p>
          <a:p>
            <a:pPr>
              <a:buFont typeface="Wingdings" pitchFamily="2" charset="2"/>
              <a:buChar char="q"/>
            </a:pPr>
            <a:endParaRPr lang="it-IT" dirty="0">
              <a:solidFill>
                <a:schemeClr val="accent2"/>
              </a:solidFill>
              <a:sym typeface="Symbol"/>
            </a:endParaRPr>
          </a:p>
          <a:p>
            <a:pPr>
              <a:buFont typeface="Wingdings" pitchFamily="2" charset="2"/>
              <a:buChar char="q"/>
            </a:pPr>
            <a:r>
              <a:rPr lang="it-IT" dirty="0" smtClean="0">
                <a:sym typeface="Symbol"/>
              </a:rPr>
              <a:t> 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New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run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has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just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started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. Stay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tuned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!</a:t>
            </a:r>
            <a:endParaRPr lang="it-IT" sz="20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691680" y="836712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/>
              <a:t>SPARE SLIDES</a:t>
            </a:r>
            <a:endParaRPr lang="it-IT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042988"/>
            <a:ext cx="8286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asellaDiTesto 2"/>
          <p:cNvSpPr txBox="1">
            <a:spLocks noChangeArrowheads="1"/>
          </p:cNvSpPr>
          <p:nvPr/>
        </p:nvSpPr>
        <p:spPr bwMode="auto">
          <a:xfrm>
            <a:off x="1835200" y="44624"/>
            <a:ext cx="5545112" cy="58420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NE: the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Frascati </a:t>
            </a: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>
                <a:latin typeface="Times New Roman" pitchFamily="18" charset="0"/>
                <a:cs typeface="Times New Roman" pitchFamily="18" charset="0"/>
              </a:rPr>
              <a:t>factory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85838"/>
            <a:ext cx="80772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asellaDiTesto 2"/>
          <p:cNvSpPr txBox="1">
            <a:spLocks noChangeArrowheads="1"/>
          </p:cNvSpPr>
          <p:nvPr/>
        </p:nvSpPr>
        <p:spPr bwMode="auto">
          <a:xfrm>
            <a:off x="1547664" y="44624"/>
            <a:ext cx="5904656" cy="585787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The KLOE </a:t>
            </a:r>
            <a:r>
              <a:rPr lang="it-IT" sz="3200" dirty="0" err="1"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at DA</a:t>
            </a: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4000" y="760636"/>
            <a:ext cx="9036000" cy="230832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dirty="0" smtClean="0"/>
              <a:t>KLOE/KLOE2 </a:t>
            </a:r>
            <a:r>
              <a:rPr lang="it-IT" dirty="0" err="1" smtClean="0"/>
              <a:t>is</a:t>
            </a:r>
            <a:r>
              <a:rPr lang="it-IT" dirty="0" smtClean="0"/>
              <a:t> an a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position  to probe a light dark </a:t>
            </a:r>
            <a:r>
              <a:rPr lang="it-IT" dirty="0" err="1" smtClean="0"/>
              <a:t>sector</a:t>
            </a:r>
            <a:r>
              <a:rPr lang="it-IT" dirty="0" smtClean="0"/>
              <a:t> at the </a:t>
            </a:r>
            <a:r>
              <a:rPr lang="it-IT" dirty="0" err="1" smtClean="0"/>
              <a:t>GeV</a:t>
            </a:r>
            <a:r>
              <a:rPr lang="it-IT" dirty="0" smtClean="0"/>
              <a:t> scale, </a:t>
            </a:r>
            <a:r>
              <a:rPr lang="it-IT" dirty="0" err="1" smtClean="0"/>
              <a:t>because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operates</a:t>
            </a:r>
            <a:r>
              <a:rPr lang="it-IT" dirty="0" smtClean="0"/>
              <a:t> on DAFNE </a:t>
            </a:r>
            <a:r>
              <a:rPr lang="it-IT" b="1" u="sng" dirty="0" err="1" smtClean="0">
                <a:solidFill>
                  <a:srgbClr val="FF0000"/>
                </a:solidFill>
              </a:rPr>
              <a:t>exactly</a:t>
            </a:r>
            <a:r>
              <a:rPr lang="it-IT" dirty="0" smtClean="0"/>
              <a:t> at </a:t>
            </a:r>
            <a:r>
              <a:rPr lang="it-IT" dirty="0" err="1" smtClean="0"/>
              <a:t>that</a:t>
            </a:r>
            <a:r>
              <a:rPr lang="it-IT" dirty="0" smtClean="0"/>
              <a:t> scale: </a:t>
            </a:r>
            <a:r>
              <a:rPr lang="it-IT" dirty="0" err="1" smtClean="0"/>
              <a:t>E</a:t>
            </a:r>
            <a:r>
              <a:rPr lang="it-IT" baseline="-25000" dirty="0" err="1" smtClean="0"/>
              <a:t>cm</a:t>
            </a:r>
            <a:r>
              <a:rPr lang="it-IT" dirty="0" smtClean="0">
                <a:sym typeface="Symbol"/>
              </a:rPr>
              <a:t> 1 </a:t>
            </a:r>
            <a:r>
              <a:rPr lang="it-IT" dirty="0" err="1" smtClean="0">
                <a:sym typeface="Symbol"/>
              </a:rPr>
              <a:t>GeV</a:t>
            </a:r>
            <a:endParaRPr lang="it-IT" dirty="0" smtClean="0">
              <a:sym typeface="Symbol"/>
            </a:endParaRPr>
          </a:p>
          <a:p>
            <a:endParaRPr lang="it-IT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Most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of</a:t>
            </a:r>
            <a:r>
              <a:rPr lang="it-IT" dirty="0" smtClean="0">
                <a:sym typeface="Symbol"/>
              </a:rPr>
              <a:t> the </a:t>
            </a:r>
            <a:r>
              <a:rPr lang="it-IT" dirty="0" err="1" smtClean="0">
                <a:sym typeface="Symbol"/>
              </a:rPr>
              <a:t>interesting</a:t>
            </a:r>
            <a:r>
              <a:rPr lang="it-IT" dirty="0" smtClean="0">
                <a:sym typeface="Symbol"/>
              </a:rPr>
              <a:t> dark </a:t>
            </a:r>
            <a:r>
              <a:rPr lang="it-IT" dirty="0" err="1" smtClean="0">
                <a:sym typeface="Symbol"/>
              </a:rPr>
              <a:t>process</a:t>
            </a:r>
            <a:r>
              <a:rPr lang="it-IT" dirty="0" smtClean="0">
                <a:sym typeface="Symbol"/>
              </a:rPr>
              <a:t> cross </a:t>
            </a:r>
            <a:r>
              <a:rPr lang="it-IT" dirty="0" err="1" smtClean="0">
                <a:sym typeface="Symbol"/>
              </a:rPr>
              <a:t>sections</a:t>
            </a:r>
            <a:r>
              <a:rPr lang="it-IT" dirty="0" smtClean="0">
                <a:sym typeface="Symbol"/>
              </a:rPr>
              <a:t> at e</a:t>
            </a:r>
            <a:r>
              <a:rPr lang="it-IT" baseline="30000" dirty="0" smtClean="0">
                <a:sym typeface="Symbol"/>
              </a:rPr>
              <a:t>+</a:t>
            </a:r>
            <a:r>
              <a:rPr lang="it-IT" dirty="0" smtClean="0">
                <a:sym typeface="Symbol"/>
              </a:rPr>
              <a:t>e</a:t>
            </a:r>
            <a:r>
              <a:rPr lang="it-IT" baseline="30000" dirty="0" smtClean="0">
                <a:sym typeface="Symbol"/>
              </a:rPr>
              <a:t>-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colliders</a:t>
            </a:r>
            <a:r>
              <a:rPr lang="it-IT" dirty="0" smtClean="0">
                <a:sym typeface="Symbol"/>
              </a:rPr>
              <a:t> scale </a:t>
            </a:r>
            <a:r>
              <a:rPr lang="it-IT" dirty="0" err="1" smtClean="0">
                <a:sym typeface="Symbol"/>
              </a:rPr>
              <a:t>with</a:t>
            </a:r>
            <a:r>
              <a:rPr lang="it-IT" dirty="0" smtClean="0">
                <a:sym typeface="Symbol"/>
              </a:rPr>
              <a:t> 1/s: a </a:t>
            </a:r>
            <a:r>
              <a:rPr lang="it-IT" dirty="0" err="1" smtClean="0">
                <a:sym typeface="Symbol"/>
              </a:rPr>
              <a:t>factor</a:t>
            </a:r>
            <a:r>
              <a:rPr lang="it-IT" dirty="0" smtClean="0">
                <a:sym typeface="Symbol"/>
              </a:rPr>
              <a:t> 100 </a:t>
            </a:r>
            <a:r>
              <a:rPr lang="it-IT" dirty="0" err="1" smtClean="0">
                <a:sym typeface="Symbol"/>
              </a:rPr>
              <a:t>wrt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to</a:t>
            </a:r>
            <a:r>
              <a:rPr lang="it-IT" dirty="0" smtClean="0">
                <a:sym typeface="Symbol"/>
              </a:rPr>
              <a:t> B </a:t>
            </a:r>
            <a:r>
              <a:rPr lang="it-IT" dirty="0" err="1" smtClean="0">
                <a:sym typeface="Symbol"/>
              </a:rPr>
              <a:t>factories</a:t>
            </a:r>
            <a:r>
              <a:rPr lang="it-IT" dirty="0" smtClean="0">
                <a:sym typeface="Symbol"/>
              </a:rPr>
              <a:t>, </a:t>
            </a:r>
            <a:r>
              <a:rPr lang="it-IT" dirty="0" err="1" smtClean="0">
                <a:sym typeface="Symbol"/>
              </a:rPr>
              <a:t>which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almost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compensates</a:t>
            </a:r>
            <a:r>
              <a:rPr lang="it-IT" dirty="0" smtClean="0">
                <a:sym typeface="Symbol"/>
              </a:rPr>
              <a:t>  the </a:t>
            </a:r>
            <a:r>
              <a:rPr lang="it-IT" dirty="0" err="1" smtClean="0">
                <a:sym typeface="Symbol"/>
              </a:rPr>
              <a:t>integrated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luminosity</a:t>
            </a:r>
            <a:r>
              <a:rPr lang="it-IT" dirty="0" smtClean="0">
                <a:sym typeface="Symbol"/>
              </a:rPr>
              <a:t> </a:t>
            </a:r>
          </a:p>
          <a:p>
            <a:endParaRPr lang="it-IT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It</a:t>
            </a:r>
            <a:r>
              <a:rPr lang="it-IT" dirty="0" smtClean="0">
                <a:sym typeface="Symbol"/>
              </a:rPr>
              <a:t>’s a </a:t>
            </a:r>
            <a:r>
              <a:rPr lang="it-IT" dirty="0" err="1" smtClean="0">
                <a:sym typeface="Symbol"/>
              </a:rPr>
              <a:t>unique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place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to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study</a:t>
            </a:r>
            <a:r>
              <a:rPr lang="it-IT" dirty="0" smtClean="0">
                <a:sym typeface="Symbol"/>
              </a:rPr>
              <a:t>  some rare 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meson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decays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 (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it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’s a </a:t>
            </a:r>
            <a:r>
              <a:rPr lang="el-GR" dirty="0" smtClean="0">
                <a:latin typeface="Times New Roman"/>
                <a:cs typeface="Times New Roman"/>
                <a:sym typeface="Symbol"/>
              </a:rPr>
              <a:t>Φ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factory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, 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folks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!)</a:t>
            </a:r>
            <a:endParaRPr lang="it-IT" dirty="0" smtClean="0">
              <a:sym typeface="Symbo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3789040"/>
            <a:ext cx="7704856" cy="2554545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sz="2000" dirty="0" err="1" smtClean="0"/>
              <a:t>Decay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el-GR" sz="2000" dirty="0" smtClean="0">
                <a:latin typeface="Times New Roman"/>
                <a:cs typeface="Times New Roman"/>
              </a:rPr>
              <a:t>Φ</a:t>
            </a:r>
            <a:r>
              <a:rPr lang="it-IT" sz="2000" dirty="0" smtClean="0"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latin typeface="Times New Roman"/>
                <a:cs typeface="Times New Roman"/>
              </a:rPr>
              <a:t>meson</a:t>
            </a:r>
            <a:r>
              <a:rPr lang="it-IT" sz="2000" dirty="0" smtClean="0"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latin typeface="Times New Roman"/>
                <a:cs typeface="Times New Roman"/>
              </a:rPr>
              <a:t>into</a:t>
            </a:r>
            <a:r>
              <a:rPr lang="it-IT" sz="2000" dirty="0" smtClean="0">
                <a:latin typeface="Times New Roman"/>
                <a:cs typeface="Times New Roman"/>
              </a:rPr>
              <a:t> a U </a:t>
            </a:r>
            <a:r>
              <a:rPr lang="it-IT" sz="2000" dirty="0" err="1" smtClean="0">
                <a:latin typeface="Times New Roman"/>
                <a:cs typeface="Times New Roman"/>
              </a:rPr>
              <a:t>boson</a:t>
            </a:r>
            <a:r>
              <a:rPr lang="it-IT" sz="2000" dirty="0" smtClean="0">
                <a:latin typeface="Times New Roman"/>
                <a:cs typeface="Times New Roman"/>
              </a:rPr>
              <a:t> + a </a:t>
            </a:r>
            <a:r>
              <a:rPr lang="it-IT" sz="2000" dirty="0" err="1" smtClean="0">
                <a:latin typeface="Times New Roman"/>
                <a:cs typeface="Times New Roman"/>
              </a:rPr>
              <a:t>pseudoscalar</a:t>
            </a:r>
            <a:r>
              <a:rPr lang="it-IT" sz="2000" dirty="0" smtClean="0"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latin typeface="Times New Roman"/>
                <a:cs typeface="Times New Roman"/>
              </a:rPr>
              <a:t>particle</a:t>
            </a:r>
            <a:r>
              <a:rPr lang="it-IT" sz="2000" dirty="0" smtClean="0">
                <a:latin typeface="Times New Roman"/>
                <a:cs typeface="Times New Roman"/>
              </a:rPr>
              <a:t>: 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Φ→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U  </a:t>
            </a:r>
            <a:r>
              <a:rPr lang="it-IT" sz="2000" dirty="0" err="1" smtClean="0">
                <a:latin typeface="Times New Roman"/>
                <a:cs typeface="Times New Roman"/>
                <a:sym typeface="Symbol"/>
              </a:rPr>
              <a:t>with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U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→πππ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it-IT" sz="2000" dirty="0" smtClean="0"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cs typeface="Times New Roman" pitchFamily="18" charset="0"/>
              </a:rPr>
              <a:t>Associated </a:t>
            </a:r>
            <a:r>
              <a:rPr lang="en-US" sz="2000" dirty="0" err="1" smtClean="0">
                <a:cs typeface="Times New Roman" pitchFamily="18" charset="0"/>
              </a:rPr>
              <a:t>Uγ</a:t>
            </a:r>
            <a:r>
              <a:rPr lang="en-US" sz="2000" dirty="0" smtClean="0">
                <a:cs typeface="Times New Roman" pitchFamily="18" charset="0"/>
              </a:rPr>
              <a:t> process, via the resonant </a:t>
            </a:r>
            <a:r>
              <a:rPr lang="en-US" sz="2000" dirty="0" err="1" smtClean="0">
                <a:cs typeface="Times New Roman" pitchFamily="18" charset="0"/>
              </a:rPr>
              <a:t>radiative</a:t>
            </a:r>
            <a:r>
              <a:rPr lang="en-US" sz="2000" dirty="0" smtClean="0">
                <a:cs typeface="Times New Roman" pitchFamily="18" charset="0"/>
              </a:rPr>
              <a:t> production of a U boson and its subsequent decay into a lepton  pair : </a:t>
            </a:r>
            <a:r>
              <a:rPr lang="en-US" sz="2000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000" baseline="30000" dirty="0" err="1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</a:t>
            </a:r>
            <a:endParaRPr lang="en-US" sz="20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Higgsstrahlung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process</a:t>
            </a: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,  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in the </a:t>
            </a:r>
            <a:r>
              <a:rPr lang="it-IT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latin typeface="Times" pitchFamily="18" charset="0"/>
                <a:cs typeface="Times" pitchFamily="18" charset="0"/>
              </a:rPr>
              <a:t>h</a:t>
            </a:r>
            <a:r>
              <a:rPr lang="it-IT" sz="2000" dirty="0" smtClean="0">
                <a:latin typeface="Times" pitchFamily="18" charset="0"/>
                <a:cs typeface="Times" pitchFamily="18" charset="0"/>
              </a:rPr>
              <a:t>&lt;</a:t>
            </a:r>
            <a:r>
              <a:rPr lang="it-IT" sz="2000" dirty="0" err="1" smtClean="0"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latin typeface="Times" pitchFamily="18" charset="0"/>
                <a:cs typeface="Times" pitchFamily="18" charset="0"/>
              </a:rPr>
              <a:t>U</a:t>
            </a:r>
            <a:r>
              <a:rPr lang="it-IT" sz="2000" dirty="0" smtClean="0">
                <a:latin typeface="Times" pitchFamily="18" charset="0"/>
                <a:cs typeface="Times" pitchFamily="18" charset="0"/>
              </a:rPr>
              <a:t> scenario, with an </a:t>
            </a:r>
            <a:r>
              <a:rPr lang="it-IT" sz="2000" dirty="0" err="1" smtClean="0">
                <a:latin typeface="Times" pitchFamily="18" charset="0"/>
                <a:cs typeface="Times" pitchFamily="18" charset="0"/>
              </a:rPr>
              <a:t>invisible</a:t>
            </a:r>
            <a:r>
              <a:rPr lang="it-IT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latin typeface="Times" pitchFamily="18" charset="0"/>
                <a:cs typeface="Times" pitchFamily="18" charset="0"/>
              </a:rPr>
              <a:t>Higgs</a:t>
            </a:r>
            <a:r>
              <a:rPr lang="it-IT" sz="2000" dirty="0" smtClean="0">
                <a:latin typeface="Times" pitchFamily="18" charset="0"/>
                <a:cs typeface="Times" pitchFamily="18" charset="0"/>
              </a:rPr>
              <a:t>:  </a:t>
            </a:r>
            <a:r>
              <a:rPr lang="en-US" sz="2000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000" baseline="30000" dirty="0" err="1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l-GR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cs typeface="Times New Roman" pitchFamily="18" charset="0"/>
              </a:rPr>
              <a:t>Uh→</a:t>
            </a:r>
            <a:r>
              <a:rPr lang="el-GR" sz="2000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it-IT" sz="2000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+ </a:t>
            </a:r>
            <a:r>
              <a:rPr lang="it-IT" sz="2000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missing</a:t>
            </a:r>
            <a:r>
              <a:rPr lang="it-IT" sz="2000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energy</a:t>
            </a:r>
            <a:r>
              <a:rPr lang="it-IT" sz="2000" dirty="0" smtClean="0">
                <a:latin typeface="Times" pitchFamily="18" charset="0"/>
                <a:cs typeface="Times" pitchFamily="18" charset="0"/>
              </a:rPr>
              <a:t>.</a:t>
            </a:r>
            <a:endParaRPr lang="it-IT" sz="2000" dirty="0"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15816" y="314096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rgbClr val="FF0000"/>
                </a:solidFill>
              </a:rPr>
              <a:t>Outline</a:t>
            </a:r>
            <a:r>
              <a:rPr lang="it-IT" sz="3200" dirty="0" smtClean="0">
                <a:solidFill>
                  <a:srgbClr val="FF0000"/>
                </a:solidFill>
              </a:rPr>
              <a:t> of the talk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35913"/>
            <a:ext cx="3744416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Dark </a:t>
            </a:r>
            <a:r>
              <a:rPr lang="it-IT" sz="3200" dirty="0" err="1" smtClean="0"/>
              <a:t>forces</a:t>
            </a:r>
            <a:r>
              <a:rPr lang="it-IT" sz="3200" dirty="0" smtClean="0"/>
              <a:t> at KLOE</a:t>
            </a:r>
            <a:endParaRPr lang="it-IT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100392" y="6309320"/>
            <a:ext cx="864096" cy="365125"/>
          </a:xfrm>
        </p:spPr>
        <p:txBody>
          <a:bodyPr/>
          <a:lstStyle/>
          <a:p>
            <a:fld id="{DC29EF7C-0222-6B42-B3FE-5B487549CB4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9362" y="912894"/>
            <a:ext cx="8066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The irreducible background </a:t>
            </a:r>
            <a:r>
              <a:rPr lang="it-IT" i="1" dirty="0" err="1" smtClean="0">
                <a:latin typeface="Symbol" charset="2"/>
                <a:cs typeface="Symbol" charset="2"/>
              </a:rPr>
              <a:t>F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 → η e</a:t>
            </a:r>
            <a:r>
              <a:rPr lang="en-US" i="1" baseline="30000" dirty="0" smtClean="0">
                <a:latin typeface="Times" pitchFamily="18" charset="0"/>
                <a:cs typeface="Times" pitchFamily="18" charset="0"/>
              </a:rPr>
              <a:t>+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e</a:t>
            </a:r>
            <a:r>
              <a:rPr lang="en-US" i="1" baseline="30000" dirty="0" smtClean="0">
                <a:latin typeface="Times" pitchFamily="18" charset="0"/>
                <a:cs typeface="Times" pitchFamily="18" charset="0"/>
              </a:rPr>
              <a:t>−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, η → πππ,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has been simulated according to a Vector Meson Dominance parameterization:</a:t>
            </a:r>
            <a:endParaRPr lang="it-IT" dirty="0"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213551" y="1674876"/>
            <a:ext cx="7865657" cy="1347844"/>
            <a:chOff x="213551" y="1674876"/>
            <a:chExt cx="8473249" cy="1752600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551" y="1674876"/>
              <a:ext cx="844867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8577072" y="2779776"/>
              <a:ext cx="109728" cy="402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2208" y="3073908"/>
            <a:ext cx="129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" pitchFamily="18" charset="0"/>
                <a:cs typeface="Times" pitchFamily="18" charset="0"/>
              </a:rPr>
              <a:t>with,</a:t>
            </a:r>
            <a:endParaRPr lang="it-IT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919" y="3003947"/>
            <a:ext cx="1863281" cy="58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olo 1"/>
          <p:cNvSpPr txBox="1">
            <a:spLocks/>
          </p:cNvSpPr>
          <p:nvPr/>
        </p:nvSpPr>
        <p:spPr>
          <a:xfrm>
            <a:off x="1296144" y="44624"/>
            <a:ext cx="6948264" cy="576064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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η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U,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3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dalitz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decay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simulation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it-IT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6293409" y="479248"/>
            <a:ext cx="2815095" cy="2229672"/>
            <a:chOff x="5429313" y="1631376"/>
            <a:chExt cx="2815095" cy="2229672"/>
          </a:xfrm>
        </p:grpSpPr>
        <p:grpSp>
          <p:nvGrpSpPr>
            <p:cNvPr id="12" name="Gruppo 11"/>
            <p:cNvGrpSpPr/>
            <p:nvPr/>
          </p:nvGrpSpPr>
          <p:grpSpPr>
            <a:xfrm>
              <a:off x="5584051" y="1631376"/>
              <a:ext cx="2660357" cy="2229672"/>
              <a:chOff x="5584051" y="1631376"/>
              <a:chExt cx="3308428" cy="2877744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4051" y="1631376"/>
                <a:ext cx="3308428" cy="287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 flipV="1">
                <a:off x="7295952" y="3107288"/>
                <a:ext cx="259023" cy="6965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99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 flipV="1">
                <a:off x="5919409" y="3107288"/>
                <a:ext cx="976536" cy="102020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1F1F7A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6372200" y="3284984"/>
              <a:ext cx="957313" cy="30777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FF0000"/>
                  </a:solidFill>
                  <a:ea typeface="MS PGothic" pitchFamily="34" charset="-128"/>
                </a:rPr>
                <a:t>t</a:t>
              </a:r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  <a:cs typeface="+mn-cs"/>
                </a:rPr>
                <a:t>rue </a:t>
              </a:r>
              <a:r>
                <a:rPr lang="en-US" sz="1400" dirty="0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  <a:cs typeface="+mn-cs"/>
                </a:rPr>
                <a:t>vertex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5429313" y="3501008"/>
              <a:ext cx="942887" cy="30777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2"/>
                  </a:solidFill>
                  <a:ea typeface="MS PGothic" pitchFamily="34" charset="-128"/>
                </a:rPr>
                <a:t>r</a:t>
              </a:r>
              <a:r>
                <a:rPr lang="en-US" sz="1400" dirty="0" smtClean="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  <a:cs typeface="+mn-cs"/>
                </a:rPr>
                <a:t>ec</a:t>
              </a:r>
              <a:r>
                <a:rPr lang="en-US" sz="1400" dirty="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  <a:cs typeface="+mn-cs"/>
                </a:rPr>
                <a:t>. vertex</a:t>
              </a: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0" y="620688"/>
            <a:ext cx="622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Photon</a:t>
            </a:r>
            <a:r>
              <a:rPr lang="it-IT" sz="1600" dirty="0" smtClean="0"/>
              <a:t> </a:t>
            </a:r>
            <a:r>
              <a:rPr lang="it-IT" sz="1600" dirty="0" err="1" smtClean="0"/>
              <a:t>conversions</a:t>
            </a:r>
            <a:r>
              <a:rPr lang="it-IT" sz="1600" dirty="0" smtClean="0"/>
              <a:t>, </a:t>
            </a:r>
            <a:r>
              <a:rPr lang="it-IT" sz="1600" dirty="0" err="1" smtClean="0"/>
              <a:t>mainly</a:t>
            </a:r>
            <a:r>
              <a:rPr lang="it-IT" sz="1600" dirty="0" smtClean="0"/>
              <a:t> on the </a:t>
            </a:r>
            <a:r>
              <a:rPr lang="it-IT" sz="1600" dirty="0" err="1" smtClean="0"/>
              <a:t>beam</a:t>
            </a:r>
            <a:r>
              <a:rPr lang="it-IT" sz="1600" dirty="0" smtClean="0"/>
              <a:t> pipe (BP) and on the </a:t>
            </a:r>
            <a:r>
              <a:rPr lang="it-IT" sz="1600" dirty="0" err="1" smtClean="0"/>
              <a:t>drift</a:t>
            </a:r>
            <a:r>
              <a:rPr lang="it-IT" sz="1600" dirty="0" smtClean="0"/>
              <a:t> </a:t>
            </a:r>
            <a:r>
              <a:rPr lang="it-IT" sz="1600" dirty="0" err="1" smtClean="0"/>
              <a:t>chamber</a:t>
            </a:r>
            <a:r>
              <a:rPr lang="it-IT" sz="1600" dirty="0" smtClean="0"/>
              <a:t> </a:t>
            </a:r>
            <a:r>
              <a:rPr lang="it-IT" sz="1600" dirty="0" err="1" smtClean="0"/>
              <a:t>wall</a:t>
            </a:r>
            <a:r>
              <a:rPr lang="it-IT" sz="1600" dirty="0" smtClean="0"/>
              <a:t> (DCW), can simulate </a:t>
            </a:r>
            <a:r>
              <a:rPr lang="it-IT" sz="1600" dirty="0" err="1" smtClean="0"/>
              <a:t>an</a:t>
            </a:r>
            <a:r>
              <a:rPr lang="it-IT" sz="1600" dirty="0" smtClean="0"/>
              <a:t> e</a:t>
            </a:r>
            <a:r>
              <a:rPr lang="it-IT" sz="1600" baseline="30000" dirty="0" smtClean="0"/>
              <a:t>+</a:t>
            </a:r>
            <a:r>
              <a:rPr lang="it-IT" sz="1600" dirty="0" smtClean="0"/>
              <a:t>e</a:t>
            </a:r>
            <a:r>
              <a:rPr lang="it-IT" sz="1600" baseline="30000" dirty="0" smtClean="0"/>
              <a:t>-</a:t>
            </a:r>
            <a:r>
              <a:rPr lang="it-IT" sz="1600" dirty="0" smtClean="0"/>
              <a:t> </a:t>
            </a:r>
            <a:r>
              <a:rPr lang="it-IT" sz="1600" dirty="0" err="1" smtClean="0"/>
              <a:t>pair</a:t>
            </a:r>
            <a:r>
              <a:rPr lang="it-IT" sz="1600" dirty="0" smtClean="0"/>
              <a:t> </a:t>
            </a:r>
            <a:r>
              <a:rPr lang="it-IT" sz="1600" dirty="0" err="1" smtClean="0"/>
              <a:t>from</a:t>
            </a:r>
            <a:r>
              <a:rPr lang="it-IT" sz="1600" dirty="0" smtClean="0"/>
              <a:t> the </a:t>
            </a:r>
            <a:r>
              <a:rPr lang="it-IT" sz="1600" dirty="0" err="1" smtClean="0"/>
              <a:t>interaction</a:t>
            </a:r>
            <a:r>
              <a:rPr lang="it-IT" sz="1600" dirty="0" smtClean="0"/>
              <a:t> </a:t>
            </a:r>
            <a:r>
              <a:rPr lang="it-IT" sz="1600" dirty="0" err="1" smtClean="0"/>
              <a:t>point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043608" y="126876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Track</a:t>
            </a:r>
            <a:r>
              <a:rPr lang="it-IT" sz="1400" dirty="0" smtClean="0"/>
              <a:t> back </a:t>
            </a:r>
            <a:r>
              <a:rPr lang="it-IT" sz="1400" dirty="0" err="1" smtClean="0"/>
              <a:t>to</a:t>
            </a:r>
            <a:r>
              <a:rPr lang="it-IT" sz="1400" dirty="0" smtClean="0"/>
              <a:t> BP/DCW and </a:t>
            </a:r>
            <a:r>
              <a:rPr lang="it-IT" sz="1400" dirty="0" err="1" smtClean="0"/>
              <a:t>reconstruct</a:t>
            </a:r>
            <a:r>
              <a:rPr lang="it-IT" sz="1400" dirty="0" smtClean="0"/>
              <a:t> </a:t>
            </a:r>
            <a:r>
              <a:rPr lang="it-IT" sz="1400" dirty="0" err="1" smtClean="0"/>
              <a:t>M</a:t>
            </a:r>
            <a:r>
              <a:rPr lang="it-IT" sz="1400" baseline="-25000" dirty="0" err="1" smtClean="0"/>
              <a:t>ee</a:t>
            </a:r>
            <a:r>
              <a:rPr lang="it-IT" sz="1400" dirty="0" smtClean="0"/>
              <a:t> and </a:t>
            </a:r>
            <a:r>
              <a:rPr lang="it-IT" sz="1400" dirty="0" err="1" smtClean="0"/>
              <a:t>distance</a:t>
            </a:r>
            <a:r>
              <a:rPr lang="it-IT" sz="1400" dirty="0" smtClean="0"/>
              <a:t> D</a:t>
            </a:r>
            <a:r>
              <a:rPr lang="it-IT" sz="1400" baseline="-25000" dirty="0" smtClean="0"/>
              <a:t>ee</a:t>
            </a:r>
            <a:r>
              <a:rPr lang="it-IT" sz="1400" dirty="0" smtClean="0"/>
              <a:t> (</a:t>
            </a:r>
            <a:r>
              <a:rPr lang="it-IT" sz="1400" dirty="0" err="1" smtClean="0"/>
              <a:t>both</a:t>
            </a:r>
            <a:r>
              <a:rPr lang="it-IT" sz="1400" dirty="0" smtClean="0"/>
              <a:t> </a:t>
            </a:r>
            <a:r>
              <a:rPr lang="it-IT" sz="1400" dirty="0" err="1" smtClean="0"/>
              <a:t>small</a:t>
            </a:r>
            <a:r>
              <a:rPr lang="it-IT" sz="1400" dirty="0" smtClean="0"/>
              <a:t> </a:t>
            </a:r>
            <a:r>
              <a:rPr lang="it-IT" sz="1400" dirty="0" err="1" smtClean="0"/>
              <a:t>if</a:t>
            </a:r>
            <a:r>
              <a:rPr lang="it-IT" sz="1400" dirty="0" smtClean="0"/>
              <a:t> </a:t>
            </a:r>
            <a:r>
              <a:rPr lang="it-IT" sz="1400" dirty="0" smtClean="0">
                <a:sym typeface="Symbol"/>
              </a:rPr>
              <a:t> </a:t>
            </a:r>
            <a:r>
              <a:rPr lang="it-IT" sz="1400" dirty="0" err="1" smtClean="0">
                <a:sym typeface="Symbol"/>
              </a:rPr>
              <a:t>conversion</a:t>
            </a:r>
            <a:r>
              <a:rPr lang="it-IT" sz="1400" dirty="0" smtClean="0">
                <a:sym typeface="Symbol"/>
              </a:rPr>
              <a:t>)</a:t>
            </a:r>
            <a:endParaRPr lang="it-IT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r="1630"/>
          <a:stretch>
            <a:fillRect/>
          </a:stretch>
        </p:blipFill>
        <p:spPr bwMode="auto">
          <a:xfrm>
            <a:off x="0" y="2564904"/>
            <a:ext cx="2987824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 l="330" r="4746"/>
          <a:stretch>
            <a:fillRect/>
          </a:stretch>
        </p:blipFill>
        <p:spPr bwMode="auto">
          <a:xfrm>
            <a:off x="3059832" y="2564904"/>
            <a:ext cx="288032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 l="5317" r="6456"/>
          <a:stretch>
            <a:fillRect/>
          </a:stretch>
        </p:blipFill>
        <p:spPr bwMode="auto">
          <a:xfrm>
            <a:off x="6084168" y="2564904"/>
            <a:ext cx="2952328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uppo 26"/>
          <p:cNvGrpSpPr/>
          <p:nvPr/>
        </p:nvGrpSpPr>
        <p:grpSpPr>
          <a:xfrm>
            <a:off x="5148064" y="4509120"/>
            <a:ext cx="3644286" cy="2179985"/>
            <a:chOff x="5292080" y="4437112"/>
            <a:chExt cx="3644286" cy="2179985"/>
          </a:xfrm>
        </p:grpSpPr>
        <p:grpSp>
          <p:nvGrpSpPr>
            <p:cNvPr id="23" name="Group 16"/>
            <p:cNvGrpSpPr/>
            <p:nvPr/>
          </p:nvGrpSpPr>
          <p:grpSpPr>
            <a:xfrm>
              <a:off x="5292080" y="4437112"/>
              <a:ext cx="3644286" cy="2016224"/>
              <a:chOff x="3961037" y="3254532"/>
              <a:chExt cx="5202300" cy="3246980"/>
            </a:xfrm>
          </p:grpSpPr>
          <p:pic>
            <p:nvPicPr>
              <p:cNvPr id="25" name="Picture 3" descr="C:\Users\Ivano\Desktop\bosone_U\pres.GM.luglio\fermilab_tesi\fermilab_tesi\0_0_5_5_DTe_eplu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9162"/>
              <a:stretch>
                <a:fillRect/>
              </a:stretch>
            </p:blipFill>
            <p:spPr bwMode="auto">
              <a:xfrm>
                <a:off x="3961037" y="3296736"/>
                <a:ext cx="5202300" cy="3204776"/>
              </a:xfrm>
              <a:prstGeom prst="rect">
                <a:avLst/>
              </a:prstGeom>
              <a:noFill/>
            </p:spPr>
          </p:pic>
          <p:sp>
            <p:nvSpPr>
              <p:cNvPr id="26" name="TextBox 15"/>
              <p:cNvSpPr txBox="1"/>
              <p:nvPr/>
            </p:nvSpPr>
            <p:spPr>
              <a:xfrm>
                <a:off x="3970025" y="3254532"/>
                <a:ext cx="130020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it-IT" dirty="0"/>
              </a:p>
            </p:txBody>
          </p:sp>
        </p:grpSp>
        <p:sp>
          <p:nvSpPr>
            <p:cNvPr id="24" name="TextBox 18"/>
            <p:cNvSpPr txBox="1"/>
            <p:nvPr/>
          </p:nvSpPr>
          <p:spPr>
            <a:xfrm>
              <a:off x="7868580" y="6309320"/>
              <a:ext cx="951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 smtClean="0">
                  <a:cs typeface="Times New Roman" pitchFamily="18" charset="0"/>
                </a:rPr>
                <a:t>DTe</a:t>
              </a:r>
              <a:r>
                <a:rPr lang="it-IT" sz="1400" b="1" dirty="0" smtClean="0">
                  <a:cs typeface="Times New Roman" pitchFamily="18" charset="0"/>
                </a:rPr>
                <a:t> (ns)</a:t>
              </a:r>
              <a:endParaRPr lang="it-IT" sz="1400" b="1" baseline="-25000" dirty="0" smtClean="0">
                <a:cs typeface="Times New Roman" pitchFamily="18" charset="0"/>
              </a:endParaRP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179512" y="4725144"/>
            <a:ext cx="4752528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it-IT" dirty="0" smtClean="0">
                <a:sym typeface="Symbol"/>
              </a:rPr>
              <a:t>K</a:t>
            </a:r>
            <a:r>
              <a:rPr lang="it-IT" baseline="-25000" dirty="0" smtClean="0">
                <a:sym typeface="Symbol"/>
              </a:rPr>
              <a:t>L</a:t>
            </a:r>
            <a:r>
              <a:rPr lang="it-IT" dirty="0" smtClean="0">
                <a:sym typeface="Symbol"/>
              </a:rPr>
              <a:t>K</a:t>
            </a:r>
            <a:r>
              <a:rPr lang="it-IT" baseline="-25000" dirty="0" smtClean="0">
                <a:sym typeface="Symbol"/>
              </a:rPr>
              <a:t>S</a:t>
            </a:r>
            <a:r>
              <a:rPr lang="it-IT" dirty="0" smtClean="0">
                <a:sym typeface="Symbol"/>
              </a:rPr>
              <a:t>, K</a:t>
            </a:r>
            <a:r>
              <a:rPr lang="it-IT" baseline="-25000" dirty="0" smtClean="0">
                <a:sym typeface="Symbol"/>
              </a:rPr>
              <a:t>S</a:t>
            </a:r>
            <a:r>
              <a:rPr lang="it-IT" dirty="0" smtClean="0">
                <a:sym typeface="Symbol"/>
              </a:rPr>
              <a:t></a:t>
            </a:r>
            <a:r>
              <a:rPr lang="it-IT" baseline="30000" dirty="0" smtClean="0">
                <a:sym typeface="Symbol"/>
              </a:rPr>
              <a:t>+</a:t>
            </a:r>
            <a:r>
              <a:rPr lang="it-IT" dirty="0" smtClean="0">
                <a:sym typeface="Symbol"/>
              </a:rPr>
              <a:t></a:t>
            </a:r>
            <a:r>
              <a:rPr lang="it-IT" baseline="30000" dirty="0" smtClean="0">
                <a:sym typeface="Symbol"/>
              </a:rPr>
              <a:t>-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rejected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with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ToF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technique</a:t>
            </a:r>
            <a:r>
              <a:rPr lang="it-IT" dirty="0" smtClean="0">
                <a:sym typeface="Symbol"/>
              </a:rPr>
              <a:t>:</a:t>
            </a:r>
          </a:p>
          <a:p>
            <a:pPr marL="285750" indent="-285750"/>
            <a:endParaRPr lang="it-IT" sz="1400" dirty="0" smtClean="0">
              <a:sym typeface="Symbol"/>
            </a:endParaRPr>
          </a:p>
          <a:p>
            <a:pPr marL="285750" indent="-285750"/>
            <a:r>
              <a:rPr lang="it-IT" sz="1400" dirty="0" err="1" smtClean="0">
                <a:sym typeface="Symbol"/>
              </a:rPr>
              <a:t>measured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time</a:t>
            </a:r>
            <a:r>
              <a:rPr lang="it-IT" sz="1400" dirty="0" smtClean="0">
                <a:sym typeface="Symbol"/>
              </a:rPr>
              <a:t> on EMC (T</a:t>
            </a:r>
            <a:r>
              <a:rPr lang="it-IT" sz="1400" baseline="-25000" dirty="0" smtClean="0">
                <a:sym typeface="Symbol"/>
              </a:rPr>
              <a:t>EMC</a:t>
            </a:r>
            <a:r>
              <a:rPr lang="it-IT" sz="1400" dirty="0" smtClean="0">
                <a:sym typeface="Symbol"/>
              </a:rPr>
              <a:t>) – </a:t>
            </a:r>
            <a:r>
              <a:rPr lang="it-IT" sz="1400" dirty="0" err="1" smtClean="0">
                <a:sym typeface="Symbol"/>
              </a:rPr>
              <a:t>expected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time</a:t>
            </a:r>
            <a:r>
              <a:rPr lang="it-IT" sz="1400" dirty="0" smtClean="0">
                <a:sym typeface="Symbol"/>
              </a:rPr>
              <a:t> in electron</a:t>
            </a:r>
          </a:p>
          <a:p>
            <a:pPr marL="285750" indent="-285750"/>
            <a:r>
              <a:rPr lang="it-IT" sz="1400" dirty="0" err="1" smtClean="0">
                <a:sym typeface="Symbol"/>
              </a:rPr>
              <a:t>hypothesis</a:t>
            </a:r>
            <a:r>
              <a:rPr lang="it-IT" sz="1400" dirty="0" smtClean="0">
                <a:sym typeface="Symbol"/>
              </a:rPr>
              <a:t> (</a:t>
            </a:r>
            <a:r>
              <a:rPr lang="en-US" sz="1400" dirty="0" smtClean="0"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sz="1400" baseline="-25000" dirty="0" smtClean="0">
                <a:ea typeface="ＭＳ Ｐゴシック" pitchFamily="34" charset="-128"/>
                <a:cs typeface="Times New Roman" pitchFamily="18" charset="0"/>
              </a:rPr>
              <a:t>track</a:t>
            </a:r>
            <a:r>
              <a:rPr lang="en-US" sz="1400" dirty="0" smtClean="0">
                <a:ea typeface="ＭＳ Ｐゴシック" pitchFamily="34" charset="-128"/>
                <a:cs typeface="Times New Roman" pitchFamily="18" charset="0"/>
              </a:rPr>
              <a:t> = L</a:t>
            </a:r>
            <a:r>
              <a:rPr lang="en-US" sz="1400" baseline="-25000" dirty="0" smtClean="0">
                <a:ea typeface="ＭＳ Ｐゴシック" pitchFamily="34" charset="-128"/>
                <a:cs typeface="Times New Roman" pitchFamily="18" charset="0"/>
              </a:rPr>
              <a:t>track</a:t>
            </a:r>
            <a:r>
              <a:rPr lang="en-US" sz="1400" dirty="0" smtClean="0">
                <a:ea typeface="ＭＳ Ｐゴシック" pitchFamily="34" charset="-128"/>
                <a:cs typeface="Times New Roman" pitchFamily="18" charset="0"/>
              </a:rPr>
              <a:t>/β</a:t>
            </a:r>
            <a:r>
              <a:rPr lang="en-US" sz="1400" baseline="-25000" dirty="0" smtClean="0"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en-US" sz="1400" dirty="0" smtClean="0"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sz="1400" dirty="0" smtClean="0">
                <a:latin typeface="Times" pitchFamily="18" charset="0"/>
                <a:ea typeface="ＭＳ Ｐゴシック" pitchFamily="34" charset="-128"/>
                <a:cs typeface="Times" pitchFamily="18" charset="0"/>
              </a:rPr>
              <a:t>)</a:t>
            </a:r>
            <a:r>
              <a:rPr lang="it-IT" sz="1400" dirty="0" smtClean="0">
                <a:sym typeface="Symbol"/>
              </a:rPr>
              <a:t>: </a:t>
            </a:r>
            <a:r>
              <a:rPr lang="it-IT" sz="1400" dirty="0" err="1" smtClean="0">
                <a:cs typeface="Times New Roman" pitchFamily="18" charset="0"/>
                <a:sym typeface="Symbol"/>
              </a:rPr>
              <a:t>DT</a:t>
            </a:r>
            <a:r>
              <a:rPr lang="it-IT" sz="1400" baseline="-25000" dirty="0" err="1" smtClean="0">
                <a:cs typeface="Times New Roman" pitchFamily="18" charset="0"/>
                <a:sym typeface="Symbol"/>
              </a:rPr>
              <a:t>e</a:t>
            </a:r>
            <a:r>
              <a:rPr lang="it-IT" sz="1400" dirty="0" err="1" smtClean="0">
                <a:cs typeface="Times New Roman" pitchFamily="18" charset="0"/>
                <a:sym typeface="Symbol"/>
              </a:rPr>
              <a:t>=</a:t>
            </a:r>
            <a:r>
              <a:rPr lang="it-IT" sz="1400" dirty="0" smtClean="0">
                <a:cs typeface="Times New Roman" pitchFamily="18" charset="0"/>
                <a:sym typeface="Symbol"/>
              </a:rPr>
              <a:t> T</a:t>
            </a:r>
            <a:r>
              <a:rPr lang="it-IT" sz="1400" baseline="-25000" dirty="0" smtClean="0">
                <a:cs typeface="Times New Roman" pitchFamily="18" charset="0"/>
                <a:sym typeface="Symbol"/>
              </a:rPr>
              <a:t>EMC</a:t>
            </a:r>
            <a:r>
              <a:rPr lang="it-IT" sz="1400" dirty="0" smtClean="0">
                <a:cs typeface="Times New Roman" pitchFamily="18" charset="0"/>
                <a:sym typeface="Symbol"/>
              </a:rPr>
              <a:t>-</a:t>
            </a:r>
            <a:r>
              <a:rPr lang="en-US" sz="1400" dirty="0" smtClean="0">
                <a:ea typeface="ＭＳ Ｐゴシック" pitchFamily="34" charset="-128"/>
                <a:cs typeface="Times New Roman" pitchFamily="18" charset="0"/>
              </a:rPr>
              <a:t> T</a:t>
            </a:r>
            <a:r>
              <a:rPr lang="en-US" sz="1400" baseline="-25000" dirty="0" smtClean="0">
                <a:ea typeface="ＭＳ Ｐゴシック" pitchFamily="34" charset="-128"/>
                <a:cs typeface="Times New Roman" pitchFamily="18" charset="0"/>
              </a:rPr>
              <a:t>track</a:t>
            </a:r>
            <a:endParaRPr lang="it-IT" sz="1400" dirty="0">
              <a:cs typeface="Times New Roman" pitchFamily="18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539552" y="184482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en-US" sz="1600" b="1" baseline="-25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ee</a:t>
            </a:r>
            <a:r>
              <a:rPr lang="en-US" sz="16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&lt; 10 MeV &amp;D</a:t>
            </a:r>
            <a:r>
              <a:rPr lang="en-US" sz="1600" b="1" baseline="-25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ee</a:t>
            </a:r>
            <a:r>
              <a:rPr lang="en-US" sz="16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&lt; 2 cm on BP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M</a:t>
            </a:r>
            <a:r>
              <a:rPr lang="en-US" sz="1600" b="1" baseline="-25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ee</a:t>
            </a:r>
            <a:r>
              <a:rPr lang="en-US" sz="16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&lt; 120 MeV &amp;D</a:t>
            </a:r>
            <a:r>
              <a:rPr lang="en-US" sz="1600" b="1" baseline="-25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ee</a:t>
            </a:r>
            <a:r>
              <a:rPr lang="en-US" sz="16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&lt; 4 cm on DCW</a:t>
            </a:r>
            <a:endParaRPr lang="en-US" sz="16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107504" y="4500000"/>
            <a:ext cx="8784976" cy="2124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72008" y="35913"/>
            <a:ext cx="7308304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it-IT" sz="3200" dirty="0" smtClean="0">
                <a:cs typeface="Times New Roman" pitchFamily="18" charset="0"/>
                <a:sym typeface="Symbol"/>
              </a:rPr>
              <a:t></a:t>
            </a:r>
            <a:r>
              <a:rPr lang="el-GR" sz="3200" dirty="0" smtClean="0">
                <a:cs typeface="Times New Roman" pitchFamily="18" charset="0"/>
                <a:sym typeface="Symbol"/>
              </a:rPr>
              <a:t>η</a:t>
            </a:r>
            <a:r>
              <a:rPr lang="it-IT" sz="3200" dirty="0" smtClean="0">
                <a:cs typeface="Times New Roman" pitchFamily="18" charset="0"/>
                <a:sym typeface="Symbol"/>
              </a:rPr>
              <a:t>U: </a:t>
            </a:r>
            <a:r>
              <a:rPr lang="it-IT" sz="3200" dirty="0" smtClean="0">
                <a:sym typeface="Symbol"/>
              </a:rPr>
              <a:t> </a:t>
            </a:r>
            <a:r>
              <a:rPr lang="it-IT" sz="3200" dirty="0" err="1" smtClean="0"/>
              <a:t>conversions</a:t>
            </a:r>
            <a:r>
              <a:rPr lang="it-IT" sz="3200" dirty="0" smtClean="0"/>
              <a:t> + K</a:t>
            </a:r>
            <a:r>
              <a:rPr lang="it-IT" sz="3200" baseline="-25000" dirty="0" smtClean="0"/>
              <a:t>S</a:t>
            </a:r>
            <a:r>
              <a:rPr lang="it-IT" sz="3200" dirty="0" smtClean="0"/>
              <a:t>K</a:t>
            </a:r>
            <a:r>
              <a:rPr lang="it-IT" sz="3200" baseline="-25000" dirty="0" smtClean="0"/>
              <a:t>L </a:t>
            </a:r>
            <a:r>
              <a:rPr lang="it-IT" sz="3200" dirty="0" err="1" smtClean="0"/>
              <a:t>backgrounds</a:t>
            </a:r>
            <a:endParaRPr lang="it-IT" sz="32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4139952" y="573325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3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 cut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28" name="Segnaposto numero diapositiva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98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C:\Users\Ivano\Desktop\bosone_U\pres.GM.luglio\fermilab_tesi\fermilab_tesi\0_0_5_5_Ph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054" y="1132720"/>
            <a:ext cx="3715933" cy="2520000"/>
          </a:xfrm>
          <a:prstGeom prst="rect">
            <a:avLst/>
          </a:prstGeom>
          <a:noFill/>
        </p:spPr>
      </p:pic>
      <p:pic>
        <p:nvPicPr>
          <p:cNvPr id="28" name="Picture 27" descr="0_0_5_5_Minv_{e^{-}e^{+}}_lo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" y="824153"/>
            <a:ext cx="5399881" cy="3661990"/>
          </a:xfrm>
          <a:prstGeom prst="rect">
            <a:avLst/>
          </a:prstGeom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27169" y="4631824"/>
            <a:ext cx="523688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recoil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cut:  </a:t>
            </a:r>
          </a:p>
          <a:p>
            <a:pPr>
              <a:defRPr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536.5 &lt;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rec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&lt; 554.5 (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>
                <a:latin typeface="Symbol" pitchFamily="18" charset="2"/>
                <a:cs typeface="Times" pitchFamily="18" charset="0"/>
              </a:rPr>
              <a:t>s</a:t>
            </a:r>
            <a:r>
              <a:rPr lang="it-IT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around the </a:t>
            </a:r>
            <a:r>
              <a:rPr lang="it-IT" sz="2000" dirty="0" smtClean="0">
                <a:latin typeface="Symbol" pitchFamily="18" charset="2"/>
                <a:cs typeface="Times" pitchFamily="18" charset="0"/>
              </a:rPr>
              <a:t>h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peak</a:t>
            </a:r>
            <a:r>
              <a:rPr lang="it-IT" sz="2000" dirty="0">
                <a:latin typeface="Times" pitchFamily="18" charset="0"/>
                <a:cs typeface="Times" pitchFamily="18" charset="0"/>
              </a:rPr>
              <a:t>)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en-US" sz="2000" dirty="0" smtClean="0">
                <a:solidFill>
                  <a:srgbClr val="000090"/>
                </a:solidFill>
                <a:cs typeface="Times New Roman" charset="0"/>
              </a:rPr>
              <a:t> Background contamination ~ 20%</a:t>
            </a:r>
            <a:endParaRPr lang="en-US" sz="2000" dirty="0">
              <a:solidFill>
                <a:srgbClr val="000090"/>
              </a:solidFill>
              <a:cs typeface="Times New Roman" charset="0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5724128" y="810940"/>
            <a:ext cx="3154297" cy="1323439"/>
            <a:chOff x="6084168" y="1531020"/>
            <a:chExt cx="3154297" cy="1323439"/>
          </a:xfrm>
        </p:grpSpPr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8168941" y="1531020"/>
              <a:ext cx="1069524" cy="13234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 dirty="0">
                  <a:solidFill>
                    <a:srgbClr val="E7C72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600" baseline="30000" dirty="0">
                  <a:solidFill>
                    <a:srgbClr val="E7C722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1600" dirty="0">
                  <a:solidFill>
                    <a:srgbClr val="E7C72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600" baseline="30000" dirty="0">
                  <a:solidFill>
                    <a:srgbClr val="E7C722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dirty="0" smtClean="0">
                  <a:solidFill>
                    <a:srgbClr val="E7C722"/>
                  </a:solidFill>
                </a:rPr>
                <a:t>→</a:t>
              </a:r>
              <a:r>
                <a:rPr lang="en-US" sz="1600" dirty="0" smtClean="0">
                  <a:solidFill>
                    <a:srgbClr val="E7C722"/>
                  </a:solidFill>
                  <a:cs typeface="Times New Roman" pitchFamily="18" charset="0"/>
                  <a:sym typeface="Symbol"/>
                </a:rPr>
                <a:t> </a:t>
              </a:r>
              <a:r>
                <a:rPr lang="en-US" sz="1600" baseline="30000" dirty="0" smtClean="0">
                  <a:solidFill>
                    <a:srgbClr val="E7C722"/>
                  </a:solidFill>
                  <a:cs typeface="Times New Roman" pitchFamily="18" charset="0"/>
                  <a:sym typeface="Symbol"/>
                </a:rPr>
                <a:t>0</a:t>
              </a:r>
              <a:endParaRPr lang="en-US" sz="1600" baseline="30000" dirty="0" smtClean="0">
                <a:solidFill>
                  <a:srgbClr val="E7C722"/>
                </a:solidFill>
                <a:latin typeface="SymbolProp BT" charset="0"/>
              </a:endParaRPr>
            </a:p>
            <a:p>
              <a:r>
                <a:rPr lang="en-US" sz="1600" dirty="0" smtClean="0">
                  <a:solidFill>
                    <a:srgbClr val="E8F1F6"/>
                  </a:solidFill>
                  <a:latin typeface="SymbolProp BT" charset="0"/>
                  <a:sym typeface="Symbol"/>
                </a:rPr>
                <a:t></a:t>
              </a:r>
              <a:r>
                <a:rPr lang="en-US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→</a:t>
              </a:r>
              <a:r>
                <a:rPr lang="en-US" sz="16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K</a:t>
              </a:r>
              <a:r>
                <a:rPr lang="en-US" sz="1600" baseline="30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+</a:t>
              </a:r>
              <a:r>
                <a:rPr lang="en-US" sz="16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K</a:t>
              </a:r>
              <a:r>
                <a:rPr lang="en-US" sz="1600" baseline="300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Symbol" charset="0"/>
                </a:rPr>
                <a:t>-</a:t>
              </a:r>
            </a:p>
            <a:p>
              <a:r>
                <a:rPr lang="en-US" sz="1600" dirty="0" smtClean="0">
                  <a:solidFill>
                    <a:srgbClr val="000090"/>
                  </a:solidFill>
                  <a:latin typeface="SymbolProp BT" charset="0"/>
                  <a:sym typeface="Symbol"/>
                </a:rPr>
                <a:t></a:t>
              </a:r>
              <a:r>
                <a:rPr lang="en-US" sz="1600" dirty="0" smtClean="0">
                  <a:solidFill>
                    <a:srgbClr val="000090"/>
                  </a:solidFill>
                </a:rPr>
                <a:t>→K</a:t>
              </a:r>
              <a:r>
                <a:rPr lang="en-US" sz="1600" baseline="-25000" dirty="0" smtClean="0">
                  <a:solidFill>
                    <a:srgbClr val="000090"/>
                  </a:solidFill>
                </a:rPr>
                <a:t>S</a:t>
              </a:r>
              <a:r>
                <a:rPr lang="en-US" sz="1600" dirty="0" smtClean="0">
                  <a:solidFill>
                    <a:srgbClr val="000090"/>
                  </a:solidFill>
                </a:rPr>
                <a:t>K</a:t>
              </a:r>
              <a:r>
                <a:rPr lang="en-US" sz="1600" baseline="-25000" dirty="0" smtClean="0">
                  <a:solidFill>
                    <a:srgbClr val="000090"/>
                  </a:solidFill>
                </a:rPr>
                <a:t>L</a:t>
              </a:r>
            </a:p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SymbolProp BT" charset="0"/>
                  <a:sym typeface="Symbol"/>
                </a:rPr>
                <a:t>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→ρπ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  <a:latin typeface="Symbol" charset="0"/>
              </a:endParaRPr>
            </a:p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SymbolProp BT" charset="0"/>
                  <a:sym typeface="Symbol"/>
                </a:rPr>
                <a:t></a:t>
              </a:r>
              <a:r>
                <a:rPr lang="el-GR" sz="1600" dirty="0" smtClean="0">
                  <a:solidFill>
                    <a:schemeClr val="bg1">
                      <a:lumMod val="50000"/>
                    </a:schemeClr>
                  </a:solidFill>
                  <a:latin typeface="Times New Roman"/>
                  <a:cs typeface="Times New Roman"/>
                  <a:sym typeface="Symbol"/>
                </a:rPr>
                <a:t>η</a:t>
              </a:r>
              <a:endParaRPr lang="en-US" sz="1600" dirty="0" smtClean="0">
                <a:solidFill>
                  <a:schemeClr val="bg1">
                    <a:lumMod val="50000"/>
                  </a:schemeClr>
                </a:solidFill>
                <a:latin typeface="SymbolProp BT" charset="0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6084168" y="1772816"/>
              <a:ext cx="2016224" cy="297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b="0" dirty="0" err="1" smtClean="0">
                  <a:latin typeface="Times New Roman" pitchFamily="18" charset="0"/>
                  <a:cs typeface="Times New Roman" pitchFamily="18" charset="0"/>
                </a:rPr>
                <a:t>Bkg</a:t>
              </a:r>
              <a:r>
                <a:rPr lang="en-US" sz="1600" b="0" dirty="0" smtClean="0">
                  <a:latin typeface="Times New Roman" pitchFamily="18" charset="0"/>
                  <a:cs typeface="Times New Roman" pitchFamily="18" charset="0"/>
                </a:rPr>
                <a:t> events</a:t>
              </a:r>
              <a:endParaRPr lang="en-US" sz="16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94039" y="879505"/>
            <a:ext cx="1008112" cy="76944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/>
                <a:cs typeface="Times New Roman"/>
              </a:rPr>
              <a:t>Entries</a:t>
            </a:r>
          </a:p>
          <a:p>
            <a:pPr algn="ctr"/>
            <a:r>
              <a:rPr lang="en-US" sz="1600" b="1" dirty="0" smtClean="0">
                <a:latin typeface="Times New Roman"/>
                <a:cs typeface="Times New Roman"/>
              </a:rPr>
              <a:t>37118</a:t>
            </a:r>
          </a:p>
          <a:p>
            <a:pPr algn="ctr"/>
            <a:endParaRPr lang="en-US" sz="1100" b="1" dirty="0">
              <a:latin typeface="Times New Roman"/>
              <a:cs typeface="Times New Roman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380288" y="5678264"/>
            <a:ext cx="1693862" cy="328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0" dirty="0">
                <a:latin typeface="Times New Roman" pitchFamily="18" charset="0"/>
                <a:ea typeface="MS PGothic" pitchFamily="34" charset="-128"/>
                <a:cs typeface="+mn-cs"/>
              </a:rPr>
              <a:t>[PLB504(2001) 275]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458910" y="1725525"/>
            <a:ext cx="893143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Data</a:t>
            </a:r>
          </a:p>
          <a:p>
            <a:r>
              <a:rPr lang="en-US" sz="1200" dirty="0" err="1">
                <a:solidFill>
                  <a:srgbClr val="FF0000"/>
                </a:solidFill>
                <a:latin typeface="SymbolProp BT" charset="0"/>
              </a:rPr>
              <a:t>f</a:t>
            </a:r>
            <a:r>
              <a:rPr lang="en-US" sz="1200" dirty="0" err="1">
                <a:solidFill>
                  <a:srgbClr val="FF0000"/>
                </a:solidFill>
              </a:rPr>
              <a:t>→</a:t>
            </a:r>
            <a:r>
              <a:rPr lang="en-US" sz="1200" dirty="0" err="1">
                <a:solidFill>
                  <a:srgbClr val="FF0000"/>
                </a:solidFill>
                <a:latin typeface="SymbolProp BT" charset="0"/>
              </a:rPr>
              <a:t>h</a:t>
            </a:r>
            <a:r>
              <a:rPr lang="en-US" sz="1200" i="1" dirty="0" err="1">
                <a:solidFill>
                  <a:srgbClr val="FF0000"/>
                </a:solidFill>
              </a:rPr>
              <a:t>e</a:t>
            </a:r>
            <a:r>
              <a:rPr lang="en-US" sz="1200" baseline="30000" dirty="0" err="1">
                <a:solidFill>
                  <a:srgbClr val="FF0000"/>
                </a:solidFill>
                <a:latin typeface="SymbolProp BT" charset="0"/>
              </a:rPr>
              <a:t>+</a:t>
            </a:r>
            <a:r>
              <a:rPr lang="en-US" sz="1200" i="1" dirty="0" err="1">
                <a:solidFill>
                  <a:srgbClr val="FF0000"/>
                </a:solidFill>
              </a:rPr>
              <a:t>e</a:t>
            </a:r>
            <a:r>
              <a:rPr lang="en-US" sz="1200" baseline="30000" dirty="0" smtClean="0">
                <a:solidFill>
                  <a:srgbClr val="FF0000"/>
                </a:solidFill>
                <a:latin typeface="SymbolProp BT" charset="0"/>
              </a:rPr>
              <a:t>-</a:t>
            </a:r>
          </a:p>
          <a:p>
            <a:r>
              <a:rPr lang="en-US" sz="1200" dirty="0" err="1">
                <a:solidFill>
                  <a:srgbClr val="E7C722"/>
                </a:solidFill>
                <a:latin typeface="Arial"/>
                <a:cs typeface="Arial"/>
              </a:rPr>
              <a:t>e</a:t>
            </a:r>
            <a:r>
              <a:rPr lang="en-US" sz="1200" baseline="30000" dirty="0" err="1" smtClean="0">
                <a:solidFill>
                  <a:srgbClr val="E7C722"/>
                </a:solidFill>
                <a:latin typeface="Arial"/>
                <a:cs typeface="Arial"/>
              </a:rPr>
              <a:t>+</a:t>
            </a:r>
            <a:r>
              <a:rPr lang="en-US" sz="1200" dirty="0" err="1" smtClean="0">
                <a:solidFill>
                  <a:srgbClr val="E7C722"/>
                </a:solidFill>
                <a:latin typeface="Arial"/>
                <a:cs typeface="Arial"/>
              </a:rPr>
              <a:t>e</a:t>
            </a:r>
            <a:r>
              <a:rPr lang="en-US" sz="1200" baseline="30000" dirty="0">
                <a:solidFill>
                  <a:srgbClr val="E7C722"/>
                </a:solidFill>
                <a:latin typeface="Arial"/>
                <a:cs typeface="Arial"/>
              </a:rPr>
              <a:t>-</a:t>
            </a:r>
            <a:r>
              <a:rPr lang="en-US" sz="1200" dirty="0" smtClean="0">
                <a:solidFill>
                  <a:srgbClr val="E7C722"/>
                </a:solidFill>
              </a:rPr>
              <a:t>→</a:t>
            </a:r>
            <a:r>
              <a:rPr lang="en-US" sz="1200" i="1" dirty="0" smtClean="0">
                <a:solidFill>
                  <a:srgbClr val="E7C722"/>
                </a:solidFill>
                <a:latin typeface="Symbol" charset="0"/>
              </a:rPr>
              <a:t>w </a:t>
            </a:r>
            <a:r>
              <a:rPr lang="en-US" sz="1200" dirty="0" smtClean="0">
                <a:solidFill>
                  <a:srgbClr val="E7C722"/>
                </a:solidFill>
                <a:latin typeface="SymbolProp BT" charset="0"/>
              </a:rPr>
              <a:t>p</a:t>
            </a:r>
            <a:r>
              <a:rPr lang="en-US" sz="1200" baseline="30000" dirty="0" smtClean="0">
                <a:solidFill>
                  <a:srgbClr val="E7C722"/>
                </a:solidFill>
                <a:latin typeface="SymbolProp BT" charset="0"/>
              </a:rPr>
              <a:t>0</a:t>
            </a:r>
          </a:p>
          <a:p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SymbolProp BT" charset="0"/>
              </a:rPr>
              <a:t>f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→K</a:t>
            </a:r>
            <a:r>
              <a:rPr lang="en-US" sz="1200" baseline="30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2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ymbol" charset="0"/>
              </a:rPr>
              <a:t>-</a:t>
            </a:r>
          </a:p>
          <a:p>
            <a:r>
              <a:rPr lang="en-US" sz="1200" dirty="0" err="1">
                <a:solidFill>
                  <a:srgbClr val="000090"/>
                </a:solidFill>
                <a:latin typeface="SymbolProp BT" charset="0"/>
              </a:rPr>
              <a:t>f</a:t>
            </a:r>
            <a:r>
              <a:rPr lang="en-US" sz="1200" dirty="0" err="1">
                <a:solidFill>
                  <a:srgbClr val="000090"/>
                </a:solidFill>
              </a:rPr>
              <a:t>→</a:t>
            </a:r>
            <a:r>
              <a:rPr lang="en-US" sz="1200" dirty="0" err="1" smtClean="0">
                <a:solidFill>
                  <a:srgbClr val="000090"/>
                </a:solidFill>
              </a:rPr>
              <a:t>K</a:t>
            </a:r>
            <a:r>
              <a:rPr lang="en-US" sz="1200" baseline="-25000" dirty="0" err="1" smtClean="0">
                <a:solidFill>
                  <a:srgbClr val="000090"/>
                </a:solidFill>
              </a:rPr>
              <a:t>S</a:t>
            </a:r>
            <a:r>
              <a:rPr lang="en-US" sz="1200" dirty="0" err="1" smtClean="0">
                <a:solidFill>
                  <a:srgbClr val="000090"/>
                </a:solidFill>
              </a:rPr>
              <a:t>K</a:t>
            </a:r>
            <a:r>
              <a:rPr lang="en-US" sz="1200" baseline="-25000" dirty="0" err="1" smtClean="0">
                <a:solidFill>
                  <a:srgbClr val="000090"/>
                </a:solidFill>
              </a:rPr>
              <a:t>L</a:t>
            </a:r>
            <a:endParaRPr lang="en-US" sz="1200" baseline="-25000" dirty="0" smtClean="0">
              <a:solidFill>
                <a:srgbClr val="000090"/>
              </a:solidFill>
            </a:endParaRPr>
          </a:p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SymbolProp BT" charset="0"/>
              </a:rPr>
              <a:t>f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→ρ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π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Symbol" charset="0"/>
            </a:endParaRP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mbolProp BT" charset="0"/>
              </a:rPr>
              <a:t>f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→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Prop BT" charset="0"/>
              </a:rPr>
              <a:t>hg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SymbolProp B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0" y="757385"/>
            <a:ext cx="1255712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35" name="Picture 2" descr="C:\Users\Ivano\Desktop\bosone_U\pres.GM.luglio\fermilab_tesi\fermilab_tesi\0_0_5_5_Cos#Psi_ #eta,e^{+}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799" y="3839930"/>
            <a:ext cx="3981356" cy="2700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8285393" y="3888255"/>
            <a:ext cx="736370" cy="58477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/>
                <a:cs typeface="Times New Roman"/>
              </a:rPr>
              <a:t>Entries</a:t>
            </a:r>
          </a:p>
          <a:p>
            <a:pPr algn="ctr"/>
            <a:r>
              <a:rPr lang="en-US" sz="1100" b="1" dirty="0" smtClean="0">
                <a:latin typeface="Times New Roman"/>
                <a:cs typeface="Times New Roman"/>
              </a:rPr>
              <a:t>37118</a:t>
            </a:r>
          </a:p>
          <a:p>
            <a:pPr algn="ctr"/>
            <a:endParaRPr lang="en-US" sz="900" b="1" dirty="0">
              <a:latin typeface="Times New Roman"/>
              <a:cs typeface="Times New Roman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458910" y="1726680"/>
            <a:ext cx="960519" cy="14157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72000" indent="-342900">
              <a:buFont typeface="Wingdings" pitchFamily="2" charset="2"/>
              <a:buChar char="§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→η</a:t>
            </a:r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1400" dirty="0">
                <a:solidFill>
                  <a:srgbClr val="E7C72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30000" dirty="0" smtClean="0">
                <a:solidFill>
                  <a:srgbClr val="E7C72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dirty="0" smtClean="0">
                <a:solidFill>
                  <a:srgbClr val="E7C72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30000" dirty="0">
                <a:solidFill>
                  <a:srgbClr val="E7C72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rgbClr val="E7C722"/>
                </a:solidFill>
              </a:rPr>
              <a:t>→</a:t>
            </a:r>
            <a:r>
              <a:rPr lang="en-US" sz="1400" dirty="0" smtClean="0">
                <a:solidFill>
                  <a:srgbClr val="E7C722"/>
                </a:solidFill>
                <a:cs typeface="Times New Roman" pitchFamily="18" charset="0"/>
                <a:sym typeface="Symbol"/>
              </a:rPr>
              <a:t> </a:t>
            </a:r>
            <a:r>
              <a:rPr lang="en-US" sz="1400" baseline="30000" dirty="0" smtClean="0">
                <a:solidFill>
                  <a:srgbClr val="E7C722"/>
                </a:solidFill>
                <a:cs typeface="Times New Roman" pitchFamily="18" charset="0"/>
                <a:sym typeface="Symbol"/>
              </a:rPr>
              <a:t>0</a:t>
            </a:r>
            <a:endParaRPr lang="en-US" sz="1400" baseline="30000" dirty="0" smtClean="0">
              <a:solidFill>
                <a:srgbClr val="E7C722"/>
              </a:solidFill>
              <a:latin typeface="SymbolProp BT" charset="0"/>
            </a:endParaRPr>
          </a:p>
          <a:p>
            <a:r>
              <a:rPr lang="en-US" sz="1400" dirty="0">
                <a:solidFill>
                  <a:srgbClr val="E8F1F6"/>
                </a:solidFill>
                <a:latin typeface="SymbolProp BT" charset="0"/>
                <a:sym typeface="Symbol"/>
              </a:rPr>
              <a:t></a:t>
            </a:r>
            <a:r>
              <a:rPr lang="en-US" sz="1400" dirty="0" smtClean="0">
                <a:solidFill>
                  <a:srgbClr val="E8F1F6"/>
                </a:solidFill>
              </a:rPr>
              <a:t>→</a:t>
            </a:r>
            <a:r>
              <a:rPr lang="en-US" sz="1400" dirty="0">
                <a:solidFill>
                  <a:srgbClr val="E8F1F6"/>
                </a:solidFill>
              </a:rPr>
              <a:t>K</a:t>
            </a:r>
            <a:r>
              <a:rPr lang="en-US" sz="1400" baseline="30000" dirty="0">
                <a:solidFill>
                  <a:srgbClr val="E8F1F6"/>
                </a:solidFill>
              </a:rPr>
              <a:t>+</a:t>
            </a:r>
            <a:r>
              <a:rPr lang="en-US" sz="1400" dirty="0">
                <a:solidFill>
                  <a:srgbClr val="E8F1F6"/>
                </a:solidFill>
              </a:rPr>
              <a:t>K</a:t>
            </a:r>
            <a:r>
              <a:rPr lang="en-US" sz="1400" baseline="30000" dirty="0" smtClean="0">
                <a:solidFill>
                  <a:srgbClr val="E8F1F6"/>
                </a:solidFill>
                <a:latin typeface="Symbol" charset="0"/>
              </a:rPr>
              <a:t>-</a:t>
            </a:r>
          </a:p>
          <a:p>
            <a:r>
              <a:rPr lang="en-US" sz="1400" dirty="0">
                <a:solidFill>
                  <a:srgbClr val="000090"/>
                </a:solidFill>
                <a:latin typeface="SymbolProp BT" charset="0"/>
                <a:sym typeface="Symbol"/>
              </a:rPr>
              <a:t></a:t>
            </a:r>
            <a:r>
              <a:rPr lang="en-US" sz="1400" dirty="0" smtClean="0">
                <a:solidFill>
                  <a:srgbClr val="000090"/>
                </a:solidFill>
              </a:rPr>
              <a:t>→K</a:t>
            </a:r>
            <a:r>
              <a:rPr lang="en-US" sz="1400" baseline="-25000" dirty="0" smtClean="0">
                <a:solidFill>
                  <a:srgbClr val="000090"/>
                </a:solidFill>
              </a:rPr>
              <a:t>S</a:t>
            </a:r>
            <a:r>
              <a:rPr lang="en-US" sz="1400" dirty="0" smtClean="0">
                <a:solidFill>
                  <a:srgbClr val="000090"/>
                </a:solidFill>
              </a:rPr>
              <a:t>K</a:t>
            </a:r>
            <a:r>
              <a:rPr lang="en-US" sz="1400" baseline="-25000" dirty="0" smtClean="0">
                <a:solidFill>
                  <a:srgbClr val="000090"/>
                </a:solidFill>
              </a:rPr>
              <a:t>L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mbolProp BT" charset="0"/>
                <a:sym typeface="Symbol"/>
              </a:rPr>
              <a:t></a:t>
            </a:r>
            <a:r>
              <a:rPr lang="el-GR" sz="14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  <a:sym typeface="Symbol"/>
              </a:rPr>
              <a:t>η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SymbolProp BT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83737" y="3611155"/>
            <a:ext cx="312136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400" b="1" dirty="0" smtClean="0">
                <a:latin typeface="Times" pitchFamily="18" charset="0"/>
                <a:cs typeface="Times" pitchFamily="18" charset="0"/>
              </a:rPr>
              <a:t>Ψ</a:t>
            </a:r>
            <a:r>
              <a:rPr lang="en-US" sz="1400" b="1" dirty="0" smtClean="0">
                <a:latin typeface="Times" pitchFamily="18" charset="0"/>
                <a:cs typeface="Times" pitchFamily="18" charset="0"/>
              </a:rPr>
              <a:t>∗</a:t>
            </a:r>
            <a:r>
              <a:rPr lang="en-US" sz="1400" b="1" dirty="0" smtClean="0">
                <a:cs typeface="Times New Roman" pitchFamily="18" charset="0"/>
              </a:rPr>
              <a:t>: the angle between the η and the e</a:t>
            </a:r>
            <a:r>
              <a:rPr lang="en-US" sz="1400" b="1" baseline="30000" dirty="0" smtClean="0">
                <a:cs typeface="Times New Roman" pitchFamily="18" charset="0"/>
              </a:rPr>
              <a:t>+</a:t>
            </a:r>
          </a:p>
          <a:p>
            <a:r>
              <a:rPr lang="en-US" sz="1400" b="1" dirty="0" smtClean="0">
                <a:cs typeface="Times New Roman" pitchFamily="18" charset="0"/>
              </a:rPr>
              <a:t>in the e</a:t>
            </a:r>
            <a:r>
              <a:rPr lang="en-US" sz="1400" b="1" baseline="30000" dirty="0" smtClean="0">
                <a:cs typeface="Times New Roman" pitchFamily="18" charset="0"/>
              </a:rPr>
              <a:t>+</a:t>
            </a:r>
            <a:r>
              <a:rPr lang="en-US" sz="1400" b="1" dirty="0" smtClean="0">
                <a:cs typeface="Times New Roman" pitchFamily="18" charset="0"/>
              </a:rPr>
              <a:t> e</a:t>
            </a:r>
            <a:r>
              <a:rPr lang="en-US" sz="1400" b="1" baseline="30000" dirty="0" smtClean="0">
                <a:cs typeface="Times New Roman" pitchFamily="18" charset="0"/>
              </a:rPr>
              <a:t>-</a:t>
            </a:r>
            <a:r>
              <a:rPr lang="en-US" sz="1400" b="1" dirty="0" smtClean="0">
                <a:cs typeface="Times New Roman" pitchFamily="18" charset="0"/>
              </a:rPr>
              <a:t> rest frame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1238820" y="1712825"/>
            <a:ext cx="224406" cy="1713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1406" y="1379921"/>
            <a:ext cx="631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K</a:t>
            </a:r>
            <a:r>
              <a:rPr lang="en-US" b="1" baseline="-25000" dirty="0" smtClean="0">
                <a:solidFill>
                  <a:srgbClr val="000090"/>
                </a:solidFill>
              </a:rPr>
              <a:t>S</a:t>
            </a:r>
            <a:r>
              <a:rPr lang="en-US" b="1" dirty="0" smtClean="0">
                <a:solidFill>
                  <a:srgbClr val="000090"/>
                </a:solidFill>
              </a:rPr>
              <a:t>K</a:t>
            </a:r>
            <a:r>
              <a:rPr lang="en-US" b="1" baseline="-25000" dirty="0" smtClean="0">
                <a:solidFill>
                  <a:srgbClr val="000090"/>
                </a:solidFill>
              </a:rPr>
              <a:t>L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Times" pitchFamily="18" charset="0"/>
              </a:rPr>
              <a:t> 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776935" y="1788639"/>
            <a:ext cx="240883" cy="20641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959491" y="1837131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E7C722"/>
                </a:solidFill>
                <a:latin typeface="Symbol" charset="0"/>
              </a:rPr>
              <a:t> </a:t>
            </a:r>
            <a:r>
              <a:rPr lang="en-US" b="1" dirty="0" smtClean="0">
                <a:solidFill>
                  <a:srgbClr val="E7C722"/>
                </a:solidFill>
                <a:cs typeface="Times New Roman" pitchFamily="18" charset="0"/>
                <a:sym typeface="Symbol"/>
              </a:rPr>
              <a:t></a:t>
            </a:r>
            <a:r>
              <a:rPr lang="en-US" b="1" baseline="30000" dirty="0" smtClean="0">
                <a:solidFill>
                  <a:srgbClr val="E7C722"/>
                </a:solidFill>
                <a:cs typeface="Times New Roman" pitchFamily="18" charset="0"/>
                <a:sym typeface="Symbol"/>
              </a:rPr>
              <a:t>0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195020" y="2245849"/>
            <a:ext cx="240883" cy="20641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884218" y="2135979"/>
            <a:ext cx="235529" cy="206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7884368" y="6330806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cos</a:t>
            </a:r>
            <a:r>
              <a:rPr lang="it-IT" sz="1600" dirty="0" smtClean="0">
                <a:sym typeface="Symbol"/>
              </a:rPr>
              <a:t></a:t>
            </a:r>
            <a:r>
              <a:rPr lang="it-IT" sz="1600" baseline="30000" dirty="0" smtClean="0">
                <a:sym typeface="Symbol"/>
              </a:rPr>
              <a:t>*</a:t>
            </a:r>
            <a:endParaRPr lang="it-IT" sz="1600" dirty="0"/>
          </a:p>
        </p:txBody>
      </p:sp>
      <p:sp>
        <p:nvSpPr>
          <p:cNvPr id="30" name="Rettangolo 29"/>
          <p:cNvSpPr/>
          <p:nvPr/>
        </p:nvSpPr>
        <p:spPr>
          <a:xfrm>
            <a:off x="2980942" y="44624"/>
            <a:ext cx="2818400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it-IT" sz="3200" dirty="0" smtClean="0">
                <a:cs typeface="Times New Roman" pitchFamily="18" charset="0"/>
                <a:sym typeface="Symbol"/>
              </a:rPr>
              <a:t></a:t>
            </a:r>
            <a:r>
              <a:rPr lang="el-GR" sz="3200" dirty="0" smtClean="0">
                <a:cs typeface="Times New Roman" pitchFamily="18" charset="0"/>
                <a:sym typeface="Symbol"/>
              </a:rPr>
              <a:t>η</a:t>
            </a:r>
            <a:r>
              <a:rPr lang="it-IT" sz="3200" dirty="0" smtClean="0">
                <a:cs typeface="Times New Roman" pitchFamily="18" charset="0"/>
                <a:sym typeface="Symbol"/>
              </a:rPr>
              <a:t>U</a:t>
            </a:r>
            <a:r>
              <a:rPr lang="it-IT" sz="32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it-IT" sz="3200" dirty="0" smtClean="0">
                <a:cs typeface="Times New Roman" pitchFamily="18" charset="0"/>
              </a:rPr>
              <a:t> </a:t>
            </a:r>
            <a:r>
              <a:rPr lang="el-GR" sz="3200" dirty="0" smtClean="0">
                <a:cs typeface="Times New Roman" pitchFamily="18" charset="0"/>
              </a:rPr>
              <a:t>η</a:t>
            </a:r>
            <a:r>
              <a:rPr lang="it-IT" sz="3200" dirty="0" smtClean="0">
                <a:cs typeface="Times New Roman" pitchFamily="18" charset="0"/>
                <a:sym typeface="Symbol"/>
              </a:rPr>
              <a:t></a:t>
            </a:r>
            <a:r>
              <a:rPr lang="it-IT" sz="3200" dirty="0" smtClean="0">
                <a:cs typeface="Times New Roman" pitchFamily="18" charset="0"/>
                <a:sym typeface="Wingdings"/>
              </a:rPr>
              <a:t>3</a:t>
            </a:r>
            <a:r>
              <a:rPr lang="it-IT" sz="3200" dirty="0" smtClean="0">
                <a:cs typeface="Times New Roman" pitchFamily="18" charset="0"/>
                <a:sym typeface="Symbol"/>
              </a:rPr>
              <a:t></a:t>
            </a:r>
            <a:r>
              <a:rPr lang="it-IT" sz="3200" baseline="30000" dirty="0" smtClean="0">
                <a:cs typeface="Times New Roman" pitchFamily="18" charset="0"/>
                <a:sym typeface="Wingdings"/>
              </a:rPr>
              <a:t>0</a:t>
            </a:r>
            <a:endParaRPr lang="it-IT" sz="3200" baseline="30000" dirty="0">
              <a:cs typeface="Times New Roman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403648" y="1484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η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  <a:sym typeface="Symbol"/>
              </a:rPr>
              <a:t>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123728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lang="it-I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it-IT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it-I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it-IT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Segnaposto numero diapositiva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384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fficiency_fit_uboso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5940"/>
          <a:stretch/>
        </p:blipFill>
        <p:spPr>
          <a:xfrm>
            <a:off x="5299623" y="548680"/>
            <a:ext cx="3690073" cy="2710351"/>
          </a:xfrm>
          <a:prstGeom prst="rect">
            <a:avLst/>
          </a:prstGeom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403400" y="12166"/>
            <a:ext cx="6192936" cy="620712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3200" b="0" dirty="0" smtClean="0">
                <a:cs typeface="Times New Roman" pitchFamily="18" charset="0"/>
                <a:sym typeface="Symbol"/>
              </a:rPr>
              <a:t></a:t>
            </a:r>
            <a:r>
              <a:rPr lang="it-IT" sz="3200" b="0" dirty="0" smtClean="0">
                <a:latin typeface="Times New Roman"/>
                <a:cs typeface="Times New Roman"/>
                <a:sym typeface="Symbol"/>
              </a:rPr>
              <a:t></a:t>
            </a:r>
            <a:r>
              <a:rPr lang="el-GR" sz="3200" b="0" dirty="0" smtClean="0">
                <a:latin typeface="Times New Roman"/>
                <a:cs typeface="Times New Roman"/>
              </a:rPr>
              <a:t>η</a:t>
            </a:r>
            <a:r>
              <a:rPr lang="it-IT" sz="3200" b="0" dirty="0" smtClean="0">
                <a:latin typeface="Times New Roman"/>
                <a:cs typeface="Times New Roman"/>
              </a:rPr>
              <a:t>U: </a:t>
            </a:r>
            <a:r>
              <a:rPr lang="it-IT" sz="3200" b="0" dirty="0" err="1" smtClean="0">
                <a:latin typeface="Times New Roman"/>
                <a:cs typeface="Times New Roman"/>
              </a:rPr>
              <a:t>efficiency</a:t>
            </a:r>
            <a:r>
              <a:rPr lang="it-IT" sz="3200" b="0" dirty="0" smtClean="0">
                <a:latin typeface="Times New Roman"/>
                <a:cs typeface="Times New Roman"/>
              </a:rPr>
              <a:t> and background</a:t>
            </a:r>
            <a:r>
              <a:rPr lang="en-US" sz="3200" b="0" dirty="0" smtClean="0">
                <a:latin typeface="Arial"/>
                <a:cs typeface="Arial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5536" y="3177272"/>
            <a:ext cx="7824416" cy="2700000"/>
            <a:chOff x="467544" y="980728"/>
            <a:chExt cx="7824416" cy="2700000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7984" y="980728"/>
              <a:ext cx="3863976" cy="2700000"/>
            </a:xfrm>
            <a:prstGeom prst="rect">
              <a:avLst/>
            </a:prstGeom>
          </p:spPr>
        </p:pic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544" y="980728"/>
              <a:ext cx="3863976" cy="2700000"/>
            </a:xfrm>
            <a:prstGeom prst="rect">
              <a:avLst/>
            </a:prstGeom>
          </p:spPr>
        </p:pic>
        <p:sp>
          <p:nvSpPr>
            <p:cNvPr id="13" name="Oval 6"/>
            <p:cNvSpPr/>
            <p:nvPr/>
          </p:nvSpPr>
          <p:spPr>
            <a:xfrm>
              <a:off x="1151430" y="2780928"/>
              <a:ext cx="45719" cy="45719"/>
            </a:xfrm>
            <a:prstGeom prst="ellipse">
              <a:avLst/>
            </a:prstGeom>
            <a:solidFill>
              <a:srgbClr val="34EA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4EAFF"/>
                  </a:solidFill>
                </a:ln>
                <a:solidFill>
                  <a:srgbClr val="34EAFF"/>
                </a:solidFill>
              </a:endParaRPr>
            </a:p>
          </p:txBody>
        </p:sp>
        <p:sp>
          <p:nvSpPr>
            <p:cNvPr id="14" name="Oval 12"/>
            <p:cNvSpPr/>
            <p:nvPr/>
          </p:nvSpPr>
          <p:spPr>
            <a:xfrm>
              <a:off x="1181274" y="2901578"/>
              <a:ext cx="45719" cy="45719"/>
            </a:xfrm>
            <a:prstGeom prst="ellipse">
              <a:avLst/>
            </a:prstGeom>
            <a:solidFill>
              <a:srgbClr val="34EA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4EAFF"/>
                  </a:solidFill>
                </a:ln>
                <a:solidFill>
                  <a:srgbClr val="34EAFF"/>
                </a:solidFill>
              </a:endParaRPr>
            </a:p>
          </p:txBody>
        </p:sp>
        <p:sp>
          <p:nvSpPr>
            <p:cNvPr id="15" name="Oval 13"/>
            <p:cNvSpPr/>
            <p:nvPr/>
          </p:nvSpPr>
          <p:spPr>
            <a:xfrm>
              <a:off x="1208832" y="2959869"/>
              <a:ext cx="45719" cy="45719"/>
            </a:xfrm>
            <a:prstGeom prst="ellipse">
              <a:avLst/>
            </a:prstGeom>
            <a:solidFill>
              <a:srgbClr val="34EA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4EAFF"/>
                  </a:solidFill>
                </a:ln>
                <a:solidFill>
                  <a:srgbClr val="34EAFF"/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>
              <a:off x="1237407" y="3012827"/>
              <a:ext cx="45719" cy="45719"/>
            </a:xfrm>
            <a:prstGeom prst="ellipse">
              <a:avLst/>
            </a:prstGeom>
            <a:solidFill>
              <a:srgbClr val="34EA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4EAFF"/>
                  </a:solidFill>
                </a:ln>
                <a:solidFill>
                  <a:srgbClr val="34EAFF"/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>
              <a:off x="1258615" y="3028702"/>
              <a:ext cx="45719" cy="45719"/>
            </a:xfrm>
            <a:prstGeom prst="ellipse">
              <a:avLst/>
            </a:prstGeom>
            <a:solidFill>
              <a:srgbClr val="34EA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4EAFF"/>
                  </a:solidFill>
                </a:ln>
                <a:solidFill>
                  <a:srgbClr val="34EAFF"/>
                </a:solidFill>
              </a:endParaRPr>
            </a:p>
          </p:txBody>
        </p:sp>
        <p:sp>
          <p:nvSpPr>
            <p:cNvPr id="18" name="Oval 19"/>
            <p:cNvSpPr/>
            <p:nvPr/>
          </p:nvSpPr>
          <p:spPr>
            <a:xfrm flipV="1">
              <a:off x="5868144" y="3178051"/>
              <a:ext cx="45719" cy="45719"/>
            </a:xfrm>
            <a:prstGeom prst="ellipse">
              <a:avLst/>
            </a:prstGeom>
            <a:solidFill>
              <a:srgbClr val="34EA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4EAFF"/>
                  </a:solidFill>
                </a:ln>
                <a:solidFill>
                  <a:srgbClr val="34EAFF"/>
                </a:solidFill>
              </a:endParaRPr>
            </a:p>
          </p:txBody>
        </p:sp>
        <p:sp>
          <p:nvSpPr>
            <p:cNvPr id="19" name="Oval 20"/>
            <p:cNvSpPr/>
            <p:nvPr/>
          </p:nvSpPr>
          <p:spPr>
            <a:xfrm flipV="1">
              <a:off x="5894433" y="3179068"/>
              <a:ext cx="45719" cy="45719"/>
            </a:xfrm>
            <a:prstGeom prst="ellipse">
              <a:avLst/>
            </a:prstGeom>
            <a:solidFill>
              <a:srgbClr val="34EA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4EAFF"/>
                  </a:solidFill>
                </a:ln>
                <a:solidFill>
                  <a:srgbClr val="34EAFF"/>
                </a:solidFill>
              </a:endParaRPr>
            </a:p>
          </p:txBody>
        </p:sp>
        <p:sp>
          <p:nvSpPr>
            <p:cNvPr id="20" name="Oval 21"/>
            <p:cNvSpPr/>
            <p:nvPr/>
          </p:nvSpPr>
          <p:spPr>
            <a:xfrm flipV="1">
              <a:off x="5915641" y="3182243"/>
              <a:ext cx="45719" cy="45719"/>
            </a:xfrm>
            <a:prstGeom prst="ellipse">
              <a:avLst/>
            </a:prstGeom>
            <a:solidFill>
              <a:srgbClr val="34EA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4EAFF"/>
                  </a:solidFill>
                </a:ln>
                <a:solidFill>
                  <a:srgbClr val="34EAFF"/>
                </a:solidFill>
              </a:endParaRPr>
            </a:p>
          </p:txBody>
        </p:sp>
        <p:sp>
          <p:nvSpPr>
            <p:cNvPr id="21" name="Oval 22"/>
            <p:cNvSpPr/>
            <p:nvPr/>
          </p:nvSpPr>
          <p:spPr>
            <a:xfrm flipV="1">
              <a:off x="5946502" y="3178940"/>
              <a:ext cx="45719" cy="45719"/>
            </a:xfrm>
            <a:prstGeom prst="ellipse">
              <a:avLst/>
            </a:prstGeom>
            <a:solidFill>
              <a:srgbClr val="34EA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4EAFF"/>
                  </a:solidFill>
                </a:ln>
                <a:solidFill>
                  <a:srgbClr val="34EAFF"/>
                </a:solidFill>
              </a:endParaRPr>
            </a:p>
          </p:txBody>
        </p:sp>
        <p:sp>
          <p:nvSpPr>
            <p:cNvPr id="22" name="Oval 23"/>
            <p:cNvSpPr/>
            <p:nvPr/>
          </p:nvSpPr>
          <p:spPr>
            <a:xfrm flipV="1">
              <a:off x="5972791" y="3187576"/>
              <a:ext cx="45719" cy="45719"/>
            </a:xfrm>
            <a:prstGeom prst="ellipse">
              <a:avLst/>
            </a:prstGeom>
            <a:solidFill>
              <a:srgbClr val="34EA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4EAFF"/>
                  </a:solidFill>
                </a:ln>
                <a:solidFill>
                  <a:srgbClr val="34EAFF"/>
                </a:solidFill>
              </a:endParaRPr>
            </a:p>
          </p:txBody>
        </p:sp>
      </p:grpSp>
      <p:sp>
        <p:nvSpPr>
          <p:cNvPr id="23" name="Rettangolo 22"/>
          <p:cNvSpPr/>
          <p:nvPr/>
        </p:nvSpPr>
        <p:spPr>
          <a:xfrm>
            <a:off x="179512" y="5863818"/>
            <a:ext cx="842493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600" b="1" dirty="0" smtClean="0">
                <a:solidFill>
                  <a:srgbClr val="000090"/>
                </a:solidFill>
                <a:cs typeface="Times New Roman" pitchFamily="18" charset="0"/>
                <a:sym typeface="Symbol" charset="0"/>
              </a:rPr>
              <a:t>For each M</a:t>
            </a:r>
            <a:r>
              <a:rPr lang="en-US" sz="1600" b="1" baseline="-25000" dirty="0" smtClean="0">
                <a:solidFill>
                  <a:srgbClr val="000090"/>
                </a:solidFill>
                <a:cs typeface="Times New Roman" pitchFamily="18" charset="0"/>
                <a:sym typeface="Symbol" charset="0"/>
              </a:rPr>
              <a:t>U</a:t>
            </a:r>
            <a:r>
              <a:rPr lang="en-US" sz="1600" b="1" dirty="0" smtClean="0">
                <a:solidFill>
                  <a:srgbClr val="000090"/>
                </a:solidFill>
                <a:cs typeface="Times New Roman" pitchFamily="18" charset="0"/>
                <a:sym typeface="Symbol" charset="0"/>
              </a:rPr>
              <a:t> value, the expectation of</a:t>
            </a:r>
            <a:r>
              <a:rPr lang="en-US" sz="1600" b="1" dirty="0" smtClean="0">
                <a:solidFill>
                  <a:srgbClr val="000090"/>
                </a:solidFill>
                <a:latin typeface="Times" pitchFamily="18" charset="0"/>
                <a:cs typeface="Times" pitchFamily="18" charset="0"/>
                <a:sym typeface="Symbol" charset="0"/>
              </a:rPr>
              <a:t> </a:t>
            </a:r>
            <a:r>
              <a:rPr lang="en-US" sz="1600" b="1" dirty="0" smtClean="0">
                <a:solidFill>
                  <a:srgbClr val="000090"/>
                </a:solidFill>
                <a:cs typeface="Times New Roman" pitchFamily="18" charset="0"/>
                <a:sym typeface="Symbol"/>
              </a:rPr>
              <a:t></a:t>
            </a:r>
            <a:r>
              <a:rPr lang="el-GR" sz="1600" b="1" dirty="0" smtClean="0">
                <a:solidFill>
                  <a:srgbClr val="000090"/>
                </a:solidFill>
                <a:cs typeface="Times New Roman" pitchFamily="18" charset="0"/>
                <a:sym typeface="Symbol"/>
              </a:rPr>
              <a:t>η</a:t>
            </a:r>
            <a:r>
              <a:rPr lang="it-IT" sz="1600" b="1" dirty="0" smtClean="0">
                <a:solidFill>
                  <a:srgbClr val="000090"/>
                </a:solidFill>
                <a:cs typeface="Times New Roman" pitchFamily="18" charset="0"/>
                <a:sym typeface="Symbol"/>
              </a:rPr>
              <a:t>e</a:t>
            </a:r>
            <a:r>
              <a:rPr lang="it-IT" sz="1600" b="1" baseline="30000" dirty="0" smtClean="0">
                <a:solidFill>
                  <a:srgbClr val="000090"/>
                </a:solidFill>
                <a:cs typeface="Times New Roman" pitchFamily="18" charset="0"/>
                <a:sym typeface="Symbol"/>
              </a:rPr>
              <a:t>+</a:t>
            </a:r>
            <a:r>
              <a:rPr lang="it-IT" sz="1600" b="1" dirty="0" smtClean="0">
                <a:solidFill>
                  <a:srgbClr val="000090"/>
                </a:solidFill>
                <a:cs typeface="Times New Roman" pitchFamily="18" charset="0"/>
                <a:sym typeface="Symbol"/>
              </a:rPr>
              <a:t>e</a:t>
            </a:r>
            <a:r>
              <a:rPr lang="it-IT" sz="1600" b="1" baseline="30000" dirty="0" smtClean="0">
                <a:solidFill>
                  <a:srgbClr val="000090"/>
                </a:solidFill>
                <a:cs typeface="Times New Roman" pitchFamily="18" charset="0"/>
                <a:sym typeface="Symbol"/>
              </a:rPr>
              <a:t>-</a:t>
            </a:r>
            <a:r>
              <a:rPr lang="it-IT" sz="1600" b="1" dirty="0" smtClean="0">
                <a:solidFill>
                  <a:srgbClr val="000090"/>
                </a:solidFill>
                <a:cs typeface="Times New Roman" pitchFamily="18" charset="0"/>
                <a:sym typeface="Symbol"/>
              </a:rPr>
              <a:t>  </a:t>
            </a:r>
            <a:r>
              <a:rPr lang="en-US" sz="1600" b="1" dirty="0" smtClean="0">
                <a:solidFill>
                  <a:srgbClr val="000090"/>
                </a:solidFill>
                <a:cs typeface="Times New Roman" pitchFamily="18" charset="0"/>
                <a:sym typeface="Symbol" charset="0"/>
              </a:rPr>
              <a:t>background is obtained by fitting the M</a:t>
            </a:r>
            <a:r>
              <a:rPr lang="en-US" sz="1600" b="1" baseline="-25000" dirty="0" smtClean="0">
                <a:solidFill>
                  <a:srgbClr val="000090"/>
                </a:solidFill>
                <a:cs typeface="Times New Roman" pitchFamily="18" charset="0"/>
                <a:sym typeface="Symbol" charset="0"/>
              </a:rPr>
              <a:t>ee</a:t>
            </a:r>
            <a:r>
              <a:rPr lang="en-US" sz="1600" b="1" dirty="0" smtClean="0">
                <a:solidFill>
                  <a:srgbClr val="000090"/>
                </a:solidFill>
                <a:cs typeface="Times New Roman" pitchFamily="18" charset="0"/>
                <a:sym typeface="Symbol" charset="0"/>
              </a:rPr>
              <a:t> distribution, excluding  5 bins centered around </a:t>
            </a:r>
            <a:r>
              <a:rPr lang="en-US" sz="1600" b="1" dirty="0" smtClean="0">
                <a:solidFill>
                  <a:srgbClr val="000090"/>
                </a:solidFill>
                <a:latin typeface="Times" pitchFamily="18" charset="0"/>
                <a:cs typeface="Times" pitchFamily="18" charset="0"/>
                <a:sym typeface="Symbol" charset="0"/>
              </a:rPr>
              <a:t>M</a:t>
            </a:r>
            <a:r>
              <a:rPr lang="en-US" sz="1600" b="1" baseline="-25000" dirty="0" smtClean="0">
                <a:solidFill>
                  <a:srgbClr val="000090"/>
                </a:solidFill>
                <a:latin typeface="Times" pitchFamily="18" charset="0"/>
                <a:cs typeface="Times" pitchFamily="18" charset="0"/>
                <a:sym typeface="Symbol" charset="0"/>
              </a:rPr>
              <a:t>U </a:t>
            </a:r>
            <a:r>
              <a:rPr lang="en-US" sz="1600" b="1" dirty="0" smtClean="0">
                <a:solidFill>
                  <a:srgbClr val="000090"/>
                </a:solidFill>
                <a:cs typeface="Times New Roman" pitchFamily="18" charset="0"/>
                <a:sym typeface="Symbol" charset="0"/>
              </a:rPr>
              <a:t>.</a:t>
            </a:r>
            <a:endParaRPr lang="en-US" sz="1600" b="1" dirty="0" smtClean="0">
              <a:solidFill>
                <a:srgbClr val="000090"/>
              </a:solidFill>
              <a:cs typeface="Times New Roman" pitchFamily="18" charset="0"/>
            </a:endParaRPr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1"/>
          </p:nvPr>
        </p:nvSpPr>
        <p:spPr>
          <a:xfrm>
            <a:off x="8701608" y="6373837"/>
            <a:ext cx="442392" cy="484163"/>
          </a:xfrm>
        </p:spPr>
        <p:txBody>
          <a:bodyPr/>
          <a:lstStyle/>
          <a:p>
            <a:fld id="{F01274B9-C33E-4EB7-8E59-11896027E3A8}" type="slidenum">
              <a:rPr lang="it-IT" smtClean="0"/>
              <a:pPr/>
              <a:t>33</a:t>
            </a:fld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 rot="2880000">
            <a:off x="3131626" y="4548202"/>
            <a:ext cx="147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η</a:t>
            </a:r>
            <a:r>
              <a:rPr lang="it-IT" sz="2400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</a:t>
            </a:r>
            <a:r>
              <a:rPr lang="it-IT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2400" baseline="300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0</a:t>
            </a:r>
            <a:r>
              <a:rPr lang="it-IT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2400" baseline="300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0</a:t>
            </a:r>
            <a:r>
              <a:rPr lang="it-IT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2400" baseline="300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0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79512" y="98072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Efficiency</a:t>
            </a:r>
            <a:r>
              <a:rPr lang="it-IT" dirty="0" smtClean="0"/>
              <a:t> and mass </a:t>
            </a:r>
            <a:r>
              <a:rPr lang="it-IT" dirty="0" err="1" smtClean="0"/>
              <a:t>resolution</a:t>
            </a:r>
            <a:r>
              <a:rPr lang="it-IT" dirty="0" smtClean="0"/>
              <a:t> (1</a:t>
            </a:r>
            <a:r>
              <a:rPr lang="it-IT" dirty="0" smtClean="0">
                <a:sym typeface="Symbol"/>
              </a:rPr>
              <a:t>2 </a:t>
            </a:r>
            <a:r>
              <a:rPr lang="it-IT" dirty="0" err="1" smtClean="0">
                <a:sym typeface="Symbol"/>
              </a:rPr>
              <a:t>MeV</a:t>
            </a:r>
            <a:r>
              <a:rPr lang="it-IT" dirty="0" smtClean="0">
                <a:sym typeface="Symbol"/>
              </a:rPr>
              <a:t>)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</a:t>
            </a:r>
            <a:r>
              <a:rPr lang="it-IT" baseline="-25000" dirty="0" err="1" smtClean="0"/>
              <a:t>ee</a:t>
            </a:r>
            <a:r>
              <a:rPr lang="it-IT" dirty="0" smtClean="0"/>
              <a:t> in the </a:t>
            </a:r>
            <a:r>
              <a:rPr lang="it-IT" dirty="0" err="1" smtClean="0"/>
              <a:t>interval</a:t>
            </a:r>
            <a:r>
              <a:rPr lang="it-IT" dirty="0" smtClean="0"/>
              <a:t> 6</a:t>
            </a:r>
            <a:r>
              <a:rPr lang="it-IT" dirty="0" smtClean="0">
                <a:sym typeface="Symbol"/>
              </a:rPr>
              <a:t>460 </a:t>
            </a:r>
            <a:r>
              <a:rPr lang="it-IT" dirty="0" err="1" smtClean="0">
                <a:sym typeface="Symbol"/>
              </a:rPr>
              <a:t>MeV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taken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from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specific</a:t>
            </a:r>
            <a:r>
              <a:rPr lang="it-IT" dirty="0" smtClean="0">
                <a:sym typeface="Symbol"/>
              </a:rPr>
              <a:t> Monte Carlo </a:t>
            </a:r>
            <a:r>
              <a:rPr lang="it-IT" dirty="0" err="1" smtClean="0">
                <a:sym typeface="Symbol"/>
              </a:rPr>
              <a:t>simulation</a:t>
            </a:r>
            <a:r>
              <a:rPr lang="it-IT" dirty="0" smtClean="0">
                <a:sym typeface="Symbol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3264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sellaDiTesto 12"/>
          <p:cNvSpPr txBox="1">
            <a:spLocks noChangeArrowheads="1"/>
          </p:cNvSpPr>
          <p:nvPr/>
        </p:nvSpPr>
        <p:spPr bwMode="auto">
          <a:xfrm>
            <a:off x="157162" y="620688"/>
            <a:ext cx="898683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  <a:buFont typeface="Wingdings" charset="0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charset="0"/>
              </a:rPr>
              <a:t>No clear signal structure observed above background  UL evaluation</a:t>
            </a:r>
          </a:p>
          <a:p>
            <a:pPr>
              <a:lnSpc>
                <a:spcPct val="120000"/>
              </a:lnSpc>
              <a:buFont typeface="Wingdings" charset="0"/>
              <a:buChar char="Ø"/>
            </a:pP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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l-GR" sz="16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η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U MC sample divided in subsamples of 1 </a:t>
            </a:r>
            <a:r>
              <a:rPr lang="en-US" sz="1600" b="0" dirty="0" err="1" smtClean="0">
                <a:latin typeface="Times New Roman" pitchFamily="18" charset="0"/>
                <a:cs typeface="Times New Roman" pitchFamily="18" charset="0"/>
                <a:sym typeface="Symbol" charset="0"/>
              </a:rPr>
              <a:t>MeV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 width in 5&lt; M</a:t>
            </a:r>
            <a:r>
              <a:rPr lang="en-US" sz="1600" b="0" baseline="-2500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U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&lt; 456 </a:t>
            </a:r>
            <a:r>
              <a:rPr lang="en-US" sz="1600" b="0" dirty="0" err="1" smtClean="0">
                <a:latin typeface="Times New Roman" pitchFamily="18" charset="0"/>
                <a:cs typeface="Times New Roman" pitchFamily="18" charset="0"/>
                <a:sym typeface="Symbol" charset="0"/>
              </a:rPr>
              <a:t>MeV</a:t>
            </a:r>
            <a:endParaRPr lang="en-US" sz="1600" b="0" dirty="0" smtClean="0">
              <a:latin typeface="Times New Roman" pitchFamily="18" charset="0"/>
              <a:cs typeface="Times New Roman" pitchFamily="18" charset="0"/>
              <a:sym typeface="Symbol" charset="0"/>
            </a:endParaRPr>
          </a:p>
          <a:p>
            <a:pPr>
              <a:lnSpc>
                <a:spcPct val="120000"/>
              </a:lnSpc>
              <a:buFont typeface="Wingdings" charset="0"/>
              <a:buChar char="Ø"/>
            </a:pPr>
            <a:r>
              <a:rPr lang="en-US" sz="1600" b="0" dirty="0" smtClean="0">
                <a:cs typeface="Times New Roman" pitchFamily="18" charset="0"/>
                <a:sym typeface="Symbol" charset="0"/>
              </a:rPr>
              <a:t>background → fit of the </a:t>
            </a:r>
            <a:r>
              <a:rPr lang="en-US" sz="1600" b="0" dirty="0" err="1" smtClean="0">
                <a:cs typeface="Times New Roman" pitchFamily="18" charset="0"/>
                <a:sym typeface="Symbol" charset="0"/>
              </a:rPr>
              <a:t>M</a:t>
            </a:r>
            <a:r>
              <a:rPr lang="en-US" sz="1600" b="0" baseline="-25000" dirty="0" err="1" smtClean="0">
                <a:cs typeface="Times New Roman" pitchFamily="18" charset="0"/>
                <a:sym typeface="Symbol" charset="0"/>
              </a:rPr>
              <a:t>ee</a:t>
            </a:r>
            <a:r>
              <a:rPr lang="en-US" sz="1600" b="0" dirty="0" smtClean="0">
                <a:cs typeface="Times New Roman" pitchFamily="18" charset="0"/>
                <a:sym typeface="Symbol" charset="0"/>
              </a:rPr>
              <a:t> distribution excluding the 5 bins around </a:t>
            </a:r>
            <a:r>
              <a:rPr lang="en-US" sz="1600" b="0" dirty="0" smtClean="0">
                <a:latin typeface="Times" pitchFamily="18" charset="0"/>
                <a:cs typeface="Times" pitchFamily="18" charset="0"/>
                <a:sym typeface="Symbol" charset="0"/>
              </a:rPr>
              <a:t>M</a:t>
            </a:r>
            <a:r>
              <a:rPr lang="en-US" sz="1600" b="0" baseline="-25000" dirty="0" smtClean="0">
                <a:latin typeface="Times" pitchFamily="18" charset="0"/>
                <a:cs typeface="Times" pitchFamily="18" charset="0"/>
                <a:sym typeface="Symbol" charset="0"/>
              </a:rPr>
              <a:t>U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 </a:t>
            </a:r>
          </a:p>
          <a:p>
            <a:pPr>
              <a:lnSpc>
                <a:spcPct val="120000"/>
              </a:lnSpc>
              <a:buFont typeface="Wingdings" charset="0"/>
              <a:buChar char="Ø"/>
            </a:pP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For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each M</a:t>
            </a:r>
            <a:r>
              <a:rPr lang="en-US" sz="1600" b="0" baseline="-25000" dirty="0">
                <a:latin typeface="Times New Roman" pitchFamily="18" charset="0"/>
                <a:cs typeface="Times New Roman" pitchFamily="18" charset="0"/>
                <a:sym typeface="Symbol" charset="0"/>
              </a:rPr>
              <a:t>U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value the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charset="0"/>
              </a:rPr>
              <a:t>90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charset="0"/>
              </a:rPr>
              <a:t>% C.L.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exclusion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using  the CL</a:t>
            </a:r>
            <a:r>
              <a:rPr lang="en-US" sz="1600" b="0" baseline="-25000" dirty="0">
                <a:latin typeface="Times New Roman" pitchFamily="18" charset="0"/>
                <a:cs typeface="Times New Roman" pitchFamily="18" charset="0"/>
                <a:sym typeface="Symbol" charset="0"/>
              </a:rPr>
              <a:t>S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 method (error on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bkg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included)</a:t>
            </a:r>
            <a:endParaRPr lang="it-IT" sz="16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o 17"/>
          <p:cNvGrpSpPr/>
          <p:nvPr/>
        </p:nvGrpSpPr>
        <p:grpSpPr>
          <a:xfrm>
            <a:off x="-73024" y="1916832"/>
            <a:ext cx="4068960" cy="2304256"/>
            <a:chOff x="5147048" y="1916832"/>
            <a:chExt cx="4068960" cy="2304256"/>
          </a:xfrm>
        </p:grpSpPr>
        <p:pic>
          <p:nvPicPr>
            <p:cNvPr id="10" name="Picture 19" descr="ul_br_smooth2.eps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6" t="9222" r="6200" b="45527"/>
            <a:stretch/>
          </p:blipFill>
          <p:spPr>
            <a:xfrm>
              <a:off x="5220072" y="2229455"/>
              <a:ext cx="3888432" cy="1991633"/>
            </a:xfrm>
            <a:prstGeom prst="rect">
              <a:avLst/>
            </a:prstGeom>
          </p:spPr>
        </p:pic>
        <p:sp>
          <p:nvSpPr>
            <p:cNvPr id="16" name="Rettangolo 15"/>
            <p:cNvSpPr/>
            <p:nvPr/>
          </p:nvSpPr>
          <p:spPr>
            <a:xfrm>
              <a:off x="5147048" y="1916832"/>
              <a:ext cx="40689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cs typeface="Times New Roman" pitchFamily="18" charset="0"/>
                </a:rPr>
                <a:t>UL on </a:t>
              </a:r>
              <a:r>
                <a:rPr lang="en-US" sz="1600" b="1" dirty="0" smtClean="0">
                  <a:solidFill>
                    <a:srgbClr val="0070C0"/>
                  </a:solidFill>
                  <a:cs typeface="Times New Roman" pitchFamily="18" charset="0"/>
                </a:rPr>
                <a:t>N. of ev. </a:t>
              </a:r>
              <a:r>
                <a:rPr lang="en-US" sz="1600" b="1" dirty="0" smtClean="0">
                  <a:cs typeface="Times New Roman" pitchFamily="18" charset="0"/>
                </a:rPr>
                <a:t>(</a:t>
              </a:r>
              <a:r>
                <a:rPr lang="en-US" sz="1600" b="1" dirty="0" smtClean="0">
                  <a:cs typeface="Times New Roman" pitchFamily="18" charset="0"/>
                  <a:sym typeface="Symbol"/>
                </a:rPr>
                <a:t></a:t>
              </a:r>
              <a:r>
                <a:rPr lang="el-GR" sz="1600" b="1" dirty="0" smtClean="0">
                  <a:cs typeface="Times New Roman" pitchFamily="18" charset="0"/>
                  <a:sym typeface="Symbol"/>
                </a:rPr>
                <a:t>η</a:t>
              </a:r>
              <a:r>
                <a:rPr lang="en-US" sz="1600" b="1" dirty="0" smtClean="0">
                  <a:cs typeface="Times New Roman" pitchFamily="18" charset="0"/>
                </a:rPr>
                <a:t>U, </a:t>
              </a:r>
              <a:r>
                <a:rPr lang="en-US" sz="1600" b="1" dirty="0" err="1" smtClean="0">
                  <a:cs typeface="Times New Roman" pitchFamily="18" charset="0"/>
                </a:rPr>
                <a:t>U</a:t>
              </a:r>
              <a:r>
                <a:rPr lang="en-US" sz="1600" b="1" dirty="0" err="1" smtClean="0">
                  <a:cs typeface="Times New Roman" pitchFamily="18" charset="0"/>
                  <a:sym typeface="Symbol"/>
                </a:rPr>
                <a:t></a:t>
              </a:r>
              <a:r>
                <a:rPr lang="en-US" sz="1600" b="1" dirty="0" err="1" smtClean="0">
                  <a:cs typeface="Times New Roman" pitchFamily="18" charset="0"/>
                </a:rPr>
                <a:t>e</a:t>
              </a:r>
              <a:r>
                <a:rPr lang="en-US" sz="1600" b="1" baseline="30000" dirty="0" err="1" smtClean="0">
                  <a:cs typeface="Times New Roman" pitchFamily="18" charset="0"/>
                </a:rPr>
                <a:t>+</a:t>
              </a:r>
              <a:r>
                <a:rPr lang="en-US" sz="1600" b="1" dirty="0" err="1" smtClean="0">
                  <a:cs typeface="Times New Roman" pitchFamily="18" charset="0"/>
                </a:rPr>
                <a:t>e</a:t>
              </a:r>
              <a:r>
                <a:rPr lang="en-US" sz="1600" b="1" baseline="30000" dirty="0" smtClean="0">
                  <a:cs typeface="Times New Roman" pitchFamily="18" charset="0"/>
                </a:rPr>
                <a:t>-</a:t>
              </a:r>
              <a:r>
                <a:rPr lang="en-US" sz="1600" b="1" dirty="0" smtClean="0">
                  <a:cs typeface="Times New Roman" pitchFamily="18" charset="0"/>
                </a:rPr>
                <a:t>) @ 90% CL</a:t>
              </a:r>
              <a:endParaRPr lang="en-US" sz="1600" b="1" dirty="0">
                <a:cs typeface="Times New Roman" pitchFamily="18" charset="0"/>
              </a:endParaRPr>
            </a:p>
          </p:txBody>
        </p:sp>
      </p:grpSp>
      <p:grpSp>
        <p:nvGrpSpPr>
          <p:cNvPr id="3" name="Gruppo 18"/>
          <p:cNvGrpSpPr/>
          <p:nvPr/>
        </p:nvGrpSpPr>
        <p:grpSpPr>
          <a:xfrm>
            <a:off x="3491881" y="1835532"/>
            <a:ext cx="5585309" cy="2817605"/>
            <a:chOff x="-293226" y="3707740"/>
            <a:chExt cx="5585309" cy="2817605"/>
          </a:xfrm>
          <a:noFill/>
        </p:grpSpPr>
        <p:grpSp>
          <p:nvGrpSpPr>
            <p:cNvPr id="4" name="Group 15"/>
            <p:cNvGrpSpPr/>
            <p:nvPr/>
          </p:nvGrpSpPr>
          <p:grpSpPr>
            <a:xfrm>
              <a:off x="-293226" y="3998135"/>
              <a:ext cx="5585309" cy="2527210"/>
              <a:chOff x="2206104" y="3773581"/>
              <a:chExt cx="5361799" cy="2462752"/>
            </a:xfrm>
            <a:grpFill/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559" t="53882" r="4025"/>
              <a:stretch>
                <a:fillRect/>
              </a:stretch>
            </p:blipFill>
            <p:spPr bwMode="auto">
              <a:xfrm>
                <a:off x="2521673" y="3773581"/>
                <a:ext cx="5046230" cy="2336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46073" b="46481"/>
              <a:stretch>
                <a:fillRect/>
              </a:stretch>
            </p:blipFill>
            <p:spPr bwMode="auto">
              <a:xfrm>
                <a:off x="2206104" y="5869049"/>
                <a:ext cx="5259381" cy="367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ettangolo 16"/>
            <p:cNvSpPr/>
            <p:nvPr/>
          </p:nvSpPr>
          <p:spPr>
            <a:xfrm>
              <a:off x="467544" y="3707740"/>
              <a:ext cx="411048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cs typeface="Times New Roman" pitchFamily="18" charset="0"/>
                </a:rPr>
                <a:t>UL on </a:t>
              </a:r>
              <a:r>
                <a:rPr lang="en-US" b="1" dirty="0" smtClean="0">
                  <a:solidFill>
                    <a:srgbClr val="0070C0"/>
                  </a:solidFill>
                  <a:cs typeface="Times New Roman" pitchFamily="18" charset="0"/>
                </a:rPr>
                <a:t>BR</a:t>
              </a:r>
              <a:r>
                <a:rPr lang="en-US" b="1" dirty="0" smtClean="0">
                  <a:cs typeface="Times New Roman" pitchFamily="18" charset="0"/>
                </a:rPr>
                <a:t> (</a:t>
              </a:r>
              <a:r>
                <a:rPr lang="en-US" b="1" dirty="0" smtClean="0">
                  <a:cs typeface="Times New Roman" pitchFamily="18" charset="0"/>
                  <a:sym typeface="Symbol"/>
                </a:rPr>
                <a:t></a:t>
              </a:r>
              <a:r>
                <a:rPr lang="el-GR" b="1" dirty="0" smtClean="0">
                  <a:cs typeface="Times New Roman" pitchFamily="18" charset="0"/>
                  <a:sym typeface="Symbol"/>
                </a:rPr>
                <a:t>η</a:t>
              </a:r>
              <a:r>
                <a:rPr lang="en-US" b="1" dirty="0" smtClean="0">
                  <a:cs typeface="Times New Roman" pitchFamily="18" charset="0"/>
                </a:rPr>
                <a:t>U, U</a:t>
              </a:r>
              <a:r>
                <a:rPr lang="en-US" b="1" dirty="0" smtClean="0">
                  <a:cs typeface="Times New Roman" pitchFamily="18" charset="0"/>
                  <a:sym typeface="Symbol"/>
                </a:rPr>
                <a:t></a:t>
              </a:r>
              <a:r>
                <a:rPr lang="en-US" b="1" dirty="0" smtClean="0">
                  <a:cs typeface="Times New Roman" pitchFamily="18" charset="0"/>
                </a:rPr>
                <a:t>e</a:t>
              </a:r>
              <a:r>
                <a:rPr lang="en-US" b="1" baseline="30000" dirty="0" smtClean="0">
                  <a:cs typeface="Times New Roman" pitchFamily="18" charset="0"/>
                </a:rPr>
                <a:t>+</a:t>
              </a:r>
              <a:r>
                <a:rPr lang="en-US" b="1" dirty="0" smtClean="0">
                  <a:cs typeface="Times New Roman" pitchFamily="18" charset="0"/>
                </a:rPr>
                <a:t>e</a:t>
              </a:r>
              <a:r>
                <a:rPr lang="en-US" b="1" baseline="30000" dirty="0" smtClean="0">
                  <a:cs typeface="Times New Roman" pitchFamily="18" charset="0"/>
                </a:rPr>
                <a:t>-</a:t>
              </a:r>
              <a:r>
                <a:rPr lang="en-US" b="1" dirty="0" smtClean="0">
                  <a:cs typeface="Times New Roman" pitchFamily="18" charset="0"/>
                </a:rPr>
                <a:t>) @ 90% CL</a:t>
              </a:r>
              <a:endParaRPr lang="en-US" b="1" dirty="0">
                <a:cs typeface="Times New Roman" pitchFamily="18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78598" r="27352" b="17021"/>
          <a:stretch/>
        </p:blipFill>
        <p:spPr bwMode="auto">
          <a:xfrm>
            <a:off x="395536" y="4753285"/>
            <a:ext cx="5472608" cy="6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21240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3"/>
          <p:cNvGrpSpPr/>
          <p:nvPr/>
        </p:nvGrpSpPr>
        <p:grpSpPr>
          <a:xfrm>
            <a:off x="3110557" y="5373216"/>
            <a:ext cx="5205859" cy="1008063"/>
            <a:chOff x="3378518" y="5164455"/>
            <a:chExt cx="5205859" cy="1008063"/>
          </a:xfrm>
        </p:grpSpPr>
        <p:pic>
          <p:nvPicPr>
            <p:cNvPr id="24" name="Picture 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455" y="5164455"/>
              <a:ext cx="19050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3378518" y="5353368"/>
              <a:ext cx="123190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 dirty="0"/>
                <a:t>FF slope:</a:t>
              </a:r>
            </a:p>
          </p:txBody>
        </p:sp>
        <p:sp>
          <p:nvSpPr>
            <p:cNvPr id="26" name="AutoShape 22"/>
            <p:cNvSpPr>
              <a:spLocks/>
            </p:cNvSpPr>
            <p:nvPr/>
          </p:nvSpPr>
          <p:spPr bwMode="auto">
            <a:xfrm>
              <a:off x="4623118" y="5237480"/>
              <a:ext cx="144462" cy="720725"/>
            </a:xfrm>
            <a:prstGeom prst="leftBrace">
              <a:avLst>
                <a:gd name="adj1" fmla="val 415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7" name="Picture 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518" y="5613718"/>
              <a:ext cx="260985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9343" y="5569268"/>
              <a:ext cx="100012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7431976" y="5380355"/>
              <a:ext cx="1152401" cy="79216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95536" y="6104909"/>
            <a:ext cx="361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SND: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FF0000"/>
                </a:solidFill>
                <a:latin typeface="SymbolProp BT" pitchFamily="2" charset="2"/>
              </a:rPr>
              <a:t>fh</a:t>
            </a:r>
            <a:r>
              <a:rPr lang="en-US" sz="2400" dirty="0">
                <a:solidFill>
                  <a:srgbClr val="FF0000"/>
                </a:solidFill>
              </a:rPr>
              <a:t>= (3.8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±1.8</a:t>
            </a:r>
            <a:r>
              <a:rPr lang="en-US" sz="2400" dirty="0">
                <a:solidFill>
                  <a:srgbClr val="FF0000"/>
                </a:solidFill>
              </a:rPr>
              <a:t>) GeV</a:t>
            </a:r>
            <a:r>
              <a:rPr lang="en-US" sz="2400" baseline="30000" dirty="0">
                <a:solidFill>
                  <a:srgbClr val="FF0000"/>
                </a:solidFill>
                <a:latin typeface="Symbol" pitchFamily="18" charset="2"/>
              </a:rPr>
              <a:t>-2</a:t>
            </a:r>
          </a:p>
        </p:txBody>
      </p:sp>
      <p:sp>
        <p:nvSpPr>
          <p:cNvPr id="31" name="TextBox 4"/>
          <p:cNvSpPr txBox="1"/>
          <p:nvPr/>
        </p:nvSpPr>
        <p:spPr>
          <a:xfrm>
            <a:off x="4932040" y="6165304"/>
            <a:ext cx="10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VMD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2267496" y="12166"/>
            <a:ext cx="3960688" cy="620712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3200" b="0" dirty="0" smtClean="0">
                <a:cs typeface="Times New Roman" pitchFamily="18" charset="0"/>
                <a:sym typeface="Symbol"/>
              </a:rPr>
              <a:t></a:t>
            </a:r>
            <a:r>
              <a:rPr lang="it-IT" sz="3200" b="0" dirty="0" smtClean="0">
                <a:latin typeface="Times New Roman"/>
                <a:cs typeface="Times New Roman"/>
                <a:sym typeface="Symbol"/>
              </a:rPr>
              <a:t></a:t>
            </a:r>
            <a:r>
              <a:rPr lang="el-GR" sz="3200" b="0" dirty="0" smtClean="0">
                <a:latin typeface="Times New Roman"/>
                <a:cs typeface="Times New Roman"/>
              </a:rPr>
              <a:t>η</a:t>
            </a:r>
            <a:r>
              <a:rPr lang="it-IT" sz="3200" b="0" dirty="0" smtClean="0">
                <a:latin typeface="Times New Roman"/>
                <a:cs typeface="Times New Roman"/>
              </a:rPr>
              <a:t>U: upper </a:t>
            </a:r>
            <a:r>
              <a:rPr lang="it-IT" sz="3200" b="0" dirty="0" err="1" smtClean="0">
                <a:latin typeface="Times New Roman"/>
                <a:cs typeface="Times New Roman"/>
              </a:rPr>
              <a:t>limits</a:t>
            </a:r>
            <a:r>
              <a:rPr lang="en-US" sz="3200" b="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07504" y="4680000"/>
            <a:ext cx="8424936" cy="198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07504" y="4588444"/>
            <a:ext cx="299396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20000"/>
              </a:lnSpc>
            </a:pPr>
            <a:r>
              <a:rPr lang="en-US" dirty="0" smtClean="0">
                <a:solidFill>
                  <a:schemeClr val="accent2"/>
                </a:solidFill>
                <a:latin typeface="Times" pitchFamily="18" charset="0"/>
                <a:cs typeface="Times" pitchFamily="18" charset="0"/>
                <a:sym typeface="Symbol" charset="0"/>
              </a:rPr>
              <a:t>Reece, Wang JHEP 07 (2009):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2843808" y="2276872"/>
            <a:ext cx="7920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Symbol"/>
              <a:buChar char="·"/>
            </a:pPr>
            <a:r>
              <a:rPr lang="it-IT" sz="1400" dirty="0" smtClean="0">
                <a:sym typeface="Symbol"/>
              </a:rPr>
              <a:t> </a:t>
            </a:r>
            <a:r>
              <a:rPr lang="it-IT" sz="1400" baseline="30000" dirty="0" smtClean="0">
                <a:sym typeface="Symbol"/>
              </a:rPr>
              <a:t>+</a:t>
            </a:r>
            <a:r>
              <a:rPr lang="it-IT" sz="1400" dirty="0" smtClean="0">
                <a:sym typeface="Symbol"/>
              </a:rPr>
              <a:t></a:t>
            </a:r>
            <a:r>
              <a:rPr lang="it-IT" sz="1400" baseline="30000" dirty="0" smtClean="0">
                <a:sym typeface="Symbol"/>
              </a:rPr>
              <a:t>-</a:t>
            </a:r>
            <a:r>
              <a:rPr lang="it-IT" sz="1400" dirty="0" smtClean="0">
                <a:sym typeface="Symbol"/>
              </a:rPr>
              <a:t></a:t>
            </a:r>
            <a:r>
              <a:rPr lang="it-IT" sz="1400" baseline="30000" dirty="0" smtClean="0">
                <a:sym typeface="Symbol"/>
              </a:rPr>
              <a:t>0</a:t>
            </a:r>
            <a:endParaRPr lang="it-IT" sz="1400" dirty="0" smtClean="0">
              <a:sym typeface="Symbol"/>
            </a:endParaRPr>
          </a:p>
          <a:p>
            <a:r>
              <a:rPr lang="it-IT" sz="1400" dirty="0" smtClean="0">
                <a:solidFill>
                  <a:schemeClr val="bg2"/>
                </a:solidFill>
                <a:sym typeface="Symbol"/>
              </a:rPr>
              <a:t></a:t>
            </a:r>
            <a:r>
              <a:rPr lang="it-IT" sz="1400" dirty="0" smtClean="0">
                <a:sym typeface="Symbol"/>
              </a:rPr>
              <a:t> </a:t>
            </a:r>
            <a:r>
              <a:rPr lang="it-IT" sz="1400" baseline="30000" dirty="0" err="1" smtClean="0">
                <a:sym typeface="Symbol"/>
              </a:rPr>
              <a:t>0</a:t>
            </a:r>
            <a:r>
              <a:rPr lang="it-IT" sz="1400" dirty="0" smtClean="0">
                <a:sym typeface="Symbol"/>
              </a:rPr>
              <a:t></a:t>
            </a:r>
            <a:r>
              <a:rPr lang="it-IT" sz="1400" baseline="30000" dirty="0" err="1" smtClean="0">
                <a:sym typeface="Symbol"/>
              </a:rPr>
              <a:t>0</a:t>
            </a:r>
            <a:r>
              <a:rPr lang="it-IT" sz="1400" dirty="0" smtClean="0">
                <a:sym typeface="Symbol"/>
              </a:rPr>
              <a:t></a:t>
            </a:r>
            <a:r>
              <a:rPr lang="it-IT" sz="1400" baseline="30000" dirty="0" smtClean="0">
                <a:sym typeface="Symbol"/>
              </a:rPr>
              <a:t>0</a:t>
            </a:r>
            <a:endParaRPr lang="it-IT" sz="1400" dirty="0" smtClean="0"/>
          </a:p>
        </p:txBody>
      </p:sp>
      <p:sp>
        <p:nvSpPr>
          <p:cNvPr id="35" name="Segnaposto numero diapositiva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688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809384"/>
            <a:ext cx="9144000" cy="5715960"/>
          </a:xfrm>
          <a:solidFill>
            <a:srgbClr val="FFFFFF"/>
          </a:solidFill>
          <a:ln/>
        </p:spPr>
        <p:txBody>
          <a:bodyPr tIns="16001" anchor="ctr"/>
          <a:lstStyle/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1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918241" y="5062132"/>
            <a:ext cx="164160" cy="541497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81639" tIns="55221" rIns="81639" bIns="40820"/>
          <a:lstStyle/>
          <a:p>
            <a:endParaRPr lang="it-IT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  <a:p>
            <a:endParaRPr lang="it-IT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4272481" y="3273464"/>
          <a:ext cx="652320" cy="32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r:id="rId4" imgW="719640" imgH="359640" progId="Equation.3">
                  <p:embed/>
                </p:oleObj>
              </mc:Choice>
              <mc:Fallback>
                <p:oleObj r:id="rId4" imgW="719640" imgH="359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481" y="3273464"/>
                        <a:ext cx="652320" cy="326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4272481" y="3273464"/>
          <a:ext cx="652320" cy="32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r:id="rId6" imgW="719640" imgH="359640" progId="Equation.3">
                  <p:embed/>
                </p:oleObj>
              </mc:Choice>
              <mc:Fallback>
                <p:oleObj r:id="rId6" imgW="719640" imgH="359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481" y="3273464"/>
                        <a:ext cx="652320" cy="326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320" y="3518290"/>
            <a:ext cx="2319840" cy="2197671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89097" name="Oval 9"/>
          <p:cNvSpPr>
            <a:spLocks/>
          </p:cNvSpPr>
          <p:nvPr/>
        </p:nvSpPr>
        <p:spPr bwMode="auto">
          <a:xfrm>
            <a:off x="3265921" y="1960046"/>
            <a:ext cx="1306080" cy="4896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162721" y="979303"/>
            <a:ext cx="7184160" cy="423404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81639" tIns="568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it-IT" dirty="0" err="1">
                <a:solidFill>
                  <a:srgbClr val="000000"/>
                </a:solidFill>
                <a:cs typeface="Times New Roman" pitchFamily="16" charset="0"/>
              </a:rPr>
              <a:t>Measure</a:t>
            </a:r>
            <a:r>
              <a:rPr lang="it-IT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Times New Roman" pitchFamily="16" charset="0"/>
              </a:rPr>
              <a:t>of</a:t>
            </a:r>
            <a:r>
              <a:rPr lang="it-IT" dirty="0">
                <a:solidFill>
                  <a:srgbClr val="000000"/>
                </a:solidFill>
                <a:cs typeface="Times New Roman" pitchFamily="16" charset="0"/>
              </a:rPr>
              <a:t> |F</a:t>
            </a:r>
            <a:r>
              <a:rPr lang="it-IT" baseline="-33000" dirty="0">
                <a:solidFill>
                  <a:srgbClr val="000000"/>
                </a:solidFill>
                <a:cs typeface="Times New Roman" pitchFamily="16" charset="0"/>
              </a:rPr>
              <a:t>π</a:t>
            </a:r>
            <a:r>
              <a:rPr lang="it-IT" dirty="0">
                <a:solidFill>
                  <a:srgbClr val="000000"/>
                </a:solidFill>
                <a:cs typeface="Times New Roman" pitchFamily="16" charset="0"/>
              </a:rPr>
              <a:t>|</a:t>
            </a:r>
            <a:r>
              <a:rPr lang="it-IT" baseline="33000" dirty="0">
                <a:solidFill>
                  <a:srgbClr val="000000"/>
                </a:solidFill>
                <a:cs typeface="Times New Roman" pitchFamily="16" charset="0"/>
              </a:rPr>
              <a:t>2 </a:t>
            </a:r>
            <a:r>
              <a:rPr lang="it-IT" dirty="0" err="1">
                <a:solidFill>
                  <a:srgbClr val="000000"/>
                </a:solidFill>
                <a:cs typeface="Times New Roman" pitchFamily="16" charset="0"/>
              </a:rPr>
              <a:t>by</a:t>
            </a:r>
            <a:r>
              <a:rPr lang="it-IT" dirty="0">
                <a:solidFill>
                  <a:srgbClr val="000000"/>
                </a:solidFill>
                <a:cs typeface="Times New Roman" pitchFamily="16" charset="0"/>
              </a:rPr>
              <a:t> the </a:t>
            </a:r>
            <a:r>
              <a:rPr lang="it-IT" dirty="0" err="1">
                <a:solidFill>
                  <a:srgbClr val="000000"/>
                </a:solidFill>
                <a:cs typeface="Times New Roman" pitchFamily="16" charset="0"/>
              </a:rPr>
              <a:t>bin</a:t>
            </a:r>
            <a:r>
              <a:rPr lang="it-IT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Times New Roman" pitchFamily="16" charset="0"/>
              </a:rPr>
              <a:t>by</a:t>
            </a:r>
            <a:r>
              <a:rPr lang="it-IT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Times New Roman" pitchFamily="16" charset="0"/>
              </a:rPr>
              <a:t>bin</a:t>
            </a:r>
            <a:r>
              <a:rPr lang="it-IT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Times New Roman" pitchFamily="16" charset="0"/>
              </a:rPr>
              <a:t>ratio</a:t>
            </a:r>
            <a:r>
              <a:rPr lang="it-IT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Times New Roman" pitchFamily="16" charset="0"/>
              </a:rPr>
              <a:t>of</a:t>
            </a:r>
            <a:r>
              <a:rPr lang="it-IT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Times New Roman" pitchFamily="16" charset="0"/>
              </a:rPr>
              <a:t>pions</a:t>
            </a:r>
            <a:r>
              <a:rPr lang="it-IT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Times New Roman" pitchFamily="16" charset="0"/>
              </a:rPr>
              <a:t>over</a:t>
            </a:r>
            <a:r>
              <a:rPr lang="it-IT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Times New Roman" pitchFamily="16" charset="0"/>
              </a:rPr>
              <a:t>muons</a:t>
            </a:r>
            <a:r>
              <a:rPr lang="it-IT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Times New Roman" pitchFamily="16" charset="0"/>
              </a:rPr>
              <a:t>yields</a:t>
            </a:r>
            <a:endParaRPr lang="it-IT" dirty="0">
              <a:solidFill>
                <a:srgbClr val="000000"/>
              </a:solidFill>
              <a:cs typeface="Times New Roman" pitchFamily="16" charset="0"/>
            </a:endParaRPr>
          </a:p>
        </p:txBody>
      </p:sp>
      <p:pic>
        <p:nvPicPr>
          <p:cNvPr id="8909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8881" y="1468954"/>
            <a:ext cx="4209120" cy="4308932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89102" name="Line 14"/>
          <p:cNvSpPr>
            <a:spLocks noChangeShapeType="1"/>
          </p:cNvSpPr>
          <p:nvPr/>
        </p:nvSpPr>
        <p:spPr bwMode="auto">
          <a:xfrm flipH="1">
            <a:off x="3591361" y="2449698"/>
            <a:ext cx="165600" cy="16331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2776321" y="4082829"/>
            <a:ext cx="1795680" cy="541497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it-IT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High </a:t>
            </a:r>
            <a:r>
              <a:rPr lang="it-IT" dirty="0" err="1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precision</a:t>
            </a:r>
            <a:r>
              <a:rPr lang="it-IT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measurement</a:t>
            </a:r>
            <a:endParaRPr lang="it-IT" dirty="0">
              <a:solidFill>
                <a:srgbClr val="FF0000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89105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52303"/>
            <a:ext cx="4826880" cy="1913960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89106" name="Oval 18"/>
          <p:cNvSpPr>
            <a:spLocks/>
          </p:cNvSpPr>
          <p:nvPr/>
        </p:nvSpPr>
        <p:spPr bwMode="auto">
          <a:xfrm>
            <a:off x="3428640" y="1960046"/>
            <a:ext cx="1306080" cy="4896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 flipH="1">
            <a:off x="3591361" y="2449698"/>
            <a:ext cx="165600" cy="16331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1331640" y="5877272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24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6" charset="0"/>
              </a:rPr>
              <a:t>Statistics: 240 pb</a:t>
            </a:r>
            <a:r>
              <a:rPr lang="en-US" baseline="33000" dirty="0" smtClean="0">
                <a:solidFill>
                  <a:srgbClr val="000000"/>
                </a:solidFill>
                <a:cs typeface="Times New Roman" pitchFamily="16" charset="0"/>
              </a:rPr>
              <a:t>-1 </a:t>
            </a:r>
            <a:r>
              <a:rPr lang="en-US" dirty="0" smtClean="0">
                <a:solidFill>
                  <a:srgbClr val="000000"/>
                </a:solidFill>
                <a:cs typeface="Times New Roman" pitchFamily="16" charset="0"/>
              </a:rPr>
              <a:t> data taken on 2002</a:t>
            </a:r>
            <a:endParaRPr lang="en-US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1835696" y="44624"/>
            <a:ext cx="5256584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U </a:t>
            </a:r>
            <a:r>
              <a:rPr lang="it-IT" sz="3200" dirty="0" err="1" smtClean="0"/>
              <a:t>boson</a:t>
            </a:r>
            <a:r>
              <a:rPr lang="it-IT" sz="3200" dirty="0" smtClean="0"/>
              <a:t> </a:t>
            </a:r>
            <a:r>
              <a:rPr lang="it-IT" sz="3200" dirty="0" err="1" smtClean="0"/>
              <a:t>search</a:t>
            </a:r>
            <a:r>
              <a:rPr lang="it-IT" sz="3200" dirty="0" smtClean="0"/>
              <a:t> in 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+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endParaRPr lang="it-IT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424E-248D-4C56-9870-0506384CFA88}" type="slidenum">
              <a:rPr lang="it-IT" smtClean="0"/>
              <a:pPr/>
              <a:t>36</a:t>
            </a:fld>
            <a:endParaRPr lang="it-IT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19699" y="620688"/>
            <a:ext cx="3960813" cy="3814763"/>
            <a:chOff x="113" y="301"/>
            <a:chExt cx="2495" cy="2403"/>
          </a:xfrm>
        </p:grpSpPr>
        <p:pic>
          <p:nvPicPr>
            <p:cNvPr id="4" name="Picture 4" descr="grid"/>
            <p:cNvPicPr>
              <a:picLocks noChangeAspect="1" noChangeArrowheads="1"/>
            </p:cNvPicPr>
            <p:nvPr/>
          </p:nvPicPr>
          <p:blipFill>
            <a:blip r:embed="rId4" cstate="print"/>
            <a:srcRect l="3322" t="8672" r="5997" b="4674"/>
            <a:stretch>
              <a:fillRect/>
            </a:stretch>
          </p:blipFill>
          <p:spPr bwMode="auto">
            <a:xfrm>
              <a:off x="204" y="301"/>
              <a:ext cx="2404" cy="2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199" y="2473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/>
                <a:t>m</a:t>
              </a:r>
              <a:r>
                <a:rPr lang="it-IT" baseline="-25000"/>
                <a:t>u</a:t>
              </a:r>
              <a:endParaRPr lang="it-IT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13" y="391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/>
                <a:t>m</a:t>
              </a:r>
              <a:r>
                <a:rPr lang="it-IT" baseline="-25000"/>
                <a:t>h</a:t>
              </a:r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5652120" y="260648"/>
            <a:ext cx="3312368" cy="369332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u</a:t>
            </a:r>
            <a:r>
              <a:rPr lang="it-IT" dirty="0" smtClean="0">
                <a:sym typeface="Symbol"/>
              </a:rPr>
              <a:t></a:t>
            </a:r>
            <a:r>
              <a:rPr lang="el-GR" dirty="0" smtClean="0">
                <a:sym typeface="Symbol"/>
              </a:rPr>
              <a:t>μμ</a:t>
            </a:r>
            <a:r>
              <a:rPr lang="it-IT" dirty="0" smtClean="0">
                <a:sym typeface="Symbol"/>
              </a:rPr>
              <a:t> + </a:t>
            </a:r>
            <a:r>
              <a:rPr lang="it-IT" dirty="0" err="1" smtClean="0">
                <a:sym typeface="Symbol"/>
              </a:rPr>
              <a:t>inv</a:t>
            </a:r>
            <a:r>
              <a:rPr lang="it-IT" dirty="0" smtClean="0">
                <a:sym typeface="Symbol"/>
              </a:rPr>
              <a:t>. </a:t>
            </a:r>
            <a:r>
              <a:rPr lang="it-IT" dirty="0" err="1" smtClean="0">
                <a:sym typeface="Symbol"/>
              </a:rPr>
              <a:t>Higgs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generated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grid</a:t>
            </a:r>
            <a:endParaRPr lang="it-IT" dirty="0"/>
          </a:p>
        </p:txBody>
      </p:sp>
      <p:grpSp>
        <p:nvGrpSpPr>
          <p:cNvPr id="8" name="Gruppo 36"/>
          <p:cNvGrpSpPr/>
          <p:nvPr/>
        </p:nvGrpSpPr>
        <p:grpSpPr>
          <a:xfrm>
            <a:off x="179512" y="1125024"/>
            <a:ext cx="3528392" cy="5492073"/>
            <a:chOff x="5292080" y="1125024"/>
            <a:chExt cx="3528392" cy="5492073"/>
          </a:xfrm>
        </p:grpSpPr>
        <p:grpSp>
          <p:nvGrpSpPr>
            <p:cNvPr id="9" name="Gruppo 7"/>
            <p:cNvGrpSpPr/>
            <p:nvPr/>
          </p:nvGrpSpPr>
          <p:grpSpPr>
            <a:xfrm>
              <a:off x="5292080" y="1125024"/>
              <a:ext cx="3456384" cy="2683761"/>
              <a:chOff x="539552" y="1125024"/>
              <a:chExt cx="3456384" cy="2683761"/>
            </a:xfrm>
          </p:grpSpPr>
          <p:grpSp>
            <p:nvGrpSpPr>
              <p:cNvPr id="14" name="Gruppo 29"/>
              <p:cNvGrpSpPr/>
              <p:nvPr/>
            </p:nvGrpSpPr>
            <p:grpSpPr>
              <a:xfrm>
                <a:off x="539552" y="1125024"/>
                <a:ext cx="3043020" cy="2520000"/>
                <a:chOff x="664884" y="1124744"/>
                <a:chExt cx="3043020" cy="2880000"/>
              </a:xfrm>
            </p:grpSpPr>
            <p:pic>
              <p:nvPicPr>
                <p:cNvPr id="12" name="Immagine 11" descr="mfit1.eps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5948" t="23750" r="10778" b="20601"/>
                <a:stretch>
                  <a:fillRect/>
                </a:stretch>
              </p:blipFill>
              <p:spPr>
                <a:xfrm>
                  <a:off x="664884" y="1124744"/>
                  <a:ext cx="3043020" cy="2880000"/>
                </a:xfrm>
                <a:prstGeom prst="rect">
                  <a:avLst/>
                </a:prstGeom>
              </p:spPr>
            </p:pic>
            <p:sp>
              <p:nvSpPr>
                <p:cNvPr id="13" name="Rectangle 13"/>
                <p:cNvSpPr>
                  <a:spLocks noChangeArrowheads="1"/>
                </p:cNvSpPr>
                <p:nvPr/>
              </p:nvSpPr>
              <p:spPr bwMode="auto">
                <a:xfrm>
                  <a:off x="3366000" y="1340768"/>
                  <a:ext cx="214313" cy="200025"/>
                </a:xfrm>
                <a:prstGeom prst="rect">
                  <a:avLst/>
                </a:prstGeom>
                <a:solidFill>
                  <a:srgbClr val="F52717">
                    <a:alpha val="16078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cxnSp>
            <p:nvCxnSpPr>
              <p:cNvPr id="10" name="Connettore 2 9"/>
              <p:cNvCxnSpPr/>
              <p:nvPr/>
            </p:nvCxnSpPr>
            <p:spPr>
              <a:xfrm flipH="1">
                <a:off x="3563888" y="1412776"/>
                <a:ext cx="43204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ttangolo 10"/>
              <p:cNvSpPr/>
              <p:nvPr/>
            </p:nvSpPr>
            <p:spPr>
              <a:xfrm>
                <a:off x="3131840" y="3501008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 smtClean="0">
                    <a:sym typeface="Symbol" pitchFamily="18" charset="2"/>
                  </a:rPr>
                  <a:t>M</a:t>
                </a:r>
                <a:r>
                  <a:rPr lang="it-IT" sz="1400" baseline="-25000" dirty="0" smtClean="0">
                    <a:cs typeface="Times New Roman" pitchFamily="18" charset="0"/>
                    <a:sym typeface="Symbol" pitchFamily="18" charset="2"/>
                  </a:rPr>
                  <a:t>µµ</a:t>
                </a:r>
                <a:endParaRPr lang="it-IT" sz="1400" dirty="0"/>
              </a:p>
            </p:txBody>
          </p:sp>
        </p:grpSp>
        <p:grpSp>
          <p:nvGrpSpPr>
            <p:cNvPr id="15" name="Gruppo 13"/>
            <p:cNvGrpSpPr/>
            <p:nvPr/>
          </p:nvGrpSpPr>
          <p:grpSpPr>
            <a:xfrm>
              <a:off x="5292080" y="3888000"/>
              <a:ext cx="3528392" cy="2729097"/>
              <a:chOff x="539552" y="3888000"/>
              <a:chExt cx="3528392" cy="2729097"/>
            </a:xfrm>
          </p:grpSpPr>
          <p:grpSp>
            <p:nvGrpSpPr>
              <p:cNvPr id="22" name="Gruppo 28"/>
              <p:cNvGrpSpPr/>
              <p:nvPr/>
            </p:nvGrpSpPr>
            <p:grpSpPr>
              <a:xfrm>
                <a:off x="539552" y="3888000"/>
                <a:ext cx="3043020" cy="2520000"/>
                <a:chOff x="395536" y="4005384"/>
                <a:chExt cx="3043020" cy="2880000"/>
              </a:xfrm>
            </p:grpSpPr>
            <p:pic>
              <p:nvPicPr>
                <p:cNvPr id="18" name="Immagine 17" descr="mfit2.eps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5389" t="23750" r="11337" b="20601"/>
                <a:stretch>
                  <a:fillRect/>
                </a:stretch>
              </p:blipFill>
              <p:spPr>
                <a:xfrm>
                  <a:off x="395536" y="4005384"/>
                  <a:ext cx="3043020" cy="2880000"/>
                </a:xfrm>
                <a:prstGeom prst="rect">
                  <a:avLst/>
                </a:prstGeom>
              </p:spPr>
            </p:pic>
            <p:sp>
              <p:nvSpPr>
                <p:cNvPr id="19" name="Rectangle 14"/>
                <p:cNvSpPr>
                  <a:spLocks noChangeArrowheads="1"/>
                </p:cNvSpPr>
                <p:nvPr/>
              </p:nvSpPr>
              <p:spPr bwMode="auto">
                <a:xfrm>
                  <a:off x="3096000" y="4221088"/>
                  <a:ext cx="252000" cy="198000"/>
                </a:xfrm>
                <a:prstGeom prst="rect">
                  <a:avLst/>
                </a:prstGeom>
                <a:solidFill>
                  <a:srgbClr val="F52717">
                    <a:alpha val="1803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cxnSp>
            <p:nvCxnSpPr>
              <p:cNvPr id="16" name="Connettore 2 15"/>
              <p:cNvCxnSpPr/>
              <p:nvPr/>
            </p:nvCxnSpPr>
            <p:spPr>
              <a:xfrm flipH="1">
                <a:off x="3635896" y="4149080"/>
                <a:ext cx="43204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ttangolo 16"/>
              <p:cNvSpPr/>
              <p:nvPr/>
            </p:nvSpPr>
            <p:spPr>
              <a:xfrm>
                <a:off x="3215334" y="6309320"/>
                <a:ext cx="5645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 err="1" smtClean="0"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it-IT" sz="1400" baseline="-25000" dirty="0" err="1" smtClean="0">
                    <a:cs typeface="Times New Roman" pitchFamily="18" charset="0"/>
                    <a:sym typeface="Symbol" pitchFamily="18" charset="2"/>
                  </a:rPr>
                  <a:t>miss</a:t>
                </a:r>
                <a:endParaRPr lang="it-IT" sz="1400" dirty="0"/>
              </a:p>
            </p:txBody>
          </p:sp>
        </p:grp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5580112" y="1268760"/>
              <a:ext cx="1224136" cy="57964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  <a:spcBef>
                  <a:spcPts val="600"/>
                </a:spcBef>
              </a:pPr>
              <a:r>
                <a:rPr lang="it-IT" sz="1400" dirty="0">
                  <a:solidFill>
                    <a:schemeClr val="hlink"/>
                  </a:solidFill>
                  <a:cs typeface="Arial" charset="0"/>
                </a:rPr>
                <a:t>m</a:t>
              </a:r>
              <a:r>
                <a:rPr lang="it-IT" sz="1400" baseline="-25000" dirty="0">
                  <a:solidFill>
                    <a:schemeClr val="hlink"/>
                  </a:solidFill>
                  <a:cs typeface="Arial" charset="0"/>
                </a:rPr>
                <a:t>u</a:t>
              </a:r>
              <a:r>
                <a:rPr lang="it-IT" sz="1400" dirty="0">
                  <a:solidFill>
                    <a:schemeClr val="hlink"/>
                  </a:solidFill>
                  <a:cs typeface="Arial" charset="0"/>
                </a:rPr>
                <a:t>=500 </a:t>
              </a:r>
              <a:r>
                <a:rPr lang="it-IT" sz="1400" dirty="0" err="1" smtClean="0">
                  <a:solidFill>
                    <a:schemeClr val="hlink"/>
                  </a:solidFill>
                  <a:cs typeface="Arial" charset="0"/>
                </a:rPr>
                <a:t>MeV</a:t>
              </a:r>
              <a:endParaRPr lang="it-IT" sz="1400" dirty="0">
                <a:solidFill>
                  <a:schemeClr val="hlink"/>
                </a:solidFill>
                <a:cs typeface="Arial" charset="0"/>
              </a:endParaRPr>
            </a:p>
            <a:p>
              <a:pPr>
                <a:lnSpc>
                  <a:spcPts val="1600"/>
                </a:lnSpc>
                <a:spcBef>
                  <a:spcPts val="600"/>
                </a:spcBef>
              </a:pPr>
              <a:r>
                <a:rPr lang="it-IT" sz="1400" dirty="0" smtClean="0">
                  <a:solidFill>
                    <a:schemeClr val="hlink"/>
                  </a:solidFill>
                  <a:cs typeface="Arial" charset="0"/>
                </a:rPr>
                <a:t>m</a:t>
              </a:r>
              <a:r>
                <a:rPr lang="it-IT" sz="1400" baseline="-25000" dirty="0" smtClean="0">
                  <a:solidFill>
                    <a:schemeClr val="hlink"/>
                  </a:solidFill>
                  <a:cs typeface="Arial" charset="0"/>
                </a:rPr>
                <a:t>h</a:t>
              </a:r>
              <a:r>
                <a:rPr lang="it-IT" sz="1400" dirty="0" smtClean="0">
                  <a:solidFill>
                    <a:schemeClr val="hlink"/>
                  </a:solidFill>
                  <a:cs typeface="Arial" charset="0"/>
                </a:rPr>
                <a:t>=300 </a:t>
              </a:r>
              <a:r>
                <a:rPr lang="it-IT" sz="1400" dirty="0" err="1">
                  <a:solidFill>
                    <a:schemeClr val="hlink"/>
                  </a:solidFill>
                  <a:cs typeface="Arial" charset="0"/>
                </a:rPr>
                <a:t>MeV</a:t>
              </a:r>
              <a:endParaRPr lang="it-IT" sz="1400" dirty="0">
                <a:solidFill>
                  <a:schemeClr val="hlink"/>
                </a:solidFill>
                <a:cs typeface="Arial" charset="0"/>
              </a:endParaRPr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107504" y="7554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KLOE full </a:t>
            </a:r>
            <a:r>
              <a:rPr lang="it-IT" dirty="0" err="1" smtClean="0"/>
              <a:t>simulation</a:t>
            </a:r>
            <a:r>
              <a:rPr lang="it-IT" dirty="0" smtClean="0"/>
              <a:t> detector </a:t>
            </a:r>
            <a:r>
              <a:rPr lang="it-IT" dirty="0" err="1" smtClean="0"/>
              <a:t>description</a:t>
            </a:r>
            <a:endParaRPr lang="it-IT" dirty="0"/>
          </a:p>
        </p:txBody>
      </p:sp>
      <p:graphicFrame>
        <p:nvGraphicFramePr>
          <p:cNvPr id="129025" name="Object 17"/>
          <p:cNvGraphicFramePr>
            <a:graphicFrameLocks noChangeAspect="1"/>
          </p:cNvGraphicFramePr>
          <p:nvPr/>
        </p:nvGraphicFramePr>
        <p:xfrm>
          <a:off x="3392735" y="1860376"/>
          <a:ext cx="16113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7" name="Equation" r:id="rId7" imgW="1244520" imgH="266400" progId="Equation.3">
                  <p:embed/>
                </p:oleObj>
              </mc:Choice>
              <mc:Fallback>
                <p:oleObj name="Equation" r:id="rId7" imgW="1244520" imgH="266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735" y="1860376"/>
                        <a:ext cx="1611313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tangolo 33"/>
          <p:cNvSpPr/>
          <p:nvPr/>
        </p:nvSpPr>
        <p:spPr>
          <a:xfrm>
            <a:off x="3135084" y="2204864"/>
            <a:ext cx="2517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>
                <a:solidFill>
                  <a:srgbClr val="FF3300"/>
                </a:solidFill>
              </a:rPr>
              <a:t>μ mass </a:t>
            </a:r>
            <a:r>
              <a:rPr lang="it-IT" sz="1400" dirty="0" err="1" smtClean="0">
                <a:solidFill>
                  <a:srgbClr val="FF3300"/>
                </a:solidFill>
              </a:rPr>
              <a:t>hypothesis</a:t>
            </a:r>
            <a:r>
              <a:rPr lang="it-IT" sz="1400" dirty="0" smtClean="0">
                <a:solidFill>
                  <a:srgbClr val="FF3300"/>
                </a:solidFill>
              </a:rPr>
              <a:t> </a:t>
            </a:r>
            <a:r>
              <a:rPr lang="it-IT" sz="1400" dirty="0" smtClean="0">
                <a:solidFill>
                  <a:srgbClr val="FF3300"/>
                </a:solidFill>
                <a:sym typeface="Symbol" pitchFamily="18" charset="2"/>
              </a:rPr>
              <a:t> M</a:t>
            </a:r>
            <a:r>
              <a:rPr lang="it-IT" sz="1400" i="1" baseline="-25000" dirty="0" smtClean="0">
                <a:solidFill>
                  <a:srgbClr val="FF3300"/>
                </a:solidFill>
                <a:sym typeface="Symbol" pitchFamily="18" charset="2"/>
              </a:rPr>
              <a:t>μ</a:t>
            </a:r>
            <a:r>
              <a:rPr lang="el-GR" sz="1400" i="1" baseline="-25000" dirty="0" smtClean="0">
                <a:solidFill>
                  <a:srgbClr val="FF3300"/>
                </a:solidFill>
                <a:sym typeface="Symbol" pitchFamily="18" charset="2"/>
              </a:rPr>
              <a:t>μ</a:t>
            </a:r>
            <a:r>
              <a:rPr lang="it-IT" sz="1400" dirty="0" smtClean="0">
                <a:solidFill>
                  <a:srgbClr val="FF3300"/>
                </a:solidFill>
                <a:sym typeface="Symbol" pitchFamily="18" charset="2"/>
              </a:rPr>
              <a:t>, </a:t>
            </a:r>
            <a:r>
              <a:rPr lang="it-IT" sz="1400" dirty="0" err="1" smtClean="0">
                <a:solidFill>
                  <a:srgbClr val="FF3300"/>
                </a:solidFill>
                <a:sym typeface="Symbol" pitchFamily="18" charset="2"/>
              </a:rPr>
              <a:t>M</a:t>
            </a:r>
            <a:r>
              <a:rPr lang="it-IT" sz="1400" baseline="-25000" dirty="0" err="1" smtClean="0">
                <a:solidFill>
                  <a:srgbClr val="FF3300"/>
                </a:solidFill>
                <a:sym typeface="Symbol" pitchFamily="18" charset="2"/>
              </a:rPr>
              <a:t>miss</a:t>
            </a:r>
            <a:endParaRPr lang="it-IT" sz="1400" baseline="-25000" dirty="0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3419872" y="6258798"/>
            <a:ext cx="5688632" cy="338554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err="1">
                <a:solidFill>
                  <a:srgbClr val="FF3300"/>
                </a:solidFill>
              </a:rPr>
              <a:t>Signal</a:t>
            </a:r>
            <a:r>
              <a:rPr lang="it-IT" sz="1600" b="1" dirty="0">
                <a:solidFill>
                  <a:srgbClr val="FF3300"/>
                </a:solidFill>
              </a:rPr>
              <a:t> </a:t>
            </a:r>
            <a:r>
              <a:rPr lang="it-IT" sz="1600" b="1" dirty="0" err="1">
                <a:solidFill>
                  <a:srgbClr val="FF3300"/>
                </a:solidFill>
              </a:rPr>
              <a:t>would</a:t>
            </a:r>
            <a:r>
              <a:rPr lang="it-IT" sz="1600" b="1" dirty="0">
                <a:solidFill>
                  <a:srgbClr val="FF3300"/>
                </a:solidFill>
              </a:rPr>
              <a:t>  show up </a:t>
            </a:r>
            <a:r>
              <a:rPr lang="it-IT" sz="1600" b="1" dirty="0" err="1">
                <a:solidFill>
                  <a:srgbClr val="FF3300"/>
                </a:solidFill>
              </a:rPr>
              <a:t>as</a:t>
            </a:r>
            <a:r>
              <a:rPr lang="it-IT" sz="1600" b="1" dirty="0">
                <a:solidFill>
                  <a:srgbClr val="FF3300"/>
                </a:solidFill>
              </a:rPr>
              <a:t> a </a:t>
            </a:r>
            <a:r>
              <a:rPr lang="it-IT" sz="1600" b="1" dirty="0" err="1">
                <a:solidFill>
                  <a:srgbClr val="FF3300"/>
                </a:solidFill>
              </a:rPr>
              <a:t>narrow</a:t>
            </a:r>
            <a:r>
              <a:rPr lang="it-IT" sz="1600" b="1" dirty="0">
                <a:solidFill>
                  <a:srgbClr val="FF3300"/>
                </a:solidFill>
              </a:rPr>
              <a:t> </a:t>
            </a:r>
            <a:r>
              <a:rPr lang="it-IT" sz="1600" b="1" dirty="0" err="1" smtClean="0">
                <a:solidFill>
                  <a:srgbClr val="FF3300"/>
                </a:solidFill>
              </a:rPr>
              <a:t>peak</a:t>
            </a:r>
            <a:r>
              <a:rPr lang="it-IT" sz="1600" b="1" dirty="0" smtClean="0">
                <a:solidFill>
                  <a:srgbClr val="FF3300"/>
                </a:solidFill>
              </a:rPr>
              <a:t> </a:t>
            </a:r>
            <a:r>
              <a:rPr lang="it-IT" sz="1600" b="1" dirty="0">
                <a:solidFill>
                  <a:srgbClr val="FF3300"/>
                </a:solidFill>
              </a:rPr>
              <a:t>in the </a:t>
            </a:r>
            <a:r>
              <a:rPr lang="it-IT" sz="1600" b="1" dirty="0">
                <a:solidFill>
                  <a:srgbClr val="FF3300"/>
                </a:solidFill>
                <a:sym typeface="Symbol" pitchFamily="18" charset="2"/>
              </a:rPr>
              <a:t>M</a:t>
            </a:r>
            <a:r>
              <a:rPr lang="it-IT" sz="1600" b="1" baseline="-25000" dirty="0" smtClean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µµ</a:t>
            </a:r>
            <a:r>
              <a:rPr lang="it-IT" sz="1600" b="1" dirty="0" smtClean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-</a:t>
            </a:r>
            <a:r>
              <a:rPr lang="it-IT" sz="1600" b="1" baseline="-25000" dirty="0" smtClean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it-IT" sz="1600" b="1" dirty="0" err="1" smtClean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it-IT" sz="1600" b="1" baseline="-25000" dirty="0" err="1" smtClean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miss</a:t>
            </a:r>
            <a:r>
              <a:rPr lang="it-IT" sz="1600" b="1" baseline="-25000" dirty="0" smtClean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it-IT" sz="1600" b="1" dirty="0" err="1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plane</a:t>
            </a:r>
            <a:endParaRPr lang="it-IT" sz="1600" b="1" baseline="-25000" dirty="0">
              <a:solidFill>
                <a:srgbClr val="FF33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3" name="Gruppo 37"/>
          <p:cNvGrpSpPr/>
          <p:nvPr/>
        </p:nvGrpSpPr>
        <p:grpSpPr>
          <a:xfrm>
            <a:off x="5292080" y="4293096"/>
            <a:ext cx="3024336" cy="1800200"/>
            <a:chOff x="395536" y="4437112"/>
            <a:chExt cx="3024336" cy="1800200"/>
          </a:xfrm>
        </p:grpSpPr>
        <p:grpSp>
          <p:nvGrpSpPr>
            <p:cNvPr id="24" name="Gruppo 29"/>
            <p:cNvGrpSpPr/>
            <p:nvPr/>
          </p:nvGrpSpPr>
          <p:grpSpPr>
            <a:xfrm>
              <a:off x="539552" y="4581128"/>
              <a:ext cx="2735262" cy="1529877"/>
              <a:chOff x="6227763" y="3843339"/>
              <a:chExt cx="2735262" cy="1529877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6227763" y="3843339"/>
                <a:ext cx="2735262" cy="86177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>
                    <a:sym typeface="Symbol" pitchFamily="18" charset="2"/>
                  </a:rPr>
                  <a:t></a:t>
                </a:r>
                <a:r>
                  <a:rPr lang="it-IT" sz="2000" dirty="0" smtClean="0">
                    <a:sym typeface="Symbol" pitchFamily="18" charset="2"/>
                  </a:rPr>
                  <a:t>(</a:t>
                </a:r>
                <a:r>
                  <a:rPr lang="it-IT" sz="2000" dirty="0">
                    <a:sym typeface="Symbol" pitchFamily="18" charset="2"/>
                  </a:rPr>
                  <a:t>M</a:t>
                </a:r>
                <a:r>
                  <a:rPr lang="it-IT" sz="2000" baseline="-25000" dirty="0" smtClean="0"/>
                  <a:t>µµ</a:t>
                </a:r>
                <a:r>
                  <a:rPr lang="it-IT" sz="2000" dirty="0">
                    <a:sym typeface="Symbol" pitchFamily="18" charset="2"/>
                  </a:rPr>
                  <a:t>) = 0.5  2 </a:t>
                </a:r>
                <a:r>
                  <a:rPr lang="it-IT" sz="2000" dirty="0" err="1">
                    <a:sym typeface="Symbol" pitchFamily="18" charset="2"/>
                  </a:rPr>
                  <a:t>MeV</a:t>
                </a:r>
                <a:endParaRPr lang="it-IT" sz="2000" dirty="0">
                  <a:sym typeface="Symbol" pitchFamily="18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2000" dirty="0">
                    <a:sym typeface="Symbol" pitchFamily="18" charset="2"/>
                  </a:rPr>
                  <a:t></a:t>
                </a:r>
                <a:r>
                  <a:rPr lang="it-IT" sz="2000" dirty="0" smtClean="0">
                    <a:sym typeface="Symbol" pitchFamily="18" charset="2"/>
                  </a:rPr>
                  <a:t>(</a:t>
                </a:r>
                <a:r>
                  <a:rPr lang="it-IT" sz="2000" dirty="0" err="1" smtClean="0"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it-IT" sz="2000" baseline="-25000" dirty="0" err="1" smtClean="0">
                    <a:cs typeface="Times New Roman" pitchFamily="18" charset="0"/>
                    <a:sym typeface="Symbol" pitchFamily="18" charset="2"/>
                  </a:rPr>
                  <a:t>miss</a:t>
                </a:r>
                <a:r>
                  <a:rPr lang="it-IT" sz="2000" dirty="0" smtClean="0">
                    <a:sym typeface="Symbol" pitchFamily="18" charset="2"/>
                  </a:rPr>
                  <a:t>) </a:t>
                </a:r>
                <a:r>
                  <a:rPr lang="it-IT" sz="2000" dirty="0">
                    <a:sym typeface="Symbol" pitchFamily="18" charset="2"/>
                  </a:rPr>
                  <a:t>= 3  17 </a:t>
                </a:r>
                <a:r>
                  <a:rPr lang="it-IT" sz="2000" dirty="0" err="1">
                    <a:sym typeface="Symbol" pitchFamily="18" charset="2"/>
                  </a:rPr>
                  <a:t>MeV</a:t>
                </a:r>
                <a:endParaRPr lang="it-IT" sz="2000" dirty="0">
                  <a:sym typeface="Symbol" pitchFamily="18" charset="2"/>
                </a:endParaRPr>
              </a:p>
            </p:txBody>
          </p:sp>
          <p:sp>
            <p:nvSpPr>
              <p:cNvPr id="26" name="Text Box 8"/>
              <p:cNvSpPr txBox="1">
                <a:spLocks noChangeArrowheads="1"/>
              </p:cNvSpPr>
              <p:nvPr/>
            </p:nvSpPr>
            <p:spPr bwMode="auto">
              <a:xfrm>
                <a:off x="6305322" y="5067300"/>
                <a:ext cx="132885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400"/>
                  <a:t>m</a:t>
                </a:r>
                <a:r>
                  <a:rPr lang="it-IT" sz="1400" baseline="-25000"/>
                  <a:t>h</a:t>
                </a:r>
                <a:r>
                  <a:rPr lang="it-IT" sz="1400"/>
                  <a:t>=400 MeV</a:t>
                </a: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7732536" y="5068416"/>
                <a:ext cx="1159944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/>
                  <a:t>m</a:t>
                </a:r>
                <a:r>
                  <a:rPr lang="it-IT" sz="1400" baseline="-25000"/>
                  <a:t>h</a:t>
                </a:r>
                <a:r>
                  <a:rPr lang="it-IT" sz="1400"/>
                  <a:t>=20 MeV</a:t>
                </a:r>
              </a:p>
            </p:txBody>
          </p:sp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 flipH="1">
                <a:off x="7308303" y="4653037"/>
                <a:ext cx="154649" cy="360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8027881" y="4653037"/>
                <a:ext cx="144519" cy="360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6" name="Rettangolo 35"/>
            <p:cNvSpPr/>
            <p:nvPr/>
          </p:nvSpPr>
          <p:spPr>
            <a:xfrm>
              <a:off x="395536" y="4437112"/>
              <a:ext cx="3024336" cy="1800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9" name="CasellaDiTesto 2"/>
          <p:cNvSpPr txBox="1">
            <a:spLocks noChangeArrowheads="1"/>
          </p:cNvSpPr>
          <p:nvPr/>
        </p:nvSpPr>
        <p:spPr bwMode="auto">
          <a:xfrm>
            <a:off x="323528" y="34901"/>
            <a:ext cx="4968552" cy="585787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sz="3200" dirty="0" smtClean="0">
                <a:cs typeface="Times New Roman" pitchFamily="18" charset="0"/>
              </a:rPr>
              <a:t>e</a:t>
            </a:r>
            <a:r>
              <a:rPr lang="it-IT" sz="3200" baseline="30000" dirty="0" smtClean="0">
                <a:cs typeface="Times New Roman" pitchFamily="18" charset="0"/>
              </a:rPr>
              <a:t>+</a:t>
            </a:r>
            <a:r>
              <a:rPr lang="it-IT" sz="3200" dirty="0" smtClean="0">
                <a:cs typeface="Times New Roman" pitchFamily="18" charset="0"/>
              </a:rPr>
              <a:t>e</a:t>
            </a:r>
            <a:r>
              <a:rPr lang="it-IT" sz="3200" baseline="30000" dirty="0" smtClean="0">
                <a:cs typeface="Times New Roman" pitchFamily="18" charset="0"/>
              </a:rPr>
              <a:t>-</a:t>
            </a:r>
            <a:r>
              <a:rPr lang="it-IT" sz="3200" dirty="0" smtClean="0">
                <a:cs typeface="Times New Roman" pitchFamily="18" charset="0"/>
              </a:rPr>
              <a:t>→ </a:t>
            </a:r>
            <a:r>
              <a:rPr lang="it-IT" sz="3200" dirty="0" err="1" smtClean="0">
                <a:cs typeface="Times New Roman" pitchFamily="18" charset="0"/>
              </a:rPr>
              <a:t>hu</a:t>
            </a:r>
            <a:r>
              <a:rPr lang="it-IT" sz="3200" dirty="0" smtClean="0">
                <a:cs typeface="Times New Roman" pitchFamily="18" charset="0"/>
              </a:rPr>
              <a:t> </a:t>
            </a:r>
            <a:r>
              <a:rPr lang="it-IT" sz="3200" dirty="0" err="1" smtClean="0">
                <a:cs typeface="Times New Roman" pitchFamily="18" charset="0"/>
              </a:rPr>
              <a:t>signal</a:t>
            </a:r>
            <a:r>
              <a:rPr lang="it-IT" sz="3200" dirty="0" smtClean="0">
                <a:cs typeface="Times New Roman" pitchFamily="18" charset="0"/>
              </a:rPr>
              <a:t> in </a:t>
            </a:r>
            <a:r>
              <a:rPr lang="it-IT" sz="3200" dirty="0" err="1" smtClean="0">
                <a:cs typeface="Times New Roman" pitchFamily="18" charset="0"/>
              </a:rPr>
              <a:t>MC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67544" y="4077072"/>
            <a:ext cx="1224136" cy="57964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it-IT" sz="1400" dirty="0">
                <a:solidFill>
                  <a:schemeClr val="hlink"/>
                </a:solidFill>
                <a:cs typeface="Arial" charset="0"/>
              </a:rPr>
              <a:t>m</a:t>
            </a:r>
            <a:r>
              <a:rPr lang="it-IT" sz="1400" baseline="-25000" dirty="0">
                <a:solidFill>
                  <a:schemeClr val="hlink"/>
                </a:solidFill>
                <a:cs typeface="Arial" charset="0"/>
              </a:rPr>
              <a:t>u</a:t>
            </a:r>
            <a:r>
              <a:rPr lang="it-IT" sz="1400" dirty="0">
                <a:solidFill>
                  <a:schemeClr val="hlink"/>
                </a:solidFill>
                <a:cs typeface="Arial" charset="0"/>
              </a:rPr>
              <a:t>=500 </a:t>
            </a:r>
            <a:r>
              <a:rPr lang="it-IT" sz="1400" dirty="0" err="1" smtClean="0">
                <a:solidFill>
                  <a:schemeClr val="hlink"/>
                </a:solidFill>
                <a:cs typeface="Arial" charset="0"/>
              </a:rPr>
              <a:t>MeV</a:t>
            </a:r>
            <a:endParaRPr lang="it-IT" sz="1400" dirty="0">
              <a:solidFill>
                <a:schemeClr val="hlink"/>
              </a:solidFill>
              <a:cs typeface="Arial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it-IT" sz="1400" dirty="0" smtClean="0">
                <a:solidFill>
                  <a:schemeClr val="hlink"/>
                </a:solidFill>
                <a:cs typeface="Arial" charset="0"/>
              </a:rPr>
              <a:t>m</a:t>
            </a:r>
            <a:r>
              <a:rPr lang="it-IT" sz="1400" baseline="-25000" dirty="0" smtClean="0">
                <a:solidFill>
                  <a:schemeClr val="hlink"/>
                </a:solidFill>
                <a:cs typeface="Arial" charset="0"/>
              </a:rPr>
              <a:t>h</a:t>
            </a:r>
            <a:r>
              <a:rPr lang="it-IT" sz="1400" dirty="0" smtClean="0">
                <a:solidFill>
                  <a:schemeClr val="hlink"/>
                </a:solidFill>
                <a:cs typeface="Arial" charset="0"/>
              </a:rPr>
              <a:t>=300 </a:t>
            </a:r>
            <a:r>
              <a:rPr lang="it-IT" sz="1400" dirty="0" err="1">
                <a:solidFill>
                  <a:schemeClr val="hlink"/>
                </a:solidFill>
                <a:cs typeface="Arial" charset="0"/>
              </a:rPr>
              <a:t>MeV</a:t>
            </a:r>
            <a:endParaRPr lang="it-IT" sz="1400" dirty="0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555776" y="44624"/>
            <a:ext cx="4464496" cy="46166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 smtClean="0"/>
              <a:t>e</a:t>
            </a:r>
            <a:r>
              <a:rPr lang="it-IT" sz="2400" baseline="30000" dirty="0" smtClean="0"/>
              <a:t>+</a:t>
            </a:r>
            <a:r>
              <a:rPr lang="it-IT" sz="2400" dirty="0" smtClean="0"/>
              <a:t>e</a:t>
            </a:r>
            <a:r>
              <a:rPr lang="it-IT" sz="2400" baseline="30000" dirty="0" smtClean="0"/>
              <a:t>-</a:t>
            </a:r>
            <a:r>
              <a:rPr lang="it-IT" sz="2400" dirty="0" smtClean="0">
                <a:sym typeface="Symbol"/>
              </a:rPr>
              <a:t></a:t>
            </a:r>
            <a:r>
              <a:rPr lang="it-IT" sz="2400" dirty="0" err="1" smtClean="0">
                <a:sym typeface="Symbol"/>
              </a:rPr>
              <a:t>hU</a:t>
            </a:r>
            <a:r>
              <a:rPr lang="it-IT" sz="2400" dirty="0" smtClean="0">
                <a:sym typeface="Symbol"/>
              </a:rPr>
              <a:t>: </a:t>
            </a:r>
            <a:r>
              <a:rPr lang="it-IT" sz="2400" dirty="0" err="1" smtClean="0"/>
              <a:t>Particle</a:t>
            </a:r>
            <a:r>
              <a:rPr lang="it-IT" sz="2400" dirty="0" smtClean="0"/>
              <a:t> </a:t>
            </a:r>
            <a:r>
              <a:rPr lang="it-IT" sz="2400" dirty="0" err="1" smtClean="0"/>
              <a:t>IDentification</a:t>
            </a:r>
            <a:endParaRPr lang="it-IT" sz="2400" dirty="0"/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52400" y="609600"/>
            <a:ext cx="5643736" cy="1739280"/>
          </a:xfrm>
          <a:prstGeom prst="rect">
            <a:avLst/>
          </a:prstGeom>
          <a:gradFill flip="none" rotWithShape="1">
            <a:gsLst>
              <a:gs pos="0">
                <a:srgbClr val="99FF33">
                  <a:shade val="30000"/>
                  <a:satMod val="11500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/>
              <a:t>Set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 smtClean="0"/>
              <a:t>Neural</a:t>
            </a:r>
            <a:r>
              <a:rPr lang="it-IT" dirty="0" smtClean="0"/>
              <a:t> </a:t>
            </a:r>
            <a:r>
              <a:rPr lang="it-IT" dirty="0" err="1" smtClean="0"/>
              <a:t>Networks</a:t>
            </a:r>
            <a:r>
              <a:rPr lang="it-IT" dirty="0" smtClean="0"/>
              <a:t> </a:t>
            </a:r>
            <a:r>
              <a:rPr lang="it-IT" dirty="0"/>
              <a:t>in p and cos</a:t>
            </a:r>
            <a:r>
              <a:rPr lang="it-IT" dirty="0">
                <a:sym typeface="Symbol" pitchFamily="18" charset="2"/>
              </a:rPr>
              <a:t> </a:t>
            </a:r>
            <a:r>
              <a:rPr lang="it-IT" dirty="0" err="1">
                <a:sym typeface="Symbol" pitchFamily="18" charset="2"/>
              </a:rPr>
              <a:t>bins</a:t>
            </a:r>
            <a:r>
              <a:rPr lang="it-IT" dirty="0">
                <a:sym typeface="Symbol" pitchFamily="18" charset="2"/>
              </a:rPr>
              <a:t> (9x4)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/>
              <a:t> </a:t>
            </a:r>
            <a:r>
              <a:rPr lang="it-IT" dirty="0" err="1" smtClean="0"/>
              <a:t>Trained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perform</a:t>
            </a:r>
            <a:r>
              <a:rPr lang="it-IT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it-IT" dirty="0" smtClean="0">
                <a:solidFill>
                  <a:srgbClr val="FF0000"/>
                </a:solidFill>
              </a:rPr>
              <a:t>/e </a:t>
            </a:r>
            <a:r>
              <a:rPr lang="it-IT" dirty="0" err="1" smtClean="0"/>
              <a:t>discrimination</a:t>
            </a:r>
            <a:endParaRPr lang="it-IT" dirty="0"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/>
              <a:t> Input: 5 </a:t>
            </a:r>
            <a:r>
              <a:rPr lang="it-IT" dirty="0" err="1"/>
              <a:t>variables</a:t>
            </a:r>
            <a:r>
              <a:rPr lang="it-IT" dirty="0"/>
              <a:t> ( </a:t>
            </a:r>
            <a:r>
              <a:rPr lang="it-IT" dirty="0" err="1"/>
              <a:t>energies</a:t>
            </a:r>
            <a:r>
              <a:rPr lang="it-IT" dirty="0"/>
              <a:t> in </a:t>
            </a:r>
            <a:r>
              <a:rPr lang="it-IT" dirty="0" err="1"/>
              <a:t>calorimeter</a:t>
            </a:r>
            <a:r>
              <a:rPr lang="it-IT" dirty="0"/>
              <a:t> </a:t>
            </a:r>
            <a:r>
              <a:rPr lang="it-IT" dirty="0" err="1"/>
              <a:t>planes</a:t>
            </a:r>
            <a:r>
              <a:rPr lang="it-IT" dirty="0"/>
              <a:t>, E/P, </a:t>
            </a:r>
            <a:r>
              <a:rPr lang="it-IT" dirty="0">
                <a:sym typeface="Symbol" pitchFamily="18" charset="2"/>
              </a:rPr>
              <a:t>)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>
                <a:sym typeface="Symbol" pitchFamily="18" charset="2"/>
              </a:rPr>
              <a:t> Output: 1 </a:t>
            </a:r>
            <a:r>
              <a:rPr lang="it-IT" dirty="0" err="1">
                <a:sym typeface="Symbol" pitchFamily="18" charset="2"/>
              </a:rPr>
              <a:t>variable</a:t>
            </a:r>
            <a:endParaRPr lang="it-IT" dirty="0">
              <a:sym typeface="Symbol" pitchFamily="18" charset="2"/>
            </a:endParaRP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270125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Arial" pitchFamily="34" charset="0"/>
            </a:endParaRP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52400" y="3068960"/>
            <a:ext cx="2465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</a:rPr>
              <a:t>a</a:t>
            </a:r>
            <a:r>
              <a:rPr lang="en-GB" sz="2000" baseline="-25000" dirty="0" err="1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=(E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-E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+1)/(E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+E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+1)</a:t>
            </a:r>
            <a:endParaRPr lang="it-IT" sz="2000" dirty="0">
              <a:solidFill>
                <a:srgbClr val="000000"/>
              </a:solidFill>
            </a:endParaRPr>
          </a:p>
        </p:txBody>
      </p:sp>
      <p:graphicFrame>
        <p:nvGraphicFramePr>
          <p:cNvPr id="28677" name="Object 10"/>
          <p:cNvGraphicFramePr>
            <a:graphicFrameLocks noChangeAspect="1"/>
          </p:cNvGraphicFramePr>
          <p:nvPr/>
        </p:nvGraphicFramePr>
        <p:xfrm>
          <a:off x="5165204" y="2758004"/>
          <a:ext cx="3295228" cy="81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9" name="Equazione" r:id="rId4" imgW="1612800" imgH="495000" progId="Equation.3">
                  <p:embed/>
                </p:oleObj>
              </mc:Choice>
              <mc:Fallback>
                <p:oleObj name="Equazione" r:id="rId4" imgW="1612800" imgH="495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204" y="2758004"/>
                        <a:ext cx="3295228" cy="81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Line 15"/>
          <p:cNvSpPr>
            <a:spLocks noChangeShapeType="1"/>
          </p:cNvSpPr>
          <p:nvPr/>
        </p:nvSpPr>
        <p:spPr bwMode="auto">
          <a:xfrm>
            <a:off x="990600" y="393650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228600" y="4407992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Plane asymmetries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 l="3703" t="2116" r="3703"/>
          <a:stretch>
            <a:fillRect/>
          </a:stretch>
        </p:blipFill>
        <p:spPr bwMode="auto">
          <a:xfrm>
            <a:off x="0" y="3717032"/>
            <a:ext cx="38100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28"/>
          <p:cNvGrpSpPr/>
          <p:nvPr/>
        </p:nvGrpSpPr>
        <p:grpSpPr>
          <a:xfrm>
            <a:off x="5362079" y="3645024"/>
            <a:ext cx="2954337" cy="3024336"/>
            <a:chOff x="4788024" y="3789040"/>
            <a:chExt cx="2954337" cy="3024336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788024" y="3789040"/>
              <a:ext cx="2954337" cy="2771775"/>
              <a:chOff x="2544" y="2430"/>
              <a:chExt cx="1861" cy="1746"/>
            </a:xfrm>
          </p:grpSpPr>
          <p:pic>
            <p:nvPicPr>
              <p:cNvPr id="23" name="Picture 8" descr="var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677" t="22711" r="10016" b="20810"/>
              <a:stretch>
                <a:fillRect/>
              </a:stretch>
            </p:blipFill>
            <p:spPr bwMode="auto">
              <a:xfrm>
                <a:off x="2544" y="2430"/>
                <a:ext cx="1861" cy="1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2784" y="2592"/>
                <a:ext cx="480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400" dirty="0">
                    <a:cs typeface="Times New Roman" pitchFamily="18" charset="0"/>
                  </a:rPr>
                  <a:t>e ─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1400" dirty="0">
                    <a:solidFill>
                      <a:srgbClr val="FF0000"/>
                    </a:solidFill>
                    <a:cs typeface="Times New Roman" pitchFamily="18" charset="0"/>
                  </a:rPr>
                  <a:t>µ</a:t>
                </a:r>
                <a:r>
                  <a:rPr lang="it-IT" sz="1400" dirty="0">
                    <a:solidFill>
                      <a:srgbClr val="FF0000"/>
                    </a:solidFill>
                    <a:latin typeface="Arial" pitchFamily="34" charset="0"/>
                  </a:rPr>
                  <a:t> ─</a:t>
                </a:r>
              </a:p>
            </p:txBody>
          </p:sp>
        </p:grpSp>
        <p:sp>
          <p:nvSpPr>
            <p:cNvPr id="25" name="Rettangolo 24"/>
            <p:cNvSpPr/>
            <p:nvPr/>
          </p:nvSpPr>
          <p:spPr>
            <a:xfrm>
              <a:off x="7219055" y="6444044"/>
              <a:ext cx="521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 smtClean="0">
                  <a:sym typeface="Symbol" pitchFamily="18" charset="2"/>
                </a:rPr>
                <a:t></a:t>
              </a:r>
              <a:r>
                <a:rPr lang="it-IT" baseline="-25000" dirty="0" smtClean="0">
                  <a:sym typeface="Symbol" pitchFamily="18" charset="2"/>
                </a:rPr>
                <a:t>e</a:t>
              </a:r>
              <a:endParaRPr lang="it-IT" dirty="0">
                <a:sym typeface="Symbol" pitchFamily="18" charset="2"/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971600" y="384130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200 </a:t>
            </a:r>
            <a:r>
              <a:rPr lang="it-IT" sz="1400" dirty="0" err="1" smtClean="0"/>
              <a:t>MeV</a:t>
            </a:r>
            <a:endParaRPr lang="it-IT" sz="1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79512" y="273040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Asymmetries</a:t>
            </a:r>
            <a:r>
              <a:rPr lang="it-IT" sz="1600" dirty="0" smtClean="0"/>
              <a:t> in </a:t>
            </a:r>
            <a:r>
              <a:rPr lang="it-IT" sz="1600" dirty="0" err="1" smtClean="0"/>
              <a:t>plane</a:t>
            </a:r>
            <a:r>
              <a:rPr lang="it-IT" sz="1600" dirty="0" smtClean="0"/>
              <a:t> </a:t>
            </a:r>
            <a:r>
              <a:rPr lang="it-IT" sz="1600" dirty="0" err="1" smtClean="0"/>
              <a:t>energy</a:t>
            </a:r>
            <a:r>
              <a:rPr lang="it-IT" sz="1600" dirty="0" smtClean="0"/>
              <a:t> </a:t>
            </a:r>
            <a:r>
              <a:rPr lang="it-IT" sz="1600" dirty="0" err="1" smtClean="0"/>
              <a:t>depositions</a:t>
            </a:r>
            <a:endParaRPr lang="it-IT" sz="16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796136" y="620688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2"/>
                </a:solidFill>
              </a:rPr>
              <a:t>Based</a:t>
            </a:r>
            <a:r>
              <a:rPr lang="it-IT" dirty="0" smtClean="0">
                <a:solidFill>
                  <a:schemeClr val="accent2"/>
                </a:solidFill>
              </a:rPr>
              <a:t> on the </a:t>
            </a:r>
            <a:r>
              <a:rPr lang="it-IT" dirty="0" err="1" smtClean="0">
                <a:solidFill>
                  <a:schemeClr val="accent2"/>
                </a:solidFill>
              </a:rPr>
              <a:t>excellent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energy</a:t>
            </a:r>
            <a:r>
              <a:rPr lang="it-IT" dirty="0" smtClean="0">
                <a:solidFill>
                  <a:schemeClr val="accent2"/>
                </a:solidFill>
              </a:rPr>
              <a:t> and </a:t>
            </a:r>
            <a:r>
              <a:rPr lang="it-IT" dirty="0" err="1" smtClean="0">
                <a:solidFill>
                  <a:schemeClr val="accent2"/>
                </a:solidFill>
              </a:rPr>
              <a:t>time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resolutions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of</a:t>
            </a:r>
            <a:r>
              <a:rPr lang="it-IT" dirty="0" smtClean="0">
                <a:solidFill>
                  <a:schemeClr val="accent2"/>
                </a:solidFill>
              </a:rPr>
              <a:t> the KLOE </a:t>
            </a:r>
            <a:r>
              <a:rPr lang="it-IT" dirty="0" err="1" smtClean="0">
                <a:solidFill>
                  <a:schemeClr val="accent2"/>
                </a:solidFill>
              </a:rPr>
              <a:t>calorimeter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579438"/>
            <a:ext cx="2911475" cy="2773362"/>
            <a:chOff x="96" y="365"/>
            <a:chExt cx="1834" cy="1747"/>
          </a:xfrm>
        </p:grpSpPr>
        <p:pic>
          <p:nvPicPr>
            <p:cNvPr id="34819" name="Picture 4" descr="var1"/>
            <p:cNvPicPr>
              <a:picLocks noChangeAspect="1" noChangeArrowheads="1"/>
            </p:cNvPicPr>
            <p:nvPr/>
          </p:nvPicPr>
          <p:blipFill>
            <a:blip r:embed="rId3" cstate="print"/>
            <a:srcRect l="4677" t="22711" r="11339" b="20810"/>
            <a:stretch>
              <a:fillRect/>
            </a:stretch>
          </p:blipFill>
          <p:spPr bwMode="auto">
            <a:xfrm>
              <a:off x="96" y="365"/>
              <a:ext cx="1834" cy="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0" name="Rectangle 9"/>
            <p:cNvSpPr>
              <a:spLocks noChangeArrowheads="1"/>
            </p:cNvSpPr>
            <p:nvPr/>
          </p:nvSpPr>
          <p:spPr bwMode="auto">
            <a:xfrm>
              <a:off x="432" y="52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dirty="0">
                  <a:cs typeface="Times New Roman" pitchFamily="18" charset="0"/>
                </a:rPr>
                <a:t>e ─</a:t>
              </a:r>
            </a:p>
            <a:p>
              <a:r>
                <a:rPr lang="it-IT" sz="1400" dirty="0">
                  <a:solidFill>
                    <a:srgbClr val="FF0000"/>
                  </a:solidFill>
                  <a:cs typeface="Times New Roman" pitchFamily="18" charset="0"/>
                </a:rPr>
                <a:t>µ</a:t>
              </a:r>
              <a:r>
                <a:rPr lang="it-IT" sz="1400" dirty="0">
                  <a:solidFill>
                    <a:srgbClr val="FF0000"/>
                  </a:solidFill>
                  <a:latin typeface="Arial" pitchFamily="34" charset="0"/>
                </a:rPr>
                <a:t> ─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352800" y="582613"/>
            <a:ext cx="2860675" cy="2770187"/>
            <a:chOff x="2112" y="367"/>
            <a:chExt cx="1802" cy="1745"/>
          </a:xfrm>
        </p:grpSpPr>
        <p:pic>
          <p:nvPicPr>
            <p:cNvPr id="34822" name="Picture 5" descr="var2"/>
            <p:cNvPicPr>
              <a:picLocks noChangeAspect="1" noChangeArrowheads="1"/>
            </p:cNvPicPr>
            <p:nvPr/>
          </p:nvPicPr>
          <p:blipFill>
            <a:blip r:embed="rId4" cstate="print"/>
            <a:srcRect l="4677" t="22711" r="11339" b="19876"/>
            <a:stretch>
              <a:fillRect/>
            </a:stretch>
          </p:blipFill>
          <p:spPr bwMode="auto">
            <a:xfrm>
              <a:off x="2112" y="367"/>
              <a:ext cx="1802" cy="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3" name="Rectangle 10"/>
            <p:cNvSpPr>
              <a:spLocks noChangeArrowheads="1"/>
            </p:cNvSpPr>
            <p:nvPr/>
          </p:nvSpPr>
          <p:spPr bwMode="auto">
            <a:xfrm>
              <a:off x="2448" y="528"/>
              <a:ext cx="43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dirty="0">
                  <a:cs typeface="Times New Roman" pitchFamily="18" charset="0"/>
                </a:rPr>
                <a:t>e ─</a:t>
              </a:r>
            </a:p>
            <a:p>
              <a:r>
                <a:rPr lang="it-IT" sz="1400" dirty="0">
                  <a:solidFill>
                    <a:srgbClr val="FF0000"/>
                  </a:solidFill>
                  <a:cs typeface="Times New Roman" pitchFamily="18" charset="0"/>
                </a:rPr>
                <a:t>µ</a:t>
              </a:r>
              <a:r>
                <a:rPr lang="it-IT" sz="1400" dirty="0">
                  <a:solidFill>
                    <a:srgbClr val="FF0000"/>
                  </a:solidFill>
                  <a:latin typeface="Arial" pitchFamily="34" charset="0"/>
                </a:rPr>
                <a:t> ─</a:t>
              </a:r>
            </a:p>
            <a:p>
              <a:endParaRPr lang="it-IT" sz="14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248400" y="609600"/>
            <a:ext cx="2860675" cy="2770188"/>
            <a:chOff x="3936" y="384"/>
            <a:chExt cx="1802" cy="1745"/>
          </a:xfrm>
        </p:grpSpPr>
        <p:pic>
          <p:nvPicPr>
            <p:cNvPr id="34825" name="Picture 6" descr="var3"/>
            <p:cNvPicPr>
              <a:picLocks noChangeAspect="1" noChangeArrowheads="1"/>
            </p:cNvPicPr>
            <p:nvPr/>
          </p:nvPicPr>
          <p:blipFill>
            <a:blip r:embed="rId5" cstate="print"/>
            <a:srcRect l="4677" t="22711" r="11339" b="19876"/>
            <a:stretch>
              <a:fillRect/>
            </a:stretch>
          </p:blipFill>
          <p:spPr bwMode="auto">
            <a:xfrm>
              <a:off x="3936" y="384"/>
              <a:ext cx="1802" cy="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6" name="Rectangle 11"/>
            <p:cNvSpPr>
              <a:spLocks noChangeArrowheads="1"/>
            </p:cNvSpPr>
            <p:nvPr/>
          </p:nvSpPr>
          <p:spPr bwMode="auto">
            <a:xfrm>
              <a:off x="4272" y="480"/>
              <a:ext cx="38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>
                  <a:cs typeface="Times New Roman" pitchFamily="18" charset="0"/>
                </a:rPr>
                <a:t>e ─</a:t>
              </a:r>
            </a:p>
            <a:p>
              <a:pPr>
                <a:spcBef>
                  <a:spcPct val="50000"/>
                </a:spcBef>
              </a:pPr>
              <a:r>
                <a:rPr lang="it-IT" sz="1400" dirty="0">
                  <a:solidFill>
                    <a:srgbClr val="FF0000"/>
                  </a:solidFill>
                  <a:cs typeface="Times New Roman" pitchFamily="18" charset="0"/>
                </a:rPr>
                <a:t>µ</a:t>
              </a:r>
              <a:r>
                <a:rPr lang="it-IT" sz="1400" dirty="0">
                  <a:solidFill>
                    <a:srgbClr val="FF0000"/>
                  </a:solidFill>
                  <a:latin typeface="Arial" pitchFamily="34" charset="0"/>
                </a:rPr>
                <a:t> ─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6200" y="3573016"/>
            <a:ext cx="2954338" cy="2771775"/>
            <a:chOff x="288" y="2430"/>
            <a:chExt cx="1861" cy="1746"/>
          </a:xfrm>
        </p:grpSpPr>
        <p:pic>
          <p:nvPicPr>
            <p:cNvPr id="34828" name="Picture 7" descr="var4"/>
            <p:cNvPicPr>
              <a:picLocks noChangeAspect="1" noChangeArrowheads="1"/>
            </p:cNvPicPr>
            <p:nvPr/>
          </p:nvPicPr>
          <p:blipFill>
            <a:blip r:embed="rId6" cstate="print"/>
            <a:srcRect l="4677" t="22711" r="10016" b="20810"/>
            <a:stretch>
              <a:fillRect/>
            </a:stretch>
          </p:blipFill>
          <p:spPr bwMode="auto">
            <a:xfrm>
              <a:off x="288" y="2430"/>
              <a:ext cx="1861" cy="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9" name="Rectangle 12"/>
            <p:cNvSpPr>
              <a:spLocks noChangeArrowheads="1"/>
            </p:cNvSpPr>
            <p:nvPr/>
          </p:nvSpPr>
          <p:spPr bwMode="auto">
            <a:xfrm>
              <a:off x="576" y="2592"/>
              <a:ext cx="33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>
                  <a:cs typeface="Times New Roman" pitchFamily="18" charset="0"/>
                </a:rPr>
                <a:t>e ─</a:t>
              </a:r>
            </a:p>
            <a:p>
              <a:pPr>
                <a:spcBef>
                  <a:spcPct val="50000"/>
                </a:spcBef>
              </a:pPr>
              <a:r>
                <a:rPr lang="it-IT" sz="1400" dirty="0">
                  <a:solidFill>
                    <a:srgbClr val="FF0000"/>
                  </a:solidFill>
                  <a:cs typeface="Times New Roman" pitchFamily="18" charset="0"/>
                </a:rPr>
                <a:t>µ</a:t>
              </a:r>
              <a:r>
                <a:rPr lang="it-IT" sz="1400" dirty="0">
                  <a:solidFill>
                    <a:srgbClr val="FF0000"/>
                  </a:solidFill>
                  <a:latin typeface="Arial" pitchFamily="34" charset="0"/>
                </a:rPr>
                <a:t> ─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294063" y="3573016"/>
            <a:ext cx="2954337" cy="2771775"/>
            <a:chOff x="2544" y="2430"/>
            <a:chExt cx="1861" cy="1746"/>
          </a:xfrm>
        </p:grpSpPr>
        <p:pic>
          <p:nvPicPr>
            <p:cNvPr id="34831" name="Picture 8" descr="var5"/>
            <p:cNvPicPr>
              <a:picLocks noChangeAspect="1" noChangeArrowheads="1"/>
            </p:cNvPicPr>
            <p:nvPr/>
          </p:nvPicPr>
          <p:blipFill>
            <a:blip r:embed="rId7" cstate="print"/>
            <a:srcRect l="4677" t="22711" r="10016" b="20810"/>
            <a:stretch>
              <a:fillRect/>
            </a:stretch>
          </p:blipFill>
          <p:spPr bwMode="auto">
            <a:xfrm>
              <a:off x="2544" y="2430"/>
              <a:ext cx="1861" cy="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2" name="Rectangle 13"/>
            <p:cNvSpPr>
              <a:spLocks noChangeArrowheads="1"/>
            </p:cNvSpPr>
            <p:nvPr/>
          </p:nvSpPr>
          <p:spPr bwMode="auto">
            <a:xfrm>
              <a:off x="2784" y="2592"/>
              <a:ext cx="48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>
                  <a:cs typeface="Times New Roman" pitchFamily="18" charset="0"/>
                </a:rPr>
                <a:t>e ─</a:t>
              </a:r>
            </a:p>
            <a:p>
              <a:pPr>
                <a:spcBef>
                  <a:spcPct val="50000"/>
                </a:spcBef>
              </a:pPr>
              <a:r>
                <a:rPr lang="it-IT" sz="1400" dirty="0">
                  <a:solidFill>
                    <a:srgbClr val="FF0000"/>
                  </a:solidFill>
                  <a:cs typeface="Times New Roman" pitchFamily="18" charset="0"/>
                </a:rPr>
                <a:t>µ</a:t>
              </a:r>
              <a:r>
                <a:rPr lang="it-IT" sz="1400" dirty="0">
                  <a:solidFill>
                    <a:srgbClr val="FF0000"/>
                  </a:solidFill>
                  <a:latin typeface="Arial" pitchFamily="34" charset="0"/>
                </a:rPr>
                <a:t> ─</a:t>
              </a:r>
            </a:p>
          </p:txBody>
        </p:sp>
      </p:grpSp>
      <p:sp>
        <p:nvSpPr>
          <p:cNvPr id="34833" name="Text Box 19"/>
          <p:cNvSpPr txBox="1">
            <a:spLocks noChangeArrowheads="1"/>
          </p:cNvSpPr>
          <p:nvPr/>
        </p:nvSpPr>
        <p:spPr bwMode="auto">
          <a:xfrm>
            <a:off x="2514600" y="3212976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a</a:t>
            </a:r>
            <a:r>
              <a:rPr lang="it-IT" baseline="-25000" dirty="0"/>
              <a:t>1</a:t>
            </a:r>
          </a:p>
        </p:txBody>
      </p:sp>
      <p:sp>
        <p:nvSpPr>
          <p:cNvPr id="34834" name="Rectangle 20"/>
          <p:cNvSpPr>
            <a:spLocks noChangeArrowheads="1"/>
          </p:cNvSpPr>
          <p:nvPr/>
        </p:nvSpPr>
        <p:spPr bwMode="auto">
          <a:xfrm>
            <a:off x="5715000" y="3212976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a</a:t>
            </a:r>
            <a:r>
              <a:rPr lang="it-IT" baseline="-25000" dirty="0"/>
              <a:t>2</a:t>
            </a:r>
          </a:p>
        </p:txBody>
      </p:sp>
      <p:sp>
        <p:nvSpPr>
          <p:cNvPr id="34835" name="Rectangle 21"/>
          <p:cNvSpPr>
            <a:spLocks noChangeArrowheads="1"/>
          </p:cNvSpPr>
          <p:nvPr/>
        </p:nvSpPr>
        <p:spPr bwMode="auto">
          <a:xfrm>
            <a:off x="8305800" y="3284984"/>
            <a:ext cx="62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a</a:t>
            </a:r>
            <a:r>
              <a:rPr lang="it-IT" baseline="-25000" dirty="0"/>
              <a:t>last-1</a:t>
            </a:r>
          </a:p>
        </p:txBody>
      </p:sp>
      <p:sp>
        <p:nvSpPr>
          <p:cNvPr id="34836" name="Text Box 22"/>
          <p:cNvSpPr txBox="1">
            <a:spLocks noChangeArrowheads="1"/>
          </p:cNvSpPr>
          <p:nvPr/>
        </p:nvSpPr>
        <p:spPr bwMode="auto">
          <a:xfrm>
            <a:off x="2362200" y="630932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E/p</a:t>
            </a:r>
          </a:p>
        </p:txBody>
      </p:sp>
      <p:sp>
        <p:nvSpPr>
          <p:cNvPr id="34837" name="Text Box 23"/>
          <p:cNvSpPr txBox="1">
            <a:spLocks noChangeArrowheads="1"/>
          </p:cNvSpPr>
          <p:nvPr/>
        </p:nvSpPr>
        <p:spPr bwMode="auto">
          <a:xfrm>
            <a:off x="5562600" y="630932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>
                <a:sym typeface="Symbol" pitchFamily="18" charset="2"/>
              </a:rPr>
              <a:t></a:t>
            </a:r>
            <a:r>
              <a:rPr lang="it-IT" baseline="-25000" dirty="0">
                <a:sym typeface="Symbol" pitchFamily="18" charset="2"/>
              </a:rPr>
              <a:t>e</a:t>
            </a:r>
            <a:endParaRPr lang="it-IT" dirty="0">
              <a:sym typeface="Symbol" pitchFamily="18" charset="2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424E-248D-4C56-9870-0506384CFA88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24" name="CasellaDiTesto 2"/>
          <p:cNvSpPr txBox="1">
            <a:spLocks noChangeArrowheads="1"/>
          </p:cNvSpPr>
          <p:nvPr/>
        </p:nvSpPr>
        <p:spPr bwMode="auto">
          <a:xfrm>
            <a:off x="2195736" y="44624"/>
            <a:ext cx="5112568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dirty="0" smtClean="0"/>
              <a:t>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it-IT" sz="3200" dirty="0" err="1" smtClean="0">
                <a:sym typeface="Symbol"/>
              </a:rPr>
              <a:t>hU</a:t>
            </a:r>
            <a:r>
              <a:rPr lang="it-IT" sz="3200" dirty="0" smtClean="0">
                <a:sym typeface="Symbol"/>
              </a:rPr>
              <a:t>: </a:t>
            </a:r>
            <a:r>
              <a:rPr lang="it-IT" sz="3200" dirty="0" smtClean="0">
                <a:solidFill>
                  <a:srgbClr val="000000"/>
                </a:solidFill>
              </a:rPr>
              <a:t>PID input </a:t>
            </a:r>
            <a:r>
              <a:rPr lang="it-IT" sz="3200" dirty="0" err="1" smtClean="0">
                <a:solidFill>
                  <a:srgbClr val="000000"/>
                </a:solidFill>
              </a:rPr>
              <a:t>variables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asellaDiTesto 2"/>
          <p:cNvSpPr txBox="1">
            <a:spLocks noChangeArrowheads="1"/>
          </p:cNvSpPr>
          <p:nvPr/>
        </p:nvSpPr>
        <p:spPr bwMode="auto">
          <a:xfrm>
            <a:off x="755551" y="25460"/>
            <a:ext cx="3312393" cy="5232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 smtClean="0"/>
              <a:t>e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e</a:t>
            </a:r>
            <a:r>
              <a:rPr lang="it-IT" sz="2800" baseline="30000" dirty="0" smtClean="0"/>
              <a:t>-</a:t>
            </a:r>
            <a:r>
              <a:rPr lang="it-IT" sz="2800" dirty="0" smtClean="0">
                <a:sym typeface="Symbol"/>
              </a:rPr>
              <a:t></a:t>
            </a:r>
            <a:r>
              <a:rPr lang="it-IT" sz="2800" dirty="0" err="1" smtClean="0">
                <a:sym typeface="Symbol"/>
              </a:rPr>
              <a:t>hU</a:t>
            </a:r>
            <a:r>
              <a:rPr lang="it-IT" sz="2800" dirty="0" smtClean="0">
                <a:sym typeface="Symbol"/>
              </a:rPr>
              <a:t>:</a:t>
            </a:r>
            <a:r>
              <a:rPr lang="it-IT" sz="2800" dirty="0" smtClean="0"/>
              <a:t> </a:t>
            </a:r>
            <a:r>
              <a:rPr lang="it-IT" sz="2800" dirty="0" err="1" smtClean="0"/>
              <a:t>selections</a:t>
            </a:r>
            <a:endParaRPr lang="it-IT" sz="2800" dirty="0"/>
          </a:p>
        </p:txBody>
      </p:sp>
      <p:graphicFrame>
        <p:nvGraphicFramePr>
          <p:cNvPr id="4" name="Group 38"/>
          <p:cNvGraphicFramePr>
            <a:graphicFrameLocks noGrp="1"/>
          </p:cNvGraphicFramePr>
          <p:nvPr/>
        </p:nvGraphicFramePr>
        <p:xfrm>
          <a:off x="5004048" y="620713"/>
          <a:ext cx="4057600" cy="4663440"/>
        </p:xfrm>
        <a:graphic>
          <a:graphicData uri="http://schemas.openxmlformats.org/drawingml/2006/table">
            <a:tbl>
              <a:tblPr/>
              <a:tblGrid>
                <a:gridCol w="2028800"/>
                <a:gridCol w="2028800"/>
              </a:tblGrid>
              <a:tr h="464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 (</a:t>
                      </a:r>
                      <a:r>
                        <a:rPr kumimoji="0" 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u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µµ</a:t>
                      </a: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presel</a:t>
                      </a: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barrel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it-IT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 </a:t>
                      </a: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 460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it-IT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+p</a:t>
                      </a:r>
                      <a:r>
                        <a:rPr kumimoji="0" lang="it-IT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&gt; 450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veto </a:t>
                      </a:r>
                      <a:r>
                        <a:rPr kumimoji="0" lang="it-IT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cal</a:t>
                      </a: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it-IT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miss </a:t>
                      </a: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 40</a:t>
                      </a:r>
                      <a:endParaRPr kumimoji="0" lang="it-IT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vtx</a:t>
                      </a: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cut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4" name="Rettangolo 4"/>
          <p:cNvSpPr>
            <a:spLocks noChangeArrowheads="1"/>
          </p:cNvSpPr>
          <p:nvPr/>
        </p:nvSpPr>
        <p:spPr bwMode="auto">
          <a:xfrm>
            <a:off x="6435725" y="5373688"/>
            <a:ext cx="1449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m</a:t>
            </a:r>
            <a:r>
              <a:rPr lang="it-IT" baseline="-25000">
                <a:solidFill>
                  <a:srgbClr val="FF0000"/>
                </a:solidFill>
              </a:rPr>
              <a:t>h</a:t>
            </a:r>
            <a:r>
              <a:rPr lang="it-IT">
                <a:solidFill>
                  <a:srgbClr val="FF0000"/>
                </a:solidFill>
              </a:rPr>
              <a:t>=100 MeV</a:t>
            </a:r>
          </a:p>
        </p:txBody>
      </p:sp>
      <p:sp>
        <p:nvSpPr>
          <p:cNvPr id="12325" name="CasellaDiTesto 5"/>
          <p:cNvSpPr txBox="1">
            <a:spLocks noChangeArrowheads="1"/>
          </p:cNvSpPr>
          <p:nvPr/>
        </p:nvSpPr>
        <p:spPr bwMode="auto">
          <a:xfrm>
            <a:off x="5867400" y="44450"/>
            <a:ext cx="2881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err="1"/>
              <a:t>Signal</a:t>
            </a:r>
            <a:r>
              <a:rPr lang="it-IT" sz="2400" dirty="0"/>
              <a:t> </a:t>
            </a:r>
            <a:r>
              <a:rPr lang="it-IT" sz="2400" dirty="0" err="1" smtClean="0"/>
              <a:t>efficiency</a:t>
            </a:r>
            <a:r>
              <a:rPr lang="it-IT" sz="2400" dirty="0" smtClean="0"/>
              <a:t> </a:t>
            </a:r>
            <a:r>
              <a:rPr lang="it-IT" sz="2400" dirty="0" smtClean="0">
                <a:sym typeface="Symbol"/>
              </a:rPr>
              <a:t></a:t>
            </a:r>
            <a:endParaRPr lang="it-IT" sz="2400" dirty="0"/>
          </a:p>
        </p:txBody>
      </p:sp>
      <p:sp>
        <p:nvSpPr>
          <p:cNvPr id="11" name="Rettangolo 13"/>
          <p:cNvSpPr>
            <a:spLocks noChangeArrowheads="1"/>
          </p:cNvSpPr>
          <p:nvPr/>
        </p:nvSpPr>
        <p:spPr bwMode="auto">
          <a:xfrm>
            <a:off x="178941" y="620688"/>
            <a:ext cx="4033019" cy="378565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two charged tracks, </a:t>
            </a:r>
            <a:r>
              <a:rPr lang="it-IT" sz="1600" dirty="0" smtClean="0">
                <a:solidFill>
                  <a:srgbClr val="000000"/>
                </a:solidFill>
              </a:rPr>
              <a:t>q</a:t>
            </a:r>
            <a:r>
              <a:rPr lang="it-IT" sz="1600" baseline="-25000" dirty="0" smtClean="0">
                <a:solidFill>
                  <a:srgbClr val="000000"/>
                </a:solidFill>
              </a:rPr>
              <a:t>1</a:t>
            </a:r>
            <a:r>
              <a:rPr lang="it-IT" sz="1600" dirty="0" smtClean="0">
                <a:solidFill>
                  <a:srgbClr val="000000"/>
                </a:solidFill>
              </a:rPr>
              <a:t>+q</a:t>
            </a:r>
            <a:r>
              <a:rPr lang="it-IT" sz="1600" baseline="-25000" dirty="0" smtClean="0">
                <a:solidFill>
                  <a:srgbClr val="000000"/>
                </a:solidFill>
              </a:rPr>
              <a:t>2</a:t>
            </a:r>
            <a:r>
              <a:rPr lang="it-IT" sz="1600" dirty="0" smtClean="0">
                <a:solidFill>
                  <a:srgbClr val="000000"/>
                </a:solidFill>
              </a:rPr>
              <a:t>=0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vertex </a:t>
            </a:r>
            <a:r>
              <a:rPr lang="en-US" sz="1600" dirty="0">
                <a:solidFill>
                  <a:srgbClr val="000000"/>
                </a:solidFill>
              </a:rPr>
              <a:t>in a 8(</a:t>
            </a:r>
            <a:r>
              <a:rPr lang="en-US" sz="1600" dirty="0">
                <a:solidFill>
                  <a:srgbClr val="000000"/>
                </a:solidFill>
                <a:sym typeface="Symbol" pitchFamily="18" charset="2"/>
              </a:rPr>
              <a:t>)x30(z) cm cylinder around IP</a:t>
            </a:r>
            <a:r>
              <a:rPr lang="en-US" sz="16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</a:rPr>
              <a:t> p</a:t>
            </a:r>
            <a:r>
              <a:rPr lang="it-IT" sz="1600" baseline="-25000" dirty="0" smtClean="0">
                <a:solidFill>
                  <a:srgbClr val="000000"/>
                </a:solidFill>
              </a:rPr>
              <a:t>1,2</a:t>
            </a:r>
            <a:r>
              <a:rPr lang="it-IT" sz="1600" dirty="0" smtClean="0">
                <a:solidFill>
                  <a:srgbClr val="000000"/>
                </a:solidFill>
              </a:rPr>
              <a:t>&lt; 460 </a:t>
            </a:r>
            <a:r>
              <a:rPr lang="it-IT" sz="1600" dirty="0" err="1" smtClean="0">
                <a:solidFill>
                  <a:srgbClr val="000000"/>
                </a:solidFill>
              </a:rPr>
              <a:t>MeV</a:t>
            </a:r>
            <a:endParaRPr lang="it-IT" sz="16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cos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</a:t>
            </a:r>
            <a:r>
              <a:rPr lang="en-US" sz="1600" baseline="-25000" dirty="0" smtClean="0">
                <a:solidFill>
                  <a:srgbClr val="000000"/>
                </a:solidFill>
                <a:sym typeface="Symbol"/>
              </a:rPr>
              <a:t>1,2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 &lt; 0.8</a:t>
            </a:r>
            <a:endParaRPr lang="it-IT" sz="16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cos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</a:t>
            </a:r>
            <a:r>
              <a:rPr lang="en-US" sz="1600" baseline="-25000" dirty="0" smtClean="0">
                <a:solidFill>
                  <a:srgbClr val="000000"/>
                </a:solidFill>
                <a:sym typeface="Symbol"/>
              </a:rPr>
              <a:t>miss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 &lt; 0.75</a:t>
            </a:r>
            <a:endParaRPr lang="it-IT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600" dirty="0">
                <a:solidFill>
                  <a:srgbClr val="000000"/>
                </a:solidFill>
              </a:rPr>
              <a:t> p</a:t>
            </a:r>
            <a:r>
              <a:rPr lang="it-IT" sz="1600" baseline="-25000" dirty="0">
                <a:solidFill>
                  <a:srgbClr val="000000"/>
                </a:solidFill>
              </a:rPr>
              <a:t>1 </a:t>
            </a:r>
            <a:r>
              <a:rPr lang="it-IT" sz="1600" dirty="0">
                <a:solidFill>
                  <a:srgbClr val="000000"/>
                </a:solidFill>
              </a:rPr>
              <a:t>+ p</a:t>
            </a:r>
            <a:r>
              <a:rPr lang="it-IT" sz="1600" baseline="-25000" dirty="0">
                <a:solidFill>
                  <a:srgbClr val="000000"/>
                </a:solidFill>
              </a:rPr>
              <a:t>2 </a:t>
            </a:r>
            <a:r>
              <a:rPr lang="it-IT" sz="1600" dirty="0">
                <a:solidFill>
                  <a:srgbClr val="000000"/>
                </a:solidFill>
              </a:rPr>
              <a:t>&gt; 450 </a:t>
            </a:r>
            <a:r>
              <a:rPr lang="it-IT" sz="1600" dirty="0" err="1">
                <a:solidFill>
                  <a:srgbClr val="000000"/>
                </a:solidFill>
              </a:rPr>
              <a:t>MeV</a:t>
            </a:r>
            <a:endParaRPr lang="it-IT" sz="16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p</a:t>
            </a:r>
            <a:r>
              <a:rPr lang="it-IT" sz="1600" baseline="-25000" dirty="0" err="1">
                <a:solidFill>
                  <a:srgbClr val="000000"/>
                </a:solidFill>
              </a:rPr>
              <a:t>miss</a:t>
            </a:r>
            <a:r>
              <a:rPr lang="it-IT" sz="1600" dirty="0">
                <a:solidFill>
                  <a:srgbClr val="000000"/>
                </a:solidFill>
              </a:rPr>
              <a:t>&gt; 40 </a:t>
            </a:r>
            <a:r>
              <a:rPr lang="it-IT" sz="1600" dirty="0" err="1" smtClean="0">
                <a:solidFill>
                  <a:srgbClr val="000000"/>
                </a:solidFill>
              </a:rPr>
              <a:t>MeV</a:t>
            </a:r>
            <a:endParaRPr lang="it-IT" sz="16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calorimeter</a:t>
            </a:r>
            <a:r>
              <a:rPr lang="it-IT" sz="1600" dirty="0" smtClean="0">
                <a:solidFill>
                  <a:srgbClr val="000000"/>
                </a:solidFill>
              </a:rPr>
              <a:t> veto</a:t>
            </a: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</a:rPr>
              <a:t> PID: </a:t>
            </a:r>
            <a:r>
              <a:rPr lang="it-IT" sz="1600" dirty="0" err="1" smtClean="0">
                <a:solidFill>
                  <a:srgbClr val="000000"/>
                </a:solidFill>
              </a:rPr>
              <a:t>two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muons</a:t>
            </a:r>
            <a:endParaRPr lang="it-IT" sz="16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vtx</a:t>
            </a:r>
            <a:r>
              <a:rPr lang="it-IT" sz="1600" dirty="0" smtClean="0">
                <a:solidFill>
                  <a:srgbClr val="000000"/>
                </a:solidFill>
              </a:rPr>
              <a:t> – IP cut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99666" y="5805264"/>
            <a:ext cx="3816350" cy="7794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/>
              <a:t>5 </a:t>
            </a:r>
            <a:r>
              <a:rPr lang="it-IT" dirty="0" err="1"/>
              <a:t>MeV</a:t>
            </a:r>
            <a:r>
              <a:rPr lang="it-IT" dirty="0"/>
              <a:t> </a:t>
            </a:r>
            <a:r>
              <a:rPr lang="it-IT" dirty="0" err="1"/>
              <a:t>bin</a:t>
            </a:r>
            <a:r>
              <a:rPr lang="it-IT" dirty="0"/>
              <a:t> in </a:t>
            </a:r>
            <a:r>
              <a:rPr lang="it-IT" dirty="0" err="1"/>
              <a:t>m</a:t>
            </a:r>
            <a:r>
              <a:rPr lang="it-IT" baseline="-25000" dirty="0" err="1"/>
              <a:t>u</a:t>
            </a:r>
            <a:r>
              <a:rPr lang="it-IT" baseline="-25000" dirty="0"/>
              <a:t> </a:t>
            </a:r>
            <a:r>
              <a:rPr lang="it-IT" dirty="0"/>
              <a:t>(M</a:t>
            </a:r>
            <a:r>
              <a:rPr lang="it-IT" baseline="-25000" dirty="0">
                <a:cs typeface="Times New Roman" pitchFamily="18" charset="0"/>
              </a:rPr>
              <a:t>µµ</a:t>
            </a:r>
            <a:r>
              <a:rPr lang="it-IT" dirty="0">
                <a:cs typeface="Times New Roman" pitchFamily="18" charset="0"/>
              </a:rPr>
              <a:t>)</a:t>
            </a:r>
            <a:endParaRPr lang="it-IT" baseline="-25000" dirty="0"/>
          </a:p>
          <a:p>
            <a:pPr>
              <a:spcBef>
                <a:spcPct val="50000"/>
              </a:spcBef>
              <a:defRPr/>
            </a:pPr>
            <a:r>
              <a:rPr lang="it-IT" dirty="0"/>
              <a:t>15</a:t>
            </a:r>
            <a:r>
              <a:rPr lang="it-IT" dirty="0">
                <a:sym typeface="Symbol" pitchFamily="18" charset="2"/>
              </a:rPr>
              <a:t>50 </a:t>
            </a:r>
            <a:r>
              <a:rPr lang="it-IT" dirty="0" err="1">
                <a:sym typeface="Symbol" pitchFamily="18" charset="2"/>
              </a:rPr>
              <a:t>MeV</a:t>
            </a:r>
            <a:r>
              <a:rPr lang="it-IT" dirty="0">
                <a:sym typeface="Symbol" pitchFamily="18" charset="2"/>
              </a:rPr>
              <a:t> </a:t>
            </a:r>
            <a:r>
              <a:rPr lang="it-IT" dirty="0" err="1">
                <a:sym typeface="Symbol" pitchFamily="18" charset="2"/>
              </a:rPr>
              <a:t>variable</a:t>
            </a:r>
            <a:r>
              <a:rPr lang="it-IT" dirty="0">
                <a:sym typeface="Symbol" pitchFamily="18" charset="2"/>
              </a:rPr>
              <a:t> </a:t>
            </a:r>
            <a:r>
              <a:rPr lang="it-IT" dirty="0" err="1">
                <a:sym typeface="Symbol" pitchFamily="18" charset="2"/>
              </a:rPr>
              <a:t>bin</a:t>
            </a:r>
            <a:r>
              <a:rPr lang="it-IT" dirty="0">
                <a:sym typeface="Symbol" pitchFamily="18" charset="2"/>
              </a:rPr>
              <a:t> in </a:t>
            </a:r>
            <a:r>
              <a:rPr lang="it-IT" dirty="0" err="1">
                <a:sym typeface="Symbol" pitchFamily="18" charset="2"/>
              </a:rPr>
              <a:t>m</a:t>
            </a:r>
            <a:r>
              <a:rPr lang="it-IT" baseline="-25000" dirty="0" err="1">
                <a:sym typeface="Symbol" pitchFamily="18" charset="2"/>
              </a:rPr>
              <a:t>h</a:t>
            </a:r>
            <a:r>
              <a:rPr lang="it-IT" baseline="-25000" dirty="0">
                <a:sym typeface="Symbol" pitchFamily="18" charset="2"/>
              </a:rPr>
              <a:t> </a:t>
            </a:r>
            <a:r>
              <a:rPr lang="it-IT" dirty="0">
                <a:sym typeface="Symbol" pitchFamily="18" charset="2"/>
              </a:rPr>
              <a:t>(</a:t>
            </a:r>
            <a:r>
              <a:rPr lang="it-IT" dirty="0" err="1"/>
              <a:t>M</a:t>
            </a:r>
            <a:r>
              <a:rPr lang="it-IT" baseline="-25000" dirty="0" err="1"/>
              <a:t>miss</a:t>
            </a:r>
            <a:r>
              <a:rPr lang="it-IT" dirty="0"/>
              <a:t>)</a:t>
            </a:r>
            <a:endParaRPr lang="it-IT" baseline="-25000" dirty="0"/>
          </a:p>
        </p:txBody>
      </p:sp>
      <p:sp>
        <p:nvSpPr>
          <p:cNvPr id="12" name="CasellaDiTesto 15"/>
          <p:cNvSpPr txBox="1">
            <a:spLocks noChangeArrowheads="1"/>
          </p:cNvSpPr>
          <p:nvPr/>
        </p:nvSpPr>
        <p:spPr bwMode="auto">
          <a:xfrm>
            <a:off x="35496" y="5373216"/>
            <a:ext cx="54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accent2"/>
                </a:solidFill>
              </a:rPr>
              <a:t>Binning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such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as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to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keep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90-95% </a:t>
            </a:r>
            <a:r>
              <a:rPr lang="it-IT" dirty="0" err="1" smtClean="0">
                <a:solidFill>
                  <a:schemeClr val="accent2"/>
                </a:solidFill>
              </a:rPr>
              <a:t>of</a:t>
            </a:r>
            <a:r>
              <a:rPr lang="it-IT" dirty="0" smtClean="0">
                <a:solidFill>
                  <a:schemeClr val="accent2"/>
                </a:solidFill>
              </a:rPr>
              <a:t> the </a:t>
            </a:r>
            <a:r>
              <a:rPr lang="it-IT" dirty="0" err="1" smtClean="0">
                <a:solidFill>
                  <a:schemeClr val="accent2"/>
                </a:solidFill>
              </a:rPr>
              <a:t>signal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>
                <a:solidFill>
                  <a:schemeClr val="accent2"/>
                </a:solidFill>
              </a:rPr>
              <a:t>in </a:t>
            </a:r>
            <a:r>
              <a:rPr lang="it-IT" dirty="0" err="1">
                <a:solidFill>
                  <a:schemeClr val="accent2"/>
                </a:solidFill>
              </a:rPr>
              <a:t>one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bin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2008" y="5373216"/>
            <a:ext cx="5292080" cy="12961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39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835200" y="44624"/>
            <a:ext cx="5545112" cy="58420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NE: the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Frascati </a:t>
            </a: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>
                <a:latin typeface="Times New Roman" pitchFamily="18" charset="0"/>
                <a:cs typeface="Times New Roman" pitchFamily="18" charset="0"/>
              </a:rPr>
              <a:t>factory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3" y="764704"/>
            <a:ext cx="5367511" cy="30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1547664" y="3995341"/>
            <a:ext cx="5904656" cy="585787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The KLOE </a:t>
            </a:r>
            <a:r>
              <a:rPr lang="it-IT" sz="3200" dirty="0" err="1"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at DA</a:t>
            </a: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60117"/>
          <a:stretch/>
        </p:blipFill>
        <p:spPr bwMode="auto">
          <a:xfrm>
            <a:off x="251520" y="4648522"/>
            <a:ext cx="8077200" cy="19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364088" y="2339588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See</a:t>
            </a:r>
            <a:r>
              <a:rPr lang="it-IT" dirty="0" smtClean="0"/>
              <a:t> A. </a:t>
            </a:r>
            <a:r>
              <a:rPr lang="it-IT" dirty="0" err="1" smtClean="0"/>
              <a:t>Palladino’s</a:t>
            </a:r>
            <a:r>
              <a:rPr lang="it-IT" dirty="0" smtClean="0"/>
              <a:t> talk for more </a:t>
            </a:r>
            <a:r>
              <a:rPr lang="it-IT" dirty="0" err="1" smtClean="0"/>
              <a:t>details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6228184" y="628824"/>
            <a:ext cx="1025860" cy="1681353"/>
          </a:xfrm>
          <a:prstGeom prst="straightConnector1">
            <a:avLst/>
          </a:prstGeom>
          <a:ln w="57150">
            <a:solidFill>
              <a:schemeClr val="accent1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6444208" y="2780928"/>
            <a:ext cx="809836" cy="1074722"/>
          </a:xfrm>
          <a:prstGeom prst="straightConnector1">
            <a:avLst/>
          </a:prstGeom>
          <a:ln w="57150">
            <a:solidFill>
              <a:schemeClr val="accent1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61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p1p2.jpg"/>
          <p:cNvPicPr>
            <a:picLocks noChangeAspect="1"/>
          </p:cNvPicPr>
          <p:nvPr/>
        </p:nvPicPr>
        <p:blipFill>
          <a:blip r:embed="rId3" cstate="print"/>
          <a:srcRect l="6518" t="17450" r="11954" b="22700"/>
          <a:stretch>
            <a:fillRect/>
          </a:stretch>
        </p:blipFill>
        <p:spPr>
          <a:xfrm>
            <a:off x="5841994" y="451829"/>
            <a:ext cx="2906470" cy="2761147"/>
          </a:xfrm>
          <a:prstGeom prst="rect">
            <a:avLst/>
          </a:prstGeom>
        </p:spPr>
      </p:pic>
      <p:pic>
        <p:nvPicPr>
          <p:cNvPr id="8195" name="Picture 10" descr="p1vsp2_eeg"/>
          <p:cNvPicPr>
            <a:picLocks noChangeAspect="1" noChangeArrowheads="1"/>
          </p:cNvPicPr>
          <p:nvPr/>
        </p:nvPicPr>
        <p:blipFill>
          <a:blip r:embed="rId4" cstate="print"/>
          <a:srcRect l="6535" t="17172" r="12418" b="22223"/>
          <a:stretch>
            <a:fillRect/>
          </a:stretch>
        </p:blipFill>
        <p:spPr bwMode="auto">
          <a:xfrm>
            <a:off x="5832613" y="3626818"/>
            <a:ext cx="2771835" cy="268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ttangolo 3"/>
          <p:cNvSpPr>
            <a:spLocks noChangeArrowheads="1"/>
          </p:cNvSpPr>
          <p:nvPr/>
        </p:nvSpPr>
        <p:spPr bwMode="auto">
          <a:xfrm>
            <a:off x="6043513" y="1620540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err="1" smtClean="0">
                <a:solidFill>
                  <a:srgbClr val="FF0000"/>
                </a:solidFill>
              </a:rPr>
              <a:t>hU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>
                <a:solidFill>
                  <a:srgbClr val="FF0000"/>
                </a:solidFill>
              </a:rPr>
              <a:t>U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it-IT" dirty="0">
                <a:solidFill>
                  <a:srgbClr val="FF0000"/>
                </a:solidFill>
                <a:sym typeface="Symbol" pitchFamily="18" charset="2"/>
              </a:rPr>
              <a:t>μ</a:t>
            </a:r>
            <a:r>
              <a:rPr lang="el-GR" dirty="0">
                <a:solidFill>
                  <a:srgbClr val="FF0000"/>
                </a:solidFill>
                <a:sym typeface="Symbol" pitchFamily="18" charset="2"/>
              </a:rPr>
              <a:t>μ</a:t>
            </a:r>
            <a:endParaRPr lang="it-IT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8197" name="Rettangolo 4"/>
          <p:cNvSpPr>
            <a:spLocks noChangeArrowheads="1"/>
          </p:cNvSpPr>
          <p:nvPr/>
        </p:nvSpPr>
        <p:spPr bwMode="auto">
          <a:xfrm>
            <a:off x="5678414" y="456927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/>
              <a:t>p</a:t>
            </a:r>
            <a:r>
              <a:rPr lang="it-IT" sz="1400" baseline="-25000" dirty="0"/>
              <a:t>1</a:t>
            </a:r>
            <a:endParaRPr lang="it-IT" sz="1400" dirty="0"/>
          </a:p>
        </p:txBody>
      </p:sp>
      <p:sp>
        <p:nvSpPr>
          <p:cNvPr id="8198" name="Rettangolo 5"/>
          <p:cNvSpPr>
            <a:spLocks noChangeArrowheads="1"/>
          </p:cNvSpPr>
          <p:nvPr/>
        </p:nvSpPr>
        <p:spPr bwMode="auto">
          <a:xfrm>
            <a:off x="5678414" y="3645024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/>
              <a:t>p</a:t>
            </a:r>
            <a:r>
              <a:rPr lang="it-IT" sz="1400" baseline="-25000" dirty="0"/>
              <a:t>1</a:t>
            </a:r>
            <a:endParaRPr lang="it-IT" sz="1400" dirty="0"/>
          </a:p>
        </p:txBody>
      </p:sp>
      <p:sp>
        <p:nvSpPr>
          <p:cNvPr id="8199" name="Rettangolo 6"/>
          <p:cNvSpPr>
            <a:spLocks noChangeArrowheads="1"/>
          </p:cNvSpPr>
          <p:nvPr/>
        </p:nvSpPr>
        <p:spPr bwMode="auto">
          <a:xfrm>
            <a:off x="8460432" y="3121223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dirty="0"/>
              <a:t>p</a:t>
            </a:r>
            <a:r>
              <a:rPr lang="it-IT" sz="1400" baseline="-25000" dirty="0"/>
              <a:t>2</a:t>
            </a:r>
          </a:p>
        </p:txBody>
      </p:sp>
      <p:sp>
        <p:nvSpPr>
          <p:cNvPr id="8200" name="Rettangolo 7"/>
          <p:cNvSpPr>
            <a:spLocks noChangeArrowheads="1"/>
          </p:cNvSpPr>
          <p:nvPr/>
        </p:nvSpPr>
        <p:spPr bwMode="auto">
          <a:xfrm>
            <a:off x="8270702" y="6237312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dirty="0"/>
              <a:t>p</a:t>
            </a:r>
            <a:r>
              <a:rPr lang="it-IT" sz="1400" baseline="-25000" dirty="0"/>
              <a:t>2</a:t>
            </a:r>
          </a:p>
        </p:txBody>
      </p:sp>
      <p:grpSp>
        <p:nvGrpSpPr>
          <p:cNvPr id="2" name="Gruppo 10"/>
          <p:cNvGrpSpPr>
            <a:grpSpLocks/>
          </p:cNvGrpSpPr>
          <p:nvPr/>
        </p:nvGrpSpPr>
        <p:grpSpPr bwMode="auto">
          <a:xfrm>
            <a:off x="6470104" y="2018928"/>
            <a:ext cx="838200" cy="762000"/>
            <a:chOff x="1237928" y="2528888"/>
            <a:chExt cx="838200" cy="762000"/>
          </a:xfrm>
        </p:grpSpPr>
        <p:sp>
          <p:nvSpPr>
            <p:cNvPr id="8206" name="Line 8"/>
            <p:cNvSpPr>
              <a:spLocks noChangeShapeType="1"/>
            </p:cNvSpPr>
            <p:nvPr/>
          </p:nvSpPr>
          <p:spPr bwMode="auto">
            <a:xfrm flipV="1">
              <a:off x="1237928" y="2528888"/>
              <a:ext cx="685800" cy="76200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7" name="Text Box 9"/>
            <p:cNvSpPr txBox="1">
              <a:spLocks noChangeArrowheads="1"/>
            </p:cNvSpPr>
            <p:nvPr/>
          </p:nvSpPr>
          <p:spPr bwMode="auto">
            <a:xfrm>
              <a:off x="1542728" y="2833688"/>
              <a:ext cx="533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FF3300"/>
                  </a:solidFill>
                </a:rPr>
                <a:t>m</a:t>
              </a:r>
              <a:r>
                <a:rPr lang="it-IT" baseline="-25000">
                  <a:solidFill>
                    <a:srgbClr val="FF3300"/>
                  </a:solidFill>
                </a:rPr>
                <a:t>u</a:t>
              </a:r>
              <a:endParaRPr lang="it-IT">
                <a:solidFill>
                  <a:srgbClr val="FF3300"/>
                </a:solidFill>
              </a:endParaRPr>
            </a:p>
          </p:txBody>
        </p:sp>
      </p:grpSp>
      <p:sp>
        <p:nvSpPr>
          <p:cNvPr id="8202" name="Rettangolo 11"/>
          <p:cNvSpPr>
            <a:spLocks noChangeArrowheads="1"/>
          </p:cNvSpPr>
          <p:nvPr/>
        </p:nvSpPr>
        <p:spPr bwMode="auto">
          <a:xfrm>
            <a:off x="6189315" y="5084763"/>
            <a:ext cx="54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μ</a:t>
            </a:r>
            <a:r>
              <a:rPr lang="el-GR" b="1" dirty="0">
                <a:solidFill>
                  <a:srgbClr val="FF3300"/>
                </a:solidFill>
                <a:sym typeface="Symbol" pitchFamily="18" charset="2"/>
              </a:rPr>
              <a:t>μ</a:t>
            </a:r>
            <a:r>
              <a:rPr lang="it-IT" b="1" dirty="0">
                <a:solidFill>
                  <a:srgbClr val="FF3300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8203" name="Rettangolo 13"/>
          <p:cNvSpPr>
            <a:spLocks noChangeArrowheads="1"/>
          </p:cNvSpPr>
          <p:nvPr/>
        </p:nvSpPr>
        <p:spPr bwMode="auto">
          <a:xfrm>
            <a:off x="178941" y="620688"/>
            <a:ext cx="4033019" cy="2516073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 two charged tracks, </a:t>
            </a:r>
            <a:r>
              <a:rPr lang="it-IT" sz="1500" dirty="0" smtClean="0">
                <a:solidFill>
                  <a:srgbClr val="000000"/>
                </a:solidFill>
              </a:rPr>
              <a:t>q</a:t>
            </a:r>
            <a:r>
              <a:rPr lang="it-IT" sz="1500" baseline="-25000" dirty="0" smtClean="0">
                <a:solidFill>
                  <a:srgbClr val="000000"/>
                </a:solidFill>
              </a:rPr>
              <a:t>1</a:t>
            </a:r>
            <a:r>
              <a:rPr lang="it-IT" sz="1500" dirty="0" smtClean="0">
                <a:solidFill>
                  <a:srgbClr val="000000"/>
                </a:solidFill>
              </a:rPr>
              <a:t>+q</a:t>
            </a:r>
            <a:r>
              <a:rPr lang="it-IT" sz="1500" baseline="-25000" dirty="0" smtClean="0">
                <a:solidFill>
                  <a:srgbClr val="000000"/>
                </a:solidFill>
              </a:rPr>
              <a:t>2</a:t>
            </a:r>
            <a:r>
              <a:rPr lang="it-IT" sz="1500" dirty="0" smtClean="0">
                <a:solidFill>
                  <a:srgbClr val="000000"/>
                </a:solidFill>
              </a:rPr>
              <a:t>=0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 vertex </a:t>
            </a:r>
            <a:r>
              <a:rPr lang="en-US" sz="1500" dirty="0">
                <a:solidFill>
                  <a:srgbClr val="000000"/>
                </a:solidFill>
              </a:rPr>
              <a:t>in a 8(</a:t>
            </a:r>
            <a:r>
              <a:rPr lang="en-US" sz="1500" dirty="0">
                <a:solidFill>
                  <a:srgbClr val="000000"/>
                </a:solidFill>
                <a:sym typeface="Symbol" pitchFamily="18" charset="2"/>
              </a:rPr>
              <a:t>)x30(z) cm cylinder around IP</a:t>
            </a:r>
            <a:r>
              <a:rPr lang="en-US" sz="15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 smtClean="0">
                <a:solidFill>
                  <a:srgbClr val="000000"/>
                </a:solidFill>
              </a:rPr>
              <a:t> p</a:t>
            </a:r>
            <a:r>
              <a:rPr lang="it-IT" sz="1500" baseline="-25000" dirty="0" smtClean="0">
                <a:solidFill>
                  <a:srgbClr val="000000"/>
                </a:solidFill>
              </a:rPr>
              <a:t>1,2</a:t>
            </a:r>
            <a:r>
              <a:rPr lang="it-IT" sz="1500" dirty="0" smtClean="0">
                <a:solidFill>
                  <a:srgbClr val="000000"/>
                </a:solidFill>
              </a:rPr>
              <a:t>&lt; 460 </a:t>
            </a:r>
            <a:r>
              <a:rPr lang="it-IT" sz="1500" dirty="0" err="1" smtClean="0">
                <a:solidFill>
                  <a:srgbClr val="000000"/>
                </a:solidFill>
              </a:rPr>
              <a:t>MeV</a:t>
            </a:r>
            <a:endParaRPr lang="it-IT" sz="15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cos</a:t>
            </a:r>
            <a:r>
              <a:rPr lang="en-US" sz="1500" dirty="0" smtClean="0">
                <a:solidFill>
                  <a:srgbClr val="000000"/>
                </a:solidFill>
                <a:sym typeface="Symbol"/>
              </a:rPr>
              <a:t></a:t>
            </a:r>
            <a:r>
              <a:rPr lang="en-US" sz="1500" baseline="-25000" dirty="0" smtClean="0">
                <a:solidFill>
                  <a:srgbClr val="000000"/>
                </a:solidFill>
                <a:sym typeface="Symbol"/>
              </a:rPr>
              <a:t>1,2</a:t>
            </a:r>
            <a:r>
              <a:rPr lang="en-US" sz="1500" dirty="0" smtClean="0">
                <a:solidFill>
                  <a:srgbClr val="000000"/>
                </a:solidFill>
                <a:sym typeface="Symbol"/>
              </a:rPr>
              <a:t> &lt; 0.8</a:t>
            </a:r>
            <a:endParaRPr lang="it-IT" sz="15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cos</a:t>
            </a:r>
            <a:r>
              <a:rPr lang="en-US" sz="1500" dirty="0" smtClean="0">
                <a:solidFill>
                  <a:srgbClr val="000000"/>
                </a:solidFill>
                <a:sym typeface="Symbol"/>
              </a:rPr>
              <a:t></a:t>
            </a:r>
            <a:r>
              <a:rPr lang="en-US" sz="1500" baseline="-25000" dirty="0" smtClean="0">
                <a:solidFill>
                  <a:srgbClr val="000000"/>
                </a:solidFill>
                <a:sym typeface="Symbol"/>
              </a:rPr>
              <a:t>miss</a:t>
            </a:r>
            <a:r>
              <a:rPr lang="en-US" sz="1500" dirty="0" smtClean="0">
                <a:solidFill>
                  <a:srgbClr val="000000"/>
                </a:solidFill>
                <a:sym typeface="Symbol"/>
              </a:rPr>
              <a:t> &lt; 0.75</a:t>
            </a:r>
            <a:endParaRPr lang="it-IT" sz="15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p</a:t>
            </a:r>
            <a:r>
              <a:rPr lang="it-IT" sz="1500" baseline="-25000" dirty="0">
                <a:solidFill>
                  <a:srgbClr val="000000"/>
                </a:solidFill>
              </a:rPr>
              <a:t>1 </a:t>
            </a:r>
            <a:r>
              <a:rPr lang="it-IT" sz="1500" dirty="0">
                <a:solidFill>
                  <a:srgbClr val="000000"/>
                </a:solidFill>
              </a:rPr>
              <a:t>+ p</a:t>
            </a:r>
            <a:r>
              <a:rPr lang="it-IT" sz="1500" baseline="-25000" dirty="0">
                <a:solidFill>
                  <a:srgbClr val="000000"/>
                </a:solidFill>
              </a:rPr>
              <a:t>2 </a:t>
            </a:r>
            <a:r>
              <a:rPr lang="it-IT" sz="1500" dirty="0">
                <a:solidFill>
                  <a:srgbClr val="000000"/>
                </a:solidFill>
              </a:rPr>
              <a:t>&gt; 450 </a:t>
            </a:r>
            <a:r>
              <a:rPr lang="it-IT" sz="1500" dirty="0" err="1">
                <a:solidFill>
                  <a:srgbClr val="000000"/>
                </a:solidFill>
              </a:rPr>
              <a:t>MeV</a:t>
            </a:r>
            <a:endParaRPr lang="it-IT" sz="15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lang="it-IT" sz="1500" dirty="0" err="1">
                <a:solidFill>
                  <a:srgbClr val="000000"/>
                </a:solidFill>
              </a:rPr>
              <a:t>p</a:t>
            </a:r>
            <a:r>
              <a:rPr lang="it-IT" sz="1500" baseline="-25000" dirty="0" err="1">
                <a:solidFill>
                  <a:srgbClr val="000000"/>
                </a:solidFill>
              </a:rPr>
              <a:t>miss</a:t>
            </a:r>
            <a:r>
              <a:rPr lang="it-IT" sz="1500" dirty="0">
                <a:solidFill>
                  <a:srgbClr val="000000"/>
                </a:solidFill>
              </a:rPr>
              <a:t>&gt; 40 </a:t>
            </a:r>
            <a:r>
              <a:rPr lang="it-IT" sz="1500" dirty="0" err="1">
                <a:solidFill>
                  <a:srgbClr val="000000"/>
                </a:solidFill>
              </a:rPr>
              <a:t>MeV</a:t>
            </a:r>
            <a:endParaRPr lang="it-IT" sz="1500" dirty="0">
              <a:solidFill>
                <a:srgbClr val="000000"/>
              </a:solidFill>
            </a:endParaRPr>
          </a:p>
        </p:txBody>
      </p:sp>
      <p:sp>
        <p:nvSpPr>
          <p:cNvPr id="8204" name="CasellaDiTesto 13"/>
          <p:cNvSpPr txBox="1">
            <a:spLocks noChangeArrowheads="1"/>
          </p:cNvSpPr>
          <p:nvPr/>
        </p:nvSpPr>
        <p:spPr bwMode="auto">
          <a:xfrm>
            <a:off x="251520" y="44624"/>
            <a:ext cx="4968553" cy="5232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 smtClean="0"/>
              <a:t>e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e</a:t>
            </a:r>
            <a:r>
              <a:rPr lang="it-IT" sz="2800" baseline="30000" dirty="0" smtClean="0"/>
              <a:t>-</a:t>
            </a:r>
            <a:r>
              <a:rPr lang="it-IT" sz="2800" dirty="0" smtClean="0">
                <a:sym typeface="Symbol"/>
              </a:rPr>
              <a:t></a:t>
            </a:r>
            <a:r>
              <a:rPr lang="it-IT" sz="2800" dirty="0" err="1" smtClean="0">
                <a:sym typeface="Symbol"/>
              </a:rPr>
              <a:t>hU</a:t>
            </a:r>
            <a:r>
              <a:rPr lang="it-IT" sz="2800" dirty="0" smtClean="0">
                <a:sym typeface="Symbol"/>
              </a:rPr>
              <a:t>,</a:t>
            </a:r>
            <a:r>
              <a:rPr lang="it-IT" sz="2800" dirty="0" smtClean="0"/>
              <a:t> </a:t>
            </a:r>
            <a:r>
              <a:rPr lang="it-IT" sz="2800" dirty="0" err="1" smtClean="0"/>
              <a:t>selection</a:t>
            </a:r>
            <a:r>
              <a:rPr lang="it-IT" sz="2800" dirty="0" smtClean="0"/>
              <a:t> </a:t>
            </a:r>
            <a:r>
              <a:rPr lang="it-IT" sz="2800" dirty="0"/>
              <a:t>0: </a:t>
            </a:r>
            <a:r>
              <a:rPr lang="it-IT" sz="2800" dirty="0" err="1" smtClean="0"/>
              <a:t>kinematics</a:t>
            </a:r>
            <a:endParaRPr lang="it-IT" sz="2800" dirty="0"/>
          </a:p>
        </p:txBody>
      </p:sp>
      <p:pic>
        <p:nvPicPr>
          <p:cNvPr id="18" name="Immagine 17" descr="cos.eps"/>
          <p:cNvPicPr>
            <a:picLocks noChangeAspect="1"/>
          </p:cNvPicPr>
          <p:nvPr/>
        </p:nvPicPr>
        <p:blipFill>
          <a:blip r:embed="rId5" cstate="print"/>
          <a:srcRect l="651" t="8001" r="9051" b="5901"/>
          <a:stretch>
            <a:fillRect/>
          </a:stretch>
        </p:blipFill>
        <p:spPr>
          <a:xfrm>
            <a:off x="35497" y="3717032"/>
            <a:ext cx="2736303" cy="2609033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1979712" y="6237312"/>
            <a:ext cx="75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cos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</a:t>
            </a:r>
            <a:r>
              <a:rPr lang="en-US" sz="1400" baseline="-25000" dirty="0" smtClean="0">
                <a:solidFill>
                  <a:srgbClr val="000000"/>
                </a:solidFill>
                <a:sym typeface="Symbol"/>
              </a:rPr>
              <a:t>1,2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 </a:t>
            </a:r>
            <a:endParaRPr lang="it-IT" sz="1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99592" y="38610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hu</a:t>
            </a:r>
            <a:r>
              <a:rPr lang="it-IT" sz="1400" dirty="0" smtClean="0"/>
              <a:t>, u</a:t>
            </a:r>
            <a:r>
              <a:rPr lang="it-IT" sz="1400" dirty="0" smtClean="0">
                <a:sym typeface="Symbol" pitchFamily="18" charset="2"/>
              </a:rPr>
              <a:t>μ</a:t>
            </a:r>
            <a:r>
              <a:rPr lang="el-GR" sz="1400" dirty="0" smtClean="0">
                <a:sym typeface="Symbol" pitchFamily="18" charset="2"/>
              </a:rPr>
              <a:t>μ</a:t>
            </a:r>
            <a:endParaRPr lang="it-IT" sz="1400" dirty="0" smtClean="0">
              <a:sym typeface="Symbol" pitchFamily="18" charset="2"/>
            </a:endParaRPr>
          </a:p>
          <a:p>
            <a:r>
              <a:rPr lang="it-IT" sz="1400" dirty="0" smtClean="0">
                <a:solidFill>
                  <a:srgbClr val="FF0000"/>
                </a:solidFill>
              </a:rPr>
              <a:t>μ</a:t>
            </a:r>
            <a:r>
              <a:rPr lang="el-GR" sz="1400" dirty="0" smtClean="0">
                <a:solidFill>
                  <a:srgbClr val="FF0000"/>
                </a:solidFill>
              </a:rPr>
              <a:t>μ</a:t>
            </a:r>
            <a:r>
              <a:rPr lang="el-GR" sz="1400" dirty="0" smtClean="0">
                <a:solidFill>
                  <a:srgbClr val="FF0000"/>
                </a:solidFill>
                <a:sym typeface="Symbol"/>
              </a:rPr>
              <a:t></a:t>
            </a:r>
            <a:endParaRPr lang="it-IT" sz="1400" dirty="0" smtClean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228184" y="273040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2"/>
                </a:solidFill>
              </a:rPr>
              <a:t>m</a:t>
            </a:r>
            <a:r>
              <a:rPr lang="it-IT" sz="1600" baseline="-25000" dirty="0" err="1" smtClean="0">
                <a:solidFill>
                  <a:schemeClr val="accent2"/>
                </a:solidFill>
              </a:rPr>
              <a:t>U</a:t>
            </a:r>
            <a:r>
              <a:rPr lang="it-IT" sz="1600" dirty="0" smtClean="0">
                <a:solidFill>
                  <a:schemeClr val="accent2"/>
                </a:solidFill>
              </a:rPr>
              <a:t>,</a:t>
            </a:r>
            <a:r>
              <a:rPr lang="it-IT" sz="1600" dirty="0" err="1" smtClean="0">
                <a:solidFill>
                  <a:schemeClr val="accent2"/>
                </a:solidFill>
              </a:rPr>
              <a:t>m</a:t>
            </a:r>
            <a:r>
              <a:rPr lang="it-IT" sz="1600" baseline="-25000" dirty="0" err="1" smtClean="0">
                <a:solidFill>
                  <a:schemeClr val="accent2"/>
                </a:solidFill>
              </a:rPr>
              <a:t>h</a:t>
            </a:r>
            <a:r>
              <a:rPr lang="it-IT" sz="1600" baseline="-25000" dirty="0" smtClean="0">
                <a:solidFill>
                  <a:schemeClr val="accent2"/>
                </a:solidFill>
              </a:rPr>
              <a:t> </a:t>
            </a:r>
            <a:r>
              <a:rPr lang="it-IT" sz="1600" dirty="0" smtClean="0">
                <a:solidFill>
                  <a:schemeClr val="accent2"/>
                </a:solidFill>
              </a:rPr>
              <a:t>→ </a:t>
            </a:r>
            <a:r>
              <a:rPr lang="it-IT" sz="1600" dirty="0" err="1" smtClean="0">
                <a:solidFill>
                  <a:schemeClr val="accent2"/>
                </a:solidFill>
              </a:rPr>
              <a:t>bands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endParaRPr lang="it-IT" sz="1600" dirty="0">
              <a:solidFill>
                <a:schemeClr val="accent2"/>
              </a:solidFill>
            </a:endParaRPr>
          </a:p>
        </p:txBody>
      </p:sp>
      <p:cxnSp>
        <p:nvCxnSpPr>
          <p:cNvPr id="29" name="Connettore 2 28"/>
          <p:cNvCxnSpPr/>
          <p:nvPr/>
        </p:nvCxnSpPr>
        <p:spPr>
          <a:xfrm>
            <a:off x="1691680" y="1484784"/>
            <a:ext cx="41044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1619672" y="1556792"/>
            <a:ext cx="4680520" cy="20162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41"/>
          <p:cNvGrpSpPr/>
          <p:nvPr/>
        </p:nvGrpSpPr>
        <p:grpSpPr>
          <a:xfrm>
            <a:off x="1475656" y="1872000"/>
            <a:ext cx="432048" cy="2061056"/>
            <a:chOff x="1475656" y="1844824"/>
            <a:chExt cx="432048" cy="1512168"/>
          </a:xfrm>
        </p:grpSpPr>
        <p:cxnSp>
          <p:nvCxnSpPr>
            <p:cNvPr id="39" name="Connettore 2 38"/>
            <p:cNvCxnSpPr/>
            <p:nvPr/>
          </p:nvCxnSpPr>
          <p:spPr>
            <a:xfrm>
              <a:off x="1907704" y="1844824"/>
              <a:ext cx="0" cy="15121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H="1">
              <a:off x="1475656" y="1844824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ttangolo 24"/>
          <p:cNvSpPr/>
          <p:nvPr/>
        </p:nvSpPr>
        <p:spPr>
          <a:xfrm rot="-2700000">
            <a:off x="671846" y="5288934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err="1" smtClean="0">
                <a:solidFill>
                  <a:schemeClr val="accent2"/>
                </a:solidFill>
                <a:cs typeface="Times New Roman" pitchFamily="18" charset="0"/>
              </a:rPr>
              <a:t>not</a:t>
            </a:r>
            <a:r>
              <a:rPr lang="it-IT" sz="14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chemeClr val="accent2"/>
                </a:solidFill>
                <a:cs typeface="Times New Roman" pitchFamily="18" charset="0"/>
              </a:rPr>
              <a:t>normalised</a:t>
            </a:r>
            <a:r>
              <a:rPr lang="it-IT" sz="1400" dirty="0" smtClean="0">
                <a:solidFill>
                  <a:schemeClr val="accent2"/>
                </a:solidFill>
                <a:latin typeface="Calibri" pitchFamily="34" charset="0"/>
              </a:rPr>
              <a:t>!</a:t>
            </a:r>
            <a:endParaRPr lang="it-IT" sz="14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6" name="Segnaposto numero diapositiva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40</a:t>
            </a:fld>
            <a:endParaRPr lang="it-IT" dirty="0"/>
          </a:p>
        </p:txBody>
      </p:sp>
      <p:pic>
        <p:nvPicPr>
          <p:cNvPr id="27" name="Picture 5" descr="mu_cosrec"/>
          <p:cNvPicPr>
            <a:picLocks noChangeAspect="1" noChangeArrowheads="1"/>
          </p:cNvPicPr>
          <p:nvPr/>
        </p:nvPicPr>
        <p:blipFill>
          <a:blip r:embed="rId6" cstate="print"/>
          <a:srcRect t="23311" r="10960" b="20941"/>
          <a:stretch>
            <a:fillRect/>
          </a:stretch>
        </p:blipFill>
        <p:spPr bwMode="auto">
          <a:xfrm>
            <a:off x="2627784" y="3717032"/>
            <a:ext cx="29226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/>
          <p:cNvSpPr/>
          <p:nvPr/>
        </p:nvSpPr>
        <p:spPr>
          <a:xfrm>
            <a:off x="3275856" y="5085184"/>
            <a:ext cx="2286000" cy="88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Arial" charset="0"/>
              <a:buChar char="─"/>
            </a:pPr>
            <a:r>
              <a:rPr lang="it-IT" sz="1200" dirty="0" smtClean="0"/>
              <a:t> </a:t>
            </a:r>
            <a:r>
              <a:rPr lang="it-IT" sz="1200" dirty="0" err="1" smtClean="0"/>
              <a:t>hU</a:t>
            </a:r>
            <a:r>
              <a:rPr lang="it-IT" sz="1200" dirty="0" smtClean="0"/>
              <a:t>, U</a:t>
            </a:r>
            <a:r>
              <a:rPr lang="it-IT" sz="1200" dirty="0" smtClean="0">
                <a:sym typeface="Symbol" pitchFamily="18" charset="2"/>
              </a:rPr>
              <a:t>μ</a:t>
            </a:r>
            <a:r>
              <a:rPr lang="el-GR" sz="1200" dirty="0" smtClean="0">
                <a:sym typeface="Symbol" pitchFamily="18" charset="2"/>
              </a:rPr>
              <a:t>μ</a:t>
            </a:r>
            <a:endParaRPr lang="it-IT" sz="1200" dirty="0" smtClean="0">
              <a:sym typeface="Symbol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Arial" charset="0"/>
              <a:buChar char="─"/>
            </a:pPr>
            <a:r>
              <a:rPr lang="it-IT" sz="1200" dirty="0" smtClean="0">
                <a:sym typeface="Symbol" pitchFamily="18" charset="2"/>
              </a:rPr>
              <a:t> </a:t>
            </a:r>
            <a:r>
              <a:rPr lang="it-IT" sz="1200" dirty="0" err="1" smtClean="0">
                <a:solidFill>
                  <a:srgbClr val="FF3300"/>
                </a:solidFill>
              </a:rPr>
              <a:t>hU</a:t>
            </a:r>
            <a:r>
              <a:rPr lang="it-IT" sz="1200" dirty="0" smtClean="0">
                <a:solidFill>
                  <a:srgbClr val="FF3300"/>
                </a:solidFill>
              </a:rPr>
              <a:t>, U</a:t>
            </a:r>
            <a:r>
              <a:rPr lang="it-IT" sz="1200" dirty="0" smtClean="0">
                <a:solidFill>
                  <a:srgbClr val="FF3300"/>
                </a:solidFill>
                <a:sym typeface="Symbol" pitchFamily="18" charset="2"/>
              </a:rPr>
              <a:t> </a:t>
            </a:r>
            <a:r>
              <a:rPr lang="it-IT" sz="1200" dirty="0" smtClean="0">
                <a:solidFill>
                  <a:srgbClr val="FF0000"/>
                </a:solidFill>
                <a:sym typeface="Symbol" pitchFamily="18" charset="2"/>
              </a:rPr>
              <a:t>μ</a:t>
            </a:r>
            <a:r>
              <a:rPr lang="el-GR" sz="1200" dirty="0" smtClean="0">
                <a:solidFill>
                  <a:srgbClr val="FF0000"/>
                </a:solidFill>
                <a:sym typeface="Symbol" pitchFamily="18" charset="2"/>
              </a:rPr>
              <a:t>μ</a:t>
            </a:r>
            <a:r>
              <a:rPr lang="it-IT" sz="1200" dirty="0" smtClean="0">
                <a:solidFill>
                  <a:srgbClr val="FF3300"/>
                </a:solidFill>
                <a:sym typeface="Symbol" pitchFamily="18" charset="2"/>
              </a:rPr>
              <a:t>, </a:t>
            </a:r>
            <a:r>
              <a:rPr lang="it-IT" sz="1200" dirty="0" err="1" smtClean="0">
                <a:solidFill>
                  <a:srgbClr val="FF3300"/>
                </a:solidFill>
                <a:sym typeface="Symbol" pitchFamily="18" charset="2"/>
              </a:rPr>
              <a:t>m</a:t>
            </a:r>
            <a:r>
              <a:rPr lang="it-IT" sz="1200" baseline="-25000" dirty="0" err="1" smtClean="0">
                <a:solidFill>
                  <a:srgbClr val="FF3300"/>
                </a:solidFill>
                <a:sym typeface="Symbol" pitchFamily="18" charset="2"/>
              </a:rPr>
              <a:t>U</a:t>
            </a:r>
            <a:r>
              <a:rPr lang="it-IT" sz="1200" dirty="0" smtClean="0">
                <a:solidFill>
                  <a:srgbClr val="FF3300"/>
                </a:solidFill>
                <a:sym typeface="Symbol" pitchFamily="18" charset="2"/>
              </a:rPr>
              <a:t>&lt; 300 </a:t>
            </a:r>
            <a:r>
              <a:rPr lang="it-IT" sz="1200" dirty="0" err="1" smtClean="0">
                <a:solidFill>
                  <a:srgbClr val="FF3300"/>
                </a:solidFill>
                <a:sym typeface="Symbol" pitchFamily="18" charset="2"/>
              </a:rPr>
              <a:t>MeV</a:t>
            </a:r>
            <a:endParaRPr lang="it-IT" sz="1200" dirty="0" smtClean="0">
              <a:solidFill>
                <a:srgbClr val="FF3300"/>
              </a:solidFill>
              <a:sym typeface="Symbol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Arial" charset="0"/>
              <a:buChar char="─"/>
            </a:pPr>
            <a:r>
              <a:rPr lang="it-IT" sz="1200" dirty="0" smtClean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it-IT" sz="1200" dirty="0" err="1" smtClean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µµ</a:t>
            </a:r>
            <a:r>
              <a:rPr lang="it-IT" sz="1200" dirty="0" smtClean="0">
                <a:solidFill>
                  <a:schemeClr val="accent2"/>
                </a:solidFill>
                <a:sym typeface="Symbol" pitchFamily="18" charset="2"/>
              </a:rPr>
              <a:t>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FF33CC"/>
              </a:buClr>
              <a:buFont typeface="Arial" charset="0"/>
              <a:buChar char="─"/>
            </a:pPr>
            <a:r>
              <a:rPr lang="it-IT" sz="12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it-IT" sz="1200" dirty="0" smtClean="0">
                <a:solidFill>
                  <a:srgbClr val="FF33CC"/>
                </a:solidFill>
                <a:sym typeface="Symbol" pitchFamily="18" charset="2"/>
              </a:rPr>
              <a:t></a:t>
            </a:r>
            <a:endParaRPr lang="it-IT" sz="1200" dirty="0">
              <a:solidFill>
                <a:srgbClr val="FF33CC"/>
              </a:solidFill>
              <a:sym typeface="Symbol" pitchFamily="18" charset="2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4716016" y="6237312"/>
            <a:ext cx="737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cos</a:t>
            </a:r>
            <a:r>
              <a:rPr lang="it-IT" sz="1400" dirty="0" smtClean="0">
                <a:sym typeface="Symbol"/>
              </a:rPr>
              <a:t></a:t>
            </a:r>
            <a:r>
              <a:rPr lang="it-IT" sz="1400" baseline="-25000" dirty="0" smtClean="0">
                <a:sym typeface="Symbol"/>
              </a:rPr>
              <a:t>miss</a:t>
            </a:r>
            <a:endParaRPr lang="it-IT" sz="1400" dirty="0"/>
          </a:p>
        </p:txBody>
      </p:sp>
      <p:cxnSp>
        <p:nvCxnSpPr>
          <p:cNvPr id="34" name="Connettore 2 33"/>
          <p:cNvCxnSpPr/>
          <p:nvPr/>
        </p:nvCxnSpPr>
        <p:spPr>
          <a:xfrm>
            <a:off x="1547664" y="2276872"/>
            <a:ext cx="2088232" cy="11521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275856" y="3419708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sin</a:t>
            </a:r>
            <a:r>
              <a:rPr lang="el-GR" b="1" dirty="0" smtClean="0">
                <a:solidFill>
                  <a:srgbClr val="FF0000"/>
                </a:solidFill>
              </a:rPr>
              <a:t>θ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distribution</a:t>
            </a:r>
            <a:r>
              <a:rPr lang="it-IT" b="1" dirty="0" smtClean="0">
                <a:solidFill>
                  <a:srgbClr val="FF0000"/>
                </a:solidFill>
              </a:rPr>
              <a:t>! 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41</a:t>
            </a:fld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5652120" y="939131"/>
            <a:ext cx="3168352" cy="2849909"/>
            <a:chOff x="4644008" y="939131"/>
            <a:chExt cx="3168352" cy="2849909"/>
          </a:xfrm>
        </p:grpSpPr>
        <p:grpSp>
          <p:nvGrpSpPr>
            <p:cNvPr id="8" name="Gruppo 10"/>
            <p:cNvGrpSpPr/>
            <p:nvPr/>
          </p:nvGrpSpPr>
          <p:grpSpPr>
            <a:xfrm>
              <a:off x="4644008" y="939131"/>
              <a:ext cx="3168352" cy="2849909"/>
              <a:chOff x="487288" y="813384"/>
              <a:chExt cx="4876800" cy="4815336"/>
            </a:xfrm>
          </p:grpSpPr>
          <p:pic>
            <p:nvPicPr>
              <p:cNvPr id="9" name="Picture 5" descr="neuron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999" t="22588" r="10667" b="20941"/>
              <a:stretch>
                <a:fillRect/>
              </a:stretch>
            </p:blipFill>
            <p:spPr bwMode="auto">
              <a:xfrm>
                <a:off x="487288" y="813384"/>
                <a:ext cx="4876800" cy="457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3657600" y="5259388"/>
                <a:ext cx="11657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dirty="0" smtClean="0"/>
                  <a:t>NN output</a:t>
                </a:r>
                <a:endParaRPr lang="it-IT" dirty="0"/>
              </a:p>
            </p:txBody>
          </p:sp>
          <p:cxnSp>
            <p:nvCxnSpPr>
              <p:cNvPr id="11" name="Connettore 2 10"/>
              <p:cNvCxnSpPr/>
              <p:nvPr/>
            </p:nvCxnSpPr>
            <p:spPr>
              <a:xfrm>
                <a:off x="3727648" y="3573016"/>
                <a:ext cx="0" cy="10801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ttangolo 11"/>
            <p:cNvSpPr/>
            <p:nvPr/>
          </p:nvSpPr>
          <p:spPr>
            <a:xfrm>
              <a:off x="5796136" y="1124744"/>
              <a:ext cx="77383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 smtClean="0"/>
                <a:t>e ─</a:t>
              </a:r>
            </a:p>
            <a:p>
              <a:pPr>
                <a:spcBef>
                  <a:spcPct val="50000"/>
                </a:spcBef>
              </a:pPr>
              <a:r>
                <a:rPr lang="it-IT" sz="1400" dirty="0" smtClean="0">
                  <a:solidFill>
                    <a:srgbClr val="FF0000"/>
                  </a:solidFill>
                </a:rPr>
                <a:t>µ ─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179512" y="3888864"/>
            <a:ext cx="2515459" cy="2924512"/>
            <a:chOff x="251520" y="3429000"/>
            <a:chExt cx="2515459" cy="2924512"/>
          </a:xfrm>
        </p:grpSpPr>
        <p:grpSp>
          <p:nvGrpSpPr>
            <p:cNvPr id="40" name="Gruppo 39"/>
            <p:cNvGrpSpPr/>
            <p:nvPr/>
          </p:nvGrpSpPr>
          <p:grpSpPr>
            <a:xfrm>
              <a:off x="251520" y="3429000"/>
              <a:ext cx="2515459" cy="2924512"/>
              <a:chOff x="251520" y="3456815"/>
              <a:chExt cx="2515459" cy="2924512"/>
            </a:xfrm>
          </p:grpSpPr>
          <p:grpSp>
            <p:nvGrpSpPr>
              <p:cNvPr id="39" name="Gruppo 38"/>
              <p:cNvGrpSpPr/>
              <p:nvPr/>
            </p:nvGrpSpPr>
            <p:grpSpPr>
              <a:xfrm>
                <a:off x="251520" y="3456815"/>
                <a:ext cx="2515459" cy="2924512"/>
                <a:chOff x="251520" y="3456815"/>
                <a:chExt cx="2515459" cy="2924512"/>
              </a:xfrm>
            </p:grpSpPr>
            <p:grpSp>
              <p:nvGrpSpPr>
                <p:cNvPr id="17" name="Gruppo 16"/>
                <p:cNvGrpSpPr/>
                <p:nvPr/>
              </p:nvGrpSpPr>
              <p:grpSpPr>
                <a:xfrm>
                  <a:off x="251520" y="3456815"/>
                  <a:ext cx="2515459" cy="2924512"/>
                  <a:chOff x="2843808" y="-147253"/>
                  <a:chExt cx="3456384" cy="4367965"/>
                </a:xfrm>
              </p:grpSpPr>
              <p:grpSp>
                <p:nvGrpSpPr>
                  <p:cNvPr id="19" name="Gruppo 15"/>
                  <p:cNvGrpSpPr/>
                  <p:nvPr/>
                </p:nvGrpSpPr>
                <p:grpSpPr>
                  <a:xfrm>
                    <a:off x="2843808" y="836712"/>
                    <a:ext cx="3456384" cy="3384000"/>
                    <a:chOff x="2843808" y="836712"/>
                    <a:chExt cx="3456384" cy="3384000"/>
                  </a:xfrm>
                </p:grpSpPr>
                <p:sp>
                  <p:nvSpPr>
                    <p:cNvPr id="23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3808" y="836712"/>
                      <a:ext cx="3456384" cy="33840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24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7248" y="2085289"/>
                      <a:ext cx="690957" cy="69467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3104633" y="2293386"/>
                      <a:ext cx="983813" cy="1109337"/>
                    </a:xfrm>
                    <a:custGeom>
                      <a:avLst/>
                      <a:gdLst>
                        <a:gd name="G0" fmla="+- 2870 0 0"/>
                        <a:gd name="G1" fmla="+- 0 0 0"/>
                        <a:gd name="G2" fmla="+- 21600 0 0"/>
                        <a:gd name="T0" fmla="*/ 23657 w 23657"/>
                        <a:gd name="T1" fmla="*/ 5871 h 21600"/>
                        <a:gd name="T2" fmla="*/ 0 w 23657"/>
                        <a:gd name="T3" fmla="*/ 21408 h 21600"/>
                        <a:gd name="T4" fmla="*/ 2870 w 2365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3657" h="21600" fill="none" extrusionOk="0">
                          <a:moveTo>
                            <a:pt x="23656" y="5870"/>
                          </a:moveTo>
                          <a:cubicBezTo>
                            <a:pt x="21028" y="15175"/>
                            <a:pt x="12538" y="21599"/>
                            <a:pt x="2870" y="21600"/>
                          </a:cubicBezTo>
                          <a:cubicBezTo>
                            <a:pt x="1910" y="21600"/>
                            <a:pt x="951" y="21536"/>
                            <a:pt x="-1" y="21408"/>
                          </a:cubicBezTo>
                        </a:path>
                        <a:path w="23657" h="21600" stroke="0" extrusionOk="0">
                          <a:moveTo>
                            <a:pt x="23656" y="5870"/>
                          </a:moveTo>
                          <a:cubicBezTo>
                            <a:pt x="21028" y="15175"/>
                            <a:pt x="12538" y="21599"/>
                            <a:pt x="2870" y="21600"/>
                          </a:cubicBezTo>
                          <a:cubicBezTo>
                            <a:pt x="1910" y="21600"/>
                            <a:pt x="951" y="21536"/>
                            <a:pt x="-1" y="21408"/>
                          </a:cubicBezTo>
                          <a:lnTo>
                            <a:pt x="2870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8451" y="3037673"/>
                      <a:ext cx="40267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it-IT" b="1" dirty="0" err="1" smtClean="0">
                          <a:solidFill>
                            <a:srgbClr val="008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it-IT" b="1" baseline="30000" dirty="0" err="1" smtClean="0">
                          <a:solidFill>
                            <a:srgbClr val="008000"/>
                          </a:solidFill>
                          <a:latin typeface="Symbol" pitchFamily="18" charset="2"/>
                        </a:rPr>
                        <a:t>+</a:t>
                      </a:r>
                      <a:endParaRPr lang="it-IT" b="1" dirty="0">
                        <a:solidFill>
                          <a:srgbClr val="008000"/>
                        </a:solidFill>
                        <a:latin typeface="Symbol" pitchFamily="18" charset="2"/>
                      </a:endParaRPr>
                    </a:p>
                  </p:txBody>
                </p:sp>
                <p:sp>
                  <p:nvSpPr>
                    <p:cNvPr id="27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31125" y="2607477"/>
                      <a:ext cx="593659" cy="41371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it-IT" sz="1200" b="1" dirty="0" err="1" smtClean="0">
                          <a:solidFill>
                            <a:srgbClr val="008000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it-IT" sz="1200" b="1" baseline="30000" dirty="0" err="1" smtClean="0">
                          <a:solidFill>
                            <a:srgbClr val="008000"/>
                          </a:solidFill>
                          <a:cs typeface="Times New Roman" pitchFamily="18" charset="0"/>
                        </a:rPr>
                        <a:t>+</a:t>
                      </a:r>
                      <a:endParaRPr lang="it-IT" sz="1200" b="1" dirty="0">
                        <a:solidFill>
                          <a:srgbClr val="008000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8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4032000" y="1196752"/>
                      <a:ext cx="179960" cy="1440160"/>
                    </a:xfrm>
                    <a:custGeom>
                      <a:avLst/>
                      <a:gdLst>
                        <a:gd name="G0" fmla="+- 2870 0 0"/>
                        <a:gd name="G1" fmla="+- 0 0 0"/>
                        <a:gd name="G2" fmla="+- 21600 0 0"/>
                        <a:gd name="T0" fmla="*/ 23657 w 23657"/>
                        <a:gd name="T1" fmla="*/ 5871 h 21600"/>
                        <a:gd name="T2" fmla="*/ 0 w 23657"/>
                        <a:gd name="T3" fmla="*/ 21408 h 21600"/>
                        <a:gd name="T4" fmla="*/ 2870 w 2365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3657" h="21600" fill="none" extrusionOk="0">
                          <a:moveTo>
                            <a:pt x="23656" y="5870"/>
                          </a:moveTo>
                          <a:cubicBezTo>
                            <a:pt x="21028" y="15175"/>
                            <a:pt x="12538" y="21599"/>
                            <a:pt x="2870" y="21600"/>
                          </a:cubicBezTo>
                          <a:cubicBezTo>
                            <a:pt x="1910" y="21600"/>
                            <a:pt x="951" y="21536"/>
                            <a:pt x="-1" y="21408"/>
                          </a:cubicBezTo>
                        </a:path>
                        <a:path w="23657" h="21600" stroke="0" extrusionOk="0">
                          <a:moveTo>
                            <a:pt x="23656" y="5870"/>
                          </a:moveTo>
                          <a:cubicBezTo>
                            <a:pt x="21028" y="15175"/>
                            <a:pt x="12538" y="21599"/>
                            <a:pt x="2870" y="21600"/>
                          </a:cubicBezTo>
                          <a:cubicBezTo>
                            <a:pt x="1910" y="21600"/>
                            <a:pt x="951" y="21536"/>
                            <a:pt x="-1" y="21408"/>
                          </a:cubicBezTo>
                          <a:lnTo>
                            <a:pt x="2870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" name="Rettangolo 29"/>
                    <p:cNvSpPr/>
                    <p:nvPr/>
                  </p:nvSpPr>
                  <p:spPr>
                    <a:xfrm>
                      <a:off x="4852193" y="2408857"/>
                      <a:ext cx="465193" cy="41371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it-IT" sz="1200" b="1" dirty="0" smtClean="0">
                          <a:solidFill>
                            <a:srgbClr val="008000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it-IT" sz="1200" b="1" baseline="30000" dirty="0" smtClean="0">
                          <a:solidFill>
                            <a:srgbClr val="008000"/>
                          </a:solidFill>
                          <a:cs typeface="Times New Roman" pitchFamily="18" charset="0"/>
                        </a:rPr>
                        <a:t>-</a:t>
                      </a:r>
                      <a:endParaRPr lang="it-IT" sz="1200" b="1" dirty="0">
                        <a:solidFill>
                          <a:srgbClr val="008000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" name="Arc 12"/>
                    <p:cNvSpPr>
                      <a:spLocks/>
                    </p:cNvSpPr>
                    <p:nvPr/>
                  </p:nvSpPr>
                  <p:spPr bwMode="auto">
                    <a:xfrm rot="14220000">
                      <a:off x="5049064" y="1393200"/>
                      <a:ext cx="901240" cy="1152000"/>
                    </a:xfrm>
                    <a:custGeom>
                      <a:avLst/>
                      <a:gdLst>
                        <a:gd name="G0" fmla="+- 21600 0 0"/>
                        <a:gd name="G1" fmla="+- 18915 0 0"/>
                        <a:gd name="G2" fmla="+- 21600 0 0"/>
                        <a:gd name="T0" fmla="*/ 51 w 21600"/>
                        <a:gd name="T1" fmla="*/ 20401 h 20401"/>
                        <a:gd name="T2" fmla="*/ 11170 w 21600"/>
                        <a:gd name="T3" fmla="*/ 0 h 20401"/>
                        <a:gd name="T4" fmla="*/ 21600 w 21600"/>
                        <a:gd name="T5" fmla="*/ 18915 h 204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401" fill="none" extrusionOk="0">
                          <a:moveTo>
                            <a:pt x="51" y="20400"/>
                          </a:moveTo>
                          <a:cubicBezTo>
                            <a:pt x="17" y="19906"/>
                            <a:pt x="0" y="19410"/>
                            <a:pt x="0" y="18915"/>
                          </a:cubicBezTo>
                          <a:cubicBezTo>
                            <a:pt x="-1" y="11046"/>
                            <a:pt x="4279" y="3799"/>
                            <a:pt x="11170" y="0"/>
                          </a:cubicBezTo>
                        </a:path>
                        <a:path w="21600" h="20401" stroke="0" extrusionOk="0">
                          <a:moveTo>
                            <a:pt x="51" y="20400"/>
                          </a:moveTo>
                          <a:cubicBezTo>
                            <a:pt x="17" y="19906"/>
                            <a:pt x="0" y="19410"/>
                            <a:pt x="0" y="18915"/>
                          </a:cubicBezTo>
                          <a:cubicBezTo>
                            <a:pt x="-1" y="11046"/>
                            <a:pt x="4279" y="3799"/>
                            <a:pt x="11170" y="0"/>
                          </a:cubicBezTo>
                          <a:lnTo>
                            <a:pt x="21600" y="18915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" name="Ovale 28"/>
                    <p:cNvSpPr/>
                    <p:nvPr/>
                  </p:nvSpPr>
                  <p:spPr>
                    <a:xfrm>
                      <a:off x="4139952" y="1916832"/>
                      <a:ext cx="144016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sp>
                <p:nvSpPr>
                  <p:cNvPr id="20" name="Arc 14"/>
                  <p:cNvSpPr>
                    <a:spLocks/>
                  </p:cNvSpPr>
                  <p:nvPr/>
                </p:nvSpPr>
                <p:spPr bwMode="auto">
                  <a:xfrm rot="13332869">
                    <a:off x="3687294" y="2030205"/>
                    <a:ext cx="861790" cy="515650"/>
                  </a:xfrm>
                  <a:custGeom>
                    <a:avLst/>
                    <a:gdLst>
                      <a:gd name="G0" fmla="+- 21521 0 0"/>
                      <a:gd name="G1" fmla="+- 15145 0 0"/>
                      <a:gd name="G2" fmla="+- 21600 0 0"/>
                      <a:gd name="T0" fmla="*/ 0 w 21521"/>
                      <a:gd name="T1" fmla="*/ 13297 h 15145"/>
                      <a:gd name="T2" fmla="*/ 6120 w 21521"/>
                      <a:gd name="T3" fmla="*/ 0 h 15145"/>
                      <a:gd name="T4" fmla="*/ 21521 w 21521"/>
                      <a:gd name="T5" fmla="*/ 15145 h 15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21" h="15145" fill="none" extrusionOk="0">
                        <a:moveTo>
                          <a:pt x="0" y="13297"/>
                        </a:moveTo>
                        <a:cubicBezTo>
                          <a:pt x="430" y="8287"/>
                          <a:pt x="2594" y="3584"/>
                          <a:pt x="6120" y="0"/>
                        </a:cubicBezTo>
                      </a:path>
                      <a:path w="21521" h="15145" stroke="0" extrusionOk="0">
                        <a:moveTo>
                          <a:pt x="0" y="13297"/>
                        </a:moveTo>
                        <a:cubicBezTo>
                          <a:pt x="430" y="8287"/>
                          <a:pt x="2594" y="3584"/>
                          <a:pt x="6120" y="0"/>
                        </a:cubicBezTo>
                        <a:lnTo>
                          <a:pt x="21521" y="1514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1" name="Arc 14"/>
                  <p:cNvSpPr>
                    <a:spLocks/>
                  </p:cNvSpPr>
                  <p:nvPr/>
                </p:nvSpPr>
                <p:spPr bwMode="auto">
                  <a:xfrm rot="13332869">
                    <a:off x="4125506" y="1908000"/>
                    <a:ext cx="861790" cy="504000"/>
                  </a:xfrm>
                  <a:custGeom>
                    <a:avLst/>
                    <a:gdLst>
                      <a:gd name="G0" fmla="+- 21521 0 0"/>
                      <a:gd name="G1" fmla="+- 15145 0 0"/>
                      <a:gd name="G2" fmla="+- 21600 0 0"/>
                      <a:gd name="T0" fmla="*/ 0 w 21521"/>
                      <a:gd name="T1" fmla="*/ 13297 h 15145"/>
                      <a:gd name="T2" fmla="*/ 6120 w 21521"/>
                      <a:gd name="T3" fmla="*/ 0 h 15145"/>
                      <a:gd name="T4" fmla="*/ 21521 w 21521"/>
                      <a:gd name="T5" fmla="*/ 15145 h 15145"/>
                      <a:gd name="connsiteX0" fmla="*/ 0 w 21521"/>
                      <a:gd name="connsiteY0" fmla="*/ 15476 h 17324"/>
                      <a:gd name="connsiteX1" fmla="*/ 6120 w 21521"/>
                      <a:gd name="connsiteY1" fmla="*/ 2179 h 17324"/>
                      <a:gd name="connsiteX0" fmla="*/ 0 w 21521"/>
                      <a:gd name="connsiteY0" fmla="*/ 15476 h 17324"/>
                      <a:gd name="connsiteX1" fmla="*/ 5270 w 21521"/>
                      <a:gd name="connsiteY1" fmla="*/ 0 h 17324"/>
                      <a:gd name="connsiteX2" fmla="*/ 21521 w 21521"/>
                      <a:gd name="connsiteY2" fmla="*/ 17324 h 17324"/>
                      <a:gd name="connsiteX3" fmla="*/ 0 w 21521"/>
                      <a:gd name="connsiteY3" fmla="*/ 15476 h 17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21" h="17324" fill="none" extrusionOk="0">
                        <a:moveTo>
                          <a:pt x="0" y="15476"/>
                        </a:moveTo>
                        <a:cubicBezTo>
                          <a:pt x="430" y="10466"/>
                          <a:pt x="2594" y="5763"/>
                          <a:pt x="6120" y="2179"/>
                        </a:cubicBezTo>
                      </a:path>
                      <a:path w="21521" h="17324" stroke="0" extrusionOk="0">
                        <a:moveTo>
                          <a:pt x="0" y="15476"/>
                        </a:moveTo>
                        <a:cubicBezTo>
                          <a:pt x="430" y="10466"/>
                          <a:pt x="1744" y="3584"/>
                          <a:pt x="5270" y="0"/>
                        </a:cubicBezTo>
                        <a:lnTo>
                          <a:pt x="21521" y="17324"/>
                        </a:lnTo>
                        <a:lnTo>
                          <a:pt x="0" y="15476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2" name="Arc 12"/>
                  <p:cNvSpPr>
                    <a:spLocks noChangeAspect="1"/>
                  </p:cNvSpPr>
                  <p:nvPr/>
                </p:nvSpPr>
                <p:spPr bwMode="auto">
                  <a:xfrm rot="14220000">
                    <a:off x="3281353" y="467788"/>
                    <a:ext cx="2884033" cy="1653951"/>
                  </a:xfrm>
                  <a:custGeom>
                    <a:avLst/>
                    <a:gdLst>
                      <a:gd name="G0" fmla="+- 21600 0 0"/>
                      <a:gd name="G1" fmla="+- 18915 0 0"/>
                      <a:gd name="G2" fmla="+- 21600 0 0"/>
                      <a:gd name="T0" fmla="*/ 51 w 21600"/>
                      <a:gd name="T1" fmla="*/ 20401 h 20401"/>
                      <a:gd name="T2" fmla="*/ 11170 w 21600"/>
                      <a:gd name="T3" fmla="*/ 0 h 20401"/>
                      <a:gd name="T4" fmla="*/ 21600 w 21600"/>
                      <a:gd name="T5" fmla="*/ 18915 h 20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0401" fill="none" extrusionOk="0">
                        <a:moveTo>
                          <a:pt x="51" y="20400"/>
                        </a:moveTo>
                        <a:cubicBezTo>
                          <a:pt x="17" y="19906"/>
                          <a:pt x="0" y="19410"/>
                          <a:pt x="0" y="18915"/>
                        </a:cubicBezTo>
                        <a:cubicBezTo>
                          <a:pt x="-1" y="11046"/>
                          <a:pt x="4279" y="3799"/>
                          <a:pt x="11170" y="0"/>
                        </a:cubicBezTo>
                      </a:path>
                      <a:path w="21600" h="20401" stroke="0" extrusionOk="0">
                        <a:moveTo>
                          <a:pt x="51" y="20400"/>
                        </a:moveTo>
                        <a:cubicBezTo>
                          <a:pt x="17" y="19906"/>
                          <a:pt x="0" y="19410"/>
                          <a:pt x="0" y="18915"/>
                        </a:cubicBezTo>
                        <a:cubicBezTo>
                          <a:pt x="-1" y="11046"/>
                          <a:pt x="4279" y="3799"/>
                          <a:pt x="11170" y="0"/>
                        </a:cubicBezTo>
                        <a:lnTo>
                          <a:pt x="21600" y="18915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8" name="CasellaDiTesto 17"/>
                <p:cNvSpPr txBox="1"/>
                <p:nvPr/>
              </p:nvSpPr>
              <p:spPr>
                <a:xfrm>
                  <a:off x="1403648" y="5157192"/>
                  <a:ext cx="3648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dirty="0" smtClean="0"/>
                    <a:t>IP</a:t>
                  </a:r>
                  <a:endParaRPr lang="it-IT" sz="1400" dirty="0"/>
                </a:p>
              </p:txBody>
            </p:sp>
          </p:grpSp>
          <p:sp>
            <p:nvSpPr>
              <p:cNvPr id="16" name="Ovale 15"/>
              <p:cNvSpPr/>
              <p:nvPr/>
            </p:nvSpPr>
            <p:spPr>
              <a:xfrm>
                <a:off x="1456844" y="5181766"/>
                <a:ext cx="104811" cy="482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3" name="Connettore 7 32"/>
              <p:cNvCxnSpPr/>
              <p:nvPr/>
            </p:nvCxnSpPr>
            <p:spPr>
              <a:xfrm rot="5400000" flipH="1" flipV="1">
                <a:off x="1403648" y="4653136"/>
                <a:ext cx="432048" cy="432048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4" name="Oggetto 33"/>
              <p:cNvGraphicFramePr>
                <a:graphicFrameLocks noChangeAspect="1"/>
              </p:cNvGraphicFramePr>
              <p:nvPr/>
            </p:nvGraphicFramePr>
            <p:xfrm>
              <a:off x="1763688" y="4401108"/>
              <a:ext cx="288031" cy="3240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683" name="Equazione" r:id="rId5" imgW="203040" imgH="228600" progId="Equation.3">
                      <p:embed/>
                    </p:oleObj>
                  </mc:Choice>
                  <mc:Fallback>
                    <p:oleObj name="Equazione" r:id="rId5" imgW="203040" imgH="228600" progId="Equation.3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688" y="4401108"/>
                            <a:ext cx="288031" cy="3240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6" name="Connettore 1 35"/>
              <p:cNvCxnSpPr>
                <a:endCxn id="16" idx="0"/>
              </p:cNvCxnSpPr>
              <p:nvPr/>
            </p:nvCxnSpPr>
            <p:spPr>
              <a:xfrm>
                <a:off x="1259632" y="4869160"/>
                <a:ext cx="249618" cy="312606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ttangolo 31"/>
            <p:cNvSpPr/>
            <p:nvPr/>
          </p:nvSpPr>
          <p:spPr>
            <a:xfrm>
              <a:off x="2195736" y="5085184"/>
              <a:ext cx="3545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sz="1400" b="1" dirty="0" smtClean="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it-IT" sz="1400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-</a:t>
              </a:r>
              <a:endParaRPr lang="it-IT" sz="1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3762320" y="3861048"/>
            <a:ext cx="2969920" cy="2808312"/>
            <a:chOff x="3995936" y="3717032"/>
            <a:chExt cx="2969920" cy="2808312"/>
          </a:xfrm>
        </p:grpSpPr>
        <p:grpSp>
          <p:nvGrpSpPr>
            <p:cNvPr id="42" name="Gruppo 41"/>
            <p:cNvGrpSpPr/>
            <p:nvPr/>
          </p:nvGrpSpPr>
          <p:grpSpPr>
            <a:xfrm>
              <a:off x="4283968" y="3789040"/>
              <a:ext cx="2681888" cy="2592289"/>
              <a:chOff x="5418504" y="44623"/>
              <a:chExt cx="3329960" cy="3248741"/>
            </a:xfrm>
          </p:grpSpPr>
          <p:pic>
            <p:nvPicPr>
              <p:cNvPr id="43" name="Immagine 42" descr="vtx_cut.eps"/>
              <p:cNvPicPr>
                <a:picLocks noChangeAspect="1"/>
              </p:cNvPicPr>
              <p:nvPr/>
            </p:nvPicPr>
            <p:blipFill>
              <a:blip r:embed="rId7" cstate="print"/>
              <a:srcRect l="5901" t="9051" r="8001" b="6951"/>
              <a:stretch>
                <a:fillRect/>
              </a:stretch>
            </p:blipFill>
            <p:spPr>
              <a:xfrm>
                <a:off x="5418504" y="44623"/>
                <a:ext cx="3329960" cy="3248741"/>
              </a:xfrm>
              <a:prstGeom prst="rect">
                <a:avLst/>
              </a:prstGeom>
            </p:spPr>
          </p:pic>
          <p:cxnSp>
            <p:nvCxnSpPr>
              <p:cNvPr id="44" name="Connettore 2 43"/>
              <p:cNvCxnSpPr/>
              <p:nvPr/>
            </p:nvCxnSpPr>
            <p:spPr>
              <a:xfrm flipH="1">
                <a:off x="7452320" y="2564904"/>
                <a:ext cx="576064" cy="432048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ttangolo 44"/>
            <p:cNvSpPr/>
            <p:nvPr/>
          </p:nvSpPr>
          <p:spPr>
            <a:xfrm>
              <a:off x="3995936" y="3717032"/>
              <a:ext cx="4347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>
                  <a:sym typeface="Symbol"/>
                </a:rPr>
                <a:t></a:t>
              </a:r>
              <a:r>
                <a:rPr lang="it-IT" sz="1400" baseline="-25000" dirty="0" err="1" smtClean="0">
                  <a:sym typeface="Symbol"/>
                </a:rPr>
                <a:t>vtx</a:t>
              </a:r>
              <a:endParaRPr lang="it-IT" sz="1400" dirty="0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6531162" y="6217567"/>
              <a:ext cx="417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err="1" smtClean="0"/>
                <a:t>z</a:t>
              </a:r>
              <a:r>
                <a:rPr lang="it-IT" sz="1400" baseline="-25000" dirty="0" err="1" smtClean="0"/>
                <a:t>vtx</a:t>
              </a:r>
              <a:endParaRPr lang="it-IT" sz="1400" dirty="0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4399013" y="5487615"/>
              <a:ext cx="8210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err="1" smtClean="0"/>
                <a:t>hu</a:t>
              </a:r>
              <a:r>
                <a:rPr lang="it-IT" sz="1200" dirty="0" smtClean="0"/>
                <a:t>, u</a:t>
              </a:r>
              <a:r>
                <a:rPr lang="it-IT" sz="1200" dirty="0" smtClean="0">
                  <a:sym typeface="Symbol" pitchFamily="18" charset="2"/>
                </a:rPr>
                <a:t></a:t>
              </a:r>
              <a:r>
                <a:rPr lang="it-IT" sz="1200" dirty="0" err="1" smtClean="0">
                  <a:cs typeface="Arial" charset="0"/>
                  <a:sym typeface="Symbol" pitchFamily="18" charset="2"/>
                </a:rPr>
                <a:t>µµ</a:t>
              </a:r>
              <a:endParaRPr lang="it-IT" sz="1200" dirty="0" smtClean="0">
                <a:cs typeface="Times New Roman" pitchFamily="18" charset="0"/>
              </a:endParaRPr>
            </a:p>
            <a:p>
              <a:r>
                <a:rPr lang="it-IT" sz="1200" dirty="0" smtClean="0">
                  <a:solidFill>
                    <a:srgbClr val="FF0000"/>
                  </a:solidFill>
                  <a:cs typeface="Times New Roman" pitchFamily="18" charset="0"/>
                </a:rPr>
                <a:t>K</a:t>
              </a:r>
              <a:r>
                <a:rPr lang="it-IT" sz="1200" baseline="30000" dirty="0" smtClean="0">
                  <a:solidFill>
                    <a:srgbClr val="FF0000"/>
                  </a:solidFill>
                  <a:cs typeface="Times New Roman" pitchFamily="18" charset="0"/>
                </a:rPr>
                <a:t>+</a:t>
              </a:r>
              <a:r>
                <a:rPr lang="it-IT" sz="1200" dirty="0" smtClean="0">
                  <a:solidFill>
                    <a:srgbClr val="FF0000"/>
                  </a:solidFill>
                  <a:cs typeface="Times New Roman" pitchFamily="18" charset="0"/>
                </a:rPr>
                <a:t>K</a:t>
              </a:r>
              <a:r>
                <a:rPr lang="it-IT" sz="1200" baseline="30000" dirty="0" smtClean="0">
                  <a:solidFill>
                    <a:srgbClr val="FF0000"/>
                  </a:solidFill>
                  <a:cs typeface="Times New Roman" pitchFamily="18" charset="0"/>
                </a:rPr>
                <a:t>-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6372200" y="5589240"/>
              <a:ext cx="4042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>
                  <a:solidFill>
                    <a:srgbClr val="002060"/>
                  </a:solidFill>
                </a:rPr>
                <a:t>cut</a:t>
              </a:r>
              <a:endParaRPr lang="it-IT" sz="1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1" name="CasellaDiTesto 13"/>
          <p:cNvSpPr txBox="1">
            <a:spLocks noChangeArrowheads="1"/>
          </p:cNvSpPr>
          <p:nvPr/>
        </p:nvSpPr>
        <p:spPr bwMode="auto">
          <a:xfrm>
            <a:off x="1114549" y="44624"/>
            <a:ext cx="4609579" cy="5232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 smtClean="0"/>
              <a:t>e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e</a:t>
            </a:r>
            <a:r>
              <a:rPr lang="it-IT" sz="2800" baseline="30000" dirty="0" smtClean="0"/>
              <a:t>-</a:t>
            </a:r>
            <a:r>
              <a:rPr lang="it-IT" sz="2800" dirty="0" smtClean="0">
                <a:sym typeface="Symbol"/>
              </a:rPr>
              <a:t></a:t>
            </a:r>
            <a:r>
              <a:rPr lang="it-IT" sz="2800" dirty="0" err="1" smtClean="0">
                <a:sym typeface="Symbol"/>
              </a:rPr>
              <a:t>hU</a:t>
            </a:r>
            <a:r>
              <a:rPr lang="it-IT" sz="2800" dirty="0" smtClean="0">
                <a:sym typeface="Symbol"/>
              </a:rPr>
              <a:t>, </a:t>
            </a:r>
            <a:r>
              <a:rPr lang="it-IT" sz="2800" dirty="0" err="1" smtClean="0">
                <a:sym typeface="Symbol"/>
              </a:rPr>
              <a:t>f</a:t>
            </a:r>
            <a:r>
              <a:rPr lang="it-IT" sz="2800" dirty="0" err="1" smtClean="0"/>
              <a:t>urther</a:t>
            </a:r>
            <a:r>
              <a:rPr lang="it-IT" sz="2800" dirty="0" smtClean="0"/>
              <a:t> </a:t>
            </a:r>
            <a:r>
              <a:rPr lang="it-IT" sz="2800" dirty="0" err="1" smtClean="0"/>
              <a:t>selections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107504" y="657563"/>
            <a:ext cx="4896544" cy="3231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1500" dirty="0" err="1" smtClean="0"/>
              <a:t>Missing</a:t>
            </a:r>
            <a:r>
              <a:rPr lang="it-IT" sz="1500" dirty="0" smtClean="0"/>
              <a:t> </a:t>
            </a:r>
            <a:r>
              <a:rPr lang="it-IT" sz="1500" dirty="0" err="1" smtClean="0"/>
              <a:t>energy</a:t>
            </a:r>
            <a:r>
              <a:rPr lang="it-IT" sz="1500" dirty="0" smtClean="0"/>
              <a:t>: no </a:t>
            </a:r>
            <a:r>
              <a:rPr lang="it-IT" sz="1500" dirty="0" err="1" smtClean="0"/>
              <a:t>unassociated</a:t>
            </a:r>
            <a:r>
              <a:rPr lang="it-IT" sz="1500" dirty="0" smtClean="0"/>
              <a:t> </a:t>
            </a:r>
            <a:r>
              <a:rPr lang="it-IT" sz="1500" dirty="0" err="1" smtClean="0"/>
              <a:t>energy</a:t>
            </a:r>
            <a:r>
              <a:rPr lang="it-IT" sz="1500" dirty="0" smtClean="0"/>
              <a:t> </a:t>
            </a:r>
            <a:r>
              <a:rPr lang="it-IT" sz="1500" dirty="0" err="1" smtClean="0"/>
              <a:t>depositions</a:t>
            </a:r>
            <a:r>
              <a:rPr lang="it-IT" sz="1500" dirty="0" smtClean="0"/>
              <a:t> on EMC  </a:t>
            </a:r>
            <a:endParaRPr lang="it-IT" sz="15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5220072" y="657563"/>
            <a:ext cx="3851920" cy="3231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PID: e/</a:t>
            </a:r>
            <a:r>
              <a:rPr lang="el-GR" sz="1500" dirty="0" smtClean="0"/>
              <a:t>μ</a:t>
            </a:r>
            <a:r>
              <a:rPr lang="it-IT" sz="1500" dirty="0" smtClean="0"/>
              <a:t> (</a:t>
            </a:r>
            <a:r>
              <a:rPr lang="it-IT" sz="1500" dirty="0" err="1" smtClean="0"/>
              <a:t>energies</a:t>
            </a:r>
            <a:r>
              <a:rPr lang="it-IT" sz="1500" dirty="0" smtClean="0"/>
              <a:t> in </a:t>
            </a:r>
            <a:r>
              <a:rPr lang="it-IT" sz="1500" dirty="0" err="1" smtClean="0"/>
              <a:t>calorimeter</a:t>
            </a:r>
            <a:r>
              <a:rPr lang="it-IT" sz="1500" dirty="0" smtClean="0"/>
              <a:t> </a:t>
            </a:r>
            <a:r>
              <a:rPr lang="it-IT" sz="1500" dirty="0" err="1" smtClean="0"/>
              <a:t>planes</a:t>
            </a:r>
            <a:r>
              <a:rPr lang="it-IT" sz="1500" dirty="0" smtClean="0"/>
              <a:t>, E/P, </a:t>
            </a:r>
            <a:r>
              <a:rPr lang="it-IT" sz="1500" dirty="0" smtClean="0">
                <a:sym typeface="Symbol" pitchFamily="18" charset="2"/>
              </a:rPr>
              <a:t>)</a:t>
            </a:r>
            <a:endParaRPr lang="it-IT" sz="1500" dirty="0" smtClean="0"/>
          </a:p>
        </p:txBody>
      </p:sp>
      <p:sp>
        <p:nvSpPr>
          <p:cNvPr id="57" name="Freccia a destra 56"/>
          <p:cNvSpPr/>
          <p:nvPr/>
        </p:nvSpPr>
        <p:spPr>
          <a:xfrm>
            <a:off x="2771800" y="5517232"/>
            <a:ext cx="1152128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323528" y="3933056"/>
            <a:ext cx="3456384" cy="3231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1500" dirty="0" err="1" smtClean="0"/>
              <a:t>Vertex</a:t>
            </a:r>
            <a:r>
              <a:rPr lang="it-IT" sz="1500" dirty="0" smtClean="0"/>
              <a:t> cut </a:t>
            </a:r>
            <a:r>
              <a:rPr lang="it-IT" sz="1500" dirty="0" err="1" smtClean="0"/>
              <a:t>to</a:t>
            </a:r>
            <a:r>
              <a:rPr lang="it-IT" sz="1500" dirty="0" smtClean="0"/>
              <a:t> </a:t>
            </a:r>
            <a:r>
              <a:rPr lang="it-IT" sz="1500" dirty="0" err="1" smtClean="0"/>
              <a:t>suppress</a:t>
            </a:r>
            <a:r>
              <a:rPr lang="it-IT" sz="1500" dirty="0" smtClean="0"/>
              <a:t> K</a:t>
            </a:r>
            <a:r>
              <a:rPr lang="it-IT" sz="1500" baseline="30000" dirty="0" smtClean="0"/>
              <a:t>+</a:t>
            </a:r>
            <a:r>
              <a:rPr lang="it-IT" sz="1500" dirty="0" smtClean="0"/>
              <a:t>K</a:t>
            </a:r>
            <a:r>
              <a:rPr lang="it-IT" sz="1500" baseline="30000" dirty="0" smtClean="0"/>
              <a:t>-</a:t>
            </a:r>
            <a:r>
              <a:rPr lang="it-IT" sz="1500" dirty="0" smtClean="0"/>
              <a:t> background</a:t>
            </a:r>
            <a:endParaRPr lang="it-IT" sz="1500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611560" y="321297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P</a:t>
            </a:r>
            <a:r>
              <a:rPr lang="it-IT" sz="1200" baseline="-25000" dirty="0" err="1" smtClean="0"/>
              <a:t>miss</a:t>
            </a:r>
            <a:r>
              <a:rPr lang="it-IT" sz="1200" dirty="0" smtClean="0"/>
              <a:t>  </a:t>
            </a:r>
            <a:r>
              <a:rPr lang="it-IT" sz="1200" dirty="0" err="1" smtClean="0"/>
              <a:t>with</a:t>
            </a:r>
            <a:r>
              <a:rPr lang="it-IT" sz="1200" dirty="0" smtClean="0"/>
              <a:t> DC </a:t>
            </a:r>
            <a:r>
              <a:rPr lang="it-IT" sz="1200" dirty="0" err="1" smtClean="0"/>
              <a:t>only</a:t>
            </a:r>
            <a:endParaRPr lang="it-IT" sz="1200" dirty="0"/>
          </a:p>
        </p:txBody>
      </p:sp>
      <p:sp>
        <p:nvSpPr>
          <p:cNvPr id="60" name="Rettangolo 59"/>
          <p:cNvSpPr/>
          <p:nvPr/>
        </p:nvSpPr>
        <p:spPr>
          <a:xfrm>
            <a:off x="611560" y="4221088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it-IT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it-IT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</a:rPr>
              <a:t>→</a:t>
            </a:r>
            <a:r>
              <a:rPr lang="el-GR" sz="1400" dirty="0" smtClean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it-IT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it-IT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</a:t>
            </a:r>
            <a:r>
              <a:rPr lang="it-IT" sz="14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it-IT" sz="1400" dirty="0" err="1" smtClean="0"/>
              <a:t>decaying</a:t>
            </a:r>
            <a:r>
              <a:rPr lang="it-IT" sz="1400" dirty="0" smtClean="0"/>
              <a:t> in the IP </a:t>
            </a:r>
            <a:r>
              <a:rPr lang="it-IT" sz="1400" dirty="0" err="1" smtClean="0"/>
              <a:t>region</a:t>
            </a:r>
            <a:r>
              <a:rPr lang="it-IT" sz="1400" dirty="0" smtClean="0"/>
              <a:t>   </a:t>
            </a:r>
            <a:endParaRPr lang="it-IT" sz="1400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6804248" y="4365104"/>
            <a:ext cx="2267744" cy="830997"/>
          </a:xfrm>
          <a:prstGeom prst="rect">
            <a:avLst/>
          </a:prstGeom>
          <a:solidFill>
            <a:srgbClr val="E8F1F6"/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Typical</a:t>
            </a:r>
            <a:r>
              <a:rPr lang="it-IT" sz="1600" dirty="0" smtClean="0"/>
              <a:t> </a:t>
            </a:r>
            <a:r>
              <a:rPr lang="it-IT" sz="1600" dirty="0" err="1" smtClean="0"/>
              <a:t>signal</a:t>
            </a:r>
            <a:r>
              <a:rPr lang="it-IT" sz="1600" dirty="0" smtClean="0"/>
              <a:t> </a:t>
            </a:r>
            <a:r>
              <a:rPr lang="it-IT" sz="1600" dirty="0" err="1" smtClean="0"/>
              <a:t>efficiency</a:t>
            </a:r>
            <a:r>
              <a:rPr lang="it-IT" sz="1600" dirty="0" smtClean="0"/>
              <a:t> ≈ 20%, </a:t>
            </a:r>
            <a:r>
              <a:rPr lang="it-IT" sz="1600" dirty="0" err="1" smtClean="0"/>
              <a:t>with</a:t>
            </a:r>
            <a:r>
              <a:rPr lang="it-IT" sz="1600" dirty="0" smtClean="0"/>
              <a:t> a 10% relative </a:t>
            </a:r>
            <a:r>
              <a:rPr lang="it-IT" sz="1600" dirty="0" err="1" smtClean="0"/>
              <a:t>syst</a:t>
            </a:r>
            <a:r>
              <a:rPr lang="it-IT" sz="1600" dirty="0" smtClean="0"/>
              <a:t>. </a:t>
            </a:r>
            <a:r>
              <a:rPr lang="it-IT" sz="1600" dirty="0" err="1" smtClean="0"/>
              <a:t>error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sp>
        <p:nvSpPr>
          <p:cNvPr id="62" name="Rettangolo 61"/>
          <p:cNvSpPr/>
          <p:nvPr/>
        </p:nvSpPr>
        <p:spPr>
          <a:xfrm>
            <a:off x="35496" y="612000"/>
            <a:ext cx="5076056" cy="327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5184000" y="612000"/>
            <a:ext cx="3924000" cy="327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6" name="Gruppo 55"/>
          <p:cNvGrpSpPr/>
          <p:nvPr/>
        </p:nvGrpSpPr>
        <p:grpSpPr>
          <a:xfrm>
            <a:off x="0" y="908720"/>
            <a:ext cx="3377215" cy="2972073"/>
            <a:chOff x="0" y="692696"/>
            <a:chExt cx="3377215" cy="2972073"/>
          </a:xfrm>
        </p:grpSpPr>
        <p:pic>
          <p:nvPicPr>
            <p:cNvPr id="64" name="Immagine 63" descr="veto400.eps"/>
            <p:cNvPicPr>
              <a:picLocks noChangeAspect="1"/>
            </p:cNvPicPr>
            <p:nvPr/>
          </p:nvPicPr>
          <p:blipFill>
            <a:blip r:embed="rId8" cstate="print"/>
            <a:srcRect l="4851" t="9051" r="9051" b="5901"/>
            <a:stretch>
              <a:fillRect/>
            </a:stretch>
          </p:blipFill>
          <p:spPr>
            <a:xfrm>
              <a:off x="395536" y="764704"/>
              <a:ext cx="2736304" cy="2702935"/>
            </a:xfrm>
            <a:prstGeom prst="rect">
              <a:avLst/>
            </a:prstGeom>
          </p:spPr>
        </p:pic>
        <p:sp>
          <p:nvSpPr>
            <p:cNvPr id="65" name="Rettangolo 64"/>
            <p:cNvSpPr/>
            <p:nvPr/>
          </p:nvSpPr>
          <p:spPr>
            <a:xfrm>
              <a:off x="1331640" y="1844824"/>
              <a:ext cx="12426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cos</a:t>
              </a:r>
              <a:r>
                <a:rPr lang="en-US" sz="1400" dirty="0" smtClean="0">
                  <a:solidFill>
                    <a:srgbClr val="000000"/>
                  </a:solidFill>
                  <a:sym typeface="Symbol"/>
                </a:rPr>
                <a:t></a:t>
              </a:r>
              <a:r>
                <a:rPr lang="en-US" sz="1400" baseline="-25000" dirty="0" smtClean="0">
                  <a:solidFill>
                    <a:srgbClr val="000000"/>
                  </a:solidFill>
                  <a:sym typeface="Symbol"/>
                </a:rPr>
                <a:t>miss</a:t>
              </a:r>
              <a:r>
                <a:rPr lang="en-US" sz="1400" dirty="0" smtClean="0">
                  <a:solidFill>
                    <a:srgbClr val="000000"/>
                  </a:solidFill>
                  <a:sym typeface="Symbol"/>
                </a:rPr>
                <a:t> &lt; 0.75</a:t>
              </a:r>
              <a:endParaRPr lang="it-IT" sz="1400" dirty="0"/>
            </a:p>
          </p:txBody>
        </p:sp>
        <p:sp>
          <p:nvSpPr>
            <p:cNvPr id="66" name="Rettangolo 65"/>
            <p:cNvSpPr/>
            <p:nvPr/>
          </p:nvSpPr>
          <p:spPr>
            <a:xfrm>
              <a:off x="1187624" y="1288505"/>
              <a:ext cx="9557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err="1" smtClean="0">
                  <a:solidFill>
                    <a:srgbClr val="FF0000"/>
                  </a:solidFill>
                </a:rPr>
                <a:t>ee</a:t>
              </a:r>
              <a:r>
                <a:rPr lang="it-IT" sz="1400" dirty="0" smtClean="0">
                  <a:solidFill>
                    <a:srgbClr val="FF0000"/>
                  </a:solidFill>
                  <a:sym typeface="Symbol"/>
                </a:rPr>
                <a:t>() data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67" name="Rettangolo 66"/>
            <p:cNvSpPr/>
            <p:nvPr/>
          </p:nvSpPr>
          <p:spPr>
            <a:xfrm>
              <a:off x="2339752" y="3356992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err="1" smtClean="0"/>
                <a:t>P</a:t>
              </a:r>
              <a:r>
                <a:rPr lang="it-IT" sz="1400" baseline="-25000" dirty="0" err="1" smtClean="0"/>
                <a:t>miss</a:t>
              </a:r>
              <a:r>
                <a:rPr lang="it-IT" sz="1400" dirty="0" smtClean="0"/>
                <a:t> (</a:t>
              </a:r>
              <a:r>
                <a:rPr lang="it-IT" sz="1400" dirty="0" err="1" smtClean="0"/>
                <a:t>MeV</a:t>
              </a:r>
              <a:r>
                <a:rPr lang="it-IT" sz="1400" dirty="0" smtClean="0"/>
                <a:t>)</a:t>
              </a:r>
              <a:endParaRPr lang="it-IT" sz="1400" dirty="0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0" y="692696"/>
              <a:ext cx="6174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/>
                <a:t>1-</a:t>
              </a:r>
              <a:r>
                <a:rPr lang="it-IT" sz="1400" dirty="0" smtClean="0">
                  <a:sym typeface="Symbol"/>
                </a:rPr>
                <a:t></a:t>
              </a:r>
              <a:r>
                <a:rPr lang="it-IT" sz="1400" baseline="-25000" dirty="0" smtClean="0">
                  <a:sym typeface="Symbol"/>
                </a:rPr>
                <a:t>veto</a:t>
              </a:r>
              <a:endParaRPr lang="it-IT" sz="1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27"/>
          <p:cNvGrpSpPr/>
          <p:nvPr/>
        </p:nvGrpSpPr>
        <p:grpSpPr>
          <a:xfrm>
            <a:off x="-36512" y="620688"/>
            <a:ext cx="3456384" cy="2900065"/>
            <a:chOff x="-36512" y="620688"/>
            <a:chExt cx="3456384" cy="2900065"/>
          </a:xfrm>
        </p:grpSpPr>
        <p:grpSp>
          <p:nvGrpSpPr>
            <p:cNvPr id="9" name="Gruppo 24"/>
            <p:cNvGrpSpPr/>
            <p:nvPr/>
          </p:nvGrpSpPr>
          <p:grpSpPr>
            <a:xfrm>
              <a:off x="-36512" y="620688"/>
              <a:ext cx="3456384" cy="2900065"/>
              <a:chOff x="-36512" y="620688"/>
              <a:chExt cx="3456384" cy="2900065"/>
            </a:xfrm>
          </p:grpSpPr>
          <p:pic>
            <p:nvPicPr>
              <p:cNvPr id="5" name="Immagine 4" descr="vtx_cos1.eps"/>
              <p:cNvPicPr>
                <a:picLocks noChangeAspect="1"/>
              </p:cNvPicPr>
              <p:nvPr/>
            </p:nvPicPr>
            <p:blipFill>
              <a:blip r:embed="rId3" cstate="print"/>
              <a:srcRect l="6876" t="23750" r="11337" b="20601"/>
              <a:stretch>
                <a:fillRect/>
              </a:stretch>
            </p:blipFill>
            <p:spPr>
              <a:xfrm>
                <a:off x="575209" y="620688"/>
                <a:ext cx="2801888" cy="2700000"/>
              </a:xfrm>
              <a:prstGeom prst="rect">
                <a:avLst/>
              </a:prstGeom>
            </p:spPr>
          </p:pic>
          <p:sp>
            <p:nvSpPr>
              <p:cNvPr id="6" name="Rettangolo 5"/>
              <p:cNvSpPr/>
              <p:nvPr/>
            </p:nvSpPr>
            <p:spPr>
              <a:xfrm>
                <a:off x="-36512" y="692696"/>
                <a:ext cx="8819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</a:t>
                </a:r>
                <a:r>
                  <a:rPr lang="it-IT" sz="1400" baseline="-2500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data</a:t>
                </a:r>
                <a:r>
                  <a:rPr lang="it-IT" sz="140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/</a:t>
                </a:r>
                <a:r>
                  <a:rPr lang="it-IT" sz="1400" baseline="-2500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MC</a:t>
                </a:r>
                <a:r>
                  <a:rPr lang="it-IT" sz="1400" dirty="0" smtClean="0">
                    <a:solidFill>
                      <a:srgbClr val="000000"/>
                    </a:solidFill>
                    <a:latin typeface="Times New Roman"/>
                    <a:sym typeface="Symbol"/>
                  </a:rPr>
                  <a:t> </a:t>
                </a:r>
                <a:endParaRPr lang="it-IT" sz="1400" dirty="0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2771800" y="3212976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cos</a:t>
                </a:r>
                <a:r>
                  <a:rPr lang="it-IT" sz="1400" dirty="0" smtClean="0">
                    <a:sym typeface="Symbol"/>
                  </a:rPr>
                  <a:t></a:t>
                </a:r>
                <a:r>
                  <a:rPr lang="el-GR" sz="1400" baseline="-25000" dirty="0" smtClean="0">
                    <a:sym typeface="Symbol"/>
                  </a:rPr>
                  <a:t>μμ</a:t>
                </a:r>
                <a:endParaRPr lang="it-IT" sz="1400" baseline="-25000" dirty="0"/>
              </a:p>
            </p:txBody>
          </p:sp>
        </p:grpSp>
        <p:sp>
          <p:nvSpPr>
            <p:cNvPr id="8" name="Rettangolo 7"/>
            <p:cNvSpPr/>
            <p:nvPr/>
          </p:nvSpPr>
          <p:spPr>
            <a:xfrm>
              <a:off x="1331640" y="620688"/>
              <a:ext cx="7889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err="1" smtClean="0">
                  <a:solidFill>
                    <a:schemeClr val="accent2"/>
                  </a:solidFill>
                </a:rPr>
                <a:t>ee</a:t>
              </a:r>
              <a:r>
                <a:rPr lang="it-IT" sz="1400" dirty="0" smtClean="0">
                  <a:solidFill>
                    <a:schemeClr val="accent2"/>
                  </a:solidFill>
                  <a:sym typeface="Symbol"/>
                </a:rPr>
                <a:t></a:t>
              </a:r>
              <a:r>
                <a:rPr lang="el-GR" sz="1400" dirty="0" smtClean="0">
                  <a:solidFill>
                    <a:schemeClr val="accent2"/>
                  </a:solidFill>
                </a:rPr>
                <a:t>μμ</a:t>
              </a:r>
              <a:r>
                <a:rPr lang="el-GR" sz="1400" dirty="0" smtClean="0">
                  <a:solidFill>
                    <a:schemeClr val="accent2"/>
                  </a:solidFill>
                  <a:sym typeface="Symbol"/>
                </a:rPr>
                <a:t></a:t>
              </a:r>
              <a:endParaRPr lang="it-IT" sz="1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Gruppo 26"/>
          <p:cNvGrpSpPr/>
          <p:nvPr/>
        </p:nvGrpSpPr>
        <p:grpSpPr>
          <a:xfrm>
            <a:off x="467547" y="3677542"/>
            <a:ext cx="3384373" cy="2919810"/>
            <a:chOff x="107507" y="3625279"/>
            <a:chExt cx="3384373" cy="2919810"/>
          </a:xfrm>
        </p:grpSpPr>
        <p:pic>
          <p:nvPicPr>
            <p:cNvPr id="10" name="Immagine 9" descr="syst_miss.eps"/>
            <p:cNvPicPr>
              <a:picLocks noChangeAspect="1"/>
            </p:cNvPicPr>
            <p:nvPr/>
          </p:nvPicPr>
          <p:blipFill>
            <a:blip r:embed="rId4" cstate="print"/>
            <a:srcRect l="2751" t="9051" r="9051" b="5901"/>
            <a:stretch>
              <a:fillRect/>
            </a:stretch>
          </p:blipFill>
          <p:spPr>
            <a:xfrm>
              <a:off x="107507" y="3625279"/>
              <a:ext cx="2800001" cy="2700000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1403648" y="6237312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EMC </a:t>
              </a:r>
              <a:r>
                <a:rPr lang="it-IT" sz="1400" dirty="0" err="1" smtClean="0"/>
                <a:t>unassociated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hits</a:t>
              </a:r>
              <a:endParaRPr lang="it-IT" sz="1400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358008" y="3841303"/>
              <a:ext cx="5578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smtClean="0">
                  <a:solidFill>
                    <a:srgbClr val="000000"/>
                  </a:solidFill>
                  <a:latin typeface="Times New Roman"/>
                </a:rPr>
                <a:t>data</a:t>
              </a:r>
            </a:p>
            <a:p>
              <a:r>
                <a:rPr lang="it-IT" sz="1400" dirty="0" smtClean="0">
                  <a:solidFill>
                    <a:srgbClr val="FF0000"/>
                  </a:solidFill>
                  <a:latin typeface="Times New Roman"/>
                </a:rPr>
                <a:t>MC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331640" y="4921423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2% </a:t>
              </a:r>
              <a:r>
                <a:rPr lang="it-IT" sz="1400" dirty="0" err="1" smtClean="0"/>
                <a:t>difference</a:t>
              </a:r>
              <a:endParaRPr lang="it-IT" sz="1400" dirty="0"/>
            </a:p>
          </p:txBody>
        </p:sp>
        <p:cxnSp>
          <p:nvCxnSpPr>
            <p:cNvPr id="18" name="Connettore 2 17"/>
            <p:cNvCxnSpPr/>
            <p:nvPr/>
          </p:nvCxnSpPr>
          <p:spPr>
            <a:xfrm flipH="1" flipV="1">
              <a:off x="971600" y="3985319"/>
              <a:ext cx="648072" cy="9361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25"/>
          <p:cNvGrpSpPr/>
          <p:nvPr/>
        </p:nvGrpSpPr>
        <p:grpSpPr>
          <a:xfrm>
            <a:off x="5292080" y="620688"/>
            <a:ext cx="3384376" cy="2828057"/>
            <a:chOff x="5292080" y="620688"/>
            <a:chExt cx="3384376" cy="2828057"/>
          </a:xfrm>
        </p:grpSpPr>
        <p:pic>
          <p:nvPicPr>
            <p:cNvPr id="3" name="Immagine 2" descr="pid_drc4_fit.eps"/>
            <p:cNvPicPr>
              <a:picLocks noChangeAspect="1"/>
            </p:cNvPicPr>
            <p:nvPr/>
          </p:nvPicPr>
          <p:blipFill>
            <a:blip r:embed="rId5" cstate="print"/>
            <a:srcRect l="3801" t="8001" r="8001" b="5901"/>
            <a:stretch>
              <a:fillRect/>
            </a:stretch>
          </p:blipFill>
          <p:spPr>
            <a:xfrm>
              <a:off x="5886021" y="620688"/>
              <a:ext cx="2765854" cy="2700000"/>
            </a:xfrm>
            <a:prstGeom prst="rect">
              <a:avLst/>
            </a:prstGeom>
          </p:spPr>
        </p:pic>
        <p:sp>
          <p:nvSpPr>
            <p:cNvPr id="21" name="CasellaDiTesto 20"/>
            <p:cNvSpPr txBox="1"/>
            <p:nvPr/>
          </p:nvSpPr>
          <p:spPr>
            <a:xfrm>
              <a:off x="8316416" y="3140968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p </a:t>
              </a:r>
              <a:endParaRPr lang="it-IT" sz="1400" dirty="0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5292080" y="692696"/>
              <a:ext cx="8819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</a:t>
              </a:r>
              <a:r>
                <a:rPr lang="it-IT" sz="1400" baseline="-25000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data</a:t>
              </a:r>
              <a:r>
                <a:rPr lang="it-IT" sz="1400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/</a:t>
              </a:r>
              <a:r>
                <a:rPr lang="it-IT" sz="1400" baseline="-25000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MC</a:t>
              </a:r>
              <a:r>
                <a:rPr lang="it-IT" sz="1400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 </a:t>
              </a:r>
              <a:endParaRPr lang="it-IT" sz="1400" dirty="0"/>
            </a:p>
          </p:txBody>
        </p:sp>
      </p:grpSp>
      <p:sp>
        <p:nvSpPr>
          <p:cNvPr id="24" name="Rettangolo 23"/>
          <p:cNvSpPr/>
          <p:nvPr/>
        </p:nvSpPr>
        <p:spPr>
          <a:xfrm>
            <a:off x="1835696" y="25460"/>
            <a:ext cx="6713633" cy="5232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>
            <a:spAutoFit/>
          </a:bodyPr>
          <a:lstStyle/>
          <a:p>
            <a:r>
              <a:rPr lang="it-IT" sz="2800" dirty="0" smtClean="0"/>
              <a:t>e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e</a:t>
            </a:r>
            <a:r>
              <a:rPr lang="it-IT" sz="2800" baseline="30000" dirty="0" smtClean="0"/>
              <a:t>-</a:t>
            </a:r>
            <a:r>
              <a:rPr lang="it-IT" sz="2800" dirty="0" smtClean="0">
                <a:sym typeface="Symbol"/>
              </a:rPr>
              <a:t></a:t>
            </a:r>
            <a:r>
              <a:rPr lang="it-IT" sz="2800" dirty="0" err="1" smtClean="0">
                <a:sym typeface="Symbol"/>
              </a:rPr>
              <a:t>hU</a:t>
            </a:r>
            <a:r>
              <a:rPr lang="it-IT" sz="2800" dirty="0" smtClean="0">
                <a:sym typeface="Symbol"/>
              </a:rPr>
              <a:t>: </a:t>
            </a:r>
            <a:r>
              <a:rPr lang="it-IT" sz="2800" dirty="0" err="1" smtClean="0">
                <a:sym typeface="Symbol"/>
              </a:rPr>
              <a:t>s</a:t>
            </a:r>
            <a:r>
              <a:rPr lang="it-IT" sz="2800" dirty="0" err="1" smtClean="0"/>
              <a:t>ignal</a:t>
            </a:r>
            <a:r>
              <a:rPr lang="it-IT" sz="2800" dirty="0" smtClean="0"/>
              <a:t> </a:t>
            </a:r>
            <a:r>
              <a:rPr lang="it-IT" sz="2800" dirty="0" err="1" smtClean="0"/>
              <a:t>efficiency</a:t>
            </a:r>
            <a:r>
              <a:rPr lang="it-IT" sz="2800" dirty="0" smtClean="0"/>
              <a:t>: </a:t>
            </a:r>
            <a:r>
              <a:rPr lang="it-IT" sz="2800" dirty="0" err="1" smtClean="0"/>
              <a:t>from</a:t>
            </a:r>
            <a:r>
              <a:rPr lang="it-IT" sz="2800" dirty="0" smtClean="0"/>
              <a:t> MC </a:t>
            </a:r>
            <a:r>
              <a:rPr lang="it-IT" sz="2800" dirty="0" err="1" smtClean="0"/>
              <a:t>to</a:t>
            </a:r>
            <a:r>
              <a:rPr lang="it-IT" sz="2800" dirty="0" smtClean="0"/>
              <a:t> data</a:t>
            </a:r>
            <a:endParaRPr lang="it-IT" sz="28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372200" y="193831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ym typeface="Symbol"/>
              </a:rPr>
              <a:t></a:t>
            </a:r>
            <a:r>
              <a:rPr lang="it-IT" sz="1600" baseline="-25000" dirty="0" smtClean="0">
                <a:sym typeface="Symbol"/>
              </a:rPr>
              <a:t>data</a:t>
            </a:r>
            <a:r>
              <a:rPr lang="it-IT" sz="1600" dirty="0" smtClean="0">
                <a:sym typeface="Symbol"/>
              </a:rPr>
              <a:t>/</a:t>
            </a:r>
            <a:r>
              <a:rPr lang="it-IT" sz="1600" baseline="-25000" dirty="0" smtClean="0">
                <a:sym typeface="Symbol"/>
              </a:rPr>
              <a:t>MC</a:t>
            </a:r>
            <a:r>
              <a:rPr lang="it-IT" sz="1600" dirty="0" smtClean="0">
                <a:sym typeface="Symbol"/>
              </a:rPr>
              <a:t>=0.96 ± 0.01</a:t>
            </a:r>
            <a:endParaRPr lang="it-IT" sz="16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4211960" y="155679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PID</a:t>
            </a:r>
          </a:p>
          <a:p>
            <a:r>
              <a:rPr lang="it-IT" dirty="0" err="1" smtClean="0"/>
              <a:t>vtx</a:t>
            </a:r>
            <a:endParaRPr lang="it-IT" dirty="0" smtClean="0"/>
          </a:p>
          <a:p>
            <a:r>
              <a:rPr lang="it-IT" dirty="0" err="1" smtClean="0"/>
              <a:t>cal</a:t>
            </a:r>
            <a:r>
              <a:rPr lang="it-IT" dirty="0" smtClean="0"/>
              <a:t> veto</a:t>
            </a:r>
            <a:endParaRPr lang="it-IT" dirty="0"/>
          </a:p>
        </p:txBody>
      </p:sp>
      <p:cxnSp>
        <p:nvCxnSpPr>
          <p:cNvPr id="32" name="Connettore 2 31"/>
          <p:cNvCxnSpPr/>
          <p:nvPr/>
        </p:nvCxnSpPr>
        <p:spPr>
          <a:xfrm>
            <a:off x="4716016" y="1772816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H="1">
            <a:off x="3347864" y="2492896"/>
            <a:ext cx="1008112" cy="20162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rot="10800000">
            <a:off x="3491880" y="2060848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1475656" y="3697287"/>
            <a:ext cx="1217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accent2"/>
                </a:solidFill>
                <a:cs typeface="Times New Roman" pitchFamily="18" charset="0"/>
              </a:rPr>
              <a:t>K</a:t>
            </a:r>
            <a:r>
              <a:rPr lang="it-IT" sz="1400" baseline="30000" dirty="0" smtClean="0">
                <a:solidFill>
                  <a:schemeClr val="accent2"/>
                </a:solidFill>
                <a:cs typeface="Times New Roman" pitchFamily="18" charset="0"/>
              </a:rPr>
              <a:t>+</a:t>
            </a:r>
            <a:r>
              <a:rPr lang="it-IT" sz="1400" dirty="0" smtClean="0">
                <a:solidFill>
                  <a:schemeClr val="accent2"/>
                </a:solidFill>
                <a:cs typeface="Times New Roman" pitchFamily="18" charset="0"/>
              </a:rPr>
              <a:t>K</a:t>
            </a:r>
            <a:r>
              <a:rPr lang="it-IT" sz="1400" baseline="30000" dirty="0" smtClean="0">
                <a:solidFill>
                  <a:schemeClr val="accent2"/>
                </a:solidFill>
                <a:cs typeface="Times New Roman" pitchFamily="18" charset="0"/>
              </a:rPr>
              <a:t>-</a:t>
            </a:r>
            <a:r>
              <a:rPr lang="it-IT" sz="1400" dirty="0" smtClean="0">
                <a:solidFill>
                  <a:schemeClr val="accent2"/>
                </a:solidFill>
                <a:cs typeface="Times New Roman" pitchFamily="18" charset="0"/>
              </a:rPr>
              <a:t>→</a:t>
            </a:r>
            <a:r>
              <a:rPr lang="el-GR" sz="1400" dirty="0" smtClean="0">
                <a:solidFill>
                  <a:schemeClr val="accent2"/>
                </a:solidFill>
                <a:cs typeface="Times New Roman" pitchFamily="18" charset="0"/>
              </a:rPr>
              <a:t>μ</a:t>
            </a:r>
            <a:r>
              <a:rPr lang="it-IT" sz="1400" baseline="30000" dirty="0" smtClean="0">
                <a:solidFill>
                  <a:schemeClr val="accent2"/>
                </a:solidFill>
                <a:cs typeface="Times New Roman" pitchFamily="18" charset="0"/>
              </a:rPr>
              <a:t>+</a:t>
            </a:r>
            <a:r>
              <a:rPr lang="it-IT" sz="1400" dirty="0" smtClean="0">
                <a:solidFill>
                  <a:schemeClr val="accent2"/>
                </a:solidFill>
                <a:cs typeface="Times New Roman" pitchFamily="18" charset="0"/>
              </a:rPr>
              <a:t>μ</a:t>
            </a:r>
            <a:r>
              <a:rPr lang="it-IT" sz="1400" baseline="30000" dirty="0" smtClean="0">
                <a:solidFill>
                  <a:schemeClr val="accent2"/>
                </a:solidFill>
                <a:cs typeface="Times New Roman" pitchFamily="18" charset="0"/>
              </a:rPr>
              <a:t>-</a:t>
            </a:r>
            <a:r>
              <a:rPr lang="it-IT" sz="1400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</a:t>
            </a:r>
            <a:endParaRPr lang="it-IT" sz="14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6305012" y="692696"/>
            <a:ext cx="788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chemeClr val="accent2"/>
                </a:solidFill>
              </a:rPr>
              <a:t>ee</a:t>
            </a:r>
            <a:r>
              <a:rPr lang="it-IT" sz="1400" dirty="0" smtClean="0">
                <a:solidFill>
                  <a:schemeClr val="accent2"/>
                </a:solidFill>
                <a:sym typeface="Symbol"/>
              </a:rPr>
              <a:t></a:t>
            </a:r>
            <a:r>
              <a:rPr lang="el-GR" sz="1400" dirty="0" smtClean="0">
                <a:solidFill>
                  <a:schemeClr val="accent2"/>
                </a:solidFill>
              </a:rPr>
              <a:t>μμ</a:t>
            </a:r>
            <a:r>
              <a:rPr lang="el-GR" sz="1400" dirty="0" smtClean="0">
                <a:solidFill>
                  <a:schemeClr val="accent2"/>
                </a:solidFill>
                <a:sym typeface="Symbol"/>
              </a:rPr>
              <a:t></a:t>
            </a:r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4427984" y="42210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correct</a:t>
            </a:r>
            <a:r>
              <a:rPr lang="it-IT" dirty="0" smtClean="0"/>
              <a:t> the </a:t>
            </a:r>
            <a:r>
              <a:rPr lang="it-IT" dirty="0" err="1" smtClean="0"/>
              <a:t>efficiency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MC and </a:t>
            </a:r>
            <a:r>
              <a:rPr lang="it-IT" dirty="0" err="1" smtClean="0"/>
              <a:t>to</a:t>
            </a:r>
            <a:r>
              <a:rPr lang="it-IT" dirty="0" smtClean="0"/>
              <a:t> quote </a:t>
            </a:r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uncertainties</a:t>
            </a:r>
            <a:endParaRPr lang="it-IT" dirty="0"/>
          </a:p>
        </p:txBody>
      </p:sp>
      <p:sp>
        <p:nvSpPr>
          <p:cNvPr id="28" name="Segnaposto numero diapositiva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4572000" y="1037635"/>
            <a:ext cx="4464496" cy="230832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err="1" smtClean="0">
                <a:solidFill>
                  <a:schemeClr val="accent2"/>
                </a:solidFill>
              </a:rPr>
              <a:t>Efficiency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for</a:t>
            </a:r>
            <a:r>
              <a:rPr lang="it-IT" dirty="0">
                <a:solidFill>
                  <a:schemeClr val="accent2"/>
                </a:solidFill>
              </a:rPr>
              <a:t> a </a:t>
            </a:r>
            <a:r>
              <a:rPr lang="it-IT" dirty="0" err="1">
                <a:solidFill>
                  <a:schemeClr val="accent2"/>
                </a:solidFill>
              </a:rPr>
              <a:t>generic</a:t>
            </a:r>
            <a:r>
              <a:rPr lang="it-IT" dirty="0">
                <a:solidFill>
                  <a:schemeClr val="accent2"/>
                </a:solidFill>
              </a:rPr>
              <a:t> M</a:t>
            </a:r>
            <a:r>
              <a:rPr lang="it-IT" baseline="-25000" dirty="0">
                <a:solidFill>
                  <a:schemeClr val="accent2"/>
                </a:solidFill>
                <a:cs typeface="Times New Roman" pitchFamily="18" charset="0"/>
              </a:rPr>
              <a:t>µµ</a:t>
            </a:r>
            <a:r>
              <a:rPr lang="it-IT" dirty="0">
                <a:solidFill>
                  <a:schemeClr val="accent2"/>
                </a:solidFill>
              </a:rPr>
              <a:t> - </a:t>
            </a:r>
            <a:r>
              <a:rPr lang="it-IT" dirty="0" err="1">
                <a:solidFill>
                  <a:schemeClr val="accent2"/>
                </a:solidFill>
              </a:rPr>
              <a:t>M</a:t>
            </a:r>
            <a:r>
              <a:rPr lang="it-IT" baseline="-25000" dirty="0" err="1">
                <a:solidFill>
                  <a:schemeClr val="accent2"/>
                </a:solidFill>
              </a:rPr>
              <a:t>miss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combination</a:t>
            </a:r>
            <a:r>
              <a:rPr lang="it-IT" dirty="0">
                <a:solidFill>
                  <a:schemeClr val="accent2"/>
                </a:solidFill>
              </a:rPr>
              <a:t>: </a:t>
            </a:r>
            <a:r>
              <a:rPr lang="it-IT" sz="1600" dirty="0" err="1" smtClean="0">
                <a:solidFill>
                  <a:schemeClr val="accent2"/>
                </a:solidFill>
              </a:rPr>
              <a:t>interpolation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between</a:t>
            </a:r>
            <a:r>
              <a:rPr lang="it-IT" dirty="0" smtClean="0">
                <a:solidFill>
                  <a:schemeClr val="accent2"/>
                </a:solidFill>
              </a:rPr>
              <a:t> the </a:t>
            </a:r>
            <a:r>
              <a:rPr lang="it-IT" dirty="0" err="1" smtClean="0">
                <a:solidFill>
                  <a:schemeClr val="accent2"/>
                </a:solidFill>
              </a:rPr>
              <a:t>two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closest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available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generated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points</a:t>
            </a:r>
            <a:r>
              <a:rPr lang="it-IT" dirty="0" smtClean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it-IT" dirty="0" smtClean="0">
                <a:solidFill>
                  <a:schemeClr val="accent2"/>
                </a:solidFill>
              </a:rPr>
              <a:t>PID, </a:t>
            </a:r>
            <a:r>
              <a:rPr lang="it-IT" dirty="0" err="1" smtClean="0">
                <a:solidFill>
                  <a:schemeClr val="accent2"/>
                </a:solidFill>
              </a:rPr>
              <a:t>vertex</a:t>
            </a:r>
            <a:r>
              <a:rPr lang="it-IT" dirty="0" smtClean="0">
                <a:solidFill>
                  <a:schemeClr val="accent2"/>
                </a:solidFill>
              </a:rPr>
              <a:t> and </a:t>
            </a:r>
            <a:r>
              <a:rPr lang="it-IT" dirty="0" err="1" smtClean="0">
                <a:solidFill>
                  <a:schemeClr val="accent2"/>
                </a:solidFill>
              </a:rPr>
              <a:t>calorimeter</a:t>
            </a:r>
            <a:r>
              <a:rPr lang="it-IT" dirty="0" smtClean="0">
                <a:solidFill>
                  <a:schemeClr val="accent2"/>
                </a:solidFill>
              </a:rPr>
              <a:t> veto </a:t>
            </a:r>
            <a:r>
              <a:rPr lang="it-IT" dirty="0" err="1" smtClean="0">
                <a:solidFill>
                  <a:schemeClr val="accent2"/>
                </a:solidFill>
              </a:rPr>
              <a:t>corrections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included</a:t>
            </a:r>
            <a:endParaRPr lang="it-IT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it-IT" dirty="0" err="1" smtClean="0">
                <a:solidFill>
                  <a:schemeClr val="accent2"/>
                </a:solidFill>
              </a:rPr>
              <a:t>Correction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for</a:t>
            </a:r>
            <a:r>
              <a:rPr lang="it-IT" dirty="0" smtClean="0">
                <a:solidFill>
                  <a:schemeClr val="accent2"/>
                </a:solidFill>
              </a:rPr>
              <a:t> the </a:t>
            </a:r>
            <a:r>
              <a:rPr lang="it-IT" dirty="0" err="1" smtClean="0">
                <a:solidFill>
                  <a:schemeClr val="accent2"/>
                </a:solidFill>
              </a:rPr>
              <a:t>fraction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of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signal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outside</a:t>
            </a:r>
            <a:r>
              <a:rPr lang="it-IT" dirty="0" smtClean="0">
                <a:solidFill>
                  <a:schemeClr val="accent2"/>
                </a:solidFill>
              </a:rPr>
              <a:t> the </a:t>
            </a:r>
            <a:r>
              <a:rPr lang="it-IT" dirty="0" err="1" smtClean="0">
                <a:solidFill>
                  <a:schemeClr val="accent2"/>
                </a:solidFill>
              </a:rPr>
              <a:t>central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bin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included</a:t>
            </a:r>
            <a:r>
              <a:rPr lang="it-IT" dirty="0" smtClean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2123728" y="25460"/>
            <a:ext cx="4104456" cy="5232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dirty="0" smtClean="0"/>
              <a:t>e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e</a:t>
            </a:r>
            <a:r>
              <a:rPr lang="it-IT" sz="2800" baseline="30000" dirty="0" smtClean="0"/>
              <a:t>-</a:t>
            </a:r>
            <a:r>
              <a:rPr lang="it-IT" sz="2800" dirty="0" smtClean="0">
                <a:sym typeface="Symbol"/>
              </a:rPr>
              <a:t></a:t>
            </a:r>
            <a:r>
              <a:rPr lang="it-IT" sz="2800" dirty="0" err="1" smtClean="0">
                <a:sym typeface="Symbol"/>
              </a:rPr>
              <a:t>hU</a:t>
            </a:r>
            <a:r>
              <a:rPr lang="it-IT" sz="2800" dirty="0" smtClean="0">
                <a:sym typeface="Symbol"/>
              </a:rPr>
              <a:t>: </a:t>
            </a:r>
            <a:r>
              <a:rPr lang="it-IT" sz="2800" dirty="0" err="1" smtClean="0">
                <a:sym typeface="Symbol"/>
              </a:rPr>
              <a:t>s</a:t>
            </a:r>
            <a:r>
              <a:rPr lang="it-IT" sz="2800" dirty="0" err="1" smtClean="0"/>
              <a:t>ignal</a:t>
            </a:r>
            <a:r>
              <a:rPr lang="it-IT" sz="2800" dirty="0" smtClean="0"/>
              <a:t> </a:t>
            </a:r>
            <a:r>
              <a:rPr lang="it-IT" sz="2800" dirty="0" err="1" smtClean="0"/>
              <a:t>efficiency</a:t>
            </a:r>
            <a:endParaRPr lang="it-IT" sz="2800" dirty="0"/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1043608" y="54868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err="1"/>
              <a:t>Efficiency</a:t>
            </a:r>
            <a:endParaRPr lang="it-IT" dirty="0"/>
          </a:p>
        </p:txBody>
      </p:sp>
      <p:pic>
        <p:nvPicPr>
          <p:cNvPr id="12" name="Immagine 11" descr="eff.eps"/>
          <p:cNvPicPr>
            <a:picLocks noChangeAspect="1"/>
          </p:cNvPicPr>
          <p:nvPr/>
        </p:nvPicPr>
        <p:blipFill>
          <a:blip r:embed="rId3" cstate="print"/>
          <a:srcRect l="3902" t="23750" r="2415" b="19551"/>
          <a:stretch>
            <a:fillRect/>
          </a:stretch>
        </p:blipFill>
        <p:spPr>
          <a:xfrm>
            <a:off x="107504" y="864000"/>
            <a:ext cx="4284000" cy="3672000"/>
          </a:xfrm>
          <a:prstGeom prst="rect">
            <a:avLst/>
          </a:prstGeom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424E-248D-4C56-9870-0506384CFA88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644008" y="4509120"/>
            <a:ext cx="3528392" cy="1846659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r>
              <a:rPr lang="it-IT" dirty="0" smtClean="0"/>
              <a:t>PID: 8%</a:t>
            </a:r>
          </a:p>
          <a:p>
            <a:r>
              <a:rPr lang="it-IT" dirty="0" err="1" smtClean="0"/>
              <a:t>Vtx</a:t>
            </a:r>
            <a:r>
              <a:rPr lang="it-IT" dirty="0" smtClean="0"/>
              <a:t> cut: 3%</a:t>
            </a:r>
          </a:p>
          <a:p>
            <a:r>
              <a:rPr lang="it-IT" dirty="0" smtClean="0"/>
              <a:t>EMC veto: 2%</a:t>
            </a:r>
          </a:p>
          <a:p>
            <a:r>
              <a:rPr lang="it-IT" dirty="0" err="1" smtClean="0"/>
              <a:t>Binning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&amp; </a:t>
            </a:r>
            <a:r>
              <a:rPr lang="it-IT" dirty="0" err="1" smtClean="0"/>
              <a:t>interpolation</a:t>
            </a:r>
            <a:r>
              <a:rPr lang="it-IT" dirty="0" smtClean="0"/>
              <a:t>: 5%</a:t>
            </a:r>
          </a:p>
          <a:p>
            <a:endParaRPr lang="it-IT" dirty="0" smtClean="0"/>
          </a:p>
          <a:p>
            <a:r>
              <a:rPr lang="it-IT" sz="2400" dirty="0" smtClean="0"/>
              <a:t>Total: 10%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292080" y="40050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Systematics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851920" y="5393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ym typeface="Symbol"/>
              </a:rPr>
              <a:t>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863600" y="1892300"/>
          <a:ext cx="631666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4" name="Equazione" r:id="rId4" imgW="5244840" imgH="914400" progId="Equation.3">
                  <p:embed/>
                </p:oleObj>
              </mc:Choice>
              <mc:Fallback>
                <p:oleObj name="Equazione" r:id="rId4" imgW="5244840" imgH="914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892300"/>
                        <a:ext cx="6316663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080" name="CasellaDiTesto 7"/>
          <p:cNvSpPr txBox="1">
            <a:spLocks noChangeArrowheads="1"/>
          </p:cNvSpPr>
          <p:nvPr/>
        </p:nvSpPr>
        <p:spPr bwMode="auto">
          <a:xfrm>
            <a:off x="468313" y="406400"/>
            <a:ext cx="4391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n= counts in central bin</a:t>
            </a:r>
          </a:p>
          <a:p>
            <a:r>
              <a:rPr lang="it-IT">
                <a:solidFill>
                  <a:schemeClr val="accent2"/>
                </a:solidFill>
              </a:rPr>
              <a:t>m = counts in 24 surrounding bins</a:t>
            </a:r>
          </a:p>
        </p:txBody>
      </p:sp>
      <p:sp>
        <p:nvSpPr>
          <p:cNvPr id="3081" name="CasellaDiTesto 8"/>
          <p:cNvSpPr txBox="1">
            <a:spLocks noChangeArrowheads="1"/>
          </p:cNvSpPr>
          <p:nvPr/>
        </p:nvSpPr>
        <p:spPr bwMode="auto">
          <a:xfrm>
            <a:off x="611188" y="5723964"/>
            <a:ext cx="79212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err="1" smtClean="0"/>
              <a:t>takes</a:t>
            </a:r>
            <a:r>
              <a:rPr lang="it-IT" dirty="0" smtClean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smtClean="0"/>
              <a:t>full account </a:t>
            </a:r>
            <a:r>
              <a:rPr lang="it-IT" dirty="0" err="1" smtClean="0"/>
              <a:t>signal+background</a:t>
            </a:r>
            <a:r>
              <a:rPr lang="it-IT" dirty="0" smtClean="0"/>
              <a:t> </a:t>
            </a:r>
            <a:r>
              <a:rPr lang="it-IT" dirty="0" err="1" smtClean="0"/>
              <a:t>statistical</a:t>
            </a:r>
            <a:r>
              <a:rPr lang="it-IT" dirty="0" smtClean="0"/>
              <a:t> </a:t>
            </a:r>
            <a:r>
              <a:rPr lang="it-IT" dirty="0" err="1" smtClean="0"/>
              <a:t>fluctuations</a:t>
            </a:r>
            <a:r>
              <a:rPr lang="it-IT" dirty="0" smtClean="0"/>
              <a:t> and </a:t>
            </a:r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uncertainties</a:t>
            </a:r>
            <a:r>
              <a:rPr lang="it-IT" dirty="0" smtClean="0"/>
              <a:t> on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at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 </a:t>
            </a:r>
            <a:endParaRPr lang="it-IT" dirty="0"/>
          </a:p>
        </p:txBody>
      </p:sp>
      <p:grpSp>
        <p:nvGrpSpPr>
          <p:cNvPr id="2" name="Gruppo 22"/>
          <p:cNvGrpSpPr/>
          <p:nvPr/>
        </p:nvGrpSpPr>
        <p:grpSpPr>
          <a:xfrm>
            <a:off x="323528" y="3490813"/>
            <a:ext cx="3744416" cy="946299"/>
            <a:chOff x="5724128" y="1844675"/>
            <a:chExt cx="3744416" cy="946299"/>
          </a:xfrm>
        </p:grpSpPr>
        <p:sp>
          <p:nvSpPr>
            <p:cNvPr id="18" name="Parentesi quadra chiusa 17"/>
            <p:cNvSpPr/>
            <p:nvPr/>
          </p:nvSpPr>
          <p:spPr>
            <a:xfrm>
              <a:off x="7091834" y="1844675"/>
              <a:ext cx="144462" cy="936625"/>
            </a:xfrm>
            <a:prstGeom prst="rightBracket">
              <a:avLst/>
            </a:prstGeom>
            <a:ln w="12700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pSp>
          <p:nvGrpSpPr>
            <p:cNvPr id="3" name="Gruppo 21"/>
            <p:cNvGrpSpPr/>
            <p:nvPr/>
          </p:nvGrpSpPr>
          <p:grpSpPr>
            <a:xfrm>
              <a:off x="5724128" y="1844824"/>
              <a:ext cx="3744416" cy="946150"/>
              <a:chOff x="5724128" y="1844675"/>
              <a:chExt cx="3744416" cy="946150"/>
            </a:xfrm>
          </p:grpSpPr>
          <p:sp>
            <p:nvSpPr>
              <p:cNvPr id="3078" name="Rettangolo 5"/>
              <p:cNvSpPr>
                <a:spLocks noChangeArrowheads="1"/>
              </p:cNvSpPr>
              <p:nvPr/>
            </p:nvSpPr>
            <p:spPr bwMode="auto">
              <a:xfrm>
                <a:off x="5724128" y="1844675"/>
                <a:ext cx="15700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ym typeface="Symbol" pitchFamily="18" charset="2"/>
                  </a:rPr>
                  <a:t></a:t>
                </a:r>
                <a:r>
                  <a:rPr lang="it-IT" dirty="0"/>
                  <a:t>(b)=1 </a:t>
                </a:r>
                <a:r>
                  <a:rPr lang="it-IT" dirty="0" err="1"/>
                  <a:t>for</a:t>
                </a:r>
                <a:r>
                  <a:rPr lang="it-IT" dirty="0"/>
                  <a:t> b&gt;0</a:t>
                </a:r>
              </a:p>
            </p:txBody>
          </p:sp>
          <p:sp>
            <p:nvSpPr>
              <p:cNvPr id="3079" name="Rettangolo 6"/>
              <p:cNvSpPr>
                <a:spLocks noChangeArrowheads="1"/>
              </p:cNvSpPr>
              <p:nvPr/>
            </p:nvSpPr>
            <p:spPr bwMode="auto">
              <a:xfrm>
                <a:off x="5724128" y="2420938"/>
                <a:ext cx="1509713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ym typeface="Symbol" pitchFamily="18" charset="2"/>
                  </a:rPr>
                  <a:t>π</a:t>
                </a:r>
                <a:r>
                  <a:rPr lang="it-IT" dirty="0"/>
                  <a:t>(s)=1 </a:t>
                </a:r>
                <a:r>
                  <a:rPr lang="it-IT" dirty="0" err="1"/>
                  <a:t>for</a:t>
                </a:r>
                <a:r>
                  <a:rPr lang="it-IT" dirty="0"/>
                  <a:t> s&gt;0</a:t>
                </a:r>
              </a:p>
            </p:txBody>
          </p:sp>
          <p:sp>
            <p:nvSpPr>
              <p:cNvPr id="3083" name="CasellaDiTesto 18"/>
              <p:cNvSpPr txBox="1">
                <a:spLocks noChangeArrowheads="1"/>
              </p:cNvSpPr>
              <p:nvPr/>
            </p:nvSpPr>
            <p:spPr bwMode="auto">
              <a:xfrm>
                <a:off x="7273032" y="1916113"/>
                <a:ext cx="2195512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dirty="0" err="1"/>
                  <a:t>prior</a:t>
                </a:r>
                <a:r>
                  <a:rPr lang="it-IT" dirty="0"/>
                  <a:t> </a:t>
                </a:r>
                <a:r>
                  <a:rPr lang="it-IT" dirty="0" err="1"/>
                  <a:t>for</a:t>
                </a:r>
                <a:r>
                  <a:rPr lang="it-IT" dirty="0"/>
                  <a:t> </a:t>
                </a:r>
                <a:r>
                  <a:rPr lang="it-IT" dirty="0" err="1"/>
                  <a:t>signal</a:t>
                </a:r>
                <a:r>
                  <a:rPr lang="it-IT" dirty="0"/>
                  <a:t> and background</a:t>
                </a:r>
              </a:p>
            </p:txBody>
          </p:sp>
        </p:grpSp>
      </p:grpSp>
      <p:sp>
        <p:nvSpPr>
          <p:cNvPr id="3084" name="CasellaDiTesto 11"/>
          <p:cNvSpPr txBox="1">
            <a:spLocks noChangeArrowheads="1"/>
          </p:cNvSpPr>
          <p:nvPr/>
        </p:nvSpPr>
        <p:spPr bwMode="auto">
          <a:xfrm>
            <a:off x="3275137" y="24805"/>
            <a:ext cx="2448991" cy="5238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 err="1"/>
              <a:t>Bayesian</a:t>
            </a:r>
            <a:r>
              <a:rPr lang="it-IT" sz="2800" dirty="0"/>
              <a:t> </a:t>
            </a:r>
            <a:r>
              <a:rPr lang="it-IT" sz="2800" dirty="0" err="1"/>
              <a:t>limits</a:t>
            </a:r>
            <a:endParaRPr lang="it-IT" sz="2800" dirty="0"/>
          </a:p>
        </p:txBody>
      </p:sp>
      <p:sp>
        <p:nvSpPr>
          <p:cNvPr id="3085" name="CasellaDiTesto 12"/>
          <p:cNvSpPr txBox="1">
            <a:spLocks noChangeArrowheads="1"/>
          </p:cNvSpPr>
          <p:nvPr/>
        </p:nvSpPr>
        <p:spPr bwMode="auto">
          <a:xfrm>
            <a:off x="1835894" y="1268413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/>
              <a:t>Posterior</a:t>
            </a:r>
            <a:r>
              <a:rPr lang="it-IT" dirty="0"/>
              <a:t> </a:t>
            </a:r>
            <a:r>
              <a:rPr lang="it-IT" dirty="0" err="1"/>
              <a:t>probability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signal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1332335" y="1628775"/>
            <a:ext cx="287337" cy="6477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20"/>
          <p:cNvGrpSpPr/>
          <p:nvPr/>
        </p:nvGrpSpPr>
        <p:grpSpPr>
          <a:xfrm>
            <a:off x="1116013" y="4831432"/>
            <a:ext cx="4895850" cy="685800"/>
            <a:chOff x="1116013" y="3573463"/>
            <a:chExt cx="4895850" cy="685800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1116013" y="3573463"/>
            <a:ext cx="2371725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45" name="Equazione" r:id="rId6" imgW="1713756" imgH="495085" progId="Equation.3">
                    <p:embed/>
                  </p:oleObj>
                </mc:Choice>
                <mc:Fallback>
                  <p:oleObj name="Equazione" r:id="rId6" imgW="1713756" imgH="495085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013" y="3573463"/>
                          <a:ext cx="2371725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Connettore 2 16"/>
            <p:cNvCxnSpPr/>
            <p:nvPr/>
          </p:nvCxnSpPr>
          <p:spPr>
            <a:xfrm>
              <a:off x="3851275" y="3933825"/>
              <a:ext cx="1368425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8" name="CasellaDiTesto 18"/>
            <p:cNvSpPr txBox="1">
              <a:spLocks noChangeArrowheads="1"/>
            </p:cNvSpPr>
            <p:nvPr/>
          </p:nvSpPr>
          <p:spPr bwMode="auto">
            <a:xfrm>
              <a:off x="5435600" y="3644900"/>
              <a:ext cx="5762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/>
                <a:t>s</a:t>
              </a:r>
              <a:r>
                <a:rPr lang="it-IT" sz="2400" baseline="-25000"/>
                <a:t>up</a:t>
              </a:r>
              <a:endParaRPr lang="it-IT" sz="2400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5220072" y="35637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g(</a:t>
            </a:r>
            <a:r>
              <a:rPr lang="it-IT" i="1" dirty="0" smtClean="0">
                <a:sym typeface="Symbol"/>
              </a:rPr>
              <a:t>,</a:t>
            </a:r>
            <a:r>
              <a:rPr lang="it-IT" i="1" baseline="-25000" dirty="0" smtClean="0">
                <a:sym typeface="Symbol"/>
              </a:rPr>
              <a:t></a:t>
            </a:r>
            <a:r>
              <a:rPr lang="it-IT" i="1" dirty="0" smtClean="0">
                <a:sym typeface="Symbol"/>
              </a:rPr>
              <a:t>) </a:t>
            </a:r>
            <a:r>
              <a:rPr lang="it-IT" dirty="0" err="1" smtClean="0">
                <a:sym typeface="Symbol"/>
              </a:rPr>
              <a:t>gaussian</a:t>
            </a:r>
            <a:r>
              <a:rPr lang="it-IT" dirty="0" smtClean="0">
                <a:sym typeface="Symbol"/>
              </a:rPr>
              <a:t>, </a:t>
            </a:r>
            <a:r>
              <a:rPr lang="it-IT" baseline="-25000" dirty="0" smtClean="0">
                <a:sym typeface="Symbol"/>
              </a:rPr>
              <a:t></a:t>
            </a:r>
            <a:r>
              <a:rPr lang="it-IT" dirty="0" smtClean="0">
                <a:sym typeface="Symbol"/>
              </a:rPr>
              <a:t>=10%</a:t>
            </a:r>
            <a:endParaRPr lang="it-IT" dirty="0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424E-248D-4C56-9870-0506384CFA88}" type="slidenum">
              <a:rPr lang="it-IT" smtClean="0"/>
              <a:pPr/>
              <a:t>44</a:t>
            </a:fld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5220072" y="4149080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 </a:t>
            </a:r>
            <a:r>
              <a:rPr lang="it-IT" sz="1600" dirty="0" smtClean="0"/>
              <a:t>= </a:t>
            </a:r>
            <a:r>
              <a:rPr lang="it-IT" sz="1600" dirty="0" err="1" smtClean="0"/>
              <a:t>fraction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signal</a:t>
            </a:r>
            <a:r>
              <a:rPr lang="it-IT" sz="1600" dirty="0" smtClean="0"/>
              <a:t> </a:t>
            </a:r>
            <a:r>
              <a:rPr lang="it-IT" sz="1600" dirty="0" err="1" smtClean="0"/>
              <a:t>outside</a:t>
            </a:r>
            <a:r>
              <a:rPr lang="it-IT" sz="1600" dirty="0" smtClean="0"/>
              <a:t> the </a:t>
            </a:r>
            <a:r>
              <a:rPr lang="it-IT" sz="1600" dirty="0" err="1" smtClean="0"/>
              <a:t>central</a:t>
            </a:r>
            <a:r>
              <a:rPr lang="it-IT" sz="1600" dirty="0" smtClean="0"/>
              <a:t> </a:t>
            </a:r>
            <a:r>
              <a:rPr lang="it-IT" sz="1600" dirty="0" err="1" smtClean="0"/>
              <a:t>bin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45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" r="17000" b="16536"/>
          <a:stretch/>
        </p:blipFill>
        <p:spPr>
          <a:xfrm>
            <a:off x="467544" y="1921276"/>
            <a:ext cx="6272331" cy="38119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87624" y="599167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≡ </a:t>
            </a:r>
            <a:r>
              <a:rPr lang="it-IT" sz="2400" dirty="0" err="1" smtClean="0"/>
              <a:t>low</a:t>
            </a:r>
            <a:r>
              <a:rPr lang="it-IT" sz="2400" dirty="0" smtClean="0"/>
              <a:t> U mass → </a:t>
            </a:r>
            <a:r>
              <a:rPr lang="it-IT" sz="2400" dirty="0" err="1" smtClean="0"/>
              <a:t>electrons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147549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During</a:t>
            </a:r>
            <a:r>
              <a:rPr lang="it-IT" dirty="0" smtClean="0"/>
              <a:t> a </a:t>
            </a:r>
            <a:r>
              <a:rPr lang="it-IT" dirty="0" err="1" smtClean="0"/>
              <a:t>traffic</a:t>
            </a:r>
            <a:r>
              <a:rPr lang="it-IT" dirty="0" smtClean="0"/>
              <a:t> jam on a </a:t>
            </a:r>
            <a:r>
              <a:rPr lang="it-IT" dirty="0" err="1" smtClean="0"/>
              <a:t>Bos</a:t>
            </a:r>
            <a:r>
              <a:rPr lang="it-IT" dirty="0" smtClean="0"/>
              <a:t>(t)on </a:t>
            </a:r>
            <a:r>
              <a:rPr lang="it-IT" dirty="0" err="1" smtClean="0"/>
              <a:t>highway</a:t>
            </a:r>
            <a:endParaRPr lang="it-IT" dirty="0"/>
          </a:p>
        </p:txBody>
      </p:sp>
      <p:sp>
        <p:nvSpPr>
          <p:cNvPr id="6" name="CasellaDiTesto 13"/>
          <p:cNvSpPr txBox="1">
            <a:spLocks noChangeArrowheads="1"/>
          </p:cNvSpPr>
          <p:nvPr/>
        </p:nvSpPr>
        <p:spPr bwMode="auto">
          <a:xfrm>
            <a:off x="2411760" y="97468"/>
            <a:ext cx="3312368" cy="5232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 smtClean="0"/>
              <a:t>e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e</a:t>
            </a:r>
            <a:r>
              <a:rPr lang="it-IT" sz="2800" baseline="30000" dirty="0" smtClean="0"/>
              <a:t>-</a:t>
            </a:r>
            <a:r>
              <a:rPr lang="it-IT" sz="2800" dirty="0" smtClean="0">
                <a:sym typeface="Symbol"/>
              </a:rPr>
              <a:t></a:t>
            </a:r>
            <a:r>
              <a:rPr lang="it-IT" sz="2800" dirty="0" err="1" smtClean="0">
                <a:sym typeface="Symbol"/>
              </a:rPr>
              <a:t>hU</a:t>
            </a:r>
            <a:r>
              <a:rPr lang="it-IT" sz="2800" dirty="0" smtClean="0">
                <a:sym typeface="Symbol"/>
              </a:rPr>
              <a:t>, </a:t>
            </a:r>
            <a:r>
              <a:rPr lang="it-IT" sz="2800" dirty="0" err="1" smtClean="0">
                <a:sym typeface="Symbol"/>
              </a:rPr>
              <a:t>U→e</a:t>
            </a:r>
            <a:r>
              <a:rPr lang="it-IT" sz="2800" baseline="30000" dirty="0" err="1" smtClean="0">
                <a:sym typeface="Symbol"/>
              </a:rPr>
              <a:t>+</a:t>
            </a:r>
            <a:r>
              <a:rPr lang="it-IT" sz="2800" dirty="0" err="1" smtClean="0">
                <a:sym typeface="Symbol"/>
              </a:rPr>
              <a:t>e</a:t>
            </a:r>
            <a:r>
              <a:rPr lang="it-IT" sz="2800" baseline="30000" dirty="0" smtClean="0">
                <a:sym typeface="Symbol"/>
              </a:rPr>
              <a:t>- </a:t>
            </a:r>
            <a:r>
              <a:rPr lang="it-IT" sz="2800" dirty="0" smtClean="0">
                <a:sym typeface="Symbol"/>
              </a:rPr>
              <a:t>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172807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038225"/>
            <a:ext cx="81438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sellaDiTesto 2"/>
          <p:cNvSpPr txBox="1">
            <a:spLocks noChangeArrowheads="1"/>
          </p:cNvSpPr>
          <p:nvPr/>
        </p:nvSpPr>
        <p:spPr bwMode="auto">
          <a:xfrm>
            <a:off x="2987824" y="106908"/>
            <a:ext cx="3096766" cy="585788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rgbClr val="000000"/>
                </a:solidFill>
                <a:latin typeface="Times New Roman" pitchFamily="18" charset="0"/>
              </a:rPr>
              <a:t>DA</a:t>
            </a:r>
            <a:r>
              <a:rPr lang="el-GR" sz="3200" dirty="0">
                <a:solidFill>
                  <a:srgbClr val="000000"/>
                </a:solidFill>
                <a:latin typeface="Times New Roman" pitchFamily="18" charset="0"/>
              </a:rPr>
              <a:t>Φ</a:t>
            </a:r>
            <a:r>
              <a:rPr lang="it-IT" sz="3200" dirty="0">
                <a:solidFill>
                  <a:srgbClr val="000000"/>
                </a:solidFill>
                <a:latin typeface="Times New Roman" pitchFamily="18" charset="0"/>
              </a:rPr>
              <a:t>NE upgrade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CasellaDiTesto 3"/>
          <p:cNvSpPr txBox="1">
            <a:spLocks noChangeArrowheads="1"/>
          </p:cNvSpPr>
          <p:nvPr/>
        </p:nvSpPr>
        <p:spPr bwMode="auto">
          <a:xfrm>
            <a:off x="792088" y="5805264"/>
            <a:ext cx="7164288" cy="40011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aim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luminosity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it-IT" sz="2000" baseline="30000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</a:rPr>
              <a:t>≈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</a:rPr>
              <a:t>3 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</a:rPr>
              <a:t>fb</a:t>
            </a:r>
            <a:r>
              <a:rPr lang="it-IT" sz="2000" baseline="30000" dirty="0">
                <a:solidFill>
                  <a:srgbClr val="000000"/>
                </a:solidFill>
                <a:latin typeface="Times New Roman" pitchFamily="18" charset="0"/>
              </a:rPr>
              <a:t>-1 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</a:rPr>
              <a:t>yr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</a:rPr>
              <a:t>) on </a:t>
            </a:r>
            <a:r>
              <a:rPr lang="el-GR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Φ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peak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62373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reasonably</a:t>
            </a:r>
            <a:r>
              <a:rPr lang="it-IT" dirty="0" smtClean="0"/>
              <a:t> </a:t>
            </a:r>
            <a:r>
              <a:rPr lang="it-IT" dirty="0" err="1" smtClean="0"/>
              <a:t>hope</a:t>
            </a:r>
            <a:r>
              <a:rPr lang="it-IT" dirty="0" smtClean="0"/>
              <a:t> in </a:t>
            </a:r>
            <a:r>
              <a:rPr lang="it-IT" dirty="0" smtClean="0">
                <a:cs typeface="Times New Roman" pitchFamily="18" charset="0"/>
              </a:rPr>
              <a:t>≈ 1 fb</a:t>
            </a:r>
            <a:r>
              <a:rPr lang="it-IT" baseline="30000" dirty="0" smtClean="0">
                <a:cs typeface="Times New Roman" pitchFamily="18" charset="0"/>
              </a:rPr>
              <a:t>-1</a:t>
            </a:r>
            <a:r>
              <a:rPr lang="it-IT" dirty="0" smtClean="0"/>
              <a:t> off </a:t>
            </a:r>
            <a:r>
              <a:rPr lang="it-IT" dirty="0" err="1" smtClean="0"/>
              <a:t>peak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95288" y="115888"/>
            <a:ext cx="4752776" cy="620712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3200" b="0" dirty="0" smtClean="0">
                <a:cs typeface="Times New Roman" pitchFamily="18" charset="0"/>
              </a:rPr>
              <a:t>From KLOE to KLOE-2</a:t>
            </a:r>
          </a:p>
        </p:txBody>
      </p:sp>
      <p:pic>
        <p:nvPicPr>
          <p:cNvPr id="18437" name="Picture 4" descr="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05" y="3284984"/>
            <a:ext cx="37242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3"/>
          <p:cNvGrpSpPr>
            <a:grpSpLocks noChangeAspect="1"/>
          </p:cNvGrpSpPr>
          <p:nvPr/>
        </p:nvGrpSpPr>
        <p:grpSpPr bwMode="auto">
          <a:xfrm>
            <a:off x="5148064" y="836712"/>
            <a:ext cx="3709987" cy="2370137"/>
            <a:chOff x="4038600" y="762000"/>
            <a:chExt cx="5080000" cy="3244977"/>
          </a:xfrm>
        </p:grpSpPr>
        <p:pic>
          <p:nvPicPr>
            <p:cNvPr id="18443" name="Picture 7" descr="Integration3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762000"/>
              <a:ext cx="5080000" cy="324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819400"/>
              <a:ext cx="2243852" cy="1187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186188" y="2996952"/>
            <a:ext cx="2770188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INNER TRACKER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346700" y="404664"/>
            <a:ext cx="3330575" cy="46196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SMALL ANGLE EMCs</a:t>
            </a:r>
          </a:p>
        </p:txBody>
      </p:sp>
      <p:pic>
        <p:nvPicPr>
          <p:cNvPr id="1844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980728"/>
            <a:ext cx="4104580" cy="348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179388" y="980728"/>
            <a:ext cx="2271712" cy="461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2+2 </a:t>
            </a:r>
            <a:r>
              <a:rPr lang="en-US">
                <a:solidFill>
                  <a:srgbClr val="FF0000"/>
                </a:solidFill>
                <a:latin typeface="Symbol Proportional BT" charset="0"/>
                <a:cs typeface="Arial" charset="0"/>
              </a:rPr>
              <a:t>gg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taggers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 t="19157" r="43891" b="55895"/>
          <a:stretch>
            <a:fillRect/>
          </a:stretch>
        </p:blipFill>
        <p:spPr bwMode="auto">
          <a:xfrm>
            <a:off x="4788024" y="5301208"/>
            <a:ext cx="4320480" cy="12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67544" y="458112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0070C0"/>
                </a:solidFill>
              </a:rPr>
              <a:t>Accomplished</a:t>
            </a:r>
            <a:r>
              <a:rPr lang="it-IT" sz="2800" b="1" dirty="0" smtClean="0">
                <a:solidFill>
                  <a:srgbClr val="0070C0"/>
                </a:solidFill>
              </a:rPr>
              <a:t>!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504" y="5229200"/>
            <a:ext cx="4501007" cy="1077218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detectors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installed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just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183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874455"/>
            <a:ext cx="8280920" cy="2616101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200" dirty="0" smtClean="0"/>
              <a:t> </a:t>
            </a:r>
            <a:r>
              <a:rPr lang="it-IT" sz="2200" b="1" dirty="0" err="1" smtClean="0"/>
              <a:t>Decay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of</a:t>
            </a:r>
            <a:r>
              <a:rPr lang="it-IT" sz="2200" b="1" dirty="0" smtClean="0"/>
              <a:t> the </a:t>
            </a:r>
            <a:r>
              <a:rPr lang="el-GR" sz="2200" b="1" dirty="0" smtClean="0">
                <a:latin typeface="Times New Roman"/>
                <a:cs typeface="Times New Roman"/>
              </a:rPr>
              <a:t>Φ</a:t>
            </a:r>
            <a:r>
              <a:rPr lang="it-IT" sz="2200" b="1" dirty="0" smtClean="0">
                <a:latin typeface="Times New Roman"/>
                <a:cs typeface="Times New Roman"/>
              </a:rPr>
              <a:t> </a:t>
            </a:r>
            <a:r>
              <a:rPr lang="it-IT" sz="2200" b="1" dirty="0" err="1" smtClean="0">
                <a:latin typeface="Times New Roman"/>
                <a:cs typeface="Times New Roman"/>
              </a:rPr>
              <a:t>meson</a:t>
            </a:r>
            <a:r>
              <a:rPr lang="it-IT" sz="2200" b="1" dirty="0" smtClean="0">
                <a:latin typeface="Times New Roman"/>
                <a:cs typeface="Times New Roman"/>
              </a:rPr>
              <a:t> </a:t>
            </a:r>
            <a:r>
              <a:rPr lang="it-IT" sz="2200" b="1" dirty="0" err="1" smtClean="0">
                <a:latin typeface="Times New Roman"/>
                <a:cs typeface="Times New Roman"/>
              </a:rPr>
              <a:t>into</a:t>
            </a:r>
            <a:r>
              <a:rPr lang="it-IT" sz="2200" b="1" dirty="0" smtClean="0">
                <a:latin typeface="Times New Roman"/>
                <a:cs typeface="Times New Roman"/>
              </a:rPr>
              <a:t> a U </a:t>
            </a:r>
            <a:r>
              <a:rPr lang="it-IT" sz="2200" b="1" dirty="0" err="1" smtClean="0">
                <a:latin typeface="Times New Roman"/>
                <a:cs typeface="Times New Roman"/>
              </a:rPr>
              <a:t>boson</a:t>
            </a:r>
            <a:r>
              <a:rPr lang="it-IT" sz="2200" b="1" dirty="0" smtClean="0">
                <a:latin typeface="Times New Roman"/>
                <a:cs typeface="Times New Roman"/>
              </a:rPr>
              <a:t> + a </a:t>
            </a:r>
            <a:r>
              <a:rPr lang="it-IT" sz="2200" b="1" dirty="0" err="1" smtClean="0">
                <a:latin typeface="Times New Roman"/>
                <a:cs typeface="Times New Roman"/>
              </a:rPr>
              <a:t>pseudoscalar</a:t>
            </a:r>
            <a:r>
              <a:rPr lang="it-IT" sz="2200" b="1" dirty="0" smtClean="0">
                <a:latin typeface="Times New Roman"/>
                <a:cs typeface="Times New Roman"/>
              </a:rPr>
              <a:t> </a:t>
            </a:r>
            <a:r>
              <a:rPr lang="it-IT" sz="2200" b="1" dirty="0" err="1" smtClean="0">
                <a:latin typeface="Times New Roman"/>
                <a:cs typeface="Times New Roman"/>
              </a:rPr>
              <a:t>particle</a:t>
            </a:r>
            <a:r>
              <a:rPr lang="it-IT" sz="2200" b="1" dirty="0" smtClean="0">
                <a:latin typeface="Times New Roman"/>
                <a:cs typeface="Times New Roman"/>
              </a:rPr>
              <a:t>: </a:t>
            </a:r>
            <a:r>
              <a:rPr lang="el-GR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Φ→</a:t>
            </a:r>
            <a:r>
              <a:rPr lang="el-GR" sz="22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2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U  </a:t>
            </a:r>
            <a:r>
              <a:rPr lang="it-IT" sz="2200" b="1" dirty="0" err="1" smtClean="0">
                <a:latin typeface="Times New Roman"/>
                <a:cs typeface="Times New Roman"/>
                <a:sym typeface="Symbol"/>
              </a:rPr>
              <a:t>with</a:t>
            </a:r>
            <a:r>
              <a:rPr lang="it-IT" sz="22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U</a:t>
            </a:r>
            <a:r>
              <a:rPr lang="el-GR" sz="22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it-IT" sz="22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200" b="1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it-IT" sz="22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200" b="1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it-IT" sz="22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, </a:t>
            </a:r>
            <a:r>
              <a:rPr lang="el-GR" sz="22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→πππ</a:t>
            </a:r>
            <a:r>
              <a:rPr lang="it-IT" sz="22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it-IT" sz="2000" dirty="0" smtClean="0"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Associated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Uγ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 process, via the resonant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radiative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 production of a U boson and its subsequent decay into a lepton  pair :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Higgsstrahlung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 process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, 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in the </a:t>
            </a:r>
            <a:r>
              <a:rPr lang="it-IT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it-IT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&lt;</a:t>
            </a:r>
            <a:r>
              <a:rPr lang="it-IT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U</a:t>
            </a:r>
            <a:r>
              <a:rPr lang="it-IT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 scenario, with an </a:t>
            </a:r>
            <a:r>
              <a:rPr lang="it-IT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invisible</a:t>
            </a:r>
            <a:r>
              <a:rPr lang="it-IT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Higgs</a:t>
            </a:r>
            <a:r>
              <a:rPr lang="it-IT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: 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→</a:t>
            </a:r>
            <a:r>
              <a:rPr lang="el-GR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Uh→</a:t>
            </a:r>
            <a:r>
              <a:rPr lang="el-GR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-</a:t>
            </a:r>
            <a:r>
              <a:rPr lang="it-IT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  <a:sym typeface="Symbol"/>
              </a:rPr>
              <a:t> + </a:t>
            </a:r>
            <a:r>
              <a:rPr lang="it-IT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  <a:sym typeface="Symbol"/>
              </a:rPr>
              <a:t>missing</a:t>
            </a:r>
            <a:r>
              <a:rPr lang="it-IT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  <a:sym typeface="Symbol"/>
              </a:rPr>
              <a:t>energy</a:t>
            </a:r>
            <a:r>
              <a:rPr lang="it-IT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" pitchFamily="18" charset="0"/>
                <a:cs typeface="Times" pitchFamily="18" charset="0"/>
              </a:rPr>
              <a:t>.</a:t>
            </a:r>
            <a:endParaRPr lang="it-IT" sz="2000" dirty="0">
              <a:solidFill>
                <a:schemeClr val="bg2">
                  <a:lumMod val="40000"/>
                  <a:lumOff val="6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05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5652120" y="3861048"/>
            <a:ext cx="2592288" cy="2736304"/>
            <a:chOff x="5652120" y="3851756"/>
            <a:chExt cx="2592288" cy="2736304"/>
          </a:xfrm>
        </p:grpSpPr>
        <p:pic>
          <p:nvPicPr>
            <p:cNvPr id="33" name="Picture 21" descr="MCdalitz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" t="6648" r="56308" b="10855"/>
            <a:stretch/>
          </p:blipFill>
          <p:spPr>
            <a:xfrm>
              <a:off x="5652120" y="3851756"/>
              <a:ext cx="2592288" cy="2736304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6804248" y="3851756"/>
              <a:ext cx="972107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3" y="2276872"/>
            <a:ext cx="9000999" cy="1224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	Selected decay chains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: </a:t>
            </a:r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	       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e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" pitchFamily="18" charset="0"/>
                <a:cs typeface="Times" pitchFamily="18" charset="0"/>
                <a:sym typeface="Wingdings" pitchFamily="2" charset="2"/>
              </a:rPr>
              <a:t>and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2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2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2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(BR = 22.7%) </a:t>
            </a:r>
          </a:p>
          <a:p>
            <a:pPr>
              <a:buNone/>
            </a:pPr>
            <a:r>
              <a:rPr lang="en-US" sz="2000" dirty="0" smtClean="0"/>
              <a:t>			                                            		  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444208" y="2833191"/>
            <a:ext cx="266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 smtClean="0"/>
              <a:t>Phys.Lett</a:t>
            </a:r>
            <a:r>
              <a:rPr lang="it-IT" sz="1400" b="1" dirty="0" smtClean="0"/>
              <a:t>. B706 (2012) 251-255 </a:t>
            </a:r>
            <a:endParaRPr lang="it-IT" sz="1400" dirty="0"/>
          </a:p>
        </p:txBody>
      </p:sp>
      <p:grpSp>
        <p:nvGrpSpPr>
          <p:cNvPr id="5" name="Group 13"/>
          <p:cNvGrpSpPr/>
          <p:nvPr/>
        </p:nvGrpSpPr>
        <p:grpSpPr>
          <a:xfrm>
            <a:off x="1857696" y="3028890"/>
            <a:ext cx="6746752" cy="688142"/>
            <a:chOff x="4201075" y="4453664"/>
            <a:chExt cx="6746752" cy="688142"/>
          </a:xfrm>
        </p:grpSpPr>
        <p:sp>
          <p:nvSpPr>
            <p:cNvPr id="12" name="Rectangle 11"/>
            <p:cNvSpPr/>
            <p:nvPr/>
          </p:nvSpPr>
          <p:spPr>
            <a:xfrm>
              <a:off x="4201075" y="4453664"/>
              <a:ext cx="45865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                       </a:t>
              </a:r>
              <a:r>
                <a:rPr lang="el-GR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η</a:t>
              </a:r>
              <a:r>
                <a:rPr lang="it-IT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 </a:t>
              </a:r>
              <a:r>
                <a:rPr lang="it-IT" sz="2000" dirty="0" smtClean="0">
                  <a:solidFill>
                    <a:srgbClr val="C00000"/>
                  </a:solidFill>
                  <a:cs typeface="Calibri"/>
                  <a:sym typeface="Symbol"/>
                </a:rPr>
                <a:t></a:t>
              </a:r>
              <a:r>
                <a:rPr lang="it-IT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 </a:t>
              </a:r>
              <a:r>
                <a:rPr lang="el-GR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π</a:t>
              </a:r>
              <a:r>
                <a:rPr lang="it-IT" sz="2000" baseline="30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0</a:t>
              </a:r>
              <a:r>
                <a:rPr lang="it-IT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 </a:t>
              </a:r>
              <a:r>
                <a:rPr lang="el-GR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π</a:t>
              </a:r>
              <a:r>
                <a:rPr lang="it-IT" sz="2000" baseline="30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0</a:t>
              </a:r>
              <a:r>
                <a:rPr lang="it-IT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 </a:t>
              </a:r>
              <a:r>
                <a:rPr lang="el-GR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π</a:t>
              </a:r>
              <a:r>
                <a:rPr lang="it-IT" sz="2000" baseline="30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0  </a:t>
              </a:r>
              <a:r>
                <a:rPr lang="it-IT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 </a:t>
              </a:r>
              <a:r>
                <a:rPr lang="it-IT" sz="2000" dirty="0" smtClean="0"/>
                <a:t>(BR = 32.6%)</a:t>
              </a:r>
              <a:endParaRPr lang="it-IT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55968" y="4618586"/>
              <a:ext cx="20918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it-IT" sz="1400" b="1" dirty="0" smtClean="0"/>
            </a:p>
            <a:p>
              <a:endParaRPr lang="it-IT" sz="1400" dirty="0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1691681" y="35913"/>
            <a:ext cx="5904656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200" dirty="0" smtClean="0">
                <a:cs typeface="Times New Roman" pitchFamily="18" charset="0"/>
              </a:rPr>
              <a:t>U </a:t>
            </a:r>
            <a:r>
              <a:rPr lang="it-IT" sz="3200" dirty="0" err="1" smtClean="0">
                <a:cs typeface="Times New Roman" pitchFamily="18" charset="0"/>
              </a:rPr>
              <a:t>boson</a:t>
            </a:r>
            <a:r>
              <a:rPr lang="it-IT" sz="3200" dirty="0" smtClean="0">
                <a:cs typeface="Times New Roman" pitchFamily="18" charset="0"/>
              </a:rPr>
              <a:t> </a:t>
            </a:r>
            <a:r>
              <a:rPr lang="it-IT" sz="3200" dirty="0" err="1" smtClean="0">
                <a:cs typeface="Times New Roman" pitchFamily="18" charset="0"/>
              </a:rPr>
              <a:t>search</a:t>
            </a:r>
            <a:r>
              <a:rPr lang="it-IT" sz="3200" dirty="0" smtClean="0">
                <a:cs typeface="Times New Roman" pitchFamily="18" charset="0"/>
              </a:rPr>
              <a:t> in </a:t>
            </a:r>
            <a:r>
              <a:rPr lang="it-IT" sz="3200" dirty="0" smtClean="0">
                <a:cs typeface="Times New Roman" pitchFamily="18" charset="0"/>
                <a:sym typeface="Symbol"/>
              </a:rPr>
              <a:t></a:t>
            </a:r>
            <a:r>
              <a:rPr lang="el-GR" sz="3200" dirty="0" smtClean="0">
                <a:cs typeface="Times New Roman" pitchFamily="18" charset="0"/>
                <a:sym typeface="Symbol"/>
              </a:rPr>
              <a:t>η</a:t>
            </a:r>
            <a:r>
              <a:rPr lang="it-IT" sz="3200" i="1" dirty="0" smtClean="0">
                <a:cs typeface="Times New Roman" pitchFamily="18" charset="0"/>
                <a:sym typeface="Symbol"/>
              </a:rPr>
              <a:t>l</a:t>
            </a:r>
            <a:r>
              <a:rPr lang="it-IT" sz="3200" baseline="30000" dirty="0" smtClean="0">
                <a:cs typeface="Times New Roman" pitchFamily="18" charset="0"/>
                <a:sym typeface="Symbol"/>
              </a:rPr>
              <a:t>+</a:t>
            </a:r>
            <a:r>
              <a:rPr lang="it-IT" sz="3200" i="1" dirty="0" smtClean="0">
                <a:cs typeface="Times New Roman" pitchFamily="18" charset="0"/>
                <a:sym typeface="Symbol"/>
              </a:rPr>
              <a:t>l</a:t>
            </a:r>
            <a:r>
              <a:rPr lang="it-IT" sz="3200" baseline="30000" dirty="0" smtClean="0">
                <a:cs typeface="Times New Roman" pitchFamily="18" charset="0"/>
                <a:sym typeface="Symbol"/>
              </a:rPr>
              <a:t>-</a:t>
            </a:r>
            <a:r>
              <a:rPr lang="it-IT" sz="3200" dirty="0" smtClean="0">
                <a:cs typeface="Times New Roman" pitchFamily="18" charset="0"/>
                <a:sym typeface="Symbol"/>
              </a:rPr>
              <a:t> </a:t>
            </a:r>
            <a:r>
              <a:rPr lang="it-IT" sz="3200" dirty="0" err="1" smtClean="0">
                <a:cs typeface="Times New Roman" pitchFamily="18" charset="0"/>
              </a:rPr>
              <a:t>decays</a:t>
            </a:r>
            <a:r>
              <a:rPr lang="it-IT" sz="3200" dirty="0" smtClean="0">
                <a:cs typeface="Times New Roman" pitchFamily="18" charset="0"/>
              </a:rPr>
              <a:t> </a:t>
            </a:r>
            <a:endParaRPr lang="en-US" sz="3200" dirty="0" smtClean="0">
              <a:latin typeface="Times"/>
              <a:cs typeface="Times"/>
              <a:sym typeface="Wingdings" pitchFamily="2" charset="2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Mesons undergoing radiative decays to photons could also decay to a U boson with branching fraction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BR (X</a:t>
            </a:r>
            <a:r>
              <a:rPr lang="en-US" dirty="0" smtClean="0">
                <a:cs typeface="Times New Roman" pitchFamily="18" charset="0"/>
                <a:sym typeface="Symbol"/>
              </a:rPr>
              <a:t>YU) </a:t>
            </a:r>
            <a:r>
              <a:rPr lang="en-US" baseline="30000" dirty="0" smtClean="0">
                <a:cs typeface="Times New Roman" pitchFamily="18" charset="0"/>
                <a:sym typeface="Symbol"/>
              </a:rPr>
              <a:t>2</a:t>
            </a:r>
            <a:r>
              <a:rPr lang="en-US" dirty="0" smtClean="0">
                <a:cs typeface="Times New Roman" pitchFamily="18" charset="0"/>
                <a:sym typeface="Symbol"/>
              </a:rPr>
              <a:t>  |FF</a:t>
            </a:r>
            <a:r>
              <a:rPr lang="en-US" baseline="-25000" dirty="0" smtClean="0">
                <a:cs typeface="Times New Roman" pitchFamily="18" charset="0"/>
                <a:sym typeface="Symbol"/>
              </a:rPr>
              <a:t>XY</a:t>
            </a:r>
            <a:r>
              <a:rPr lang="en-US" dirty="0" smtClean="0">
                <a:cs typeface="Times New Roman" pitchFamily="18" charset="0"/>
                <a:sym typeface="Symbol"/>
              </a:rPr>
              <a:t>|</a:t>
            </a:r>
            <a:r>
              <a:rPr lang="en-US" baseline="30000" dirty="0" smtClean="0">
                <a:cs typeface="Times New Roman" pitchFamily="18" charset="0"/>
                <a:sym typeface="Symbol"/>
              </a:rPr>
              <a:t>2</a:t>
            </a:r>
            <a:r>
              <a:rPr lang="en-US" dirty="0" smtClean="0">
                <a:cs typeface="Times New Roman" pitchFamily="18" charset="0"/>
                <a:sym typeface="Symbol"/>
              </a:rPr>
              <a:t>  BR (XY) 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95536" y="1628800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Symbol"/>
              </a:rPr>
              <a:t> (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Symbol"/>
              </a:rPr>
              <a:t>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Symbol"/>
              </a:rPr>
              <a:t>η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Symbol"/>
              </a:rPr>
              <a:t>U )</a:t>
            </a:r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Wingdings" pitchFamily="2" charset="2"/>
              </a:rPr>
              <a:t>≈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Wingdings" pitchFamily="2" charset="2"/>
              </a:rPr>
              <a:t> 40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Wingdings" pitchFamily="2" charset="2"/>
              </a:rPr>
              <a:t>fb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dirty="0" smtClean="0">
                <a:cs typeface="Times New Roman" pitchFamily="18" charset="0"/>
                <a:sym typeface="Wingdings" pitchFamily="2" charset="2"/>
              </a:rPr>
              <a:t>for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 FF</a:t>
            </a:r>
            <a:r>
              <a:rPr lang="en-US" baseline="-25000" dirty="0" smtClean="0">
                <a:cs typeface="Times New Roman" pitchFamily="18" charset="0"/>
                <a:sym typeface="Symbol"/>
              </a:rPr>
              <a:t></a:t>
            </a:r>
            <a:r>
              <a:rPr lang="el-GR" baseline="-25000" dirty="0" smtClean="0">
                <a:cs typeface="Times New Roman" pitchFamily="18" charset="0"/>
                <a:sym typeface="Wingdings" pitchFamily="2" charset="2"/>
              </a:rPr>
              <a:t>η</a:t>
            </a:r>
            <a:r>
              <a:rPr lang="el-GR" dirty="0" smtClean="0">
                <a:cs typeface="Times New Roman" pitchFamily="18" charset="0"/>
                <a:sym typeface="Wingdings" pitchFamily="2" charset="2"/>
              </a:rPr>
              <a:t>≈</a:t>
            </a:r>
            <a:r>
              <a:rPr lang="it-IT" dirty="0" smtClean="0">
                <a:cs typeface="Times New Roman" pitchFamily="18" charset="0"/>
                <a:sym typeface="Wingdings" pitchFamily="2" charset="2"/>
              </a:rPr>
              <a:t>1 and </a:t>
            </a:r>
            <a:r>
              <a:rPr lang="el-GR" dirty="0" smtClean="0">
                <a:cs typeface="Times New Roman" pitchFamily="18" charset="0"/>
                <a:sym typeface="Wingdings" pitchFamily="2" charset="2"/>
              </a:rPr>
              <a:t>ε</a:t>
            </a:r>
            <a:r>
              <a:rPr lang="it-IT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l-GR" dirty="0" smtClean="0">
                <a:cs typeface="Times New Roman" pitchFamily="18" charset="0"/>
                <a:sym typeface="Wingdings" pitchFamily="2" charset="2"/>
              </a:rPr>
              <a:t>≈</a:t>
            </a:r>
            <a:r>
              <a:rPr lang="it-IT" dirty="0" smtClean="0">
                <a:cs typeface="Times New Roman" pitchFamily="18" charset="0"/>
                <a:sym typeface="Wingdings" pitchFamily="2" charset="2"/>
              </a:rPr>
              <a:t>10</a:t>
            </a:r>
            <a:r>
              <a:rPr lang="it-IT" baseline="30000" dirty="0" smtClean="0">
                <a:cs typeface="Times New Roman" pitchFamily="18" charset="0"/>
                <a:sym typeface="Wingdings" pitchFamily="2" charset="2"/>
              </a:rPr>
              <a:t>-3</a:t>
            </a:r>
            <a:endParaRPr lang="en-US" baseline="30000" dirty="0" smtClean="0"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95536" y="1988840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ym typeface="Symbol"/>
              </a:rPr>
              <a:t>(</a:t>
            </a:r>
            <a:r>
              <a:rPr lang="el-GR" dirty="0" smtClean="0">
                <a:sym typeface="Symbol"/>
              </a:rPr>
              <a:t>η</a:t>
            </a:r>
            <a:r>
              <a:rPr lang="it-IT" dirty="0" smtClean="0">
                <a:sym typeface="Symbol"/>
              </a:rPr>
              <a:t>e</a:t>
            </a:r>
            <a:r>
              <a:rPr lang="it-IT" baseline="30000" dirty="0" smtClean="0">
                <a:sym typeface="Symbol"/>
              </a:rPr>
              <a:t>+</a:t>
            </a:r>
            <a:r>
              <a:rPr lang="it-IT" dirty="0" smtClean="0">
                <a:sym typeface="Symbol"/>
              </a:rPr>
              <a:t>e</a:t>
            </a:r>
            <a:r>
              <a:rPr lang="it-IT" baseline="30000" dirty="0" smtClean="0">
                <a:sym typeface="Symbol"/>
              </a:rPr>
              <a:t>-</a:t>
            </a:r>
            <a:r>
              <a:rPr lang="it-IT" dirty="0" smtClean="0">
                <a:sym typeface="Symbol"/>
              </a:rPr>
              <a:t>) = 0.7 </a:t>
            </a:r>
            <a:r>
              <a:rPr lang="it-IT" dirty="0" err="1" smtClean="0">
                <a:sym typeface="Symbol"/>
              </a:rPr>
              <a:t>nb</a:t>
            </a:r>
            <a:endParaRPr lang="it-IT" dirty="0"/>
          </a:p>
        </p:txBody>
      </p:sp>
      <p:sp>
        <p:nvSpPr>
          <p:cNvPr id="34" name="TextBox 22"/>
          <p:cNvSpPr txBox="1"/>
          <p:nvPr/>
        </p:nvSpPr>
        <p:spPr>
          <a:xfrm>
            <a:off x="6352875" y="3528795"/>
            <a:ext cx="1260000" cy="35857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Rectangle 23"/>
          <p:cNvSpPr/>
          <p:nvPr/>
        </p:nvSpPr>
        <p:spPr>
          <a:xfrm>
            <a:off x="7030778" y="6444044"/>
            <a:ext cx="1188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M</a:t>
            </a:r>
            <a:r>
              <a:rPr lang="en-US" sz="1600" b="1" baseline="-25000" dirty="0" smtClean="0">
                <a:latin typeface="Times New Roman"/>
                <a:cs typeface="Times New Roman"/>
              </a:rPr>
              <a:t>ee</a:t>
            </a:r>
            <a:r>
              <a:rPr lang="en-US" sz="1600" b="1" dirty="0" smtClean="0">
                <a:latin typeface="Times New Roman"/>
                <a:cs typeface="Times New Roman"/>
              </a:rPr>
              <a:t> (</a:t>
            </a:r>
            <a:r>
              <a:rPr lang="en-US" sz="1600" b="1" dirty="0" err="1" smtClean="0">
                <a:latin typeface="Times New Roman"/>
                <a:cs typeface="Times New Roman"/>
              </a:rPr>
              <a:t>MeV</a:t>
            </a:r>
            <a:r>
              <a:rPr lang="en-US" b="1" dirty="0" smtClean="0">
                <a:latin typeface="Times New Roman"/>
                <a:cs typeface="Times New Roman"/>
              </a:rPr>
              <a:t>) </a:t>
            </a:r>
            <a:endParaRPr lang="it-IT" dirty="0"/>
          </a:p>
        </p:txBody>
      </p:sp>
      <p:cxnSp>
        <p:nvCxnSpPr>
          <p:cNvPr id="31" name="Straight Connector 7"/>
          <p:cNvCxnSpPr/>
          <p:nvPr/>
        </p:nvCxnSpPr>
        <p:spPr>
          <a:xfrm flipV="1">
            <a:off x="7524328" y="5936096"/>
            <a:ext cx="0" cy="419470"/>
          </a:xfrm>
          <a:prstGeom prst="line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4"/>
          <p:cNvCxnSpPr/>
          <p:nvPr/>
        </p:nvCxnSpPr>
        <p:spPr>
          <a:xfrm>
            <a:off x="5483549" y="5591915"/>
            <a:ext cx="1968771" cy="322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0" y="3861048"/>
            <a:ext cx="50040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Irreducible background: </a:t>
            </a:r>
            <a:r>
              <a:rPr lang="it-IT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→ η e</a:t>
            </a:r>
            <a:r>
              <a:rPr lang="en-US" sz="2000" baseline="30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+</a:t>
            </a:r>
            <a:r>
              <a:rPr lang="en-US" sz="2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−</a:t>
            </a:r>
            <a:r>
              <a:rPr lang="en-US" sz="2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, η → </a:t>
            </a:r>
            <a:r>
              <a:rPr lang="en-US" sz="2000" dirty="0" err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πππ</a:t>
            </a:r>
            <a:endParaRPr lang="en-US" dirty="0" smtClean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  <a:p>
            <a:r>
              <a:rPr lang="en-US" i="1" dirty="0" smtClean="0">
                <a:latin typeface="Times" pitchFamily="18" charset="0"/>
                <a:cs typeface="Times" pitchFamily="18" charset="0"/>
              </a:rPr>
              <a:t> </a:t>
            </a:r>
          </a:p>
          <a:p>
            <a:r>
              <a:rPr lang="en-US" dirty="0" smtClean="0">
                <a:latin typeface="Times" pitchFamily="18" charset="0"/>
                <a:cs typeface="Times" pitchFamily="18" charset="0"/>
              </a:rPr>
              <a:t>S</a:t>
            </a:r>
            <a:r>
              <a:rPr lang="en-US" dirty="0" smtClean="0">
                <a:cs typeface="Times New Roman" pitchFamily="18" charset="0"/>
              </a:rPr>
              <a:t>imulated according to a Vector Meson Dominance parameterization</a:t>
            </a:r>
            <a:endParaRPr lang="it-IT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1"/>
          </p:nvPr>
        </p:nvSpPr>
        <p:spPr>
          <a:xfrm>
            <a:off x="8701608" y="6381750"/>
            <a:ext cx="442392" cy="476250"/>
          </a:xfrm>
        </p:spPr>
        <p:txBody>
          <a:bodyPr/>
          <a:lstStyle/>
          <a:p>
            <a:fld id="{F01274B9-C33E-4EB7-8E59-11896027E3A8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27584" y="523094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2"/>
                </a:solidFill>
              </a:rPr>
              <a:t>Signal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is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expected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to</a:t>
            </a:r>
            <a:r>
              <a:rPr lang="it-IT" dirty="0" smtClean="0">
                <a:solidFill>
                  <a:schemeClr val="accent2"/>
                </a:solidFill>
              </a:rPr>
              <a:t> show up </a:t>
            </a:r>
            <a:r>
              <a:rPr lang="it-IT" dirty="0" err="1" smtClean="0">
                <a:solidFill>
                  <a:schemeClr val="accent2"/>
                </a:solidFill>
              </a:rPr>
              <a:t>as</a:t>
            </a:r>
            <a:r>
              <a:rPr lang="it-IT" dirty="0" smtClean="0">
                <a:solidFill>
                  <a:schemeClr val="accent2"/>
                </a:solidFill>
              </a:rPr>
              <a:t> a </a:t>
            </a:r>
            <a:r>
              <a:rPr lang="it-IT" dirty="0" err="1" smtClean="0">
                <a:solidFill>
                  <a:schemeClr val="accent2"/>
                </a:solidFill>
              </a:rPr>
              <a:t>narrow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peak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above</a:t>
            </a:r>
            <a:r>
              <a:rPr lang="it-IT" dirty="0" smtClean="0">
                <a:solidFill>
                  <a:schemeClr val="accent2"/>
                </a:solidFill>
              </a:rPr>
              <a:t> the continuum background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28184" y="170080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form</a:t>
            </a:r>
            <a:r>
              <a:rPr lang="it-IT" sz="1600" dirty="0" smtClean="0"/>
              <a:t> </a:t>
            </a:r>
            <a:r>
              <a:rPr lang="it-IT" sz="1600" dirty="0" err="1" smtClean="0"/>
              <a:t>factor</a:t>
            </a:r>
            <a:endParaRPr lang="it-IT" sz="1600" dirty="0"/>
          </a:p>
        </p:txBody>
      </p:sp>
      <p:cxnSp>
        <p:nvCxnSpPr>
          <p:cNvPr id="25" name="Connettore 2 24"/>
          <p:cNvCxnSpPr>
            <a:stCxn id="14" idx="2"/>
            <a:endCxn id="21" idx="1"/>
          </p:cNvCxnSpPr>
          <p:nvPr/>
        </p:nvCxnSpPr>
        <p:spPr>
          <a:xfrm>
            <a:off x="4608004" y="1483043"/>
            <a:ext cx="1620180" cy="3870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0"/>
          <p:cNvSpPr/>
          <p:nvPr/>
        </p:nvSpPr>
        <p:spPr>
          <a:xfrm>
            <a:off x="3275856" y="3460938"/>
            <a:ext cx="5688631" cy="40011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it-IT" sz="2000" dirty="0" err="1">
                <a:solidFill>
                  <a:srgbClr val="C00000"/>
                </a:solidFill>
              </a:rPr>
              <a:t>Combined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result</a:t>
            </a:r>
            <a:r>
              <a:rPr lang="it-IT" sz="2000" dirty="0" smtClean="0">
                <a:solidFill>
                  <a:srgbClr val="C00000"/>
                </a:solidFill>
              </a:rPr>
              <a:t>                     </a:t>
            </a:r>
            <a:r>
              <a:rPr lang="it-IT" sz="1400" b="1" dirty="0" err="1" smtClean="0"/>
              <a:t>Phys.Lett</a:t>
            </a:r>
            <a:r>
              <a:rPr lang="it-IT" sz="1400" b="1" dirty="0" smtClean="0"/>
              <a:t>. B720 (2013) 111-115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81046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5291634" y="692696"/>
            <a:ext cx="2736750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Recoil mass to the </a:t>
            </a:r>
            <a:r>
              <a:rPr lang="en-US" sz="1600" i="1" dirty="0"/>
              <a:t>e</a:t>
            </a:r>
            <a:r>
              <a:rPr lang="en-US" sz="1600" i="1" baseline="30000" dirty="0"/>
              <a:t>+</a:t>
            </a:r>
            <a:r>
              <a:rPr lang="en-US" sz="1600" i="1" dirty="0"/>
              <a:t>e</a:t>
            </a:r>
            <a:r>
              <a:rPr lang="en-US" sz="1600" i="1" baseline="30000" dirty="0">
                <a:latin typeface="Symbol" charset="0"/>
              </a:rPr>
              <a:t>-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pair </a:t>
            </a: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 cstate="print"/>
          <a:srcRect l="2920" t="3024" r="3640" b="12736"/>
          <a:stretch>
            <a:fillRect/>
          </a:stretch>
        </p:blipFill>
        <p:spPr bwMode="auto">
          <a:xfrm>
            <a:off x="4283968" y="980728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6876256" y="1146345"/>
            <a:ext cx="1354858" cy="47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L= 1.5 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sz="2000" b="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5148063" y="2492896"/>
            <a:ext cx="7986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l-GR" sz="1800" b="0" dirty="0" smtClean="0">
                <a:solidFill>
                  <a:srgbClr val="FF0000"/>
                </a:solidFill>
                <a:cs typeface="Times New Roman" pitchFamily="18" charset="0"/>
              </a:rPr>
              <a:t>η</a:t>
            </a:r>
            <a:r>
              <a:rPr lang="it-IT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peak</a:t>
            </a:r>
            <a:endParaRPr lang="en-US" sz="1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Line 6"/>
          <p:cNvSpPr>
            <a:spLocks noChangeShapeType="1"/>
          </p:cNvSpPr>
          <p:nvPr/>
        </p:nvSpPr>
        <p:spPr bwMode="auto">
          <a:xfrm>
            <a:off x="5580112" y="2854077"/>
            <a:ext cx="43180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07951" y="1014115"/>
            <a:ext cx="3455938" cy="284693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1900" b="0" dirty="0"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lang="en-US" sz="1600" b="0" dirty="0">
                <a:ea typeface="ＭＳ Ｐゴシック" pitchFamily="34" charset="-128"/>
                <a:cs typeface="Times New Roman" pitchFamily="18" charset="0"/>
              </a:rPr>
              <a:t>4 tracks in a cylinder around IP </a:t>
            </a:r>
          </a:p>
          <a:p>
            <a:pPr>
              <a:defRPr/>
            </a:pPr>
            <a:r>
              <a:rPr lang="en-US" sz="1600" b="0" dirty="0">
                <a:ea typeface="ＭＳ Ｐゴシック" pitchFamily="34" charset="-128"/>
                <a:cs typeface="Times New Roman" pitchFamily="18" charset="0"/>
              </a:rPr>
              <a:t>    + 2 photon candidates</a:t>
            </a:r>
          </a:p>
          <a:p>
            <a:pPr>
              <a:defRPr/>
            </a:pPr>
            <a:endParaRPr lang="en-US" sz="16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6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</a:rPr>
              <a:t>Best 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</a:t>
            </a:r>
            <a:r>
              <a:rPr lang="en-US" sz="1600" b="0" baseline="3000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+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</a:t>
            </a:r>
            <a:r>
              <a:rPr lang="en-US" sz="1600" b="0" baseline="3000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-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 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</a:rPr>
              <a:t>match </a:t>
            </a:r>
            <a:r>
              <a:rPr lang="en-US" sz="1600" b="0" dirty="0">
                <a:ea typeface="ＭＳ Ｐゴシック" pitchFamily="34" charset="-128"/>
                <a:cs typeface="Times New Roman" pitchFamily="18" charset="0"/>
              </a:rPr>
              <a:t>to 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</a:rPr>
              <a:t>the </a:t>
            </a:r>
            <a:r>
              <a:rPr lang="el-GR" sz="1600" b="0" dirty="0" smtClean="0">
                <a:latin typeface="Times New Roman"/>
                <a:ea typeface="ＭＳ Ｐゴシック" pitchFamily="34" charset="-128"/>
                <a:cs typeface="Times New Roman"/>
              </a:rPr>
              <a:t>η</a:t>
            </a:r>
            <a:r>
              <a:rPr lang="it-IT" sz="1600" b="0" dirty="0" smtClean="0">
                <a:latin typeface="Times New Roman"/>
                <a:ea typeface="ＭＳ Ｐゴシック" pitchFamily="34" charset="-128"/>
                <a:cs typeface="Times New Roman"/>
              </a:rPr>
              <a:t> 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</a:rPr>
              <a:t>mass  </a:t>
            </a:r>
            <a:endParaRPr lang="en-US" sz="1600" b="0" dirty="0"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r>
              <a:rPr lang="en-US" sz="1600" b="0" dirty="0">
                <a:ea typeface="ＭＳ Ｐゴシック" pitchFamily="34" charset="-128"/>
                <a:cs typeface="Times New Roman" pitchFamily="18" charset="0"/>
              </a:rPr>
              <a:t>    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+ other 2 tracks assigned to </a:t>
            </a:r>
            <a:r>
              <a:rPr lang="en-US" sz="1600" dirty="0" err="1" smtClean="0"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en-US" sz="1600" baseline="30000" dirty="0" err="1" smtClean="0">
                <a:ea typeface="ＭＳ Ｐゴシック" pitchFamily="34" charset="-128"/>
                <a:cs typeface="Times New Roman" pitchFamily="18" charset="0"/>
              </a:rPr>
              <a:t>+</a:t>
            </a:r>
            <a:r>
              <a:rPr lang="en-US" sz="1600" dirty="0" err="1" smtClean="0"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en-US" sz="1600" baseline="30000" dirty="0" smtClean="0">
                <a:ea typeface="ＭＳ Ｐゴシック" pitchFamily="34" charset="-128"/>
                <a:cs typeface="Times New Roman" pitchFamily="18" charset="0"/>
              </a:rPr>
              <a:t>-</a:t>
            </a:r>
            <a:endParaRPr lang="en-US" sz="1600" b="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    </a:t>
            </a:r>
            <a:endParaRPr lang="en-US" sz="1600" b="0" dirty="0">
              <a:latin typeface="Times New Roman" pitchFamily="18" charset="0"/>
              <a:ea typeface="ＭＳ Ｐゴシック" pitchFamily="34" charset="-128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600" b="0" dirty="0">
                <a:latin typeface="Times New Roman" pitchFamily="18" charset="0"/>
                <a:ea typeface="ＭＳ Ｐゴシック" pitchFamily="34" charset="-128"/>
                <a:cs typeface="+mn-cs"/>
              </a:rPr>
              <a:t> 495 &lt; </a:t>
            </a:r>
            <a:r>
              <a:rPr lang="en-US" sz="1600" b="0" dirty="0" smtClean="0">
                <a:latin typeface="Times New Roman" pitchFamily="18" charset="0"/>
                <a:ea typeface="ＭＳ Ｐゴシック" pitchFamily="34" charset="-128"/>
                <a:cs typeface="+mn-cs"/>
              </a:rPr>
              <a:t>M</a:t>
            </a:r>
            <a:r>
              <a:rPr lang="en-US" sz="1600" baseline="-2500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</a:t>
            </a:r>
            <a:r>
              <a:rPr lang="en-US" sz="1600" b="0" dirty="0" smtClean="0"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lang="en-US" sz="1600" b="0" dirty="0">
                <a:latin typeface="Times New Roman" pitchFamily="18" charset="0"/>
                <a:ea typeface="ＭＳ Ｐゴシック" pitchFamily="34" charset="-128"/>
                <a:cs typeface="+mn-cs"/>
              </a:rPr>
              <a:t>&lt; 600 MeV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0" dirty="0">
                <a:latin typeface="Times New Roman" pitchFamily="18" charset="0"/>
                <a:ea typeface="ＭＳ Ｐゴシック" pitchFamily="34" charset="-128"/>
                <a:cs typeface="+mn-cs"/>
              </a:rPr>
              <a:t>    70 &lt; </a:t>
            </a:r>
            <a:r>
              <a:rPr lang="en-US" sz="1600" b="0" dirty="0" smtClean="0">
                <a:latin typeface="Times New Roman" pitchFamily="18" charset="0"/>
                <a:ea typeface="ＭＳ Ｐゴシック" pitchFamily="34" charset="-128"/>
                <a:cs typeface="+mn-cs"/>
              </a:rPr>
              <a:t>M</a:t>
            </a:r>
            <a:r>
              <a:rPr lang="en-US" sz="1600" baseline="-2500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</a:t>
            </a:r>
            <a:r>
              <a:rPr lang="en-US" sz="1600" b="0" dirty="0" smtClean="0"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lang="en-US" sz="1600" b="0" dirty="0">
                <a:latin typeface="Times New Roman" pitchFamily="18" charset="0"/>
                <a:ea typeface="ＭＳ Ｐゴシック" pitchFamily="34" charset="-128"/>
                <a:cs typeface="+mn-cs"/>
              </a:rPr>
              <a:t>&lt; 200 MeV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0" dirty="0">
                <a:latin typeface="Times New Roman" pitchFamily="18" charset="0"/>
                <a:ea typeface="ＭＳ Ｐゴシック" pitchFamily="34" charset="-128"/>
                <a:cs typeface="+mn-cs"/>
              </a:rPr>
              <a:t>    535 &lt; M</a:t>
            </a:r>
            <a:r>
              <a:rPr lang="en-US" sz="1600" b="0" baseline="-25000" dirty="0">
                <a:latin typeface="Times New Roman" pitchFamily="18" charset="0"/>
                <a:ea typeface="ＭＳ Ｐゴシック" pitchFamily="34" charset="-128"/>
                <a:cs typeface="+mn-cs"/>
              </a:rPr>
              <a:t>recoil</a:t>
            </a:r>
            <a:r>
              <a:rPr lang="en-US" sz="1600" b="0" dirty="0">
                <a:latin typeface="Times New Roman" pitchFamily="18" charset="0"/>
                <a:ea typeface="ＭＳ Ｐゴシック" pitchFamily="34" charset="-128"/>
                <a:cs typeface="+mn-cs"/>
              </a:rPr>
              <a:t>(ee) &lt; 560 </a:t>
            </a:r>
            <a:r>
              <a:rPr lang="en-US" sz="1600" b="0" dirty="0" err="1" smtClean="0">
                <a:latin typeface="Times New Roman" pitchFamily="18" charset="0"/>
                <a:ea typeface="ＭＳ Ｐゴシック" pitchFamily="34" charset="-128"/>
                <a:cs typeface="+mn-cs"/>
              </a:rPr>
              <a:t>MeV</a:t>
            </a:r>
            <a:endParaRPr lang="en-US" sz="16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600" dirty="0" smtClean="0">
                <a:sym typeface="Symbol"/>
              </a:rPr>
              <a:t>  </a:t>
            </a:r>
            <a:r>
              <a:rPr lang="it-IT" sz="1600" dirty="0" err="1" smtClean="0">
                <a:sym typeface="Symbol"/>
              </a:rPr>
              <a:t>conversion</a:t>
            </a:r>
            <a:r>
              <a:rPr lang="it-IT" sz="1600" dirty="0" smtClean="0">
                <a:sym typeface="Symbol"/>
              </a:rPr>
              <a:t> + K</a:t>
            </a:r>
            <a:r>
              <a:rPr lang="it-IT" sz="1600" baseline="-25000" dirty="0" smtClean="0">
                <a:sym typeface="Symbol"/>
              </a:rPr>
              <a:t>L</a:t>
            </a:r>
            <a:r>
              <a:rPr lang="it-IT" sz="1600" dirty="0" smtClean="0">
                <a:sym typeface="Symbol"/>
              </a:rPr>
              <a:t>K</a:t>
            </a:r>
            <a:r>
              <a:rPr lang="it-IT" sz="1600" baseline="-25000" dirty="0" smtClean="0">
                <a:sym typeface="Symbol"/>
              </a:rPr>
              <a:t>S </a:t>
            </a:r>
            <a:r>
              <a:rPr lang="it-IT" sz="1600" dirty="0" err="1" smtClean="0">
                <a:sym typeface="Symbol"/>
              </a:rPr>
              <a:t>rejection</a:t>
            </a:r>
            <a:r>
              <a:rPr lang="it-IT" sz="1600" dirty="0" smtClean="0">
                <a:sym typeface="Symbol"/>
              </a:rPr>
              <a:t> (</a:t>
            </a:r>
            <a:r>
              <a:rPr lang="it-IT" sz="1600" dirty="0" err="1" smtClean="0">
                <a:sym typeface="Symbol"/>
              </a:rPr>
              <a:t>ToF</a:t>
            </a:r>
            <a:r>
              <a:rPr lang="it-IT" sz="1600" dirty="0" smtClean="0">
                <a:sym typeface="Symbol"/>
              </a:rPr>
              <a:t>) </a:t>
            </a:r>
            <a:endParaRPr lang="it-IT" sz="1600" dirty="0" smtClean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72008" y="44624"/>
            <a:ext cx="8964488" cy="576064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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η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ecays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it-IT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e</a:t>
            </a:r>
            <a:r>
              <a:rPr lang="it-IT" sz="3200" baseline="30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it-IT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it-IT" sz="32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3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it-IT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620688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Selections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504" y="4042807"/>
            <a:ext cx="3672408" cy="255454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2 opposite sign tracks in a cylinder </a:t>
            </a:r>
          </a:p>
          <a:p>
            <a:pPr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   around IP </a:t>
            </a:r>
          </a:p>
          <a:p>
            <a:pPr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sz="1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Six prompt photon candidates: </a:t>
            </a:r>
          </a:p>
          <a:p>
            <a:pPr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   E</a:t>
            </a:r>
            <a:r>
              <a:rPr lang="en-US" sz="1600" baseline="-2500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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&gt;7 MeV, | </a:t>
            </a:r>
            <a:r>
              <a:rPr lang="en-US" sz="1600" dirty="0" err="1" smtClean="0">
                <a:ea typeface="ＭＳ Ｐゴシック" pitchFamily="34" charset="-128"/>
                <a:cs typeface="Times New Roman" pitchFamily="18" charset="0"/>
              </a:rPr>
              <a:t>cos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dirty="0" err="1" smtClean="0">
                <a:ea typeface="ＭＳ Ｐゴシック" pitchFamily="34" charset="-128"/>
                <a:cs typeface="Times New Roman" pitchFamily="18" charset="0"/>
              </a:rPr>
              <a:t>θ</a:t>
            </a:r>
            <a:r>
              <a:rPr lang="en-US" sz="1600" baseline="-25000" dirty="0" err="1" smtClean="0">
                <a:ea typeface="ＭＳ Ｐゴシック" pitchFamily="34" charset="-128"/>
                <a:cs typeface="Times New Roman" pitchFamily="18" charset="0"/>
              </a:rPr>
              <a:t>γ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| &lt; 0.92, time   </a:t>
            </a:r>
          </a:p>
          <a:p>
            <a:pPr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   window |</a:t>
            </a:r>
            <a:r>
              <a:rPr lang="en-US" sz="1600" dirty="0" err="1" smtClean="0"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sz="1600" baseline="-25000" dirty="0" err="1" smtClean="0">
                <a:ea typeface="ＭＳ Ｐゴシック" pitchFamily="34" charset="-128"/>
                <a:cs typeface="Times New Roman" pitchFamily="18" charset="0"/>
              </a:rPr>
              <a:t>γ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− </a:t>
            </a:r>
            <a:r>
              <a:rPr lang="en-US" sz="1600" dirty="0" err="1" smtClean="0"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en-US" sz="1600" baseline="-25000" dirty="0" err="1" smtClean="0">
                <a:ea typeface="ＭＳ Ｐゴシック" pitchFamily="34" charset="-128"/>
                <a:cs typeface="Times New Roman" pitchFamily="18" charset="0"/>
              </a:rPr>
              <a:t>γ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/c| &lt; min(3σ</a:t>
            </a:r>
            <a:r>
              <a:rPr lang="en-US" sz="1600" baseline="-25000" dirty="0" smtClean="0"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2 ns</a:t>
            </a: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sz="1600" dirty="0" smtClean="0">
              <a:ea typeface="ＭＳ Ｐゴシック" pitchFamily="34" charset="-128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400 &lt; M</a:t>
            </a:r>
            <a:r>
              <a:rPr lang="en-US" sz="1600" baseline="-25000" dirty="0" smtClean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6</a:t>
            </a:r>
            <a:r>
              <a:rPr lang="en-US" sz="1600" baseline="-25000" dirty="0" smtClean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  <a:sym typeface="Symbol"/>
              </a:rPr>
              <a:t></a:t>
            </a: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 &lt; 700 </a:t>
            </a:r>
            <a:r>
              <a:rPr lang="en-US" sz="1600" dirty="0" err="1" smtClean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MeV</a:t>
            </a:r>
            <a:endParaRPr lang="en-US" sz="1600" dirty="0" smtClean="0">
              <a:solidFill>
                <a:prstClr val="black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prstClr val="black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it-IT" sz="1600" dirty="0" smtClean="0">
                <a:sym typeface="Symbol"/>
              </a:rPr>
              <a:t> </a:t>
            </a:r>
            <a:r>
              <a:rPr lang="it-IT" sz="1600" dirty="0" err="1" smtClean="0">
                <a:sym typeface="Symbol"/>
              </a:rPr>
              <a:t>conversion</a:t>
            </a:r>
            <a:r>
              <a:rPr lang="it-IT" sz="1600" dirty="0" smtClean="0">
                <a:sym typeface="Symbol"/>
              </a:rPr>
              <a:t> + K</a:t>
            </a:r>
            <a:r>
              <a:rPr lang="it-IT" sz="1600" baseline="-25000" dirty="0" smtClean="0">
                <a:sym typeface="Symbol"/>
              </a:rPr>
              <a:t>L</a:t>
            </a:r>
            <a:r>
              <a:rPr lang="it-IT" sz="1600" dirty="0" smtClean="0">
                <a:sym typeface="Symbol"/>
              </a:rPr>
              <a:t>K</a:t>
            </a:r>
            <a:r>
              <a:rPr lang="it-IT" sz="1600" baseline="-25000" dirty="0" smtClean="0">
                <a:sym typeface="Symbol"/>
              </a:rPr>
              <a:t>S </a:t>
            </a:r>
            <a:r>
              <a:rPr lang="it-IT" sz="1600" dirty="0" err="1" smtClean="0">
                <a:sym typeface="Symbol"/>
              </a:rPr>
              <a:t>rejection</a:t>
            </a:r>
            <a:r>
              <a:rPr lang="it-IT" sz="1600" dirty="0" smtClean="0">
                <a:sym typeface="Symbol"/>
              </a:rPr>
              <a:t> (</a:t>
            </a:r>
            <a:r>
              <a:rPr lang="it-IT" sz="1600" dirty="0" err="1" smtClean="0">
                <a:sym typeface="Symbol"/>
              </a:rPr>
              <a:t>ToF</a:t>
            </a:r>
            <a:r>
              <a:rPr lang="it-IT" sz="1600" dirty="0" smtClean="0">
                <a:sym typeface="Symbol"/>
              </a:rPr>
              <a:t>) </a:t>
            </a:r>
            <a:endParaRPr lang="it-IT" sz="1600" dirty="0" smtClean="0"/>
          </a:p>
        </p:txBody>
      </p:sp>
      <p:pic>
        <p:nvPicPr>
          <p:cNvPr id="18" name="Picture 14" descr="Mmis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" r="5047" b="7380"/>
          <a:stretch>
            <a:fillRect/>
          </a:stretch>
        </p:blipFill>
        <p:spPr>
          <a:xfrm>
            <a:off x="4160071" y="3947122"/>
            <a:ext cx="4372369" cy="2578222"/>
          </a:xfrm>
          <a:prstGeom prst="rect">
            <a:avLst/>
          </a:prstGeom>
        </p:spPr>
      </p:pic>
      <p:grpSp>
        <p:nvGrpSpPr>
          <p:cNvPr id="20" name="Group 18"/>
          <p:cNvGrpSpPr/>
          <p:nvPr/>
        </p:nvGrpSpPr>
        <p:grpSpPr>
          <a:xfrm>
            <a:off x="4860032" y="5399496"/>
            <a:ext cx="859245" cy="477776"/>
            <a:chOff x="5314952" y="1806855"/>
            <a:chExt cx="915197" cy="542925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5314952" y="1806855"/>
              <a:ext cx="196760" cy="45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 sz="2000" kern="120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5798349" y="2206905"/>
              <a:ext cx="431800" cy="1428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cxnSp>
        <p:nvCxnSpPr>
          <p:cNvPr id="22" name="Straight Connector 19"/>
          <p:cNvCxnSpPr/>
          <p:nvPr/>
        </p:nvCxnSpPr>
        <p:spPr>
          <a:xfrm flipV="1">
            <a:off x="5930022" y="5858133"/>
            <a:ext cx="0" cy="384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0"/>
          <p:cNvCxnSpPr/>
          <p:nvPr/>
        </p:nvCxnSpPr>
        <p:spPr>
          <a:xfrm flipV="1">
            <a:off x="6098327" y="5858133"/>
            <a:ext cx="0" cy="384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804248" y="638132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M</a:t>
            </a:r>
            <a:r>
              <a:rPr lang="it-IT" sz="1400" baseline="-25000" dirty="0" err="1" smtClean="0"/>
              <a:t>recoil</a:t>
            </a:r>
            <a:r>
              <a:rPr lang="it-IT" sz="1400" dirty="0" smtClean="0"/>
              <a:t>(</a:t>
            </a:r>
            <a:r>
              <a:rPr lang="it-IT" sz="1400" dirty="0" err="1" smtClean="0"/>
              <a:t>ee</a:t>
            </a:r>
            <a:r>
              <a:rPr lang="it-IT" sz="1400" dirty="0" smtClean="0"/>
              <a:t>) (</a:t>
            </a:r>
            <a:r>
              <a:rPr lang="it-IT" sz="1400" dirty="0" err="1" smtClean="0"/>
              <a:t>MeV</a:t>
            </a:r>
            <a:r>
              <a:rPr lang="it-IT" sz="1400" dirty="0" smtClean="0"/>
              <a:t>)</a:t>
            </a:r>
            <a:endParaRPr lang="it-IT" sz="1400" dirty="0"/>
          </a:p>
        </p:txBody>
      </p:sp>
      <p:sp>
        <p:nvSpPr>
          <p:cNvPr id="27" name="Rettangolo 26"/>
          <p:cNvSpPr/>
          <p:nvPr/>
        </p:nvSpPr>
        <p:spPr>
          <a:xfrm>
            <a:off x="6948264" y="3573016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/>
              <a:t>M</a:t>
            </a:r>
            <a:r>
              <a:rPr lang="it-IT" sz="1400" baseline="-25000" dirty="0" err="1" smtClean="0"/>
              <a:t>recoil</a:t>
            </a:r>
            <a:r>
              <a:rPr lang="it-IT" sz="1400" dirty="0" smtClean="0"/>
              <a:t>(</a:t>
            </a:r>
            <a:r>
              <a:rPr lang="it-IT" sz="1400" dirty="0" err="1" smtClean="0"/>
              <a:t>ee</a:t>
            </a:r>
            <a:r>
              <a:rPr lang="it-IT" sz="1400" dirty="0" smtClean="0"/>
              <a:t>) (</a:t>
            </a:r>
            <a:r>
              <a:rPr lang="it-IT" sz="1400" dirty="0" err="1" smtClean="0"/>
              <a:t>MeV</a:t>
            </a:r>
            <a:r>
              <a:rPr lang="it-IT" sz="1400" dirty="0" smtClean="0"/>
              <a:t>)</a:t>
            </a:r>
            <a:endParaRPr lang="it-IT" sz="1400" dirty="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524328" y="4564285"/>
            <a:ext cx="848309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72000" indent="-342900">
              <a:buFont typeface="Wingdings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→η</a:t>
            </a:r>
            <a:r>
              <a:rPr lang="en-U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1200" dirty="0">
                <a:solidFill>
                  <a:srgbClr val="E7C72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solidFill>
                  <a:srgbClr val="E7C72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solidFill>
                  <a:srgbClr val="E7C72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>
                <a:solidFill>
                  <a:srgbClr val="E7C72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solidFill>
                  <a:srgbClr val="E7C722"/>
                </a:solidFill>
              </a:rPr>
              <a:t>→</a:t>
            </a:r>
            <a:r>
              <a:rPr lang="en-US" sz="1200" dirty="0" smtClean="0">
                <a:solidFill>
                  <a:srgbClr val="E7C722"/>
                </a:solidFill>
                <a:cs typeface="Times New Roman" pitchFamily="18" charset="0"/>
                <a:sym typeface="Symbol"/>
              </a:rPr>
              <a:t> </a:t>
            </a:r>
            <a:r>
              <a:rPr lang="en-US" sz="1200" baseline="30000" dirty="0" smtClean="0">
                <a:solidFill>
                  <a:srgbClr val="E7C722"/>
                </a:solidFill>
                <a:cs typeface="Times New Roman" pitchFamily="18" charset="0"/>
                <a:sym typeface="Symbol"/>
              </a:rPr>
              <a:t>0</a:t>
            </a:r>
            <a:endParaRPr lang="en-US" sz="1200" baseline="30000" dirty="0" smtClean="0">
              <a:solidFill>
                <a:srgbClr val="E7C722"/>
              </a:solidFill>
              <a:latin typeface="SymbolProp BT" charset="0"/>
            </a:endParaRPr>
          </a:p>
          <a:p>
            <a:r>
              <a:rPr lang="en-US" sz="1200" dirty="0">
                <a:solidFill>
                  <a:srgbClr val="E8F1F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en-US" sz="1200" dirty="0" smtClean="0">
                <a:solidFill>
                  <a:srgbClr val="E8F1F6"/>
                </a:solidFill>
              </a:rPr>
              <a:t>→</a:t>
            </a:r>
            <a:r>
              <a:rPr lang="en-US" sz="1200" dirty="0">
                <a:solidFill>
                  <a:srgbClr val="E8F1F6"/>
                </a:solidFill>
              </a:rPr>
              <a:t>K</a:t>
            </a:r>
            <a:r>
              <a:rPr lang="en-US" sz="1200" baseline="30000" dirty="0">
                <a:solidFill>
                  <a:srgbClr val="E8F1F6"/>
                </a:solidFill>
              </a:rPr>
              <a:t>+</a:t>
            </a:r>
            <a:r>
              <a:rPr lang="en-US" sz="1200" dirty="0">
                <a:solidFill>
                  <a:srgbClr val="E8F1F6"/>
                </a:solidFill>
              </a:rPr>
              <a:t>K</a:t>
            </a:r>
            <a:r>
              <a:rPr lang="en-US" sz="1200" baseline="30000" dirty="0" smtClean="0">
                <a:solidFill>
                  <a:srgbClr val="E8F1F6"/>
                </a:solidFill>
                <a:latin typeface="Symbol" charset="0"/>
              </a:rPr>
              <a:t>-</a:t>
            </a:r>
          </a:p>
          <a:p>
            <a:r>
              <a:rPr lang="en-US" sz="12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en-US" sz="1200" dirty="0" smtClean="0">
                <a:solidFill>
                  <a:srgbClr val="000090"/>
                </a:solidFill>
              </a:rPr>
              <a:t>→K</a:t>
            </a:r>
            <a:r>
              <a:rPr lang="en-US" sz="1200" baseline="-25000" dirty="0" smtClean="0">
                <a:solidFill>
                  <a:srgbClr val="000090"/>
                </a:solidFill>
              </a:rPr>
              <a:t>S</a:t>
            </a:r>
            <a:r>
              <a:rPr lang="en-US" sz="1200" dirty="0" smtClean="0">
                <a:solidFill>
                  <a:srgbClr val="000090"/>
                </a:solidFill>
              </a:rPr>
              <a:t>K</a:t>
            </a:r>
            <a:r>
              <a:rPr lang="en-US" sz="1200" baseline="-25000" dirty="0" smtClean="0">
                <a:solidFill>
                  <a:srgbClr val="000090"/>
                </a:solidFill>
              </a:rPr>
              <a:t>L</a:t>
            </a:r>
          </a:p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→ρπ</a:t>
            </a:r>
            <a:endParaRPr lang="en-US" sz="1200" baseline="-25000" dirty="0" smtClean="0">
              <a:solidFill>
                <a:srgbClr val="000090"/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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  <a:sym typeface="Symbol"/>
              </a:rPr>
              <a:t>η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ymbolProp BT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6156176" y="4509120"/>
            <a:ext cx="1354858" cy="475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L= 1.7 fb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-1</a:t>
            </a:r>
            <a:r>
              <a:rPr lang="en-US" sz="2000" dirty="0" smtClean="0">
                <a:cs typeface="Times New Roman" pitchFamily="18" charset="0"/>
              </a:rPr>
              <a:t>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35496" y="980728"/>
            <a:ext cx="8676456" cy="29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35496" y="3960000"/>
            <a:ext cx="8676000" cy="270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4997519" y="5363924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η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peak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5076056" y="1268760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η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  <a:sym typeface="Symbol"/>
              </a:rPr>
              <a:t>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baseline="30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+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baseline="30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-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baseline="30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0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5004048" y="436510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η</a:t>
            </a:r>
            <a:r>
              <a:rPr lang="it-IT" dirty="0" smtClean="0">
                <a:solidFill>
                  <a:srgbClr val="0070C0"/>
                </a:solidFill>
                <a:cs typeface="Times New Roman" pitchFamily="18" charset="0"/>
                <a:sym typeface="Symbol"/>
              </a:rPr>
              <a:t></a:t>
            </a:r>
            <a:r>
              <a:rPr lang="it-IT" dirty="0" smtClean="0">
                <a:solidFill>
                  <a:srgbClr val="0070C0"/>
                </a:solidFill>
                <a:cs typeface="Times New Roman" pitchFamily="18" charset="0"/>
                <a:sym typeface="Wingdings"/>
              </a:rPr>
              <a:t>3</a:t>
            </a:r>
            <a:r>
              <a:rPr lang="it-IT" dirty="0" smtClean="0">
                <a:solidFill>
                  <a:srgbClr val="0070C0"/>
                </a:solidFill>
                <a:cs typeface="Times New Roman" pitchFamily="18" charset="0"/>
                <a:sym typeface="Symbol"/>
              </a:rPr>
              <a:t></a:t>
            </a:r>
            <a:r>
              <a:rPr lang="it-IT" baseline="30000" dirty="0" smtClean="0">
                <a:solidFill>
                  <a:srgbClr val="0070C0"/>
                </a:solidFill>
                <a:cs typeface="Times New Roman" pitchFamily="18" charset="0"/>
                <a:sym typeface="Wingdings"/>
              </a:rPr>
              <a:t>0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 rot="2760000">
            <a:off x="2844232" y="1898781"/>
            <a:ext cx="1875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η</a:t>
            </a:r>
            <a:r>
              <a:rPr lang="it-IT" sz="3200" dirty="0" smtClean="0">
                <a:solidFill>
                  <a:srgbClr val="C00000"/>
                </a:solidFill>
                <a:cs typeface="Times New Roman" pitchFamily="18" charset="0"/>
                <a:sym typeface="Symbol"/>
              </a:rPr>
              <a:t></a:t>
            </a:r>
            <a:r>
              <a:rPr lang="it-IT" sz="32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+</a:t>
            </a:r>
            <a:r>
              <a:rPr lang="it-IT" sz="32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-</a:t>
            </a:r>
            <a:r>
              <a:rPr lang="it-IT" sz="32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0 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 rot="2880000">
            <a:off x="3054497" y="4803676"/>
            <a:ext cx="1903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η</a:t>
            </a:r>
            <a:r>
              <a:rPr lang="it-IT" sz="3200" dirty="0" smtClean="0">
                <a:solidFill>
                  <a:srgbClr val="0070C0"/>
                </a:solidFill>
                <a:cs typeface="Times New Roman" pitchFamily="18" charset="0"/>
                <a:sym typeface="Symbol"/>
              </a:rPr>
              <a:t></a:t>
            </a:r>
            <a:r>
              <a:rPr lang="it-IT" sz="32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0</a:t>
            </a:r>
            <a:r>
              <a:rPr lang="it-IT" sz="32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0</a:t>
            </a:r>
            <a:r>
              <a:rPr lang="it-IT" sz="32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0 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34" name="Segnaposto numero diapositiva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9</a:t>
            </a:fld>
            <a:endParaRPr lang="it-IT"/>
          </a:p>
        </p:txBody>
      </p:sp>
      <p:cxnSp>
        <p:nvCxnSpPr>
          <p:cNvPr id="31" name="Connettore 2 30"/>
          <p:cNvCxnSpPr/>
          <p:nvPr/>
        </p:nvCxnSpPr>
        <p:spPr>
          <a:xfrm flipV="1">
            <a:off x="2195736" y="3068960"/>
            <a:ext cx="3024336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2195736" y="5877272"/>
            <a:ext cx="3024336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886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11542</TotalTime>
  <Words>4243</Words>
  <Application>Microsoft Office PowerPoint</Application>
  <PresentationFormat>Presentazione su schermo (4:3)</PresentationFormat>
  <Paragraphs>714</Paragraphs>
  <Slides>45</Slides>
  <Notes>45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45</vt:i4>
      </vt:variant>
    </vt:vector>
  </HeadingPairs>
  <TitlesOfParts>
    <vt:vector size="51" baseType="lpstr">
      <vt:lpstr>Struttura predefinita</vt:lpstr>
      <vt:lpstr>Personalizza struttura</vt:lpstr>
      <vt:lpstr>1_Personalizza struttura</vt:lpstr>
      <vt:lpstr>Equation</vt:lpstr>
      <vt:lpstr>Equazione</vt:lpstr>
      <vt:lpstr>Microsoft Equation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roma3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enrico g</dc:creator>
  <cp:lastModifiedBy>enrico</cp:lastModifiedBy>
  <cp:revision>1202</cp:revision>
  <dcterms:created xsi:type="dcterms:W3CDTF">2012-05-24T13:39:11Z</dcterms:created>
  <dcterms:modified xsi:type="dcterms:W3CDTF">2013-09-08T09:44:29Z</dcterms:modified>
</cp:coreProperties>
</file>