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9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9" r:id="rId2"/>
    <p:sldId id="261" r:id="rId3"/>
    <p:sldId id="292" r:id="rId4"/>
    <p:sldId id="258" r:id="rId5"/>
    <p:sldId id="262" r:id="rId6"/>
    <p:sldId id="267" r:id="rId7"/>
    <p:sldId id="289" r:id="rId8"/>
    <p:sldId id="274" r:id="rId9"/>
    <p:sldId id="269" r:id="rId10"/>
    <p:sldId id="263" r:id="rId11"/>
    <p:sldId id="290" r:id="rId12"/>
    <p:sldId id="280" r:id="rId13"/>
    <p:sldId id="291" r:id="rId14"/>
    <p:sldId id="285" r:id="rId15"/>
    <p:sldId id="286" r:id="rId16"/>
    <p:sldId id="264" r:id="rId17"/>
    <p:sldId id="288" r:id="rId18"/>
    <p:sldId id="279" r:id="rId19"/>
    <p:sldId id="278" r:id="rId20"/>
    <p:sldId id="275" r:id="rId21"/>
    <p:sldId id="282" r:id="rId22"/>
    <p:sldId id="277" r:id="rId23"/>
    <p:sldId id="281" r:id="rId24"/>
    <p:sldId id="293" r:id="rId25"/>
    <p:sldId id="283" r:id="rId26"/>
    <p:sldId id="284" r:id="rId27"/>
    <p:sldId id="287" r:id="rId2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821" y="-1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AF223-2733-4097-A32E-F9099A9ACB7A}" type="datetimeFigureOut">
              <a:rPr lang="zh-CN" altLang="en-US" smtClean="0"/>
              <a:pPr/>
              <a:t>2013/5/23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A33CE-1ED7-4F59-A8BA-BFBF7DF7B43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CAEE1F-FEF7-42C1-8FEA-024646659FA4}" type="slidenum">
              <a:rPr lang="en-US" altLang="zh-CN" smtClean="0">
                <a:latin typeface="Arial" pitchFamily="34" charset="0"/>
                <a:ea typeface="宋体" pitchFamily="2" charset="-122"/>
              </a:rPr>
              <a:pPr/>
              <a:t>1</a:t>
            </a:fld>
            <a:endParaRPr lang="en-US" altLang="zh-CN" smtClean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zh-CN" smtClean="0"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277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E34069-471D-49CE-8072-CAC1F3B70A57}" type="slidenum">
              <a:rPr lang="zh-CN" altLang="en-US" smtClean="0">
                <a:latin typeface="Arial" pitchFamily="34" charset="0"/>
                <a:ea typeface="宋体" pitchFamily="2" charset="-122"/>
              </a:rPr>
              <a:pPr/>
              <a:t>23</a:t>
            </a:fld>
            <a:endParaRPr lang="zh-CN" altLang="en-US" smtClean="0"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1012B8-2FF0-4A8D-B47E-6EB49A273B58}" type="slidenum">
              <a:rPr lang="en-US" altLang="zh-CN"/>
              <a:pPr/>
              <a:t>27</a:t>
            </a:fld>
            <a:endParaRPr lang="en-US" altLang="zh-CN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zh-CN" smtClean="0"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smtClean="0"/>
          </a:p>
        </p:txBody>
      </p:sp>
      <p:sp>
        <p:nvSpPr>
          <p:cNvPr id="3174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7F5408-0E5C-4183-8C8D-BDD561C11167}" type="slidenum">
              <a:rPr lang="en-US" altLang="zh-CN" smtClean="0"/>
              <a:pPr/>
              <a:t>3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381AE7-8FC1-4629-932A-E0FB8F7DC8F0}" type="slidenum">
              <a:rPr lang="en-US" altLang="zh-CN" smtClean="0">
                <a:latin typeface="Arial" pitchFamily="34" charset="0"/>
                <a:ea typeface="宋体" pitchFamily="2" charset="-122"/>
              </a:rPr>
              <a:pPr/>
              <a:t>4</a:t>
            </a:fld>
            <a:endParaRPr lang="en-US" altLang="zh-CN" smtClean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zh-CN" smtClean="0"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89AAB0-2182-4EE6-B619-77ADA34D4C4D}" type="slidenum">
              <a:rPr lang="en-US" altLang="zh-CN" smtClean="0">
                <a:latin typeface="Arial" pitchFamily="34" charset="0"/>
                <a:ea typeface="宋体" pitchFamily="2" charset="-122"/>
              </a:rPr>
              <a:pPr/>
              <a:t>5</a:t>
            </a:fld>
            <a:endParaRPr lang="en-US" altLang="zh-CN" smtClean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208463"/>
          </a:xfrm>
          <a:noFill/>
          <a:ln/>
        </p:spPr>
        <p:txBody>
          <a:bodyPr wrap="none" anchor="ctr"/>
          <a:lstStyle/>
          <a:p>
            <a:pPr defTabSz="449263" eaLnBrk="1" hangingPunct="1"/>
            <a:endParaRPr lang="zh-CN" altLang="zh-CN" smtClean="0"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2A2864-AB53-4B6F-942A-B293C9B9E1EA}" type="slidenum">
              <a:rPr lang="en-US" altLang="zh-CN" smtClean="0">
                <a:latin typeface="Arial" pitchFamily="34" charset="0"/>
                <a:ea typeface="宋体" pitchFamily="2" charset="-122"/>
              </a:rPr>
              <a:pPr/>
              <a:t>9</a:t>
            </a:fld>
            <a:endParaRPr lang="en-US" altLang="zh-CN" smtClean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zh-CN" smtClean="0"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135DDF-FF5C-4840-BBC2-C87EC63BD2D6}" type="slidenum">
              <a:rPr lang="en-US" altLang="zh-CN" smtClean="0">
                <a:latin typeface="Arial" pitchFamily="34" charset="0"/>
                <a:ea typeface="宋体" pitchFamily="2" charset="-122"/>
              </a:rPr>
              <a:pPr/>
              <a:t>10</a:t>
            </a:fld>
            <a:endParaRPr lang="en-US" altLang="zh-CN" smtClean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208463"/>
          </a:xfrm>
          <a:noFill/>
          <a:ln/>
        </p:spPr>
        <p:txBody>
          <a:bodyPr wrap="none" anchor="ctr"/>
          <a:lstStyle/>
          <a:p>
            <a:pPr defTabSz="449263" eaLnBrk="1" hangingPunct="1"/>
            <a:endParaRPr lang="zh-CN" altLang="zh-CN" smtClean="0"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E3A253-1331-4445-85B9-876A415081A4}" type="slidenum">
              <a:rPr lang="en-US" altLang="zh-CN" smtClean="0">
                <a:latin typeface="Arial" pitchFamily="34" charset="0"/>
                <a:ea typeface="宋体" pitchFamily="2" charset="-122"/>
              </a:rPr>
              <a:pPr/>
              <a:t>11</a:t>
            </a:fld>
            <a:endParaRPr lang="en-US" altLang="zh-CN" smtClean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zh-CN" smtClean="0"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E3A253-1331-4445-85B9-876A415081A4}" type="slidenum">
              <a:rPr lang="en-US" altLang="zh-CN" smtClean="0">
                <a:latin typeface="Arial" pitchFamily="34" charset="0"/>
                <a:ea typeface="宋体" pitchFamily="2" charset="-122"/>
              </a:rPr>
              <a:pPr/>
              <a:t>13</a:t>
            </a:fld>
            <a:endParaRPr lang="en-US" altLang="zh-CN" smtClean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zh-CN" smtClean="0"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E3A253-1331-4445-85B9-876A415081A4}" type="slidenum">
              <a:rPr lang="en-US" altLang="zh-CN" smtClean="0">
                <a:latin typeface="Arial" pitchFamily="34" charset="0"/>
                <a:ea typeface="宋体" pitchFamily="2" charset="-122"/>
              </a:rPr>
              <a:pPr/>
              <a:t>16</a:t>
            </a:fld>
            <a:endParaRPr lang="en-US" altLang="zh-CN" smtClean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zh-CN" smtClean="0"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2013/5/23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2013/5/23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2013/5/23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2013/5/23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2013/5/23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2013/5/23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2013/5/23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2013/5/23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2013/5/23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2013/5/23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2013/5/23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2013/5/23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4.png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emf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gif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wm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358641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CN" sz="4800" b="1" dirty="0" smtClean="0"/>
              <a:t>Status of </a:t>
            </a:r>
            <a:r>
              <a:rPr lang="en-US" altLang="zh-CN" sz="4800" b="1" dirty="0" smtClean="0"/>
              <a:t>LHAASO</a:t>
            </a:r>
            <a:br>
              <a:rPr lang="en-US" altLang="zh-CN" sz="4800" b="1" dirty="0" smtClean="0"/>
            </a:br>
            <a:r>
              <a:rPr lang="en-US" altLang="zh-CN" sz="4800" b="1" dirty="0" smtClean="0"/>
              <a:t>Updates from ARGO-YBJ</a:t>
            </a:r>
            <a:r>
              <a:rPr lang="en-US" altLang="zh-CN" sz="4000" dirty="0" smtClean="0"/>
              <a:t/>
            </a:r>
            <a:br>
              <a:rPr lang="en-US" altLang="zh-CN" sz="4000" dirty="0" smtClean="0"/>
            </a:br>
            <a:r>
              <a:rPr lang="en-US" altLang="zh-CN" sz="4000" dirty="0" smtClean="0"/>
              <a:t/>
            </a:r>
            <a:br>
              <a:rPr lang="en-US" altLang="zh-CN" sz="4000" dirty="0" smtClean="0"/>
            </a:br>
            <a:r>
              <a:rPr lang="en-US" altLang="zh-CN" sz="4000" dirty="0" smtClean="0"/>
              <a:t>Zhen Cao, IHEP, </a:t>
            </a:r>
            <a:r>
              <a:rPr lang="en-US" altLang="zh-CN" sz="4000" dirty="0" smtClean="0"/>
              <a:t>China</a:t>
            </a:r>
            <a:br>
              <a:rPr lang="en-US" altLang="zh-CN" sz="4000" dirty="0" smtClean="0"/>
            </a:br>
            <a:endParaRPr lang="en-US" altLang="zh-CN" sz="4000" dirty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7624" y="3429000"/>
            <a:ext cx="7272808" cy="3212976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en-US" altLang="zh-CN" sz="4000" dirty="0" smtClean="0">
                <a:latin typeface="Times New Roman" pitchFamily="18" charset="0"/>
                <a:cs typeface="Times New Roman" pitchFamily="18" charset="0"/>
              </a:rPr>
              <a:t>Facility and its scientific goals</a:t>
            </a:r>
          </a:p>
          <a:p>
            <a:pPr eaLnBrk="1" hangingPunct="1"/>
            <a:r>
              <a:rPr lang="en-US" altLang="zh-CN" sz="4000" dirty="0" smtClean="0">
                <a:latin typeface="Times New Roman" pitchFamily="18" charset="0"/>
                <a:cs typeface="Times New Roman" pitchFamily="18" charset="0"/>
              </a:rPr>
              <a:t>Proposing </a:t>
            </a:r>
            <a:r>
              <a:rPr lang="en-US" altLang="zh-CN" sz="4000" dirty="0" smtClean="0">
                <a:latin typeface="Times New Roman" pitchFamily="18" charset="0"/>
                <a:cs typeface="Times New Roman" pitchFamily="18" charset="0"/>
              </a:rPr>
              <a:t>status and Site</a:t>
            </a:r>
            <a:endParaRPr lang="en-US" altLang="zh-CN" sz="4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zh-CN" sz="4000" dirty="0" smtClean="0">
                <a:latin typeface="Times New Roman" pitchFamily="18" charset="0"/>
                <a:cs typeface="Times New Roman" pitchFamily="18" charset="0"/>
              </a:rPr>
              <a:t>Schedule and prototyping </a:t>
            </a:r>
            <a:endParaRPr lang="en-US" altLang="zh-CN" sz="4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zh-CN" sz="4000" dirty="0" smtClean="0">
                <a:latin typeface="Times New Roman" pitchFamily="18" charset="0"/>
                <a:cs typeface="Times New Roman" pitchFamily="18" charset="0"/>
              </a:rPr>
              <a:t>Results from ARGO-YBJ + prototype Ds</a:t>
            </a:r>
            <a:endParaRPr lang="en-US" altLang="zh-CN" sz="4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altLang="zh-CN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altLang="zh-CN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None/>
            </a:pP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6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2600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altLang="zh-CN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 smtClean="0">
                <a:latin typeface="Times New Roman" pitchFamily="18" charset="0"/>
                <a:cs typeface="Times New Roman" pitchFamily="18" charset="0"/>
              </a:rPr>
              <a:t>RICAP, Rome, </a:t>
            </a:r>
            <a:r>
              <a:rPr lang="en-US" altLang="zh-CN" sz="2600" dirty="0" smtClean="0">
                <a:latin typeface="Times New Roman" pitchFamily="18" charset="0"/>
                <a:cs typeface="Times New Roman" pitchFamily="18" charset="0"/>
              </a:rPr>
              <a:t>Italy, 2013</a:t>
            </a:r>
            <a:endParaRPr lang="en-US" altLang="zh-CN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日期占位符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EFCAE83F-89A4-4FF9-BBDF-158E7A0D7B74}" type="datetime1">
              <a:rPr lang="zh-CN" altLang="en-US" smtClean="0">
                <a:latin typeface="Arial" pitchFamily="34" charset="0"/>
                <a:ea typeface="宋体" pitchFamily="2" charset="-122"/>
              </a:rPr>
              <a:pPr/>
              <a:t>2013/5/24</a:t>
            </a:fld>
            <a:endParaRPr lang="en-US" altLang="zh-CN" smtClean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40963" name="灯片编号占位符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15B2387-1E6B-47FD-947D-B741EC10A2AF}" type="slidenum">
              <a:rPr lang="en-US" altLang="zh-CN" smtClean="0">
                <a:latin typeface="Arial" pitchFamily="34" charset="0"/>
                <a:ea typeface="宋体" pitchFamily="2" charset="-122"/>
              </a:rPr>
              <a:pPr/>
              <a:t>10</a:t>
            </a:fld>
            <a:endParaRPr lang="en-US" altLang="zh-CN" smtClean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25634" name="Rectangle 2"/>
          <p:cNvSpPr>
            <a:spLocks noGrp="1" noChangeArrowheads="1"/>
          </p:cNvSpPr>
          <p:nvPr>
            <p:ph type="body"/>
          </p:nvPr>
        </p:nvSpPr>
        <p:spPr>
          <a:xfrm>
            <a:off x="0" y="1524000"/>
            <a:ext cx="9144000" cy="3282950"/>
          </a:xfrm>
        </p:spPr>
        <p:txBody>
          <a:bodyPr lIns="90000" tIns="46800" rIns="90000" bIns="46800" anchor="t"/>
          <a:lstStyle/>
          <a:p>
            <a:pPr marL="271463" indent="-271463" defTabSz="449263"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altLang="zh-CN" sz="3200" smtClean="0">
                <a:solidFill>
                  <a:schemeClr val="tx1"/>
                </a:solidFill>
              </a:rPr>
              <a:t>It is planned for a construction of 5-6 years</a:t>
            </a:r>
            <a:endParaRPr lang="en-US" sz="37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1463" indent="-271463" algn="l" defTabSz="449263" eaLnBrk="1" hangingPunct="1">
              <a:spcBef>
                <a:spcPts val="5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altLang="zh-CN" sz="3700" b="1" smtClean="0">
                <a:solidFill>
                  <a:schemeClr val="tx1"/>
                </a:solidFill>
              </a:rPr>
              <a:t>                   yrs  </a:t>
            </a:r>
            <a:endParaRPr lang="en-US" sz="3700" b="1" smtClean="0">
              <a:solidFill>
                <a:schemeClr val="tx1"/>
              </a:solidFill>
            </a:endParaRPr>
          </a:p>
          <a:p>
            <a:pPr marL="271463" indent="-271463" algn="l" defTabSz="449263" eaLnBrk="1" hangingPunct="1">
              <a:spcBef>
                <a:spcPts val="5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altLang="zh-CN" sz="1800" b="1" smtClean="0">
                <a:solidFill>
                  <a:srgbClr val="FF0000"/>
                </a:solidFill>
              </a:rPr>
              <a:t>Detector R/D</a:t>
            </a:r>
            <a:r>
              <a:rPr lang="en-US" sz="1800" b="1" smtClean="0">
                <a:solidFill>
                  <a:srgbClr val="FF0000"/>
                </a:solidFill>
              </a:rPr>
              <a:t>：               </a:t>
            </a:r>
            <a:r>
              <a:rPr lang="zh-CN" altLang="en-US" sz="1800" b="1" smtClean="0">
                <a:solidFill>
                  <a:srgbClr val="FF0000"/>
                </a:solidFill>
              </a:rPr>
              <a:t> </a:t>
            </a:r>
            <a:r>
              <a:rPr lang="en-US" sz="1800" b="1" smtClean="0">
                <a:solidFill>
                  <a:srgbClr val="FF0000"/>
                </a:solidFill>
              </a:rPr>
              <a:t> 1.5 </a:t>
            </a:r>
          </a:p>
          <a:p>
            <a:pPr marL="271463" indent="-271463" algn="l" defTabSz="449263" eaLnBrk="1" hangingPunct="1">
              <a:spcBef>
                <a:spcPts val="5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altLang="zh-CN" sz="1800" b="1" smtClean="0">
                <a:solidFill>
                  <a:srgbClr val="009DD9"/>
                </a:solidFill>
              </a:rPr>
              <a:t>FEE R/D</a:t>
            </a:r>
            <a:r>
              <a:rPr lang="en-US" sz="1800" b="1" smtClean="0">
                <a:solidFill>
                  <a:srgbClr val="009DD9"/>
                </a:solidFill>
              </a:rPr>
              <a:t>:                           2   </a:t>
            </a:r>
          </a:p>
          <a:p>
            <a:pPr marL="271463" indent="-271463" algn="l" defTabSz="449263" eaLnBrk="1" hangingPunct="1">
              <a:spcBef>
                <a:spcPts val="5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altLang="zh-CN" sz="1800" b="1" smtClean="0">
                <a:solidFill>
                  <a:srgbClr val="85DFD0"/>
                </a:solidFill>
              </a:rPr>
              <a:t>FEE Production</a:t>
            </a:r>
            <a:r>
              <a:rPr lang="en-US" sz="1800" b="1" smtClean="0">
                <a:solidFill>
                  <a:srgbClr val="85DFD0"/>
                </a:solidFill>
              </a:rPr>
              <a:t>:              1.5</a:t>
            </a:r>
          </a:p>
          <a:p>
            <a:pPr marL="271463" indent="-271463" algn="l" defTabSz="449263" eaLnBrk="1" hangingPunct="1">
              <a:spcBef>
                <a:spcPts val="5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altLang="zh-CN" sz="1800" b="1" smtClean="0">
                <a:solidFill>
                  <a:srgbClr val="E2D700"/>
                </a:solidFill>
              </a:rPr>
              <a:t>DAQ &amp; installation</a:t>
            </a:r>
            <a:r>
              <a:rPr lang="en-US" sz="1800" b="1" smtClean="0">
                <a:solidFill>
                  <a:srgbClr val="E2D700"/>
                </a:solidFill>
              </a:rPr>
              <a:t>:</a:t>
            </a:r>
            <a:r>
              <a:rPr lang="en-US" altLang="zh-CN" sz="1800" b="1" smtClean="0">
                <a:solidFill>
                  <a:srgbClr val="E2D700"/>
                </a:solidFill>
              </a:rPr>
              <a:t>    </a:t>
            </a:r>
            <a:r>
              <a:rPr lang="en-US" sz="1800" b="1" smtClean="0">
                <a:solidFill>
                  <a:srgbClr val="E2D700"/>
                </a:solidFill>
              </a:rPr>
              <a:t>     0.5</a:t>
            </a:r>
          </a:p>
          <a:p>
            <a:pPr marL="271463" indent="-271463" algn="l" defTabSz="449263" eaLnBrk="1" hangingPunct="1">
              <a:spcBef>
                <a:spcPts val="5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altLang="zh-CN" sz="1800" b="1" smtClean="0">
                <a:solidFill>
                  <a:schemeClr val="tx1"/>
                </a:solidFill>
              </a:rPr>
              <a:t>Detector deployment</a:t>
            </a:r>
            <a:r>
              <a:rPr lang="en-US" sz="1800" b="1" smtClean="0">
                <a:solidFill>
                  <a:schemeClr val="tx1"/>
                </a:solidFill>
              </a:rPr>
              <a:t>:   </a:t>
            </a:r>
            <a:r>
              <a:rPr lang="en-US" altLang="zh-CN" sz="1800" b="1" smtClean="0">
                <a:solidFill>
                  <a:schemeClr val="tx1"/>
                </a:solidFill>
              </a:rPr>
              <a:t>  </a:t>
            </a:r>
            <a:r>
              <a:rPr lang="en-US" sz="1800" b="1" smtClean="0">
                <a:solidFill>
                  <a:schemeClr val="tx1"/>
                </a:solidFill>
              </a:rPr>
              <a:t>4   </a:t>
            </a:r>
          </a:p>
          <a:p>
            <a:pPr marL="271463" indent="-271463" algn="l" defTabSz="449263" eaLnBrk="1" hangingPunct="1">
              <a:spcBef>
                <a:spcPts val="5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1800" b="1" smtClean="0">
                <a:solidFill>
                  <a:schemeClr val="tx1"/>
                </a:solidFill>
              </a:rPr>
              <a:t> </a:t>
            </a:r>
            <a:r>
              <a:rPr lang="en-US" sz="1800" b="1" smtClean="0">
                <a:solidFill>
                  <a:srgbClr val="FF0066"/>
                </a:solidFill>
              </a:rPr>
              <a:t>1</a:t>
            </a:r>
            <a:r>
              <a:rPr lang="en-US" altLang="zh-CN" sz="1800" b="1" smtClean="0">
                <a:solidFill>
                  <a:srgbClr val="FF0066"/>
                </a:solidFill>
              </a:rPr>
              <a:t>% array test run</a:t>
            </a:r>
            <a:r>
              <a:rPr lang="en-US" sz="1800" b="1" smtClean="0">
                <a:solidFill>
                  <a:srgbClr val="FF0066"/>
                </a:solidFill>
              </a:rPr>
              <a:t>:      </a:t>
            </a:r>
            <a:r>
              <a:rPr lang="en-US" altLang="zh-CN" sz="1800" b="1" smtClean="0">
                <a:solidFill>
                  <a:srgbClr val="FF0066"/>
                </a:solidFill>
              </a:rPr>
              <a:t>  </a:t>
            </a:r>
            <a:r>
              <a:rPr lang="en-US" sz="1800" b="1" smtClean="0">
                <a:solidFill>
                  <a:srgbClr val="FF0066"/>
                </a:solidFill>
              </a:rPr>
              <a:t>   1    </a:t>
            </a:r>
          </a:p>
        </p:txBody>
      </p:sp>
      <p:sp>
        <p:nvSpPr>
          <p:cNvPr id="325635" name="Rectangle 3"/>
          <p:cNvSpPr>
            <a:spLocks noGrp="1" noChangeArrowheads="1"/>
          </p:cNvSpPr>
          <p:nvPr>
            <p:ph type="title" idx="1"/>
          </p:nvPr>
        </p:nvSpPr>
        <p:spPr>
          <a:xfrm>
            <a:off x="0" y="457200"/>
            <a:ext cx="9144000" cy="717550"/>
          </a:xfrm>
        </p:spPr>
        <p:txBody>
          <a:bodyPr lIns="0" tIns="46800" rIns="0" bIns="0" anchor="b"/>
          <a:lstStyle/>
          <a:p>
            <a:pPr marL="0" indent="0" algn="ctr" defTabSz="449263" eaLnBrk="1" hangingPunct="1">
              <a:spcBef>
                <a:spcPct val="0"/>
              </a:spcBef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zh-CN" sz="3600" b="1" smtClean="0">
                <a:solidFill>
                  <a:srgbClr val="FF3300"/>
                </a:solidFill>
              </a:rPr>
              <a:t>Observatory Construction </a:t>
            </a:r>
            <a:endParaRPr lang="en-US" sz="3600" b="1" smtClean="0">
              <a:solidFill>
                <a:srgbClr val="FF3300"/>
              </a:solidFill>
            </a:endParaRP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4499992" y="2060575"/>
            <a:ext cx="4210050" cy="2587625"/>
            <a:chOff x="2964" y="1112"/>
            <a:chExt cx="2652" cy="1630"/>
          </a:xfrm>
        </p:grpSpPr>
        <p:sp>
          <p:nvSpPr>
            <p:cNvPr id="40969" name="Line 5"/>
            <p:cNvSpPr>
              <a:spLocks noChangeShapeType="1"/>
            </p:cNvSpPr>
            <p:nvPr/>
          </p:nvSpPr>
          <p:spPr bwMode="auto">
            <a:xfrm>
              <a:off x="3689" y="2447"/>
              <a:ext cx="1879" cy="1"/>
            </a:xfrm>
            <a:prstGeom prst="line">
              <a:avLst/>
            </a:prstGeom>
            <a:noFill/>
            <a:ln w="1364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970" name="Line 6"/>
            <p:cNvSpPr>
              <a:spLocks noChangeShapeType="1"/>
            </p:cNvSpPr>
            <p:nvPr/>
          </p:nvSpPr>
          <p:spPr bwMode="auto">
            <a:xfrm>
              <a:off x="2964" y="2143"/>
              <a:ext cx="692" cy="1"/>
            </a:xfrm>
            <a:prstGeom prst="line">
              <a:avLst/>
            </a:prstGeom>
            <a:noFill/>
            <a:ln w="136440">
              <a:solidFill>
                <a:srgbClr val="009DD9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971" name="Line 7"/>
            <p:cNvSpPr>
              <a:spLocks noChangeShapeType="1"/>
            </p:cNvSpPr>
            <p:nvPr/>
          </p:nvSpPr>
          <p:spPr bwMode="auto">
            <a:xfrm>
              <a:off x="3695" y="1943"/>
              <a:ext cx="186" cy="2"/>
            </a:xfrm>
            <a:prstGeom prst="line">
              <a:avLst/>
            </a:prstGeom>
            <a:noFill/>
            <a:ln w="136440">
              <a:solidFill>
                <a:srgbClr val="E2D7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972" name="Line 8"/>
            <p:cNvSpPr>
              <a:spLocks noChangeShapeType="1"/>
            </p:cNvSpPr>
            <p:nvPr/>
          </p:nvSpPr>
          <p:spPr bwMode="auto">
            <a:xfrm flipV="1">
              <a:off x="3312" y="2448"/>
              <a:ext cx="384" cy="0"/>
            </a:xfrm>
            <a:prstGeom prst="line">
              <a:avLst/>
            </a:prstGeom>
            <a:noFill/>
            <a:ln w="136440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973" name="Line 9"/>
            <p:cNvSpPr>
              <a:spLocks noChangeShapeType="1"/>
            </p:cNvSpPr>
            <p:nvPr/>
          </p:nvSpPr>
          <p:spPr bwMode="auto">
            <a:xfrm>
              <a:off x="2976" y="1614"/>
              <a:ext cx="2640" cy="18"/>
            </a:xfrm>
            <a:prstGeom prst="line">
              <a:avLst/>
            </a:prstGeom>
            <a:noFill/>
            <a:ln w="4752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974" name="Line 10"/>
            <p:cNvSpPr>
              <a:spLocks noChangeShapeType="1"/>
            </p:cNvSpPr>
            <p:nvPr/>
          </p:nvSpPr>
          <p:spPr bwMode="auto">
            <a:xfrm>
              <a:off x="2964" y="1945"/>
              <a:ext cx="589" cy="1"/>
            </a:xfrm>
            <a:prstGeom prst="line">
              <a:avLst/>
            </a:prstGeom>
            <a:noFill/>
            <a:ln w="1364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975" name="Line 11"/>
            <p:cNvSpPr>
              <a:spLocks noChangeShapeType="1"/>
            </p:cNvSpPr>
            <p:nvPr/>
          </p:nvSpPr>
          <p:spPr bwMode="auto">
            <a:xfrm>
              <a:off x="3688" y="2143"/>
              <a:ext cx="583" cy="1"/>
            </a:xfrm>
            <a:prstGeom prst="line">
              <a:avLst/>
            </a:prstGeom>
            <a:noFill/>
            <a:ln w="136440">
              <a:solidFill>
                <a:srgbClr val="85DFD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976" name="Line 12"/>
            <p:cNvSpPr>
              <a:spLocks noChangeShapeType="1"/>
            </p:cNvSpPr>
            <p:nvPr/>
          </p:nvSpPr>
          <p:spPr bwMode="auto">
            <a:xfrm>
              <a:off x="3689" y="1483"/>
              <a:ext cx="1" cy="125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977" name="Text Box 13"/>
            <p:cNvSpPr txBox="1">
              <a:spLocks noChangeArrowheads="1"/>
            </p:cNvSpPr>
            <p:nvPr/>
          </p:nvSpPr>
          <p:spPr bwMode="auto">
            <a:xfrm>
              <a:off x="4108" y="1112"/>
              <a:ext cx="943" cy="23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l" defTabSz="449263">
                <a:spcBef>
                  <a:spcPts val="112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altLang="zh-CN" b="1" dirty="0">
                  <a:solidFill>
                    <a:srgbClr val="000000"/>
                  </a:solidFill>
                  <a:ea typeface="黑体" pitchFamily="49" charset="-122"/>
                </a:rPr>
                <a:t>6 yrs</a:t>
              </a:r>
            </a:p>
          </p:txBody>
        </p:sp>
        <p:sp>
          <p:nvSpPr>
            <p:cNvPr id="40978" name="Text Box 14"/>
            <p:cNvSpPr txBox="1">
              <a:spLocks noChangeArrowheads="1"/>
            </p:cNvSpPr>
            <p:nvPr/>
          </p:nvSpPr>
          <p:spPr bwMode="auto">
            <a:xfrm>
              <a:off x="3518" y="1243"/>
              <a:ext cx="943" cy="2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l" defTabSz="449263">
                <a:spcBef>
                  <a:spcPts val="112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altLang="zh-CN" b="1" dirty="0">
                  <a:solidFill>
                    <a:srgbClr val="000000"/>
                  </a:solidFill>
                  <a:ea typeface="黑体" pitchFamily="49" charset="-122"/>
                </a:rPr>
                <a:t>now</a:t>
              </a:r>
            </a:p>
          </p:txBody>
        </p:sp>
        <p:sp>
          <p:nvSpPr>
            <p:cNvPr id="40979" name="Line 23"/>
            <p:cNvSpPr>
              <a:spLocks noChangeShapeType="1"/>
            </p:cNvSpPr>
            <p:nvPr/>
          </p:nvSpPr>
          <p:spPr bwMode="auto">
            <a:xfrm>
              <a:off x="3407" y="1488"/>
              <a:ext cx="1" cy="1254"/>
            </a:xfrm>
            <a:prstGeom prst="line">
              <a:avLst/>
            </a:prstGeom>
            <a:noFill/>
            <a:ln w="9398">
              <a:solidFill>
                <a:schemeClr val="bg2"/>
              </a:solidFill>
              <a:prstDash val="dash"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980" name="Line 24"/>
            <p:cNvSpPr>
              <a:spLocks noChangeShapeType="1"/>
            </p:cNvSpPr>
            <p:nvPr/>
          </p:nvSpPr>
          <p:spPr bwMode="auto">
            <a:xfrm>
              <a:off x="3839" y="1482"/>
              <a:ext cx="1" cy="1254"/>
            </a:xfrm>
            <a:prstGeom prst="line">
              <a:avLst/>
            </a:prstGeom>
            <a:noFill/>
            <a:ln w="9398">
              <a:solidFill>
                <a:schemeClr val="bg2"/>
              </a:solidFill>
              <a:prstDash val="dash"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981" name="Line 25"/>
            <p:cNvSpPr>
              <a:spLocks noChangeShapeType="1"/>
            </p:cNvSpPr>
            <p:nvPr/>
          </p:nvSpPr>
          <p:spPr bwMode="auto">
            <a:xfrm>
              <a:off x="4271" y="1482"/>
              <a:ext cx="1" cy="1254"/>
            </a:xfrm>
            <a:prstGeom prst="line">
              <a:avLst/>
            </a:prstGeom>
            <a:noFill/>
            <a:ln w="9398">
              <a:solidFill>
                <a:schemeClr val="bg2"/>
              </a:solidFill>
              <a:prstDash val="dash"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982" name="Line 26"/>
            <p:cNvSpPr>
              <a:spLocks noChangeShapeType="1"/>
            </p:cNvSpPr>
            <p:nvPr/>
          </p:nvSpPr>
          <p:spPr bwMode="auto">
            <a:xfrm>
              <a:off x="4703" y="1482"/>
              <a:ext cx="1" cy="1254"/>
            </a:xfrm>
            <a:prstGeom prst="line">
              <a:avLst/>
            </a:prstGeom>
            <a:noFill/>
            <a:ln w="9398">
              <a:solidFill>
                <a:schemeClr val="bg2"/>
              </a:solidFill>
              <a:prstDash val="dash"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983" name="Line 27"/>
            <p:cNvSpPr>
              <a:spLocks noChangeShapeType="1"/>
            </p:cNvSpPr>
            <p:nvPr/>
          </p:nvSpPr>
          <p:spPr bwMode="auto">
            <a:xfrm>
              <a:off x="5135" y="1482"/>
              <a:ext cx="1" cy="1254"/>
            </a:xfrm>
            <a:prstGeom prst="line">
              <a:avLst/>
            </a:prstGeom>
            <a:noFill/>
            <a:ln w="9398">
              <a:solidFill>
                <a:schemeClr val="bg2"/>
              </a:solidFill>
              <a:prstDash val="dash"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0968" name="矩形 23"/>
          <p:cNvSpPr>
            <a:spLocks noChangeArrowheads="1"/>
          </p:cNvSpPr>
          <p:nvPr/>
        </p:nvSpPr>
        <p:spPr bwMode="auto">
          <a:xfrm>
            <a:off x="228600" y="5029200"/>
            <a:ext cx="8686800" cy="16002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US" altLang="zh-CN" sz="3200" dirty="0" smtClean="0"/>
              <a:t>All technology that will be used in LHAASO are</a:t>
            </a:r>
          </a:p>
          <a:p>
            <a:r>
              <a:rPr lang="en-US" altLang="zh-CN" sz="3200" dirty="0" smtClean="0"/>
              <a:t> tested with engineering arrays at scales of</a:t>
            </a:r>
          </a:p>
          <a:p>
            <a:r>
              <a:rPr lang="en-US" altLang="zh-CN" sz="3200" dirty="0" smtClean="0"/>
              <a:t> 1%-10% of the full project </a:t>
            </a:r>
            <a:endParaRPr lang="en-US" altLang="zh-CN" sz="32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YBJ"/>
          <p:cNvPicPr>
            <a:picLocks noChangeAspect="1" noChangeArrowheads="1"/>
          </p:cNvPicPr>
          <p:nvPr/>
        </p:nvPicPr>
        <p:blipFill>
          <a:blip r:embed="rId3" cstate="print">
            <a:lum bright="-18000" contrast="-46000"/>
          </a:blip>
          <a:srcRect l="44975" t="13361" r="28027" b="61755"/>
          <a:stretch>
            <a:fillRect/>
          </a:stretch>
        </p:blipFill>
        <p:spPr bwMode="auto">
          <a:xfrm>
            <a:off x="0" y="-20638"/>
            <a:ext cx="9144000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5056187"/>
          </a:xfrm>
        </p:spPr>
        <p:txBody>
          <a:bodyPr/>
          <a:lstStyle/>
          <a:p>
            <a:pPr marL="273050" indent="-273050" eaLnBrk="1" hangingPunct="1"/>
            <a:r>
              <a:rPr lang="en-US" altLang="zh-CN" b="1" smtClean="0">
                <a:solidFill>
                  <a:schemeClr val="bg1"/>
                </a:solidFill>
              </a:rPr>
              <a:t>1% engineering array near the ARGO detector with a budget of ~1M euro since 2009</a:t>
            </a:r>
          </a:p>
        </p:txBody>
      </p:sp>
      <p:sp>
        <p:nvSpPr>
          <p:cNvPr id="36868" name="Oval 40"/>
          <p:cNvSpPr>
            <a:spLocks noChangeAspect="1" noChangeArrowheads="1"/>
          </p:cNvSpPr>
          <p:nvPr/>
        </p:nvSpPr>
        <p:spPr bwMode="auto">
          <a:xfrm rot="-1059531">
            <a:off x="911225" y="2678113"/>
            <a:ext cx="276225" cy="249237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6869" name="Rectangle 37"/>
          <p:cNvSpPr>
            <a:spLocks noChangeAspect="1" noChangeArrowheads="1"/>
          </p:cNvSpPr>
          <p:nvPr/>
        </p:nvSpPr>
        <p:spPr bwMode="auto">
          <a:xfrm rot="-1059531">
            <a:off x="2135188" y="4622800"/>
            <a:ext cx="254000" cy="227013"/>
          </a:xfrm>
          <a:prstGeom prst="rect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zh-CN">
              <a:solidFill>
                <a:schemeClr val="hlink"/>
              </a:solidFill>
            </a:endParaRPr>
          </a:p>
        </p:txBody>
      </p:sp>
      <p:sp>
        <p:nvSpPr>
          <p:cNvPr id="36870" name="Rectangle 38"/>
          <p:cNvSpPr>
            <a:spLocks noChangeAspect="1" noChangeArrowheads="1"/>
          </p:cNvSpPr>
          <p:nvPr/>
        </p:nvSpPr>
        <p:spPr bwMode="auto">
          <a:xfrm rot="-1059531">
            <a:off x="2062163" y="4406900"/>
            <a:ext cx="255587" cy="227013"/>
          </a:xfrm>
          <a:prstGeom prst="rect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zh-CN">
              <a:solidFill>
                <a:schemeClr val="hlink"/>
              </a:solidFill>
            </a:endParaRPr>
          </a:p>
        </p:txBody>
      </p:sp>
      <p:sp>
        <p:nvSpPr>
          <p:cNvPr id="36871" name="Rectangle 35"/>
          <p:cNvSpPr>
            <a:spLocks noChangeAspect="1" noChangeArrowheads="1"/>
          </p:cNvSpPr>
          <p:nvPr/>
        </p:nvSpPr>
        <p:spPr bwMode="auto">
          <a:xfrm rot="-1059531">
            <a:off x="1774825" y="3470275"/>
            <a:ext cx="254000" cy="228600"/>
          </a:xfrm>
          <a:prstGeom prst="rect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zh-CN">
              <a:solidFill>
                <a:schemeClr val="hlink"/>
              </a:solidFill>
            </a:endParaRPr>
          </a:p>
        </p:txBody>
      </p:sp>
      <p:sp>
        <p:nvSpPr>
          <p:cNvPr id="36872" name="Rectangle 36"/>
          <p:cNvSpPr>
            <a:spLocks noChangeAspect="1" noChangeArrowheads="1"/>
          </p:cNvSpPr>
          <p:nvPr/>
        </p:nvSpPr>
        <p:spPr bwMode="auto">
          <a:xfrm rot="-1059531">
            <a:off x="1703388" y="3254375"/>
            <a:ext cx="254000" cy="227013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zh-CN">
              <a:solidFill>
                <a:schemeClr val="hlink"/>
              </a:solidFill>
            </a:endParaRPr>
          </a:p>
        </p:txBody>
      </p:sp>
      <p:sp>
        <p:nvSpPr>
          <p:cNvPr id="36873" name="Oval 39"/>
          <p:cNvSpPr>
            <a:spLocks noChangeAspect="1" noChangeArrowheads="1"/>
          </p:cNvSpPr>
          <p:nvPr/>
        </p:nvSpPr>
        <p:spPr bwMode="auto">
          <a:xfrm rot="-1059531">
            <a:off x="1198563" y="2606675"/>
            <a:ext cx="276225" cy="249238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6874" name="Oval 43"/>
          <p:cNvSpPr>
            <a:spLocks noChangeAspect="1" noChangeArrowheads="1"/>
          </p:cNvSpPr>
          <p:nvPr/>
        </p:nvSpPr>
        <p:spPr bwMode="auto">
          <a:xfrm rot="-1059531">
            <a:off x="1270000" y="2822575"/>
            <a:ext cx="276225" cy="249238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6875" name="Oval 44"/>
          <p:cNvSpPr>
            <a:spLocks noChangeAspect="1" noChangeArrowheads="1"/>
          </p:cNvSpPr>
          <p:nvPr/>
        </p:nvSpPr>
        <p:spPr bwMode="auto">
          <a:xfrm rot="-1059531">
            <a:off x="995363" y="2906713"/>
            <a:ext cx="276225" cy="246062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6876" name="Oval 42"/>
          <p:cNvSpPr>
            <a:spLocks noChangeAspect="1" noChangeArrowheads="1"/>
          </p:cNvSpPr>
          <p:nvPr/>
        </p:nvSpPr>
        <p:spPr bwMode="auto">
          <a:xfrm rot="-1059531">
            <a:off x="838200" y="2436813"/>
            <a:ext cx="277813" cy="249237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2" name="Group 45"/>
          <p:cNvGrpSpPr>
            <a:grpSpLocks noChangeAspect="1"/>
          </p:cNvGrpSpPr>
          <p:nvPr/>
        </p:nvGrpSpPr>
        <p:grpSpPr bwMode="auto">
          <a:xfrm rot="-1059531">
            <a:off x="1462088" y="2246313"/>
            <a:ext cx="292100" cy="735012"/>
            <a:chOff x="3119" y="1257"/>
            <a:chExt cx="152" cy="425"/>
          </a:xfrm>
        </p:grpSpPr>
        <p:sp>
          <p:nvSpPr>
            <p:cNvPr id="36894" name="Oval 46"/>
            <p:cNvSpPr>
              <a:spLocks noChangeAspect="1" noChangeArrowheads="1"/>
            </p:cNvSpPr>
            <p:nvPr/>
          </p:nvSpPr>
          <p:spPr bwMode="auto">
            <a:xfrm>
              <a:off x="3124" y="1538"/>
              <a:ext cx="144" cy="14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6895" name="Oval 47"/>
            <p:cNvSpPr>
              <a:spLocks noChangeAspect="1" noChangeArrowheads="1"/>
            </p:cNvSpPr>
            <p:nvPr/>
          </p:nvSpPr>
          <p:spPr bwMode="auto">
            <a:xfrm>
              <a:off x="3119" y="1401"/>
              <a:ext cx="144" cy="14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6896" name="Oval 48"/>
            <p:cNvSpPr>
              <a:spLocks noChangeAspect="1" noChangeArrowheads="1"/>
            </p:cNvSpPr>
            <p:nvPr/>
          </p:nvSpPr>
          <p:spPr bwMode="auto">
            <a:xfrm>
              <a:off x="3127" y="1257"/>
              <a:ext cx="144" cy="14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36878" name="Oval 41"/>
          <p:cNvSpPr>
            <a:spLocks noChangeAspect="1" noChangeArrowheads="1"/>
          </p:cNvSpPr>
          <p:nvPr/>
        </p:nvSpPr>
        <p:spPr bwMode="auto">
          <a:xfrm rot="-1059531">
            <a:off x="1127125" y="2357438"/>
            <a:ext cx="276225" cy="249237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6879" name="Rectangle 3"/>
          <p:cNvSpPr>
            <a:spLocks noGrp="1" noChangeArrowheads="1"/>
          </p:cNvSpPr>
          <p:nvPr>
            <p:ph type="title"/>
          </p:nvPr>
        </p:nvSpPr>
        <p:spPr>
          <a:xfrm>
            <a:off x="239713" y="152400"/>
            <a:ext cx="8675687" cy="809625"/>
          </a:xfrm>
        </p:spPr>
        <p:txBody>
          <a:bodyPr/>
          <a:lstStyle/>
          <a:p>
            <a:pPr eaLnBrk="1" hangingPunct="1"/>
            <a:r>
              <a:rPr lang="en-US" altLang="zh-CN" sz="4000" b="1" smtClean="0">
                <a:solidFill>
                  <a:schemeClr val="bg1"/>
                </a:solidFill>
              </a:rPr>
              <a:t>Prototype of LHAASO at Tibet site</a:t>
            </a:r>
          </a:p>
        </p:txBody>
      </p:sp>
      <p:sp>
        <p:nvSpPr>
          <p:cNvPr id="36882" name="Rectangle 49"/>
          <p:cNvSpPr>
            <a:spLocks noChangeArrowheads="1"/>
          </p:cNvSpPr>
          <p:nvPr/>
        </p:nvSpPr>
        <p:spPr bwMode="auto">
          <a:xfrm rot="-1159741">
            <a:off x="7380288" y="3933825"/>
            <a:ext cx="792162" cy="790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l-GR" altLang="zh-CN" b="1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μ</a:t>
            </a:r>
          </a:p>
        </p:txBody>
      </p:sp>
      <p:pic>
        <p:nvPicPr>
          <p:cNvPr id="268344" name="Picture 5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1428750"/>
            <a:ext cx="5410200" cy="4057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3" name="Group 57"/>
          <p:cNvGrpSpPr>
            <a:grpSpLocks/>
          </p:cNvGrpSpPr>
          <p:nvPr/>
        </p:nvGrpSpPr>
        <p:grpSpPr bwMode="auto">
          <a:xfrm>
            <a:off x="1752600" y="3276600"/>
            <a:ext cx="5334000" cy="1981200"/>
            <a:chOff x="864" y="2034"/>
            <a:chExt cx="3660" cy="1466"/>
          </a:xfrm>
        </p:grpSpPr>
        <p:pic>
          <p:nvPicPr>
            <p:cNvPr id="36886" name="Picture 7" descr="IMG_2445"/>
            <p:cNvPicPr>
              <a:picLocks noChangeAspect="1" noChangeArrowheads="1"/>
            </p:cNvPicPr>
            <p:nvPr/>
          </p:nvPicPr>
          <p:blipFill>
            <a:blip r:embed="rId5" cstate="print"/>
            <a:srcRect t="28654" b="11725"/>
            <a:stretch>
              <a:fillRect/>
            </a:stretch>
          </p:blipFill>
          <p:spPr bwMode="auto">
            <a:xfrm rot="-487486">
              <a:off x="864" y="2736"/>
              <a:ext cx="1872" cy="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87" name="Picture 7" descr="IMG_2445"/>
            <p:cNvPicPr>
              <a:picLocks noChangeAspect="1" noChangeArrowheads="1"/>
            </p:cNvPicPr>
            <p:nvPr/>
          </p:nvPicPr>
          <p:blipFill>
            <a:blip r:embed="rId6" cstate="print"/>
            <a:srcRect t="28654" b="11725"/>
            <a:stretch>
              <a:fillRect/>
            </a:stretch>
          </p:blipFill>
          <p:spPr bwMode="auto">
            <a:xfrm rot="-487486">
              <a:off x="3504" y="2400"/>
              <a:ext cx="1020" cy="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88" name="Picture 7" descr="IMG_2445"/>
            <p:cNvPicPr>
              <a:picLocks noChangeAspect="1" noChangeArrowheads="1"/>
            </p:cNvPicPr>
            <p:nvPr/>
          </p:nvPicPr>
          <p:blipFill>
            <a:blip r:embed="rId7" cstate="print"/>
            <a:srcRect t="28654" b="11725"/>
            <a:stretch>
              <a:fillRect/>
            </a:stretch>
          </p:blipFill>
          <p:spPr bwMode="auto">
            <a:xfrm rot="-487486">
              <a:off x="1152" y="2304"/>
              <a:ext cx="734" cy="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89" name="Picture 7" descr="IMG_2445"/>
            <p:cNvPicPr>
              <a:picLocks noChangeAspect="1" noChangeArrowheads="1"/>
            </p:cNvPicPr>
            <p:nvPr/>
          </p:nvPicPr>
          <p:blipFill>
            <a:blip r:embed="rId8" cstate="print"/>
            <a:srcRect t="28654" b="11725"/>
            <a:stretch>
              <a:fillRect/>
            </a:stretch>
          </p:blipFill>
          <p:spPr bwMode="auto">
            <a:xfrm rot="-487486">
              <a:off x="3026" y="2164"/>
              <a:ext cx="543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90" name="Picture 7" descr="IMG_2445"/>
            <p:cNvPicPr>
              <a:picLocks noChangeAspect="1" noChangeArrowheads="1"/>
            </p:cNvPicPr>
            <p:nvPr/>
          </p:nvPicPr>
          <p:blipFill>
            <a:blip r:embed="rId9" cstate="print"/>
            <a:srcRect t="28654" b="11725"/>
            <a:stretch>
              <a:fillRect/>
            </a:stretch>
          </p:blipFill>
          <p:spPr bwMode="auto">
            <a:xfrm rot="-487486">
              <a:off x="4035" y="2099"/>
              <a:ext cx="384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91" name="Picture 7" descr="IMG_2445"/>
            <p:cNvPicPr>
              <a:picLocks noChangeAspect="1" noChangeArrowheads="1"/>
            </p:cNvPicPr>
            <p:nvPr/>
          </p:nvPicPr>
          <p:blipFill>
            <a:blip r:embed="rId10" cstate="print"/>
            <a:srcRect t="28654" b="11725"/>
            <a:stretch>
              <a:fillRect/>
            </a:stretch>
          </p:blipFill>
          <p:spPr bwMode="auto">
            <a:xfrm rot="-487486">
              <a:off x="2354" y="2112"/>
              <a:ext cx="288" cy="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92" name="Picture 7" descr="IMG_2445"/>
            <p:cNvPicPr>
              <a:picLocks noChangeAspect="1" noChangeArrowheads="1"/>
            </p:cNvPicPr>
            <p:nvPr/>
          </p:nvPicPr>
          <p:blipFill>
            <a:blip r:embed="rId11" cstate="print"/>
            <a:srcRect t="28654" b="11725"/>
            <a:stretch>
              <a:fillRect/>
            </a:stretch>
          </p:blipFill>
          <p:spPr bwMode="auto">
            <a:xfrm rot="-487486">
              <a:off x="1009" y="2128"/>
              <a:ext cx="240" cy="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93" name="Picture 7" descr="IMG_2445"/>
            <p:cNvPicPr>
              <a:picLocks noChangeAspect="1" noChangeArrowheads="1"/>
            </p:cNvPicPr>
            <p:nvPr/>
          </p:nvPicPr>
          <p:blipFill>
            <a:blip r:embed="rId12" cstate="print"/>
            <a:srcRect t="28654" b="11725"/>
            <a:stretch>
              <a:fillRect/>
            </a:stretch>
          </p:blipFill>
          <p:spPr bwMode="auto">
            <a:xfrm rot="-487486">
              <a:off x="3649" y="2034"/>
              <a:ext cx="192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8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848" y="548680"/>
            <a:ext cx="447983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2441" y="548680"/>
            <a:ext cx="3917149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501007"/>
            <a:ext cx="4080833" cy="307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717031"/>
            <a:ext cx="4141215" cy="2768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5696" y="2564904"/>
            <a:ext cx="5451450" cy="2104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1772816"/>
            <a:ext cx="697230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YBJ"/>
          <p:cNvPicPr>
            <a:picLocks noChangeAspect="1" noChangeArrowheads="1"/>
          </p:cNvPicPr>
          <p:nvPr/>
        </p:nvPicPr>
        <p:blipFill>
          <a:blip r:embed="rId3" cstate="print">
            <a:lum bright="-18000" contrast="-46000"/>
          </a:blip>
          <a:srcRect l="44975" t="13361" r="28027" b="61755"/>
          <a:stretch>
            <a:fillRect/>
          </a:stretch>
        </p:blipFill>
        <p:spPr bwMode="auto">
          <a:xfrm>
            <a:off x="0" y="-20638"/>
            <a:ext cx="9144000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5056187"/>
          </a:xfrm>
        </p:spPr>
        <p:txBody>
          <a:bodyPr/>
          <a:lstStyle/>
          <a:p>
            <a:pPr marL="273050" indent="-273050" eaLnBrk="1" hangingPunct="1"/>
            <a:r>
              <a:rPr lang="en-US" altLang="zh-CN" b="1" smtClean="0">
                <a:solidFill>
                  <a:schemeClr val="bg1"/>
                </a:solidFill>
              </a:rPr>
              <a:t>1% engineering array near the ARGO detector with a budget of ~1M euro since 2009</a:t>
            </a:r>
          </a:p>
        </p:txBody>
      </p:sp>
      <p:sp>
        <p:nvSpPr>
          <p:cNvPr id="36868" name="Oval 40"/>
          <p:cNvSpPr>
            <a:spLocks noChangeAspect="1" noChangeArrowheads="1"/>
          </p:cNvSpPr>
          <p:nvPr/>
        </p:nvSpPr>
        <p:spPr bwMode="auto">
          <a:xfrm rot="-1059531">
            <a:off x="911225" y="2678113"/>
            <a:ext cx="276225" cy="249237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6869" name="Rectangle 37"/>
          <p:cNvSpPr>
            <a:spLocks noChangeAspect="1" noChangeArrowheads="1"/>
          </p:cNvSpPr>
          <p:nvPr/>
        </p:nvSpPr>
        <p:spPr bwMode="auto">
          <a:xfrm rot="-1059531">
            <a:off x="2135188" y="4622800"/>
            <a:ext cx="254000" cy="227013"/>
          </a:xfrm>
          <a:prstGeom prst="rect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zh-CN">
              <a:solidFill>
                <a:schemeClr val="hlink"/>
              </a:solidFill>
            </a:endParaRPr>
          </a:p>
        </p:txBody>
      </p:sp>
      <p:sp>
        <p:nvSpPr>
          <p:cNvPr id="36870" name="Rectangle 38"/>
          <p:cNvSpPr>
            <a:spLocks noChangeAspect="1" noChangeArrowheads="1"/>
          </p:cNvSpPr>
          <p:nvPr/>
        </p:nvSpPr>
        <p:spPr bwMode="auto">
          <a:xfrm rot="-1059531">
            <a:off x="2062163" y="4406900"/>
            <a:ext cx="255587" cy="227013"/>
          </a:xfrm>
          <a:prstGeom prst="rect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zh-CN">
              <a:solidFill>
                <a:schemeClr val="hlink"/>
              </a:solidFill>
            </a:endParaRPr>
          </a:p>
        </p:txBody>
      </p:sp>
      <p:sp>
        <p:nvSpPr>
          <p:cNvPr id="36871" name="Rectangle 35"/>
          <p:cNvSpPr>
            <a:spLocks noChangeAspect="1" noChangeArrowheads="1"/>
          </p:cNvSpPr>
          <p:nvPr/>
        </p:nvSpPr>
        <p:spPr bwMode="auto">
          <a:xfrm rot="-1059531">
            <a:off x="1774825" y="3470275"/>
            <a:ext cx="254000" cy="228600"/>
          </a:xfrm>
          <a:prstGeom prst="rect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zh-CN">
              <a:solidFill>
                <a:schemeClr val="hlink"/>
              </a:solidFill>
            </a:endParaRPr>
          </a:p>
        </p:txBody>
      </p:sp>
      <p:sp>
        <p:nvSpPr>
          <p:cNvPr id="36872" name="Rectangle 36"/>
          <p:cNvSpPr>
            <a:spLocks noChangeAspect="1" noChangeArrowheads="1"/>
          </p:cNvSpPr>
          <p:nvPr/>
        </p:nvSpPr>
        <p:spPr bwMode="auto">
          <a:xfrm rot="-1059531">
            <a:off x="1703388" y="3254375"/>
            <a:ext cx="254000" cy="227013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zh-CN">
              <a:solidFill>
                <a:schemeClr val="hlink"/>
              </a:solidFill>
            </a:endParaRPr>
          </a:p>
        </p:txBody>
      </p:sp>
      <p:sp>
        <p:nvSpPr>
          <p:cNvPr id="36873" name="Oval 39"/>
          <p:cNvSpPr>
            <a:spLocks noChangeAspect="1" noChangeArrowheads="1"/>
          </p:cNvSpPr>
          <p:nvPr/>
        </p:nvSpPr>
        <p:spPr bwMode="auto">
          <a:xfrm rot="-1059531">
            <a:off x="1198563" y="2606675"/>
            <a:ext cx="276225" cy="249238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6874" name="Oval 43"/>
          <p:cNvSpPr>
            <a:spLocks noChangeAspect="1" noChangeArrowheads="1"/>
          </p:cNvSpPr>
          <p:nvPr/>
        </p:nvSpPr>
        <p:spPr bwMode="auto">
          <a:xfrm rot="-1059531">
            <a:off x="1270000" y="2822575"/>
            <a:ext cx="276225" cy="249238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6875" name="Oval 44"/>
          <p:cNvSpPr>
            <a:spLocks noChangeAspect="1" noChangeArrowheads="1"/>
          </p:cNvSpPr>
          <p:nvPr/>
        </p:nvSpPr>
        <p:spPr bwMode="auto">
          <a:xfrm rot="-1059531">
            <a:off x="995363" y="2906713"/>
            <a:ext cx="276225" cy="246062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6876" name="Oval 42"/>
          <p:cNvSpPr>
            <a:spLocks noChangeAspect="1" noChangeArrowheads="1"/>
          </p:cNvSpPr>
          <p:nvPr/>
        </p:nvSpPr>
        <p:spPr bwMode="auto">
          <a:xfrm rot="-1059531">
            <a:off x="838200" y="2436813"/>
            <a:ext cx="277813" cy="249237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2" name="Group 45"/>
          <p:cNvGrpSpPr>
            <a:grpSpLocks noChangeAspect="1"/>
          </p:cNvGrpSpPr>
          <p:nvPr/>
        </p:nvGrpSpPr>
        <p:grpSpPr bwMode="auto">
          <a:xfrm rot="-1059531">
            <a:off x="1462088" y="2246313"/>
            <a:ext cx="292100" cy="735012"/>
            <a:chOff x="3119" y="1257"/>
            <a:chExt cx="152" cy="425"/>
          </a:xfrm>
        </p:grpSpPr>
        <p:sp>
          <p:nvSpPr>
            <p:cNvPr id="36894" name="Oval 46"/>
            <p:cNvSpPr>
              <a:spLocks noChangeAspect="1" noChangeArrowheads="1"/>
            </p:cNvSpPr>
            <p:nvPr/>
          </p:nvSpPr>
          <p:spPr bwMode="auto">
            <a:xfrm>
              <a:off x="3124" y="1538"/>
              <a:ext cx="144" cy="14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6895" name="Oval 47"/>
            <p:cNvSpPr>
              <a:spLocks noChangeAspect="1" noChangeArrowheads="1"/>
            </p:cNvSpPr>
            <p:nvPr/>
          </p:nvSpPr>
          <p:spPr bwMode="auto">
            <a:xfrm>
              <a:off x="3119" y="1401"/>
              <a:ext cx="144" cy="14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6896" name="Oval 48"/>
            <p:cNvSpPr>
              <a:spLocks noChangeAspect="1" noChangeArrowheads="1"/>
            </p:cNvSpPr>
            <p:nvPr/>
          </p:nvSpPr>
          <p:spPr bwMode="auto">
            <a:xfrm>
              <a:off x="3127" y="1257"/>
              <a:ext cx="144" cy="14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36878" name="Oval 41"/>
          <p:cNvSpPr>
            <a:spLocks noChangeAspect="1" noChangeArrowheads="1"/>
          </p:cNvSpPr>
          <p:nvPr/>
        </p:nvSpPr>
        <p:spPr bwMode="auto">
          <a:xfrm rot="-1059531">
            <a:off x="1127125" y="2357438"/>
            <a:ext cx="276225" cy="249237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6879" name="Rectangle 3"/>
          <p:cNvSpPr>
            <a:spLocks noGrp="1" noChangeArrowheads="1"/>
          </p:cNvSpPr>
          <p:nvPr>
            <p:ph type="title"/>
          </p:nvPr>
        </p:nvSpPr>
        <p:spPr>
          <a:xfrm>
            <a:off x="239713" y="152400"/>
            <a:ext cx="8675687" cy="809625"/>
          </a:xfrm>
        </p:spPr>
        <p:txBody>
          <a:bodyPr/>
          <a:lstStyle/>
          <a:p>
            <a:pPr eaLnBrk="1" hangingPunct="1"/>
            <a:r>
              <a:rPr lang="en-US" altLang="zh-CN" sz="4000" b="1" smtClean="0">
                <a:solidFill>
                  <a:schemeClr val="bg1"/>
                </a:solidFill>
              </a:rPr>
              <a:t>Prototype of LHAASO at Tibet site</a:t>
            </a:r>
          </a:p>
        </p:txBody>
      </p:sp>
      <p:pic>
        <p:nvPicPr>
          <p:cNvPr id="268293" name="Picture 5" descr="IMG_028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87913"/>
            <a:ext cx="2627313" cy="197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8294" name="Picture 6" descr="IMG_028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5022850"/>
            <a:ext cx="2447925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82" name="Rectangle 49"/>
          <p:cNvSpPr>
            <a:spLocks noChangeArrowheads="1"/>
          </p:cNvSpPr>
          <p:nvPr/>
        </p:nvSpPr>
        <p:spPr bwMode="auto">
          <a:xfrm rot="-1159741">
            <a:off x="7380288" y="3933825"/>
            <a:ext cx="792162" cy="790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l-GR" altLang="zh-CN" b="1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μ</a:t>
            </a:r>
          </a:p>
        </p:txBody>
      </p:sp>
      <p:pic>
        <p:nvPicPr>
          <p:cNvPr id="268344" name="Picture 5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1428750"/>
            <a:ext cx="5410200" cy="4057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8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8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8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8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0025" y="260350"/>
            <a:ext cx="8229600" cy="17399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altLang="zh-CN" dirty="0" smtClean="0"/>
              <a:t>Spectrum for Individual specie</a:t>
            </a:r>
          </a:p>
          <a:p>
            <a:pPr>
              <a:defRPr/>
            </a:pPr>
            <a:r>
              <a:rPr lang="en-US" altLang="zh-CN" dirty="0" smtClean="0"/>
              <a:t>Non-bias  for every specie</a:t>
            </a:r>
          </a:p>
          <a:p>
            <a:pPr>
              <a:defRPr/>
            </a:pPr>
            <a:r>
              <a:rPr lang="en-US" altLang="zh-CN" dirty="0" smtClean="0"/>
              <a:t>High resolution detection</a:t>
            </a:r>
          </a:p>
          <a:p>
            <a:pPr>
              <a:defRPr/>
            </a:pPr>
            <a:endParaRPr lang="zh-CN" altLang="en-US" dirty="0"/>
          </a:p>
        </p:txBody>
      </p:sp>
      <p:grpSp>
        <p:nvGrpSpPr>
          <p:cNvPr id="2" name="组合 7"/>
          <p:cNvGrpSpPr>
            <a:grpSpLocks/>
          </p:cNvGrpSpPr>
          <p:nvPr/>
        </p:nvGrpSpPr>
        <p:grpSpPr bwMode="auto">
          <a:xfrm>
            <a:off x="214313" y="2714625"/>
            <a:ext cx="5143500" cy="3929063"/>
            <a:chOff x="3571868" y="3000372"/>
            <a:chExt cx="5072098" cy="3714776"/>
          </a:xfrm>
        </p:grpSpPr>
        <p:pic>
          <p:nvPicPr>
            <p:cNvPr id="51207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 l="2597" t="3703" r="5194"/>
            <a:stretch>
              <a:fillRect/>
            </a:stretch>
          </p:blipFill>
          <p:spPr bwMode="auto">
            <a:xfrm>
              <a:off x="3571868" y="3000372"/>
              <a:ext cx="5072098" cy="371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矩形 4"/>
            <p:cNvSpPr/>
            <p:nvPr/>
          </p:nvSpPr>
          <p:spPr>
            <a:xfrm>
              <a:off x="5030879" y="3034894"/>
              <a:ext cx="1183490" cy="3264499"/>
            </a:xfrm>
            <a:prstGeom prst="rect">
              <a:avLst/>
            </a:prstGeom>
            <a:solidFill>
              <a:srgbClr val="C00000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5719682" y="3034894"/>
              <a:ext cx="496251" cy="3264499"/>
            </a:xfrm>
            <a:prstGeom prst="rect">
              <a:avLst/>
            </a:prstGeom>
            <a:solidFill>
              <a:srgbClr val="C00000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</p:grpSp>
      <p:graphicFrame>
        <p:nvGraphicFramePr>
          <p:cNvPr id="51204" name="Object 4"/>
          <p:cNvGraphicFramePr>
            <a:graphicFrameLocks noChangeAspect="1"/>
          </p:cNvGraphicFramePr>
          <p:nvPr/>
        </p:nvGraphicFramePr>
        <p:xfrm>
          <a:off x="5643563" y="2214563"/>
          <a:ext cx="3143250" cy="2255837"/>
        </p:xfrm>
        <a:graphic>
          <a:graphicData uri="http://schemas.openxmlformats.org/presentationml/2006/ole">
            <p:oleObj spid="_x0000_s2050" name="Acrobat Document" r:id="rId4" imgW="7207920" imgH="5164560" progId="AcroExch.Document.7">
              <p:embed/>
            </p:oleObj>
          </a:graphicData>
        </a:graphic>
      </p:graphicFrame>
      <p:pic>
        <p:nvPicPr>
          <p:cNvPr id="51205" name="图片 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22925" y="0"/>
            <a:ext cx="3521075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206" name="Object 5"/>
          <p:cNvGraphicFramePr>
            <a:graphicFrameLocks noChangeAspect="1"/>
          </p:cNvGraphicFramePr>
          <p:nvPr/>
        </p:nvGraphicFramePr>
        <p:xfrm>
          <a:off x="5643563" y="4456113"/>
          <a:ext cx="3238500" cy="2330450"/>
        </p:xfrm>
        <a:graphic>
          <a:graphicData uri="http://schemas.openxmlformats.org/presentationml/2006/ole">
            <p:oleObj spid="_x0000_s2051" name="Acrobat Document" r:id="rId6" imgW="7207920" imgH="517752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357188" y="593725"/>
          <a:ext cx="3876676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8309"/>
                <a:gridCol w="870029"/>
                <a:gridCol w="969169"/>
                <a:gridCol w="969169"/>
              </a:tblGrid>
              <a:tr h="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proton</a:t>
                      </a:r>
                      <a:endParaRPr lang="zh-CN" altLang="en-US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helium</a:t>
                      </a:r>
                      <a:endParaRPr lang="zh-CN" altLang="en-US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iron</a:t>
                      </a:r>
                      <a:endParaRPr lang="zh-CN" altLang="en-US" dirty="0"/>
                    </a:p>
                  </a:txBody>
                  <a:tcPr marL="91442" marR="91442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primary</a:t>
                      </a:r>
                      <a:endParaRPr lang="zh-CN" altLang="en-US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33.3%</a:t>
                      </a:r>
                      <a:endParaRPr lang="zh-CN" altLang="en-US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33.3%</a:t>
                      </a:r>
                      <a:endParaRPr lang="zh-CN" altLang="en-US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33.3%</a:t>
                      </a:r>
                      <a:endParaRPr lang="zh-CN" altLang="en-US" dirty="0"/>
                    </a:p>
                  </a:txBody>
                  <a:tcPr marL="91442" marR="91442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trigger</a:t>
                      </a:r>
                      <a:endParaRPr lang="zh-CN" altLang="en-US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36.0%</a:t>
                      </a:r>
                      <a:endParaRPr lang="zh-CN" altLang="en-US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35.9%</a:t>
                      </a:r>
                      <a:endParaRPr lang="zh-CN" altLang="en-US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28.1%</a:t>
                      </a:r>
                      <a:endParaRPr lang="zh-CN" altLang="en-US" dirty="0"/>
                    </a:p>
                  </a:txBody>
                  <a:tcPr marL="91442" marR="91442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After cut</a:t>
                      </a:r>
                      <a:endParaRPr lang="zh-CN" altLang="en-US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55.7%</a:t>
                      </a:r>
                      <a:endParaRPr lang="zh-CN" altLang="en-US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43.3%</a:t>
                      </a:r>
                      <a:endParaRPr lang="zh-CN" altLang="en-US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1.0%</a:t>
                      </a:r>
                      <a:endParaRPr lang="zh-CN" altLang="en-US" dirty="0"/>
                    </a:p>
                  </a:txBody>
                  <a:tcPr marL="91442" marR="91442"/>
                </a:tc>
              </a:tr>
            </a:tbl>
          </a:graphicData>
        </a:graphic>
      </p:graphicFrame>
      <p:sp>
        <p:nvSpPr>
          <p:cNvPr id="52253" name="TextBox 3"/>
          <p:cNvSpPr txBox="1">
            <a:spLocks noChangeArrowheads="1"/>
          </p:cNvSpPr>
          <p:nvPr/>
        </p:nvSpPr>
        <p:spPr bwMode="auto">
          <a:xfrm>
            <a:off x="6929438" y="3571875"/>
            <a:ext cx="14303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zh-CN" b="1"/>
              <a:t>100TeV-1peV</a:t>
            </a:r>
            <a:endParaRPr lang="zh-CN" altLang="en-US" b="1"/>
          </a:p>
        </p:txBody>
      </p:sp>
      <p:sp>
        <p:nvSpPr>
          <p:cNvPr id="52254" name="TextBox 4"/>
          <p:cNvSpPr txBox="1">
            <a:spLocks noChangeArrowheads="1"/>
          </p:cNvSpPr>
          <p:nvPr/>
        </p:nvSpPr>
        <p:spPr bwMode="auto">
          <a:xfrm>
            <a:off x="6500813" y="4429125"/>
            <a:ext cx="20113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zh-CN"/>
              <a:t>After cut:</a:t>
            </a:r>
          </a:p>
          <a:p>
            <a:pPr algn="ctr" eaLnBrk="1" hangingPunct="1"/>
            <a:r>
              <a:rPr lang="en-US" altLang="zh-CN"/>
              <a:t>Left: proton 82%</a:t>
            </a:r>
          </a:p>
          <a:p>
            <a:pPr algn="ctr" eaLnBrk="1" hangingPunct="1"/>
            <a:r>
              <a:rPr lang="en-US" altLang="zh-CN"/>
              <a:t>          Helium 74.7%</a:t>
            </a:r>
            <a:endParaRPr lang="zh-CN" altLang="en-US"/>
          </a:p>
        </p:txBody>
      </p:sp>
      <p:grpSp>
        <p:nvGrpSpPr>
          <p:cNvPr id="2" name="组合 12"/>
          <p:cNvGrpSpPr>
            <a:grpSpLocks/>
          </p:cNvGrpSpPr>
          <p:nvPr/>
        </p:nvGrpSpPr>
        <p:grpSpPr bwMode="auto">
          <a:xfrm>
            <a:off x="214313" y="2357438"/>
            <a:ext cx="6643687" cy="4214812"/>
            <a:chOff x="1071538" y="1571612"/>
            <a:chExt cx="7616645" cy="4729374"/>
          </a:xfrm>
        </p:grpSpPr>
        <p:pic>
          <p:nvPicPr>
            <p:cNvPr id="52268" name="图片 1" descr="normalized_hillas_bigpad.gif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71538" y="1571612"/>
              <a:ext cx="7616645" cy="4729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椭圆 5"/>
            <p:cNvSpPr/>
            <p:nvPr/>
          </p:nvSpPr>
          <p:spPr>
            <a:xfrm rot="20007775">
              <a:off x="2731366" y="4241793"/>
              <a:ext cx="2091164" cy="1590709"/>
            </a:xfrm>
            <a:prstGeom prst="ellipse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</p:grpSp>
      <p:grpSp>
        <p:nvGrpSpPr>
          <p:cNvPr id="4" name="组合 6"/>
          <p:cNvGrpSpPr>
            <a:grpSpLocks/>
          </p:cNvGrpSpPr>
          <p:nvPr/>
        </p:nvGrpSpPr>
        <p:grpSpPr bwMode="auto">
          <a:xfrm>
            <a:off x="4281488" y="142875"/>
            <a:ext cx="4719637" cy="2914650"/>
            <a:chOff x="4424693" y="3942631"/>
            <a:chExt cx="4719307" cy="2915369"/>
          </a:xfrm>
        </p:grpSpPr>
        <p:pic>
          <p:nvPicPr>
            <p:cNvPr id="52263" name="图片 7" descr="raw.gif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24693" y="3942631"/>
              <a:ext cx="4719307" cy="2915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直接连接符 8"/>
            <p:cNvCxnSpPr/>
            <p:nvPr/>
          </p:nvCxnSpPr>
          <p:spPr>
            <a:xfrm rot="5400000" flipH="1" flipV="1">
              <a:off x="5872824" y="5358236"/>
              <a:ext cx="2286564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rot="5400000" flipH="1" flipV="1">
              <a:off x="6025213" y="5336006"/>
              <a:ext cx="2286564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rot="5400000" flipH="1" flipV="1">
              <a:off x="6191889" y="5356649"/>
              <a:ext cx="2286564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矩形 11"/>
            <p:cNvSpPr/>
            <p:nvPr/>
          </p:nvSpPr>
          <p:spPr>
            <a:xfrm>
              <a:off x="4929483" y="4214161"/>
              <a:ext cx="2262029" cy="2310382"/>
            </a:xfrm>
            <a:prstGeom prst="rect">
              <a:avLst/>
            </a:prstGeom>
            <a:solidFill>
              <a:srgbClr val="C00000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</p:grpSp>
      <p:sp>
        <p:nvSpPr>
          <p:cNvPr id="52257" name="TextBox 13"/>
          <p:cNvSpPr txBox="1">
            <a:spLocks noChangeArrowheads="1"/>
          </p:cNvSpPr>
          <p:nvPr/>
        </p:nvSpPr>
        <p:spPr bwMode="auto">
          <a:xfrm>
            <a:off x="5802313" y="6445250"/>
            <a:ext cx="32813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zh-CN" b="1"/>
              <a:t>To be sent to Astrophys.J. (2012)</a:t>
            </a:r>
            <a:endParaRPr lang="zh-CN" altLang="en-US"/>
          </a:p>
        </p:txBody>
      </p:sp>
      <p:grpSp>
        <p:nvGrpSpPr>
          <p:cNvPr id="5" name="组合 16"/>
          <p:cNvGrpSpPr>
            <a:grpSpLocks/>
          </p:cNvGrpSpPr>
          <p:nvPr/>
        </p:nvGrpSpPr>
        <p:grpSpPr bwMode="auto">
          <a:xfrm>
            <a:off x="1676400" y="282575"/>
            <a:ext cx="7164388" cy="5127625"/>
            <a:chOff x="1752601" y="236538"/>
            <a:chExt cx="7164388" cy="5127624"/>
          </a:xfrm>
        </p:grpSpPr>
        <p:sp>
          <p:nvSpPr>
            <p:cNvPr id="16" name="矩形 15"/>
            <p:cNvSpPr/>
            <p:nvPr/>
          </p:nvSpPr>
          <p:spPr>
            <a:xfrm>
              <a:off x="1752601" y="236538"/>
              <a:ext cx="7164388" cy="5078412"/>
            </a:xfrm>
            <a:prstGeom prst="rect">
              <a:avLst/>
            </a:prstGeom>
            <a:solidFill>
              <a:schemeClr val="accent1"/>
            </a:solidFill>
          </p:spPr>
          <p:txBody>
            <a:bodyPr>
              <a:spAutoFit/>
            </a:bodyPr>
            <a:lstStyle/>
            <a:p>
              <a:pPr lvl="1" indent="-342900" algn="ctr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kern="0" dirty="0">
                  <a:solidFill>
                    <a:srgbClr val="FF0000"/>
                  </a:solidFill>
                  <a:latin typeface="Arial"/>
                  <a:ea typeface="+mn-ea"/>
                </a:rPr>
                <a:t>100TeV – 800 </a:t>
              </a:r>
              <a:r>
                <a:rPr lang="en-US" altLang="zh-CN" sz="2000" b="1" kern="0" dirty="0" err="1">
                  <a:solidFill>
                    <a:srgbClr val="FF0000"/>
                  </a:solidFill>
                  <a:latin typeface="Arial"/>
                  <a:ea typeface="+mn-ea"/>
                </a:rPr>
                <a:t>TeV</a:t>
              </a:r>
              <a:r>
                <a:rPr lang="en-US" altLang="zh-CN" sz="2000" b="1" kern="0" dirty="0">
                  <a:solidFill>
                    <a:srgbClr val="FF0000"/>
                  </a:solidFill>
                  <a:latin typeface="Arial"/>
                  <a:ea typeface="+mn-ea"/>
                </a:rPr>
                <a:t>, with </a:t>
              </a:r>
              <a:r>
                <a:rPr lang="en-US" altLang="zh-CN" sz="2000" b="1" dirty="0">
                  <a:solidFill>
                    <a:srgbClr val="FF0000"/>
                  </a:solidFill>
                  <a:latin typeface="+mn-lt"/>
                  <a:ea typeface="+mn-ea"/>
                </a:rPr>
                <a:t>contamination </a:t>
              </a:r>
            </a:p>
            <a:p>
              <a:pPr lvl="1" indent="-342900" algn="ctr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rgbClr val="FF0000"/>
                  </a:solidFill>
                  <a:latin typeface="+mn-lt"/>
                  <a:ea typeface="+mn-ea"/>
                </a:rPr>
                <a:t>of heavy component  less than </a:t>
              </a:r>
              <a:r>
                <a:rPr lang="en-US" altLang="zh-CN" sz="2000" b="1" kern="0" dirty="0">
                  <a:solidFill>
                    <a:srgbClr val="FF0000"/>
                  </a:solidFill>
                  <a:latin typeface="Arial"/>
                  <a:ea typeface="+mn-ea"/>
                </a:rPr>
                <a:t>7.2%</a:t>
              </a:r>
            </a:p>
            <a:p>
              <a:pPr lvl="1" indent="-342900" algn="ctr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2000" b="1" kern="0" dirty="0">
                <a:solidFill>
                  <a:srgbClr val="FF0000"/>
                </a:solidFill>
                <a:latin typeface="Arial"/>
                <a:ea typeface="+mn-ea"/>
              </a:endParaRPr>
            </a:p>
            <a:p>
              <a:pPr lvl="1" indent="-342900" algn="ctr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2000" b="1" kern="0" dirty="0">
                <a:solidFill>
                  <a:srgbClr val="FF0000"/>
                </a:solidFill>
                <a:latin typeface="Arial"/>
                <a:ea typeface="+mn-ea"/>
              </a:endParaRPr>
            </a:p>
            <a:p>
              <a:pPr lvl="1" indent="-342900" algn="ctr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2000" b="1" kern="0" dirty="0">
                <a:solidFill>
                  <a:srgbClr val="FF0000"/>
                </a:solidFill>
                <a:latin typeface="Arial"/>
                <a:ea typeface="+mn-ea"/>
              </a:endParaRPr>
            </a:p>
            <a:p>
              <a:pPr lvl="1" indent="-342900" algn="ctr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2000" b="1" kern="0" dirty="0">
                <a:solidFill>
                  <a:srgbClr val="FF0000"/>
                </a:solidFill>
                <a:latin typeface="Arial"/>
                <a:ea typeface="+mn-ea"/>
              </a:endParaRPr>
            </a:p>
            <a:p>
              <a:pPr lvl="1" indent="-342900" algn="ctr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2000" b="1" kern="0" dirty="0">
                <a:solidFill>
                  <a:srgbClr val="FF0000"/>
                </a:solidFill>
                <a:latin typeface="Arial"/>
                <a:ea typeface="+mn-ea"/>
              </a:endParaRPr>
            </a:p>
            <a:p>
              <a:pPr lvl="1" indent="-342900" algn="ctr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2000" b="1" kern="0" dirty="0">
                <a:solidFill>
                  <a:srgbClr val="FF0000"/>
                </a:solidFill>
                <a:latin typeface="Arial"/>
                <a:ea typeface="+mn-ea"/>
              </a:endParaRPr>
            </a:p>
            <a:p>
              <a:pPr lvl="1" indent="-342900" algn="ctr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2000" b="1" kern="0" dirty="0">
                <a:solidFill>
                  <a:srgbClr val="FF0000"/>
                </a:solidFill>
                <a:latin typeface="Arial"/>
                <a:ea typeface="+mn-ea"/>
              </a:endParaRPr>
            </a:p>
            <a:p>
              <a:pPr lvl="1" indent="-342900" algn="ctr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2000" b="1" kern="0" dirty="0">
                <a:solidFill>
                  <a:srgbClr val="FF0000"/>
                </a:solidFill>
                <a:latin typeface="Arial"/>
                <a:ea typeface="+mn-ea"/>
              </a:endParaRPr>
            </a:p>
            <a:p>
              <a:pPr lvl="1" indent="-342900" algn="ctr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2000" b="1" kern="0" dirty="0">
                <a:solidFill>
                  <a:srgbClr val="FF0000"/>
                </a:solidFill>
                <a:latin typeface="Arial"/>
                <a:ea typeface="+mn-ea"/>
              </a:endParaRPr>
            </a:p>
            <a:p>
              <a:pPr lvl="1" indent="-342900" algn="ctr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2000" b="1" kern="0" dirty="0">
                <a:solidFill>
                  <a:srgbClr val="FF0000"/>
                </a:solidFill>
                <a:latin typeface="Arial"/>
                <a:ea typeface="+mn-ea"/>
              </a:endParaRPr>
            </a:p>
            <a:p>
              <a:pPr lvl="1" indent="-342900" algn="ctr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2000" b="1" kern="0" dirty="0">
                <a:solidFill>
                  <a:srgbClr val="FF0000"/>
                </a:solidFill>
                <a:latin typeface="Arial"/>
                <a:ea typeface="+mn-ea"/>
              </a:endParaRPr>
            </a:p>
            <a:p>
              <a:pPr lvl="1" indent="-342900" algn="ctr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2000" b="1" kern="0" dirty="0">
                <a:solidFill>
                  <a:srgbClr val="FF0000"/>
                </a:solidFill>
                <a:latin typeface="Arial"/>
                <a:ea typeface="+mn-ea"/>
              </a:endParaRPr>
            </a:p>
            <a:p>
              <a:pPr lvl="1" indent="-342900" algn="ctr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2000" b="1" kern="0" dirty="0">
                <a:solidFill>
                  <a:srgbClr val="FF0000"/>
                </a:solidFill>
                <a:latin typeface="Arial"/>
                <a:ea typeface="+mn-ea"/>
              </a:endParaRPr>
            </a:p>
            <a:p>
              <a:pPr lvl="1" indent="-342900" algn="ctr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2000" b="1" kern="0" dirty="0">
                <a:solidFill>
                  <a:srgbClr val="FF0000"/>
                </a:solidFill>
                <a:latin typeface="Arial"/>
                <a:ea typeface="+mn-ea"/>
              </a:endParaRPr>
            </a:p>
            <a:p>
              <a:pPr lvl="1" indent="-342900" algn="ctr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2000" b="1" kern="0" dirty="0">
                <a:solidFill>
                  <a:srgbClr val="FF0000"/>
                </a:solidFill>
                <a:latin typeface="Arial"/>
                <a:ea typeface="+mn-ea"/>
              </a:endParaRPr>
            </a:p>
            <a:p>
              <a:pPr lvl="1" indent="-342900" algn="ctr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2000" b="1" kern="0" dirty="0">
                <a:solidFill>
                  <a:srgbClr val="FF0000"/>
                </a:solidFill>
                <a:latin typeface="Arial"/>
                <a:ea typeface="+mn-ea"/>
              </a:endParaRPr>
            </a:p>
          </p:txBody>
        </p:sp>
        <p:pic>
          <p:nvPicPr>
            <p:cNvPr id="52261" name="图片 8" descr="Spectrum_WFCTA_ARGO.gif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89137" y="914400"/>
              <a:ext cx="6697663" cy="444976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</p:pic>
        <p:cxnSp>
          <p:nvCxnSpPr>
            <p:cNvPr id="18" name="直接箭头连接符 17"/>
            <p:cNvCxnSpPr/>
            <p:nvPr/>
          </p:nvCxnSpPr>
          <p:spPr>
            <a:xfrm>
              <a:off x="6289676" y="812801"/>
              <a:ext cx="503238" cy="1295400"/>
            </a:xfrm>
            <a:prstGeom prst="straightConnector1">
              <a:avLst/>
            </a:prstGeom>
            <a:solidFill>
              <a:schemeClr val="accent1"/>
            </a:solidFill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1163" y="363538"/>
            <a:ext cx="7462837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YBJ"/>
          <p:cNvPicPr>
            <a:picLocks noChangeAspect="1" noChangeArrowheads="1"/>
          </p:cNvPicPr>
          <p:nvPr/>
        </p:nvPicPr>
        <p:blipFill>
          <a:blip r:embed="rId3" cstate="print">
            <a:lum bright="-18000" contrast="-46000"/>
          </a:blip>
          <a:srcRect l="44975" t="13361" r="28027" b="61755"/>
          <a:stretch>
            <a:fillRect/>
          </a:stretch>
        </p:blipFill>
        <p:spPr bwMode="auto">
          <a:xfrm>
            <a:off x="0" y="-20638"/>
            <a:ext cx="9144000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5056187"/>
          </a:xfrm>
        </p:spPr>
        <p:txBody>
          <a:bodyPr/>
          <a:lstStyle/>
          <a:p>
            <a:pPr marL="273050" indent="-273050" eaLnBrk="1" hangingPunct="1"/>
            <a:r>
              <a:rPr lang="en-US" altLang="zh-CN" b="1" smtClean="0">
                <a:solidFill>
                  <a:schemeClr val="bg1"/>
                </a:solidFill>
              </a:rPr>
              <a:t>1% engineering array near the ARGO detector with a budget of ~1M euro since 2009</a:t>
            </a:r>
          </a:p>
        </p:txBody>
      </p:sp>
      <p:sp>
        <p:nvSpPr>
          <p:cNvPr id="36868" name="Oval 40"/>
          <p:cNvSpPr>
            <a:spLocks noChangeAspect="1" noChangeArrowheads="1"/>
          </p:cNvSpPr>
          <p:nvPr/>
        </p:nvSpPr>
        <p:spPr bwMode="auto">
          <a:xfrm rot="-1059531">
            <a:off x="911225" y="2678113"/>
            <a:ext cx="276225" cy="249237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6869" name="Rectangle 37"/>
          <p:cNvSpPr>
            <a:spLocks noChangeAspect="1" noChangeArrowheads="1"/>
          </p:cNvSpPr>
          <p:nvPr/>
        </p:nvSpPr>
        <p:spPr bwMode="auto">
          <a:xfrm rot="-1059531">
            <a:off x="2135188" y="4622800"/>
            <a:ext cx="254000" cy="227013"/>
          </a:xfrm>
          <a:prstGeom prst="rect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zh-CN">
              <a:solidFill>
                <a:schemeClr val="hlink"/>
              </a:solidFill>
            </a:endParaRPr>
          </a:p>
        </p:txBody>
      </p:sp>
      <p:sp>
        <p:nvSpPr>
          <p:cNvPr id="36870" name="Rectangle 38"/>
          <p:cNvSpPr>
            <a:spLocks noChangeAspect="1" noChangeArrowheads="1"/>
          </p:cNvSpPr>
          <p:nvPr/>
        </p:nvSpPr>
        <p:spPr bwMode="auto">
          <a:xfrm rot="-1059531">
            <a:off x="2062163" y="4406900"/>
            <a:ext cx="255587" cy="227013"/>
          </a:xfrm>
          <a:prstGeom prst="rect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zh-CN">
              <a:solidFill>
                <a:schemeClr val="hlink"/>
              </a:solidFill>
            </a:endParaRPr>
          </a:p>
        </p:txBody>
      </p:sp>
      <p:sp>
        <p:nvSpPr>
          <p:cNvPr id="36871" name="Rectangle 35"/>
          <p:cNvSpPr>
            <a:spLocks noChangeAspect="1" noChangeArrowheads="1"/>
          </p:cNvSpPr>
          <p:nvPr/>
        </p:nvSpPr>
        <p:spPr bwMode="auto">
          <a:xfrm rot="-1059531">
            <a:off x="1774825" y="3470275"/>
            <a:ext cx="254000" cy="228600"/>
          </a:xfrm>
          <a:prstGeom prst="rect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zh-CN">
              <a:solidFill>
                <a:schemeClr val="hlink"/>
              </a:solidFill>
            </a:endParaRPr>
          </a:p>
        </p:txBody>
      </p:sp>
      <p:sp>
        <p:nvSpPr>
          <p:cNvPr id="36872" name="Rectangle 36"/>
          <p:cNvSpPr>
            <a:spLocks noChangeAspect="1" noChangeArrowheads="1"/>
          </p:cNvSpPr>
          <p:nvPr/>
        </p:nvSpPr>
        <p:spPr bwMode="auto">
          <a:xfrm rot="-1059531">
            <a:off x="1703388" y="3254375"/>
            <a:ext cx="254000" cy="227013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zh-CN">
              <a:solidFill>
                <a:schemeClr val="hlink"/>
              </a:solidFill>
            </a:endParaRPr>
          </a:p>
        </p:txBody>
      </p:sp>
      <p:sp>
        <p:nvSpPr>
          <p:cNvPr id="36873" name="Oval 39"/>
          <p:cNvSpPr>
            <a:spLocks noChangeAspect="1" noChangeArrowheads="1"/>
          </p:cNvSpPr>
          <p:nvPr/>
        </p:nvSpPr>
        <p:spPr bwMode="auto">
          <a:xfrm rot="-1059531">
            <a:off x="1198563" y="2606675"/>
            <a:ext cx="276225" cy="249238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6874" name="Oval 43"/>
          <p:cNvSpPr>
            <a:spLocks noChangeAspect="1" noChangeArrowheads="1"/>
          </p:cNvSpPr>
          <p:nvPr/>
        </p:nvSpPr>
        <p:spPr bwMode="auto">
          <a:xfrm rot="-1059531">
            <a:off x="1270000" y="2822575"/>
            <a:ext cx="276225" cy="249238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6875" name="Oval 44"/>
          <p:cNvSpPr>
            <a:spLocks noChangeAspect="1" noChangeArrowheads="1"/>
          </p:cNvSpPr>
          <p:nvPr/>
        </p:nvSpPr>
        <p:spPr bwMode="auto">
          <a:xfrm rot="-1059531">
            <a:off x="995363" y="2906713"/>
            <a:ext cx="276225" cy="246062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6876" name="Oval 42"/>
          <p:cNvSpPr>
            <a:spLocks noChangeAspect="1" noChangeArrowheads="1"/>
          </p:cNvSpPr>
          <p:nvPr/>
        </p:nvSpPr>
        <p:spPr bwMode="auto">
          <a:xfrm rot="-1059531">
            <a:off x="838200" y="2436813"/>
            <a:ext cx="277813" cy="249237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2" name="Group 45"/>
          <p:cNvGrpSpPr>
            <a:grpSpLocks noChangeAspect="1"/>
          </p:cNvGrpSpPr>
          <p:nvPr/>
        </p:nvGrpSpPr>
        <p:grpSpPr bwMode="auto">
          <a:xfrm rot="-1059531">
            <a:off x="1462088" y="2246313"/>
            <a:ext cx="292100" cy="735012"/>
            <a:chOff x="3119" y="1257"/>
            <a:chExt cx="152" cy="425"/>
          </a:xfrm>
        </p:grpSpPr>
        <p:sp>
          <p:nvSpPr>
            <p:cNvPr id="36894" name="Oval 46"/>
            <p:cNvSpPr>
              <a:spLocks noChangeAspect="1" noChangeArrowheads="1"/>
            </p:cNvSpPr>
            <p:nvPr/>
          </p:nvSpPr>
          <p:spPr bwMode="auto">
            <a:xfrm>
              <a:off x="3124" y="1538"/>
              <a:ext cx="144" cy="14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6895" name="Oval 47"/>
            <p:cNvSpPr>
              <a:spLocks noChangeAspect="1" noChangeArrowheads="1"/>
            </p:cNvSpPr>
            <p:nvPr/>
          </p:nvSpPr>
          <p:spPr bwMode="auto">
            <a:xfrm>
              <a:off x="3119" y="1401"/>
              <a:ext cx="144" cy="14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6896" name="Oval 48"/>
            <p:cNvSpPr>
              <a:spLocks noChangeAspect="1" noChangeArrowheads="1"/>
            </p:cNvSpPr>
            <p:nvPr/>
          </p:nvSpPr>
          <p:spPr bwMode="auto">
            <a:xfrm>
              <a:off x="3127" y="1257"/>
              <a:ext cx="144" cy="14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36878" name="Oval 41"/>
          <p:cNvSpPr>
            <a:spLocks noChangeAspect="1" noChangeArrowheads="1"/>
          </p:cNvSpPr>
          <p:nvPr/>
        </p:nvSpPr>
        <p:spPr bwMode="auto">
          <a:xfrm rot="-1059531">
            <a:off x="1127125" y="2357438"/>
            <a:ext cx="276225" cy="249237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6879" name="Rectangle 3"/>
          <p:cNvSpPr>
            <a:spLocks noGrp="1" noChangeArrowheads="1"/>
          </p:cNvSpPr>
          <p:nvPr>
            <p:ph type="title"/>
          </p:nvPr>
        </p:nvSpPr>
        <p:spPr>
          <a:xfrm>
            <a:off x="239713" y="152400"/>
            <a:ext cx="8675687" cy="809625"/>
          </a:xfrm>
        </p:spPr>
        <p:txBody>
          <a:bodyPr/>
          <a:lstStyle/>
          <a:p>
            <a:pPr eaLnBrk="1" hangingPunct="1"/>
            <a:r>
              <a:rPr lang="en-US" altLang="zh-CN" sz="4000" b="1" smtClean="0">
                <a:solidFill>
                  <a:schemeClr val="bg1"/>
                </a:solidFill>
              </a:rPr>
              <a:t>Prototype of LHAASO at Tibet site</a:t>
            </a:r>
          </a:p>
        </p:txBody>
      </p:sp>
      <p:sp>
        <p:nvSpPr>
          <p:cNvPr id="36882" name="Rectangle 49"/>
          <p:cNvSpPr>
            <a:spLocks noChangeArrowheads="1"/>
          </p:cNvSpPr>
          <p:nvPr/>
        </p:nvSpPr>
        <p:spPr bwMode="auto">
          <a:xfrm rot="-1159741">
            <a:off x="7380288" y="3933825"/>
            <a:ext cx="792162" cy="790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l-GR" altLang="zh-CN" b="1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μ</a:t>
            </a:r>
          </a:p>
        </p:txBody>
      </p:sp>
      <p:pic>
        <p:nvPicPr>
          <p:cNvPr id="268344" name="Picture 5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1428750"/>
            <a:ext cx="5410200" cy="4057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68342" name="Picture 54" descr="照片 001"/>
          <p:cNvPicPr>
            <a:picLocks noChangeAspect="1" noChangeArrowheads="1"/>
          </p:cNvPicPr>
          <p:nvPr/>
        </p:nvPicPr>
        <p:blipFill>
          <a:blip r:embed="rId5" cstate="print"/>
          <a:srcRect t="31343"/>
          <a:stretch>
            <a:fillRect/>
          </a:stretch>
        </p:blipFill>
        <p:spPr bwMode="auto">
          <a:xfrm>
            <a:off x="0" y="0"/>
            <a:ext cx="3581400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8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8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8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17411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31750" y="22225"/>
            <a:ext cx="9115425" cy="6835775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598488"/>
            <a:ext cx="83312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内容占位符 3" descr="m_core2db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6839" y="4725144"/>
            <a:ext cx="1810865" cy="1881036"/>
          </a:xfrm>
        </p:spPr>
      </p:pic>
      <p:pic>
        <p:nvPicPr>
          <p:cNvPr id="37892" name="Picture 4" descr="D:\cygwin\home\yaozg\lawca\wcdaea\recf\goldenevents\ev535956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4662389" cy="26203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4" name="Picture 2" descr="D:\Users\yaozg\Desktop\mywork\ScreenHunter_02 Apr. 20 15.40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236" y="3429000"/>
            <a:ext cx="5353084" cy="10005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3" name="Picture 3" descr="D:\cygwin\home\yaozg\lawca\wcdaea\recf\thet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218" y="1196752"/>
            <a:ext cx="2173038" cy="17655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2" name="Picture 2" descr="D:\cygwin\home\yaozg\lawca\wcdaea\recf\ph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458" y="1196752"/>
            <a:ext cx="2173038" cy="17655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5" name="Picture 5" descr="D:\cygwin\home\yaozg\lawca\wcdaea\recf\m_ddi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509120"/>
            <a:ext cx="2897384" cy="2354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6" name="Picture 6" descr="D:\cygwin\home\yaozg\lawca\wcdaea\recf\m_theta2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725144"/>
            <a:ext cx="1810865" cy="18810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7" name="Picture 7" descr="D:\cygwin\home\yaozg\lawca\wcdaea\recf\m_phi2d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725144"/>
            <a:ext cx="1810865" cy="18810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cygwin\home\yaozg\lawca\wcdaea\recf\m_deltagps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50" y="3573016"/>
            <a:ext cx="1696568" cy="13782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内容占位符 3" descr="m_qhit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876256" y="2959550"/>
            <a:ext cx="2173038" cy="176559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Event Reconstruction and</a:t>
            </a:r>
            <a:br>
              <a:rPr lang="en-US" altLang="zh-CN" dirty="0" smtClean="0"/>
            </a:br>
            <a:r>
              <a:rPr lang="en-US" altLang="zh-CN" dirty="0" smtClean="0"/>
              <a:t>Offline Coincidence with ARGO-YBJ</a:t>
            </a:r>
            <a:endParaRPr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418149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00"/>
            <a:ext cx="9158784" cy="68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组合 8"/>
          <p:cNvGrpSpPr>
            <a:grpSpLocks/>
          </p:cNvGrpSpPr>
          <p:nvPr/>
        </p:nvGrpSpPr>
        <p:grpSpPr bwMode="auto">
          <a:xfrm>
            <a:off x="609600" y="2895600"/>
            <a:ext cx="7524750" cy="2789238"/>
            <a:chOff x="609600" y="2895600"/>
            <a:chExt cx="7525371" cy="2789484"/>
          </a:xfrm>
        </p:grpSpPr>
        <p:pic>
          <p:nvPicPr>
            <p:cNvPr id="18440" name="Picture 6" descr="D:\Users\yaozg\Desktop\wcda_ea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9600" y="2895600"/>
              <a:ext cx="2857520" cy="27894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41" name="右箭头 6"/>
            <p:cNvSpPr>
              <a:spLocks noChangeArrowheads="1"/>
            </p:cNvSpPr>
            <p:nvPr/>
          </p:nvSpPr>
          <p:spPr bwMode="auto">
            <a:xfrm>
              <a:off x="3581400" y="3886200"/>
              <a:ext cx="1752600" cy="762000"/>
            </a:xfrm>
            <a:prstGeom prst="rightArrow">
              <a:avLst>
                <a:gd name="adj1" fmla="val 50000"/>
                <a:gd name="adj2" fmla="val 50004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8442" name="TextBox 7"/>
            <p:cNvSpPr txBox="1">
              <a:spLocks noChangeArrowheads="1"/>
            </p:cNvSpPr>
            <p:nvPr/>
          </p:nvSpPr>
          <p:spPr bwMode="auto">
            <a:xfrm>
              <a:off x="5638800" y="3629561"/>
              <a:ext cx="2496171" cy="1323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4000" b="1">
                  <a:solidFill>
                    <a:srgbClr val="FF0000"/>
                  </a:solidFill>
                </a:rPr>
                <a:t>900 units</a:t>
              </a:r>
            </a:p>
            <a:p>
              <a:r>
                <a:rPr lang="en-US" altLang="zh-CN" sz="4000" b="1">
                  <a:solidFill>
                    <a:srgbClr val="FF0000"/>
                  </a:solidFill>
                </a:rPr>
                <a:t>22,500m</a:t>
              </a:r>
              <a:r>
                <a:rPr lang="en-US" altLang="zh-CN" sz="4000" b="1" baseline="30000">
                  <a:solidFill>
                    <a:srgbClr val="FF0000"/>
                  </a:solidFill>
                </a:rPr>
                <a:t>2</a:t>
              </a:r>
              <a:endParaRPr lang="zh-CN" altLang="en-US" sz="4000" b="1" baseline="30000">
                <a:solidFill>
                  <a:srgbClr val="FF0000"/>
                </a:solidFill>
              </a:endParaRPr>
            </a:p>
          </p:txBody>
        </p:sp>
      </p:grp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57200" y="1219200"/>
            <a:ext cx="8507288" cy="510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0" hangingPunct="0">
              <a:spcBef>
                <a:spcPct val="20000"/>
              </a:spcBef>
              <a:defRPr/>
            </a:pPr>
            <a:r>
              <a:rPr lang="en-US" altLang="zh-CN" sz="4400" kern="0" dirty="0">
                <a:solidFill>
                  <a:srgbClr val="000000"/>
                </a:solidFill>
                <a:latin typeface="+mn-lt"/>
                <a:ea typeface="+mn-ea"/>
                <a:cs typeface="+mj-cs"/>
              </a:rPr>
              <a:t>          Status of LAWCA</a:t>
            </a:r>
            <a:endParaRPr lang="en-US" altLang="zh-CN" sz="3200" kern="0" dirty="0">
              <a:latin typeface="+mn-lt"/>
              <a:ea typeface="+mn-ea"/>
            </a:endParaRPr>
          </a:p>
          <a:p>
            <a:pPr marL="342900" indent="-342900" algn="l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altLang="zh-CN" sz="3200" kern="0" dirty="0">
                <a:latin typeface="+mn-lt"/>
                <a:ea typeface="+mn-ea"/>
              </a:rPr>
              <a:t>NSFC is reviewing on the project </a:t>
            </a:r>
          </a:p>
          <a:p>
            <a:pPr marL="342900" indent="-342900" algn="l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altLang="zh-CN" sz="3200" kern="0" dirty="0">
                <a:latin typeface="+mn-lt"/>
                <a:ea typeface="+mn-ea"/>
              </a:rPr>
              <a:t>The final review is </a:t>
            </a:r>
            <a:r>
              <a:rPr lang="en-US" altLang="zh-CN" sz="3200" kern="0" dirty="0" smtClean="0">
                <a:latin typeface="+mn-lt"/>
                <a:ea typeface="+mn-ea"/>
              </a:rPr>
              <a:t>scheduled on June 17</a:t>
            </a:r>
            <a:r>
              <a:rPr lang="en-US" altLang="zh-CN" sz="3200" kern="0" baseline="30000" dirty="0" smtClean="0">
                <a:latin typeface="+mn-lt"/>
                <a:ea typeface="+mn-ea"/>
              </a:rPr>
              <a:t>th</a:t>
            </a:r>
            <a:endParaRPr lang="en-US" altLang="zh-CN" sz="3200" kern="0" dirty="0">
              <a:latin typeface="+mn-lt"/>
              <a:ea typeface="+mn-ea"/>
            </a:endParaRPr>
          </a:p>
          <a:p>
            <a:pPr marL="342900" indent="-342900" algn="l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altLang="zh-CN" sz="3200" kern="0" dirty="0">
                <a:latin typeface="+mn-lt"/>
                <a:ea typeface="+mn-ea"/>
              </a:rPr>
              <a:t>9-unit prototype has been </a:t>
            </a:r>
            <a:r>
              <a:rPr lang="en-US" altLang="zh-CN" sz="3200" kern="0" dirty="0" smtClean="0">
                <a:latin typeface="+mn-lt"/>
                <a:ea typeface="+mn-ea"/>
              </a:rPr>
              <a:t>running </a:t>
            </a:r>
            <a:r>
              <a:rPr lang="en-US" altLang="zh-CN" sz="3200" kern="0" dirty="0">
                <a:latin typeface="+mn-lt"/>
                <a:ea typeface="+mn-ea"/>
              </a:rPr>
              <a:t>at </a:t>
            </a:r>
            <a:r>
              <a:rPr lang="en-US" altLang="zh-CN" sz="3200" kern="0" dirty="0" smtClean="0">
                <a:latin typeface="+mn-lt"/>
                <a:ea typeface="+mn-ea"/>
              </a:rPr>
              <a:t>YBJ for 2yr</a:t>
            </a:r>
            <a:endParaRPr lang="en-US" altLang="zh-CN" sz="3200" kern="0" dirty="0">
              <a:latin typeface="+mn-lt"/>
              <a:ea typeface="+mn-ea"/>
            </a:endParaRPr>
          </a:p>
          <a:p>
            <a:pPr marL="342900" indent="-342900" algn="l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altLang="zh-CN" sz="3200" kern="0" dirty="0">
                <a:latin typeface="+mn-lt"/>
                <a:ea typeface="+mn-ea"/>
              </a:rPr>
              <a:t>Construction will start next month if approved </a:t>
            </a:r>
          </a:p>
          <a:p>
            <a:pPr marL="342900" indent="-342900" algn="l" eaLnBrk="0" hangingPunct="0">
              <a:spcBef>
                <a:spcPct val="20000"/>
              </a:spcBef>
              <a:buFontTx/>
              <a:buChar char="•"/>
              <a:defRPr/>
            </a:pPr>
            <a:endParaRPr lang="zh-CN" altLang="en-US" sz="3200" kern="0" dirty="0"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15618"/>
          </a:xfrm>
          <a:solidFill>
            <a:srgbClr val="0070C0">
              <a:alpha val="77000"/>
            </a:srgbClr>
          </a:solidFill>
          <a:ln w="19050" cap="flat"/>
        </p:spPr>
        <p:txBody>
          <a:bodyPr wrap="square" lIns="126000" tIns="262800" bIns="262800">
            <a:spAutoFit/>
          </a:bodyPr>
          <a:lstStyle/>
          <a:p>
            <a:pPr indent="266700" algn="l">
              <a:spcBef>
                <a:spcPct val="50000"/>
              </a:spcBef>
              <a:defRPr/>
            </a:pPr>
            <a:r>
              <a:rPr kumimoji="1" lang="en-US" altLang="zh-CN" sz="3200" b="1" kern="1200" dirty="0" smtClean="0">
                <a:solidFill>
                  <a:schemeClr val="bg1"/>
                </a:solidFill>
                <a:latin typeface="黑体" pitchFamily="2" charset="-122"/>
                <a:cs typeface="+mn-cs"/>
              </a:rPr>
              <a:t>LHAASO——The third generation of survey 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黑体" pitchFamily="2" charset="-122"/>
                <a:cs typeface="+mn-cs"/>
              </a:rPr>
              <a:t> </a:t>
            </a:r>
            <a:br>
              <a:rPr kumimoji="1" lang="en-US" altLang="zh-CN" sz="3200" b="1" dirty="0" smtClean="0">
                <a:solidFill>
                  <a:schemeClr val="bg1"/>
                </a:solidFill>
                <a:latin typeface="黑体" pitchFamily="2" charset="-122"/>
                <a:cs typeface="+mn-cs"/>
              </a:rPr>
            </a:br>
            <a:r>
              <a:rPr kumimoji="1" lang="en-US" altLang="zh-CN" sz="3200" b="1" dirty="0" smtClean="0">
                <a:solidFill>
                  <a:schemeClr val="bg1"/>
                </a:solidFill>
                <a:latin typeface="黑体" pitchFamily="2" charset="-122"/>
                <a:cs typeface="+mn-cs"/>
              </a:rPr>
              <a:t>            </a:t>
            </a:r>
            <a:r>
              <a:rPr kumimoji="1" lang="en-US" altLang="zh-CN" sz="3200" b="1" kern="1200" dirty="0" smtClean="0">
                <a:solidFill>
                  <a:schemeClr val="bg1"/>
                </a:solidFill>
                <a:latin typeface="黑体" pitchFamily="2" charset="-122"/>
                <a:cs typeface="+mn-cs"/>
              </a:rPr>
              <a:t>facility for VHE </a:t>
            </a:r>
            <a:r>
              <a:rPr kumimoji="1" lang="el-GR" altLang="zh-CN" sz="3200" b="1" dirty="0" smtClean="0">
                <a:solidFill>
                  <a:schemeClr val="bg1"/>
                </a:solidFill>
                <a:latin typeface="黑体" pitchFamily="2" charset="-122"/>
                <a:cs typeface="+mn-cs"/>
              </a:rPr>
              <a:t>γ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黑体" pitchFamily="2" charset="-122"/>
                <a:cs typeface="+mn-cs"/>
              </a:rPr>
              <a:t>ray sources </a:t>
            </a:r>
            <a:endParaRPr kumimoji="1" lang="zh-CN" altLang="en-US" sz="3200" b="1" kern="1200" dirty="0" smtClean="0">
              <a:solidFill>
                <a:schemeClr val="bg1"/>
              </a:solidFill>
              <a:latin typeface="黑体" pitchFamily="2" charset="-122"/>
              <a:cs typeface="+mn-cs"/>
            </a:endParaRPr>
          </a:p>
        </p:txBody>
      </p:sp>
      <p:sp>
        <p:nvSpPr>
          <p:cNvPr id="9219" name="TextBox 8"/>
          <p:cNvSpPr txBox="1">
            <a:spLocks noChangeArrowheads="1"/>
          </p:cNvSpPr>
          <p:nvPr/>
        </p:nvSpPr>
        <p:spPr bwMode="auto">
          <a:xfrm>
            <a:off x="7903047" y="1500174"/>
            <a:ext cx="1169551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square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宋体" pitchFamily="2" charset="-122"/>
              </a:rPr>
              <a:t>LHAASO Layout in 1 km</a:t>
            </a:r>
            <a:r>
              <a:rPr lang="en-US" altLang="zh-CN" sz="3200" b="1" baseline="30000" dirty="0" smtClean="0">
                <a:solidFill>
                  <a:srgbClr val="FF0000"/>
                </a:solidFill>
                <a:latin typeface="宋体" pitchFamily="2" charset="-122"/>
              </a:rPr>
              <a:t>2</a:t>
            </a:r>
            <a:r>
              <a:rPr lang="en-US" altLang="zh-CN" sz="3200" b="1" dirty="0" smtClean="0">
                <a:solidFill>
                  <a:srgbClr val="FF0000"/>
                </a:solidFill>
                <a:latin typeface="宋体" pitchFamily="2" charset="-122"/>
              </a:rPr>
              <a:t> at 4300m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宋体" pitchFamily="2" charset="-122"/>
              </a:rPr>
              <a:t>a.s.l</a:t>
            </a:r>
            <a:r>
              <a:rPr lang="en-US" altLang="zh-CN" sz="3200" b="1" dirty="0" smtClean="0">
                <a:solidFill>
                  <a:srgbClr val="FF0000"/>
                </a:solidFill>
                <a:latin typeface="宋体" pitchFamily="2" charset="-122"/>
              </a:rPr>
              <a:t>.</a:t>
            </a:r>
            <a:endParaRPr lang="zh-CN" altLang="en-US" sz="3200" b="1" dirty="0">
              <a:solidFill>
                <a:schemeClr val="tx2"/>
              </a:solidFill>
              <a:latin typeface="宋体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523044"/>
            <a:ext cx="188673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90k square meter </a:t>
            </a:r>
          </a:p>
          <a:p>
            <a:r>
              <a:rPr lang="en-US" altLang="zh-CN" dirty="0" smtClean="0"/>
              <a:t>Water Cherenkov </a:t>
            </a:r>
          </a:p>
          <a:p>
            <a:r>
              <a:rPr lang="en-US" altLang="zh-CN" dirty="0" smtClean="0"/>
              <a:t>Deter array. Each </a:t>
            </a:r>
          </a:p>
          <a:p>
            <a:r>
              <a:rPr lang="en-US" altLang="zh-CN" dirty="0" smtClean="0"/>
              <a:t>one has a size of </a:t>
            </a:r>
          </a:p>
          <a:p>
            <a:r>
              <a:rPr lang="en-US" altLang="zh-CN" dirty="0" smtClean="0"/>
              <a:t>HAWC 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-32" y="3308994"/>
            <a:ext cx="19886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24 Wide FOV air </a:t>
            </a:r>
          </a:p>
          <a:p>
            <a:r>
              <a:rPr lang="en-US" altLang="zh-CN" dirty="0" smtClean="0"/>
              <a:t>Cherenkov  image</a:t>
            </a:r>
          </a:p>
          <a:p>
            <a:r>
              <a:rPr lang="en-US" altLang="zh-CN" dirty="0" smtClean="0"/>
              <a:t>Telescopes.  For  </a:t>
            </a:r>
          </a:p>
          <a:p>
            <a:r>
              <a:rPr lang="en-US" altLang="zh-CN" dirty="0" smtClean="0"/>
              <a:t>Air Fluorescence  </a:t>
            </a:r>
          </a:p>
          <a:p>
            <a:r>
              <a:rPr lang="en-US" altLang="zh-CN" dirty="0" smtClean="0"/>
              <a:t>measurement  </a:t>
            </a:r>
          </a:p>
          <a:p>
            <a:r>
              <a:rPr lang="en-US" altLang="zh-CN" dirty="0" smtClean="0"/>
              <a:t>above  0.1 </a:t>
            </a:r>
            <a:r>
              <a:rPr lang="en-US" altLang="zh-CN" dirty="0" err="1" smtClean="0"/>
              <a:t>EeV</a:t>
            </a:r>
            <a:r>
              <a:rPr lang="en-US" altLang="zh-CN" dirty="0" smtClean="0"/>
              <a:t> also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32" y="5175136"/>
            <a:ext cx="218155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425 </a:t>
            </a:r>
            <a:r>
              <a:rPr lang="en-US" altLang="zh-CN" dirty="0" smtClean="0"/>
              <a:t>burst detectors </a:t>
            </a:r>
          </a:p>
          <a:p>
            <a:r>
              <a:rPr lang="en-US" altLang="zh-CN" dirty="0" smtClean="0"/>
              <a:t>For high energy </a:t>
            </a:r>
          </a:p>
          <a:p>
            <a:r>
              <a:rPr lang="en-US" altLang="zh-CN" dirty="0" smtClean="0"/>
              <a:t>Secondary particles  </a:t>
            </a:r>
          </a:p>
          <a:p>
            <a:r>
              <a:rPr lang="en-US" altLang="zh-CN" dirty="0" smtClean="0"/>
              <a:t>Near the core of  air </a:t>
            </a:r>
          </a:p>
          <a:p>
            <a:r>
              <a:rPr lang="en-US" altLang="zh-CN" dirty="0" smtClean="0"/>
              <a:t>showers</a:t>
            </a:r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 cstate="print"/>
          <a:srcRect l="3643" t="6356" r="18041" b="6783"/>
          <a:stretch>
            <a:fillRect/>
          </a:stretch>
        </p:blipFill>
        <p:spPr bwMode="auto">
          <a:xfrm>
            <a:off x="3203848" y="2506293"/>
            <a:ext cx="4104456" cy="3913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 descr="D:\LHASSO\Pic\LHAASOlayout.jpg"/>
          <p:cNvPicPr>
            <a:picLocks noChangeAspect="1" noChangeArrowheads="1"/>
          </p:cNvPicPr>
          <p:nvPr/>
        </p:nvPicPr>
        <p:blipFill>
          <a:blip r:embed="rId3" cstate="print"/>
          <a:srcRect l="14816" t="69555" r="58380" b="3097"/>
          <a:stretch>
            <a:fillRect/>
          </a:stretch>
        </p:blipFill>
        <p:spPr bwMode="auto">
          <a:xfrm>
            <a:off x="1979712" y="5201592"/>
            <a:ext cx="2016224" cy="153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 descr="D:\LHASSO\Pic\LHAASOlayout.jpg"/>
          <p:cNvPicPr>
            <a:picLocks noChangeAspect="1" noChangeArrowheads="1"/>
          </p:cNvPicPr>
          <p:nvPr/>
        </p:nvPicPr>
        <p:blipFill>
          <a:blip r:embed="rId3" cstate="print"/>
          <a:srcRect l="48453" t="3086" r="19779" b="69062"/>
          <a:stretch>
            <a:fillRect/>
          </a:stretch>
        </p:blipFill>
        <p:spPr bwMode="auto">
          <a:xfrm>
            <a:off x="4133094" y="1556792"/>
            <a:ext cx="274316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D:\LHASSO\Pic\LHAASOlayout.jpg"/>
          <p:cNvPicPr>
            <a:picLocks noChangeAspect="1" noChangeArrowheads="1"/>
          </p:cNvPicPr>
          <p:nvPr/>
        </p:nvPicPr>
        <p:blipFill>
          <a:blip r:embed="rId3" cstate="print"/>
          <a:srcRect l="14585" t="2931" r="58611" b="67890"/>
          <a:stretch>
            <a:fillRect/>
          </a:stretch>
        </p:blipFill>
        <p:spPr bwMode="auto">
          <a:xfrm>
            <a:off x="1835696" y="1522883"/>
            <a:ext cx="2232248" cy="1818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 descr="D:\LHASSO\Pic\LHAASOlayout.jpg"/>
          <p:cNvPicPr>
            <a:picLocks noChangeAspect="1" noChangeArrowheads="1"/>
          </p:cNvPicPr>
          <p:nvPr/>
        </p:nvPicPr>
        <p:blipFill>
          <a:blip r:embed="rId3" cstate="print"/>
          <a:srcRect l="13331" t="35071" r="58380" b="31771"/>
          <a:stretch>
            <a:fillRect/>
          </a:stretch>
        </p:blipFill>
        <p:spPr bwMode="auto">
          <a:xfrm>
            <a:off x="1871992" y="3356992"/>
            <a:ext cx="205193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7" descr="D:\LHASSO\Pic\LHAASOlayout.jpg"/>
          <p:cNvPicPr>
            <a:picLocks noChangeAspect="1" noChangeArrowheads="1"/>
          </p:cNvPicPr>
          <p:nvPr/>
        </p:nvPicPr>
        <p:blipFill>
          <a:blip r:embed="rId3" cstate="print"/>
          <a:srcRect l="35779" t="78993" r="3940"/>
          <a:stretch>
            <a:fillRect/>
          </a:stretch>
        </p:blipFill>
        <p:spPr bwMode="auto">
          <a:xfrm>
            <a:off x="3563888" y="5687010"/>
            <a:ext cx="4372488" cy="1140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849300" y="1571612"/>
            <a:ext cx="1191630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6100 </a:t>
            </a:r>
          </a:p>
          <a:p>
            <a:r>
              <a:rPr lang="en-US" altLang="zh-CN" dirty="0" err="1" smtClean="0"/>
              <a:t>scintillator</a:t>
            </a:r>
            <a:endParaRPr lang="en-US" altLang="zh-CN" dirty="0" smtClean="0"/>
          </a:p>
          <a:p>
            <a:r>
              <a:rPr lang="en-US" altLang="zh-CN" dirty="0" smtClean="0"/>
              <a:t>detectors</a:t>
            </a:r>
          </a:p>
          <a:p>
            <a:r>
              <a:rPr lang="en-US" altLang="zh-CN" dirty="0" smtClean="0"/>
              <a:t>and 1200</a:t>
            </a:r>
          </a:p>
          <a:p>
            <a:r>
              <a:rPr lang="el-GR" altLang="zh-CN" dirty="0" smtClean="0"/>
              <a:t>μ</a:t>
            </a:r>
            <a:r>
              <a:rPr lang="en-US" altLang="zh-CN" dirty="0" smtClean="0"/>
              <a:t>detectors</a:t>
            </a:r>
          </a:p>
          <a:p>
            <a:r>
              <a:rPr lang="en-US" altLang="zh-CN" dirty="0" smtClean="0"/>
              <a:t>form an </a:t>
            </a:r>
          </a:p>
          <a:p>
            <a:r>
              <a:rPr lang="en-US" altLang="zh-CN" dirty="0" smtClean="0"/>
              <a:t>array  covering </a:t>
            </a:r>
          </a:p>
          <a:p>
            <a:r>
              <a:rPr lang="en-US" altLang="zh-CN" dirty="0" smtClean="0"/>
              <a:t>1 km</a:t>
            </a:r>
            <a:r>
              <a:rPr lang="en-US" altLang="zh-CN" baseline="30000" dirty="0" smtClean="0"/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标题 1"/>
          <p:cNvSpPr>
            <a:spLocks noGrp="1"/>
          </p:cNvSpPr>
          <p:nvPr>
            <p:ph type="title"/>
          </p:nvPr>
        </p:nvSpPr>
        <p:spPr>
          <a:xfrm>
            <a:off x="457200" y="-100013"/>
            <a:ext cx="8229600" cy="990601"/>
          </a:xfrm>
        </p:spPr>
        <p:txBody>
          <a:bodyPr/>
          <a:lstStyle/>
          <a:p>
            <a:r>
              <a:rPr lang="en-US" altLang="zh-CN" smtClean="0"/>
              <a:t>LAWCA: Detector Layout</a:t>
            </a:r>
            <a:endParaRPr lang="zh-CN" altLang="en-US" smtClean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68313" y="4221163"/>
            <a:ext cx="4751387" cy="2332037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US" altLang="zh-CN" dirty="0" smtClean="0"/>
              <a:t>An </a:t>
            </a:r>
            <a:r>
              <a:rPr lang="en-US" altLang="zh-CN" i="1" dirty="0" smtClean="0"/>
              <a:t>L</a:t>
            </a:r>
            <a:r>
              <a:rPr lang="en-US" altLang="zh-CN" dirty="0" smtClean="0"/>
              <a:t>-shaped water pool:</a:t>
            </a:r>
          </a:p>
          <a:p>
            <a:pPr lvl="1">
              <a:defRPr/>
            </a:pPr>
            <a:r>
              <a:rPr lang="en-US" altLang="zh-CN" dirty="0" smtClean="0"/>
              <a:t>North-East of ARGO-YBJ hall;</a:t>
            </a:r>
          </a:p>
          <a:p>
            <a:pPr lvl="1">
              <a:defRPr/>
            </a:pPr>
            <a:r>
              <a:rPr lang="en-US" altLang="zh-CN" dirty="0" smtClean="0">
                <a:sym typeface="Symbol"/>
              </a:rPr>
              <a:t>23,000 m</a:t>
            </a:r>
            <a:r>
              <a:rPr lang="en-US" altLang="zh-CN" baseline="30000" dirty="0" smtClean="0">
                <a:sym typeface="Symbol"/>
              </a:rPr>
              <a:t>2</a:t>
            </a:r>
            <a:r>
              <a:rPr lang="en-US" altLang="zh-CN" dirty="0" smtClean="0">
                <a:sym typeface="Symbol"/>
              </a:rPr>
              <a:t>;</a:t>
            </a:r>
          </a:p>
          <a:p>
            <a:pPr lvl="1">
              <a:defRPr/>
            </a:pPr>
            <a:r>
              <a:rPr lang="en-US" altLang="zh-CN" dirty="0" smtClean="0">
                <a:sym typeface="Symbol"/>
              </a:rPr>
              <a:t>4.5 m</a:t>
            </a:r>
            <a:r>
              <a:rPr lang="zh-CN" altLang="en-US" dirty="0">
                <a:sym typeface="Symbol"/>
              </a:rPr>
              <a:t> </a:t>
            </a:r>
            <a:r>
              <a:rPr lang="en-US" altLang="zh-CN" dirty="0" smtClean="0">
                <a:sym typeface="Symbol"/>
              </a:rPr>
              <a:t>depth;</a:t>
            </a:r>
          </a:p>
          <a:p>
            <a:pPr lvl="1">
              <a:defRPr/>
            </a:pPr>
            <a:r>
              <a:rPr lang="en-US" altLang="zh-CN" dirty="0" smtClean="0">
                <a:sym typeface="Symbol"/>
              </a:rPr>
              <a:t>900 cells, with an 8” PMT in each cell;</a:t>
            </a:r>
          </a:p>
          <a:p>
            <a:pPr lvl="1">
              <a:defRPr/>
            </a:pPr>
            <a:r>
              <a:rPr lang="en-US" altLang="zh-CN" dirty="0" smtClean="0">
                <a:sym typeface="Symbol"/>
              </a:rPr>
              <a:t>Cells are partitioned with black curtains.</a:t>
            </a:r>
            <a:endParaRPr lang="zh-CN" altLang="en-US" dirty="0"/>
          </a:p>
        </p:txBody>
      </p:sp>
      <p:pic>
        <p:nvPicPr>
          <p:cNvPr id="15364" name="Picture 3" descr="D:\Users\yaozg\Desktop\WCDAEA\wcda_sid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625" y="3517900"/>
            <a:ext cx="2598738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4" descr="D:\Users\yaozg\Desktop\WCDAEA\cell_side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1028700"/>
            <a:ext cx="4344987" cy="234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组合 5"/>
          <p:cNvGrpSpPr>
            <a:grpSpLocks/>
          </p:cNvGrpSpPr>
          <p:nvPr/>
        </p:nvGrpSpPr>
        <p:grpSpPr bwMode="auto">
          <a:xfrm>
            <a:off x="539552" y="1052736"/>
            <a:ext cx="3646487" cy="3128963"/>
            <a:chOff x="536702" y="1196752"/>
            <a:chExt cx="3790836" cy="3344031"/>
          </a:xfrm>
        </p:grpSpPr>
        <p:pic>
          <p:nvPicPr>
            <p:cNvPr id="15367" name="Picture 2" descr="D:\Users\yaozg\Desktop\WCDAEA\lawca_google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6702" y="1196752"/>
              <a:ext cx="3790836" cy="3344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矩形 8"/>
            <p:cNvSpPr/>
            <p:nvPr/>
          </p:nvSpPr>
          <p:spPr>
            <a:xfrm rot="-1080000">
              <a:off x="1477989" y="2229992"/>
              <a:ext cx="460446" cy="461480"/>
            </a:xfrm>
            <a:prstGeom prst="rect">
              <a:avLst/>
            </a:prstGeom>
            <a:solidFill>
              <a:schemeClr val="accent1">
                <a:alpha val="5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971550" y="3971925"/>
            <a:ext cx="7427913" cy="2770188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altLang="zh-CN" dirty="0" smtClean="0"/>
              <a:t>Requirements: </a:t>
            </a:r>
          </a:p>
          <a:p>
            <a:pPr lvl="1">
              <a:defRPr/>
            </a:pPr>
            <a:r>
              <a:rPr lang="en-US" altLang="zh-CN" dirty="0" smtClean="0"/>
              <a:t>water-proof: loss &lt;1/1000 volume/day;</a:t>
            </a:r>
          </a:p>
          <a:p>
            <a:pPr lvl="1">
              <a:defRPr/>
            </a:pPr>
            <a:r>
              <a:rPr lang="en-US" altLang="zh-CN" dirty="0" smtClean="0"/>
              <a:t>light-proof: luminous flux</a:t>
            </a:r>
            <a:r>
              <a:rPr lang="zh-CN" altLang="en-US" dirty="0"/>
              <a:t> </a:t>
            </a:r>
            <a:r>
              <a:rPr lang="en-US" altLang="zh-CN" dirty="0" smtClean="0"/>
              <a:t>(300-650 nm) &lt;100k photons/m</a:t>
            </a:r>
            <a:r>
              <a:rPr lang="en-US" altLang="zh-CN" baseline="30000" dirty="0" smtClean="0"/>
              <a:t>2</a:t>
            </a:r>
            <a:r>
              <a:rPr lang="en-US" altLang="zh-CN" dirty="0" smtClean="0"/>
              <a:t>/s;</a:t>
            </a:r>
          </a:p>
          <a:p>
            <a:pPr lvl="1">
              <a:defRPr/>
            </a:pPr>
            <a:r>
              <a:rPr lang="en-US" altLang="zh-CN" dirty="0" smtClean="0"/>
              <a:t>tolerance to snow, rain, wind, dust, earth-quake;</a:t>
            </a:r>
          </a:p>
          <a:p>
            <a:pPr lvl="1">
              <a:defRPr/>
            </a:pPr>
            <a:r>
              <a:rPr lang="en-US" altLang="zh-CN" dirty="0" smtClean="0"/>
              <a:t>anti-icing;</a:t>
            </a:r>
          </a:p>
          <a:p>
            <a:pPr lvl="1">
              <a:defRPr/>
            </a:pPr>
            <a:r>
              <a:rPr lang="en-US" altLang="zh-CN" dirty="0" smtClean="0"/>
              <a:t>clean water compatible;</a:t>
            </a:r>
          </a:p>
        </p:txBody>
      </p:sp>
      <p:pic>
        <p:nvPicPr>
          <p:cNvPr id="18435" name="Picture 2" descr="D:\Users\yaozg\Desktop\lawca_ha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1052513"/>
            <a:ext cx="6732588" cy="291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Water Pool</a:t>
            </a:r>
            <a:endParaRPr lang="zh-CN" altLang="en-US" smtClean="0"/>
          </a:p>
        </p:txBody>
      </p:sp>
      <p:pic>
        <p:nvPicPr>
          <p:cNvPr id="5" name="Picture 4" descr="0314 02"/>
          <p:cNvPicPr>
            <a:picLocks noChangeAspect="1" noChangeArrowheads="1"/>
          </p:cNvPicPr>
          <p:nvPr/>
        </p:nvPicPr>
        <p:blipFill>
          <a:blip r:embed="rId3" cstate="print"/>
          <a:srcRect l="737" t="16083" r="2844" b="16319"/>
          <a:stretch>
            <a:fillRect/>
          </a:stretch>
        </p:blipFill>
        <p:spPr bwMode="auto">
          <a:xfrm>
            <a:off x="3016250" y="3968750"/>
            <a:ext cx="551815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标题 1"/>
          <p:cNvSpPr>
            <a:spLocks noGrp="1"/>
          </p:cNvSpPr>
          <p:nvPr>
            <p:ph type="title"/>
          </p:nvPr>
        </p:nvSpPr>
        <p:spPr>
          <a:xfrm>
            <a:off x="457200" y="-100013"/>
            <a:ext cx="8229600" cy="990601"/>
          </a:xfrm>
        </p:spPr>
        <p:txBody>
          <a:bodyPr/>
          <a:lstStyle/>
          <a:p>
            <a:r>
              <a:rPr lang="en-US" altLang="zh-CN" smtClean="0"/>
              <a:t>Effective Area &amp; Sensitivity</a:t>
            </a:r>
            <a:endParaRPr lang="zh-CN" altLang="en-US" smtClean="0"/>
          </a:p>
        </p:txBody>
      </p:sp>
      <p:sp>
        <p:nvSpPr>
          <p:cNvPr id="17411" name="内容占位符 2"/>
          <p:cNvSpPr>
            <a:spLocks noGrp="1"/>
          </p:cNvSpPr>
          <p:nvPr>
            <p:ph sz="quarter" idx="1"/>
          </p:nvPr>
        </p:nvSpPr>
        <p:spPr>
          <a:xfrm>
            <a:off x="4500563" y="1196975"/>
            <a:ext cx="4186237" cy="489585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zh-CN" sz="2400" smtClean="0"/>
              <a:t>Effective area:</a:t>
            </a:r>
          </a:p>
          <a:p>
            <a:pPr lvl="1">
              <a:lnSpc>
                <a:spcPct val="110000"/>
              </a:lnSpc>
            </a:pPr>
            <a:r>
              <a:rPr lang="en-US" altLang="zh-CN" sz="2000" smtClean="0"/>
              <a:t>500 m</a:t>
            </a:r>
            <a:r>
              <a:rPr lang="en-US" altLang="zh-CN" sz="2000" baseline="30000" smtClean="0"/>
              <a:t>2 </a:t>
            </a:r>
            <a:r>
              <a:rPr lang="en-US" altLang="zh-CN" sz="2000" smtClean="0"/>
              <a:t>@ 100 GeV;</a:t>
            </a:r>
          </a:p>
          <a:p>
            <a:pPr lvl="1">
              <a:lnSpc>
                <a:spcPct val="110000"/>
              </a:lnSpc>
            </a:pPr>
            <a:r>
              <a:rPr lang="en-US" altLang="zh-CN" sz="2000" smtClean="0">
                <a:sym typeface="Symbol" pitchFamily="18" charset="2"/>
              </a:rPr>
              <a:t>30,000 m</a:t>
            </a:r>
            <a:r>
              <a:rPr lang="en-US" altLang="zh-CN" sz="2000" baseline="30000" smtClean="0">
                <a:sym typeface="Symbol" pitchFamily="18" charset="2"/>
              </a:rPr>
              <a:t>2 </a:t>
            </a:r>
            <a:r>
              <a:rPr lang="en-US" altLang="zh-CN" sz="2000" smtClean="0">
                <a:sym typeface="Symbol" pitchFamily="18" charset="2"/>
              </a:rPr>
              <a:t>@ 1 TeV;</a:t>
            </a:r>
          </a:p>
          <a:p>
            <a:pPr lvl="1">
              <a:lnSpc>
                <a:spcPct val="110000"/>
              </a:lnSpc>
            </a:pPr>
            <a:r>
              <a:rPr lang="en-US" altLang="zh-CN" sz="2000" smtClean="0">
                <a:sym typeface="Symbol" pitchFamily="18" charset="2"/>
              </a:rPr>
              <a:t>60,000 m</a:t>
            </a:r>
            <a:r>
              <a:rPr lang="en-US" altLang="zh-CN" sz="2000" baseline="30000" smtClean="0">
                <a:sym typeface="Symbol" pitchFamily="18" charset="2"/>
              </a:rPr>
              <a:t>2 </a:t>
            </a:r>
            <a:r>
              <a:rPr lang="en-US" altLang="zh-CN" sz="2000" smtClean="0">
                <a:sym typeface="Symbol" pitchFamily="18" charset="2"/>
              </a:rPr>
              <a:t>@ 5 TeV.</a:t>
            </a:r>
          </a:p>
          <a:p>
            <a:pPr lvl="1">
              <a:lnSpc>
                <a:spcPct val="110000"/>
              </a:lnSpc>
            </a:pPr>
            <a:endParaRPr lang="en-US" altLang="zh-CN" sz="2000" smtClean="0">
              <a:sym typeface="Symbol" pitchFamily="18" charset="2"/>
            </a:endParaRPr>
          </a:p>
          <a:p>
            <a:pPr lvl="1">
              <a:lnSpc>
                <a:spcPct val="110000"/>
              </a:lnSpc>
            </a:pPr>
            <a:endParaRPr lang="en-US" altLang="zh-CN" sz="2000" smtClean="0">
              <a:sym typeface="Symbol" pitchFamily="18" charset="2"/>
            </a:endParaRPr>
          </a:p>
          <a:p>
            <a:pPr>
              <a:lnSpc>
                <a:spcPct val="110000"/>
              </a:lnSpc>
            </a:pPr>
            <a:r>
              <a:rPr lang="en-US" altLang="zh-CN" sz="2400" smtClean="0">
                <a:sym typeface="Symbol" pitchFamily="18" charset="2"/>
              </a:rPr>
              <a:t>Sensitivity:</a:t>
            </a:r>
          </a:p>
          <a:p>
            <a:pPr lvl="1">
              <a:lnSpc>
                <a:spcPct val="110000"/>
              </a:lnSpc>
            </a:pPr>
            <a:r>
              <a:rPr lang="en-US" altLang="zh-CN" sz="2000" smtClean="0"/>
              <a:t>0.1 CRAB @ 1 TeV;</a:t>
            </a:r>
          </a:p>
          <a:p>
            <a:pPr lvl="1">
              <a:lnSpc>
                <a:spcPct val="110000"/>
              </a:lnSpc>
            </a:pPr>
            <a:r>
              <a:rPr lang="en-US" altLang="zh-CN" sz="2000" smtClean="0"/>
              <a:t>0.06 CRAB @ 5 TeV</a:t>
            </a:r>
            <a:r>
              <a:rPr lang="zh-CN" altLang="en-US" sz="2000" smtClean="0"/>
              <a:t>。</a:t>
            </a:r>
            <a:endParaRPr lang="en-US" altLang="zh-CN" sz="2000" smtClean="0"/>
          </a:p>
          <a:p>
            <a:pPr lvl="1">
              <a:lnSpc>
                <a:spcPct val="110000"/>
              </a:lnSpc>
            </a:pPr>
            <a:r>
              <a:rPr lang="en-US" altLang="zh-CN" sz="2000" smtClean="0">
                <a:solidFill>
                  <a:srgbClr val="C00000"/>
                </a:solidFill>
                <a:ea typeface="黑体" pitchFamily="49" charset="-122"/>
              </a:rPr>
              <a:t>~10x better than ARGO-YBJ.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54175" y="5876925"/>
            <a:ext cx="1412875" cy="3698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dirty="0">
                <a:ea typeface="+mj-ea"/>
                <a:cs typeface="Arial" pitchFamily="34" charset="0"/>
              </a:rPr>
              <a:t>4</a:t>
            </a:r>
            <a:r>
              <a:rPr lang="zh-CN" altLang="en-US" dirty="0">
                <a:ea typeface="+mj-ea"/>
                <a:cs typeface="Arial" pitchFamily="34" charset="0"/>
              </a:rPr>
              <a:t>个</a:t>
            </a:r>
            <a:r>
              <a:rPr lang="en-US" altLang="zh-CN" dirty="0">
                <a:ea typeface="+mj-ea"/>
                <a:cs typeface="Arial" pitchFamily="34" charset="0"/>
              </a:rPr>
              <a:t>¼ </a:t>
            </a:r>
            <a:r>
              <a:rPr lang="zh-CN" altLang="en-US" dirty="0">
                <a:ea typeface="+mj-ea"/>
                <a:cs typeface="Arial" pitchFamily="34" charset="0"/>
              </a:rPr>
              <a:t>阵列</a:t>
            </a:r>
          </a:p>
        </p:txBody>
      </p:sp>
      <p:cxnSp>
        <p:nvCxnSpPr>
          <p:cNvPr id="7" name="直接箭头连接符 6"/>
          <p:cNvCxnSpPr>
            <a:stCxn id="8" idx="0"/>
          </p:cNvCxnSpPr>
          <p:nvPr/>
        </p:nvCxnSpPr>
        <p:spPr>
          <a:xfrm flipV="1">
            <a:off x="2360613" y="5373688"/>
            <a:ext cx="195262" cy="50323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4" name="Picture 2" descr="D:\Users\yaozg\Desktop\WCDAEA\lawca_sensitivit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313" y="3665538"/>
            <a:ext cx="3900487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5" descr="D:\cygwin\home\yaozg\lawca\anaLa\figs\WmWnWo_effareax1_C45m_src_64x6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975" y="998538"/>
            <a:ext cx="371475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标题 1"/>
          <p:cNvSpPr>
            <a:spLocks noGrp="1" noChangeArrowheads="1"/>
          </p:cNvSpPr>
          <p:nvPr>
            <p:ph type="title"/>
          </p:nvPr>
        </p:nvSpPr>
        <p:spPr>
          <a:xfrm>
            <a:off x="393700" y="0"/>
            <a:ext cx="8229600" cy="466725"/>
          </a:xfrm>
        </p:spPr>
        <p:txBody>
          <a:bodyPr>
            <a:normAutofit fontScale="90000"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altLang="zh-CN" dirty="0" smtClean="0"/>
              <a:t>ARGO-YBJ</a:t>
            </a:r>
            <a:r>
              <a:rPr lang="zh-CN" altLang="en-US" dirty="0" smtClean="0"/>
              <a:t> </a:t>
            </a:r>
            <a:r>
              <a:rPr lang="en-US" altLang="zh-CN" dirty="0" smtClean="0"/>
              <a:t>Experiment</a:t>
            </a:r>
            <a:endParaRPr lang="zh-CN" altLang="en-US" dirty="0" smtClean="0"/>
          </a:p>
        </p:txBody>
      </p:sp>
      <p:pic>
        <p:nvPicPr>
          <p:cNvPr id="5123" name="图片 6" descr="-b 羊八井-ARGO实验厅-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9125"/>
            <a:ext cx="9144000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内容占位符 3" descr="sincpr15xz03.gif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3140075"/>
            <a:ext cx="3525838" cy="2738438"/>
          </a:xfrm>
        </p:spPr>
      </p:pic>
      <p:sp>
        <p:nvSpPr>
          <p:cNvPr id="5125" name="TextBox 9"/>
          <p:cNvSpPr txBox="1">
            <a:spLocks noChangeArrowheads="1"/>
          </p:cNvSpPr>
          <p:nvPr/>
        </p:nvSpPr>
        <p:spPr bwMode="auto">
          <a:xfrm>
            <a:off x="6858000" y="3352800"/>
            <a:ext cx="216058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/>
              <a:t>5600m</a:t>
            </a:r>
            <a:r>
              <a:rPr lang="en-US" altLang="zh-CN" baseline="30000"/>
              <a:t>2</a:t>
            </a:r>
            <a:r>
              <a:rPr lang="en-US" altLang="zh-CN"/>
              <a:t> </a:t>
            </a:r>
          </a:p>
          <a:p>
            <a:r>
              <a:rPr lang="en-US" altLang="zh-CN"/>
              <a:t>full coverage RPC at 4300m a.s.l.</a:t>
            </a:r>
          </a:p>
          <a:p>
            <a:endParaRPr lang="en-US" altLang="zh-CN"/>
          </a:p>
          <a:p>
            <a:r>
              <a:rPr lang="en-US" altLang="zh-CN"/>
              <a:t>3.6K Hz event rate</a:t>
            </a:r>
          </a:p>
          <a:p>
            <a:r>
              <a:rPr lang="en-US" altLang="zh-CN"/>
              <a:t>E</a:t>
            </a:r>
            <a:r>
              <a:rPr lang="en-US" altLang="zh-CN" baseline="-25000"/>
              <a:t>th</a:t>
            </a:r>
            <a:r>
              <a:rPr lang="en-US" altLang="zh-CN"/>
              <a:t> ~ 300GeV</a:t>
            </a:r>
          </a:p>
          <a:p>
            <a:r>
              <a:rPr lang="en-US" altLang="zh-CN"/>
              <a:t>0.8</a:t>
            </a:r>
            <a:r>
              <a:rPr lang="en-US" altLang="zh-CN">
                <a:sym typeface="Symbol" pitchFamily="18" charset="2"/>
              </a:rPr>
              <a:t> @ M&gt;100</a:t>
            </a:r>
            <a:endParaRPr lang="en-US" altLang="zh-CN"/>
          </a:p>
          <a:p>
            <a:r>
              <a:rPr lang="en-US" altLang="zh-CN"/>
              <a:t>Sens ~ 0.6I</a:t>
            </a:r>
            <a:r>
              <a:rPr lang="en-US" altLang="zh-CN" baseline="-25000"/>
              <a:t>Crab</a:t>
            </a:r>
            <a:endParaRPr lang="zh-CN" altLang="en-US" baseline="-25000"/>
          </a:p>
        </p:txBody>
      </p:sp>
      <p:pic>
        <p:nvPicPr>
          <p:cNvPr id="5126" name="图片 6" descr="羊八井ARGO大厅 DSCF003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0913" y="3213100"/>
            <a:ext cx="3132137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1457325"/>
            <a:ext cx="6934200" cy="4867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1412776"/>
            <a:ext cx="6705600" cy="4506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Improvements by ARGO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/>
          <a:lstStyle/>
          <a:p>
            <a:r>
              <a:rPr lang="en-US" altLang="zh-CN" dirty="0" smtClean="0"/>
              <a:t>Improvement in sensitivity:</a:t>
            </a:r>
          </a:p>
          <a:p>
            <a:pPr lvl="1"/>
            <a:r>
              <a:rPr lang="en-US" altLang="zh-CN" dirty="0" smtClean="0"/>
              <a:t>ARGO will become a standard (even better) “water Cherenkov detector” with an area of &gt;5500m</a:t>
            </a:r>
            <a:r>
              <a:rPr lang="en-US" altLang="zh-CN" baseline="30000" dirty="0" smtClean="0"/>
              <a:t>2</a:t>
            </a:r>
            <a:r>
              <a:rPr lang="en-US" altLang="zh-CN" dirty="0" smtClean="0">
                <a:sym typeface="Wingdings" pitchFamily="2" charset="2"/>
              </a:rPr>
              <a:t> (a</a:t>
            </a:r>
            <a:r>
              <a:rPr lang="en-US" altLang="zh-CN" dirty="0" smtClean="0"/>
              <a:t> Q factor of &gt;1.2 for LAWCA), a Q factor of &gt;10 for ARGO@1.6TeV</a:t>
            </a:r>
            <a:r>
              <a:rPr lang="en-US" altLang="zh-CN" dirty="0" smtClean="0">
                <a:sym typeface="Wingdings" pitchFamily="2" charset="2"/>
              </a:rPr>
              <a:t>~0.07 </a:t>
            </a:r>
            <a:r>
              <a:rPr lang="en-US" altLang="zh-CN" dirty="0" err="1" smtClean="0">
                <a:sym typeface="Wingdings" pitchFamily="2" charset="2"/>
              </a:rPr>
              <a:t>I</a:t>
            </a:r>
            <a:r>
              <a:rPr lang="en-US" altLang="zh-CN" baseline="-25000" dirty="0" err="1" smtClean="0">
                <a:sym typeface="Wingdings" pitchFamily="2" charset="2"/>
              </a:rPr>
              <a:t>crab</a:t>
            </a:r>
            <a:r>
              <a:rPr lang="en-US" altLang="zh-CN" dirty="0" smtClean="0">
                <a:sym typeface="Wingdings" pitchFamily="2" charset="2"/>
              </a:rPr>
              <a:t>.</a:t>
            </a:r>
            <a:endParaRPr lang="en-US" altLang="zh-CN" dirty="0" smtClean="0"/>
          </a:p>
        </p:txBody>
      </p:sp>
      <p:pic>
        <p:nvPicPr>
          <p:cNvPr id="6" name="图片 5" descr="2013-01-30_15-11-08_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573016"/>
            <a:ext cx="4320480" cy="324036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144016" y="3645024"/>
            <a:ext cx="4427984" cy="2924945"/>
            <a:chOff x="0" y="764704"/>
            <a:chExt cx="8487682" cy="6093297"/>
          </a:xfrm>
        </p:grpSpPr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0" y="764704"/>
            <a:ext cx="8487682" cy="6093297"/>
          </p:xfrm>
          <a:graphic>
            <a:graphicData uri="http://schemas.openxmlformats.org/presentationml/2006/ole">
              <p:oleObj spid="_x0000_s35842" name="Acrobat Document" r:id="rId4" imgW="7207920" imgH="5164560" progId="AcroExch.Document.7">
                <p:embed/>
              </p:oleObj>
            </a:graphicData>
          </a:graphic>
        </p:graphicFrame>
        <p:cxnSp>
          <p:nvCxnSpPr>
            <p:cNvPr id="8" name="直接连接符 7"/>
            <p:cNvCxnSpPr/>
            <p:nvPr/>
          </p:nvCxnSpPr>
          <p:spPr>
            <a:xfrm flipV="1">
              <a:off x="3203848" y="4365104"/>
              <a:ext cx="1800200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H="1">
              <a:off x="5004048" y="4005064"/>
              <a:ext cx="2376264" cy="3600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497" y="120650"/>
            <a:ext cx="6048672" cy="2012206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212121"/>
                  </a:outerShdw>
                </a:effectLst>
                <a:ea typeface="宋体" pitchFamily="2" charset="-122"/>
              </a:rPr>
              <a:t>France</a:t>
            </a:r>
            <a:r>
              <a:rPr lang="en-US" altLang="zh-CN" sz="4000" b="1" dirty="0" smtClean="0">
                <a:effectLst>
                  <a:outerShdw blurRad="38100" dist="38100" dir="2700000" algn="tl">
                    <a:srgbClr val="212121"/>
                  </a:outerShdw>
                </a:effectLst>
                <a:ea typeface="宋体" pitchFamily="2" charset="-122"/>
              </a:rPr>
              <a:t>:   </a:t>
            </a:r>
            <a:r>
              <a:rPr lang="en-US" altLang="zh-CN" sz="4000" b="1" dirty="0" smtClean="0">
                <a:effectLst>
                  <a:outerShdw blurRad="38100" dist="38100" dir="2700000" algn="tl">
                    <a:srgbClr val="212121"/>
                  </a:outerShdw>
                </a:effectLst>
                <a:ea typeface="宋体" pitchFamily="2" charset="-122"/>
              </a:rPr>
              <a:t>IPNO/LAL/Omega </a:t>
            </a:r>
            <a:br>
              <a:rPr lang="en-US" altLang="zh-CN" sz="4000" b="1" dirty="0" smtClean="0">
                <a:effectLst>
                  <a:outerShdw blurRad="38100" dist="38100" dir="2700000" algn="tl">
                    <a:srgbClr val="212121"/>
                  </a:outerShdw>
                </a:effectLst>
                <a:ea typeface="宋体" pitchFamily="2" charset="-122"/>
              </a:rPr>
            </a:br>
            <a:r>
              <a:rPr lang="en-US" altLang="zh-CN" sz="4000" b="1" dirty="0" smtClean="0">
                <a:effectLst>
                  <a:outerShdw blurRad="38100" dist="38100" dir="2700000" algn="tl">
                    <a:srgbClr val="212121"/>
                  </a:outerShdw>
                </a:effectLst>
                <a:ea typeface="宋体" pitchFamily="2" charset="-122"/>
              </a:rPr>
              <a:t>collaboration on ASIC FEE</a:t>
            </a:r>
            <a:br>
              <a:rPr lang="en-US" altLang="zh-CN" sz="4000" b="1" dirty="0" smtClean="0">
                <a:effectLst>
                  <a:outerShdw blurRad="38100" dist="38100" dir="2700000" algn="tl">
                    <a:srgbClr val="212121"/>
                  </a:outerShdw>
                </a:effectLst>
                <a:ea typeface="宋体" pitchFamily="2" charset="-122"/>
              </a:rPr>
            </a:br>
            <a:r>
              <a:rPr lang="en-US" altLang="zh-CN" sz="3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212121"/>
                  </a:outerShdw>
                </a:effectLst>
                <a:ea typeface="宋体" pitchFamily="2" charset="-122"/>
              </a:rPr>
              <a:t>PARISROC-II based currently</a:t>
            </a:r>
            <a:r>
              <a:rPr lang="en-US" altLang="zh-CN" sz="3600" b="1" dirty="0" smtClean="0">
                <a:effectLst>
                  <a:outerShdw blurRad="38100" dist="38100" dir="2700000" algn="tl">
                    <a:srgbClr val="212121"/>
                  </a:outerShdw>
                </a:effectLst>
                <a:ea typeface="宋体" pitchFamily="2" charset="-122"/>
              </a:rPr>
              <a:t/>
            </a:r>
            <a:br>
              <a:rPr lang="en-US" altLang="zh-CN" sz="3600" b="1" dirty="0" smtClean="0">
                <a:effectLst>
                  <a:outerShdw blurRad="38100" dist="38100" dir="2700000" algn="tl">
                    <a:srgbClr val="212121"/>
                  </a:outerShdw>
                </a:effectLst>
                <a:ea typeface="宋体" pitchFamily="2" charset="-122"/>
              </a:rPr>
            </a:br>
            <a:r>
              <a:rPr lang="en-US" altLang="zh-CN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212121"/>
                  </a:outerShdw>
                </a:effectLst>
                <a:ea typeface="宋体" pitchFamily="2" charset="-122"/>
              </a:rPr>
              <a:t>LHAASOROC in future </a:t>
            </a:r>
            <a:endParaRPr lang="zh-CN" altLang="en-US" sz="4000" dirty="0" smtClean="0">
              <a:solidFill>
                <a:schemeClr val="accent1"/>
              </a:solidFill>
              <a:effectLst>
                <a:outerShdw blurRad="38100" dist="38100" dir="2700000" algn="tl">
                  <a:srgbClr val="212121"/>
                </a:outerShdw>
              </a:effectLst>
              <a:ea typeface="宋体" pitchFamily="2" charset="-122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62F98F-FA43-466B-BD13-89E4D41F3B92}" type="slidenum">
              <a:rPr lang="en-US" altLang="zh-CN"/>
              <a:pPr>
                <a:defRPr/>
              </a:pPr>
              <a:t>25</a:t>
            </a:fld>
            <a:endParaRPr lang="en-US" altLang="zh-CN"/>
          </a:p>
        </p:txBody>
      </p:sp>
      <p:pic>
        <p:nvPicPr>
          <p:cNvPr id="9221" name="图片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140" y="2132856"/>
            <a:ext cx="5487988" cy="357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3888963"/>
            <a:ext cx="3203848" cy="2852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图片 13" descr="2013-03-27_22-45-42_230.jpg"/>
          <p:cNvPicPr>
            <a:picLocks noChangeAspect="1"/>
          </p:cNvPicPr>
          <p:nvPr/>
        </p:nvPicPr>
        <p:blipFill>
          <a:blip r:embed="rId4" cstate="print"/>
          <a:srcRect t="19550" b="21651"/>
          <a:stretch>
            <a:fillRect/>
          </a:stretch>
        </p:blipFill>
        <p:spPr>
          <a:xfrm>
            <a:off x="5868144" y="594393"/>
            <a:ext cx="3131840" cy="326665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4221088"/>
            <a:ext cx="3651696" cy="2460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395536" y="5661248"/>
            <a:ext cx="50234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u"/>
            </a:pPr>
            <a:r>
              <a:rPr lang="en-US" altLang="zh-CN" dirty="0" smtClean="0"/>
              <a:t> Simulation for water Cherenkov </a:t>
            </a:r>
            <a:r>
              <a:rPr lang="en-US" altLang="zh-CN" dirty="0" err="1" smtClean="0"/>
              <a:t>muon</a:t>
            </a:r>
            <a:r>
              <a:rPr lang="en-US" altLang="zh-CN" dirty="0" smtClean="0"/>
              <a:t>  detectors</a:t>
            </a:r>
          </a:p>
          <a:p>
            <a:pPr>
              <a:buFont typeface="Wingdings" pitchFamily="2" charset="2"/>
              <a:buChar char="u"/>
            </a:pPr>
            <a:r>
              <a:rPr lang="en-US" altLang="zh-CN" dirty="0" smtClean="0"/>
              <a:t>Simulation for shower measurement using KM2A</a:t>
            </a:r>
          </a:p>
          <a:p>
            <a:pPr>
              <a:buFont typeface="Wingdings" pitchFamily="2" charset="2"/>
              <a:buChar char="u"/>
            </a:pPr>
            <a:r>
              <a:rPr lang="en-US" altLang="zh-CN" dirty="0" smtClean="0"/>
              <a:t> ASIC development </a:t>
            </a:r>
          </a:p>
          <a:p>
            <a:pPr>
              <a:buFont typeface="Wingdings" pitchFamily="2" charset="2"/>
              <a:buChar char="u"/>
            </a:pPr>
            <a:r>
              <a:rPr lang="en-US" altLang="zh-CN" dirty="0" smtClean="0"/>
              <a:t> PMT base design and tests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58190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130270634_78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6335713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076700"/>
            <a:ext cx="3303588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149725"/>
            <a:ext cx="2981325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2675" y="2943225"/>
            <a:ext cx="2981325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标题 5"/>
          <p:cNvSpPr>
            <a:spLocks noGrp="1"/>
          </p:cNvSpPr>
          <p:nvPr>
            <p:ph type="title"/>
          </p:nvPr>
        </p:nvSpPr>
        <p:spPr>
          <a:xfrm>
            <a:off x="35496" y="44624"/>
            <a:ext cx="5112568" cy="1143000"/>
          </a:xfrm>
        </p:spPr>
        <p:txBody>
          <a:bodyPr>
            <a:norm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</a:rPr>
              <a:t>Russia</a:t>
            </a:r>
            <a:r>
              <a:rPr lang="zh-CN" altLang="en-US" sz="2800" dirty="0" smtClean="0"/>
              <a:t>：</a:t>
            </a:r>
            <a:r>
              <a:rPr lang="en-US" altLang="zh-CN" sz="2800" dirty="0" smtClean="0"/>
              <a:t>EAS Detection using thermal neutrons is tested @YBJ</a:t>
            </a:r>
            <a:endParaRPr lang="zh-CN" altLang="en-US" sz="2800" dirty="0" smtClean="0"/>
          </a:p>
        </p:txBody>
      </p:sp>
      <p:sp>
        <p:nvSpPr>
          <p:cNvPr id="18439" name="TextBox 6"/>
          <p:cNvSpPr txBox="1">
            <a:spLocks noChangeArrowheads="1"/>
          </p:cNvSpPr>
          <p:nvPr/>
        </p:nvSpPr>
        <p:spPr bwMode="auto">
          <a:xfrm>
            <a:off x="457200" y="914400"/>
            <a:ext cx="2209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/>
              <a:t>ARGO-bigpad</a:t>
            </a:r>
            <a:endParaRPr lang="zh-CN" altLang="en-US"/>
          </a:p>
        </p:txBody>
      </p:sp>
      <p:sp>
        <p:nvSpPr>
          <p:cNvPr id="18440" name="TextBox 7"/>
          <p:cNvSpPr txBox="1">
            <a:spLocks noChangeArrowheads="1"/>
          </p:cNvSpPr>
          <p:nvPr/>
        </p:nvSpPr>
        <p:spPr bwMode="auto">
          <a:xfrm>
            <a:off x="457200" y="4038600"/>
            <a:ext cx="1981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/>
              <a:t>PRISMA-YBJ: Ne</a:t>
            </a:r>
            <a:endParaRPr lang="zh-CN" altLang="en-US"/>
          </a:p>
        </p:txBody>
      </p:sp>
      <p:sp>
        <p:nvSpPr>
          <p:cNvPr id="18441" name="TextBox 8"/>
          <p:cNvSpPr txBox="1">
            <a:spLocks noChangeArrowheads="1"/>
          </p:cNvSpPr>
          <p:nvPr/>
        </p:nvSpPr>
        <p:spPr bwMode="auto">
          <a:xfrm>
            <a:off x="3352800" y="3962400"/>
            <a:ext cx="2286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/>
              <a:t>PRISMA-YBJ: neutrons</a:t>
            </a:r>
            <a:endParaRPr lang="zh-CN" altLang="en-US"/>
          </a:p>
        </p:txBody>
      </p:sp>
      <p:sp>
        <p:nvSpPr>
          <p:cNvPr id="18442" name="TextBox 9"/>
          <p:cNvSpPr txBox="1">
            <a:spLocks noChangeArrowheads="1"/>
          </p:cNvSpPr>
          <p:nvPr/>
        </p:nvSpPr>
        <p:spPr bwMode="auto">
          <a:xfrm>
            <a:off x="6477000" y="1981200"/>
            <a:ext cx="2286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/>
              <a:t>PRISMA-YBJ: pulses</a:t>
            </a:r>
            <a:endParaRPr lang="zh-CN" altLang="en-US"/>
          </a:p>
        </p:txBody>
      </p:sp>
      <p:sp>
        <p:nvSpPr>
          <p:cNvPr id="18443" name="椭圆 10"/>
          <p:cNvSpPr>
            <a:spLocks noChangeArrowheads="1"/>
          </p:cNvSpPr>
          <p:nvPr/>
        </p:nvSpPr>
        <p:spPr bwMode="auto">
          <a:xfrm>
            <a:off x="1447800" y="1981200"/>
            <a:ext cx="457200" cy="457200"/>
          </a:xfrm>
          <a:prstGeom prst="ellipse">
            <a:avLst/>
          </a:prstGeom>
          <a:noFill/>
          <a:ln w="25400" algn="ctr">
            <a:solidFill>
              <a:srgbClr val="385D8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000">
              <a:solidFill>
                <a:schemeClr val="bg1"/>
              </a:solidFill>
            </a:endParaRPr>
          </a:p>
        </p:txBody>
      </p:sp>
      <p:cxnSp>
        <p:nvCxnSpPr>
          <p:cNvPr id="18444" name="直接箭头连接符 12"/>
          <p:cNvCxnSpPr>
            <a:cxnSpLocks noChangeShapeType="1"/>
            <a:stCxn id="18443" idx="6"/>
          </p:cNvCxnSpPr>
          <p:nvPr/>
        </p:nvCxnSpPr>
        <p:spPr bwMode="auto">
          <a:xfrm>
            <a:off x="1905000" y="2209800"/>
            <a:ext cx="1447800" cy="0"/>
          </a:xfrm>
          <a:prstGeom prst="straightConnector1">
            <a:avLst/>
          </a:prstGeom>
          <a:noFill/>
          <a:ln w="25400" algn="ctr">
            <a:solidFill>
              <a:srgbClr val="385D8A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13" name="Picture 2" descr="C:\Users\XinhuaMA\Desktop\sumsung\羊八井20130108\SV60019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1208" y="44624"/>
            <a:ext cx="2737295" cy="2052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D:\data\YBJ\k4a4\10m+corr\n-densit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122" y="2246835"/>
            <a:ext cx="651351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3691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/>
              <a:t>Conclusion 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CN" b="1" dirty="0" smtClean="0"/>
              <a:t>A ground based large and complex</a:t>
            </a:r>
            <a:r>
              <a:rPr lang="el-GR" altLang="zh-CN" b="1" dirty="0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/CR </a:t>
            </a:r>
            <a:r>
              <a:rPr lang="en-US" altLang="zh-CN" b="1" dirty="0" smtClean="0">
                <a:cs typeface="Times New Roman" pitchFamily="18" charset="0"/>
              </a:rPr>
              <a:t>observatory at high altitude (4300m </a:t>
            </a:r>
            <a:r>
              <a:rPr lang="en-US" altLang="zh-CN" b="1" dirty="0" err="1" smtClean="0">
                <a:cs typeface="Times New Roman" pitchFamily="18" charset="0"/>
              </a:rPr>
              <a:t>a.s.l</a:t>
            </a:r>
            <a:r>
              <a:rPr lang="en-US" altLang="zh-CN" b="1" dirty="0" smtClean="0">
                <a:cs typeface="Times New Roman" pitchFamily="18" charset="0"/>
              </a:rPr>
              <a:t>.) within 5years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b="1" dirty="0" smtClean="0">
                <a:cs typeface="Times New Roman" pitchFamily="18" charset="0"/>
              </a:rPr>
              <a:t>Complementary to CTA in </a:t>
            </a:r>
            <a:r>
              <a:rPr lang="el-GR" altLang="zh-CN" b="1" dirty="0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altLang="zh-CN" b="1" dirty="0" smtClean="0">
                <a:cs typeface="Times New Roman" pitchFamily="18" charset="0"/>
              </a:rPr>
              <a:t>astronomy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b="1" dirty="0" smtClean="0">
                <a:cs typeface="Times New Roman" pitchFamily="18" charset="0"/>
              </a:rPr>
              <a:t>Unique for CR measurements at the knees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b="1" dirty="0" smtClean="0">
                <a:cs typeface="Times New Roman" pitchFamily="18" charset="0"/>
              </a:rPr>
              <a:t>Useful for exploring for new physics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CN" b="1" dirty="0" smtClean="0">
                <a:cs typeface="Times New Roman" pitchFamily="18" charset="0"/>
              </a:rPr>
              <a:t>Engineering prototype at Tibet site is running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CN" b="1" dirty="0" smtClean="0">
                <a:cs typeface="Times New Roman" pitchFamily="18" charset="0"/>
              </a:rPr>
              <a:t>The </a:t>
            </a:r>
            <a:r>
              <a:rPr lang="en-US" altLang="zh-CN" b="1" dirty="0" smtClean="0">
                <a:cs typeface="Times New Roman" pitchFamily="18" charset="0"/>
              </a:rPr>
              <a:t>construction of the mega-project </a:t>
            </a:r>
            <a:r>
              <a:rPr lang="en-US" altLang="zh-CN" b="1" dirty="0" smtClean="0">
                <a:cs typeface="Times New Roman" pitchFamily="18" charset="0"/>
              </a:rPr>
              <a:t>is expected to start in next </a:t>
            </a:r>
            <a:r>
              <a:rPr lang="en-US" altLang="zh-CN" b="1" dirty="0" smtClean="0">
                <a:cs typeface="Times New Roman" pitchFamily="18" charset="0"/>
              </a:rPr>
              <a:t>year, LAWCA is on </a:t>
            </a:r>
            <a:r>
              <a:rPr lang="en-US" altLang="zh-CN" b="1" smtClean="0">
                <a:cs typeface="Times New Roman" pitchFamily="18" charset="0"/>
              </a:rPr>
              <a:t>its way this year </a:t>
            </a:r>
            <a:endParaRPr lang="en-US" altLang="zh-CN" b="1" dirty="0" smtClean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内容占位符 2"/>
          <p:cNvSpPr>
            <a:spLocks noGrp="1"/>
          </p:cNvSpPr>
          <p:nvPr>
            <p:ph idx="1"/>
          </p:nvPr>
        </p:nvSpPr>
        <p:spPr>
          <a:xfrm>
            <a:off x="0" y="1447800"/>
            <a:ext cx="8915400" cy="5181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dirty="0" smtClean="0"/>
              <a:t>&gt;140 VHE </a:t>
            </a:r>
            <a:r>
              <a:rPr lang="el-GR" altLang="zh-CN" dirty="0" smtClean="0">
                <a:latin typeface="Times New Roman"/>
                <a:cs typeface="Times New Roman"/>
              </a:rPr>
              <a:t>γ</a:t>
            </a:r>
            <a:r>
              <a:rPr lang="en-US" altLang="zh-CN" dirty="0" smtClean="0">
                <a:latin typeface="Times New Roman"/>
                <a:cs typeface="Times New Roman"/>
              </a:rPr>
              <a:t> </a:t>
            </a:r>
            <a:r>
              <a:rPr lang="en-US" altLang="zh-CN" dirty="0" smtClean="0"/>
              <a:t>sources are discovered in 20 yrs</a:t>
            </a:r>
          </a:p>
          <a:p>
            <a:pPr lvl="1">
              <a:defRPr/>
            </a:pPr>
            <a:r>
              <a:rPr lang="en-US" altLang="zh-CN" sz="2400" dirty="0" smtClean="0">
                <a:cs typeface="+mn-cs"/>
              </a:rPr>
              <a:t>HESS</a:t>
            </a:r>
            <a:r>
              <a:rPr lang="en-US" altLang="zh-CN" sz="2400" dirty="0" smtClean="0">
                <a:cs typeface="+mn-cs"/>
              </a:rPr>
              <a:t>, MAGIC and VERITAS </a:t>
            </a:r>
          </a:p>
          <a:p>
            <a:pPr lvl="1">
              <a:buFontTx/>
              <a:buNone/>
              <a:defRPr/>
            </a:pPr>
            <a:r>
              <a:rPr lang="en-US" altLang="zh-CN" sz="2400" dirty="0" smtClean="0">
                <a:cs typeface="+mn-cs"/>
              </a:rPr>
              <a:t>   are major players</a:t>
            </a:r>
          </a:p>
          <a:p>
            <a:pPr>
              <a:defRPr/>
            </a:pPr>
            <a:r>
              <a:rPr lang="en-US" altLang="zh-CN" sz="2800" dirty="0" smtClean="0"/>
              <a:t>CTA is one of the major players in </a:t>
            </a:r>
          </a:p>
          <a:p>
            <a:pPr>
              <a:buFontTx/>
              <a:buNone/>
              <a:defRPr/>
            </a:pPr>
            <a:r>
              <a:rPr lang="en-US" altLang="zh-CN" sz="2800" dirty="0" smtClean="0"/>
              <a:t>    the future using pointing device</a:t>
            </a:r>
          </a:p>
          <a:p>
            <a:pPr>
              <a:defRPr/>
            </a:pPr>
            <a:r>
              <a:rPr lang="en-US" altLang="zh-CN" sz="2800" dirty="0" smtClean="0"/>
              <a:t>All sky survey is other way to play</a:t>
            </a:r>
          </a:p>
        </p:txBody>
      </p:sp>
      <p:sp>
        <p:nvSpPr>
          <p:cNvPr id="3075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86400" cy="1143000"/>
          </a:xfrm>
        </p:spPr>
        <p:txBody>
          <a:bodyPr/>
          <a:lstStyle/>
          <a:p>
            <a:pPr eaLnBrk="1" hangingPunct="1"/>
            <a:r>
              <a:rPr lang="en-US" altLang="zh-CN" b="1" dirty="0" smtClean="0">
                <a:latin typeface="黑体" pitchFamily="49" charset="-122"/>
                <a:ea typeface="黑体" pitchFamily="49" charset="-122"/>
              </a:rPr>
              <a:t>Driven force </a:t>
            </a:r>
            <a:endParaRPr lang="zh-CN" altLang="en-US" b="1" dirty="0" smtClean="0">
              <a:latin typeface="黑体" pitchFamily="49" charset="-122"/>
              <a:ea typeface="黑体" pitchFamily="49" charset="-122"/>
            </a:endParaRPr>
          </a:p>
        </p:txBody>
      </p:sp>
      <p:grpSp>
        <p:nvGrpSpPr>
          <p:cNvPr id="2" name="Group 98"/>
          <p:cNvGrpSpPr>
            <a:grpSpLocks/>
          </p:cNvGrpSpPr>
          <p:nvPr/>
        </p:nvGrpSpPr>
        <p:grpSpPr bwMode="auto">
          <a:xfrm>
            <a:off x="5867400" y="152400"/>
            <a:ext cx="3022600" cy="3354388"/>
            <a:chOff x="5867400" y="152400"/>
            <a:chExt cx="3022600" cy="3354387"/>
          </a:xfrm>
        </p:grpSpPr>
        <p:grpSp>
          <p:nvGrpSpPr>
            <p:cNvPr id="3" name="Group 15"/>
            <p:cNvGrpSpPr>
              <a:grpSpLocks/>
            </p:cNvGrpSpPr>
            <p:nvPr/>
          </p:nvGrpSpPr>
          <p:grpSpPr bwMode="auto">
            <a:xfrm>
              <a:off x="5867400" y="2079103"/>
              <a:ext cx="3022600" cy="1427684"/>
              <a:chOff x="6121440" y="2133990"/>
              <a:chExt cx="3022600" cy="1427163"/>
            </a:xfrm>
          </p:grpSpPr>
          <p:pic>
            <p:nvPicPr>
              <p:cNvPr id="3158" name="Picture 19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-5400000">
                <a:off x="6919158" y="1336272"/>
                <a:ext cx="1427163" cy="3022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159" name="Line 17"/>
              <p:cNvSpPr>
                <a:spLocks noChangeShapeType="1"/>
              </p:cNvSpPr>
              <p:nvPr/>
            </p:nvSpPr>
            <p:spPr bwMode="auto">
              <a:xfrm flipV="1">
                <a:off x="8167071" y="3107056"/>
                <a:ext cx="69307" cy="17482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5867510" y="152400"/>
              <a:ext cx="2971690" cy="1752600"/>
              <a:chOff x="928662" y="1268410"/>
              <a:chExt cx="7227887" cy="4379894"/>
            </a:xfrm>
          </p:grpSpPr>
          <p:grpSp>
            <p:nvGrpSpPr>
              <p:cNvPr id="5" name="组合 3"/>
              <p:cNvGrpSpPr>
                <a:grpSpLocks/>
              </p:cNvGrpSpPr>
              <p:nvPr/>
            </p:nvGrpSpPr>
            <p:grpSpPr bwMode="auto">
              <a:xfrm>
                <a:off x="928662" y="1268410"/>
                <a:ext cx="7227887" cy="4379894"/>
                <a:chOff x="992188" y="1268413"/>
                <a:chExt cx="7227888" cy="4379912"/>
              </a:xfrm>
            </p:grpSpPr>
            <p:grpSp>
              <p:nvGrpSpPr>
                <p:cNvPr id="6" name="Group 29"/>
                <p:cNvGrpSpPr>
                  <a:grpSpLocks/>
                </p:cNvGrpSpPr>
                <p:nvPr/>
              </p:nvGrpSpPr>
              <p:grpSpPr bwMode="auto">
                <a:xfrm>
                  <a:off x="992188" y="1268413"/>
                  <a:ext cx="7227888" cy="4379912"/>
                  <a:chOff x="625" y="1529"/>
                  <a:chExt cx="4553" cy="2029"/>
                </a:xfrm>
              </p:grpSpPr>
              <p:pic>
                <p:nvPicPr>
                  <p:cNvPr id="3153" name="Picture 30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625" y="1529"/>
                    <a:ext cx="4510" cy="2029"/>
                  </a:xfrm>
                  <a:prstGeom prst="rect">
                    <a:avLst/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</p:pic>
              <p:sp>
                <p:nvSpPr>
                  <p:cNvPr id="3154" name="Oval 31"/>
                  <p:cNvSpPr>
                    <a:spLocks noChangeArrowheads="1"/>
                  </p:cNvSpPr>
                  <p:nvPr/>
                </p:nvSpPr>
                <p:spPr bwMode="auto">
                  <a:xfrm>
                    <a:off x="4275" y="2283"/>
                    <a:ext cx="48" cy="4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155" name="Line 3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230" y="2331"/>
                    <a:ext cx="675" cy="323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3156" name="Line 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201" y="2640"/>
                    <a:ext cx="119" cy="22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3157" name="Text Box 3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77" y="2062"/>
                    <a:ext cx="1401" cy="257"/>
                  </a:xfrm>
                  <a:prstGeom prst="rect">
                    <a:avLst/>
                  </a:prstGeom>
                  <a:noFill/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en-US" altLang="zh-CN" sz="1100">
                        <a:solidFill>
                          <a:srgbClr val="0070C0"/>
                        </a:solidFill>
                      </a:rPr>
                      <a:t>FERMI</a:t>
                    </a:r>
                    <a:r>
                      <a:rPr lang="en-US" altLang="zh-CN" sz="1100" b="1">
                        <a:solidFill>
                          <a:srgbClr val="0070C0"/>
                        </a:solidFill>
                      </a:rPr>
                      <a:t>    </a:t>
                    </a:r>
                    <a:r>
                      <a:rPr lang="zh-CN" altLang="en-US" sz="1100" b="1">
                        <a:solidFill>
                          <a:srgbClr val="FF0000"/>
                        </a:solidFill>
                      </a:rPr>
                      <a:t>？</a:t>
                    </a:r>
                  </a:p>
                </p:txBody>
              </p:sp>
            </p:grpSp>
            <p:cxnSp>
              <p:nvCxnSpPr>
                <p:cNvPr id="93" name="直接连接符 5"/>
                <p:cNvCxnSpPr>
                  <a:endCxn id="3154" idx="2"/>
                </p:cNvCxnSpPr>
                <p:nvPr/>
              </p:nvCxnSpPr>
              <p:spPr>
                <a:xfrm flipV="1">
                  <a:off x="5644661" y="2946586"/>
                  <a:ext cx="1142913" cy="555423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8" name="Rectangle 87"/>
              <p:cNvSpPr/>
              <p:nvPr/>
            </p:nvSpPr>
            <p:spPr>
              <a:xfrm>
                <a:off x="6357233" y="3144941"/>
                <a:ext cx="285728" cy="4284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5785776" y="3430586"/>
                <a:ext cx="787684" cy="2142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zh-CN" altLang="en-US"/>
              </a:p>
            </p:txBody>
          </p:sp>
        </p:grpSp>
      </p:grpSp>
      <p:grpSp>
        <p:nvGrpSpPr>
          <p:cNvPr id="7" name="组合 84"/>
          <p:cNvGrpSpPr>
            <a:grpSpLocks/>
          </p:cNvGrpSpPr>
          <p:nvPr/>
        </p:nvGrpSpPr>
        <p:grpSpPr bwMode="auto">
          <a:xfrm>
            <a:off x="92075" y="2057400"/>
            <a:ext cx="8991600" cy="4724400"/>
            <a:chOff x="0" y="2057400"/>
            <a:chExt cx="8991600" cy="4724400"/>
          </a:xfrm>
        </p:grpSpPr>
        <p:grpSp>
          <p:nvGrpSpPr>
            <p:cNvPr id="8" name="组合 71"/>
            <p:cNvGrpSpPr>
              <a:grpSpLocks/>
            </p:cNvGrpSpPr>
            <p:nvPr/>
          </p:nvGrpSpPr>
          <p:grpSpPr bwMode="auto">
            <a:xfrm>
              <a:off x="5334000" y="2057400"/>
              <a:ext cx="3657600" cy="4591050"/>
              <a:chOff x="5257800" y="152400"/>
              <a:chExt cx="3657600" cy="4591050"/>
            </a:xfrm>
          </p:grpSpPr>
          <p:pic>
            <p:nvPicPr>
              <p:cNvPr id="3084" name="Picture 2" descr="tetons_pacholka_bi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r="54953"/>
              <a:stretch>
                <a:fillRect/>
              </a:stretch>
            </p:blipFill>
            <p:spPr bwMode="auto">
              <a:xfrm>
                <a:off x="5257800" y="152400"/>
                <a:ext cx="3657600" cy="26765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85" name="Oval 3"/>
              <p:cNvSpPr>
                <a:spLocks noChangeArrowheads="1"/>
              </p:cNvSpPr>
              <p:nvPr/>
            </p:nvSpPr>
            <p:spPr bwMode="auto">
              <a:xfrm>
                <a:off x="7010400" y="685800"/>
                <a:ext cx="76200" cy="762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en-GB" altLang="zh-CN" sz="2400">
                  <a:ea typeface="MS PGothic" pitchFamily="34" charset="-128"/>
                </a:endParaRPr>
              </a:p>
            </p:txBody>
          </p:sp>
          <p:sp>
            <p:nvSpPr>
              <p:cNvPr id="3086" name="Text Box 5"/>
              <p:cNvSpPr txBox="1">
                <a:spLocks noChangeArrowheads="1"/>
              </p:cNvSpPr>
              <p:nvPr/>
            </p:nvSpPr>
            <p:spPr bwMode="auto">
              <a:xfrm>
                <a:off x="7175500" y="810704"/>
                <a:ext cx="683260" cy="1429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57200"/>
                <a:r>
                  <a:rPr lang="en-US" altLang="zh-CN">
                    <a:solidFill>
                      <a:schemeClr val="bg1"/>
                    </a:solidFill>
                    <a:ea typeface="MS PGothic" pitchFamily="34" charset="-128"/>
                  </a:rPr>
                  <a:t>Very deep field</a:t>
                </a:r>
              </a:p>
            </p:txBody>
          </p:sp>
          <p:sp>
            <p:nvSpPr>
              <p:cNvPr id="3087" name="Text Box 4"/>
              <p:cNvSpPr txBox="1">
                <a:spLocks noChangeArrowheads="1"/>
              </p:cNvSpPr>
              <p:nvPr/>
            </p:nvSpPr>
            <p:spPr bwMode="auto">
              <a:xfrm>
                <a:off x="6358255" y="1016734"/>
                <a:ext cx="358140" cy="2499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57200"/>
                <a:r>
                  <a:rPr lang="en-US" altLang="zh-CN">
                    <a:solidFill>
                      <a:schemeClr val="bg1"/>
                    </a:solidFill>
                    <a:ea typeface="MS PGothic" pitchFamily="34" charset="-128"/>
                  </a:rPr>
                  <a:t>Survey</a:t>
                </a:r>
              </a:p>
              <a:p>
                <a:pPr defTabSz="457200"/>
                <a:r>
                  <a:rPr lang="en-US" altLang="zh-CN">
                    <a:solidFill>
                      <a:schemeClr val="bg1"/>
                    </a:solidFill>
                    <a:ea typeface="MS PGothic" pitchFamily="34" charset="-128"/>
                  </a:rPr>
                  <a:t>mode</a:t>
                </a:r>
              </a:p>
            </p:txBody>
          </p:sp>
          <p:grpSp>
            <p:nvGrpSpPr>
              <p:cNvPr id="9" name="组合 68"/>
              <p:cNvGrpSpPr>
                <a:grpSpLocks/>
              </p:cNvGrpSpPr>
              <p:nvPr/>
            </p:nvGrpSpPr>
            <p:grpSpPr bwMode="auto">
              <a:xfrm>
                <a:off x="5867394" y="990600"/>
                <a:ext cx="228601" cy="228600"/>
                <a:chOff x="5543550" y="980230"/>
                <a:chExt cx="756285" cy="733168"/>
              </a:xfrm>
            </p:grpSpPr>
            <p:grpSp>
              <p:nvGrpSpPr>
                <p:cNvPr id="10" name="Group 5"/>
                <p:cNvGrpSpPr>
                  <a:grpSpLocks/>
                </p:cNvGrpSpPr>
                <p:nvPr/>
              </p:nvGrpSpPr>
              <p:grpSpPr bwMode="auto">
                <a:xfrm>
                  <a:off x="5543550" y="980230"/>
                  <a:ext cx="752475" cy="228303"/>
                  <a:chOff x="468" y="1761"/>
                  <a:chExt cx="1185" cy="369"/>
                </a:xfrm>
              </p:grpSpPr>
              <p:sp>
                <p:nvSpPr>
                  <p:cNvPr id="3139" name="Oval 6"/>
                  <p:cNvSpPr>
                    <a:spLocks noChangeArrowheads="1"/>
                  </p:cNvSpPr>
                  <p:nvPr/>
                </p:nvSpPr>
                <p:spPr bwMode="auto">
                  <a:xfrm>
                    <a:off x="468" y="1761"/>
                    <a:ext cx="369" cy="3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457200"/>
                    <a:endParaRPr lang="en-GB" altLang="zh-CN" sz="2400">
                      <a:ea typeface="MS PGothic" pitchFamily="34" charset="-128"/>
                    </a:endParaRPr>
                  </a:p>
                </p:txBody>
              </p:sp>
              <p:sp>
                <p:nvSpPr>
                  <p:cNvPr id="3140" name="Oval 7"/>
                  <p:cNvSpPr>
                    <a:spLocks noChangeArrowheads="1"/>
                  </p:cNvSpPr>
                  <p:nvPr/>
                </p:nvSpPr>
                <p:spPr bwMode="auto">
                  <a:xfrm>
                    <a:off x="604" y="1761"/>
                    <a:ext cx="369" cy="3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457200"/>
                    <a:endParaRPr lang="en-GB" altLang="zh-CN" sz="2400">
                      <a:ea typeface="MS PGothic" pitchFamily="34" charset="-128"/>
                    </a:endParaRPr>
                  </a:p>
                </p:txBody>
              </p:sp>
              <p:sp>
                <p:nvSpPr>
                  <p:cNvPr id="3141" name="Oval 8"/>
                  <p:cNvSpPr>
                    <a:spLocks noChangeArrowheads="1"/>
                  </p:cNvSpPr>
                  <p:nvPr/>
                </p:nvSpPr>
                <p:spPr bwMode="auto">
                  <a:xfrm>
                    <a:off x="740" y="1761"/>
                    <a:ext cx="369" cy="3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457200"/>
                    <a:endParaRPr lang="en-GB" altLang="zh-CN" sz="2400">
                      <a:ea typeface="MS PGothic" pitchFamily="34" charset="-128"/>
                    </a:endParaRPr>
                  </a:p>
                </p:txBody>
              </p:sp>
              <p:sp>
                <p:nvSpPr>
                  <p:cNvPr id="3142" name="Oval 9"/>
                  <p:cNvSpPr>
                    <a:spLocks noChangeArrowheads="1"/>
                  </p:cNvSpPr>
                  <p:nvPr/>
                </p:nvSpPr>
                <p:spPr bwMode="auto">
                  <a:xfrm>
                    <a:off x="876" y="1761"/>
                    <a:ext cx="369" cy="3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457200"/>
                    <a:endParaRPr lang="en-GB" altLang="zh-CN" sz="2400">
                      <a:ea typeface="MS PGothic" pitchFamily="34" charset="-128"/>
                    </a:endParaRPr>
                  </a:p>
                </p:txBody>
              </p:sp>
              <p:sp>
                <p:nvSpPr>
                  <p:cNvPr id="3143" name="Oval 10"/>
                  <p:cNvSpPr>
                    <a:spLocks noChangeArrowheads="1"/>
                  </p:cNvSpPr>
                  <p:nvPr/>
                </p:nvSpPr>
                <p:spPr bwMode="auto">
                  <a:xfrm>
                    <a:off x="1012" y="1761"/>
                    <a:ext cx="369" cy="3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457200"/>
                    <a:endParaRPr lang="en-GB" altLang="zh-CN" sz="2400">
                      <a:ea typeface="MS PGothic" pitchFamily="34" charset="-128"/>
                    </a:endParaRPr>
                  </a:p>
                </p:txBody>
              </p:sp>
              <p:sp>
                <p:nvSpPr>
                  <p:cNvPr id="3144" name="Oval 11"/>
                  <p:cNvSpPr>
                    <a:spLocks noChangeArrowheads="1"/>
                  </p:cNvSpPr>
                  <p:nvPr/>
                </p:nvSpPr>
                <p:spPr bwMode="auto">
                  <a:xfrm>
                    <a:off x="1148" y="1761"/>
                    <a:ext cx="369" cy="3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457200"/>
                    <a:endParaRPr lang="en-GB" altLang="zh-CN" sz="2400">
                      <a:ea typeface="MS PGothic" pitchFamily="34" charset="-128"/>
                    </a:endParaRPr>
                  </a:p>
                </p:txBody>
              </p:sp>
              <p:sp>
                <p:nvSpPr>
                  <p:cNvPr id="3145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1284" y="1761"/>
                    <a:ext cx="369" cy="3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457200"/>
                    <a:endParaRPr lang="en-GB" altLang="zh-CN" sz="2400">
                      <a:ea typeface="MS PGothic" pitchFamily="34" charset="-128"/>
                    </a:endParaRPr>
                  </a:p>
                </p:txBody>
              </p:sp>
            </p:grpSp>
            <p:grpSp>
              <p:nvGrpSpPr>
                <p:cNvPr id="11" name="Group 13"/>
                <p:cNvGrpSpPr>
                  <a:grpSpLocks/>
                </p:cNvGrpSpPr>
                <p:nvPr/>
              </p:nvGrpSpPr>
              <p:grpSpPr bwMode="auto">
                <a:xfrm>
                  <a:off x="5544185" y="1064374"/>
                  <a:ext cx="752475" cy="228303"/>
                  <a:chOff x="468" y="1761"/>
                  <a:chExt cx="1185" cy="369"/>
                </a:xfrm>
              </p:grpSpPr>
              <p:sp>
                <p:nvSpPr>
                  <p:cNvPr id="3132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468" y="1761"/>
                    <a:ext cx="369" cy="3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457200"/>
                    <a:endParaRPr lang="en-GB" altLang="zh-CN" sz="2400">
                      <a:ea typeface="MS PGothic" pitchFamily="34" charset="-128"/>
                    </a:endParaRPr>
                  </a:p>
                </p:txBody>
              </p:sp>
              <p:sp>
                <p:nvSpPr>
                  <p:cNvPr id="3133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604" y="1761"/>
                    <a:ext cx="369" cy="3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457200"/>
                    <a:endParaRPr lang="en-GB" altLang="zh-CN" sz="2400">
                      <a:ea typeface="MS PGothic" pitchFamily="34" charset="-128"/>
                    </a:endParaRPr>
                  </a:p>
                </p:txBody>
              </p:sp>
              <p:sp>
                <p:nvSpPr>
                  <p:cNvPr id="3134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740" y="1761"/>
                    <a:ext cx="369" cy="3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457200"/>
                    <a:endParaRPr lang="en-GB" altLang="zh-CN" sz="2400">
                      <a:ea typeface="MS PGothic" pitchFamily="34" charset="-128"/>
                    </a:endParaRPr>
                  </a:p>
                </p:txBody>
              </p:sp>
              <p:sp>
                <p:nvSpPr>
                  <p:cNvPr id="3135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876" y="1761"/>
                    <a:ext cx="369" cy="3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457200"/>
                    <a:endParaRPr lang="en-GB" altLang="zh-CN" sz="2400">
                      <a:ea typeface="MS PGothic" pitchFamily="34" charset="-128"/>
                    </a:endParaRPr>
                  </a:p>
                </p:txBody>
              </p:sp>
              <p:sp>
                <p:nvSpPr>
                  <p:cNvPr id="3136" name="Oval 18"/>
                  <p:cNvSpPr>
                    <a:spLocks noChangeArrowheads="1"/>
                  </p:cNvSpPr>
                  <p:nvPr/>
                </p:nvSpPr>
                <p:spPr bwMode="auto">
                  <a:xfrm>
                    <a:off x="1012" y="1761"/>
                    <a:ext cx="369" cy="3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457200"/>
                    <a:endParaRPr lang="en-GB" altLang="zh-CN" sz="2400">
                      <a:ea typeface="MS PGothic" pitchFamily="34" charset="-128"/>
                    </a:endParaRPr>
                  </a:p>
                </p:txBody>
              </p:sp>
              <p:sp>
                <p:nvSpPr>
                  <p:cNvPr id="3137" name="Oval 19"/>
                  <p:cNvSpPr>
                    <a:spLocks noChangeArrowheads="1"/>
                  </p:cNvSpPr>
                  <p:nvPr/>
                </p:nvSpPr>
                <p:spPr bwMode="auto">
                  <a:xfrm>
                    <a:off x="1148" y="1761"/>
                    <a:ext cx="369" cy="3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457200"/>
                    <a:endParaRPr lang="en-GB" altLang="zh-CN" sz="2400">
                      <a:ea typeface="MS PGothic" pitchFamily="34" charset="-128"/>
                    </a:endParaRPr>
                  </a:p>
                </p:txBody>
              </p:sp>
              <p:sp>
                <p:nvSpPr>
                  <p:cNvPr id="3138" name="Oval 20"/>
                  <p:cNvSpPr>
                    <a:spLocks noChangeArrowheads="1"/>
                  </p:cNvSpPr>
                  <p:nvPr/>
                </p:nvSpPr>
                <p:spPr bwMode="auto">
                  <a:xfrm>
                    <a:off x="1284" y="1761"/>
                    <a:ext cx="369" cy="3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457200"/>
                    <a:endParaRPr lang="en-GB" altLang="zh-CN" sz="2400">
                      <a:ea typeface="MS PGothic" pitchFamily="34" charset="-128"/>
                    </a:endParaRPr>
                  </a:p>
                </p:txBody>
              </p:sp>
            </p:grpSp>
            <p:grpSp>
              <p:nvGrpSpPr>
                <p:cNvPr id="12" name="Group 21"/>
                <p:cNvGrpSpPr>
                  <a:grpSpLocks/>
                </p:cNvGrpSpPr>
                <p:nvPr/>
              </p:nvGrpSpPr>
              <p:grpSpPr bwMode="auto">
                <a:xfrm>
                  <a:off x="5544820" y="1148518"/>
                  <a:ext cx="752475" cy="228303"/>
                  <a:chOff x="468" y="1761"/>
                  <a:chExt cx="1185" cy="369"/>
                </a:xfrm>
              </p:grpSpPr>
              <p:sp>
                <p:nvSpPr>
                  <p:cNvPr id="3125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468" y="1761"/>
                    <a:ext cx="369" cy="3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457200"/>
                    <a:endParaRPr lang="en-GB" altLang="zh-CN" sz="2400">
                      <a:ea typeface="MS PGothic" pitchFamily="34" charset="-128"/>
                    </a:endParaRPr>
                  </a:p>
                </p:txBody>
              </p:sp>
              <p:sp>
                <p:nvSpPr>
                  <p:cNvPr id="3126" name="Oval 23"/>
                  <p:cNvSpPr>
                    <a:spLocks noChangeArrowheads="1"/>
                  </p:cNvSpPr>
                  <p:nvPr/>
                </p:nvSpPr>
                <p:spPr bwMode="auto">
                  <a:xfrm>
                    <a:off x="604" y="1761"/>
                    <a:ext cx="369" cy="3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457200"/>
                    <a:endParaRPr lang="en-GB" altLang="zh-CN" sz="2400">
                      <a:ea typeface="MS PGothic" pitchFamily="34" charset="-128"/>
                    </a:endParaRPr>
                  </a:p>
                </p:txBody>
              </p:sp>
              <p:sp>
                <p:nvSpPr>
                  <p:cNvPr id="3127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740" y="1761"/>
                    <a:ext cx="369" cy="3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457200"/>
                    <a:endParaRPr lang="en-GB" altLang="zh-CN" sz="2400">
                      <a:ea typeface="MS PGothic" pitchFamily="34" charset="-128"/>
                    </a:endParaRPr>
                  </a:p>
                </p:txBody>
              </p:sp>
              <p:sp>
                <p:nvSpPr>
                  <p:cNvPr id="3128" name="Oval 25"/>
                  <p:cNvSpPr>
                    <a:spLocks noChangeArrowheads="1"/>
                  </p:cNvSpPr>
                  <p:nvPr/>
                </p:nvSpPr>
                <p:spPr bwMode="auto">
                  <a:xfrm>
                    <a:off x="876" y="1761"/>
                    <a:ext cx="369" cy="3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457200"/>
                    <a:endParaRPr lang="en-GB" altLang="zh-CN" sz="2400">
                      <a:ea typeface="MS PGothic" pitchFamily="34" charset="-128"/>
                    </a:endParaRPr>
                  </a:p>
                </p:txBody>
              </p:sp>
              <p:sp>
                <p:nvSpPr>
                  <p:cNvPr id="3129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1012" y="1761"/>
                    <a:ext cx="369" cy="3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457200"/>
                    <a:endParaRPr lang="en-GB" altLang="zh-CN" sz="2400">
                      <a:ea typeface="MS PGothic" pitchFamily="34" charset="-128"/>
                    </a:endParaRPr>
                  </a:p>
                </p:txBody>
              </p:sp>
              <p:sp>
                <p:nvSpPr>
                  <p:cNvPr id="3130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1148" y="1761"/>
                    <a:ext cx="369" cy="3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457200"/>
                    <a:endParaRPr lang="en-GB" altLang="zh-CN" sz="2400">
                      <a:ea typeface="MS PGothic" pitchFamily="34" charset="-128"/>
                    </a:endParaRPr>
                  </a:p>
                </p:txBody>
              </p:sp>
              <p:sp>
                <p:nvSpPr>
                  <p:cNvPr id="3131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1284" y="1761"/>
                    <a:ext cx="369" cy="3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457200"/>
                    <a:endParaRPr lang="en-GB" altLang="zh-CN" sz="2400">
                      <a:ea typeface="MS PGothic" pitchFamily="34" charset="-128"/>
                    </a:endParaRPr>
                  </a:p>
                </p:txBody>
              </p:sp>
            </p:grpSp>
            <p:grpSp>
              <p:nvGrpSpPr>
                <p:cNvPr id="13" name="Group 29"/>
                <p:cNvGrpSpPr>
                  <a:grpSpLocks/>
                </p:cNvGrpSpPr>
                <p:nvPr/>
              </p:nvGrpSpPr>
              <p:grpSpPr bwMode="auto">
                <a:xfrm>
                  <a:off x="5545455" y="1232663"/>
                  <a:ext cx="752475" cy="228303"/>
                  <a:chOff x="468" y="1761"/>
                  <a:chExt cx="1185" cy="369"/>
                </a:xfrm>
              </p:grpSpPr>
              <p:sp>
                <p:nvSpPr>
                  <p:cNvPr id="3118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468" y="1761"/>
                    <a:ext cx="369" cy="3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457200"/>
                    <a:endParaRPr lang="en-GB" altLang="zh-CN" sz="2400">
                      <a:ea typeface="MS PGothic" pitchFamily="34" charset="-128"/>
                    </a:endParaRPr>
                  </a:p>
                </p:txBody>
              </p:sp>
              <p:sp>
                <p:nvSpPr>
                  <p:cNvPr id="3119" name="Oval 31"/>
                  <p:cNvSpPr>
                    <a:spLocks noChangeArrowheads="1"/>
                  </p:cNvSpPr>
                  <p:nvPr/>
                </p:nvSpPr>
                <p:spPr bwMode="auto">
                  <a:xfrm>
                    <a:off x="604" y="1761"/>
                    <a:ext cx="369" cy="3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457200"/>
                    <a:endParaRPr lang="en-GB" altLang="zh-CN" sz="2400">
                      <a:ea typeface="MS PGothic" pitchFamily="34" charset="-128"/>
                    </a:endParaRPr>
                  </a:p>
                </p:txBody>
              </p:sp>
              <p:sp>
                <p:nvSpPr>
                  <p:cNvPr id="3120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740" y="1761"/>
                    <a:ext cx="369" cy="3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457200"/>
                    <a:endParaRPr lang="en-GB" altLang="zh-CN" sz="2400">
                      <a:ea typeface="MS PGothic" pitchFamily="34" charset="-128"/>
                    </a:endParaRPr>
                  </a:p>
                </p:txBody>
              </p:sp>
              <p:sp>
                <p:nvSpPr>
                  <p:cNvPr id="3121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876" y="1761"/>
                    <a:ext cx="369" cy="3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457200"/>
                    <a:endParaRPr lang="en-GB" altLang="zh-CN" sz="2400">
                      <a:ea typeface="MS PGothic" pitchFamily="34" charset="-128"/>
                    </a:endParaRPr>
                  </a:p>
                </p:txBody>
              </p:sp>
              <p:sp>
                <p:nvSpPr>
                  <p:cNvPr id="3122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1012" y="1761"/>
                    <a:ext cx="369" cy="3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457200"/>
                    <a:endParaRPr lang="en-GB" altLang="zh-CN" sz="2400">
                      <a:ea typeface="MS PGothic" pitchFamily="34" charset="-128"/>
                    </a:endParaRPr>
                  </a:p>
                </p:txBody>
              </p:sp>
              <p:sp>
                <p:nvSpPr>
                  <p:cNvPr id="3123" name="Oval 35"/>
                  <p:cNvSpPr>
                    <a:spLocks noChangeArrowheads="1"/>
                  </p:cNvSpPr>
                  <p:nvPr/>
                </p:nvSpPr>
                <p:spPr bwMode="auto">
                  <a:xfrm>
                    <a:off x="1148" y="1761"/>
                    <a:ext cx="369" cy="3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457200"/>
                    <a:endParaRPr lang="en-GB" altLang="zh-CN" sz="2400">
                      <a:ea typeface="MS PGothic" pitchFamily="34" charset="-128"/>
                    </a:endParaRPr>
                  </a:p>
                </p:txBody>
              </p:sp>
              <p:sp>
                <p:nvSpPr>
                  <p:cNvPr id="3124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1284" y="1761"/>
                    <a:ext cx="369" cy="3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457200"/>
                    <a:endParaRPr lang="en-GB" altLang="zh-CN" sz="2400">
                      <a:ea typeface="MS PGothic" pitchFamily="34" charset="-128"/>
                    </a:endParaRPr>
                  </a:p>
                </p:txBody>
              </p:sp>
            </p:grpSp>
            <p:grpSp>
              <p:nvGrpSpPr>
                <p:cNvPr id="14" name="Group 37"/>
                <p:cNvGrpSpPr>
                  <a:grpSpLocks/>
                </p:cNvGrpSpPr>
                <p:nvPr/>
              </p:nvGrpSpPr>
              <p:grpSpPr bwMode="auto">
                <a:xfrm>
                  <a:off x="5546090" y="1316807"/>
                  <a:ext cx="752475" cy="228303"/>
                  <a:chOff x="468" y="1761"/>
                  <a:chExt cx="1185" cy="369"/>
                </a:xfrm>
              </p:grpSpPr>
              <p:sp>
                <p:nvSpPr>
                  <p:cNvPr id="3111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468" y="1761"/>
                    <a:ext cx="369" cy="3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457200"/>
                    <a:endParaRPr lang="en-GB" altLang="zh-CN" sz="2400">
                      <a:ea typeface="MS PGothic" pitchFamily="34" charset="-128"/>
                    </a:endParaRPr>
                  </a:p>
                </p:txBody>
              </p:sp>
              <p:sp>
                <p:nvSpPr>
                  <p:cNvPr id="3112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604" y="1761"/>
                    <a:ext cx="369" cy="3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457200"/>
                    <a:endParaRPr lang="en-GB" altLang="zh-CN" sz="2400">
                      <a:ea typeface="MS PGothic" pitchFamily="34" charset="-128"/>
                    </a:endParaRPr>
                  </a:p>
                </p:txBody>
              </p:sp>
              <p:sp>
                <p:nvSpPr>
                  <p:cNvPr id="3113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740" y="1761"/>
                    <a:ext cx="369" cy="3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457200"/>
                    <a:endParaRPr lang="en-GB" altLang="zh-CN" sz="2400">
                      <a:ea typeface="MS PGothic" pitchFamily="34" charset="-128"/>
                    </a:endParaRPr>
                  </a:p>
                </p:txBody>
              </p:sp>
              <p:sp>
                <p:nvSpPr>
                  <p:cNvPr id="3114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876" y="1761"/>
                    <a:ext cx="369" cy="3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457200"/>
                    <a:endParaRPr lang="en-GB" altLang="zh-CN" sz="2400">
                      <a:ea typeface="MS PGothic" pitchFamily="34" charset="-128"/>
                    </a:endParaRPr>
                  </a:p>
                </p:txBody>
              </p:sp>
              <p:sp>
                <p:nvSpPr>
                  <p:cNvPr id="3115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1012" y="1761"/>
                    <a:ext cx="369" cy="3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457200"/>
                    <a:endParaRPr lang="en-GB" altLang="zh-CN" sz="2400">
                      <a:ea typeface="MS PGothic" pitchFamily="34" charset="-128"/>
                    </a:endParaRPr>
                  </a:p>
                </p:txBody>
              </p:sp>
              <p:sp>
                <p:nvSpPr>
                  <p:cNvPr id="3116" name="Oval 43"/>
                  <p:cNvSpPr>
                    <a:spLocks noChangeArrowheads="1"/>
                  </p:cNvSpPr>
                  <p:nvPr/>
                </p:nvSpPr>
                <p:spPr bwMode="auto">
                  <a:xfrm>
                    <a:off x="1148" y="1761"/>
                    <a:ext cx="369" cy="3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457200"/>
                    <a:endParaRPr lang="en-GB" altLang="zh-CN" sz="2400">
                      <a:ea typeface="MS PGothic" pitchFamily="34" charset="-128"/>
                    </a:endParaRPr>
                  </a:p>
                </p:txBody>
              </p:sp>
              <p:sp>
                <p:nvSpPr>
                  <p:cNvPr id="3117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1284" y="1761"/>
                    <a:ext cx="369" cy="3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457200"/>
                    <a:endParaRPr lang="en-GB" altLang="zh-CN" sz="2400">
                      <a:ea typeface="MS PGothic" pitchFamily="34" charset="-128"/>
                    </a:endParaRPr>
                  </a:p>
                </p:txBody>
              </p:sp>
            </p:grpSp>
            <p:grpSp>
              <p:nvGrpSpPr>
                <p:cNvPr id="15" name="Group 45"/>
                <p:cNvGrpSpPr>
                  <a:grpSpLocks/>
                </p:cNvGrpSpPr>
                <p:nvPr/>
              </p:nvGrpSpPr>
              <p:grpSpPr bwMode="auto">
                <a:xfrm>
                  <a:off x="5546725" y="1400951"/>
                  <a:ext cx="752475" cy="228303"/>
                  <a:chOff x="468" y="1761"/>
                  <a:chExt cx="1185" cy="369"/>
                </a:xfrm>
              </p:grpSpPr>
              <p:sp>
                <p:nvSpPr>
                  <p:cNvPr id="3104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468" y="1761"/>
                    <a:ext cx="369" cy="3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457200"/>
                    <a:endParaRPr lang="en-GB" altLang="zh-CN" sz="2400">
                      <a:ea typeface="MS PGothic" pitchFamily="34" charset="-128"/>
                    </a:endParaRPr>
                  </a:p>
                </p:txBody>
              </p:sp>
              <p:sp>
                <p:nvSpPr>
                  <p:cNvPr id="3105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604" y="1761"/>
                    <a:ext cx="369" cy="3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457200"/>
                    <a:endParaRPr lang="en-GB" altLang="zh-CN" sz="2400">
                      <a:ea typeface="MS PGothic" pitchFamily="34" charset="-128"/>
                    </a:endParaRPr>
                  </a:p>
                </p:txBody>
              </p:sp>
              <p:sp>
                <p:nvSpPr>
                  <p:cNvPr id="3106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740" y="1761"/>
                    <a:ext cx="369" cy="3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457200"/>
                    <a:endParaRPr lang="en-GB" altLang="zh-CN" sz="2400">
                      <a:ea typeface="MS PGothic" pitchFamily="34" charset="-128"/>
                    </a:endParaRPr>
                  </a:p>
                </p:txBody>
              </p:sp>
              <p:sp>
                <p:nvSpPr>
                  <p:cNvPr id="3107" name="Oval 49"/>
                  <p:cNvSpPr>
                    <a:spLocks noChangeArrowheads="1"/>
                  </p:cNvSpPr>
                  <p:nvPr/>
                </p:nvSpPr>
                <p:spPr bwMode="auto">
                  <a:xfrm>
                    <a:off x="876" y="1761"/>
                    <a:ext cx="369" cy="3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457200"/>
                    <a:endParaRPr lang="en-GB" altLang="zh-CN" sz="2400">
                      <a:ea typeface="MS PGothic" pitchFamily="34" charset="-128"/>
                    </a:endParaRPr>
                  </a:p>
                </p:txBody>
              </p:sp>
              <p:sp>
                <p:nvSpPr>
                  <p:cNvPr id="3108" name="Oval 50"/>
                  <p:cNvSpPr>
                    <a:spLocks noChangeArrowheads="1"/>
                  </p:cNvSpPr>
                  <p:nvPr/>
                </p:nvSpPr>
                <p:spPr bwMode="auto">
                  <a:xfrm>
                    <a:off x="1012" y="1761"/>
                    <a:ext cx="369" cy="3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457200"/>
                    <a:endParaRPr lang="en-GB" altLang="zh-CN" sz="2400">
                      <a:ea typeface="MS PGothic" pitchFamily="34" charset="-128"/>
                    </a:endParaRPr>
                  </a:p>
                </p:txBody>
              </p:sp>
              <p:sp>
                <p:nvSpPr>
                  <p:cNvPr id="3109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1148" y="1761"/>
                    <a:ext cx="369" cy="3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457200"/>
                    <a:endParaRPr lang="en-GB" altLang="zh-CN" sz="2400">
                      <a:ea typeface="MS PGothic" pitchFamily="34" charset="-128"/>
                    </a:endParaRPr>
                  </a:p>
                </p:txBody>
              </p:sp>
              <p:sp>
                <p:nvSpPr>
                  <p:cNvPr id="3110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1284" y="1761"/>
                    <a:ext cx="369" cy="3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457200"/>
                    <a:endParaRPr lang="en-GB" altLang="zh-CN" sz="2400">
                      <a:ea typeface="MS PGothic" pitchFamily="34" charset="-128"/>
                    </a:endParaRPr>
                  </a:p>
                </p:txBody>
              </p:sp>
            </p:grpSp>
            <p:grpSp>
              <p:nvGrpSpPr>
                <p:cNvPr id="16" name="Group 53"/>
                <p:cNvGrpSpPr>
                  <a:grpSpLocks/>
                </p:cNvGrpSpPr>
                <p:nvPr/>
              </p:nvGrpSpPr>
              <p:grpSpPr bwMode="auto">
                <a:xfrm>
                  <a:off x="5547360" y="1485095"/>
                  <a:ext cx="752475" cy="228303"/>
                  <a:chOff x="468" y="1761"/>
                  <a:chExt cx="1185" cy="369"/>
                </a:xfrm>
              </p:grpSpPr>
              <p:sp>
                <p:nvSpPr>
                  <p:cNvPr id="3097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468" y="1761"/>
                    <a:ext cx="369" cy="3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457200"/>
                    <a:endParaRPr lang="en-GB" altLang="zh-CN" sz="2400">
                      <a:ea typeface="MS PGothic" pitchFamily="34" charset="-128"/>
                    </a:endParaRPr>
                  </a:p>
                </p:txBody>
              </p:sp>
              <p:sp>
                <p:nvSpPr>
                  <p:cNvPr id="3098" name="Oval 55"/>
                  <p:cNvSpPr>
                    <a:spLocks noChangeArrowheads="1"/>
                  </p:cNvSpPr>
                  <p:nvPr/>
                </p:nvSpPr>
                <p:spPr bwMode="auto">
                  <a:xfrm>
                    <a:off x="604" y="1761"/>
                    <a:ext cx="369" cy="3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457200"/>
                    <a:endParaRPr lang="en-GB" altLang="zh-CN" sz="2400">
                      <a:ea typeface="MS PGothic" pitchFamily="34" charset="-128"/>
                    </a:endParaRPr>
                  </a:p>
                </p:txBody>
              </p:sp>
              <p:sp>
                <p:nvSpPr>
                  <p:cNvPr id="3099" name="Oval 56"/>
                  <p:cNvSpPr>
                    <a:spLocks noChangeArrowheads="1"/>
                  </p:cNvSpPr>
                  <p:nvPr/>
                </p:nvSpPr>
                <p:spPr bwMode="auto">
                  <a:xfrm>
                    <a:off x="740" y="1761"/>
                    <a:ext cx="369" cy="3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457200"/>
                    <a:endParaRPr lang="en-GB" altLang="zh-CN" sz="2400">
                      <a:ea typeface="MS PGothic" pitchFamily="34" charset="-128"/>
                    </a:endParaRPr>
                  </a:p>
                </p:txBody>
              </p:sp>
              <p:sp>
                <p:nvSpPr>
                  <p:cNvPr id="3100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876" y="1761"/>
                    <a:ext cx="369" cy="3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457200"/>
                    <a:endParaRPr lang="en-GB" altLang="zh-CN" sz="2400">
                      <a:ea typeface="MS PGothic" pitchFamily="34" charset="-128"/>
                    </a:endParaRPr>
                  </a:p>
                </p:txBody>
              </p:sp>
              <p:sp>
                <p:nvSpPr>
                  <p:cNvPr id="3101" name="Oval 58"/>
                  <p:cNvSpPr>
                    <a:spLocks noChangeArrowheads="1"/>
                  </p:cNvSpPr>
                  <p:nvPr/>
                </p:nvSpPr>
                <p:spPr bwMode="auto">
                  <a:xfrm>
                    <a:off x="1012" y="1761"/>
                    <a:ext cx="369" cy="3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457200"/>
                    <a:endParaRPr lang="en-GB" altLang="zh-CN" sz="2400">
                      <a:ea typeface="MS PGothic" pitchFamily="34" charset="-128"/>
                    </a:endParaRPr>
                  </a:p>
                </p:txBody>
              </p:sp>
              <p:sp>
                <p:nvSpPr>
                  <p:cNvPr id="3102" name="Oval 59"/>
                  <p:cNvSpPr>
                    <a:spLocks noChangeArrowheads="1"/>
                  </p:cNvSpPr>
                  <p:nvPr/>
                </p:nvSpPr>
                <p:spPr bwMode="auto">
                  <a:xfrm>
                    <a:off x="1148" y="1761"/>
                    <a:ext cx="369" cy="3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457200"/>
                    <a:endParaRPr lang="en-GB" altLang="zh-CN" sz="2400">
                      <a:ea typeface="MS PGothic" pitchFamily="34" charset="-128"/>
                    </a:endParaRPr>
                  </a:p>
                </p:txBody>
              </p:sp>
              <p:sp>
                <p:nvSpPr>
                  <p:cNvPr id="3103" name="Oval 60"/>
                  <p:cNvSpPr>
                    <a:spLocks noChangeArrowheads="1"/>
                  </p:cNvSpPr>
                  <p:nvPr/>
                </p:nvSpPr>
                <p:spPr bwMode="auto">
                  <a:xfrm>
                    <a:off x="1284" y="1761"/>
                    <a:ext cx="369" cy="3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457200"/>
                    <a:endParaRPr lang="en-GB" altLang="zh-CN" sz="2400">
                      <a:ea typeface="MS PGothic" pitchFamily="34" charset="-128"/>
                    </a:endParaRPr>
                  </a:p>
                </p:txBody>
              </p:sp>
            </p:grpSp>
          </p:grpSp>
          <p:pic>
            <p:nvPicPr>
              <p:cNvPr id="3089" name="Picture 4" descr="IMG_585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019800" y="2828925"/>
                <a:ext cx="2871203" cy="19145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083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5486400"/>
              <a:ext cx="6057900" cy="12954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sp>
        <p:nvSpPr>
          <p:cNvPr id="90" name="等腰三角形 85"/>
          <p:cNvSpPr>
            <a:spLocks noChangeArrowheads="1"/>
          </p:cNvSpPr>
          <p:nvPr/>
        </p:nvSpPr>
        <p:spPr bwMode="auto">
          <a:xfrm rot="10139706">
            <a:off x="7464425" y="2682875"/>
            <a:ext cx="74613" cy="2819400"/>
          </a:xfrm>
          <a:prstGeom prst="triangle">
            <a:avLst>
              <a:gd name="adj" fmla="val 50000"/>
            </a:avLst>
          </a:prstGeom>
          <a:solidFill>
            <a:srgbClr val="FF0000">
              <a:alpha val="27843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17" name="Group 82"/>
          <p:cNvGrpSpPr>
            <a:grpSpLocks/>
          </p:cNvGrpSpPr>
          <p:nvPr/>
        </p:nvGrpSpPr>
        <p:grpSpPr bwMode="auto">
          <a:xfrm>
            <a:off x="5410200" y="3352800"/>
            <a:ext cx="3505200" cy="3452813"/>
            <a:chOff x="5410200" y="3352800"/>
            <a:chExt cx="3505200" cy="3453605"/>
          </a:xfrm>
        </p:grpSpPr>
        <p:sp>
          <p:nvSpPr>
            <p:cNvPr id="3080" name="等腰三角形 85"/>
            <p:cNvSpPr>
              <a:spLocks noChangeArrowheads="1"/>
            </p:cNvSpPr>
            <p:nvPr/>
          </p:nvSpPr>
          <p:spPr bwMode="auto">
            <a:xfrm rot="10800000">
              <a:off x="5410200" y="3352800"/>
              <a:ext cx="3505200" cy="1143000"/>
            </a:xfrm>
            <a:prstGeom prst="triangle">
              <a:avLst>
                <a:gd name="adj" fmla="val 50000"/>
              </a:avLst>
            </a:prstGeom>
            <a:solidFill>
              <a:srgbClr val="FF0000">
                <a:alpha val="27843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pic>
          <p:nvPicPr>
            <p:cNvPr id="3081" name="Picture 7" descr="P1010044a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486400" y="4572000"/>
              <a:ext cx="3429000" cy="2234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5929322" y="4429132"/>
            <a:ext cx="3214678" cy="2413126"/>
          </a:xfrm>
          <a:prstGeom prst="rect">
            <a:avLst/>
          </a:pr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5929322" y="1500174"/>
            <a:ext cx="3214678" cy="2928958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7136"/>
            <a:ext cx="8610600" cy="1371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CN" sz="4000" b="1" dirty="0" smtClean="0">
                <a:latin typeface="Times New Roman" pitchFamily="18" charset="0"/>
                <a:cs typeface="Times New Roman" pitchFamily="18" charset="0"/>
              </a:rPr>
              <a:t>Survey for </a:t>
            </a:r>
            <a:r>
              <a:rPr lang="el-GR" altLang="zh-CN" sz="4000" b="1" dirty="0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altLang="zh-CN" sz="4000" b="1" dirty="0" smtClean="0">
                <a:latin typeface="Times New Roman" pitchFamily="18" charset="0"/>
                <a:cs typeface="Times New Roman" pitchFamily="18" charset="0"/>
              </a:rPr>
              <a:t>-sources</a:t>
            </a:r>
            <a:br>
              <a:rPr lang="en-US" altLang="zh-CN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altLang="zh-CN" sz="4000" b="1" dirty="0" smtClean="0">
                <a:latin typeface="Times New Roman" pitchFamily="18" charset="0"/>
                <a:cs typeface="Times New Roman" pitchFamily="18" charset="0"/>
              </a:rPr>
              <a:t>very detailed spectroscopy investigation</a:t>
            </a:r>
            <a:br>
              <a:rPr lang="en-US" altLang="zh-CN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altLang="zh-CN" sz="4000" b="1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a few hundred extra-galactic sources are expected </a:t>
            </a:r>
            <a:r>
              <a:rPr lang="en-US" altLang="zh-CN" sz="40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altLang="zh-CN" sz="4000" dirty="0" smtClean="0"/>
              <a:t> </a:t>
            </a: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0" y="1524000"/>
            <a:ext cx="6096000" cy="5334000"/>
            <a:chOff x="1584" y="960"/>
            <a:chExt cx="3135" cy="2811"/>
          </a:xfrm>
        </p:grpSpPr>
        <p:pic>
          <p:nvPicPr>
            <p:cNvPr id="21519" name="Picture 29" descr="sensitivity_updat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84" y="960"/>
              <a:ext cx="3135" cy="2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20" name="Rectangle 23"/>
            <p:cNvSpPr>
              <a:spLocks noChangeArrowheads="1"/>
            </p:cNvSpPr>
            <p:nvPr/>
          </p:nvSpPr>
          <p:spPr bwMode="auto">
            <a:xfrm>
              <a:off x="2736" y="960"/>
              <a:ext cx="816" cy="2544"/>
            </a:xfrm>
            <a:prstGeom prst="rect">
              <a:avLst/>
            </a:prstGeom>
            <a:solidFill>
              <a:srgbClr val="FF0000">
                <a:alpha val="23921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6000760" y="1714488"/>
            <a:ext cx="3022601" cy="2744924"/>
            <a:chOff x="0" y="1296"/>
            <a:chExt cx="1904" cy="2118"/>
          </a:xfrm>
          <a:solidFill>
            <a:schemeClr val="bg1"/>
          </a:solidFill>
        </p:grpSpPr>
        <p:pic>
          <p:nvPicPr>
            <p:cNvPr id="21509" name="Picture 1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5400000">
              <a:off x="502" y="794"/>
              <a:ext cx="899" cy="1904"/>
            </a:xfrm>
            <a:prstGeom prst="rect">
              <a:avLst/>
            </a:prstGeom>
            <a:grpFill/>
            <a:ln w="9525">
              <a:solidFill>
                <a:schemeClr val="accent1">
                  <a:alpha val="81000"/>
                </a:schemeClr>
              </a:solidFill>
              <a:miter lim="800000"/>
              <a:headEnd/>
              <a:tailEnd/>
            </a:ln>
          </p:spPr>
        </p:pic>
        <p:grpSp>
          <p:nvGrpSpPr>
            <p:cNvPr id="4" name="Group 35"/>
            <p:cNvGrpSpPr>
              <a:grpSpLocks/>
            </p:cNvGrpSpPr>
            <p:nvPr/>
          </p:nvGrpSpPr>
          <p:grpSpPr bwMode="auto">
            <a:xfrm>
              <a:off x="0" y="2220"/>
              <a:ext cx="1769" cy="1194"/>
              <a:chOff x="0" y="2220"/>
              <a:chExt cx="1769" cy="1194"/>
            </a:xfrm>
            <a:grpFill/>
          </p:grpSpPr>
          <p:grpSp>
            <p:nvGrpSpPr>
              <p:cNvPr id="5" name="Group 13"/>
              <p:cNvGrpSpPr>
                <a:grpSpLocks/>
              </p:cNvGrpSpPr>
              <p:nvPr/>
            </p:nvGrpSpPr>
            <p:grpSpPr bwMode="auto">
              <a:xfrm>
                <a:off x="0" y="2220"/>
                <a:ext cx="1769" cy="1117"/>
                <a:chOff x="492" y="-105"/>
                <a:chExt cx="4820" cy="2233"/>
              </a:xfrm>
              <a:grpFill/>
            </p:grpSpPr>
            <p:pic>
              <p:nvPicPr>
                <p:cNvPr id="21514" name="Picture 14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492" y="-105"/>
                  <a:ext cx="4776" cy="2233"/>
                </a:xfrm>
                <a:prstGeom prst="rect">
                  <a:avLst/>
                </a:prstGeom>
                <a:grpFill/>
                <a:ln w="9525">
                  <a:solidFill>
                    <a:schemeClr val="accent1">
                      <a:alpha val="81000"/>
                    </a:schemeClr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21516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3595" y="971"/>
                  <a:ext cx="215" cy="70"/>
                </a:xfrm>
                <a:prstGeom prst="line">
                  <a:avLst/>
                </a:prstGeom>
                <a:grpFill/>
                <a:ln w="9525" cap="rnd">
                  <a:solidFill>
                    <a:schemeClr val="accent1">
                      <a:alpha val="81000"/>
                    </a:schemeClr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1518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4699" y="200"/>
                  <a:ext cx="613" cy="1092"/>
                </a:xfrm>
                <a:prstGeom prst="rect">
                  <a:avLst/>
                </a:prstGeom>
                <a:grpFill/>
                <a:ln w="9525">
                  <a:solidFill>
                    <a:schemeClr val="accent1">
                      <a:alpha val="81000"/>
                    </a:schemeClr>
                  </a:solidFill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l"/>
                  <a:r>
                    <a:rPr lang="zh-CN" altLang="en-US" sz="4000" b="1" dirty="0">
                      <a:solidFill>
                        <a:srgbClr val="FF0000"/>
                      </a:solidFill>
                    </a:rPr>
                    <a:t>？</a:t>
                  </a:r>
                </a:p>
              </p:txBody>
            </p:sp>
          </p:grpSp>
          <p:sp>
            <p:nvSpPr>
              <p:cNvPr id="21512" name="Oval 30"/>
              <p:cNvSpPr>
                <a:spLocks noChangeArrowheads="1"/>
              </p:cNvSpPr>
              <p:nvPr/>
            </p:nvSpPr>
            <p:spPr bwMode="auto">
              <a:xfrm>
                <a:off x="1632" y="3366"/>
                <a:ext cx="48" cy="48"/>
              </a:xfrm>
              <a:prstGeom prst="ellipse">
                <a:avLst/>
              </a:prstGeom>
              <a:grpFill/>
              <a:ln w="9525" algn="ctr">
                <a:solidFill>
                  <a:schemeClr val="accent1">
                    <a:alpha val="81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1513" name="Line 31"/>
              <p:cNvSpPr>
                <a:spLocks noChangeShapeType="1"/>
              </p:cNvSpPr>
              <p:nvPr/>
            </p:nvSpPr>
            <p:spPr bwMode="auto">
              <a:xfrm flipV="1">
                <a:off x="1392" y="2670"/>
                <a:ext cx="240" cy="144"/>
              </a:xfrm>
              <a:prstGeom prst="line">
                <a:avLst/>
              </a:prstGeom>
              <a:grpFill/>
              <a:ln w="9525">
                <a:solidFill>
                  <a:schemeClr val="accent1">
                    <a:alpha val="81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237266" y="4378262"/>
            <a:ext cx="2427433" cy="236924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矩形 17"/>
          <p:cNvSpPr/>
          <p:nvPr/>
        </p:nvSpPr>
        <p:spPr>
          <a:xfrm>
            <a:off x="3826120" y="1571612"/>
            <a:ext cx="2103202" cy="4770580"/>
          </a:xfrm>
          <a:prstGeom prst="rect">
            <a:avLst/>
          </a:pr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5728"/>
            <a:ext cx="9144000" cy="1711313"/>
          </a:xfrm>
        </p:spPr>
        <p:txBody>
          <a:bodyPr lIns="90000" tIns="46800" rIns="90000" bIns="46800">
            <a:normAutofit fontScale="90000"/>
          </a:bodyPr>
          <a:lstStyle/>
          <a:p>
            <a:pPr defTabSz="449263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3600" b="1" dirty="0" smtClean="0"/>
              <a:t>CR spectra of individual spices over two knees with uniform energy scale and direct measured composition in the space</a:t>
            </a:r>
            <a:r>
              <a:rPr lang="en-US" altLang="zh-CN" dirty="0" smtClean="0"/>
              <a:t> </a:t>
            </a:r>
          </a:p>
        </p:txBody>
      </p:sp>
      <p:sp>
        <p:nvSpPr>
          <p:cNvPr id="32771" name="Oval 3"/>
          <p:cNvSpPr>
            <a:spLocks noChangeArrowheads="1"/>
          </p:cNvSpPr>
          <p:nvPr/>
        </p:nvSpPr>
        <p:spPr bwMode="auto">
          <a:xfrm>
            <a:off x="1143000" y="2362200"/>
            <a:ext cx="152400" cy="1524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2772" name="Oval 4"/>
          <p:cNvSpPr>
            <a:spLocks noChangeArrowheads="1"/>
          </p:cNvSpPr>
          <p:nvPr/>
        </p:nvSpPr>
        <p:spPr bwMode="auto">
          <a:xfrm>
            <a:off x="914400" y="2209800"/>
            <a:ext cx="304800" cy="3048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990600" y="5257800"/>
            <a:ext cx="227013" cy="455613"/>
            <a:chOff x="624" y="3312"/>
            <a:chExt cx="143" cy="287"/>
          </a:xfrm>
        </p:grpSpPr>
        <p:sp>
          <p:nvSpPr>
            <p:cNvPr id="32824" name="Oval 6"/>
            <p:cNvSpPr>
              <a:spLocks noChangeArrowheads="1"/>
            </p:cNvSpPr>
            <p:nvPr/>
          </p:nvSpPr>
          <p:spPr bwMode="auto">
            <a:xfrm>
              <a:off x="624" y="3456"/>
              <a:ext cx="144" cy="144"/>
            </a:xfrm>
            <a:prstGeom prst="ellipse">
              <a:avLst/>
            </a:prstGeom>
            <a:solidFill>
              <a:srgbClr val="000000">
                <a:alpha val="34117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2825" name="Oval 7"/>
            <p:cNvSpPr>
              <a:spLocks noChangeArrowheads="1"/>
            </p:cNvSpPr>
            <p:nvPr/>
          </p:nvSpPr>
          <p:spPr bwMode="auto">
            <a:xfrm>
              <a:off x="624" y="3312"/>
              <a:ext cx="144" cy="144"/>
            </a:xfrm>
            <a:prstGeom prst="ellipse">
              <a:avLst/>
            </a:prstGeom>
            <a:solidFill>
              <a:srgbClr val="000000">
                <a:alpha val="34117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32775" name="Text Box 25"/>
          <p:cNvSpPr txBox="1">
            <a:spLocks noChangeArrowheads="1"/>
          </p:cNvSpPr>
          <p:nvPr/>
        </p:nvSpPr>
        <p:spPr bwMode="auto">
          <a:xfrm>
            <a:off x="304800" y="1828800"/>
            <a:ext cx="3429000" cy="2852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l" defTabSz="449263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endParaRPr lang="en-US" altLang="zh-CN" sz="2400" baseline="30000">
              <a:solidFill>
                <a:srgbClr val="000000"/>
              </a:solidFill>
            </a:endParaRPr>
          </a:p>
          <a:p>
            <a:pPr algn="l" defTabSz="449263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US" altLang="zh-CN" sz="2400">
                <a:solidFill>
                  <a:srgbClr val="000000"/>
                </a:solidFill>
              </a:rPr>
              <a:t>Tower  CT: 16</a:t>
            </a:r>
          </a:p>
          <a:p>
            <a:pPr algn="l" defTabSz="449263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endParaRPr lang="en-US" altLang="zh-CN" sz="2400">
              <a:solidFill>
                <a:srgbClr val="000000"/>
              </a:solidFill>
            </a:endParaRPr>
          </a:p>
          <a:p>
            <a:pPr algn="l" defTabSz="449263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l-GR" altLang="zh-CN" sz="2400">
                <a:solidFill>
                  <a:srgbClr val="000000"/>
                </a:solidFill>
              </a:rPr>
              <a:t>μ</a:t>
            </a:r>
            <a:r>
              <a:rPr lang="en-US" altLang="zh-CN" sz="2400">
                <a:solidFill>
                  <a:srgbClr val="000000"/>
                </a:solidFill>
              </a:rPr>
              <a:t> : 100x400m</a:t>
            </a:r>
            <a:r>
              <a:rPr lang="en-US" altLang="zh-CN" sz="2400" baseline="30000">
                <a:solidFill>
                  <a:srgbClr val="000000"/>
                </a:solidFill>
              </a:rPr>
              <a:t>2</a:t>
            </a:r>
          </a:p>
          <a:p>
            <a:pPr algn="l" defTabSz="449263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endParaRPr lang="en-US" altLang="zh-CN" sz="2400">
              <a:solidFill>
                <a:srgbClr val="000000"/>
              </a:solidFill>
            </a:endParaRPr>
          </a:p>
          <a:p>
            <a:pPr algn="l" defTabSz="449263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US" altLang="zh-CN" sz="2400">
                <a:solidFill>
                  <a:srgbClr val="000000"/>
                </a:solidFill>
              </a:rPr>
              <a:t>Side Trigger CT: 2x4</a:t>
            </a:r>
          </a:p>
          <a:p>
            <a:pPr algn="l" defTabSz="449263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endParaRPr lang="en-US" altLang="zh-CN" sz="2400">
              <a:solidFill>
                <a:srgbClr val="000000"/>
              </a:solidFill>
            </a:endParaRPr>
          </a:p>
        </p:txBody>
      </p: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8915400" y="5334000"/>
            <a:ext cx="227013" cy="455613"/>
            <a:chOff x="5616" y="3360"/>
            <a:chExt cx="143" cy="287"/>
          </a:xfrm>
        </p:grpSpPr>
        <p:sp>
          <p:nvSpPr>
            <p:cNvPr id="32806" name="Oval 27"/>
            <p:cNvSpPr>
              <a:spLocks noChangeArrowheads="1"/>
            </p:cNvSpPr>
            <p:nvPr/>
          </p:nvSpPr>
          <p:spPr bwMode="auto">
            <a:xfrm>
              <a:off x="5616" y="3504"/>
              <a:ext cx="144" cy="144"/>
            </a:xfrm>
            <a:prstGeom prst="ellipse">
              <a:avLst/>
            </a:prstGeom>
            <a:solidFill>
              <a:srgbClr val="000000">
                <a:alpha val="34117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2807" name="Oval 28"/>
            <p:cNvSpPr>
              <a:spLocks noChangeArrowheads="1"/>
            </p:cNvSpPr>
            <p:nvPr/>
          </p:nvSpPr>
          <p:spPr bwMode="auto">
            <a:xfrm>
              <a:off x="5616" y="3360"/>
              <a:ext cx="144" cy="144"/>
            </a:xfrm>
            <a:prstGeom prst="ellipse">
              <a:avLst/>
            </a:prstGeom>
            <a:solidFill>
              <a:srgbClr val="000000">
                <a:alpha val="34117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32777" name="Line 29"/>
          <p:cNvSpPr>
            <a:spLocks noChangeShapeType="1"/>
          </p:cNvSpPr>
          <p:nvPr/>
        </p:nvSpPr>
        <p:spPr bwMode="auto">
          <a:xfrm flipV="1">
            <a:off x="1219200" y="3808413"/>
            <a:ext cx="6400800" cy="1527175"/>
          </a:xfrm>
          <a:prstGeom prst="line">
            <a:avLst/>
          </a:prstGeom>
          <a:noFill/>
          <a:ln w="9360">
            <a:solidFill>
              <a:srgbClr val="FF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2779" name="Line 31"/>
          <p:cNvSpPr>
            <a:spLocks noChangeShapeType="1"/>
          </p:cNvSpPr>
          <p:nvPr/>
        </p:nvSpPr>
        <p:spPr bwMode="auto">
          <a:xfrm flipH="1">
            <a:off x="1065213" y="4191000"/>
            <a:ext cx="155575" cy="9144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2780" name="Line 32"/>
          <p:cNvSpPr>
            <a:spLocks noChangeShapeType="1"/>
          </p:cNvSpPr>
          <p:nvPr/>
        </p:nvSpPr>
        <p:spPr bwMode="auto">
          <a:xfrm>
            <a:off x="2438400" y="3200400"/>
            <a:ext cx="2286000" cy="19050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2783" name="Line 35"/>
          <p:cNvSpPr>
            <a:spLocks noChangeShapeType="1"/>
          </p:cNvSpPr>
          <p:nvPr/>
        </p:nvSpPr>
        <p:spPr bwMode="auto">
          <a:xfrm>
            <a:off x="1219200" y="5638800"/>
            <a:ext cx="4267200" cy="1219200"/>
          </a:xfrm>
          <a:prstGeom prst="line">
            <a:avLst/>
          </a:prstGeom>
          <a:noFill/>
          <a:ln w="9360">
            <a:solidFill>
              <a:srgbClr val="FF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2784" name="Line 36"/>
          <p:cNvSpPr>
            <a:spLocks noChangeShapeType="1"/>
          </p:cNvSpPr>
          <p:nvPr/>
        </p:nvSpPr>
        <p:spPr bwMode="auto">
          <a:xfrm flipH="1" flipV="1">
            <a:off x="2970213" y="4037013"/>
            <a:ext cx="5946775" cy="1298575"/>
          </a:xfrm>
          <a:prstGeom prst="line">
            <a:avLst/>
          </a:prstGeom>
          <a:noFill/>
          <a:ln w="9360">
            <a:solidFill>
              <a:srgbClr val="FF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2785" name="Line 37"/>
          <p:cNvSpPr>
            <a:spLocks noChangeShapeType="1"/>
          </p:cNvSpPr>
          <p:nvPr/>
        </p:nvSpPr>
        <p:spPr bwMode="auto">
          <a:xfrm flipH="1">
            <a:off x="3960813" y="5715000"/>
            <a:ext cx="4956175" cy="1143000"/>
          </a:xfrm>
          <a:prstGeom prst="line">
            <a:avLst/>
          </a:prstGeom>
          <a:noFill/>
          <a:ln w="9360">
            <a:solidFill>
              <a:srgbClr val="FF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32786" name="Picture 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5105400"/>
            <a:ext cx="1238250" cy="1049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5" name="Group 40"/>
          <p:cNvGrpSpPr>
            <a:grpSpLocks/>
          </p:cNvGrpSpPr>
          <p:nvPr/>
        </p:nvGrpSpPr>
        <p:grpSpPr bwMode="auto">
          <a:xfrm>
            <a:off x="8686800" y="5334000"/>
            <a:ext cx="227013" cy="455613"/>
            <a:chOff x="5472" y="3360"/>
            <a:chExt cx="143" cy="287"/>
          </a:xfrm>
        </p:grpSpPr>
        <p:sp>
          <p:nvSpPr>
            <p:cNvPr id="32804" name="Oval 41"/>
            <p:cNvSpPr>
              <a:spLocks noChangeArrowheads="1"/>
            </p:cNvSpPr>
            <p:nvPr/>
          </p:nvSpPr>
          <p:spPr bwMode="auto">
            <a:xfrm>
              <a:off x="5472" y="3504"/>
              <a:ext cx="144" cy="144"/>
            </a:xfrm>
            <a:prstGeom prst="ellipse">
              <a:avLst/>
            </a:prstGeom>
            <a:solidFill>
              <a:srgbClr val="000000">
                <a:alpha val="34117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2805" name="Oval 42"/>
            <p:cNvSpPr>
              <a:spLocks noChangeArrowheads="1"/>
            </p:cNvSpPr>
            <p:nvPr/>
          </p:nvSpPr>
          <p:spPr bwMode="auto">
            <a:xfrm>
              <a:off x="5472" y="3360"/>
              <a:ext cx="144" cy="144"/>
            </a:xfrm>
            <a:prstGeom prst="ellipse">
              <a:avLst/>
            </a:prstGeom>
            <a:solidFill>
              <a:srgbClr val="000000">
                <a:alpha val="34117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6" name="Group 43"/>
          <p:cNvGrpSpPr>
            <a:grpSpLocks/>
          </p:cNvGrpSpPr>
          <p:nvPr/>
        </p:nvGrpSpPr>
        <p:grpSpPr bwMode="auto">
          <a:xfrm>
            <a:off x="762000" y="5257800"/>
            <a:ext cx="227013" cy="455613"/>
            <a:chOff x="480" y="3312"/>
            <a:chExt cx="143" cy="287"/>
          </a:xfrm>
        </p:grpSpPr>
        <p:sp>
          <p:nvSpPr>
            <p:cNvPr id="32802" name="Oval 44"/>
            <p:cNvSpPr>
              <a:spLocks noChangeArrowheads="1"/>
            </p:cNvSpPr>
            <p:nvPr/>
          </p:nvSpPr>
          <p:spPr bwMode="auto">
            <a:xfrm>
              <a:off x="480" y="3456"/>
              <a:ext cx="144" cy="144"/>
            </a:xfrm>
            <a:prstGeom prst="ellipse">
              <a:avLst/>
            </a:prstGeom>
            <a:solidFill>
              <a:srgbClr val="000000">
                <a:alpha val="34117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2803" name="Oval 45"/>
            <p:cNvSpPr>
              <a:spLocks noChangeArrowheads="1"/>
            </p:cNvSpPr>
            <p:nvPr/>
          </p:nvSpPr>
          <p:spPr bwMode="auto">
            <a:xfrm>
              <a:off x="480" y="3312"/>
              <a:ext cx="144" cy="144"/>
            </a:xfrm>
            <a:prstGeom prst="ellipse">
              <a:avLst/>
            </a:prstGeom>
            <a:solidFill>
              <a:srgbClr val="000000">
                <a:alpha val="34117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7" name="组合 77"/>
          <p:cNvGrpSpPr>
            <a:grpSpLocks/>
          </p:cNvGrpSpPr>
          <p:nvPr/>
        </p:nvGrpSpPr>
        <p:grpSpPr bwMode="auto">
          <a:xfrm>
            <a:off x="228600" y="1981200"/>
            <a:ext cx="8915400" cy="4876800"/>
            <a:chOff x="228600" y="1981200"/>
            <a:chExt cx="8915400" cy="4876800"/>
          </a:xfrm>
        </p:grpSpPr>
        <p:sp>
          <p:nvSpPr>
            <p:cNvPr id="32796" name="矩形 66"/>
            <p:cNvSpPr>
              <a:spLocks noChangeArrowheads="1"/>
            </p:cNvSpPr>
            <p:nvPr/>
          </p:nvSpPr>
          <p:spPr bwMode="auto">
            <a:xfrm>
              <a:off x="228600" y="1981200"/>
              <a:ext cx="8915400" cy="487680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381000" y="2057400"/>
              <a:ext cx="8305800" cy="4495800"/>
              <a:chOff x="864" y="1200"/>
              <a:chExt cx="4896" cy="3360"/>
            </a:xfrm>
          </p:grpSpPr>
          <p:grpSp>
            <p:nvGrpSpPr>
              <p:cNvPr id="9" name="Group 8"/>
              <p:cNvGrpSpPr>
                <a:grpSpLocks/>
              </p:cNvGrpSpPr>
              <p:nvPr/>
            </p:nvGrpSpPr>
            <p:grpSpPr bwMode="auto">
              <a:xfrm>
                <a:off x="1440" y="1200"/>
                <a:ext cx="4320" cy="2832"/>
                <a:chOff x="288" y="1200"/>
                <a:chExt cx="5472" cy="3120"/>
              </a:xfrm>
            </p:grpSpPr>
            <p:pic>
              <p:nvPicPr>
                <p:cNvPr id="32800" name="Picture 9" descr="hr12ag_20030724_gsg_3p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208" y="1200"/>
                  <a:ext cx="3552" cy="31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2801" name="Picture 10" descr="spe_all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288" y="1728"/>
                  <a:ext cx="3408" cy="20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32799" name="Picture 1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r="23418"/>
              <a:stretch>
                <a:fillRect/>
              </a:stretch>
            </p:blipFill>
            <p:spPr bwMode="auto">
              <a:xfrm rot="-2400000">
                <a:off x="864" y="2496"/>
                <a:ext cx="1488" cy="20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73" name="矩形 72"/>
          <p:cNvSpPr/>
          <p:nvPr/>
        </p:nvSpPr>
        <p:spPr bwMode="auto">
          <a:xfrm rot="19202976">
            <a:off x="2127250" y="2443163"/>
            <a:ext cx="755650" cy="3340100"/>
          </a:xfrm>
          <a:prstGeom prst="rect">
            <a:avLst/>
          </a:prstGeom>
          <a:solidFill>
            <a:schemeClr val="accent1">
              <a:lumMod val="90000"/>
              <a:alpha val="31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altLang="zh-CN" dirty="0">
                <a:latin typeface="Arial" charset="0"/>
                <a:ea typeface="宋体" charset="-122"/>
              </a:rPr>
              <a:t>A</a:t>
            </a:r>
          </a:p>
          <a:p>
            <a:pPr>
              <a:defRPr/>
            </a:pPr>
            <a:r>
              <a:rPr lang="en-US" altLang="zh-CN" dirty="0">
                <a:latin typeface="Arial" charset="0"/>
                <a:ea typeface="宋体" charset="-122"/>
              </a:rPr>
              <a:t>R</a:t>
            </a:r>
          </a:p>
          <a:p>
            <a:pPr>
              <a:defRPr/>
            </a:pPr>
            <a:r>
              <a:rPr lang="en-US" altLang="zh-CN" dirty="0">
                <a:latin typeface="Arial" charset="0"/>
                <a:ea typeface="宋体" charset="-122"/>
              </a:rPr>
              <a:t>G</a:t>
            </a:r>
          </a:p>
          <a:p>
            <a:pPr>
              <a:defRPr/>
            </a:pPr>
            <a:r>
              <a:rPr lang="en-US" altLang="zh-CN" dirty="0">
                <a:latin typeface="Arial" charset="0"/>
                <a:ea typeface="宋体" charset="-122"/>
              </a:rPr>
              <a:t>O</a:t>
            </a:r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74" name="矩形 73"/>
          <p:cNvSpPr>
            <a:spLocks noChangeArrowheads="1"/>
          </p:cNvSpPr>
          <p:nvPr/>
        </p:nvSpPr>
        <p:spPr bwMode="auto">
          <a:xfrm rot="-1615876">
            <a:off x="2544763" y="2124075"/>
            <a:ext cx="754062" cy="3338513"/>
          </a:xfrm>
          <a:prstGeom prst="rect">
            <a:avLst/>
          </a:prstGeom>
          <a:solidFill>
            <a:srgbClr val="00B050">
              <a:alpha val="3098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US" altLang="zh-CN" sz="1400" b="1"/>
              <a:t>A</a:t>
            </a:r>
          </a:p>
          <a:p>
            <a:r>
              <a:rPr lang="en-US" altLang="zh-CN" sz="1400" b="1"/>
              <a:t>R</a:t>
            </a:r>
          </a:p>
          <a:p>
            <a:r>
              <a:rPr lang="en-US" altLang="zh-CN" sz="1400" b="1"/>
              <a:t>G</a:t>
            </a:r>
          </a:p>
          <a:p>
            <a:r>
              <a:rPr lang="en-US" altLang="zh-CN" sz="1400" b="1"/>
              <a:t>O</a:t>
            </a:r>
          </a:p>
          <a:p>
            <a:r>
              <a:rPr lang="en-US" altLang="zh-CN" sz="1400" b="1"/>
              <a:t>+</a:t>
            </a:r>
          </a:p>
          <a:p>
            <a:r>
              <a:rPr lang="en-US" altLang="zh-CN" sz="1400" b="1"/>
              <a:t>W</a:t>
            </a:r>
          </a:p>
          <a:p>
            <a:r>
              <a:rPr lang="en-US" altLang="zh-CN" sz="1400" b="1"/>
              <a:t>F</a:t>
            </a:r>
          </a:p>
          <a:p>
            <a:r>
              <a:rPr lang="en-US" altLang="zh-CN" sz="1400" b="1"/>
              <a:t>C</a:t>
            </a:r>
          </a:p>
          <a:p>
            <a:r>
              <a:rPr lang="en-US" altLang="zh-CN" sz="1400" b="1"/>
              <a:t>T</a:t>
            </a:r>
          </a:p>
          <a:p>
            <a:r>
              <a:rPr lang="en-US" altLang="zh-CN" sz="1400" b="1"/>
              <a:t>A</a:t>
            </a:r>
            <a:endParaRPr lang="zh-CN" altLang="en-US" sz="1400" b="1"/>
          </a:p>
        </p:txBody>
      </p:sp>
      <p:sp>
        <p:nvSpPr>
          <p:cNvPr id="75" name="矩形 74"/>
          <p:cNvSpPr>
            <a:spLocks noChangeArrowheads="1"/>
          </p:cNvSpPr>
          <p:nvPr/>
        </p:nvSpPr>
        <p:spPr bwMode="auto">
          <a:xfrm>
            <a:off x="2971800" y="1981200"/>
            <a:ext cx="809625" cy="2954338"/>
          </a:xfrm>
          <a:prstGeom prst="rect">
            <a:avLst/>
          </a:prstGeom>
          <a:solidFill>
            <a:srgbClr val="FFFF00">
              <a:alpha val="3098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US" altLang="zh-CN" b="1"/>
              <a:t>W S</a:t>
            </a:r>
          </a:p>
          <a:p>
            <a:r>
              <a:rPr lang="en-US" altLang="zh-CN" b="1"/>
              <a:t>C C</a:t>
            </a:r>
          </a:p>
          <a:p>
            <a:r>
              <a:rPr lang="en-US" altLang="zh-CN" b="1"/>
              <a:t>D D</a:t>
            </a:r>
          </a:p>
          <a:p>
            <a:r>
              <a:rPr lang="en-US" altLang="zh-CN" b="1"/>
              <a:t>A A</a:t>
            </a:r>
          </a:p>
          <a:p>
            <a:r>
              <a:rPr lang="en-US" altLang="zh-CN" b="1"/>
              <a:t>+</a:t>
            </a:r>
          </a:p>
          <a:p>
            <a:r>
              <a:rPr lang="en-US" altLang="zh-CN" b="1"/>
              <a:t>W</a:t>
            </a:r>
          </a:p>
          <a:p>
            <a:r>
              <a:rPr lang="en-US" altLang="zh-CN" b="1"/>
              <a:t>F</a:t>
            </a:r>
          </a:p>
          <a:p>
            <a:r>
              <a:rPr lang="en-US" altLang="zh-CN" b="1"/>
              <a:t>C</a:t>
            </a:r>
          </a:p>
          <a:p>
            <a:r>
              <a:rPr lang="en-US" altLang="zh-CN" b="1"/>
              <a:t>T</a:t>
            </a:r>
          </a:p>
          <a:p>
            <a:r>
              <a:rPr lang="en-US" altLang="zh-CN" b="1"/>
              <a:t>A</a:t>
            </a:r>
            <a:endParaRPr lang="zh-CN" altLang="en-US" b="1"/>
          </a:p>
        </p:txBody>
      </p:sp>
      <p:sp>
        <p:nvSpPr>
          <p:cNvPr id="76" name="矩形 75"/>
          <p:cNvSpPr>
            <a:spLocks noChangeArrowheads="1"/>
          </p:cNvSpPr>
          <p:nvPr/>
        </p:nvSpPr>
        <p:spPr bwMode="auto">
          <a:xfrm>
            <a:off x="3581400" y="1981200"/>
            <a:ext cx="1066800" cy="2954338"/>
          </a:xfrm>
          <a:prstGeom prst="rect">
            <a:avLst/>
          </a:prstGeom>
          <a:solidFill>
            <a:srgbClr val="FFC000">
              <a:alpha val="3098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US" altLang="zh-CN" b="1"/>
              <a:t>K </a:t>
            </a:r>
          </a:p>
          <a:p>
            <a:r>
              <a:rPr lang="en-US" altLang="zh-CN" b="1"/>
              <a:t>M </a:t>
            </a:r>
          </a:p>
          <a:p>
            <a:r>
              <a:rPr lang="en-US" altLang="zh-CN" b="1"/>
              <a:t>2 </a:t>
            </a:r>
          </a:p>
          <a:p>
            <a:r>
              <a:rPr lang="en-US" altLang="zh-CN" b="1"/>
              <a:t>A </a:t>
            </a:r>
          </a:p>
          <a:p>
            <a:r>
              <a:rPr lang="en-US" altLang="zh-CN" b="1"/>
              <a:t>+</a:t>
            </a:r>
          </a:p>
          <a:p>
            <a:r>
              <a:rPr lang="en-US" altLang="zh-CN" b="1"/>
              <a:t>T</a:t>
            </a:r>
          </a:p>
          <a:p>
            <a:r>
              <a:rPr lang="en-US" altLang="zh-CN" b="1"/>
              <a:t>U</a:t>
            </a:r>
          </a:p>
          <a:p>
            <a:r>
              <a:rPr lang="en-US" altLang="zh-CN" b="1"/>
              <a:t>N</a:t>
            </a:r>
          </a:p>
          <a:p>
            <a:r>
              <a:rPr lang="en-US" altLang="zh-CN" b="1"/>
              <a:t>K</a:t>
            </a:r>
          </a:p>
          <a:p>
            <a:r>
              <a:rPr lang="en-US" altLang="zh-CN" b="1"/>
              <a:t>A</a:t>
            </a:r>
            <a:endParaRPr lang="zh-CN" altLang="en-US" b="1"/>
          </a:p>
        </p:txBody>
      </p:sp>
      <p:sp>
        <p:nvSpPr>
          <p:cNvPr id="77" name="矩形 76"/>
          <p:cNvSpPr>
            <a:spLocks noChangeArrowheads="1"/>
          </p:cNvSpPr>
          <p:nvPr/>
        </p:nvSpPr>
        <p:spPr bwMode="auto">
          <a:xfrm>
            <a:off x="4267200" y="1981200"/>
            <a:ext cx="1143000" cy="2954338"/>
          </a:xfrm>
          <a:prstGeom prst="rect">
            <a:avLst/>
          </a:prstGeom>
          <a:solidFill>
            <a:srgbClr val="FF0000">
              <a:alpha val="3098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US" altLang="zh-CN" b="1" dirty="0"/>
              <a:t>K  T </a:t>
            </a:r>
          </a:p>
          <a:p>
            <a:r>
              <a:rPr lang="en-US" altLang="zh-CN" b="1" dirty="0"/>
              <a:t>M  U</a:t>
            </a:r>
          </a:p>
          <a:p>
            <a:r>
              <a:rPr lang="en-US" altLang="zh-CN" b="1" dirty="0"/>
              <a:t>2  N</a:t>
            </a:r>
          </a:p>
          <a:p>
            <a:r>
              <a:rPr lang="en-US" altLang="zh-CN" b="1" dirty="0"/>
              <a:t>A  K</a:t>
            </a:r>
          </a:p>
          <a:p>
            <a:r>
              <a:rPr lang="en-US" altLang="zh-CN" b="1" dirty="0"/>
              <a:t>     A</a:t>
            </a:r>
          </a:p>
          <a:p>
            <a:r>
              <a:rPr lang="en-US" altLang="zh-CN" b="1" dirty="0"/>
              <a:t>+</a:t>
            </a:r>
          </a:p>
          <a:p>
            <a:r>
              <a:rPr lang="en-US" altLang="zh-CN" b="1" dirty="0"/>
              <a:t>F</a:t>
            </a:r>
          </a:p>
          <a:p>
            <a:r>
              <a:rPr lang="en-US" altLang="zh-CN" b="1" dirty="0"/>
              <a:t>T</a:t>
            </a:r>
          </a:p>
          <a:p>
            <a:r>
              <a:rPr lang="en-US" altLang="zh-CN" b="1" dirty="0"/>
              <a:t>A</a:t>
            </a:r>
          </a:p>
          <a:p>
            <a:endParaRPr lang="en-US" altLang="zh-CN" sz="1200" dirty="0"/>
          </a:p>
          <a:p>
            <a:endParaRPr lang="zh-CN" altLang="en-US" sz="1200" dirty="0"/>
          </a:p>
        </p:txBody>
      </p:sp>
      <p:sp>
        <p:nvSpPr>
          <p:cNvPr id="58" name="Rectangle 2"/>
          <p:cNvSpPr txBox="1">
            <a:spLocks noChangeArrowheads="1"/>
          </p:cNvSpPr>
          <p:nvPr/>
        </p:nvSpPr>
        <p:spPr>
          <a:xfrm>
            <a:off x="3143240" y="5715016"/>
            <a:ext cx="6000760" cy="1142984"/>
          </a:xfrm>
          <a:prstGeom prst="rect">
            <a:avLst/>
          </a:prstGeom>
        </p:spPr>
        <p:txBody>
          <a:bodyPr vert="horz" lIns="90000" tIns="46800" rIns="90000" bIns="46800" rtlCol="0" anchor="ctr">
            <a:normAutofit fontScale="90000" lnSpcReduction="10000"/>
          </a:bodyPr>
          <a:lstStyle/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Multi-parameter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hybrid 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zh-CN" sz="3600" b="1" baseline="0" dirty="0" smtClean="0">
                <a:latin typeface="+mj-lt"/>
                <a:ea typeface="+mj-ea"/>
                <a:cs typeface="+mj-cs"/>
              </a:rPr>
              <a:t>observation</a:t>
            </a:r>
            <a:r>
              <a:rPr lang="en-US" altLang="zh-CN" sz="3600" b="1" dirty="0" smtClean="0">
                <a:latin typeface="+mj-lt"/>
                <a:ea typeface="+mj-ea"/>
                <a:cs typeface="+mj-cs"/>
              </a:rPr>
              <a:t> of showers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4" grpId="0" animBg="1"/>
      <p:bldP spid="75" grpId="0" animBg="1"/>
      <p:bldP spid="76" grpId="0" animBg="1"/>
      <p:bldP spid="7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6"/>
          <p:cNvGrpSpPr>
            <a:grpSpLocks/>
          </p:cNvGrpSpPr>
          <p:nvPr/>
        </p:nvGrpSpPr>
        <p:grpSpPr bwMode="auto">
          <a:xfrm>
            <a:off x="12700" y="1676400"/>
            <a:ext cx="9131300" cy="5029200"/>
            <a:chOff x="12578" y="1676400"/>
            <a:chExt cx="9131422" cy="5029200"/>
          </a:xfrm>
        </p:grpSpPr>
        <p:pic>
          <p:nvPicPr>
            <p:cNvPr id="38923" name="Picture 16" descr="chin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578" y="1676400"/>
              <a:ext cx="9131422" cy="502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24" name="TextBox 14"/>
            <p:cNvSpPr txBox="1">
              <a:spLocks noChangeArrowheads="1"/>
            </p:cNvSpPr>
            <p:nvPr/>
          </p:nvSpPr>
          <p:spPr bwMode="auto">
            <a:xfrm>
              <a:off x="709550" y="4559019"/>
              <a:ext cx="136447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/>
                <a:t>ARGO-YBJ</a:t>
              </a:r>
            </a:p>
            <a:p>
              <a:r>
                <a:rPr lang="en-US" altLang="zh-CN"/>
                <a:t>site</a:t>
              </a:r>
              <a:endParaRPr lang="zh-CN" altLang="en-US"/>
            </a:p>
          </p:txBody>
        </p:sp>
        <p:sp>
          <p:nvSpPr>
            <p:cNvPr id="38925" name="TextBox 15"/>
            <p:cNvSpPr txBox="1">
              <a:spLocks noChangeArrowheads="1"/>
            </p:cNvSpPr>
            <p:nvPr/>
          </p:nvSpPr>
          <p:spPr bwMode="auto">
            <a:xfrm>
              <a:off x="2665429" y="5105400"/>
              <a:ext cx="1120821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/>
                <a:t>LHAASO</a:t>
              </a:r>
            </a:p>
            <a:p>
              <a:r>
                <a:rPr lang="en-US" altLang="zh-CN"/>
                <a:t>site</a:t>
              </a:r>
              <a:endParaRPr lang="zh-CN" altLang="en-US"/>
            </a:p>
          </p:txBody>
        </p:sp>
        <p:sp>
          <p:nvSpPr>
            <p:cNvPr id="38926" name="椭圆 12"/>
            <p:cNvSpPr>
              <a:spLocks noChangeArrowheads="1"/>
            </p:cNvSpPr>
            <p:nvPr/>
          </p:nvSpPr>
          <p:spPr bwMode="auto">
            <a:xfrm>
              <a:off x="1600200" y="48768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8927" name="椭圆 13"/>
            <p:cNvSpPr>
              <a:spLocks noChangeArrowheads="1"/>
            </p:cNvSpPr>
            <p:nvPr/>
          </p:nvSpPr>
          <p:spPr bwMode="auto">
            <a:xfrm>
              <a:off x="3405250" y="54389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3891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The Best Candidate Sites</a:t>
            </a:r>
            <a:endParaRPr lang="zh-CN" altLang="en-US" smtClean="0"/>
          </a:p>
        </p:txBody>
      </p:sp>
      <p:grpSp>
        <p:nvGrpSpPr>
          <p:cNvPr id="12" name="组合 11"/>
          <p:cNvGrpSpPr/>
          <p:nvPr/>
        </p:nvGrpSpPr>
        <p:grpSpPr>
          <a:xfrm>
            <a:off x="868363" y="1484313"/>
            <a:ext cx="7232650" cy="5276850"/>
            <a:chOff x="868363" y="1484313"/>
            <a:chExt cx="7232650" cy="527685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8363" y="1484313"/>
              <a:ext cx="7232650" cy="5276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1528412" y="5180999"/>
              <a:ext cx="311559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Aft>
                  <a:spcPts val="0"/>
                </a:spcAft>
                <a:defRPr/>
              </a:pPr>
              <a:r>
                <a:rPr lang="en-US" altLang="zh-CN" dirty="0" smtClean="0"/>
                <a:t>O-Tele </a:t>
              </a:r>
              <a:r>
                <a:rPr lang="az-Cyrl-AZ" altLang="zh-CN" i="1" dirty="0" smtClean="0">
                  <a:latin typeface="Calibri"/>
                  <a:cs typeface="BrowalliaUPC" pitchFamily="34" charset="-34"/>
                </a:rPr>
                <a:t>Ф</a:t>
              </a:r>
              <a:r>
                <a:rPr lang="en-US" altLang="zh-CN" dirty="0" smtClean="0"/>
                <a:t>2.4m</a:t>
              </a:r>
              <a:r>
                <a:rPr lang="zh-CN" altLang="en-US" dirty="0" smtClean="0"/>
                <a:t> </a:t>
              </a:r>
              <a:r>
                <a:rPr lang="en-US" altLang="zh-CN" dirty="0" smtClean="0"/>
                <a:t>at ~200km   </a:t>
              </a:r>
            </a:p>
            <a:p>
              <a:pPr fontAlgn="auto">
                <a:spcAft>
                  <a:spcPts val="0"/>
                </a:spcAft>
                <a:defRPr/>
              </a:pPr>
              <a:r>
                <a:rPr lang="en-US" altLang="zh-CN" dirty="0" smtClean="0"/>
                <a:t>Solar Tele</a:t>
              </a:r>
              <a:r>
                <a:rPr lang="az-Cyrl-AZ" altLang="zh-CN" i="1" dirty="0" smtClean="0">
                  <a:cs typeface="BrowalliaUPC" pitchFamily="34" charset="-34"/>
                </a:rPr>
                <a:t> Ф</a:t>
              </a:r>
              <a:r>
                <a:rPr lang="en-US" altLang="zh-CN" dirty="0" smtClean="0"/>
                <a:t>2m at </a:t>
              </a:r>
              <a:r>
                <a:rPr lang="zh-CN" altLang="en-US" dirty="0" smtClean="0"/>
                <a:t> </a:t>
              </a:r>
              <a:r>
                <a:rPr lang="en-US" altLang="zh-CN" dirty="0" smtClean="0"/>
                <a:t>~700km</a:t>
              </a:r>
            </a:p>
            <a:p>
              <a:pPr>
                <a:defRPr/>
              </a:pPr>
              <a:r>
                <a:rPr lang="en-US" altLang="zh-CN" dirty="0" smtClean="0"/>
                <a:t>JP Underground Lab at ~400km</a:t>
              </a:r>
            </a:p>
            <a:p>
              <a:r>
                <a:rPr lang="en-US" altLang="zh-CN" dirty="0" smtClean="0"/>
                <a:t>FAST-Radio Tele </a:t>
              </a:r>
              <a:r>
                <a:rPr lang="az-Cyrl-AZ" altLang="zh-CN" i="1" dirty="0" smtClean="0">
                  <a:cs typeface="BrowalliaUPC" pitchFamily="34" charset="-34"/>
                </a:rPr>
                <a:t>Ф</a:t>
              </a:r>
              <a:r>
                <a:rPr lang="en-US" altLang="zh-CN" dirty="0" smtClean="0"/>
                <a:t>500m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2714625" cy="3429000"/>
          </a:xfrm>
        </p:spPr>
        <p:txBody>
          <a:bodyPr/>
          <a:lstStyle/>
          <a:p>
            <a:pPr eaLnBrk="1" hangingPunct="1"/>
            <a:r>
              <a:rPr lang="en-US" altLang="zh-CN" smtClean="0"/>
              <a:t>Geo-location of the Shika site</a:t>
            </a:r>
            <a:endParaRPr lang="zh-CN" altLang="en-US" smtClean="0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714625" y="0"/>
            <a:ext cx="6429375" cy="3571875"/>
            <a:chOff x="0" y="-714404"/>
            <a:chExt cx="9144000" cy="5249862"/>
          </a:xfrm>
        </p:grpSpPr>
        <p:pic>
          <p:nvPicPr>
            <p:cNvPr id="22536" name="Picture 3" descr="C:\work\事务\香格里拉选址\LHAASO_香格里拉县_google方位图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-714404"/>
              <a:ext cx="9144000" cy="5249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" name="直接箭头连接符 7"/>
            <p:cNvCxnSpPr/>
            <p:nvPr/>
          </p:nvCxnSpPr>
          <p:spPr>
            <a:xfrm flipH="1">
              <a:off x="2339058" y="1429874"/>
              <a:ext cx="5400604" cy="1080304"/>
            </a:xfrm>
            <a:prstGeom prst="straightConnector1">
              <a:avLst/>
            </a:prstGeom>
            <a:ln w="5715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38" name="TextBox 10"/>
            <p:cNvSpPr txBox="1">
              <a:spLocks noChangeArrowheads="1"/>
            </p:cNvSpPr>
            <p:nvPr/>
          </p:nvSpPr>
          <p:spPr bwMode="auto">
            <a:xfrm rot="-6062337">
              <a:off x="4271207" y="972328"/>
              <a:ext cx="973060" cy="1419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r>
                <a:rPr lang="en-US" altLang="zh-CN" sz="2800">
                  <a:latin typeface="Calibri" pitchFamily="34" charset="0"/>
                </a:rPr>
                <a:t>13km</a:t>
              </a:r>
              <a:endParaRPr lang="zh-CN" altLang="en-US" sz="2800">
                <a:latin typeface="Calibri" pitchFamily="34" charset="0"/>
              </a:endParaRPr>
            </a:p>
          </p:txBody>
        </p:sp>
        <p:cxnSp>
          <p:nvCxnSpPr>
            <p:cNvPr id="12" name="直接箭头连接符 11"/>
            <p:cNvCxnSpPr/>
            <p:nvPr/>
          </p:nvCxnSpPr>
          <p:spPr>
            <a:xfrm flipH="1">
              <a:off x="0" y="2573177"/>
              <a:ext cx="1729458" cy="81664"/>
            </a:xfrm>
            <a:prstGeom prst="straightConnector1">
              <a:avLst/>
            </a:prstGeom>
            <a:ln w="5715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40" name="TextBox 12"/>
            <p:cNvSpPr txBox="1">
              <a:spLocks noChangeArrowheads="1"/>
            </p:cNvSpPr>
            <p:nvPr/>
          </p:nvSpPr>
          <p:spPr bwMode="auto">
            <a:xfrm rot="-5400000">
              <a:off x="275471" y="1476360"/>
              <a:ext cx="973060" cy="1419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r>
                <a:rPr lang="en-US" altLang="zh-CN" sz="2800">
                  <a:latin typeface="Calibri" pitchFamily="34" charset="0"/>
                </a:rPr>
                <a:t>10km</a:t>
              </a:r>
              <a:endParaRPr lang="zh-CN" altLang="en-US" sz="2800">
                <a:latin typeface="Calibri" pitchFamily="34" charset="0"/>
              </a:endParaRPr>
            </a:p>
          </p:txBody>
        </p:sp>
      </p:grpSp>
      <p:pic>
        <p:nvPicPr>
          <p:cNvPr id="22532" name="内容占位符 3" descr="图片1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5884" t="2850" b="9296"/>
          <a:stretch>
            <a:fillRect/>
          </a:stretch>
        </p:blipFill>
        <p:spPr>
          <a:xfrm>
            <a:off x="9525" y="3571875"/>
            <a:ext cx="9142413" cy="3286125"/>
          </a:xfrm>
        </p:spPr>
      </p:pic>
      <p:sp>
        <p:nvSpPr>
          <p:cNvPr id="15" name="TextBox 14"/>
          <p:cNvSpPr txBox="1"/>
          <p:nvPr/>
        </p:nvSpPr>
        <p:spPr>
          <a:xfrm>
            <a:off x="4643438" y="6429375"/>
            <a:ext cx="4152900" cy="3698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b="1" dirty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Decided by IHEP and local </a:t>
            </a:r>
            <a:r>
              <a:rPr lang="en-US" altLang="zh-CN" b="1" dirty="0" err="1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gov</a:t>
            </a:r>
            <a:r>
              <a:rPr lang="en-US" altLang="zh-CN" b="1" dirty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 in 2012-12</a:t>
            </a:r>
            <a:r>
              <a:rPr lang="zh-CN" altLang="en-US" b="1" dirty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 </a:t>
            </a:r>
          </a:p>
        </p:txBody>
      </p:sp>
      <p:pic>
        <p:nvPicPr>
          <p:cNvPr id="225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59175"/>
            <a:ext cx="4643438" cy="32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78325" y="3573463"/>
            <a:ext cx="4765675" cy="277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内容占位符 3" descr="图片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884" t="2851" b="-2164"/>
          <a:stretch>
            <a:fillRect/>
          </a:stretch>
        </p:blipFill>
        <p:spPr>
          <a:xfrm>
            <a:off x="9525" y="3143272"/>
            <a:ext cx="9142236" cy="3714752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2844" y="-27384"/>
            <a:ext cx="4071966" cy="1282154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LHAASO</a:t>
            </a:r>
            <a:br>
              <a:rPr lang="en-US" altLang="zh-CN" dirty="0" smtClean="0"/>
            </a:br>
            <a:r>
              <a:rPr lang="en-US" altLang="zh-CN" dirty="0" smtClean="0"/>
              <a:t>layout</a:t>
            </a:r>
            <a:endParaRPr lang="en-US" dirty="0"/>
          </a:p>
        </p:txBody>
      </p:sp>
      <p:grpSp>
        <p:nvGrpSpPr>
          <p:cNvPr id="14" name="组合 13"/>
          <p:cNvGrpSpPr/>
          <p:nvPr/>
        </p:nvGrpSpPr>
        <p:grpSpPr>
          <a:xfrm>
            <a:off x="35496" y="2428868"/>
            <a:ext cx="8856984" cy="4372881"/>
            <a:chOff x="35496" y="2428868"/>
            <a:chExt cx="8856984" cy="4372881"/>
          </a:xfrm>
        </p:grpSpPr>
        <p:sp>
          <p:nvSpPr>
            <p:cNvPr id="9" name="TextBox 8"/>
            <p:cNvSpPr txBox="1"/>
            <p:nvPr/>
          </p:nvSpPr>
          <p:spPr>
            <a:xfrm>
              <a:off x="35496" y="2428868"/>
              <a:ext cx="36390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90k  m</a:t>
              </a:r>
              <a:r>
                <a:rPr lang="en-US" baseline="30000" dirty="0" smtClean="0"/>
                <a:t>2</a:t>
              </a:r>
              <a:r>
                <a:rPr lang="en-US" dirty="0" smtClean="0"/>
                <a:t> gamma ray survey telescope</a:t>
              </a:r>
            </a:p>
            <a:p>
              <a:r>
                <a:rPr lang="en-US" altLang="zh-CN" dirty="0" smtClean="0"/>
                <a:t>1M   m</a:t>
              </a:r>
              <a:r>
                <a:rPr lang="en-US" altLang="zh-CN" baseline="30000" dirty="0" smtClean="0"/>
                <a:t>2</a:t>
              </a:r>
              <a:r>
                <a:rPr lang="en-US" altLang="zh-CN" dirty="0" smtClean="0"/>
                <a:t> surface EAS detector array</a:t>
              </a:r>
              <a:endParaRPr lang="en-US" dirty="0"/>
            </a:p>
          </p:txBody>
        </p:sp>
        <p:pic>
          <p:nvPicPr>
            <p:cNvPr id="13" name="图片 12" descr="LHAASO-artistic.jpg"/>
            <p:cNvPicPr>
              <a:picLocks noChangeAspect="1"/>
            </p:cNvPicPr>
            <p:nvPr/>
          </p:nvPicPr>
          <p:blipFill>
            <a:blip r:embed="rId3" cstate="print"/>
            <a:srcRect t="1355" b="12536"/>
            <a:stretch>
              <a:fillRect/>
            </a:stretch>
          </p:blipFill>
          <p:spPr>
            <a:xfrm>
              <a:off x="251520" y="3140968"/>
              <a:ext cx="8640960" cy="3660781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1707544" y="116632"/>
            <a:ext cx="7436456" cy="4159741"/>
            <a:chOff x="1707544" y="116632"/>
            <a:chExt cx="7436456" cy="4159741"/>
          </a:xfrm>
        </p:grpSpPr>
        <p:sp>
          <p:nvSpPr>
            <p:cNvPr id="7" name="下箭头 6"/>
            <p:cNvSpPr/>
            <p:nvPr/>
          </p:nvSpPr>
          <p:spPr>
            <a:xfrm rot="2700000">
              <a:off x="5200790" y="2545184"/>
              <a:ext cx="254586" cy="3207792"/>
            </a:xfrm>
            <a:prstGeom prst="down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07544" y="1281534"/>
              <a:ext cx="171232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Central detector</a:t>
              </a:r>
            </a:p>
            <a:p>
              <a:r>
                <a:rPr lang="en-US" altLang="zh-CN" dirty="0" smtClean="0"/>
                <a:t>array for </a:t>
              </a:r>
            </a:p>
            <a:p>
              <a:r>
                <a:rPr lang="en-US" altLang="zh-CN" dirty="0" smtClean="0"/>
                <a:t>cosmic rays</a:t>
              </a:r>
            </a:p>
          </p:txBody>
        </p:sp>
        <p:pic>
          <p:nvPicPr>
            <p:cNvPr id="15" name="图片 14" descr="平台人视.jpg"/>
            <p:cNvPicPr>
              <a:picLocks noChangeAspect="1"/>
            </p:cNvPicPr>
            <p:nvPr/>
          </p:nvPicPr>
          <p:blipFill>
            <a:blip r:embed="rId4" cstate="print"/>
            <a:srcRect t="8001"/>
            <a:stretch>
              <a:fillRect/>
            </a:stretch>
          </p:blipFill>
          <p:spPr>
            <a:xfrm>
              <a:off x="3438982" y="116632"/>
              <a:ext cx="5705018" cy="295232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81000" y="361528"/>
            <a:ext cx="8534400" cy="6019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0" hangingPunct="0">
              <a:spcBef>
                <a:spcPct val="20000"/>
              </a:spcBef>
              <a:defRPr/>
            </a:pPr>
            <a:r>
              <a:rPr lang="en-US" altLang="zh-CN" sz="4400" kern="0" dirty="0">
                <a:solidFill>
                  <a:srgbClr val="000000"/>
                </a:solidFill>
                <a:latin typeface="+mn-lt"/>
                <a:ea typeface="+mn-ea"/>
                <a:cs typeface="+mj-cs"/>
              </a:rPr>
              <a:t>          Status of LHAASO</a:t>
            </a:r>
          </a:p>
          <a:p>
            <a:pPr marL="342900" indent="-342900" algn="l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altLang="zh-CN" sz="2800" kern="0" dirty="0" smtClean="0">
                <a:latin typeface="+mn-lt"/>
                <a:ea typeface="+mn-ea"/>
              </a:rPr>
              <a:t>16 </a:t>
            </a:r>
            <a:r>
              <a:rPr lang="en-US" altLang="zh-CN" sz="2800" kern="0" dirty="0">
                <a:latin typeface="+mn-lt"/>
                <a:ea typeface="+mn-ea"/>
              </a:rPr>
              <a:t>projects </a:t>
            </a:r>
            <a:r>
              <a:rPr lang="en-US" altLang="zh-CN" sz="2800" kern="0" dirty="0">
                <a:latin typeface="Arial" charset="0"/>
              </a:rPr>
              <a:t>for 5 years </a:t>
            </a:r>
            <a:r>
              <a:rPr lang="en-US" altLang="zh-CN" sz="2800" kern="0" dirty="0">
                <a:latin typeface="+mn-lt"/>
                <a:ea typeface="+mn-ea"/>
              </a:rPr>
              <a:t>as a package has been formally </a:t>
            </a:r>
            <a:r>
              <a:rPr lang="en-US" altLang="zh-CN" sz="2800" kern="0" dirty="0" smtClean="0">
                <a:latin typeface="+mn-lt"/>
                <a:ea typeface="+mn-ea"/>
              </a:rPr>
              <a:t>approved by </a:t>
            </a:r>
            <a:r>
              <a:rPr lang="en-US" altLang="zh-CN" sz="2800" kern="0" dirty="0">
                <a:latin typeface="+mn-lt"/>
                <a:ea typeface="+mn-ea"/>
              </a:rPr>
              <a:t>the council of state </a:t>
            </a:r>
            <a:r>
              <a:rPr lang="en-US" altLang="zh-CN" sz="2800" kern="0" dirty="0" smtClean="0">
                <a:latin typeface="+mn-lt"/>
                <a:ea typeface="+mn-ea"/>
              </a:rPr>
              <a:t>2 weeks ago</a:t>
            </a:r>
            <a:endParaRPr lang="en-US" altLang="zh-CN" sz="2800" kern="0" dirty="0">
              <a:latin typeface="+mn-lt"/>
              <a:ea typeface="+mn-ea"/>
            </a:endParaRPr>
          </a:p>
          <a:p>
            <a:pPr marL="342900" indent="-342900" algn="l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altLang="zh-CN" sz="2800" kern="0" dirty="0" smtClean="0"/>
              <a:t>T</a:t>
            </a:r>
            <a:r>
              <a:rPr lang="en-US" altLang="zh-CN" sz="2800" kern="0" dirty="0" smtClean="0">
                <a:latin typeface="+mn-lt"/>
                <a:ea typeface="+mn-ea"/>
              </a:rPr>
              <a:t>he </a:t>
            </a:r>
            <a:r>
              <a:rPr lang="en-US" altLang="zh-CN" sz="2800" kern="0" dirty="0">
                <a:latin typeface="+mn-lt"/>
                <a:ea typeface="+mn-ea"/>
              </a:rPr>
              <a:t>formal proposal </a:t>
            </a:r>
            <a:r>
              <a:rPr lang="en-US" altLang="zh-CN" sz="2800" kern="0" dirty="0" smtClean="0">
                <a:latin typeface="+mn-lt"/>
                <a:ea typeface="+mn-ea"/>
              </a:rPr>
              <a:t>to </a:t>
            </a:r>
            <a:r>
              <a:rPr lang="en-US" altLang="zh-CN" sz="2800" kern="0" dirty="0" smtClean="0">
                <a:latin typeface="+mn-lt"/>
                <a:ea typeface="+mn-ea"/>
              </a:rPr>
              <a:t>CCDR is </a:t>
            </a:r>
            <a:r>
              <a:rPr lang="en-US" altLang="zh-CN" sz="2800" kern="0" dirty="0" smtClean="0">
                <a:latin typeface="+mn-lt"/>
                <a:ea typeface="+mn-ea"/>
              </a:rPr>
              <a:t> ready to submit in weeks</a:t>
            </a:r>
            <a:endParaRPr lang="en-US" altLang="zh-CN" sz="2800" kern="0" dirty="0" smtClean="0">
              <a:latin typeface="+mn-lt"/>
              <a:ea typeface="+mn-ea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altLang="zh-CN" sz="2800" kern="0" dirty="0" smtClean="0">
                <a:latin typeface="Arial" charset="0"/>
              </a:rPr>
              <a:t>A couple of steps ahead: environment impact evaluation, feasibility reviewing, TDR reviewing 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altLang="zh-CN" sz="2800" kern="0" dirty="0" smtClean="0"/>
              <a:t>Selected site has been approved by the local land management. Trade negotiation is under going with province government  </a:t>
            </a:r>
            <a:endParaRPr lang="en-US" altLang="zh-CN" sz="2800" kern="0" dirty="0" smtClean="0">
              <a:latin typeface="Arial" charset="0"/>
            </a:endParaRPr>
          </a:p>
          <a:p>
            <a:pPr marL="342900" indent="-342900" algn="l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altLang="zh-CN" sz="3200" kern="0" dirty="0" smtClean="0">
                <a:latin typeface="+mn-lt"/>
                <a:ea typeface="+mn-ea"/>
              </a:rPr>
              <a:t>Construction is expected to start next year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altLang="zh-CN" sz="3200" kern="0" dirty="0" smtClean="0">
                <a:latin typeface="Arial" charset="0"/>
              </a:rPr>
              <a:t>All technologies are tested</a:t>
            </a:r>
          </a:p>
          <a:p>
            <a:pPr marL="342900" indent="-342900" algn="l" eaLnBrk="0" hangingPunct="0">
              <a:spcBef>
                <a:spcPct val="20000"/>
              </a:spcBef>
              <a:defRPr/>
            </a:pPr>
            <a:endParaRPr lang="en-US" altLang="zh-CN" sz="3200" kern="0" dirty="0">
              <a:latin typeface="+mn-lt"/>
              <a:ea typeface="+mn-ea"/>
            </a:endParaRPr>
          </a:p>
          <a:p>
            <a:pPr marL="342900" indent="-342900" algn="l" eaLnBrk="0" hangingPunct="0">
              <a:spcBef>
                <a:spcPct val="20000"/>
              </a:spcBef>
              <a:buFontTx/>
              <a:buChar char="•"/>
              <a:defRPr/>
            </a:pPr>
            <a:endParaRPr lang="zh-CN" altLang="en-US" sz="3200" kern="0" dirty="0"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1655</TotalTime>
  <Words>976</Words>
  <Application>Microsoft Office PowerPoint</Application>
  <PresentationFormat>全屏显示(4:3)</PresentationFormat>
  <Paragraphs>263</Paragraphs>
  <Slides>27</Slides>
  <Notes>11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29" baseType="lpstr">
      <vt:lpstr>Office 主题</vt:lpstr>
      <vt:lpstr>Acrobat Document</vt:lpstr>
      <vt:lpstr>Status of LHAASO Updates from ARGO-YBJ  Zhen Cao, IHEP, China </vt:lpstr>
      <vt:lpstr>LHAASO——The third generation of survey               facility for VHE γray sources </vt:lpstr>
      <vt:lpstr>Driven force </vt:lpstr>
      <vt:lpstr>Survey for γ-sources very detailed spectroscopy investigation ( a few hundred extra-galactic sources are expected )  </vt:lpstr>
      <vt:lpstr>CR spectra of individual spices over two knees with uniform energy scale and direct measured composition in the space </vt:lpstr>
      <vt:lpstr>The Best Candidate Sites</vt:lpstr>
      <vt:lpstr>Geo-location of the Shika site</vt:lpstr>
      <vt:lpstr>LHAASO layout</vt:lpstr>
      <vt:lpstr>幻灯片 9</vt:lpstr>
      <vt:lpstr>Observatory Construction </vt:lpstr>
      <vt:lpstr>Prototype of LHAASO at Tibet site</vt:lpstr>
      <vt:lpstr>幻灯片 12</vt:lpstr>
      <vt:lpstr>Prototype of LHAASO at Tibet site</vt:lpstr>
      <vt:lpstr>幻灯片 14</vt:lpstr>
      <vt:lpstr>幻灯片 15</vt:lpstr>
      <vt:lpstr>Prototype of LHAASO at Tibet site</vt:lpstr>
      <vt:lpstr>幻灯片 17</vt:lpstr>
      <vt:lpstr>Event Reconstruction and Offline Coincidence with ARGO-YBJ</vt:lpstr>
      <vt:lpstr>幻灯片 19</vt:lpstr>
      <vt:lpstr>LAWCA: Detector Layout</vt:lpstr>
      <vt:lpstr>Water Pool</vt:lpstr>
      <vt:lpstr>Effective Area &amp; Sensitivity</vt:lpstr>
      <vt:lpstr>ARGO-YBJ Experiment</vt:lpstr>
      <vt:lpstr>Improvements by ARGO</vt:lpstr>
      <vt:lpstr>France:   IPNO/LAL/Omega  collaboration on ASIC FEE PARISROC-II based currently LHAASOROC in future </vt:lpstr>
      <vt:lpstr>Russia：EAS Detection using thermal neutrons is tested @YBJ</vt:lpstr>
      <vt:lpstr>Conclusion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lhaaso</dc:creator>
  <cp:lastModifiedBy>dell</cp:lastModifiedBy>
  <cp:revision>32</cp:revision>
  <dcterms:created xsi:type="dcterms:W3CDTF">2012-01-10T12:39:06Z</dcterms:created>
  <dcterms:modified xsi:type="dcterms:W3CDTF">2013-05-24T04:28:48Z</dcterms:modified>
</cp:coreProperties>
</file>