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765" r:id="rId3"/>
    <p:sldMasterId id="2147483778" r:id="rId4"/>
    <p:sldMasterId id="2147483791" r:id="rId5"/>
    <p:sldMasterId id="2147483805" r:id="rId6"/>
    <p:sldMasterId id="2147483818" r:id="rId7"/>
  </p:sldMasterIdLst>
  <p:notesMasterIdLst>
    <p:notesMasterId r:id="rId131"/>
  </p:notesMasterIdLst>
  <p:sldIdLst>
    <p:sldId id="257" r:id="rId8"/>
    <p:sldId id="537" r:id="rId9"/>
    <p:sldId id="548" r:id="rId10"/>
    <p:sldId id="563" r:id="rId11"/>
    <p:sldId id="562" r:id="rId12"/>
    <p:sldId id="554" r:id="rId13"/>
    <p:sldId id="555" r:id="rId14"/>
    <p:sldId id="520" r:id="rId15"/>
    <p:sldId id="568" r:id="rId16"/>
    <p:sldId id="556" r:id="rId17"/>
    <p:sldId id="535" r:id="rId18"/>
    <p:sldId id="536" r:id="rId19"/>
    <p:sldId id="527" r:id="rId20"/>
    <p:sldId id="508" r:id="rId21"/>
    <p:sldId id="509" r:id="rId22"/>
    <p:sldId id="510" r:id="rId23"/>
    <p:sldId id="373" r:id="rId24"/>
    <p:sldId id="378" r:id="rId25"/>
    <p:sldId id="630" r:id="rId26"/>
    <p:sldId id="631" r:id="rId27"/>
    <p:sldId id="380" r:id="rId28"/>
    <p:sldId id="621" r:id="rId29"/>
    <p:sldId id="521" r:id="rId30"/>
    <p:sldId id="522" r:id="rId31"/>
    <p:sldId id="524" r:id="rId32"/>
    <p:sldId id="511" r:id="rId33"/>
    <p:sldId id="512" r:id="rId34"/>
    <p:sldId id="629" r:id="rId35"/>
    <p:sldId id="525" r:id="rId36"/>
    <p:sldId id="526" r:id="rId37"/>
    <p:sldId id="529" r:id="rId38"/>
    <p:sldId id="530" r:id="rId39"/>
    <p:sldId id="528" r:id="rId40"/>
    <p:sldId id="531" r:id="rId41"/>
    <p:sldId id="533" r:id="rId42"/>
    <p:sldId id="633" r:id="rId43"/>
    <p:sldId id="634" r:id="rId44"/>
    <p:sldId id="636" r:id="rId45"/>
    <p:sldId id="637" r:id="rId46"/>
    <p:sldId id="635" r:id="rId47"/>
    <p:sldId id="532" r:id="rId48"/>
    <p:sldId id="488" r:id="rId49"/>
    <p:sldId id="397" r:id="rId50"/>
    <p:sldId id="388" r:id="rId51"/>
    <p:sldId id="390" r:id="rId52"/>
    <p:sldId id="638" r:id="rId53"/>
    <p:sldId id="575" r:id="rId54"/>
    <p:sldId id="538" r:id="rId55"/>
    <p:sldId id="539" r:id="rId56"/>
    <p:sldId id="540" r:id="rId57"/>
    <p:sldId id="546" r:id="rId58"/>
    <p:sldId id="547" r:id="rId59"/>
    <p:sldId id="491" r:id="rId60"/>
    <p:sldId id="632" r:id="rId61"/>
    <p:sldId id="566" r:id="rId62"/>
    <p:sldId id="473" r:id="rId63"/>
    <p:sldId id="474" r:id="rId64"/>
    <p:sldId id="493" r:id="rId65"/>
    <p:sldId id="601" r:id="rId66"/>
    <p:sldId id="603" r:id="rId67"/>
    <p:sldId id="494" r:id="rId68"/>
    <p:sldId id="458" r:id="rId69"/>
    <p:sldId id="449" r:id="rId70"/>
    <p:sldId id="450" r:id="rId71"/>
    <p:sldId id="451" r:id="rId72"/>
    <p:sldId id="337" r:id="rId73"/>
    <p:sldId id="338" r:id="rId74"/>
    <p:sldId id="598" r:id="rId75"/>
    <p:sldId id="599" r:id="rId76"/>
    <p:sldId id="600" r:id="rId77"/>
    <p:sldId id="400" r:id="rId78"/>
    <p:sldId id="578" r:id="rId79"/>
    <p:sldId id="401" r:id="rId80"/>
    <p:sldId id="402" r:id="rId81"/>
    <p:sldId id="409" r:id="rId82"/>
    <p:sldId id="410" r:id="rId83"/>
    <p:sldId id="569" r:id="rId84"/>
    <p:sldId id="570" r:id="rId85"/>
    <p:sldId id="571" r:id="rId86"/>
    <p:sldId id="572" r:id="rId87"/>
    <p:sldId id="573" r:id="rId88"/>
    <p:sldId id="574" r:id="rId89"/>
    <p:sldId id="576" r:id="rId90"/>
    <p:sldId id="577" r:id="rId91"/>
    <p:sldId id="579" r:id="rId92"/>
    <p:sldId id="580" r:id="rId93"/>
    <p:sldId id="581" r:id="rId94"/>
    <p:sldId id="582" r:id="rId95"/>
    <p:sldId id="583" r:id="rId96"/>
    <p:sldId id="584" r:id="rId97"/>
    <p:sldId id="585" r:id="rId98"/>
    <p:sldId id="586" r:id="rId99"/>
    <p:sldId id="587" r:id="rId100"/>
    <p:sldId id="588" r:id="rId101"/>
    <p:sldId id="589" r:id="rId102"/>
    <p:sldId id="590" r:id="rId103"/>
    <p:sldId id="591" r:id="rId104"/>
    <p:sldId id="592" r:id="rId105"/>
    <p:sldId id="593" r:id="rId106"/>
    <p:sldId id="594" r:id="rId107"/>
    <p:sldId id="595" r:id="rId108"/>
    <p:sldId id="596" r:id="rId109"/>
    <p:sldId id="597" r:id="rId110"/>
    <p:sldId id="604" r:id="rId111"/>
    <p:sldId id="605" r:id="rId112"/>
    <p:sldId id="606" r:id="rId113"/>
    <p:sldId id="607" r:id="rId114"/>
    <p:sldId id="608" r:id="rId115"/>
    <p:sldId id="609" r:id="rId116"/>
    <p:sldId id="610" r:id="rId117"/>
    <p:sldId id="611" r:id="rId118"/>
    <p:sldId id="612" r:id="rId119"/>
    <p:sldId id="613" r:id="rId120"/>
    <p:sldId id="614" r:id="rId121"/>
    <p:sldId id="616" r:id="rId122"/>
    <p:sldId id="617" r:id="rId123"/>
    <p:sldId id="618" r:id="rId124"/>
    <p:sldId id="623" r:id="rId125"/>
    <p:sldId id="624" r:id="rId126"/>
    <p:sldId id="625" r:id="rId127"/>
    <p:sldId id="626" r:id="rId128"/>
    <p:sldId id="627" r:id="rId129"/>
    <p:sldId id="628" r:id="rId130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15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30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45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61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5763" algn="l" defTabSz="914305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2915" algn="l" defTabSz="914305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068" algn="l" defTabSz="914305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220" algn="l" defTabSz="914305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1878" y="-4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1" d="100"/>
        <a:sy n="41" d="100"/>
      </p:scale>
      <p:origin x="0" y="23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117" Type="http://schemas.openxmlformats.org/officeDocument/2006/relationships/slide" Target="slides/slide110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112" Type="http://schemas.openxmlformats.org/officeDocument/2006/relationships/slide" Target="slides/slide105.xml"/><Relationship Id="rId133" Type="http://schemas.openxmlformats.org/officeDocument/2006/relationships/viewProps" Target="viewProps.xml"/><Relationship Id="rId16" Type="http://schemas.openxmlformats.org/officeDocument/2006/relationships/slide" Target="slides/slide9.xml"/><Relationship Id="rId107" Type="http://schemas.openxmlformats.org/officeDocument/2006/relationships/slide" Target="slides/slide100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102" Type="http://schemas.openxmlformats.org/officeDocument/2006/relationships/slide" Target="slides/slide95.xml"/><Relationship Id="rId123" Type="http://schemas.openxmlformats.org/officeDocument/2006/relationships/slide" Target="slides/slide116.xml"/><Relationship Id="rId128" Type="http://schemas.openxmlformats.org/officeDocument/2006/relationships/slide" Target="slides/slide12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105" Type="http://schemas.openxmlformats.org/officeDocument/2006/relationships/slide" Target="slides/slide98.xml"/><Relationship Id="rId113" Type="http://schemas.openxmlformats.org/officeDocument/2006/relationships/slide" Target="slides/slide106.xml"/><Relationship Id="rId118" Type="http://schemas.openxmlformats.org/officeDocument/2006/relationships/slide" Target="slides/slide111.xml"/><Relationship Id="rId126" Type="http://schemas.openxmlformats.org/officeDocument/2006/relationships/slide" Target="slides/slide119.xml"/><Relationship Id="rId134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121" Type="http://schemas.openxmlformats.org/officeDocument/2006/relationships/slide" Target="slides/slide11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103" Type="http://schemas.openxmlformats.org/officeDocument/2006/relationships/slide" Target="slides/slide96.xml"/><Relationship Id="rId108" Type="http://schemas.openxmlformats.org/officeDocument/2006/relationships/slide" Target="slides/slide101.xml"/><Relationship Id="rId116" Type="http://schemas.openxmlformats.org/officeDocument/2006/relationships/slide" Target="slides/slide109.xml"/><Relationship Id="rId124" Type="http://schemas.openxmlformats.org/officeDocument/2006/relationships/slide" Target="slides/slide117.xml"/><Relationship Id="rId129" Type="http://schemas.openxmlformats.org/officeDocument/2006/relationships/slide" Target="slides/slide122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11" Type="http://schemas.openxmlformats.org/officeDocument/2006/relationships/slide" Target="slides/slide104.xml"/><Relationship Id="rId13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6" Type="http://schemas.openxmlformats.org/officeDocument/2006/relationships/slide" Target="slides/slide99.xml"/><Relationship Id="rId114" Type="http://schemas.openxmlformats.org/officeDocument/2006/relationships/slide" Target="slides/slide107.xml"/><Relationship Id="rId119" Type="http://schemas.openxmlformats.org/officeDocument/2006/relationships/slide" Target="slides/slide112.xml"/><Relationship Id="rId127" Type="http://schemas.openxmlformats.org/officeDocument/2006/relationships/slide" Target="slides/slide12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122" Type="http://schemas.openxmlformats.org/officeDocument/2006/relationships/slide" Target="slides/slide115.xml"/><Relationship Id="rId130" Type="http://schemas.openxmlformats.org/officeDocument/2006/relationships/slide" Target="slides/slide123.xml"/><Relationship Id="rId13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109" Type="http://schemas.openxmlformats.org/officeDocument/2006/relationships/slide" Target="slides/slide10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slide" Target="slides/slide97.xml"/><Relationship Id="rId120" Type="http://schemas.openxmlformats.org/officeDocument/2006/relationships/slide" Target="slides/slide113.xml"/><Relationship Id="rId125" Type="http://schemas.openxmlformats.org/officeDocument/2006/relationships/slide" Target="slides/slide11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110" Type="http://schemas.openxmlformats.org/officeDocument/2006/relationships/slide" Target="slides/slide103.xml"/><Relationship Id="rId115" Type="http://schemas.openxmlformats.org/officeDocument/2006/relationships/slide" Target="slides/slide108.xml"/><Relationship Id="rId131" Type="http://schemas.openxmlformats.org/officeDocument/2006/relationships/notesMaster" Target="notesMasters/notesMaster1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208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FF2EDA7-AF80-4D7F-ABA6-B6E4834953EC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71242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15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30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45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61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5763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5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9684C44-3B3C-4D35-9FA8-FB1DEDEEEFC7}" type="slidenum">
              <a:rPr lang="it-IT" sz="1200"/>
              <a:pPr eaLnBrk="1" hangingPunct="1"/>
              <a:t>1</a:t>
            </a:fld>
            <a:endParaRPr lang="it-IT" sz="120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240F7936-11F4-483A-B1F9-0AE2DBC8AA94}" type="slidenum">
              <a:rPr lang="it-IT" sz="1200">
                <a:solidFill>
                  <a:srgbClr val="000000"/>
                </a:solidFill>
              </a:rPr>
              <a:pPr eaLnBrk="1" hangingPunct="1"/>
              <a:t>67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3588" cy="3429000"/>
          </a:xfrm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343400"/>
            <a:ext cx="5483225" cy="4113213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GB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8D6D2EE9-2E3F-4012-B526-EF35F0217979}" type="slidenum">
              <a:rPr lang="it-IT" sz="1200">
                <a:solidFill>
                  <a:srgbClr val="000000"/>
                </a:solidFill>
              </a:rPr>
              <a:pPr eaLnBrk="1" hangingPunct="1"/>
              <a:t>75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3C337745-A2F4-43FA-9750-1D47D449A428}" type="slidenum">
              <a:rPr lang="it-IT" sz="1200">
                <a:solidFill>
                  <a:srgbClr val="000000"/>
                </a:solidFill>
              </a:rPr>
              <a:pPr eaLnBrk="1" hangingPunct="1"/>
              <a:t>76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31AE09A-9270-3646-BAD7-81860BD1EF13}" type="slidenum">
              <a:rPr lang="it-IT"/>
              <a:pPr eaLnBrk="1" hangingPunct="1"/>
              <a:t>83</a:t>
            </a:fld>
            <a:endParaRPr lang="it-IT"/>
          </a:p>
        </p:txBody>
      </p:sp>
      <p:sp>
        <p:nvSpPr>
          <p:cNvPr id="91139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1140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3E9592DA-1DCA-4318-B156-2985E659DC9A}" type="slidenum">
              <a:rPr lang="it-IT" sz="1200"/>
              <a:pPr eaLnBrk="1" hangingPunct="1"/>
              <a:t>103</a:t>
            </a:fld>
            <a:endParaRPr lang="it-IT" sz="1200"/>
          </a:p>
        </p:txBody>
      </p:sp>
      <p:sp>
        <p:nvSpPr>
          <p:cNvPr id="125955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1" tIns="46801" rIns="90001" bIns="46801" anchor="b"/>
          <a:lstStyle>
            <a:lvl1pPr defTabSz="495300" eaLnBrk="0" hangingPunct="0">
              <a:tabLst>
                <a:tab pos="0" algn="l"/>
                <a:tab pos="495300" algn="l"/>
                <a:tab pos="990600" algn="l"/>
                <a:tab pos="1485900" algn="l"/>
                <a:tab pos="1981200" algn="l"/>
                <a:tab pos="2476500" algn="l"/>
                <a:tab pos="2971800" algn="l"/>
                <a:tab pos="3467100" algn="l"/>
                <a:tab pos="3962400" algn="l"/>
                <a:tab pos="4457700" algn="l"/>
                <a:tab pos="4953000" algn="l"/>
                <a:tab pos="5448300" algn="l"/>
                <a:tab pos="5943600" algn="l"/>
                <a:tab pos="6438900" algn="l"/>
                <a:tab pos="6932613" algn="l"/>
                <a:tab pos="7427913" algn="l"/>
                <a:tab pos="7923213" algn="l"/>
                <a:tab pos="8418513" algn="l"/>
                <a:tab pos="8913813" algn="l"/>
                <a:tab pos="9409113" algn="l"/>
                <a:tab pos="990441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95300" eaLnBrk="0" hangingPunct="0">
              <a:tabLst>
                <a:tab pos="0" algn="l"/>
                <a:tab pos="495300" algn="l"/>
                <a:tab pos="990600" algn="l"/>
                <a:tab pos="1485900" algn="l"/>
                <a:tab pos="1981200" algn="l"/>
                <a:tab pos="2476500" algn="l"/>
                <a:tab pos="2971800" algn="l"/>
                <a:tab pos="3467100" algn="l"/>
                <a:tab pos="3962400" algn="l"/>
                <a:tab pos="4457700" algn="l"/>
                <a:tab pos="4953000" algn="l"/>
                <a:tab pos="5448300" algn="l"/>
                <a:tab pos="5943600" algn="l"/>
                <a:tab pos="6438900" algn="l"/>
                <a:tab pos="6932613" algn="l"/>
                <a:tab pos="7427913" algn="l"/>
                <a:tab pos="7923213" algn="l"/>
                <a:tab pos="8418513" algn="l"/>
                <a:tab pos="8913813" algn="l"/>
                <a:tab pos="9409113" algn="l"/>
                <a:tab pos="990441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95300" eaLnBrk="0" hangingPunct="0">
              <a:tabLst>
                <a:tab pos="0" algn="l"/>
                <a:tab pos="495300" algn="l"/>
                <a:tab pos="990600" algn="l"/>
                <a:tab pos="1485900" algn="l"/>
                <a:tab pos="1981200" algn="l"/>
                <a:tab pos="2476500" algn="l"/>
                <a:tab pos="2971800" algn="l"/>
                <a:tab pos="3467100" algn="l"/>
                <a:tab pos="3962400" algn="l"/>
                <a:tab pos="4457700" algn="l"/>
                <a:tab pos="4953000" algn="l"/>
                <a:tab pos="5448300" algn="l"/>
                <a:tab pos="5943600" algn="l"/>
                <a:tab pos="6438900" algn="l"/>
                <a:tab pos="6932613" algn="l"/>
                <a:tab pos="7427913" algn="l"/>
                <a:tab pos="7923213" algn="l"/>
                <a:tab pos="8418513" algn="l"/>
                <a:tab pos="8913813" algn="l"/>
                <a:tab pos="9409113" algn="l"/>
                <a:tab pos="990441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95300" eaLnBrk="0" hangingPunct="0">
              <a:tabLst>
                <a:tab pos="0" algn="l"/>
                <a:tab pos="495300" algn="l"/>
                <a:tab pos="990600" algn="l"/>
                <a:tab pos="1485900" algn="l"/>
                <a:tab pos="1981200" algn="l"/>
                <a:tab pos="2476500" algn="l"/>
                <a:tab pos="2971800" algn="l"/>
                <a:tab pos="3467100" algn="l"/>
                <a:tab pos="3962400" algn="l"/>
                <a:tab pos="4457700" algn="l"/>
                <a:tab pos="4953000" algn="l"/>
                <a:tab pos="5448300" algn="l"/>
                <a:tab pos="5943600" algn="l"/>
                <a:tab pos="6438900" algn="l"/>
                <a:tab pos="6932613" algn="l"/>
                <a:tab pos="7427913" algn="l"/>
                <a:tab pos="7923213" algn="l"/>
                <a:tab pos="8418513" algn="l"/>
                <a:tab pos="8913813" algn="l"/>
                <a:tab pos="9409113" algn="l"/>
                <a:tab pos="990441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95300" eaLnBrk="0" hangingPunct="0">
              <a:tabLst>
                <a:tab pos="0" algn="l"/>
                <a:tab pos="495300" algn="l"/>
                <a:tab pos="990600" algn="l"/>
                <a:tab pos="1485900" algn="l"/>
                <a:tab pos="1981200" algn="l"/>
                <a:tab pos="2476500" algn="l"/>
                <a:tab pos="2971800" algn="l"/>
                <a:tab pos="3467100" algn="l"/>
                <a:tab pos="3962400" algn="l"/>
                <a:tab pos="4457700" algn="l"/>
                <a:tab pos="4953000" algn="l"/>
                <a:tab pos="5448300" algn="l"/>
                <a:tab pos="5943600" algn="l"/>
                <a:tab pos="6438900" algn="l"/>
                <a:tab pos="6932613" algn="l"/>
                <a:tab pos="7427913" algn="l"/>
                <a:tab pos="7923213" algn="l"/>
                <a:tab pos="8418513" algn="l"/>
                <a:tab pos="8913813" algn="l"/>
                <a:tab pos="9409113" algn="l"/>
                <a:tab pos="990441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95300" algn="l"/>
                <a:tab pos="990600" algn="l"/>
                <a:tab pos="1485900" algn="l"/>
                <a:tab pos="1981200" algn="l"/>
                <a:tab pos="2476500" algn="l"/>
                <a:tab pos="2971800" algn="l"/>
                <a:tab pos="3467100" algn="l"/>
                <a:tab pos="3962400" algn="l"/>
                <a:tab pos="4457700" algn="l"/>
                <a:tab pos="4953000" algn="l"/>
                <a:tab pos="5448300" algn="l"/>
                <a:tab pos="5943600" algn="l"/>
                <a:tab pos="6438900" algn="l"/>
                <a:tab pos="6932613" algn="l"/>
                <a:tab pos="7427913" algn="l"/>
                <a:tab pos="7923213" algn="l"/>
                <a:tab pos="8418513" algn="l"/>
                <a:tab pos="8913813" algn="l"/>
                <a:tab pos="9409113" algn="l"/>
                <a:tab pos="990441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95300" algn="l"/>
                <a:tab pos="990600" algn="l"/>
                <a:tab pos="1485900" algn="l"/>
                <a:tab pos="1981200" algn="l"/>
                <a:tab pos="2476500" algn="l"/>
                <a:tab pos="2971800" algn="l"/>
                <a:tab pos="3467100" algn="l"/>
                <a:tab pos="3962400" algn="l"/>
                <a:tab pos="4457700" algn="l"/>
                <a:tab pos="4953000" algn="l"/>
                <a:tab pos="5448300" algn="l"/>
                <a:tab pos="5943600" algn="l"/>
                <a:tab pos="6438900" algn="l"/>
                <a:tab pos="6932613" algn="l"/>
                <a:tab pos="7427913" algn="l"/>
                <a:tab pos="7923213" algn="l"/>
                <a:tab pos="8418513" algn="l"/>
                <a:tab pos="8913813" algn="l"/>
                <a:tab pos="9409113" algn="l"/>
                <a:tab pos="990441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95300" algn="l"/>
                <a:tab pos="990600" algn="l"/>
                <a:tab pos="1485900" algn="l"/>
                <a:tab pos="1981200" algn="l"/>
                <a:tab pos="2476500" algn="l"/>
                <a:tab pos="2971800" algn="l"/>
                <a:tab pos="3467100" algn="l"/>
                <a:tab pos="3962400" algn="l"/>
                <a:tab pos="4457700" algn="l"/>
                <a:tab pos="4953000" algn="l"/>
                <a:tab pos="5448300" algn="l"/>
                <a:tab pos="5943600" algn="l"/>
                <a:tab pos="6438900" algn="l"/>
                <a:tab pos="6932613" algn="l"/>
                <a:tab pos="7427913" algn="l"/>
                <a:tab pos="7923213" algn="l"/>
                <a:tab pos="8418513" algn="l"/>
                <a:tab pos="8913813" algn="l"/>
                <a:tab pos="9409113" algn="l"/>
                <a:tab pos="990441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95300" algn="l"/>
                <a:tab pos="990600" algn="l"/>
                <a:tab pos="1485900" algn="l"/>
                <a:tab pos="1981200" algn="l"/>
                <a:tab pos="2476500" algn="l"/>
                <a:tab pos="2971800" algn="l"/>
                <a:tab pos="3467100" algn="l"/>
                <a:tab pos="3962400" algn="l"/>
                <a:tab pos="4457700" algn="l"/>
                <a:tab pos="4953000" algn="l"/>
                <a:tab pos="5448300" algn="l"/>
                <a:tab pos="5943600" algn="l"/>
                <a:tab pos="6438900" algn="l"/>
                <a:tab pos="6932613" algn="l"/>
                <a:tab pos="7427913" algn="l"/>
                <a:tab pos="7923213" algn="l"/>
                <a:tab pos="8418513" algn="l"/>
                <a:tab pos="8913813" algn="l"/>
                <a:tab pos="9409113" algn="l"/>
                <a:tab pos="990441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1FBDDEDC-970A-427C-8155-DF74E7C56D70}" type="slidenum">
              <a:rPr lang="de-DE" sz="1200">
                <a:solidFill>
                  <a:srgbClr val="000000"/>
                </a:solidFill>
                <a:latin typeface="Calibri" pitchFamily="34" charset="0"/>
              </a:rPr>
              <a:pPr algn="r"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103</a:t>
            </a:fld>
            <a:endParaRPr lang="de-DE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5956" name="Text Box 3"/>
          <p:cNvSpPr txBox="1">
            <a:spLocks noChangeArrowheads="1"/>
          </p:cNvSpPr>
          <p:nvPr/>
        </p:nvSpPr>
        <p:spPr bwMode="auto">
          <a:xfrm>
            <a:off x="1016000" y="712788"/>
            <a:ext cx="4827588" cy="342423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4417" tIns="42209" rIns="84417" bIns="42209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61445" name="Rectangle 4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0050" cy="420211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41" tIns="45721" rIns="91441" bIns="45721" anchor="ctr"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75A48750-7A22-470A-90F0-EA75CE62923B}" type="slidenum">
              <a:rPr lang="it-IT" sz="1200"/>
              <a:pPr eaLnBrk="1" hangingPunct="1"/>
              <a:t>105</a:t>
            </a:fld>
            <a:endParaRPr lang="it-IT" sz="1200"/>
          </a:p>
        </p:txBody>
      </p:sp>
      <p:sp>
        <p:nvSpPr>
          <p:cNvPr id="124931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1" tIns="46801" rIns="90001" bIns="46801" anchor="b"/>
          <a:lstStyle>
            <a:lvl1pPr defTabSz="495300" eaLnBrk="0" hangingPunct="0">
              <a:tabLst>
                <a:tab pos="0" algn="l"/>
                <a:tab pos="495300" algn="l"/>
                <a:tab pos="990600" algn="l"/>
                <a:tab pos="1485900" algn="l"/>
                <a:tab pos="1981200" algn="l"/>
                <a:tab pos="2476500" algn="l"/>
                <a:tab pos="2971800" algn="l"/>
                <a:tab pos="3467100" algn="l"/>
                <a:tab pos="3962400" algn="l"/>
                <a:tab pos="4457700" algn="l"/>
                <a:tab pos="4953000" algn="l"/>
                <a:tab pos="5448300" algn="l"/>
                <a:tab pos="5943600" algn="l"/>
                <a:tab pos="6438900" algn="l"/>
                <a:tab pos="6932613" algn="l"/>
                <a:tab pos="7427913" algn="l"/>
                <a:tab pos="7923213" algn="l"/>
                <a:tab pos="8418513" algn="l"/>
                <a:tab pos="8913813" algn="l"/>
                <a:tab pos="9409113" algn="l"/>
                <a:tab pos="990441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95300" eaLnBrk="0" hangingPunct="0">
              <a:tabLst>
                <a:tab pos="0" algn="l"/>
                <a:tab pos="495300" algn="l"/>
                <a:tab pos="990600" algn="l"/>
                <a:tab pos="1485900" algn="l"/>
                <a:tab pos="1981200" algn="l"/>
                <a:tab pos="2476500" algn="l"/>
                <a:tab pos="2971800" algn="l"/>
                <a:tab pos="3467100" algn="l"/>
                <a:tab pos="3962400" algn="l"/>
                <a:tab pos="4457700" algn="l"/>
                <a:tab pos="4953000" algn="l"/>
                <a:tab pos="5448300" algn="l"/>
                <a:tab pos="5943600" algn="l"/>
                <a:tab pos="6438900" algn="l"/>
                <a:tab pos="6932613" algn="l"/>
                <a:tab pos="7427913" algn="l"/>
                <a:tab pos="7923213" algn="l"/>
                <a:tab pos="8418513" algn="l"/>
                <a:tab pos="8913813" algn="l"/>
                <a:tab pos="9409113" algn="l"/>
                <a:tab pos="990441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95300" eaLnBrk="0" hangingPunct="0">
              <a:tabLst>
                <a:tab pos="0" algn="l"/>
                <a:tab pos="495300" algn="l"/>
                <a:tab pos="990600" algn="l"/>
                <a:tab pos="1485900" algn="l"/>
                <a:tab pos="1981200" algn="l"/>
                <a:tab pos="2476500" algn="l"/>
                <a:tab pos="2971800" algn="l"/>
                <a:tab pos="3467100" algn="l"/>
                <a:tab pos="3962400" algn="l"/>
                <a:tab pos="4457700" algn="l"/>
                <a:tab pos="4953000" algn="l"/>
                <a:tab pos="5448300" algn="l"/>
                <a:tab pos="5943600" algn="l"/>
                <a:tab pos="6438900" algn="l"/>
                <a:tab pos="6932613" algn="l"/>
                <a:tab pos="7427913" algn="l"/>
                <a:tab pos="7923213" algn="l"/>
                <a:tab pos="8418513" algn="l"/>
                <a:tab pos="8913813" algn="l"/>
                <a:tab pos="9409113" algn="l"/>
                <a:tab pos="990441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95300" eaLnBrk="0" hangingPunct="0">
              <a:tabLst>
                <a:tab pos="0" algn="l"/>
                <a:tab pos="495300" algn="l"/>
                <a:tab pos="990600" algn="l"/>
                <a:tab pos="1485900" algn="l"/>
                <a:tab pos="1981200" algn="l"/>
                <a:tab pos="2476500" algn="l"/>
                <a:tab pos="2971800" algn="l"/>
                <a:tab pos="3467100" algn="l"/>
                <a:tab pos="3962400" algn="l"/>
                <a:tab pos="4457700" algn="l"/>
                <a:tab pos="4953000" algn="l"/>
                <a:tab pos="5448300" algn="l"/>
                <a:tab pos="5943600" algn="l"/>
                <a:tab pos="6438900" algn="l"/>
                <a:tab pos="6932613" algn="l"/>
                <a:tab pos="7427913" algn="l"/>
                <a:tab pos="7923213" algn="l"/>
                <a:tab pos="8418513" algn="l"/>
                <a:tab pos="8913813" algn="l"/>
                <a:tab pos="9409113" algn="l"/>
                <a:tab pos="990441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95300" eaLnBrk="0" hangingPunct="0">
              <a:tabLst>
                <a:tab pos="0" algn="l"/>
                <a:tab pos="495300" algn="l"/>
                <a:tab pos="990600" algn="l"/>
                <a:tab pos="1485900" algn="l"/>
                <a:tab pos="1981200" algn="l"/>
                <a:tab pos="2476500" algn="l"/>
                <a:tab pos="2971800" algn="l"/>
                <a:tab pos="3467100" algn="l"/>
                <a:tab pos="3962400" algn="l"/>
                <a:tab pos="4457700" algn="l"/>
                <a:tab pos="4953000" algn="l"/>
                <a:tab pos="5448300" algn="l"/>
                <a:tab pos="5943600" algn="l"/>
                <a:tab pos="6438900" algn="l"/>
                <a:tab pos="6932613" algn="l"/>
                <a:tab pos="7427913" algn="l"/>
                <a:tab pos="7923213" algn="l"/>
                <a:tab pos="8418513" algn="l"/>
                <a:tab pos="8913813" algn="l"/>
                <a:tab pos="9409113" algn="l"/>
                <a:tab pos="990441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95300" algn="l"/>
                <a:tab pos="990600" algn="l"/>
                <a:tab pos="1485900" algn="l"/>
                <a:tab pos="1981200" algn="l"/>
                <a:tab pos="2476500" algn="l"/>
                <a:tab pos="2971800" algn="l"/>
                <a:tab pos="3467100" algn="l"/>
                <a:tab pos="3962400" algn="l"/>
                <a:tab pos="4457700" algn="l"/>
                <a:tab pos="4953000" algn="l"/>
                <a:tab pos="5448300" algn="l"/>
                <a:tab pos="5943600" algn="l"/>
                <a:tab pos="6438900" algn="l"/>
                <a:tab pos="6932613" algn="l"/>
                <a:tab pos="7427913" algn="l"/>
                <a:tab pos="7923213" algn="l"/>
                <a:tab pos="8418513" algn="l"/>
                <a:tab pos="8913813" algn="l"/>
                <a:tab pos="9409113" algn="l"/>
                <a:tab pos="990441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95300" algn="l"/>
                <a:tab pos="990600" algn="l"/>
                <a:tab pos="1485900" algn="l"/>
                <a:tab pos="1981200" algn="l"/>
                <a:tab pos="2476500" algn="l"/>
                <a:tab pos="2971800" algn="l"/>
                <a:tab pos="3467100" algn="l"/>
                <a:tab pos="3962400" algn="l"/>
                <a:tab pos="4457700" algn="l"/>
                <a:tab pos="4953000" algn="l"/>
                <a:tab pos="5448300" algn="l"/>
                <a:tab pos="5943600" algn="l"/>
                <a:tab pos="6438900" algn="l"/>
                <a:tab pos="6932613" algn="l"/>
                <a:tab pos="7427913" algn="l"/>
                <a:tab pos="7923213" algn="l"/>
                <a:tab pos="8418513" algn="l"/>
                <a:tab pos="8913813" algn="l"/>
                <a:tab pos="9409113" algn="l"/>
                <a:tab pos="990441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95300" algn="l"/>
                <a:tab pos="990600" algn="l"/>
                <a:tab pos="1485900" algn="l"/>
                <a:tab pos="1981200" algn="l"/>
                <a:tab pos="2476500" algn="l"/>
                <a:tab pos="2971800" algn="l"/>
                <a:tab pos="3467100" algn="l"/>
                <a:tab pos="3962400" algn="l"/>
                <a:tab pos="4457700" algn="l"/>
                <a:tab pos="4953000" algn="l"/>
                <a:tab pos="5448300" algn="l"/>
                <a:tab pos="5943600" algn="l"/>
                <a:tab pos="6438900" algn="l"/>
                <a:tab pos="6932613" algn="l"/>
                <a:tab pos="7427913" algn="l"/>
                <a:tab pos="7923213" algn="l"/>
                <a:tab pos="8418513" algn="l"/>
                <a:tab pos="8913813" algn="l"/>
                <a:tab pos="9409113" algn="l"/>
                <a:tab pos="990441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95300" algn="l"/>
                <a:tab pos="990600" algn="l"/>
                <a:tab pos="1485900" algn="l"/>
                <a:tab pos="1981200" algn="l"/>
                <a:tab pos="2476500" algn="l"/>
                <a:tab pos="2971800" algn="l"/>
                <a:tab pos="3467100" algn="l"/>
                <a:tab pos="3962400" algn="l"/>
                <a:tab pos="4457700" algn="l"/>
                <a:tab pos="4953000" algn="l"/>
                <a:tab pos="5448300" algn="l"/>
                <a:tab pos="5943600" algn="l"/>
                <a:tab pos="6438900" algn="l"/>
                <a:tab pos="6932613" algn="l"/>
                <a:tab pos="7427913" algn="l"/>
                <a:tab pos="7923213" algn="l"/>
                <a:tab pos="8418513" algn="l"/>
                <a:tab pos="8913813" algn="l"/>
                <a:tab pos="9409113" algn="l"/>
                <a:tab pos="990441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ACE6A564-DBC4-407D-A28C-BA5DAF6BCC15}" type="slidenum">
              <a:rPr lang="de-DE" sz="1200">
                <a:solidFill>
                  <a:srgbClr val="000000"/>
                </a:solidFill>
                <a:latin typeface="Calibri" pitchFamily="34" charset="0"/>
              </a:rPr>
              <a:pPr algn="r"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105</a:t>
            </a:fld>
            <a:endParaRPr lang="de-DE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4932" name="Text Box 3"/>
          <p:cNvSpPr txBox="1">
            <a:spLocks noChangeArrowheads="1"/>
          </p:cNvSpPr>
          <p:nvPr/>
        </p:nvSpPr>
        <p:spPr bwMode="auto">
          <a:xfrm>
            <a:off x="1016000" y="712788"/>
            <a:ext cx="4827588" cy="342423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4417" tIns="42209" rIns="84417" bIns="42209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59397" name="Rectangle 4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0050" cy="420211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41" tIns="45721" rIns="91441" bIns="45721" anchor="ctr"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3D621B8-4280-43FE-825A-7C6855680A0F}" type="slidenum">
              <a:rPr lang="it-IT" sz="1200">
                <a:solidFill>
                  <a:srgbClr val="000000"/>
                </a:solidFill>
              </a:rPr>
              <a:pPr eaLnBrk="1" hangingPunct="1"/>
              <a:t>107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93738"/>
            <a:ext cx="4575175" cy="3430587"/>
          </a:xfrm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341813"/>
            <a:ext cx="5483225" cy="41148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1" hangingPunct="1"/>
            <a:endParaRPr lang="en-US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D9FF8BE8-02CC-49B7-B66F-95B72F8D00FE}" type="slidenum">
              <a:rPr lang="it-IT" sz="1200">
                <a:solidFill>
                  <a:srgbClr val="000000"/>
                </a:solidFill>
              </a:rPr>
              <a:pPr eaLnBrk="1" hangingPunct="1"/>
              <a:t>108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93738"/>
            <a:ext cx="4575175" cy="3430587"/>
          </a:xfrm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341813"/>
            <a:ext cx="5483225" cy="41148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1" hangingPunct="1"/>
            <a:endParaRPr lang="en-US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44F85F68-351B-475E-804F-FE9FA9D91120}" type="slidenum">
              <a:rPr lang="it-IT" sz="1200">
                <a:solidFill>
                  <a:srgbClr val="000000"/>
                </a:solidFill>
              </a:rPr>
              <a:pPr eaLnBrk="1" hangingPunct="1"/>
              <a:t>109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93738"/>
            <a:ext cx="4575175" cy="3430587"/>
          </a:xfrm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341813"/>
            <a:ext cx="5483225" cy="41148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1" hangingPunct="1"/>
            <a:endParaRPr lang="en-US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84FCFE6C-FFD3-4791-8A97-5B82601D95ED}" type="slidenum">
              <a:rPr lang="it-IT" sz="1200">
                <a:solidFill>
                  <a:srgbClr val="000000"/>
                </a:solidFill>
              </a:rPr>
              <a:pPr eaLnBrk="1" hangingPunct="1"/>
              <a:t>110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93738"/>
            <a:ext cx="4575175" cy="3430587"/>
          </a:xfrm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341813"/>
            <a:ext cx="5483225" cy="41148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1" hangingPunct="1"/>
            <a:endParaRPr lang="en-US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227DEB-01CF-4381-94F9-5AB1B1CA4DCD}" type="slidenum">
              <a:rPr lang="it-IT"/>
              <a:pPr/>
              <a:t>2</a:t>
            </a:fld>
            <a:endParaRPr lang="it-IT"/>
          </a:p>
        </p:txBody>
      </p:sp>
      <p:sp>
        <p:nvSpPr>
          <p:cNvPr id="9218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190625" y="706438"/>
            <a:ext cx="4521200" cy="3390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31977" y="4377599"/>
            <a:ext cx="5040032" cy="409521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4774" tIns="42386" rIns="84774" bIns="42386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885E73-4D07-40F0-9902-CBFB2A1F1761}" type="slidenum">
              <a:rPr lang="it-IT"/>
              <a:pPr/>
              <a:t>111</a:t>
            </a:fld>
            <a:endParaRPr lang="it-IT"/>
          </a:p>
        </p:txBody>
      </p:sp>
      <p:sp>
        <p:nvSpPr>
          <p:cNvPr id="51202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195388" y="706438"/>
            <a:ext cx="4519612" cy="33893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31977" y="4377599"/>
            <a:ext cx="5041566" cy="409379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7618" tIns="43809" rIns="87618" bIns="43809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722C46-4D37-4C78-AAE0-09E29B58C027}" type="slidenum">
              <a:rPr lang="it-IT"/>
              <a:pPr/>
              <a:t>112</a:t>
            </a:fld>
            <a:endParaRPr lang="it-IT"/>
          </a:p>
        </p:txBody>
      </p:sp>
      <p:sp>
        <p:nvSpPr>
          <p:cNvPr id="283650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195388" y="706438"/>
            <a:ext cx="4519612" cy="33893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3651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31977" y="4377599"/>
            <a:ext cx="5041566" cy="409379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7610" tIns="43804" rIns="87610" bIns="43804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31D3C2B-FEEA-7E47-93CA-D048124D0B10}" type="slidenum">
              <a:rPr lang="en-US"/>
              <a:pPr eaLnBrk="1" hangingPunct="1"/>
              <a:t>115</a:t>
            </a:fld>
            <a:endParaRPr 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Relativistic electrons</a:t>
            </a:r>
          </a:p>
          <a:p>
            <a:pPr eaLnBrk="1" hangingPunct="1"/>
            <a:r>
              <a:rPr lang="en-US">
                <a:latin typeface="Calibri" charset="0"/>
              </a:rPr>
              <a:t>Our focus is the outer zone electrons, which has extreme temporal and spatial variability and is an extremely important source of space weather effect.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7C322C6A-CA27-44C0-AFCD-5A3E2C506075}" type="slidenum">
              <a:rPr lang="it-IT" sz="1200"/>
              <a:pPr eaLnBrk="1" hangingPunct="1"/>
              <a:t>117</a:t>
            </a:fld>
            <a:endParaRPr lang="it-IT" sz="120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65650" cy="3424238"/>
          </a:xfrm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8463" cy="4111625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lIns="91461" tIns="45730" rIns="91461" bIns="45730" anchor="ctr"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AE096E-0911-4A3B-BDA2-6DD4E05F4EF3}" type="slidenum">
              <a:rPr lang="it-IT"/>
              <a:pPr/>
              <a:t>3</a:t>
            </a:fld>
            <a:endParaRPr lang="it-IT"/>
          </a:p>
        </p:txBody>
      </p:sp>
      <p:sp>
        <p:nvSpPr>
          <p:cNvPr id="300034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193800" y="706438"/>
            <a:ext cx="4519613" cy="33893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0035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31977" y="4377599"/>
            <a:ext cx="5043098" cy="409379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8098" tIns="44049" rIns="88098" bIns="44049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2682639A-98D6-4EA5-A332-A7F9D654D30D}" type="slidenum">
              <a:rPr lang="it-IT" sz="1200"/>
              <a:pPr eaLnBrk="1" hangingPunct="1"/>
              <a:t>7</a:t>
            </a:fld>
            <a:endParaRPr lang="it-IT" sz="120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8563" y="706438"/>
            <a:ext cx="4516437" cy="3387725"/>
          </a:xfrm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4378325"/>
            <a:ext cx="5041900" cy="40894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6148" tIns="48074" rIns="96148" bIns="48074"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37810C-02F5-41B8-85AA-F07D05C6266A}" type="slidenum">
              <a:rPr lang="it-IT"/>
              <a:pPr/>
              <a:t>8</a:t>
            </a:fld>
            <a:endParaRPr lang="it-IT"/>
          </a:p>
        </p:txBody>
      </p:sp>
      <p:sp>
        <p:nvSpPr>
          <p:cNvPr id="78850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195388" y="706438"/>
            <a:ext cx="4519612" cy="33893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31977" y="4377598"/>
            <a:ext cx="5041566" cy="409096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41" tIns="45721" rIns="91441" bIns="45721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1103ACF-6113-C84E-9D98-490F2C47C902}" type="slidenum">
              <a:rPr lang="it-IT">
                <a:solidFill>
                  <a:srgbClr val="000000"/>
                </a:solidFill>
              </a:rPr>
              <a:pPr eaLnBrk="1" hangingPunct="1"/>
              <a:t>38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9523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523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424" tIns="45712" rIns="91424" bIns="45712"/>
          <a:lstStyle/>
          <a:p>
            <a:endParaRPr lang="en-US">
              <a:latin typeface="Calibri" charset="0"/>
            </a:endParaRPr>
          </a:p>
        </p:txBody>
      </p:sp>
      <p:sp>
        <p:nvSpPr>
          <p:cNvPr id="114074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lIns="91424" tIns="45712" rIns="91424" bIns="45712" anchor="b"/>
          <a:lstStyle>
            <a:lvl1pPr defTabSz="990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fld id="{65544EEE-A68C-5C41-A4DE-90089E5399CC}" type="slidenum">
              <a:rPr lang="en-US" sz="1200" smtClean="0">
                <a:solidFill>
                  <a:srgbClr val="000000"/>
                </a:solidFill>
                <a:latin typeface="Arial" charset="0"/>
              </a:rPr>
              <a:pPr algn="r" eaLnBrk="1" hangingPunct="1"/>
              <a:t>38</a:t>
            </a:fld>
            <a:endParaRPr lang="en-US" sz="1200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DE6A66F-8458-48E3-9D0C-57892A4812BD}" type="slidenum">
              <a:rPr lang="en-US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3884239" y="8685069"/>
            <a:ext cx="2968158" cy="454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0766" tIns="41998" rIns="80766" bIns="41998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algn="r" defTabSz="410248" hangingPunct="0">
              <a:buSzPct val="100000"/>
            </a:pPr>
            <a:fld id="{FC283EBF-7490-4CE2-AE64-F6CD3526E6D2}" type="slidenum">
              <a:rPr lang="it-IT" sz="1100">
                <a:latin typeface="Times New Roman" pitchFamily="16" charset="0"/>
                <a:ea typeface="+mn-ea"/>
              </a:rPr>
              <a:pPr algn="r" defTabSz="410248" hangingPunct="0">
                <a:buSzPct val="100000"/>
              </a:pPr>
              <a:t>47</a:t>
            </a:fld>
            <a:endParaRPr lang="it-IT" sz="1100">
              <a:latin typeface="Times New Roman" pitchFamily="16" charset="0"/>
              <a:ea typeface="+mn-ea"/>
            </a:endParaRPr>
          </a:p>
        </p:txBody>
      </p:sp>
      <p:sp>
        <p:nvSpPr>
          <p:cNvPr id="18434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67237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4960" y="4342535"/>
            <a:ext cx="5486680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0766" tIns="41998" rIns="80766" bIns="41998"/>
          <a:lstStyle>
            <a:lvl1pPr marL="68263">
              <a:tabLst>
                <a:tab pos="68263" algn="l"/>
                <a:tab pos="525463" algn="l"/>
                <a:tab pos="982663" algn="l"/>
                <a:tab pos="1439863" algn="l"/>
                <a:tab pos="1897063" algn="l"/>
                <a:tab pos="2354263" algn="l"/>
                <a:tab pos="2811463" algn="l"/>
                <a:tab pos="3268663" algn="l"/>
                <a:tab pos="3725863" algn="l"/>
                <a:tab pos="4183063" algn="l"/>
                <a:tab pos="4640263" algn="l"/>
                <a:tab pos="5097463" algn="l"/>
                <a:tab pos="5554663" algn="l"/>
                <a:tab pos="6011863" algn="l"/>
                <a:tab pos="6469063" algn="l"/>
                <a:tab pos="6926263" algn="l"/>
                <a:tab pos="7383463" algn="l"/>
                <a:tab pos="7840663" algn="l"/>
                <a:tab pos="8297863" algn="l"/>
                <a:tab pos="8755063" algn="l"/>
                <a:tab pos="92122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>
              <a:tabLst>
                <a:tab pos="68263" algn="l"/>
                <a:tab pos="525463" algn="l"/>
                <a:tab pos="982663" algn="l"/>
                <a:tab pos="1439863" algn="l"/>
                <a:tab pos="1897063" algn="l"/>
                <a:tab pos="2354263" algn="l"/>
                <a:tab pos="2811463" algn="l"/>
                <a:tab pos="3268663" algn="l"/>
                <a:tab pos="3725863" algn="l"/>
                <a:tab pos="4183063" algn="l"/>
                <a:tab pos="4640263" algn="l"/>
                <a:tab pos="5097463" algn="l"/>
                <a:tab pos="5554663" algn="l"/>
                <a:tab pos="6011863" algn="l"/>
                <a:tab pos="6469063" algn="l"/>
                <a:tab pos="6926263" algn="l"/>
                <a:tab pos="7383463" algn="l"/>
                <a:tab pos="7840663" algn="l"/>
                <a:tab pos="8297863" algn="l"/>
                <a:tab pos="8755063" algn="l"/>
                <a:tab pos="92122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>
              <a:tabLst>
                <a:tab pos="68263" algn="l"/>
                <a:tab pos="525463" algn="l"/>
                <a:tab pos="982663" algn="l"/>
                <a:tab pos="1439863" algn="l"/>
                <a:tab pos="1897063" algn="l"/>
                <a:tab pos="2354263" algn="l"/>
                <a:tab pos="2811463" algn="l"/>
                <a:tab pos="3268663" algn="l"/>
                <a:tab pos="3725863" algn="l"/>
                <a:tab pos="4183063" algn="l"/>
                <a:tab pos="4640263" algn="l"/>
                <a:tab pos="5097463" algn="l"/>
                <a:tab pos="5554663" algn="l"/>
                <a:tab pos="6011863" algn="l"/>
                <a:tab pos="6469063" algn="l"/>
                <a:tab pos="6926263" algn="l"/>
                <a:tab pos="7383463" algn="l"/>
                <a:tab pos="7840663" algn="l"/>
                <a:tab pos="8297863" algn="l"/>
                <a:tab pos="8755063" algn="l"/>
                <a:tab pos="92122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>
              <a:tabLst>
                <a:tab pos="68263" algn="l"/>
                <a:tab pos="525463" algn="l"/>
                <a:tab pos="982663" algn="l"/>
                <a:tab pos="1439863" algn="l"/>
                <a:tab pos="1897063" algn="l"/>
                <a:tab pos="2354263" algn="l"/>
                <a:tab pos="2811463" algn="l"/>
                <a:tab pos="3268663" algn="l"/>
                <a:tab pos="3725863" algn="l"/>
                <a:tab pos="4183063" algn="l"/>
                <a:tab pos="4640263" algn="l"/>
                <a:tab pos="5097463" algn="l"/>
                <a:tab pos="5554663" algn="l"/>
                <a:tab pos="6011863" algn="l"/>
                <a:tab pos="6469063" algn="l"/>
                <a:tab pos="6926263" algn="l"/>
                <a:tab pos="7383463" algn="l"/>
                <a:tab pos="7840663" algn="l"/>
                <a:tab pos="8297863" algn="l"/>
                <a:tab pos="8755063" algn="l"/>
                <a:tab pos="92122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>
              <a:tabLst>
                <a:tab pos="68263" algn="l"/>
                <a:tab pos="525463" algn="l"/>
                <a:tab pos="982663" algn="l"/>
                <a:tab pos="1439863" algn="l"/>
                <a:tab pos="1897063" algn="l"/>
                <a:tab pos="2354263" algn="l"/>
                <a:tab pos="2811463" algn="l"/>
                <a:tab pos="3268663" algn="l"/>
                <a:tab pos="3725863" algn="l"/>
                <a:tab pos="4183063" algn="l"/>
                <a:tab pos="4640263" algn="l"/>
                <a:tab pos="5097463" algn="l"/>
                <a:tab pos="5554663" algn="l"/>
                <a:tab pos="6011863" algn="l"/>
                <a:tab pos="6469063" algn="l"/>
                <a:tab pos="6926263" algn="l"/>
                <a:tab pos="7383463" algn="l"/>
                <a:tab pos="7840663" algn="l"/>
                <a:tab pos="8297863" algn="l"/>
                <a:tab pos="8755063" algn="l"/>
                <a:tab pos="92122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8263" algn="l"/>
                <a:tab pos="525463" algn="l"/>
                <a:tab pos="982663" algn="l"/>
                <a:tab pos="1439863" algn="l"/>
                <a:tab pos="1897063" algn="l"/>
                <a:tab pos="2354263" algn="l"/>
                <a:tab pos="2811463" algn="l"/>
                <a:tab pos="3268663" algn="l"/>
                <a:tab pos="3725863" algn="l"/>
                <a:tab pos="4183063" algn="l"/>
                <a:tab pos="4640263" algn="l"/>
                <a:tab pos="5097463" algn="l"/>
                <a:tab pos="5554663" algn="l"/>
                <a:tab pos="6011863" algn="l"/>
                <a:tab pos="6469063" algn="l"/>
                <a:tab pos="6926263" algn="l"/>
                <a:tab pos="7383463" algn="l"/>
                <a:tab pos="7840663" algn="l"/>
                <a:tab pos="8297863" algn="l"/>
                <a:tab pos="8755063" algn="l"/>
                <a:tab pos="92122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8263" algn="l"/>
                <a:tab pos="525463" algn="l"/>
                <a:tab pos="982663" algn="l"/>
                <a:tab pos="1439863" algn="l"/>
                <a:tab pos="1897063" algn="l"/>
                <a:tab pos="2354263" algn="l"/>
                <a:tab pos="2811463" algn="l"/>
                <a:tab pos="3268663" algn="l"/>
                <a:tab pos="3725863" algn="l"/>
                <a:tab pos="4183063" algn="l"/>
                <a:tab pos="4640263" algn="l"/>
                <a:tab pos="5097463" algn="l"/>
                <a:tab pos="5554663" algn="l"/>
                <a:tab pos="6011863" algn="l"/>
                <a:tab pos="6469063" algn="l"/>
                <a:tab pos="6926263" algn="l"/>
                <a:tab pos="7383463" algn="l"/>
                <a:tab pos="7840663" algn="l"/>
                <a:tab pos="8297863" algn="l"/>
                <a:tab pos="8755063" algn="l"/>
                <a:tab pos="92122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8263" algn="l"/>
                <a:tab pos="525463" algn="l"/>
                <a:tab pos="982663" algn="l"/>
                <a:tab pos="1439863" algn="l"/>
                <a:tab pos="1897063" algn="l"/>
                <a:tab pos="2354263" algn="l"/>
                <a:tab pos="2811463" algn="l"/>
                <a:tab pos="3268663" algn="l"/>
                <a:tab pos="3725863" algn="l"/>
                <a:tab pos="4183063" algn="l"/>
                <a:tab pos="4640263" algn="l"/>
                <a:tab pos="5097463" algn="l"/>
                <a:tab pos="5554663" algn="l"/>
                <a:tab pos="6011863" algn="l"/>
                <a:tab pos="6469063" algn="l"/>
                <a:tab pos="6926263" algn="l"/>
                <a:tab pos="7383463" algn="l"/>
                <a:tab pos="7840663" algn="l"/>
                <a:tab pos="8297863" algn="l"/>
                <a:tab pos="8755063" algn="l"/>
                <a:tab pos="92122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8263" algn="l"/>
                <a:tab pos="525463" algn="l"/>
                <a:tab pos="982663" algn="l"/>
                <a:tab pos="1439863" algn="l"/>
                <a:tab pos="1897063" algn="l"/>
                <a:tab pos="2354263" algn="l"/>
                <a:tab pos="2811463" algn="l"/>
                <a:tab pos="3268663" algn="l"/>
                <a:tab pos="3725863" algn="l"/>
                <a:tab pos="4183063" algn="l"/>
                <a:tab pos="4640263" algn="l"/>
                <a:tab pos="5097463" algn="l"/>
                <a:tab pos="5554663" algn="l"/>
                <a:tab pos="6011863" algn="l"/>
                <a:tab pos="6469063" algn="l"/>
                <a:tab pos="6926263" algn="l"/>
                <a:tab pos="7383463" algn="l"/>
                <a:tab pos="7840663" algn="l"/>
                <a:tab pos="8297863" algn="l"/>
                <a:tab pos="8755063" algn="l"/>
                <a:tab pos="92122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sz="2000">
                <a:latin typeface="Calibri" pitchFamily="32" charset="0"/>
                <a:cs typeface="Arial" charset="0"/>
              </a:rPr>
              <a:t>Another interesting measurement to do is the measure of radial and latitudinal gradients in the heliosphere.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CDEDD34-658B-7043-840D-1F88B3D7017B}" type="slidenum">
              <a:rPr lang="it-IT"/>
              <a:pPr eaLnBrk="1" hangingPunct="1"/>
              <a:t>54</a:t>
            </a:fld>
            <a:endParaRPr lang="it-IT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93800" y="704850"/>
            <a:ext cx="4516438" cy="33877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0275" y="4376738"/>
            <a:ext cx="5045075" cy="4094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294" tIns="45647" rIns="91294" bIns="45647"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934FB7B-1585-4C43-A6ED-0ADCCFA98468}" type="slidenum">
              <a:rPr lang="it-IT" sz="1200">
                <a:solidFill>
                  <a:srgbClr val="000000"/>
                </a:solidFill>
              </a:rPr>
              <a:pPr eaLnBrk="1" hangingPunct="1"/>
              <a:t>60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87602" tIns="43801" rIns="87602" bIns="43801"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BDF032-ABC4-451E-8D72-48C96EB6FA76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1937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689B9E-A200-47DE-B1F5-0CDFA82C1123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7593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512F30-4B3D-4A47-97A4-B665D299E823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8427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C30A75-11FF-48BA-B632-1F9DBD69E51A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96163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71601"/>
            <a:ext cx="40386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1"/>
            <a:ext cx="40386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534151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4770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F0854C3-C0A3-5F44-B7EE-B440C4D6CAC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6062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it-IT"/>
              <a:t>M. Casolino, INFN &amp; University Roma Tor Vergata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fld id="{3EB765F2-AC37-4E66-91BB-5B041393A184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25545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it-IT"/>
              <a:t>M. Casolino, INFN &amp; University Roma Tor Vergata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fld id="{CBE26537-B7C1-485C-BB06-514E6622759B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43221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it-IT"/>
              <a:t>M. Casolino, INFN &amp; University Roma Tor Vergata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fld id="{5982DFDD-D172-435A-A901-B56AD86D1BA4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96523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it-IT"/>
              <a:t>M. Casolino, INFN &amp; University Roma Tor Vergata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fld id="{3482911A-B0E8-4209-9509-E0140F3D03F7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78778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it-IT"/>
              <a:t>M. Casolino, INFN &amp; University Roma Tor Vergata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fld id="{3E54421B-CC65-42DE-98AE-22AE6BEBA529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37295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it-IT"/>
              <a:t>M. Casolino, INFN &amp; University Roma Tor Vergata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fld id="{57FD00D2-097D-4A01-A488-471B6BB7FA02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5621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AB9404-3AAE-4908-9CF2-C61ADFDE876A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90378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it-IT"/>
              <a:t>M. Casolino, INFN &amp; University Roma Tor Vergata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fld id="{A5DB311D-8B7F-42FF-A7F0-2350D49A41C7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13611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it-IT"/>
              <a:t>M. Casolino, INFN &amp; University Roma Tor Vergata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fld id="{FA5CA6C5-006E-4C54-8EC0-7875B860E767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14619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it-IT"/>
              <a:t>M. Casolino, INFN &amp; University Roma Tor Vergata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fld id="{F182F8E1-6809-4F1B-8DCF-9E3390C70A6F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43834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it-IT"/>
              <a:t>M. Casolino, INFN &amp; University Roma Tor Vergata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fld id="{C263ED85-0BF1-417B-B6CE-D3D206D52024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44170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it-IT"/>
              <a:t>M. Casolino, INFN &amp; University Roma Tor Vergata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fld id="{B862266D-DDED-4979-986D-E4C9D2FD30F4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13798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it-IT"/>
              <a:t>M. Casolino, INFN &amp; University Roma Tor Vergata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fld id="{6C634C02-F7E1-437F-9243-FDB1BFEC87AD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79854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it-IT"/>
              <a:t>M. Casolino, INFN &amp; University Roma Tor Vergata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fld id="{925223AD-1A50-42DC-B85C-D8E61E944080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4557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it-IT"/>
              <a:t>M. Casolino, INFN &amp; University Roma Tor Vergata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fld id="{984BCAF4-76E9-44D6-9D1B-1C14949C48EA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91855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it-IT"/>
              <a:t>M. Casolino, INFN &amp; University Roma Tor Vergata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fld id="{F51E8587-B16A-4EC9-9994-925C0FA3C072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58996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21AC8C-DA2C-934A-A5A1-08CEBE0FF00A}" type="datetimeFigureOut">
              <a:rPr lang="it-IT"/>
              <a:pPr/>
              <a:t>22/05/2013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F09F65-33CD-E647-AFE5-D257B0156661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5769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8B6D3F-B1D9-4E8A-A4E0-FA4937DC8413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31093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E725853-B428-FD46-B2D7-03AC268441FA}" type="datetimeFigureOut">
              <a:rPr lang="it-IT"/>
              <a:pPr/>
              <a:t>22/05/2013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08BDE7-D9C2-E946-B723-93C1CBA613DF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56193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1EAD917-3E37-2847-8292-A5F2D8F334DC}" type="datetimeFigureOut">
              <a:rPr lang="it-IT"/>
              <a:pPr/>
              <a:t>22/05/2013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E2E107-5C00-254C-B9EA-BD36B4E5DC82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2147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9C0854D-8905-7244-9D56-65215D6EC016}" type="datetimeFigureOut">
              <a:rPr lang="it-IT"/>
              <a:pPr/>
              <a:t>22/05/2013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8F4496-6060-EA43-88C7-0067E64B20C2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89792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886570-0CE0-B747-8D3A-0D1CACE79195}" type="datetimeFigureOut">
              <a:rPr lang="it-IT"/>
              <a:pPr/>
              <a:t>22/05/2013</a:t>
            </a:fld>
            <a:endParaRPr 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896955-7F89-2F4E-AE11-F04DC2272F3A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21939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260AAB-41D9-F547-8C08-2EBF1F85F670}" type="datetimeFigureOut">
              <a:rPr lang="it-IT"/>
              <a:pPr/>
              <a:t>22/05/2013</a:t>
            </a:fld>
            <a:endParaRPr 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DD63F-7DAF-8D46-BFDF-9E4714E4A8CD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66812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147312-E6CD-154A-835A-343289AB6B4D}" type="datetimeFigureOut">
              <a:rPr lang="it-IT"/>
              <a:pPr/>
              <a:t>22/05/2013</a:t>
            </a:fld>
            <a:endParaRPr lang="it-IT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06643A-AFFD-4245-A8DB-6285D58BD704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57847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43B3EE-4D11-BD4A-947B-B0C848EED848}" type="datetimeFigureOut">
              <a:rPr lang="it-IT"/>
              <a:pPr/>
              <a:t>22/05/2013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E057FE-3A38-1E41-8D1B-226D543D8969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04319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087BC3-27BE-AF4A-8EEF-9A66EE74CE54}" type="datetimeFigureOut">
              <a:rPr lang="it-IT"/>
              <a:pPr/>
              <a:t>22/05/2013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764BCC-A864-6146-852B-876C422FB890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71911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F8DB08F-78A4-994F-8DF3-8C2FC66B38E8}" type="datetimeFigureOut">
              <a:rPr lang="it-IT"/>
              <a:pPr/>
              <a:t>22/05/2013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A6BE9-A9D9-AE4F-B8E0-54B973DB09A5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22513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09ED69D-EAF1-3A4E-97F2-65EF20F65A34}" type="datetimeFigureOut">
              <a:rPr lang="it-IT"/>
              <a:pPr/>
              <a:t>22/05/2013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0FA61E-334A-8F44-B8DE-8A90AB9E0924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9435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821A0B-405F-4A48-8A60-3F9E371656B1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64015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71601"/>
            <a:ext cx="40386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1"/>
            <a:ext cx="40386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534151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4770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F0854C3-C0A3-5F44-B7EE-B440C4D6CAC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4677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it-IT"/>
              <a:t>M. Casolino, INFN &amp; University Roma Tor Vergata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0AAB43B6-3085-A14E-A667-BD07D6DC04FE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68028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it-IT"/>
              <a:t>M. Casolino, INFN &amp; University Roma Tor Vergata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50EB963B-9725-D148-AAD9-FBD737B11866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05914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it-IT"/>
              <a:t>M. Casolino, INFN &amp; University Roma Tor Vergata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60EE06ED-25D3-F54E-A5A4-115BC6A67D96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75786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it-IT"/>
              <a:t>M. Casolino, INFN &amp; University Roma Tor Vergata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D114B56F-E491-4D4F-AAE0-ED3C187CAF88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24819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it-IT"/>
              <a:t>M. Casolino, INFN &amp; University Roma Tor Vergata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C162C6D1-FDAD-784B-9F91-31403C8412B6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80926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it-IT"/>
              <a:t>M. Casolino, INFN &amp; University Roma Tor Vergata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EDDAC65C-84D5-6542-8162-FC8C07B8C1CA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45430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it-IT"/>
              <a:t>M. Casolino, INFN &amp; University Roma Tor Vergata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F6AB382F-37B0-EA45-85EE-99934A3D29B5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61330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it-IT"/>
              <a:t>M. Casolino, INFN &amp; University Roma Tor Vergata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84B2AA50-EA64-1141-9B08-EE731C91391E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74912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it-IT"/>
              <a:t>M. Casolino, INFN &amp; University Roma Tor Vergata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9A10C284-A946-9A48-9970-155D80805245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1496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10FB08-1ACC-4255-8FC4-D5D1EABF8AC3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81182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it-IT"/>
              <a:t>M. Casolino, INFN &amp; University Roma Tor Vergata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470545FA-0AC8-0F4C-928D-F8D9EA90556D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39639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it-IT"/>
              <a:t>M. Casolino, INFN &amp; University Roma Tor Vergata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1A1FF31B-4424-7740-A61D-C9C9C459DD31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20869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it-IT"/>
              <a:t>M. Casolino, INFN &amp; University Roma Tor Vergata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AF366238-18F5-D246-BC2B-88AD988AC5EC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20550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BDF032-ABC4-451E-8D72-48C96EB6FA76}" type="slidenum">
              <a:rPr lang="it-IT">
                <a:solidFill>
                  <a:srgbClr val="000000"/>
                </a:solidFill>
              </a:rPr>
              <a:pPr/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9469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AB9404-3AAE-4908-9CF2-C61ADFDE876A}" type="slidenum">
              <a:rPr lang="it-IT">
                <a:solidFill>
                  <a:srgbClr val="000000"/>
                </a:solidFill>
              </a:rPr>
              <a:pPr/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0173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8B6D3F-B1D9-4E8A-A4E0-FA4937DC8413}" type="slidenum">
              <a:rPr lang="it-IT">
                <a:solidFill>
                  <a:srgbClr val="000000"/>
                </a:solidFill>
              </a:rPr>
              <a:pPr/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5501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821A0B-405F-4A48-8A60-3F9E371656B1}" type="slidenum">
              <a:rPr lang="it-IT">
                <a:solidFill>
                  <a:srgbClr val="000000"/>
                </a:solidFill>
              </a:rPr>
              <a:pPr/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8266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10FB08-1ACC-4255-8FC4-D5D1EABF8AC3}" type="slidenum">
              <a:rPr lang="it-IT">
                <a:solidFill>
                  <a:srgbClr val="000000"/>
                </a:solidFill>
              </a:rPr>
              <a:pPr/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6895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9B2F76-8932-4216-87BE-FFA758D382F9}" type="slidenum">
              <a:rPr lang="it-IT">
                <a:solidFill>
                  <a:srgbClr val="000000"/>
                </a:solidFill>
              </a:rPr>
              <a:pPr/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3901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D0F65D-801F-4F31-BC0D-37DA2E35B6F5}" type="slidenum">
              <a:rPr lang="it-IT">
                <a:solidFill>
                  <a:srgbClr val="000000"/>
                </a:solidFill>
              </a:rPr>
              <a:pPr/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580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9B2F76-8932-4216-87BE-FFA758D382F9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84732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710880-356B-4C03-B9CE-36673ADC1F4E}" type="slidenum">
              <a:rPr lang="it-IT">
                <a:solidFill>
                  <a:srgbClr val="000000"/>
                </a:solidFill>
              </a:rPr>
              <a:pPr/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5081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36E467-3D2A-4AB2-B8B7-2A0C9598662C}" type="slidenum">
              <a:rPr lang="it-IT">
                <a:solidFill>
                  <a:srgbClr val="000000"/>
                </a:solidFill>
              </a:rPr>
              <a:pPr/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4525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689B9E-A200-47DE-B1F5-0CDFA82C1123}" type="slidenum">
              <a:rPr lang="it-IT">
                <a:solidFill>
                  <a:srgbClr val="000000"/>
                </a:solidFill>
              </a:rPr>
              <a:pPr/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2198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512F30-4B3D-4A47-97A4-B665D299E823}" type="slidenum">
              <a:rPr lang="it-IT">
                <a:solidFill>
                  <a:srgbClr val="000000"/>
                </a:solidFill>
              </a:rPr>
              <a:pPr/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8633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C30A75-11FF-48BA-B632-1F9DBD69E51A}" type="slidenum">
              <a:rPr lang="it-IT">
                <a:solidFill>
                  <a:srgbClr val="000000"/>
                </a:solidFill>
              </a:rPr>
              <a:pPr/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5002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71601"/>
            <a:ext cx="40386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1"/>
            <a:ext cx="40386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534151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4770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F0854C3-C0A3-5F44-B7EE-B440C4D6CAC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810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M. Casolino, INFN &amp; University Roma Tor Vergata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4646E4-A3A1-44D9-ACA5-8449ABFC0EDE}" type="slidenum">
              <a:rPr lang="it-IT">
                <a:solidFill>
                  <a:srgbClr val="000000"/>
                </a:solidFill>
              </a:rPr>
              <a:pPr/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4926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M. Casolino, INFN &amp; University Roma Tor Vergata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038B63-D263-4B31-831C-1AF5B621E184}" type="slidenum">
              <a:rPr lang="it-IT">
                <a:solidFill>
                  <a:srgbClr val="000000"/>
                </a:solidFill>
              </a:rPr>
              <a:pPr/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9102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M. Casolino, INFN &amp; University Roma Tor Vergata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CEBB58-E653-4A01-95A6-2C17DC05E333}" type="slidenum">
              <a:rPr lang="it-IT">
                <a:solidFill>
                  <a:srgbClr val="000000"/>
                </a:solidFill>
              </a:rPr>
              <a:pPr/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5849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M. Casolino, INFN &amp; University Roma Tor Vergata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114954-6D74-4745-BDF0-A2081FBC2522}" type="slidenum">
              <a:rPr lang="it-IT">
                <a:solidFill>
                  <a:srgbClr val="000000"/>
                </a:solidFill>
              </a:rPr>
              <a:pPr/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15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D0F65D-801F-4F31-BC0D-37DA2E35B6F5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81348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M. Casolino, INFN &amp; University Roma Tor Vergata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F061E5-3507-445F-AF6D-A5483E45830F}" type="slidenum">
              <a:rPr lang="it-IT">
                <a:solidFill>
                  <a:srgbClr val="000000"/>
                </a:solidFill>
              </a:rPr>
              <a:pPr/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38812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M. Casolino, INFN &amp; University Roma Tor Vergata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38F60C-3AB6-4232-8BBE-C48F7C484C44}" type="slidenum">
              <a:rPr lang="it-IT">
                <a:solidFill>
                  <a:srgbClr val="000000"/>
                </a:solidFill>
              </a:rPr>
              <a:pPr/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4418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M. Casolino, INFN &amp; University Roma Tor Vergata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805A7C-4B44-4B3E-ADA9-ED475C38D6BC}" type="slidenum">
              <a:rPr lang="it-IT">
                <a:solidFill>
                  <a:srgbClr val="000000"/>
                </a:solidFill>
              </a:rPr>
              <a:pPr/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2392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M. Casolino, INFN &amp; University Roma Tor Vergata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CC0900-53FE-4564-9340-D126F5AF1242}" type="slidenum">
              <a:rPr lang="it-IT">
                <a:solidFill>
                  <a:srgbClr val="000000"/>
                </a:solidFill>
              </a:rPr>
              <a:pPr/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9753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M. Casolino, INFN &amp; University Roma Tor Vergata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550B57-1AC3-4651-91EB-1DBA0B3ED843}" type="slidenum">
              <a:rPr lang="it-IT">
                <a:solidFill>
                  <a:srgbClr val="000000"/>
                </a:solidFill>
              </a:rPr>
              <a:pPr/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69457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M. Casolino, INFN &amp; University Roma Tor Vergata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4A5ED2-44DE-42F8-8D8A-D89FA0AEEC3F}" type="slidenum">
              <a:rPr lang="it-IT">
                <a:solidFill>
                  <a:srgbClr val="000000"/>
                </a:solidFill>
              </a:rPr>
              <a:pPr/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9634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M. Casolino, INFN &amp; University Roma Tor Vergata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481977-12AB-4BDD-BE6D-F2607A7040C2}" type="slidenum">
              <a:rPr lang="it-IT">
                <a:solidFill>
                  <a:srgbClr val="000000"/>
                </a:solidFill>
              </a:rPr>
              <a:pPr/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34574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-228600" y="6477000"/>
            <a:ext cx="50292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M. Casolino, INFN &amp; University Roma Tor Vergata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DA2485D-D427-456C-B80B-511C3E4EB3D3}" type="slidenum">
              <a:rPr lang="it-IT">
                <a:solidFill>
                  <a:srgbClr val="000000"/>
                </a:solidFill>
              </a:rPr>
              <a:pPr/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4419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726" indent="0" algn="ctr">
              <a:buNone/>
              <a:defRPr/>
            </a:lvl2pPr>
            <a:lvl3pPr marL="829452" indent="0" algn="ctr">
              <a:buNone/>
              <a:defRPr/>
            </a:lvl3pPr>
            <a:lvl4pPr marL="1244178" indent="0" algn="ctr">
              <a:buNone/>
              <a:defRPr/>
            </a:lvl4pPr>
            <a:lvl5pPr marL="1658904" indent="0" algn="ctr">
              <a:buNone/>
              <a:defRPr/>
            </a:lvl5pPr>
            <a:lvl6pPr marL="2073631" indent="0" algn="ctr">
              <a:buNone/>
              <a:defRPr/>
            </a:lvl6pPr>
            <a:lvl7pPr marL="2488357" indent="0" algn="ctr">
              <a:buNone/>
              <a:defRPr/>
            </a:lvl7pPr>
            <a:lvl8pPr marL="2903083" indent="0" algn="ctr">
              <a:buNone/>
              <a:defRPr/>
            </a:lvl8pPr>
            <a:lvl9pPr marL="33178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Mirko Boezio, COSPAR, Bremen, 2010/07/18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9E2A63E-A418-4A64-83D8-46AF032CC3D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7927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Mirko Boezio, COSPAR, Bremen, 2010/07/18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86A6224-580B-4B05-8874-2C58F0FD7E8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75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710880-356B-4C03-B9CE-36673ADC1F4E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56974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0" y="4406863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726" indent="0">
              <a:buNone/>
              <a:defRPr sz="1600"/>
            </a:lvl2pPr>
            <a:lvl3pPr marL="829452" indent="0">
              <a:buNone/>
              <a:defRPr sz="1500"/>
            </a:lvl3pPr>
            <a:lvl4pPr marL="1244178" indent="0">
              <a:buNone/>
              <a:defRPr sz="1300"/>
            </a:lvl4pPr>
            <a:lvl5pPr marL="1658904" indent="0">
              <a:buNone/>
              <a:defRPr sz="1300"/>
            </a:lvl5pPr>
            <a:lvl6pPr marL="2073631" indent="0">
              <a:buNone/>
              <a:defRPr sz="1300"/>
            </a:lvl6pPr>
            <a:lvl7pPr marL="2488357" indent="0">
              <a:buNone/>
              <a:defRPr sz="1300"/>
            </a:lvl7pPr>
            <a:lvl8pPr marL="2903083" indent="0">
              <a:buNone/>
              <a:defRPr sz="1300"/>
            </a:lvl8pPr>
            <a:lvl9pPr marL="3317809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Mirko Boezio, COSPAR, Bremen, 2010/07/18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996B0DB-9C00-4D04-90CB-7346A3C7734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68997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0" y="1600009"/>
            <a:ext cx="4043520" cy="452495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8241" y="1600009"/>
            <a:ext cx="4044960" cy="452495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Mirko Boezio, COSPAR, Bremen, 2010/07/18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7F86557-87EF-4970-B90F-DDEFB247A00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9615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1" y="275070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1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1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Footer Placeholder 6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Mirko Boezio, COSPAR, Bremen, 2010/07/18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7648B85-A3A0-4AD8-AB6A-05880C7FC0B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62532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Mirko Boezio, COSPAR, Bremen, 2010/07/18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CDD297A-FB97-454A-91B9-E66A4635113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96165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Mirko Boezio, COSPAR, Bremen, 2010/07/18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55CE6A6-56FC-4A84-AE08-77832E501DF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21957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1" y="273629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0" y="1434391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Mirko Boezio, COSPAR, Bremen, 2010/07/18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8F48611-8430-46DA-8629-A4BC02A340C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23196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1" y="4800025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1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726" indent="0">
              <a:buNone/>
              <a:defRPr sz="2500"/>
            </a:lvl2pPr>
            <a:lvl3pPr marL="829452" indent="0">
              <a:buNone/>
              <a:defRPr sz="2200"/>
            </a:lvl3pPr>
            <a:lvl4pPr marL="1244178" indent="0">
              <a:buNone/>
              <a:defRPr sz="1800"/>
            </a:lvl4pPr>
            <a:lvl5pPr marL="1658904" indent="0">
              <a:buNone/>
              <a:defRPr sz="1800"/>
            </a:lvl5pPr>
            <a:lvl6pPr marL="2073631" indent="0">
              <a:buNone/>
              <a:defRPr sz="1800"/>
            </a:lvl6pPr>
            <a:lvl7pPr marL="2488357" indent="0">
              <a:buNone/>
              <a:defRPr sz="1800"/>
            </a:lvl7pPr>
            <a:lvl8pPr marL="2903083" indent="0">
              <a:buNone/>
              <a:defRPr sz="1800"/>
            </a:lvl8pPr>
            <a:lvl9pPr marL="3317809" indent="0">
              <a:buNone/>
              <a:defRPr sz="18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1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Mirko Boezio, COSPAR, Bremen, 2010/07/18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50ED6B2-2342-429A-90D7-BD9F6232637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55714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Mirko Boezio, COSPAR, Bremen, 2010/07/18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5AA7FD9-5CE5-4735-95F3-1518BD2EA22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39941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880" y="128174"/>
            <a:ext cx="2056320" cy="599679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6481" y="128174"/>
            <a:ext cx="6032160" cy="59967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Mirko Boezio, COSPAR, Bremen, 2010/07/18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48D6335-FF41-4C40-90D8-7EE2B563600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801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36E467-3D2A-4AB2-B8B7-2A0C9598662C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7296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AE183B0-BC49-49B3-AB7B-5F605CB1EEE8}" type="slidenum">
              <a:rPr lang="it-IT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83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1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0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5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61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65" indent="-34286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873" indent="-28572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2882" indent="-22857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034" indent="-22857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187" indent="-2285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340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492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645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79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228600" y="6477000"/>
            <a:ext cx="502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100">
                <a:solidFill>
                  <a:srgbClr val="FFFFCC"/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r>
              <a:rPr lang="it-IT"/>
              <a:t>M. Casolino, INFN &amp; University Roma Tor Vergata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fld id="{DCACA891-B553-449E-8E84-47CFA5332491}" type="slidenum">
              <a:rPr lang="it-IT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5pPr>
      <a:lvl6pPr marL="4571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30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45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61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865" indent="-34286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873" indent="-28572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2882" indent="-22857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034" indent="-22857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187" indent="-2285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340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492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645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79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92442A4A-7AA5-EF4E-98AF-4DEEC102FA93}" type="datetimeFigureOut">
              <a:rPr lang="it-IT" smtClean="0">
                <a:latin typeface="Calibri" charset="0"/>
                <a:ea typeface="ＭＳ Ｐゴシック" charset="0"/>
                <a:cs typeface="Arial" charset="0"/>
              </a:rPr>
              <a:pPr/>
              <a:t>22/05/2013</a:t>
            </a:fld>
            <a:endParaRPr lang="it-IT" smtClean="0"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endParaRPr lang="en-US" smtClean="0"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9527AE79-7A52-F547-A489-E8292F702080}" type="slidenum">
              <a:rPr lang="it-IT" smtClean="0">
                <a:latin typeface="Calibri" charset="0"/>
                <a:ea typeface="ＭＳ Ｐゴシック" charset="0"/>
                <a:cs typeface="Arial" charset="0"/>
              </a:rPr>
              <a:pPr/>
              <a:t>‹#›</a:t>
            </a:fld>
            <a:endParaRPr lang="it-IT" smtClean="0"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154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5pPr>
      <a:lvl6pPr marL="45715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0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45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61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65" indent="-34286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873" indent="-28572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2882" indent="-228577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034" indent="-228577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187" indent="-228577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340" indent="-228577" algn="l" defTabSz="914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2" indent="-228577" algn="l" defTabSz="914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45" indent="-228577" algn="l" defTabSz="914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97" indent="-228577" algn="l" defTabSz="914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endParaRPr lang="en-US" smtClean="0">
              <a:ea typeface="ＭＳ Ｐゴシック" charset="0"/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228600" y="6477000"/>
            <a:ext cx="50292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100">
                <a:solidFill>
                  <a:srgbClr val="FFFFCC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it-IT"/>
              <a:t>M. Casolino, INFN &amp; University Roma Tor Vergata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fld id="{63745E10-E67B-964E-91C4-32CCDDB5E4EE}" type="slidenum">
              <a:rPr lang="it-IT" smtClean="0">
                <a:ea typeface="ＭＳ Ｐゴシック" charset="0"/>
                <a:cs typeface="Arial" charset="0"/>
              </a:rPr>
              <a:pPr/>
              <a:t>‹#›</a:t>
            </a:fld>
            <a:endParaRPr lang="it-IT" smtClean="0"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298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5pPr>
      <a:lvl6pPr marL="4571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30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45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61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865" indent="-34286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873" indent="-28572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2882" indent="-22857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034" indent="-22857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187" indent="-2285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340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492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645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79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AE183B0-BC49-49B3-AB7B-5F605CB1EEE8}" type="slidenum">
              <a:rPr lang="it-IT">
                <a:solidFill>
                  <a:srgbClr val="000000"/>
                </a:solidFill>
              </a:rPr>
              <a:pPr/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469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1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0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5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61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65" indent="-34286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873" indent="-28572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2882" indent="-22857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034" indent="-22857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187" indent="-2285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340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492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645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79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it-IT" smtClean="0">
              <a:solidFill>
                <a:srgbClr val="000000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228600" y="6477000"/>
            <a:ext cx="502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100">
                <a:solidFill>
                  <a:srgbClr val="FFFFCC"/>
                </a:solidFill>
              </a:defRPr>
            </a:lvl1pPr>
          </a:lstStyle>
          <a:p>
            <a:r>
              <a:rPr lang="it-IT" smtClean="0">
                <a:latin typeface="Times New Roman" pitchFamily="18" charset="0"/>
                <a:ea typeface="+mn-ea"/>
              </a:rPr>
              <a:t>M. Casolino, INFN &amp; University Roma Tor Vergata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6ABCE97-5751-4620-95BF-3DB7A0C8643E}" type="slidenum">
              <a:rPr lang="it-IT" smtClean="0">
                <a:solidFill>
                  <a:srgbClr val="000000"/>
                </a:solidFill>
                <a:latin typeface="Times New Roman" pitchFamily="18" charset="0"/>
                <a:ea typeface="+mn-ea"/>
              </a:rPr>
              <a:pPr/>
              <a:t>‹#›</a:t>
            </a:fld>
            <a:endParaRPr lang="it-IT" smtClean="0">
              <a:solidFill>
                <a:srgbClr val="000000"/>
              </a:solidFill>
              <a:latin typeface="Times New Roman" pitchFamily="18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35049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1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30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45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61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865" indent="-342865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73" indent="-28572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882" indent="-228577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034" indent="-228577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18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340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492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645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79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6481" y="128174"/>
            <a:ext cx="8226720" cy="143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1639" tIns="42452" rIns="81639" bIns="4245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1" y="1600009"/>
            <a:ext cx="8226720" cy="4524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1639" tIns="42452" rIns="81639" bIns="424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456481" y="6356828"/>
            <a:ext cx="2134080" cy="365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pPr defTabSz="414726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it-IT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2427841" y="6355388"/>
            <a:ext cx="4497120" cy="36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1639" tIns="42452" rIns="81639" bIns="42452" numCol="1" anchor="ctr" anchorCtr="0" compatLnSpc="1">
            <a:prstTxWarp prst="textNoShape">
              <a:avLst/>
            </a:prstTxWarp>
          </a:bodyPr>
          <a:lstStyle>
            <a:lvl1pPr algn="ctr" eaLnBrk="0">
              <a:lnSpc>
                <a:spcPct val="87000"/>
              </a:lnSpc>
              <a:buClrTx/>
              <a:buFontTx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  <a:defRPr sz="1100" b="1">
                <a:solidFill>
                  <a:srgbClr val="000000"/>
                </a:solidFill>
                <a:latin typeface="+mn-lt"/>
                <a:ea typeface="MS Gothic" pitchFamily="49" charset="-128"/>
              </a:defRPr>
            </a:lvl1pPr>
          </a:lstStyle>
          <a:p>
            <a:pPr defTabSz="414726" hangingPunct="0">
              <a:buSzPct val="100000"/>
            </a:pPr>
            <a:r>
              <a:rPr lang="it-IT"/>
              <a:t>Mirko Boezio, COSPAR, Bremen, 2010/07/18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2000" y="6355388"/>
            <a:ext cx="2131200" cy="36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1639" tIns="42452" rIns="81639" bIns="42452" numCol="1" anchor="ctr" anchorCtr="0" compatLnSpc="1">
            <a:prstTxWarp prst="textNoShape">
              <a:avLst/>
            </a:prstTxWarp>
          </a:bodyPr>
          <a:lstStyle>
            <a:lvl1pPr algn="r" eaLnBrk="0">
              <a:lnSpc>
                <a:spcPct val="87000"/>
              </a:lnSpc>
              <a:buClrTx/>
              <a:buFontTx/>
              <a:buNone/>
              <a:tabLst>
                <a:tab pos="656650" algn="l"/>
                <a:tab pos="1313299" algn="l"/>
                <a:tab pos="1969949" algn="l"/>
              </a:tabLst>
              <a:defRPr sz="1100" b="1">
                <a:solidFill>
                  <a:srgbClr val="898989"/>
                </a:solidFill>
                <a:latin typeface="+mn-lt"/>
                <a:ea typeface="MS Gothic" pitchFamily="49" charset="-128"/>
              </a:defRPr>
            </a:lvl1pPr>
          </a:lstStyle>
          <a:p>
            <a:pPr defTabSz="414726" hangingPunct="0">
              <a:buSzPct val="100000"/>
            </a:pPr>
            <a:fld id="{5B9FBC5B-9C50-4E1F-BB70-13D1CCAFE0C2}" type="slidenum">
              <a:rPr lang="en-US"/>
              <a:pPr defTabSz="414726" hangingPunct="0">
                <a:buSzPct val="100000"/>
              </a:pPr>
              <a:t>‹#›</a:t>
            </a:fld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dt"/>
          </p:nvPr>
        </p:nvSpPr>
        <p:spPr bwMode="auto">
          <a:xfrm>
            <a:off x="456481" y="6247376"/>
            <a:ext cx="212832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1639" tIns="42452" rIns="81639" bIns="42452" numCol="1" anchor="ctr" anchorCtr="0" compatLnSpc="1">
            <a:prstTxWarp prst="textNoShape">
              <a:avLst/>
            </a:prstTxWarp>
          </a:bodyPr>
          <a:lstStyle>
            <a:lvl1pPr>
              <a:tabLst>
                <a:tab pos="656650" algn="l"/>
                <a:tab pos="1313299" algn="l"/>
                <a:tab pos="1969949" algn="l"/>
              </a:tabLst>
              <a:defRPr sz="1300">
                <a:solidFill>
                  <a:srgbClr val="000000"/>
                </a:solidFill>
                <a:latin typeface="+mn-lt"/>
              </a:defRPr>
            </a:lvl1pPr>
          </a:lstStyle>
          <a:p>
            <a:pPr defTabSz="414726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US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70051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hf sldNum="0" hdr="0" dt="0"/>
  <p:txStyles>
    <p:titleStyle>
      <a:lvl1pPr algn="ctr" defTabSz="414726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 b="1">
          <a:solidFill>
            <a:srgbClr val="FF0000"/>
          </a:solidFill>
          <a:latin typeface="+mj-lt"/>
          <a:ea typeface="+mj-ea"/>
          <a:cs typeface="+mj-cs"/>
        </a:defRPr>
      </a:lvl1pPr>
      <a:lvl2pPr marL="673930" indent="-259204" algn="ctr" defTabSz="414726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 b="1">
          <a:solidFill>
            <a:srgbClr val="FF0000"/>
          </a:solidFill>
          <a:latin typeface="Book Antiqua" pitchFamily="16" charset="0"/>
          <a:ea typeface="Bitstream Vera Sans" charset="0"/>
          <a:cs typeface="Bitstream Vera Sans" charset="0"/>
        </a:defRPr>
      </a:lvl2pPr>
      <a:lvl3pPr marL="1036815" indent="-207363" algn="ctr" defTabSz="414726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 b="1">
          <a:solidFill>
            <a:srgbClr val="FF0000"/>
          </a:solidFill>
          <a:latin typeface="Book Antiqua" pitchFamily="16" charset="0"/>
          <a:ea typeface="Bitstream Vera Sans" charset="0"/>
          <a:cs typeface="Bitstream Vera Sans" charset="0"/>
        </a:defRPr>
      </a:lvl3pPr>
      <a:lvl4pPr marL="1451541" indent="-207363" algn="ctr" defTabSz="414726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 b="1">
          <a:solidFill>
            <a:srgbClr val="FF0000"/>
          </a:solidFill>
          <a:latin typeface="Book Antiqua" pitchFamily="16" charset="0"/>
          <a:ea typeface="Bitstream Vera Sans" charset="0"/>
          <a:cs typeface="Bitstream Vera Sans" charset="0"/>
        </a:defRPr>
      </a:lvl4pPr>
      <a:lvl5pPr marL="1866268" indent="-207363" algn="ctr" defTabSz="414726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 b="1">
          <a:solidFill>
            <a:srgbClr val="FF0000"/>
          </a:solidFill>
          <a:latin typeface="Book Antiqua" pitchFamily="16" charset="0"/>
          <a:ea typeface="Bitstream Vera Sans" charset="0"/>
          <a:cs typeface="Bitstream Vera Sans" charset="0"/>
        </a:defRPr>
      </a:lvl5pPr>
      <a:lvl6pPr marL="2280994" indent="-207363" algn="ctr" defTabSz="414726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 b="1">
          <a:solidFill>
            <a:srgbClr val="FF0000"/>
          </a:solidFill>
          <a:latin typeface="Book Antiqua" pitchFamily="16" charset="0"/>
          <a:ea typeface="Bitstream Vera Sans" charset="0"/>
          <a:cs typeface="Bitstream Vera Sans" charset="0"/>
        </a:defRPr>
      </a:lvl6pPr>
      <a:lvl7pPr marL="2695720" indent="-207363" algn="ctr" defTabSz="414726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 b="1">
          <a:solidFill>
            <a:srgbClr val="FF0000"/>
          </a:solidFill>
          <a:latin typeface="Book Antiqua" pitchFamily="16" charset="0"/>
          <a:ea typeface="Bitstream Vera Sans" charset="0"/>
          <a:cs typeface="Bitstream Vera Sans" charset="0"/>
        </a:defRPr>
      </a:lvl7pPr>
      <a:lvl8pPr marL="3110446" indent="-207363" algn="ctr" defTabSz="414726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 b="1">
          <a:solidFill>
            <a:srgbClr val="FF0000"/>
          </a:solidFill>
          <a:latin typeface="Book Antiqua" pitchFamily="16" charset="0"/>
          <a:ea typeface="Bitstream Vera Sans" charset="0"/>
          <a:cs typeface="Bitstream Vera Sans" charset="0"/>
        </a:defRPr>
      </a:lvl8pPr>
      <a:lvl9pPr marL="3525172" indent="-207363" algn="ctr" defTabSz="414726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 b="1">
          <a:solidFill>
            <a:srgbClr val="FF0000"/>
          </a:solidFill>
          <a:latin typeface="Book Antiqua" pitchFamily="16" charset="0"/>
          <a:ea typeface="Bitstream Vera Sans" charset="0"/>
          <a:cs typeface="Bitstream Vera Sans" charset="0"/>
        </a:defRPr>
      </a:lvl9pPr>
    </p:titleStyle>
    <p:bodyStyle>
      <a:lvl1pPr marL="311045" indent="-311045" algn="l" defTabSz="414726" rtl="0" fontAlgn="base">
        <a:spcBef>
          <a:spcPts val="726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673930" indent="-259204" algn="l" defTabSz="414726" rtl="0" fontAlgn="base">
        <a:spcBef>
          <a:spcPts val="63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500">
          <a:solidFill>
            <a:srgbClr val="0000CC"/>
          </a:solidFill>
          <a:latin typeface="+mn-lt"/>
          <a:cs typeface="+mn-cs"/>
        </a:defRPr>
      </a:lvl2pPr>
      <a:lvl3pPr marL="1036815" indent="-207363" algn="l" defTabSz="414726" rtl="0" fontAlgn="base">
        <a:spcBef>
          <a:spcPts val="544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Calibri" pitchFamily="32" charset="0"/>
          <a:cs typeface="+mn-cs"/>
        </a:defRPr>
      </a:lvl3pPr>
      <a:lvl4pPr marL="1451541" indent="-207363" algn="l" defTabSz="414726" rtl="0" fontAlgn="base">
        <a:spcBef>
          <a:spcPts val="454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Calibri" pitchFamily="32" charset="0"/>
          <a:cs typeface="+mn-cs"/>
        </a:defRPr>
      </a:lvl4pPr>
      <a:lvl5pPr marL="1866268" indent="-207363" algn="l" defTabSz="414726" rtl="0" fontAlgn="base">
        <a:spcBef>
          <a:spcPts val="454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Calibri" pitchFamily="32" charset="0"/>
          <a:cs typeface="+mn-cs"/>
        </a:defRPr>
      </a:lvl5pPr>
      <a:lvl6pPr marL="2280994" indent="-207363" algn="l" defTabSz="414726" rtl="0" fontAlgn="base">
        <a:spcBef>
          <a:spcPts val="454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Calibri" pitchFamily="32" charset="0"/>
          <a:cs typeface="+mn-cs"/>
        </a:defRPr>
      </a:lvl6pPr>
      <a:lvl7pPr marL="2695720" indent="-207363" algn="l" defTabSz="414726" rtl="0" fontAlgn="base">
        <a:spcBef>
          <a:spcPts val="454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Calibri" pitchFamily="32" charset="0"/>
          <a:cs typeface="+mn-cs"/>
        </a:defRPr>
      </a:lvl7pPr>
      <a:lvl8pPr marL="3110446" indent="-207363" algn="l" defTabSz="414726" rtl="0" fontAlgn="base">
        <a:spcBef>
          <a:spcPts val="454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Calibri" pitchFamily="32" charset="0"/>
          <a:cs typeface="+mn-cs"/>
        </a:defRPr>
      </a:lvl8pPr>
      <a:lvl9pPr marL="3525172" indent="-207363" algn="l" defTabSz="414726" rtl="0" fontAlgn="base">
        <a:spcBef>
          <a:spcPts val="454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Calibri" pitchFamily="32" charset="0"/>
          <a:cs typeface="+mn-cs"/>
        </a:defRPr>
      </a:lvl9pPr>
    </p:bodyStyle>
    <p:otherStyle>
      <a:defPPr>
        <a:defRPr lang="it-IT"/>
      </a:defPPr>
      <a:lvl1pPr marL="0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40.png"/><Relationship Id="rId7" Type="http://schemas.openxmlformats.org/officeDocument/2006/relationships/image" Target="../media/image18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10" Type="http://schemas.openxmlformats.org/officeDocument/2006/relationships/image" Target="../media/image45.png"/><Relationship Id="rId4" Type="http://schemas.openxmlformats.org/officeDocument/2006/relationships/image" Target="../media/image36.gif"/><Relationship Id="rId9" Type="http://schemas.openxmlformats.org/officeDocument/2006/relationships/image" Target="../media/image44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0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jpeg"/><Relationship Id="rId3" Type="http://schemas.openxmlformats.org/officeDocument/2006/relationships/image" Target="../media/image174.png"/><Relationship Id="rId7" Type="http://schemas.openxmlformats.org/officeDocument/2006/relationships/image" Target="../media/image28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3.png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5" Type="http://schemas.openxmlformats.org/officeDocument/2006/relationships/image" Target="../media/image97.jpeg"/><Relationship Id="rId4" Type="http://schemas.openxmlformats.org/officeDocument/2006/relationships/image" Target="../media/image184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7" Type="http://schemas.openxmlformats.org/officeDocument/2006/relationships/image" Target="../media/image18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3.png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gif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93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91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92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8.jpeg"/><Relationship Id="rId5" Type="http://schemas.openxmlformats.org/officeDocument/2006/relationships/image" Target="../media/image197.jpeg"/><Relationship Id="rId4" Type="http://schemas.openxmlformats.org/officeDocument/2006/relationships/image" Target="../media/image196.jpe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2.jpe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5.pn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1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1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5" Type="http://schemas.openxmlformats.org/officeDocument/2006/relationships/image" Target="../media/image17.pn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8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6.png"/><Relationship Id="rId5" Type="http://schemas.openxmlformats.org/officeDocument/2006/relationships/image" Target="../media/image95.jpeg"/><Relationship Id="rId4" Type="http://schemas.openxmlformats.org/officeDocument/2006/relationships/image" Target="../media/image94.w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Relationship Id="rId9" Type="http://schemas.openxmlformats.org/officeDocument/2006/relationships/image" Target="../media/image108.w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Relationship Id="rId9" Type="http://schemas.openxmlformats.org/officeDocument/2006/relationships/image" Target="../media/image11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1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12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Documents%20and%20Settings\marco\Desktop\Untitled.avi" TargetMode="External"/><Relationship Id="rId1" Type="http://schemas.microsoft.com/office/2007/relationships/media" Target="file:///C:\Documents%20and%20Settings\marco\Desktop\Untitled.avi" TargetMode="External"/><Relationship Id="rId6" Type="http://schemas.openxmlformats.org/officeDocument/2006/relationships/image" Target="../media/image124.png"/><Relationship Id="rId5" Type="http://schemas.openxmlformats.org/officeDocument/2006/relationships/image" Target="../media/image123.jpeg"/><Relationship Id="rId4" Type="http://schemas.openxmlformats.org/officeDocument/2006/relationships/image" Target="../media/image36.gi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wmf"/><Relationship Id="rId3" Type="http://schemas.openxmlformats.org/officeDocument/2006/relationships/image" Target="../media/image126.png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28.png"/><Relationship Id="rId5" Type="http://schemas.openxmlformats.org/officeDocument/2006/relationships/image" Target="../media/image122.png"/><Relationship Id="rId4" Type="http://schemas.openxmlformats.org/officeDocument/2006/relationships/image" Target="../media/image127.jpeg"/><Relationship Id="rId9" Type="http://schemas.openxmlformats.org/officeDocument/2006/relationships/image" Target="../media/image12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0.png"/><Relationship Id="rId4" Type="http://schemas.openxmlformats.org/officeDocument/2006/relationships/image" Target="../media/image128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lanl.arxiv.org/abs/1103.4055" TargetMode="External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pamela.roma2.infn.it/" TargetMode="Externa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eg"/><Relationship Id="rId3" Type="http://schemas.openxmlformats.org/officeDocument/2006/relationships/image" Target="../media/image146.jpeg"/><Relationship Id="rId7" Type="http://schemas.openxmlformats.org/officeDocument/2006/relationships/image" Target="../media/image150.jpe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jpeg"/><Relationship Id="rId5" Type="http://schemas.openxmlformats.org/officeDocument/2006/relationships/image" Target="../media/image148.jpeg"/><Relationship Id="rId10" Type="http://schemas.openxmlformats.org/officeDocument/2006/relationships/image" Target="../media/image153.jpeg"/><Relationship Id="rId4" Type="http://schemas.openxmlformats.org/officeDocument/2006/relationships/image" Target="../media/image147.jpeg"/><Relationship Id="rId9" Type="http://schemas.openxmlformats.org/officeDocument/2006/relationships/image" Target="../media/image152.jpe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jpeg"/><Relationship Id="rId3" Type="http://schemas.openxmlformats.org/officeDocument/2006/relationships/image" Target="../media/image146.jpeg"/><Relationship Id="rId7" Type="http://schemas.openxmlformats.org/officeDocument/2006/relationships/image" Target="../media/image149.jpe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jpeg"/><Relationship Id="rId11" Type="http://schemas.openxmlformats.org/officeDocument/2006/relationships/image" Target="../media/image153.jpeg"/><Relationship Id="rId5" Type="http://schemas.openxmlformats.org/officeDocument/2006/relationships/image" Target="../media/image148.jpeg"/><Relationship Id="rId10" Type="http://schemas.openxmlformats.org/officeDocument/2006/relationships/image" Target="../media/image152.jpeg"/><Relationship Id="rId4" Type="http://schemas.openxmlformats.org/officeDocument/2006/relationships/image" Target="../media/image147.jpeg"/><Relationship Id="rId9" Type="http://schemas.openxmlformats.org/officeDocument/2006/relationships/image" Target="../media/image151.jpe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jpeg"/><Relationship Id="rId3" Type="http://schemas.openxmlformats.org/officeDocument/2006/relationships/image" Target="../media/image146.jpeg"/><Relationship Id="rId7" Type="http://schemas.openxmlformats.org/officeDocument/2006/relationships/image" Target="../media/image155.jpeg"/><Relationship Id="rId12" Type="http://schemas.openxmlformats.org/officeDocument/2006/relationships/image" Target="../media/image153.jpe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jpeg"/><Relationship Id="rId11" Type="http://schemas.openxmlformats.org/officeDocument/2006/relationships/image" Target="../media/image152.jpeg"/><Relationship Id="rId5" Type="http://schemas.openxmlformats.org/officeDocument/2006/relationships/image" Target="../media/image148.jpeg"/><Relationship Id="rId10" Type="http://schemas.openxmlformats.org/officeDocument/2006/relationships/image" Target="../media/image151.jpeg"/><Relationship Id="rId4" Type="http://schemas.openxmlformats.org/officeDocument/2006/relationships/image" Target="../media/image147.jpeg"/><Relationship Id="rId9" Type="http://schemas.openxmlformats.org/officeDocument/2006/relationships/image" Target="../media/image15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5.jpeg"/><Relationship Id="rId18" Type="http://schemas.openxmlformats.org/officeDocument/2006/relationships/image" Target="../media/image39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9.png"/><Relationship Id="rId12" Type="http://schemas.openxmlformats.org/officeDocument/2006/relationships/image" Target="../media/image30.png"/><Relationship Id="rId17" Type="http://schemas.openxmlformats.org/officeDocument/2006/relationships/image" Target="../media/image38.gif"/><Relationship Id="rId2" Type="http://schemas.openxmlformats.org/officeDocument/2006/relationships/video" Target="file:///F:\aquila\c3_2year.mpg" TargetMode="External"/><Relationship Id="rId16" Type="http://schemas.openxmlformats.org/officeDocument/2006/relationships/image" Target="../media/image37.gif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oleObject" Target="../embeddings/oleObject2.bin"/><Relationship Id="rId5" Type="http://schemas.openxmlformats.org/officeDocument/2006/relationships/image" Target="../media/image31.png"/><Relationship Id="rId15" Type="http://schemas.openxmlformats.org/officeDocument/2006/relationships/image" Target="../media/image36.gif"/><Relationship Id="rId10" Type="http://schemas.openxmlformats.org/officeDocument/2006/relationships/image" Target="../media/image34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3.jpeg"/><Relationship Id="rId14" Type="http://schemas.openxmlformats.org/officeDocument/2006/relationships/image" Target="../media/image16.jpe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jpeg"/><Relationship Id="rId13" Type="http://schemas.openxmlformats.org/officeDocument/2006/relationships/image" Target="../media/image152.jpeg"/><Relationship Id="rId3" Type="http://schemas.openxmlformats.org/officeDocument/2006/relationships/image" Target="../media/image146.jpeg"/><Relationship Id="rId7" Type="http://schemas.openxmlformats.org/officeDocument/2006/relationships/image" Target="../media/image155.jpeg"/><Relationship Id="rId12" Type="http://schemas.openxmlformats.org/officeDocument/2006/relationships/image" Target="../media/image151.jpe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jpeg"/><Relationship Id="rId11" Type="http://schemas.openxmlformats.org/officeDocument/2006/relationships/image" Target="../media/image150.jpeg"/><Relationship Id="rId5" Type="http://schemas.openxmlformats.org/officeDocument/2006/relationships/image" Target="../media/image148.jpeg"/><Relationship Id="rId10" Type="http://schemas.openxmlformats.org/officeDocument/2006/relationships/image" Target="../media/image157.jpeg"/><Relationship Id="rId4" Type="http://schemas.openxmlformats.org/officeDocument/2006/relationships/image" Target="../media/image147.jpeg"/><Relationship Id="rId9" Type="http://schemas.openxmlformats.org/officeDocument/2006/relationships/image" Target="../media/image156.jpeg"/><Relationship Id="rId14" Type="http://schemas.openxmlformats.org/officeDocument/2006/relationships/image" Target="../media/image153.jpe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jpeg"/><Relationship Id="rId13" Type="http://schemas.openxmlformats.org/officeDocument/2006/relationships/image" Target="../media/image150.jpeg"/><Relationship Id="rId3" Type="http://schemas.openxmlformats.org/officeDocument/2006/relationships/image" Target="../media/image146.jpeg"/><Relationship Id="rId7" Type="http://schemas.openxmlformats.org/officeDocument/2006/relationships/image" Target="../media/image155.jpeg"/><Relationship Id="rId12" Type="http://schemas.openxmlformats.org/officeDocument/2006/relationships/image" Target="../media/image159.png"/><Relationship Id="rId2" Type="http://schemas.openxmlformats.org/officeDocument/2006/relationships/image" Target="../media/image145.png"/><Relationship Id="rId16" Type="http://schemas.openxmlformats.org/officeDocument/2006/relationships/image" Target="../media/image1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jpeg"/><Relationship Id="rId11" Type="http://schemas.openxmlformats.org/officeDocument/2006/relationships/image" Target="../media/image158.jpeg"/><Relationship Id="rId5" Type="http://schemas.openxmlformats.org/officeDocument/2006/relationships/image" Target="../media/image148.jpeg"/><Relationship Id="rId15" Type="http://schemas.openxmlformats.org/officeDocument/2006/relationships/image" Target="../media/image152.jpeg"/><Relationship Id="rId10" Type="http://schemas.openxmlformats.org/officeDocument/2006/relationships/image" Target="../media/image157.jpeg"/><Relationship Id="rId4" Type="http://schemas.openxmlformats.org/officeDocument/2006/relationships/image" Target="../media/image147.jpeg"/><Relationship Id="rId9" Type="http://schemas.openxmlformats.org/officeDocument/2006/relationships/image" Target="../media/image156.jpeg"/><Relationship Id="rId14" Type="http://schemas.openxmlformats.org/officeDocument/2006/relationships/image" Target="../media/image151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2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gi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0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jpeg"/><Relationship Id="rId3" Type="http://schemas.openxmlformats.org/officeDocument/2006/relationships/image" Target="../media/image174.png"/><Relationship Id="rId7" Type="http://schemas.openxmlformats.org/officeDocument/2006/relationships/image" Target="../media/image28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gi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0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jpeg"/><Relationship Id="rId3" Type="http://schemas.openxmlformats.org/officeDocument/2006/relationships/image" Target="../media/image174.png"/><Relationship Id="rId7" Type="http://schemas.openxmlformats.org/officeDocument/2006/relationships/image" Target="../media/image28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gif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:\FOTO\baikonur-jun-2006\2006-06-14\KIF_7937_.JPG"/>
          <p:cNvPicPr>
            <a:picLocks noChangeAspect="1" noChangeArrowheads="1"/>
          </p:cNvPicPr>
          <p:nvPr/>
        </p:nvPicPr>
        <p:blipFill>
          <a:blip r:embed="rId3">
            <a:lum bright="20000" contrast="-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71564"/>
            <a:ext cx="9601200" cy="853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3" descr="logoinfn-piccol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5157788"/>
            <a:ext cx="1293813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4" descr="un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5084763"/>
            <a:ext cx="1223962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1258888" y="1844676"/>
            <a:ext cx="7200900" cy="156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rgbClr val="FF0000"/>
                </a:solidFill>
              </a:rPr>
              <a:t>The Pamela cosmic ray </a:t>
            </a:r>
            <a:r>
              <a:rPr lang="en-US" sz="3200" b="1" dirty="0" smtClean="0">
                <a:solidFill>
                  <a:srgbClr val="FF0000"/>
                </a:solidFill>
              </a:rPr>
              <a:t>observatory for </a:t>
            </a:r>
            <a:r>
              <a:rPr lang="en-US" sz="3200" b="1" dirty="0">
                <a:solidFill>
                  <a:srgbClr val="FF0000"/>
                </a:solidFill>
              </a:rPr>
              <a:t>high precision measurements at 1 </a:t>
            </a:r>
            <a:r>
              <a:rPr lang="en-US" sz="3200" b="1" dirty="0" smtClean="0">
                <a:solidFill>
                  <a:srgbClr val="FF0000"/>
                </a:solidFill>
              </a:rPr>
              <a:t>AU</a:t>
            </a:r>
            <a:endParaRPr lang="it-IT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2045430" y="3389313"/>
            <a:ext cx="558177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it-IT" sz="2400" b="1" dirty="0">
                <a:latin typeface="Times New Roman" charset="0"/>
              </a:rPr>
              <a:t>M. Casolino </a:t>
            </a:r>
            <a:r>
              <a:rPr lang="it-IT" sz="2000" b="1" dirty="0">
                <a:latin typeface="Times New Roman" charset="0"/>
              </a:rPr>
              <a:t> </a:t>
            </a:r>
            <a:endParaRPr lang="it-IT" sz="2400" b="1" dirty="0">
              <a:latin typeface="Times New Roman" charset="0"/>
            </a:endParaRPr>
          </a:p>
          <a:p>
            <a:pPr algn="ctr" eaLnBrk="1" hangingPunct="1">
              <a:defRPr/>
            </a:pPr>
            <a:r>
              <a:rPr lang="it-IT" b="1" dirty="0">
                <a:latin typeface="Times New Roman" charset="0"/>
              </a:rPr>
              <a:t> </a:t>
            </a:r>
            <a:r>
              <a:rPr lang="it-IT" sz="2400" b="1" dirty="0">
                <a:latin typeface="Times New Roman" charset="0"/>
              </a:rPr>
              <a:t>INFN &amp; University of Rome Tor Vergata</a:t>
            </a:r>
          </a:p>
          <a:p>
            <a:pPr algn="ctr" eaLnBrk="1" hangingPunct="1">
              <a:defRPr/>
            </a:pPr>
            <a:r>
              <a:rPr lang="it-IT" sz="2400" b="1" dirty="0">
                <a:latin typeface="Times New Roman" charset="0"/>
              </a:rPr>
              <a:t>RIKEN </a:t>
            </a:r>
            <a:endParaRPr lang="it-IT" sz="2400" b="1" dirty="0">
              <a:latin typeface="Times New Roman" charset="0"/>
            </a:endParaRPr>
          </a:p>
          <a:p>
            <a:pPr algn="ctr" eaLnBrk="1" hangingPunct="1">
              <a:defRPr/>
            </a:pPr>
            <a:r>
              <a:rPr lang="it-IT" sz="2400" b="1" dirty="0">
                <a:latin typeface="Times New Roman" charset="0"/>
              </a:rPr>
              <a:t>on behalf of the PAMELA </a:t>
            </a:r>
            <a:r>
              <a:rPr lang="it-IT" sz="2400" b="1" dirty="0" err="1">
                <a:latin typeface="Times New Roman" charset="0"/>
              </a:rPr>
              <a:t>collaboration</a:t>
            </a:r>
            <a:endParaRPr lang="it-IT" sz="2400" b="1" dirty="0">
              <a:latin typeface="Times New Roman" charset="0"/>
            </a:endParaRPr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4114800" y="5743576"/>
            <a:ext cx="1212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2000" b="1">
                <a:latin typeface="Times New Roman" charset="0"/>
              </a:rPr>
              <a:t>15/8/2011</a:t>
            </a:r>
          </a:p>
        </p:txBody>
      </p:sp>
      <p:pic>
        <p:nvPicPr>
          <p:cNvPr id="31751" name="Picture 9" descr="e_title_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5157789"/>
            <a:ext cx="3168650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Casolino, INFN &amp; University Roma Tor Vergata</a:t>
            </a:r>
          </a:p>
        </p:txBody>
      </p:sp>
      <p:pic>
        <p:nvPicPr>
          <p:cNvPr id="524290" name="Picture 1026" descr="figura3_new_newv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25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4304" name="Group 1040"/>
          <p:cNvGrpSpPr>
            <a:grpSpLocks/>
          </p:cNvGrpSpPr>
          <p:nvPr/>
        </p:nvGrpSpPr>
        <p:grpSpPr bwMode="auto">
          <a:xfrm>
            <a:off x="228600" y="1905001"/>
            <a:ext cx="7364413" cy="1055688"/>
            <a:chOff x="144" y="1200"/>
            <a:chExt cx="4639" cy="665"/>
          </a:xfrm>
        </p:grpSpPr>
        <p:sp>
          <p:nvSpPr>
            <p:cNvPr id="524294" name="Line 1030"/>
            <p:cNvSpPr>
              <a:spLocks noChangeShapeType="1"/>
            </p:cNvSpPr>
            <p:nvPr/>
          </p:nvSpPr>
          <p:spPr bwMode="auto">
            <a:xfrm flipV="1">
              <a:off x="2684" y="1200"/>
              <a:ext cx="0" cy="288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4295" name="Text Box 1031"/>
            <p:cNvSpPr txBox="1">
              <a:spLocks noChangeArrowheads="1"/>
            </p:cNvSpPr>
            <p:nvPr/>
          </p:nvSpPr>
          <p:spPr bwMode="auto">
            <a:xfrm>
              <a:off x="2496" y="1449"/>
              <a:ext cx="49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>
                  <a:solidFill>
                    <a:srgbClr val="FF0000"/>
                  </a:solidFill>
                </a:rPr>
                <a:t>Direct</a:t>
              </a:r>
            </a:p>
          </p:txBody>
        </p:sp>
        <p:sp>
          <p:nvSpPr>
            <p:cNvPr id="524296" name="Line 1032"/>
            <p:cNvSpPr>
              <a:spLocks noChangeShapeType="1"/>
            </p:cNvSpPr>
            <p:nvPr/>
          </p:nvSpPr>
          <p:spPr bwMode="auto">
            <a:xfrm flipV="1">
              <a:off x="4172" y="1200"/>
              <a:ext cx="0" cy="288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4297" name="Text Box 1033"/>
            <p:cNvSpPr txBox="1">
              <a:spLocks noChangeArrowheads="1"/>
            </p:cNvSpPr>
            <p:nvPr/>
          </p:nvSpPr>
          <p:spPr bwMode="auto">
            <a:xfrm>
              <a:off x="3792" y="1449"/>
              <a:ext cx="475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>
                  <a:solidFill>
                    <a:srgbClr val="FF0000"/>
                  </a:solidFill>
                </a:rPr>
                <a:t>e</a:t>
              </a:r>
              <a:r>
                <a:rPr lang="it-IT" baseline="30000">
                  <a:solidFill>
                    <a:srgbClr val="FF0000"/>
                  </a:solidFill>
                </a:rPr>
                <a:t>+ </a:t>
              </a:r>
              <a:r>
                <a:rPr lang="it-IT">
                  <a:solidFill>
                    <a:srgbClr val="FF0000"/>
                  </a:solidFill>
                </a:rPr>
                <a:t>/ e</a:t>
              </a:r>
              <a:r>
                <a:rPr lang="it-IT" baseline="30000">
                  <a:solidFill>
                    <a:srgbClr val="FF0000"/>
                  </a:solidFill>
                </a:rPr>
                <a:t>-</a:t>
              </a:r>
              <a:endParaRPr lang="it-IT">
                <a:solidFill>
                  <a:srgbClr val="FF0000"/>
                </a:solidFill>
              </a:endParaRPr>
            </a:p>
          </p:txBody>
        </p:sp>
        <p:sp>
          <p:nvSpPr>
            <p:cNvPr id="524298" name="Line 1034"/>
            <p:cNvSpPr>
              <a:spLocks noChangeShapeType="1"/>
            </p:cNvSpPr>
            <p:nvPr/>
          </p:nvSpPr>
          <p:spPr bwMode="auto">
            <a:xfrm flipV="1">
              <a:off x="4414" y="1200"/>
              <a:ext cx="0" cy="288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4299" name="Text Box 1035"/>
            <p:cNvSpPr txBox="1">
              <a:spLocks noChangeArrowheads="1"/>
            </p:cNvSpPr>
            <p:nvPr/>
          </p:nvSpPr>
          <p:spPr bwMode="auto">
            <a:xfrm>
              <a:off x="4322" y="1449"/>
              <a:ext cx="46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>
                  <a:solidFill>
                    <a:srgbClr val="FF0000"/>
                  </a:solidFill>
                </a:rPr>
                <a:t>P / P</a:t>
              </a:r>
              <a:r>
                <a:rPr lang="it-IT" baseline="30000">
                  <a:solidFill>
                    <a:srgbClr val="FF0000"/>
                  </a:solidFill>
                </a:rPr>
                <a:t>-</a:t>
              </a:r>
            </a:p>
          </p:txBody>
        </p:sp>
        <p:sp>
          <p:nvSpPr>
            <p:cNvPr id="524300" name="Line 1036"/>
            <p:cNvSpPr>
              <a:spLocks noChangeShapeType="1"/>
            </p:cNvSpPr>
            <p:nvPr/>
          </p:nvSpPr>
          <p:spPr bwMode="auto">
            <a:xfrm flipV="1">
              <a:off x="4318" y="1440"/>
              <a:ext cx="0" cy="288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4301" name="Text Box 1037"/>
            <p:cNvSpPr txBox="1">
              <a:spLocks noChangeArrowheads="1"/>
            </p:cNvSpPr>
            <p:nvPr/>
          </p:nvSpPr>
          <p:spPr bwMode="auto">
            <a:xfrm>
              <a:off x="4241" y="1632"/>
              <a:ext cx="17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b="1">
                  <a:solidFill>
                    <a:srgbClr val="FF0000"/>
                  </a:solidFill>
                  <a:latin typeface="Symbol" pitchFamily="18" charset="2"/>
                </a:rPr>
                <a:t>g</a:t>
              </a:r>
            </a:p>
          </p:txBody>
        </p:sp>
        <p:sp>
          <p:nvSpPr>
            <p:cNvPr id="524303" name="Text Box 1039"/>
            <p:cNvSpPr txBox="1">
              <a:spLocks noChangeArrowheads="1"/>
            </p:cNvSpPr>
            <p:nvPr/>
          </p:nvSpPr>
          <p:spPr bwMode="auto">
            <a:xfrm>
              <a:off x="144" y="1344"/>
              <a:ext cx="11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524305" name="Text Box 1041"/>
          <p:cNvSpPr txBox="1">
            <a:spLocks noChangeArrowheads="1"/>
          </p:cNvSpPr>
          <p:nvPr/>
        </p:nvSpPr>
        <p:spPr bwMode="auto">
          <a:xfrm>
            <a:off x="41828" y="188641"/>
            <a:ext cx="835196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Cosmic rays and radiation environment in the Hillas </a:t>
            </a:r>
            <a:r>
              <a:rPr lang="it-IT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Plot</a:t>
            </a:r>
          </a:p>
        </p:txBody>
      </p:sp>
      <p:pic>
        <p:nvPicPr>
          <p:cNvPr id="524306" name="Picture 104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895600"/>
            <a:ext cx="2590800" cy="103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24310" name="Picture 1046" descr="saa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4938714"/>
            <a:ext cx="1219200" cy="54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4311" name="Picture 1047" descr="animation3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953000"/>
            <a:ext cx="914400" cy="58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4312" name="Picture 1048" descr="december13th 06-even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429000"/>
            <a:ext cx="609600" cy="39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4313" name="Picture 104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1981200"/>
            <a:ext cx="1066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4314" name="Text Box 1050"/>
          <p:cNvSpPr txBox="1">
            <a:spLocks noChangeArrowheads="1"/>
          </p:cNvSpPr>
          <p:nvPr/>
        </p:nvSpPr>
        <p:spPr bwMode="auto">
          <a:xfrm>
            <a:off x="4683126" y="2955926"/>
            <a:ext cx="1337715" cy="39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it-IT" sz="2000"/>
              <a:t>Jem-Euso</a:t>
            </a:r>
          </a:p>
        </p:txBody>
      </p:sp>
      <p:pic>
        <p:nvPicPr>
          <p:cNvPr id="23" name="Picture 2" descr="ISS013E8268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668" y="4453756"/>
            <a:ext cx="716020" cy="487412"/>
          </a:xfrm>
          <a:prstGeom prst="rect">
            <a:avLst/>
          </a:prstGeom>
          <a:solidFill>
            <a:srgbClr val="FF0000"/>
          </a:solidFill>
          <a:ln>
            <a:noFill/>
          </a:ln>
        </p:spPr>
      </p:pic>
      <p:pic>
        <p:nvPicPr>
          <p:cNvPr id="183300" name="Picture 4" descr="https://si0.twimg.com/profile_images/1850552791/ALTEA_avatar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877" y="3886200"/>
            <a:ext cx="631974" cy="631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9" descr="iss_EUSO_1003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512" y="1981201"/>
            <a:ext cx="107950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02501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Casolino, INFN &amp; University Roma Tor Vergata</a:t>
            </a:r>
          </a:p>
        </p:txBody>
      </p:sp>
      <p:pic>
        <p:nvPicPr>
          <p:cNvPr id="791554" name="Picture 2" descr="gekineff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887414"/>
            <a:ext cx="7908925" cy="507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1555" name="Rectangle 3"/>
          <p:cNvSpPr>
            <a:spLocks noChangeArrowheads="1"/>
          </p:cNvSpPr>
          <p:nvPr/>
        </p:nvSpPr>
        <p:spPr bwMode="auto">
          <a:xfrm>
            <a:off x="5715000" y="6035676"/>
            <a:ext cx="3429000" cy="646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/>
          <a:p>
            <a:r>
              <a:rPr lang="it-IT" b="1">
                <a:solidFill>
                  <a:srgbClr val="FF0000"/>
                </a:solidFill>
              </a:rPr>
              <a:t>RED:    JULY 2006</a:t>
            </a:r>
          </a:p>
          <a:p>
            <a:r>
              <a:rPr lang="it-IT" b="1">
                <a:solidFill>
                  <a:schemeClr val="accent2"/>
                </a:solidFill>
              </a:rPr>
              <a:t>BLUE: AUGUST 2007</a:t>
            </a:r>
          </a:p>
        </p:txBody>
      </p:sp>
      <p:sp>
        <p:nvSpPr>
          <p:cNvPr id="791556" name="Text Box 4"/>
          <p:cNvSpPr txBox="1">
            <a:spLocks noChangeArrowheads="1"/>
          </p:cNvSpPr>
          <p:nvPr/>
        </p:nvSpPr>
        <p:spPr bwMode="auto">
          <a:xfrm rot="-5400000">
            <a:off x="-803083" y="3237196"/>
            <a:ext cx="2063365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it-IT">
                <a:solidFill>
                  <a:srgbClr val="FFFFCC"/>
                </a:solidFill>
              </a:rPr>
              <a:t>P/(cm^2 sr GeV s)</a:t>
            </a:r>
          </a:p>
        </p:txBody>
      </p:sp>
      <p:pic>
        <p:nvPicPr>
          <p:cNvPr id="791557" name="Picture 5" descr="Untitled-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0"/>
            <a:ext cx="2457450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1558" name="Picture 6" descr="Untitled-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0"/>
            <a:ext cx="2627312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1559" name="Line 7"/>
          <p:cNvSpPr>
            <a:spLocks noChangeShapeType="1"/>
          </p:cNvSpPr>
          <p:nvPr/>
        </p:nvSpPr>
        <p:spPr bwMode="auto">
          <a:xfrm flipH="1" flipV="1">
            <a:off x="2514600" y="3429001"/>
            <a:ext cx="533400" cy="1371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endParaRPr lang="it-IT"/>
          </a:p>
        </p:txBody>
      </p:sp>
      <p:sp>
        <p:nvSpPr>
          <p:cNvPr id="791560" name="Text Box 8"/>
          <p:cNvSpPr txBox="1">
            <a:spLocks noChangeArrowheads="1"/>
          </p:cNvSpPr>
          <p:nvPr/>
        </p:nvSpPr>
        <p:spPr bwMode="auto">
          <a:xfrm>
            <a:off x="2480917" y="4724400"/>
            <a:ext cx="2339082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it-IT">
                <a:solidFill>
                  <a:srgbClr val="FF0000"/>
                </a:solidFill>
              </a:rPr>
              <a:t>Secondary particles  </a:t>
            </a:r>
          </a:p>
        </p:txBody>
      </p:sp>
      <p:sp>
        <p:nvSpPr>
          <p:cNvPr id="791561" name="Line 9"/>
          <p:cNvSpPr>
            <a:spLocks noChangeShapeType="1"/>
          </p:cNvSpPr>
          <p:nvPr/>
        </p:nvSpPr>
        <p:spPr bwMode="auto">
          <a:xfrm>
            <a:off x="5334000" y="3352800"/>
            <a:ext cx="609600" cy="838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endParaRPr lang="it-IT"/>
          </a:p>
        </p:txBody>
      </p:sp>
      <p:sp>
        <p:nvSpPr>
          <p:cNvPr id="791562" name="Text Box 10"/>
          <p:cNvSpPr txBox="1">
            <a:spLocks noChangeArrowheads="1"/>
          </p:cNvSpPr>
          <p:nvPr/>
        </p:nvSpPr>
        <p:spPr bwMode="auto">
          <a:xfrm>
            <a:off x="4580893" y="2895600"/>
            <a:ext cx="1249041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it-IT">
                <a:solidFill>
                  <a:srgbClr val="FF0000"/>
                </a:solidFill>
              </a:rPr>
              <a:t>Penumbra</a:t>
            </a:r>
          </a:p>
        </p:txBody>
      </p:sp>
      <p:sp>
        <p:nvSpPr>
          <p:cNvPr id="791563" name="Text Box 11"/>
          <p:cNvSpPr txBox="1">
            <a:spLocks noChangeArrowheads="1"/>
          </p:cNvSpPr>
          <p:nvPr/>
        </p:nvSpPr>
        <p:spPr bwMode="auto">
          <a:xfrm>
            <a:off x="6421439" y="3200400"/>
            <a:ext cx="1486284" cy="307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it-IT" sz="1400" b="1" i="1"/>
              <a:t>M. Honda, 2008</a:t>
            </a:r>
          </a:p>
        </p:txBody>
      </p:sp>
      <p:sp>
        <p:nvSpPr>
          <p:cNvPr id="791564" name="Text Box 12"/>
          <p:cNvSpPr txBox="1">
            <a:spLocks noChangeArrowheads="1"/>
          </p:cNvSpPr>
          <p:nvPr/>
        </p:nvSpPr>
        <p:spPr bwMode="auto">
          <a:xfrm>
            <a:off x="152400" y="0"/>
            <a:ext cx="5678092" cy="957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it-IT" sz="2800" b="1">
                <a:solidFill>
                  <a:srgbClr val="FF0000"/>
                </a:solidFill>
              </a:rPr>
              <a:t>Primary and secondary spectra:</a:t>
            </a:r>
          </a:p>
          <a:p>
            <a:r>
              <a:rPr lang="it-IT" sz="2800" b="1">
                <a:solidFill>
                  <a:srgbClr val="FF0000"/>
                </a:solidFill>
              </a:rPr>
              <a:t>Magnetic equator</a:t>
            </a:r>
          </a:p>
        </p:txBody>
      </p:sp>
    </p:spTree>
    <p:extLst>
      <p:ext uri="{BB962C8B-B14F-4D97-AF65-F5344CB8AC3E}">
        <p14:creationId xmlns:p14="http://schemas.microsoft.com/office/powerpoint/2010/main" val="30024998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Casolino, INFN &amp; University Roma Tor Vergata</a:t>
            </a:r>
          </a:p>
        </p:txBody>
      </p:sp>
      <p:grpSp>
        <p:nvGrpSpPr>
          <p:cNvPr id="792578" name="Group 2"/>
          <p:cNvGrpSpPr>
            <a:grpSpLocks/>
          </p:cNvGrpSpPr>
          <p:nvPr/>
        </p:nvGrpSpPr>
        <p:grpSpPr bwMode="auto">
          <a:xfrm>
            <a:off x="1951038" y="685801"/>
            <a:ext cx="7878762" cy="5430838"/>
            <a:chOff x="374" y="410"/>
            <a:chExt cx="5011" cy="3456"/>
          </a:xfrm>
        </p:grpSpPr>
        <p:pic>
          <p:nvPicPr>
            <p:cNvPr id="792579" name="Picture 3" descr="stile_AMS_protoni_jul0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" y="453"/>
              <a:ext cx="5011" cy="34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2580" name="Text Box 4"/>
            <p:cNvSpPr txBox="1">
              <a:spLocks noChangeArrowheads="1"/>
            </p:cNvSpPr>
            <p:nvPr/>
          </p:nvSpPr>
          <p:spPr bwMode="auto">
            <a:xfrm>
              <a:off x="1766" y="410"/>
              <a:ext cx="830" cy="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/>
                <a:t>JULY 2006</a:t>
              </a:r>
            </a:p>
          </p:txBody>
        </p:sp>
      </p:grpSp>
      <p:grpSp>
        <p:nvGrpSpPr>
          <p:cNvPr id="792581" name="Group 5"/>
          <p:cNvGrpSpPr>
            <a:grpSpLocks/>
          </p:cNvGrpSpPr>
          <p:nvPr/>
        </p:nvGrpSpPr>
        <p:grpSpPr bwMode="auto">
          <a:xfrm>
            <a:off x="12268200" y="457200"/>
            <a:ext cx="7954963" cy="5429250"/>
            <a:chOff x="384" y="1082"/>
            <a:chExt cx="5011" cy="3420"/>
          </a:xfrm>
        </p:grpSpPr>
        <p:pic>
          <p:nvPicPr>
            <p:cNvPr id="792582" name="Picture 6" descr="stile_AMS_protoni_aug0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1104"/>
              <a:ext cx="5011" cy="3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2583" name="Text Box 7"/>
            <p:cNvSpPr txBox="1">
              <a:spLocks noChangeArrowheads="1"/>
            </p:cNvSpPr>
            <p:nvPr/>
          </p:nvSpPr>
          <p:spPr bwMode="auto">
            <a:xfrm>
              <a:off x="1574" y="1082"/>
              <a:ext cx="108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/>
                <a:t>AUGUST 2007</a:t>
              </a:r>
            </a:p>
          </p:txBody>
        </p:sp>
      </p:grpSp>
      <p:sp>
        <p:nvSpPr>
          <p:cNvPr id="792584" name="Text Box 8"/>
          <p:cNvSpPr txBox="1">
            <a:spLocks noChangeArrowheads="1"/>
          </p:cNvSpPr>
          <p:nvPr/>
        </p:nvSpPr>
        <p:spPr bwMode="auto">
          <a:xfrm>
            <a:off x="2651125" y="-9525"/>
            <a:ext cx="4669729" cy="525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it-IT" sz="2800">
                <a:solidFill>
                  <a:srgbClr val="FF0000"/>
                </a:solidFill>
              </a:rPr>
              <a:t>Proton Flux at various cutoff</a:t>
            </a:r>
          </a:p>
        </p:txBody>
      </p:sp>
      <p:sp>
        <p:nvSpPr>
          <p:cNvPr id="792585" name="Text Box 9"/>
          <p:cNvSpPr txBox="1">
            <a:spLocks noChangeArrowheads="1"/>
          </p:cNvSpPr>
          <p:nvPr/>
        </p:nvSpPr>
        <p:spPr bwMode="auto">
          <a:xfrm rot="-5400000">
            <a:off x="1071755" y="3251484"/>
            <a:ext cx="2063365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it-IT"/>
              <a:t>P/(cm^2 sr GeV s)</a:t>
            </a:r>
          </a:p>
        </p:txBody>
      </p:sp>
      <p:sp>
        <p:nvSpPr>
          <p:cNvPr id="792586" name="Text Box 10"/>
          <p:cNvSpPr txBox="1">
            <a:spLocks noChangeArrowheads="1"/>
          </p:cNvSpPr>
          <p:nvPr/>
        </p:nvSpPr>
        <p:spPr bwMode="auto">
          <a:xfrm>
            <a:off x="0" y="304800"/>
            <a:ext cx="2133600" cy="8032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/>
          <a:p>
            <a:r>
              <a:rPr lang="it-IT">
                <a:solidFill>
                  <a:schemeClr val="bg1"/>
                </a:solidFill>
              </a:rPr>
              <a:t>Subcutoff (secondary albedo)</a:t>
            </a:r>
          </a:p>
          <a:p>
            <a:r>
              <a:rPr lang="it-IT">
                <a:solidFill>
                  <a:schemeClr val="bg1"/>
                </a:solidFill>
              </a:rPr>
              <a:t>Particles</a:t>
            </a:r>
          </a:p>
          <a:p>
            <a:pPr>
              <a:buFontTx/>
              <a:buChar char="•"/>
            </a:pPr>
            <a:r>
              <a:rPr lang="it-IT">
                <a:solidFill>
                  <a:schemeClr val="bg1"/>
                </a:solidFill>
              </a:rPr>
              <a:t>P, e-,e+, P-</a:t>
            </a:r>
          </a:p>
          <a:p>
            <a:pPr>
              <a:buFontTx/>
              <a:buChar char="•"/>
            </a:pPr>
            <a:endParaRPr lang="it-IT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r>
              <a:rPr lang="it-IT" sz="1400">
                <a:solidFill>
                  <a:schemeClr val="bg1"/>
                </a:solidFill>
              </a:rPr>
              <a:t>Grigorov, Sov. Phys. Dokl. </a:t>
            </a:r>
            <a:r>
              <a:rPr lang="it-IT" sz="1400" b="1">
                <a:solidFill>
                  <a:schemeClr val="bg1"/>
                </a:solidFill>
              </a:rPr>
              <a:t>22</a:t>
            </a:r>
            <a:r>
              <a:rPr lang="it-IT" sz="1400">
                <a:solidFill>
                  <a:schemeClr val="bg1"/>
                </a:solidFill>
              </a:rPr>
              <a:t>, 305 1977</a:t>
            </a:r>
          </a:p>
          <a:p>
            <a:pPr>
              <a:buFontTx/>
              <a:buChar char="•"/>
            </a:pPr>
            <a:r>
              <a:rPr lang="it-IT" sz="1400">
                <a:solidFill>
                  <a:schemeClr val="bg1"/>
                </a:solidFill>
              </a:rPr>
              <a:t>NINA results:</a:t>
            </a:r>
          </a:p>
          <a:p>
            <a:pPr lvl="1">
              <a:buFontTx/>
              <a:buChar char="•"/>
            </a:pPr>
            <a:r>
              <a:rPr lang="it-IT" sz="1400">
                <a:solidFill>
                  <a:schemeClr val="bg1"/>
                </a:solidFill>
              </a:rPr>
              <a:t>ApJ Supp.132 365, 2001</a:t>
            </a:r>
          </a:p>
          <a:p>
            <a:pPr>
              <a:buFontTx/>
              <a:buChar char="•"/>
            </a:pPr>
            <a:r>
              <a:rPr lang="it-IT" sz="1400">
                <a:solidFill>
                  <a:schemeClr val="bg1"/>
                </a:solidFill>
              </a:rPr>
              <a:t>AMS results: </a:t>
            </a:r>
          </a:p>
          <a:p>
            <a:pPr lvl="1"/>
            <a:r>
              <a:rPr lang="it-IT" sz="1400">
                <a:solidFill>
                  <a:schemeClr val="bg1"/>
                </a:solidFill>
              </a:rPr>
              <a:t>Phys. Lett. B 472 2000</a:t>
            </a:r>
            <a:r>
              <a:rPr lang="it-IT" sz="1400">
                <a:solidFill>
                  <a:schemeClr val="bg1"/>
                </a:solidFill>
                <a:latin typeface="SizedSym151" charset="0"/>
              </a:rPr>
              <a:t>.</a:t>
            </a:r>
            <a:r>
              <a:rPr lang="it-IT" sz="1400">
                <a:solidFill>
                  <a:schemeClr val="bg1"/>
                </a:solidFill>
              </a:rPr>
              <a:t>215, </a:t>
            </a:r>
          </a:p>
          <a:p>
            <a:pPr lvl="1"/>
            <a:r>
              <a:rPr lang="it-IT" sz="1400">
                <a:solidFill>
                  <a:schemeClr val="bg1"/>
                </a:solidFill>
              </a:rPr>
              <a:t>Phys. Lett.  B 484 2000</a:t>
            </a:r>
            <a:r>
              <a:rPr lang="it-IT" sz="1400">
                <a:solidFill>
                  <a:schemeClr val="bg1"/>
                </a:solidFill>
                <a:latin typeface="SizedSym151" charset="0"/>
              </a:rPr>
              <a:t>.</a:t>
            </a:r>
            <a:r>
              <a:rPr lang="it-IT" sz="1400">
                <a:solidFill>
                  <a:schemeClr val="bg1"/>
                </a:solidFill>
              </a:rPr>
              <a:t>10–22</a:t>
            </a:r>
          </a:p>
          <a:p>
            <a:pPr>
              <a:buFontTx/>
              <a:buChar char="•"/>
            </a:pPr>
            <a:r>
              <a:rPr lang="it-IT" sz="1400">
                <a:solidFill>
                  <a:schemeClr val="bg1"/>
                </a:solidFill>
              </a:rPr>
              <a:t>G. Esposito PhD</a:t>
            </a:r>
          </a:p>
          <a:p>
            <a:pPr>
              <a:buFontTx/>
              <a:buChar char="•"/>
            </a:pPr>
            <a:endParaRPr lang="it-IT" sz="1400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r>
              <a:rPr lang="it-IT" sz="1400">
                <a:solidFill>
                  <a:schemeClr val="bg1"/>
                </a:solidFill>
              </a:rPr>
              <a:t>+calculations</a:t>
            </a:r>
          </a:p>
          <a:p>
            <a:pPr>
              <a:buFontTx/>
              <a:buChar char="•"/>
            </a:pPr>
            <a:endParaRPr lang="it-IT" sz="1400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r>
              <a:rPr lang="it-IT" sz="1400">
                <a:solidFill>
                  <a:schemeClr val="bg1"/>
                </a:solidFill>
              </a:rPr>
              <a:t>Lipari, Astrop. Ph. 14, 171, 2000</a:t>
            </a:r>
          </a:p>
          <a:p>
            <a:pPr>
              <a:buFontTx/>
              <a:buChar char="•"/>
            </a:pPr>
            <a:r>
              <a:rPr lang="it-IT" sz="1400">
                <a:solidFill>
                  <a:schemeClr val="bg1"/>
                </a:solidFill>
              </a:rPr>
              <a:t>Huang et al, Pys Rev. D </a:t>
            </a:r>
            <a:r>
              <a:rPr lang="it-IT" sz="1400" b="1">
                <a:solidFill>
                  <a:schemeClr val="bg1"/>
                </a:solidFill>
              </a:rPr>
              <a:t>68</a:t>
            </a:r>
            <a:r>
              <a:rPr lang="it-IT" sz="1400">
                <a:solidFill>
                  <a:schemeClr val="bg1"/>
                </a:solidFill>
              </a:rPr>
              <a:t>, 053008 2003</a:t>
            </a:r>
          </a:p>
          <a:p>
            <a:pPr>
              <a:buFontTx/>
              <a:buChar char="•"/>
            </a:pPr>
            <a:r>
              <a:rPr lang="it-IT" sz="1400">
                <a:solidFill>
                  <a:schemeClr val="bg1"/>
                </a:solidFill>
              </a:rPr>
              <a:t>Sanuki et al, Phys Rev D75 043005 2007</a:t>
            </a:r>
          </a:p>
          <a:p>
            <a:pPr>
              <a:buFontTx/>
              <a:buChar char="•"/>
            </a:pPr>
            <a:r>
              <a:rPr lang="it-IT" sz="1400">
                <a:solidFill>
                  <a:schemeClr val="bg1"/>
                </a:solidFill>
              </a:rPr>
              <a:t>Honda et al, Phys Rev D75 043006 2007 </a:t>
            </a:r>
          </a:p>
          <a:p>
            <a:pPr>
              <a:buFontTx/>
              <a:buChar char="•"/>
            </a:pPr>
            <a:endParaRPr lang="it-IT" sz="1400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endParaRPr lang="it-IT" sz="1400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endParaRPr lang="it-IT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endParaRPr lang="it-IT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endParaRPr lang="it-IT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endParaRPr lang="it-IT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4079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Casolino, INFN &amp; University Roma Tor Vergata</a:t>
            </a:r>
          </a:p>
        </p:txBody>
      </p:sp>
      <p:grpSp>
        <p:nvGrpSpPr>
          <p:cNvPr id="793602" name="Group 2"/>
          <p:cNvGrpSpPr>
            <a:grpSpLocks/>
          </p:cNvGrpSpPr>
          <p:nvPr/>
        </p:nvGrpSpPr>
        <p:grpSpPr bwMode="auto">
          <a:xfrm>
            <a:off x="12268200" y="457200"/>
            <a:ext cx="7954963" cy="5429250"/>
            <a:chOff x="384" y="1082"/>
            <a:chExt cx="5011" cy="3420"/>
          </a:xfrm>
        </p:grpSpPr>
        <p:pic>
          <p:nvPicPr>
            <p:cNvPr id="793603" name="Picture 3" descr="stile_AMS_protoni_aug0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1104"/>
              <a:ext cx="5011" cy="3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3604" name="Text Box 4"/>
            <p:cNvSpPr txBox="1">
              <a:spLocks noChangeArrowheads="1"/>
            </p:cNvSpPr>
            <p:nvPr/>
          </p:nvSpPr>
          <p:spPr bwMode="auto">
            <a:xfrm>
              <a:off x="1574" y="1082"/>
              <a:ext cx="108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/>
                <a:t>AUGUST 2007</a:t>
              </a:r>
            </a:p>
          </p:txBody>
        </p:sp>
      </p:grpSp>
      <p:sp>
        <p:nvSpPr>
          <p:cNvPr id="793605" name="Text Box 5"/>
          <p:cNvSpPr txBox="1">
            <a:spLocks noChangeArrowheads="1"/>
          </p:cNvSpPr>
          <p:nvPr/>
        </p:nvSpPr>
        <p:spPr bwMode="auto">
          <a:xfrm>
            <a:off x="219076" y="1"/>
            <a:ext cx="9487037" cy="525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it-IT" sz="2800">
                <a:solidFill>
                  <a:srgbClr val="FF0000"/>
                </a:solidFill>
              </a:rPr>
              <a:t>Secondary (reentrant albedo) proton flux at various cutoffs</a:t>
            </a:r>
          </a:p>
        </p:txBody>
      </p:sp>
      <p:grpSp>
        <p:nvGrpSpPr>
          <p:cNvPr id="793606" name="Group 6"/>
          <p:cNvGrpSpPr>
            <a:grpSpLocks/>
          </p:cNvGrpSpPr>
          <p:nvPr/>
        </p:nvGrpSpPr>
        <p:grpSpPr bwMode="auto">
          <a:xfrm>
            <a:off x="11015865" y="762000"/>
            <a:ext cx="4452735" cy="3429000"/>
            <a:chOff x="1229" y="432"/>
            <a:chExt cx="4963" cy="3421"/>
          </a:xfrm>
        </p:grpSpPr>
        <p:grpSp>
          <p:nvGrpSpPr>
            <p:cNvPr id="793607" name="Group 7"/>
            <p:cNvGrpSpPr>
              <a:grpSpLocks/>
            </p:cNvGrpSpPr>
            <p:nvPr/>
          </p:nvGrpSpPr>
          <p:grpSpPr bwMode="auto">
            <a:xfrm>
              <a:off x="1229" y="432"/>
              <a:ext cx="4963" cy="3421"/>
              <a:chOff x="374" y="410"/>
              <a:chExt cx="5011" cy="3456"/>
            </a:xfrm>
          </p:grpSpPr>
          <p:pic>
            <p:nvPicPr>
              <p:cNvPr id="793608" name="Picture 8" descr="stile_AMS_protoni_jul0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" y="453"/>
                <a:ext cx="5011" cy="34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93609" name="Text Box 9"/>
              <p:cNvSpPr txBox="1">
                <a:spLocks noChangeArrowheads="1"/>
              </p:cNvSpPr>
              <p:nvPr/>
            </p:nvSpPr>
            <p:spPr bwMode="auto">
              <a:xfrm>
                <a:off x="1765" y="410"/>
                <a:ext cx="1468" cy="3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/>
                  <a:t>JULY 2006</a:t>
                </a:r>
              </a:p>
            </p:txBody>
          </p:sp>
        </p:grpSp>
        <p:sp>
          <p:nvSpPr>
            <p:cNvPr id="793610" name="Text Box 10"/>
            <p:cNvSpPr txBox="1">
              <a:spLocks noChangeArrowheads="1"/>
            </p:cNvSpPr>
            <p:nvPr/>
          </p:nvSpPr>
          <p:spPr bwMode="auto">
            <a:xfrm rot="16200000">
              <a:off x="406" y="1507"/>
              <a:ext cx="2059" cy="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/>
                <a:t>P/(cm^2 sr GeV s)</a:t>
              </a:r>
            </a:p>
          </p:txBody>
        </p:sp>
      </p:grpSp>
      <p:pic>
        <p:nvPicPr>
          <p:cNvPr id="793611" name="Picture 11" descr="pamel7aams9less2subcutof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2590801"/>
            <a:ext cx="3810000" cy="257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3612" name="Text Box 12"/>
          <p:cNvSpPr txBox="1">
            <a:spLocks noChangeArrowheads="1"/>
          </p:cNvSpPr>
          <p:nvPr/>
        </p:nvSpPr>
        <p:spPr bwMode="auto">
          <a:xfrm rot="-5400000">
            <a:off x="9052513" y="4872025"/>
            <a:ext cx="2073689" cy="371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it-IT"/>
              <a:t>P/(cm^2 sr GeV s)</a:t>
            </a:r>
          </a:p>
        </p:txBody>
      </p:sp>
      <p:sp>
        <p:nvSpPr>
          <p:cNvPr id="793613" name="Text Box 13"/>
          <p:cNvSpPr txBox="1">
            <a:spLocks noChangeArrowheads="1"/>
          </p:cNvSpPr>
          <p:nvPr/>
        </p:nvSpPr>
        <p:spPr bwMode="auto">
          <a:xfrm>
            <a:off x="11582400" y="4800601"/>
            <a:ext cx="649944" cy="371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it-IT"/>
              <a:t>GeV</a:t>
            </a:r>
          </a:p>
        </p:txBody>
      </p:sp>
      <p:sp>
        <p:nvSpPr>
          <p:cNvPr id="793614" name="Rectangle 14"/>
          <p:cNvSpPr>
            <a:spLocks noChangeArrowheads="1"/>
          </p:cNvSpPr>
          <p:nvPr/>
        </p:nvSpPr>
        <p:spPr bwMode="auto">
          <a:xfrm>
            <a:off x="10439400" y="3657601"/>
            <a:ext cx="20177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/>
          <a:p>
            <a:r>
              <a:rPr lang="it-IT" sz="1000" b="1">
                <a:solidFill>
                  <a:srgbClr val="66FF33"/>
                </a:solidFill>
              </a:rPr>
              <a:t>Green: Pamela  10&lt;Cutoff&lt;14</a:t>
            </a:r>
          </a:p>
          <a:p>
            <a:r>
              <a:rPr lang="it-IT" sz="1000" b="1"/>
              <a:t>Black: AMS 98, theta&lt;.2</a:t>
            </a:r>
          </a:p>
        </p:txBody>
      </p:sp>
      <p:grpSp>
        <p:nvGrpSpPr>
          <p:cNvPr id="793615" name="Group 15"/>
          <p:cNvGrpSpPr>
            <a:grpSpLocks/>
          </p:cNvGrpSpPr>
          <p:nvPr/>
        </p:nvGrpSpPr>
        <p:grpSpPr bwMode="auto">
          <a:xfrm>
            <a:off x="9601200" y="2895601"/>
            <a:ext cx="3138488" cy="2057400"/>
            <a:chOff x="87" y="384"/>
            <a:chExt cx="2601" cy="1764"/>
          </a:xfrm>
        </p:grpSpPr>
        <p:pic>
          <p:nvPicPr>
            <p:cNvPr id="793616" name="Picture 16" descr="altlat-jul0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" y="384"/>
              <a:ext cx="2601" cy="1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3617" name="Rectangle 17"/>
            <p:cNvSpPr>
              <a:spLocks noChangeArrowheads="1"/>
            </p:cNvSpPr>
            <p:nvPr/>
          </p:nvSpPr>
          <p:spPr bwMode="auto">
            <a:xfrm>
              <a:off x="1296" y="576"/>
              <a:ext cx="971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/>
                <a:t>July 2006</a:t>
              </a:r>
            </a:p>
          </p:txBody>
        </p:sp>
        <p:sp>
          <p:nvSpPr>
            <p:cNvPr id="793618" name="Rectangle 18"/>
            <p:cNvSpPr>
              <a:spLocks noChangeArrowheads="1"/>
            </p:cNvSpPr>
            <p:nvPr/>
          </p:nvSpPr>
          <p:spPr bwMode="auto">
            <a:xfrm>
              <a:off x="720" y="1776"/>
              <a:ext cx="129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it-IT"/>
            </a:p>
          </p:txBody>
        </p:sp>
        <p:sp>
          <p:nvSpPr>
            <p:cNvPr id="793619" name="Text Box 19"/>
            <p:cNvSpPr txBox="1">
              <a:spLocks noChangeArrowheads="1"/>
            </p:cNvSpPr>
            <p:nvPr/>
          </p:nvSpPr>
          <p:spPr bwMode="auto">
            <a:xfrm>
              <a:off x="1259" y="1736"/>
              <a:ext cx="393" cy="2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400"/>
                <a:t>ISS</a:t>
              </a:r>
            </a:p>
          </p:txBody>
        </p:sp>
        <p:sp>
          <p:nvSpPr>
            <p:cNvPr id="793620" name="Rectangle 20"/>
            <p:cNvSpPr>
              <a:spLocks noChangeArrowheads="1"/>
            </p:cNvSpPr>
            <p:nvPr/>
          </p:nvSpPr>
          <p:spPr bwMode="auto">
            <a:xfrm>
              <a:off x="1056" y="960"/>
              <a:ext cx="720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it-IT"/>
            </a:p>
          </p:txBody>
        </p:sp>
        <p:sp>
          <p:nvSpPr>
            <p:cNvPr id="793621" name="Text Box 21"/>
            <p:cNvSpPr txBox="1">
              <a:spLocks noChangeArrowheads="1"/>
            </p:cNvSpPr>
            <p:nvPr/>
          </p:nvSpPr>
          <p:spPr bwMode="auto">
            <a:xfrm>
              <a:off x="1238" y="912"/>
              <a:ext cx="376" cy="1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900"/>
                <a:t>Glast</a:t>
              </a:r>
            </a:p>
          </p:txBody>
        </p:sp>
        <p:sp>
          <p:nvSpPr>
            <p:cNvPr id="793622" name="Rectangle 22"/>
            <p:cNvSpPr>
              <a:spLocks noChangeArrowheads="1"/>
            </p:cNvSpPr>
            <p:nvPr/>
          </p:nvSpPr>
          <p:spPr bwMode="auto">
            <a:xfrm>
              <a:off x="1344" y="1056"/>
              <a:ext cx="96" cy="4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pic>
        <p:nvPicPr>
          <p:cNvPr id="793623" name="Picture 23" descr="stile_am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7800" y="2362200"/>
            <a:ext cx="6877050" cy="466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3624" name="Rectangle 24"/>
          <p:cNvSpPr>
            <a:spLocks noChangeArrowheads="1"/>
          </p:cNvSpPr>
          <p:nvPr/>
        </p:nvSpPr>
        <p:spPr bwMode="auto">
          <a:xfrm>
            <a:off x="9296400" y="838201"/>
            <a:ext cx="4572000" cy="1627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/>
              <a:t>Subcutoff (secondary albedo)</a:t>
            </a:r>
          </a:p>
          <a:p>
            <a:pPr algn="ctr">
              <a:spcBef>
                <a:spcPct val="50000"/>
              </a:spcBef>
            </a:pPr>
            <a:r>
              <a:rPr lang="it-IT"/>
              <a:t>Particles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it-IT"/>
              <a:t>P, e-,e+, P-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endParaRPr lang="it-IT"/>
          </a:p>
        </p:txBody>
      </p:sp>
      <p:pic>
        <p:nvPicPr>
          <p:cNvPr id="793625" name="Picture 25" descr="particle_tracing_NA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4191001"/>
            <a:ext cx="3657600" cy="235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3626" name="Picture 26" descr="comp_gt_dot99 cop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685801"/>
            <a:ext cx="6248400" cy="388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3627" name="Text Box 27"/>
          <p:cNvSpPr txBox="1">
            <a:spLocks noChangeArrowheads="1"/>
          </p:cNvSpPr>
          <p:nvPr/>
        </p:nvSpPr>
        <p:spPr bwMode="auto">
          <a:xfrm>
            <a:off x="152400" y="1524001"/>
            <a:ext cx="2590800" cy="3693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/>
          <a:p>
            <a:r>
              <a:rPr lang="it-IT" b="1">
                <a:solidFill>
                  <a:srgbClr val="FFFFCC"/>
                </a:solidFill>
                <a:sym typeface="Wingdings" pitchFamily="2" charset="2"/>
              </a:rPr>
              <a:t>Atmospheric neutrino contribution</a:t>
            </a:r>
          </a:p>
          <a:p>
            <a:endParaRPr lang="it-IT" b="1">
              <a:solidFill>
                <a:srgbClr val="FFFFCC"/>
              </a:solidFill>
              <a:sym typeface="Wingdings" pitchFamily="2" charset="2"/>
            </a:endParaRPr>
          </a:p>
          <a:p>
            <a:r>
              <a:rPr lang="it-IT" b="1">
                <a:solidFill>
                  <a:srgbClr val="FFFFCC"/>
                </a:solidFill>
                <a:sym typeface="Wingdings" pitchFamily="2" charset="2"/>
              </a:rPr>
              <a:t>Astronaut dose on board International Space Station</a:t>
            </a:r>
          </a:p>
          <a:p>
            <a:endParaRPr lang="it-IT" b="1">
              <a:solidFill>
                <a:srgbClr val="FFFFCC"/>
              </a:solidFill>
              <a:sym typeface="Wingdings" pitchFamily="2" charset="2"/>
            </a:endParaRPr>
          </a:p>
          <a:p>
            <a:pPr>
              <a:buFont typeface="Wingdings" pitchFamily="2" charset="2"/>
              <a:buChar char="à"/>
            </a:pPr>
            <a:r>
              <a:rPr lang="it-IT" b="1">
                <a:solidFill>
                  <a:srgbClr val="FFFFCC"/>
                </a:solidFill>
                <a:sym typeface="Wingdings" pitchFamily="2" charset="2"/>
              </a:rPr>
              <a:t>Indirect measurement of cross section in the atmosphere</a:t>
            </a:r>
          </a:p>
          <a:p>
            <a:pPr>
              <a:buFont typeface="Wingdings" pitchFamily="2" charset="2"/>
              <a:buChar char="à"/>
            </a:pPr>
            <a:endParaRPr lang="it-IT" b="1">
              <a:solidFill>
                <a:srgbClr val="FFFFCC"/>
              </a:solidFill>
              <a:sym typeface="Wingdings" pitchFamily="2" charset="2"/>
            </a:endParaRPr>
          </a:p>
          <a:p>
            <a:pPr>
              <a:buFont typeface="Wingdings" pitchFamily="2" charset="2"/>
              <a:buNone/>
            </a:pPr>
            <a:endParaRPr lang="it-IT" b="1">
              <a:solidFill>
                <a:srgbClr val="FFFFCC"/>
              </a:solidFill>
              <a:sym typeface="Wingdings" pitchFamily="2" charset="2"/>
            </a:endParaRPr>
          </a:p>
        </p:txBody>
      </p:sp>
      <p:sp>
        <p:nvSpPr>
          <p:cNvPr id="793628" name="Text Box 28"/>
          <p:cNvSpPr txBox="1">
            <a:spLocks noChangeArrowheads="1"/>
          </p:cNvSpPr>
          <p:nvPr/>
        </p:nvSpPr>
        <p:spPr bwMode="auto">
          <a:xfrm>
            <a:off x="6378489" y="3429001"/>
            <a:ext cx="2121073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it-IT" i="1">
                <a:solidFill>
                  <a:srgbClr val="FF0000"/>
                </a:solidFill>
              </a:rPr>
              <a:t>--- M. Honda, 2008</a:t>
            </a:r>
          </a:p>
        </p:txBody>
      </p:sp>
      <p:sp>
        <p:nvSpPr>
          <p:cNvPr id="793629" name="Rectangle 29"/>
          <p:cNvSpPr>
            <a:spLocks noChangeArrowheads="1"/>
          </p:cNvSpPr>
          <p:nvPr/>
        </p:nvSpPr>
        <p:spPr bwMode="auto">
          <a:xfrm>
            <a:off x="6858000" y="4876801"/>
            <a:ext cx="2111277" cy="371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it-IT">
                <a:solidFill>
                  <a:srgbClr val="FFFFCC"/>
                </a:solidFill>
              </a:rPr>
              <a:t>Arxiv 0810.4980v1</a:t>
            </a:r>
          </a:p>
        </p:txBody>
      </p:sp>
    </p:spTree>
    <p:extLst>
      <p:ext uri="{BB962C8B-B14F-4D97-AF65-F5344CB8AC3E}">
        <p14:creationId xmlns:p14="http://schemas.microsoft.com/office/powerpoint/2010/main" val="12998576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0" y="762000"/>
            <a:ext cx="9144000" cy="1227138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91" tIns="46795" rIns="89991" bIns="46795" anchor="ctr"/>
          <a:lstStyle/>
          <a:p>
            <a:pPr algn="ctr" defTabSz="457153">
              <a:buClr>
                <a:srgbClr val="000000"/>
              </a:buClr>
              <a:buSzPct val="100000"/>
              <a:tabLst>
                <a:tab pos="0" algn="l"/>
                <a:tab pos="457153" algn="l"/>
                <a:tab pos="914305" algn="l"/>
                <a:tab pos="1371458" algn="l"/>
                <a:tab pos="1828610" algn="l"/>
                <a:tab pos="2285763" algn="l"/>
                <a:tab pos="2742915" algn="l"/>
                <a:tab pos="3200068" algn="l"/>
                <a:tab pos="3657220" algn="l"/>
                <a:tab pos="4114373" algn="l"/>
                <a:tab pos="4571526" algn="l"/>
                <a:tab pos="5028678" algn="l"/>
                <a:tab pos="5485831" algn="l"/>
                <a:tab pos="5942984" algn="l"/>
                <a:tab pos="6400137" algn="l"/>
                <a:tab pos="6857289" algn="l"/>
                <a:tab pos="7314442" algn="l"/>
                <a:tab pos="7771595" algn="l"/>
                <a:tab pos="8228747" algn="l"/>
                <a:tab pos="8685900" algn="l"/>
                <a:tab pos="9143052" algn="l"/>
              </a:tabLst>
              <a:defRPr/>
            </a:pPr>
            <a:r>
              <a:rPr lang="en-US" sz="32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Summary</a:t>
            </a:r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99" y="2286000"/>
            <a:ext cx="5041900" cy="448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60419" name="Group 4"/>
          <p:cNvGrpSpPr>
            <a:grpSpLocks/>
          </p:cNvGrpSpPr>
          <p:nvPr/>
        </p:nvGrpSpPr>
        <p:grpSpPr bwMode="auto">
          <a:xfrm>
            <a:off x="100013" y="3167064"/>
            <a:ext cx="939800" cy="922337"/>
            <a:chOff x="63" y="1995"/>
            <a:chExt cx="592" cy="581"/>
          </a:xfrm>
        </p:grpSpPr>
        <p:pic>
          <p:nvPicPr>
            <p:cNvPr id="46095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" y="1995"/>
              <a:ext cx="593" cy="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46096" name="Text Box 6"/>
            <p:cNvSpPr txBox="1">
              <a:spLocks noChangeArrowheads="1"/>
            </p:cNvSpPr>
            <p:nvPr/>
          </p:nvSpPr>
          <p:spPr bwMode="auto">
            <a:xfrm>
              <a:off x="63" y="2049"/>
              <a:ext cx="536" cy="4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en-US" sz="1800"/>
            </a:p>
          </p:txBody>
        </p:sp>
      </p:grpSp>
      <p:grpSp>
        <p:nvGrpSpPr>
          <p:cNvPr id="60420" name="Group 7"/>
          <p:cNvGrpSpPr>
            <a:grpSpLocks/>
          </p:cNvGrpSpPr>
          <p:nvPr/>
        </p:nvGrpSpPr>
        <p:grpSpPr bwMode="auto">
          <a:xfrm>
            <a:off x="3017838" y="3111501"/>
            <a:ext cx="938212" cy="833438"/>
            <a:chOff x="1901" y="1960"/>
            <a:chExt cx="591" cy="525"/>
          </a:xfrm>
        </p:grpSpPr>
        <p:pic>
          <p:nvPicPr>
            <p:cNvPr id="46093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1" y="1960"/>
              <a:ext cx="592" cy="5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46094" name="Text Box 9"/>
            <p:cNvSpPr txBox="1">
              <a:spLocks noChangeArrowheads="1"/>
            </p:cNvSpPr>
            <p:nvPr/>
          </p:nvSpPr>
          <p:spPr bwMode="auto">
            <a:xfrm>
              <a:off x="1904" y="2008"/>
              <a:ext cx="536" cy="4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en-US" sz="1800"/>
            </a:p>
          </p:txBody>
        </p:sp>
      </p:grpSp>
      <p:sp>
        <p:nvSpPr>
          <p:cNvPr id="46086" name="Text Box 10"/>
          <p:cNvSpPr txBox="1">
            <a:spLocks noChangeArrowheads="1"/>
          </p:cNvSpPr>
          <p:nvPr/>
        </p:nvSpPr>
        <p:spPr bwMode="auto">
          <a:xfrm>
            <a:off x="1901825" y="2209801"/>
            <a:ext cx="747713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91" tIns="46795" rIns="89991" bIns="46795">
            <a:spAutoFit/>
          </a:bodyPr>
          <a:lstStyle>
            <a:lvl1pPr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6000">
                <a:solidFill>
                  <a:srgbClr val="000000"/>
                </a:solidFill>
                <a:latin typeface="Wingdings" pitchFamily="2" charset="2"/>
              </a:rPr>
              <a:t></a:t>
            </a:r>
          </a:p>
        </p:txBody>
      </p:sp>
      <p:pic>
        <p:nvPicPr>
          <p:cNvPr id="46087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9" y="3868739"/>
            <a:ext cx="1776412" cy="17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6088" name="Text Box 12"/>
          <p:cNvSpPr txBox="1">
            <a:spLocks noChangeArrowheads="1"/>
          </p:cNvSpPr>
          <p:nvPr/>
        </p:nvSpPr>
        <p:spPr bwMode="auto">
          <a:xfrm>
            <a:off x="4822825" y="2144713"/>
            <a:ext cx="747713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91" tIns="46795" rIns="89991" bIns="46795">
            <a:spAutoFit/>
          </a:bodyPr>
          <a:lstStyle>
            <a:lvl1pPr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6000">
                <a:solidFill>
                  <a:srgbClr val="000000"/>
                </a:solidFill>
                <a:latin typeface="Wingdings" pitchFamily="2" charset="2"/>
              </a:rPr>
              <a:t></a:t>
            </a:r>
          </a:p>
        </p:txBody>
      </p:sp>
      <p:sp>
        <p:nvSpPr>
          <p:cNvPr id="46089" name="Text Box 13"/>
          <p:cNvSpPr txBox="1">
            <a:spLocks noChangeArrowheads="1"/>
          </p:cNvSpPr>
          <p:nvPr/>
        </p:nvSpPr>
        <p:spPr bwMode="auto">
          <a:xfrm>
            <a:off x="5486401" y="2216150"/>
            <a:ext cx="3694113" cy="4157155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91" tIns="46795" rIns="89991" bIns="46795">
            <a:spAutoFit/>
          </a:bodyPr>
          <a:lstStyle>
            <a:lvl1pPr marL="450850" indent="-450850" defTabSz="457200" eaLnBrk="0" hangingPunct="0">
              <a:tabLst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  <a:tab pos="95948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457200" eaLnBrk="0" hangingPunct="0">
              <a:tabLst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  <a:tab pos="95948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  <a:tab pos="95948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  <a:tab pos="95948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  <a:tab pos="95948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  <a:tab pos="95948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  <a:tab pos="95948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  <a:tab pos="95948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  <a:tab pos="95948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Arial" charset="0"/>
              <a:buChar char="•"/>
              <a:defRPr/>
            </a:pPr>
            <a:r>
              <a:rPr lang="en-US" sz="2400">
                <a:solidFill>
                  <a:srgbClr val="000000"/>
                </a:solidFill>
              </a:rPr>
              <a:t>Radial and latitudinal gradients of protons achieved</a:t>
            </a:r>
          </a:p>
          <a:p>
            <a:pPr eaLnBrk="1" hangingPunct="1">
              <a:buClr>
                <a:srgbClr val="000000"/>
              </a:buClr>
              <a:buSzPct val="100000"/>
              <a:buFont typeface="Arial" charset="0"/>
              <a:buChar char="•"/>
              <a:defRPr/>
            </a:pPr>
            <a:r>
              <a:rPr lang="en-US" sz="2400">
                <a:solidFill>
                  <a:srgbClr val="000000"/>
                </a:solidFill>
              </a:rPr>
              <a:t>Latitudinal dependence of the e/p-ratio achieved.</a:t>
            </a:r>
          </a:p>
          <a:p>
            <a:pPr eaLnBrk="1" hangingPunct="1">
              <a:buClr>
                <a:srgbClr val="000000"/>
              </a:buClr>
              <a:buSzPct val="100000"/>
              <a:buFont typeface="Arial" charset="0"/>
              <a:buChar char="•"/>
              <a:defRPr/>
            </a:pPr>
            <a:r>
              <a:rPr lang="en-US" sz="2400">
                <a:solidFill>
                  <a:srgbClr val="000000"/>
                </a:solidFill>
              </a:rPr>
              <a:t>Pamela and Ulysses/KET show similar time profiles and support each other</a:t>
            </a:r>
          </a:p>
        </p:txBody>
      </p:sp>
      <p:sp>
        <p:nvSpPr>
          <p:cNvPr id="46090" name="Text Box 14"/>
          <p:cNvSpPr txBox="1">
            <a:spLocks noChangeArrowheads="1"/>
          </p:cNvSpPr>
          <p:nvPr/>
        </p:nvSpPr>
        <p:spPr bwMode="auto">
          <a:xfrm>
            <a:off x="36514" y="5751514"/>
            <a:ext cx="2706687" cy="60233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91" tIns="46795" rIns="89991" bIns="46795">
            <a:spAutoFit/>
          </a:bodyPr>
          <a:lstStyle>
            <a:lvl1pPr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b="1" smtClean="0">
                <a:solidFill>
                  <a:srgbClr val="FF0000"/>
                </a:solidFill>
              </a:rPr>
              <a:t>A &lt; 0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1500" b="1">
                <a:solidFill>
                  <a:srgbClr val="000000"/>
                </a:solidFill>
              </a:rPr>
              <a:t>Negative  particles</a:t>
            </a:r>
          </a:p>
        </p:txBody>
      </p:sp>
      <p:sp>
        <p:nvSpPr>
          <p:cNvPr id="46091" name="Text Box 15"/>
          <p:cNvSpPr txBox="1">
            <a:spLocks noChangeArrowheads="1"/>
          </p:cNvSpPr>
          <p:nvPr/>
        </p:nvSpPr>
        <p:spPr bwMode="auto">
          <a:xfrm>
            <a:off x="2808288" y="5751514"/>
            <a:ext cx="2706687" cy="60233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91" tIns="46795" rIns="89991" bIns="46795">
            <a:spAutoFit/>
          </a:bodyPr>
          <a:lstStyle>
            <a:lvl1pPr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b="1" dirty="0" smtClean="0">
                <a:solidFill>
                  <a:srgbClr val="FF0000"/>
                </a:solidFill>
              </a:rPr>
              <a:t>A &lt; 0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1500" b="1" dirty="0">
                <a:solidFill>
                  <a:srgbClr val="000000"/>
                </a:solidFill>
              </a:rPr>
              <a:t>Positive  particles</a:t>
            </a:r>
          </a:p>
        </p:txBody>
      </p:sp>
      <p:pic>
        <p:nvPicPr>
          <p:cNvPr id="46092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3868739"/>
            <a:ext cx="1776413" cy="17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89523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Casolino, INFN &amp; University Roma Tor Vergata</a:t>
            </a:r>
          </a:p>
        </p:txBody>
      </p:sp>
      <p:sp>
        <p:nvSpPr>
          <p:cNvPr id="844802" name="Text Box 2"/>
          <p:cNvSpPr txBox="1">
            <a:spLocks noChangeArrowheads="1"/>
          </p:cNvSpPr>
          <p:nvPr/>
        </p:nvSpPr>
        <p:spPr bwMode="auto">
          <a:xfrm>
            <a:off x="76200" y="457201"/>
            <a:ext cx="3048000" cy="4801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/>
          <a:p>
            <a:pPr>
              <a:buFontTx/>
              <a:buChar char="•"/>
            </a:pPr>
            <a:r>
              <a:rPr lang="it-IT">
                <a:solidFill>
                  <a:srgbClr val="FFFFCC"/>
                </a:solidFill>
              </a:rPr>
              <a:t>Charge dependent solar modulation</a:t>
            </a:r>
          </a:p>
          <a:p>
            <a:pPr>
              <a:buFontTx/>
              <a:buChar char="•"/>
            </a:pPr>
            <a:endParaRPr lang="it-IT">
              <a:solidFill>
                <a:srgbClr val="FFFFCC"/>
              </a:solidFill>
            </a:endParaRPr>
          </a:p>
          <a:p>
            <a:pPr>
              <a:buFontTx/>
              <a:buChar char="•"/>
            </a:pPr>
            <a:r>
              <a:rPr lang="it-IT">
                <a:solidFill>
                  <a:srgbClr val="FFFFCC"/>
                </a:solidFill>
              </a:rPr>
              <a:t>Separate qA&gt;0 with qA&lt;0 solar cycles</a:t>
            </a:r>
          </a:p>
          <a:p>
            <a:pPr>
              <a:buFontTx/>
              <a:buChar char="•"/>
            </a:pPr>
            <a:endParaRPr lang="it-IT">
              <a:solidFill>
                <a:srgbClr val="FFFFCC"/>
              </a:solidFill>
            </a:endParaRPr>
          </a:p>
          <a:p>
            <a:pPr>
              <a:buFontTx/>
              <a:buChar char="•"/>
            </a:pPr>
            <a:r>
              <a:rPr lang="it-IT">
                <a:solidFill>
                  <a:srgbClr val="FFFFCC"/>
                </a:solidFill>
              </a:rPr>
              <a:t>Evident in the proton flux</a:t>
            </a:r>
          </a:p>
          <a:p>
            <a:pPr>
              <a:buFontTx/>
              <a:buChar char="•"/>
            </a:pPr>
            <a:endParaRPr lang="it-IT">
              <a:solidFill>
                <a:srgbClr val="FFFFCC"/>
              </a:solidFill>
            </a:endParaRPr>
          </a:p>
          <a:p>
            <a:pPr>
              <a:buFontTx/>
              <a:buChar char="•"/>
            </a:pPr>
            <a:r>
              <a:rPr lang="it-IT">
                <a:solidFill>
                  <a:srgbClr val="FFFFCC"/>
                </a:solidFill>
              </a:rPr>
              <a:t>Observed in the antiproton channel by BESS</a:t>
            </a:r>
          </a:p>
          <a:p>
            <a:pPr>
              <a:buFontTx/>
              <a:buChar char="•"/>
            </a:pPr>
            <a:endParaRPr lang="it-IT">
              <a:solidFill>
                <a:srgbClr val="FFFFCC"/>
              </a:solidFill>
            </a:endParaRPr>
          </a:p>
          <a:p>
            <a:pPr>
              <a:buFontTx/>
              <a:buChar char="•"/>
            </a:pPr>
            <a:r>
              <a:rPr lang="it-IT">
                <a:solidFill>
                  <a:srgbClr val="FFFFCC"/>
                </a:solidFill>
              </a:rPr>
              <a:t>Full 3D solution of the Parker equation – drift term depends on sign of the charge</a:t>
            </a:r>
          </a:p>
          <a:p>
            <a:pPr>
              <a:buFontTx/>
              <a:buChar char="•"/>
            </a:pPr>
            <a:endParaRPr lang="it-IT">
              <a:solidFill>
                <a:srgbClr val="FFFFCC"/>
              </a:solidFill>
            </a:endParaRPr>
          </a:p>
          <a:p>
            <a:pPr>
              <a:buFontTx/>
              <a:buChar char="•"/>
            </a:pPr>
            <a:endParaRPr lang="it-IT">
              <a:solidFill>
                <a:srgbClr val="FFFFCC"/>
              </a:solidFill>
            </a:endParaRPr>
          </a:p>
        </p:txBody>
      </p:sp>
      <p:sp>
        <p:nvSpPr>
          <p:cNvPr id="844803" name="Text Box 3"/>
          <p:cNvSpPr txBox="1">
            <a:spLocks noChangeArrowheads="1"/>
          </p:cNvSpPr>
          <p:nvPr/>
        </p:nvSpPr>
        <p:spPr bwMode="auto">
          <a:xfrm>
            <a:off x="-76199" y="1"/>
            <a:ext cx="10517211" cy="525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it-IT" sz="2800" b="1">
                <a:solidFill>
                  <a:srgbClr val="FFFFCC"/>
                </a:solidFill>
              </a:rPr>
              <a:t>Charge dependent solar modulation of low energy positrons</a:t>
            </a:r>
          </a:p>
        </p:txBody>
      </p:sp>
      <p:grpSp>
        <p:nvGrpSpPr>
          <p:cNvPr id="844804" name="Group 4"/>
          <p:cNvGrpSpPr>
            <a:grpSpLocks/>
          </p:cNvGrpSpPr>
          <p:nvPr/>
        </p:nvGrpSpPr>
        <p:grpSpPr bwMode="auto">
          <a:xfrm>
            <a:off x="2971800" y="609600"/>
            <a:ext cx="6248400" cy="3733800"/>
            <a:chOff x="0" y="1510"/>
            <a:chExt cx="3936" cy="2352"/>
          </a:xfrm>
        </p:grpSpPr>
        <p:grpSp>
          <p:nvGrpSpPr>
            <p:cNvPr id="844805" name="Group 5"/>
            <p:cNvGrpSpPr>
              <a:grpSpLocks/>
            </p:cNvGrpSpPr>
            <p:nvPr/>
          </p:nvGrpSpPr>
          <p:grpSpPr bwMode="auto">
            <a:xfrm>
              <a:off x="0" y="1510"/>
              <a:ext cx="3936" cy="2352"/>
              <a:chOff x="-192" y="1200"/>
              <a:chExt cx="5856" cy="3264"/>
            </a:xfrm>
          </p:grpSpPr>
          <p:pic>
            <p:nvPicPr>
              <p:cNvPr id="844806" name="Picture 6" descr="grafico unico it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92" y="1200"/>
                <a:ext cx="5700" cy="24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4807" name="Picture 7" descr="modplotth_cut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" y="3390"/>
                <a:ext cx="5520" cy="10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44808" name="Oval 8"/>
            <p:cNvSpPr>
              <a:spLocks noChangeArrowheads="1"/>
            </p:cNvSpPr>
            <p:nvPr/>
          </p:nvSpPr>
          <p:spPr bwMode="auto">
            <a:xfrm>
              <a:off x="2976" y="196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44809" name="Oval 9"/>
            <p:cNvSpPr>
              <a:spLocks noChangeArrowheads="1"/>
            </p:cNvSpPr>
            <p:nvPr/>
          </p:nvSpPr>
          <p:spPr bwMode="auto">
            <a:xfrm>
              <a:off x="3072" y="206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44810" name="Oval 10"/>
            <p:cNvSpPr>
              <a:spLocks noChangeArrowheads="1"/>
            </p:cNvSpPr>
            <p:nvPr/>
          </p:nvSpPr>
          <p:spPr bwMode="auto">
            <a:xfrm>
              <a:off x="3120" y="211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44811" name="Oval 11"/>
            <p:cNvSpPr>
              <a:spLocks noChangeArrowheads="1"/>
            </p:cNvSpPr>
            <p:nvPr/>
          </p:nvSpPr>
          <p:spPr bwMode="auto">
            <a:xfrm>
              <a:off x="3216" y="230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it-IT"/>
            </a:p>
          </p:txBody>
        </p:sp>
        <p:sp>
          <p:nvSpPr>
            <p:cNvPr id="844812" name="Oval 12"/>
            <p:cNvSpPr>
              <a:spLocks noChangeArrowheads="1"/>
            </p:cNvSpPr>
            <p:nvPr/>
          </p:nvSpPr>
          <p:spPr bwMode="auto">
            <a:xfrm>
              <a:off x="3360" y="230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44813" name="Oval 13"/>
            <p:cNvSpPr>
              <a:spLocks noChangeArrowheads="1"/>
            </p:cNvSpPr>
            <p:nvPr/>
          </p:nvSpPr>
          <p:spPr bwMode="auto">
            <a:xfrm>
              <a:off x="3456" y="249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44814" name="Oval 14"/>
            <p:cNvSpPr>
              <a:spLocks noChangeArrowheads="1"/>
            </p:cNvSpPr>
            <p:nvPr/>
          </p:nvSpPr>
          <p:spPr bwMode="auto">
            <a:xfrm>
              <a:off x="3744" y="187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44815" name="Oval 15"/>
            <p:cNvSpPr>
              <a:spLocks noChangeArrowheads="1"/>
            </p:cNvSpPr>
            <p:nvPr/>
          </p:nvSpPr>
          <p:spPr bwMode="auto">
            <a:xfrm>
              <a:off x="2640" y="2828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44816" name="Text Box 16"/>
            <p:cNvSpPr txBox="1">
              <a:spLocks noChangeArrowheads="1"/>
            </p:cNvSpPr>
            <p:nvPr/>
          </p:nvSpPr>
          <p:spPr bwMode="auto">
            <a:xfrm>
              <a:off x="2726" y="2803"/>
              <a:ext cx="380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200" b="1"/>
                <a:t>BESS</a:t>
              </a:r>
            </a:p>
          </p:txBody>
        </p:sp>
        <p:sp>
          <p:nvSpPr>
            <p:cNvPr id="844817" name="Text Box 17"/>
            <p:cNvSpPr txBox="1">
              <a:spLocks noChangeArrowheads="1"/>
            </p:cNvSpPr>
            <p:nvPr/>
          </p:nvSpPr>
          <p:spPr bwMode="auto">
            <a:xfrm>
              <a:off x="2918" y="2590"/>
              <a:ext cx="116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 sz="900"/>
            </a:p>
          </p:txBody>
        </p:sp>
        <p:sp>
          <p:nvSpPr>
            <p:cNvPr id="844818" name="Oval 18"/>
            <p:cNvSpPr>
              <a:spLocks noChangeArrowheads="1"/>
            </p:cNvSpPr>
            <p:nvPr/>
          </p:nvSpPr>
          <p:spPr bwMode="auto">
            <a:xfrm>
              <a:off x="2640" y="268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44819" name="Text Box 19"/>
            <p:cNvSpPr txBox="1">
              <a:spLocks noChangeArrowheads="1"/>
            </p:cNvSpPr>
            <p:nvPr/>
          </p:nvSpPr>
          <p:spPr bwMode="auto">
            <a:xfrm>
              <a:off x="3110" y="2563"/>
              <a:ext cx="116" cy="1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 sz="700"/>
            </a:p>
          </p:txBody>
        </p:sp>
        <p:sp>
          <p:nvSpPr>
            <p:cNvPr id="844820" name="Text Box 20"/>
            <p:cNvSpPr txBox="1">
              <a:spLocks noChangeArrowheads="1"/>
            </p:cNvSpPr>
            <p:nvPr/>
          </p:nvSpPr>
          <p:spPr bwMode="auto">
            <a:xfrm>
              <a:off x="2726" y="2595"/>
              <a:ext cx="12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400"/>
                <a:t>Caprice / Mass /TS93</a:t>
              </a:r>
            </a:p>
          </p:txBody>
        </p:sp>
        <p:sp>
          <p:nvSpPr>
            <p:cNvPr id="844821" name="Oval 21"/>
            <p:cNvSpPr>
              <a:spLocks noChangeArrowheads="1"/>
            </p:cNvSpPr>
            <p:nvPr/>
          </p:nvSpPr>
          <p:spPr bwMode="auto">
            <a:xfrm>
              <a:off x="2496" y="254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44822" name="Oval 22"/>
            <p:cNvSpPr>
              <a:spLocks noChangeArrowheads="1"/>
            </p:cNvSpPr>
            <p:nvPr/>
          </p:nvSpPr>
          <p:spPr bwMode="auto">
            <a:xfrm>
              <a:off x="2544" y="230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44823" name="Oval 23"/>
            <p:cNvSpPr>
              <a:spLocks noChangeArrowheads="1"/>
            </p:cNvSpPr>
            <p:nvPr/>
          </p:nvSpPr>
          <p:spPr bwMode="auto">
            <a:xfrm>
              <a:off x="2688" y="2160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44824" name="Oval 24"/>
            <p:cNvSpPr>
              <a:spLocks noChangeArrowheads="1"/>
            </p:cNvSpPr>
            <p:nvPr/>
          </p:nvSpPr>
          <p:spPr bwMode="auto">
            <a:xfrm>
              <a:off x="2784" y="206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44825" name="Oval 25"/>
            <p:cNvSpPr>
              <a:spLocks noChangeArrowheads="1"/>
            </p:cNvSpPr>
            <p:nvPr/>
          </p:nvSpPr>
          <p:spPr bwMode="auto">
            <a:xfrm>
              <a:off x="3072" y="1968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it-IT"/>
            </a:p>
          </p:txBody>
        </p:sp>
        <p:sp>
          <p:nvSpPr>
            <p:cNvPr id="844826" name="Text Box 26"/>
            <p:cNvSpPr txBox="1">
              <a:spLocks noChangeArrowheads="1"/>
            </p:cNvSpPr>
            <p:nvPr/>
          </p:nvSpPr>
          <p:spPr bwMode="auto">
            <a:xfrm>
              <a:off x="2582" y="2378"/>
              <a:ext cx="11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844827" name="Oval 27"/>
            <p:cNvSpPr>
              <a:spLocks noChangeArrowheads="1"/>
            </p:cNvSpPr>
            <p:nvPr/>
          </p:nvSpPr>
          <p:spPr bwMode="auto">
            <a:xfrm>
              <a:off x="2640" y="2521"/>
              <a:ext cx="96" cy="9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44828" name="Text Box 28"/>
            <p:cNvSpPr txBox="1">
              <a:spLocks noChangeArrowheads="1"/>
            </p:cNvSpPr>
            <p:nvPr/>
          </p:nvSpPr>
          <p:spPr bwMode="auto">
            <a:xfrm>
              <a:off x="2726" y="2496"/>
              <a:ext cx="471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200" b="1">
                  <a:solidFill>
                    <a:srgbClr val="FFFF00"/>
                  </a:solidFill>
                </a:rPr>
                <a:t>AMS-01</a:t>
              </a:r>
            </a:p>
          </p:txBody>
        </p:sp>
        <p:sp>
          <p:nvSpPr>
            <p:cNvPr id="844829" name="Oval 29"/>
            <p:cNvSpPr>
              <a:spLocks noChangeArrowheads="1"/>
            </p:cNvSpPr>
            <p:nvPr/>
          </p:nvSpPr>
          <p:spPr bwMode="auto">
            <a:xfrm>
              <a:off x="3072" y="2016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it-IT"/>
            </a:p>
          </p:txBody>
        </p:sp>
        <p:sp>
          <p:nvSpPr>
            <p:cNvPr id="844830" name="Rectangle 30"/>
            <p:cNvSpPr>
              <a:spLocks noChangeArrowheads="1"/>
            </p:cNvSpPr>
            <p:nvPr/>
          </p:nvSpPr>
          <p:spPr bwMode="auto">
            <a:xfrm>
              <a:off x="3696" y="1776"/>
              <a:ext cx="144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it-IT">
                <a:solidFill>
                  <a:schemeClr val="accent2"/>
                </a:solidFill>
              </a:endParaRPr>
            </a:p>
          </p:txBody>
        </p:sp>
        <p:sp>
          <p:nvSpPr>
            <p:cNvPr id="844831" name="Rectangle 31"/>
            <p:cNvSpPr>
              <a:spLocks noChangeArrowheads="1"/>
            </p:cNvSpPr>
            <p:nvPr/>
          </p:nvSpPr>
          <p:spPr bwMode="auto">
            <a:xfrm>
              <a:off x="2640" y="2448"/>
              <a:ext cx="144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44832" name="Text Box 32"/>
            <p:cNvSpPr txBox="1">
              <a:spLocks noChangeArrowheads="1"/>
            </p:cNvSpPr>
            <p:nvPr/>
          </p:nvSpPr>
          <p:spPr bwMode="auto">
            <a:xfrm>
              <a:off x="2774" y="2375"/>
              <a:ext cx="455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200" b="1">
                  <a:solidFill>
                    <a:srgbClr val="FF0000"/>
                  </a:solidFill>
                </a:rPr>
                <a:t>Pamela</a:t>
              </a:r>
            </a:p>
          </p:txBody>
        </p:sp>
      </p:grpSp>
      <p:sp>
        <p:nvSpPr>
          <p:cNvPr id="844833" name="Rectangle 33"/>
          <p:cNvSpPr>
            <a:spLocks noChangeArrowheads="1"/>
          </p:cNvSpPr>
          <p:nvPr/>
        </p:nvSpPr>
        <p:spPr bwMode="auto">
          <a:xfrm>
            <a:off x="5562600" y="3810001"/>
            <a:ext cx="4038600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it-IT"/>
              <a:t>Miyake,  Yanagita, 2008</a:t>
            </a:r>
          </a:p>
        </p:txBody>
      </p:sp>
      <p:grpSp>
        <p:nvGrpSpPr>
          <p:cNvPr id="844834" name="Group 34"/>
          <p:cNvGrpSpPr>
            <a:grpSpLocks/>
          </p:cNvGrpSpPr>
          <p:nvPr/>
        </p:nvGrpSpPr>
        <p:grpSpPr bwMode="auto">
          <a:xfrm>
            <a:off x="0" y="4648201"/>
            <a:ext cx="4095750" cy="1863724"/>
            <a:chOff x="3408" y="-48"/>
            <a:chExt cx="2580" cy="1174"/>
          </a:xfrm>
        </p:grpSpPr>
        <p:pic>
          <p:nvPicPr>
            <p:cNvPr id="844835" name="Picture 35" descr="Untitled-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-48"/>
              <a:ext cx="2580" cy="11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44836" name="Text Box 36"/>
            <p:cNvSpPr txBox="1">
              <a:spLocks noChangeArrowheads="1"/>
            </p:cNvSpPr>
            <p:nvPr/>
          </p:nvSpPr>
          <p:spPr bwMode="auto">
            <a:xfrm>
              <a:off x="3782" y="842"/>
              <a:ext cx="27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/>
                <a:t>A</a:t>
              </a:r>
              <a:r>
                <a:rPr lang="it-IT" baseline="30000"/>
                <a:t>+</a:t>
              </a:r>
            </a:p>
          </p:txBody>
        </p:sp>
        <p:sp>
          <p:nvSpPr>
            <p:cNvPr id="844837" name="Text Box 37"/>
            <p:cNvSpPr txBox="1">
              <a:spLocks noChangeArrowheads="1"/>
            </p:cNvSpPr>
            <p:nvPr/>
          </p:nvSpPr>
          <p:spPr bwMode="auto">
            <a:xfrm>
              <a:off x="4800" y="816"/>
              <a:ext cx="24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/>
                <a:t>A</a:t>
              </a:r>
              <a:r>
                <a:rPr lang="it-IT" baseline="30000"/>
                <a:t>-</a:t>
              </a:r>
            </a:p>
          </p:txBody>
        </p:sp>
      </p:grpSp>
      <p:grpSp>
        <p:nvGrpSpPr>
          <p:cNvPr id="844838" name="Group 38"/>
          <p:cNvGrpSpPr>
            <a:grpSpLocks/>
          </p:cNvGrpSpPr>
          <p:nvPr/>
        </p:nvGrpSpPr>
        <p:grpSpPr bwMode="auto">
          <a:xfrm>
            <a:off x="3276600" y="2979738"/>
            <a:ext cx="5867400" cy="3878262"/>
            <a:chOff x="2064" y="1877"/>
            <a:chExt cx="3696" cy="2443"/>
          </a:xfrm>
        </p:grpSpPr>
        <p:grpSp>
          <p:nvGrpSpPr>
            <p:cNvPr id="844839" name="Group 39"/>
            <p:cNvGrpSpPr>
              <a:grpSpLocks/>
            </p:cNvGrpSpPr>
            <p:nvPr/>
          </p:nvGrpSpPr>
          <p:grpSpPr bwMode="auto">
            <a:xfrm>
              <a:off x="2064" y="1877"/>
              <a:ext cx="3696" cy="2443"/>
              <a:chOff x="2064" y="1877"/>
              <a:chExt cx="3696" cy="2443"/>
            </a:xfrm>
          </p:grpSpPr>
          <p:pic>
            <p:nvPicPr>
              <p:cNvPr id="844840" name="Picture 40" descr="Untitled-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64" y="1877"/>
                <a:ext cx="3696" cy="24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44841" name="Line 41"/>
              <p:cNvSpPr>
                <a:spLocks noChangeShapeType="1"/>
              </p:cNvSpPr>
              <p:nvPr/>
            </p:nvSpPr>
            <p:spPr bwMode="auto">
              <a:xfrm flipH="1">
                <a:off x="3312" y="2928"/>
                <a:ext cx="1056" cy="0"/>
              </a:xfrm>
              <a:prstGeom prst="line">
                <a:avLst/>
              </a:prstGeom>
              <a:noFill/>
              <a:ln w="3492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44842" name="Line 42"/>
              <p:cNvSpPr>
                <a:spLocks noChangeShapeType="1"/>
              </p:cNvSpPr>
              <p:nvPr/>
            </p:nvSpPr>
            <p:spPr bwMode="auto">
              <a:xfrm flipH="1">
                <a:off x="3312" y="2208"/>
                <a:ext cx="1056" cy="0"/>
              </a:xfrm>
              <a:prstGeom prst="line">
                <a:avLst/>
              </a:prstGeom>
              <a:noFill/>
              <a:ln w="3492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844843" name="Text Box 43"/>
            <p:cNvSpPr txBox="1">
              <a:spLocks noChangeArrowheads="1"/>
            </p:cNvSpPr>
            <p:nvPr/>
          </p:nvSpPr>
          <p:spPr bwMode="auto">
            <a:xfrm>
              <a:off x="4385" y="2736"/>
              <a:ext cx="1150" cy="233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b="1">
                  <a:solidFill>
                    <a:srgbClr val="FF0000"/>
                  </a:solidFill>
                </a:rPr>
                <a:t>A&lt;0 (now) p,e+</a:t>
              </a:r>
            </a:p>
          </p:txBody>
        </p:sp>
      </p:grpSp>
      <p:sp>
        <p:nvSpPr>
          <p:cNvPr id="844844" name="Text Box 44"/>
          <p:cNvSpPr txBox="1">
            <a:spLocks noChangeArrowheads="1"/>
          </p:cNvSpPr>
          <p:nvPr/>
        </p:nvSpPr>
        <p:spPr bwMode="auto">
          <a:xfrm>
            <a:off x="6961188" y="3200401"/>
            <a:ext cx="1845357" cy="36932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it-IT" b="1">
                <a:solidFill>
                  <a:srgbClr val="FF0000"/>
                </a:solidFill>
              </a:rPr>
              <a:t>A&lt;0 (now) p-,e-</a:t>
            </a:r>
          </a:p>
        </p:txBody>
      </p:sp>
      <p:pic>
        <p:nvPicPr>
          <p:cNvPr id="844845" name="Picture 4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1764"/>
            <a:ext cx="3276600" cy="291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2215615"/>
      </p:ext>
    </p:extLst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0" y="762000"/>
            <a:ext cx="9144000" cy="1227138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91" tIns="46795" rIns="89991" bIns="46795" anchor="ctr"/>
          <a:lstStyle/>
          <a:p>
            <a:pPr algn="ctr" defTabSz="457153">
              <a:buClr>
                <a:srgbClr val="000000"/>
              </a:buClr>
              <a:buSzPct val="100000"/>
              <a:tabLst>
                <a:tab pos="0" algn="l"/>
                <a:tab pos="457153" algn="l"/>
                <a:tab pos="914305" algn="l"/>
                <a:tab pos="1371458" algn="l"/>
                <a:tab pos="1828610" algn="l"/>
                <a:tab pos="2285763" algn="l"/>
                <a:tab pos="2742915" algn="l"/>
                <a:tab pos="3200068" algn="l"/>
                <a:tab pos="3657220" algn="l"/>
                <a:tab pos="4114373" algn="l"/>
                <a:tab pos="4571526" algn="l"/>
                <a:tab pos="5028678" algn="l"/>
                <a:tab pos="5485831" algn="l"/>
                <a:tab pos="5942984" algn="l"/>
                <a:tab pos="6400137" algn="l"/>
                <a:tab pos="6857289" algn="l"/>
                <a:tab pos="7314442" algn="l"/>
                <a:tab pos="7771595" algn="l"/>
                <a:tab pos="8228747" algn="l"/>
                <a:tab pos="8685900" algn="l"/>
                <a:tab pos="9143052" algn="l"/>
              </a:tabLst>
              <a:defRPr/>
            </a:pPr>
            <a:r>
              <a:rPr lang="en-US" sz="3200">
                <a:solidFill>
                  <a:srgbClr val="000000"/>
                </a:solidFill>
                <a:latin typeface="Arial" charset="0"/>
                <a:ea typeface="ＭＳ Ｐゴシック" charset="0"/>
              </a:rPr>
              <a:t>Expected intensity contours for the A&gt;0 </a:t>
            </a:r>
          </a:p>
          <a:p>
            <a:pPr algn="ctr" defTabSz="457153">
              <a:buClr>
                <a:srgbClr val="000000"/>
              </a:buClr>
              <a:buSzPct val="100000"/>
              <a:tabLst>
                <a:tab pos="0" algn="l"/>
                <a:tab pos="457153" algn="l"/>
                <a:tab pos="914305" algn="l"/>
                <a:tab pos="1371458" algn="l"/>
                <a:tab pos="1828610" algn="l"/>
                <a:tab pos="2285763" algn="l"/>
                <a:tab pos="2742915" algn="l"/>
                <a:tab pos="3200068" algn="l"/>
                <a:tab pos="3657220" algn="l"/>
                <a:tab pos="4114373" algn="l"/>
                <a:tab pos="4571526" algn="l"/>
                <a:tab pos="5028678" algn="l"/>
                <a:tab pos="5485831" algn="l"/>
                <a:tab pos="5942984" algn="l"/>
                <a:tab pos="6400137" algn="l"/>
                <a:tab pos="6857289" algn="l"/>
                <a:tab pos="7314442" algn="l"/>
                <a:tab pos="7771595" algn="l"/>
                <a:tab pos="8228747" algn="l"/>
                <a:tab pos="8685900" algn="l"/>
                <a:tab pos="9143052" algn="l"/>
              </a:tabLst>
              <a:defRPr/>
            </a:pPr>
            <a:r>
              <a:rPr lang="en-US" sz="3200">
                <a:solidFill>
                  <a:srgbClr val="000000"/>
                </a:solidFill>
                <a:latin typeface="Arial" charset="0"/>
                <a:ea typeface="ＭＳ Ｐゴシック" charset="0"/>
              </a:rPr>
              <a:t>and A&lt;0-magnetic epoch </a:t>
            </a: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4" y="2143125"/>
            <a:ext cx="5846762" cy="492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58371" name="Group 4"/>
          <p:cNvGrpSpPr>
            <a:grpSpLocks/>
          </p:cNvGrpSpPr>
          <p:nvPr/>
        </p:nvGrpSpPr>
        <p:grpSpPr bwMode="auto">
          <a:xfrm>
            <a:off x="249239" y="3121026"/>
            <a:ext cx="987425" cy="1011238"/>
            <a:chOff x="157" y="1966"/>
            <a:chExt cx="622" cy="637"/>
          </a:xfrm>
        </p:grpSpPr>
        <p:pic>
          <p:nvPicPr>
            <p:cNvPr id="4506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" y="1966"/>
              <a:ext cx="623" cy="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45070" name="Text Box 6"/>
            <p:cNvSpPr txBox="1">
              <a:spLocks noChangeArrowheads="1"/>
            </p:cNvSpPr>
            <p:nvPr/>
          </p:nvSpPr>
          <p:spPr bwMode="auto">
            <a:xfrm>
              <a:off x="157" y="2025"/>
              <a:ext cx="563" cy="5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en-US" sz="1800"/>
            </a:p>
          </p:txBody>
        </p:sp>
      </p:grpSp>
      <p:grpSp>
        <p:nvGrpSpPr>
          <p:cNvPr id="58372" name="Group 7"/>
          <p:cNvGrpSpPr>
            <a:grpSpLocks/>
          </p:cNvGrpSpPr>
          <p:nvPr/>
        </p:nvGrpSpPr>
        <p:grpSpPr bwMode="auto">
          <a:xfrm>
            <a:off x="3316289" y="3060701"/>
            <a:ext cx="985837" cy="912813"/>
            <a:chOff x="2089" y="1928"/>
            <a:chExt cx="621" cy="575"/>
          </a:xfrm>
        </p:grpSpPr>
        <p:pic>
          <p:nvPicPr>
            <p:cNvPr id="45067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9" y="1928"/>
              <a:ext cx="622" cy="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45068" name="Text Box 9"/>
            <p:cNvSpPr txBox="1">
              <a:spLocks noChangeArrowheads="1"/>
            </p:cNvSpPr>
            <p:nvPr/>
          </p:nvSpPr>
          <p:spPr bwMode="auto">
            <a:xfrm>
              <a:off x="2092" y="1980"/>
              <a:ext cx="563" cy="5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en-US" sz="1800"/>
            </a:p>
          </p:txBody>
        </p:sp>
      </p:grpSp>
      <p:sp>
        <p:nvSpPr>
          <p:cNvPr id="45062" name="Text Box 10"/>
          <p:cNvSpPr txBox="1">
            <a:spLocks noChangeArrowheads="1"/>
          </p:cNvSpPr>
          <p:nvPr/>
        </p:nvSpPr>
        <p:spPr bwMode="auto">
          <a:xfrm>
            <a:off x="2143125" y="2071688"/>
            <a:ext cx="785813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91" tIns="46795" rIns="89991" bIns="46795">
            <a:spAutoFit/>
          </a:bodyPr>
          <a:lstStyle>
            <a:lvl1pPr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6000">
                <a:solidFill>
                  <a:srgbClr val="000000"/>
                </a:solidFill>
                <a:latin typeface="Wingdings" pitchFamily="2" charset="2"/>
              </a:rPr>
              <a:t></a:t>
            </a:r>
          </a:p>
        </p:txBody>
      </p:sp>
      <p:pic>
        <p:nvPicPr>
          <p:cNvPr id="45063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889375"/>
            <a:ext cx="1866900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5064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3889375"/>
            <a:ext cx="1079500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5065" name="Text Box 13"/>
          <p:cNvSpPr txBox="1">
            <a:spLocks noChangeArrowheads="1"/>
          </p:cNvSpPr>
          <p:nvPr/>
        </p:nvSpPr>
        <p:spPr bwMode="auto">
          <a:xfrm>
            <a:off x="6143626" y="2071689"/>
            <a:ext cx="3000375" cy="489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91" tIns="46795" rIns="89991" bIns="46795">
            <a:spAutoFit/>
          </a:bodyPr>
          <a:lstStyle>
            <a:lvl1pPr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>
                <a:solidFill>
                  <a:srgbClr val="000000"/>
                </a:solidFill>
              </a:rPr>
              <a:t>The combined analysis of Ulysses and Pamela data contributes essentially to our understanding of galactic cosmic ray propagation in the heliosphere.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>
              <a:solidFill>
                <a:srgbClr val="000000"/>
              </a:solidFill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>
                <a:solidFill>
                  <a:srgbClr val="000000"/>
                </a:solidFill>
              </a:rPr>
              <a:t>This could become the first publication by the two consortia </a:t>
            </a:r>
          </a:p>
        </p:txBody>
      </p:sp>
      <p:sp>
        <p:nvSpPr>
          <p:cNvPr id="45066" name="Text Box 14"/>
          <p:cNvSpPr txBox="1">
            <a:spLocks noChangeArrowheads="1"/>
          </p:cNvSpPr>
          <p:nvPr/>
        </p:nvSpPr>
        <p:spPr bwMode="auto">
          <a:xfrm>
            <a:off x="5214938" y="2000251"/>
            <a:ext cx="785812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91" tIns="46795" rIns="89991" bIns="46795">
            <a:spAutoFit/>
          </a:bodyPr>
          <a:lstStyle>
            <a:lvl1pPr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6000">
                <a:solidFill>
                  <a:srgbClr val="000000"/>
                </a:solidFill>
                <a:latin typeface="Wingdings" pitchFamily="2" charset="2"/>
              </a:rPr>
              <a:t></a:t>
            </a:r>
          </a:p>
        </p:txBody>
      </p:sp>
    </p:spTree>
    <p:extLst>
      <p:ext uri="{BB962C8B-B14F-4D97-AF65-F5344CB8AC3E}">
        <p14:creationId xmlns:p14="http://schemas.microsoft.com/office/powerpoint/2010/main" val="25495195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619" y="2204865"/>
            <a:ext cx="5031472" cy="4608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95942" y="181337"/>
            <a:ext cx="765996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0" tIns="45715" rIns="91430" bIns="45715">
            <a:spAutoFit/>
          </a:bodyPr>
          <a:lstStyle/>
          <a:p>
            <a:r>
              <a:rPr lang="it-IT" sz="2800" b="1" dirty="0">
                <a:solidFill>
                  <a:schemeClr val="bg1"/>
                </a:solidFill>
                <a:latin typeface="Times New Roman" pitchFamily="18" charset="0"/>
              </a:rPr>
              <a:t>Altea &amp; Pamela: </a:t>
            </a:r>
          </a:p>
          <a:p>
            <a:r>
              <a:rPr lang="it-IT" sz="2800" b="1" dirty="0">
                <a:solidFill>
                  <a:schemeClr val="bg1"/>
                </a:solidFill>
                <a:latin typeface="Times New Roman" pitchFamily="18" charset="0"/>
              </a:rPr>
              <a:t>Solar Event of Dec 2013 </a:t>
            </a:r>
            <a:endParaRPr lang="it-IT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994163" y="3095534"/>
            <a:ext cx="17281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0" tIns="45715" rIns="91430" bIns="45715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  <a:latin typeface="Times New Roman" pitchFamily="18" charset="0"/>
              </a:rPr>
              <a:t>GOES</a:t>
            </a:r>
            <a:endParaRPr lang="it-IT" sz="2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790512" y="4322588"/>
            <a:ext cx="17281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0" tIns="45715" rIns="91430" bIns="45715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  <a:latin typeface="Times New Roman" pitchFamily="18" charset="0"/>
              </a:rPr>
              <a:t>ALTEA</a:t>
            </a:r>
            <a:endParaRPr lang="it-IT" sz="2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07505" y="1484785"/>
            <a:ext cx="3707904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0" tIns="45715" rIns="91430" bIns="45715">
            <a:spAutoFit/>
          </a:bodyPr>
          <a:lstStyle/>
          <a:p>
            <a:r>
              <a:rPr lang="it-IT" sz="2800" b="1" dirty="0">
                <a:solidFill>
                  <a:schemeClr val="bg1"/>
                </a:solidFill>
                <a:latin typeface="Times New Roman" pitchFamily="18" charset="0"/>
              </a:rPr>
              <a:t>Propagation in the ISS is not straightforward</a:t>
            </a:r>
          </a:p>
          <a:p>
            <a:endParaRPr lang="it-IT" sz="2800" b="1" dirty="0">
              <a:solidFill>
                <a:schemeClr val="bg1"/>
              </a:solidFill>
              <a:latin typeface="Times New Roman" pitchFamily="18" charset="0"/>
            </a:endParaRPr>
          </a:p>
          <a:p>
            <a:pPr marL="457153" indent="-457153">
              <a:buFont typeface="Arial" pitchFamily="34" charset="0"/>
              <a:buChar char="•"/>
            </a:pPr>
            <a:r>
              <a:rPr lang="it-IT" sz="2800" b="1" dirty="0">
                <a:solidFill>
                  <a:schemeClr val="bg1"/>
                </a:solidFill>
                <a:latin typeface="Times New Roman" pitchFamily="18" charset="0"/>
              </a:rPr>
              <a:t>Geomagnetic field</a:t>
            </a:r>
          </a:p>
          <a:p>
            <a:pPr marL="457153" indent="-457153">
              <a:buFont typeface="Arial" pitchFamily="34" charset="0"/>
              <a:buChar char="•"/>
            </a:pPr>
            <a:endParaRPr lang="it-IT" sz="2800" b="1" dirty="0">
              <a:solidFill>
                <a:schemeClr val="bg1"/>
              </a:solidFill>
              <a:latin typeface="Times New Roman" pitchFamily="18" charset="0"/>
            </a:endParaRPr>
          </a:p>
          <a:p>
            <a:pPr marL="457153" indent="-457153">
              <a:buFont typeface="Arial" pitchFamily="34" charset="0"/>
              <a:buChar char="•"/>
            </a:pPr>
            <a:r>
              <a:rPr lang="it-IT" sz="2800" b="1" dirty="0">
                <a:solidFill>
                  <a:schemeClr val="bg1"/>
                </a:solidFill>
                <a:latin typeface="Times New Roman" pitchFamily="18" charset="0"/>
              </a:rPr>
              <a:t>Lowering of geomagnetic cutoff</a:t>
            </a:r>
          </a:p>
          <a:p>
            <a:endParaRPr lang="it-IT" sz="2800" b="1" dirty="0">
              <a:solidFill>
                <a:schemeClr val="bg1"/>
              </a:solidFill>
              <a:latin typeface="Times New Roman" pitchFamily="18" charset="0"/>
            </a:endParaRPr>
          </a:p>
          <a:p>
            <a:r>
              <a:rPr lang="it-IT" sz="2800" b="1" dirty="0">
                <a:solidFill>
                  <a:schemeClr val="bg1"/>
                </a:solidFill>
                <a:latin typeface="Times New Roman" pitchFamily="18" charset="0"/>
              </a:rPr>
              <a:t>See Livio’s flares with Altea poster (1102)</a:t>
            </a:r>
            <a:endParaRPr lang="it-IT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7" name="Picture 4" descr="sp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1812" y="44624"/>
            <a:ext cx="3272597" cy="2454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992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Footer Placeholder 2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873" indent="-28572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82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34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187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40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492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45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797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mtClean="0"/>
              <a:t>M. Casolino, INFN &amp; University Roma Tor Vergata</a:t>
            </a:r>
          </a:p>
        </p:txBody>
      </p:sp>
      <p:pic>
        <p:nvPicPr>
          <p:cNvPr id="5837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1389063"/>
            <a:ext cx="7400925" cy="501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8372" name="Text Box 3"/>
          <p:cNvSpPr txBox="1">
            <a:spLocks noChangeArrowheads="1"/>
          </p:cNvSpPr>
          <p:nvPr/>
        </p:nvSpPr>
        <p:spPr bwMode="auto">
          <a:xfrm>
            <a:off x="785813" y="339725"/>
            <a:ext cx="5497512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1" tIns="55183" rIns="81631" bIns="40816"/>
          <a:lstStyle>
            <a:lvl1pPr defTabSz="414338" eaLnBrk="0" hangingPunct="0">
              <a:tabLst>
                <a:tab pos="0" algn="l"/>
                <a:tab pos="655638" algn="l"/>
                <a:tab pos="1311275" algn="l"/>
                <a:tab pos="1968500" algn="l"/>
                <a:tab pos="2625725" algn="l"/>
                <a:tab pos="3281363" algn="l"/>
                <a:tab pos="3940175" algn="l"/>
                <a:tab pos="4595813" algn="l"/>
                <a:tab pos="5251450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  <a:tab pos="8709025" algn="l"/>
                <a:tab pos="9123363" algn="l"/>
                <a:tab pos="95392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414338" eaLnBrk="0" hangingPunct="0">
              <a:tabLst>
                <a:tab pos="0" algn="l"/>
                <a:tab pos="655638" algn="l"/>
                <a:tab pos="1311275" algn="l"/>
                <a:tab pos="1968500" algn="l"/>
                <a:tab pos="2625725" algn="l"/>
                <a:tab pos="3281363" algn="l"/>
                <a:tab pos="3940175" algn="l"/>
                <a:tab pos="4595813" algn="l"/>
                <a:tab pos="5251450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  <a:tab pos="8709025" algn="l"/>
                <a:tab pos="9123363" algn="l"/>
                <a:tab pos="95392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14338" eaLnBrk="0" hangingPunct="0">
              <a:tabLst>
                <a:tab pos="0" algn="l"/>
                <a:tab pos="655638" algn="l"/>
                <a:tab pos="1311275" algn="l"/>
                <a:tab pos="1968500" algn="l"/>
                <a:tab pos="2625725" algn="l"/>
                <a:tab pos="3281363" algn="l"/>
                <a:tab pos="3940175" algn="l"/>
                <a:tab pos="4595813" algn="l"/>
                <a:tab pos="5251450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  <a:tab pos="8709025" algn="l"/>
                <a:tab pos="9123363" algn="l"/>
                <a:tab pos="95392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14338" eaLnBrk="0" hangingPunct="0">
              <a:tabLst>
                <a:tab pos="0" algn="l"/>
                <a:tab pos="655638" algn="l"/>
                <a:tab pos="1311275" algn="l"/>
                <a:tab pos="1968500" algn="l"/>
                <a:tab pos="2625725" algn="l"/>
                <a:tab pos="3281363" algn="l"/>
                <a:tab pos="3940175" algn="l"/>
                <a:tab pos="4595813" algn="l"/>
                <a:tab pos="5251450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  <a:tab pos="8709025" algn="l"/>
                <a:tab pos="9123363" algn="l"/>
                <a:tab pos="95392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14338" eaLnBrk="0" hangingPunct="0">
              <a:tabLst>
                <a:tab pos="0" algn="l"/>
                <a:tab pos="655638" algn="l"/>
                <a:tab pos="1311275" algn="l"/>
                <a:tab pos="1968500" algn="l"/>
                <a:tab pos="2625725" algn="l"/>
                <a:tab pos="3281363" algn="l"/>
                <a:tab pos="3940175" algn="l"/>
                <a:tab pos="4595813" algn="l"/>
                <a:tab pos="5251450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  <a:tab pos="8709025" algn="l"/>
                <a:tab pos="9123363" algn="l"/>
                <a:tab pos="95392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55638" algn="l"/>
                <a:tab pos="1311275" algn="l"/>
                <a:tab pos="1968500" algn="l"/>
                <a:tab pos="2625725" algn="l"/>
                <a:tab pos="3281363" algn="l"/>
                <a:tab pos="3940175" algn="l"/>
                <a:tab pos="4595813" algn="l"/>
                <a:tab pos="5251450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  <a:tab pos="8709025" algn="l"/>
                <a:tab pos="9123363" algn="l"/>
                <a:tab pos="95392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55638" algn="l"/>
                <a:tab pos="1311275" algn="l"/>
                <a:tab pos="1968500" algn="l"/>
                <a:tab pos="2625725" algn="l"/>
                <a:tab pos="3281363" algn="l"/>
                <a:tab pos="3940175" algn="l"/>
                <a:tab pos="4595813" algn="l"/>
                <a:tab pos="5251450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  <a:tab pos="8709025" algn="l"/>
                <a:tab pos="9123363" algn="l"/>
                <a:tab pos="95392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55638" algn="l"/>
                <a:tab pos="1311275" algn="l"/>
                <a:tab pos="1968500" algn="l"/>
                <a:tab pos="2625725" algn="l"/>
                <a:tab pos="3281363" algn="l"/>
                <a:tab pos="3940175" algn="l"/>
                <a:tab pos="4595813" algn="l"/>
                <a:tab pos="5251450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  <a:tab pos="8709025" algn="l"/>
                <a:tab pos="9123363" algn="l"/>
                <a:tab pos="95392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55638" algn="l"/>
                <a:tab pos="1311275" algn="l"/>
                <a:tab pos="1968500" algn="l"/>
                <a:tab pos="2625725" algn="l"/>
                <a:tab pos="3281363" algn="l"/>
                <a:tab pos="3940175" algn="l"/>
                <a:tab pos="4595813" algn="l"/>
                <a:tab pos="5251450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  <a:tab pos="8709025" algn="l"/>
                <a:tab pos="9123363" algn="l"/>
                <a:tab pos="95392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buSzPct val="100000"/>
              <a:defRPr/>
            </a:pPr>
            <a:r>
              <a:rPr lang="it-IT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	</a:t>
            </a:r>
            <a:r>
              <a:rPr lang="it-IT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Neutron</a:t>
            </a:r>
            <a:r>
              <a:rPr lang="it-IT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monitor (Vas</a:t>
            </a: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henyuk</a:t>
            </a:r>
            <a:r>
              <a:rPr lang="it-IT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)	03:20 UT</a:t>
            </a:r>
          </a:p>
          <a:p>
            <a:pPr eaLnBrk="1">
              <a:lnSpc>
                <a:spcPct val="93000"/>
              </a:lnSpc>
              <a:buSzPct val="100000"/>
              <a:defRPr/>
            </a:pPr>
            <a:r>
              <a:rPr lang="it-IT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	</a:t>
            </a:r>
            <a:r>
              <a:rPr lang="it-IT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IceTop</a:t>
            </a:r>
            <a:r>
              <a:rPr lang="it-IT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					03:18 – 03:29 UT</a:t>
            </a:r>
          </a:p>
          <a:p>
            <a:pPr eaLnBrk="1">
              <a:lnSpc>
                <a:spcPct val="93000"/>
              </a:lnSpc>
              <a:buSzPct val="100000"/>
              <a:defRPr/>
            </a:pPr>
            <a:r>
              <a:rPr lang="it-IT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	GOES 10 </a:t>
            </a:r>
            <a:r>
              <a:rPr lang="it-IT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prot</a:t>
            </a:r>
            <a:r>
              <a:rPr lang="it-IT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				03:20 UT</a:t>
            </a:r>
          </a:p>
          <a:p>
            <a:pPr eaLnBrk="1">
              <a:lnSpc>
                <a:spcPct val="93000"/>
              </a:lnSpc>
              <a:buSzPct val="100000"/>
              <a:defRPr/>
            </a:pPr>
            <a:r>
              <a:rPr lang="it-IT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	GOES 11 </a:t>
            </a:r>
            <a:r>
              <a:rPr lang="it-IT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prot</a:t>
            </a:r>
            <a:r>
              <a:rPr lang="it-IT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				03:20 UT</a:t>
            </a:r>
          </a:p>
          <a:p>
            <a:pPr eaLnBrk="1">
              <a:lnSpc>
                <a:spcPct val="93000"/>
              </a:lnSpc>
              <a:buSzPct val="100000"/>
              <a:defRPr/>
            </a:pPr>
            <a:r>
              <a:rPr lang="it-IT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	PAMELA						03:18 – 03:29 UT</a:t>
            </a:r>
          </a:p>
        </p:txBody>
      </p:sp>
      <p:sp>
        <p:nvSpPr>
          <p:cNvPr id="58373" name="Line 4"/>
          <p:cNvSpPr>
            <a:spLocks noChangeShapeType="1"/>
          </p:cNvSpPr>
          <p:nvPr/>
        </p:nvSpPr>
        <p:spPr bwMode="auto">
          <a:xfrm flipH="1">
            <a:off x="728664" y="479425"/>
            <a:ext cx="835025" cy="1588"/>
          </a:xfrm>
          <a:prstGeom prst="line">
            <a:avLst/>
          </a:prstGeom>
          <a:noFill/>
          <a:ln w="360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8374" name="Line 5"/>
          <p:cNvSpPr>
            <a:spLocks noChangeShapeType="1"/>
          </p:cNvSpPr>
          <p:nvPr/>
        </p:nvSpPr>
        <p:spPr bwMode="auto">
          <a:xfrm flipH="1">
            <a:off x="728664" y="741364"/>
            <a:ext cx="835025" cy="1587"/>
          </a:xfrm>
          <a:prstGeom prst="line">
            <a:avLst/>
          </a:prstGeom>
          <a:noFill/>
          <a:ln w="360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8375" name="Line 6"/>
          <p:cNvSpPr>
            <a:spLocks noChangeShapeType="1"/>
          </p:cNvSpPr>
          <p:nvPr/>
        </p:nvSpPr>
        <p:spPr bwMode="auto">
          <a:xfrm flipH="1">
            <a:off x="728664" y="969964"/>
            <a:ext cx="835025" cy="1587"/>
          </a:xfrm>
          <a:prstGeom prst="line">
            <a:avLst/>
          </a:prstGeom>
          <a:noFill/>
          <a:ln w="36000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8376" name="Line 7"/>
          <p:cNvSpPr>
            <a:spLocks noChangeShapeType="1"/>
          </p:cNvSpPr>
          <p:nvPr/>
        </p:nvSpPr>
        <p:spPr bwMode="auto">
          <a:xfrm flipH="1">
            <a:off x="728664" y="1198564"/>
            <a:ext cx="835025" cy="1587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8377" name="Line 8"/>
          <p:cNvSpPr>
            <a:spLocks noChangeShapeType="1"/>
          </p:cNvSpPr>
          <p:nvPr/>
        </p:nvSpPr>
        <p:spPr bwMode="auto">
          <a:xfrm flipH="1">
            <a:off x="728664" y="1427164"/>
            <a:ext cx="835025" cy="1587"/>
          </a:xfrm>
          <a:prstGeom prst="line">
            <a:avLst/>
          </a:prstGeom>
          <a:noFill/>
          <a:ln w="360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73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Footer Placeholder 2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873" indent="-28572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82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34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187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40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492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45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797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mtClean="0"/>
              <a:t>M. Casolino, INFN &amp; University Roma Tor Vergata</a:t>
            </a:r>
          </a:p>
        </p:txBody>
      </p:sp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1389063"/>
            <a:ext cx="7400925" cy="501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9396" name="Text Box 3"/>
          <p:cNvSpPr txBox="1">
            <a:spLocks noChangeArrowheads="1"/>
          </p:cNvSpPr>
          <p:nvPr/>
        </p:nvSpPr>
        <p:spPr bwMode="auto">
          <a:xfrm>
            <a:off x="785813" y="339725"/>
            <a:ext cx="5497512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1" tIns="55183" rIns="81631" bIns="40816"/>
          <a:lstStyle>
            <a:lvl1pPr defTabSz="414338" eaLnBrk="0" hangingPunct="0">
              <a:tabLst>
                <a:tab pos="0" algn="l"/>
                <a:tab pos="655638" algn="l"/>
                <a:tab pos="1311275" algn="l"/>
                <a:tab pos="1968500" algn="l"/>
                <a:tab pos="2625725" algn="l"/>
                <a:tab pos="3281363" algn="l"/>
                <a:tab pos="3940175" algn="l"/>
                <a:tab pos="4595813" algn="l"/>
                <a:tab pos="5251450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  <a:tab pos="8709025" algn="l"/>
                <a:tab pos="9123363" algn="l"/>
                <a:tab pos="953928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14338" eaLnBrk="0" hangingPunct="0">
              <a:tabLst>
                <a:tab pos="0" algn="l"/>
                <a:tab pos="655638" algn="l"/>
                <a:tab pos="1311275" algn="l"/>
                <a:tab pos="1968500" algn="l"/>
                <a:tab pos="2625725" algn="l"/>
                <a:tab pos="3281363" algn="l"/>
                <a:tab pos="3940175" algn="l"/>
                <a:tab pos="4595813" algn="l"/>
                <a:tab pos="5251450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  <a:tab pos="8709025" algn="l"/>
                <a:tab pos="9123363" algn="l"/>
                <a:tab pos="953928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14338" eaLnBrk="0" hangingPunct="0">
              <a:tabLst>
                <a:tab pos="0" algn="l"/>
                <a:tab pos="655638" algn="l"/>
                <a:tab pos="1311275" algn="l"/>
                <a:tab pos="1968500" algn="l"/>
                <a:tab pos="2625725" algn="l"/>
                <a:tab pos="3281363" algn="l"/>
                <a:tab pos="3940175" algn="l"/>
                <a:tab pos="4595813" algn="l"/>
                <a:tab pos="5251450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  <a:tab pos="8709025" algn="l"/>
                <a:tab pos="9123363" algn="l"/>
                <a:tab pos="953928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14338" eaLnBrk="0" hangingPunct="0">
              <a:tabLst>
                <a:tab pos="0" algn="l"/>
                <a:tab pos="655638" algn="l"/>
                <a:tab pos="1311275" algn="l"/>
                <a:tab pos="1968500" algn="l"/>
                <a:tab pos="2625725" algn="l"/>
                <a:tab pos="3281363" algn="l"/>
                <a:tab pos="3940175" algn="l"/>
                <a:tab pos="4595813" algn="l"/>
                <a:tab pos="5251450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  <a:tab pos="8709025" algn="l"/>
                <a:tab pos="9123363" algn="l"/>
                <a:tab pos="953928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14338" eaLnBrk="0" hangingPunct="0">
              <a:tabLst>
                <a:tab pos="0" algn="l"/>
                <a:tab pos="655638" algn="l"/>
                <a:tab pos="1311275" algn="l"/>
                <a:tab pos="1968500" algn="l"/>
                <a:tab pos="2625725" algn="l"/>
                <a:tab pos="3281363" algn="l"/>
                <a:tab pos="3940175" algn="l"/>
                <a:tab pos="4595813" algn="l"/>
                <a:tab pos="5251450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  <a:tab pos="8709025" algn="l"/>
                <a:tab pos="9123363" algn="l"/>
                <a:tab pos="953928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55638" algn="l"/>
                <a:tab pos="1311275" algn="l"/>
                <a:tab pos="1968500" algn="l"/>
                <a:tab pos="2625725" algn="l"/>
                <a:tab pos="3281363" algn="l"/>
                <a:tab pos="3940175" algn="l"/>
                <a:tab pos="4595813" algn="l"/>
                <a:tab pos="5251450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  <a:tab pos="8709025" algn="l"/>
                <a:tab pos="9123363" algn="l"/>
                <a:tab pos="953928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55638" algn="l"/>
                <a:tab pos="1311275" algn="l"/>
                <a:tab pos="1968500" algn="l"/>
                <a:tab pos="2625725" algn="l"/>
                <a:tab pos="3281363" algn="l"/>
                <a:tab pos="3940175" algn="l"/>
                <a:tab pos="4595813" algn="l"/>
                <a:tab pos="5251450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  <a:tab pos="8709025" algn="l"/>
                <a:tab pos="9123363" algn="l"/>
                <a:tab pos="953928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55638" algn="l"/>
                <a:tab pos="1311275" algn="l"/>
                <a:tab pos="1968500" algn="l"/>
                <a:tab pos="2625725" algn="l"/>
                <a:tab pos="3281363" algn="l"/>
                <a:tab pos="3940175" algn="l"/>
                <a:tab pos="4595813" algn="l"/>
                <a:tab pos="5251450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  <a:tab pos="8709025" algn="l"/>
                <a:tab pos="9123363" algn="l"/>
                <a:tab pos="953928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55638" algn="l"/>
                <a:tab pos="1311275" algn="l"/>
                <a:tab pos="1968500" algn="l"/>
                <a:tab pos="2625725" algn="l"/>
                <a:tab pos="3281363" algn="l"/>
                <a:tab pos="3940175" algn="l"/>
                <a:tab pos="4595813" algn="l"/>
                <a:tab pos="5251450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  <a:tab pos="8709025" algn="l"/>
                <a:tab pos="9123363" algn="l"/>
                <a:tab pos="953928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>
              <a:lnSpc>
                <a:spcPct val="93000"/>
              </a:lnSpc>
              <a:buSzPct val="100000"/>
            </a:pPr>
            <a:r>
              <a:rPr lang="it-IT" sz="1600">
                <a:solidFill>
                  <a:srgbClr val="000000"/>
                </a:solidFill>
              </a:rPr>
              <a:t>		Neutron monitors (Vas</a:t>
            </a:r>
            <a:r>
              <a:rPr lang="en-US" sz="1600">
                <a:solidFill>
                  <a:srgbClr val="000000"/>
                </a:solidFill>
              </a:rPr>
              <a:t>henyuk</a:t>
            </a:r>
            <a:r>
              <a:rPr lang="it-IT" sz="1600">
                <a:solidFill>
                  <a:srgbClr val="000000"/>
                </a:solidFill>
              </a:rPr>
              <a:t>)	04:00 UT</a:t>
            </a:r>
          </a:p>
          <a:p>
            <a:pPr eaLnBrk="1">
              <a:lnSpc>
                <a:spcPct val="93000"/>
              </a:lnSpc>
              <a:buSzPct val="100000"/>
            </a:pPr>
            <a:r>
              <a:rPr lang="it-IT" sz="1600">
                <a:solidFill>
                  <a:srgbClr val="000000"/>
                </a:solidFill>
              </a:rPr>
              <a:t>		IceTop						04:06 – 04:18 UT</a:t>
            </a:r>
          </a:p>
          <a:p>
            <a:pPr eaLnBrk="1">
              <a:lnSpc>
                <a:spcPct val="93000"/>
              </a:lnSpc>
              <a:buSzPct val="100000"/>
            </a:pPr>
            <a:r>
              <a:rPr lang="it-IT" sz="1600">
                <a:solidFill>
                  <a:srgbClr val="000000"/>
                </a:solidFill>
              </a:rPr>
              <a:t>		GOES 10 prot.				04:05 UT</a:t>
            </a:r>
          </a:p>
          <a:p>
            <a:pPr eaLnBrk="1">
              <a:lnSpc>
                <a:spcPct val="93000"/>
              </a:lnSpc>
              <a:buSzPct val="100000"/>
            </a:pPr>
            <a:r>
              <a:rPr lang="it-IT" sz="1600">
                <a:solidFill>
                  <a:srgbClr val="000000"/>
                </a:solidFill>
              </a:rPr>
              <a:t>		GOES 11 prot.				04:05 UT</a:t>
            </a:r>
          </a:p>
          <a:p>
            <a:pPr eaLnBrk="1">
              <a:lnSpc>
                <a:spcPct val="93000"/>
              </a:lnSpc>
              <a:buSzPct val="100000"/>
            </a:pPr>
            <a:r>
              <a:rPr lang="it-IT" sz="1600">
                <a:solidFill>
                  <a:srgbClr val="000000"/>
                </a:solidFill>
              </a:rPr>
              <a:t>		PAMELA						04:06 – 04:18 UT</a:t>
            </a:r>
          </a:p>
        </p:txBody>
      </p:sp>
      <p:sp>
        <p:nvSpPr>
          <p:cNvPr id="59397" name="Line 4"/>
          <p:cNvSpPr>
            <a:spLocks noChangeShapeType="1"/>
          </p:cNvSpPr>
          <p:nvPr/>
        </p:nvSpPr>
        <p:spPr bwMode="auto">
          <a:xfrm flipH="1">
            <a:off x="728664" y="479425"/>
            <a:ext cx="835025" cy="1588"/>
          </a:xfrm>
          <a:prstGeom prst="line">
            <a:avLst/>
          </a:prstGeom>
          <a:noFill/>
          <a:ln w="360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9398" name="Line 5"/>
          <p:cNvSpPr>
            <a:spLocks noChangeShapeType="1"/>
          </p:cNvSpPr>
          <p:nvPr/>
        </p:nvSpPr>
        <p:spPr bwMode="auto">
          <a:xfrm flipH="1">
            <a:off x="728664" y="741364"/>
            <a:ext cx="835025" cy="1587"/>
          </a:xfrm>
          <a:prstGeom prst="line">
            <a:avLst/>
          </a:prstGeom>
          <a:noFill/>
          <a:ln w="360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9399" name="Line 6"/>
          <p:cNvSpPr>
            <a:spLocks noChangeShapeType="1"/>
          </p:cNvSpPr>
          <p:nvPr/>
        </p:nvSpPr>
        <p:spPr bwMode="auto">
          <a:xfrm flipH="1">
            <a:off x="728664" y="969964"/>
            <a:ext cx="835025" cy="1587"/>
          </a:xfrm>
          <a:prstGeom prst="line">
            <a:avLst/>
          </a:prstGeom>
          <a:noFill/>
          <a:ln w="36000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9400" name="Line 7"/>
          <p:cNvSpPr>
            <a:spLocks noChangeShapeType="1"/>
          </p:cNvSpPr>
          <p:nvPr/>
        </p:nvSpPr>
        <p:spPr bwMode="auto">
          <a:xfrm flipH="1">
            <a:off x="728664" y="1198564"/>
            <a:ext cx="835025" cy="1587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9401" name="Line 8"/>
          <p:cNvSpPr>
            <a:spLocks noChangeShapeType="1"/>
          </p:cNvSpPr>
          <p:nvPr/>
        </p:nvSpPr>
        <p:spPr bwMode="auto">
          <a:xfrm flipH="1">
            <a:off x="728664" y="1427164"/>
            <a:ext cx="835025" cy="1587"/>
          </a:xfrm>
          <a:prstGeom prst="line">
            <a:avLst/>
          </a:prstGeom>
          <a:noFill/>
          <a:ln w="360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9402" name="Line 9"/>
          <p:cNvSpPr>
            <a:spLocks noChangeShapeType="1"/>
          </p:cNvSpPr>
          <p:nvPr/>
        </p:nvSpPr>
        <p:spPr bwMode="auto">
          <a:xfrm flipH="1">
            <a:off x="728664" y="479425"/>
            <a:ext cx="835025" cy="1588"/>
          </a:xfrm>
          <a:prstGeom prst="line">
            <a:avLst/>
          </a:prstGeom>
          <a:noFill/>
          <a:ln w="360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9403" name="Line 10"/>
          <p:cNvSpPr>
            <a:spLocks noChangeShapeType="1"/>
          </p:cNvSpPr>
          <p:nvPr/>
        </p:nvSpPr>
        <p:spPr bwMode="auto">
          <a:xfrm flipH="1">
            <a:off x="728664" y="741364"/>
            <a:ext cx="835025" cy="1587"/>
          </a:xfrm>
          <a:prstGeom prst="line">
            <a:avLst/>
          </a:prstGeom>
          <a:noFill/>
          <a:ln w="360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9404" name="Line 11"/>
          <p:cNvSpPr>
            <a:spLocks noChangeShapeType="1"/>
          </p:cNvSpPr>
          <p:nvPr/>
        </p:nvSpPr>
        <p:spPr bwMode="auto">
          <a:xfrm flipH="1">
            <a:off x="728664" y="969964"/>
            <a:ext cx="835025" cy="1587"/>
          </a:xfrm>
          <a:prstGeom prst="line">
            <a:avLst/>
          </a:prstGeom>
          <a:noFill/>
          <a:ln w="36000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9405" name="Line 12"/>
          <p:cNvSpPr>
            <a:spLocks noChangeShapeType="1"/>
          </p:cNvSpPr>
          <p:nvPr/>
        </p:nvSpPr>
        <p:spPr bwMode="auto">
          <a:xfrm flipH="1">
            <a:off x="728664" y="1198564"/>
            <a:ext cx="835025" cy="1587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9406" name="Line 13"/>
          <p:cNvSpPr>
            <a:spLocks noChangeShapeType="1"/>
          </p:cNvSpPr>
          <p:nvPr/>
        </p:nvSpPr>
        <p:spPr bwMode="auto">
          <a:xfrm flipH="1">
            <a:off x="728664" y="1427164"/>
            <a:ext cx="835025" cy="1587"/>
          </a:xfrm>
          <a:prstGeom prst="line">
            <a:avLst/>
          </a:prstGeom>
          <a:noFill/>
          <a:ln w="360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2982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Footer Placeholder 2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873" indent="-28572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82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34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187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40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492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45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797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mtClean="0"/>
              <a:t>M. Casolino, INFN &amp; University Roma Tor Vergata</a:t>
            </a:r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1389063"/>
            <a:ext cx="7400925" cy="501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0420" name="Text Box 3"/>
          <p:cNvSpPr txBox="1">
            <a:spLocks noChangeArrowheads="1"/>
          </p:cNvSpPr>
          <p:nvPr/>
        </p:nvSpPr>
        <p:spPr bwMode="auto">
          <a:xfrm>
            <a:off x="785813" y="339725"/>
            <a:ext cx="5497512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1" tIns="55183" rIns="81631" bIns="40816"/>
          <a:lstStyle>
            <a:lvl1pPr defTabSz="414338" eaLnBrk="0" hangingPunct="0">
              <a:tabLst>
                <a:tab pos="0" algn="l"/>
                <a:tab pos="655638" algn="l"/>
                <a:tab pos="1311275" algn="l"/>
                <a:tab pos="1968500" algn="l"/>
                <a:tab pos="2625725" algn="l"/>
                <a:tab pos="3281363" algn="l"/>
                <a:tab pos="3940175" algn="l"/>
                <a:tab pos="4595813" algn="l"/>
                <a:tab pos="5251450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  <a:tab pos="8709025" algn="l"/>
                <a:tab pos="9123363" algn="l"/>
                <a:tab pos="953928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14338" eaLnBrk="0" hangingPunct="0">
              <a:tabLst>
                <a:tab pos="0" algn="l"/>
                <a:tab pos="655638" algn="l"/>
                <a:tab pos="1311275" algn="l"/>
                <a:tab pos="1968500" algn="l"/>
                <a:tab pos="2625725" algn="l"/>
                <a:tab pos="3281363" algn="l"/>
                <a:tab pos="3940175" algn="l"/>
                <a:tab pos="4595813" algn="l"/>
                <a:tab pos="5251450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  <a:tab pos="8709025" algn="l"/>
                <a:tab pos="9123363" algn="l"/>
                <a:tab pos="953928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14338" eaLnBrk="0" hangingPunct="0">
              <a:tabLst>
                <a:tab pos="0" algn="l"/>
                <a:tab pos="655638" algn="l"/>
                <a:tab pos="1311275" algn="l"/>
                <a:tab pos="1968500" algn="l"/>
                <a:tab pos="2625725" algn="l"/>
                <a:tab pos="3281363" algn="l"/>
                <a:tab pos="3940175" algn="l"/>
                <a:tab pos="4595813" algn="l"/>
                <a:tab pos="5251450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  <a:tab pos="8709025" algn="l"/>
                <a:tab pos="9123363" algn="l"/>
                <a:tab pos="953928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14338" eaLnBrk="0" hangingPunct="0">
              <a:tabLst>
                <a:tab pos="0" algn="l"/>
                <a:tab pos="655638" algn="l"/>
                <a:tab pos="1311275" algn="l"/>
                <a:tab pos="1968500" algn="l"/>
                <a:tab pos="2625725" algn="l"/>
                <a:tab pos="3281363" algn="l"/>
                <a:tab pos="3940175" algn="l"/>
                <a:tab pos="4595813" algn="l"/>
                <a:tab pos="5251450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  <a:tab pos="8709025" algn="l"/>
                <a:tab pos="9123363" algn="l"/>
                <a:tab pos="953928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14338" eaLnBrk="0" hangingPunct="0">
              <a:tabLst>
                <a:tab pos="0" algn="l"/>
                <a:tab pos="655638" algn="l"/>
                <a:tab pos="1311275" algn="l"/>
                <a:tab pos="1968500" algn="l"/>
                <a:tab pos="2625725" algn="l"/>
                <a:tab pos="3281363" algn="l"/>
                <a:tab pos="3940175" algn="l"/>
                <a:tab pos="4595813" algn="l"/>
                <a:tab pos="5251450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  <a:tab pos="8709025" algn="l"/>
                <a:tab pos="9123363" algn="l"/>
                <a:tab pos="953928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55638" algn="l"/>
                <a:tab pos="1311275" algn="l"/>
                <a:tab pos="1968500" algn="l"/>
                <a:tab pos="2625725" algn="l"/>
                <a:tab pos="3281363" algn="l"/>
                <a:tab pos="3940175" algn="l"/>
                <a:tab pos="4595813" algn="l"/>
                <a:tab pos="5251450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  <a:tab pos="8709025" algn="l"/>
                <a:tab pos="9123363" algn="l"/>
                <a:tab pos="953928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55638" algn="l"/>
                <a:tab pos="1311275" algn="l"/>
                <a:tab pos="1968500" algn="l"/>
                <a:tab pos="2625725" algn="l"/>
                <a:tab pos="3281363" algn="l"/>
                <a:tab pos="3940175" algn="l"/>
                <a:tab pos="4595813" algn="l"/>
                <a:tab pos="5251450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  <a:tab pos="8709025" algn="l"/>
                <a:tab pos="9123363" algn="l"/>
                <a:tab pos="953928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55638" algn="l"/>
                <a:tab pos="1311275" algn="l"/>
                <a:tab pos="1968500" algn="l"/>
                <a:tab pos="2625725" algn="l"/>
                <a:tab pos="3281363" algn="l"/>
                <a:tab pos="3940175" algn="l"/>
                <a:tab pos="4595813" algn="l"/>
                <a:tab pos="5251450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  <a:tab pos="8709025" algn="l"/>
                <a:tab pos="9123363" algn="l"/>
                <a:tab pos="953928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55638" algn="l"/>
                <a:tab pos="1311275" algn="l"/>
                <a:tab pos="1968500" algn="l"/>
                <a:tab pos="2625725" algn="l"/>
                <a:tab pos="3281363" algn="l"/>
                <a:tab pos="3940175" algn="l"/>
                <a:tab pos="4595813" algn="l"/>
                <a:tab pos="5251450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  <a:tab pos="8709025" algn="l"/>
                <a:tab pos="9123363" algn="l"/>
                <a:tab pos="953928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>
              <a:lnSpc>
                <a:spcPct val="93000"/>
              </a:lnSpc>
              <a:buSzPct val="100000"/>
            </a:pPr>
            <a:r>
              <a:rPr lang="it-IT" sz="1600">
                <a:solidFill>
                  <a:srgbClr val="000000"/>
                </a:solidFill>
              </a:rPr>
              <a:t>		</a:t>
            </a:r>
          </a:p>
          <a:p>
            <a:pPr eaLnBrk="1">
              <a:lnSpc>
                <a:spcPct val="93000"/>
              </a:lnSpc>
              <a:buSzPct val="100000"/>
            </a:pPr>
            <a:r>
              <a:rPr lang="it-IT" sz="1600">
                <a:solidFill>
                  <a:srgbClr val="000000"/>
                </a:solidFill>
              </a:rPr>
              <a:t>		Neutron monitors (Vas</a:t>
            </a:r>
            <a:r>
              <a:rPr lang="en-US" sz="1600">
                <a:solidFill>
                  <a:srgbClr val="000000"/>
                </a:solidFill>
              </a:rPr>
              <a:t>henyuk</a:t>
            </a:r>
            <a:r>
              <a:rPr lang="it-IT" sz="1600">
                <a:solidFill>
                  <a:srgbClr val="000000"/>
                </a:solidFill>
              </a:rPr>
              <a:t>)	05:00 UT</a:t>
            </a:r>
          </a:p>
          <a:p>
            <a:pPr eaLnBrk="1">
              <a:lnSpc>
                <a:spcPct val="93000"/>
              </a:lnSpc>
              <a:buSzPct val="100000"/>
            </a:pPr>
            <a:r>
              <a:rPr lang="it-IT" sz="1600">
                <a:solidFill>
                  <a:srgbClr val="000000"/>
                </a:solidFill>
              </a:rPr>
              <a:t>		GOES 10 prot.				04:55 UT</a:t>
            </a:r>
          </a:p>
          <a:p>
            <a:pPr eaLnBrk="1">
              <a:lnSpc>
                <a:spcPct val="93000"/>
              </a:lnSpc>
              <a:buSzPct val="100000"/>
            </a:pPr>
            <a:r>
              <a:rPr lang="it-IT" sz="1600">
                <a:solidFill>
                  <a:srgbClr val="000000"/>
                </a:solidFill>
              </a:rPr>
              <a:t>		GOES 11 prot.				04:55 UT</a:t>
            </a:r>
          </a:p>
          <a:p>
            <a:pPr eaLnBrk="1">
              <a:lnSpc>
                <a:spcPct val="93000"/>
              </a:lnSpc>
              <a:buSzPct val="100000"/>
            </a:pPr>
            <a:r>
              <a:rPr lang="it-IT" sz="1600">
                <a:solidFill>
                  <a:srgbClr val="000000"/>
                </a:solidFill>
              </a:rPr>
              <a:t>		PAMELA						04:53 – 04:59 UT</a:t>
            </a:r>
          </a:p>
        </p:txBody>
      </p:sp>
      <p:sp>
        <p:nvSpPr>
          <p:cNvPr id="60421" name="Line 4"/>
          <p:cNvSpPr>
            <a:spLocks noChangeShapeType="1"/>
          </p:cNvSpPr>
          <p:nvPr/>
        </p:nvSpPr>
        <p:spPr bwMode="auto">
          <a:xfrm flipH="1">
            <a:off x="728664" y="741364"/>
            <a:ext cx="835025" cy="1587"/>
          </a:xfrm>
          <a:prstGeom prst="line">
            <a:avLst/>
          </a:prstGeom>
          <a:noFill/>
          <a:ln w="360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60422" name="Line 5"/>
          <p:cNvSpPr>
            <a:spLocks noChangeShapeType="1"/>
          </p:cNvSpPr>
          <p:nvPr/>
        </p:nvSpPr>
        <p:spPr bwMode="auto">
          <a:xfrm flipH="1">
            <a:off x="728664" y="969964"/>
            <a:ext cx="835025" cy="1587"/>
          </a:xfrm>
          <a:prstGeom prst="line">
            <a:avLst/>
          </a:prstGeom>
          <a:noFill/>
          <a:ln w="36000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60423" name="Line 6"/>
          <p:cNvSpPr>
            <a:spLocks noChangeShapeType="1"/>
          </p:cNvSpPr>
          <p:nvPr/>
        </p:nvSpPr>
        <p:spPr bwMode="auto">
          <a:xfrm flipH="1">
            <a:off x="728664" y="1198564"/>
            <a:ext cx="835025" cy="1587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60424" name="Line 7"/>
          <p:cNvSpPr>
            <a:spLocks noChangeShapeType="1"/>
          </p:cNvSpPr>
          <p:nvPr/>
        </p:nvSpPr>
        <p:spPr bwMode="auto">
          <a:xfrm flipH="1">
            <a:off x="728664" y="1427164"/>
            <a:ext cx="835025" cy="1587"/>
          </a:xfrm>
          <a:prstGeom prst="line">
            <a:avLst/>
          </a:prstGeom>
          <a:noFill/>
          <a:ln w="360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4019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2" name="Text Box 2050"/>
          <p:cNvSpPr txBox="1">
            <a:spLocks noChangeArrowheads="1"/>
          </p:cNvSpPr>
          <p:nvPr/>
        </p:nvSpPr>
        <p:spPr bwMode="auto">
          <a:xfrm>
            <a:off x="152401" y="1676400"/>
            <a:ext cx="7391400" cy="4673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68375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539875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111375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682875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140075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597275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4054475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511675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kumimoji="1" lang="en-US" sz="2300">
              <a:solidFill>
                <a:srgbClr val="000000"/>
              </a:solidFill>
              <a:latin typeface="Arial" pitchFamily="34" charset="0"/>
              <a:ea typeface="Osaka" pitchFamily="1" charset="-128"/>
            </a:endParaRPr>
          </a:p>
          <a:p>
            <a:pPr>
              <a:spcBef>
                <a:spcPct val="50000"/>
              </a:spcBef>
              <a:buFont typeface="Times" pitchFamily="18" charset="0"/>
              <a:buNone/>
            </a:pPr>
            <a:r>
              <a:rPr kumimoji="1" lang="en-US" sz="2300">
                <a:solidFill>
                  <a:srgbClr val="000000"/>
                </a:solidFill>
                <a:latin typeface="Arial" pitchFamily="34" charset="0"/>
                <a:ea typeface="Osaka" pitchFamily="1" charset="-128"/>
              </a:rPr>
              <a:t>1) </a:t>
            </a:r>
            <a:r>
              <a:rPr kumimoji="1" lang="en-US" sz="2300">
                <a:solidFill>
                  <a:srgbClr val="FF0000"/>
                </a:solidFill>
                <a:latin typeface="Arial" pitchFamily="34" charset="0"/>
                <a:ea typeface="Osaka" pitchFamily="1" charset="-128"/>
              </a:rPr>
              <a:t>Direct violation of baryonic number  </a:t>
            </a:r>
          </a:p>
          <a:p>
            <a:pPr>
              <a:lnSpc>
                <a:spcPct val="40000"/>
              </a:lnSpc>
              <a:spcBef>
                <a:spcPct val="50000"/>
              </a:spcBef>
              <a:buFont typeface="Times" pitchFamily="18" charset="0"/>
              <a:buNone/>
            </a:pPr>
            <a:r>
              <a:rPr kumimoji="1" lang="en-US" sz="2300">
                <a:solidFill>
                  <a:srgbClr val="000000"/>
                </a:solidFill>
                <a:latin typeface="Arial" pitchFamily="34" charset="0"/>
                <a:ea typeface="Osaka" pitchFamily="1" charset="-128"/>
              </a:rPr>
              <a:t>	particle “X” decays breaking barion symmetry</a:t>
            </a:r>
          </a:p>
          <a:p>
            <a:pPr>
              <a:lnSpc>
                <a:spcPct val="40000"/>
              </a:lnSpc>
              <a:spcBef>
                <a:spcPct val="50000"/>
              </a:spcBef>
              <a:buFont typeface="Times" pitchFamily="18" charset="0"/>
              <a:buNone/>
            </a:pPr>
            <a:endParaRPr kumimoji="1" lang="en-US" sz="2300">
              <a:solidFill>
                <a:srgbClr val="000000"/>
              </a:solidFill>
              <a:latin typeface="Arial" pitchFamily="34" charset="0"/>
              <a:ea typeface="Osaka" pitchFamily="1" charset="-128"/>
            </a:endParaRPr>
          </a:p>
          <a:p>
            <a:pPr>
              <a:lnSpc>
                <a:spcPct val="40000"/>
              </a:lnSpc>
              <a:spcBef>
                <a:spcPct val="50000"/>
              </a:spcBef>
              <a:buFont typeface="Times" pitchFamily="18" charset="0"/>
              <a:buNone/>
            </a:pPr>
            <a:r>
              <a:rPr kumimoji="1" lang="en-US" sz="2300">
                <a:solidFill>
                  <a:srgbClr val="000000"/>
                </a:solidFill>
                <a:latin typeface="Arial" pitchFamily="34" charset="0"/>
                <a:ea typeface="Osaka" pitchFamily="1" charset="-128"/>
              </a:rPr>
              <a:t>2) </a:t>
            </a:r>
            <a:r>
              <a:rPr kumimoji="1" lang="en-US" sz="2300">
                <a:solidFill>
                  <a:srgbClr val="FF0000"/>
                </a:solidFill>
                <a:latin typeface="Arial" pitchFamily="34" charset="0"/>
                <a:ea typeface="Osaka" pitchFamily="1" charset="-128"/>
              </a:rPr>
              <a:t>CP violation</a:t>
            </a:r>
            <a:endParaRPr kumimoji="1" lang="en-US" sz="2300">
              <a:solidFill>
                <a:srgbClr val="000000"/>
              </a:solidFill>
              <a:latin typeface="Arial" pitchFamily="34" charset="0"/>
              <a:ea typeface="Osaka" pitchFamily="1" charset="-128"/>
            </a:endParaRPr>
          </a:p>
          <a:p>
            <a:pPr>
              <a:lnSpc>
                <a:spcPct val="70000"/>
              </a:lnSpc>
              <a:spcBef>
                <a:spcPct val="50000"/>
              </a:spcBef>
              <a:buFont typeface="Times" pitchFamily="18" charset="0"/>
              <a:buNone/>
            </a:pPr>
            <a:r>
              <a:rPr kumimoji="1" lang="en-US" sz="2300">
                <a:solidFill>
                  <a:srgbClr val="000000"/>
                </a:solidFill>
                <a:latin typeface="Arial" pitchFamily="34" charset="0"/>
                <a:ea typeface="Osaka" pitchFamily="1" charset="-128"/>
              </a:rPr>
              <a:t>	to avoid specular antiparticle decay  </a:t>
            </a:r>
          </a:p>
          <a:p>
            <a:pPr>
              <a:spcBef>
                <a:spcPct val="50000"/>
              </a:spcBef>
              <a:buFont typeface="Times" pitchFamily="18" charset="0"/>
              <a:buNone/>
            </a:pPr>
            <a:r>
              <a:rPr kumimoji="1" lang="en-US" sz="2300">
                <a:solidFill>
                  <a:srgbClr val="000000"/>
                </a:solidFill>
                <a:latin typeface="Arial" pitchFamily="34" charset="0"/>
                <a:ea typeface="Osaka" pitchFamily="1" charset="-128"/>
              </a:rPr>
              <a:t>3) </a:t>
            </a:r>
            <a:r>
              <a:rPr kumimoji="1" lang="en-US" sz="2300">
                <a:solidFill>
                  <a:srgbClr val="FF0000"/>
                </a:solidFill>
                <a:latin typeface="Arial" pitchFamily="34" charset="0"/>
                <a:ea typeface="Osaka" pitchFamily="1" charset="-128"/>
              </a:rPr>
              <a:t>Non thermal equilibrium at a given time  </a:t>
            </a:r>
            <a:endParaRPr kumimoji="1" lang="en-US" sz="2300">
              <a:solidFill>
                <a:srgbClr val="000000"/>
              </a:solidFill>
              <a:latin typeface="Arial" pitchFamily="34" charset="0"/>
              <a:ea typeface="Osaka" pitchFamily="1" charset="-128"/>
            </a:endParaRPr>
          </a:p>
          <a:p>
            <a:pPr>
              <a:lnSpc>
                <a:spcPct val="70000"/>
              </a:lnSpc>
              <a:spcBef>
                <a:spcPct val="50000"/>
              </a:spcBef>
              <a:buFont typeface="Times" pitchFamily="18" charset="0"/>
              <a:buNone/>
            </a:pPr>
            <a:r>
              <a:rPr kumimoji="1" lang="en-US" sz="2300">
                <a:solidFill>
                  <a:srgbClr val="000000"/>
                </a:solidFill>
                <a:latin typeface="Arial" pitchFamily="34" charset="0"/>
                <a:ea typeface="Osaka" pitchFamily="1" charset="-128"/>
              </a:rPr>
              <a:t>	To avoid barion compensation through inverse processes </a:t>
            </a:r>
          </a:p>
          <a:p>
            <a:pPr>
              <a:lnSpc>
                <a:spcPct val="70000"/>
              </a:lnSpc>
              <a:spcBef>
                <a:spcPct val="50000"/>
              </a:spcBef>
              <a:buFont typeface="Times" pitchFamily="18" charset="0"/>
              <a:buNone/>
            </a:pPr>
            <a:endParaRPr kumimoji="1" lang="en-US" sz="2300">
              <a:solidFill>
                <a:srgbClr val="000000"/>
              </a:solidFill>
              <a:latin typeface="Arial" pitchFamily="34" charset="0"/>
              <a:ea typeface="Osaka" pitchFamily="1" charset="-128"/>
            </a:endParaRPr>
          </a:p>
          <a:p>
            <a:pPr>
              <a:lnSpc>
                <a:spcPct val="70000"/>
              </a:lnSpc>
              <a:spcBef>
                <a:spcPct val="50000"/>
              </a:spcBef>
              <a:buFont typeface="Times" pitchFamily="18" charset="0"/>
              <a:buNone/>
            </a:pPr>
            <a:r>
              <a:rPr kumimoji="1" lang="en-US" sz="1800">
                <a:solidFill>
                  <a:srgbClr val="000000"/>
                </a:solidFill>
                <a:latin typeface="Arial" pitchFamily="34" charset="0"/>
                <a:ea typeface="+mn-ea"/>
              </a:rPr>
              <a:t>Sakharov, A.D. 1967, J. of Exper. and Theo. Phys. Letters, 5, 24-28, </a:t>
            </a:r>
            <a:br>
              <a:rPr kumimoji="1" lang="en-US" sz="1800">
                <a:solidFill>
                  <a:srgbClr val="000000"/>
                </a:solidFill>
                <a:latin typeface="Arial" pitchFamily="34" charset="0"/>
                <a:ea typeface="+mn-ea"/>
              </a:rPr>
            </a:br>
            <a:r>
              <a:rPr kumimoji="1" lang="en-US" sz="1200">
                <a:solidFill>
                  <a:srgbClr val="000000"/>
                </a:solidFill>
                <a:latin typeface="Arial" pitchFamily="34" charset="0"/>
                <a:ea typeface="+mn-ea"/>
              </a:rPr>
              <a:t>“Violation of CP Invariance, C Asymmetry, and Baryon Asymmetry of the Universe”</a:t>
            </a:r>
          </a:p>
          <a:p>
            <a:pPr algn="r">
              <a:lnSpc>
                <a:spcPct val="90000"/>
              </a:lnSpc>
              <a:spcBef>
                <a:spcPct val="50000"/>
              </a:spcBef>
              <a:buFont typeface="Times" pitchFamily="18" charset="0"/>
              <a:buNone/>
            </a:pPr>
            <a:endParaRPr kumimoji="1" lang="en-US" sz="1200">
              <a:solidFill>
                <a:srgbClr val="000000"/>
              </a:solidFill>
              <a:latin typeface="Arial" pitchFamily="34" charset="0"/>
              <a:ea typeface="+mn-ea"/>
            </a:endParaRPr>
          </a:p>
        </p:txBody>
      </p:sp>
      <p:sp>
        <p:nvSpPr>
          <p:cNvPr id="552963" name="Rectangle 2051"/>
          <p:cNvSpPr>
            <a:spLocks noChangeArrowheads="1"/>
          </p:cNvSpPr>
          <p:nvPr/>
        </p:nvSpPr>
        <p:spPr bwMode="auto">
          <a:xfrm>
            <a:off x="0" y="76200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45715" rIns="0" bIns="45715" anchor="ctr"/>
          <a:lstStyle/>
          <a:p>
            <a:pPr algn="ctr"/>
            <a:r>
              <a:rPr lang="en-US" sz="4200">
                <a:solidFill>
                  <a:srgbClr val="FFFFCC"/>
                </a:solidFill>
                <a:latin typeface="Times New Roman" pitchFamily="18" charset="0"/>
                <a:ea typeface="+mn-ea"/>
              </a:rPr>
              <a:t/>
            </a:r>
            <a:br>
              <a:rPr lang="en-US" sz="4200">
                <a:solidFill>
                  <a:srgbClr val="FFFFCC"/>
                </a:solidFill>
                <a:latin typeface="Times New Roman" pitchFamily="18" charset="0"/>
                <a:ea typeface="+mn-ea"/>
              </a:rPr>
            </a:br>
            <a:endParaRPr lang="en-US" sz="4200">
              <a:solidFill>
                <a:srgbClr val="FFFFCC"/>
              </a:solidFill>
              <a:latin typeface="Times New Roman" pitchFamily="18" charset="0"/>
              <a:ea typeface="+mn-ea"/>
            </a:endParaRPr>
          </a:p>
        </p:txBody>
      </p:sp>
      <p:pic>
        <p:nvPicPr>
          <p:cNvPr id="552964" name="Picture 20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1219200"/>
            <a:ext cx="142875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2965" name="Rectangle 2053"/>
          <p:cNvSpPr>
            <a:spLocks noChangeArrowheads="1"/>
          </p:cNvSpPr>
          <p:nvPr/>
        </p:nvSpPr>
        <p:spPr bwMode="auto">
          <a:xfrm>
            <a:off x="9144000" y="5334001"/>
            <a:ext cx="7689714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it-IT" smtClean="0">
                <a:solidFill>
                  <a:srgbClr val="000000"/>
                </a:solidFill>
                <a:latin typeface="Times New Roman" pitchFamily="18" charset="0"/>
                <a:ea typeface="+mn-ea"/>
              </a:rPr>
              <a:t>(</a:t>
            </a:r>
            <a:r>
              <a:rPr lang="it-IT" smtClean="0">
                <a:solidFill>
                  <a:srgbClr val="FFFFCC"/>
                </a:solidFill>
                <a:latin typeface="Times New Roman" pitchFamily="18" charset="0"/>
                <a:ea typeface="+mn-ea"/>
              </a:rPr>
              <a:t>Russian: Андре́й Дми́триевич Са́харов) (May 21, 1921 – December 14, 1989)</a:t>
            </a:r>
            <a:r>
              <a:rPr lang="it-IT" smtClean="0">
                <a:solidFill>
                  <a:srgbClr val="000000"/>
                </a:solidFill>
                <a:latin typeface="Times New Roman" pitchFamily="18" charset="0"/>
                <a:ea typeface="+mn-ea"/>
              </a:rPr>
              <a:t> </a:t>
            </a:r>
          </a:p>
        </p:txBody>
      </p:sp>
      <p:sp>
        <p:nvSpPr>
          <p:cNvPr id="552966" name="Text Box 2054"/>
          <p:cNvSpPr txBox="1">
            <a:spLocks noChangeArrowheads="1"/>
          </p:cNvSpPr>
          <p:nvPr/>
        </p:nvSpPr>
        <p:spPr bwMode="auto">
          <a:xfrm>
            <a:off x="1676400" y="1752600"/>
            <a:ext cx="33083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3000">
                <a:solidFill>
                  <a:srgbClr val="000000"/>
                </a:solidFill>
                <a:latin typeface="Times New Roman" pitchFamily="18" charset="0"/>
                <a:ea typeface="+mn-ea"/>
              </a:rPr>
              <a:t>Sakharov conditions</a:t>
            </a:r>
            <a:endParaRPr lang="it-IT" sz="3000">
              <a:solidFill>
                <a:srgbClr val="000000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552967" name="Rectangle 2055"/>
          <p:cNvSpPr>
            <a:spLocks noChangeArrowheads="1"/>
          </p:cNvSpPr>
          <p:nvPr/>
        </p:nvSpPr>
        <p:spPr bwMode="auto">
          <a:xfrm>
            <a:off x="323528" y="992777"/>
            <a:ext cx="7772400" cy="525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800" dirty="0">
                <a:solidFill>
                  <a:srgbClr val="FFFFCC"/>
                </a:solidFill>
                <a:latin typeface="Times New Roman" pitchFamily="18" charset="0"/>
                <a:ea typeface="+mn-ea"/>
              </a:rPr>
              <a:t>Matter / Antimatter Asymmetry in the Universe </a:t>
            </a:r>
          </a:p>
        </p:txBody>
      </p:sp>
      <p:sp>
        <p:nvSpPr>
          <p:cNvPr id="10" name="Text Box 1041"/>
          <p:cNvSpPr txBox="1">
            <a:spLocks noChangeArrowheads="1"/>
          </p:cNvSpPr>
          <p:nvPr/>
        </p:nvSpPr>
        <p:spPr bwMode="auto">
          <a:xfrm>
            <a:off x="899592" y="162129"/>
            <a:ext cx="5992326" cy="954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it-IT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Cosmological </a:t>
            </a:r>
            <a:r>
              <a:rPr lang="it-IT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scale, </a:t>
            </a:r>
            <a:endParaRPr lang="it-IT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beyond </a:t>
            </a:r>
            <a:r>
              <a:rPr lang="it-IT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Cosmic Microwave Background</a:t>
            </a:r>
            <a:endParaRPr lang="it-IT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09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Footer Placeholder 2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873" indent="-28572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82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34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187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40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492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45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797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mtClean="0"/>
              <a:t>M. Casolino, INFN &amp; University Roma Tor Vergata</a:t>
            </a:r>
          </a:p>
        </p:txBody>
      </p:sp>
      <p:pic>
        <p:nvPicPr>
          <p:cNvPr id="614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1389063"/>
            <a:ext cx="7400925" cy="501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444" name="Text Box 3"/>
          <p:cNvSpPr txBox="1">
            <a:spLocks noChangeArrowheads="1"/>
          </p:cNvSpPr>
          <p:nvPr/>
        </p:nvSpPr>
        <p:spPr bwMode="auto">
          <a:xfrm>
            <a:off x="785813" y="339725"/>
            <a:ext cx="5554662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1" tIns="55183" rIns="81631" bIns="40816"/>
          <a:lstStyle>
            <a:lvl1pPr defTabSz="414338" eaLnBrk="0" hangingPunct="0">
              <a:tabLst>
                <a:tab pos="0" algn="l"/>
                <a:tab pos="655638" algn="l"/>
                <a:tab pos="1311275" algn="l"/>
                <a:tab pos="1968500" algn="l"/>
                <a:tab pos="2625725" algn="l"/>
                <a:tab pos="3281363" algn="l"/>
                <a:tab pos="3940175" algn="l"/>
                <a:tab pos="4595813" algn="l"/>
                <a:tab pos="5251450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  <a:tab pos="8709025" algn="l"/>
                <a:tab pos="9123363" algn="l"/>
                <a:tab pos="953928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14338" eaLnBrk="0" hangingPunct="0">
              <a:tabLst>
                <a:tab pos="0" algn="l"/>
                <a:tab pos="655638" algn="l"/>
                <a:tab pos="1311275" algn="l"/>
                <a:tab pos="1968500" algn="l"/>
                <a:tab pos="2625725" algn="l"/>
                <a:tab pos="3281363" algn="l"/>
                <a:tab pos="3940175" algn="l"/>
                <a:tab pos="4595813" algn="l"/>
                <a:tab pos="5251450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  <a:tab pos="8709025" algn="l"/>
                <a:tab pos="9123363" algn="l"/>
                <a:tab pos="953928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14338" eaLnBrk="0" hangingPunct="0">
              <a:tabLst>
                <a:tab pos="0" algn="l"/>
                <a:tab pos="655638" algn="l"/>
                <a:tab pos="1311275" algn="l"/>
                <a:tab pos="1968500" algn="l"/>
                <a:tab pos="2625725" algn="l"/>
                <a:tab pos="3281363" algn="l"/>
                <a:tab pos="3940175" algn="l"/>
                <a:tab pos="4595813" algn="l"/>
                <a:tab pos="5251450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  <a:tab pos="8709025" algn="l"/>
                <a:tab pos="9123363" algn="l"/>
                <a:tab pos="953928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14338" eaLnBrk="0" hangingPunct="0">
              <a:tabLst>
                <a:tab pos="0" algn="l"/>
                <a:tab pos="655638" algn="l"/>
                <a:tab pos="1311275" algn="l"/>
                <a:tab pos="1968500" algn="l"/>
                <a:tab pos="2625725" algn="l"/>
                <a:tab pos="3281363" algn="l"/>
                <a:tab pos="3940175" algn="l"/>
                <a:tab pos="4595813" algn="l"/>
                <a:tab pos="5251450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  <a:tab pos="8709025" algn="l"/>
                <a:tab pos="9123363" algn="l"/>
                <a:tab pos="953928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14338" eaLnBrk="0" hangingPunct="0">
              <a:tabLst>
                <a:tab pos="0" algn="l"/>
                <a:tab pos="655638" algn="l"/>
                <a:tab pos="1311275" algn="l"/>
                <a:tab pos="1968500" algn="l"/>
                <a:tab pos="2625725" algn="l"/>
                <a:tab pos="3281363" algn="l"/>
                <a:tab pos="3940175" algn="l"/>
                <a:tab pos="4595813" algn="l"/>
                <a:tab pos="5251450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  <a:tab pos="8709025" algn="l"/>
                <a:tab pos="9123363" algn="l"/>
                <a:tab pos="953928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55638" algn="l"/>
                <a:tab pos="1311275" algn="l"/>
                <a:tab pos="1968500" algn="l"/>
                <a:tab pos="2625725" algn="l"/>
                <a:tab pos="3281363" algn="l"/>
                <a:tab pos="3940175" algn="l"/>
                <a:tab pos="4595813" algn="l"/>
                <a:tab pos="5251450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  <a:tab pos="8709025" algn="l"/>
                <a:tab pos="9123363" algn="l"/>
                <a:tab pos="953928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55638" algn="l"/>
                <a:tab pos="1311275" algn="l"/>
                <a:tab pos="1968500" algn="l"/>
                <a:tab pos="2625725" algn="l"/>
                <a:tab pos="3281363" algn="l"/>
                <a:tab pos="3940175" algn="l"/>
                <a:tab pos="4595813" algn="l"/>
                <a:tab pos="5251450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  <a:tab pos="8709025" algn="l"/>
                <a:tab pos="9123363" algn="l"/>
                <a:tab pos="953928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55638" algn="l"/>
                <a:tab pos="1311275" algn="l"/>
                <a:tab pos="1968500" algn="l"/>
                <a:tab pos="2625725" algn="l"/>
                <a:tab pos="3281363" algn="l"/>
                <a:tab pos="3940175" algn="l"/>
                <a:tab pos="4595813" algn="l"/>
                <a:tab pos="5251450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  <a:tab pos="8709025" algn="l"/>
                <a:tab pos="9123363" algn="l"/>
                <a:tab pos="953928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55638" algn="l"/>
                <a:tab pos="1311275" algn="l"/>
                <a:tab pos="1968500" algn="l"/>
                <a:tab pos="2625725" algn="l"/>
                <a:tab pos="3281363" algn="l"/>
                <a:tab pos="3940175" algn="l"/>
                <a:tab pos="4595813" algn="l"/>
                <a:tab pos="5251450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  <a:tab pos="8709025" algn="l"/>
                <a:tab pos="9123363" algn="l"/>
                <a:tab pos="953928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>
              <a:lnSpc>
                <a:spcPct val="93000"/>
              </a:lnSpc>
              <a:buSzPct val="100000"/>
            </a:pPr>
            <a:r>
              <a:rPr lang="it-IT" sz="1600">
                <a:solidFill>
                  <a:srgbClr val="000000"/>
                </a:solidFill>
              </a:rPr>
              <a:t>		</a:t>
            </a:r>
          </a:p>
          <a:p>
            <a:pPr eaLnBrk="1">
              <a:lnSpc>
                <a:spcPct val="93000"/>
              </a:lnSpc>
              <a:buSzPct val="100000"/>
            </a:pPr>
            <a:r>
              <a:rPr lang="it-IT" sz="1600">
                <a:solidFill>
                  <a:srgbClr val="000000"/>
                </a:solidFill>
              </a:rPr>
              <a:t>		LPI Balloon (Mirny, Antartica)	09:46 – 10:46 UT</a:t>
            </a:r>
          </a:p>
          <a:p>
            <a:pPr eaLnBrk="1">
              <a:lnSpc>
                <a:spcPct val="93000"/>
              </a:lnSpc>
              <a:buSzPct val="100000"/>
            </a:pPr>
            <a:r>
              <a:rPr lang="it-IT" sz="1600">
                <a:solidFill>
                  <a:srgbClr val="000000"/>
                </a:solidFill>
              </a:rPr>
              <a:t>		GOES 10 prot.				09:30 – 10:45 UT</a:t>
            </a:r>
          </a:p>
          <a:p>
            <a:pPr eaLnBrk="1">
              <a:lnSpc>
                <a:spcPct val="93000"/>
              </a:lnSpc>
              <a:buSzPct val="100000"/>
            </a:pPr>
            <a:r>
              <a:rPr lang="it-IT" sz="1600">
                <a:solidFill>
                  <a:srgbClr val="000000"/>
                </a:solidFill>
              </a:rPr>
              <a:t>		GOES 11 prot.				09:30 – 10:45  UT</a:t>
            </a:r>
          </a:p>
          <a:p>
            <a:pPr eaLnBrk="1">
              <a:lnSpc>
                <a:spcPct val="93000"/>
              </a:lnSpc>
              <a:buSzPct val="100000"/>
            </a:pPr>
            <a:r>
              <a:rPr lang="it-IT" sz="1600">
                <a:solidFill>
                  <a:srgbClr val="000000"/>
                </a:solidFill>
              </a:rPr>
              <a:t>		PAMELA						09:32 – 09:34 UT</a:t>
            </a:r>
          </a:p>
        </p:txBody>
      </p:sp>
      <p:sp>
        <p:nvSpPr>
          <p:cNvPr id="61445" name="Line 4"/>
          <p:cNvSpPr>
            <a:spLocks noChangeShapeType="1"/>
          </p:cNvSpPr>
          <p:nvPr/>
        </p:nvSpPr>
        <p:spPr bwMode="auto">
          <a:xfrm flipH="1">
            <a:off x="728664" y="741364"/>
            <a:ext cx="835025" cy="1587"/>
          </a:xfrm>
          <a:prstGeom prst="line">
            <a:avLst/>
          </a:prstGeom>
          <a:noFill/>
          <a:ln w="36000">
            <a:solidFill>
              <a:srgbClr val="99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61446" name="Line 5"/>
          <p:cNvSpPr>
            <a:spLocks noChangeShapeType="1"/>
          </p:cNvSpPr>
          <p:nvPr/>
        </p:nvSpPr>
        <p:spPr bwMode="auto">
          <a:xfrm flipH="1">
            <a:off x="728664" y="969964"/>
            <a:ext cx="835025" cy="1587"/>
          </a:xfrm>
          <a:prstGeom prst="line">
            <a:avLst/>
          </a:prstGeom>
          <a:noFill/>
          <a:ln w="36000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61447" name="Line 6"/>
          <p:cNvSpPr>
            <a:spLocks noChangeShapeType="1"/>
          </p:cNvSpPr>
          <p:nvPr/>
        </p:nvSpPr>
        <p:spPr bwMode="auto">
          <a:xfrm flipH="1">
            <a:off x="728664" y="1198564"/>
            <a:ext cx="835025" cy="1587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61448" name="Line 7"/>
          <p:cNvSpPr>
            <a:spLocks noChangeShapeType="1"/>
          </p:cNvSpPr>
          <p:nvPr/>
        </p:nvSpPr>
        <p:spPr bwMode="auto">
          <a:xfrm flipH="1">
            <a:off x="728664" y="1427164"/>
            <a:ext cx="835025" cy="1587"/>
          </a:xfrm>
          <a:prstGeom prst="line">
            <a:avLst/>
          </a:prstGeom>
          <a:noFill/>
          <a:ln w="360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8069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Casolino, INFN &amp; University Roma Tor Vergata</a:t>
            </a:r>
          </a:p>
        </p:txBody>
      </p:sp>
      <p:pic>
        <p:nvPicPr>
          <p:cNvPr id="50178" name="Picture 2" descr="C:\Documents and Settings\Administrator\Desktop\pamelachiusura\IM000082_sm_b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"/>
            <a:ext cx="5373688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517525" y="3775075"/>
            <a:ext cx="184710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endParaRPr lang="it-IT"/>
          </a:p>
        </p:txBody>
      </p:sp>
      <p:grpSp>
        <p:nvGrpSpPr>
          <p:cNvPr id="50180" name="Group 4"/>
          <p:cNvGrpSpPr>
            <a:grpSpLocks/>
          </p:cNvGrpSpPr>
          <p:nvPr/>
        </p:nvGrpSpPr>
        <p:grpSpPr bwMode="auto">
          <a:xfrm>
            <a:off x="-60325" y="1752601"/>
            <a:ext cx="4730750" cy="2514600"/>
            <a:chOff x="-38" y="1104"/>
            <a:chExt cx="2980" cy="1584"/>
          </a:xfrm>
        </p:grpSpPr>
        <p:sp>
          <p:nvSpPr>
            <p:cNvPr id="50181" name="Text Box 5"/>
            <p:cNvSpPr txBox="1">
              <a:spLocks noChangeArrowheads="1"/>
            </p:cNvSpPr>
            <p:nvPr/>
          </p:nvSpPr>
          <p:spPr bwMode="auto">
            <a:xfrm>
              <a:off x="-38" y="1392"/>
              <a:ext cx="1373" cy="11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2000" b="1">
                  <a:solidFill>
                    <a:schemeClr val="accent2"/>
                  </a:solidFill>
                </a:rPr>
                <a:t>Magnetic </a:t>
              </a:r>
              <a:r>
                <a:rPr lang="it-IT" b="1">
                  <a:solidFill>
                    <a:schemeClr val="accent2"/>
                  </a:solidFill>
                </a:rPr>
                <a:t>(0.46T)</a:t>
              </a:r>
              <a:r>
                <a:rPr lang="it-IT" sz="2000" b="1">
                  <a:solidFill>
                    <a:schemeClr val="accent2"/>
                  </a:solidFill>
                </a:rPr>
                <a:t> </a:t>
              </a:r>
            </a:p>
            <a:p>
              <a:r>
                <a:rPr lang="it-IT" sz="2000" b="1">
                  <a:solidFill>
                    <a:schemeClr val="accent2"/>
                  </a:solidFill>
                </a:rPr>
                <a:t>Spectrometer</a:t>
              </a:r>
            </a:p>
            <a:p>
              <a:r>
                <a:rPr lang="it-IT" sz="2000" b="1">
                  <a:solidFill>
                    <a:schemeClr val="accent2"/>
                  </a:solidFill>
                </a:rPr>
                <a:t>Microstrip</a:t>
              </a:r>
            </a:p>
            <a:p>
              <a:r>
                <a:rPr lang="it-IT" sz="2000" b="1">
                  <a:solidFill>
                    <a:schemeClr val="accent2"/>
                  </a:solidFill>
                </a:rPr>
                <a:t> detector</a:t>
              </a:r>
            </a:p>
            <a:p>
              <a:r>
                <a:rPr lang="it-IT" sz="1400" i="1">
                  <a:solidFill>
                    <a:schemeClr val="accent2"/>
                  </a:solidFill>
                </a:rPr>
                <a:t>(6 double sided</a:t>
              </a:r>
            </a:p>
            <a:p>
              <a:r>
                <a:rPr lang="it-IT" sz="1400" i="1">
                  <a:solidFill>
                    <a:schemeClr val="accent2"/>
                  </a:solidFill>
                </a:rPr>
                <a:t> microstrip planes)</a:t>
              </a:r>
            </a:p>
          </p:txBody>
        </p:sp>
        <p:grpSp>
          <p:nvGrpSpPr>
            <p:cNvPr id="50182" name="Group 6"/>
            <p:cNvGrpSpPr>
              <a:grpSpLocks/>
            </p:cNvGrpSpPr>
            <p:nvPr/>
          </p:nvGrpSpPr>
          <p:grpSpPr bwMode="auto">
            <a:xfrm>
              <a:off x="720" y="1104"/>
              <a:ext cx="2222" cy="1584"/>
              <a:chOff x="1344" y="1104"/>
              <a:chExt cx="2222" cy="1584"/>
            </a:xfrm>
          </p:grpSpPr>
          <p:sp>
            <p:nvSpPr>
              <p:cNvPr id="50183" name="Line 7"/>
              <p:cNvSpPr>
                <a:spLocks noChangeShapeType="1"/>
              </p:cNvSpPr>
              <p:nvPr/>
            </p:nvSpPr>
            <p:spPr bwMode="auto">
              <a:xfrm>
                <a:off x="1344" y="1872"/>
                <a:ext cx="1200" cy="0"/>
              </a:xfrm>
              <a:prstGeom prst="line">
                <a:avLst/>
              </a:prstGeom>
              <a:noFill/>
              <a:ln w="5080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graphicFrame>
            <p:nvGraphicFramePr>
              <p:cNvPr id="50184" name="Object 8"/>
              <p:cNvGraphicFramePr>
                <a:graphicFrameLocks noChangeAspect="1"/>
              </p:cNvGraphicFramePr>
              <p:nvPr/>
            </p:nvGraphicFramePr>
            <p:xfrm flipH="1" flipV="1">
              <a:off x="2355" y="1104"/>
              <a:ext cx="1211" cy="158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1739" name="Equation" r:id="rId5" imgW="164880" imgH="215640" progId="Equation.3">
                      <p:embed/>
                    </p:oleObj>
                  </mc:Choice>
                  <mc:Fallback>
                    <p:oleObj name="Equation" r:id="rId5" imgW="164880" imgH="21564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 flipH="1" flipV="1">
                            <a:off x="2355" y="1104"/>
                            <a:ext cx="1211" cy="158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50185" name="Group 9"/>
          <p:cNvGrpSpPr>
            <a:grpSpLocks/>
          </p:cNvGrpSpPr>
          <p:nvPr/>
        </p:nvGrpSpPr>
        <p:grpSpPr bwMode="auto">
          <a:xfrm>
            <a:off x="-76200" y="3962400"/>
            <a:ext cx="5562600" cy="1555750"/>
            <a:chOff x="-48" y="2496"/>
            <a:chExt cx="3504" cy="980"/>
          </a:xfrm>
        </p:grpSpPr>
        <p:sp>
          <p:nvSpPr>
            <p:cNvPr id="50186" name="Text Box 10"/>
            <p:cNvSpPr txBox="1">
              <a:spLocks noChangeArrowheads="1"/>
            </p:cNvSpPr>
            <p:nvPr/>
          </p:nvSpPr>
          <p:spPr bwMode="auto">
            <a:xfrm>
              <a:off x="-48" y="2496"/>
              <a:ext cx="1051" cy="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2000" b="1">
                  <a:solidFill>
                    <a:srgbClr val="FF0000"/>
                  </a:solidFill>
                </a:rPr>
                <a:t>Silicon </a:t>
              </a:r>
            </a:p>
            <a:p>
              <a:r>
                <a:rPr lang="it-IT" sz="2000" b="1">
                  <a:solidFill>
                    <a:srgbClr val="FF0000"/>
                  </a:solidFill>
                </a:rPr>
                <a:t>Tungsten </a:t>
              </a:r>
            </a:p>
            <a:p>
              <a:r>
                <a:rPr lang="it-IT" sz="2000" b="1">
                  <a:solidFill>
                    <a:srgbClr val="FF0000"/>
                  </a:solidFill>
                </a:rPr>
                <a:t>Tracking </a:t>
              </a:r>
            </a:p>
            <a:p>
              <a:r>
                <a:rPr lang="it-IT" sz="2000" b="1">
                  <a:solidFill>
                    <a:srgbClr val="FF0000"/>
                  </a:solidFill>
                </a:rPr>
                <a:t>Calorimeter</a:t>
              </a:r>
            </a:p>
            <a:p>
              <a:r>
                <a:rPr lang="it-IT" sz="1200">
                  <a:solidFill>
                    <a:srgbClr val="FF0000"/>
                  </a:solidFill>
                </a:rPr>
                <a:t>(44 planes of 96 strip)</a:t>
              </a:r>
            </a:p>
          </p:txBody>
        </p:sp>
        <p:grpSp>
          <p:nvGrpSpPr>
            <p:cNvPr id="50187" name="Group 11"/>
            <p:cNvGrpSpPr>
              <a:grpSpLocks/>
            </p:cNvGrpSpPr>
            <p:nvPr/>
          </p:nvGrpSpPr>
          <p:grpSpPr bwMode="auto">
            <a:xfrm>
              <a:off x="625" y="2564"/>
              <a:ext cx="2831" cy="912"/>
              <a:chOff x="625" y="2564"/>
              <a:chExt cx="2831" cy="912"/>
            </a:xfrm>
          </p:grpSpPr>
          <p:sp>
            <p:nvSpPr>
              <p:cNvPr id="50188" name="Line 12"/>
              <p:cNvSpPr>
                <a:spLocks noChangeShapeType="1"/>
              </p:cNvSpPr>
              <p:nvPr/>
            </p:nvSpPr>
            <p:spPr bwMode="auto">
              <a:xfrm rot="-176971">
                <a:off x="625" y="3015"/>
                <a:ext cx="1149" cy="56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189" name="Rectangle 13"/>
              <p:cNvSpPr>
                <a:spLocks noChangeArrowheads="1"/>
              </p:cNvSpPr>
              <p:nvPr/>
            </p:nvSpPr>
            <p:spPr bwMode="auto">
              <a:xfrm rot="-176971">
                <a:off x="1872" y="2564"/>
                <a:ext cx="1584" cy="912"/>
              </a:xfrm>
              <a:prstGeom prst="rect">
                <a:avLst/>
              </a:prstGeom>
              <a:noFill/>
              <a:ln w="4127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grpSp>
        <p:nvGrpSpPr>
          <p:cNvPr id="50190" name="Group 14"/>
          <p:cNvGrpSpPr>
            <a:grpSpLocks/>
          </p:cNvGrpSpPr>
          <p:nvPr/>
        </p:nvGrpSpPr>
        <p:grpSpPr bwMode="auto">
          <a:xfrm>
            <a:off x="0" y="5333998"/>
            <a:ext cx="2895600" cy="1015999"/>
            <a:chOff x="0" y="3360"/>
            <a:chExt cx="1824" cy="640"/>
          </a:xfrm>
        </p:grpSpPr>
        <p:sp>
          <p:nvSpPr>
            <p:cNvPr id="50191" name="Text Box 15"/>
            <p:cNvSpPr txBox="1">
              <a:spLocks noChangeArrowheads="1"/>
            </p:cNvSpPr>
            <p:nvPr/>
          </p:nvSpPr>
          <p:spPr bwMode="auto">
            <a:xfrm>
              <a:off x="0" y="3360"/>
              <a:ext cx="949" cy="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2000" b="1">
                  <a:solidFill>
                    <a:schemeClr val="accent2"/>
                  </a:solidFill>
                </a:rPr>
                <a:t>Shower</a:t>
              </a:r>
            </a:p>
            <a:p>
              <a:r>
                <a:rPr lang="it-IT" sz="2000" b="1">
                  <a:solidFill>
                    <a:schemeClr val="accent2"/>
                  </a:solidFill>
                </a:rPr>
                <a:t> Catcher </a:t>
              </a:r>
            </a:p>
            <a:p>
              <a:r>
                <a:rPr lang="it-IT" sz="2000" b="1">
                  <a:solidFill>
                    <a:schemeClr val="accent2"/>
                  </a:solidFill>
                </a:rPr>
                <a:t>Scintillator</a:t>
              </a:r>
            </a:p>
          </p:txBody>
        </p:sp>
        <p:sp>
          <p:nvSpPr>
            <p:cNvPr id="50192" name="Line 16"/>
            <p:cNvSpPr>
              <a:spLocks noChangeShapeType="1"/>
            </p:cNvSpPr>
            <p:nvPr/>
          </p:nvSpPr>
          <p:spPr bwMode="auto">
            <a:xfrm flipV="1">
              <a:off x="672" y="3552"/>
              <a:ext cx="1152" cy="144"/>
            </a:xfrm>
            <a:prstGeom prst="line">
              <a:avLst/>
            </a:prstGeom>
            <a:noFill/>
            <a:ln w="508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50193" name="Group 17"/>
          <p:cNvGrpSpPr>
            <a:grpSpLocks/>
          </p:cNvGrpSpPr>
          <p:nvPr/>
        </p:nvGrpSpPr>
        <p:grpSpPr bwMode="auto">
          <a:xfrm>
            <a:off x="1" y="5562599"/>
            <a:ext cx="6096000" cy="1377950"/>
            <a:chOff x="0" y="3504"/>
            <a:chExt cx="3840" cy="868"/>
          </a:xfrm>
        </p:grpSpPr>
        <p:sp>
          <p:nvSpPr>
            <p:cNvPr id="50194" name="Text Box 18"/>
            <p:cNvSpPr txBox="1">
              <a:spLocks noChangeArrowheads="1"/>
            </p:cNvSpPr>
            <p:nvPr/>
          </p:nvSpPr>
          <p:spPr bwMode="auto">
            <a:xfrm>
              <a:off x="0" y="3926"/>
              <a:ext cx="781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2000" b="1">
                  <a:solidFill>
                    <a:srgbClr val="FF0000"/>
                  </a:solidFill>
                </a:rPr>
                <a:t>Neutron </a:t>
              </a:r>
            </a:p>
            <a:p>
              <a:r>
                <a:rPr lang="it-IT" sz="2000" b="1">
                  <a:solidFill>
                    <a:srgbClr val="FF0000"/>
                  </a:solidFill>
                </a:rPr>
                <a:t>Detector</a:t>
              </a:r>
            </a:p>
          </p:txBody>
        </p:sp>
        <p:grpSp>
          <p:nvGrpSpPr>
            <p:cNvPr id="50195" name="Group 19"/>
            <p:cNvGrpSpPr>
              <a:grpSpLocks/>
            </p:cNvGrpSpPr>
            <p:nvPr/>
          </p:nvGrpSpPr>
          <p:grpSpPr bwMode="auto">
            <a:xfrm>
              <a:off x="576" y="3504"/>
              <a:ext cx="3264" cy="672"/>
              <a:chOff x="576" y="3504"/>
              <a:chExt cx="3264" cy="672"/>
            </a:xfrm>
          </p:grpSpPr>
          <p:sp>
            <p:nvSpPr>
              <p:cNvPr id="50196" name="Line 20"/>
              <p:cNvSpPr>
                <a:spLocks noChangeShapeType="1"/>
              </p:cNvSpPr>
              <p:nvPr/>
            </p:nvSpPr>
            <p:spPr bwMode="auto">
              <a:xfrm flipV="1">
                <a:off x="576" y="3885"/>
                <a:ext cx="1222" cy="189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197" name="Rectangle 21"/>
              <p:cNvSpPr>
                <a:spLocks noChangeArrowheads="1"/>
              </p:cNvSpPr>
              <p:nvPr/>
            </p:nvSpPr>
            <p:spPr bwMode="auto">
              <a:xfrm rot="-290350">
                <a:off x="1728" y="3504"/>
                <a:ext cx="2112" cy="672"/>
              </a:xfrm>
              <a:prstGeom prst="rect">
                <a:avLst/>
              </a:prstGeom>
              <a:noFill/>
              <a:ln w="4127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grpSp>
        <p:nvGrpSpPr>
          <p:cNvPr id="50198" name="Group 22"/>
          <p:cNvGrpSpPr>
            <a:grpSpLocks/>
          </p:cNvGrpSpPr>
          <p:nvPr/>
        </p:nvGrpSpPr>
        <p:grpSpPr bwMode="auto">
          <a:xfrm>
            <a:off x="-63500" y="838200"/>
            <a:ext cx="3568700" cy="2895600"/>
            <a:chOff x="-40" y="528"/>
            <a:chExt cx="2248" cy="1824"/>
          </a:xfrm>
        </p:grpSpPr>
        <p:grpSp>
          <p:nvGrpSpPr>
            <p:cNvPr id="50199" name="Group 23"/>
            <p:cNvGrpSpPr>
              <a:grpSpLocks/>
            </p:cNvGrpSpPr>
            <p:nvPr/>
          </p:nvGrpSpPr>
          <p:grpSpPr bwMode="auto">
            <a:xfrm>
              <a:off x="720" y="624"/>
              <a:ext cx="1488" cy="1728"/>
              <a:chOff x="1200" y="624"/>
              <a:chExt cx="1488" cy="1728"/>
            </a:xfrm>
          </p:grpSpPr>
          <p:sp>
            <p:nvSpPr>
              <p:cNvPr id="50200" name="Line 24"/>
              <p:cNvSpPr>
                <a:spLocks noChangeShapeType="1"/>
              </p:cNvSpPr>
              <p:nvPr/>
            </p:nvSpPr>
            <p:spPr bwMode="auto">
              <a:xfrm>
                <a:off x="1200" y="624"/>
                <a:ext cx="960" cy="96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201" name="Line 25"/>
              <p:cNvSpPr>
                <a:spLocks noChangeShapeType="1"/>
              </p:cNvSpPr>
              <p:nvPr/>
            </p:nvSpPr>
            <p:spPr bwMode="auto">
              <a:xfrm>
                <a:off x="1200" y="672"/>
                <a:ext cx="1392" cy="576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202" name="Line 26"/>
              <p:cNvSpPr>
                <a:spLocks noChangeShapeType="1"/>
              </p:cNvSpPr>
              <p:nvPr/>
            </p:nvSpPr>
            <p:spPr bwMode="auto">
              <a:xfrm>
                <a:off x="1200" y="720"/>
                <a:ext cx="1488" cy="1632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50203" name="Text Box 27"/>
            <p:cNvSpPr txBox="1">
              <a:spLocks noChangeArrowheads="1"/>
            </p:cNvSpPr>
            <p:nvPr/>
          </p:nvSpPr>
          <p:spPr bwMode="auto">
            <a:xfrm>
              <a:off x="-40" y="528"/>
              <a:ext cx="1282" cy="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b="1">
                  <a:solidFill>
                    <a:srgbClr val="FF0000"/>
                  </a:solidFill>
                </a:rPr>
                <a:t>Time</a:t>
              </a:r>
            </a:p>
            <a:p>
              <a:r>
                <a:rPr lang="it-IT" b="1">
                  <a:solidFill>
                    <a:srgbClr val="FF0000"/>
                  </a:solidFill>
                </a:rPr>
                <a:t>of Flight</a:t>
              </a:r>
            </a:p>
            <a:p>
              <a:r>
                <a:rPr lang="it-IT" sz="1200" b="1">
                  <a:solidFill>
                    <a:srgbClr val="FF0000"/>
                  </a:solidFill>
                </a:rPr>
                <a:t>(three scintillators,</a:t>
              </a:r>
            </a:p>
            <a:p>
              <a:r>
                <a:rPr lang="it-IT" sz="1200" b="1">
                  <a:solidFill>
                    <a:srgbClr val="FF0000"/>
                  </a:solidFill>
                </a:rPr>
                <a:t> 6 planes, 48 phototubes)</a:t>
              </a:r>
            </a:p>
          </p:txBody>
        </p:sp>
      </p:grpSp>
      <p:grpSp>
        <p:nvGrpSpPr>
          <p:cNvPr id="50204" name="Group 28"/>
          <p:cNvGrpSpPr>
            <a:grpSpLocks/>
          </p:cNvGrpSpPr>
          <p:nvPr/>
        </p:nvGrpSpPr>
        <p:grpSpPr bwMode="auto">
          <a:xfrm>
            <a:off x="4876803" y="1344613"/>
            <a:ext cx="2559052" cy="1550987"/>
            <a:chOff x="3072" y="847"/>
            <a:chExt cx="1612" cy="977"/>
          </a:xfrm>
        </p:grpSpPr>
        <p:sp>
          <p:nvSpPr>
            <p:cNvPr id="50205" name="Text Box 29"/>
            <p:cNvSpPr txBox="1">
              <a:spLocks noChangeArrowheads="1"/>
            </p:cNvSpPr>
            <p:nvPr/>
          </p:nvSpPr>
          <p:spPr bwMode="auto">
            <a:xfrm>
              <a:off x="3661" y="847"/>
              <a:ext cx="1023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2000" b="1">
                  <a:solidFill>
                    <a:schemeClr val="accent1"/>
                  </a:solidFill>
                </a:rPr>
                <a:t>Anticounter</a:t>
              </a:r>
            </a:p>
            <a:p>
              <a:r>
                <a:rPr lang="it-IT" sz="2000" b="1">
                  <a:solidFill>
                    <a:schemeClr val="accent1"/>
                  </a:solidFill>
                </a:rPr>
                <a:t>System</a:t>
              </a:r>
            </a:p>
          </p:txBody>
        </p:sp>
        <p:sp>
          <p:nvSpPr>
            <p:cNvPr id="50206" name="Line 30"/>
            <p:cNvSpPr>
              <a:spLocks noChangeShapeType="1"/>
            </p:cNvSpPr>
            <p:nvPr/>
          </p:nvSpPr>
          <p:spPr bwMode="auto">
            <a:xfrm flipH="1">
              <a:off x="3312" y="1152"/>
              <a:ext cx="384" cy="672"/>
            </a:xfrm>
            <a:prstGeom prst="line">
              <a:avLst/>
            </a:prstGeom>
            <a:noFill/>
            <a:ln w="50800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0207" name="Line 31"/>
            <p:cNvSpPr>
              <a:spLocks noChangeShapeType="1"/>
            </p:cNvSpPr>
            <p:nvPr/>
          </p:nvSpPr>
          <p:spPr bwMode="auto">
            <a:xfrm flipH="1">
              <a:off x="3168" y="1104"/>
              <a:ext cx="528" cy="240"/>
            </a:xfrm>
            <a:prstGeom prst="line">
              <a:avLst/>
            </a:prstGeom>
            <a:noFill/>
            <a:ln w="50800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0208" name="Line 32"/>
            <p:cNvSpPr>
              <a:spLocks noChangeShapeType="1"/>
            </p:cNvSpPr>
            <p:nvPr/>
          </p:nvSpPr>
          <p:spPr bwMode="auto">
            <a:xfrm flipH="1">
              <a:off x="3072" y="1008"/>
              <a:ext cx="624" cy="0"/>
            </a:xfrm>
            <a:prstGeom prst="line">
              <a:avLst/>
            </a:prstGeom>
            <a:noFill/>
            <a:ln w="50800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50209" name="Group 33"/>
          <p:cNvGrpSpPr>
            <a:grpSpLocks/>
          </p:cNvGrpSpPr>
          <p:nvPr/>
        </p:nvGrpSpPr>
        <p:grpSpPr bwMode="auto">
          <a:xfrm>
            <a:off x="1447800" y="0"/>
            <a:ext cx="8183563" cy="7239000"/>
            <a:chOff x="912" y="0"/>
            <a:chExt cx="5155" cy="4560"/>
          </a:xfrm>
        </p:grpSpPr>
        <p:grpSp>
          <p:nvGrpSpPr>
            <p:cNvPr id="50210" name="Group 34"/>
            <p:cNvGrpSpPr>
              <a:grpSpLocks/>
            </p:cNvGrpSpPr>
            <p:nvPr/>
          </p:nvGrpSpPr>
          <p:grpSpPr bwMode="auto">
            <a:xfrm>
              <a:off x="3696" y="0"/>
              <a:ext cx="2371" cy="4320"/>
              <a:chOff x="3696" y="0"/>
              <a:chExt cx="2371" cy="4320"/>
            </a:xfrm>
          </p:grpSpPr>
          <p:pic>
            <p:nvPicPr>
              <p:cNvPr id="50211" name="Picture 35" descr="C:\Documents and Settings\Administrator\Desktop\icrc2005\posters\satelliteresurs.jp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6" y="0"/>
                <a:ext cx="2371" cy="29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212" name="Picture 36" descr="D:\documents\recfa\figures\Resurs-DK1_red-b.gif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63" r="29987" b="8005"/>
              <a:stretch>
                <a:fillRect/>
              </a:stretch>
            </p:blipFill>
            <p:spPr bwMode="auto">
              <a:xfrm>
                <a:off x="4272" y="2630"/>
                <a:ext cx="960" cy="16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0213" name="Text Box 37"/>
              <p:cNvSpPr txBox="1">
                <a:spLocks noChangeArrowheads="1"/>
              </p:cNvSpPr>
              <p:nvPr/>
            </p:nvSpPr>
            <p:spPr bwMode="auto">
              <a:xfrm rot="5400000">
                <a:off x="4421" y="1854"/>
                <a:ext cx="2384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 b="1"/>
                  <a:t>RESURS DK1 SATELLITE (6.65T)</a:t>
                </a:r>
              </a:p>
            </p:txBody>
          </p:sp>
        </p:grpSp>
        <p:grpSp>
          <p:nvGrpSpPr>
            <p:cNvPr id="50214" name="Group 38"/>
            <p:cNvGrpSpPr>
              <a:grpSpLocks/>
            </p:cNvGrpSpPr>
            <p:nvPr/>
          </p:nvGrpSpPr>
          <p:grpSpPr bwMode="auto">
            <a:xfrm>
              <a:off x="912" y="384"/>
              <a:ext cx="4416" cy="4176"/>
              <a:chOff x="912" y="384"/>
              <a:chExt cx="4416" cy="4176"/>
            </a:xfrm>
          </p:grpSpPr>
          <p:sp>
            <p:nvSpPr>
              <p:cNvPr id="50215" name="Oval 39"/>
              <p:cNvSpPr>
                <a:spLocks noChangeArrowheads="1"/>
              </p:cNvSpPr>
              <p:nvPr/>
            </p:nvSpPr>
            <p:spPr bwMode="auto">
              <a:xfrm>
                <a:off x="912" y="384"/>
                <a:ext cx="3024" cy="4176"/>
              </a:xfrm>
              <a:prstGeom prst="ellips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0216" name="Oval 40"/>
              <p:cNvSpPr>
                <a:spLocks noChangeArrowheads="1"/>
              </p:cNvSpPr>
              <p:nvPr/>
            </p:nvSpPr>
            <p:spPr bwMode="auto">
              <a:xfrm>
                <a:off x="4512" y="384"/>
                <a:ext cx="624" cy="624"/>
              </a:xfrm>
              <a:prstGeom prst="ellips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0217" name="Oval 41"/>
              <p:cNvSpPr>
                <a:spLocks noChangeArrowheads="1"/>
              </p:cNvSpPr>
              <p:nvPr/>
            </p:nvSpPr>
            <p:spPr bwMode="auto">
              <a:xfrm>
                <a:off x="4704" y="2784"/>
                <a:ext cx="624" cy="624"/>
              </a:xfrm>
              <a:prstGeom prst="ellips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0218" name="Line 42"/>
              <p:cNvSpPr>
                <a:spLocks noChangeShapeType="1"/>
              </p:cNvSpPr>
              <p:nvPr/>
            </p:nvSpPr>
            <p:spPr bwMode="auto">
              <a:xfrm>
                <a:off x="2640" y="384"/>
                <a:ext cx="2112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219" name="Line 43"/>
              <p:cNvSpPr>
                <a:spLocks noChangeShapeType="1"/>
              </p:cNvSpPr>
              <p:nvPr/>
            </p:nvSpPr>
            <p:spPr bwMode="auto">
              <a:xfrm flipV="1">
                <a:off x="3504" y="1008"/>
                <a:ext cx="1440" cy="2928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9203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Casolino, INFN &amp; University Roma Tor Vergata</a:t>
            </a:r>
          </a:p>
        </p:txBody>
      </p:sp>
      <p:pic>
        <p:nvPicPr>
          <p:cNvPr id="282626" name="Picture 2050" descr="F:\pamela\pamela_primaaccens\IMG_1352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352801"/>
            <a:ext cx="4191000" cy="279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2627" name="Text Box 2051"/>
          <p:cNvSpPr txBox="1">
            <a:spLocks noChangeArrowheads="1"/>
          </p:cNvSpPr>
          <p:nvPr/>
        </p:nvSpPr>
        <p:spPr bwMode="auto">
          <a:xfrm>
            <a:off x="4114800" y="6213476"/>
            <a:ext cx="4031853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it-IT" i="1">
                <a:solidFill>
                  <a:srgbClr val="FF0000"/>
                </a:solidFill>
              </a:rPr>
              <a:t>Pamela during integration in Baikonur</a:t>
            </a:r>
          </a:p>
        </p:txBody>
      </p:sp>
      <p:pic>
        <p:nvPicPr>
          <p:cNvPr id="282628" name="Picture 2052" descr="F:\pamela\IMG_18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276" y="3200400"/>
            <a:ext cx="2422525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2629" name="Oval 2053"/>
          <p:cNvSpPr>
            <a:spLocks noChangeArrowheads="1"/>
          </p:cNvSpPr>
          <p:nvPr/>
        </p:nvSpPr>
        <p:spPr bwMode="auto">
          <a:xfrm>
            <a:off x="6629400" y="4114800"/>
            <a:ext cx="1600200" cy="19050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30" tIns="45715" rIns="91430" bIns="45715" anchor="ctr"/>
          <a:lstStyle/>
          <a:p>
            <a:endParaRPr lang="it-IT"/>
          </a:p>
        </p:txBody>
      </p:sp>
      <p:sp>
        <p:nvSpPr>
          <p:cNvPr id="282630" name="Line 2054"/>
          <p:cNvSpPr>
            <a:spLocks noChangeShapeType="1"/>
          </p:cNvSpPr>
          <p:nvPr/>
        </p:nvSpPr>
        <p:spPr bwMode="auto">
          <a:xfrm flipH="1" flipV="1">
            <a:off x="3200401" y="4724400"/>
            <a:ext cx="3352800" cy="1524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endParaRPr lang="it-IT"/>
          </a:p>
        </p:txBody>
      </p:sp>
      <p:sp>
        <p:nvSpPr>
          <p:cNvPr id="282631" name="Oval 2055"/>
          <p:cNvSpPr>
            <a:spLocks noChangeArrowheads="1"/>
          </p:cNvSpPr>
          <p:nvPr/>
        </p:nvSpPr>
        <p:spPr bwMode="auto">
          <a:xfrm>
            <a:off x="2667000" y="4343400"/>
            <a:ext cx="533400" cy="6858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30" tIns="45715" rIns="91430" bIns="45715" anchor="ctr"/>
          <a:lstStyle/>
          <a:p>
            <a:endParaRPr lang="it-IT"/>
          </a:p>
        </p:txBody>
      </p:sp>
      <p:sp>
        <p:nvSpPr>
          <p:cNvPr id="282632" name="Text Box 2056"/>
          <p:cNvSpPr txBox="1">
            <a:spLocks noChangeArrowheads="1"/>
          </p:cNvSpPr>
          <p:nvPr/>
        </p:nvSpPr>
        <p:spPr bwMode="auto">
          <a:xfrm>
            <a:off x="838200" y="6400801"/>
            <a:ext cx="2544266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it-IT" b="1">
                <a:solidFill>
                  <a:srgbClr val="FF0000"/>
                </a:solidFill>
              </a:rPr>
              <a:t>Resurs DK integrated</a:t>
            </a:r>
          </a:p>
        </p:txBody>
      </p:sp>
      <p:grpSp>
        <p:nvGrpSpPr>
          <p:cNvPr id="282633" name="Group 2057"/>
          <p:cNvGrpSpPr>
            <a:grpSpLocks/>
          </p:cNvGrpSpPr>
          <p:nvPr/>
        </p:nvGrpSpPr>
        <p:grpSpPr bwMode="auto">
          <a:xfrm>
            <a:off x="3276601" y="304800"/>
            <a:ext cx="5105400" cy="4038600"/>
            <a:chOff x="2064" y="192"/>
            <a:chExt cx="3216" cy="2544"/>
          </a:xfrm>
        </p:grpSpPr>
        <p:pic>
          <p:nvPicPr>
            <p:cNvPr id="282634" name="Picture 2058" descr="F:\pamela\IMG_1785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192"/>
              <a:ext cx="2304" cy="1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2635" name="Oval 2059"/>
            <p:cNvSpPr>
              <a:spLocks noChangeArrowheads="1"/>
            </p:cNvSpPr>
            <p:nvPr/>
          </p:nvSpPr>
          <p:spPr bwMode="auto">
            <a:xfrm>
              <a:off x="3984" y="528"/>
              <a:ext cx="624" cy="480"/>
            </a:xfrm>
            <a:prstGeom prst="ellips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82636" name="Line 2060"/>
            <p:cNvSpPr>
              <a:spLocks noChangeShapeType="1"/>
            </p:cNvSpPr>
            <p:nvPr/>
          </p:nvSpPr>
          <p:spPr bwMode="auto">
            <a:xfrm flipV="1">
              <a:off x="2064" y="1056"/>
              <a:ext cx="2160" cy="168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2637" name="Text Box 2061"/>
            <p:cNvSpPr txBox="1">
              <a:spLocks noChangeArrowheads="1"/>
            </p:cNvSpPr>
            <p:nvPr/>
          </p:nvSpPr>
          <p:spPr bwMode="auto">
            <a:xfrm>
              <a:off x="3446" y="1706"/>
              <a:ext cx="139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b="1">
                  <a:solidFill>
                    <a:srgbClr val="FF0000"/>
                  </a:solidFill>
                </a:rPr>
                <a:t>Coupling to Soyuz</a:t>
              </a:r>
            </a:p>
          </p:txBody>
        </p:sp>
      </p:grpSp>
      <p:grpSp>
        <p:nvGrpSpPr>
          <p:cNvPr id="282638" name="Group 2062"/>
          <p:cNvGrpSpPr>
            <a:grpSpLocks/>
          </p:cNvGrpSpPr>
          <p:nvPr/>
        </p:nvGrpSpPr>
        <p:grpSpPr bwMode="auto">
          <a:xfrm>
            <a:off x="381000" y="76200"/>
            <a:ext cx="6172200" cy="3048000"/>
            <a:chOff x="240" y="48"/>
            <a:chExt cx="3888" cy="1920"/>
          </a:xfrm>
        </p:grpSpPr>
        <p:pic>
          <p:nvPicPr>
            <p:cNvPr id="282639" name="Picture 2063" descr="F:\cospar06\uccidimi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48"/>
              <a:ext cx="1884" cy="1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2640" name="Oval 2064"/>
            <p:cNvSpPr>
              <a:spLocks noChangeArrowheads="1"/>
            </p:cNvSpPr>
            <p:nvPr/>
          </p:nvSpPr>
          <p:spPr bwMode="auto">
            <a:xfrm>
              <a:off x="1222" y="1032"/>
              <a:ext cx="266" cy="312"/>
            </a:xfrm>
            <a:prstGeom prst="ellips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82641" name="Line 2065"/>
            <p:cNvSpPr>
              <a:spLocks noChangeShapeType="1"/>
            </p:cNvSpPr>
            <p:nvPr/>
          </p:nvSpPr>
          <p:spPr bwMode="auto">
            <a:xfrm flipH="1">
              <a:off x="1392" y="720"/>
              <a:ext cx="2736" cy="43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714713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_fig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0"/>
            <a:ext cx="369252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381000" y="381001"/>
            <a:ext cx="4267200" cy="640080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 anchor="ctr"/>
          <a:lstStyle/>
          <a:p>
            <a:endParaRPr lang="en-US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3733800" y="1219200"/>
            <a:ext cx="609600" cy="2133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 anchor="ctr"/>
          <a:lstStyle/>
          <a:p>
            <a:endParaRPr lang="en-US"/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4751388" y="188913"/>
            <a:ext cx="4500562" cy="957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2800">
                <a:solidFill>
                  <a:srgbClr val="FFFFCC"/>
                </a:solidFill>
                <a:latin typeface="Times New Roman" charset="0"/>
              </a:rPr>
              <a:t>PHYSICAL QUANTITIES MEASURED BY PAMELA</a:t>
            </a:r>
          </a:p>
        </p:txBody>
      </p:sp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4911726" y="1576389"/>
            <a:ext cx="3908425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it-IT" sz="2000">
                <a:solidFill>
                  <a:srgbClr val="FFFFCC"/>
                </a:solidFill>
                <a:latin typeface="Times New Roman" pitchFamily="18" charset="0"/>
              </a:rPr>
              <a:t>DEDX </a:t>
            </a:r>
          </a:p>
          <a:p>
            <a:pPr eaLnBrk="1" hangingPunct="1"/>
            <a:r>
              <a:rPr lang="it-IT" sz="2000">
                <a:solidFill>
                  <a:srgbClr val="FFFFCC"/>
                </a:solidFill>
                <a:latin typeface="Times New Roman" pitchFamily="18" charset="0"/>
              </a:rPr>
              <a:t>(scintillators, tracker, calo)</a:t>
            </a:r>
          </a:p>
          <a:p>
            <a:pPr lvl="1" eaLnBrk="1" hangingPunct="1">
              <a:buFont typeface="Wingdings" pitchFamily="2" charset="2"/>
              <a:buChar char="à"/>
            </a:pPr>
            <a:r>
              <a:rPr lang="it-IT" sz="2000">
                <a:solidFill>
                  <a:srgbClr val="FFFFCC"/>
                </a:solidFill>
                <a:latin typeface="Times New Roman" pitchFamily="18" charset="0"/>
                <a:sym typeface="Wingdings" pitchFamily="2" charset="2"/>
              </a:rPr>
              <a:t>Z of the particle 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sz="2000">
                <a:solidFill>
                  <a:srgbClr val="FFFFCC"/>
                </a:solidFill>
                <a:latin typeface="Times New Roman" pitchFamily="18" charset="0"/>
              </a:rPr>
              <a:t>2. DEFLECTION = 1/Rigidity </a:t>
            </a:r>
          </a:p>
          <a:p>
            <a:pPr lvl="1" eaLnBrk="1" hangingPunct="1">
              <a:buFont typeface="Wingdings" pitchFamily="2" charset="2"/>
              <a:buChar char="à"/>
            </a:pPr>
            <a:r>
              <a:rPr lang="it-IT" sz="2000">
                <a:solidFill>
                  <a:srgbClr val="FFFFCC"/>
                </a:solidFill>
                <a:latin typeface="Times New Roman" pitchFamily="18" charset="0"/>
                <a:sym typeface="Wingdings" pitchFamily="2" charset="2"/>
              </a:rPr>
              <a:t>Impulse (4-6 planes)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sz="2000">
                <a:solidFill>
                  <a:srgbClr val="FFFFCC"/>
                </a:solidFill>
                <a:latin typeface="Times New Roman" pitchFamily="18" charset="0"/>
                <a:sym typeface="Wingdings" pitchFamily="2" charset="2"/>
              </a:rPr>
              <a:t>3. Time of flight =  1/Beta 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sz="2000">
                <a:solidFill>
                  <a:srgbClr val="FFFFCC"/>
                </a:solidFill>
                <a:latin typeface="Times New Roman" pitchFamily="18" charset="0"/>
                <a:sym typeface="Wingdings" pitchFamily="2" charset="2"/>
              </a:rPr>
              <a:t>	(12 betas)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sz="2000">
                <a:solidFill>
                  <a:srgbClr val="FFFFCC"/>
                </a:solidFill>
                <a:latin typeface="Times New Roman" pitchFamily="18" charset="0"/>
              </a:rPr>
              <a:t>4.Shower (No, Hadronic, Electromagnetic) 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sz="2000">
                <a:solidFill>
                  <a:srgbClr val="FFFFCC"/>
                </a:solidFill>
                <a:latin typeface="Times New Roman" pitchFamily="18" charset="0"/>
              </a:rPr>
              <a:t>	</a:t>
            </a:r>
            <a:r>
              <a:rPr lang="it-IT" sz="2000">
                <a:solidFill>
                  <a:srgbClr val="FFFFCC"/>
                </a:solidFill>
                <a:latin typeface="Times New Roman" pitchFamily="18" charset="0"/>
                <a:sym typeface="Wingdings" pitchFamily="2" charset="2"/>
              </a:rPr>
              <a:t> lepton/hadron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sz="2000">
                <a:solidFill>
                  <a:srgbClr val="FFFFCC"/>
                </a:solidFill>
                <a:latin typeface="Times New Roman" pitchFamily="18" charset="0"/>
                <a:sym typeface="Wingdings" pitchFamily="2" charset="2"/>
              </a:rPr>
              <a:t>5. Number of neutrons 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>
                <a:solidFill>
                  <a:srgbClr val="FFFFCC"/>
                </a:solidFill>
                <a:latin typeface="Times New Roman" pitchFamily="18" charset="0"/>
                <a:sym typeface="Wingdings" pitchFamily="2" charset="2"/>
              </a:rPr>
              <a:t>	 lepton/hadron</a:t>
            </a:r>
          </a:p>
          <a:p>
            <a:pPr eaLnBrk="1" hangingPunct="1">
              <a:buFont typeface="Wingdings" pitchFamily="2" charset="2"/>
              <a:buNone/>
            </a:pPr>
            <a:endParaRPr lang="it-IT" sz="2000">
              <a:solidFill>
                <a:srgbClr val="FFFFCC"/>
              </a:solidFill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it-IT" sz="2000">
                <a:solidFill>
                  <a:srgbClr val="FFFFCC"/>
                </a:solidFill>
                <a:latin typeface="Times New Roman" pitchFamily="18" charset="0"/>
              </a:rPr>
              <a:t>5% to 10% precision</a:t>
            </a:r>
          </a:p>
        </p:txBody>
      </p:sp>
    </p:spTree>
    <p:extLst>
      <p:ext uri="{BB962C8B-B14F-4D97-AF65-F5344CB8AC3E}">
        <p14:creationId xmlns:p14="http://schemas.microsoft.com/office/powerpoint/2010/main" val="17488014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Casolino, INFN &amp; University Roma Tor Vergata</a:t>
            </a:r>
          </a:p>
        </p:txBody>
      </p:sp>
      <p:pic>
        <p:nvPicPr>
          <p:cNvPr id="65538" name="Picture 2" descr="_fig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703264"/>
            <a:ext cx="3752850" cy="607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39" name="Picture 3" descr="_fig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0"/>
            <a:ext cx="3692525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593725" y="-34924"/>
            <a:ext cx="3050815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it-IT">
                <a:solidFill>
                  <a:schemeClr val="bg1"/>
                </a:solidFill>
              </a:rPr>
              <a:t> e+ 0.171 GV  Bending view</a:t>
            </a:r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5257801" y="0"/>
            <a:ext cx="2928987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it-IT">
                <a:solidFill>
                  <a:schemeClr val="bg1"/>
                </a:solidFill>
              </a:rPr>
              <a:t> e- 0.169 GV Bending view</a:t>
            </a:r>
          </a:p>
        </p:txBody>
      </p:sp>
      <p:sp>
        <p:nvSpPr>
          <p:cNvPr id="65542" name="Rectangle 6"/>
          <p:cNvSpPr>
            <a:spLocks noChangeArrowheads="1"/>
          </p:cNvSpPr>
          <p:nvPr/>
        </p:nvSpPr>
        <p:spPr bwMode="auto">
          <a:xfrm>
            <a:off x="381000" y="381001"/>
            <a:ext cx="4267200" cy="640080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 anchor="ctr"/>
          <a:lstStyle/>
          <a:p>
            <a:endParaRPr lang="it-IT"/>
          </a:p>
        </p:txBody>
      </p:sp>
      <p:sp>
        <p:nvSpPr>
          <p:cNvPr id="65543" name="Rectangle 7"/>
          <p:cNvSpPr>
            <a:spLocks noChangeArrowheads="1"/>
          </p:cNvSpPr>
          <p:nvPr/>
        </p:nvSpPr>
        <p:spPr bwMode="auto">
          <a:xfrm>
            <a:off x="4800600" y="381001"/>
            <a:ext cx="4267200" cy="640080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 anchor="ctr"/>
          <a:lstStyle/>
          <a:p>
            <a:endParaRPr lang="it-IT"/>
          </a:p>
        </p:txBody>
      </p:sp>
      <p:sp>
        <p:nvSpPr>
          <p:cNvPr id="65544" name="Rectangle 8"/>
          <p:cNvSpPr>
            <a:spLocks noChangeArrowheads="1"/>
          </p:cNvSpPr>
          <p:nvPr/>
        </p:nvSpPr>
        <p:spPr bwMode="auto">
          <a:xfrm>
            <a:off x="8305800" y="4267200"/>
            <a:ext cx="6096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 anchor="ctr"/>
          <a:lstStyle/>
          <a:p>
            <a:endParaRPr lang="it-IT"/>
          </a:p>
        </p:txBody>
      </p:sp>
      <p:sp>
        <p:nvSpPr>
          <p:cNvPr id="65545" name="Rectangle 9"/>
          <p:cNvSpPr>
            <a:spLocks noChangeArrowheads="1"/>
          </p:cNvSpPr>
          <p:nvPr/>
        </p:nvSpPr>
        <p:spPr bwMode="auto">
          <a:xfrm>
            <a:off x="8229600" y="990600"/>
            <a:ext cx="609600" cy="2133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 anchor="ctr"/>
          <a:lstStyle/>
          <a:p>
            <a:endParaRPr lang="it-IT"/>
          </a:p>
        </p:txBody>
      </p:sp>
      <p:sp>
        <p:nvSpPr>
          <p:cNvPr id="65546" name="Rectangle 10"/>
          <p:cNvSpPr>
            <a:spLocks noChangeArrowheads="1"/>
          </p:cNvSpPr>
          <p:nvPr/>
        </p:nvSpPr>
        <p:spPr bwMode="auto">
          <a:xfrm>
            <a:off x="3733800" y="1219200"/>
            <a:ext cx="609600" cy="2133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8261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873" indent="-28572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2882" indent="-228577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034" indent="-228577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187" indent="-228577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340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492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8645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5797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0BA881A-CDC9-3A4B-B3DE-3C740CB52B4B}" type="slidenum">
              <a:rPr lang="en-US">
                <a:solidFill>
                  <a:srgbClr val="898989"/>
                </a:solidFill>
              </a:rPr>
              <a:pPr eaLnBrk="1" hangingPunct="1"/>
              <a:t>115</a:t>
            </a:fld>
            <a:endParaRPr lang="en-US">
              <a:solidFill>
                <a:srgbClr val="898989"/>
              </a:solidFill>
            </a:endParaRPr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>
                <a:solidFill>
                  <a:srgbClr val="FFFFFF"/>
                </a:solidFill>
                <a:latin typeface="Calibri" charset="0"/>
              </a:rPr>
              <a:t>Radiation Belts</a:t>
            </a:r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4572000" cy="1981200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US" sz="2000" dirty="0">
                <a:solidFill>
                  <a:srgbClr val="FFFFFF"/>
                </a:solidFill>
                <a:latin typeface="Calibri" charset="0"/>
              </a:rPr>
              <a:t>Discovery of Van Allen radiation belts – Explorer 1, 1958</a:t>
            </a:r>
          </a:p>
          <a:p>
            <a:pPr eaLnBrk="1" hangingPunct="1">
              <a:lnSpc>
                <a:spcPct val="110000"/>
              </a:lnSpc>
            </a:pPr>
            <a:r>
              <a:rPr lang="en-US" sz="2000" dirty="0">
                <a:solidFill>
                  <a:srgbClr val="FFFFFF"/>
                </a:solidFill>
                <a:latin typeface="Calibri" charset="0"/>
              </a:rPr>
              <a:t>Trapped protons &amp; electrons, spatial distribution (2-7 R</a:t>
            </a:r>
            <a:r>
              <a:rPr lang="en-US" sz="2000" baseline="-25000" dirty="0">
                <a:solidFill>
                  <a:srgbClr val="FFFFFF"/>
                </a:solidFill>
                <a:latin typeface="Calibri" charset="0"/>
              </a:rPr>
              <a:t>E</a:t>
            </a:r>
            <a:r>
              <a:rPr lang="en-US" sz="2000" dirty="0">
                <a:solidFill>
                  <a:srgbClr val="FFFFFF"/>
                </a:solidFill>
                <a:latin typeface="Calibri" charset="0"/>
              </a:rPr>
              <a:t>), energy (~MeV)</a:t>
            </a:r>
          </a:p>
        </p:txBody>
      </p:sp>
      <p:pic>
        <p:nvPicPr>
          <p:cNvPr id="41989" name="Picture 4" descr="154355main_vanallen_explorer_ful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7800" y="1600201"/>
            <a:ext cx="3373438" cy="4278313"/>
          </a:xfrm>
        </p:spPr>
      </p:pic>
      <p:pic>
        <p:nvPicPr>
          <p:cNvPr id="4199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9" r="-2699" b="12000"/>
          <a:stretch>
            <a:fillRect/>
          </a:stretch>
        </p:blipFill>
        <p:spPr bwMode="auto">
          <a:xfrm>
            <a:off x="609601" y="3433763"/>
            <a:ext cx="4662488" cy="273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1" name="Text Box 9"/>
          <p:cNvSpPr txBox="1">
            <a:spLocks noChangeAspect="1" noChangeArrowheads="1"/>
          </p:cNvSpPr>
          <p:nvPr/>
        </p:nvSpPr>
        <p:spPr bwMode="auto">
          <a:xfrm>
            <a:off x="838201" y="3676651"/>
            <a:ext cx="2843213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sz="1400">
                <a:solidFill>
                  <a:schemeClr val="bg1"/>
                </a:solidFill>
                <a:latin typeface="Tahoma" charset="0"/>
              </a:rPr>
              <a:t>outer belt   slot region   inner belt</a:t>
            </a:r>
          </a:p>
        </p:txBody>
      </p:sp>
      <p:sp>
        <p:nvSpPr>
          <p:cNvPr id="41992" name="Line 10"/>
          <p:cNvSpPr>
            <a:spLocks noChangeAspect="1" noChangeShapeType="1"/>
          </p:cNvSpPr>
          <p:nvPr/>
        </p:nvSpPr>
        <p:spPr bwMode="auto">
          <a:xfrm>
            <a:off x="1570038" y="3952876"/>
            <a:ext cx="174625" cy="34925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0" tIns="45715" rIns="91430" bIns="45715"/>
          <a:lstStyle/>
          <a:p>
            <a:endParaRPr lang="en-US"/>
          </a:p>
        </p:txBody>
      </p:sp>
      <p:sp>
        <p:nvSpPr>
          <p:cNvPr id="41993" name="Line 11"/>
          <p:cNvSpPr>
            <a:spLocks noChangeAspect="1" noChangeShapeType="1"/>
          </p:cNvSpPr>
          <p:nvPr/>
        </p:nvSpPr>
        <p:spPr bwMode="auto">
          <a:xfrm>
            <a:off x="2211388" y="3952875"/>
            <a:ext cx="0" cy="52546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0" tIns="45715" rIns="91430" bIns="45715"/>
          <a:lstStyle/>
          <a:p>
            <a:endParaRPr lang="en-US"/>
          </a:p>
        </p:txBody>
      </p:sp>
      <p:sp>
        <p:nvSpPr>
          <p:cNvPr id="41994" name="Line 12"/>
          <p:cNvSpPr>
            <a:spLocks noChangeAspect="1" noChangeShapeType="1"/>
          </p:cNvSpPr>
          <p:nvPr/>
        </p:nvSpPr>
        <p:spPr bwMode="auto">
          <a:xfrm rot="1200000" flipH="1">
            <a:off x="2713038" y="3890963"/>
            <a:ext cx="228600" cy="685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0" tIns="45715" rIns="91430" bIns="45715"/>
          <a:lstStyle/>
          <a:p>
            <a:endParaRPr lang="en-US"/>
          </a:p>
        </p:txBody>
      </p:sp>
      <p:sp>
        <p:nvSpPr>
          <p:cNvPr id="41995" name="Text Box 13"/>
          <p:cNvSpPr txBox="1">
            <a:spLocks noChangeAspect="1" noChangeArrowheads="1"/>
          </p:cNvSpPr>
          <p:nvPr/>
        </p:nvSpPr>
        <p:spPr bwMode="auto">
          <a:xfrm>
            <a:off x="4016375" y="5802314"/>
            <a:ext cx="9652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sz="1200">
                <a:solidFill>
                  <a:schemeClr val="bg1"/>
                </a:solidFill>
                <a:latin typeface="Tahoma" charset="0"/>
              </a:rPr>
              <a:t>J. Goldstein</a:t>
            </a:r>
          </a:p>
        </p:txBody>
      </p:sp>
    </p:spTree>
    <p:extLst>
      <p:ext uri="{BB962C8B-B14F-4D97-AF65-F5344CB8AC3E}">
        <p14:creationId xmlns:p14="http://schemas.microsoft.com/office/powerpoint/2010/main" val="50919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1" descr="sonne-nov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268414"/>
            <a:ext cx="7200900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72593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7" name="Group 2"/>
          <p:cNvGrpSpPr>
            <a:grpSpLocks/>
          </p:cNvGrpSpPr>
          <p:nvPr/>
        </p:nvGrpSpPr>
        <p:grpSpPr bwMode="auto">
          <a:xfrm>
            <a:off x="-409575" y="1495426"/>
            <a:ext cx="9950450" cy="5362575"/>
            <a:chOff x="-258" y="799"/>
            <a:chExt cx="6268" cy="3378"/>
          </a:xfrm>
        </p:grpSpPr>
        <p:pic>
          <p:nvPicPr>
            <p:cNvPr id="55301" name="Picture 3" descr="?attid=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8" y="799"/>
              <a:ext cx="6268" cy="3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991" name="Text Box 4"/>
            <p:cNvSpPr txBox="1">
              <a:spLocks noChangeArrowheads="1"/>
            </p:cNvSpPr>
            <p:nvPr/>
          </p:nvSpPr>
          <p:spPr bwMode="auto">
            <a:xfrm>
              <a:off x="528" y="1392"/>
              <a:ext cx="82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it-IT" sz="1400">
                  <a:latin typeface="Times New Roman" charset="0"/>
                </a:rPr>
                <a:t>Dec 2006 event</a:t>
              </a:r>
            </a:p>
          </p:txBody>
        </p:sp>
        <p:sp>
          <p:nvSpPr>
            <p:cNvPr id="41992" name="Line 5"/>
            <p:cNvSpPr>
              <a:spLocks noChangeShapeType="1"/>
            </p:cNvSpPr>
            <p:nvPr/>
          </p:nvSpPr>
          <p:spPr bwMode="auto">
            <a:xfrm flipV="1">
              <a:off x="1008" y="1344"/>
              <a:ext cx="38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41987" name="Text Box 6"/>
          <p:cNvSpPr txBox="1">
            <a:spLocks noChangeArrowheads="1"/>
          </p:cNvSpPr>
          <p:nvPr/>
        </p:nvSpPr>
        <p:spPr bwMode="auto">
          <a:xfrm>
            <a:off x="6324600" y="2968626"/>
            <a:ext cx="2063365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mtClean="0">
                <a:latin typeface="Times New Roman" charset="0"/>
              </a:rPr>
              <a:t>Pamela 400-800MV</a:t>
            </a:r>
          </a:p>
        </p:txBody>
      </p:sp>
      <p:sp>
        <p:nvSpPr>
          <p:cNvPr id="41988" name="Text Box 7"/>
          <p:cNvSpPr txBox="1">
            <a:spLocks noChangeArrowheads="1"/>
          </p:cNvSpPr>
          <p:nvPr/>
        </p:nvSpPr>
        <p:spPr bwMode="auto">
          <a:xfrm>
            <a:off x="457201" y="228600"/>
            <a:ext cx="3927808" cy="957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2800">
                <a:solidFill>
                  <a:schemeClr val="bg1"/>
                </a:solidFill>
                <a:latin typeface="Times New Roman" charset="0"/>
              </a:rPr>
              <a:t>Time evolution of Pamela</a:t>
            </a:r>
          </a:p>
          <a:p>
            <a:pPr eaLnBrk="1" hangingPunct="1">
              <a:defRPr/>
            </a:pPr>
            <a:r>
              <a:rPr lang="it-IT" sz="2800">
                <a:solidFill>
                  <a:schemeClr val="bg1"/>
                </a:solidFill>
                <a:latin typeface="Times New Roman" charset="0"/>
              </a:rPr>
              <a:t> low energy proton flux</a:t>
            </a:r>
          </a:p>
        </p:txBody>
      </p:sp>
      <p:pic>
        <p:nvPicPr>
          <p:cNvPr id="55300" name="Picture 8" descr="Clipboard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4451"/>
            <a:ext cx="4298950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78355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fit_1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25" y="1412875"/>
            <a:ext cx="6908800" cy="5486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465139" y="5445125"/>
            <a:ext cx="2659106" cy="646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b="1" smtClean="0">
                <a:latin typeface="Symbol" charset="0"/>
              </a:rPr>
              <a:t>g</a:t>
            </a:r>
            <a:r>
              <a:rPr lang="it-IT" b="1" baseline="-25000" smtClean="0">
                <a:latin typeface="Times New Roman" charset="0"/>
              </a:rPr>
              <a:t>30- 80GV, p</a:t>
            </a:r>
            <a:r>
              <a:rPr lang="it-IT" b="1" smtClean="0">
                <a:latin typeface="Times New Roman" charset="0"/>
              </a:rPr>
              <a:t> = 2.800 +- 0.007</a:t>
            </a:r>
          </a:p>
          <a:p>
            <a:pPr eaLnBrk="1" hangingPunct="1">
              <a:defRPr/>
            </a:pPr>
            <a:r>
              <a:rPr lang="it-IT" b="1" smtClean="0">
                <a:latin typeface="Times New Roman" charset="0"/>
              </a:rPr>
              <a:t> </a:t>
            </a:r>
            <a:r>
              <a:rPr lang="it-IT" b="1" smtClean="0">
                <a:latin typeface="Symbol" charset="0"/>
              </a:rPr>
              <a:t>g</a:t>
            </a:r>
            <a:r>
              <a:rPr lang="it-IT" b="1" baseline="-25000" smtClean="0">
                <a:latin typeface="Times New Roman" charset="0"/>
              </a:rPr>
              <a:t>80- 232GV, p</a:t>
            </a:r>
            <a:r>
              <a:rPr lang="it-IT" b="1" smtClean="0">
                <a:latin typeface="Times New Roman" charset="0"/>
              </a:rPr>
              <a:t> = 2.85 +- 0.01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539750" y="333375"/>
            <a:ext cx="8807234" cy="65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3600">
                <a:solidFill>
                  <a:schemeClr val="bg1"/>
                </a:solidFill>
                <a:latin typeface="Times New Roman" charset="0"/>
              </a:rPr>
              <a:t>Deviations from the power law: a) 30-240 GV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7000875" y="1649414"/>
            <a:ext cx="2143125" cy="2835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AutoNum type="arabicPeriod"/>
              <a:defRPr/>
            </a:pPr>
            <a:r>
              <a:rPr lang="it-IT" sz="2000">
                <a:solidFill>
                  <a:srgbClr val="FF0000"/>
                </a:solidFill>
                <a:latin typeface="Times New Roman" charset="0"/>
              </a:rPr>
              <a:t>Additional source(s) above 240 GV</a:t>
            </a:r>
          </a:p>
          <a:p>
            <a:pPr eaLnBrk="1" hangingPunct="1">
              <a:buFontTx/>
              <a:buAutoNum type="arabicPeriod"/>
              <a:defRPr/>
            </a:pPr>
            <a:r>
              <a:rPr lang="it-IT" sz="2000">
                <a:solidFill>
                  <a:srgbClr val="FF0000"/>
                </a:solidFill>
                <a:latin typeface="Times New Roman" charset="0"/>
              </a:rPr>
              <a:t>Fisher and T student test  reject single power law to better than 99.7 CL</a:t>
            </a:r>
          </a:p>
        </p:txBody>
      </p:sp>
    </p:spTree>
    <p:extLst>
      <p:ext uri="{BB962C8B-B14F-4D97-AF65-F5344CB8AC3E}">
        <p14:creationId xmlns:p14="http://schemas.microsoft.com/office/powerpoint/2010/main" val="33357127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fit_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2925" y="1412875"/>
            <a:ext cx="6908800" cy="5486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2392363" y="65089"/>
            <a:ext cx="184710" cy="461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323850" y="260350"/>
            <a:ext cx="8949732" cy="65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3600">
                <a:solidFill>
                  <a:schemeClr val="bg1"/>
                </a:solidFill>
                <a:latin typeface="Times New Roman" charset="0"/>
              </a:rPr>
              <a:t>Deviations from the power law: b)  30-240 GV</a:t>
            </a:r>
          </a:p>
        </p:txBody>
      </p:sp>
      <p:pic>
        <p:nvPicPr>
          <p:cNvPr id="40964" name="Picture 5" descr="Clipboard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81076"/>
            <a:ext cx="4067175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6" descr="Clipboard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981076"/>
            <a:ext cx="471646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922339" y="5468939"/>
            <a:ext cx="2749087" cy="594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 sz="1600" b="1">
                <a:latin typeface="Symbol" pitchFamily="18" charset="2"/>
              </a:rPr>
              <a:t>g</a:t>
            </a:r>
            <a:r>
              <a:rPr lang="it-IT" sz="1600" b="1" baseline="-25000">
                <a:latin typeface="Times New Roman" pitchFamily="18" charset="0"/>
              </a:rPr>
              <a:t>30- 232GV, p</a:t>
            </a:r>
            <a:r>
              <a:rPr lang="it-IT" sz="1600" b="1">
                <a:latin typeface="Times New Roman" pitchFamily="18" charset="0"/>
              </a:rPr>
              <a:t> = 2.28 +- 0.01</a:t>
            </a:r>
          </a:p>
          <a:p>
            <a:pPr eaLnBrk="1" hangingPunct="1"/>
            <a:r>
              <a:rPr lang="it-IT" sz="1600" b="1">
                <a:latin typeface="Times New Roman" pitchFamily="18" charset="0"/>
              </a:rPr>
              <a:t> </a:t>
            </a:r>
            <a:r>
              <a:rPr lang="it-IT" sz="1600" b="1">
                <a:latin typeface="Symbol" pitchFamily="18" charset="2"/>
              </a:rPr>
              <a:t>a</a:t>
            </a:r>
            <a:r>
              <a:rPr lang="it-IT" sz="1600" b="1" baseline="-25000">
                <a:latin typeface="Times New Roman" pitchFamily="18" charset="0"/>
              </a:rPr>
              <a:t>80- 232GV, p</a:t>
            </a:r>
            <a:r>
              <a:rPr lang="it-IT" sz="1600" b="1">
                <a:latin typeface="Times New Roman" pitchFamily="18" charset="0"/>
              </a:rPr>
              <a:t> = (1.1 +- 0.3)*10</a:t>
            </a:r>
            <a:r>
              <a:rPr lang="it-IT" sz="1600" b="1" baseline="30000">
                <a:latin typeface="Times New Roman" pitchFamily="18" charset="0"/>
              </a:rPr>
              <a:t>-4</a:t>
            </a:r>
            <a:endParaRPr lang="it-IT" sz="1600" b="1">
              <a:latin typeface="Times New Roman" pitchFamily="18" charset="0"/>
            </a:endParaRPr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4384675" y="5229226"/>
            <a:ext cx="2759265" cy="594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 sz="1600" b="1">
                <a:latin typeface="Symbol" pitchFamily="18" charset="2"/>
              </a:rPr>
              <a:t>g</a:t>
            </a:r>
            <a:r>
              <a:rPr lang="it-IT" sz="1600" b="1" baseline="-25000">
                <a:latin typeface="Times New Roman" pitchFamily="18" charset="0"/>
              </a:rPr>
              <a:t>30- 232GV, he</a:t>
            </a:r>
            <a:r>
              <a:rPr lang="it-IT" sz="1600" b="1">
                <a:latin typeface="Times New Roman" pitchFamily="18" charset="0"/>
              </a:rPr>
              <a:t> = 2.68 +- 0.02</a:t>
            </a:r>
          </a:p>
          <a:p>
            <a:pPr eaLnBrk="1" hangingPunct="1"/>
            <a:r>
              <a:rPr lang="it-IT" sz="1600" b="1">
                <a:latin typeface="Times New Roman" pitchFamily="18" charset="0"/>
              </a:rPr>
              <a:t> </a:t>
            </a:r>
            <a:r>
              <a:rPr lang="it-IT" sz="1600" b="1">
                <a:latin typeface="Symbol" pitchFamily="18" charset="2"/>
              </a:rPr>
              <a:t>a</a:t>
            </a:r>
            <a:r>
              <a:rPr lang="it-IT" sz="1600" b="1" baseline="-25000">
                <a:latin typeface="Times New Roman" pitchFamily="18" charset="0"/>
              </a:rPr>
              <a:t>80- 232GV, he</a:t>
            </a:r>
            <a:r>
              <a:rPr lang="it-IT" sz="1600" b="1">
                <a:latin typeface="Times New Roman" pitchFamily="18" charset="0"/>
              </a:rPr>
              <a:t>= (1.2 +- 0.5)*10</a:t>
            </a:r>
            <a:r>
              <a:rPr lang="it-IT" sz="1600" b="1" baseline="30000">
                <a:latin typeface="Times New Roman" pitchFamily="18" charset="0"/>
              </a:rPr>
              <a:t>-4</a:t>
            </a:r>
            <a:endParaRPr lang="it-IT" sz="1600" b="1">
              <a:latin typeface="Times New Roman" pitchFamily="18" charset="0"/>
            </a:endParaRPr>
          </a:p>
        </p:txBody>
      </p:sp>
      <p:sp>
        <p:nvSpPr>
          <p:cNvPr id="29705" name="Text Box 9"/>
          <p:cNvSpPr txBox="1">
            <a:spLocks noChangeArrowheads="1"/>
          </p:cNvSpPr>
          <p:nvPr/>
        </p:nvSpPr>
        <p:spPr bwMode="auto">
          <a:xfrm>
            <a:off x="1601788" y="2081213"/>
            <a:ext cx="1098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2400">
                <a:latin typeface="Times New Roman" charset="0"/>
              </a:rPr>
              <a:t>protons</a:t>
            </a:r>
          </a:p>
        </p:txBody>
      </p:sp>
      <p:sp>
        <p:nvSpPr>
          <p:cNvPr id="29706" name="Text Box 10"/>
          <p:cNvSpPr txBox="1">
            <a:spLocks noChangeArrowheads="1"/>
          </p:cNvSpPr>
          <p:nvPr/>
        </p:nvSpPr>
        <p:spPr bwMode="auto">
          <a:xfrm>
            <a:off x="5273675" y="2225675"/>
            <a:ext cx="1028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2400">
                <a:latin typeface="Times New Roman" charset="0"/>
              </a:rPr>
              <a:t>helium</a:t>
            </a:r>
          </a:p>
        </p:txBody>
      </p:sp>
      <p:sp>
        <p:nvSpPr>
          <p:cNvPr id="29707" name="Text Box 11"/>
          <p:cNvSpPr txBox="1">
            <a:spLocks noChangeArrowheads="1"/>
          </p:cNvSpPr>
          <p:nvPr/>
        </p:nvSpPr>
        <p:spPr bwMode="auto">
          <a:xfrm>
            <a:off x="7596189" y="2060576"/>
            <a:ext cx="1366837" cy="45243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lang="it-IT" sz="2400">
                <a:solidFill>
                  <a:srgbClr val="FF0000"/>
                </a:solidFill>
                <a:latin typeface="Times New Roman" charset="0"/>
              </a:rPr>
              <a:t>The spectrum softens at 30-240 GV</a:t>
            </a:r>
          </a:p>
          <a:p>
            <a:pPr eaLnBrk="1" hangingPunct="1">
              <a:buFontTx/>
              <a:buChar char="•"/>
              <a:defRPr/>
            </a:pPr>
            <a:r>
              <a:rPr lang="it-IT" sz="2400">
                <a:solidFill>
                  <a:srgbClr val="FF0000"/>
                </a:solidFill>
                <a:latin typeface="Times New Roman" charset="0"/>
              </a:rPr>
              <a:t>Single power law is also ruled out at lower rigidities</a:t>
            </a:r>
          </a:p>
        </p:txBody>
      </p:sp>
    </p:spTree>
    <p:extLst>
      <p:ext uri="{BB962C8B-B14F-4D97-AF65-F5344CB8AC3E}">
        <p14:creationId xmlns:p14="http://schemas.microsoft.com/office/powerpoint/2010/main" val="154656449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Casolino, INFN &amp; University Roma Tor Vergata</a:t>
            </a:r>
          </a:p>
        </p:txBody>
      </p:sp>
      <p:sp>
        <p:nvSpPr>
          <p:cNvPr id="555010" name="Rectangle 1026"/>
          <p:cNvSpPr>
            <a:spLocks noChangeArrowheads="1"/>
          </p:cNvSpPr>
          <p:nvPr/>
        </p:nvSpPr>
        <p:spPr bwMode="auto">
          <a:xfrm>
            <a:off x="304801" y="76200"/>
            <a:ext cx="8382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 anchor="ctr"/>
          <a:lstStyle/>
          <a:p>
            <a:pPr algn="ctr"/>
            <a:r>
              <a:rPr lang="en-US" sz="4000">
                <a:solidFill>
                  <a:srgbClr val="000000"/>
                </a:solidFill>
                <a:latin typeface="Times New Roman" pitchFamily="18" charset="0"/>
                <a:ea typeface="+mn-ea"/>
              </a:rPr>
              <a:t>Matter – Antimatter domain separation?</a:t>
            </a:r>
          </a:p>
        </p:txBody>
      </p:sp>
      <p:sp>
        <p:nvSpPr>
          <p:cNvPr id="555011" name="Rectangle 1027"/>
          <p:cNvSpPr>
            <a:spLocks noChangeArrowheads="1"/>
          </p:cNvSpPr>
          <p:nvPr/>
        </p:nvSpPr>
        <p:spPr bwMode="auto">
          <a:xfrm>
            <a:off x="133350" y="1371600"/>
            <a:ext cx="474345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 marL="225402" indent="-225402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kumimoji="1" lang="en-US" sz="2200" dirty="0" err="1">
                <a:solidFill>
                  <a:srgbClr val="000000"/>
                </a:solidFill>
                <a:latin typeface="Times New Roman" pitchFamily="18" charset="0"/>
              </a:rPr>
              <a:t>Antihelium</a:t>
            </a:r>
            <a:r>
              <a:rPr kumimoji="1" lang="en-US" sz="2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kumimoji="1" lang="en-US" sz="2200" dirty="0" smtClean="0">
                <a:solidFill>
                  <a:srgbClr val="000000"/>
                </a:solidFill>
                <a:latin typeface="Times New Roman" pitchFamily="18" charset="0"/>
              </a:rPr>
              <a:t>and </a:t>
            </a:r>
            <a:r>
              <a:rPr kumimoji="1" lang="en-US" sz="2200" dirty="0" err="1" smtClean="0">
                <a:solidFill>
                  <a:srgbClr val="000000"/>
                </a:solidFill>
                <a:latin typeface="Times New Roman" pitchFamily="18" charset="0"/>
              </a:rPr>
              <a:t>antinuclei</a:t>
            </a:r>
            <a:r>
              <a:rPr kumimoji="1" lang="en-US" sz="2200" dirty="0" smtClean="0">
                <a:solidFill>
                  <a:srgbClr val="000000"/>
                </a:solidFill>
                <a:latin typeface="Times New Roman" pitchFamily="18" charset="0"/>
              </a:rPr>
              <a:t> search </a:t>
            </a:r>
          </a:p>
          <a:p>
            <a:pPr marL="225402" indent="-225402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§"/>
            </a:pPr>
            <a:endParaRPr kumimoji="1" lang="en-US" sz="2200" dirty="0">
              <a:solidFill>
                <a:srgbClr val="000000"/>
              </a:solidFill>
              <a:latin typeface="Times New Roman" pitchFamily="18" charset="0"/>
              <a:ea typeface="+mn-ea"/>
            </a:endParaRPr>
          </a:p>
          <a:p>
            <a:pPr marL="225402" indent="-225402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kumimoji="1" lang="en-US" sz="2200" dirty="0" smtClean="0">
                <a:solidFill>
                  <a:srgbClr val="000000"/>
                </a:solidFill>
                <a:latin typeface="Symbol" pitchFamily="18" charset="2"/>
                <a:ea typeface="+mn-ea"/>
              </a:rPr>
              <a:t>g</a:t>
            </a:r>
            <a:r>
              <a:rPr kumimoji="1" lang="en-US" sz="2200" dirty="0" smtClean="0">
                <a:solidFill>
                  <a:srgbClr val="000000"/>
                </a:solidFill>
                <a:latin typeface="Times New Roman" pitchFamily="18" charset="0"/>
                <a:ea typeface="+mn-ea"/>
              </a:rPr>
              <a:t>-ray   </a:t>
            </a:r>
            <a:r>
              <a:rPr kumimoji="1" lang="en-US" sz="2200" dirty="0">
                <a:solidFill>
                  <a:srgbClr val="000000"/>
                </a:solidFill>
                <a:latin typeface="Times New Roman" pitchFamily="18" charset="0"/>
                <a:ea typeface="+mn-ea"/>
              </a:rPr>
              <a:t>≈ 0.1 </a:t>
            </a:r>
            <a:r>
              <a:rPr kumimoji="1" lang="en-US" sz="2200" dirty="0" err="1">
                <a:solidFill>
                  <a:srgbClr val="000000"/>
                </a:solidFill>
                <a:latin typeface="Times New Roman" pitchFamily="18" charset="0"/>
                <a:ea typeface="+mn-ea"/>
              </a:rPr>
              <a:t>GeV</a:t>
            </a:r>
            <a:r>
              <a:rPr kumimoji="1" lang="en-US" sz="2200" dirty="0">
                <a:solidFill>
                  <a:srgbClr val="000000"/>
                </a:solidFill>
                <a:latin typeface="Times New Roman" pitchFamily="18" charset="0"/>
                <a:ea typeface="+mn-ea"/>
              </a:rPr>
              <a:t> from annihilation in </a:t>
            </a:r>
            <a:r>
              <a:rPr kumimoji="1" lang="en-US" sz="2200" dirty="0" err="1" smtClean="0">
                <a:solidFill>
                  <a:srgbClr val="000000"/>
                </a:solidFill>
                <a:latin typeface="Times New Roman" pitchFamily="18" charset="0"/>
                <a:ea typeface="+mn-ea"/>
              </a:rPr>
              <a:t>Antihelium</a:t>
            </a:r>
            <a:r>
              <a:rPr kumimoji="1" lang="en-US" sz="2200" dirty="0" smtClean="0">
                <a:solidFill>
                  <a:srgbClr val="000000"/>
                </a:solidFill>
                <a:latin typeface="Times New Roman" pitchFamily="18" charset="0"/>
                <a:ea typeface="+mn-ea"/>
              </a:rPr>
              <a:t> search boundary </a:t>
            </a:r>
            <a:r>
              <a:rPr kumimoji="1" lang="en-US" sz="2200" dirty="0">
                <a:solidFill>
                  <a:srgbClr val="000000"/>
                </a:solidFill>
                <a:latin typeface="Times New Roman" pitchFamily="18" charset="0"/>
                <a:ea typeface="+mn-ea"/>
              </a:rPr>
              <a:t>regions</a:t>
            </a:r>
          </a:p>
          <a:p>
            <a:pPr marL="225402" indent="-225402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kumimoji="1" lang="en-US" sz="2600" b="1" i="1" dirty="0">
                <a:solidFill>
                  <a:srgbClr val="FF0000"/>
                </a:solidFill>
                <a:latin typeface="Times New Roman" pitchFamily="18" charset="0"/>
                <a:ea typeface="+mn-ea"/>
              </a:rPr>
              <a:t>Current limit: separation above cluster of galaxy (</a:t>
            </a:r>
            <a:r>
              <a:rPr kumimoji="1" lang="en-US" sz="2600" b="1" i="1" u="sng" dirty="0">
                <a:solidFill>
                  <a:srgbClr val="FF0000"/>
                </a:solidFill>
                <a:latin typeface="Times New Roman" pitchFamily="18" charset="0"/>
                <a:ea typeface="+mn-ea"/>
              </a:rPr>
              <a:t>&gt;</a:t>
            </a:r>
            <a:r>
              <a:rPr kumimoji="1" lang="en-US" sz="2600" b="1" i="1" dirty="0">
                <a:solidFill>
                  <a:srgbClr val="FF0000"/>
                </a:solidFill>
                <a:latin typeface="Times New Roman" pitchFamily="18" charset="0"/>
                <a:ea typeface="+mn-ea"/>
              </a:rPr>
              <a:t> 10 </a:t>
            </a:r>
            <a:r>
              <a:rPr kumimoji="1" lang="en-US" sz="2600" b="1" i="1" dirty="0" err="1">
                <a:solidFill>
                  <a:srgbClr val="FF0000"/>
                </a:solidFill>
                <a:latin typeface="Times New Roman" pitchFamily="18" charset="0"/>
                <a:ea typeface="+mn-ea"/>
              </a:rPr>
              <a:t>Mpc</a:t>
            </a:r>
            <a:r>
              <a:rPr kumimoji="1" lang="en-US" sz="2600" b="1" i="1" dirty="0">
                <a:solidFill>
                  <a:srgbClr val="FF0000"/>
                </a:solidFill>
                <a:latin typeface="Times New Roman" pitchFamily="18" charset="0"/>
                <a:ea typeface="+mn-ea"/>
              </a:rPr>
              <a:t>) </a:t>
            </a:r>
            <a:br>
              <a:rPr kumimoji="1" lang="en-US" sz="2600" b="1" i="1" dirty="0">
                <a:solidFill>
                  <a:srgbClr val="FF0000"/>
                </a:solidFill>
                <a:latin typeface="Times New Roman" pitchFamily="18" charset="0"/>
                <a:ea typeface="+mn-ea"/>
              </a:rPr>
            </a:br>
            <a:r>
              <a:rPr kumimoji="1" lang="en-US" sz="2600" b="1" i="1" dirty="0">
                <a:solidFill>
                  <a:srgbClr val="FF0000"/>
                </a:solidFill>
                <a:latin typeface="Times New Roman" pitchFamily="18" charset="0"/>
                <a:ea typeface="+mn-ea"/>
              </a:rPr>
              <a:t> </a:t>
            </a:r>
          </a:p>
          <a:p>
            <a:pPr marL="225402" indent="-225402" algn="r">
              <a:lnSpc>
                <a:spcPct val="80000"/>
              </a:lnSpc>
              <a:spcBef>
                <a:spcPct val="5000"/>
              </a:spcBef>
            </a:pPr>
            <a:r>
              <a:rPr kumimoji="1" lang="en-US" dirty="0" smtClean="0">
                <a:solidFill>
                  <a:srgbClr val="000000"/>
                </a:solidFill>
                <a:latin typeface="Times New Roman" pitchFamily="18" charset="0"/>
                <a:ea typeface="+mn-ea"/>
              </a:rPr>
              <a:t>    </a:t>
            </a:r>
            <a:r>
              <a:rPr kumimoji="1" lang="en-US" dirty="0" err="1" smtClean="0">
                <a:solidFill>
                  <a:srgbClr val="000000"/>
                </a:solidFill>
                <a:latin typeface="Times New Roman" pitchFamily="18" charset="0"/>
                <a:ea typeface="+mn-ea"/>
              </a:rPr>
              <a:t>Steigman</a:t>
            </a:r>
            <a:r>
              <a:rPr kumimoji="1" lang="en-US" dirty="0" smtClean="0">
                <a:solidFill>
                  <a:srgbClr val="000000"/>
                </a:solidFill>
                <a:latin typeface="Times New Roman" pitchFamily="18" charset="0"/>
                <a:ea typeface="+mn-ea"/>
              </a:rPr>
              <a:t>, G. 1976, Ann. Rev. Astron. </a:t>
            </a:r>
            <a:r>
              <a:rPr kumimoji="1" lang="en-US" dirty="0" err="1" smtClean="0">
                <a:solidFill>
                  <a:srgbClr val="000000"/>
                </a:solidFill>
                <a:latin typeface="Times New Roman" pitchFamily="18" charset="0"/>
                <a:ea typeface="+mn-ea"/>
              </a:rPr>
              <a:t>Astrophys</a:t>
            </a:r>
            <a:r>
              <a:rPr kumimoji="1" lang="en-US" dirty="0" smtClean="0">
                <a:solidFill>
                  <a:srgbClr val="000000"/>
                </a:solidFill>
                <a:latin typeface="Times New Roman" pitchFamily="18" charset="0"/>
                <a:ea typeface="+mn-ea"/>
              </a:rPr>
              <a:t>. 14, 339, </a:t>
            </a:r>
            <a:br>
              <a:rPr kumimoji="1" lang="en-US" dirty="0" smtClean="0">
                <a:solidFill>
                  <a:srgbClr val="000000"/>
                </a:solidFill>
                <a:latin typeface="Times New Roman" pitchFamily="18" charset="0"/>
                <a:ea typeface="+mn-ea"/>
              </a:rPr>
            </a:br>
            <a:r>
              <a:rPr kumimoji="1" lang="en-US" dirty="0" smtClean="0">
                <a:solidFill>
                  <a:srgbClr val="000000"/>
                </a:solidFill>
                <a:latin typeface="Times New Roman" pitchFamily="18" charset="0"/>
                <a:ea typeface="+mn-ea"/>
              </a:rPr>
              <a:t>“</a:t>
            </a:r>
            <a:r>
              <a:rPr kumimoji="1" lang="en-US" sz="1200" dirty="0">
                <a:solidFill>
                  <a:srgbClr val="000000"/>
                </a:solidFill>
                <a:latin typeface="Times New Roman" pitchFamily="18" charset="0"/>
                <a:ea typeface="+mn-ea"/>
              </a:rPr>
              <a:t>Observational tests of antimatter cosmologies”</a:t>
            </a:r>
          </a:p>
          <a:p>
            <a:pPr marL="225402" indent="-225402">
              <a:lnSpc>
                <a:spcPct val="80000"/>
              </a:lnSpc>
              <a:spcBef>
                <a:spcPct val="5000"/>
              </a:spcBef>
              <a:buFontTx/>
              <a:buChar char="•"/>
            </a:pPr>
            <a:endParaRPr kumimoji="1" lang="en-US" sz="2200" dirty="0">
              <a:solidFill>
                <a:srgbClr val="000000"/>
              </a:solidFill>
              <a:latin typeface="Times New Roman" pitchFamily="18" charset="0"/>
              <a:ea typeface="+mn-ea"/>
            </a:endParaRPr>
          </a:p>
          <a:p>
            <a:pPr marL="225402" indent="-225402">
              <a:lnSpc>
                <a:spcPct val="80000"/>
              </a:lnSpc>
              <a:spcBef>
                <a:spcPct val="5000"/>
              </a:spcBef>
              <a:buFontTx/>
              <a:buChar char="•"/>
            </a:pPr>
            <a:r>
              <a:rPr kumimoji="1" lang="en-US" sz="2200" dirty="0">
                <a:solidFill>
                  <a:srgbClr val="000000"/>
                </a:solidFill>
                <a:latin typeface="Times New Roman" pitchFamily="18" charset="0"/>
                <a:ea typeface="+mn-ea"/>
              </a:rPr>
              <a:t>Observable?</a:t>
            </a:r>
          </a:p>
          <a:p>
            <a:pPr marL="225402" indent="-225402">
              <a:lnSpc>
                <a:spcPct val="80000"/>
              </a:lnSpc>
              <a:spcBef>
                <a:spcPct val="5000"/>
              </a:spcBef>
              <a:buFontTx/>
              <a:buChar char="•"/>
            </a:pPr>
            <a:r>
              <a:rPr kumimoji="1" lang="en-US" sz="2200" dirty="0">
                <a:solidFill>
                  <a:srgbClr val="000000"/>
                </a:solidFill>
                <a:latin typeface="Times New Roman" pitchFamily="18" charset="0"/>
                <a:ea typeface="+mn-ea"/>
              </a:rPr>
              <a:t>Magnetic fields ? </a:t>
            </a:r>
          </a:p>
          <a:p>
            <a:pPr marL="225402" indent="-225402">
              <a:lnSpc>
                <a:spcPct val="80000"/>
              </a:lnSpc>
              <a:spcBef>
                <a:spcPct val="5000"/>
              </a:spcBef>
              <a:buFontTx/>
              <a:buChar char="•"/>
            </a:pPr>
            <a:r>
              <a:rPr kumimoji="1" lang="en-US" sz="2200" dirty="0">
                <a:solidFill>
                  <a:srgbClr val="000000"/>
                </a:solidFill>
                <a:latin typeface="Times New Roman" pitchFamily="18" charset="0"/>
                <a:ea typeface="+mn-ea"/>
              </a:rPr>
              <a:t>Survival probability? </a:t>
            </a:r>
          </a:p>
          <a:p>
            <a:pPr marL="225402" indent="-225402" algn="r">
              <a:lnSpc>
                <a:spcPct val="95000"/>
              </a:lnSpc>
              <a:spcBef>
                <a:spcPct val="20000"/>
              </a:spcBef>
            </a:pPr>
            <a:r>
              <a:rPr kumimoji="1" lang="en-US" dirty="0" smtClean="0">
                <a:solidFill>
                  <a:srgbClr val="000000"/>
                </a:solidFill>
                <a:latin typeface="Times New Roman" pitchFamily="18" charset="0"/>
                <a:ea typeface="+mn-ea"/>
              </a:rPr>
              <a:t>Ahlen, S.P. et al. 1982, </a:t>
            </a:r>
            <a:r>
              <a:rPr kumimoji="1" lang="en-US" dirty="0" err="1" smtClean="0">
                <a:solidFill>
                  <a:srgbClr val="000000"/>
                </a:solidFill>
                <a:latin typeface="Times New Roman" pitchFamily="18" charset="0"/>
                <a:ea typeface="+mn-ea"/>
              </a:rPr>
              <a:t>ApJ</a:t>
            </a:r>
            <a:r>
              <a:rPr kumimoji="1" lang="en-US" dirty="0" smtClean="0">
                <a:solidFill>
                  <a:srgbClr val="000000"/>
                </a:solidFill>
                <a:latin typeface="Times New Roman" pitchFamily="18" charset="0"/>
                <a:ea typeface="+mn-ea"/>
              </a:rPr>
              <a:t>, 260, 20, </a:t>
            </a:r>
            <a:br>
              <a:rPr kumimoji="1" lang="en-US" dirty="0" smtClean="0">
                <a:solidFill>
                  <a:srgbClr val="000000"/>
                </a:solidFill>
                <a:latin typeface="Times New Roman" pitchFamily="18" charset="0"/>
                <a:ea typeface="+mn-ea"/>
              </a:rPr>
            </a:br>
            <a:r>
              <a:rPr kumimoji="1" lang="en-US" sz="1200" dirty="0">
                <a:solidFill>
                  <a:srgbClr val="000000"/>
                </a:solidFill>
                <a:latin typeface="Times New Roman" pitchFamily="18" charset="0"/>
                <a:ea typeface="+mn-ea"/>
              </a:rPr>
              <a:t>“Can we detect antimatter from other galaxies?”</a:t>
            </a:r>
          </a:p>
        </p:txBody>
      </p:sp>
      <p:pic>
        <p:nvPicPr>
          <p:cNvPr id="555012" name="Picture 1028" descr="C:\Documents and Settings\marco\Desktop\oscuro\M33_2_PS_wi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676401"/>
            <a:ext cx="3733800" cy="248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5013" name="Text Box 1029"/>
          <p:cNvSpPr txBox="1">
            <a:spLocks noChangeArrowheads="1"/>
          </p:cNvSpPr>
          <p:nvPr/>
        </p:nvSpPr>
        <p:spPr bwMode="auto">
          <a:xfrm>
            <a:off x="7070725" y="4176714"/>
            <a:ext cx="633487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it-IT" b="1">
                <a:solidFill>
                  <a:srgbClr val="000000"/>
                </a:solidFill>
                <a:latin typeface="Times New Roman" pitchFamily="18" charset="0"/>
                <a:ea typeface="+mn-ea"/>
              </a:rPr>
              <a:t>M33</a:t>
            </a:r>
          </a:p>
        </p:txBody>
      </p:sp>
    </p:spTree>
    <p:extLst>
      <p:ext uri="{BB962C8B-B14F-4D97-AF65-F5344CB8AC3E}">
        <p14:creationId xmlns:p14="http://schemas.microsoft.com/office/powerpoint/2010/main" val="295168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>
                <a:solidFill>
                  <a:schemeClr val="bg1"/>
                </a:solidFill>
              </a:rPr>
              <a:t>Fitting the p/he ratio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37891" name="Picture 4" descr="fit_ratio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89139"/>
            <a:ext cx="8459788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5" descr="figure_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98664"/>
            <a:ext cx="84963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87166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gammas_R_p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4189" y="1125538"/>
            <a:ext cx="5634037" cy="5486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2195514" y="333375"/>
            <a:ext cx="4529382" cy="65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3600">
                <a:solidFill>
                  <a:schemeClr val="bg1"/>
                </a:solidFill>
                <a:latin typeface="Times New Roman" charset="0"/>
              </a:rPr>
              <a:t>Proton spectral indexes</a:t>
            </a:r>
          </a:p>
        </p:txBody>
      </p:sp>
    </p:spTree>
    <p:extLst>
      <p:ext uri="{BB962C8B-B14F-4D97-AF65-F5344CB8AC3E}">
        <p14:creationId xmlns:p14="http://schemas.microsoft.com/office/powerpoint/2010/main" val="18473615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gammas_R_he (1)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4189" y="1182688"/>
            <a:ext cx="5634037" cy="5486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2159000" y="347663"/>
            <a:ext cx="4799838" cy="65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3600">
                <a:solidFill>
                  <a:schemeClr val="bg1"/>
                </a:solidFill>
                <a:latin typeface="Times New Roman" charset="0"/>
              </a:rPr>
              <a:t>Helium spectral indexes </a:t>
            </a:r>
          </a:p>
        </p:txBody>
      </p:sp>
    </p:spTree>
    <p:extLst>
      <p:ext uri="{BB962C8B-B14F-4D97-AF65-F5344CB8AC3E}">
        <p14:creationId xmlns:p14="http://schemas.microsoft.com/office/powerpoint/2010/main" val="13729224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gammas_R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4189" y="1182688"/>
            <a:ext cx="5634037" cy="5486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1651000" y="347663"/>
            <a:ext cx="6028521" cy="65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3600">
                <a:solidFill>
                  <a:schemeClr val="bg1"/>
                </a:solidFill>
                <a:latin typeface="Times New Roman" charset="0"/>
              </a:rPr>
              <a:t>Proton and  helium comparison</a:t>
            </a:r>
          </a:p>
        </p:txBody>
      </p:sp>
    </p:spTree>
    <p:extLst>
      <p:ext uri="{BB962C8B-B14F-4D97-AF65-F5344CB8AC3E}">
        <p14:creationId xmlns:p14="http://schemas.microsoft.com/office/powerpoint/2010/main" val="24191327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ile:236084main MilkyWay-full-annotat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522" y="1143001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68275"/>
            <a:ext cx="10009112" cy="1077208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Cosmic rays on Galactic scale: protons and antiprotons 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862539" y="1484784"/>
            <a:ext cx="5570984" cy="5255004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spcCol="0"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521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41313"/>
            <a:ext cx="6372225" cy="1143000"/>
          </a:xfrm>
        </p:spPr>
        <p:txBody>
          <a:bodyPr/>
          <a:lstStyle/>
          <a:p>
            <a:pPr eaLnBrk="1" hangingPunct="1"/>
            <a:r>
              <a:rPr lang="it-IT" sz="4000" dirty="0">
                <a:solidFill>
                  <a:schemeClr val="bg1"/>
                </a:solidFill>
                <a:latin typeface="Calibri" charset="0"/>
              </a:rPr>
              <a:t>Cosmic rays are accelerated </a:t>
            </a:r>
            <a:r>
              <a:rPr lang="it-IT" sz="4000" dirty="0" smtClean="0">
                <a:solidFill>
                  <a:schemeClr val="bg1"/>
                </a:solidFill>
                <a:latin typeface="Calibri" charset="0"/>
              </a:rPr>
              <a:t/>
            </a:r>
            <a:br>
              <a:rPr lang="it-IT" sz="4000" dirty="0" smtClean="0">
                <a:solidFill>
                  <a:schemeClr val="bg1"/>
                </a:solidFill>
                <a:latin typeface="Calibri" charset="0"/>
              </a:rPr>
            </a:br>
            <a:r>
              <a:rPr lang="it-IT" sz="4000" dirty="0" smtClean="0">
                <a:solidFill>
                  <a:schemeClr val="bg1"/>
                </a:solidFill>
                <a:latin typeface="Calibri" charset="0"/>
              </a:rPr>
              <a:t>in </a:t>
            </a:r>
            <a:r>
              <a:rPr lang="it-IT" sz="4000" dirty="0">
                <a:solidFill>
                  <a:schemeClr val="bg1"/>
                </a:solidFill>
                <a:latin typeface="Calibri" charset="0"/>
              </a:rPr>
              <a:t>Supernova explosions</a:t>
            </a:r>
            <a:br>
              <a:rPr lang="it-IT" sz="4000" dirty="0">
                <a:solidFill>
                  <a:schemeClr val="bg1"/>
                </a:solidFill>
                <a:latin typeface="Calibri" charset="0"/>
              </a:rPr>
            </a:br>
            <a:r>
              <a:rPr lang="it-IT" sz="4000" dirty="0">
                <a:solidFill>
                  <a:schemeClr val="bg1"/>
                </a:solidFill>
                <a:latin typeface="Calibri" charset="0"/>
              </a:rPr>
              <a:t>(probably</a:t>
            </a:r>
            <a:r>
              <a:rPr lang="it-IT" sz="4000" dirty="0">
                <a:solidFill>
                  <a:schemeClr val="bg1"/>
                </a:solidFill>
                <a:latin typeface="Calibri" charset="0"/>
              </a:rPr>
              <a:t>)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916832"/>
            <a:ext cx="5541963" cy="4114800"/>
          </a:xfrm>
        </p:spPr>
        <p:txBody>
          <a:bodyPr/>
          <a:lstStyle/>
          <a:p>
            <a:pPr eaLnBrk="1" hangingPunct="1"/>
            <a:r>
              <a:rPr lang="it-IT" dirty="0" err="1" smtClean="0">
                <a:solidFill>
                  <a:schemeClr val="bg1"/>
                </a:solidFill>
                <a:latin typeface="Calibri" charset="0"/>
              </a:rPr>
              <a:t>Meet</a:t>
            </a:r>
            <a:r>
              <a:rPr lang="it-IT" dirty="0" smtClean="0">
                <a:solidFill>
                  <a:schemeClr val="bg1"/>
                </a:solidFill>
                <a:latin typeface="Calibri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 charset="0"/>
              </a:rPr>
              <a:t>energy</a:t>
            </a:r>
            <a:r>
              <a:rPr lang="it-IT" dirty="0">
                <a:solidFill>
                  <a:schemeClr val="bg1"/>
                </a:solidFill>
                <a:latin typeface="Calibri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 charset="0"/>
              </a:rPr>
              <a:t>criteria</a:t>
            </a:r>
            <a:endParaRPr lang="it-IT" dirty="0">
              <a:solidFill>
                <a:schemeClr val="bg1"/>
              </a:solidFill>
              <a:latin typeface="Calibri" charset="0"/>
            </a:endParaRPr>
          </a:p>
          <a:p>
            <a:pPr eaLnBrk="1" hangingPunct="1"/>
            <a:r>
              <a:rPr lang="it-IT" dirty="0">
                <a:solidFill>
                  <a:schemeClr val="bg1"/>
                </a:solidFill>
                <a:latin typeface="Calibri" charset="0"/>
              </a:rPr>
              <a:t>First order Fermi shock acceleration produces power law </a:t>
            </a:r>
            <a:r>
              <a:rPr lang="it-IT" dirty="0" smtClean="0">
                <a:solidFill>
                  <a:schemeClr val="bg1"/>
                </a:solidFill>
                <a:latin typeface="Calibri" charset="0"/>
              </a:rPr>
              <a:t>spectrum</a:t>
            </a:r>
            <a:endParaRPr lang="it-IT" dirty="0">
              <a:solidFill>
                <a:schemeClr val="bg1"/>
              </a:solidFill>
              <a:latin typeface="Calibri" charset="0"/>
            </a:endParaRPr>
          </a:p>
          <a:p>
            <a:pPr eaLnBrk="1" hangingPunct="1"/>
            <a:r>
              <a:rPr lang="it-IT" dirty="0">
                <a:solidFill>
                  <a:schemeClr val="bg1"/>
                </a:solidFill>
                <a:latin typeface="Calibri" charset="0"/>
              </a:rPr>
              <a:t>Observed in </a:t>
            </a:r>
            <a:r>
              <a:rPr lang="it-IT" dirty="0" smtClean="0">
                <a:solidFill>
                  <a:schemeClr val="bg1"/>
                </a:solidFill>
                <a:latin typeface="Calibri" charset="0"/>
              </a:rPr>
              <a:t>gamma by Agile and Fermi</a:t>
            </a:r>
            <a:endParaRPr lang="it-IT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59396" name="Picture 4" descr="Keplers_supernov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01614"/>
            <a:ext cx="2987675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5" descr="Main_tycho_remnant_fu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409950"/>
            <a:ext cx="2843212" cy="281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6581775" y="2349501"/>
            <a:ext cx="2023547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mtClean="0">
                <a:solidFill>
                  <a:prstClr val="white"/>
                </a:solidFill>
              </a:rPr>
              <a:t>Keplers</a:t>
            </a:r>
            <a:r>
              <a:rPr lang="ja-JP" altLang="it-IT" smtClean="0">
                <a:solidFill>
                  <a:prstClr val="white"/>
                </a:solidFill>
              </a:rPr>
              <a:t>’</a:t>
            </a:r>
            <a:r>
              <a:rPr lang="it-IT" smtClean="0">
                <a:solidFill>
                  <a:prstClr val="white"/>
                </a:solidFill>
              </a:rPr>
              <a:t> supernova</a:t>
            </a:r>
          </a:p>
        </p:txBody>
      </p:sp>
      <p:sp>
        <p:nvSpPr>
          <p:cNvPr id="59399" name="Text Box 7"/>
          <p:cNvSpPr txBox="1">
            <a:spLocks noChangeArrowheads="1"/>
          </p:cNvSpPr>
          <p:nvPr/>
        </p:nvSpPr>
        <p:spPr bwMode="auto">
          <a:xfrm>
            <a:off x="6559551" y="6400801"/>
            <a:ext cx="2085615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mtClean="0">
                <a:solidFill>
                  <a:prstClr val="white"/>
                </a:solidFill>
              </a:rPr>
              <a:t>Tycho</a:t>
            </a:r>
            <a:r>
              <a:rPr lang="ja-JP" altLang="it-IT" smtClean="0">
                <a:solidFill>
                  <a:prstClr val="white"/>
                </a:solidFill>
              </a:rPr>
              <a:t>’</a:t>
            </a:r>
            <a:r>
              <a:rPr lang="it-IT" smtClean="0">
                <a:solidFill>
                  <a:prstClr val="white"/>
                </a:solidFill>
              </a:rPr>
              <a:t>s</a:t>
            </a:r>
            <a:r>
              <a:rPr lang="ja-JP" altLang="it-IT" smtClean="0">
                <a:solidFill>
                  <a:prstClr val="white"/>
                </a:solidFill>
              </a:rPr>
              <a:t>’</a:t>
            </a:r>
            <a:r>
              <a:rPr lang="it-IT" smtClean="0">
                <a:solidFill>
                  <a:prstClr val="white"/>
                </a:solidFill>
              </a:rPr>
              <a:t> supernova</a:t>
            </a:r>
          </a:p>
        </p:txBody>
      </p:sp>
    </p:spTree>
    <p:extLst>
      <p:ext uri="{BB962C8B-B14F-4D97-AF65-F5344CB8AC3E}">
        <p14:creationId xmlns:p14="http://schemas.microsoft.com/office/powerpoint/2010/main" val="4276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Footer Placeholder 4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873" indent="-28572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2882" indent="-228577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034" indent="-228577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187" indent="-228577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340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492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8645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5797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>
                <a:solidFill>
                  <a:srgbClr val="FFFFCC"/>
                </a:solidFill>
              </a:rPr>
              <a:t>M. Casolino, INFN &amp; University Roma Tor Vergata</a:t>
            </a:r>
          </a:p>
        </p:txBody>
      </p:sp>
      <p:sp>
        <p:nvSpPr>
          <p:cNvPr id="60419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263047"/>
            <a:ext cx="8458200" cy="1143000"/>
          </a:xfrm>
        </p:spPr>
        <p:txBody>
          <a:bodyPr/>
          <a:lstStyle/>
          <a:p>
            <a:pPr eaLnBrk="1" hangingPunct="1"/>
            <a:r>
              <a:rPr lang="it-IT" sz="4000" dirty="0">
                <a:solidFill>
                  <a:schemeClr val="bg1"/>
                </a:solidFill>
                <a:latin typeface="Times New Roman" charset="0"/>
              </a:rPr>
              <a:t>Evidence for </a:t>
            </a:r>
            <a:r>
              <a:rPr lang="it-IT" sz="4000" dirty="0" smtClean="0">
                <a:solidFill>
                  <a:schemeClr val="bg1"/>
                </a:solidFill>
                <a:latin typeface="Times New Roman" charset="0"/>
              </a:rPr>
              <a:t>SN(also) </a:t>
            </a:r>
            <a:r>
              <a:rPr lang="it-IT" sz="4000" dirty="0">
                <a:solidFill>
                  <a:schemeClr val="bg1"/>
                </a:solidFill>
                <a:latin typeface="Times New Roman" charset="0"/>
              </a:rPr>
              <a:t>origin of </a:t>
            </a:r>
            <a:r>
              <a:rPr lang="it-IT" sz="4000" dirty="0">
                <a:solidFill>
                  <a:schemeClr val="bg1"/>
                </a:solidFill>
                <a:latin typeface="Times New Roman" charset="0"/>
              </a:rPr>
              <a:t>cosmic rays is </a:t>
            </a:r>
            <a:r>
              <a:rPr lang="it-IT" sz="4000" dirty="0">
                <a:solidFill>
                  <a:schemeClr val="bg1"/>
                </a:solidFill>
                <a:latin typeface="Times New Roman" charset="0"/>
              </a:rPr>
              <a:t>mounting</a:t>
            </a:r>
            <a:endParaRPr lang="it-IT" sz="4000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80527" y="1844825"/>
            <a:ext cx="7772400" cy="4114800"/>
          </a:xfrm>
        </p:spPr>
        <p:txBody>
          <a:bodyPr/>
          <a:lstStyle/>
          <a:p>
            <a:pPr lvl="1" eaLnBrk="1" hangingPunct="1">
              <a:lnSpc>
                <a:spcPct val="80000"/>
              </a:lnSpc>
            </a:pPr>
            <a:r>
              <a:rPr lang="en-GB" altLang="ja-JP" sz="1600" dirty="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HESS </a:t>
            </a:r>
            <a:r>
              <a:rPr lang="en-GB" altLang="ja-JP" sz="1600" dirty="0" err="1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TeV</a:t>
            </a:r>
            <a:r>
              <a:rPr lang="en-GB" altLang="ja-JP" sz="1600" dirty="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 </a:t>
            </a:r>
            <a:r>
              <a:rPr lang="en-GB" altLang="ja-JP" sz="1600" dirty="0" err="1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emision</a:t>
            </a:r>
            <a:r>
              <a:rPr lang="en-GB" altLang="ja-JP" sz="1600" dirty="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 from SNR RX J1713.7-3946 </a:t>
            </a:r>
            <a:r>
              <a:rPr lang="en-GB" altLang="ja-JP" sz="1600" dirty="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  <a:sym typeface="Wingdings" charset="0"/>
              </a:rPr>
              <a:t></a:t>
            </a:r>
            <a:r>
              <a:rPr lang="en-GB" altLang="ja-JP" sz="1600" dirty="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 </a:t>
            </a:r>
            <a:r>
              <a:rPr lang="en-GB" altLang="ja-JP" sz="1600" dirty="0" err="1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hadronic</a:t>
            </a:r>
            <a:r>
              <a:rPr lang="en-GB" altLang="ja-JP" sz="1600" dirty="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 inter. Of cr. E&gt;10^14eV </a:t>
            </a:r>
            <a:r>
              <a:rPr lang="en-GB" altLang="ja-JP" sz="1600" i="1" dirty="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F. </a:t>
            </a:r>
            <a:r>
              <a:rPr lang="en-GB" altLang="ja-JP" sz="1600" i="1" dirty="0" err="1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Aharonian</a:t>
            </a:r>
            <a:r>
              <a:rPr lang="en-GB" altLang="ja-JP" sz="1600" i="1" dirty="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, et al., Astron. </a:t>
            </a:r>
            <a:r>
              <a:rPr lang="en-GB" altLang="ja-JP" sz="1600" i="1" dirty="0" err="1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Astrophys</a:t>
            </a:r>
            <a:r>
              <a:rPr lang="en-GB" altLang="ja-JP" sz="1600" i="1" dirty="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. 464, 235 (2007)</a:t>
            </a:r>
            <a:r>
              <a:rPr lang="en-GB" altLang="ja-JP" sz="1600" dirty="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.</a:t>
            </a:r>
          </a:p>
          <a:p>
            <a:pPr lvl="1" eaLnBrk="1" hangingPunct="1">
              <a:lnSpc>
                <a:spcPct val="80000"/>
              </a:lnSpc>
            </a:pPr>
            <a:r>
              <a:rPr lang="en-GB" altLang="ja-JP" sz="1600" dirty="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X-ray measurements of the same SNR </a:t>
            </a:r>
            <a:r>
              <a:rPr lang="en-GB" altLang="ja-JP" sz="1600" dirty="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  <a:sym typeface="Wingdings" charset="0"/>
              </a:rPr>
              <a:t></a:t>
            </a:r>
            <a:r>
              <a:rPr lang="en-GB" altLang="ja-JP" sz="1600" dirty="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 evidence that protons and nuclei can be accelerated E&gt;10^15 </a:t>
            </a:r>
            <a:r>
              <a:rPr lang="en-GB" altLang="ja-JP" sz="1600" dirty="0" err="1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eV</a:t>
            </a:r>
            <a:r>
              <a:rPr lang="en-GB" altLang="ja-JP" sz="1600" dirty="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 in young SNR </a:t>
            </a:r>
            <a:r>
              <a:rPr lang="en-GB" altLang="ja-JP" sz="1600" i="1" dirty="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 Uchiyama, et al., Nature 449, 576 (2007)</a:t>
            </a:r>
            <a:r>
              <a:rPr lang="en-GB" altLang="ja-JP" sz="1600" dirty="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.</a:t>
            </a:r>
          </a:p>
          <a:p>
            <a:pPr lvl="1" eaLnBrk="1" hangingPunct="1">
              <a:lnSpc>
                <a:spcPct val="80000"/>
              </a:lnSpc>
            </a:pPr>
            <a:r>
              <a:rPr lang="en-GB" altLang="ja-JP" sz="1600" dirty="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AGILE: diffuse gamma-ray (100 MeV – 1 </a:t>
            </a:r>
            <a:r>
              <a:rPr lang="en-GB" altLang="ja-JP" sz="1600" dirty="0" err="1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GeV</a:t>
            </a:r>
            <a:r>
              <a:rPr lang="en-GB" altLang="ja-JP" sz="1600" dirty="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)  SNR IC 443 outer shock </a:t>
            </a:r>
            <a:r>
              <a:rPr lang="en-GB" altLang="ja-JP" sz="1600" dirty="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  <a:sym typeface="Wingdings" charset="0"/>
              </a:rPr>
              <a:t></a:t>
            </a:r>
            <a:r>
              <a:rPr lang="en-GB" altLang="ja-JP" sz="1600" dirty="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  </a:t>
            </a:r>
            <a:r>
              <a:rPr lang="en-GB" altLang="ja-JP" sz="1600" dirty="0" err="1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hadronic</a:t>
            </a:r>
            <a:r>
              <a:rPr lang="en-GB" altLang="ja-JP" sz="1600" dirty="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 acceleration </a:t>
            </a:r>
            <a:r>
              <a:rPr lang="en-GB" altLang="ja-JP" sz="1600" i="1" dirty="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M. </a:t>
            </a:r>
            <a:r>
              <a:rPr lang="en-GB" altLang="ja-JP" sz="1600" i="1" dirty="0" err="1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Tavani</a:t>
            </a:r>
            <a:r>
              <a:rPr lang="en-GB" altLang="ja-JP" sz="1600" i="1" dirty="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, et al., </a:t>
            </a:r>
            <a:r>
              <a:rPr lang="en-GB" altLang="ja-JP" sz="1600" i="1" dirty="0" err="1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ApJL</a:t>
            </a:r>
            <a:r>
              <a:rPr lang="en-GB" altLang="ja-JP" sz="1600" i="1" dirty="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 710, L151 (2010)</a:t>
            </a:r>
            <a:r>
              <a:rPr lang="en-GB" altLang="ja-JP" sz="1600" dirty="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.</a:t>
            </a:r>
          </a:p>
          <a:p>
            <a:pPr lvl="1" eaLnBrk="1" hangingPunct="1">
              <a:lnSpc>
                <a:spcPct val="80000"/>
              </a:lnSpc>
            </a:pPr>
            <a:r>
              <a:rPr lang="en-GB" altLang="ja-JP" sz="1600" dirty="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Fermi: Shell of SNR W44 have </a:t>
            </a:r>
            <a:r>
              <a:rPr lang="en-GB" altLang="ja-JP" sz="1600" dirty="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  <a:sym typeface="Wingdings" charset="0"/>
              </a:rPr>
              <a:t></a:t>
            </a:r>
            <a:r>
              <a:rPr lang="en-GB" altLang="ja-JP" sz="1600" dirty="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 decay of  pi0 produced in the interaction of hadrons  accelerated in the shock region with the interstellar medium  </a:t>
            </a:r>
            <a:r>
              <a:rPr lang="en-GB" altLang="ja-JP" sz="1600" i="1" dirty="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A. </a:t>
            </a:r>
            <a:r>
              <a:rPr lang="en-GB" altLang="ja-JP" sz="1600" i="1" dirty="0" err="1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Abdo</a:t>
            </a:r>
            <a:r>
              <a:rPr lang="en-GB" altLang="ja-JP" sz="1600" i="1" dirty="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, et al., Science 327, 1103 (2010)</a:t>
            </a:r>
            <a:r>
              <a:rPr lang="en-GB" altLang="ja-JP" sz="1600" dirty="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.</a:t>
            </a:r>
          </a:p>
          <a:p>
            <a:pPr lvl="1" eaLnBrk="1" hangingPunct="1">
              <a:lnSpc>
                <a:spcPct val="80000"/>
              </a:lnSpc>
            </a:pPr>
            <a:r>
              <a:rPr lang="en-GB" altLang="ja-JP" sz="1600" dirty="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Starburst galaxies (SG), where the SN rate in the galactic </a:t>
            </a:r>
            <a:r>
              <a:rPr lang="en-GB" altLang="ja-JP" sz="1600" dirty="0" err="1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center</a:t>
            </a:r>
            <a:r>
              <a:rPr lang="en-GB" altLang="ja-JP" sz="1600" dirty="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 is much higher than in our own, the density of cosmic rays in </a:t>
            </a:r>
            <a:r>
              <a:rPr lang="en-GB" altLang="ja-JP" sz="1600" dirty="0" err="1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TeV</a:t>
            </a:r>
            <a:r>
              <a:rPr lang="en-GB" altLang="ja-JP" sz="1600" dirty="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 gamma-rays (H.E.S.S infers cosmic rays density in SG NGC 253 three orders of magnitude higher than in our galaxy </a:t>
            </a:r>
            <a:r>
              <a:rPr lang="en-GB" altLang="ja-JP" sz="1600" i="1" dirty="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F. </a:t>
            </a:r>
            <a:r>
              <a:rPr lang="en-GB" altLang="ja-JP" sz="1600" i="1" dirty="0" err="1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Acero</a:t>
            </a:r>
            <a:r>
              <a:rPr lang="en-GB" altLang="ja-JP" sz="1600" i="1" dirty="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, et al., Science 326, 1080 (2009)</a:t>
            </a:r>
            <a:r>
              <a:rPr lang="en-GB" altLang="ja-JP" sz="1600" dirty="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.</a:t>
            </a:r>
          </a:p>
          <a:p>
            <a:pPr lvl="1" eaLnBrk="1" hangingPunct="1">
              <a:lnSpc>
                <a:spcPct val="80000"/>
              </a:lnSpc>
            </a:pPr>
            <a:r>
              <a:rPr lang="en-GB" altLang="ja-JP" sz="1600" dirty="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VERITAS: SG M82 cosmic rays density is reported to be 500 times higher than in the Milky Way</a:t>
            </a:r>
            <a:r>
              <a:rPr lang="en-GB" altLang="ja-JP" sz="1600" i="1" dirty="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  VERITAS Collaboration, et al., Nature 462, 770 (2009</a:t>
            </a:r>
            <a:endParaRPr lang="it-IT" sz="1600" i="1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1061892" name="Text Box 4"/>
          <p:cNvSpPr txBox="1">
            <a:spLocks noChangeArrowheads="1"/>
          </p:cNvSpPr>
          <p:nvPr/>
        </p:nvSpPr>
        <p:spPr bwMode="auto">
          <a:xfrm>
            <a:off x="1095376" y="1144588"/>
            <a:ext cx="18415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68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Footer Placeholder 4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873" indent="-28572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2882" indent="-228577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034" indent="-228577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187" indent="-228577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340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492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8645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5797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>
                <a:solidFill>
                  <a:srgbClr val="FFFFCC"/>
                </a:solidFill>
              </a:rPr>
              <a:t>M. Casolino, INFN &amp; University Roma Tor Vergata</a:t>
            </a:r>
          </a:p>
        </p:txBody>
      </p:sp>
      <p:sp>
        <p:nvSpPr>
          <p:cNvPr id="61443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04813"/>
            <a:ext cx="7772400" cy="1143000"/>
          </a:xfrm>
        </p:spPr>
        <p:txBody>
          <a:bodyPr/>
          <a:lstStyle/>
          <a:p>
            <a:pPr eaLnBrk="1" hangingPunct="1"/>
            <a:r>
              <a:rPr lang="it-IT" sz="4000" dirty="0">
                <a:solidFill>
                  <a:schemeClr val="bg1"/>
                </a:solidFill>
                <a:latin typeface="Times New Roman" charset="0"/>
              </a:rPr>
              <a:t>However, supernova-only </a:t>
            </a:r>
            <a:r>
              <a:rPr lang="it-IT" sz="4000" dirty="0">
                <a:solidFill>
                  <a:schemeClr val="bg1"/>
                </a:solidFill>
                <a:latin typeface="Times New Roman" charset="0"/>
              </a:rPr>
              <a:t>model has been challenged many times</a:t>
            </a:r>
            <a:br>
              <a:rPr lang="it-IT" sz="4000" dirty="0">
                <a:solidFill>
                  <a:schemeClr val="bg1"/>
                </a:solidFill>
                <a:latin typeface="Times New Roman" charset="0"/>
              </a:rPr>
            </a:br>
            <a:endParaRPr lang="it-IT" sz="4000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46465"/>
            <a:ext cx="5256213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altLang="ja-JP" sz="1800" dirty="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Multiple origin of cosmic rays:</a:t>
            </a:r>
          </a:p>
          <a:p>
            <a:pPr lvl="1" eaLnBrk="1" hangingPunct="1">
              <a:lnSpc>
                <a:spcPct val="80000"/>
              </a:lnSpc>
            </a:pPr>
            <a:r>
              <a:rPr lang="en-GB" altLang="ja-JP" sz="1600" dirty="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 SN explosions of various sizes in either the interstellar medium or in a pre-existing stellar wind, WR stars </a:t>
            </a:r>
            <a:r>
              <a:rPr lang="en-GB" altLang="ja-JP" sz="1600" i="1" dirty="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P. L. </a:t>
            </a:r>
            <a:r>
              <a:rPr lang="en-GB" altLang="ja-JP" sz="1600" i="1" dirty="0" err="1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Biermann</a:t>
            </a:r>
            <a:r>
              <a:rPr lang="en-GB" altLang="ja-JP" sz="1600" i="1" dirty="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, Space Science Reviews 74, 385 (1995);  L. </a:t>
            </a:r>
            <a:r>
              <a:rPr lang="en-GB" altLang="ja-JP" sz="1600" i="1" dirty="0" err="1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Biermann</a:t>
            </a:r>
            <a:r>
              <a:rPr lang="en-GB" altLang="ja-JP" sz="1600" i="1" dirty="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, Astron. </a:t>
            </a:r>
            <a:r>
              <a:rPr lang="en-GB" altLang="ja-JP" sz="1600" i="1" dirty="0" err="1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Astrophys</a:t>
            </a:r>
            <a:r>
              <a:rPr lang="en-GB" altLang="ja-JP" sz="1600" i="1" dirty="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. 271, 649 (1993)</a:t>
            </a:r>
            <a:endParaRPr lang="en-GB" altLang="ja-JP" sz="1600" dirty="0">
              <a:solidFill>
                <a:schemeClr val="bg1"/>
              </a:solidFill>
              <a:latin typeface="Times New Roman" charset="0"/>
              <a:ea typeface="MS PGothic" charset="0"/>
              <a:cs typeface="MS PGothic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ja-JP" sz="1800" dirty="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Nova stars and explosions in </a:t>
            </a:r>
            <a:r>
              <a:rPr lang="en-GB" altLang="ja-JP" sz="1800" dirty="0" err="1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superbubbles</a:t>
            </a:r>
            <a:r>
              <a:rPr lang="en-GB" altLang="ja-JP" sz="1800" dirty="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, </a:t>
            </a:r>
            <a:r>
              <a:rPr lang="en-GB" altLang="ja-JP" sz="1800" i="1" dirty="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V. I. </a:t>
            </a:r>
            <a:r>
              <a:rPr lang="en-GB" altLang="ja-JP" sz="1800" i="1" dirty="0" err="1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Zatsepin</a:t>
            </a:r>
            <a:r>
              <a:rPr lang="en-GB" altLang="ja-JP" sz="1800" i="1" dirty="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, N. V. </a:t>
            </a:r>
            <a:r>
              <a:rPr lang="en-GB" altLang="ja-JP" sz="1800" i="1" dirty="0" err="1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Sokolskaya</a:t>
            </a:r>
            <a:r>
              <a:rPr lang="en-GB" altLang="ja-JP" sz="1800" i="1" dirty="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, Astron. </a:t>
            </a:r>
            <a:r>
              <a:rPr lang="es-ES" altLang="ja-JP" sz="1800" i="1" dirty="0" err="1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Astrophys</a:t>
            </a:r>
            <a:r>
              <a:rPr lang="es-ES" altLang="ja-JP" sz="1800" i="1" dirty="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. </a:t>
            </a:r>
            <a:r>
              <a:rPr lang="en-GB" altLang="ja-JP" sz="1800" i="1" dirty="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458, 1 (2006))</a:t>
            </a:r>
            <a:r>
              <a:rPr lang="en-GB" altLang="ja-JP" sz="1800" dirty="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GB" altLang="ja-JP" sz="1800" dirty="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Different acceleration processes such as nonlinear shock acceleration</a:t>
            </a:r>
            <a:endParaRPr lang="en-GB" altLang="ja-JP" sz="1800" i="1" dirty="0">
              <a:solidFill>
                <a:schemeClr val="bg1"/>
              </a:solidFill>
              <a:latin typeface="Times New Roman" charset="0"/>
              <a:ea typeface="MS PGothic" charset="0"/>
              <a:cs typeface="MS PGothic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GB" altLang="ja-JP" sz="1600" i="1" dirty="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  D. C. Ellison, International Cosmic Ray Conference (1993),</a:t>
            </a:r>
            <a:r>
              <a:rPr lang="en-GB" altLang="ja-JP" sz="1600" dirty="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 vol. 2 of International Cosmic Ray Conference, pp. 219</a:t>
            </a:r>
          </a:p>
          <a:p>
            <a:pPr lvl="1" eaLnBrk="1" hangingPunct="1">
              <a:lnSpc>
                <a:spcPct val="80000"/>
              </a:lnSpc>
            </a:pPr>
            <a:r>
              <a:rPr lang="en-GB" altLang="ja-JP" sz="1600" dirty="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DSA, diffusive shock acceleration, </a:t>
            </a:r>
            <a:r>
              <a:rPr lang="en-GB" altLang="ja-JP" sz="1600" i="1" dirty="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V. I. </a:t>
            </a:r>
            <a:r>
              <a:rPr lang="en-GB" altLang="ja-JP" sz="1600" i="1" dirty="0" err="1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Zatsepin</a:t>
            </a:r>
            <a:r>
              <a:rPr lang="en-GB" altLang="ja-JP" sz="1600" i="1" dirty="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, N. V. </a:t>
            </a:r>
            <a:r>
              <a:rPr lang="en-GB" altLang="ja-JP" sz="1600" i="1" dirty="0" err="1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Sokolskaya</a:t>
            </a:r>
            <a:r>
              <a:rPr lang="en-GB" altLang="ja-JP" sz="1600" i="1" dirty="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, Astron. </a:t>
            </a:r>
            <a:r>
              <a:rPr lang="en-GB" altLang="ja-JP" sz="1600" i="1" dirty="0" err="1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Astrophys</a:t>
            </a:r>
            <a:r>
              <a:rPr lang="en-GB" altLang="ja-JP" sz="1600" i="1" dirty="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. 458, 1 (2006).</a:t>
            </a:r>
            <a:endParaRPr lang="it-IT" altLang="ja-JP" sz="1600" dirty="0">
              <a:solidFill>
                <a:schemeClr val="bg1"/>
              </a:solidFill>
              <a:latin typeface="Times New Roman" charset="0"/>
              <a:ea typeface="MS PGothic" charset="0"/>
              <a:cs typeface="MS PGothic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it-IT" altLang="ja-JP" sz="1600" dirty="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rPr>
              <a:t>M. Ahlers, P. Mertsch, S. Sarkar, Physical Review D 80, 123017 (2009).</a:t>
            </a:r>
            <a:r>
              <a:rPr lang="it-IT" altLang="ja-JP" sz="1800" dirty="0">
                <a:latin typeface="Times New Roman" charset="0"/>
                <a:ea typeface="MS PGothic" charset="0"/>
                <a:cs typeface="MS PGothic" charset="0"/>
              </a:rPr>
              <a:t> </a:t>
            </a:r>
            <a:endParaRPr lang="it-IT" sz="1800" dirty="0">
              <a:latin typeface="Times New Roman" charset="0"/>
            </a:endParaRPr>
          </a:p>
        </p:txBody>
      </p:sp>
      <p:pic>
        <p:nvPicPr>
          <p:cNvPr id="61445" name="Picture 4" descr="Clipboard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628775"/>
            <a:ext cx="3492500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44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it-IT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Pamela galactic </a:t>
            </a:r>
            <a:r>
              <a:rPr lang="it-IT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proton </a:t>
            </a:r>
            <a:r>
              <a:rPr lang="it-IT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it-IT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He</a:t>
            </a:r>
            <a:endParaRPr lang="it-IT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34819" name="Picture 4" descr="rigidity_flu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6" y="1844675"/>
            <a:ext cx="7005638" cy="42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7164388" y="1747838"/>
            <a:ext cx="1504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2400" b="1" dirty="0">
                <a:latin typeface="Times New Roman" charset="0"/>
              </a:rPr>
              <a:t>2006-2008</a:t>
            </a: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4572001" y="2636838"/>
            <a:ext cx="4304363" cy="58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1600" b="1" dirty="0">
                <a:latin typeface="Symbol" charset="0"/>
              </a:rPr>
              <a:t>g</a:t>
            </a:r>
            <a:r>
              <a:rPr lang="it-IT" sz="1600" b="1" baseline="-25000" dirty="0">
                <a:latin typeface="Times New Roman" charset="0"/>
              </a:rPr>
              <a:t>30- 1000GV, </a:t>
            </a:r>
            <a:r>
              <a:rPr lang="it-IT" sz="1600" b="1" baseline="-25000" dirty="0" err="1">
                <a:latin typeface="Times New Roman" charset="0"/>
              </a:rPr>
              <a:t>p</a:t>
            </a:r>
            <a:r>
              <a:rPr lang="it-IT" sz="1600" b="1" dirty="0">
                <a:latin typeface="Times New Roman" charset="0"/>
              </a:rPr>
              <a:t> = 2.820 +- 0.003 (</a:t>
            </a:r>
            <a:r>
              <a:rPr lang="it-IT" sz="1600" b="1" dirty="0" err="1">
                <a:latin typeface="Times New Roman" charset="0"/>
              </a:rPr>
              <a:t>stat</a:t>
            </a:r>
            <a:r>
              <a:rPr lang="it-IT" sz="1600" b="1" dirty="0">
                <a:latin typeface="Times New Roman" charset="0"/>
              </a:rPr>
              <a:t>) +- 0.005 (</a:t>
            </a:r>
            <a:r>
              <a:rPr lang="it-IT" sz="1600" b="1" dirty="0" err="1">
                <a:latin typeface="Times New Roman" charset="0"/>
              </a:rPr>
              <a:t>syst</a:t>
            </a:r>
            <a:r>
              <a:rPr lang="it-IT" sz="1600" b="1" dirty="0">
                <a:latin typeface="Times New Roman" charset="0"/>
              </a:rPr>
              <a:t>)</a:t>
            </a:r>
          </a:p>
          <a:p>
            <a:pPr eaLnBrk="1" hangingPunct="1">
              <a:defRPr/>
            </a:pPr>
            <a:r>
              <a:rPr lang="it-IT" sz="1600" b="1" dirty="0">
                <a:latin typeface="Times New Roman" charset="0"/>
              </a:rPr>
              <a:t> 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5795963" y="3500438"/>
            <a:ext cx="2890515" cy="738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1400" b="1">
                <a:latin typeface="Symbol" charset="0"/>
              </a:rPr>
              <a:t>g</a:t>
            </a:r>
            <a:r>
              <a:rPr lang="it-IT" sz="1400" b="1" baseline="-25000">
                <a:latin typeface="Times New Roman" charset="0"/>
              </a:rPr>
              <a:t>30- 1000GV, he</a:t>
            </a:r>
            <a:r>
              <a:rPr lang="it-IT" sz="1400" b="1">
                <a:latin typeface="Times New Roman" charset="0"/>
              </a:rPr>
              <a:t> = 2.732 +- 0.005 (stat)</a:t>
            </a:r>
          </a:p>
          <a:p>
            <a:pPr eaLnBrk="1" hangingPunct="1">
              <a:defRPr/>
            </a:pPr>
            <a:r>
              <a:rPr lang="it-IT" sz="1400" b="1">
                <a:latin typeface="Times New Roman" charset="0"/>
              </a:rPr>
              <a:t>	      + 0.008 -0.003 (syst)</a:t>
            </a:r>
          </a:p>
          <a:p>
            <a:pPr eaLnBrk="1" hangingPunct="1">
              <a:defRPr/>
            </a:pPr>
            <a:r>
              <a:rPr lang="it-IT" sz="1400" b="1">
                <a:latin typeface="Times New Roman" charset="0"/>
              </a:rPr>
              <a:t> </a:t>
            </a:r>
          </a:p>
        </p:txBody>
      </p:sp>
      <p:sp>
        <p:nvSpPr>
          <p:cNvPr id="34823" name="Rectangle 1"/>
          <p:cNvSpPr>
            <a:spLocks noChangeArrowheads="1"/>
          </p:cNvSpPr>
          <p:nvPr/>
        </p:nvSpPr>
        <p:spPr bwMode="auto">
          <a:xfrm>
            <a:off x="87313" y="1412875"/>
            <a:ext cx="2684462" cy="28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/>
          <a:p>
            <a:pPr marL="285720" indent="-285720">
              <a:buFont typeface="Arial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Different spectral index for proton and helium.</a:t>
            </a:r>
          </a:p>
          <a:p>
            <a:pPr marL="285720" indent="-285720">
              <a:buFont typeface="Arial" pitchFamily="34" charset="0"/>
              <a:buChar char="•"/>
            </a:pPr>
            <a:endParaRPr lang="it-IT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20" indent="-285720">
              <a:buFont typeface="Arial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Helium percentage is growing with rigidity</a:t>
            </a:r>
          </a:p>
          <a:p>
            <a:pPr marL="285720" indent="-285720">
              <a:buFont typeface="Arial" pitchFamily="34" charset="0"/>
              <a:buChar char="•"/>
            </a:pPr>
            <a:endParaRPr lang="it-IT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20" indent="-285720">
              <a:buFont typeface="Arial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Challenges Supernova only origin of cosmic ray.</a:t>
            </a:r>
          </a:p>
          <a:p>
            <a:pPr marL="285720" indent="-285720">
              <a:buFont typeface="Arial" pitchFamily="34" charset="0"/>
              <a:buChar char="•"/>
            </a:pPr>
            <a:endParaRPr lang="it-IT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24" name="Rectangle 2"/>
          <p:cNvSpPr>
            <a:spLocks noChangeArrowheads="1"/>
          </p:cNvSpPr>
          <p:nvPr/>
        </p:nvSpPr>
        <p:spPr bwMode="auto">
          <a:xfrm>
            <a:off x="3635375" y="5157789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/>
          <a:p>
            <a:r>
              <a:rPr lang="en-US" sz="1200" i="1"/>
              <a:t>Science 2011, 332 no. 6025 pp. 69-72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fit_single_power_law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6512" y="1196976"/>
            <a:ext cx="7772401" cy="4664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3633788" y="1995488"/>
            <a:ext cx="2844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2400">
                <a:latin typeface="Times New Roman" charset="0"/>
              </a:rPr>
              <a:t>-0.101+-0.002            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2555875" y="188913"/>
            <a:ext cx="4126607" cy="65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3600" dirty="0">
                <a:solidFill>
                  <a:schemeClr val="bg1"/>
                </a:solidFill>
                <a:latin typeface="Times New Roman" charset="0"/>
              </a:rPr>
              <a:t>Ratio P/He:  Rigidity</a:t>
            </a:r>
          </a:p>
        </p:txBody>
      </p:sp>
      <p:sp>
        <p:nvSpPr>
          <p:cNvPr id="25605" name="Line 5"/>
          <p:cNvSpPr>
            <a:spLocks noChangeShapeType="1"/>
          </p:cNvSpPr>
          <p:nvPr/>
        </p:nvSpPr>
        <p:spPr bwMode="auto">
          <a:xfrm flipV="1">
            <a:off x="5218113" y="3965576"/>
            <a:ext cx="0" cy="1223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 flipV="1">
            <a:off x="3489325" y="3821114"/>
            <a:ext cx="0" cy="1223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 flipH="1">
            <a:off x="1041401" y="4397375"/>
            <a:ext cx="2447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825500" y="4613275"/>
            <a:ext cx="2289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2400">
                <a:latin typeface="Times New Roman" charset="0"/>
              </a:rPr>
              <a:t>Solar modulation</a:t>
            </a: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5145089" y="4803775"/>
            <a:ext cx="1641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2400">
                <a:latin typeface="Times New Roman" charset="0"/>
              </a:rPr>
              <a:t>230-240GV</a:t>
            </a: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7308850" y="1384301"/>
            <a:ext cx="1784350" cy="46155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it-IT" sz="1600" dirty="0">
                <a:solidFill>
                  <a:srgbClr val="FF0000"/>
                </a:solidFill>
                <a:latin typeface="Times New Roman" pitchFamily="18" charset="0"/>
              </a:rPr>
              <a:t>Acceleration is a rigidity dependent effect</a:t>
            </a:r>
          </a:p>
          <a:p>
            <a:pPr eaLnBrk="1" hangingPunct="1">
              <a:buFontTx/>
              <a:buAutoNum type="arabicPeriod"/>
            </a:pPr>
            <a:r>
              <a:rPr lang="it-IT" sz="1600" dirty="0">
                <a:solidFill>
                  <a:srgbClr val="FF0000"/>
                </a:solidFill>
                <a:latin typeface="Times New Roman" pitchFamily="18" charset="0"/>
              </a:rPr>
              <a:t>The ratio decreases</a:t>
            </a:r>
            <a:r>
              <a:rPr lang="it-IT" sz="16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 More He at high energies  Acceleration mechanisms or sources are different</a:t>
            </a:r>
          </a:p>
          <a:p>
            <a:pPr eaLnBrk="1" hangingPunct="1">
              <a:buFontTx/>
              <a:buAutoNum type="arabicPeriod"/>
            </a:pPr>
            <a:r>
              <a:rPr lang="it-IT" sz="16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Measurement valid also below the (low) solar modulation</a:t>
            </a:r>
            <a:endParaRPr lang="it-IT" sz="1600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00276" y="1981200"/>
            <a:ext cx="7772400" cy="4114800"/>
          </a:xfrm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115714" name="Picture 3" descr="energy_ratios_kinenenu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50" y="1562101"/>
            <a:ext cx="6264275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Line 4"/>
          <p:cNvSpPr>
            <a:spLocks noChangeShapeType="1"/>
          </p:cNvSpPr>
          <p:nvPr/>
        </p:nvSpPr>
        <p:spPr bwMode="auto">
          <a:xfrm>
            <a:off x="6015038" y="2997200"/>
            <a:ext cx="2376487" cy="2159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87045" name="Text Box 5"/>
          <p:cNvSpPr>
            <a:spLocks noGrp="1" noChangeArrowheads="1"/>
          </p:cNvSpPr>
          <p:nvPr>
            <p:ph type="title"/>
          </p:nvPr>
        </p:nvSpPr>
        <p:spPr>
          <a:xfrm>
            <a:off x="685800" y="404813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it-IT" sz="4000" b="1">
                <a:solidFill>
                  <a:srgbClr val="FF0000"/>
                </a:solidFill>
              </a:rPr>
              <a:t>P/HE RATIO: </a:t>
            </a:r>
            <a:br>
              <a:rPr lang="it-IT" sz="4000" b="1">
                <a:solidFill>
                  <a:srgbClr val="FF0000"/>
                </a:solidFill>
              </a:rPr>
            </a:br>
            <a:r>
              <a:rPr lang="it-IT" sz="4000" b="1">
                <a:solidFill>
                  <a:srgbClr val="FF0000"/>
                </a:solidFill>
              </a:rPr>
              <a:t>KINETIC ENERGY/NUCLEON</a:t>
            </a:r>
          </a:p>
        </p:txBody>
      </p:sp>
      <p:sp>
        <p:nvSpPr>
          <p:cNvPr id="87046" name="Text Box 6"/>
          <p:cNvSpPr txBox="1">
            <a:spLocks noChangeArrowheads="1"/>
          </p:cNvSpPr>
          <p:nvPr/>
        </p:nvSpPr>
        <p:spPr bwMode="auto">
          <a:xfrm>
            <a:off x="0" y="2420938"/>
            <a:ext cx="2863850" cy="2308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 b="1">
                <a:solidFill>
                  <a:srgbClr val="FF0000"/>
                </a:solidFill>
                <a:latin typeface="Times New Roman" pitchFamily="18" charset="0"/>
              </a:rPr>
              <a:t>Ratio has lower systematic</a:t>
            </a:r>
          </a:p>
          <a:p>
            <a:pPr eaLnBrk="1" hangingPunct="1"/>
            <a:endParaRPr lang="it-IT" b="1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/>
            <a:r>
              <a:rPr lang="it-IT" b="1">
                <a:solidFill>
                  <a:srgbClr val="FF0000"/>
                </a:solidFill>
                <a:latin typeface="Times New Roman" pitchFamily="18" charset="0"/>
              </a:rPr>
              <a:t>Less dependent from solar modulation</a:t>
            </a:r>
          </a:p>
        </p:txBody>
      </p:sp>
    </p:spTree>
    <p:extLst>
      <p:ext uri="{BB962C8B-B14F-4D97-AF65-F5344CB8AC3E}">
        <p14:creationId xmlns:p14="http://schemas.microsoft.com/office/powerpoint/2010/main" val="32897450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Casolino, INFN &amp; University Roma Tor Vergata</a:t>
            </a:r>
          </a:p>
        </p:txBody>
      </p:sp>
      <p:pic>
        <p:nvPicPr>
          <p:cNvPr id="8194" name="Picture 2" descr="C:\Documents and Settings\Administrator\Desktop\s100e5958.jp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876800"/>
            <a:ext cx="175895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-536574" y="3605214"/>
            <a:ext cx="9680575" cy="1779587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 anchor="ctr"/>
          <a:lstStyle/>
          <a:p>
            <a:endParaRPr lang="it-IT"/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-685800" y="4132263"/>
            <a:ext cx="9829800" cy="646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/>
              <a:t>… 1989 1990 1991 1992 1993 1994 1995 1996 1997 1998 1999 2000 2001 2002 2003 2004 2005 2006 ... </a:t>
            </a: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306388" y="163513"/>
            <a:ext cx="8793162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 anchor="ctr"/>
          <a:lstStyle/>
          <a:p>
            <a:pPr algn="ctr"/>
            <a:r>
              <a:rPr lang="en-GB" sz="2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Past, present and future </a:t>
            </a:r>
            <a:r>
              <a:rPr lang="en-GB" sz="20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experiments</a:t>
            </a:r>
            <a:endParaRPr lang="en-GB" sz="2000" b="1" i="1" u="sng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pSp>
        <p:nvGrpSpPr>
          <p:cNvPr id="8198" name="Group 6"/>
          <p:cNvGrpSpPr>
            <a:grpSpLocks/>
          </p:cNvGrpSpPr>
          <p:nvPr/>
        </p:nvGrpSpPr>
        <p:grpSpPr bwMode="auto">
          <a:xfrm>
            <a:off x="2143125" y="3656013"/>
            <a:ext cx="590550" cy="438150"/>
            <a:chOff x="443" y="3263"/>
            <a:chExt cx="372" cy="276"/>
          </a:xfrm>
        </p:grpSpPr>
        <p:sp>
          <p:nvSpPr>
            <p:cNvPr id="8199" name="Oval 7"/>
            <p:cNvSpPr>
              <a:spLocks noChangeArrowheads="1"/>
            </p:cNvSpPr>
            <p:nvPr/>
          </p:nvSpPr>
          <p:spPr bwMode="auto">
            <a:xfrm>
              <a:off x="543" y="3426"/>
              <a:ext cx="130" cy="113"/>
            </a:xfrm>
            <a:prstGeom prst="ellipse">
              <a:avLst/>
            </a:prstGeom>
            <a:solidFill>
              <a:srgbClr val="CC0099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200" name="Text Box 8"/>
            <p:cNvSpPr txBox="1">
              <a:spLocks noChangeArrowheads="1"/>
            </p:cNvSpPr>
            <p:nvPr/>
          </p:nvSpPr>
          <p:spPr bwMode="auto">
            <a:xfrm>
              <a:off x="443" y="3263"/>
              <a:ext cx="37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1400">
                  <a:solidFill>
                    <a:srgbClr val="CC0099"/>
                  </a:solidFill>
                </a:rPr>
                <a:t>C 94</a:t>
              </a:r>
            </a:p>
          </p:txBody>
        </p:sp>
      </p:grpSp>
      <p:grpSp>
        <p:nvGrpSpPr>
          <p:cNvPr id="8201" name="Group 9"/>
          <p:cNvGrpSpPr>
            <a:grpSpLocks/>
          </p:cNvGrpSpPr>
          <p:nvPr/>
        </p:nvGrpSpPr>
        <p:grpSpPr bwMode="auto">
          <a:xfrm>
            <a:off x="3713163" y="3643313"/>
            <a:ext cx="590550" cy="438150"/>
            <a:chOff x="443" y="3263"/>
            <a:chExt cx="372" cy="276"/>
          </a:xfrm>
        </p:grpSpPr>
        <p:sp>
          <p:nvSpPr>
            <p:cNvPr id="8202" name="Oval 10"/>
            <p:cNvSpPr>
              <a:spLocks noChangeArrowheads="1"/>
            </p:cNvSpPr>
            <p:nvPr/>
          </p:nvSpPr>
          <p:spPr bwMode="auto">
            <a:xfrm>
              <a:off x="543" y="3426"/>
              <a:ext cx="130" cy="113"/>
            </a:xfrm>
            <a:prstGeom prst="ellipse">
              <a:avLst/>
            </a:prstGeom>
            <a:solidFill>
              <a:srgbClr val="CC0099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203" name="Text Box 11"/>
            <p:cNvSpPr txBox="1">
              <a:spLocks noChangeArrowheads="1"/>
            </p:cNvSpPr>
            <p:nvPr/>
          </p:nvSpPr>
          <p:spPr bwMode="auto">
            <a:xfrm>
              <a:off x="443" y="3263"/>
              <a:ext cx="37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1400">
                  <a:solidFill>
                    <a:srgbClr val="CC0099"/>
                  </a:solidFill>
                </a:rPr>
                <a:t>C 97</a:t>
              </a:r>
            </a:p>
          </p:txBody>
        </p:sp>
      </p:grpSp>
      <p:grpSp>
        <p:nvGrpSpPr>
          <p:cNvPr id="8204" name="Group 12"/>
          <p:cNvGrpSpPr>
            <a:grpSpLocks/>
          </p:cNvGrpSpPr>
          <p:nvPr/>
        </p:nvGrpSpPr>
        <p:grpSpPr bwMode="auto">
          <a:xfrm>
            <a:off x="4286250" y="3657601"/>
            <a:ext cx="590550" cy="438150"/>
            <a:chOff x="443" y="3263"/>
            <a:chExt cx="372" cy="276"/>
          </a:xfrm>
        </p:grpSpPr>
        <p:sp>
          <p:nvSpPr>
            <p:cNvPr id="8205" name="Oval 13"/>
            <p:cNvSpPr>
              <a:spLocks noChangeArrowheads="1"/>
            </p:cNvSpPr>
            <p:nvPr/>
          </p:nvSpPr>
          <p:spPr bwMode="auto">
            <a:xfrm>
              <a:off x="543" y="3426"/>
              <a:ext cx="130" cy="113"/>
            </a:xfrm>
            <a:prstGeom prst="ellipse">
              <a:avLst/>
            </a:prstGeom>
            <a:solidFill>
              <a:srgbClr val="CC0099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206" name="Text Box 14"/>
            <p:cNvSpPr txBox="1">
              <a:spLocks noChangeArrowheads="1"/>
            </p:cNvSpPr>
            <p:nvPr/>
          </p:nvSpPr>
          <p:spPr bwMode="auto">
            <a:xfrm>
              <a:off x="443" y="3263"/>
              <a:ext cx="37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1400">
                  <a:solidFill>
                    <a:srgbClr val="CC0099"/>
                  </a:solidFill>
                </a:rPr>
                <a:t>C 98</a:t>
              </a:r>
            </a:p>
          </p:txBody>
        </p:sp>
      </p:grpSp>
      <p:grpSp>
        <p:nvGrpSpPr>
          <p:cNvPr id="8207" name="Group 15"/>
          <p:cNvGrpSpPr>
            <a:grpSpLocks/>
          </p:cNvGrpSpPr>
          <p:nvPr/>
        </p:nvGrpSpPr>
        <p:grpSpPr bwMode="auto">
          <a:xfrm>
            <a:off x="1652589" y="3624263"/>
            <a:ext cx="725487" cy="463550"/>
            <a:chOff x="1977" y="3438"/>
            <a:chExt cx="457" cy="292"/>
          </a:xfrm>
        </p:grpSpPr>
        <p:sp>
          <p:nvSpPr>
            <p:cNvPr id="8208" name="Oval 16"/>
            <p:cNvSpPr>
              <a:spLocks noChangeArrowheads="1"/>
            </p:cNvSpPr>
            <p:nvPr/>
          </p:nvSpPr>
          <p:spPr bwMode="auto">
            <a:xfrm>
              <a:off x="2117" y="3617"/>
              <a:ext cx="130" cy="113"/>
            </a:xfrm>
            <a:prstGeom prst="ellipse">
              <a:avLst/>
            </a:prstGeom>
            <a:solidFill>
              <a:srgbClr val="CC0099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209" name="Text Box 17"/>
            <p:cNvSpPr txBox="1">
              <a:spLocks noChangeArrowheads="1"/>
            </p:cNvSpPr>
            <p:nvPr/>
          </p:nvSpPr>
          <p:spPr bwMode="auto">
            <a:xfrm>
              <a:off x="1977" y="3438"/>
              <a:ext cx="45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1400">
                  <a:solidFill>
                    <a:srgbClr val="CC0099"/>
                  </a:solidFill>
                </a:rPr>
                <a:t>TS 93</a:t>
              </a:r>
            </a:p>
          </p:txBody>
        </p:sp>
      </p:grpSp>
      <p:grpSp>
        <p:nvGrpSpPr>
          <p:cNvPr id="8210" name="Group 18"/>
          <p:cNvGrpSpPr>
            <a:grpSpLocks/>
          </p:cNvGrpSpPr>
          <p:nvPr/>
        </p:nvGrpSpPr>
        <p:grpSpPr bwMode="auto">
          <a:xfrm>
            <a:off x="-334963" y="3616325"/>
            <a:ext cx="725488" cy="463550"/>
            <a:chOff x="1977" y="3438"/>
            <a:chExt cx="457" cy="292"/>
          </a:xfrm>
        </p:grpSpPr>
        <p:sp>
          <p:nvSpPr>
            <p:cNvPr id="8211" name="Oval 19"/>
            <p:cNvSpPr>
              <a:spLocks noChangeArrowheads="1"/>
            </p:cNvSpPr>
            <p:nvPr/>
          </p:nvSpPr>
          <p:spPr bwMode="auto">
            <a:xfrm>
              <a:off x="2117" y="3617"/>
              <a:ext cx="130" cy="113"/>
            </a:xfrm>
            <a:prstGeom prst="ellipse">
              <a:avLst/>
            </a:prstGeom>
            <a:solidFill>
              <a:srgbClr val="CC0099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212" name="Text Box 20"/>
            <p:cNvSpPr txBox="1">
              <a:spLocks noChangeArrowheads="1"/>
            </p:cNvSpPr>
            <p:nvPr/>
          </p:nvSpPr>
          <p:spPr bwMode="auto">
            <a:xfrm>
              <a:off x="1977" y="3438"/>
              <a:ext cx="45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1400">
                  <a:solidFill>
                    <a:srgbClr val="CC0099"/>
                  </a:solidFill>
                </a:rPr>
                <a:t>M 89</a:t>
              </a:r>
            </a:p>
          </p:txBody>
        </p:sp>
      </p:grpSp>
      <p:grpSp>
        <p:nvGrpSpPr>
          <p:cNvPr id="8213" name="Group 21"/>
          <p:cNvGrpSpPr>
            <a:grpSpLocks/>
          </p:cNvGrpSpPr>
          <p:nvPr/>
        </p:nvGrpSpPr>
        <p:grpSpPr bwMode="auto">
          <a:xfrm>
            <a:off x="649289" y="3646488"/>
            <a:ext cx="725487" cy="463550"/>
            <a:chOff x="1977" y="3438"/>
            <a:chExt cx="457" cy="292"/>
          </a:xfrm>
        </p:grpSpPr>
        <p:sp>
          <p:nvSpPr>
            <p:cNvPr id="8214" name="Oval 22"/>
            <p:cNvSpPr>
              <a:spLocks noChangeArrowheads="1"/>
            </p:cNvSpPr>
            <p:nvPr/>
          </p:nvSpPr>
          <p:spPr bwMode="auto">
            <a:xfrm>
              <a:off x="2117" y="3617"/>
              <a:ext cx="130" cy="113"/>
            </a:xfrm>
            <a:prstGeom prst="ellipse">
              <a:avLst/>
            </a:prstGeom>
            <a:solidFill>
              <a:srgbClr val="CC0099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215" name="Text Box 23"/>
            <p:cNvSpPr txBox="1">
              <a:spLocks noChangeArrowheads="1"/>
            </p:cNvSpPr>
            <p:nvPr/>
          </p:nvSpPr>
          <p:spPr bwMode="auto">
            <a:xfrm>
              <a:off x="1977" y="3438"/>
              <a:ext cx="45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1400">
                  <a:solidFill>
                    <a:srgbClr val="CC0099"/>
                  </a:solidFill>
                </a:rPr>
                <a:t>M 91</a:t>
              </a:r>
            </a:p>
          </p:txBody>
        </p:sp>
      </p:grpSp>
      <p:pic>
        <p:nvPicPr>
          <p:cNvPr id="8216" name="Picture 24" descr="D:\documents\recfa\figures\caprice4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3" y="1546226"/>
            <a:ext cx="1390650" cy="1887538"/>
          </a:xfrm>
          <a:prstGeom prst="rect">
            <a:avLst/>
          </a:prstGeom>
          <a:noFill/>
          <a:ln w="28575">
            <a:solidFill>
              <a:srgbClr val="CC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17" name="Text Box 25"/>
          <p:cNvSpPr txBox="1">
            <a:spLocks noChangeArrowheads="1"/>
          </p:cNvSpPr>
          <p:nvPr/>
        </p:nvSpPr>
        <p:spPr bwMode="auto">
          <a:xfrm>
            <a:off x="0" y="944564"/>
            <a:ext cx="2590800" cy="646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u="sng">
                <a:solidFill>
                  <a:srgbClr val="CC0066"/>
                </a:solidFill>
              </a:rPr>
              <a:t>MASS-89, 91, TS-93, </a:t>
            </a:r>
            <a:r>
              <a:rPr lang="en-GB" u="sng">
                <a:solidFill>
                  <a:srgbClr val="CC0066"/>
                </a:solidFill>
              </a:rPr>
              <a:t>CAPRICE 94-97-98</a:t>
            </a:r>
          </a:p>
        </p:txBody>
      </p:sp>
      <p:sp>
        <p:nvSpPr>
          <p:cNvPr id="8218" name="Text Box 26"/>
          <p:cNvSpPr txBox="1">
            <a:spLocks noChangeArrowheads="1"/>
          </p:cNvSpPr>
          <p:nvPr/>
        </p:nvSpPr>
        <p:spPr bwMode="auto">
          <a:xfrm>
            <a:off x="6172201" y="838200"/>
            <a:ext cx="1158875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u="sng">
                <a:solidFill>
                  <a:schemeClr val="accent2"/>
                </a:solidFill>
              </a:rPr>
              <a:t>PAMELA</a:t>
            </a:r>
          </a:p>
        </p:txBody>
      </p:sp>
      <p:sp>
        <p:nvSpPr>
          <p:cNvPr id="8219" name="Line 27"/>
          <p:cNvSpPr>
            <a:spLocks noChangeShapeType="1"/>
          </p:cNvSpPr>
          <p:nvPr/>
        </p:nvSpPr>
        <p:spPr bwMode="auto">
          <a:xfrm flipV="1">
            <a:off x="8280400" y="4000501"/>
            <a:ext cx="1625600" cy="317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 anchor="ctr"/>
          <a:lstStyle/>
          <a:p>
            <a:endParaRPr lang="it-IT"/>
          </a:p>
        </p:txBody>
      </p:sp>
      <p:sp>
        <p:nvSpPr>
          <p:cNvPr id="8220" name="Text Box 28"/>
          <p:cNvSpPr txBox="1">
            <a:spLocks noChangeArrowheads="1"/>
          </p:cNvSpPr>
          <p:nvPr/>
        </p:nvSpPr>
        <p:spPr bwMode="auto">
          <a:xfrm>
            <a:off x="8064500" y="3581401"/>
            <a:ext cx="1536700" cy="371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b="1" i="1">
                <a:solidFill>
                  <a:schemeClr val="accent2"/>
                </a:solidFill>
              </a:rPr>
              <a:t>PAMELA</a:t>
            </a:r>
          </a:p>
        </p:txBody>
      </p:sp>
      <p:sp>
        <p:nvSpPr>
          <p:cNvPr id="8221" name="Text Box 29"/>
          <p:cNvSpPr txBox="1">
            <a:spLocks noChangeArrowheads="1"/>
          </p:cNvSpPr>
          <p:nvPr/>
        </p:nvSpPr>
        <p:spPr bwMode="auto">
          <a:xfrm>
            <a:off x="3278188" y="3868738"/>
            <a:ext cx="1527175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it-IT">
              <a:solidFill>
                <a:srgbClr val="FF0000"/>
              </a:solidFill>
            </a:endParaRPr>
          </a:p>
        </p:txBody>
      </p:sp>
      <p:sp>
        <p:nvSpPr>
          <p:cNvPr id="8222" name="Line 30"/>
          <p:cNvSpPr>
            <a:spLocks noChangeShapeType="1"/>
          </p:cNvSpPr>
          <p:nvPr/>
        </p:nvSpPr>
        <p:spPr bwMode="auto">
          <a:xfrm>
            <a:off x="-476250" y="4159250"/>
            <a:ext cx="9620250" cy="12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 anchor="ctr"/>
          <a:lstStyle/>
          <a:p>
            <a:endParaRPr lang="it-IT"/>
          </a:p>
        </p:txBody>
      </p:sp>
      <p:grpSp>
        <p:nvGrpSpPr>
          <p:cNvPr id="8223" name="Group 31"/>
          <p:cNvGrpSpPr>
            <a:grpSpLocks/>
          </p:cNvGrpSpPr>
          <p:nvPr/>
        </p:nvGrpSpPr>
        <p:grpSpPr bwMode="auto">
          <a:xfrm>
            <a:off x="3949700" y="1219200"/>
            <a:ext cx="1993900" cy="1550988"/>
            <a:chOff x="3384" y="1276"/>
            <a:chExt cx="1110" cy="864"/>
          </a:xfrm>
        </p:grpSpPr>
        <p:pic>
          <p:nvPicPr>
            <p:cNvPr id="8224" name="Picture 32" descr="C:\Documents and Settings\Administrator\Desktop\vittori\mita-b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3" y="1329"/>
              <a:ext cx="1081" cy="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25" name="Text Box 33"/>
            <p:cNvSpPr txBox="1">
              <a:spLocks noChangeArrowheads="1"/>
            </p:cNvSpPr>
            <p:nvPr/>
          </p:nvSpPr>
          <p:spPr bwMode="auto">
            <a:xfrm>
              <a:off x="3384" y="1276"/>
              <a:ext cx="667" cy="2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it-IT" u="sng"/>
                <a:t>NINA-2</a:t>
              </a:r>
              <a:endParaRPr lang="en-GB" u="sng"/>
            </a:p>
          </p:txBody>
        </p:sp>
      </p:grpSp>
      <p:grpSp>
        <p:nvGrpSpPr>
          <p:cNvPr id="8226" name="Group 34"/>
          <p:cNvGrpSpPr>
            <a:grpSpLocks/>
          </p:cNvGrpSpPr>
          <p:nvPr/>
        </p:nvGrpSpPr>
        <p:grpSpPr bwMode="auto">
          <a:xfrm>
            <a:off x="2667000" y="990600"/>
            <a:ext cx="1695450" cy="2455898"/>
            <a:chOff x="2629" y="1024"/>
            <a:chExt cx="800" cy="1159"/>
          </a:xfrm>
        </p:grpSpPr>
        <p:pic>
          <p:nvPicPr>
            <p:cNvPr id="8227" name="Picture 35" descr="I:\marco\mita\immagini\ninad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9" y="1024"/>
              <a:ext cx="648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28" name="Text Box 36"/>
            <p:cNvSpPr txBox="1">
              <a:spLocks noChangeArrowheads="1"/>
            </p:cNvSpPr>
            <p:nvPr/>
          </p:nvSpPr>
          <p:spPr bwMode="auto">
            <a:xfrm>
              <a:off x="2699" y="2009"/>
              <a:ext cx="730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it-IT" u="sng"/>
                <a:t>NINA-1</a:t>
              </a:r>
              <a:endParaRPr lang="en-GB" u="sng"/>
            </a:p>
          </p:txBody>
        </p:sp>
      </p:grpSp>
      <p:sp>
        <p:nvSpPr>
          <p:cNvPr id="8229" name="Line 37"/>
          <p:cNvSpPr>
            <a:spLocks noChangeShapeType="1"/>
          </p:cNvSpPr>
          <p:nvPr/>
        </p:nvSpPr>
        <p:spPr bwMode="auto">
          <a:xfrm flipV="1">
            <a:off x="4478338" y="4573588"/>
            <a:ext cx="798512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 anchor="ctr"/>
          <a:lstStyle/>
          <a:p>
            <a:endParaRPr lang="it-IT"/>
          </a:p>
        </p:txBody>
      </p:sp>
      <p:sp>
        <p:nvSpPr>
          <p:cNvPr id="8230" name="Line 38"/>
          <p:cNvSpPr>
            <a:spLocks noChangeShapeType="1"/>
          </p:cNvSpPr>
          <p:nvPr/>
        </p:nvSpPr>
        <p:spPr bwMode="auto">
          <a:xfrm flipV="1">
            <a:off x="5424488" y="4552951"/>
            <a:ext cx="796925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 anchor="ctr"/>
          <a:lstStyle/>
          <a:p>
            <a:endParaRPr lang="it-IT"/>
          </a:p>
        </p:txBody>
      </p:sp>
      <p:sp>
        <p:nvSpPr>
          <p:cNvPr id="8231" name="Text Box 39"/>
          <p:cNvSpPr txBox="1">
            <a:spLocks noChangeArrowheads="1"/>
          </p:cNvSpPr>
          <p:nvPr/>
        </p:nvSpPr>
        <p:spPr bwMode="auto">
          <a:xfrm>
            <a:off x="4457701" y="4657725"/>
            <a:ext cx="7699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400"/>
              <a:t>NINA-1</a:t>
            </a:r>
          </a:p>
        </p:txBody>
      </p:sp>
      <p:sp>
        <p:nvSpPr>
          <p:cNvPr id="8232" name="Text Box 40"/>
          <p:cNvSpPr txBox="1">
            <a:spLocks noChangeArrowheads="1"/>
          </p:cNvSpPr>
          <p:nvPr/>
        </p:nvSpPr>
        <p:spPr bwMode="auto">
          <a:xfrm>
            <a:off x="5453063" y="4625975"/>
            <a:ext cx="806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400"/>
              <a:t>NINA-2</a:t>
            </a:r>
          </a:p>
        </p:txBody>
      </p:sp>
      <p:sp>
        <p:nvSpPr>
          <p:cNvPr id="8233" name="Line 41"/>
          <p:cNvSpPr>
            <a:spLocks noChangeShapeType="1"/>
          </p:cNvSpPr>
          <p:nvPr/>
        </p:nvSpPr>
        <p:spPr bwMode="auto">
          <a:xfrm>
            <a:off x="7566026" y="4919663"/>
            <a:ext cx="544513" cy="0"/>
          </a:xfrm>
          <a:prstGeom prst="line">
            <a:avLst/>
          </a:prstGeom>
          <a:noFill/>
          <a:ln w="38100">
            <a:solidFill>
              <a:srgbClr val="00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 anchor="ctr"/>
          <a:lstStyle/>
          <a:p>
            <a:endParaRPr lang="it-IT"/>
          </a:p>
        </p:txBody>
      </p:sp>
      <p:pic>
        <p:nvPicPr>
          <p:cNvPr id="8234" name="Picture 42" descr="D:\documents\recfa\figures\adveev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5486401"/>
            <a:ext cx="1065213" cy="842963"/>
          </a:xfrm>
          <a:prstGeom prst="rect">
            <a:avLst/>
          </a:prstGeom>
          <a:noFill/>
          <a:ln w="2857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35" name="Text Box 43"/>
          <p:cNvSpPr txBox="1">
            <a:spLocks noChangeArrowheads="1"/>
          </p:cNvSpPr>
          <p:nvPr/>
        </p:nvSpPr>
        <p:spPr bwMode="auto">
          <a:xfrm>
            <a:off x="3886200" y="6521450"/>
            <a:ext cx="1198563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u="sng">
                <a:solidFill>
                  <a:srgbClr val="00FF00"/>
                </a:solidFill>
              </a:rPr>
              <a:t>SILEYE</a:t>
            </a:r>
            <a:r>
              <a:rPr lang="it-IT" u="sng">
                <a:solidFill>
                  <a:srgbClr val="00FF00"/>
                </a:solidFill>
              </a:rPr>
              <a:t>-2 </a:t>
            </a:r>
          </a:p>
        </p:txBody>
      </p:sp>
      <p:pic>
        <p:nvPicPr>
          <p:cNvPr id="8236" name="Picture 44" descr="C:\Documents and Settings\Administrator\Desktop\vittori\l_sileye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486401"/>
            <a:ext cx="1331913" cy="91440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37" name="Text Box 45"/>
          <p:cNvSpPr txBox="1">
            <a:spLocks noChangeArrowheads="1"/>
          </p:cNvSpPr>
          <p:nvPr/>
        </p:nvSpPr>
        <p:spPr bwMode="auto">
          <a:xfrm>
            <a:off x="2438400" y="6521450"/>
            <a:ext cx="1108075" cy="646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u="sng">
                <a:solidFill>
                  <a:srgbClr val="00FF00"/>
                </a:solidFill>
              </a:rPr>
              <a:t>SILEYE-1</a:t>
            </a:r>
            <a:endParaRPr lang="en-GB" u="sng">
              <a:solidFill>
                <a:srgbClr val="00FF00"/>
              </a:solidFill>
            </a:endParaRPr>
          </a:p>
        </p:txBody>
      </p:sp>
      <p:pic>
        <p:nvPicPr>
          <p:cNvPr id="8238" name="Picture 46" descr="C:\Documents and Settings\Administrator\Desktop\vittori\pix-two_detectors-change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410200"/>
            <a:ext cx="1489075" cy="890588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39" name="Rectangle 47"/>
          <p:cNvSpPr>
            <a:spLocks noChangeArrowheads="1"/>
          </p:cNvSpPr>
          <p:nvPr/>
        </p:nvSpPr>
        <p:spPr bwMode="auto">
          <a:xfrm>
            <a:off x="4953001" y="6340476"/>
            <a:ext cx="1828800" cy="523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sz="1400" u="sng">
                <a:solidFill>
                  <a:srgbClr val="00FF00"/>
                </a:solidFill>
              </a:rPr>
              <a:t>SILEYE-3/ ALTEINO: </a:t>
            </a:r>
            <a:endParaRPr lang="en-GB" sz="1400" u="sng">
              <a:solidFill>
                <a:srgbClr val="00FF00"/>
              </a:solidFill>
            </a:endParaRPr>
          </a:p>
        </p:txBody>
      </p:sp>
      <p:sp>
        <p:nvSpPr>
          <p:cNvPr id="8240" name="Rectangle 48"/>
          <p:cNvSpPr>
            <a:spLocks noChangeArrowheads="1"/>
          </p:cNvSpPr>
          <p:nvPr/>
        </p:nvSpPr>
        <p:spPr bwMode="auto">
          <a:xfrm>
            <a:off x="8174039" y="6288089"/>
            <a:ext cx="1030287" cy="523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sz="1400" u="sng">
                <a:solidFill>
                  <a:srgbClr val="00FF00"/>
                </a:solidFill>
              </a:rPr>
              <a:t>SILEYE-4/ALTEA</a:t>
            </a:r>
            <a:endParaRPr lang="en-GB" sz="1400" u="sng">
              <a:solidFill>
                <a:srgbClr val="00FF00"/>
              </a:solidFill>
            </a:endParaRPr>
          </a:p>
        </p:txBody>
      </p:sp>
      <p:sp>
        <p:nvSpPr>
          <p:cNvPr id="8241" name="Line 49"/>
          <p:cNvSpPr>
            <a:spLocks noChangeShapeType="1"/>
          </p:cNvSpPr>
          <p:nvPr/>
        </p:nvSpPr>
        <p:spPr bwMode="auto">
          <a:xfrm flipV="1">
            <a:off x="3124200" y="5040313"/>
            <a:ext cx="1314450" cy="3175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 anchor="ctr"/>
          <a:lstStyle/>
          <a:p>
            <a:endParaRPr lang="it-IT"/>
          </a:p>
        </p:txBody>
      </p:sp>
      <p:sp>
        <p:nvSpPr>
          <p:cNvPr id="8242" name="Text Box 50"/>
          <p:cNvSpPr txBox="1">
            <a:spLocks noChangeArrowheads="1"/>
          </p:cNvSpPr>
          <p:nvPr/>
        </p:nvSpPr>
        <p:spPr bwMode="auto">
          <a:xfrm>
            <a:off x="3281363" y="5062538"/>
            <a:ext cx="1022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1400">
                <a:solidFill>
                  <a:srgbClr val="00FF00"/>
                </a:solidFill>
              </a:rPr>
              <a:t>SILEYE-1</a:t>
            </a:r>
            <a:endParaRPr lang="en-GB" sz="1400">
              <a:solidFill>
                <a:srgbClr val="00FF00"/>
              </a:solidFill>
            </a:endParaRPr>
          </a:p>
        </p:txBody>
      </p:sp>
      <p:sp>
        <p:nvSpPr>
          <p:cNvPr id="8243" name="Line 51"/>
          <p:cNvSpPr>
            <a:spLocks noChangeShapeType="1"/>
          </p:cNvSpPr>
          <p:nvPr/>
        </p:nvSpPr>
        <p:spPr bwMode="auto">
          <a:xfrm flipV="1">
            <a:off x="4440239" y="5029201"/>
            <a:ext cx="1246187" cy="127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 anchor="ctr"/>
          <a:lstStyle/>
          <a:p>
            <a:endParaRPr lang="it-IT"/>
          </a:p>
        </p:txBody>
      </p:sp>
      <p:sp>
        <p:nvSpPr>
          <p:cNvPr id="8244" name="Text Box 52"/>
          <p:cNvSpPr txBox="1">
            <a:spLocks noChangeArrowheads="1"/>
          </p:cNvSpPr>
          <p:nvPr/>
        </p:nvSpPr>
        <p:spPr bwMode="auto">
          <a:xfrm>
            <a:off x="4703764" y="5072063"/>
            <a:ext cx="10239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1400">
                <a:solidFill>
                  <a:srgbClr val="00FF00"/>
                </a:solidFill>
              </a:rPr>
              <a:t>SILEYE-2</a:t>
            </a:r>
            <a:endParaRPr lang="en-GB" sz="1400">
              <a:solidFill>
                <a:srgbClr val="00FF00"/>
              </a:solidFill>
            </a:endParaRPr>
          </a:p>
        </p:txBody>
      </p:sp>
      <p:sp>
        <p:nvSpPr>
          <p:cNvPr id="8245" name="Line 53"/>
          <p:cNvSpPr>
            <a:spLocks noChangeShapeType="1"/>
          </p:cNvSpPr>
          <p:nvPr/>
        </p:nvSpPr>
        <p:spPr bwMode="auto">
          <a:xfrm flipV="1">
            <a:off x="6477000" y="4911725"/>
            <a:ext cx="26670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 anchor="ctr"/>
          <a:lstStyle/>
          <a:p>
            <a:endParaRPr lang="it-IT"/>
          </a:p>
        </p:txBody>
      </p:sp>
      <p:sp>
        <p:nvSpPr>
          <p:cNvPr id="8246" name="Text Box 54"/>
          <p:cNvSpPr txBox="1">
            <a:spLocks noChangeArrowheads="1"/>
          </p:cNvSpPr>
          <p:nvPr/>
        </p:nvSpPr>
        <p:spPr bwMode="auto">
          <a:xfrm>
            <a:off x="6553200" y="5029200"/>
            <a:ext cx="1022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1400">
                <a:solidFill>
                  <a:srgbClr val="00FF00"/>
                </a:solidFill>
              </a:rPr>
              <a:t>SILEYE-3</a:t>
            </a:r>
            <a:endParaRPr lang="en-GB" sz="1400">
              <a:solidFill>
                <a:srgbClr val="00FF00"/>
              </a:solidFill>
            </a:endParaRPr>
          </a:p>
        </p:txBody>
      </p:sp>
      <p:sp>
        <p:nvSpPr>
          <p:cNvPr id="8247" name="Line 55"/>
          <p:cNvSpPr>
            <a:spLocks noChangeShapeType="1"/>
          </p:cNvSpPr>
          <p:nvPr/>
        </p:nvSpPr>
        <p:spPr bwMode="auto">
          <a:xfrm flipV="1">
            <a:off x="8382000" y="5257800"/>
            <a:ext cx="86995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 anchor="ctr"/>
          <a:lstStyle/>
          <a:p>
            <a:endParaRPr lang="it-IT"/>
          </a:p>
        </p:txBody>
      </p:sp>
      <p:sp>
        <p:nvSpPr>
          <p:cNvPr id="8248" name="Text Box 56"/>
          <p:cNvSpPr txBox="1">
            <a:spLocks noChangeArrowheads="1"/>
          </p:cNvSpPr>
          <p:nvPr/>
        </p:nvSpPr>
        <p:spPr bwMode="auto">
          <a:xfrm>
            <a:off x="8023225" y="4953000"/>
            <a:ext cx="1022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400">
                <a:solidFill>
                  <a:srgbClr val="00FF00"/>
                </a:solidFill>
              </a:rPr>
              <a:t>ALTEA</a:t>
            </a:r>
          </a:p>
        </p:txBody>
      </p:sp>
      <p:pic>
        <p:nvPicPr>
          <p:cNvPr id="8249" name="Picture 57" descr="C:\flight\AST_2_zoom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410200"/>
            <a:ext cx="1524000" cy="95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50" name="Picture 58" descr="C:\Documents and Settings\Administrator\Desktop\teeest\senza titolo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334000"/>
            <a:ext cx="1447800" cy="110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51" name="Rectangle 59"/>
          <p:cNvSpPr>
            <a:spLocks noChangeArrowheads="1"/>
          </p:cNvSpPr>
          <p:nvPr/>
        </p:nvSpPr>
        <p:spPr bwMode="auto">
          <a:xfrm>
            <a:off x="6705600" y="6400800"/>
            <a:ext cx="182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sz="1400" u="sng">
                <a:solidFill>
                  <a:srgbClr val="00FF00"/>
                </a:solidFill>
              </a:rPr>
              <a:t>LAZIO-SIRAD</a:t>
            </a:r>
            <a:endParaRPr lang="en-GB" sz="1400" u="sng">
              <a:solidFill>
                <a:srgbClr val="00FF00"/>
              </a:solidFill>
            </a:endParaRPr>
          </a:p>
        </p:txBody>
      </p:sp>
      <p:sp>
        <p:nvSpPr>
          <p:cNvPr id="8252" name="Line 60"/>
          <p:cNvSpPr>
            <a:spLocks noChangeShapeType="1"/>
          </p:cNvSpPr>
          <p:nvPr/>
        </p:nvSpPr>
        <p:spPr bwMode="auto">
          <a:xfrm flipV="1">
            <a:off x="7924800" y="4721226"/>
            <a:ext cx="2057400" cy="3175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 anchor="ctr"/>
          <a:lstStyle/>
          <a:p>
            <a:endParaRPr lang="it-IT"/>
          </a:p>
        </p:txBody>
      </p:sp>
      <p:sp>
        <p:nvSpPr>
          <p:cNvPr id="8253" name="Text Box 61"/>
          <p:cNvSpPr txBox="1">
            <a:spLocks noChangeArrowheads="1"/>
          </p:cNvSpPr>
          <p:nvPr/>
        </p:nvSpPr>
        <p:spPr bwMode="auto">
          <a:xfrm>
            <a:off x="7756525" y="4419600"/>
            <a:ext cx="1555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400">
                <a:solidFill>
                  <a:srgbClr val="00FF00"/>
                </a:solidFill>
              </a:rPr>
              <a:t>LAZIO-SIRAD</a:t>
            </a:r>
          </a:p>
        </p:txBody>
      </p:sp>
      <p:pic>
        <p:nvPicPr>
          <p:cNvPr id="8254" name="Picture 62" descr="D:\marco\SDS_PTCS10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410201"/>
            <a:ext cx="1143000" cy="83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55" name="Picture 63" descr="C:\Documents and Settings\marco\Desktop\toybox\sirad\sirad-disegni_meccanici\Sequence\92_Top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905000"/>
            <a:ext cx="1524000" cy="122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56" name="Picture 64" descr="C:\Documents and Settings\Administrator\Desktop\icrc2005\posters\IM000035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1295400"/>
            <a:ext cx="1663700" cy="194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57" name="Rectangle 65"/>
          <p:cNvSpPr>
            <a:spLocks noChangeArrowheads="1"/>
          </p:cNvSpPr>
          <p:nvPr/>
        </p:nvSpPr>
        <p:spPr bwMode="auto">
          <a:xfrm>
            <a:off x="8001001" y="1447801"/>
            <a:ext cx="112242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400" b="1" i="1" dirty="0">
                <a:solidFill>
                  <a:schemeClr val="bg1"/>
                </a:solidFill>
              </a:rPr>
              <a:t>JEM-EUSO</a:t>
            </a:r>
          </a:p>
        </p:txBody>
      </p:sp>
      <p:pic>
        <p:nvPicPr>
          <p:cNvPr id="8258" name="Picture 66" descr="logoinfn-piccolo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9540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59" name="Picture 67" descr="uni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288" y="0"/>
            <a:ext cx="1128712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19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282" y="1735931"/>
            <a:ext cx="1507332" cy="1507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69030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116739" name="Picture 4" descr="energy_ratios_totkine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600075"/>
            <a:ext cx="6335713" cy="549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9" name="Line 5"/>
          <p:cNvSpPr>
            <a:spLocks noChangeShapeType="1"/>
          </p:cNvSpPr>
          <p:nvPr/>
        </p:nvSpPr>
        <p:spPr bwMode="auto">
          <a:xfrm>
            <a:off x="3635375" y="3429001"/>
            <a:ext cx="2520950" cy="1800225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88070" name="Line 6"/>
          <p:cNvSpPr>
            <a:spLocks noChangeShapeType="1"/>
          </p:cNvSpPr>
          <p:nvPr/>
        </p:nvSpPr>
        <p:spPr bwMode="auto">
          <a:xfrm>
            <a:off x="4716463" y="4724401"/>
            <a:ext cx="2952750" cy="360363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88071" name="Text Box 7"/>
          <p:cNvSpPr txBox="1">
            <a:spLocks noChangeArrowheads="1"/>
          </p:cNvSpPr>
          <p:nvPr/>
        </p:nvSpPr>
        <p:spPr bwMode="auto">
          <a:xfrm>
            <a:off x="3496169" y="1433514"/>
            <a:ext cx="4023325" cy="83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it-IT" sz="2400" b="1">
                <a:solidFill>
                  <a:srgbClr val="FF0000"/>
                </a:solidFill>
                <a:latin typeface="Times New Roman" charset="0"/>
              </a:rPr>
              <a:t>RATIO P/HE</a:t>
            </a:r>
          </a:p>
          <a:p>
            <a:pPr algn="ctr" eaLnBrk="1" hangingPunct="1">
              <a:defRPr/>
            </a:pPr>
            <a:r>
              <a:rPr lang="it-IT" sz="2400" b="1">
                <a:solidFill>
                  <a:srgbClr val="FF0000"/>
                </a:solidFill>
                <a:latin typeface="Times New Roman" charset="0"/>
              </a:rPr>
              <a:t>TOTAL KINETIC ENERGY</a:t>
            </a:r>
          </a:p>
        </p:txBody>
      </p:sp>
    </p:spTree>
    <p:extLst>
      <p:ext uri="{BB962C8B-B14F-4D97-AF65-F5344CB8AC3E}">
        <p14:creationId xmlns:p14="http://schemas.microsoft.com/office/powerpoint/2010/main" val="11918753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fit_1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7600" y="1412875"/>
            <a:ext cx="6908800" cy="5486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323851" y="333375"/>
            <a:ext cx="8823230" cy="65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3600" dirty="0">
                <a:solidFill>
                  <a:schemeClr val="bg1"/>
                </a:solidFill>
                <a:latin typeface="Times New Roman" charset="0"/>
              </a:rPr>
              <a:t>Deviations from the power law: &gt;230-240 GV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1818203" y="2752935"/>
            <a:ext cx="1431782" cy="646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b="1" dirty="0" smtClean="0">
                <a:latin typeface="Symbol" charset="0"/>
              </a:rPr>
              <a:t>g</a:t>
            </a:r>
            <a:r>
              <a:rPr lang="it-IT" b="1" baseline="-25000" dirty="0" smtClean="0">
                <a:latin typeface="Times New Roman" charset="0"/>
              </a:rPr>
              <a:t>80- 232GV, p</a:t>
            </a:r>
            <a:r>
              <a:rPr lang="it-IT" b="1" dirty="0" smtClean="0">
                <a:latin typeface="Times New Roman" charset="0"/>
              </a:rPr>
              <a:t> </a:t>
            </a:r>
          </a:p>
          <a:p>
            <a:pPr eaLnBrk="1" hangingPunct="1">
              <a:defRPr/>
            </a:pPr>
            <a:r>
              <a:rPr lang="it-IT" b="1" dirty="0" smtClean="0">
                <a:latin typeface="Times New Roman" charset="0"/>
              </a:rPr>
              <a:t>2.85 +- 0.015</a:t>
            </a:r>
            <a:endParaRPr lang="it-IT" b="1" dirty="0" smtClean="0">
              <a:latin typeface="Times New Roman" charset="0"/>
            </a:endParaRP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5148751" y="2905501"/>
            <a:ext cx="1316366" cy="646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b="1" dirty="0" smtClean="0">
                <a:latin typeface="Symbol" charset="0"/>
              </a:rPr>
              <a:t>g</a:t>
            </a:r>
            <a:r>
              <a:rPr lang="it-IT" b="1" baseline="-25000" dirty="0" smtClean="0">
                <a:latin typeface="Times New Roman" charset="0"/>
              </a:rPr>
              <a:t>80- 240GV, he</a:t>
            </a:r>
            <a:r>
              <a:rPr lang="it-IT" b="1" dirty="0" smtClean="0">
                <a:latin typeface="Times New Roman" charset="0"/>
              </a:rPr>
              <a:t> </a:t>
            </a:r>
            <a:endParaRPr lang="it-IT" b="1" dirty="0" smtClean="0">
              <a:latin typeface="Times New Roman" charset="0"/>
            </a:endParaRPr>
          </a:p>
          <a:p>
            <a:pPr eaLnBrk="1" hangingPunct="1">
              <a:defRPr/>
            </a:pPr>
            <a:r>
              <a:rPr lang="it-IT" b="1" dirty="0" smtClean="0">
                <a:latin typeface="Times New Roman" charset="0"/>
              </a:rPr>
              <a:t>2.77 </a:t>
            </a:r>
            <a:r>
              <a:rPr lang="it-IT" b="1" dirty="0" smtClean="0">
                <a:latin typeface="Times New Roman" charset="0"/>
              </a:rPr>
              <a:t>+- </a:t>
            </a:r>
            <a:r>
              <a:rPr lang="it-IT" b="1" dirty="0" smtClean="0">
                <a:latin typeface="Times New Roman" charset="0"/>
              </a:rPr>
              <a:t>0.01</a:t>
            </a:r>
            <a:endParaRPr lang="it-IT" b="1" dirty="0" smtClean="0">
              <a:latin typeface="Times New Roman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2534094" y="3400980"/>
            <a:ext cx="648072" cy="7200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182166" y="3937838"/>
            <a:ext cx="986281" cy="19160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292080" y="3646203"/>
            <a:ext cx="1143744" cy="25289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6516216" y="2920162"/>
            <a:ext cx="571872" cy="101767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059832" y="3244334"/>
            <a:ext cx="13163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b="1" dirty="0">
                <a:latin typeface="Symbol" charset="0"/>
              </a:rPr>
              <a:t>g</a:t>
            </a:r>
            <a:r>
              <a:rPr lang="it-IT" b="1" baseline="-25000" dirty="0">
                <a:latin typeface="Times New Roman" charset="0"/>
              </a:rPr>
              <a:t>&gt;232GV;p</a:t>
            </a:r>
            <a:r>
              <a:rPr lang="it-IT" b="1" dirty="0">
                <a:latin typeface="Times New Roman" charset="0"/>
              </a:rPr>
              <a:t> </a:t>
            </a:r>
            <a:endParaRPr lang="it-IT" b="1" dirty="0" smtClean="0">
              <a:latin typeface="Times New Roman" charset="0"/>
            </a:endParaRPr>
          </a:p>
          <a:p>
            <a:pPr eaLnBrk="1" hangingPunct="1">
              <a:defRPr/>
            </a:pPr>
            <a:r>
              <a:rPr lang="it-IT" b="1" dirty="0" smtClean="0">
                <a:latin typeface="Times New Roman" charset="0"/>
              </a:rPr>
              <a:t>2.67 </a:t>
            </a:r>
            <a:r>
              <a:rPr lang="it-IT" b="1" dirty="0">
                <a:latin typeface="Times New Roman" charset="0"/>
              </a:rPr>
              <a:t>+- 0.03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063926" y="2273831"/>
            <a:ext cx="13163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b="1" dirty="0">
                <a:latin typeface="Times New Roman" charset="0"/>
              </a:rPr>
              <a:t> </a:t>
            </a:r>
            <a:r>
              <a:rPr lang="it-IT" b="1" dirty="0">
                <a:latin typeface="Symbol" charset="0"/>
              </a:rPr>
              <a:t>g</a:t>
            </a:r>
            <a:r>
              <a:rPr lang="it-IT" b="1" baseline="-25000" dirty="0">
                <a:latin typeface="Times New Roman" charset="0"/>
              </a:rPr>
              <a:t>&gt;240 </a:t>
            </a:r>
            <a:r>
              <a:rPr lang="it-IT" b="1" baseline="-25000" dirty="0" smtClean="0">
                <a:latin typeface="Times New Roman" charset="0"/>
              </a:rPr>
              <a:t>GV;he</a:t>
            </a:r>
            <a:endParaRPr lang="it-IT" b="1" dirty="0" smtClean="0">
              <a:latin typeface="Times New Roman" charset="0"/>
            </a:endParaRPr>
          </a:p>
          <a:p>
            <a:pPr eaLnBrk="1" hangingPunct="1">
              <a:defRPr/>
            </a:pPr>
            <a:r>
              <a:rPr lang="it-IT" b="1" dirty="0" smtClean="0">
                <a:latin typeface="Times New Roman" charset="0"/>
              </a:rPr>
              <a:t>2.48 </a:t>
            </a:r>
            <a:r>
              <a:rPr lang="it-IT" b="1" dirty="0">
                <a:latin typeface="Times New Roman" charset="0"/>
              </a:rPr>
              <a:t>+- 0.06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Letter_Flux_HHe(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0"/>
            <a:ext cx="5878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" y="3141664"/>
            <a:ext cx="3457978" cy="9233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b="1" smtClean="0">
                <a:latin typeface="Symbol" charset="0"/>
              </a:rPr>
              <a:t>g</a:t>
            </a:r>
            <a:r>
              <a:rPr lang="it-IT" b="1" baseline="-25000" smtClean="0">
                <a:latin typeface="Times New Roman" charset="0"/>
              </a:rPr>
              <a:t>30- 1000GeV, p</a:t>
            </a:r>
            <a:r>
              <a:rPr lang="it-IT" b="1" smtClean="0">
                <a:latin typeface="Times New Roman" charset="0"/>
              </a:rPr>
              <a:t> = 2.782 +- 0.003 (stat)</a:t>
            </a:r>
          </a:p>
          <a:p>
            <a:pPr eaLnBrk="1" hangingPunct="1">
              <a:defRPr/>
            </a:pPr>
            <a:r>
              <a:rPr lang="it-IT" b="1" smtClean="0">
                <a:latin typeface="Times New Roman" charset="0"/>
              </a:rPr>
              <a:t>		 +- 0.004 (syst)</a:t>
            </a:r>
          </a:p>
          <a:p>
            <a:pPr eaLnBrk="1" hangingPunct="1">
              <a:defRPr/>
            </a:pPr>
            <a:r>
              <a:rPr lang="it-IT" b="1" smtClean="0">
                <a:latin typeface="Times New Roman" charset="0"/>
              </a:rPr>
              <a:t> 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0" y="3933826"/>
            <a:ext cx="3361798" cy="9233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b="1" smtClean="0">
                <a:latin typeface="Symbol" charset="0"/>
              </a:rPr>
              <a:t>g</a:t>
            </a:r>
            <a:r>
              <a:rPr lang="it-IT" b="1" baseline="-25000" smtClean="0">
                <a:latin typeface="Times New Roman" charset="0"/>
              </a:rPr>
              <a:t>15-6 00GeV/n, he</a:t>
            </a:r>
            <a:r>
              <a:rPr lang="it-IT" b="1" smtClean="0">
                <a:latin typeface="Times New Roman" charset="0"/>
              </a:rPr>
              <a:t> = 2.71 +- 0.01 (stat)</a:t>
            </a:r>
          </a:p>
          <a:p>
            <a:pPr eaLnBrk="1" hangingPunct="1">
              <a:defRPr/>
            </a:pPr>
            <a:r>
              <a:rPr lang="it-IT" b="1" smtClean="0">
                <a:latin typeface="Times New Roman" charset="0"/>
              </a:rPr>
              <a:t>	      +- 0.007 (syst)</a:t>
            </a:r>
          </a:p>
          <a:p>
            <a:pPr eaLnBrk="1" hangingPunct="1">
              <a:defRPr/>
            </a:pPr>
            <a:r>
              <a:rPr lang="it-IT" b="1" smtClean="0">
                <a:latin typeface="Times New Roman" charset="0"/>
              </a:rPr>
              <a:t> </a:t>
            </a:r>
          </a:p>
        </p:txBody>
      </p:sp>
      <p:pic>
        <p:nvPicPr>
          <p:cNvPr id="36869" name="Picture 6" descr="Clipboard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2" y="5118100"/>
            <a:ext cx="3529013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31765" y="836712"/>
            <a:ext cx="322421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2400" b="1" dirty="0" err="1">
                <a:solidFill>
                  <a:schemeClr val="bg1"/>
                </a:solidFill>
                <a:latin typeface="Times New Roman" charset="0"/>
              </a:rPr>
              <a:t>Different</a:t>
            </a:r>
            <a:r>
              <a:rPr lang="it-IT" sz="2400" b="1" dirty="0">
                <a:solidFill>
                  <a:schemeClr val="bg1"/>
                </a:solidFill>
                <a:latin typeface="Times New Roman" charset="0"/>
              </a:rPr>
              <a:t> (</a:t>
            </a:r>
            <a:r>
              <a:rPr lang="it-IT" sz="2400" b="1" dirty="0" err="1">
                <a:solidFill>
                  <a:schemeClr val="bg1"/>
                </a:solidFill>
                <a:latin typeface="Times New Roman" charset="0"/>
              </a:rPr>
              <a:t>lower</a:t>
            </a:r>
            <a:r>
              <a:rPr lang="it-IT" sz="2400" b="1" dirty="0">
                <a:solidFill>
                  <a:schemeClr val="bg1"/>
                </a:solidFill>
                <a:latin typeface="Times New Roman" charset="0"/>
              </a:rPr>
              <a:t>, </a:t>
            </a:r>
            <a:r>
              <a:rPr lang="it-IT" sz="2400" b="1" dirty="0" err="1">
                <a:solidFill>
                  <a:schemeClr val="bg1"/>
                </a:solidFill>
                <a:latin typeface="Times New Roman" charset="0"/>
              </a:rPr>
              <a:t>not</a:t>
            </a:r>
            <a:r>
              <a:rPr lang="it-IT" sz="2400" b="1" dirty="0">
                <a:solidFill>
                  <a:schemeClr val="bg1"/>
                </a:solidFill>
                <a:latin typeface="Times New Roman" charset="0"/>
              </a:rPr>
              <a:t> </a:t>
            </a:r>
            <a:r>
              <a:rPr lang="it-IT" sz="2400" b="1" dirty="0" err="1">
                <a:solidFill>
                  <a:schemeClr val="bg1"/>
                </a:solidFill>
                <a:latin typeface="Times New Roman" charset="0"/>
              </a:rPr>
              <a:t>exact</a:t>
            </a:r>
            <a:r>
              <a:rPr lang="it-IT" sz="2400" b="1" dirty="0">
                <a:solidFill>
                  <a:schemeClr val="bg1"/>
                </a:solidFill>
                <a:latin typeface="Times New Roman" charset="0"/>
              </a:rPr>
              <a:t>) </a:t>
            </a:r>
            <a:r>
              <a:rPr lang="it-IT" sz="2400" b="1" dirty="0" err="1">
                <a:solidFill>
                  <a:schemeClr val="bg1"/>
                </a:solidFill>
                <a:latin typeface="Times New Roman" charset="0"/>
              </a:rPr>
              <a:t>indexes</a:t>
            </a:r>
            <a:r>
              <a:rPr lang="it-IT" sz="2400" b="1" dirty="0">
                <a:solidFill>
                  <a:schemeClr val="bg1"/>
                </a:solidFill>
                <a:latin typeface="Times New Roman" charset="0"/>
              </a:rPr>
              <a:t> </a:t>
            </a:r>
            <a:r>
              <a:rPr lang="it-IT" sz="2400" b="1" dirty="0" err="1">
                <a:solidFill>
                  <a:schemeClr val="bg1"/>
                </a:solidFill>
                <a:latin typeface="Times New Roman" charset="0"/>
              </a:rPr>
              <a:t>if</a:t>
            </a:r>
            <a:r>
              <a:rPr lang="it-IT" sz="2400" b="1" dirty="0">
                <a:solidFill>
                  <a:schemeClr val="bg1"/>
                </a:solidFill>
                <a:latin typeface="Times New Roman" charset="0"/>
              </a:rPr>
              <a:t> </a:t>
            </a:r>
            <a:r>
              <a:rPr lang="it-IT" sz="2400" b="1" dirty="0" err="1">
                <a:solidFill>
                  <a:schemeClr val="bg1"/>
                </a:solidFill>
                <a:latin typeface="Times New Roman" charset="0"/>
              </a:rPr>
              <a:t>expressed</a:t>
            </a:r>
            <a:r>
              <a:rPr lang="it-IT" sz="2400" b="1" dirty="0">
                <a:solidFill>
                  <a:schemeClr val="bg1"/>
                </a:solidFill>
                <a:latin typeface="Times New Roman" charset="0"/>
              </a:rPr>
              <a:t> in </a:t>
            </a:r>
            <a:r>
              <a:rPr lang="it-IT" sz="2400" b="1" dirty="0" err="1">
                <a:solidFill>
                  <a:schemeClr val="bg1"/>
                </a:solidFill>
                <a:latin typeface="Times New Roman" charset="0"/>
              </a:rPr>
              <a:t>kinetic</a:t>
            </a:r>
            <a:r>
              <a:rPr lang="it-IT" sz="2400" b="1" dirty="0">
                <a:solidFill>
                  <a:schemeClr val="bg1"/>
                </a:solidFill>
                <a:latin typeface="Times New Roman" charset="0"/>
              </a:rPr>
              <a:t> </a:t>
            </a:r>
            <a:r>
              <a:rPr lang="it-IT" sz="2400" b="1" dirty="0" err="1">
                <a:solidFill>
                  <a:schemeClr val="bg1"/>
                </a:solidFill>
                <a:latin typeface="Times New Roman" charset="0"/>
              </a:rPr>
              <a:t>energy</a:t>
            </a:r>
            <a:endParaRPr lang="it-IT" sz="2400" b="1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04248" y="2204865"/>
            <a:ext cx="1872208" cy="830997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r>
              <a:rPr lang="it-IT" sz="1200" b="1" dirty="0">
                <a:latin typeface="Times New Roman" pitchFamily="18" charset="0"/>
                <a:cs typeface="Times New Roman" pitchFamily="18" charset="0"/>
              </a:rPr>
              <a:t>Break in the spectral index at 240 GV seems to point at  additional component</a:t>
            </a:r>
            <a:endParaRPr lang="it-IT" sz="1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6948941" y="3035861"/>
            <a:ext cx="144016" cy="62571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7245357" y="1772818"/>
            <a:ext cx="0" cy="43204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648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7013"/>
            <a:ext cx="7772400" cy="1143000"/>
          </a:xfrm>
        </p:spPr>
        <p:txBody>
          <a:bodyPr/>
          <a:lstStyle/>
          <a:p>
            <a:r>
              <a:rPr lang="it-IT" sz="4000">
                <a:solidFill>
                  <a:schemeClr val="bg1"/>
                </a:solidFill>
              </a:rPr>
              <a:t>At higher energies: </a:t>
            </a:r>
            <a:br>
              <a:rPr lang="it-IT" sz="4000">
                <a:solidFill>
                  <a:schemeClr val="bg1"/>
                </a:solidFill>
              </a:rPr>
            </a:br>
            <a:r>
              <a:rPr lang="it-IT" sz="4000">
                <a:solidFill>
                  <a:schemeClr val="bg1"/>
                </a:solidFill>
              </a:rPr>
              <a:t>CREAM  balloon data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16400" y="5084764"/>
            <a:ext cx="7772400" cy="4114800"/>
          </a:xfrm>
        </p:spPr>
        <p:txBody>
          <a:bodyPr/>
          <a:lstStyle/>
          <a:p>
            <a:pPr>
              <a:buFontTx/>
              <a:buNone/>
            </a:pPr>
            <a:r>
              <a:rPr lang="it-IT" sz="2000">
                <a:solidFill>
                  <a:schemeClr val="bg1"/>
                </a:solidFill>
              </a:rPr>
              <a:t>ApJL 2010</a:t>
            </a:r>
          </a:p>
          <a:p>
            <a:pPr>
              <a:buFontTx/>
              <a:buNone/>
            </a:pPr>
            <a:r>
              <a:rPr lang="it-IT" sz="2400">
                <a:solidFill>
                  <a:schemeClr val="bg1"/>
                </a:solidFill>
              </a:rPr>
              <a:t>200 GeV/n (PAMELA at 120 GeV/n)</a:t>
            </a:r>
          </a:p>
          <a:p>
            <a:pPr>
              <a:buFontTx/>
              <a:buNone/>
            </a:pPr>
            <a:r>
              <a:rPr lang="it-IT" sz="2400">
                <a:solidFill>
                  <a:schemeClr val="bg1"/>
                </a:solidFill>
              </a:rPr>
              <a:t>Indirect p, He Direct C-Fe</a:t>
            </a:r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1" y="1773239"/>
            <a:ext cx="3813175" cy="325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12875"/>
            <a:ext cx="4129088" cy="453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638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-252535" y="-90264"/>
            <a:ext cx="9900592" cy="1143000"/>
          </a:xfrm>
        </p:spPr>
        <p:txBody>
          <a:bodyPr/>
          <a:lstStyle/>
          <a:p>
            <a:r>
              <a:rPr lang="it-IT" sz="3600" dirty="0" smtClean="0">
                <a:solidFill>
                  <a:schemeClr val="bg1"/>
                </a:solidFill>
              </a:rPr>
              <a:t>Conclusion from Proton and Helium</a:t>
            </a:r>
            <a:endParaRPr lang="it-IT" sz="3600" dirty="0">
              <a:solidFill>
                <a:schemeClr val="bg1"/>
              </a:solidFill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46856" y="1052736"/>
            <a:ext cx="4762872" cy="4525963"/>
          </a:xfrm>
        </p:spPr>
        <p:txBody>
          <a:bodyPr/>
          <a:lstStyle/>
          <a:p>
            <a:r>
              <a:rPr lang="it-IT" sz="2400" dirty="0" smtClean="0">
                <a:solidFill>
                  <a:schemeClr val="bg1"/>
                </a:solidFill>
              </a:rPr>
              <a:t>Proton and Helium undergo different processes even in GeV-TeV scale</a:t>
            </a:r>
          </a:p>
          <a:p>
            <a:endParaRPr lang="it-IT" sz="2400" dirty="0">
              <a:solidFill>
                <a:schemeClr val="bg1"/>
              </a:solidFill>
            </a:endParaRPr>
          </a:p>
          <a:p>
            <a:r>
              <a:rPr lang="it-IT" sz="2400" dirty="0" smtClean="0">
                <a:solidFill>
                  <a:schemeClr val="bg1"/>
                </a:solidFill>
              </a:rPr>
              <a:t>Change in spectral index</a:t>
            </a:r>
          </a:p>
          <a:p>
            <a:pPr marL="0" indent="0">
              <a:buNone/>
            </a:pPr>
            <a:endParaRPr lang="it-IT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it-IT" sz="2400" dirty="0" smtClean="0">
                <a:solidFill>
                  <a:schemeClr val="bg1"/>
                </a:solidFill>
              </a:rPr>
              <a:t>Various </a:t>
            </a:r>
            <a:r>
              <a:rPr lang="it-IT" sz="2400" dirty="0">
                <a:solidFill>
                  <a:schemeClr val="bg1"/>
                </a:solidFill>
              </a:rPr>
              <a:t>hypotesis to explain Pamela </a:t>
            </a:r>
            <a:r>
              <a:rPr lang="it-IT" sz="2400" dirty="0" smtClean="0">
                <a:solidFill>
                  <a:schemeClr val="bg1"/>
                </a:solidFill>
              </a:rPr>
              <a:t>data</a:t>
            </a:r>
          </a:p>
          <a:p>
            <a:pPr marL="0" indent="0">
              <a:buNone/>
            </a:pPr>
            <a:endParaRPr lang="it-IT" sz="2400" dirty="0" smtClean="0">
              <a:solidFill>
                <a:schemeClr val="bg1"/>
              </a:solidFill>
            </a:endParaRPr>
          </a:p>
          <a:p>
            <a:r>
              <a:rPr lang="it-IT" sz="2400" dirty="0" smtClean="0">
                <a:solidFill>
                  <a:schemeClr val="bg1"/>
                </a:solidFill>
              </a:rPr>
              <a:t>Additional </a:t>
            </a:r>
            <a:r>
              <a:rPr lang="it-IT" sz="2400" dirty="0">
                <a:solidFill>
                  <a:schemeClr val="bg1"/>
                </a:solidFill>
              </a:rPr>
              <a:t>Sources </a:t>
            </a:r>
            <a:r>
              <a:rPr lang="it-IT" sz="1600" i="1" dirty="0">
                <a:solidFill>
                  <a:schemeClr val="bg1"/>
                </a:solidFill>
              </a:rPr>
              <a:t>Wolfendale 2011</a:t>
            </a:r>
          </a:p>
          <a:p>
            <a:r>
              <a:rPr lang="it-IT" sz="2400" dirty="0">
                <a:solidFill>
                  <a:schemeClr val="bg1"/>
                </a:solidFill>
              </a:rPr>
              <a:t>Spallation </a:t>
            </a:r>
            <a:r>
              <a:rPr lang="it-IT" sz="1600" i="1" dirty="0">
                <a:solidFill>
                  <a:schemeClr val="bg1"/>
                </a:solidFill>
              </a:rPr>
              <a:t>Blasi &amp; Amato 2011</a:t>
            </a:r>
            <a:endParaRPr lang="it-IT" sz="2400" dirty="0">
              <a:solidFill>
                <a:schemeClr val="bg1"/>
              </a:solidFill>
            </a:endParaRPr>
          </a:p>
          <a:p>
            <a:r>
              <a:rPr lang="it-IT" sz="2400" dirty="0">
                <a:solidFill>
                  <a:schemeClr val="bg1"/>
                </a:solidFill>
              </a:rPr>
              <a:t>Weak local component </a:t>
            </a:r>
          </a:p>
          <a:p>
            <a:pPr marL="0" indent="0">
              <a:buNone/>
            </a:pPr>
            <a:r>
              <a:rPr lang="it-IT" sz="2400" dirty="0">
                <a:solidFill>
                  <a:schemeClr val="bg1"/>
                </a:solidFill>
              </a:rPr>
              <a:t>(+ others) </a:t>
            </a:r>
            <a:r>
              <a:rPr lang="it-IT" sz="1600" i="1" dirty="0">
                <a:solidFill>
                  <a:schemeClr val="bg1"/>
                </a:solidFill>
              </a:rPr>
              <a:t>Vladimirov, Johanesson, Moskalenko 2011</a:t>
            </a: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56792"/>
            <a:ext cx="4608512" cy="345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069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bg1"/>
                </a:solidFill>
                <a:latin typeface="Times New Roman" charset="0"/>
              </a:rPr>
              <a:t>Antiprotons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177" y="1628801"/>
            <a:ext cx="8229600" cy="4525963"/>
          </a:xfrm>
        </p:spPr>
        <p:txBody>
          <a:bodyPr/>
          <a:lstStyle/>
          <a:p>
            <a:r>
              <a:rPr lang="it-IT" dirty="0" smtClean="0">
                <a:solidFill>
                  <a:schemeClr val="bg1"/>
                </a:solidFill>
              </a:rPr>
              <a:t>Secondary production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Galactic scale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7" y="3565500"/>
            <a:ext cx="9144000" cy="329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68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90487"/>
            <a:ext cx="7772400" cy="1143001"/>
          </a:xfrm>
        </p:spPr>
        <p:txBody>
          <a:bodyPr/>
          <a:lstStyle/>
          <a:p>
            <a:pPr eaLnBrk="1" hangingPunct="1"/>
            <a:r>
              <a:rPr lang="it-IT" dirty="0">
                <a:solidFill>
                  <a:schemeClr val="bg1"/>
                </a:solidFill>
                <a:latin typeface="Times New Roman" charset="0"/>
              </a:rPr>
              <a:t>Antiproton/proton ratio</a:t>
            </a:r>
          </a:p>
        </p:txBody>
      </p:sp>
      <p:pic>
        <p:nvPicPr>
          <p:cNvPr id="76804" name="Picture 3" descr="Clipboard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89" y="1557338"/>
            <a:ext cx="6410325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5" name="Text Box 4"/>
          <p:cNvSpPr>
            <a:spLocks noGrp="1" noChangeArrowheads="1"/>
          </p:cNvSpPr>
          <p:nvPr>
            <p:ph type="body" idx="1"/>
          </p:nvPr>
        </p:nvSpPr>
        <p:spPr>
          <a:xfrm>
            <a:off x="685801" y="1773238"/>
            <a:ext cx="2590800" cy="4322762"/>
          </a:xfrm>
          <a:noFill/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sz="1600" i="1" dirty="0">
                <a:solidFill>
                  <a:schemeClr val="bg1"/>
                </a:solidFill>
                <a:latin typeface="Times New Roman" charset="0"/>
              </a:rPr>
              <a:t>Low Energy</a:t>
            </a:r>
            <a:r>
              <a:rPr lang="it-IT" sz="1600" i="1" dirty="0">
                <a:solidFill>
                  <a:schemeClr val="bg1"/>
                </a:solidFill>
                <a:latin typeface="Times New Roman" charset="0"/>
                <a:sym typeface="Wingdings" pitchFamily="2" charset="2"/>
              </a:rPr>
              <a:t> </a:t>
            </a:r>
            <a:r>
              <a:rPr lang="it-IT" sz="1600" i="1" dirty="0">
                <a:solidFill>
                  <a:schemeClr val="bg1"/>
                </a:solidFill>
                <a:latin typeface="Times New Roman" charset="0"/>
              </a:rPr>
              <a:t>Confirms </a:t>
            </a:r>
            <a:r>
              <a:rPr lang="it-IT" sz="1600" i="1" dirty="0">
                <a:solidFill>
                  <a:schemeClr val="bg1"/>
                </a:solidFill>
                <a:latin typeface="Times New Roman" charset="0"/>
              </a:rPr>
              <a:t>charge dependent solar modulation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sz="1600" i="1" dirty="0">
                <a:solidFill>
                  <a:schemeClr val="bg1"/>
                </a:solidFill>
                <a:latin typeface="Times New Roman" charset="0"/>
              </a:rPr>
              <a:t>High Energy </a:t>
            </a:r>
            <a:r>
              <a:rPr lang="it-IT" sz="1600" i="1" dirty="0">
                <a:solidFill>
                  <a:schemeClr val="bg1"/>
                </a:solidFill>
                <a:latin typeface="Times New Roman" charset="0"/>
                <a:sym typeface="Wingdings" pitchFamily="2" charset="2"/>
              </a:rPr>
              <a:t> </a:t>
            </a:r>
            <a:r>
              <a:rPr lang="it-IT" sz="1600" i="1" dirty="0">
                <a:solidFill>
                  <a:schemeClr val="bg1"/>
                </a:solidFill>
                <a:latin typeface="Times New Roman" charset="0"/>
              </a:rPr>
              <a:t>Consistent </a:t>
            </a:r>
            <a:r>
              <a:rPr lang="it-IT" sz="1600" i="1" dirty="0">
                <a:solidFill>
                  <a:schemeClr val="bg1"/>
                </a:solidFill>
                <a:latin typeface="Times New Roman" charset="0"/>
              </a:rPr>
              <a:t>with models </a:t>
            </a:r>
            <a:r>
              <a:rPr lang="it-IT" sz="1600" i="1" dirty="0">
                <a:solidFill>
                  <a:schemeClr val="bg1"/>
                </a:solidFill>
                <a:latin typeface="Times New Roman" charset="0"/>
              </a:rPr>
              <a:t>(Galprop</a:t>
            </a:r>
            <a:r>
              <a:rPr lang="it-IT" sz="1600" i="1" dirty="0">
                <a:solidFill>
                  <a:schemeClr val="bg1"/>
                </a:solidFill>
                <a:latin typeface="Times New Roman" charset="0"/>
              </a:rPr>
              <a:t>, </a:t>
            </a:r>
            <a:r>
              <a:rPr lang="it-IT" sz="1600" i="1" dirty="0">
                <a:solidFill>
                  <a:schemeClr val="bg1"/>
                </a:solidFill>
                <a:latin typeface="Times New Roman" charset="0"/>
              </a:rPr>
              <a:t>Donato</a:t>
            </a:r>
            <a:r>
              <a:rPr lang="it-IT" sz="1600" i="1" dirty="0">
                <a:solidFill>
                  <a:schemeClr val="bg1"/>
                </a:solidFill>
                <a:latin typeface="Times New Roman" charset="0"/>
              </a:rPr>
              <a:t>…) at high energy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sz="1600" i="1" dirty="0">
              <a:solidFill>
                <a:schemeClr val="bg1"/>
              </a:solidFill>
              <a:latin typeface="Times New Roman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sz="1600" i="1" dirty="0">
                <a:solidFill>
                  <a:schemeClr val="bg1"/>
                </a:solidFill>
                <a:latin typeface="Times New Roman" charset="0"/>
              </a:rPr>
              <a:t>PRL. 105, 121101, September 13,2010)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sz="1600" dirty="0">
                <a:solidFill>
                  <a:schemeClr val="bg1"/>
                </a:solidFill>
                <a:latin typeface="Times New Roman" charset="0"/>
              </a:rPr>
              <a:t>PRL  102:051101,2009</a:t>
            </a:r>
            <a:r>
              <a:rPr lang="it-IT" sz="2400" b="1" dirty="0">
                <a:solidFill>
                  <a:schemeClr val="bg1"/>
                </a:solidFill>
                <a:latin typeface="Times New Roman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78673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71450"/>
            <a:ext cx="7772400" cy="1143000"/>
          </a:xfrm>
        </p:spPr>
        <p:txBody>
          <a:bodyPr/>
          <a:lstStyle/>
          <a:p>
            <a:pPr eaLnBrk="1" hangingPunct="1"/>
            <a:r>
              <a:rPr lang="it-IT">
                <a:solidFill>
                  <a:schemeClr val="bg1"/>
                </a:solidFill>
                <a:latin typeface="Times New Roman" charset="0"/>
              </a:rPr>
              <a:t>Antiproton absolute flux</a:t>
            </a:r>
          </a:p>
        </p:txBody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  <p:pic>
        <p:nvPicPr>
          <p:cNvPr id="77829" name="Picture 4" descr="Clipboard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052513"/>
            <a:ext cx="6296025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9653" name="Text Box 5"/>
          <p:cNvSpPr txBox="1">
            <a:spLocks noChangeArrowheads="1"/>
          </p:cNvSpPr>
          <p:nvPr/>
        </p:nvSpPr>
        <p:spPr bwMode="auto">
          <a:xfrm>
            <a:off x="6444209" y="1484785"/>
            <a:ext cx="2590800" cy="104370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30" tIns="45715" rIns="91430" bIns="45715"/>
          <a:lstStyle>
            <a:lvl1pPr/>
            <a:lvl2pPr marL="457200"/>
            <a:lvl3pPr marL="914400"/>
            <a:lvl4pPr marL="1371600"/>
            <a:lvl5pPr marL="1828800"/>
            <a:lvl6pPr marL="2286000"/>
            <a:lvl7pPr marL="2743200"/>
            <a:lvl8pPr marL="3200400"/>
            <a:lvl9pPr marL="3657600"/>
          </a:lstStyle>
          <a:p>
            <a:pPr>
              <a:defRPr/>
            </a:pPr>
            <a:endParaRPr lang="it-IT" sz="2400" b="1" dirty="0">
              <a:latin typeface="Times New Roman" pitchFamily="18" charset="0"/>
              <a:ea typeface="ＭＳ Ｐゴシック" charset="0"/>
              <a:cs typeface="Arial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07505" y="1268761"/>
            <a:ext cx="2590800" cy="432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sz="1600" i="1" dirty="0">
                <a:solidFill>
                  <a:schemeClr val="bg1"/>
                </a:solidFill>
                <a:latin typeface="Times New Roman" charset="0"/>
              </a:rPr>
              <a:t>Confirms charge dependent solar modulation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sz="1600" i="1" dirty="0">
                <a:solidFill>
                  <a:schemeClr val="bg1"/>
                </a:solidFill>
                <a:latin typeface="Times New Roman" charset="0"/>
              </a:rPr>
              <a:t>Consistent with models (galprop, donato…) at high energy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sz="1600" i="1" dirty="0">
              <a:solidFill>
                <a:schemeClr val="bg1"/>
              </a:solidFill>
              <a:latin typeface="Times New Roman" charset="0"/>
            </a:endParaRPr>
          </a:p>
          <a:p>
            <a:pPr marL="0" indent="0">
              <a:buNone/>
              <a:defRPr/>
            </a:pPr>
            <a:r>
              <a:rPr lang="it-IT" sz="1600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PRL. 105, 121101, September 13,2010)</a:t>
            </a:r>
          </a:p>
          <a:p>
            <a:pPr marL="0" indent="0">
              <a:buNone/>
              <a:defRPr/>
            </a:pPr>
            <a:r>
              <a:rPr lang="it-IT" sz="1600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PRL  102:051101,2009</a:t>
            </a:r>
            <a:r>
              <a:rPr lang="it-IT" sz="2400" b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endParaRPr lang="it-IT" sz="2400" b="1" dirty="0">
              <a:solidFill>
                <a:schemeClr val="bg1"/>
              </a:solidFill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8292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M. Casolino, INFN &amp; University Roma Tor Vergata</a:t>
            </a:r>
            <a:endParaRPr lang="it-IT"/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863" y="-153020"/>
            <a:ext cx="4159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60362"/>
            <a:ext cx="3864697" cy="6372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27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474" y="55185"/>
            <a:ext cx="4376027" cy="3099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91229" y="31993"/>
            <a:ext cx="4666474" cy="359983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393" y="228193"/>
            <a:ext cx="4137600" cy="1143000"/>
          </a:xfrm>
          <a:solidFill>
            <a:schemeClr val="tx1"/>
          </a:solidFill>
        </p:spPr>
        <p:txBody>
          <a:bodyPr/>
          <a:lstStyle/>
          <a:p>
            <a:r>
              <a:rPr lang="it-IT" dirty="0" smtClean="0">
                <a:solidFill>
                  <a:schemeClr val="bg1"/>
                </a:solidFill>
              </a:rPr>
              <a:t>Propagation </a:t>
            </a:r>
            <a:br>
              <a:rPr lang="it-IT" dirty="0" smtClean="0">
                <a:solidFill>
                  <a:schemeClr val="bg1"/>
                </a:solidFill>
              </a:rPr>
            </a:br>
            <a:r>
              <a:rPr lang="it-IT" dirty="0" smtClean="0">
                <a:solidFill>
                  <a:schemeClr val="bg1"/>
                </a:solidFill>
              </a:rPr>
              <a:t>in the Galaxy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bg1"/>
                </a:solidFill>
              </a:rPr>
              <a:t>B/C ratio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Isotope ratio</a:t>
            </a:r>
          </a:p>
          <a:p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2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822" y="116632"/>
            <a:ext cx="7772400" cy="1143000"/>
          </a:xfrm>
        </p:spPr>
        <p:txBody>
          <a:bodyPr/>
          <a:lstStyle/>
          <a:p>
            <a:r>
              <a:rPr lang="it-IT" dirty="0" smtClean="0">
                <a:solidFill>
                  <a:schemeClr val="bg1"/>
                </a:solidFill>
              </a:rPr>
              <a:t>Galactic neighborhood: e+/e-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" name="Picture 2" descr="File:236084main MilkyWay-full-annotat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522" y="1143001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/>
          <p:cNvSpPr/>
          <p:nvPr/>
        </p:nvSpPr>
        <p:spPr>
          <a:xfrm>
            <a:off x="4427985" y="4941169"/>
            <a:ext cx="360040" cy="360040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spcCol="0"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833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Casolino, INFN &amp; University Roma Tor Vergata</a:t>
            </a:r>
          </a:p>
        </p:txBody>
      </p:sp>
      <p:pic>
        <p:nvPicPr>
          <p:cNvPr id="299010" name="Picture 1026" descr="bscap5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289" y="-6559"/>
            <a:ext cx="3275856" cy="262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011" name="Text Box 1027"/>
          <p:cNvSpPr txBox="1">
            <a:spLocks noChangeArrowheads="1"/>
          </p:cNvSpPr>
          <p:nvPr/>
        </p:nvSpPr>
        <p:spPr bwMode="auto">
          <a:xfrm>
            <a:off x="152400" y="0"/>
            <a:ext cx="5283696" cy="156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0" tIns="45715" rIns="91430" bIns="45715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</a:rPr>
              <a:t> </a:t>
            </a:r>
            <a:r>
              <a:rPr lang="it-IT" sz="3200" dirty="0" smtClean="0">
                <a:solidFill>
                  <a:schemeClr val="bg1"/>
                </a:solidFill>
              </a:rPr>
              <a:t>PAMELA, launched </a:t>
            </a:r>
            <a:r>
              <a:rPr lang="it-IT" sz="3200" dirty="0">
                <a:solidFill>
                  <a:schemeClr val="bg1"/>
                </a:solidFill>
              </a:rPr>
              <a:t>on June 15</a:t>
            </a:r>
            <a:r>
              <a:rPr lang="it-IT" sz="3200" baseline="30000" dirty="0">
                <a:solidFill>
                  <a:schemeClr val="bg1"/>
                </a:solidFill>
              </a:rPr>
              <a:t>th </a:t>
            </a:r>
            <a:r>
              <a:rPr lang="it-IT" sz="3200" dirty="0">
                <a:solidFill>
                  <a:schemeClr val="bg1"/>
                </a:solidFill>
              </a:rPr>
              <a:t>2006  Soyuz-U rocket </a:t>
            </a:r>
            <a:r>
              <a:rPr lang="it-IT" sz="3200" dirty="0" smtClean="0">
                <a:solidFill>
                  <a:schemeClr val="bg1"/>
                </a:solidFill>
              </a:rPr>
              <a:t> </a:t>
            </a:r>
            <a:endParaRPr lang="it-IT" sz="3200" baseline="300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2599540"/>
            <a:ext cx="8303355" cy="35657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568" y="1844824"/>
            <a:ext cx="3967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6.9 years out of 3 originally  foreseen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8637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Casolino, INFN &amp; University Roma Tor Vergata</a:t>
            </a:r>
          </a:p>
        </p:txBody>
      </p:sp>
      <p:sp>
        <p:nvSpPr>
          <p:cNvPr id="2231298" name="Rectangle 2"/>
          <p:cNvSpPr>
            <a:spLocks noChangeArrowheads="1"/>
          </p:cNvSpPr>
          <p:nvPr/>
        </p:nvSpPr>
        <p:spPr bwMode="auto">
          <a:xfrm>
            <a:off x="457200" y="1"/>
            <a:ext cx="8231188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449217">
              <a:tabLst>
                <a:tab pos="0" algn="l"/>
                <a:tab pos="914305" algn="l"/>
                <a:tab pos="1828610" algn="l"/>
                <a:tab pos="2742915" algn="l"/>
                <a:tab pos="3657220" algn="l"/>
                <a:tab pos="4571526" algn="l"/>
                <a:tab pos="5485831" algn="l"/>
                <a:tab pos="6400137" algn="l"/>
                <a:tab pos="7314442" algn="l"/>
                <a:tab pos="8228747" algn="l"/>
                <a:tab pos="9143052" algn="l"/>
                <a:tab pos="10057357" algn="l"/>
              </a:tabLst>
            </a:pPr>
            <a:r>
              <a:rPr lang="en-US" sz="4400" dirty="0">
                <a:solidFill>
                  <a:schemeClr val="bg1"/>
                </a:solidFill>
              </a:rPr>
              <a:t>Positrons and electrons</a:t>
            </a:r>
          </a:p>
        </p:txBody>
      </p:sp>
      <p:sp>
        <p:nvSpPr>
          <p:cNvPr id="353283" name="Text Box 3"/>
          <p:cNvSpPr txBox="1">
            <a:spLocks noChangeArrowheads="1"/>
          </p:cNvSpPr>
          <p:nvPr/>
        </p:nvSpPr>
        <p:spPr bwMode="auto">
          <a:xfrm>
            <a:off x="539750" y="1260475"/>
            <a:ext cx="7920038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91" tIns="44996" rIns="89991" bIns="44996"/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3000"/>
              </a:lnSpc>
              <a:buClr>
                <a:srgbClr val="FFFFFF"/>
              </a:buClr>
              <a:buSzPct val="100000"/>
              <a:buFont typeface="Arial" pitchFamily="34" charset="0"/>
              <a:buNone/>
            </a:pPr>
            <a:r>
              <a:rPr lang="en-US" sz="2600">
                <a:solidFill>
                  <a:srgbClr val="FFFFFF"/>
                </a:solidFill>
                <a:latin typeface="Arial" pitchFamily="34" charset="0"/>
                <a:ea typeface="MS Gothic" pitchFamily="49" charset="-128"/>
              </a:rPr>
              <a:t>Where do </a:t>
            </a:r>
            <a:r>
              <a:rPr lang="en-US" sz="2600">
                <a:solidFill>
                  <a:srgbClr val="FF0000"/>
                </a:solidFill>
                <a:latin typeface="Arial" pitchFamily="34" charset="0"/>
                <a:ea typeface="MS Gothic" pitchFamily="49" charset="-128"/>
              </a:rPr>
              <a:t>positrons </a:t>
            </a:r>
            <a:r>
              <a:rPr lang="en-US" sz="2600">
                <a:solidFill>
                  <a:srgbClr val="FFFFFF"/>
                </a:solidFill>
                <a:latin typeface="Arial" pitchFamily="34" charset="0"/>
                <a:ea typeface="MS Gothic" pitchFamily="49" charset="-128"/>
              </a:rPr>
              <a:t>and </a:t>
            </a:r>
            <a:r>
              <a:rPr lang="en-US" sz="2600">
                <a:solidFill>
                  <a:srgbClr val="FF0000"/>
                </a:solidFill>
                <a:latin typeface="Arial" pitchFamily="34" charset="0"/>
                <a:ea typeface="MS Gothic" pitchFamily="49" charset="-128"/>
              </a:rPr>
              <a:t>electrons </a:t>
            </a:r>
            <a:r>
              <a:rPr lang="en-US" sz="2600">
                <a:solidFill>
                  <a:srgbClr val="FFFFFF"/>
                </a:solidFill>
                <a:latin typeface="Arial" pitchFamily="34" charset="0"/>
                <a:ea typeface="MS Gothic" pitchFamily="49" charset="-128"/>
              </a:rPr>
              <a:t> come from?</a:t>
            </a:r>
          </a:p>
        </p:txBody>
      </p:sp>
      <p:sp>
        <p:nvSpPr>
          <p:cNvPr id="353284" name="Text Box 4"/>
          <p:cNvSpPr txBox="1">
            <a:spLocks noChangeArrowheads="1"/>
          </p:cNvSpPr>
          <p:nvPr/>
        </p:nvSpPr>
        <p:spPr bwMode="auto">
          <a:xfrm>
            <a:off x="0" y="1828801"/>
            <a:ext cx="82804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91" tIns="44996" rIns="89991" bIns="44996"/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3000"/>
              </a:lnSpc>
              <a:buClr>
                <a:srgbClr val="FFFFFF"/>
              </a:buClr>
              <a:buSzPct val="100000"/>
              <a:buFont typeface="Arial" pitchFamily="34" charset="0"/>
              <a:buNone/>
            </a:pPr>
            <a:r>
              <a:rPr lang="en-US" sz="2600" dirty="0">
                <a:solidFill>
                  <a:srgbClr val="FFFFFF"/>
                </a:solidFill>
                <a:latin typeface="Arial" pitchFamily="34" charset="0"/>
                <a:ea typeface="MS Gothic" pitchFamily="49" charset="-128"/>
              </a:rPr>
              <a:t>Mostly locally within 1-2 </a:t>
            </a:r>
            <a:r>
              <a:rPr lang="en-US" sz="2600" dirty="0" err="1">
                <a:solidFill>
                  <a:srgbClr val="FFFFFF"/>
                </a:solidFill>
                <a:latin typeface="Arial" pitchFamily="34" charset="0"/>
                <a:ea typeface="MS Gothic" pitchFamily="49" charset="-128"/>
              </a:rPr>
              <a:t>Kpc</a:t>
            </a:r>
            <a:r>
              <a:rPr lang="en-US" sz="2600" dirty="0">
                <a:solidFill>
                  <a:srgbClr val="FFFFFF"/>
                </a:solidFill>
                <a:latin typeface="Arial" pitchFamily="34" charset="0"/>
                <a:ea typeface="MS Gothic" pitchFamily="49" charset="-128"/>
              </a:rPr>
              <a:t>, due to the energy losses by Synchrotron Radiation and Inverse Compton</a:t>
            </a:r>
          </a:p>
          <a:p>
            <a:pPr>
              <a:lnSpc>
                <a:spcPct val="93000"/>
              </a:lnSpc>
              <a:buClr>
                <a:srgbClr val="FFFFFF"/>
              </a:buClr>
              <a:buSzPct val="100000"/>
              <a:buFont typeface="Arial" pitchFamily="34" charset="0"/>
              <a:buNone/>
            </a:pPr>
            <a:r>
              <a:rPr lang="en-US" sz="2600" dirty="0">
                <a:solidFill>
                  <a:srgbClr val="FFFFFF"/>
                </a:solidFill>
                <a:latin typeface="Arial" pitchFamily="34" charset="0"/>
                <a:ea typeface="MS Gothic" pitchFamily="49" charset="-128"/>
              </a:rPr>
              <a:t>They sample the neighborhood of the Galaxy</a:t>
            </a:r>
          </a:p>
          <a:p>
            <a:pPr>
              <a:lnSpc>
                <a:spcPct val="93000"/>
              </a:lnSpc>
              <a:buClr>
                <a:srgbClr val="FFFFFF"/>
              </a:buClr>
              <a:buSzPct val="100000"/>
              <a:buFont typeface="Arial" pitchFamily="34" charset="0"/>
              <a:buNone/>
            </a:pPr>
            <a:r>
              <a:rPr lang="en-US" sz="2600" dirty="0">
                <a:solidFill>
                  <a:srgbClr val="FFFFFF"/>
                </a:solidFill>
                <a:latin typeface="Arial" pitchFamily="34" charset="0"/>
                <a:ea typeface="MS Gothic" pitchFamily="49" charset="-128"/>
              </a:rPr>
              <a:t>Protons and </a:t>
            </a:r>
            <a:r>
              <a:rPr lang="en-US" sz="2600" dirty="0" err="1">
                <a:solidFill>
                  <a:srgbClr val="FFFFFF"/>
                </a:solidFill>
                <a:latin typeface="Arial" pitchFamily="34" charset="0"/>
                <a:ea typeface="MS Gothic" pitchFamily="49" charset="-128"/>
              </a:rPr>
              <a:t>antiptotons</a:t>
            </a:r>
            <a:r>
              <a:rPr lang="en-US" sz="2600" dirty="0">
                <a:solidFill>
                  <a:srgbClr val="FFFFFF"/>
                </a:solidFill>
                <a:latin typeface="Arial" pitchFamily="34" charset="0"/>
                <a:ea typeface="MS Gothic" pitchFamily="49" charset="-128"/>
              </a:rPr>
              <a:t> the whole Galaxy</a:t>
            </a:r>
          </a:p>
        </p:txBody>
      </p:sp>
      <p:sp>
        <p:nvSpPr>
          <p:cNvPr id="353285" name="Text Box 5"/>
          <p:cNvSpPr txBox="1">
            <a:spLocks noChangeArrowheads="1"/>
          </p:cNvSpPr>
          <p:nvPr/>
        </p:nvSpPr>
        <p:spPr bwMode="auto">
          <a:xfrm>
            <a:off x="539750" y="3600451"/>
            <a:ext cx="1979613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91" tIns="44996" rIns="89991" bIns="44996"/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3000"/>
              </a:lnSpc>
              <a:buClr>
                <a:srgbClr val="FFFFFF"/>
              </a:buClr>
              <a:buSzPct val="100000"/>
              <a:buFont typeface="Arial" pitchFamily="34" charset="0"/>
              <a:buNone/>
            </a:pPr>
            <a:r>
              <a:rPr lang="en-US" sz="1800" b="1">
                <a:solidFill>
                  <a:srgbClr val="FFFFFF"/>
                </a:solidFill>
                <a:latin typeface="Arial" pitchFamily="34" charset="0"/>
                <a:ea typeface="MS Gothic" pitchFamily="49" charset="-128"/>
              </a:rPr>
              <a:t>Typical lifetime</a:t>
            </a:r>
          </a:p>
        </p:txBody>
      </p:sp>
      <p:pic>
        <p:nvPicPr>
          <p:cNvPr id="35328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959225"/>
            <a:ext cx="36258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5328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479801"/>
            <a:ext cx="4159250" cy="330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53288" name="Line 8"/>
          <p:cNvSpPr>
            <a:spLocks noChangeShapeType="1"/>
          </p:cNvSpPr>
          <p:nvPr/>
        </p:nvSpPr>
        <p:spPr bwMode="auto">
          <a:xfrm>
            <a:off x="7162800" y="3200401"/>
            <a:ext cx="1588" cy="3311525"/>
          </a:xfrm>
          <a:prstGeom prst="line">
            <a:avLst/>
          </a:prstGeom>
          <a:noFill/>
          <a:ln w="9525">
            <a:solidFill>
              <a:srgbClr val="00FF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0" tIns="45715" rIns="91430" bIns="45715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25953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Casolino, INFN &amp; University Roma Tor Vergata</a:t>
            </a:r>
          </a:p>
        </p:txBody>
      </p:sp>
      <p:pic>
        <p:nvPicPr>
          <p:cNvPr id="246786" name="Picture 2" descr="C:\Documents and Settings\marco\Desktop\llllll\Progetto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20700"/>
            <a:ext cx="6400800" cy="580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6790" name="Rectangle 6"/>
          <p:cNvSpPr>
            <a:spLocks noChangeArrowheads="1"/>
          </p:cNvSpPr>
          <p:nvPr/>
        </p:nvSpPr>
        <p:spPr bwMode="auto">
          <a:xfrm>
            <a:off x="2667000" y="5791201"/>
            <a:ext cx="4497393" cy="371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it-IT" i="1"/>
              <a:t>arXiv:0810.4995v1 [astro-ph] 28 Oct 2008</a:t>
            </a:r>
          </a:p>
        </p:txBody>
      </p:sp>
      <p:sp>
        <p:nvSpPr>
          <p:cNvPr id="246791" name="Text Box 7"/>
          <p:cNvSpPr txBox="1">
            <a:spLocks noChangeArrowheads="1"/>
          </p:cNvSpPr>
          <p:nvPr/>
        </p:nvSpPr>
        <p:spPr bwMode="auto">
          <a:xfrm>
            <a:off x="4038600" y="6338888"/>
            <a:ext cx="3831548" cy="371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it-IT" i="1">
                <a:solidFill>
                  <a:srgbClr val="FFFFCC"/>
                </a:solidFill>
              </a:rPr>
              <a:t>Nature </a:t>
            </a:r>
            <a:r>
              <a:rPr lang="it-IT" b="1" i="1">
                <a:solidFill>
                  <a:srgbClr val="FFFFCC"/>
                </a:solidFill>
              </a:rPr>
              <a:t>458</a:t>
            </a:r>
            <a:r>
              <a:rPr lang="it-IT" i="1">
                <a:solidFill>
                  <a:srgbClr val="FFFFCC"/>
                </a:solidFill>
              </a:rPr>
              <a:t>, 607-609 (2 April 2009) </a:t>
            </a:r>
          </a:p>
        </p:txBody>
      </p:sp>
      <p:sp>
        <p:nvSpPr>
          <p:cNvPr id="246794" name="Line 10"/>
          <p:cNvSpPr>
            <a:spLocks noChangeShapeType="1"/>
          </p:cNvSpPr>
          <p:nvPr/>
        </p:nvSpPr>
        <p:spPr bwMode="auto">
          <a:xfrm>
            <a:off x="4114800" y="2209800"/>
            <a:ext cx="0" cy="68580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endParaRPr lang="it-IT"/>
          </a:p>
        </p:txBody>
      </p:sp>
      <p:sp>
        <p:nvSpPr>
          <p:cNvPr id="246795" name="Text Box 11"/>
          <p:cNvSpPr txBox="1">
            <a:spLocks noChangeArrowheads="1"/>
          </p:cNvSpPr>
          <p:nvPr/>
        </p:nvSpPr>
        <p:spPr bwMode="auto">
          <a:xfrm>
            <a:off x="3962401" y="1524000"/>
            <a:ext cx="1539875" cy="954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/>
          <a:p>
            <a:r>
              <a:rPr lang="it-IT" sz="1400" b="1">
                <a:solidFill>
                  <a:srgbClr val="0000FF"/>
                </a:solidFill>
              </a:rPr>
              <a:t>Charge dependent solar modulation</a:t>
            </a:r>
          </a:p>
        </p:txBody>
      </p:sp>
      <p:sp>
        <p:nvSpPr>
          <p:cNvPr id="246796" name="Line 12"/>
          <p:cNvSpPr>
            <a:spLocks noChangeShapeType="1"/>
          </p:cNvSpPr>
          <p:nvPr/>
        </p:nvSpPr>
        <p:spPr bwMode="auto">
          <a:xfrm flipV="1">
            <a:off x="7696200" y="3048000"/>
            <a:ext cx="0" cy="1219200"/>
          </a:xfrm>
          <a:prstGeom prst="line">
            <a:avLst/>
          </a:prstGeom>
          <a:noFill/>
          <a:ln w="22225">
            <a:solidFill>
              <a:srgbClr val="0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endParaRPr lang="it-IT"/>
          </a:p>
        </p:txBody>
      </p:sp>
      <p:sp>
        <p:nvSpPr>
          <p:cNvPr id="246797" name="Text Box 13"/>
          <p:cNvSpPr txBox="1">
            <a:spLocks noChangeArrowheads="1"/>
          </p:cNvSpPr>
          <p:nvPr/>
        </p:nvSpPr>
        <p:spPr bwMode="auto">
          <a:xfrm>
            <a:off x="5257800" y="4267200"/>
            <a:ext cx="3185467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it-IT" b="1">
                <a:solidFill>
                  <a:srgbClr val="0000FF"/>
                </a:solidFill>
              </a:rPr>
              <a:t>  increase over background</a:t>
            </a:r>
          </a:p>
        </p:txBody>
      </p:sp>
      <p:sp>
        <p:nvSpPr>
          <p:cNvPr id="880642" name="Rectangle 2"/>
          <p:cNvSpPr>
            <a:spLocks noChangeArrowheads="1"/>
          </p:cNvSpPr>
          <p:nvPr/>
        </p:nvSpPr>
        <p:spPr bwMode="auto">
          <a:xfrm>
            <a:off x="914400" y="-3810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 anchor="ctr"/>
          <a:lstStyle/>
          <a:p>
            <a:pPr algn="ctr"/>
            <a:r>
              <a:rPr lang="it-IT" sz="3600">
                <a:solidFill>
                  <a:srgbClr val="FFFFCC"/>
                </a:solidFill>
              </a:rPr>
              <a:t>Pamela positron fraction </a:t>
            </a:r>
          </a:p>
        </p:txBody>
      </p:sp>
      <p:sp>
        <p:nvSpPr>
          <p:cNvPr id="246799" name="Rectangle 15"/>
          <p:cNvSpPr>
            <a:spLocks noChangeArrowheads="1"/>
          </p:cNvSpPr>
          <p:nvPr/>
        </p:nvSpPr>
        <p:spPr bwMode="auto">
          <a:xfrm>
            <a:off x="0" y="1295400"/>
            <a:ext cx="2514600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sz="2000" b="1">
                <a:solidFill>
                  <a:schemeClr val="bg1"/>
                </a:solidFill>
                <a:latin typeface="Garamond" pitchFamily="18" charset="0"/>
              </a:rPr>
              <a:t>July 2006 – February 2008 (~500 days) 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sz="2000" b="1">
                <a:solidFill>
                  <a:schemeClr val="bg1"/>
                </a:solidFill>
                <a:latin typeface="Garamond" pitchFamily="18" charset="0"/>
              </a:rPr>
              <a:t> Collected triggers ~10</a:t>
            </a:r>
            <a:r>
              <a:rPr lang="en-US" sz="2000" b="1" baseline="30000">
                <a:solidFill>
                  <a:schemeClr val="bg1"/>
                </a:solidFill>
                <a:latin typeface="Garamond" pitchFamily="18" charset="0"/>
              </a:rPr>
              <a:t>8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sz="2000" b="1">
                <a:solidFill>
                  <a:schemeClr val="bg1"/>
                </a:solidFill>
                <a:latin typeface="Garamond" pitchFamily="18" charset="0"/>
              </a:rPr>
              <a:t> Identified ~ 150 10</a:t>
            </a:r>
            <a:r>
              <a:rPr lang="en-US" sz="2000" b="1" baseline="30000">
                <a:solidFill>
                  <a:schemeClr val="bg1"/>
                </a:solidFill>
                <a:latin typeface="Garamond" pitchFamily="18" charset="0"/>
              </a:rPr>
              <a:t>3</a:t>
            </a:r>
            <a:r>
              <a:rPr lang="en-US" sz="2000" b="1">
                <a:solidFill>
                  <a:schemeClr val="bg1"/>
                </a:solidFill>
                <a:latin typeface="Garamond" pitchFamily="18" charset="0"/>
              </a:rPr>
              <a:t> electrons and ~ 9 10</a:t>
            </a:r>
            <a:r>
              <a:rPr lang="en-US" sz="2000" b="1" baseline="30000">
                <a:solidFill>
                  <a:schemeClr val="bg1"/>
                </a:solidFill>
                <a:latin typeface="Garamond" pitchFamily="18" charset="0"/>
              </a:rPr>
              <a:t>3</a:t>
            </a:r>
            <a:r>
              <a:rPr lang="en-US" sz="2000" b="1">
                <a:solidFill>
                  <a:schemeClr val="bg1"/>
                </a:solidFill>
                <a:latin typeface="Garamond" pitchFamily="18" charset="0"/>
              </a:rPr>
              <a:t> positrons between 1.5 and 100 GeV (</a:t>
            </a:r>
            <a:r>
              <a:rPr lang="en-US" b="1">
                <a:solidFill>
                  <a:schemeClr val="bg1"/>
                </a:solidFill>
                <a:latin typeface="Garamond" pitchFamily="18" charset="0"/>
              </a:rPr>
              <a:t>180 positrons above 20 GeV</a:t>
            </a:r>
            <a:r>
              <a:rPr lang="en-US" b="1">
                <a:latin typeface="Garamond" pitchFamily="18" charset="0"/>
              </a:rPr>
              <a:t> </a:t>
            </a:r>
            <a:r>
              <a:rPr lang="en-US">
                <a:latin typeface="Garamond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8539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Casolino, INFN &amp; University Roma Tor Vergata</a:t>
            </a:r>
          </a:p>
        </p:txBody>
      </p:sp>
      <p:pic>
        <p:nvPicPr>
          <p:cNvPr id="247810" name="Picture 2" descr="C:\Documents and Settings\marco\Desktop\llllll\Progetto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1042988"/>
            <a:ext cx="7391400" cy="581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642" name="Rectangle 2"/>
          <p:cNvSpPr>
            <a:spLocks noChangeArrowheads="1"/>
          </p:cNvSpPr>
          <p:nvPr/>
        </p:nvSpPr>
        <p:spPr bwMode="auto">
          <a:xfrm>
            <a:off x="685801" y="-762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 anchor="ctr"/>
          <a:lstStyle/>
          <a:p>
            <a:pPr algn="ctr"/>
            <a:r>
              <a:rPr lang="it-IT" sz="3600">
                <a:solidFill>
                  <a:srgbClr val="FFFFCC"/>
                </a:solidFill>
              </a:rPr>
              <a:t>Pamela positron fraction: </a:t>
            </a:r>
          </a:p>
          <a:p>
            <a:pPr algn="ctr"/>
            <a:r>
              <a:rPr lang="it-IT" sz="3600">
                <a:solidFill>
                  <a:schemeClr val="bg1"/>
                </a:solidFill>
              </a:rPr>
              <a:t>comparison with other</a:t>
            </a:r>
            <a:r>
              <a:rPr lang="it-IT" sz="3600">
                <a:solidFill>
                  <a:schemeClr val="tx2"/>
                </a:solidFill>
              </a:rPr>
              <a:t> </a:t>
            </a:r>
            <a:r>
              <a:rPr lang="it-IT" sz="3600">
                <a:solidFill>
                  <a:schemeClr val="bg1"/>
                </a:solidFill>
              </a:rPr>
              <a:t>data</a:t>
            </a:r>
          </a:p>
        </p:txBody>
      </p:sp>
      <p:sp>
        <p:nvSpPr>
          <p:cNvPr id="247815" name="Text Box 7"/>
          <p:cNvSpPr txBox="1">
            <a:spLocks noChangeArrowheads="1"/>
          </p:cNvSpPr>
          <p:nvPr/>
        </p:nvSpPr>
        <p:spPr bwMode="auto">
          <a:xfrm>
            <a:off x="2133600" y="6415089"/>
            <a:ext cx="3831548" cy="371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it-IT" i="1"/>
              <a:t>Nature </a:t>
            </a:r>
            <a:r>
              <a:rPr lang="it-IT" b="1" i="1"/>
              <a:t>458</a:t>
            </a:r>
            <a:r>
              <a:rPr lang="it-IT" i="1"/>
              <a:t>, 607-609 (2 April 2009) </a:t>
            </a:r>
          </a:p>
        </p:txBody>
      </p:sp>
    </p:spTree>
    <p:extLst>
      <p:ext uri="{BB962C8B-B14F-4D97-AF65-F5344CB8AC3E}">
        <p14:creationId xmlns:p14="http://schemas.microsoft.com/office/powerpoint/2010/main" val="406767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Footer Placeholder 2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873" indent="-28572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2882" indent="-228577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034" indent="-228577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187" indent="-228577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340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492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8645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5797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>
                <a:solidFill>
                  <a:srgbClr val="FFFFCC"/>
                </a:solidFill>
              </a:rPr>
              <a:t>M. Casolino, INFN &amp; University Roma Tor Vergata</a:t>
            </a:r>
          </a:p>
        </p:txBody>
      </p:sp>
      <p:pic>
        <p:nvPicPr>
          <p:cNvPr id="80899" name="Picture 2" descr="Proget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042988"/>
            <a:ext cx="7391401" cy="581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42" name="Rectangle 2"/>
          <p:cNvSpPr>
            <a:spLocks noChangeArrowheads="1"/>
          </p:cNvSpPr>
          <p:nvPr/>
        </p:nvSpPr>
        <p:spPr bwMode="auto">
          <a:xfrm>
            <a:off x="685801" y="-762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30" tIns="45715" rIns="91430" bIns="45715" anchor="ctr"/>
          <a:lstStyle/>
          <a:p>
            <a:pPr algn="ctr">
              <a:defRPr/>
            </a:pPr>
            <a:r>
              <a:rPr lang="it-IT" sz="3600">
                <a:solidFill>
                  <a:srgbClr val="FFFFCC"/>
                </a:solidFill>
                <a:latin typeface="Times New Roman" pitchFamily="18" charset="0"/>
                <a:ea typeface="ＭＳ Ｐゴシック" charset="0"/>
                <a:cs typeface="Arial" charset="0"/>
              </a:rPr>
              <a:t>Pamela positron fraction</a:t>
            </a:r>
          </a:p>
        </p:txBody>
      </p:sp>
      <p:sp>
        <p:nvSpPr>
          <p:cNvPr id="1097732" name="Text Box 4"/>
          <p:cNvSpPr txBox="1">
            <a:spLocks noChangeArrowheads="1"/>
          </p:cNvSpPr>
          <p:nvPr/>
        </p:nvSpPr>
        <p:spPr bwMode="auto">
          <a:xfrm>
            <a:off x="344488" y="6415089"/>
            <a:ext cx="3538192" cy="36932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91430" tIns="45715" rIns="91430" bIns="45715">
            <a:spAutoFit/>
          </a:bodyPr>
          <a:lstStyle/>
          <a:p>
            <a:pPr>
              <a:defRPr/>
            </a:pPr>
            <a:r>
              <a:rPr lang="it-IT" i="1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Arial" charset="0"/>
              </a:rPr>
              <a:t>Nature </a:t>
            </a:r>
            <a:r>
              <a:rPr lang="it-IT" b="1" i="1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Arial" charset="0"/>
              </a:rPr>
              <a:t>458</a:t>
            </a:r>
            <a:r>
              <a:rPr lang="it-IT" i="1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Arial" charset="0"/>
              </a:rPr>
              <a:t>, 607-609 (2 April 2009) </a:t>
            </a:r>
          </a:p>
        </p:txBody>
      </p:sp>
      <p:sp>
        <p:nvSpPr>
          <p:cNvPr id="1097733" name="Text Box 5"/>
          <p:cNvSpPr txBox="1">
            <a:spLocks noChangeArrowheads="1"/>
          </p:cNvSpPr>
          <p:nvPr/>
        </p:nvSpPr>
        <p:spPr bwMode="auto">
          <a:xfrm>
            <a:off x="6640514" y="1360489"/>
            <a:ext cx="2827337" cy="30469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lIns="91430" tIns="45715" rIns="91430" bIns="45715">
            <a:spAutoFit/>
          </a:bodyPr>
          <a:lstStyle/>
          <a:p>
            <a:pPr>
              <a:defRPr/>
            </a:pPr>
            <a:r>
              <a:rPr lang="it-IT" sz="2400">
                <a:solidFill>
                  <a:srgbClr val="FF0000"/>
                </a:solidFill>
                <a:latin typeface="Times New Roman" pitchFamily="18" charset="0"/>
                <a:ea typeface="ＭＳ Ｐゴシック" charset="0"/>
                <a:cs typeface="Arial" charset="0"/>
              </a:rPr>
              <a:t>Additional source in the positron channel has been considered due to:</a:t>
            </a:r>
          </a:p>
          <a:p>
            <a:pPr>
              <a:buFontTx/>
              <a:buChar char="•"/>
              <a:defRPr/>
            </a:pPr>
            <a:r>
              <a:rPr lang="it-IT" sz="2400">
                <a:solidFill>
                  <a:srgbClr val="FF0000"/>
                </a:solidFill>
                <a:latin typeface="Times New Roman" pitchFamily="18" charset="0"/>
                <a:ea typeface="ＭＳ Ｐゴシック" charset="0"/>
                <a:cs typeface="Arial" charset="0"/>
              </a:rPr>
              <a:t> Dark Matter</a:t>
            </a:r>
          </a:p>
          <a:p>
            <a:pPr>
              <a:buFontTx/>
              <a:buChar char="•"/>
              <a:defRPr/>
            </a:pPr>
            <a:r>
              <a:rPr lang="it-IT" sz="2400">
                <a:solidFill>
                  <a:srgbClr val="FF0000"/>
                </a:solidFill>
                <a:latin typeface="Times New Roman" pitchFamily="18" charset="0"/>
                <a:ea typeface="ＭＳ Ｐゴシック" charset="0"/>
                <a:cs typeface="Arial" charset="0"/>
              </a:rPr>
              <a:t>SN acceleration</a:t>
            </a:r>
          </a:p>
          <a:p>
            <a:pPr>
              <a:buFontTx/>
              <a:buChar char="•"/>
              <a:defRPr/>
            </a:pPr>
            <a:r>
              <a:rPr lang="it-IT" sz="2400">
                <a:solidFill>
                  <a:srgbClr val="FF0000"/>
                </a:solidFill>
                <a:latin typeface="Times New Roman" pitchFamily="18" charset="0"/>
                <a:ea typeface="ＭＳ Ｐゴシック" charset="0"/>
                <a:cs typeface="Arial" charset="0"/>
              </a:rPr>
              <a:t>Propagation in the galaxy</a:t>
            </a:r>
          </a:p>
        </p:txBody>
      </p:sp>
    </p:spTree>
    <p:extLst>
      <p:ext uri="{BB962C8B-B14F-4D97-AF65-F5344CB8AC3E}">
        <p14:creationId xmlns:p14="http://schemas.microsoft.com/office/powerpoint/2010/main" val="34212314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Footer Placeholder 2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873" indent="-28572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82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34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187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40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492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45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797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mtClean="0"/>
              <a:t>M. Casolino, INFN &amp; University Roma Tor Vergata</a:t>
            </a:r>
          </a:p>
        </p:txBody>
      </p:sp>
      <p:pic>
        <p:nvPicPr>
          <p:cNvPr id="63490" name="Picture 2" descr="Progetto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20700"/>
            <a:ext cx="6400800" cy="580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0" y="4724401"/>
            <a:ext cx="2894747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i="1" smtClean="0">
                <a:solidFill>
                  <a:srgbClr val="FFFFCC"/>
                </a:solidFill>
                <a:latin typeface="Times New Roman" charset="0"/>
              </a:rPr>
              <a:t>Nature </a:t>
            </a:r>
            <a:r>
              <a:rPr lang="it-IT" b="1" i="1" smtClean="0">
                <a:solidFill>
                  <a:srgbClr val="FFFFCC"/>
                </a:solidFill>
                <a:latin typeface="Times New Roman" charset="0"/>
              </a:rPr>
              <a:t>458</a:t>
            </a:r>
            <a:r>
              <a:rPr lang="it-IT" i="1" smtClean="0">
                <a:solidFill>
                  <a:srgbClr val="FFFFCC"/>
                </a:solidFill>
                <a:latin typeface="Times New Roman" charset="0"/>
              </a:rPr>
              <a:t>, 607-609 ( 2009) </a:t>
            </a:r>
          </a:p>
        </p:txBody>
      </p:sp>
      <p:sp>
        <p:nvSpPr>
          <p:cNvPr id="48133" name="Line 5"/>
          <p:cNvSpPr>
            <a:spLocks noChangeShapeType="1"/>
          </p:cNvSpPr>
          <p:nvPr/>
        </p:nvSpPr>
        <p:spPr bwMode="auto">
          <a:xfrm>
            <a:off x="4114800" y="2209800"/>
            <a:ext cx="0" cy="68580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3962401" y="1524000"/>
            <a:ext cx="1539875" cy="738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1400" b="1" dirty="0" err="1">
                <a:solidFill>
                  <a:srgbClr val="0000FF"/>
                </a:solidFill>
                <a:latin typeface="Times New Roman" charset="0"/>
              </a:rPr>
              <a:t>Charge</a:t>
            </a:r>
            <a:r>
              <a:rPr lang="it-IT" sz="1400" b="1" dirty="0">
                <a:solidFill>
                  <a:srgbClr val="0000FF"/>
                </a:solidFill>
                <a:latin typeface="Times New Roman" charset="0"/>
              </a:rPr>
              <a:t> </a:t>
            </a:r>
            <a:r>
              <a:rPr lang="it-IT" sz="1400" b="1" dirty="0" err="1">
                <a:solidFill>
                  <a:srgbClr val="0000FF"/>
                </a:solidFill>
                <a:latin typeface="Times New Roman" charset="0"/>
              </a:rPr>
              <a:t>dependent</a:t>
            </a:r>
            <a:r>
              <a:rPr lang="it-IT" sz="1400" b="1" dirty="0">
                <a:solidFill>
                  <a:srgbClr val="0000FF"/>
                </a:solidFill>
                <a:latin typeface="Times New Roman" charset="0"/>
              </a:rPr>
              <a:t> solar </a:t>
            </a:r>
            <a:r>
              <a:rPr lang="it-IT" sz="1400" b="1" dirty="0" err="1">
                <a:solidFill>
                  <a:srgbClr val="0000FF"/>
                </a:solidFill>
                <a:latin typeface="Times New Roman" charset="0"/>
              </a:rPr>
              <a:t>modulation</a:t>
            </a:r>
            <a:endParaRPr lang="it-IT" sz="1400" b="1" dirty="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48135" name="Line 7"/>
          <p:cNvSpPr>
            <a:spLocks noChangeShapeType="1"/>
          </p:cNvSpPr>
          <p:nvPr/>
        </p:nvSpPr>
        <p:spPr bwMode="auto">
          <a:xfrm flipV="1">
            <a:off x="7696200" y="3048000"/>
            <a:ext cx="0" cy="1219200"/>
          </a:xfrm>
          <a:prstGeom prst="line">
            <a:avLst/>
          </a:prstGeom>
          <a:noFill/>
          <a:ln w="22225">
            <a:solidFill>
              <a:srgbClr val="0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8136" name="Text Box 8"/>
          <p:cNvSpPr txBox="1">
            <a:spLocks noChangeArrowheads="1"/>
          </p:cNvSpPr>
          <p:nvPr/>
        </p:nvSpPr>
        <p:spPr bwMode="auto">
          <a:xfrm>
            <a:off x="5257800" y="4267200"/>
            <a:ext cx="2839540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b="1" dirty="0">
                <a:solidFill>
                  <a:srgbClr val="0000FF"/>
                </a:solidFill>
                <a:latin typeface="Times New Roman" charset="0"/>
              </a:rPr>
              <a:t>  </a:t>
            </a:r>
            <a:r>
              <a:rPr lang="it-IT" b="1" dirty="0" err="1">
                <a:solidFill>
                  <a:srgbClr val="0000FF"/>
                </a:solidFill>
                <a:latin typeface="Times New Roman" charset="0"/>
              </a:rPr>
              <a:t>increase</a:t>
            </a:r>
            <a:r>
              <a:rPr lang="it-IT" b="1" dirty="0">
                <a:solidFill>
                  <a:srgbClr val="0000FF"/>
                </a:solidFill>
                <a:latin typeface="Times New Roman" charset="0"/>
              </a:rPr>
              <a:t> over background</a:t>
            </a:r>
          </a:p>
        </p:txBody>
      </p:sp>
      <p:sp>
        <p:nvSpPr>
          <p:cNvPr id="48137" name="Rectangle 2"/>
          <p:cNvSpPr>
            <a:spLocks noChangeArrowheads="1"/>
          </p:cNvSpPr>
          <p:nvPr/>
        </p:nvSpPr>
        <p:spPr bwMode="auto">
          <a:xfrm>
            <a:off x="914400" y="-3810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/>
          <a:lstStyle/>
          <a:p>
            <a:pPr algn="ctr">
              <a:defRPr/>
            </a:pPr>
            <a:r>
              <a:rPr lang="it-IT" sz="3600">
                <a:solidFill>
                  <a:srgbClr val="FFFFCC"/>
                </a:solidFill>
                <a:latin typeface="Times New Roman" charset="0"/>
                <a:ea typeface="ＭＳ Ｐゴシック" charset="0"/>
              </a:rPr>
              <a:t>Pamela positron fraction </a:t>
            </a:r>
          </a:p>
        </p:txBody>
      </p:sp>
      <p:sp>
        <p:nvSpPr>
          <p:cNvPr id="48138" name="Rectangle 10"/>
          <p:cNvSpPr>
            <a:spLocks noChangeArrowheads="1"/>
          </p:cNvSpPr>
          <p:nvPr/>
        </p:nvSpPr>
        <p:spPr bwMode="auto">
          <a:xfrm>
            <a:off x="0" y="1295400"/>
            <a:ext cx="2514600" cy="3416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sz="2000" b="1">
                <a:solidFill>
                  <a:srgbClr val="FFFFFF"/>
                </a:solidFill>
                <a:latin typeface="Garamond" pitchFamily="18" charset="0"/>
              </a:rPr>
              <a:t>July 2006 – February 2008 (~500 days) 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sz="2000" b="1">
                <a:solidFill>
                  <a:srgbClr val="FFFFFF"/>
                </a:solidFill>
                <a:latin typeface="Garamond" pitchFamily="18" charset="0"/>
              </a:rPr>
              <a:t> Collected triggers ~10</a:t>
            </a:r>
            <a:r>
              <a:rPr lang="en-US" sz="2000" b="1" baseline="30000">
                <a:solidFill>
                  <a:srgbClr val="FFFFFF"/>
                </a:solidFill>
                <a:latin typeface="Garamond" pitchFamily="18" charset="0"/>
              </a:rPr>
              <a:t>8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sz="2000" b="1">
                <a:solidFill>
                  <a:srgbClr val="FFFFFF"/>
                </a:solidFill>
                <a:latin typeface="Garamond" pitchFamily="18" charset="0"/>
              </a:rPr>
              <a:t> Identified ~ 150 10</a:t>
            </a:r>
            <a:r>
              <a:rPr lang="en-US" sz="2000" b="1" baseline="30000">
                <a:solidFill>
                  <a:srgbClr val="FFFFFF"/>
                </a:solidFill>
                <a:latin typeface="Garamond" pitchFamily="18" charset="0"/>
              </a:rPr>
              <a:t>3</a:t>
            </a:r>
            <a:r>
              <a:rPr lang="en-US" sz="2000" b="1">
                <a:solidFill>
                  <a:srgbClr val="FFFFFF"/>
                </a:solidFill>
                <a:latin typeface="Garamond" pitchFamily="18" charset="0"/>
              </a:rPr>
              <a:t> electrons and ~ 9 10</a:t>
            </a:r>
            <a:r>
              <a:rPr lang="en-US" sz="2000" b="1" baseline="30000">
                <a:solidFill>
                  <a:srgbClr val="FFFFFF"/>
                </a:solidFill>
                <a:latin typeface="Garamond" pitchFamily="18" charset="0"/>
              </a:rPr>
              <a:t>3</a:t>
            </a:r>
            <a:r>
              <a:rPr lang="en-US" sz="2000" b="1">
                <a:solidFill>
                  <a:srgbClr val="FFFFFF"/>
                </a:solidFill>
                <a:latin typeface="Garamond" pitchFamily="18" charset="0"/>
              </a:rPr>
              <a:t> positrons between 1.5 and 100 GeV (</a:t>
            </a:r>
            <a:r>
              <a:rPr lang="en-US" b="1">
                <a:solidFill>
                  <a:srgbClr val="FFFFFF"/>
                </a:solidFill>
                <a:latin typeface="Garamond" pitchFamily="18" charset="0"/>
              </a:rPr>
              <a:t>180 positrons above 20 GeV</a:t>
            </a:r>
            <a:r>
              <a:rPr lang="en-US" b="1">
                <a:solidFill>
                  <a:srgbClr val="000000"/>
                </a:solidFill>
                <a:latin typeface="Garamond" pitchFamily="18" charset="0"/>
              </a:rPr>
              <a:t> </a:t>
            </a:r>
            <a:r>
              <a:rPr lang="en-US">
                <a:solidFill>
                  <a:srgbClr val="000000"/>
                </a:solidFill>
                <a:latin typeface="Garamond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4417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 descr="http://3.bp.blogspot.com/-s5cjPWTnI5o/UVxL5mJRUoI/AAAAAAAAD30/dBC1Ma3hZ0M/s1600/Untitled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9" y="1224111"/>
            <a:ext cx="7305675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8" name="TextBox 1"/>
          <p:cNvSpPr txBox="1">
            <a:spLocks noChangeArrowheads="1"/>
          </p:cNvSpPr>
          <p:nvPr/>
        </p:nvSpPr>
        <p:spPr bwMode="auto">
          <a:xfrm>
            <a:off x="1701218" y="219870"/>
            <a:ext cx="61055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AMS &amp; FERMI confirm PAMELA data</a:t>
            </a:r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3428653" y="3133874"/>
            <a:ext cx="0" cy="68580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276254" y="4212364"/>
            <a:ext cx="1539875" cy="13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1400" b="1" dirty="0">
                <a:solidFill>
                  <a:srgbClr val="0000FF"/>
                </a:solidFill>
                <a:latin typeface="Times New Roman" charset="0"/>
              </a:rPr>
              <a:t>Charge dependent solar </a:t>
            </a:r>
            <a:r>
              <a:rPr lang="it-IT" sz="1400" b="1" dirty="0" smtClean="0">
                <a:solidFill>
                  <a:srgbClr val="0000FF"/>
                </a:solidFill>
                <a:latin typeface="Times New Roman" charset="0"/>
              </a:rPr>
              <a:t>modulation</a:t>
            </a:r>
          </a:p>
          <a:p>
            <a:pPr eaLnBrk="1" hangingPunct="1">
              <a:defRPr/>
            </a:pPr>
            <a:r>
              <a:rPr lang="it-IT" sz="1400" i="1" dirty="0"/>
              <a:t>L. Maccione, PRL 110 (2013) 081101</a:t>
            </a:r>
            <a:endParaRPr lang="it-IT" sz="1400" b="1" i="1" dirty="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6876256" y="2122317"/>
            <a:ext cx="0" cy="1511300"/>
          </a:xfrm>
          <a:prstGeom prst="line">
            <a:avLst/>
          </a:prstGeom>
          <a:noFill/>
          <a:ln w="22225">
            <a:solidFill>
              <a:srgbClr val="0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5277628" y="1412776"/>
            <a:ext cx="2826716" cy="120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b="1" dirty="0">
                <a:solidFill>
                  <a:srgbClr val="0000FF"/>
                </a:solidFill>
                <a:latin typeface="Times New Roman" charset="0"/>
              </a:rPr>
              <a:t>Increase over background:</a:t>
            </a:r>
          </a:p>
          <a:p>
            <a:pPr eaLnBrk="1" hangingPunct="1">
              <a:defRPr/>
            </a:pPr>
            <a:r>
              <a:rPr lang="it-IT" b="1" dirty="0">
                <a:solidFill>
                  <a:srgbClr val="0000FF"/>
                </a:solidFill>
                <a:latin typeface="Times New Roman" charset="0"/>
              </a:rPr>
              <a:t>Dark </a:t>
            </a:r>
            <a:r>
              <a:rPr lang="it-IT" b="1" dirty="0" err="1">
                <a:solidFill>
                  <a:srgbClr val="0000FF"/>
                </a:solidFill>
                <a:latin typeface="Times New Roman" charset="0"/>
              </a:rPr>
              <a:t>matter</a:t>
            </a:r>
            <a:r>
              <a:rPr lang="it-IT" b="1" dirty="0">
                <a:solidFill>
                  <a:srgbClr val="0000FF"/>
                </a:solidFill>
                <a:latin typeface="Times New Roman" charset="0"/>
              </a:rPr>
              <a:t> </a:t>
            </a:r>
            <a:r>
              <a:rPr lang="it-IT" b="1" dirty="0" err="1">
                <a:solidFill>
                  <a:srgbClr val="0000FF"/>
                </a:solidFill>
                <a:latin typeface="Times New Roman" charset="0"/>
              </a:rPr>
              <a:t>annihilation</a:t>
            </a:r>
            <a:endParaRPr lang="it-IT" b="1" dirty="0">
              <a:solidFill>
                <a:srgbClr val="0000FF"/>
              </a:solidFill>
              <a:latin typeface="Times New Roman" charset="0"/>
            </a:endParaRPr>
          </a:p>
          <a:p>
            <a:pPr eaLnBrk="1" hangingPunct="1">
              <a:defRPr/>
            </a:pPr>
            <a:r>
              <a:rPr lang="it-IT" b="1" dirty="0">
                <a:solidFill>
                  <a:srgbClr val="0000FF"/>
                </a:solidFill>
                <a:latin typeface="Times New Roman" charset="0"/>
              </a:rPr>
              <a:t>Pulsar</a:t>
            </a:r>
          </a:p>
          <a:p>
            <a:pPr eaLnBrk="1" hangingPunct="1">
              <a:defRPr/>
            </a:pPr>
            <a:r>
              <a:rPr lang="it-IT" b="1" dirty="0" err="1">
                <a:solidFill>
                  <a:srgbClr val="0000FF"/>
                </a:solidFill>
                <a:latin typeface="Times New Roman" charset="0"/>
              </a:rPr>
              <a:t>Propagation</a:t>
            </a:r>
            <a:endParaRPr lang="it-IT" b="1" dirty="0">
              <a:solidFill>
                <a:srgbClr val="0000FF"/>
              </a:solidFill>
              <a:latin typeface="Times New Roman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1684" y="3294421"/>
            <a:ext cx="4167461" cy="37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79712" y="6165305"/>
            <a:ext cx="7200800" cy="7200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it-IT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23362" y="1047652"/>
            <a:ext cx="1539875" cy="2246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1400" b="1" dirty="0">
                <a:solidFill>
                  <a:schemeClr val="bg1"/>
                </a:solidFill>
                <a:latin typeface="Times New Roman" charset="0"/>
              </a:rPr>
              <a:t>Anomalous source at high energy</a:t>
            </a:r>
          </a:p>
          <a:p>
            <a:pPr eaLnBrk="1" hangingPunct="1">
              <a:defRPr/>
            </a:pPr>
            <a:endParaRPr lang="it-IT" sz="1400" b="1" dirty="0">
              <a:solidFill>
                <a:schemeClr val="bg1"/>
              </a:solidFill>
              <a:latin typeface="Times New Roman" charset="0"/>
            </a:endParaRPr>
          </a:p>
          <a:p>
            <a:pPr eaLnBrk="1" hangingPunct="1">
              <a:defRPr/>
            </a:pPr>
            <a:r>
              <a:rPr lang="it-IT" sz="1400" b="1" dirty="0">
                <a:solidFill>
                  <a:schemeClr val="bg1"/>
                </a:solidFill>
                <a:latin typeface="Times New Roman" charset="0"/>
              </a:rPr>
              <a:t>Charge dependet Solar modulation at low energy</a:t>
            </a:r>
          </a:p>
          <a:p>
            <a:pPr eaLnBrk="1" hangingPunct="1">
              <a:defRPr/>
            </a:pPr>
            <a:r>
              <a:rPr lang="it-IT" sz="1400" b="1" dirty="0">
                <a:solidFill>
                  <a:schemeClr val="bg1"/>
                </a:solidFill>
                <a:latin typeface="Times New Roman" charset="0"/>
                <a:sym typeface="Wingdings" pitchFamily="2" charset="2"/>
              </a:rPr>
              <a:t> Need 3D model of helisphere</a:t>
            </a:r>
            <a:r>
              <a:rPr lang="it-IT" sz="1400" b="1" dirty="0">
                <a:solidFill>
                  <a:schemeClr val="bg1"/>
                </a:solidFill>
                <a:latin typeface="Times New Roman" charset="0"/>
              </a:rPr>
              <a:t> </a:t>
            </a:r>
            <a:endParaRPr lang="it-IT" sz="1400" b="1" dirty="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7664" y="4857786"/>
            <a:ext cx="1120799" cy="646321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none" lIns="91430" tIns="45715" rIns="91430" bIns="45715" rtlCol="0">
            <a:spAutoFit/>
          </a:bodyPr>
          <a:lstStyle/>
          <a:p>
            <a:r>
              <a:rPr lang="it-IT" dirty="0" smtClean="0"/>
              <a:t>Protons</a:t>
            </a:r>
          </a:p>
          <a:p>
            <a:r>
              <a:rPr lang="it-IT" dirty="0" smtClean="0"/>
              <a:t>positrons</a:t>
            </a:r>
            <a:endParaRPr lang="it-IT" dirty="0"/>
          </a:p>
        </p:txBody>
      </p:sp>
      <p:sp>
        <p:nvSpPr>
          <p:cNvPr id="12" name="TextBox 11"/>
          <p:cNvSpPr txBox="1"/>
          <p:nvPr/>
        </p:nvSpPr>
        <p:spPr>
          <a:xfrm>
            <a:off x="668390" y="3625860"/>
            <a:ext cx="1167307" cy="523220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none" lIns="91430" tIns="45715" rIns="91430" bIns="45715" rtlCol="0">
            <a:spAutoFit/>
          </a:bodyPr>
          <a:lstStyle/>
          <a:p>
            <a:r>
              <a:rPr lang="it-IT" sz="1400" b="1" dirty="0"/>
              <a:t>Electrons </a:t>
            </a:r>
          </a:p>
          <a:p>
            <a:r>
              <a:rPr lang="it-IT" sz="1400" b="1" dirty="0"/>
              <a:t>antiprotons</a:t>
            </a:r>
            <a:endParaRPr lang="it-IT" sz="1400" b="1" dirty="0"/>
          </a:p>
        </p:txBody>
      </p:sp>
      <p:sp>
        <p:nvSpPr>
          <p:cNvPr id="9" name="Oval 8"/>
          <p:cNvSpPr/>
          <p:nvPr/>
        </p:nvSpPr>
        <p:spPr>
          <a:xfrm>
            <a:off x="301012" y="4581129"/>
            <a:ext cx="310549" cy="3231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it-IT"/>
          </a:p>
        </p:txBody>
      </p:sp>
      <p:sp>
        <p:nvSpPr>
          <p:cNvPr id="11" name="TextBox 10"/>
          <p:cNvSpPr txBox="1"/>
          <p:nvPr/>
        </p:nvSpPr>
        <p:spPr>
          <a:xfrm>
            <a:off x="223362" y="4568021"/>
            <a:ext cx="595014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it-IT" dirty="0"/>
              <a:t>S</a:t>
            </a:r>
            <a:r>
              <a:rPr lang="it-IT" dirty="0" smtClean="0"/>
              <a:t>un</a:t>
            </a:r>
            <a:endParaRPr lang="it-IT" dirty="0"/>
          </a:p>
        </p:txBody>
      </p:sp>
      <p:sp>
        <p:nvSpPr>
          <p:cNvPr id="15" name="Rectangle 14"/>
          <p:cNvSpPr/>
          <p:nvPr/>
        </p:nvSpPr>
        <p:spPr>
          <a:xfrm>
            <a:off x="2551831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0143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Footer Placeholder 2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873" indent="-28572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82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34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187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40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492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45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797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mtClean="0"/>
              <a:t>M. Casolino, INFN &amp; University Roma Tor Vergata</a:t>
            </a:r>
          </a:p>
        </p:txBody>
      </p:sp>
      <p:pic>
        <p:nvPicPr>
          <p:cNvPr id="66562" name="Picture 2" descr="interazioni_composit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403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Text Box 3"/>
          <p:cNvSpPr txBox="1">
            <a:spLocks noChangeArrowheads="1"/>
          </p:cNvSpPr>
          <p:nvPr/>
        </p:nvSpPr>
        <p:spPr bwMode="auto">
          <a:xfrm>
            <a:off x="609601" y="0"/>
            <a:ext cx="3284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2400" i="1">
                <a:solidFill>
                  <a:srgbClr val="FFFFFF"/>
                </a:solidFill>
                <a:latin typeface="Comic Sans MS" charset="0"/>
              </a:rPr>
              <a:t>Secondary production</a:t>
            </a:r>
          </a:p>
        </p:txBody>
      </p:sp>
      <p:sp>
        <p:nvSpPr>
          <p:cNvPr id="51205" name="Text Box 4"/>
          <p:cNvSpPr txBox="1">
            <a:spLocks noChangeArrowheads="1"/>
          </p:cNvSpPr>
          <p:nvPr/>
        </p:nvSpPr>
        <p:spPr bwMode="auto">
          <a:xfrm>
            <a:off x="457200" y="2057401"/>
            <a:ext cx="37909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2400" i="1">
                <a:solidFill>
                  <a:srgbClr val="FFFFFF"/>
                </a:solidFill>
                <a:latin typeface="Comic Sans MS" charset="0"/>
              </a:rPr>
              <a:t>Dark Matter Annihilation</a:t>
            </a:r>
          </a:p>
        </p:txBody>
      </p:sp>
      <p:sp>
        <p:nvSpPr>
          <p:cNvPr id="51206" name="Text Box 5"/>
          <p:cNvSpPr txBox="1">
            <a:spLocks noChangeArrowheads="1"/>
          </p:cNvSpPr>
          <p:nvPr/>
        </p:nvSpPr>
        <p:spPr bwMode="auto">
          <a:xfrm>
            <a:off x="0" y="4419600"/>
            <a:ext cx="3514083" cy="83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 i="1">
                <a:solidFill>
                  <a:srgbClr val="FFFFFF"/>
                </a:solidFill>
                <a:latin typeface="Comic Sans MS" pitchFamily="66" charset="0"/>
              </a:rPr>
              <a:t>Astrophysical sources, </a:t>
            </a:r>
          </a:p>
          <a:p>
            <a:pPr eaLnBrk="1" hangingPunct="1"/>
            <a:r>
              <a:rPr lang="it-IT" i="1">
                <a:solidFill>
                  <a:srgbClr val="FFFFFF"/>
                </a:solidFill>
                <a:latin typeface="Comic Sans MS" pitchFamily="66" charset="0"/>
              </a:rPr>
              <a:t>SNR…</a:t>
            </a:r>
          </a:p>
        </p:txBody>
      </p:sp>
      <p:pic>
        <p:nvPicPr>
          <p:cNvPr id="66566" name="Picture 6" descr="catiaicrc200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732338"/>
            <a:ext cx="2286000" cy="212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7" descr="Bergstr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388" y="1981201"/>
            <a:ext cx="3503612" cy="262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814" y="1"/>
            <a:ext cx="3659187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9" name="Picture 9" descr="Clipboard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4822826"/>
            <a:ext cx="2362200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24775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Casolino, INFN &amp; University Roma Tor Vergata</a:t>
            </a:r>
          </a:p>
        </p:txBody>
      </p:sp>
      <p:pic>
        <p:nvPicPr>
          <p:cNvPr id="633858" name="Picture 2" descr="C:\Documents and Settings\marco\Desktop\pic2009\lipariinterac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990600"/>
            <a:ext cx="5191125" cy="388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3859" name="Text Box 3"/>
          <p:cNvSpPr txBox="1">
            <a:spLocks noChangeArrowheads="1"/>
          </p:cNvSpPr>
          <p:nvPr/>
        </p:nvSpPr>
        <p:spPr bwMode="auto">
          <a:xfrm>
            <a:off x="6705600" y="4997450"/>
            <a:ext cx="2133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600" i="1">
                <a:solidFill>
                  <a:schemeClr val="bg1"/>
                </a:solidFill>
              </a:rPr>
              <a:t>Adapted from P. Lipari</a:t>
            </a:r>
            <a:r>
              <a:rPr lang="it-IT" sz="1600" i="1"/>
              <a:t> </a:t>
            </a:r>
          </a:p>
        </p:txBody>
      </p:sp>
      <p:pic>
        <p:nvPicPr>
          <p:cNvPr id="6338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953000"/>
            <a:ext cx="2514600" cy="140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3861" name="Picture 5" descr="C:\Documents and Settings\marco\Desktop\llllll\LH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752600"/>
            <a:ext cx="1752600" cy="11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3862" name="Picture 6" descr="C:\Documents and Settings\Administrator\Desktop\pamelachiusura\IM000082_sm_b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1601788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3863" name="Picture 7" descr="C:\Documents and Settings\marco\Desktop\pic2009\Fermi_LAT_s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2209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3864" name="Text Box 8"/>
          <p:cNvSpPr txBox="1">
            <a:spLocks noChangeArrowheads="1"/>
          </p:cNvSpPr>
          <p:nvPr/>
        </p:nvSpPr>
        <p:spPr bwMode="auto">
          <a:xfrm>
            <a:off x="288925" y="1181100"/>
            <a:ext cx="1123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800" dirty="0">
                <a:solidFill>
                  <a:srgbClr val="FF0000"/>
                </a:solidFill>
              </a:rPr>
              <a:t>PAMELA</a:t>
            </a:r>
          </a:p>
        </p:txBody>
      </p:sp>
      <p:sp>
        <p:nvSpPr>
          <p:cNvPr id="633865" name="Text Box 9"/>
          <p:cNvSpPr txBox="1">
            <a:spLocks noChangeArrowheads="1"/>
          </p:cNvSpPr>
          <p:nvPr/>
        </p:nvSpPr>
        <p:spPr bwMode="auto">
          <a:xfrm>
            <a:off x="838200" y="4724400"/>
            <a:ext cx="882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800">
                <a:solidFill>
                  <a:srgbClr val="FF0000"/>
                </a:solidFill>
              </a:rPr>
              <a:t>FERMI</a:t>
            </a:r>
          </a:p>
        </p:txBody>
      </p:sp>
      <p:sp>
        <p:nvSpPr>
          <p:cNvPr id="633866" name="Text Box 10"/>
          <p:cNvSpPr txBox="1">
            <a:spLocks noChangeArrowheads="1"/>
          </p:cNvSpPr>
          <p:nvPr/>
        </p:nvSpPr>
        <p:spPr bwMode="auto">
          <a:xfrm>
            <a:off x="3962400" y="5943600"/>
            <a:ext cx="1949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800">
                <a:solidFill>
                  <a:srgbClr val="FF0000"/>
                </a:solidFill>
              </a:rPr>
              <a:t>UNDERGROUND</a:t>
            </a:r>
          </a:p>
        </p:txBody>
      </p:sp>
      <p:sp>
        <p:nvSpPr>
          <p:cNvPr id="633867" name="Text Box 11"/>
          <p:cNvSpPr txBox="1">
            <a:spLocks noChangeArrowheads="1"/>
          </p:cNvSpPr>
          <p:nvPr/>
        </p:nvSpPr>
        <p:spPr bwMode="auto">
          <a:xfrm>
            <a:off x="8534400" y="1690688"/>
            <a:ext cx="64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800">
                <a:solidFill>
                  <a:srgbClr val="FF0000"/>
                </a:solidFill>
              </a:rPr>
              <a:t>LHC</a:t>
            </a:r>
          </a:p>
        </p:txBody>
      </p:sp>
      <p:sp>
        <p:nvSpPr>
          <p:cNvPr id="633868" name="Text Box 12"/>
          <p:cNvSpPr txBox="1">
            <a:spLocks noChangeArrowheads="1"/>
          </p:cNvSpPr>
          <p:nvPr/>
        </p:nvSpPr>
        <p:spPr bwMode="auto">
          <a:xfrm>
            <a:off x="1130931" y="152399"/>
            <a:ext cx="68323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Search (and constrain) Dark </a:t>
            </a:r>
            <a:r>
              <a:rPr lang="it-IT" sz="3200" dirty="0">
                <a:solidFill>
                  <a:schemeClr val="bg1"/>
                </a:solidFill>
              </a:rPr>
              <a:t>Matter</a:t>
            </a:r>
          </a:p>
        </p:txBody>
      </p:sp>
      <p:sp>
        <p:nvSpPr>
          <p:cNvPr id="633869" name="Rectangle 13"/>
          <p:cNvSpPr>
            <a:spLocks noChangeArrowheads="1"/>
          </p:cNvSpPr>
          <p:nvPr/>
        </p:nvSpPr>
        <p:spPr bwMode="auto">
          <a:xfrm>
            <a:off x="304800" y="6096000"/>
            <a:ext cx="3429000" cy="8382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2058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618" y="908050"/>
            <a:ext cx="9455150" cy="594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323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Footer Placeholder 2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873" indent="-28572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2882" indent="-228577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034" indent="-228577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187" indent="-228577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340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492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8645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5797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>
                <a:solidFill>
                  <a:srgbClr val="FFFFCC"/>
                </a:solidFill>
              </a:rPr>
              <a:t>M. Casolino, INFN &amp; University Roma Tor Vergata</a:t>
            </a:r>
          </a:p>
        </p:txBody>
      </p:sp>
      <p:sp>
        <p:nvSpPr>
          <p:cNvPr id="1139715" name="Rectangle 11"/>
          <p:cNvSpPr>
            <a:spLocks noChangeArrowheads="1"/>
          </p:cNvSpPr>
          <p:nvPr/>
        </p:nvSpPr>
        <p:spPr bwMode="auto">
          <a:xfrm>
            <a:off x="0" y="0"/>
            <a:ext cx="9144000" cy="901700"/>
          </a:xfrm>
          <a:prstGeom prst="rect">
            <a:avLst/>
          </a:prstGeom>
          <a:noFill/>
          <a:ln>
            <a:noFill/>
          </a:ln>
          <a:extLst/>
        </p:spPr>
        <p:txBody>
          <a:bodyPr lIns="91430" tIns="45715" rIns="91430" bIns="45715" anchor="ctr"/>
          <a:lstStyle/>
          <a:p>
            <a:pPr algn="ctr"/>
            <a:r>
              <a:rPr lang="en-US" sz="36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Electron spectrum</a:t>
            </a:r>
            <a:endParaRPr lang="en-GB" sz="3600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139716" name="Right Brace 5"/>
          <p:cNvSpPr>
            <a:spLocks/>
          </p:cNvSpPr>
          <p:nvPr/>
        </p:nvSpPr>
        <p:spPr bwMode="auto">
          <a:xfrm>
            <a:off x="4760913" y="3630614"/>
            <a:ext cx="196850" cy="931862"/>
          </a:xfrm>
          <a:prstGeom prst="rightBrace">
            <a:avLst>
              <a:gd name="adj1" fmla="val 8350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/>
        </p:spPr>
        <p:txBody>
          <a:bodyPr lIns="91430" tIns="45715" rIns="91430" bIns="45715"/>
          <a:lstStyle/>
          <a:p>
            <a:pPr eaLnBrk="0" hangingPunct="0"/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139717" name="TextBox 6"/>
          <p:cNvSpPr txBox="1">
            <a:spLocks noChangeArrowheads="1"/>
          </p:cNvSpPr>
          <p:nvPr/>
        </p:nvSpPr>
        <p:spPr bwMode="auto">
          <a:xfrm>
            <a:off x="5011739" y="3917950"/>
            <a:ext cx="363537" cy="3683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defRPr/>
            </a:pPr>
            <a:r>
              <a:rPr lang="it-IT" sz="180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charset="0"/>
              </a:rPr>
              <a:t>e</a:t>
            </a:r>
            <a:r>
              <a:rPr lang="it-IT" sz="1800" baseline="3000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charset="0"/>
              </a:rPr>
              <a:t>-</a:t>
            </a:r>
          </a:p>
        </p:txBody>
      </p:sp>
      <p:sp>
        <p:nvSpPr>
          <p:cNvPr id="1139718" name="Right Brace 7"/>
          <p:cNvSpPr>
            <a:spLocks/>
          </p:cNvSpPr>
          <p:nvPr/>
        </p:nvSpPr>
        <p:spPr bwMode="auto">
          <a:xfrm>
            <a:off x="4760913" y="4589463"/>
            <a:ext cx="196850" cy="933450"/>
          </a:xfrm>
          <a:prstGeom prst="rightBrace">
            <a:avLst>
              <a:gd name="adj1" fmla="val 8364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/>
        </p:spPr>
        <p:txBody>
          <a:bodyPr lIns="91430" tIns="45715" rIns="91430" bIns="45715"/>
          <a:lstStyle/>
          <a:p>
            <a:pPr eaLnBrk="0" hangingPunct="0"/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139719" name="TextBox 8"/>
          <p:cNvSpPr txBox="1">
            <a:spLocks noChangeArrowheads="1"/>
          </p:cNvSpPr>
          <p:nvPr/>
        </p:nvSpPr>
        <p:spPr bwMode="auto">
          <a:xfrm>
            <a:off x="5011738" y="4876801"/>
            <a:ext cx="887412" cy="36988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defRPr/>
            </a:pPr>
            <a:r>
              <a:rPr lang="it-IT" sz="180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charset="0"/>
              </a:rPr>
              <a:t>e</a:t>
            </a:r>
            <a:r>
              <a:rPr lang="it-IT" sz="1800" baseline="3000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charset="0"/>
              </a:rPr>
              <a:t>+</a:t>
            </a:r>
            <a:r>
              <a:rPr lang="it-IT" sz="180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charset="0"/>
              </a:rPr>
              <a:t> + e</a:t>
            </a:r>
            <a:r>
              <a:rPr lang="it-IT" sz="1800" baseline="3000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charset="0"/>
              </a:rPr>
              <a:t>- </a:t>
            </a:r>
          </a:p>
        </p:txBody>
      </p:sp>
      <p:sp>
        <p:nvSpPr>
          <p:cNvPr id="1139720" name="Text Box 8"/>
          <p:cNvSpPr txBox="1">
            <a:spLocks noChangeArrowheads="1"/>
          </p:cNvSpPr>
          <p:nvPr/>
        </p:nvSpPr>
        <p:spPr bwMode="auto">
          <a:xfrm>
            <a:off x="3975101" y="5973763"/>
            <a:ext cx="13938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91430" tIns="45715" rIns="91430" bIns="45715">
            <a:spAutoFit/>
          </a:bodyPr>
          <a:lstStyle/>
          <a:p>
            <a:pPr>
              <a:defRPr/>
            </a:pPr>
            <a:r>
              <a:rPr lang="it-IT" sz="120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Arial" charset="0"/>
              </a:rPr>
              <a:t>From E. Mocchiutti</a:t>
            </a:r>
          </a:p>
        </p:txBody>
      </p:sp>
      <p:pic>
        <p:nvPicPr>
          <p:cNvPr id="7988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1913" y="796926"/>
            <a:ext cx="10879138" cy="606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9722" name="Rectangle 10"/>
          <p:cNvSpPr>
            <a:spLocks noChangeArrowheads="1"/>
          </p:cNvSpPr>
          <p:nvPr/>
        </p:nvSpPr>
        <p:spPr bwMode="auto">
          <a:xfrm>
            <a:off x="2555875" y="3644901"/>
            <a:ext cx="2592388" cy="9366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lIns="91430" tIns="45715" rIns="91430" bIns="45715" anchor="ctr"/>
          <a:lstStyle/>
          <a:p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1139723" name="Text Box 11"/>
          <p:cNvSpPr txBox="1">
            <a:spLocks noChangeArrowheads="1"/>
          </p:cNvSpPr>
          <p:nvPr/>
        </p:nvSpPr>
        <p:spPr bwMode="auto">
          <a:xfrm>
            <a:off x="4192589" y="3665538"/>
            <a:ext cx="1038225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91430" tIns="45715" rIns="91430" bIns="45715">
            <a:spAutoFit/>
          </a:bodyPr>
          <a:lstStyle/>
          <a:p>
            <a:pPr>
              <a:defRPr/>
            </a:pPr>
            <a:r>
              <a:rPr lang="it-IT" sz="240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Arial" charset="0"/>
              </a:rPr>
              <a:t>e- only</a:t>
            </a:r>
          </a:p>
        </p:txBody>
      </p:sp>
      <p:sp>
        <p:nvSpPr>
          <p:cNvPr id="1139724" name="Rectangle 12"/>
          <p:cNvSpPr>
            <a:spLocks noChangeArrowheads="1"/>
          </p:cNvSpPr>
          <p:nvPr/>
        </p:nvSpPr>
        <p:spPr bwMode="auto">
          <a:xfrm>
            <a:off x="2760664" y="4581525"/>
            <a:ext cx="2592387" cy="9366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lIns="91430" tIns="45715" rIns="91430" bIns="45715" anchor="ctr"/>
          <a:lstStyle/>
          <a:p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1139725" name="Text Box 13"/>
          <p:cNvSpPr txBox="1">
            <a:spLocks noChangeArrowheads="1"/>
          </p:cNvSpPr>
          <p:nvPr/>
        </p:nvSpPr>
        <p:spPr bwMode="auto">
          <a:xfrm>
            <a:off x="4397375" y="4602164"/>
            <a:ext cx="1059885" cy="8309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2400">
                <a:solidFill>
                  <a:srgbClr val="000000"/>
                </a:solidFill>
                <a:latin typeface="Times New Roman" charset="0"/>
              </a:rPr>
              <a:t>e+ + e-</a:t>
            </a:r>
          </a:p>
          <a:p>
            <a:pPr eaLnBrk="1" hangingPunct="1"/>
            <a:endParaRPr lang="it-IT" sz="2400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2068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52" y="763488"/>
            <a:ext cx="83058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38628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Footer Placeholder 2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873" indent="-28572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2882" indent="-228577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034" indent="-228577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187" indent="-228577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340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492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8645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5797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>
                <a:solidFill>
                  <a:srgbClr val="FFFFCC"/>
                </a:solidFill>
              </a:rPr>
              <a:t>M. Casolino, INFN &amp; University Roma Tor Vergata</a:t>
            </a:r>
          </a:p>
        </p:txBody>
      </p:sp>
      <p:sp>
        <p:nvSpPr>
          <p:cNvPr id="954370" name="AutoShape 2" descr="?attid=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/>
        </p:spPr>
        <p:txBody>
          <a:bodyPr lIns="91430" tIns="45715" rIns="91430" bIns="45715"/>
          <a:lstStyle/>
          <a:p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954372" name="Rectangle 4"/>
          <p:cNvSpPr>
            <a:spLocks noChangeArrowheads="1"/>
          </p:cNvSpPr>
          <p:nvPr/>
        </p:nvSpPr>
        <p:spPr bwMode="auto">
          <a:xfrm>
            <a:off x="128589" y="-76199"/>
            <a:ext cx="8886825" cy="7334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30" tIns="45715" rIns="91430" bIns="45715" anchor="ctr"/>
          <a:lstStyle/>
          <a:p>
            <a:pPr algn="ctr">
              <a:defRPr/>
            </a:pPr>
            <a:r>
              <a:rPr lang="it-IT" sz="3200">
                <a:solidFill>
                  <a:srgbClr val="FFFFFF"/>
                </a:solidFill>
                <a:latin typeface="Times New Roman" pitchFamily="18" charset="0"/>
                <a:ea typeface="ＭＳ Ｐゴシック" charset="0"/>
                <a:cs typeface="Arial" charset="0"/>
              </a:rPr>
              <a:t>PAMELA e- spectrum</a:t>
            </a:r>
          </a:p>
        </p:txBody>
      </p:sp>
      <p:pic>
        <p:nvPicPr>
          <p:cNvPr id="78853" name="Picture 7" descr="figure3_v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4" y="746126"/>
            <a:ext cx="5976937" cy="462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4376" name="Rectangle 8"/>
          <p:cNvSpPr>
            <a:spLocks noChangeArrowheads="1"/>
          </p:cNvSpPr>
          <p:nvPr/>
        </p:nvSpPr>
        <p:spPr bwMode="auto">
          <a:xfrm>
            <a:off x="6858000" y="260648"/>
            <a:ext cx="2286000" cy="67402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30" tIns="45715" rIns="91430" bIns="45715">
            <a:spAutoFit/>
          </a:bodyPr>
          <a:lstStyle/>
          <a:p>
            <a:r>
              <a:rPr lang="it-IT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Arial" charset="0"/>
              </a:rPr>
              <a:t>Solid line GALPROP calculation for a diffusion reacceleration model; the</a:t>
            </a:r>
          </a:p>
          <a:p>
            <a:r>
              <a:rPr lang="it-IT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Arial" charset="0"/>
              </a:rPr>
              <a:t>dotted line is a single power-law fit to the data above 30 GeV; the dashed-dotted line is a GALPROP calculation including a component from additional cosmic-ray electron sources. Bottom:</a:t>
            </a:r>
          </a:p>
          <a:p>
            <a:r>
              <a:rPr lang="it-IT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Arial" charset="0"/>
              </a:rPr>
              <a:t>the PAMELA positron fraction compared with the previous GALPROP calculations with no</a:t>
            </a:r>
          </a:p>
          <a:p>
            <a:r>
              <a:rPr lang="it-IT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Arial" charset="0"/>
              </a:rPr>
              <a:t>(solid line) and with additional e− and e+ components (dashed-dotted line).</a:t>
            </a:r>
          </a:p>
        </p:txBody>
      </p:sp>
      <p:sp>
        <p:nvSpPr>
          <p:cNvPr id="954377" name="Text Box 9"/>
          <p:cNvSpPr txBox="1">
            <a:spLocks noChangeArrowheads="1"/>
          </p:cNvSpPr>
          <p:nvPr/>
        </p:nvSpPr>
        <p:spPr bwMode="auto">
          <a:xfrm>
            <a:off x="3205858" y="3461657"/>
            <a:ext cx="2732266" cy="36932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91430" tIns="45715" rIns="91430" bIns="45715">
            <a:spAutoFit/>
          </a:bodyPr>
          <a:lstStyle/>
          <a:p>
            <a:r>
              <a:rPr lang="en-US" dirty="0" smtClean="0"/>
              <a:t> </a:t>
            </a:r>
            <a:r>
              <a:rPr lang="en-US" dirty="0"/>
              <a:t>PRL 106, 201101 (2011)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7889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 descr="pamela_draw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0600"/>
            <a:ext cx="4648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3"/>
          <p:cNvSpPr>
            <a:spLocks noGrp="1" noChangeArrowheads="1"/>
          </p:cNvSpPr>
          <p:nvPr>
            <p:ph type="title"/>
          </p:nvPr>
        </p:nvSpPr>
        <p:spPr>
          <a:xfrm>
            <a:off x="266700" y="0"/>
            <a:ext cx="8610600" cy="1066800"/>
          </a:xfrm>
        </p:spPr>
        <p:txBody>
          <a:bodyPr/>
          <a:lstStyle/>
          <a:p>
            <a:pPr eaLnBrk="1" hangingPunct="1">
              <a:defRPr/>
            </a:pPr>
            <a:r>
              <a:rPr lang="it-IT">
                <a:solidFill>
                  <a:schemeClr val="bg1"/>
                </a:solidFill>
              </a:rPr>
              <a:t>The PAMELA apparatus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5791200" y="4724401"/>
            <a:ext cx="30480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2000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GF</a:t>
            </a:r>
            <a:r>
              <a:rPr lang="en-GB" sz="2000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~20.5 cm</a:t>
            </a:r>
            <a:r>
              <a:rPr lang="en-GB" sz="2000" b="1" baseline="3000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2</a:t>
            </a:r>
            <a:r>
              <a:rPr lang="en-GB" sz="2000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sr</a:t>
            </a:r>
          </a:p>
          <a:p>
            <a:pPr eaLnBrk="0" hangingPunct="0"/>
            <a:r>
              <a:rPr lang="it-IT" sz="2000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Mass: 470 kg</a:t>
            </a:r>
          </a:p>
          <a:p>
            <a:pPr eaLnBrk="0" hangingPunct="0"/>
            <a:r>
              <a:rPr lang="it-IT" sz="2000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Size: 120x40x45 cm</a:t>
            </a:r>
            <a:r>
              <a:rPr lang="it-IT" sz="2000" b="1" baseline="3000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3</a:t>
            </a:r>
          </a:p>
          <a:p>
            <a:pPr eaLnBrk="0" hangingPunct="0"/>
            <a:r>
              <a:rPr lang="it-IT" sz="2000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Power Budget: 360 W</a:t>
            </a:r>
            <a:r>
              <a:rPr lang="it-IT" sz="2000" b="1">
                <a:latin typeface="Tahoma" pitchFamily="34" charset="0"/>
              </a:rPr>
              <a:t> </a:t>
            </a:r>
            <a:endParaRPr lang="en-GB" sz="2000" b="1">
              <a:latin typeface="Tahoma" pitchFamily="34" charset="0"/>
            </a:endParaRPr>
          </a:p>
        </p:txBody>
      </p:sp>
      <p:grpSp>
        <p:nvGrpSpPr>
          <p:cNvPr id="47108" name="Group 5"/>
          <p:cNvGrpSpPr>
            <a:grpSpLocks/>
          </p:cNvGrpSpPr>
          <p:nvPr/>
        </p:nvGrpSpPr>
        <p:grpSpPr bwMode="auto">
          <a:xfrm>
            <a:off x="3124200" y="3124200"/>
            <a:ext cx="5564188" cy="1190625"/>
            <a:chOff x="1968" y="2160"/>
            <a:chExt cx="3505" cy="750"/>
          </a:xfrm>
        </p:grpSpPr>
        <p:grpSp>
          <p:nvGrpSpPr>
            <p:cNvPr id="47115" name="Group 6"/>
            <p:cNvGrpSpPr>
              <a:grpSpLocks/>
            </p:cNvGrpSpPr>
            <p:nvPr/>
          </p:nvGrpSpPr>
          <p:grpSpPr bwMode="auto">
            <a:xfrm>
              <a:off x="3408" y="2160"/>
              <a:ext cx="2065" cy="750"/>
              <a:chOff x="3504" y="2253"/>
              <a:chExt cx="2065" cy="750"/>
            </a:xfrm>
          </p:grpSpPr>
          <p:sp>
            <p:nvSpPr>
              <p:cNvPr id="35854" name="Text Box 7"/>
              <p:cNvSpPr txBox="1">
                <a:spLocks noChangeArrowheads="1"/>
              </p:cNvSpPr>
              <p:nvPr/>
            </p:nvSpPr>
            <p:spPr bwMode="auto">
              <a:xfrm>
                <a:off x="3504" y="2253"/>
                <a:ext cx="2065" cy="75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r>
                  <a:rPr lang="it-IT" sz="1800">
                    <a:solidFill>
                      <a:srgbClr val="CC0000"/>
                    </a:solidFill>
                    <a:latin typeface="Verdana" pitchFamily="34" charset="0"/>
                  </a:rPr>
                  <a:t>Calorimeter Performances:</a:t>
                </a:r>
              </a:p>
              <a:p>
                <a:pPr>
                  <a:buFontTx/>
                  <a:buChar char="•"/>
                </a:pPr>
                <a:r>
                  <a:rPr lang="it-IT" sz="1800">
                    <a:solidFill>
                      <a:srgbClr val="CC0000"/>
                    </a:solidFill>
                    <a:latin typeface="Verdana" pitchFamily="34" charset="0"/>
                  </a:rPr>
                  <a:t> p/e</a:t>
                </a:r>
                <a:r>
                  <a:rPr lang="it-IT" sz="1800" baseline="30000">
                    <a:solidFill>
                      <a:srgbClr val="CC0000"/>
                    </a:solidFill>
                    <a:latin typeface="Verdana" pitchFamily="34" charset="0"/>
                  </a:rPr>
                  <a:t>+</a:t>
                </a:r>
                <a:r>
                  <a:rPr lang="it-IT" sz="1800">
                    <a:solidFill>
                      <a:srgbClr val="CC0000"/>
                    </a:solidFill>
                    <a:latin typeface="Verdana" pitchFamily="34" charset="0"/>
                  </a:rPr>
                  <a:t> selection eff. </a:t>
                </a:r>
                <a:r>
                  <a:rPr lang="it-IT" sz="1800">
                    <a:solidFill>
                      <a:srgbClr val="CC0000"/>
                    </a:solidFill>
                    <a:latin typeface="Verdana" pitchFamily="34" charset="0"/>
                    <a:sym typeface="Symbol" pitchFamily="18" charset="2"/>
                  </a:rPr>
                  <a:t> 90%</a:t>
                </a:r>
                <a:endParaRPr lang="it-IT" sz="1800">
                  <a:solidFill>
                    <a:srgbClr val="CC0000"/>
                  </a:solidFill>
                  <a:latin typeface="Verdana" pitchFamily="34" charset="0"/>
                </a:endParaRPr>
              </a:p>
              <a:p>
                <a:pPr>
                  <a:buFontTx/>
                  <a:buChar char="•"/>
                </a:pPr>
                <a:r>
                  <a:rPr lang="it-IT" sz="1800">
                    <a:solidFill>
                      <a:srgbClr val="CC0000"/>
                    </a:solidFill>
                    <a:latin typeface="Verdana" pitchFamily="34" charset="0"/>
                  </a:rPr>
                  <a:t> p rejection factor </a:t>
                </a:r>
                <a:r>
                  <a:rPr lang="it-IT" sz="1800">
                    <a:solidFill>
                      <a:srgbClr val="CC0000"/>
                    </a:solidFill>
                    <a:latin typeface="Verdana" pitchFamily="34" charset="0"/>
                    <a:sym typeface="Symbol" pitchFamily="18" charset="2"/>
                  </a:rPr>
                  <a:t> 10</a:t>
                </a:r>
                <a:r>
                  <a:rPr lang="it-IT" sz="1800" baseline="30000">
                    <a:solidFill>
                      <a:srgbClr val="CC0000"/>
                    </a:solidFill>
                    <a:latin typeface="Verdana" pitchFamily="34" charset="0"/>
                    <a:sym typeface="Symbol" pitchFamily="18" charset="2"/>
                  </a:rPr>
                  <a:t>5</a:t>
                </a:r>
              </a:p>
              <a:p>
                <a:pPr>
                  <a:buFontTx/>
                  <a:buChar char="•"/>
                </a:pPr>
                <a:r>
                  <a:rPr lang="it-IT" sz="1800" baseline="30000">
                    <a:solidFill>
                      <a:srgbClr val="CC0000"/>
                    </a:solidFill>
                    <a:latin typeface="Verdana" pitchFamily="34" charset="0"/>
                    <a:sym typeface="Symbol" pitchFamily="18" charset="2"/>
                  </a:rPr>
                  <a:t> </a:t>
                </a:r>
                <a:r>
                  <a:rPr lang="it-IT" sz="1800">
                    <a:solidFill>
                      <a:srgbClr val="CC0000"/>
                    </a:solidFill>
                    <a:latin typeface="Verdana" pitchFamily="34" charset="0"/>
                    <a:sym typeface="Symbol" pitchFamily="18" charset="2"/>
                  </a:rPr>
                  <a:t>e</a:t>
                </a:r>
                <a:r>
                  <a:rPr lang="it-IT" sz="1800" baseline="30000">
                    <a:solidFill>
                      <a:srgbClr val="CC0000"/>
                    </a:solidFill>
                    <a:latin typeface="Verdana" pitchFamily="34" charset="0"/>
                    <a:sym typeface="Symbol" pitchFamily="18" charset="2"/>
                  </a:rPr>
                  <a:t>-</a:t>
                </a:r>
                <a:r>
                  <a:rPr lang="it-IT" sz="1800">
                    <a:solidFill>
                      <a:srgbClr val="CC0000"/>
                    </a:solidFill>
                    <a:latin typeface="Verdana" pitchFamily="34" charset="0"/>
                    <a:sym typeface="Symbol" pitchFamily="18" charset="2"/>
                  </a:rPr>
                  <a:t> rejection factor  10</a:t>
                </a:r>
                <a:r>
                  <a:rPr lang="it-IT" sz="1800" baseline="30000">
                    <a:solidFill>
                      <a:srgbClr val="CC0000"/>
                    </a:solidFill>
                    <a:latin typeface="Verdana" pitchFamily="34" charset="0"/>
                    <a:sym typeface="Symbol" pitchFamily="18" charset="2"/>
                  </a:rPr>
                  <a:t>4</a:t>
                </a:r>
                <a:endParaRPr lang="it-IT" sz="1800" baseline="30000">
                  <a:solidFill>
                    <a:srgbClr val="CC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35855" name="Line 8"/>
              <p:cNvSpPr>
                <a:spLocks noChangeShapeType="1"/>
              </p:cNvSpPr>
              <p:nvPr/>
            </p:nvSpPr>
            <p:spPr bwMode="auto">
              <a:xfrm>
                <a:off x="3648" y="2496"/>
                <a:ext cx="96" cy="0"/>
              </a:xfrm>
              <a:prstGeom prst="line">
                <a:avLst/>
              </a:pr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35853" name="Line 9"/>
            <p:cNvSpPr>
              <a:spLocks noChangeShapeType="1"/>
            </p:cNvSpPr>
            <p:nvPr/>
          </p:nvSpPr>
          <p:spPr bwMode="auto">
            <a:xfrm flipH="1">
              <a:off x="1968" y="2688"/>
              <a:ext cx="1488" cy="192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47109" name="Group 10"/>
          <p:cNvGrpSpPr>
            <a:grpSpLocks/>
          </p:cNvGrpSpPr>
          <p:nvPr/>
        </p:nvGrpSpPr>
        <p:grpSpPr bwMode="auto">
          <a:xfrm>
            <a:off x="2819401" y="1066800"/>
            <a:ext cx="6367462" cy="1752600"/>
            <a:chOff x="1776" y="864"/>
            <a:chExt cx="4011" cy="1104"/>
          </a:xfrm>
        </p:grpSpPr>
        <p:sp>
          <p:nvSpPr>
            <p:cNvPr id="35850" name="Text Box 11"/>
            <p:cNvSpPr txBox="1">
              <a:spLocks noChangeArrowheads="1"/>
            </p:cNvSpPr>
            <p:nvPr/>
          </p:nvSpPr>
          <p:spPr bwMode="auto">
            <a:xfrm>
              <a:off x="3262" y="864"/>
              <a:ext cx="2525" cy="932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it-IT" sz="1800">
                  <a:solidFill>
                    <a:srgbClr val="CC0000"/>
                  </a:solidFill>
                  <a:latin typeface="Verdana" pitchFamily="34" charset="0"/>
                </a:rPr>
                <a:t>Spatial Resolution </a:t>
              </a:r>
            </a:p>
            <a:p>
              <a:pPr>
                <a:buFontTx/>
                <a:buChar char="•"/>
              </a:pPr>
              <a:r>
                <a:rPr lang="it-IT" sz="1800">
                  <a:solidFill>
                    <a:srgbClr val="CC0000"/>
                  </a:solidFill>
                  <a:latin typeface="Verdana" pitchFamily="34" charset="0"/>
                  <a:sym typeface="Symbol" pitchFamily="18" charset="2"/>
                </a:rPr>
                <a:t>  2.8 </a:t>
              </a:r>
              <a:r>
                <a:rPr lang="it-IT" sz="1800">
                  <a:solidFill>
                    <a:srgbClr val="CC0000"/>
                  </a:solidFill>
                  <a:latin typeface="Verdana" pitchFamily="34" charset="0"/>
                  <a:cs typeface="Arial" pitchFamily="34" charset="0"/>
                  <a:sym typeface="Symbol" pitchFamily="18" charset="2"/>
                </a:rPr>
                <a:t>μm bending view</a:t>
              </a:r>
            </a:p>
            <a:p>
              <a:pPr>
                <a:buFontTx/>
                <a:buChar char="•"/>
              </a:pPr>
              <a:r>
                <a:rPr lang="it-IT" sz="1800">
                  <a:solidFill>
                    <a:srgbClr val="CC0000"/>
                  </a:solidFill>
                  <a:latin typeface="Verdana" pitchFamily="34" charset="0"/>
                  <a:cs typeface="Arial" pitchFamily="34" charset="0"/>
                  <a:sym typeface="Symbol" pitchFamily="18" charset="2"/>
                </a:rPr>
                <a:t> </a:t>
              </a:r>
              <a:r>
                <a:rPr lang="it-IT" sz="1800">
                  <a:solidFill>
                    <a:srgbClr val="CC0000"/>
                  </a:solidFill>
                  <a:latin typeface="Verdana" pitchFamily="34" charset="0"/>
                  <a:sym typeface="Symbol" pitchFamily="18" charset="2"/>
                </a:rPr>
                <a:t> 13.1 </a:t>
              </a:r>
              <a:r>
                <a:rPr lang="it-IT" sz="1800">
                  <a:solidFill>
                    <a:srgbClr val="CC0000"/>
                  </a:solidFill>
                  <a:latin typeface="Verdana" pitchFamily="34" charset="0"/>
                  <a:cs typeface="Arial" pitchFamily="34" charset="0"/>
                  <a:sym typeface="Symbol" pitchFamily="18" charset="2"/>
                </a:rPr>
                <a:t>μm non-bending view</a:t>
              </a:r>
            </a:p>
            <a:p>
              <a:endParaRPr lang="it-IT" sz="1800">
                <a:solidFill>
                  <a:srgbClr val="CC0000"/>
                </a:solidFill>
                <a:latin typeface="Verdana" pitchFamily="34" charset="0"/>
              </a:endParaRPr>
            </a:p>
            <a:p>
              <a:r>
                <a:rPr lang="it-IT" sz="1800">
                  <a:solidFill>
                    <a:srgbClr val="CC0000"/>
                  </a:solidFill>
                  <a:latin typeface="Verdana" pitchFamily="34" charset="0"/>
                </a:rPr>
                <a:t>MDR from test beam data </a:t>
              </a:r>
              <a:r>
                <a:rPr lang="it-IT" sz="1800">
                  <a:solidFill>
                    <a:srgbClr val="CC0000"/>
                  </a:solidFill>
                  <a:latin typeface="Verdana" pitchFamily="34" charset="0"/>
                  <a:sym typeface="Symbol" pitchFamily="18" charset="2"/>
                </a:rPr>
                <a:t> 1 TV</a:t>
              </a:r>
              <a:endParaRPr lang="it-IT" sz="1800">
                <a:solidFill>
                  <a:srgbClr val="CC0000"/>
                </a:solidFill>
                <a:latin typeface="Verdana" pitchFamily="34" charset="0"/>
              </a:endParaRPr>
            </a:p>
          </p:txBody>
        </p:sp>
        <p:sp>
          <p:nvSpPr>
            <p:cNvPr id="35851" name="Line 12"/>
            <p:cNvSpPr>
              <a:spLocks noChangeShapeType="1"/>
            </p:cNvSpPr>
            <p:nvPr/>
          </p:nvSpPr>
          <p:spPr bwMode="auto">
            <a:xfrm flipH="1">
              <a:off x="1776" y="1440"/>
              <a:ext cx="1728" cy="528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47110" name="Group 13"/>
          <p:cNvGrpSpPr>
            <a:grpSpLocks/>
          </p:cNvGrpSpPr>
          <p:nvPr/>
        </p:nvGrpSpPr>
        <p:grpSpPr bwMode="auto">
          <a:xfrm>
            <a:off x="381001" y="5334002"/>
            <a:ext cx="4953000" cy="1027113"/>
            <a:chOff x="240" y="3504"/>
            <a:chExt cx="3120" cy="647"/>
          </a:xfrm>
        </p:grpSpPr>
        <p:sp>
          <p:nvSpPr>
            <p:cNvPr id="35848" name="Text Box 14"/>
            <p:cNvSpPr txBox="1">
              <a:spLocks noChangeArrowheads="1"/>
            </p:cNvSpPr>
            <p:nvPr/>
          </p:nvSpPr>
          <p:spPr bwMode="auto">
            <a:xfrm>
              <a:off x="240" y="3744"/>
              <a:ext cx="3120" cy="407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it-IT" smtClean="0">
                  <a:solidFill>
                    <a:srgbClr val="CC0000"/>
                  </a:solidFill>
                  <a:latin typeface="Verdana" charset="0"/>
                </a:rPr>
                <a:t>ND p/e separation capabilities &gt;10 </a:t>
              </a:r>
            </a:p>
            <a:p>
              <a:pPr>
                <a:defRPr/>
              </a:pPr>
              <a:r>
                <a:rPr lang="it-IT" smtClean="0">
                  <a:solidFill>
                    <a:srgbClr val="CC0000"/>
                  </a:solidFill>
                  <a:latin typeface="Verdana" charset="0"/>
                </a:rPr>
                <a:t>above 10 GeV/c, increasing with energy</a:t>
              </a:r>
            </a:p>
          </p:txBody>
        </p:sp>
        <p:sp>
          <p:nvSpPr>
            <p:cNvPr id="35849" name="Line 15"/>
            <p:cNvSpPr>
              <a:spLocks noChangeShapeType="1"/>
            </p:cNvSpPr>
            <p:nvPr/>
          </p:nvSpPr>
          <p:spPr bwMode="auto">
            <a:xfrm flipH="1" flipV="1">
              <a:off x="1536" y="3504"/>
              <a:ext cx="1488" cy="336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5928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855" y="1556792"/>
            <a:ext cx="6937713" cy="4365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130931" y="152399"/>
            <a:ext cx="713047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Conclusion on positrons and electrons</a:t>
            </a:r>
            <a:endParaRPr lang="it-IT" sz="3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9" y="1556792"/>
            <a:ext cx="223224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it-IT" sz="2000" dirty="0" smtClean="0">
                <a:solidFill>
                  <a:schemeClr val="bg1"/>
                </a:solidFill>
              </a:rPr>
              <a:t>More than 1000 papers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it-IT" sz="2000" dirty="0" smtClean="0">
                <a:solidFill>
                  <a:schemeClr val="bg1"/>
                </a:solidFill>
              </a:rPr>
              <a:t>Various explanations for the postiron excelss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it-IT" sz="2000" dirty="0" smtClean="0">
                <a:solidFill>
                  <a:schemeClr val="bg1"/>
                </a:solidFill>
              </a:rPr>
              <a:t>Mostly new sources</a:t>
            </a:r>
          </a:p>
          <a:p>
            <a:pPr marL="342900" indent="-342900">
              <a:buFont typeface="Arial" pitchFamily="34" charset="0"/>
              <a:buChar char="•"/>
            </a:pPr>
            <a:endParaRPr lang="it-IT" sz="2000" dirty="0">
              <a:solidFill>
                <a:schemeClr val="bg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it-IT" sz="2000" dirty="0" smtClean="0">
                <a:solidFill>
                  <a:schemeClr val="bg1"/>
                </a:solidFill>
              </a:rPr>
              <a:t>Strongly constrain (with antiprotons)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it-IT" sz="2000" dirty="0" smtClean="0">
                <a:solidFill>
                  <a:schemeClr val="bg1"/>
                </a:solidFill>
              </a:rPr>
              <a:t>Dark Matter models</a:t>
            </a:r>
          </a:p>
        </p:txBody>
      </p:sp>
    </p:spTree>
    <p:extLst>
      <p:ext uri="{BB962C8B-B14F-4D97-AF65-F5344CB8AC3E}">
        <p14:creationId xmlns:p14="http://schemas.microsoft.com/office/powerpoint/2010/main" val="2443770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Footer Placeholder 2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873" indent="-28572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82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34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187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40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492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45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797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mtClean="0"/>
              <a:t>M. Casolino, INFN &amp; University Roma Tor Vergata</a:t>
            </a:r>
          </a:p>
        </p:txBody>
      </p:sp>
      <p:pic>
        <p:nvPicPr>
          <p:cNvPr id="64514" name="Picture 2" descr="Proget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1042988"/>
            <a:ext cx="7391400" cy="581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Rectangle 2"/>
          <p:cNvSpPr>
            <a:spLocks noChangeArrowheads="1"/>
          </p:cNvSpPr>
          <p:nvPr/>
        </p:nvSpPr>
        <p:spPr bwMode="auto">
          <a:xfrm>
            <a:off x="685801" y="-762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/>
          <a:lstStyle/>
          <a:p>
            <a:pPr algn="ctr">
              <a:defRPr/>
            </a:pPr>
            <a:r>
              <a:rPr lang="it-IT" sz="3600">
                <a:solidFill>
                  <a:srgbClr val="FFFFCC"/>
                </a:solidFill>
                <a:latin typeface="Times New Roman" charset="0"/>
                <a:ea typeface="ＭＳ Ｐゴシック" charset="0"/>
              </a:rPr>
              <a:t>Pamela positron fraction: </a:t>
            </a:r>
          </a:p>
          <a:p>
            <a:pPr algn="ctr">
              <a:defRPr/>
            </a:pPr>
            <a:r>
              <a:rPr lang="it-IT" sz="360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comparison with other</a:t>
            </a:r>
            <a:r>
              <a:rPr lang="it-IT" sz="360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 </a:t>
            </a:r>
            <a:r>
              <a:rPr lang="it-IT" sz="360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data</a:t>
            </a:r>
          </a:p>
        </p:txBody>
      </p:sp>
      <p:sp>
        <p:nvSpPr>
          <p:cNvPr id="49157" name="Text Box 4"/>
          <p:cNvSpPr txBox="1">
            <a:spLocks noChangeArrowheads="1"/>
          </p:cNvSpPr>
          <p:nvPr/>
        </p:nvSpPr>
        <p:spPr bwMode="auto">
          <a:xfrm>
            <a:off x="2133600" y="6415089"/>
            <a:ext cx="3538192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i="1" smtClean="0">
                <a:solidFill>
                  <a:srgbClr val="000000"/>
                </a:solidFill>
                <a:latin typeface="Times New Roman" charset="0"/>
              </a:rPr>
              <a:t>Nature </a:t>
            </a:r>
            <a:r>
              <a:rPr lang="it-IT" b="1" i="1" smtClean="0">
                <a:solidFill>
                  <a:srgbClr val="000000"/>
                </a:solidFill>
                <a:latin typeface="Times New Roman" charset="0"/>
              </a:rPr>
              <a:t>458</a:t>
            </a:r>
            <a:r>
              <a:rPr lang="it-IT" i="1" smtClean="0">
                <a:solidFill>
                  <a:srgbClr val="000000"/>
                </a:solidFill>
                <a:latin typeface="Times New Roman" charset="0"/>
              </a:rPr>
              <a:t>, 607-609 (2 April 2009) </a:t>
            </a:r>
          </a:p>
        </p:txBody>
      </p:sp>
    </p:spTree>
    <p:extLst>
      <p:ext uri="{BB962C8B-B14F-4D97-AF65-F5344CB8AC3E}">
        <p14:creationId xmlns:p14="http://schemas.microsoft.com/office/powerpoint/2010/main" val="35876656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Heliosphere</a:t>
            </a:r>
            <a:r>
              <a:rPr lang="en-US" dirty="0" smtClean="0">
                <a:solidFill>
                  <a:srgbClr val="FFFFFF"/>
                </a:solidFill>
              </a:rPr>
              <a:t> and solar system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93993"/>
            <a:ext cx="6732240" cy="5053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968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ooter Placeholder 2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873" indent="-28572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82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34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187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40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492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45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797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mtClean="0"/>
              <a:t>M. Casolino, INFN &amp; University Roma Tor Vergata</a:t>
            </a:r>
          </a:p>
        </p:txBody>
      </p:sp>
      <p:sp>
        <p:nvSpPr>
          <p:cNvPr id="44035" name="Text Box 2"/>
          <p:cNvSpPr txBox="1">
            <a:spLocks noChangeArrowheads="1"/>
          </p:cNvSpPr>
          <p:nvPr/>
        </p:nvSpPr>
        <p:spPr bwMode="auto">
          <a:xfrm>
            <a:off x="836723" y="170575"/>
            <a:ext cx="695453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Solar modulation at minimum of solar cycle  23-24: 2006-2013</a:t>
            </a:r>
          </a:p>
        </p:txBody>
      </p:sp>
      <p:sp>
        <p:nvSpPr>
          <p:cNvPr id="44036" name="Rectangle 41"/>
          <p:cNvSpPr>
            <a:spLocks noChangeArrowheads="1"/>
          </p:cNvSpPr>
          <p:nvPr/>
        </p:nvSpPr>
        <p:spPr bwMode="auto">
          <a:xfrm>
            <a:off x="0" y="5638800"/>
            <a:ext cx="4495800" cy="1219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 anchor="ctr"/>
          <a:lstStyle/>
          <a:p>
            <a:endParaRPr lang="en-US"/>
          </a:p>
        </p:txBody>
      </p:sp>
      <p:grpSp>
        <p:nvGrpSpPr>
          <p:cNvPr id="52228" name="Group 12"/>
          <p:cNvGrpSpPr>
            <a:grpSpLocks/>
          </p:cNvGrpSpPr>
          <p:nvPr/>
        </p:nvGrpSpPr>
        <p:grpSpPr bwMode="auto">
          <a:xfrm>
            <a:off x="228601" y="762000"/>
            <a:ext cx="7415561" cy="5791200"/>
            <a:chOff x="0" y="1510"/>
            <a:chExt cx="4040" cy="2352"/>
          </a:xfrm>
        </p:grpSpPr>
        <p:grpSp>
          <p:nvGrpSpPr>
            <p:cNvPr id="52236" name="Group 13"/>
            <p:cNvGrpSpPr>
              <a:grpSpLocks/>
            </p:cNvGrpSpPr>
            <p:nvPr/>
          </p:nvGrpSpPr>
          <p:grpSpPr bwMode="auto">
            <a:xfrm>
              <a:off x="0" y="1510"/>
              <a:ext cx="4014" cy="2352"/>
              <a:chOff x="-192" y="1200"/>
              <a:chExt cx="5972" cy="3264"/>
            </a:xfrm>
          </p:grpSpPr>
          <p:pic>
            <p:nvPicPr>
              <p:cNvPr id="52262" name="Picture 14" descr="C:\Documents and Settings\marco\Desktop\glast\grafico unico it.gif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92" y="1200"/>
                <a:ext cx="5700" cy="2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2263" name="Picture 15" descr="C:\Documents and Settings\marco\Desktop\glast\modplotth_cut.gif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" y="3390"/>
                <a:ext cx="5520" cy="10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4045" name="Oval 16"/>
            <p:cNvSpPr>
              <a:spLocks noChangeArrowheads="1"/>
            </p:cNvSpPr>
            <p:nvPr/>
          </p:nvSpPr>
          <p:spPr bwMode="auto">
            <a:xfrm>
              <a:off x="2976" y="196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46" name="Oval 17"/>
            <p:cNvSpPr>
              <a:spLocks noChangeArrowheads="1"/>
            </p:cNvSpPr>
            <p:nvPr/>
          </p:nvSpPr>
          <p:spPr bwMode="auto">
            <a:xfrm>
              <a:off x="3072" y="206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47" name="Oval 18"/>
            <p:cNvSpPr>
              <a:spLocks noChangeArrowheads="1"/>
            </p:cNvSpPr>
            <p:nvPr/>
          </p:nvSpPr>
          <p:spPr bwMode="auto">
            <a:xfrm>
              <a:off x="3120" y="2112"/>
              <a:ext cx="47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48" name="Oval 19"/>
            <p:cNvSpPr>
              <a:spLocks noChangeArrowheads="1"/>
            </p:cNvSpPr>
            <p:nvPr/>
          </p:nvSpPr>
          <p:spPr bwMode="auto">
            <a:xfrm>
              <a:off x="3216" y="230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44049" name="Oval 20"/>
            <p:cNvSpPr>
              <a:spLocks noChangeArrowheads="1"/>
            </p:cNvSpPr>
            <p:nvPr/>
          </p:nvSpPr>
          <p:spPr bwMode="auto">
            <a:xfrm>
              <a:off x="3360" y="230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0" name="Oval 21"/>
            <p:cNvSpPr>
              <a:spLocks noChangeArrowheads="1"/>
            </p:cNvSpPr>
            <p:nvPr/>
          </p:nvSpPr>
          <p:spPr bwMode="auto">
            <a:xfrm>
              <a:off x="3456" y="2496"/>
              <a:ext cx="47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1" name="Oval 22"/>
            <p:cNvSpPr>
              <a:spLocks noChangeArrowheads="1"/>
            </p:cNvSpPr>
            <p:nvPr/>
          </p:nvSpPr>
          <p:spPr bwMode="auto">
            <a:xfrm>
              <a:off x="3744" y="187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2" name="Oval 23"/>
            <p:cNvSpPr>
              <a:spLocks noChangeArrowheads="1"/>
            </p:cNvSpPr>
            <p:nvPr/>
          </p:nvSpPr>
          <p:spPr bwMode="auto">
            <a:xfrm>
              <a:off x="2640" y="2828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3" name="Text Box 24"/>
            <p:cNvSpPr txBox="1">
              <a:spLocks noChangeArrowheads="1"/>
            </p:cNvSpPr>
            <p:nvPr/>
          </p:nvSpPr>
          <p:spPr bwMode="auto">
            <a:xfrm>
              <a:off x="2726" y="2803"/>
              <a:ext cx="273" cy="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it-IT" sz="1200" b="1"/>
                <a:t>BESS</a:t>
              </a:r>
            </a:p>
          </p:txBody>
        </p:sp>
        <p:sp>
          <p:nvSpPr>
            <p:cNvPr id="44054" name="Text Box 25"/>
            <p:cNvSpPr txBox="1">
              <a:spLocks noChangeArrowheads="1"/>
            </p:cNvSpPr>
            <p:nvPr/>
          </p:nvSpPr>
          <p:spPr bwMode="auto">
            <a:xfrm>
              <a:off x="2918" y="2590"/>
              <a:ext cx="84" cy="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en-US" sz="900"/>
            </a:p>
          </p:txBody>
        </p:sp>
        <p:sp>
          <p:nvSpPr>
            <p:cNvPr id="44055" name="Oval 26"/>
            <p:cNvSpPr>
              <a:spLocks noChangeArrowheads="1"/>
            </p:cNvSpPr>
            <p:nvPr/>
          </p:nvSpPr>
          <p:spPr bwMode="auto">
            <a:xfrm>
              <a:off x="2640" y="268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6" name="Text Box 27"/>
            <p:cNvSpPr txBox="1">
              <a:spLocks noChangeArrowheads="1"/>
            </p:cNvSpPr>
            <p:nvPr/>
          </p:nvSpPr>
          <p:spPr bwMode="auto">
            <a:xfrm>
              <a:off x="3110" y="2563"/>
              <a:ext cx="84" cy="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en-US" sz="700"/>
            </a:p>
          </p:txBody>
        </p:sp>
        <p:sp>
          <p:nvSpPr>
            <p:cNvPr id="44057" name="Text Box 28"/>
            <p:cNvSpPr txBox="1">
              <a:spLocks noChangeArrowheads="1"/>
            </p:cNvSpPr>
            <p:nvPr/>
          </p:nvSpPr>
          <p:spPr bwMode="auto">
            <a:xfrm>
              <a:off x="2726" y="2595"/>
              <a:ext cx="864" cy="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it-IT" sz="1400"/>
                <a:t>Caprice / Mass /TS93</a:t>
              </a:r>
            </a:p>
          </p:txBody>
        </p:sp>
        <p:sp>
          <p:nvSpPr>
            <p:cNvPr id="44058" name="Oval 29"/>
            <p:cNvSpPr>
              <a:spLocks noChangeArrowheads="1"/>
            </p:cNvSpPr>
            <p:nvPr/>
          </p:nvSpPr>
          <p:spPr bwMode="auto">
            <a:xfrm>
              <a:off x="2496" y="254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9" name="Oval 30"/>
            <p:cNvSpPr>
              <a:spLocks noChangeArrowheads="1"/>
            </p:cNvSpPr>
            <p:nvPr/>
          </p:nvSpPr>
          <p:spPr bwMode="auto">
            <a:xfrm>
              <a:off x="2544" y="230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60" name="Oval 31"/>
            <p:cNvSpPr>
              <a:spLocks noChangeArrowheads="1"/>
            </p:cNvSpPr>
            <p:nvPr/>
          </p:nvSpPr>
          <p:spPr bwMode="auto">
            <a:xfrm>
              <a:off x="2688" y="2160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61" name="Oval 32"/>
            <p:cNvSpPr>
              <a:spLocks noChangeArrowheads="1"/>
            </p:cNvSpPr>
            <p:nvPr/>
          </p:nvSpPr>
          <p:spPr bwMode="auto">
            <a:xfrm>
              <a:off x="2784" y="206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62" name="Oval 33"/>
            <p:cNvSpPr>
              <a:spLocks noChangeArrowheads="1"/>
            </p:cNvSpPr>
            <p:nvPr/>
          </p:nvSpPr>
          <p:spPr bwMode="auto">
            <a:xfrm>
              <a:off x="3072" y="1968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44063" name="Text Box 34"/>
            <p:cNvSpPr txBox="1">
              <a:spLocks noChangeArrowheads="1"/>
            </p:cNvSpPr>
            <p:nvPr/>
          </p:nvSpPr>
          <p:spPr bwMode="auto">
            <a:xfrm>
              <a:off x="2582" y="2378"/>
              <a:ext cx="84" cy="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en-US" sz="1800"/>
            </a:p>
          </p:txBody>
        </p:sp>
        <p:sp>
          <p:nvSpPr>
            <p:cNvPr id="44064" name="Oval 35"/>
            <p:cNvSpPr>
              <a:spLocks noChangeArrowheads="1"/>
            </p:cNvSpPr>
            <p:nvPr/>
          </p:nvSpPr>
          <p:spPr bwMode="auto">
            <a:xfrm>
              <a:off x="2640" y="2521"/>
              <a:ext cx="96" cy="9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65" name="Text Box 36"/>
            <p:cNvSpPr txBox="1">
              <a:spLocks noChangeArrowheads="1"/>
            </p:cNvSpPr>
            <p:nvPr/>
          </p:nvSpPr>
          <p:spPr bwMode="auto">
            <a:xfrm>
              <a:off x="2726" y="2496"/>
              <a:ext cx="339" cy="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it-IT" sz="1200" b="1">
                  <a:solidFill>
                    <a:srgbClr val="FFFF00"/>
                  </a:solidFill>
                </a:rPr>
                <a:t>AMS-01</a:t>
              </a:r>
            </a:p>
          </p:txBody>
        </p:sp>
        <p:sp>
          <p:nvSpPr>
            <p:cNvPr id="44066" name="Oval 37"/>
            <p:cNvSpPr>
              <a:spLocks noChangeArrowheads="1"/>
            </p:cNvSpPr>
            <p:nvPr/>
          </p:nvSpPr>
          <p:spPr bwMode="auto">
            <a:xfrm>
              <a:off x="3072" y="2016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44067" name="Rectangle 38"/>
            <p:cNvSpPr>
              <a:spLocks noChangeArrowheads="1"/>
            </p:cNvSpPr>
            <p:nvPr/>
          </p:nvSpPr>
          <p:spPr bwMode="auto">
            <a:xfrm>
              <a:off x="3696" y="1776"/>
              <a:ext cx="344" cy="9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44068" name="Rectangle 39"/>
            <p:cNvSpPr>
              <a:spLocks noChangeArrowheads="1"/>
            </p:cNvSpPr>
            <p:nvPr/>
          </p:nvSpPr>
          <p:spPr bwMode="auto">
            <a:xfrm>
              <a:off x="2640" y="2448"/>
              <a:ext cx="144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69" name="Text Box 40"/>
            <p:cNvSpPr txBox="1">
              <a:spLocks noChangeArrowheads="1"/>
            </p:cNvSpPr>
            <p:nvPr/>
          </p:nvSpPr>
          <p:spPr bwMode="auto">
            <a:xfrm>
              <a:off x="2774" y="2375"/>
              <a:ext cx="327" cy="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it-IT" sz="1200" b="1">
                  <a:solidFill>
                    <a:srgbClr val="FF0000"/>
                  </a:solidFill>
                </a:rPr>
                <a:t>Pamela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2288" y="792437"/>
            <a:ext cx="8591702" cy="4270394"/>
            <a:chOff x="251520" y="742782"/>
            <a:chExt cx="8591702" cy="4270394"/>
          </a:xfrm>
        </p:grpSpPr>
        <p:sp>
          <p:nvSpPr>
            <p:cNvPr id="44038" name="Text Box 43"/>
            <p:cNvSpPr txBox="1">
              <a:spLocks noChangeArrowheads="1"/>
            </p:cNvSpPr>
            <p:nvPr/>
          </p:nvSpPr>
          <p:spPr bwMode="auto">
            <a:xfrm>
              <a:off x="6308726" y="1260475"/>
              <a:ext cx="473186" cy="369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30" tIns="45715" rIns="91430" bIns="45715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it-IT" smtClean="0"/>
                <a:t>A+</a:t>
              </a:r>
            </a:p>
          </p:txBody>
        </p:sp>
        <p:sp>
          <p:nvSpPr>
            <p:cNvPr id="44039" name="Text Box 44"/>
            <p:cNvSpPr txBox="1">
              <a:spLocks noChangeArrowheads="1"/>
            </p:cNvSpPr>
            <p:nvPr/>
          </p:nvSpPr>
          <p:spPr bwMode="auto">
            <a:xfrm>
              <a:off x="3200400" y="1295401"/>
              <a:ext cx="473186" cy="369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30" tIns="45715" rIns="91430" bIns="45715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it-IT" dirty="0" smtClean="0"/>
                <a:t>A+</a:t>
              </a:r>
            </a:p>
          </p:txBody>
        </p:sp>
        <p:sp>
          <p:nvSpPr>
            <p:cNvPr id="44040" name="Text Box 45"/>
            <p:cNvSpPr txBox="1">
              <a:spLocks noChangeArrowheads="1"/>
            </p:cNvSpPr>
            <p:nvPr/>
          </p:nvSpPr>
          <p:spPr bwMode="auto">
            <a:xfrm>
              <a:off x="4613473" y="1260475"/>
              <a:ext cx="415478" cy="369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30" tIns="45715" rIns="91430" bIns="45715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it-IT" dirty="0" smtClean="0"/>
                <a:t>A-</a:t>
              </a:r>
            </a:p>
          </p:txBody>
        </p:sp>
        <p:sp>
          <p:nvSpPr>
            <p:cNvPr id="44041" name="Text Box 46"/>
            <p:cNvSpPr txBox="1">
              <a:spLocks noChangeArrowheads="1"/>
            </p:cNvSpPr>
            <p:nvPr/>
          </p:nvSpPr>
          <p:spPr bwMode="auto">
            <a:xfrm>
              <a:off x="2068290" y="1219200"/>
              <a:ext cx="415478" cy="369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30" tIns="45715" rIns="91430" bIns="45715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it-IT" dirty="0" smtClean="0"/>
                <a:t>A-</a:t>
              </a:r>
            </a:p>
          </p:txBody>
        </p:sp>
        <p:sp>
          <p:nvSpPr>
            <p:cNvPr id="44042" name="Text Box 47"/>
            <p:cNvSpPr txBox="1">
              <a:spLocks noChangeArrowheads="1"/>
            </p:cNvSpPr>
            <p:nvPr/>
          </p:nvSpPr>
          <p:spPr bwMode="auto">
            <a:xfrm>
              <a:off x="6916291" y="1232296"/>
              <a:ext cx="415478" cy="369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30" tIns="45715" rIns="91430" bIns="45715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it-IT" dirty="0" smtClean="0"/>
                <a:t>A-</a:t>
              </a:r>
            </a:p>
          </p:txBody>
        </p:sp>
        <p:sp>
          <p:nvSpPr>
            <p:cNvPr id="52235" name="TextBox 2"/>
            <p:cNvSpPr txBox="1">
              <a:spLocks noChangeArrowheads="1"/>
            </p:cNvSpPr>
            <p:nvPr/>
          </p:nvSpPr>
          <p:spPr bwMode="auto">
            <a:xfrm>
              <a:off x="1187451" y="3573463"/>
              <a:ext cx="4144963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0" tIns="45715" rIns="91430" bIns="4571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dirty="0"/>
                <a:t>Note different shape of proton</a:t>
              </a:r>
            </a:p>
            <a:p>
              <a:pPr eaLnBrk="1" hangingPunct="1"/>
              <a:r>
                <a:rPr lang="en-US" sz="1800" dirty="0">
                  <a:sym typeface="Wingdings" pitchFamily="2" charset="2"/>
                </a:rPr>
                <a:t> Charge dependent solar modulation</a:t>
              </a:r>
              <a:endParaRPr lang="en-US" sz="1800" dirty="0"/>
            </a:p>
          </p:txBody>
        </p:sp>
        <p:sp>
          <p:nvSpPr>
            <p:cNvPr id="42" name="Text Box 44"/>
            <p:cNvSpPr txBox="1">
              <a:spLocks noChangeArrowheads="1"/>
            </p:cNvSpPr>
            <p:nvPr/>
          </p:nvSpPr>
          <p:spPr bwMode="auto">
            <a:xfrm>
              <a:off x="5712584" y="1208315"/>
              <a:ext cx="473186" cy="369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30" tIns="45715" rIns="91430" bIns="45715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it-IT" dirty="0" smtClean="0"/>
                <a:t>A+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251520" y="742782"/>
              <a:ext cx="8591702" cy="4270394"/>
              <a:chOff x="-4827312" y="640919"/>
              <a:chExt cx="8591702" cy="4270394"/>
            </a:xfrm>
          </p:grpSpPr>
          <p:pic>
            <p:nvPicPr>
              <p:cNvPr id="204802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827312" y="640919"/>
                <a:ext cx="8591702" cy="42703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" name="Oval 1"/>
              <p:cNvSpPr/>
              <p:nvPr/>
            </p:nvSpPr>
            <p:spPr>
              <a:xfrm>
                <a:off x="-180528" y="3770864"/>
                <a:ext cx="236375" cy="236375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-28128" y="2868541"/>
                <a:ext cx="236375" cy="236375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228601" y="2126083"/>
                <a:ext cx="236375" cy="236375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350384" y="1889708"/>
                <a:ext cx="236375" cy="236375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853381" y="1814494"/>
                <a:ext cx="236375" cy="236375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4" name="Right Arrow 3"/>
            <p:cNvSpPr/>
            <p:nvPr/>
          </p:nvSpPr>
          <p:spPr>
            <a:xfrm>
              <a:off x="7008542" y="3717032"/>
              <a:ext cx="1377176" cy="312704"/>
            </a:xfrm>
            <a:prstGeom prst="rightArrow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890363" y="4077072"/>
              <a:ext cx="135404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b="1" dirty="0" smtClean="0">
                  <a:solidFill>
                    <a:schemeClr val="accent2"/>
                  </a:solidFill>
                </a:rPr>
                <a:t>PAMELA</a:t>
              </a:r>
              <a:endParaRPr lang="it-IT" b="1" dirty="0">
                <a:solidFill>
                  <a:schemeClr val="accent2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528255" y="3293996"/>
              <a:ext cx="18625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>
                  <a:solidFill>
                    <a:schemeClr val="accent2"/>
                  </a:solidFill>
                </a:rPr>
                <a:t>Wizard-Balloon</a:t>
              </a:r>
              <a:endParaRPr lang="it-IT" b="1" dirty="0">
                <a:solidFill>
                  <a:schemeClr val="accent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053" y="836613"/>
            <a:ext cx="5705475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TextBox 3"/>
          <p:cNvSpPr txBox="1">
            <a:spLocks noChangeArrowheads="1"/>
          </p:cNvSpPr>
          <p:nvPr/>
        </p:nvSpPr>
        <p:spPr bwMode="auto">
          <a:xfrm>
            <a:off x="468314" y="188913"/>
            <a:ext cx="79816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Solar modulation of galactic protons and nuclei</a:t>
            </a:r>
          </a:p>
        </p:txBody>
      </p:sp>
      <p:sp>
        <p:nvSpPr>
          <p:cNvPr id="53251" name="Rectangle 6"/>
          <p:cNvSpPr>
            <a:spLocks noChangeArrowheads="1"/>
          </p:cNvSpPr>
          <p:nvPr/>
        </p:nvSpPr>
        <p:spPr bwMode="auto">
          <a:xfrm>
            <a:off x="4771578" y="6092825"/>
            <a:ext cx="2519362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/>
          <a:p>
            <a:r>
              <a:rPr lang="en-US"/>
              <a:t>ApJ 765, 2, 91, (2013)</a:t>
            </a:r>
          </a:p>
        </p:txBody>
      </p:sp>
      <p:sp>
        <p:nvSpPr>
          <p:cNvPr id="53252" name="TextBox 3"/>
          <p:cNvSpPr txBox="1">
            <a:spLocks noChangeArrowheads="1"/>
          </p:cNvSpPr>
          <p:nvPr/>
        </p:nvSpPr>
        <p:spPr bwMode="auto">
          <a:xfrm>
            <a:off x="468313" y="836713"/>
            <a:ext cx="237490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Very long and peculiar solar minimum.</a:t>
            </a:r>
          </a:p>
          <a:p>
            <a:pPr eaLnBrk="1" hangingPunct="1"/>
            <a:endParaRPr lang="en-US" sz="18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18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Current solar cycle (24) late and weak.</a:t>
            </a:r>
          </a:p>
          <a:p>
            <a:pPr eaLnBrk="1" hangingPunct="1"/>
            <a:endParaRPr lang="en-US" sz="18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18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Closer to interstellar medium. </a:t>
            </a:r>
          </a:p>
          <a:p>
            <a:pPr eaLnBrk="1" hangingPunct="1"/>
            <a:endParaRPr lang="en-US" sz="18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18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Good reference </a:t>
            </a:r>
            <a:r>
              <a:rPr lang="en-US" sz="18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field for interstellar flux</a:t>
            </a:r>
          </a:p>
          <a:p>
            <a:pPr eaLnBrk="1" hangingPunct="1"/>
            <a:endParaRPr lang="en-US" sz="18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sz="18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654523"/>
            <a:ext cx="3849440" cy="294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652120" y="6478934"/>
            <a:ext cx="1911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>
                <a:solidFill>
                  <a:schemeClr val="bg1"/>
                </a:solidFill>
              </a:rPr>
              <a:t>From V. Formato</a:t>
            </a:r>
            <a:endParaRPr lang="it-IT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539552" y="161109"/>
            <a:ext cx="7784547" cy="461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2400" b="1" dirty="0">
                <a:solidFill>
                  <a:schemeClr val="bg1"/>
                </a:solidFill>
                <a:latin typeface="Times New Roman" charset="0"/>
              </a:rPr>
              <a:t>Solar modulation at minimum of solar cycle  </a:t>
            </a:r>
            <a:r>
              <a:rPr lang="it-IT" sz="2400" b="1" dirty="0" smtClean="0">
                <a:solidFill>
                  <a:schemeClr val="bg1"/>
                </a:solidFill>
                <a:latin typeface="Times New Roman" charset="0"/>
              </a:rPr>
              <a:t>XXIII-XXIV</a:t>
            </a:r>
            <a:endParaRPr lang="it-IT" sz="2400" b="1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152400" y="1720850"/>
            <a:ext cx="1644650" cy="646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Times New Roman" pitchFamily="18" charset="0"/>
              </a:rPr>
              <a:t>Spectral index </a:t>
            </a:r>
          </a:p>
          <a:p>
            <a:r>
              <a:rPr lang="it-IT" b="1" dirty="0">
                <a:solidFill>
                  <a:srgbClr val="FF0000"/>
                </a:solidFill>
                <a:latin typeface="Times New Roman" pitchFamily="18" charset="0"/>
              </a:rPr>
              <a:t>2.76 </a:t>
            </a:r>
            <a:r>
              <a:rPr lang="it-IT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</a:t>
            </a:r>
            <a:r>
              <a:rPr lang="it-IT" b="1" dirty="0">
                <a:solidFill>
                  <a:srgbClr val="FF0000"/>
                </a:solidFill>
                <a:latin typeface="Symbol" pitchFamily="18" charset="2"/>
                <a:cs typeface="Times New Roman" pitchFamily="18" charset="0"/>
              </a:rPr>
              <a:t>0.01</a:t>
            </a:r>
            <a:endParaRPr lang="it-IT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aphicFrame>
        <p:nvGraphicFramePr>
          <p:cNvPr id="57347" name="Object 4"/>
          <p:cNvGraphicFramePr>
            <a:graphicFrameLocks noChangeAspect="1"/>
          </p:cNvGraphicFramePr>
          <p:nvPr/>
        </p:nvGraphicFramePr>
        <p:xfrm>
          <a:off x="1" y="2286001"/>
          <a:ext cx="3200400" cy="62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87" name="Equation" r:id="rId3" imgW="2755900" imgH="482600" progId="Equation.3">
                  <p:embed/>
                </p:oleObj>
              </mc:Choice>
              <mc:Fallback>
                <p:oleObj name="Equation" r:id="rId3" imgW="2755900" imgH="482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2286001"/>
                        <a:ext cx="3200400" cy="627063"/>
                      </a:xfrm>
                      <a:prstGeom prst="rect">
                        <a:avLst/>
                      </a:prstGeom>
                      <a:solidFill>
                        <a:schemeClr val="hlink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0" y="990601"/>
            <a:ext cx="3048000" cy="83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400" baseline="-30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is </a:t>
            </a:r>
            <a:r>
              <a:rPr lang="en-US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1.54 </a:t>
            </a:r>
            <a:r>
              <a:rPr lang="it-IT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</a:t>
            </a:r>
            <a:r>
              <a:rPr lang="en-US" sz="2400" baseline="-30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sz="2400" baseline="30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0.7</a:t>
            </a:r>
            <a:r>
              <a:rPr lang="en-US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R</a:t>
            </a:r>
            <a:r>
              <a:rPr lang="en-US" sz="2400" baseline="-30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is</a:t>
            </a:r>
            <a:r>
              <a:rPr lang="en-US" sz="2400" baseline="30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-2.76</a:t>
            </a:r>
          </a:p>
          <a:p>
            <a:r>
              <a:rPr lang="en-US" sz="14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p/(cm</a:t>
            </a:r>
            <a:r>
              <a:rPr lang="en-US" sz="1400" i="1" baseline="30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14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s sr GV)</a:t>
            </a:r>
            <a:r>
              <a:rPr lang="it-IT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 </a:t>
            </a:r>
            <a:endParaRPr lang="it-IT" sz="2400">
              <a:solidFill>
                <a:schemeClr val="bg1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-108520" y="2996953"/>
            <a:ext cx="3505200" cy="375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Times New Roman" pitchFamily="18" charset="0"/>
              </a:rPr>
              <a:t>Solar modulation parameter</a:t>
            </a:r>
          </a:p>
          <a:p>
            <a:r>
              <a:rPr lang="it-IT" sz="2000" dirty="0">
                <a:solidFill>
                  <a:schemeClr val="bg1"/>
                </a:solidFill>
                <a:latin typeface="Times New Roman" pitchFamily="18" charset="0"/>
              </a:rPr>
              <a:t>          </a:t>
            </a:r>
            <a:r>
              <a:rPr lang="it-IT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</a:t>
            </a:r>
            <a:r>
              <a:rPr lang="it-IT" sz="2000" dirty="0">
                <a:solidFill>
                  <a:schemeClr val="bg1"/>
                </a:solidFill>
                <a:latin typeface="Times New Roman" pitchFamily="18" charset="0"/>
              </a:rPr>
              <a:t>(GV)         </a:t>
            </a:r>
            <a:br>
              <a:rPr lang="it-IT" sz="2000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it-IT" dirty="0">
                <a:solidFill>
                  <a:schemeClr val="bg1"/>
                </a:solidFill>
                <a:latin typeface="Times New Roman" pitchFamily="18" charset="0"/>
              </a:rPr>
              <a:t>JUL06  5.81-01 </a:t>
            </a:r>
            <a:r>
              <a:rPr lang="it-IT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</a:t>
            </a:r>
            <a:r>
              <a:rPr lang="it-IT" dirty="0">
                <a:solidFill>
                  <a:schemeClr val="bg1"/>
                </a:solidFill>
                <a:latin typeface="Times New Roman" pitchFamily="18" charset="0"/>
              </a:rPr>
              <a:t> 2e-03</a:t>
            </a:r>
            <a:br>
              <a:rPr lang="it-IT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it-IT" dirty="0">
                <a:solidFill>
                  <a:schemeClr val="bg1"/>
                </a:solidFill>
                <a:latin typeface="Times New Roman" pitchFamily="18" charset="0"/>
              </a:rPr>
              <a:t>DEC07  5.00-01 </a:t>
            </a:r>
            <a:r>
              <a:rPr lang="it-IT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</a:t>
            </a:r>
            <a:r>
              <a:rPr lang="it-IT" dirty="0">
                <a:solidFill>
                  <a:schemeClr val="bg1"/>
                </a:solidFill>
                <a:latin typeface="Times New Roman" pitchFamily="18" charset="0"/>
              </a:rPr>
              <a:t> 2-03</a:t>
            </a:r>
            <a:br>
              <a:rPr lang="it-IT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it-IT" dirty="0">
                <a:solidFill>
                  <a:schemeClr val="bg1"/>
                </a:solidFill>
                <a:latin typeface="Times New Roman" pitchFamily="18" charset="0"/>
              </a:rPr>
              <a:t>dec08 4.82-01 </a:t>
            </a:r>
            <a:r>
              <a:rPr lang="it-IT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</a:t>
            </a:r>
            <a:r>
              <a:rPr lang="it-IT" dirty="0">
                <a:solidFill>
                  <a:schemeClr val="bg1"/>
                </a:solidFill>
                <a:latin typeface="Times New Roman" pitchFamily="18" charset="0"/>
              </a:rPr>
              <a:t> 3-03 </a:t>
            </a:r>
          </a:p>
          <a:p>
            <a:endParaRPr lang="it-IT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endParaRPr lang="it-IT" dirty="0">
              <a:solidFill>
                <a:schemeClr val="bg1"/>
              </a:solidFill>
              <a:latin typeface="Times New Roman" pitchFamily="18" charset="0"/>
            </a:endParaRPr>
          </a:p>
          <a:p>
            <a:endParaRPr lang="it-IT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endParaRPr lang="it-IT" dirty="0">
              <a:solidFill>
                <a:schemeClr val="bg1"/>
              </a:solidFill>
              <a:latin typeface="Times New Roman" pitchFamily="18" charset="0"/>
            </a:endParaRPr>
          </a:p>
          <a:p>
            <a:endParaRPr lang="it-IT" dirty="0">
              <a:solidFill>
                <a:schemeClr val="bg1"/>
              </a:solidFill>
              <a:latin typeface="Times New Roman" pitchFamily="18" charset="0"/>
            </a:endParaRPr>
          </a:p>
          <a:p>
            <a:r>
              <a:rPr lang="it-IT" sz="1600" dirty="0" smtClean="0">
                <a:solidFill>
                  <a:schemeClr val="bg1"/>
                </a:solidFill>
                <a:latin typeface="Times New Roman" pitchFamily="18" charset="0"/>
              </a:rPr>
              <a:t>However spherical </a:t>
            </a:r>
            <a:r>
              <a:rPr lang="it-IT" sz="1600" dirty="0">
                <a:solidFill>
                  <a:schemeClr val="bg1"/>
                </a:solidFill>
                <a:latin typeface="Times New Roman" pitchFamily="18" charset="0"/>
              </a:rPr>
              <a:t>approximation is not </a:t>
            </a:r>
            <a:r>
              <a:rPr lang="it-IT" sz="1600" dirty="0" smtClean="0">
                <a:solidFill>
                  <a:schemeClr val="bg1"/>
                </a:solidFill>
                <a:latin typeface="Times New Roman" pitchFamily="18" charset="0"/>
              </a:rPr>
              <a:t>sufficient. E.g. charge </a:t>
            </a:r>
            <a:r>
              <a:rPr lang="it-IT" sz="1600" dirty="0">
                <a:solidFill>
                  <a:schemeClr val="bg1"/>
                </a:solidFill>
                <a:latin typeface="Times New Roman" pitchFamily="18" charset="0"/>
              </a:rPr>
              <a:t>dependent solar modulation</a:t>
            </a:r>
          </a:p>
        </p:txBody>
      </p:sp>
      <p:pic>
        <p:nvPicPr>
          <p:cNvPr id="57350" name="Picture 7" descr="figure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836614"/>
            <a:ext cx="6011862" cy="558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1" name="Rectangle 1"/>
          <p:cNvSpPr>
            <a:spLocks noChangeArrowheads="1"/>
          </p:cNvSpPr>
          <p:nvPr/>
        </p:nvSpPr>
        <p:spPr bwMode="auto">
          <a:xfrm>
            <a:off x="5003800" y="6092825"/>
            <a:ext cx="2520950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/>
          <a:p>
            <a:r>
              <a:rPr lang="en-US"/>
              <a:t>ApJ 765, 2, 91, (2013)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701827"/>
            <a:ext cx="3102771" cy="2103437"/>
          </a:xfrm>
          <a:prstGeom prst="rect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94558" y="4468684"/>
            <a:ext cx="2895600" cy="476250"/>
          </a:xfrm>
        </p:spPr>
        <p:txBody>
          <a:bodyPr/>
          <a:lstStyle/>
          <a:p>
            <a:r>
              <a:rPr lang="it-IT"/>
              <a:t>M. Casolino, INFN &amp; University Roma Tor Vergata</a:t>
            </a:r>
          </a:p>
        </p:txBody>
      </p:sp>
      <p:sp>
        <p:nvSpPr>
          <p:cNvPr id="844802" name="Text Box 2"/>
          <p:cNvSpPr txBox="1">
            <a:spLocks noChangeArrowheads="1"/>
          </p:cNvSpPr>
          <p:nvPr/>
        </p:nvSpPr>
        <p:spPr bwMode="auto">
          <a:xfrm>
            <a:off x="155848" y="787936"/>
            <a:ext cx="3048000" cy="4801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/>
          <a:p>
            <a:pPr>
              <a:buFontTx/>
              <a:buChar char="•"/>
            </a:pPr>
            <a:r>
              <a:rPr lang="it-IT" dirty="0">
                <a:solidFill>
                  <a:srgbClr val="FFFFCC"/>
                </a:solidFill>
              </a:rPr>
              <a:t>Charge dependent solar modulation</a:t>
            </a:r>
          </a:p>
          <a:p>
            <a:pPr>
              <a:buFontTx/>
              <a:buChar char="•"/>
            </a:pPr>
            <a:endParaRPr lang="it-IT" dirty="0">
              <a:solidFill>
                <a:srgbClr val="FFFFCC"/>
              </a:solidFill>
            </a:endParaRPr>
          </a:p>
          <a:p>
            <a:pPr>
              <a:buFontTx/>
              <a:buChar char="•"/>
            </a:pPr>
            <a:r>
              <a:rPr lang="it-IT" dirty="0">
                <a:solidFill>
                  <a:srgbClr val="FFFFCC"/>
                </a:solidFill>
              </a:rPr>
              <a:t>Separate qA&gt;0 with qA&lt;0 solar cycles</a:t>
            </a:r>
          </a:p>
          <a:p>
            <a:pPr>
              <a:buFontTx/>
              <a:buChar char="•"/>
            </a:pPr>
            <a:endParaRPr lang="it-IT" dirty="0">
              <a:solidFill>
                <a:srgbClr val="FFFFCC"/>
              </a:solidFill>
            </a:endParaRPr>
          </a:p>
          <a:p>
            <a:pPr>
              <a:buFontTx/>
              <a:buChar char="•"/>
            </a:pPr>
            <a:r>
              <a:rPr lang="it-IT" dirty="0">
                <a:solidFill>
                  <a:srgbClr val="FFFFCC"/>
                </a:solidFill>
              </a:rPr>
              <a:t>Evident in the proton flux</a:t>
            </a:r>
          </a:p>
          <a:p>
            <a:pPr>
              <a:buFontTx/>
              <a:buChar char="•"/>
            </a:pPr>
            <a:endParaRPr lang="it-IT" dirty="0">
              <a:solidFill>
                <a:srgbClr val="FFFFCC"/>
              </a:solidFill>
            </a:endParaRPr>
          </a:p>
          <a:p>
            <a:pPr>
              <a:buFontTx/>
              <a:buChar char="•"/>
            </a:pPr>
            <a:r>
              <a:rPr lang="it-IT" dirty="0">
                <a:solidFill>
                  <a:srgbClr val="FFFFCC"/>
                </a:solidFill>
              </a:rPr>
              <a:t>Observed in the antiproton channel by BESS</a:t>
            </a:r>
          </a:p>
          <a:p>
            <a:pPr>
              <a:buFontTx/>
              <a:buChar char="•"/>
            </a:pPr>
            <a:endParaRPr lang="it-IT" dirty="0">
              <a:solidFill>
                <a:srgbClr val="FFFFCC"/>
              </a:solidFill>
            </a:endParaRPr>
          </a:p>
          <a:p>
            <a:pPr>
              <a:buFontTx/>
              <a:buChar char="•"/>
            </a:pPr>
            <a:r>
              <a:rPr lang="it-IT" dirty="0">
                <a:solidFill>
                  <a:srgbClr val="FFFFCC"/>
                </a:solidFill>
              </a:rPr>
              <a:t>Full 3D solution of the Parker equation – drift term depends on sign of the charge</a:t>
            </a:r>
          </a:p>
          <a:p>
            <a:pPr>
              <a:buFontTx/>
              <a:buChar char="•"/>
            </a:pPr>
            <a:endParaRPr lang="it-IT" dirty="0">
              <a:solidFill>
                <a:srgbClr val="FFFFCC"/>
              </a:solidFill>
            </a:endParaRPr>
          </a:p>
          <a:p>
            <a:pPr>
              <a:buFontTx/>
              <a:buChar char="•"/>
            </a:pPr>
            <a:endParaRPr lang="it-IT" dirty="0">
              <a:solidFill>
                <a:srgbClr val="FFFFCC"/>
              </a:solidFill>
            </a:endParaRPr>
          </a:p>
        </p:txBody>
      </p:sp>
      <p:sp>
        <p:nvSpPr>
          <p:cNvPr id="844803" name="Text Box 3"/>
          <p:cNvSpPr txBox="1">
            <a:spLocks noChangeArrowheads="1"/>
          </p:cNvSpPr>
          <p:nvPr/>
        </p:nvSpPr>
        <p:spPr bwMode="auto">
          <a:xfrm>
            <a:off x="-76199" y="1"/>
            <a:ext cx="10517211" cy="525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it-IT" sz="2800" b="1">
                <a:solidFill>
                  <a:srgbClr val="FFFFCC"/>
                </a:solidFill>
              </a:rPr>
              <a:t>Charge dependent solar modulation of low energy positrons</a:t>
            </a:r>
          </a:p>
        </p:txBody>
      </p:sp>
      <p:sp>
        <p:nvSpPr>
          <p:cNvPr id="844833" name="Rectangle 33"/>
          <p:cNvSpPr>
            <a:spLocks noChangeArrowheads="1"/>
          </p:cNvSpPr>
          <p:nvPr/>
        </p:nvSpPr>
        <p:spPr bwMode="auto">
          <a:xfrm>
            <a:off x="5632958" y="2033460"/>
            <a:ext cx="4038600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it-IT"/>
              <a:t>Miyake,  Yanagita, 2008</a:t>
            </a:r>
          </a:p>
        </p:txBody>
      </p:sp>
      <p:grpSp>
        <p:nvGrpSpPr>
          <p:cNvPr id="844838" name="Group 38"/>
          <p:cNvGrpSpPr>
            <a:grpSpLocks/>
          </p:cNvGrpSpPr>
          <p:nvPr/>
        </p:nvGrpSpPr>
        <p:grpSpPr bwMode="auto">
          <a:xfrm>
            <a:off x="3346958" y="1203197"/>
            <a:ext cx="5867400" cy="3878262"/>
            <a:chOff x="2064" y="1877"/>
            <a:chExt cx="3696" cy="2443"/>
          </a:xfrm>
        </p:grpSpPr>
        <p:grpSp>
          <p:nvGrpSpPr>
            <p:cNvPr id="844839" name="Group 39"/>
            <p:cNvGrpSpPr>
              <a:grpSpLocks/>
            </p:cNvGrpSpPr>
            <p:nvPr/>
          </p:nvGrpSpPr>
          <p:grpSpPr bwMode="auto">
            <a:xfrm>
              <a:off x="2064" y="1877"/>
              <a:ext cx="3696" cy="2443"/>
              <a:chOff x="2064" y="1877"/>
              <a:chExt cx="3696" cy="2443"/>
            </a:xfrm>
          </p:grpSpPr>
          <p:pic>
            <p:nvPicPr>
              <p:cNvPr id="844840" name="Picture 40" descr="Untitled-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64" y="1877"/>
                <a:ext cx="3696" cy="24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44841" name="Line 41"/>
              <p:cNvSpPr>
                <a:spLocks noChangeShapeType="1"/>
              </p:cNvSpPr>
              <p:nvPr/>
            </p:nvSpPr>
            <p:spPr bwMode="auto">
              <a:xfrm flipH="1">
                <a:off x="3312" y="2928"/>
                <a:ext cx="1056" cy="0"/>
              </a:xfrm>
              <a:prstGeom prst="line">
                <a:avLst/>
              </a:prstGeom>
              <a:noFill/>
              <a:ln w="3492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44842" name="Line 42"/>
              <p:cNvSpPr>
                <a:spLocks noChangeShapeType="1"/>
              </p:cNvSpPr>
              <p:nvPr/>
            </p:nvSpPr>
            <p:spPr bwMode="auto">
              <a:xfrm flipH="1">
                <a:off x="3312" y="2208"/>
                <a:ext cx="1056" cy="0"/>
              </a:xfrm>
              <a:prstGeom prst="line">
                <a:avLst/>
              </a:prstGeom>
              <a:noFill/>
              <a:ln w="3492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844843" name="Text Box 43"/>
            <p:cNvSpPr txBox="1">
              <a:spLocks noChangeArrowheads="1"/>
            </p:cNvSpPr>
            <p:nvPr/>
          </p:nvSpPr>
          <p:spPr bwMode="auto">
            <a:xfrm>
              <a:off x="4385" y="2736"/>
              <a:ext cx="1150" cy="233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b="1">
                  <a:solidFill>
                    <a:srgbClr val="FF0000"/>
                  </a:solidFill>
                </a:rPr>
                <a:t>A&lt;0 (now) p,e+</a:t>
              </a:r>
            </a:p>
          </p:txBody>
        </p:sp>
      </p:grpSp>
      <p:sp>
        <p:nvSpPr>
          <p:cNvPr id="844844" name="Text Box 44"/>
          <p:cNvSpPr txBox="1">
            <a:spLocks noChangeArrowheads="1"/>
          </p:cNvSpPr>
          <p:nvPr/>
        </p:nvSpPr>
        <p:spPr bwMode="auto">
          <a:xfrm>
            <a:off x="7031546" y="1423860"/>
            <a:ext cx="1845357" cy="36932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it-IT" b="1">
                <a:solidFill>
                  <a:srgbClr val="FF0000"/>
                </a:solidFill>
              </a:rPr>
              <a:t>A&lt;0 (now) p-,e-</a:t>
            </a:r>
          </a:p>
        </p:txBody>
      </p:sp>
    </p:spTree>
    <p:extLst>
      <p:ext uri="{BB962C8B-B14F-4D97-AF65-F5344CB8AC3E}">
        <p14:creationId xmlns:p14="http://schemas.microsoft.com/office/powerpoint/2010/main" val="1451247718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52493" y="5805264"/>
            <a:ext cx="2572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Calibri" pitchFamily="32" charset="0"/>
              </a:rPr>
              <a:t>N. </a:t>
            </a:r>
            <a:r>
              <a:rPr lang="en-US" i="1" dirty="0" err="1">
                <a:solidFill>
                  <a:srgbClr val="FF0000"/>
                </a:solidFill>
                <a:latin typeface="Calibri" pitchFamily="32" charset="0"/>
              </a:rPr>
              <a:t>DeSimone</a:t>
            </a:r>
            <a:r>
              <a:rPr lang="en-US" i="1" dirty="0">
                <a:solidFill>
                  <a:srgbClr val="FF0000"/>
                </a:solidFill>
                <a:latin typeface="Calibri" pitchFamily="32" charset="0"/>
              </a:rPr>
              <a:t>, V. Di </a:t>
            </a:r>
            <a:r>
              <a:rPr lang="en-US" i="1" dirty="0" err="1">
                <a:solidFill>
                  <a:srgbClr val="FF0000"/>
                </a:solidFill>
                <a:latin typeface="Calibri" pitchFamily="32" charset="0"/>
              </a:rPr>
              <a:t>Felice</a:t>
            </a:r>
            <a:r>
              <a:rPr lang="en-US" i="1" dirty="0">
                <a:solidFill>
                  <a:srgbClr val="FF0000"/>
                </a:solidFill>
                <a:latin typeface="Calibri" pitchFamily="32" charset="0"/>
              </a:rPr>
              <a:t> </a:t>
            </a:r>
            <a:endParaRPr lang="it-IT" i="1" dirty="0"/>
          </a:p>
        </p:txBody>
      </p:sp>
      <p:pic>
        <p:nvPicPr>
          <p:cNvPr id="2007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769007"/>
            <a:ext cx="6769506" cy="2764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1170" y="188640"/>
            <a:ext cx="8256747" cy="4930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it-IT" sz="2800" dirty="0">
                <a:solidFill>
                  <a:schemeClr val="bg1"/>
                </a:solidFill>
                <a:latin typeface="Arial" charset="0"/>
              </a:rPr>
              <a:t>GRADIENTS IN THE </a:t>
            </a:r>
            <a:r>
              <a:rPr lang="it-IT" sz="2800" dirty="0" smtClean="0">
                <a:solidFill>
                  <a:schemeClr val="bg1"/>
                </a:solidFill>
                <a:latin typeface="Arial" charset="0"/>
              </a:rPr>
              <a:t>HELIOSPHERE (5 AU scale)</a:t>
            </a:r>
            <a:endParaRPr lang="it-IT" sz="280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2007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54088"/>
            <a:ext cx="6820882" cy="384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720092"/>
            <a:ext cx="3852000" cy="626466"/>
          </a:xfrm>
          <a:prstGeom prst="rect">
            <a:avLst/>
          </a:prstGeom>
          <a:solidFill>
            <a:srgbClr val="FFFF66"/>
          </a:solidFill>
          <a:ln w="9360">
            <a:solidFill>
              <a:srgbClr val="333399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84168" y="957603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</a:rPr>
              <a:t>Ulysses – Pamela </a:t>
            </a:r>
            <a:endParaRPr lang="it-IT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5024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8788" y="154051"/>
            <a:ext cx="8224837" cy="650750"/>
          </a:xfrm>
        </p:spPr>
        <p:txBody>
          <a:bodyPr>
            <a:spAutoFit/>
          </a:bodyPr>
          <a:lstStyle/>
          <a:p>
            <a:pPr eaLnBrk="1" hangingPunct="1"/>
            <a:r>
              <a:rPr lang="en-US" sz="3600" dirty="0">
                <a:solidFill>
                  <a:schemeClr val="bg1"/>
                </a:solidFill>
                <a:latin typeface="Garamond" pitchFamily="18" charset="0"/>
              </a:rPr>
              <a:t>December 2006 Solar particle events</a:t>
            </a:r>
            <a:endParaRPr lang="it-IT" sz="3600" dirty="0">
              <a:solidFill>
                <a:schemeClr val="bg1"/>
              </a:solidFill>
              <a:latin typeface="Garamond" pitchFamily="18" charset="0"/>
            </a:endParaRPr>
          </a:p>
        </p:txBody>
      </p:sp>
      <p:pic>
        <p:nvPicPr>
          <p:cNvPr id="209923" name="Picture 3" descr="20061213_0021_eit_28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65175"/>
            <a:ext cx="2925763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24" name="Picture 4" descr="20061213_0727_eit_28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1" y="762000"/>
            <a:ext cx="2925763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25" name="Picture 5" descr="20061213_1328_eit_28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4" y="765175"/>
            <a:ext cx="2925762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26" name="Picture 6" descr="20061208_prot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381500"/>
            <a:ext cx="2928938" cy="219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27" name="Picture 7" descr="20061211_prot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457700"/>
            <a:ext cx="2928938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28" name="Picture 8" descr="20061214_prot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457700"/>
            <a:ext cx="2928938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29" name="Picture 9" descr="20061215_prot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305300"/>
            <a:ext cx="3200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30" name="Text Box 10"/>
          <p:cNvSpPr txBox="1">
            <a:spLocks noChangeArrowheads="1"/>
          </p:cNvSpPr>
          <p:nvPr/>
        </p:nvSpPr>
        <p:spPr bwMode="auto">
          <a:xfrm>
            <a:off x="79375" y="3927476"/>
            <a:ext cx="8453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it-IT" sz="1800">
                <a:latin typeface="Verdana" pitchFamily="34" charset="0"/>
                <a:ea typeface="MS Gothic" pitchFamily="49" charset="-128"/>
                <a:cs typeface="Arial" pitchFamily="34" charset="0"/>
              </a:rPr>
              <a:t>Dec 13</a:t>
            </a:r>
            <a:r>
              <a:rPr lang="it-IT" sz="1800" baseline="30000">
                <a:latin typeface="Verdana" pitchFamily="34" charset="0"/>
                <a:ea typeface="MS Gothic" pitchFamily="49" charset="-128"/>
                <a:cs typeface="Arial" pitchFamily="34" charset="0"/>
              </a:rPr>
              <a:t>th</a:t>
            </a:r>
            <a:r>
              <a:rPr lang="it-IT" sz="1800">
                <a:latin typeface="Verdana" pitchFamily="34" charset="0"/>
                <a:ea typeface="MS Gothic" pitchFamily="49" charset="-128"/>
                <a:cs typeface="Arial" pitchFamily="34" charset="0"/>
              </a:rPr>
              <a:t> largest CME since 2003, anomalous at sol min</a:t>
            </a:r>
            <a:r>
              <a:rPr lang="it-IT" sz="2000">
                <a:latin typeface="Verdana" pitchFamily="34" charset="0"/>
                <a:ea typeface="MS Gothic" pitchFamily="49" charset="-128"/>
                <a:cs typeface="Arial" pitchFamily="34" charset="0"/>
              </a:rPr>
              <a:t> </a:t>
            </a:r>
          </a:p>
        </p:txBody>
      </p:sp>
      <p:pic>
        <p:nvPicPr>
          <p:cNvPr id="209931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3933826"/>
            <a:ext cx="1411287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803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 descr="flare13_fette_sequenza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49364"/>
            <a:ext cx="7908925" cy="507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47" name="Picture 3" descr="flare13_fette_sequenza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49364"/>
            <a:ext cx="7908925" cy="507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4" name="Picture 4" descr="flare13_fette_sequenza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49364"/>
            <a:ext cx="7908925" cy="507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5" name="Picture 5" descr="flare13_fette_sequenza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49364"/>
            <a:ext cx="7908925" cy="507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6" name="Picture 6" descr="flare13_fette_sequenza_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49364"/>
            <a:ext cx="7908925" cy="507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7" name="Picture 7" descr="flare13_fette_sequenza_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2" y="1249364"/>
            <a:ext cx="7908925" cy="507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8" name="Text Box 8"/>
          <p:cNvSpPr txBox="1">
            <a:spLocks noChangeArrowheads="1"/>
          </p:cNvSpPr>
          <p:nvPr/>
        </p:nvSpPr>
        <p:spPr bwMode="auto">
          <a:xfrm>
            <a:off x="60326" y="41276"/>
            <a:ext cx="37169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pPr>
              <a:defRPr/>
            </a:pPr>
            <a:r>
              <a:rPr lang="it-IT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December 13th  2006 event</a:t>
            </a:r>
          </a:p>
        </p:txBody>
      </p:sp>
      <p:pic>
        <p:nvPicPr>
          <p:cNvPr id="210953" name="Picture 9" descr="flare13_fette_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"/>
            <a:ext cx="22098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54" name="Picture 10" descr="Progetto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163" y="0"/>
            <a:ext cx="2382837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55" name="Rectangle 11"/>
          <p:cNvSpPr>
            <a:spLocks noChangeArrowheads="1"/>
          </p:cNvSpPr>
          <p:nvPr/>
        </p:nvSpPr>
        <p:spPr bwMode="auto">
          <a:xfrm>
            <a:off x="7239001" y="1171575"/>
            <a:ext cx="304800" cy="1266825"/>
          </a:xfrm>
          <a:prstGeom prst="rect">
            <a:avLst/>
          </a:prstGeom>
          <a:solidFill>
            <a:srgbClr val="FF00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 anchor="ctr"/>
          <a:lstStyle/>
          <a:p>
            <a:endParaRPr lang="it-IT"/>
          </a:p>
        </p:txBody>
      </p:sp>
      <p:sp>
        <p:nvSpPr>
          <p:cNvPr id="210956" name="Line 12"/>
          <p:cNvSpPr>
            <a:spLocks noChangeShapeType="1"/>
          </p:cNvSpPr>
          <p:nvPr/>
        </p:nvSpPr>
        <p:spPr bwMode="auto">
          <a:xfrm>
            <a:off x="6172200" y="0"/>
            <a:ext cx="1371600" cy="1143000"/>
          </a:xfrm>
          <a:prstGeom prst="line">
            <a:avLst/>
          </a:prstGeom>
          <a:noFill/>
          <a:ln w="1587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endParaRPr lang="it-IT"/>
          </a:p>
        </p:txBody>
      </p:sp>
      <p:sp>
        <p:nvSpPr>
          <p:cNvPr id="210957" name="Line 13"/>
          <p:cNvSpPr>
            <a:spLocks noChangeShapeType="1"/>
          </p:cNvSpPr>
          <p:nvPr/>
        </p:nvSpPr>
        <p:spPr bwMode="auto">
          <a:xfrm>
            <a:off x="4038600" y="838200"/>
            <a:ext cx="3352800" cy="1676400"/>
          </a:xfrm>
          <a:prstGeom prst="line">
            <a:avLst/>
          </a:prstGeom>
          <a:noFill/>
          <a:ln w="1587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endParaRPr lang="it-IT"/>
          </a:p>
        </p:txBody>
      </p:sp>
      <p:sp>
        <p:nvSpPr>
          <p:cNvPr id="210958" name="Rectangle 14"/>
          <p:cNvSpPr>
            <a:spLocks noChangeArrowheads="1"/>
          </p:cNvSpPr>
          <p:nvPr/>
        </p:nvSpPr>
        <p:spPr bwMode="auto">
          <a:xfrm>
            <a:off x="4508501" y="6396335"/>
            <a:ext cx="45053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0" tIns="45715" rIns="91430" bIns="45715">
            <a:spAutoFit/>
          </a:bodyPr>
          <a:lstStyle/>
          <a:p>
            <a:r>
              <a:rPr lang="it-IT" sz="2400" i="1" dirty="0">
                <a:solidFill>
                  <a:srgbClr val="FF0000"/>
                </a:solidFill>
                <a:ea typeface="MS Gothic" pitchFamily="49" charset="-128"/>
                <a:cs typeface="Arial" pitchFamily="34" charset="0"/>
              </a:rPr>
              <a:t>ApJ </a:t>
            </a:r>
            <a:r>
              <a:rPr lang="en-US" sz="2400" dirty="0">
                <a:solidFill>
                  <a:srgbClr val="FF0000"/>
                </a:solidFill>
              </a:rPr>
              <a:t>742, 2, 102</a:t>
            </a:r>
            <a:r>
              <a:rPr lang="en-US" sz="2400" dirty="0">
                <a:solidFill>
                  <a:srgbClr val="FF0000"/>
                </a:solidFill>
              </a:rPr>
              <a:t>, </a:t>
            </a:r>
            <a:r>
              <a:rPr lang="en-US" sz="2400" dirty="0">
                <a:solidFill>
                  <a:srgbClr val="FF0000"/>
                </a:solidFill>
              </a:rPr>
              <a:t>11, 2011.</a:t>
            </a:r>
            <a:endParaRPr lang="it-IT" sz="2400" i="1" dirty="0">
              <a:solidFill>
                <a:srgbClr val="FF0000"/>
              </a:solidFill>
              <a:ea typeface="MS Gothic" pitchFamily="49" charset="-128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15616" y="3441775"/>
            <a:ext cx="2222500" cy="923320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</a:rPr>
              <a:t>No simple modeling of acceleration and propagation</a:t>
            </a:r>
          </a:p>
        </p:txBody>
      </p:sp>
    </p:spTree>
    <p:extLst>
      <p:ext uri="{BB962C8B-B14F-4D97-AF65-F5344CB8AC3E}">
        <p14:creationId xmlns:p14="http://schemas.microsoft.com/office/powerpoint/2010/main" val="388107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2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2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2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toybox\lavori\stelle\figura05_FIN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8856984" cy="468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908720"/>
            <a:ext cx="1468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Electrons</a:t>
            </a: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9872" y="924811"/>
            <a:ext cx="1468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</a:rPr>
              <a:t>Positrons</a:t>
            </a: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60232" y="879103"/>
            <a:ext cx="1245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</a:rPr>
              <a:t>Protons</a:t>
            </a:r>
            <a:endParaRPr lang="it-IT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921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oter Placeholder 4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873" indent="-28572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82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34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187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40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492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45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797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mtClean="0"/>
              <a:t>M. Casolino, INFN &amp; University Roma Tor Vergata</a:t>
            </a:r>
          </a:p>
        </p:txBody>
      </p:sp>
      <p:sp>
        <p:nvSpPr>
          <p:cNvPr id="5734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74755" name="Picture 4" descr="spe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288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Footer Placeholder 4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873" indent="-28572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82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34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187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40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492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45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797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mtClean="0"/>
              <a:t>M. Casolino, INFN &amp; University Roma Tor Vergata</a:t>
            </a:r>
          </a:p>
        </p:txBody>
      </p:sp>
      <p:sp>
        <p:nvSpPr>
          <p:cNvPr id="6246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83971" name="Picture 4" descr="4bush2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413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Footer Placeholder 1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873" indent="-28572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82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34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187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40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492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45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797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mtClean="0"/>
              <a:t>M. Casolino, INFN &amp; University Roma Tor Vergata</a:t>
            </a:r>
          </a:p>
        </p:txBody>
      </p:sp>
      <p:pic>
        <p:nvPicPr>
          <p:cNvPr id="84994" name="Picture 2" descr="C:\Users\marco\Downloads\forbush_marco\colz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9" y="836614"/>
            <a:ext cx="8175625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3609" y="260649"/>
            <a:ext cx="7125477" cy="461665"/>
          </a:xfrm>
          <a:prstGeom prst="rect">
            <a:avLst/>
          </a:prstGeom>
          <a:noFill/>
        </p:spPr>
        <p:txBody>
          <a:bodyPr wrap="none" lIns="91430" tIns="45715" rIns="91430" bIns="45715">
            <a:spAutoFit/>
          </a:bodyPr>
          <a:lstStyle/>
          <a:p>
            <a:pPr>
              <a:defRPr/>
            </a:pP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ea typeface="ＭＳ Ｐゴシック" charset="0"/>
              </a:rPr>
              <a:t>Time and rigidity 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ea typeface="ＭＳ Ｐゴシック" charset="0"/>
              </a:rPr>
              <a:t>dependence 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ea typeface="ＭＳ Ｐゴシック" charset="0"/>
              </a:rPr>
              <a:t>of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ea typeface="ＭＳ Ｐゴシック" charset="0"/>
              </a:rPr>
              <a:t>Forbush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ea typeface="ＭＳ Ｐゴシック" charset="0"/>
              </a:rPr>
              <a:t> decrease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52120" y="6478934"/>
            <a:ext cx="309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>
                <a:solidFill>
                  <a:schemeClr val="bg1"/>
                </a:solidFill>
              </a:rPr>
              <a:t>From Mergè Martucci Sotgiu</a:t>
            </a:r>
            <a:endParaRPr lang="it-IT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82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386662"/>
            <a:ext cx="8496944" cy="954107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GEOMAGNETOSPHERE, VAN ALLEN BELTS</a:t>
            </a:r>
            <a:br>
              <a:rPr lang="en-US" sz="2800" dirty="0">
                <a:solidFill>
                  <a:srgbClr val="FFFFFF"/>
                </a:solidFill>
              </a:rPr>
            </a:b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188418" name="Picture 2" descr="http://www.insidegnss.com/auto/popupimage/Van%20Allen%20Belts%20&amp;%20GPS%20S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04" y="1227632"/>
            <a:ext cx="7839609" cy="542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3707904" y="3068960"/>
            <a:ext cx="1728192" cy="1728192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spcCol="0" rtlCol="0" anchor="ctr"/>
          <a:lstStyle/>
          <a:p>
            <a:pPr algn="ctr"/>
            <a:endParaRPr lang="it-IT"/>
          </a:p>
        </p:txBody>
      </p:sp>
      <p:sp>
        <p:nvSpPr>
          <p:cNvPr id="6" name="TextBox 5"/>
          <p:cNvSpPr txBox="1"/>
          <p:nvPr/>
        </p:nvSpPr>
        <p:spPr>
          <a:xfrm>
            <a:off x="4644008" y="2924944"/>
            <a:ext cx="1103680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it-IT" dirty="0" smtClean="0">
                <a:solidFill>
                  <a:schemeClr val="accent6"/>
                </a:solidFill>
              </a:rPr>
              <a:t>PAMELA</a:t>
            </a:r>
            <a:endParaRPr lang="it-IT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3348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22" name="Rectangle 2"/>
          <p:cNvSpPr>
            <a:spLocks noChangeArrowheads="1"/>
          </p:cNvSpPr>
          <p:nvPr/>
        </p:nvSpPr>
        <p:spPr bwMode="auto">
          <a:xfrm>
            <a:off x="1" y="685801"/>
            <a:ext cx="3200400" cy="397030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30" tIns="45715" rIns="91430" bIns="45715">
            <a:spAutoFit/>
          </a:bodyPr>
          <a:lstStyle/>
          <a:p>
            <a:pPr eaLnBrk="0" hangingPunct="0"/>
            <a:r>
              <a:rPr lang="it-IT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</a:p>
          <a:p>
            <a:pPr eaLnBrk="0" hangingPunct="0">
              <a:buFontTx/>
              <a:buChar char="•"/>
            </a:pPr>
            <a:r>
              <a:rPr lang="it-IT" b="1">
                <a:solidFill>
                  <a:srgbClr val="FF0000"/>
                </a:solidFill>
              </a:rPr>
              <a:t>Trapped particle population in the SAA</a:t>
            </a:r>
          </a:p>
          <a:p>
            <a:pPr eaLnBrk="0" hangingPunct="0">
              <a:buFontTx/>
              <a:buChar char="•"/>
            </a:pPr>
            <a:r>
              <a:rPr lang="it-IT" b="1">
                <a:solidFill>
                  <a:srgbClr val="FF0000"/>
                </a:solidFill>
              </a:rPr>
              <a:t>(different altitudes: 300 – 600 km)</a:t>
            </a:r>
          </a:p>
          <a:p>
            <a:pPr eaLnBrk="0" hangingPunct="0">
              <a:buFontTx/>
              <a:buChar char="•"/>
            </a:pPr>
            <a:r>
              <a:rPr lang="it-IT" b="1">
                <a:solidFill>
                  <a:srgbClr val="FF0000"/>
                </a:solidFill>
              </a:rPr>
              <a:t>Trapped electrons</a:t>
            </a:r>
          </a:p>
          <a:p>
            <a:pPr eaLnBrk="0" hangingPunct="0">
              <a:buFontTx/>
              <a:buChar char="•"/>
            </a:pPr>
            <a:r>
              <a:rPr lang="it-IT" b="1">
                <a:solidFill>
                  <a:srgbClr val="FF0000"/>
                </a:solidFill>
              </a:rPr>
              <a:t>Geomagnetic cutoff shifts due to solar events</a:t>
            </a:r>
          </a:p>
          <a:p>
            <a:pPr eaLnBrk="0" hangingPunct="0">
              <a:buFontTx/>
              <a:buChar char="•"/>
            </a:pPr>
            <a:r>
              <a:rPr lang="it-IT" b="1">
                <a:solidFill>
                  <a:srgbClr val="FF0000"/>
                </a:solidFill>
              </a:rPr>
              <a:t>Albedo particles</a:t>
            </a:r>
          </a:p>
          <a:p>
            <a:pPr eaLnBrk="0" hangingPunct="0">
              <a:buFontTx/>
              <a:buChar char="•"/>
            </a:pPr>
            <a:r>
              <a:rPr lang="it-IT" b="1">
                <a:solidFill>
                  <a:srgbClr val="FF0000"/>
                </a:solidFill>
              </a:rPr>
              <a:t>Secondary particles produced in the atmosphere…</a:t>
            </a:r>
          </a:p>
          <a:p>
            <a:pPr eaLnBrk="0" hangingPunct="0">
              <a:buFontTx/>
              <a:buChar char="•"/>
            </a:pPr>
            <a:endParaRPr lang="it-IT" b="1">
              <a:solidFill>
                <a:srgbClr val="FF0000"/>
              </a:solidFill>
            </a:endParaRPr>
          </a:p>
          <a:p>
            <a:pPr eaLnBrk="0" hangingPunct="0"/>
            <a:endParaRPr lang="it-IT" b="1">
              <a:solidFill>
                <a:srgbClr val="FF0000"/>
              </a:solidFill>
            </a:endParaRPr>
          </a:p>
        </p:txBody>
      </p:sp>
      <p:pic>
        <p:nvPicPr>
          <p:cNvPr id="2053" name="Picture 4" descr="E:\roberta\talkaquila\acr_belt_small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762000"/>
            <a:ext cx="6172200" cy="441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50" name="Object 5"/>
          <p:cNvGraphicFramePr>
            <a:graphicFrameLocks noChangeAspect="1"/>
          </p:cNvGraphicFramePr>
          <p:nvPr/>
        </p:nvGraphicFramePr>
        <p:xfrm>
          <a:off x="3657600" y="5105400"/>
          <a:ext cx="373380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3783" name="Fotografia Photo Editor" r:id="rId5" imgW="9876190" imgH="4638095" progId="MSPhotoEd.3">
                  <p:embed/>
                </p:oleObj>
              </mc:Choice>
              <mc:Fallback>
                <p:oleObj name="Fotografia Photo Editor" r:id="rId5" imgW="9876190" imgH="463809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5105400"/>
                        <a:ext cx="3733800" cy="175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4" name="Line 6"/>
          <p:cNvSpPr>
            <a:spLocks noChangeShapeType="1"/>
          </p:cNvSpPr>
          <p:nvPr/>
        </p:nvSpPr>
        <p:spPr bwMode="auto">
          <a:xfrm flipH="1">
            <a:off x="5867400" y="3429000"/>
            <a:ext cx="990600" cy="2286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0" tIns="45715" rIns="91430" bIns="45715"/>
          <a:lstStyle/>
          <a:p>
            <a:endParaRPr lang="en-US"/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3886200" y="2971800"/>
            <a:ext cx="914400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u="sng"/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6324600" y="3276601"/>
            <a:ext cx="914400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u="sng"/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12039601" y="0"/>
            <a:ext cx="914400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u="sng"/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11353801" y="1371600"/>
            <a:ext cx="914400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u="sng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15416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rgbClr val="FFFFFF"/>
                </a:solidFill>
                <a:latin typeface="Calibri" charset="0"/>
              </a:rPr>
              <a:t>Radiation Belts</a:t>
            </a:r>
          </a:p>
        </p:txBody>
      </p:sp>
    </p:spTree>
    <p:extLst>
      <p:ext uri="{BB962C8B-B14F-4D97-AF65-F5344CB8AC3E}">
        <p14:creationId xmlns:p14="http://schemas.microsoft.com/office/powerpoint/2010/main" val="553989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Casolino, INFN &amp; University Roma Tor Vergata</a:t>
            </a:r>
          </a:p>
        </p:txBody>
      </p:sp>
      <p:pic>
        <p:nvPicPr>
          <p:cNvPr id="79874" name="Picture 2" descr="sa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1543050"/>
            <a:ext cx="8412163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1889126" y="247650"/>
            <a:ext cx="6300430" cy="580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it-IT" sz="3200">
                <a:solidFill>
                  <a:srgbClr val="FF0000"/>
                </a:solidFill>
              </a:rPr>
              <a:t>Pamela  maps at various altitudes</a:t>
            </a:r>
          </a:p>
        </p:txBody>
      </p:sp>
      <p:pic>
        <p:nvPicPr>
          <p:cNvPr id="79877" name="Picture 5" descr="capture_19092008_07105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1371601"/>
            <a:ext cx="9753600" cy="593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9" name="Untitled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"/>
            <a:ext cx="8686800" cy="695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80" name="Text Box 8"/>
          <p:cNvSpPr txBox="1">
            <a:spLocks noChangeArrowheads="1"/>
          </p:cNvSpPr>
          <p:nvPr/>
        </p:nvSpPr>
        <p:spPr bwMode="auto">
          <a:xfrm>
            <a:off x="2422525" y="4994275"/>
            <a:ext cx="5154019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it-IT">
                <a:solidFill>
                  <a:srgbClr val="FF0000"/>
                </a:solidFill>
              </a:rPr>
              <a:t>http://www.youtube.com/watch?v=OaoiPw5Pqbg</a:t>
            </a:r>
          </a:p>
        </p:txBody>
      </p:sp>
    </p:spTree>
    <p:extLst>
      <p:ext uri="{BB962C8B-B14F-4D97-AF65-F5344CB8AC3E}">
        <p14:creationId xmlns:p14="http://schemas.microsoft.com/office/powerpoint/2010/main" val="22158589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98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98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87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9879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Casolino, INFN &amp; University Roma Tor Vergata</a:t>
            </a:r>
          </a:p>
        </p:txBody>
      </p:sp>
      <p:sp>
        <p:nvSpPr>
          <p:cNvPr id="787458" name="Text Box 2"/>
          <p:cNvSpPr txBox="1">
            <a:spLocks noChangeArrowheads="1"/>
          </p:cNvSpPr>
          <p:nvPr/>
        </p:nvSpPr>
        <p:spPr bwMode="auto">
          <a:xfrm>
            <a:off x="1156963" y="152400"/>
            <a:ext cx="7179325" cy="957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it-IT" sz="2800" b="1">
                <a:solidFill>
                  <a:srgbClr val="FF0000"/>
                </a:solidFill>
              </a:rPr>
              <a:t>Trapped proton flux in the Van Allen belt </a:t>
            </a:r>
          </a:p>
          <a:p>
            <a:pPr algn="ctr"/>
            <a:r>
              <a:rPr lang="it-IT" sz="2800" b="1">
                <a:solidFill>
                  <a:srgbClr val="FF0000"/>
                </a:solidFill>
              </a:rPr>
              <a:t>        (South Atlantic Anomaly)</a:t>
            </a:r>
          </a:p>
        </p:txBody>
      </p:sp>
      <p:pic>
        <p:nvPicPr>
          <p:cNvPr id="787459" name="Picture 3" descr="spettri_s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069975"/>
            <a:ext cx="6400800" cy="434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7460" name="Picture 4" descr="saaa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81425" y="2349501"/>
            <a:ext cx="3048000" cy="206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7461" name="Picture 5" descr="acr_belt_sm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3048000" cy="217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7462" name="Picture 6" descr="mappa_contour_s1_confronto_psb97_450k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1801"/>
            <a:ext cx="3067050" cy="208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7463" name="Text Box 7"/>
          <p:cNvSpPr txBox="1">
            <a:spLocks noChangeArrowheads="1"/>
          </p:cNvSpPr>
          <p:nvPr/>
        </p:nvSpPr>
        <p:spPr bwMode="auto">
          <a:xfrm>
            <a:off x="0" y="5105400"/>
            <a:ext cx="2895600" cy="1449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  <a:buFont typeface="Wingdings" pitchFamily="2" charset="2"/>
              <a:buNone/>
            </a:pPr>
            <a:r>
              <a:rPr lang="en-GB">
                <a:solidFill>
                  <a:srgbClr val="FFFFCC"/>
                </a:solidFill>
                <a:latin typeface="Book Antiqua" pitchFamily="18" charset="0"/>
              </a:rPr>
              <a:t>Integral Pamela flux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  <a:buFont typeface="Wingdings" pitchFamily="2" charset="2"/>
              <a:buNone/>
            </a:pPr>
            <a:r>
              <a:rPr lang="en-GB">
                <a:solidFill>
                  <a:srgbClr val="FFFFCC"/>
                </a:solidFill>
                <a:latin typeface="Book Antiqua" pitchFamily="18" charset="0"/>
              </a:rPr>
              <a:t> (E&gt;35 MeV) 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  <a:buFont typeface="Wingdings" pitchFamily="2" charset="2"/>
              <a:buNone/>
            </a:pPr>
            <a:r>
              <a:rPr lang="en-GB">
                <a:solidFill>
                  <a:srgbClr val="FFFFCC"/>
                </a:solidFill>
                <a:latin typeface="Book Antiqua" pitchFamily="18" charset="0"/>
              </a:rPr>
              <a:t>(PSB97 plot by SPENVIS project, model by </a:t>
            </a:r>
            <a:r>
              <a:rPr lang="it-IT">
                <a:solidFill>
                  <a:srgbClr val="FFFFCC"/>
                </a:solidFill>
                <a:latin typeface="Book Antiqua" pitchFamily="18" charset="0"/>
              </a:rPr>
              <a:t>BIRA-IASB)</a:t>
            </a:r>
          </a:p>
        </p:txBody>
      </p:sp>
      <p:graphicFrame>
        <p:nvGraphicFramePr>
          <p:cNvPr id="787464" name="Group 8"/>
          <p:cNvGraphicFramePr>
            <a:graphicFrameLocks noGrp="1"/>
          </p:cNvGraphicFramePr>
          <p:nvPr/>
        </p:nvGraphicFramePr>
        <p:xfrm>
          <a:off x="4197350" y="5568950"/>
          <a:ext cx="4565650" cy="1219200"/>
        </p:xfrm>
        <a:graphic>
          <a:graphicData uri="http://schemas.openxmlformats.org/drawingml/2006/table">
            <a:tbl>
              <a:tblPr/>
              <a:tblGrid>
                <a:gridCol w="685800"/>
                <a:gridCol w="1219200"/>
                <a:gridCol w="833438"/>
                <a:gridCol w="914400"/>
                <a:gridCol w="912812"/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</a:rPr>
                        <a:t>A</a:t>
                      </a:r>
                      <a:endParaRPr kumimoji="0" lang="it-IT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γ</a:t>
                      </a:r>
                      <a:r>
                        <a:rPr kumimoji="0" lang="en-GB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el-GR" sz="1400" b="0" i="0" u="none" strike="noStrike" cap="none" normalizeH="0" baseline="-2500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γ</a:t>
                      </a:r>
                      <a:r>
                        <a:rPr kumimoji="0" lang="en-GB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it-IT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χ</a:t>
                      </a:r>
                      <a:r>
                        <a:rPr kumimoji="0" lang="en-GB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/ndf</a:t>
                      </a:r>
                      <a:endParaRPr kumimoji="0" lang="el-GR" sz="1400" b="0" i="0" u="none" strike="noStrike" cap="none" normalizeH="0" baseline="3000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</a:rPr>
                        <a:t>nero</a:t>
                      </a:r>
                      <a:endParaRPr kumimoji="0" lang="it-IT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</a:rPr>
                        <a:t>0.11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±0.01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</a:rPr>
                        <a:t>6.0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±0.4</a:t>
                      </a:r>
                      <a:endParaRPr kumimoji="0" lang="it-IT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</a:rPr>
                        <a:t>3.1</a:t>
                      </a: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</a:rPr>
                        <a:t>±0.5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</a:rPr>
                        <a:t>7.1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</a:rPr>
                        <a:t>rosso</a:t>
                      </a:r>
                      <a:endParaRPr kumimoji="0" lang="it-IT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</a:rPr>
                        <a:t>(2.3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±0.3) 10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-2</a:t>
                      </a:r>
                      <a:endParaRPr kumimoji="0" lang="it-IT" sz="1400" b="0" i="0" u="none" strike="noStrike" cap="none" normalizeH="0" baseline="3000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</a:rPr>
                        <a:t>5.9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±0.5</a:t>
                      </a:r>
                      <a:endParaRPr kumimoji="0" lang="it-IT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</a:rPr>
                        <a:t>2.6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±0.6</a:t>
                      </a:r>
                      <a:endParaRPr kumimoji="0" lang="it-IT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</a:rPr>
                        <a:t>6.8</a:t>
                      </a:r>
                      <a:endParaRPr kumimoji="0" lang="it-IT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</a:rPr>
                        <a:t>verde</a:t>
                      </a:r>
                      <a:endParaRPr kumimoji="0" lang="it-IT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</a:rPr>
                        <a:t>(5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±3) 10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</a:t>
                      </a:r>
                      <a:endParaRPr kumimoji="0" lang="it-IT" sz="1400" b="0" i="0" u="none" strike="noStrike" cap="none" normalizeH="0" baseline="3000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</a:rPr>
                        <a:t>8.1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±1.8</a:t>
                      </a:r>
                      <a:endParaRPr kumimoji="0" lang="it-IT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</a:rPr>
                        <a:t>4.7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±1.8</a:t>
                      </a:r>
                      <a:endParaRPr kumimoji="0" lang="it-IT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</a:rPr>
                        <a:t>10.</a:t>
                      </a:r>
                      <a:endParaRPr kumimoji="0" lang="it-IT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87496" name="Object 40"/>
          <p:cNvGraphicFramePr>
            <a:graphicFrameLocks noChangeAspect="1"/>
          </p:cNvGraphicFramePr>
          <p:nvPr/>
        </p:nvGraphicFramePr>
        <p:xfrm>
          <a:off x="1579564" y="6019801"/>
          <a:ext cx="2476500" cy="57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701" name="Equation" r:id="rId7" imgW="977760" imgH="228600" progId="Equation.3">
                  <p:embed/>
                </p:oleObj>
              </mc:Choice>
              <mc:Fallback>
                <p:oleObj name="Equation" r:id="rId7" imgW="9777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9564" y="6019801"/>
                        <a:ext cx="2476500" cy="579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7497" name="Rectangle 41"/>
          <p:cNvSpPr>
            <a:spLocks noChangeArrowheads="1"/>
          </p:cNvSpPr>
          <p:nvPr/>
        </p:nvSpPr>
        <p:spPr bwMode="auto">
          <a:xfrm>
            <a:off x="-4343399" y="5089526"/>
            <a:ext cx="4572000" cy="184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000"/>
              <a:t>|      0    |      1    |      2    |      3    |      4    |</a:t>
            </a:r>
          </a:p>
          <a:p>
            <a:pPr>
              <a:spcBef>
                <a:spcPct val="50000"/>
              </a:spcBef>
            </a:pPr>
            <a:r>
              <a:rPr lang="it-IT" sz="1000"/>
              <a:t>----------------------------------------------------------------------</a:t>
            </a:r>
          </a:p>
          <a:p>
            <a:pPr>
              <a:spcBef>
                <a:spcPct val="50000"/>
              </a:spcBef>
            </a:pPr>
            <a:r>
              <a:rPr lang="it-IT" sz="1000"/>
              <a:t>   0 |     0.1154       6.103       3.193     0.01591      0.4153</a:t>
            </a:r>
          </a:p>
          <a:p>
            <a:pPr>
              <a:spcBef>
                <a:spcPct val="50000"/>
              </a:spcBef>
            </a:pPr>
            <a:r>
              <a:rPr lang="it-IT" sz="1000"/>
              <a:t>   1 |    0.02368       5.969       2.625    0.003686      0.4678</a:t>
            </a:r>
          </a:p>
          <a:p>
            <a:pPr>
              <a:spcBef>
                <a:spcPct val="50000"/>
              </a:spcBef>
            </a:pPr>
            <a:r>
              <a:rPr lang="it-IT" sz="1000"/>
              <a:t>   2 |  0.0005424       8.195       4.732    0.000337        1.84</a:t>
            </a:r>
          </a:p>
          <a:p>
            <a:pPr>
              <a:spcBef>
                <a:spcPct val="50000"/>
              </a:spcBef>
            </a:pPr>
            <a:r>
              <a:rPr lang="it-IT" sz="1000"/>
              <a:t>   3 |          0           0           0           0           0</a:t>
            </a:r>
          </a:p>
          <a:p>
            <a:pPr>
              <a:spcBef>
                <a:spcPct val="50000"/>
              </a:spcBef>
            </a:pPr>
            <a:r>
              <a:rPr lang="it-IT" sz="1000"/>
              <a:t>   4 |          0           0           0           0           0</a:t>
            </a:r>
          </a:p>
          <a:p>
            <a:pPr>
              <a:spcBef>
                <a:spcPct val="50000"/>
              </a:spcBef>
            </a:pPr>
            <a:r>
              <a:rPr lang="it-IT" sz="1000"/>
              <a:t>   5 |          0           0           0           0           0</a:t>
            </a:r>
          </a:p>
        </p:txBody>
      </p:sp>
      <p:sp>
        <p:nvSpPr>
          <p:cNvPr id="787498" name="Rectangle 42"/>
          <p:cNvSpPr>
            <a:spLocks noChangeArrowheads="1"/>
          </p:cNvSpPr>
          <p:nvPr/>
        </p:nvSpPr>
        <p:spPr bwMode="auto">
          <a:xfrm>
            <a:off x="-4343399" y="6096001"/>
            <a:ext cx="457200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000"/>
              <a:t>|      5    |      6    |      7    |</a:t>
            </a:r>
          </a:p>
          <a:p>
            <a:pPr>
              <a:spcBef>
                <a:spcPct val="50000"/>
              </a:spcBef>
            </a:pPr>
            <a:r>
              <a:rPr lang="it-IT" sz="1000"/>
              <a:t>-------------------------------------------</a:t>
            </a:r>
          </a:p>
          <a:p>
            <a:pPr>
              <a:spcBef>
                <a:spcPct val="50000"/>
              </a:spcBef>
            </a:pPr>
            <a:r>
              <a:rPr lang="it-IT" sz="1000"/>
              <a:t>   0 |     0.5222       7.163        0.97</a:t>
            </a:r>
          </a:p>
          <a:p>
            <a:pPr>
              <a:spcBef>
                <a:spcPct val="50000"/>
              </a:spcBef>
            </a:pPr>
            <a:r>
              <a:rPr lang="it-IT" sz="1000"/>
              <a:t>   1 |     0.6212       6.823      0.9765</a:t>
            </a:r>
          </a:p>
          <a:p>
            <a:pPr>
              <a:spcBef>
                <a:spcPct val="50000"/>
              </a:spcBef>
            </a:pPr>
            <a:r>
              <a:rPr lang="it-IT" sz="1000"/>
              <a:t>   2 |      1.849       10.01      0.8663</a:t>
            </a:r>
          </a:p>
        </p:txBody>
      </p:sp>
      <p:sp>
        <p:nvSpPr>
          <p:cNvPr id="787499" name="Rectangle 43"/>
          <p:cNvSpPr>
            <a:spLocks noChangeArrowheads="1"/>
          </p:cNvSpPr>
          <p:nvPr/>
        </p:nvSpPr>
        <p:spPr bwMode="auto">
          <a:xfrm>
            <a:off x="-3048000" y="2286001"/>
            <a:ext cx="1775388" cy="245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000"/>
              <a:t>po p1 p2 e0 e1 e2 chi2 prob</a:t>
            </a:r>
          </a:p>
        </p:txBody>
      </p:sp>
      <p:sp>
        <p:nvSpPr>
          <p:cNvPr id="787500" name="Rectangle 44"/>
          <p:cNvSpPr>
            <a:spLocks noChangeArrowheads="1"/>
          </p:cNvSpPr>
          <p:nvPr/>
        </p:nvSpPr>
        <p:spPr bwMode="auto">
          <a:xfrm>
            <a:off x="-3048000" y="1676401"/>
            <a:ext cx="1775388" cy="245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000"/>
              <a:t>po p1 p2 e0 e1 e2 chi2 prob</a:t>
            </a:r>
          </a:p>
        </p:txBody>
      </p:sp>
      <p:grpSp>
        <p:nvGrpSpPr>
          <p:cNvPr id="787501" name="Group 45"/>
          <p:cNvGrpSpPr>
            <a:grpSpLocks/>
          </p:cNvGrpSpPr>
          <p:nvPr/>
        </p:nvGrpSpPr>
        <p:grpSpPr bwMode="auto">
          <a:xfrm>
            <a:off x="3046413" y="1066801"/>
            <a:ext cx="6402388" cy="4329113"/>
            <a:chOff x="1919" y="672"/>
            <a:chExt cx="4033" cy="2727"/>
          </a:xfrm>
        </p:grpSpPr>
        <p:pic>
          <p:nvPicPr>
            <p:cNvPr id="787502" name="Picture 46" descr="saafasciacentral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672"/>
              <a:ext cx="4032" cy="2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87503" name="Rectangle 47"/>
            <p:cNvSpPr>
              <a:spLocks noChangeArrowheads="1"/>
            </p:cNvSpPr>
            <p:nvPr/>
          </p:nvSpPr>
          <p:spPr bwMode="auto">
            <a:xfrm>
              <a:off x="3744" y="1024"/>
              <a:ext cx="2067" cy="110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b="1"/>
                <a:t>Turquoise	 0.3 G   &lt; B </a:t>
              </a:r>
              <a:br>
                <a:rPr lang="it-IT" b="1"/>
              </a:br>
              <a:r>
                <a:rPr lang="it-IT" b="1"/>
                <a:t>Yellow 	 0.22 G &lt; B &lt; 0.23 G</a:t>
              </a:r>
              <a:br>
                <a:rPr lang="it-IT" b="1"/>
              </a:br>
              <a:r>
                <a:rPr lang="it-IT" b="1"/>
                <a:t>Blue 	 0.21 G &lt; B &lt; 0.22 G</a:t>
              </a:r>
              <a:br>
                <a:rPr lang="it-IT" b="1"/>
              </a:br>
              <a:r>
                <a:rPr lang="it-IT" b="1"/>
                <a:t>Green 	 0.20 G &lt; B &lt; 0.21 G</a:t>
              </a:r>
              <a:br>
                <a:rPr lang="it-IT" b="1"/>
              </a:br>
              <a:r>
                <a:rPr lang="it-IT" b="1"/>
                <a:t>Red 	 0.19 G &lt; B &lt; 0.20 G</a:t>
              </a:r>
              <a:br>
                <a:rPr lang="it-IT" b="1"/>
              </a:br>
              <a:r>
                <a:rPr lang="it-IT" b="1"/>
                <a:t>Black	           B&lt;0.19 G  </a:t>
              </a:r>
            </a:p>
          </p:txBody>
        </p:sp>
        <p:sp>
          <p:nvSpPr>
            <p:cNvPr id="787504" name="Text Box 48"/>
            <p:cNvSpPr txBox="1">
              <a:spLocks noChangeArrowheads="1"/>
            </p:cNvSpPr>
            <p:nvPr/>
          </p:nvSpPr>
          <p:spPr bwMode="auto">
            <a:xfrm rot="16200000">
              <a:off x="1299" y="1712"/>
              <a:ext cx="1492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sz="2000" b="1"/>
                <a:t>P/(cm^2 sr GeV s)</a:t>
              </a:r>
            </a:p>
          </p:txBody>
        </p:sp>
        <p:sp>
          <p:nvSpPr>
            <p:cNvPr id="787505" name="Text Box 49"/>
            <p:cNvSpPr txBox="1">
              <a:spLocks noChangeArrowheads="1"/>
            </p:cNvSpPr>
            <p:nvPr/>
          </p:nvSpPr>
          <p:spPr bwMode="auto">
            <a:xfrm>
              <a:off x="2640" y="1008"/>
              <a:ext cx="682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b="1">
                  <a:solidFill>
                    <a:srgbClr val="FF0000"/>
                  </a:solidFill>
                </a:rPr>
                <a:t>Trapped</a:t>
              </a:r>
            </a:p>
          </p:txBody>
        </p:sp>
        <p:sp>
          <p:nvSpPr>
            <p:cNvPr id="787506" name="Text Box 50"/>
            <p:cNvSpPr txBox="1">
              <a:spLocks noChangeArrowheads="1"/>
            </p:cNvSpPr>
            <p:nvPr/>
          </p:nvSpPr>
          <p:spPr bwMode="auto">
            <a:xfrm>
              <a:off x="4656" y="2448"/>
              <a:ext cx="682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b="1">
                  <a:solidFill>
                    <a:srgbClr val="FF0000"/>
                  </a:solidFill>
                </a:rPr>
                <a:t>Galactic</a:t>
              </a:r>
            </a:p>
          </p:txBody>
        </p:sp>
        <p:sp>
          <p:nvSpPr>
            <p:cNvPr id="787507" name="Text Box 51"/>
            <p:cNvSpPr txBox="1">
              <a:spLocks noChangeArrowheads="1"/>
            </p:cNvSpPr>
            <p:nvPr/>
          </p:nvSpPr>
          <p:spPr bwMode="auto">
            <a:xfrm>
              <a:off x="4934" y="3146"/>
              <a:ext cx="40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/>
                <a:t>GeV</a:t>
              </a:r>
            </a:p>
          </p:txBody>
        </p:sp>
      </p:grpSp>
      <p:sp>
        <p:nvSpPr>
          <p:cNvPr id="787508" name="Rectangle 52"/>
          <p:cNvSpPr>
            <a:spLocks noChangeArrowheads="1"/>
          </p:cNvSpPr>
          <p:nvPr/>
        </p:nvSpPr>
        <p:spPr bwMode="auto">
          <a:xfrm>
            <a:off x="7169150" y="685801"/>
            <a:ext cx="2111277" cy="371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it-IT">
                <a:solidFill>
                  <a:srgbClr val="FFFFCC"/>
                </a:solidFill>
              </a:rPr>
              <a:t>Arxiv 0810.4980v1</a:t>
            </a:r>
          </a:p>
        </p:txBody>
      </p:sp>
    </p:spTree>
    <p:extLst>
      <p:ext uri="{BB962C8B-B14F-4D97-AF65-F5344CB8AC3E}">
        <p14:creationId xmlns:p14="http://schemas.microsoft.com/office/powerpoint/2010/main" val="25731328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Casolino, INFN &amp; University Roma Tor Vergata</a:t>
            </a:r>
          </a:p>
        </p:txBody>
      </p:sp>
      <p:sp>
        <p:nvSpPr>
          <p:cNvPr id="788482" name="Text Box 2"/>
          <p:cNvSpPr txBox="1">
            <a:spLocks noChangeArrowheads="1"/>
          </p:cNvSpPr>
          <p:nvPr/>
        </p:nvSpPr>
        <p:spPr bwMode="auto">
          <a:xfrm>
            <a:off x="1156963" y="152400"/>
            <a:ext cx="7179325" cy="957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it-IT" sz="2800" b="1">
                <a:solidFill>
                  <a:srgbClr val="FF0000"/>
                </a:solidFill>
              </a:rPr>
              <a:t>Trapped proton flux in the Van Allen belt </a:t>
            </a:r>
          </a:p>
          <a:p>
            <a:pPr algn="ctr"/>
            <a:r>
              <a:rPr lang="it-IT" sz="2800" b="1">
                <a:solidFill>
                  <a:srgbClr val="FF0000"/>
                </a:solidFill>
              </a:rPr>
              <a:t>        Comparison with models</a:t>
            </a:r>
          </a:p>
        </p:txBody>
      </p:sp>
      <p:pic>
        <p:nvPicPr>
          <p:cNvPr id="788483" name="Picture 3" descr="saaa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86200" y="381001"/>
            <a:ext cx="3048000" cy="206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484" name="Picture 4" descr="acr_belt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3048000" cy="217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485" name="Picture 5" descr="mappa_contour_s1_confronto_psb97_450k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1801"/>
            <a:ext cx="3067050" cy="208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486" name="Rectangle 6"/>
          <p:cNvSpPr>
            <a:spLocks noChangeArrowheads="1"/>
          </p:cNvSpPr>
          <p:nvPr/>
        </p:nvSpPr>
        <p:spPr bwMode="auto">
          <a:xfrm>
            <a:off x="-4343399" y="5089526"/>
            <a:ext cx="4572000" cy="184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000"/>
              <a:t>|      0    |      1    |      2    |      3    |      4    |</a:t>
            </a:r>
          </a:p>
          <a:p>
            <a:pPr>
              <a:spcBef>
                <a:spcPct val="50000"/>
              </a:spcBef>
            </a:pPr>
            <a:r>
              <a:rPr lang="it-IT" sz="1000"/>
              <a:t>----------------------------------------------------------------------</a:t>
            </a:r>
          </a:p>
          <a:p>
            <a:pPr>
              <a:spcBef>
                <a:spcPct val="50000"/>
              </a:spcBef>
            </a:pPr>
            <a:r>
              <a:rPr lang="it-IT" sz="1000"/>
              <a:t>   0 |     0.1154       6.103       3.193     0.01591      0.4153</a:t>
            </a:r>
          </a:p>
          <a:p>
            <a:pPr>
              <a:spcBef>
                <a:spcPct val="50000"/>
              </a:spcBef>
            </a:pPr>
            <a:r>
              <a:rPr lang="it-IT" sz="1000"/>
              <a:t>   1 |    0.02368       5.969       2.625    0.003686      0.4678</a:t>
            </a:r>
          </a:p>
          <a:p>
            <a:pPr>
              <a:spcBef>
                <a:spcPct val="50000"/>
              </a:spcBef>
            </a:pPr>
            <a:r>
              <a:rPr lang="it-IT" sz="1000"/>
              <a:t>   2 |  0.0005424       8.195       4.732    0.000337        1.84</a:t>
            </a:r>
          </a:p>
          <a:p>
            <a:pPr>
              <a:spcBef>
                <a:spcPct val="50000"/>
              </a:spcBef>
            </a:pPr>
            <a:r>
              <a:rPr lang="it-IT" sz="1000"/>
              <a:t>   3 |          0           0           0           0           0</a:t>
            </a:r>
          </a:p>
          <a:p>
            <a:pPr>
              <a:spcBef>
                <a:spcPct val="50000"/>
              </a:spcBef>
            </a:pPr>
            <a:r>
              <a:rPr lang="it-IT" sz="1000"/>
              <a:t>   4 |          0           0           0           0           0</a:t>
            </a:r>
          </a:p>
          <a:p>
            <a:pPr>
              <a:spcBef>
                <a:spcPct val="50000"/>
              </a:spcBef>
            </a:pPr>
            <a:r>
              <a:rPr lang="it-IT" sz="1000"/>
              <a:t>   5 |          0           0           0           0           0</a:t>
            </a:r>
          </a:p>
        </p:txBody>
      </p:sp>
      <p:sp>
        <p:nvSpPr>
          <p:cNvPr id="788487" name="Rectangle 7"/>
          <p:cNvSpPr>
            <a:spLocks noChangeArrowheads="1"/>
          </p:cNvSpPr>
          <p:nvPr/>
        </p:nvSpPr>
        <p:spPr bwMode="auto">
          <a:xfrm>
            <a:off x="-4343399" y="6096001"/>
            <a:ext cx="457200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000"/>
              <a:t>|      5    |      6    |      7    |</a:t>
            </a:r>
          </a:p>
          <a:p>
            <a:pPr>
              <a:spcBef>
                <a:spcPct val="50000"/>
              </a:spcBef>
            </a:pPr>
            <a:r>
              <a:rPr lang="it-IT" sz="1000"/>
              <a:t>-------------------------------------------</a:t>
            </a:r>
          </a:p>
          <a:p>
            <a:pPr>
              <a:spcBef>
                <a:spcPct val="50000"/>
              </a:spcBef>
            </a:pPr>
            <a:r>
              <a:rPr lang="it-IT" sz="1000"/>
              <a:t>   0 |     0.5222       7.163        0.97</a:t>
            </a:r>
          </a:p>
          <a:p>
            <a:pPr>
              <a:spcBef>
                <a:spcPct val="50000"/>
              </a:spcBef>
            </a:pPr>
            <a:r>
              <a:rPr lang="it-IT" sz="1000"/>
              <a:t>   1 |     0.6212       6.823      0.9765</a:t>
            </a:r>
          </a:p>
          <a:p>
            <a:pPr>
              <a:spcBef>
                <a:spcPct val="50000"/>
              </a:spcBef>
            </a:pPr>
            <a:r>
              <a:rPr lang="it-IT" sz="1000"/>
              <a:t>   2 |      1.849       10.01      0.8663</a:t>
            </a:r>
          </a:p>
        </p:txBody>
      </p:sp>
      <p:sp>
        <p:nvSpPr>
          <p:cNvPr id="788488" name="Rectangle 8"/>
          <p:cNvSpPr>
            <a:spLocks noChangeArrowheads="1"/>
          </p:cNvSpPr>
          <p:nvPr/>
        </p:nvSpPr>
        <p:spPr bwMode="auto">
          <a:xfrm>
            <a:off x="-3048000" y="2286001"/>
            <a:ext cx="1775388" cy="245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000"/>
              <a:t>po p1 p2 e0 e1 e2 chi2 prob</a:t>
            </a:r>
          </a:p>
        </p:txBody>
      </p:sp>
      <p:sp>
        <p:nvSpPr>
          <p:cNvPr id="788489" name="Rectangle 9"/>
          <p:cNvSpPr>
            <a:spLocks noChangeArrowheads="1"/>
          </p:cNvSpPr>
          <p:nvPr/>
        </p:nvSpPr>
        <p:spPr bwMode="auto">
          <a:xfrm>
            <a:off x="-3048000" y="1676401"/>
            <a:ext cx="1775388" cy="245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000"/>
              <a:t>po p1 p2 e0 e1 e2 chi2 prob</a:t>
            </a:r>
          </a:p>
        </p:txBody>
      </p:sp>
      <p:pic>
        <p:nvPicPr>
          <p:cNvPr id="788490" name="Picture 10" descr="comparison pamela 560-540km vs seles 550km media sempli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295400"/>
            <a:ext cx="5729288" cy="388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491" name="Text Box 11"/>
          <p:cNvSpPr txBox="1">
            <a:spLocks noChangeArrowheads="1"/>
          </p:cNvSpPr>
          <p:nvPr/>
        </p:nvSpPr>
        <p:spPr bwMode="auto">
          <a:xfrm>
            <a:off x="6372226" y="2663826"/>
            <a:ext cx="2615836" cy="1488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it-IT" b="1"/>
              <a:t>-6 –18 S –50 –70 W </a:t>
            </a:r>
          </a:p>
          <a:p>
            <a:pPr>
              <a:buFontTx/>
              <a:buChar char="•"/>
            </a:pPr>
            <a:r>
              <a:rPr lang="it-IT" b="1"/>
              <a:t>Pamela 540-560</a:t>
            </a:r>
          </a:p>
          <a:p>
            <a:r>
              <a:rPr lang="it-IT" b="1"/>
              <a:t>(M. Peroni’s thesis)</a:t>
            </a:r>
          </a:p>
          <a:p>
            <a:r>
              <a:rPr lang="it-IT" b="1"/>
              <a:t> </a:t>
            </a:r>
          </a:p>
          <a:p>
            <a:pPr>
              <a:buFontTx/>
              <a:buChar char="•"/>
            </a:pPr>
            <a:r>
              <a:rPr lang="it-IT" b="1">
                <a:solidFill>
                  <a:srgbClr val="FF0000"/>
                </a:solidFill>
              </a:rPr>
              <a:t>Model (Selesnick ’07)</a:t>
            </a:r>
            <a:endParaRPr lang="it-IT" b="1"/>
          </a:p>
        </p:txBody>
      </p:sp>
      <p:sp>
        <p:nvSpPr>
          <p:cNvPr id="788492" name="Rectangle 12"/>
          <p:cNvSpPr>
            <a:spLocks noChangeArrowheads="1"/>
          </p:cNvSpPr>
          <p:nvPr/>
        </p:nvSpPr>
        <p:spPr bwMode="auto">
          <a:xfrm>
            <a:off x="3497263" y="5516563"/>
            <a:ext cx="53959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/>
          <a:p>
            <a:r>
              <a:rPr lang="it-IT" sz="1400" b="1">
                <a:solidFill>
                  <a:srgbClr val="FFFFCC"/>
                </a:solidFill>
                <a:latin typeface="AdvTT219213d4" charset="0"/>
              </a:rPr>
              <a:t>Selesnick, Looper, Mewaldt, Sp Weath  5, S04003, 2007</a:t>
            </a:r>
          </a:p>
        </p:txBody>
      </p:sp>
      <p:sp>
        <p:nvSpPr>
          <p:cNvPr id="788493" name="Text Box 13"/>
          <p:cNvSpPr txBox="1">
            <a:spLocks noChangeArrowheads="1"/>
          </p:cNvSpPr>
          <p:nvPr/>
        </p:nvSpPr>
        <p:spPr bwMode="auto">
          <a:xfrm>
            <a:off x="8224839" y="2873375"/>
            <a:ext cx="184710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endParaRPr lang="it-IT"/>
          </a:p>
        </p:txBody>
      </p:sp>
      <p:sp>
        <p:nvSpPr>
          <p:cNvPr id="788494" name="Text Box 14"/>
          <p:cNvSpPr txBox="1">
            <a:spLocks noChangeArrowheads="1"/>
          </p:cNvSpPr>
          <p:nvPr/>
        </p:nvSpPr>
        <p:spPr bwMode="auto">
          <a:xfrm>
            <a:off x="0" y="5105400"/>
            <a:ext cx="2895600" cy="1449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  <a:buFont typeface="Wingdings" pitchFamily="2" charset="2"/>
              <a:buNone/>
            </a:pPr>
            <a:r>
              <a:rPr lang="en-GB">
                <a:solidFill>
                  <a:srgbClr val="FFFFCC"/>
                </a:solidFill>
                <a:latin typeface="Book Antiqua" pitchFamily="18" charset="0"/>
              </a:rPr>
              <a:t>Integral Pamela flux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  <a:buFont typeface="Wingdings" pitchFamily="2" charset="2"/>
              <a:buNone/>
            </a:pPr>
            <a:r>
              <a:rPr lang="en-GB">
                <a:solidFill>
                  <a:srgbClr val="FFFFCC"/>
                </a:solidFill>
                <a:latin typeface="Book Antiqua" pitchFamily="18" charset="0"/>
              </a:rPr>
              <a:t> (E&gt;35 MeV) 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  <a:buFont typeface="Wingdings" pitchFamily="2" charset="2"/>
              <a:buNone/>
            </a:pPr>
            <a:r>
              <a:rPr lang="en-GB">
                <a:solidFill>
                  <a:srgbClr val="FFFFCC"/>
                </a:solidFill>
                <a:latin typeface="Book Antiqua" pitchFamily="18" charset="0"/>
              </a:rPr>
              <a:t>(PSB97 plot by SPENVIS project, model by </a:t>
            </a:r>
            <a:r>
              <a:rPr lang="it-IT">
                <a:solidFill>
                  <a:srgbClr val="FFFFCC"/>
                </a:solidFill>
                <a:latin typeface="Book Antiqua" pitchFamily="18" charset="0"/>
              </a:rPr>
              <a:t>BIRA-IASB)</a:t>
            </a:r>
          </a:p>
        </p:txBody>
      </p:sp>
    </p:spTree>
    <p:extLst>
      <p:ext uri="{BB962C8B-B14F-4D97-AF65-F5344CB8AC3E}">
        <p14:creationId xmlns:p14="http://schemas.microsoft.com/office/powerpoint/2010/main" val="5083546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 descr="http://1.bp.blogspot.com/-n6gNBz0DX8E/TjswHqULiMI/AAAAAAAAAl0/FQ9mUb5EhLI/s1600/antiprotoni+cop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4" y="823913"/>
            <a:ext cx="7329487" cy="526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" name="Rectangle 1"/>
          <p:cNvSpPr>
            <a:spLocks noChangeArrowheads="1"/>
          </p:cNvSpPr>
          <p:nvPr/>
        </p:nvSpPr>
        <p:spPr bwMode="auto">
          <a:xfrm>
            <a:off x="250826" y="6092825"/>
            <a:ext cx="3681372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it-IT">
                <a:solidFill>
                  <a:schemeClr val="bg1"/>
                </a:solidFill>
              </a:rPr>
              <a:t>O. Adriani </a:t>
            </a:r>
            <a:r>
              <a:rPr lang="it-IT" i="1">
                <a:solidFill>
                  <a:schemeClr val="bg1"/>
                </a:solidFill>
              </a:rPr>
              <a:t>et al.</a:t>
            </a:r>
            <a:r>
              <a:rPr lang="it-IT">
                <a:solidFill>
                  <a:schemeClr val="bg1"/>
                </a:solidFill>
              </a:rPr>
              <a:t> 2011 </a:t>
            </a:r>
            <a:r>
              <a:rPr lang="it-IT" i="1">
                <a:solidFill>
                  <a:schemeClr val="bg1"/>
                </a:solidFill>
              </a:rPr>
              <a:t>ApJ</a:t>
            </a:r>
            <a:r>
              <a:rPr lang="it-IT">
                <a:solidFill>
                  <a:schemeClr val="bg1"/>
                </a:solidFill>
              </a:rPr>
              <a:t> </a:t>
            </a:r>
            <a:r>
              <a:rPr lang="it-IT" b="1">
                <a:solidFill>
                  <a:schemeClr val="bg1"/>
                </a:solidFill>
              </a:rPr>
              <a:t>737</a:t>
            </a:r>
            <a:r>
              <a:rPr lang="it-IT">
                <a:solidFill>
                  <a:schemeClr val="bg1"/>
                </a:solidFill>
              </a:rPr>
              <a:t> L29</a:t>
            </a:r>
          </a:p>
        </p:txBody>
      </p:sp>
      <p:sp>
        <p:nvSpPr>
          <p:cNvPr id="71683" name="TextBox 3"/>
          <p:cNvSpPr txBox="1">
            <a:spLocks noChangeArrowheads="1"/>
          </p:cNvSpPr>
          <p:nvPr/>
        </p:nvSpPr>
        <p:spPr bwMode="auto">
          <a:xfrm>
            <a:off x="539750" y="188914"/>
            <a:ext cx="81216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 sz="2800" dirty="0">
                <a:solidFill>
                  <a:schemeClr val="bg1"/>
                </a:solidFill>
              </a:rPr>
              <a:t>Stably trapped antiprotons in Earth</a:t>
            </a:r>
            <a:r>
              <a:rPr lang="it-IT" altLang="en-US" sz="2800" dirty="0">
                <a:solidFill>
                  <a:schemeClr val="bg1"/>
                </a:solidFill>
              </a:rPr>
              <a:t>’</a:t>
            </a:r>
            <a:r>
              <a:rPr lang="it-IT" sz="2800" dirty="0">
                <a:solidFill>
                  <a:schemeClr val="bg1"/>
                </a:solidFill>
              </a:rPr>
              <a:t>s radiation belt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31840" y="2780928"/>
            <a:ext cx="2880320" cy="707886"/>
          </a:xfrm>
          <a:prstGeom prst="rect">
            <a:avLst/>
          </a:prstGeom>
          <a:solidFill>
            <a:schemeClr val="bg1"/>
          </a:solidFill>
        </p:spPr>
        <p:txBody>
          <a:bodyPr lIns="91430" tIns="45715" rIns="91430" bIns="45715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2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ＭＳ Ｐゴシック" charset="0"/>
              </a:rPr>
              <a:t>Trapped antiprotons</a:t>
            </a:r>
          </a:p>
          <a:p>
            <a:pPr>
              <a:defRPr/>
            </a:pPr>
            <a:endParaRPr lang="en-US" sz="2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35896" y="4941168"/>
            <a:ext cx="4248472" cy="646321"/>
          </a:xfrm>
          <a:prstGeom prst="rect">
            <a:avLst/>
          </a:prstGeom>
          <a:solidFill>
            <a:schemeClr val="bg1"/>
          </a:solidFill>
        </p:spPr>
        <p:txBody>
          <a:bodyPr lIns="91430" tIns="45715" rIns="91430" bIns="45715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b="1" dirty="0">
                <a:ln w="11430"/>
                <a:solidFill>
                  <a:srgbClr val="00009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ＭＳ Ｐゴシック" charset="0"/>
              </a:rPr>
              <a:t>Secondary (reentrant albedo) antiprotons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28184" y="2996952"/>
            <a:ext cx="2016224" cy="954107"/>
          </a:xfrm>
          <a:prstGeom prst="rect">
            <a:avLst/>
          </a:prstGeom>
          <a:solidFill>
            <a:schemeClr val="bg1"/>
          </a:solidFill>
        </p:spPr>
        <p:txBody>
          <a:bodyPr lIns="91430" tIns="45715" rIns="91430" bIns="45715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endParaRPr lang="en-US" sz="1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  <a:ea typeface="ＭＳ Ｐゴシック" charset="0"/>
            </a:endParaRPr>
          </a:p>
          <a:p>
            <a:pPr>
              <a:defRPr/>
            </a:pPr>
            <a:endParaRPr lang="en-US" sz="1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  <a:ea typeface="ＭＳ Ｐゴシック" charset="0"/>
            </a:endParaRPr>
          </a:p>
          <a:p>
            <a:pPr>
              <a:defRPr/>
            </a:pPr>
            <a:endParaRPr lang="en-US" sz="1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  <a:ea typeface="ＭＳ Ｐゴシック" charset="0"/>
            </a:endParaRPr>
          </a:p>
          <a:p>
            <a:pPr>
              <a:defRPr/>
            </a:pPr>
            <a:r>
              <a:rPr lang="en-US" sz="1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ＭＳ Ｐゴシック" charset="0"/>
              </a:rPr>
              <a:t>Galactic antiprotons</a:t>
            </a:r>
          </a:p>
        </p:txBody>
      </p:sp>
    </p:spTree>
    <p:extLst>
      <p:ext uri="{BB962C8B-B14F-4D97-AF65-F5344CB8AC3E}">
        <p14:creationId xmlns:p14="http://schemas.microsoft.com/office/powerpoint/2010/main" val="328973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-387350"/>
            <a:ext cx="7289800" cy="728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4339061" y="4339173"/>
            <a:ext cx="137730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 anchor="ctr">
            <a:spAutoFit/>
          </a:bodyPr>
          <a:lstStyle/>
          <a:p>
            <a:pPr algn="ctr">
              <a:defRPr/>
            </a:pPr>
            <a:r>
              <a:rPr lang="en-US" sz="900" b="1" dirty="0" err="1">
                <a:solidFill>
                  <a:srgbClr val="FF3399"/>
                </a:solidFill>
                <a:latin typeface="Arial" charset="0"/>
                <a:ea typeface="ＭＳ Ｐゴシック" charset="0"/>
              </a:rPr>
              <a:t>ApJ</a:t>
            </a:r>
            <a:r>
              <a:rPr lang="en-US" sz="900" b="1" dirty="0">
                <a:solidFill>
                  <a:srgbClr val="FF3399"/>
                </a:solidFill>
                <a:latin typeface="Arial" charset="0"/>
                <a:ea typeface="ＭＳ Ｐゴシック" charset="0"/>
              </a:rPr>
              <a:t> </a:t>
            </a:r>
            <a:r>
              <a:rPr lang="it-IT" sz="900" b="1" dirty="0">
                <a:solidFill>
                  <a:srgbClr val="FF3399"/>
                </a:solidFill>
                <a:latin typeface="Arial" charset="0"/>
                <a:ea typeface="ＭＳ Ｐゴシック" charset="0"/>
              </a:rPr>
              <a:t>457, L 103 1996</a:t>
            </a:r>
          </a:p>
          <a:p>
            <a:pPr algn="ctr">
              <a:defRPr/>
            </a:pPr>
            <a:r>
              <a:rPr lang="it-IT" sz="900" b="1" dirty="0">
                <a:solidFill>
                  <a:srgbClr val="FF3399"/>
                </a:solidFill>
                <a:latin typeface="Arial" charset="0"/>
                <a:ea typeface="ＭＳ Ｐゴシック" charset="0"/>
              </a:rPr>
              <a:t>ApJ 532, 653, 2000 </a:t>
            </a:r>
            <a:r>
              <a:rPr lang="it-IT" sz="900" dirty="0">
                <a:solidFill>
                  <a:srgbClr val="FF3399"/>
                </a:solidFill>
                <a:latin typeface="Arial" charset="0"/>
                <a:ea typeface="ＭＳ Ｐゴシック" charset="0"/>
              </a:rPr>
              <a:t> </a:t>
            </a:r>
          </a:p>
          <a:p>
            <a:pPr algn="ctr">
              <a:defRPr/>
            </a:pPr>
            <a:r>
              <a:rPr lang="en-GB" altLang="ja-JP" sz="900" b="1" dirty="0">
                <a:solidFill>
                  <a:srgbClr val="FF3399"/>
                </a:solidFill>
                <a:latin typeface="Arial" charset="0"/>
                <a:ea typeface="ＭＳ Ｐゴシック" charset="0"/>
                <a:cs typeface="ＭＳ Ｐゴシック" charset="0"/>
              </a:rPr>
              <a:t>arXiv:0810.4994, PRL,</a:t>
            </a:r>
          </a:p>
          <a:p>
            <a:pPr algn="ctr">
              <a:defRPr/>
            </a:pPr>
            <a:r>
              <a:rPr lang="en-GB" altLang="ja-JP" sz="900" b="1" dirty="0">
                <a:solidFill>
                  <a:srgbClr val="FF3399"/>
                </a:solidFill>
                <a:latin typeface="Arial" charset="0"/>
                <a:ea typeface="ＭＳ Ｐゴシック" charset="0"/>
                <a:cs typeface="ＭＳ Ｐゴシック" charset="0"/>
              </a:rPr>
              <a:t> NJP11,105023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3409156" y="3442156"/>
            <a:ext cx="14366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 anchor="ctr">
            <a:spAutoFit/>
          </a:bodyPr>
          <a:lstStyle/>
          <a:p>
            <a:pPr>
              <a:defRPr/>
            </a:pPr>
            <a:r>
              <a:rPr lang="it-IT" altLang="ja-JP" sz="1000" b="1" dirty="0">
                <a:solidFill>
                  <a:srgbClr val="FFC000"/>
                </a:solidFill>
                <a:latin typeface="Arial" charset="0"/>
                <a:ea typeface="ＭＳ Ｐゴシック" charset="0"/>
                <a:cs typeface="ＭＳ Ｐゴシック" charset="0"/>
              </a:rPr>
              <a:t>arXiv:0810.4995,</a:t>
            </a:r>
          </a:p>
          <a:p>
            <a:pPr>
              <a:defRPr/>
            </a:pPr>
            <a:r>
              <a:rPr lang="it-IT" altLang="ja-JP" sz="1000" b="1" dirty="0">
                <a:solidFill>
                  <a:srgbClr val="FFC000"/>
                </a:solidFill>
                <a:latin typeface="Arial" charset="0"/>
                <a:ea typeface="ＭＳ Ｐゴシック" charset="0"/>
                <a:cs typeface="ＭＳ Ｐゴシック" charset="0"/>
              </a:rPr>
              <a:t>Nature, Astrop. Phys</a:t>
            </a: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6300789" y="2707627"/>
            <a:ext cx="1179223" cy="39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 anchor="ctr">
            <a:spAutoFit/>
          </a:bodyPr>
          <a:lstStyle/>
          <a:p>
            <a:pPr>
              <a:defRPr/>
            </a:pPr>
            <a:r>
              <a:rPr lang="it-IT" altLang="ja-JP" sz="1000" b="1" dirty="0">
                <a:latin typeface="Arial" charset="0"/>
                <a:ea typeface="ＭＳ Ｐゴシック" charset="0"/>
                <a:cs typeface="ＭＳ Ｐゴシック" charset="0"/>
              </a:rPr>
              <a:t>Science 2011</a:t>
            </a:r>
          </a:p>
          <a:p>
            <a:pPr>
              <a:defRPr/>
            </a:pPr>
            <a:r>
              <a:rPr lang="it-IT" altLang="ja-JP" sz="1000" b="1" dirty="0">
                <a:latin typeface="Arial" charset="0"/>
                <a:ea typeface="ＭＳ Ｐゴシック" charset="0"/>
                <a:cs typeface="ＭＳ Ｐゴシック" charset="0"/>
                <a:hlinkClick r:id="rId3" tooltip="Abstract"/>
              </a:rPr>
              <a:t>arXiv:1103.4055</a:t>
            </a:r>
            <a:r>
              <a:rPr lang="it-IT" altLang="ja-JP" sz="1000" b="1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067945" y="692696"/>
            <a:ext cx="1390124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 anchor="ctr">
            <a:spAutoFit/>
          </a:bodyPr>
          <a:lstStyle/>
          <a:p>
            <a:pPr algn="ctr"/>
            <a:r>
              <a:rPr lang="da-DK" altLang="ja-JP" sz="900" b="1" dirty="0">
                <a:solidFill>
                  <a:srgbClr val="FF5050"/>
                </a:solidFill>
              </a:rPr>
              <a:t>arXiv:0708.2587</a:t>
            </a:r>
          </a:p>
          <a:p>
            <a:pPr algn="ctr"/>
            <a:r>
              <a:rPr lang="da-DK" altLang="ja-JP" sz="900" b="1" dirty="0">
                <a:solidFill>
                  <a:srgbClr val="FF5050"/>
                </a:solidFill>
              </a:rPr>
              <a:t> 2008AdSpR..41..168C</a:t>
            </a:r>
            <a:endParaRPr lang="it-IT" altLang="ja-JP" sz="900" b="1" dirty="0">
              <a:solidFill>
                <a:srgbClr val="FF5050"/>
              </a:solidFill>
            </a:endParaRPr>
          </a:p>
          <a:p>
            <a:pPr algn="ctr"/>
            <a:r>
              <a:rPr lang="it-IT" altLang="ja-JP" sz="900" b="1" dirty="0">
                <a:solidFill>
                  <a:srgbClr val="FF5050"/>
                </a:solidFill>
              </a:rPr>
              <a:t>2008AdSpR..41.2037D</a:t>
            </a:r>
          </a:p>
          <a:p>
            <a:pPr algn="ctr"/>
            <a:r>
              <a:rPr lang="en-GB" altLang="ja-JP" sz="900" b="1" dirty="0">
                <a:solidFill>
                  <a:srgbClr val="FF5050"/>
                </a:solidFill>
              </a:rPr>
              <a:t>2008AdSpR..41.2043C</a:t>
            </a:r>
            <a:endParaRPr lang="it-IT" altLang="ja-JP" sz="900" b="1" dirty="0">
              <a:solidFill>
                <a:srgbClr val="FF5050"/>
              </a:solidFill>
            </a:endParaRPr>
          </a:p>
          <a:p>
            <a:pPr algn="ctr" eaLnBrk="0" hangingPunct="0"/>
            <a:endParaRPr lang="it-IT" altLang="ja-JP" sz="900" b="1" dirty="0">
              <a:solidFill>
                <a:srgbClr val="FF5050"/>
              </a:solidFill>
            </a:endParaRPr>
          </a:p>
        </p:txBody>
      </p:sp>
      <p:sp>
        <p:nvSpPr>
          <p:cNvPr id="20487" name="Text Box 9"/>
          <p:cNvSpPr txBox="1">
            <a:spLocks noChangeArrowheads="1"/>
          </p:cNvSpPr>
          <p:nvPr/>
        </p:nvSpPr>
        <p:spPr bwMode="auto">
          <a:xfrm>
            <a:off x="4062414" y="3113088"/>
            <a:ext cx="452437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1000">
                <a:solidFill>
                  <a:srgbClr val="FF0000"/>
                </a:solidFill>
                <a:latin typeface="Times New Roman" charset="0"/>
              </a:rPr>
              <a:t>Prl --</a:t>
            </a:r>
          </a:p>
        </p:txBody>
      </p:sp>
      <p:sp>
        <p:nvSpPr>
          <p:cNvPr id="33799" name="Rectangle 1"/>
          <p:cNvSpPr>
            <a:spLocks noChangeArrowheads="1"/>
          </p:cNvSpPr>
          <p:nvPr/>
        </p:nvSpPr>
        <p:spPr bwMode="auto">
          <a:xfrm>
            <a:off x="179389" y="549275"/>
            <a:ext cx="1800225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/>
          <a:p>
            <a:pPr>
              <a:lnSpc>
                <a:spcPct val="80000"/>
              </a:lnSpc>
            </a:pPr>
            <a:r>
              <a:rPr lang="en-GB" altLang="ja-JP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High </a:t>
            </a:r>
            <a:r>
              <a:rPr lang="en-GB" altLang="ja-JP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precision cosmic ray measurements challenge current models of production, acceleration and </a:t>
            </a:r>
            <a:r>
              <a:rPr lang="en-GB" altLang="ja-JP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propagation</a:t>
            </a:r>
          </a:p>
          <a:p>
            <a:pPr>
              <a:lnSpc>
                <a:spcPct val="80000"/>
              </a:lnSpc>
            </a:pPr>
            <a:endParaRPr lang="en-GB" altLang="ja-JP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endParaRPr lang="en-GB" altLang="ja-JP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endParaRPr lang="en-GB" altLang="ja-JP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en-GB" altLang="ja-JP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At all different scales</a:t>
            </a:r>
          </a:p>
          <a:p>
            <a:pPr>
              <a:lnSpc>
                <a:spcPct val="80000"/>
              </a:lnSpc>
            </a:pPr>
            <a:endParaRPr lang="en-GB" altLang="ja-JP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endParaRPr lang="en-GB" altLang="ja-JP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20" indent="-285720">
              <a:lnSpc>
                <a:spcPct val="80000"/>
              </a:lnSpc>
              <a:buFont typeface="Wingdings" pitchFamily="2" charset="2"/>
              <a:buChar char="à"/>
            </a:pPr>
            <a:r>
              <a:rPr lang="en-GB" altLang="ja-JP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Modeling</a:t>
            </a:r>
            <a:endParaRPr lang="en-GB" altLang="ja-JP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285720" indent="-285720">
              <a:lnSpc>
                <a:spcPct val="80000"/>
              </a:lnSpc>
              <a:buFont typeface="Wingdings" pitchFamily="2" charset="2"/>
              <a:buChar char="à"/>
            </a:pPr>
            <a:endParaRPr lang="en-GB" altLang="ja-JP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285720" indent="-285720">
              <a:lnSpc>
                <a:spcPct val="80000"/>
              </a:lnSpc>
              <a:buFont typeface="Wingdings" pitchFamily="2" charset="2"/>
              <a:buChar char="à"/>
            </a:pPr>
            <a:r>
              <a:rPr lang="en-GB" altLang="ja-JP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Dose and risk estimation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5796136" y="692696"/>
            <a:ext cx="3024336" cy="451406"/>
          </a:xfrm>
          <a:prstGeom prst="rect">
            <a:avLst/>
          </a:prstGeom>
        </p:spPr>
        <p:txBody>
          <a:bodyPr wrap="square" lIns="91430" tIns="45715" rIns="91430" bIns="45715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ct val="80000"/>
              </a:lnSpc>
              <a:defRPr/>
            </a:pPr>
            <a:r>
              <a:rPr lang="en-GB" altLang="ja-JP" sz="28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Pamela results</a:t>
            </a:r>
            <a:endParaRPr lang="en-GB" altLang="ja-JP" sz="2800" b="1" i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45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676650"/>
            <a:ext cx="4191000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288925" y="762001"/>
            <a:ext cx="3368675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it-IT" sz="2000" b="1">
                <a:solidFill>
                  <a:srgbClr val="FFFFCC"/>
                </a:solidFill>
                <a:latin typeface="Times New Roman" pitchFamily="18" charset="0"/>
              </a:rPr>
              <a:t>Montecarlo efficency for cuts</a:t>
            </a:r>
          </a:p>
          <a:p>
            <a:pPr eaLnBrk="1" hangingPunct="1">
              <a:buFontTx/>
              <a:buChar char="•"/>
            </a:pPr>
            <a:r>
              <a:rPr lang="it-IT" sz="2000" b="1">
                <a:solidFill>
                  <a:srgbClr val="FFFFCC"/>
                </a:solidFill>
                <a:latin typeface="Times New Roman" pitchFamily="18" charset="0"/>
              </a:rPr>
              <a:t>Trigger efficiency</a:t>
            </a:r>
          </a:p>
          <a:p>
            <a:pPr eaLnBrk="1" hangingPunct="1">
              <a:buFontTx/>
              <a:buChar char="•"/>
            </a:pPr>
            <a:r>
              <a:rPr lang="it-IT" sz="2000" b="1">
                <a:solidFill>
                  <a:srgbClr val="FFFFCC"/>
                </a:solidFill>
                <a:latin typeface="Times New Roman" pitchFamily="18" charset="0"/>
              </a:rPr>
              <a:t>Tracking efficiency</a:t>
            </a:r>
          </a:p>
          <a:p>
            <a:pPr eaLnBrk="1" hangingPunct="1">
              <a:buFontTx/>
              <a:buChar char="•"/>
            </a:pPr>
            <a:r>
              <a:rPr lang="it-IT" sz="2000" b="1">
                <a:solidFill>
                  <a:srgbClr val="FFFFCC"/>
                </a:solidFill>
                <a:latin typeface="Times New Roman" pitchFamily="18" charset="0"/>
              </a:rPr>
              <a:t>Multiple Scattering</a:t>
            </a:r>
          </a:p>
          <a:p>
            <a:pPr eaLnBrk="1" hangingPunct="1">
              <a:buFontTx/>
              <a:buChar char="•"/>
            </a:pPr>
            <a:r>
              <a:rPr lang="it-IT" sz="2000" b="1">
                <a:solidFill>
                  <a:srgbClr val="FFFFCC"/>
                </a:solidFill>
                <a:latin typeface="Times New Roman" pitchFamily="18" charset="0"/>
              </a:rPr>
              <a:t>Correction for energy loss in det</a:t>
            </a:r>
          </a:p>
          <a:p>
            <a:pPr eaLnBrk="1" hangingPunct="1">
              <a:buFontTx/>
              <a:buChar char="•"/>
            </a:pPr>
            <a:r>
              <a:rPr lang="it-IT" sz="2000" b="1">
                <a:solidFill>
                  <a:srgbClr val="FFFFCC"/>
                </a:solidFill>
                <a:latin typeface="Times New Roman" pitchFamily="18" charset="0"/>
              </a:rPr>
              <a:t>Back scattering…</a:t>
            </a:r>
          </a:p>
          <a:p>
            <a:pPr eaLnBrk="1" hangingPunct="1">
              <a:buFontTx/>
              <a:buChar char="•"/>
            </a:pPr>
            <a:r>
              <a:rPr lang="it-IT" sz="2000" b="1">
                <a:solidFill>
                  <a:srgbClr val="FFFFCC"/>
                </a:solidFill>
                <a:latin typeface="Times New Roman" pitchFamily="18" charset="0"/>
              </a:rPr>
              <a:t>Systematics under close investigation, currently   </a:t>
            </a:r>
          </a:p>
          <a:p>
            <a:pPr eaLnBrk="1" hangingPunct="1"/>
            <a:r>
              <a:rPr lang="it-IT" sz="2000" b="1">
                <a:solidFill>
                  <a:srgbClr val="FFFFCC"/>
                </a:solidFill>
                <a:latin typeface="Times New Roman" pitchFamily="18" charset="0"/>
              </a:rPr>
              <a:t>about 1-2% uncertainty on abs flux. </a:t>
            </a: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04800" y="4495801"/>
            <a:ext cx="4091997" cy="267764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 b="1">
                <a:solidFill>
                  <a:srgbClr val="FF0000"/>
                </a:solidFill>
                <a:latin typeface="Times New Roman" pitchFamily="18" charset="0"/>
              </a:rPr>
              <a:t>Selection criteria</a:t>
            </a:r>
            <a:r>
              <a:rPr lang="it-IT" b="1">
                <a:solidFill>
                  <a:srgbClr val="FFFFCC"/>
                </a:solidFill>
                <a:latin typeface="Times New Roman" pitchFamily="18" charset="0"/>
              </a:rPr>
              <a:t> </a:t>
            </a:r>
          </a:p>
          <a:p>
            <a:pPr eaLnBrk="1" hangingPunct="1"/>
            <a:r>
              <a:rPr lang="it-IT" b="1">
                <a:solidFill>
                  <a:srgbClr val="FFFFCC"/>
                </a:solidFill>
                <a:latin typeface="Times New Roman" pitchFamily="18" charset="0"/>
              </a:rPr>
              <a:t>Fitted, single  track</a:t>
            </a:r>
          </a:p>
          <a:p>
            <a:pPr eaLnBrk="1" hangingPunct="1"/>
            <a:r>
              <a:rPr lang="it-IT" b="1">
                <a:solidFill>
                  <a:srgbClr val="FFFFCC"/>
                </a:solidFill>
                <a:latin typeface="Times New Roman" pitchFamily="18" charset="0"/>
              </a:rPr>
              <a:t>High lever arm, Nx                  </a:t>
            </a:r>
          </a:p>
          <a:p>
            <a:pPr eaLnBrk="1" hangingPunct="1"/>
            <a:r>
              <a:rPr lang="it-IT" b="1">
                <a:solidFill>
                  <a:srgbClr val="FFFFCC"/>
                </a:solidFill>
                <a:latin typeface="Times New Roman" pitchFamily="18" charset="0"/>
              </a:rPr>
              <a:t>Rigidity R&gt;0</a:t>
            </a:r>
          </a:p>
          <a:p>
            <a:pPr eaLnBrk="1" hangingPunct="1"/>
            <a:r>
              <a:rPr lang="it-IT" b="1">
                <a:solidFill>
                  <a:srgbClr val="FFFFCC"/>
                </a:solidFill>
                <a:latin typeface="Times New Roman" pitchFamily="18" charset="0"/>
              </a:rPr>
              <a:t>Beta&gt;.2</a:t>
            </a:r>
          </a:p>
          <a:p>
            <a:pPr eaLnBrk="1" hangingPunct="1"/>
            <a:r>
              <a:rPr lang="it-IT" b="1">
                <a:solidFill>
                  <a:srgbClr val="FFFFCC"/>
                </a:solidFill>
                <a:latin typeface="Times New Roman" pitchFamily="18" charset="0"/>
              </a:rPr>
              <a:t>No anti</a:t>
            </a:r>
          </a:p>
          <a:p>
            <a:pPr eaLnBrk="1" hangingPunct="1"/>
            <a:endParaRPr lang="it-IT" b="1">
              <a:solidFill>
                <a:srgbClr val="FFFFCC"/>
              </a:solidFill>
              <a:latin typeface="Times New Roman" pitchFamily="18" charset="0"/>
            </a:endParaRPr>
          </a:p>
        </p:txBody>
      </p:sp>
      <p:grpSp>
        <p:nvGrpSpPr>
          <p:cNvPr id="49156" name="Group 5"/>
          <p:cNvGrpSpPr>
            <a:grpSpLocks/>
          </p:cNvGrpSpPr>
          <p:nvPr/>
        </p:nvGrpSpPr>
        <p:grpSpPr bwMode="auto">
          <a:xfrm>
            <a:off x="4732339" y="685800"/>
            <a:ext cx="4259262" cy="2743200"/>
            <a:chOff x="2496" y="192"/>
            <a:chExt cx="2683" cy="1728"/>
          </a:xfrm>
        </p:grpSpPr>
        <p:pic>
          <p:nvPicPr>
            <p:cNvPr id="49171" name="Picture 6" descr="betarig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192"/>
              <a:ext cx="2683" cy="1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09" name="Text Box 7"/>
            <p:cNvSpPr txBox="1">
              <a:spLocks noChangeArrowheads="1"/>
            </p:cNvSpPr>
            <p:nvPr/>
          </p:nvSpPr>
          <p:spPr bwMode="auto">
            <a:xfrm>
              <a:off x="4320" y="1152"/>
              <a:ext cx="50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it-IT">
                  <a:latin typeface="Times New Roman" charset="0"/>
                </a:rPr>
                <a:t>albedo</a:t>
              </a:r>
            </a:p>
          </p:txBody>
        </p:sp>
        <p:sp>
          <p:nvSpPr>
            <p:cNvPr id="37910" name="Line 8"/>
            <p:cNvSpPr>
              <a:spLocks noChangeShapeType="1"/>
            </p:cNvSpPr>
            <p:nvPr/>
          </p:nvSpPr>
          <p:spPr bwMode="auto">
            <a:xfrm>
              <a:off x="2784" y="1056"/>
              <a:ext cx="216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37911" name="Text Box 9"/>
            <p:cNvSpPr txBox="1">
              <a:spLocks noChangeArrowheads="1"/>
            </p:cNvSpPr>
            <p:nvPr/>
          </p:nvSpPr>
          <p:spPr bwMode="auto">
            <a:xfrm>
              <a:off x="4262" y="807"/>
              <a:ext cx="645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it-IT">
                  <a:latin typeface="Times New Roman" charset="0"/>
                </a:rPr>
                <a:t>particles </a:t>
              </a:r>
            </a:p>
          </p:txBody>
        </p:sp>
        <p:sp>
          <p:nvSpPr>
            <p:cNvPr id="37912" name="Text Box 10"/>
            <p:cNvSpPr txBox="1">
              <a:spLocks noChangeArrowheads="1"/>
            </p:cNvSpPr>
            <p:nvPr/>
          </p:nvSpPr>
          <p:spPr bwMode="auto">
            <a:xfrm>
              <a:off x="2774" y="807"/>
              <a:ext cx="82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it-IT">
                  <a:latin typeface="Times New Roman" charset="0"/>
                </a:rPr>
                <a:t>antiparticles</a:t>
              </a:r>
            </a:p>
          </p:txBody>
        </p:sp>
        <p:sp>
          <p:nvSpPr>
            <p:cNvPr id="37913" name="Line 11"/>
            <p:cNvSpPr>
              <a:spLocks noChangeShapeType="1"/>
            </p:cNvSpPr>
            <p:nvPr/>
          </p:nvSpPr>
          <p:spPr bwMode="auto">
            <a:xfrm>
              <a:off x="3840" y="384"/>
              <a:ext cx="0" cy="15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37914" name="Text Box 12"/>
            <p:cNvSpPr txBox="1">
              <a:spLocks noChangeArrowheads="1"/>
            </p:cNvSpPr>
            <p:nvPr/>
          </p:nvSpPr>
          <p:spPr bwMode="auto">
            <a:xfrm>
              <a:off x="2832" y="1104"/>
              <a:ext cx="50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it-IT">
                  <a:latin typeface="Times New Roman" charset="0"/>
                </a:rPr>
                <a:t>albedo</a:t>
              </a:r>
            </a:p>
          </p:txBody>
        </p:sp>
        <p:sp>
          <p:nvSpPr>
            <p:cNvPr id="37915" name="Text Box 13"/>
            <p:cNvSpPr txBox="1">
              <a:spLocks noChangeArrowheads="1"/>
            </p:cNvSpPr>
            <p:nvPr/>
          </p:nvSpPr>
          <p:spPr bwMode="auto">
            <a:xfrm>
              <a:off x="2832" y="1296"/>
              <a:ext cx="645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it-IT">
                  <a:latin typeface="Times New Roman" charset="0"/>
                </a:rPr>
                <a:t>particles </a:t>
              </a:r>
            </a:p>
          </p:txBody>
        </p:sp>
        <p:sp>
          <p:nvSpPr>
            <p:cNvPr id="37916" name="Text Box 14"/>
            <p:cNvSpPr txBox="1">
              <a:spLocks noChangeArrowheads="1"/>
            </p:cNvSpPr>
            <p:nvPr/>
          </p:nvSpPr>
          <p:spPr bwMode="auto">
            <a:xfrm>
              <a:off x="4224" y="1344"/>
              <a:ext cx="82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it-IT">
                  <a:latin typeface="Times New Roman" charset="0"/>
                </a:rPr>
                <a:t>antiparticles</a:t>
              </a:r>
            </a:p>
          </p:txBody>
        </p:sp>
      </p:grpSp>
      <p:sp>
        <p:nvSpPr>
          <p:cNvPr id="37894" name="Rectangle 15"/>
          <p:cNvSpPr>
            <a:spLocks noChangeArrowheads="1"/>
          </p:cNvSpPr>
          <p:nvPr/>
        </p:nvSpPr>
        <p:spPr bwMode="auto">
          <a:xfrm>
            <a:off x="619125" y="-98424"/>
            <a:ext cx="7086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pPr algn="ctr">
              <a:defRPr/>
            </a:pPr>
            <a:r>
              <a:rPr lang="it-IT" sz="4000">
                <a:solidFill>
                  <a:srgbClr val="FF0000"/>
                </a:solidFill>
                <a:latin typeface="Times New Roman" charset="0"/>
                <a:ea typeface="ＭＳ Ｐゴシック" charset="0"/>
              </a:rPr>
              <a:t>Proton and Helium  Absolute flux</a:t>
            </a:r>
          </a:p>
        </p:txBody>
      </p:sp>
      <p:sp>
        <p:nvSpPr>
          <p:cNvPr id="37895" name="Text Box 16"/>
          <p:cNvSpPr txBox="1">
            <a:spLocks noChangeArrowheads="1"/>
          </p:cNvSpPr>
          <p:nvPr/>
        </p:nvSpPr>
        <p:spPr bwMode="auto">
          <a:xfrm rot="-5400000">
            <a:off x="2805919" y="5031864"/>
            <a:ext cx="2527275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mtClean="0">
                <a:solidFill>
                  <a:srgbClr val="FFFFCC"/>
                </a:solidFill>
                <a:latin typeface="Times New Roman" charset="0"/>
              </a:rPr>
              <a:t>Energy loss from tracker </a:t>
            </a:r>
          </a:p>
        </p:txBody>
      </p:sp>
      <p:sp>
        <p:nvSpPr>
          <p:cNvPr id="37896" name="Rectangle 17"/>
          <p:cNvSpPr>
            <a:spLocks noChangeArrowheads="1"/>
          </p:cNvSpPr>
          <p:nvPr/>
        </p:nvSpPr>
        <p:spPr bwMode="auto">
          <a:xfrm>
            <a:off x="5486400" y="5791200"/>
            <a:ext cx="76200" cy="76200"/>
          </a:xfrm>
          <a:prstGeom prst="rect">
            <a:avLst/>
          </a:prstGeom>
          <a:solidFill>
            <a:srgbClr val="00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 anchor="ctr"/>
          <a:lstStyle/>
          <a:p>
            <a:endParaRPr lang="en-US"/>
          </a:p>
        </p:txBody>
      </p:sp>
      <p:pic>
        <p:nvPicPr>
          <p:cNvPr id="49160" name="Picture 18" descr="dedx_bi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3657600"/>
            <a:ext cx="4724400" cy="287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8" name="Text Box 19"/>
          <p:cNvSpPr txBox="1">
            <a:spLocks noChangeArrowheads="1"/>
          </p:cNvSpPr>
          <p:nvPr/>
        </p:nvSpPr>
        <p:spPr bwMode="auto">
          <a:xfrm>
            <a:off x="5470525" y="5395913"/>
            <a:ext cx="312886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b="1">
                <a:latin typeface="Times New Roman" charset="0"/>
              </a:rPr>
              <a:t>p</a:t>
            </a:r>
          </a:p>
        </p:txBody>
      </p:sp>
      <p:sp>
        <p:nvSpPr>
          <p:cNvPr id="37899" name="Text Box 20"/>
          <p:cNvSpPr txBox="1">
            <a:spLocks noChangeArrowheads="1"/>
          </p:cNvSpPr>
          <p:nvPr/>
        </p:nvSpPr>
        <p:spPr bwMode="auto">
          <a:xfrm>
            <a:off x="5546725" y="4760914"/>
            <a:ext cx="2682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1200" b="1">
                <a:latin typeface="Times New Roman" charset="0"/>
              </a:rPr>
              <a:t>d</a:t>
            </a:r>
          </a:p>
        </p:txBody>
      </p:sp>
      <p:sp>
        <p:nvSpPr>
          <p:cNvPr id="37900" name="Text Box 21"/>
          <p:cNvSpPr txBox="1">
            <a:spLocks noChangeArrowheads="1"/>
          </p:cNvSpPr>
          <p:nvPr/>
        </p:nvSpPr>
        <p:spPr bwMode="auto">
          <a:xfrm>
            <a:off x="6461125" y="5421313"/>
            <a:ext cx="4016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1400" b="1">
                <a:latin typeface="Times New Roman" charset="0"/>
              </a:rPr>
              <a:t>He</a:t>
            </a:r>
          </a:p>
        </p:txBody>
      </p:sp>
      <p:sp>
        <p:nvSpPr>
          <p:cNvPr id="37901" name="Text Box 22"/>
          <p:cNvSpPr txBox="1">
            <a:spLocks noChangeArrowheads="1"/>
          </p:cNvSpPr>
          <p:nvPr/>
        </p:nvSpPr>
        <p:spPr bwMode="auto">
          <a:xfrm>
            <a:off x="6613526" y="4913313"/>
            <a:ext cx="3286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1200" b="1">
                <a:latin typeface="Times New Roman" charset="0"/>
              </a:rPr>
              <a:t>Li</a:t>
            </a:r>
          </a:p>
        </p:txBody>
      </p:sp>
      <p:sp>
        <p:nvSpPr>
          <p:cNvPr id="37902" name="Text Box 23"/>
          <p:cNvSpPr txBox="1">
            <a:spLocks noChangeArrowheads="1"/>
          </p:cNvSpPr>
          <p:nvPr/>
        </p:nvSpPr>
        <p:spPr bwMode="auto">
          <a:xfrm>
            <a:off x="6324600" y="6521450"/>
            <a:ext cx="2365243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>
                <a:solidFill>
                  <a:srgbClr val="FFFFCC"/>
                </a:solidFill>
                <a:latin typeface="Times New Roman" charset="0"/>
              </a:rPr>
              <a:t>Rigidity (from Tracker)</a:t>
            </a:r>
          </a:p>
        </p:txBody>
      </p:sp>
      <p:sp>
        <p:nvSpPr>
          <p:cNvPr id="37903" name="Text Box 24"/>
          <p:cNvSpPr txBox="1">
            <a:spLocks noChangeArrowheads="1"/>
          </p:cNvSpPr>
          <p:nvPr/>
        </p:nvSpPr>
        <p:spPr bwMode="auto">
          <a:xfrm rot="-5384581">
            <a:off x="3342295" y="2003708"/>
            <a:ext cx="2338762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>
                <a:solidFill>
                  <a:srgbClr val="FFFFCC"/>
                </a:solidFill>
                <a:latin typeface="Times New Roman" charset="0"/>
              </a:rPr>
              <a:t>Beta = v/c (from TOF) </a:t>
            </a:r>
          </a:p>
        </p:txBody>
      </p:sp>
      <p:sp>
        <p:nvSpPr>
          <p:cNvPr id="37904" name="Text Box 25"/>
          <p:cNvSpPr txBox="1">
            <a:spLocks noChangeArrowheads="1"/>
          </p:cNvSpPr>
          <p:nvPr/>
        </p:nvSpPr>
        <p:spPr bwMode="auto">
          <a:xfrm>
            <a:off x="6324600" y="3352800"/>
            <a:ext cx="2365243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>
                <a:solidFill>
                  <a:srgbClr val="FFFFCC"/>
                </a:solidFill>
                <a:latin typeface="Times New Roman" charset="0"/>
              </a:rPr>
              <a:t>Rigidity (from Tracker)</a:t>
            </a:r>
          </a:p>
        </p:txBody>
      </p:sp>
      <p:pic>
        <p:nvPicPr>
          <p:cNvPr id="49168" name="Picture 26" descr="dedxcu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3657600"/>
            <a:ext cx="4876800" cy="312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6" name="Text Box 27"/>
          <p:cNvSpPr txBox="1">
            <a:spLocks noChangeArrowheads="1"/>
          </p:cNvSpPr>
          <p:nvPr/>
        </p:nvSpPr>
        <p:spPr bwMode="auto">
          <a:xfrm>
            <a:off x="5343525" y="48895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2400">
                <a:latin typeface="Times New Roman" charset="0"/>
              </a:rPr>
              <a:t>p</a:t>
            </a:r>
          </a:p>
        </p:txBody>
      </p:sp>
      <p:sp>
        <p:nvSpPr>
          <p:cNvPr id="37907" name="Text Box 28"/>
          <p:cNvSpPr txBox="1">
            <a:spLocks noChangeArrowheads="1"/>
          </p:cNvSpPr>
          <p:nvPr/>
        </p:nvSpPr>
        <p:spPr bwMode="auto">
          <a:xfrm>
            <a:off x="6300788" y="5132388"/>
            <a:ext cx="539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2400">
                <a:latin typeface="Times New Roman" charset="0"/>
              </a:rPr>
              <a:t>He</a:t>
            </a:r>
          </a:p>
        </p:txBody>
      </p:sp>
    </p:spTree>
    <p:extLst>
      <p:ext uri="{BB962C8B-B14F-4D97-AF65-F5344CB8AC3E}">
        <p14:creationId xmlns:p14="http://schemas.microsoft.com/office/powerpoint/2010/main" val="33580635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Footer Placeholder 3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873" indent="-28572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82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34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187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40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492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45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797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mtClean="0">
                <a:solidFill>
                  <a:srgbClr val="FFFFCC"/>
                </a:solidFill>
              </a:rPr>
              <a:t>M. Casolino, INFN &amp; University Roma Tor Vergata</a:t>
            </a:r>
          </a:p>
        </p:txBody>
      </p:sp>
      <p:sp>
        <p:nvSpPr>
          <p:cNvPr id="83971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112643" name="Picture 3" descr="BUR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7675"/>
            <a:ext cx="9144000" cy="641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3" name="Text Box 4"/>
          <p:cNvSpPr txBox="1">
            <a:spLocks noChangeArrowheads="1"/>
          </p:cNvSpPr>
          <p:nvPr/>
        </p:nvSpPr>
        <p:spPr bwMode="auto">
          <a:xfrm>
            <a:off x="1763688" y="431799"/>
            <a:ext cx="7304112" cy="6986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buFontTx/>
              <a:buChar char="•"/>
            </a:pPr>
            <a:r>
              <a:rPr lang="it-IT" b="1" dirty="0">
                <a:solidFill>
                  <a:srgbClr val="FF0000"/>
                </a:solidFill>
                <a:latin typeface="Times New Roman" pitchFamily="18" charset="0"/>
              </a:rPr>
              <a:t>Pamela is operating successfully in space</a:t>
            </a:r>
          </a:p>
          <a:p>
            <a:pPr algn="r" eaLnBrk="1" hangingPunct="1">
              <a:buFontTx/>
              <a:buChar char="•"/>
            </a:pPr>
            <a:endParaRPr lang="it-IT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r" eaLnBrk="1" hangingPunct="1">
              <a:buFontTx/>
              <a:buChar char="•"/>
            </a:pPr>
            <a:r>
              <a:rPr lang="it-IT" b="1" dirty="0">
                <a:solidFill>
                  <a:srgbClr val="FF0000"/>
                </a:solidFill>
                <a:latin typeface="Times New Roman" pitchFamily="18" charset="0"/>
              </a:rPr>
              <a:t>Expected three years of operations –   survived </a:t>
            </a: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</a:rPr>
              <a:t>almost seven! </a:t>
            </a:r>
            <a:endParaRPr lang="it-IT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r" eaLnBrk="1" hangingPunct="1">
              <a:buFontTx/>
              <a:buChar char="•"/>
            </a:pPr>
            <a:r>
              <a:rPr lang="it-IT" b="1" dirty="0">
                <a:solidFill>
                  <a:srgbClr val="FF0000"/>
                </a:solidFill>
                <a:latin typeface="Times New Roman" pitchFamily="18" charset="0"/>
              </a:rPr>
              <a:t>Mission prolonged  1 more year</a:t>
            </a:r>
            <a:endParaRPr lang="it-IT" b="1" baseline="30000" dirty="0">
              <a:solidFill>
                <a:srgbClr val="FF0000"/>
              </a:solidFill>
              <a:latin typeface="Times New Roman" pitchFamily="18" charset="0"/>
            </a:endParaRPr>
          </a:p>
          <a:p>
            <a:pPr algn="r" eaLnBrk="1" hangingPunct="1">
              <a:buFontTx/>
              <a:buChar char="•"/>
            </a:pPr>
            <a:endParaRPr lang="it-IT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r" eaLnBrk="1" hangingPunct="1">
              <a:buFontTx/>
              <a:buChar char="•"/>
            </a:pPr>
            <a:r>
              <a:rPr lang="it-IT" b="1" dirty="0">
                <a:solidFill>
                  <a:srgbClr val="FF0000"/>
                </a:solidFill>
                <a:latin typeface="Times New Roman" pitchFamily="18" charset="0"/>
              </a:rPr>
              <a:t>Hope to </a:t>
            </a: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</a:rPr>
              <a:t>continue measure </a:t>
            </a:r>
            <a:r>
              <a:rPr lang="it-IT" b="1" dirty="0">
                <a:solidFill>
                  <a:srgbClr val="FF0000"/>
                </a:solidFill>
                <a:latin typeface="Times New Roman" pitchFamily="18" charset="0"/>
              </a:rPr>
              <a:t>in the 24</a:t>
            </a:r>
            <a:r>
              <a:rPr lang="it-IT" b="1" baseline="30000" dirty="0">
                <a:solidFill>
                  <a:srgbClr val="FF0000"/>
                </a:solidFill>
                <a:latin typeface="Times New Roman" pitchFamily="18" charset="0"/>
              </a:rPr>
              <a:t>th </a:t>
            </a:r>
            <a:r>
              <a:rPr lang="it-IT" b="1" dirty="0">
                <a:solidFill>
                  <a:srgbClr val="FF0000"/>
                </a:solidFill>
                <a:latin typeface="Times New Roman" pitchFamily="18" charset="0"/>
              </a:rPr>
              <a:t>solar cycle</a:t>
            </a:r>
          </a:p>
          <a:p>
            <a:pPr algn="r" eaLnBrk="1" hangingPunct="1">
              <a:buFontTx/>
              <a:buChar char="•"/>
            </a:pPr>
            <a:endParaRPr lang="it-IT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r" eaLnBrk="1" hangingPunct="1">
              <a:buFontTx/>
              <a:buChar char="•"/>
            </a:pPr>
            <a:endParaRPr lang="it-IT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r" eaLnBrk="1" hangingPunct="1">
              <a:lnSpc>
                <a:spcPct val="80000"/>
              </a:lnSpc>
              <a:spcBef>
                <a:spcPct val="20000"/>
              </a:spcBef>
            </a:pPr>
            <a:r>
              <a:rPr lang="it-IT" sz="4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  <a:p>
            <a:pPr algn="r" eaLnBrk="1" hangingPunct="1">
              <a:lnSpc>
                <a:spcPct val="80000"/>
              </a:lnSpc>
              <a:spcBef>
                <a:spcPct val="20000"/>
              </a:spcBef>
            </a:pPr>
            <a:r>
              <a:rPr lang="it-IT" sz="4000" dirty="0">
                <a:solidFill>
                  <a:srgbClr val="FFFFFF"/>
                </a:solidFill>
                <a:latin typeface="Times New Roman" pitchFamily="18" charset="0"/>
                <a:hlinkClick r:id="rId4"/>
              </a:rPr>
              <a:t>http://</a:t>
            </a:r>
            <a:r>
              <a:rPr lang="it-IT" sz="4000" dirty="0" smtClean="0">
                <a:solidFill>
                  <a:srgbClr val="FFFFFF"/>
                </a:solidFill>
                <a:latin typeface="Times New Roman" pitchFamily="18" charset="0"/>
                <a:hlinkClick r:id="rId4"/>
              </a:rPr>
              <a:t>pamela.roma2.infn.it</a:t>
            </a:r>
            <a:endParaRPr lang="it-IT" sz="4000" dirty="0" smtClean="0">
              <a:solidFill>
                <a:srgbClr val="FFFFFF"/>
              </a:solidFill>
              <a:latin typeface="Times New Roman" pitchFamily="18" charset="0"/>
            </a:endParaRPr>
          </a:p>
          <a:p>
            <a:pPr algn="r" eaLnBrk="1" hangingPunct="1">
              <a:lnSpc>
                <a:spcPct val="80000"/>
              </a:lnSpc>
              <a:spcBef>
                <a:spcPct val="20000"/>
              </a:spcBef>
            </a:pPr>
            <a:r>
              <a:rPr lang="it-IT" sz="4000" dirty="0" smtClean="0">
                <a:solidFill>
                  <a:srgbClr val="FFFFFF"/>
                </a:solidFill>
                <a:latin typeface="Times New Roman" pitchFamily="18" charset="0"/>
              </a:rPr>
              <a:t>http://www.casolino.it</a:t>
            </a:r>
            <a:endParaRPr lang="it-IT" sz="4000" dirty="0">
              <a:solidFill>
                <a:srgbClr val="FFFFFF"/>
              </a:solidFill>
              <a:latin typeface="Times New Roman" pitchFamily="18" charset="0"/>
            </a:endParaRPr>
          </a:p>
          <a:p>
            <a:pPr algn="r" eaLnBrk="1" hangingPunct="1"/>
            <a:endParaRPr lang="it-IT" sz="4000" dirty="0">
              <a:solidFill>
                <a:srgbClr val="FFFFFF"/>
              </a:solidFill>
              <a:latin typeface="Times New Roman" pitchFamily="18" charset="0"/>
            </a:endParaRPr>
          </a:p>
          <a:p>
            <a:pPr algn="r" eaLnBrk="1" hangingPunct="1">
              <a:lnSpc>
                <a:spcPct val="80000"/>
              </a:lnSpc>
              <a:spcBef>
                <a:spcPct val="20000"/>
              </a:spcBef>
            </a:pPr>
            <a:endParaRPr lang="it-IT" sz="40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r" eaLnBrk="1" hangingPunct="1">
              <a:buFontTx/>
              <a:buChar char="•"/>
            </a:pPr>
            <a:endParaRPr lang="it-IT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16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20265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2" descr="NewPirsLogLo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980728"/>
            <a:ext cx="6696744" cy="33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9513" y="794322"/>
            <a:ext cx="1944216" cy="6186299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  <a:latin typeface="Times New Roman" pitchFamily="18" charset="0"/>
              </a:rPr>
              <a:t>Possible to estimate various components:</a:t>
            </a:r>
          </a:p>
          <a:p>
            <a:endParaRPr lang="it-IT" b="1" dirty="0">
              <a:solidFill>
                <a:schemeClr val="bg1"/>
              </a:solidFill>
              <a:latin typeface="Times New Roman" pitchFamily="18" charset="0"/>
            </a:endParaRPr>
          </a:p>
          <a:p>
            <a:r>
              <a:rPr lang="it-IT" b="1" dirty="0" smtClean="0">
                <a:solidFill>
                  <a:schemeClr val="bg1"/>
                </a:solidFill>
                <a:latin typeface="Times New Roman" pitchFamily="18" charset="0"/>
              </a:rPr>
              <a:t>Low (&lt;40MeV/n) component</a:t>
            </a:r>
          </a:p>
          <a:p>
            <a:endParaRPr lang="it-IT" b="1" dirty="0">
              <a:solidFill>
                <a:schemeClr val="bg1"/>
              </a:solidFill>
              <a:latin typeface="Times New Roman" pitchFamily="18" charset="0"/>
            </a:endParaRPr>
          </a:p>
          <a:p>
            <a:r>
              <a:rPr lang="it-IT" b="1" dirty="0" smtClean="0">
                <a:solidFill>
                  <a:schemeClr val="bg1"/>
                </a:solidFill>
                <a:latin typeface="Times New Roman" pitchFamily="18" charset="0"/>
              </a:rPr>
              <a:t>High Z </a:t>
            </a:r>
          </a:p>
          <a:p>
            <a:endParaRPr lang="it-IT" b="1" dirty="0">
              <a:solidFill>
                <a:schemeClr val="bg1"/>
              </a:solidFill>
              <a:latin typeface="Times New Roman" pitchFamily="18" charset="0"/>
            </a:endParaRPr>
          </a:p>
          <a:p>
            <a:r>
              <a:rPr lang="it-IT" b="1" dirty="0" smtClean="0">
                <a:solidFill>
                  <a:schemeClr val="bg1"/>
                </a:solidFill>
                <a:latin typeface="Times New Roman" pitchFamily="18" charset="0"/>
              </a:rPr>
              <a:t>Change with location and time</a:t>
            </a:r>
          </a:p>
          <a:p>
            <a:endParaRPr lang="it-IT" b="1" dirty="0">
              <a:solidFill>
                <a:schemeClr val="bg1"/>
              </a:solidFill>
              <a:latin typeface="Times New Roman" pitchFamily="18" charset="0"/>
            </a:endParaRPr>
          </a:p>
          <a:p>
            <a:r>
              <a:rPr lang="it-IT" b="1" dirty="0" smtClean="0">
                <a:solidFill>
                  <a:schemeClr val="bg1"/>
                </a:solidFill>
                <a:latin typeface="Times New Roman" pitchFamily="18" charset="0"/>
              </a:rPr>
              <a:t>Effectiveness of shiellding</a:t>
            </a:r>
          </a:p>
          <a:p>
            <a:endParaRPr lang="it-IT" b="1" dirty="0">
              <a:solidFill>
                <a:schemeClr val="bg1"/>
              </a:solidFill>
              <a:latin typeface="Times New Roman" pitchFamily="18" charset="0"/>
            </a:endParaRPr>
          </a:p>
          <a:p>
            <a:r>
              <a:rPr lang="it-IT" b="1" dirty="0" smtClean="0">
                <a:solidFill>
                  <a:schemeClr val="bg1"/>
                </a:solidFill>
                <a:latin typeface="Times New Roman" pitchFamily="18" charset="0"/>
              </a:rPr>
              <a:t>See Oscar’s poster on LET with Alteino </a:t>
            </a:r>
            <a:r>
              <a:rPr lang="it-IT" b="1" dirty="0" smtClean="0">
                <a:solidFill>
                  <a:schemeClr val="bg1"/>
                </a:solidFill>
                <a:latin typeface="Times New Roman" pitchFamily="18" charset="0"/>
                <a:sym typeface="Wingdings" pitchFamily="2" charset="2"/>
              </a:rPr>
              <a:t></a:t>
            </a:r>
            <a:r>
              <a:rPr lang="it-IT" b="1" dirty="0" smtClean="0">
                <a:solidFill>
                  <a:schemeClr val="bg1"/>
                </a:solidFill>
                <a:latin typeface="Times New Roman" pitchFamily="18" charset="0"/>
              </a:rPr>
              <a:t>1101</a:t>
            </a:r>
          </a:p>
          <a:p>
            <a:endParaRPr lang="it-IT" b="1" dirty="0">
              <a:solidFill>
                <a:schemeClr val="bg1"/>
              </a:solidFill>
              <a:latin typeface="Times New Roman" pitchFamily="18" charset="0"/>
            </a:endParaRPr>
          </a:p>
          <a:p>
            <a:r>
              <a:rPr lang="it-IT" b="1" dirty="0" smtClean="0">
                <a:solidFill>
                  <a:schemeClr val="bg1"/>
                </a:solidFill>
                <a:latin typeface="Times New Roman" pitchFamily="18" charset="0"/>
              </a:rPr>
              <a:t>Chiara’s talk tomorrow</a:t>
            </a:r>
            <a:endParaRPr lang="it-IT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7704" y="332656"/>
            <a:ext cx="5710602" cy="461665"/>
          </a:xfrm>
          <a:prstGeom prst="rect">
            <a:avLst/>
          </a:prstGeom>
          <a:noFill/>
        </p:spPr>
        <p:txBody>
          <a:bodyPr wrap="none" lIns="91430" tIns="45715" rIns="91430" bIns="45715">
            <a:spAutoFit/>
          </a:bodyPr>
          <a:lstStyle/>
          <a:p>
            <a:pPr>
              <a:defRPr/>
            </a:pP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ＭＳ Ｐゴシック" charset="0"/>
              </a:rPr>
              <a:t>LET: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ＭＳ Ｐゴシック" charset="0"/>
              </a:rPr>
              <a:t>Altea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ＭＳ Ｐゴシック" charset="0"/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ＭＳ Ｐゴシック" charset="0"/>
              </a:rPr>
              <a:t>Alteino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ＭＳ Ｐゴシック" charset="0"/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ＭＳ Ｐゴシック" charset="0"/>
              </a:rPr>
              <a:t>Padles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ＭＳ Ｐゴシック" charset="0"/>
              </a:rPr>
              <a:t> CR39 comparison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  <a:ea typeface="ＭＳ Ｐゴシック" charset="0"/>
            </a:endParaRPr>
          </a:p>
        </p:txBody>
      </p:sp>
      <p:pic>
        <p:nvPicPr>
          <p:cNvPr id="5" name="Picture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271" y="4328022"/>
            <a:ext cx="3591703" cy="2529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9933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726" y="1430339"/>
            <a:ext cx="3705225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655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10035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49" y="644526"/>
            <a:ext cx="7199313" cy="616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665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10137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190" y="404664"/>
            <a:ext cx="4159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112" y="-242887"/>
            <a:ext cx="415925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2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873" indent="-28572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82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34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187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40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492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45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797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mtClean="0">
                <a:solidFill>
                  <a:srgbClr val="FFFFCC"/>
                </a:solidFill>
              </a:rPr>
              <a:t>M. Casolino, INFN &amp; University Roma Tor Vergata</a:t>
            </a:r>
          </a:p>
        </p:txBody>
      </p:sp>
      <p:pic>
        <p:nvPicPr>
          <p:cNvPr id="102402" name="Picture 2" descr="COSPAR2008-PAMELA-models-d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238" y="914400"/>
            <a:ext cx="7954962" cy="539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6" name="Rectangle 3"/>
          <p:cNvSpPr>
            <a:spLocks noChangeArrowheads="1"/>
          </p:cNvSpPr>
          <p:nvPr/>
        </p:nvSpPr>
        <p:spPr bwMode="auto">
          <a:xfrm>
            <a:off x="5562600" y="4937126"/>
            <a:ext cx="1447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</a:rPr>
              <a:t>ApJ </a:t>
            </a:r>
            <a:r>
              <a:rPr lang="it-IT" sz="10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</a:rPr>
              <a:t>457, L 103 1996</a:t>
            </a:r>
          </a:p>
          <a:p>
            <a:pPr>
              <a:defRPr/>
            </a:pPr>
            <a:r>
              <a:rPr lang="it-IT" sz="10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</a:rPr>
              <a:t>ApJ 532, 653, 2000 </a:t>
            </a:r>
            <a:r>
              <a:rPr lang="it-IT" sz="80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 </a:t>
            </a:r>
          </a:p>
        </p:txBody>
      </p:sp>
      <p:sp>
        <p:nvSpPr>
          <p:cNvPr id="74757" name="Rectangle 4"/>
          <p:cNvSpPr>
            <a:spLocks noChangeArrowheads="1"/>
          </p:cNvSpPr>
          <p:nvPr/>
        </p:nvSpPr>
        <p:spPr bwMode="auto">
          <a:xfrm>
            <a:off x="5486400" y="4953000"/>
            <a:ext cx="2667000" cy="533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30" tIns="45715" rIns="91430" bIns="45715" anchor="ctr"/>
          <a:lstStyle/>
          <a:p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4758" name="Text Box 5"/>
          <p:cNvSpPr txBox="1">
            <a:spLocks noChangeArrowheads="1"/>
          </p:cNvSpPr>
          <p:nvPr/>
        </p:nvSpPr>
        <p:spPr bwMode="auto">
          <a:xfrm>
            <a:off x="1738314" y="-76199"/>
            <a:ext cx="67087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it-IT" sz="3200">
                <a:solidFill>
                  <a:srgbClr val="FFFFCC"/>
                </a:solidFill>
                <a:latin typeface="Times New Roman" charset="0"/>
              </a:rPr>
              <a:t>Antiproton ratio measured with Pamela:</a:t>
            </a:r>
          </a:p>
          <a:p>
            <a:pPr algn="ctr" eaLnBrk="1" hangingPunct="1">
              <a:defRPr/>
            </a:pPr>
            <a:r>
              <a:rPr lang="it-IT" sz="3200">
                <a:solidFill>
                  <a:srgbClr val="FFFFCC"/>
                </a:solidFill>
                <a:latin typeface="Times New Roman" charset="0"/>
              </a:rPr>
              <a:t>Comparison with experimental data  </a:t>
            </a:r>
          </a:p>
        </p:txBody>
      </p:sp>
      <p:sp>
        <p:nvSpPr>
          <p:cNvPr id="74759" name="Text Box 6"/>
          <p:cNvSpPr txBox="1">
            <a:spLocks noChangeArrowheads="1"/>
          </p:cNvSpPr>
          <p:nvPr/>
        </p:nvSpPr>
        <p:spPr bwMode="auto">
          <a:xfrm>
            <a:off x="4343401" y="6491288"/>
            <a:ext cx="4651638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i="1" smtClean="0">
                <a:solidFill>
                  <a:srgbClr val="FFFFCC"/>
                </a:solidFill>
                <a:latin typeface="Times New Roman" charset="0"/>
              </a:rPr>
              <a:t>arXiv:0810.4994v1 [astro-ph] 28 Oct 2008 PRL</a:t>
            </a:r>
          </a:p>
        </p:txBody>
      </p:sp>
      <p:sp>
        <p:nvSpPr>
          <p:cNvPr id="74760" name="Text Box 7"/>
          <p:cNvSpPr txBox="1">
            <a:spLocks noChangeArrowheads="1"/>
          </p:cNvSpPr>
          <p:nvPr/>
        </p:nvSpPr>
        <p:spPr bwMode="auto">
          <a:xfrm>
            <a:off x="152401" y="1863726"/>
            <a:ext cx="1600200" cy="3693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lang="it-IT" smtClean="0">
                <a:solidFill>
                  <a:srgbClr val="FFFFCC"/>
                </a:solidFill>
                <a:latin typeface="Times New Roman" charset="0"/>
              </a:rPr>
              <a:t>Highest energy up to now</a:t>
            </a:r>
          </a:p>
          <a:p>
            <a:pPr eaLnBrk="1" hangingPunct="1">
              <a:buFontTx/>
              <a:buChar char="•"/>
              <a:defRPr/>
            </a:pPr>
            <a:r>
              <a:rPr lang="it-IT" smtClean="0">
                <a:solidFill>
                  <a:srgbClr val="FFFFCC"/>
                </a:solidFill>
                <a:latin typeface="Times New Roman" charset="0"/>
              </a:rPr>
              <a:t>Coherent with secondary production</a:t>
            </a:r>
          </a:p>
          <a:p>
            <a:pPr eaLnBrk="1" hangingPunct="1">
              <a:buFontTx/>
              <a:buChar char="•"/>
              <a:defRPr/>
            </a:pPr>
            <a:r>
              <a:rPr lang="it-IT" smtClean="0">
                <a:solidFill>
                  <a:srgbClr val="FFFFCC"/>
                </a:solidFill>
                <a:latin typeface="Times New Roman" charset="0"/>
              </a:rPr>
              <a:t>Uncertainties of Galactic Propagation</a:t>
            </a:r>
          </a:p>
          <a:p>
            <a:pPr eaLnBrk="1" hangingPunct="1">
              <a:buFontTx/>
              <a:buChar char="•"/>
              <a:defRPr/>
            </a:pPr>
            <a:r>
              <a:rPr lang="it-IT" smtClean="0">
                <a:solidFill>
                  <a:srgbClr val="FFFFCC"/>
                </a:solidFill>
                <a:latin typeface="Times New Roman" charset="0"/>
              </a:rPr>
              <a:t>Would favour Moskalenko 2002 (except highest energy)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Footer Placeholder 4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873" indent="-28572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82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34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187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40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492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45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797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mtClean="0">
                <a:solidFill>
                  <a:srgbClr val="FFFFCC"/>
                </a:solidFill>
              </a:rPr>
              <a:t>M. Casolino, INFN &amp; University Roma Tor Vergata</a:t>
            </a:r>
          </a:p>
        </p:txBody>
      </p:sp>
      <p:pic>
        <p:nvPicPr>
          <p:cNvPr id="103426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865188"/>
            <a:ext cx="7470775" cy="561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CasellaDiTesto 11"/>
          <p:cNvSpPr txBox="1">
            <a:spLocks noChangeAspect="1" noChangeArrowheads="1"/>
          </p:cNvSpPr>
          <p:nvPr/>
        </p:nvSpPr>
        <p:spPr bwMode="auto">
          <a:xfrm>
            <a:off x="2087564" y="4114801"/>
            <a:ext cx="3703637" cy="1488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B2B2B2"/>
              </a:buClr>
              <a:buSzPct val="60000"/>
              <a:buFont typeface="Wingdings" pitchFamily="2" charset="2"/>
              <a:buNone/>
            </a:pPr>
            <a:r>
              <a:rPr lang="en-US" sz="1800">
                <a:solidFill>
                  <a:srgbClr val="000000"/>
                </a:solidFill>
              </a:rPr>
              <a:t>F. Donato </a:t>
            </a:r>
            <a:r>
              <a:rPr lang="en-US" sz="1800" i="1">
                <a:solidFill>
                  <a:srgbClr val="000000"/>
                </a:solidFill>
              </a:rPr>
              <a:t>et al., </a:t>
            </a:r>
            <a:r>
              <a:rPr lang="it-IT" sz="1800">
                <a:solidFill>
                  <a:srgbClr val="000000"/>
                </a:solidFill>
              </a:rPr>
              <a:t>Ap.J. 536 172 (2001), </a:t>
            </a:r>
            <a:r>
              <a:rPr lang="it-IT" sz="1800">
                <a:solidFill>
                  <a:srgbClr val="000000"/>
                </a:solidFill>
                <a:sym typeface="Symbol" pitchFamily="18" charset="2"/>
              </a:rPr>
              <a:t></a:t>
            </a:r>
            <a:r>
              <a:rPr lang="it-IT" sz="1800">
                <a:solidFill>
                  <a:srgbClr val="000000"/>
                </a:solidFill>
              </a:rPr>
              <a:t>=500MV, with </a:t>
            </a:r>
            <a:r>
              <a:rPr lang="en-US" sz="1800">
                <a:solidFill>
                  <a:srgbClr val="000000"/>
                </a:solidFill>
              </a:rPr>
              <a:t>indeterminacy of the diffusion (black line) and nuclear (blue line) parameters.</a:t>
            </a:r>
            <a:endParaRPr lang="it-IT" sz="1800">
              <a:solidFill>
                <a:srgbClr val="000000"/>
              </a:solidFill>
            </a:endParaRPr>
          </a:p>
        </p:txBody>
      </p:sp>
      <p:sp>
        <p:nvSpPr>
          <p:cNvPr id="75781" name="Rectangle 4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7772400" cy="1143000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GB">
                <a:solidFill>
                  <a:schemeClr val="bg1"/>
                </a:solidFill>
              </a:rPr>
              <a:t>Preliminary antiproton spectrum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M. Casolino, INFN &amp; University Roma Tor Vergata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047590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M. Casolino, INFN &amp; University Roma Tor Vergata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9068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228601" y="152401"/>
            <a:ext cx="6858000" cy="83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it-IT" sz="2400" b="1">
                <a:solidFill>
                  <a:srgbClr val="FFFFCC"/>
                </a:solidFill>
                <a:latin typeface="Times New Roman" charset="0"/>
              </a:rPr>
              <a:t>Selection of galactic component according to geomagnetic cutoff</a:t>
            </a:r>
          </a:p>
        </p:txBody>
      </p:sp>
      <p:pic>
        <p:nvPicPr>
          <p:cNvPr id="50178" name="Picture 3" descr="lnfjul08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4" y="1239839"/>
            <a:ext cx="8307387" cy="561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4" descr="particle_tracing_NA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9" y="1"/>
            <a:ext cx="1800225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900114" y="6461126"/>
            <a:ext cx="2146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it-IT" sz="2000">
                <a:latin typeface="Times New Roman" pitchFamily="18" charset="0"/>
              </a:rPr>
              <a:t>R</a:t>
            </a:r>
            <a:r>
              <a:rPr lang="it-IT" sz="2000" baseline="-25000">
                <a:latin typeface="Times New Roman" pitchFamily="18" charset="0"/>
              </a:rPr>
              <a:t>cutoff</a:t>
            </a:r>
            <a:r>
              <a:rPr lang="it-IT" sz="2000">
                <a:latin typeface="Times New Roman" pitchFamily="18" charset="0"/>
              </a:rPr>
              <a:t>=14.9GV/L</a:t>
            </a:r>
            <a:r>
              <a:rPr lang="it-IT" sz="2000" baseline="30000">
                <a:latin typeface="Times New Roman" pitchFamily="18" charset="0"/>
              </a:rPr>
              <a:t>2</a:t>
            </a:r>
            <a:endParaRPr lang="it-IT" sz="20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6763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M. Casolino, INFN &amp; University Roma Tor Vergata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309649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7145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it-IT">
                <a:solidFill>
                  <a:schemeClr val="bg1"/>
                </a:solidFill>
              </a:rPr>
              <a:t>Fitting  p and He spectra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114691" name="Picture 4" descr="fluxes_r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773238"/>
            <a:ext cx="8280400" cy="508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1223964"/>
            <a:ext cx="9144000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Footer Placeholder 5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873" indent="-28572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82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34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187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40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492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45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797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mtClean="0"/>
              <a:t>M. Casolino, INFN &amp; University Roma Tor Vergata</a:t>
            </a:r>
          </a:p>
        </p:txBody>
      </p:sp>
      <p:sp>
        <p:nvSpPr>
          <p:cNvPr id="117763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-315912"/>
            <a:ext cx="7772400" cy="1143001"/>
          </a:xfrm>
        </p:spPr>
        <p:txBody>
          <a:bodyPr/>
          <a:lstStyle/>
          <a:p>
            <a:pPr eaLnBrk="1" hangingPunct="1">
              <a:defRPr/>
            </a:pPr>
            <a:r>
              <a:rPr lang="it-IT" sz="3600">
                <a:solidFill>
                  <a:schemeClr val="bg1"/>
                </a:solidFill>
              </a:rPr>
              <a:t>Proton and Helium Flux up to 1.2TV</a:t>
            </a:r>
          </a:p>
        </p:txBody>
      </p:sp>
      <p:sp>
        <p:nvSpPr>
          <p:cNvPr id="117764" name="Text Box 314"/>
          <p:cNvSpPr txBox="1">
            <a:spLocks noChangeArrowheads="1"/>
          </p:cNvSpPr>
          <p:nvPr/>
        </p:nvSpPr>
        <p:spPr bwMode="auto">
          <a:xfrm>
            <a:off x="-92075" y="4025900"/>
            <a:ext cx="184710" cy="461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62820" name="Picture 421" descr="Letter_Flux_HH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1" y="908050"/>
            <a:ext cx="8208963" cy="5949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650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00276" y="1981200"/>
            <a:ext cx="7772400" cy="4114800"/>
          </a:xfrm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115714" name="Picture 3" descr="energy_ratios_kinenenu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50" y="1562101"/>
            <a:ext cx="6264275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Line 4"/>
          <p:cNvSpPr>
            <a:spLocks noChangeShapeType="1"/>
          </p:cNvSpPr>
          <p:nvPr/>
        </p:nvSpPr>
        <p:spPr bwMode="auto">
          <a:xfrm>
            <a:off x="6015038" y="2997200"/>
            <a:ext cx="2376487" cy="2159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87045" name="Text Box 5"/>
          <p:cNvSpPr>
            <a:spLocks noGrp="1" noChangeArrowheads="1"/>
          </p:cNvSpPr>
          <p:nvPr>
            <p:ph type="title"/>
          </p:nvPr>
        </p:nvSpPr>
        <p:spPr>
          <a:xfrm>
            <a:off x="685800" y="404813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it-IT" sz="4000" b="1">
                <a:solidFill>
                  <a:srgbClr val="FF0000"/>
                </a:solidFill>
              </a:rPr>
              <a:t>P/HE RATIO: </a:t>
            </a:r>
            <a:br>
              <a:rPr lang="it-IT" sz="4000" b="1">
                <a:solidFill>
                  <a:srgbClr val="FF0000"/>
                </a:solidFill>
              </a:rPr>
            </a:br>
            <a:r>
              <a:rPr lang="it-IT" sz="4000" b="1">
                <a:solidFill>
                  <a:srgbClr val="FF0000"/>
                </a:solidFill>
              </a:rPr>
              <a:t>KINETIC ENERGY/NUCLEON</a:t>
            </a:r>
          </a:p>
        </p:txBody>
      </p:sp>
      <p:sp>
        <p:nvSpPr>
          <p:cNvPr id="87046" name="Text Box 6"/>
          <p:cNvSpPr txBox="1">
            <a:spLocks noChangeArrowheads="1"/>
          </p:cNvSpPr>
          <p:nvPr/>
        </p:nvSpPr>
        <p:spPr bwMode="auto">
          <a:xfrm>
            <a:off x="0" y="2420938"/>
            <a:ext cx="2863850" cy="2308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 b="1">
                <a:solidFill>
                  <a:srgbClr val="FF0000"/>
                </a:solidFill>
                <a:latin typeface="Times New Roman" pitchFamily="18" charset="0"/>
              </a:rPr>
              <a:t>Ratio has lower systematic</a:t>
            </a:r>
          </a:p>
          <a:p>
            <a:pPr eaLnBrk="1" hangingPunct="1"/>
            <a:endParaRPr lang="it-IT" b="1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/>
            <a:r>
              <a:rPr lang="it-IT" b="1">
                <a:solidFill>
                  <a:srgbClr val="FF0000"/>
                </a:solidFill>
                <a:latin typeface="Times New Roman" pitchFamily="18" charset="0"/>
              </a:rPr>
              <a:t>Less dependent from solar modulation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116739" name="Picture 4" descr="energy_ratios_totkine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600075"/>
            <a:ext cx="6335713" cy="549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9" name="Line 5"/>
          <p:cNvSpPr>
            <a:spLocks noChangeShapeType="1"/>
          </p:cNvSpPr>
          <p:nvPr/>
        </p:nvSpPr>
        <p:spPr bwMode="auto">
          <a:xfrm>
            <a:off x="3635375" y="3429001"/>
            <a:ext cx="2520950" cy="1800225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88070" name="Line 6"/>
          <p:cNvSpPr>
            <a:spLocks noChangeShapeType="1"/>
          </p:cNvSpPr>
          <p:nvPr/>
        </p:nvSpPr>
        <p:spPr bwMode="auto">
          <a:xfrm>
            <a:off x="4716463" y="4724401"/>
            <a:ext cx="2952750" cy="360363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88071" name="Text Box 7"/>
          <p:cNvSpPr txBox="1">
            <a:spLocks noChangeArrowheads="1"/>
          </p:cNvSpPr>
          <p:nvPr/>
        </p:nvSpPr>
        <p:spPr bwMode="auto">
          <a:xfrm>
            <a:off x="3496169" y="1433514"/>
            <a:ext cx="4023325" cy="83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it-IT" sz="2400" b="1">
                <a:solidFill>
                  <a:srgbClr val="FF0000"/>
                </a:solidFill>
                <a:latin typeface="Times New Roman" charset="0"/>
              </a:rPr>
              <a:t>RATIO P/HE</a:t>
            </a:r>
          </a:p>
          <a:p>
            <a:pPr algn="ctr" eaLnBrk="1" hangingPunct="1">
              <a:defRPr/>
            </a:pPr>
            <a:r>
              <a:rPr lang="it-IT" sz="2400" b="1">
                <a:solidFill>
                  <a:srgbClr val="FF0000"/>
                </a:solidFill>
                <a:latin typeface="Times New Roman" charset="0"/>
              </a:rPr>
              <a:t>TOTAL KINETIC ENERGY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Footer Placeholder 2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873" indent="-28572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82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34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187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40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492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45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797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mtClean="0"/>
              <a:t>M. Casolino, INFN &amp; University Roma Tor Vergata</a:t>
            </a:r>
          </a:p>
        </p:txBody>
      </p:sp>
      <p:pic>
        <p:nvPicPr>
          <p:cNvPr id="125954" name="Picture 2" descr="DSC_0103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0515600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8" name="Text Box 3"/>
          <p:cNvSpPr txBox="1">
            <a:spLocks noChangeArrowheads="1"/>
          </p:cNvSpPr>
          <p:nvPr/>
        </p:nvSpPr>
        <p:spPr bwMode="auto">
          <a:xfrm>
            <a:off x="7620001" y="5257800"/>
            <a:ext cx="2765425" cy="120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2400">
                <a:solidFill>
                  <a:srgbClr val="FF0000"/>
                </a:solidFill>
                <a:latin typeface="Times New Roman" charset="0"/>
              </a:rPr>
              <a:t>Brasilian Astronaut </a:t>
            </a:r>
          </a:p>
          <a:p>
            <a:pPr eaLnBrk="1" hangingPunct="1">
              <a:defRPr/>
            </a:pPr>
            <a:r>
              <a:rPr lang="it-IT" sz="2400">
                <a:solidFill>
                  <a:srgbClr val="FF0000"/>
                </a:solidFill>
                <a:latin typeface="Times New Roman" charset="0"/>
              </a:rPr>
              <a:t>Marcos Pontes,  5/4/2006</a:t>
            </a:r>
          </a:p>
        </p:txBody>
      </p:sp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Footer Placeholder 2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873" indent="-28572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82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34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187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40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492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45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797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mtClean="0"/>
              <a:t>M. Casolino, INFN &amp; University Roma Tor Vergata</a:t>
            </a:r>
          </a:p>
        </p:txBody>
      </p:sp>
      <p:pic>
        <p:nvPicPr>
          <p:cNvPr id="128002" name="Picture 2" descr="alteino sileye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1"/>
            <a:ext cx="9144000" cy="622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2" name="Text Box 3"/>
          <p:cNvSpPr txBox="1">
            <a:spLocks noChangeArrowheads="1"/>
          </p:cNvSpPr>
          <p:nvPr/>
        </p:nvSpPr>
        <p:spPr bwMode="auto">
          <a:xfrm>
            <a:off x="1219200" y="5257800"/>
            <a:ext cx="526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2400" b="1">
                <a:solidFill>
                  <a:srgbClr val="FF0000"/>
                </a:solidFill>
                <a:latin typeface="Times New Roman" charset="0"/>
              </a:rPr>
              <a:t>Christer Fuglesang, STS-116 Dec, 2006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Documents and Settings\marco\Desktop\toybox\pamela\matlab\hilla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4" y="138114"/>
            <a:ext cx="6353175" cy="658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3" descr="C:\Documents and Settings\marco\Desktop\hill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-152400"/>
            <a:ext cx="66294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Oval 4"/>
          <p:cNvSpPr>
            <a:spLocks noChangeArrowheads="1"/>
          </p:cNvSpPr>
          <p:nvPr/>
        </p:nvSpPr>
        <p:spPr bwMode="auto">
          <a:xfrm>
            <a:off x="2895600" y="762001"/>
            <a:ext cx="228600" cy="1371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0" tIns="45715" rIns="91430" bIns="45715" anchor="ctr"/>
          <a:lstStyle/>
          <a:p>
            <a:pPr algn="ctr"/>
            <a:endParaRPr lang="it-IT" sz="2000" b="1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  <a:p>
            <a:pPr algn="ctr"/>
            <a:r>
              <a:rPr lang="it-IT" sz="2000" b="1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Neutron </a:t>
            </a:r>
          </a:p>
          <a:p>
            <a:pPr algn="ctr"/>
            <a:r>
              <a:rPr lang="it-IT" sz="2000" b="1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Stars</a:t>
            </a:r>
            <a:r>
              <a:rPr lang="it-IT" sz="200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 </a:t>
            </a:r>
          </a:p>
        </p:txBody>
      </p:sp>
      <p:sp>
        <p:nvSpPr>
          <p:cNvPr id="53253" name="Oval 5"/>
          <p:cNvSpPr>
            <a:spLocks noChangeArrowheads="1"/>
          </p:cNvSpPr>
          <p:nvPr/>
        </p:nvSpPr>
        <p:spPr bwMode="auto">
          <a:xfrm>
            <a:off x="3429000" y="2133601"/>
            <a:ext cx="228600" cy="914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0" tIns="45715" rIns="91430" bIns="45715" anchor="ctr"/>
          <a:lstStyle/>
          <a:p>
            <a:r>
              <a:rPr lang="it-IT" b="1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White Dwarfs</a:t>
            </a:r>
          </a:p>
          <a:p>
            <a:r>
              <a:rPr lang="it-IT" b="1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 </a:t>
            </a:r>
          </a:p>
          <a:p>
            <a:r>
              <a:rPr lang="it-IT" b="1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.</a:t>
            </a:r>
            <a:endParaRPr lang="it-IT" sz="2000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pic>
        <p:nvPicPr>
          <p:cNvPr id="53254" name="Picture 6" descr="PAMELA_sect_4_0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9" y="2743200"/>
            <a:ext cx="7461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5" name="Text Box 7"/>
          <p:cNvSpPr txBox="1">
            <a:spLocks noChangeArrowheads="1"/>
          </p:cNvSpPr>
          <p:nvPr/>
        </p:nvSpPr>
        <p:spPr bwMode="auto">
          <a:xfrm rot="3161413">
            <a:off x="3612966" y="2491864"/>
            <a:ext cx="1675182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b="1" smtClean="0">
                <a:solidFill>
                  <a:srgbClr val="FF0000"/>
                </a:solidFill>
              </a:rPr>
              <a:t>10</a:t>
            </a:r>
            <a:r>
              <a:rPr lang="it-IT" b="1" baseline="30000" smtClean="0">
                <a:solidFill>
                  <a:srgbClr val="FF0000"/>
                </a:solidFill>
              </a:rPr>
              <a:t>20</a:t>
            </a:r>
            <a:r>
              <a:rPr lang="it-IT" b="1" smtClean="0">
                <a:solidFill>
                  <a:srgbClr val="FF0000"/>
                </a:solidFill>
              </a:rPr>
              <a:t> eV protons</a:t>
            </a:r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 rot="3032055">
            <a:off x="1769085" y="2173572"/>
            <a:ext cx="1675182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b="1">
                <a:solidFill>
                  <a:srgbClr val="FF0000"/>
                </a:solidFill>
              </a:rPr>
              <a:t>10</a:t>
            </a:r>
            <a:r>
              <a:rPr lang="it-IT" b="1" baseline="30000">
                <a:solidFill>
                  <a:srgbClr val="FF0000"/>
                </a:solidFill>
              </a:rPr>
              <a:t>12</a:t>
            </a:r>
            <a:r>
              <a:rPr lang="it-IT" b="1">
                <a:solidFill>
                  <a:srgbClr val="FF0000"/>
                </a:solidFill>
              </a:rPr>
              <a:t> eV protons</a:t>
            </a:r>
          </a:p>
        </p:txBody>
      </p:sp>
      <p:sp>
        <p:nvSpPr>
          <p:cNvPr id="53257" name="Text Box 9"/>
          <p:cNvSpPr txBox="1">
            <a:spLocks noChangeArrowheads="1"/>
          </p:cNvSpPr>
          <p:nvPr/>
        </p:nvSpPr>
        <p:spPr bwMode="auto">
          <a:xfrm rot="3161413">
            <a:off x="1975840" y="3501514"/>
            <a:ext cx="1596635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b="1" smtClean="0">
                <a:solidFill>
                  <a:srgbClr val="FF0000"/>
                </a:solidFill>
              </a:rPr>
              <a:t>10</a:t>
            </a:r>
            <a:r>
              <a:rPr lang="it-IT" b="1" baseline="30000" smtClean="0">
                <a:solidFill>
                  <a:srgbClr val="FF0000"/>
                </a:solidFill>
              </a:rPr>
              <a:t>9</a:t>
            </a:r>
            <a:r>
              <a:rPr lang="it-IT" b="1" smtClean="0">
                <a:solidFill>
                  <a:srgbClr val="FF0000"/>
                </a:solidFill>
              </a:rPr>
              <a:t> eV protons</a:t>
            </a:r>
          </a:p>
        </p:txBody>
      </p:sp>
      <p:pic>
        <p:nvPicPr>
          <p:cNvPr id="53258" name="Picture 10" descr="C:\Documents and Settings\marco\Desktop\llllll\m100-b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486400"/>
            <a:ext cx="6096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9" name="Text Box 11"/>
          <p:cNvSpPr txBox="1">
            <a:spLocks noChangeArrowheads="1"/>
          </p:cNvSpPr>
          <p:nvPr/>
        </p:nvSpPr>
        <p:spPr bwMode="auto">
          <a:xfrm>
            <a:off x="2286001" y="0"/>
            <a:ext cx="35798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3200" b="1">
                <a:solidFill>
                  <a:srgbClr val="FF0000"/>
                </a:solidFill>
              </a:rPr>
              <a:t>  Pamela/Hillas plot</a:t>
            </a:r>
          </a:p>
        </p:txBody>
      </p:sp>
      <p:sp>
        <p:nvSpPr>
          <p:cNvPr id="53260" name="Line 12"/>
          <p:cNvSpPr>
            <a:spLocks noChangeShapeType="1"/>
          </p:cNvSpPr>
          <p:nvPr/>
        </p:nvSpPr>
        <p:spPr bwMode="auto">
          <a:xfrm>
            <a:off x="1676400" y="2971800"/>
            <a:ext cx="381000" cy="76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0" tIns="45715" rIns="91430" bIns="45715"/>
          <a:lstStyle/>
          <a:p>
            <a:endParaRPr lang="en-US" smtClean="0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53261" name="Line 13"/>
          <p:cNvSpPr>
            <a:spLocks noChangeShapeType="1"/>
          </p:cNvSpPr>
          <p:nvPr/>
        </p:nvSpPr>
        <p:spPr bwMode="auto">
          <a:xfrm flipH="1">
            <a:off x="6248400" y="3810000"/>
            <a:ext cx="1447800" cy="175260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0" tIns="45715" rIns="91430" bIns="45715"/>
          <a:lstStyle/>
          <a:p>
            <a:endParaRPr lang="en-US" smtClean="0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53262" name="Text Box 14"/>
          <p:cNvSpPr txBox="1">
            <a:spLocks noChangeArrowheads="1"/>
          </p:cNvSpPr>
          <p:nvPr/>
        </p:nvSpPr>
        <p:spPr bwMode="auto">
          <a:xfrm>
            <a:off x="7756525" y="4024313"/>
            <a:ext cx="184710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smtClean="0">
              <a:solidFill>
                <a:prstClr val="black"/>
              </a:solidFill>
            </a:endParaRPr>
          </a:p>
        </p:txBody>
      </p:sp>
      <p:sp>
        <p:nvSpPr>
          <p:cNvPr id="53263" name="Text Box 15"/>
          <p:cNvSpPr txBox="1">
            <a:spLocks noChangeArrowheads="1"/>
          </p:cNvSpPr>
          <p:nvPr/>
        </p:nvSpPr>
        <p:spPr bwMode="auto">
          <a:xfrm>
            <a:off x="7696200" y="1600201"/>
            <a:ext cx="1371600" cy="2769979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1400" b="1">
                <a:solidFill>
                  <a:prstClr val="black"/>
                </a:solidFill>
              </a:rPr>
              <a:t>Accelerazione raggi cosmici</a:t>
            </a:r>
          </a:p>
          <a:p>
            <a:pPr eaLnBrk="1" hangingPunct="1"/>
            <a:endParaRPr lang="it-IT" smtClean="0">
              <a:solidFill>
                <a:prstClr val="black"/>
              </a:solidFill>
            </a:endParaRPr>
          </a:p>
          <a:p>
            <a:pPr eaLnBrk="1" hangingPunct="1"/>
            <a:r>
              <a:rPr lang="it-IT" smtClean="0">
                <a:solidFill>
                  <a:prstClr val="black"/>
                </a:solidFill>
              </a:rPr>
              <a:t>p, p</a:t>
            </a:r>
            <a:r>
              <a:rPr lang="it-IT" baseline="30000" smtClean="0">
                <a:solidFill>
                  <a:prstClr val="black"/>
                </a:solidFill>
              </a:rPr>
              <a:t>-</a:t>
            </a:r>
            <a:r>
              <a:rPr lang="it-IT" smtClean="0">
                <a:solidFill>
                  <a:prstClr val="black"/>
                </a:solidFill>
              </a:rPr>
              <a:t> He</a:t>
            </a:r>
          </a:p>
          <a:p>
            <a:pPr eaLnBrk="1" hangingPunct="1"/>
            <a:endParaRPr lang="it-IT" smtClean="0">
              <a:solidFill>
                <a:prstClr val="black"/>
              </a:solidFill>
            </a:endParaRPr>
          </a:p>
          <a:p>
            <a:pPr eaLnBrk="1" hangingPunct="1"/>
            <a:r>
              <a:rPr lang="it-IT" sz="1400" b="1">
                <a:solidFill>
                  <a:prstClr val="black"/>
                </a:solidFill>
              </a:rPr>
              <a:t>B/C</a:t>
            </a:r>
          </a:p>
          <a:p>
            <a:pPr eaLnBrk="1" hangingPunct="1"/>
            <a:endParaRPr lang="it-IT" smtClean="0">
              <a:solidFill>
                <a:prstClr val="black"/>
              </a:solidFill>
            </a:endParaRPr>
          </a:p>
          <a:p>
            <a:pPr eaLnBrk="1" hangingPunct="1"/>
            <a:r>
              <a:rPr lang="it-IT" sz="1400" b="1">
                <a:solidFill>
                  <a:prstClr val="black"/>
                </a:solidFill>
              </a:rPr>
              <a:t>Ricerca materia oscura</a:t>
            </a:r>
          </a:p>
          <a:p>
            <a:pPr eaLnBrk="1" hangingPunct="1"/>
            <a:r>
              <a:rPr lang="it-IT" sz="1400" b="1">
                <a:solidFill>
                  <a:prstClr val="black"/>
                </a:solidFill>
              </a:rPr>
              <a:t>p</a:t>
            </a:r>
            <a:r>
              <a:rPr lang="it-IT" sz="1400" b="1" baseline="30000">
                <a:solidFill>
                  <a:prstClr val="black"/>
                </a:solidFill>
              </a:rPr>
              <a:t>-</a:t>
            </a:r>
          </a:p>
          <a:p>
            <a:pPr eaLnBrk="1" hangingPunct="1"/>
            <a:endParaRPr lang="it-IT" smtClean="0">
              <a:solidFill>
                <a:prstClr val="black"/>
              </a:solidFill>
            </a:endParaRPr>
          </a:p>
        </p:txBody>
      </p:sp>
      <p:pic>
        <p:nvPicPr>
          <p:cNvPr id="53264" name="Picture 16" descr="C:\Documents and Settings\marco\Desktop\llllll\220px-Chandra-cra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368801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65" name="Line 17"/>
          <p:cNvSpPr>
            <a:spLocks noChangeShapeType="1"/>
          </p:cNvSpPr>
          <p:nvPr/>
        </p:nvSpPr>
        <p:spPr bwMode="auto">
          <a:xfrm flipH="1">
            <a:off x="5334001" y="3810000"/>
            <a:ext cx="2362200" cy="83820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0" tIns="45715" rIns="91430" bIns="45715"/>
          <a:lstStyle/>
          <a:p>
            <a:endParaRPr lang="en-US" smtClean="0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pic>
        <p:nvPicPr>
          <p:cNvPr id="53266" name="Picture 18" descr="C:\Documents and Settings\marco\Desktop\llllll\LHC_aria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6" y="2717801"/>
            <a:ext cx="3333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7" name="Picture 19" descr="C:\Documents and Settings\marco\Desktop\llllll\180px-Sirius_A_and_B_Hubble_phot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2438401"/>
            <a:ext cx="40481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8" name="Picture 20" descr="C:\Documents and Settings\marco\Desktop\llllll\571px-Vela_Pulsar_je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914400"/>
            <a:ext cx="436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9" name="Picture 21" descr="C:\Documents and Settings\marco\Desktop\llllll\parker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90650"/>
            <a:ext cx="25146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795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Documents and Settings\marco\Desktop\toybox\pamela\matlab\hilla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4" y="138114"/>
            <a:ext cx="6353175" cy="658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3" descr="C:\Documents and Settings\marco\Desktop\hill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-152400"/>
            <a:ext cx="66294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Oval 4"/>
          <p:cNvSpPr>
            <a:spLocks noChangeArrowheads="1"/>
          </p:cNvSpPr>
          <p:nvPr/>
        </p:nvSpPr>
        <p:spPr bwMode="auto">
          <a:xfrm>
            <a:off x="2895600" y="762001"/>
            <a:ext cx="228600" cy="1371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0" tIns="45715" rIns="91430" bIns="45715" anchor="ctr"/>
          <a:lstStyle/>
          <a:p>
            <a:pPr algn="ctr"/>
            <a:endParaRPr lang="it-IT" sz="2000" b="1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  <a:p>
            <a:pPr algn="ctr"/>
            <a:r>
              <a:rPr lang="it-IT" sz="2000" b="1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Neutron </a:t>
            </a:r>
          </a:p>
          <a:p>
            <a:pPr algn="ctr"/>
            <a:r>
              <a:rPr lang="it-IT" sz="2000" b="1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Stars</a:t>
            </a:r>
            <a:r>
              <a:rPr lang="it-IT" sz="200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 </a:t>
            </a:r>
          </a:p>
        </p:txBody>
      </p:sp>
      <p:sp>
        <p:nvSpPr>
          <p:cNvPr id="54277" name="Oval 5"/>
          <p:cNvSpPr>
            <a:spLocks noChangeArrowheads="1"/>
          </p:cNvSpPr>
          <p:nvPr/>
        </p:nvSpPr>
        <p:spPr bwMode="auto">
          <a:xfrm>
            <a:off x="3429000" y="2133601"/>
            <a:ext cx="228600" cy="914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0" tIns="45715" rIns="91430" bIns="45715" anchor="ctr"/>
          <a:lstStyle/>
          <a:p>
            <a:r>
              <a:rPr lang="it-IT" b="1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White Dwarfs</a:t>
            </a:r>
          </a:p>
          <a:p>
            <a:r>
              <a:rPr lang="it-IT" b="1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 </a:t>
            </a:r>
          </a:p>
          <a:p>
            <a:r>
              <a:rPr lang="it-IT" b="1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.</a:t>
            </a:r>
            <a:endParaRPr lang="it-IT" sz="2000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pic>
        <p:nvPicPr>
          <p:cNvPr id="54278" name="Picture 6" descr="PAMELA_sect_4_0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9" y="2743200"/>
            <a:ext cx="7461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9" name="Text Box 7"/>
          <p:cNvSpPr txBox="1">
            <a:spLocks noChangeArrowheads="1"/>
          </p:cNvSpPr>
          <p:nvPr/>
        </p:nvSpPr>
        <p:spPr bwMode="auto">
          <a:xfrm rot="3161413">
            <a:off x="3612966" y="2491864"/>
            <a:ext cx="1675182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b="1" smtClean="0">
                <a:solidFill>
                  <a:srgbClr val="FF0000"/>
                </a:solidFill>
              </a:rPr>
              <a:t>10</a:t>
            </a:r>
            <a:r>
              <a:rPr lang="it-IT" b="1" baseline="30000" smtClean="0">
                <a:solidFill>
                  <a:srgbClr val="FF0000"/>
                </a:solidFill>
              </a:rPr>
              <a:t>20</a:t>
            </a:r>
            <a:r>
              <a:rPr lang="it-IT" b="1" smtClean="0">
                <a:solidFill>
                  <a:srgbClr val="FF0000"/>
                </a:solidFill>
              </a:rPr>
              <a:t> eV protons</a:t>
            </a:r>
          </a:p>
        </p:txBody>
      </p:sp>
      <p:sp>
        <p:nvSpPr>
          <p:cNvPr id="54280" name="Text Box 8"/>
          <p:cNvSpPr txBox="1">
            <a:spLocks noChangeArrowheads="1"/>
          </p:cNvSpPr>
          <p:nvPr/>
        </p:nvSpPr>
        <p:spPr bwMode="auto">
          <a:xfrm rot="3032055">
            <a:off x="1769085" y="2173572"/>
            <a:ext cx="1675182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b="1">
                <a:solidFill>
                  <a:srgbClr val="FF0000"/>
                </a:solidFill>
              </a:rPr>
              <a:t>10</a:t>
            </a:r>
            <a:r>
              <a:rPr lang="it-IT" b="1" baseline="30000">
                <a:solidFill>
                  <a:srgbClr val="FF0000"/>
                </a:solidFill>
              </a:rPr>
              <a:t>12</a:t>
            </a:r>
            <a:r>
              <a:rPr lang="it-IT" b="1">
                <a:solidFill>
                  <a:srgbClr val="FF0000"/>
                </a:solidFill>
              </a:rPr>
              <a:t> eV protons</a:t>
            </a:r>
          </a:p>
        </p:txBody>
      </p:sp>
      <p:sp>
        <p:nvSpPr>
          <p:cNvPr id="54281" name="Text Box 9"/>
          <p:cNvSpPr txBox="1">
            <a:spLocks noChangeArrowheads="1"/>
          </p:cNvSpPr>
          <p:nvPr/>
        </p:nvSpPr>
        <p:spPr bwMode="auto">
          <a:xfrm rot="3161413">
            <a:off x="1975840" y="3501514"/>
            <a:ext cx="1596635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b="1" smtClean="0">
                <a:solidFill>
                  <a:srgbClr val="FF0000"/>
                </a:solidFill>
              </a:rPr>
              <a:t>10</a:t>
            </a:r>
            <a:r>
              <a:rPr lang="it-IT" b="1" baseline="30000" smtClean="0">
                <a:solidFill>
                  <a:srgbClr val="FF0000"/>
                </a:solidFill>
              </a:rPr>
              <a:t>9</a:t>
            </a:r>
            <a:r>
              <a:rPr lang="it-IT" b="1" smtClean="0">
                <a:solidFill>
                  <a:srgbClr val="FF0000"/>
                </a:solidFill>
              </a:rPr>
              <a:t> eV protons</a:t>
            </a:r>
          </a:p>
        </p:txBody>
      </p:sp>
      <p:pic>
        <p:nvPicPr>
          <p:cNvPr id="54282" name="Picture 10" descr="C:\Documents and Settings\marco\Desktop\llllll\m100-b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486400"/>
            <a:ext cx="6096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3" name="Text Box 11"/>
          <p:cNvSpPr txBox="1">
            <a:spLocks noChangeArrowheads="1"/>
          </p:cNvSpPr>
          <p:nvPr/>
        </p:nvSpPr>
        <p:spPr bwMode="auto">
          <a:xfrm>
            <a:off x="2286001" y="0"/>
            <a:ext cx="35798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3200" b="1">
                <a:solidFill>
                  <a:srgbClr val="FF0000"/>
                </a:solidFill>
              </a:rPr>
              <a:t>  Pamela/Hillas plot</a:t>
            </a:r>
          </a:p>
        </p:txBody>
      </p:sp>
      <p:sp>
        <p:nvSpPr>
          <p:cNvPr id="54284" name="Line 12"/>
          <p:cNvSpPr>
            <a:spLocks noChangeShapeType="1"/>
          </p:cNvSpPr>
          <p:nvPr/>
        </p:nvSpPr>
        <p:spPr bwMode="auto">
          <a:xfrm>
            <a:off x="1676400" y="2971800"/>
            <a:ext cx="381000" cy="76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0" tIns="45715" rIns="91430" bIns="45715"/>
          <a:lstStyle/>
          <a:p>
            <a:endParaRPr lang="en-US" smtClean="0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54285" name="Text Box 13"/>
          <p:cNvSpPr txBox="1">
            <a:spLocks noChangeArrowheads="1"/>
          </p:cNvSpPr>
          <p:nvPr/>
        </p:nvSpPr>
        <p:spPr bwMode="auto">
          <a:xfrm>
            <a:off x="7756525" y="4024313"/>
            <a:ext cx="184710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smtClean="0">
              <a:solidFill>
                <a:prstClr val="black"/>
              </a:solidFill>
            </a:endParaRPr>
          </a:p>
        </p:txBody>
      </p:sp>
      <p:pic>
        <p:nvPicPr>
          <p:cNvPr id="54286" name="Picture 14" descr="C:\Documents and Settings\marco\Desktop\llllll\Milky_Way_galaxy_sun05_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6" y="5410200"/>
            <a:ext cx="48577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7" name="Line 15"/>
          <p:cNvSpPr>
            <a:spLocks noChangeShapeType="1"/>
          </p:cNvSpPr>
          <p:nvPr/>
        </p:nvSpPr>
        <p:spPr bwMode="auto">
          <a:xfrm flipH="1">
            <a:off x="5410200" y="3429001"/>
            <a:ext cx="1905000" cy="220980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0" tIns="45715" rIns="91430" bIns="45715"/>
          <a:lstStyle/>
          <a:p>
            <a:endParaRPr lang="en-US" smtClean="0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pic>
        <p:nvPicPr>
          <p:cNvPr id="54288" name="Picture 16" descr="C:\Documents and Settings\marco\Desktop\llllll\220px-Chandra-cra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368801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9" name="Picture 17" descr="C:\Documents and Settings\marco\Desktop\llllll\LHC_arial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6" y="2717801"/>
            <a:ext cx="3333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90" name="Line 18"/>
          <p:cNvSpPr>
            <a:spLocks noChangeShapeType="1"/>
          </p:cNvSpPr>
          <p:nvPr/>
        </p:nvSpPr>
        <p:spPr bwMode="auto">
          <a:xfrm flipH="1" flipV="1">
            <a:off x="3048000" y="1524000"/>
            <a:ext cx="4267200" cy="190500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0" tIns="45715" rIns="91430" bIns="45715"/>
          <a:lstStyle/>
          <a:p>
            <a:endParaRPr lang="en-US" smtClean="0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pic>
        <p:nvPicPr>
          <p:cNvPr id="54291" name="Picture 19" descr="C:\Documents and Settings\marco\Desktop\llllll\180px-Sirius_A_and_B_Hubble_phot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2438401"/>
            <a:ext cx="40481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92" name="Picture 20" descr="C:\Documents and Settings\marco\Desktop\llllll\571px-Vela_Pulsar_jet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914400"/>
            <a:ext cx="436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93" name="Text Box 21"/>
          <p:cNvSpPr txBox="1">
            <a:spLocks noChangeArrowheads="1"/>
          </p:cNvSpPr>
          <p:nvPr/>
        </p:nvSpPr>
        <p:spPr bwMode="auto">
          <a:xfrm>
            <a:off x="7315200" y="1828800"/>
            <a:ext cx="1828800" cy="2000538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>
                <a:solidFill>
                  <a:prstClr val="black"/>
                </a:solidFill>
              </a:rPr>
              <a:t>Propagazione  nel</a:t>
            </a:r>
          </a:p>
          <a:p>
            <a:pPr eaLnBrk="1" hangingPunct="1"/>
            <a:r>
              <a:rPr lang="it-IT">
                <a:solidFill>
                  <a:prstClr val="black"/>
                </a:solidFill>
              </a:rPr>
              <a:t>Sistema locale</a:t>
            </a:r>
          </a:p>
          <a:p>
            <a:pPr eaLnBrk="1" hangingPunct="1"/>
            <a:endParaRPr lang="it-IT" sz="1400">
              <a:solidFill>
                <a:prstClr val="black"/>
              </a:solidFill>
            </a:endParaRPr>
          </a:p>
          <a:p>
            <a:pPr eaLnBrk="1" hangingPunct="1"/>
            <a:r>
              <a:rPr lang="it-IT" sz="1400" b="1">
                <a:solidFill>
                  <a:prstClr val="black"/>
                </a:solidFill>
              </a:rPr>
              <a:t>e+/e-</a:t>
            </a:r>
          </a:p>
          <a:p>
            <a:pPr eaLnBrk="1" hangingPunct="1"/>
            <a:endParaRPr lang="it-IT" sz="1400" b="1">
              <a:solidFill>
                <a:prstClr val="black"/>
              </a:solidFill>
            </a:endParaRPr>
          </a:p>
          <a:p>
            <a:pPr eaLnBrk="1" hangingPunct="1"/>
            <a:r>
              <a:rPr lang="it-IT" sz="1400" b="1">
                <a:solidFill>
                  <a:prstClr val="black"/>
                </a:solidFill>
              </a:rPr>
              <a:t>Ricerca materia oscura (e+)</a:t>
            </a:r>
          </a:p>
        </p:txBody>
      </p:sp>
      <p:pic>
        <p:nvPicPr>
          <p:cNvPr id="54294" name="Picture 22" descr="C:\Documents and Settings\marco\Desktop\llllll\parker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90650"/>
            <a:ext cx="25146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350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Documents and Settings\marco\Desktop\toybox\pamela\matlab\hilla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4" y="138114"/>
            <a:ext cx="6353175" cy="658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3" descr="C:\Documents and Settings\marco\Desktop\hill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-152400"/>
            <a:ext cx="66294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Oval 4"/>
          <p:cNvSpPr>
            <a:spLocks noChangeArrowheads="1"/>
          </p:cNvSpPr>
          <p:nvPr/>
        </p:nvSpPr>
        <p:spPr bwMode="auto">
          <a:xfrm>
            <a:off x="2895600" y="762001"/>
            <a:ext cx="228600" cy="1371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0" tIns="45715" rIns="91430" bIns="45715" anchor="ctr"/>
          <a:lstStyle/>
          <a:p>
            <a:pPr algn="ctr"/>
            <a:endParaRPr lang="it-IT" sz="2000" b="1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  <a:p>
            <a:pPr algn="ctr"/>
            <a:r>
              <a:rPr lang="it-IT" sz="2000" b="1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Neutron </a:t>
            </a:r>
          </a:p>
          <a:p>
            <a:pPr algn="ctr"/>
            <a:r>
              <a:rPr lang="it-IT" sz="2000" b="1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Stars</a:t>
            </a:r>
            <a:r>
              <a:rPr lang="it-IT" sz="200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 </a:t>
            </a:r>
          </a:p>
        </p:txBody>
      </p:sp>
      <p:sp>
        <p:nvSpPr>
          <p:cNvPr id="55301" name="Oval 5"/>
          <p:cNvSpPr>
            <a:spLocks noChangeArrowheads="1"/>
          </p:cNvSpPr>
          <p:nvPr/>
        </p:nvSpPr>
        <p:spPr bwMode="auto">
          <a:xfrm>
            <a:off x="3429000" y="2133601"/>
            <a:ext cx="228600" cy="914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0" tIns="45715" rIns="91430" bIns="45715" anchor="ctr"/>
          <a:lstStyle/>
          <a:p>
            <a:r>
              <a:rPr lang="it-IT" b="1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White Dwarfs</a:t>
            </a:r>
          </a:p>
          <a:p>
            <a:r>
              <a:rPr lang="it-IT" b="1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 </a:t>
            </a:r>
          </a:p>
          <a:p>
            <a:r>
              <a:rPr lang="it-IT" b="1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.</a:t>
            </a:r>
            <a:endParaRPr lang="it-IT" sz="2000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pic>
        <p:nvPicPr>
          <p:cNvPr id="55302" name="Picture 6" descr="PAMELA_sect_4_0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9" y="2743200"/>
            <a:ext cx="7461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Text Box 7"/>
          <p:cNvSpPr txBox="1">
            <a:spLocks noChangeArrowheads="1"/>
          </p:cNvSpPr>
          <p:nvPr/>
        </p:nvSpPr>
        <p:spPr bwMode="auto">
          <a:xfrm rot="3161413">
            <a:off x="3612966" y="2491864"/>
            <a:ext cx="1675182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b="1" smtClean="0">
                <a:solidFill>
                  <a:srgbClr val="FF0000"/>
                </a:solidFill>
              </a:rPr>
              <a:t>10</a:t>
            </a:r>
            <a:r>
              <a:rPr lang="it-IT" b="1" baseline="30000" smtClean="0">
                <a:solidFill>
                  <a:srgbClr val="FF0000"/>
                </a:solidFill>
              </a:rPr>
              <a:t>20</a:t>
            </a:r>
            <a:r>
              <a:rPr lang="it-IT" b="1" smtClean="0">
                <a:solidFill>
                  <a:srgbClr val="FF0000"/>
                </a:solidFill>
              </a:rPr>
              <a:t> eV protons</a:t>
            </a:r>
          </a:p>
        </p:txBody>
      </p:sp>
      <p:sp>
        <p:nvSpPr>
          <p:cNvPr id="55304" name="Text Box 8"/>
          <p:cNvSpPr txBox="1">
            <a:spLocks noChangeArrowheads="1"/>
          </p:cNvSpPr>
          <p:nvPr/>
        </p:nvSpPr>
        <p:spPr bwMode="auto">
          <a:xfrm rot="3032055">
            <a:off x="1769085" y="2173572"/>
            <a:ext cx="1675182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b="1">
                <a:solidFill>
                  <a:srgbClr val="FF0000"/>
                </a:solidFill>
              </a:rPr>
              <a:t>10</a:t>
            </a:r>
            <a:r>
              <a:rPr lang="it-IT" b="1" baseline="30000">
                <a:solidFill>
                  <a:srgbClr val="FF0000"/>
                </a:solidFill>
              </a:rPr>
              <a:t>12</a:t>
            </a:r>
            <a:r>
              <a:rPr lang="it-IT" b="1">
                <a:solidFill>
                  <a:srgbClr val="FF0000"/>
                </a:solidFill>
              </a:rPr>
              <a:t> eV protons</a:t>
            </a:r>
          </a:p>
        </p:txBody>
      </p:sp>
      <p:sp>
        <p:nvSpPr>
          <p:cNvPr id="55305" name="Text Box 9"/>
          <p:cNvSpPr txBox="1">
            <a:spLocks noChangeArrowheads="1"/>
          </p:cNvSpPr>
          <p:nvPr/>
        </p:nvSpPr>
        <p:spPr bwMode="auto">
          <a:xfrm rot="3161413">
            <a:off x="1975840" y="3501514"/>
            <a:ext cx="1596635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b="1" smtClean="0">
                <a:solidFill>
                  <a:srgbClr val="FF0000"/>
                </a:solidFill>
              </a:rPr>
              <a:t>10</a:t>
            </a:r>
            <a:r>
              <a:rPr lang="it-IT" b="1" baseline="30000" smtClean="0">
                <a:solidFill>
                  <a:srgbClr val="FF0000"/>
                </a:solidFill>
              </a:rPr>
              <a:t>9</a:t>
            </a:r>
            <a:r>
              <a:rPr lang="it-IT" b="1" smtClean="0">
                <a:solidFill>
                  <a:srgbClr val="FF0000"/>
                </a:solidFill>
              </a:rPr>
              <a:t> eV protons</a:t>
            </a:r>
          </a:p>
        </p:txBody>
      </p:sp>
      <p:pic>
        <p:nvPicPr>
          <p:cNvPr id="55306" name="Picture 10" descr="C:\Documents and Settings\marco\Desktop\llllll\m100-b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486400"/>
            <a:ext cx="6096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7" name="Text Box 11"/>
          <p:cNvSpPr txBox="1">
            <a:spLocks noChangeArrowheads="1"/>
          </p:cNvSpPr>
          <p:nvPr/>
        </p:nvSpPr>
        <p:spPr bwMode="auto">
          <a:xfrm>
            <a:off x="2286001" y="0"/>
            <a:ext cx="35798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3200" b="1">
                <a:solidFill>
                  <a:srgbClr val="FF0000"/>
                </a:solidFill>
              </a:rPr>
              <a:t>  Pamela/Hillas plot</a:t>
            </a:r>
          </a:p>
        </p:txBody>
      </p:sp>
      <p:sp>
        <p:nvSpPr>
          <p:cNvPr id="55308" name="Line 12"/>
          <p:cNvSpPr>
            <a:spLocks noChangeShapeType="1"/>
          </p:cNvSpPr>
          <p:nvPr/>
        </p:nvSpPr>
        <p:spPr bwMode="auto">
          <a:xfrm>
            <a:off x="1676400" y="2971800"/>
            <a:ext cx="381000" cy="76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0" tIns="45715" rIns="91430" bIns="45715"/>
          <a:lstStyle/>
          <a:p>
            <a:endParaRPr lang="en-US" smtClean="0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55309" name="Text Box 13"/>
          <p:cNvSpPr txBox="1">
            <a:spLocks noChangeArrowheads="1"/>
          </p:cNvSpPr>
          <p:nvPr/>
        </p:nvSpPr>
        <p:spPr bwMode="auto">
          <a:xfrm>
            <a:off x="7756525" y="4024313"/>
            <a:ext cx="184710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smtClean="0">
              <a:solidFill>
                <a:prstClr val="black"/>
              </a:solidFill>
            </a:endParaRPr>
          </a:p>
        </p:txBody>
      </p:sp>
      <p:pic>
        <p:nvPicPr>
          <p:cNvPr id="55310" name="Picture 14" descr="C:\Documents and Settings\marco\Desktop\llllll\Milky_Way_galaxy_sun05_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6" y="5410200"/>
            <a:ext cx="48577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1" name="Picture 15" descr="C:\Documents and Settings\marco\Desktop\llllll\heliopaus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5410201"/>
            <a:ext cx="83820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2" name="Picture 16" descr="C:\Documents and Settings\marco\Desktop\llllll\220px-Chandra-crab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368801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3" name="Picture 17" descr="C:\Documents and Settings\marco\Desktop\llllll\LHC_arial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6" y="2717801"/>
            <a:ext cx="3333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4" name="Picture 18" descr="C:\Documents and Settings\marco\Desktop\llllll\180px-Sirius_A_and_B_Hubble_phot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2438401"/>
            <a:ext cx="40481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5" name="Picture 19" descr="C:\Documents and Settings\marco\Desktop\llllll\571px-Vela_Pulsar_jet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914400"/>
            <a:ext cx="436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16" name="Text Box 20"/>
          <p:cNvSpPr txBox="1">
            <a:spLocks noChangeArrowheads="1"/>
          </p:cNvSpPr>
          <p:nvPr/>
        </p:nvSpPr>
        <p:spPr bwMode="auto">
          <a:xfrm>
            <a:off x="7315200" y="1600201"/>
            <a:ext cx="1828800" cy="3139311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>
                <a:solidFill>
                  <a:prstClr val="black"/>
                </a:solidFill>
              </a:rPr>
              <a:t>Fenomeni eliosferici: modulazione solare dipendente dalla carica</a:t>
            </a:r>
          </a:p>
          <a:p>
            <a:pPr eaLnBrk="1" hangingPunct="1"/>
            <a:r>
              <a:rPr lang="it-IT">
                <a:solidFill>
                  <a:prstClr val="black"/>
                </a:solidFill>
              </a:rPr>
              <a:t>e+/e- p-/p+</a:t>
            </a:r>
          </a:p>
          <a:p>
            <a:pPr eaLnBrk="1" hangingPunct="1"/>
            <a:endParaRPr lang="it-IT">
              <a:solidFill>
                <a:prstClr val="black"/>
              </a:solidFill>
            </a:endParaRPr>
          </a:p>
          <a:p>
            <a:pPr eaLnBrk="1" hangingPunct="1"/>
            <a:r>
              <a:rPr lang="it-IT">
                <a:solidFill>
                  <a:prstClr val="black"/>
                </a:solidFill>
              </a:rPr>
              <a:t>Raggi cosmici anomali</a:t>
            </a:r>
          </a:p>
          <a:p>
            <a:pPr eaLnBrk="1" hangingPunct="1"/>
            <a:r>
              <a:rPr lang="it-IT">
                <a:solidFill>
                  <a:prstClr val="black"/>
                </a:solidFill>
              </a:rPr>
              <a:t>P, He, C</a:t>
            </a:r>
          </a:p>
        </p:txBody>
      </p:sp>
      <p:sp>
        <p:nvSpPr>
          <p:cNvPr id="55317" name="Line 21"/>
          <p:cNvSpPr>
            <a:spLocks noChangeShapeType="1"/>
          </p:cNvSpPr>
          <p:nvPr/>
        </p:nvSpPr>
        <p:spPr bwMode="auto">
          <a:xfrm flipH="1">
            <a:off x="4419600" y="4114800"/>
            <a:ext cx="2895600" cy="137160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0" tIns="45715" rIns="91430" bIns="45715"/>
          <a:lstStyle/>
          <a:p>
            <a:endParaRPr lang="en-US" smtClean="0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pic>
        <p:nvPicPr>
          <p:cNvPr id="55318" name="Picture 22" descr="C:\Documents and Settings\marco\Desktop\llllll\parker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90650"/>
            <a:ext cx="25146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8554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Casolino, INFN &amp; University Roma Tor Vergata</a:t>
            </a:r>
          </a:p>
        </p:txBody>
      </p:sp>
      <p:pic>
        <p:nvPicPr>
          <p:cNvPr id="77826" name="c3_2year.mpg">
            <a:hlinkClick r:id="" action="ppaction://media"/>
          </p:cNvPr>
          <p:cNvPicPr>
            <a:picLocks noChangeAspect="1" noChangeArrowheads="1"/>
          </p:cNvPicPr>
          <p:nvPr>
            <a:videoFile r:link="rId2"/>
          </p:nvPr>
        </p:nvPicPr>
        <p:blipFill>
          <a:blip r:embed="rId5">
            <a:lum bright="30000" contrast="-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295399"/>
            <a:ext cx="12099925" cy="1209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685800"/>
          </a:xfrm>
        </p:spPr>
        <p:txBody>
          <a:bodyPr/>
          <a:lstStyle/>
          <a:p>
            <a:r>
              <a:rPr lang="it-IT" sz="3200" i="1" dirty="0">
                <a:solidFill>
                  <a:srgbClr val="FF0000"/>
                </a:solidFill>
              </a:rPr>
              <a:t>PAMELA, a Space observatory at 1AU</a:t>
            </a:r>
          </a:p>
        </p:txBody>
      </p:sp>
      <p:grpSp>
        <p:nvGrpSpPr>
          <p:cNvPr id="77828" name="Group 4"/>
          <p:cNvGrpSpPr>
            <a:grpSpLocks/>
          </p:cNvGrpSpPr>
          <p:nvPr/>
        </p:nvGrpSpPr>
        <p:grpSpPr bwMode="auto">
          <a:xfrm>
            <a:off x="517526" y="1793876"/>
            <a:ext cx="3140075" cy="2355851"/>
            <a:chOff x="326" y="1130"/>
            <a:chExt cx="1978" cy="1484"/>
          </a:xfrm>
        </p:grpSpPr>
        <p:sp>
          <p:nvSpPr>
            <p:cNvPr id="77829" name="Line 5"/>
            <p:cNvSpPr>
              <a:spLocks noChangeShapeType="1"/>
            </p:cNvSpPr>
            <p:nvPr/>
          </p:nvSpPr>
          <p:spPr bwMode="auto">
            <a:xfrm flipH="1">
              <a:off x="1488" y="1872"/>
              <a:ext cx="816" cy="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graphicFrame>
          <p:nvGraphicFramePr>
            <p:cNvPr id="77830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60802305"/>
                </p:ext>
              </p:extLst>
            </p:nvPr>
          </p:nvGraphicFramePr>
          <p:xfrm>
            <a:off x="624" y="1606"/>
            <a:ext cx="806" cy="10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3103" name="Fotografia Photo Editor" r:id="rId6" imgW="18285714" imgH="22857143" progId="MSPhotoEd.3">
                    <p:embed/>
                  </p:oleObj>
                </mc:Choice>
                <mc:Fallback>
                  <p:oleObj name="Fotografia Photo Editor" r:id="rId6" imgW="18285714" imgH="22857143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4" y="1606"/>
                          <a:ext cx="806" cy="10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7831" name="Text Box 7"/>
            <p:cNvSpPr txBox="1">
              <a:spLocks noChangeArrowheads="1"/>
            </p:cNvSpPr>
            <p:nvPr/>
          </p:nvSpPr>
          <p:spPr bwMode="auto">
            <a:xfrm>
              <a:off x="326" y="1130"/>
              <a:ext cx="1183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i="1" dirty="0" smtClean="0">
                  <a:solidFill>
                    <a:srgbClr val="000066"/>
                  </a:solidFill>
                </a:rPr>
                <a:t>Gradients in the </a:t>
              </a:r>
            </a:p>
            <a:p>
              <a:r>
                <a:rPr lang="it-IT" i="1" dirty="0" smtClean="0">
                  <a:solidFill>
                    <a:srgbClr val="000066"/>
                  </a:solidFill>
                </a:rPr>
                <a:t>heliosphere</a:t>
              </a:r>
              <a:endParaRPr lang="it-IT" i="1" dirty="0">
                <a:solidFill>
                  <a:srgbClr val="000066"/>
                </a:solidFill>
              </a:endParaRPr>
            </a:p>
          </p:txBody>
        </p:sp>
      </p:grpSp>
      <p:grpSp>
        <p:nvGrpSpPr>
          <p:cNvPr id="77832" name="Group 8"/>
          <p:cNvGrpSpPr>
            <a:grpSpLocks/>
          </p:cNvGrpSpPr>
          <p:nvPr/>
        </p:nvGrpSpPr>
        <p:grpSpPr bwMode="auto">
          <a:xfrm>
            <a:off x="228600" y="4038601"/>
            <a:ext cx="3429000" cy="2800350"/>
            <a:chOff x="144" y="2544"/>
            <a:chExt cx="2160" cy="1764"/>
          </a:xfrm>
        </p:grpSpPr>
        <p:pic>
          <p:nvPicPr>
            <p:cNvPr id="77833" name="Picture 9" descr="C:\marco\articoli\ace\Nshock.jpg"/>
            <p:cNvPicPr>
              <a:picLocks noChangeAspect="1" noChangeArrowheads="1"/>
            </p:cNvPicPr>
            <p:nvPr/>
          </p:nvPicPr>
          <p:blipFill>
            <a:blip r:embed="rId8" cstate="print">
              <a:lum bright="4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3264"/>
              <a:ext cx="1392" cy="1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7834" name="Line 10"/>
            <p:cNvSpPr>
              <a:spLocks noChangeShapeType="1"/>
            </p:cNvSpPr>
            <p:nvPr/>
          </p:nvSpPr>
          <p:spPr bwMode="auto">
            <a:xfrm flipH="1">
              <a:off x="1872" y="2544"/>
              <a:ext cx="432" cy="38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7835" name="Text Box 11"/>
            <p:cNvSpPr txBox="1">
              <a:spLocks noChangeArrowheads="1"/>
            </p:cNvSpPr>
            <p:nvPr/>
          </p:nvSpPr>
          <p:spPr bwMode="auto">
            <a:xfrm>
              <a:off x="144" y="2736"/>
              <a:ext cx="2065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i="1">
                  <a:solidFill>
                    <a:srgbClr val="000066"/>
                  </a:solidFill>
                </a:rPr>
                <a:t>Interplanetary Physics,</a:t>
              </a:r>
            </a:p>
            <a:p>
              <a:r>
                <a:rPr lang="it-IT" i="1">
                  <a:solidFill>
                    <a:srgbClr val="000066"/>
                  </a:solidFill>
                </a:rPr>
                <a:t>Solar Wind Termination Shock</a:t>
              </a:r>
            </a:p>
          </p:txBody>
        </p:sp>
      </p:grpSp>
      <p:grpSp>
        <p:nvGrpSpPr>
          <p:cNvPr id="77836" name="Group 12"/>
          <p:cNvGrpSpPr>
            <a:grpSpLocks/>
          </p:cNvGrpSpPr>
          <p:nvPr/>
        </p:nvGrpSpPr>
        <p:grpSpPr bwMode="auto">
          <a:xfrm>
            <a:off x="5029201" y="4038601"/>
            <a:ext cx="4876800" cy="2590800"/>
            <a:chOff x="3168" y="2544"/>
            <a:chExt cx="3072" cy="1632"/>
          </a:xfrm>
        </p:grpSpPr>
        <p:pic>
          <p:nvPicPr>
            <p:cNvPr id="77837" name="Picture 13" descr="K:\public\firenze\mag13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3079"/>
              <a:ext cx="1536" cy="1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7838" name="Line 14"/>
            <p:cNvSpPr>
              <a:spLocks noChangeShapeType="1"/>
            </p:cNvSpPr>
            <p:nvPr/>
          </p:nvSpPr>
          <p:spPr bwMode="auto">
            <a:xfrm>
              <a:off x="3168" y="2544"/>
              <a:ext cx="912" cy="62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7839" name="Rectangle 15"/>
            <p:cNvSpPr>
              <a:spLocks noChangeArrowheads="1"/>
            </p:cNvSpPr>
            <p:nvPr/>
          </p:nvSpPr>
          <p:spPr bwMode="auto">
            <a:xfrm>
              <a:off x="3888" y="2736"/>
              <a:ext cx="2352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i="1">
                  <a:solidFill>
                    <a:srgbClr val="000066"/>
                  </a:solidFill>
                </a:rPr>
                <a:t>Magnetospheric physics</a:t>
              </a:r>
            </a:p>
          </p:txBody>
        </p:sp>
      </p:grpSp>
      <p:grpSp>
        <p:nvGrpSpPr>
          <p:cNvPr id="77840" name="Group 16"/>
          <p:cNvGrpSpPr>
            <a:grpSpLocks/>
          </p:cNvGrpSpPr>
          <p:nvPr/>
        </p:nvGrpSpPr>
        <p:grpSpPr bwMode="auto">
          <a:xfrm>
            <a:off x="4800600" y="2438400"/>
            <a:ext cx="3505200" cy="1676400"/>
            <a:chOff x="3264" y="1536"/>
            <a:chExt cx="2208" cy="1056"/>
          </a:xfrm>
        </p:grpSpPr>
        <p:pic>
          <p:nvPicPr>
            <p:cNvPr id="77841" name="Picture 17" descr="C:\marco\articoli\ace\Sun_spots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1824"/>
              <a:ext cx="768" cy="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7842" name="Line 18"/>
            <p:cNvSpPr>
              <a:spLocks noChangeShapeType="1"/>
            </p:cNvSpPr>
            <p:nvPr/>
          </p:nvSpPr>
          <p:spPr bwMode="auto">
            <a:xfrm>
              <a:off x="3264" y="1920"/>
              <a:ext cx="76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7843" name="Rectangle 19"/>
            <p:cNvSpPr>
              <a:spLocks noChangeArrowheads="1"/>
            </p:cNvSpPr>
            <p:nvPr/>
          </p:nvSpPr>
          <p:spPr bwMode="auto">
            <a:xfrm>
              <a:off x="3840" y="1536"/>
              <a:ext cx="1632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i="1">
                  <a:solidFill>
                    <a:srgbClr val="000066"/>
                  </a:solidFill>
                </a:rPr>
                <a:t>Solar Modulation</a:t>
              </a:r>
              <a:r>
                <a:rPr lang="it-IT" i="1"/>
                <a:t> </a:t>
              </a:r>
            </a:p>
          </p:txBody>
        </p:sp>
      </p:grpSp>
      <p:grpSp>
        <p:nvGrpSpPr>
          <p:cNvPr id="77844" name="Group 20"/>
          <p:cNvGrpSpPr>
            <a:grpSpLocks/>
          </p:cNvGrpSpPr>
          <p:nvPr/>
        </p:nvGrpSpPr>
        <p:grpSpPr bwMode="auto">
          <a:xfrm>
            <a:off x="4953000" y="762001"/>
            <a:ext cx="5029200" cy="1684338"/>
            <a:chOff x="3168" y="480"/>
            <a:chExt cx="3168" cy="1061"/>
          </a:xfrm>
        </p:grpSpPr>
        <p:sp>
          <p:nvSpPr>
            <p:cNvPr id="77845" name="Line 21"/>
            <p:cNvSpPr>
              <a:spLocks noChangeShapeType="1"/>
            </p:cNvSpPr>
            <p:nvPr/>
          </p:nvSpPr>
          <p:spPr bwMode="auto">
            <a:xfrm flipV="1">
              <a:off x="3168" y="912"/>
              <a:ext cx="912" cy="62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7846" name="Rectangle 22"/>
            <p:cNvSpPr>
              <a:spLocks noChangeArrowheads="1"/>
            </p:cNvSpPr>
            <p:nvPr/>
          </p:nvSpPr>
          <p:spPr bwMode="auto">
            <a:xfrm>
              <a:off x="3552" y="480"/>
              <a:ext cx="278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i="1">
                  <a:solidFill>
                    <a:srgbClr val="000066"/>
                  </a:solidFill>
                </a:rPr>
                <a:t>Solar Energetic particles </a:t>
              </a:r>
            </a:p>
          </p:txBody>
        </p:sp>
        <p:graphicFrame>
          <p:nvGraphicFramePr>
            <p:cNvPr id="77847" name="Object 23"/>
            <p:cNvGraphicFramePr>
              <a:graphicFrameLocks noChangeAspect="1"/>
            </p:cNvGraphicFramePr>
            <p:nvPr/>
          </p:nvGraphicFramePr>
          <p:xfrm flipV="1">
            <a:off x="4176" y="768"/>
            <a:ext cx="624" cy="6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3104" name="Fotografia Photo Editor" r:id="rId11" imgW="3657143" imgH="3657143" progId="MSPhotoEd.3">
                    <p:embed/>
                  </p:oleObj>
                </mc:Choice>
                <mc:Fallback>
                  <p:oleObj name="Fotografia Photo Editor" r:id="rId11" imgW="3657143" imgH="3657143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lum bright="22000" contrast="-60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 flipV="1">
                          <a:off x="4176" y="768"/>
                          <a:ext cx="624" cy="6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77848" name="Picture 24" descr="Orbi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92696"/>
            <a:ext cx="2362200" cy="112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49" name="Text Box 25"/>
          <p:cNvSpPr txBox="1">
            <a:spLocks noChangeArrowheads="1"/>
          </p:cNvSpPr>
          <p:nvPr/>
        </p:nvSpPr>
        <p:spPr bwMode="auto">
          <a:xfrm>
            <a:off x="231776" y="990601"/>
            <a:ext cx="2531442" cy="646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it-IT" b="1" i="1">
                <a:solidFill>
                  <a:srgbClr val="FF0000"/>
                </a:solidFill>
              </a:rPr>
              <a:t>High Inclination Orbit</a:t>
            </a:r>
          </a:p>
          <a:p>
            <a:r>
              <a:rPr lang="it-IT" b="1" i="1">
                <a:solidFill>
                  <a:srgbClr val="FF0000"/>
                </a:solidFill>
              </a:rPr>
              <a:t>70.0</a:t>
            </a:r>
            <a:r>
              <a:rPr lang="it-IT" b="1" i="1" baseline="30000">
                <a:solidFill>
                  <a:srgbClr val="FF0000"/>
                </a:solidFill>
              </a:rPr>
              <a:t>o</a:t>
            </a:r>
            <a:endParaRPr lang="it-IT" b="1" i="1">
              <a:solidFill>
                <a:srgbClr val="FF0000"/>
              </a:solidFill>
            </a:endParaRPr>
          </a:p>
        </p:txBody>
      </p:sp>
      <p:pic>
        <p:nvPicPr>
          <p:cNvPr id="77850" name="Picture 26" descr="C:\Documents and Settings\Administrator\Desktop\icrc2005\posters\IM000035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286000"/>
            <a:ext cx="1663700" cy="194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7851" name="Group 27"/>
          <p:cNvGrpSpPr>
            <a:grpSpLocks/>
          </p:cNvGrpSpPr>
          <p:nvPr/>
        </p:nvGrpSpPr>
        <p:grpSpPr bwMode="auto">
          <a:xfrm>
            <a:off x="3124202" y="963614"/>
            <a:ext cx="2438401" cy="1322387"/>
            <a:chOff x="2064" y="607"/>
            <a:chExt cx="1536" cy="833"/>
          </a:xfrm>
        </p:grpSpPr>
        <p:sp>
          <p:nvSpPr>
            <p:cNvPr id="77852" name="Line 28"/>
            <p:cNvSpPr>
              <a:spLocks noChangeShapeType="1"/>
            </p:cNvSpPr>
            <p:nvPr/>
          </p:nvSpPr>
          <p:spPr bwMode="auto">
            <a:xfrm flipV="1">
              <a:off x="2592" y="1104"/>
              <a:ext cx="0" cy="33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7853" name="Text Box 29"/>
            <p:cNvSpPr txBox="1">
              <a:spLocks noChangeArrowheads="1"/>
            </p:cNvSpPr>
            <p:nvPr/>
          </p:nvSpPr>
          <p:spPr bwMode="auto">
            <a:xfrm>
              <a:off x="2064" y="607"/>
              <a:ext cx="1536" cy="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2000" i="1"/>
                <a:t>Galactic cosmic ray</a:t>
              </a:r>
            </a:p>
            <a:p>
              <a:r>
                <a:rPr lang="it-IT" sz="2000" i="1"/>
                <a:t>Matter /  Antimatter</a:t>
              </a:r>
            </a:p>
            <a:p>
              <a:r>
                <a:rPr lang="it-IT" sz="2000" i="1"/>
                <a:t>           / Dark Matter</a:t>
              </a:r>
            </a:p>
          </p:txBody>
        </p:sp>
      </p:grpSp>
      <p:grpSp>
        <p:nvGrpSpPr>
          <p:cNvPr id="77854" name="Group 30"/>
          <p:cNvGrpSpPr>
            <a:grpSpLocks/>
          </p:cNvGrpSpPr>
          <p:nvPr/>
        </p:nvGrpSpPr>
        <p:grpSpPr bwMode="auto">
          <a:xfrm>
            <a:off x="3886201" y="4038600"/>
            <a:ext cx="2590800" cy="2819400"/>
            <a:chOff x="2448" y="2544"/>
            <a:chExt cx="1632" cy="1776"/>
          </a:xfrm>
        </p:grpSpPr>
        <p:sp>
          <p:nvSpPr>
            <p:cNvPr id="77855" name="Rectangle 31"/>
            <p:cNvSpPr>
              <a:spLocks noChangeArrowheads="1"/>
            </p:cNvSpPr>
            <p:nvPr/>
          </p:nvSpPr>
          <p:spPr bwMode="auto">
            <a:xfrm>
              <a:off x="2448" y="3072"/>
              <a:ext cx="1632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i="1">
                  <a:solidFill>
                    <a:srgbClr val="000066"/>
                  </a:solidFill>
                </a:rPr>
                <a:t>SAA, Albedo, secondary particle </a:t>
              </a:r>
            </a:p>
          </p:txBody>
        </p:sp>
        <p:sp>
          <p:nvSpPr>
            <p:cNvPr id="77856" name="Line 32"/>
            <p:cNvSpPr>
              <a:spLocks noChangeShapeType="1"/>
            </p:cNvSpPr>
            <p:nvPr/>
          </p:nvSpPr>
          <p:spPr bwMode="auto">
            <a:xfrm>
              <a:off x="2784" y="2544"/>
              <a:ext cx="48" cy="57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pic>
          <p:nvPicPr>
            <p:cNvPr id="77857" name="Picture 33" descr="C:\Documents and Settings\marco\Desktop\lathuile\saa.gif"/>
            <p:cNvPicPr>
              <a:picLocks noChangeAspect="1" noChangeArrowheads="1" noCrop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3631"/>
              <a:ext cx="1536" cy="6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7858" name="Picture 34" descr="animation3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917825"/>
            <a:ext cx="1982788" cy="127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59" name="Picture 35" descr="december13th 06-event"/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220789"/>
            <a:ext cx="1524000" cy="97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090" name="Picture 34" descr="F:\toybox\lavori\saggiatore-2009\saggiatore\figure\nuove\figure15_alternativa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9926" y="2787930"/>
            <a:ext cx="4715919" cy="317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7805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Documents and Settings\marco\Desktop\toybox\pamela\matlab\hilla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4" y="138114"/>
            <a:ext cx="6353175" cy="658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3" descr="C:\Documents and Settings\marco\Desktop\hill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-152400"/>
            <a:ext cx="66294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Oval 4"/>
          <p:cNvSpPr>
            <a:spLocks noChangeArrowheads="1"/>
          </p:cNvSpPr>
          <p:nvPr/>
        </p:nvSpPr>
        <p:spPr bwMode="auto">
          <a:xfrm>
            <a:off x="2895600" y="762001"/>
            <a:ext cx="228600" cy="1371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0" tIns="45715" rIns="91430" bIns="45715" anchor="ctr"/>
          <a:lstStyle/>
          <a:p>
            <a:pPr algn="ctr"/>
            <a:endParaRPr lang="it-IT" sz="2000" b="1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  <a:p>
            <a:pPr algn="ctr"/>
            <a:r>
              <a:rPr lang="it-IT" sz="2000" b="1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Neutron </a:t>
            </a:r>
          </a:p>
          <a:p>
            <a:pPr algn="ctr"/>
            <a:r>
              <a:rPr lang="it-IT" sz="2000" b="1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Stars</a:t>
            </a:r>
            <a:r>
              <a:rPr lang="it-IT" sz="200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 </a:t>
            </a:r>
          </a:p>
        </p:txBody>
      </p:sp>
      <p:sp>
        <p:nvSpPr>
          <p:cNvPr id="56325" name="Oval 5"/>
          <p:cNvSpPr>
            <a:spLocks noChangeArrowheads="1"/>
          </p:cNvSpPr>
          <p:nvPr/>
        </p:nvSpPr>
        <p:spPr bwMode="auto">
          <a:xfrm>
            <a:off x="3429000" y="2133601"/>
            <a:ext cx="228600" cy="914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0" tIns="45715" rIns="91430" bIns="45715" anchor="ctr"/>
          <a:lstStyle/>
          <a:p>
            <a:r>
              <a:rPr lang="it-IT" b="1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White Dwarfs</a:t>
            </a:r>
          </a:p>
          <a:p>
            <a:r>
              <a:rPr lang="it-IT" b="1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 </a:t>
            </a:r>
          </a:p>
          <a:p>
            <a:r>
              <a:rPr lang="it-IT" b="1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.</a:t>
            </a:r>
            <a:endParaRPr lang="it-IT" sz="2000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pic>
        <p:nvPicPr>
          <p:cNvPr id="56326" name="Picture 6" descr="PAMELA_sect_4_0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9" y="2743200"/>
            <a:ext cx="7461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7" name="Text Box 7"/>
          <p:cNvSpPr txBox="1">
            <a:spLocks noChangeArrowheads="1"/>
          </p:cNvSpPr>
          <p:nvPr/>
        </p:nvSpPr>
        <p:spPr bwMode="auto">
          <a:xfrm rot="3161413">
            <a:off x="3612966" y="2491864"/>
            <a:ext cx="1675182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b="1" smtClean="0">
                <a:solidFill>
                  <a:srgbClr val="FF0000"/>
                </a:solidFill>
              </a:rPr>
              <a:t>10</a:t>
            </a:r>
            <a:r>
              <a:rPr lang="it-IT" b="1" baseline="30000" smtClean="0">
                <a:solidFill>
                  <a:srgbClr val="FF0000"/>
                </a:solidFill>
              </a:rPr>
              <a:t>20</a:t>
            </a:r>
            <a:r>
              <a:rPr lang="it-IT" b="1" smtClean="0">
                <a:solidFill>
                  <a:srgbClr val="FF0000"/>
                </a:solidFill>
              </a:rPr>
              <a:t> eV protons</a:t>
            </a:r>
          </a:p>
        </p:txBody>
      </p:sp>
      <p:sp>
        <p:nvSpPr>
          <p:cNvPr id="56328" name="Text Box 8"/>
          <p:cNvSpPr txBox="1">
            <a:spLocks noChangeArrowheads="1"/>
          </p:cNvSpPr>
          <p:nvPr/>
        </p:nvSpPr>
        <p:spPr bwMode="auto">
          <a:xfrm rot="3032055">
            <a:off x="1769085" y="2173572"/>
            <a:ext cx="1675182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b="1">
                <a:solidFill>
                  <a:srgbClr val="FF0000"/>
                </a:solidFill>
              </a:rPr>
              <a:t>10</a:t>
            </a:r>
            <a:r>
              <a:rPr lang="it-IT" b="1" baseline="30000">
                <a:solidFill>
                  <a:srgbClr val="FF0000"/>
                </a:solidFill>
              </a:rPr>
              <a:t>12</a:t>
            </a:r>
            <a:r>
              <a:rPr lang="it-IT" b="1">
                <a:solidFill>
                  <a:srgbClr val="FF0000"/>
                </a:solidFill>
              </a:rPr>
              <a:t> eV protons</a:t>
            </a:r>
          </a:p>
        </p:txBody>
      </p:sp>
      <p:sp>
        <p:nvSpPr>
          <p:cNvPr id="56329" name="Text Box 9"/>
          <p:cNvSpPr txBox="1">
            <a:spLocks noChangeArrowheads="1"/>
          </p:cNvSpPr>
          <p:nvPr/>
        </p:nvSpPr>
        <p:spPr bwMode="auto">
          <a:xfrm rot="3161413">
            <a:off x="1975840" y="3501514"/>
            <a:ext cx="1596635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b="1" smtClean="0">
                <a:solidFill>
                  <a:srgbClr val="FF0000"/>
                </a:solidFill>
              </a:rPr>
              <a:t>10</a:t>
            </a:r>
            <a:r>
              <a:rPr lang="it-IT" b="1" baseline="30000" smtClean="0">
                <a:solidFill>
                  <a:srgbClr val="FF0000"/>
                </a:solidFill>
              </a:rPr>
              <a:t>9</a:t>
            </a:r>
            <a:r>
              <a:rPr lang="it-IT" b="1" smtClean="0">
                <a:solidFill>
                  <a:srgbClr val="FF0000"/>
                </a:solidFill>
              </a:rPr>
              <a:t> eV protons</a:t>
            </a:r>
          </a:p>
        </p:txBody>
      </p:sp>
      <p:pic>
        <p:nvPicPr>
          <p:cNvPr id="56330" name="Picture 10" descr="C:\Documents and Settings\marco\Desktop\llllll\m100-b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486400"/>
            <a:ext cx="6096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1" name="Text Box 11"/>
          <p:cNvSpPr txBox="1">
            <a:spLocks noChangeArrowheads="1"/>
          </p:cNvSpPr>
          <p:nvPr/>
        </p:nvSpPr>
        <p:spPr bwMode="auto">
          <a:xfrm>
            <a:off x="2286001" y="0"/>
            <a:ext cx="35798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3200" b="1">
                <a:solidFill>
                  <a:srgbClr val="FF0000"/>
                </a:solidFill>
              </a:rPr>
              <a:t>  Pamela/Hillas plot</a:t>
            </a:r>
          </a:p>
        </p:txBody>
      </p:sp>
      <p:sp>
        <p:nvSpPr>
          <p:cNvPr id="56332" name="Line 12"/>
          <p:cNvSpPr>
            <a:spLocks noChangeShapeType="1"/>
          </p:cNvSpPr>
          <p:nvPr/>
        </p:nvSpPr>
        <p:spPr bwMode="auto">
          <a:xfrm>
            <a:off x="1676400" y="2971800"/>
            <a:ext cx="381000" cy="76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0" tIns="45715" rIns="91430" bIns="45715"/>
          <a:lstStyle/>
          <a:p>
            <a:endParaRPr lang="en-US" smtClean="0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56333" name="Text Box 13"/>
          <p:cNvSpPr txBox="1">
            <a:spLocks noChangeArrowheads="1"/>
          </p:cNvSpPr>
          <p:nvPr/>
        </p:nvSpPr>
        <p:spPr bwMode="auto">
          <a:xfrm>
            <a:off x="7756525" y="4024313"/>
            <a:ext cx="184710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smtClean="0">
              <a:solidFill>
                <a:prstClr val="black"/>
              </a:solidFill>
            </a:endParaRPr>
          </a:p>
        </p:txBody>
      </p:sp>
      <p:pic>
        <p:nvPicPr>
          <p:cNvPr id="56334" name="Picture 14" descr="C:\Documents and Settings\marco\Desktop\llllll\Milky_Way_galaxy_sun05_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6" y="5410200"/>
            <a:ext cx="48577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5" name="Picture 15" descr="C:\Documents and Settings\marco\Desktop\llllll\heliopaus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5410201"/>
            <a:ext cx="83820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6" name="Picture 16" descr="C:\Documents and Settings\marco\Desktop\llllll\220px-Chandra-crab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368801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7" name="Picture 17" descr="C:\Documents and Settings\marco\Desktop\llllll\Sunspot-group_l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105151"/>
            <a:ext cx="533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8" name="Picture 18" descr="C:\Documents and Settings\marco\Desktop\llllll\images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891088"/>
            <a:ext cx="671513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9" name="Line 19"/>
          <p:cNvSpPr>
            <a:spLocks noChangeShapeType="1"/>
          </p:cNvSpPr>
          <p:nvPr/>
        </p:nvSpPr>
        <p:spPr bwMode="auto">
          <a:xfrm flipH="1">
            <a:off x="3962401" y="3657601"/>
            <a:ext cx="3352800" cy="144780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0" tIns="45715" rIns="91430" bIns="45715"/>
          <a:lstStyle/>
          <a:p>
            <a:endParaRPr lang="en-US" smtClean="0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56340" name="Line 20"/>
          <p:cNvSpPr>
            <a:spLocks noChangeShapeType="1"/>
          </p:cNvSpPr>
          <p:nvPr/>
        </p:nvSpPr>
        <p:spPr bwMode="auto">
          <a:xfrm flipH="1" flipV="1">
            <a:off x="3657600" y="3352800"/>
            <a:ext cx="3657600" cy="30480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0" tIns="45715" rIns="91430" bIns="45715"/>
          <a:lstStyle/>
          <a:p>
            <a:endParaRPr lang="en-US" smtClean="0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56341" name="Text Box 21"/>
          <p:cNvSpPr txBox="1">
            <a:spLocks noChangeArrowheads="1"/>
          </p:cNvSpPr>
          <p:nvPr/>
        </p:nvSpPr>
        <p:spPr bwMode="auto">
          <a:xfrm>
            <a:off x="7696200" y="2971801"/>
            <a:ext cx="1447800" cy="646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it-IT">
              <a:solidFill>
                <a:prstClr val="black"/>
              </a:solidFill>
            </a:endParaRPr>
          </a:p>
          <a:p>
            <a:pPr eaLnBrk="1" hangingPunct="1"/>
            <a:endParaRPr lang="it-IT">
              <a:solidFill>
                <a:prstClr val="black"/>
              </a:solidFill>
            </a:endParaRPr>
          </a:p>
        </p:txBody>
      </p:sp>
      <p:pic>
        <p:nvPicPr>
          <p:cNvPr id="56342" name="Picture 22" descr="C:\Documents and Settings\marco\Desktop\llllll\LHC_arial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6" y="2717801"/>
            <a:ext cx="3333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3" name="Picture 23" descr="C:\Documents and Settings\marco\Desktop\llllll\180px-Sirius_A_and_B_Hubble_photo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2438401"/>
            <a:ext cx="40481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4" name="Picture 24" descr="C:\Documents and Settings\marco\Desktop\llllll\571px-Vela_Pulsar_jet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914400"/>
            <a:ext cx="436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45" name="Text Box 25"/>
          <p:cNvSpPr txBox="1">
            <a:spLocks noChangeArrowheads="1"/>
          </p:cNvSpPr>
          <p:nvPr/>
        </p:nvSpPr>
        <p:spPr bwMode="auto">
          <a:xfrm>
            <a:off x="7315200" y="1600201"/>
            <a:ext cx="1828800" cy="2585313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>
                <a:solidFill>
                  <a:prstClr val="black"/>
                </a:solidFill>
              </a:rPr>
              <a:t>Eventi solari  Accelerazione da solar flare</a:t>
            </a:r>
          </a:p>
          <a:p>
            <a:pPr eaLnBrk="1" hangingPunct="1"/>
            <a:r>
              <a:rPr lang="it-IT">
                <a:solidFill>
                  <a:prstClr val="black"/>
                </a:solidFill>
              </a:rPr>
              <a:t>Shock acceleration da emissioni di massa coronale</a:t>
            </a:r>
          </a:p>
          <a:p>
            <a:pPr eaLnBrk="1" hangingPunct="1"/>
            <a:endParaRPr lang="it-IT">
              <a:solidFill>
                <a:prstClr val="black"/>
              </a:solidFill>
            </a:endParaRPr>
          </a:p>
          <a:p>
            <a:pPr eaLnBrk="1" hangingPunct="1"/>
            <a:r>
              <a:rPr lang="it-IT">
                <a:solidFill>
                  <a:prstClr val="black"/>
                </a:solidFill>
              </a:rPr>
              <a:t>P, He, CNO e-</a:t>
            </a:r>
          </a:p>
        </p:txBody>
      </p:sp>
      <p:pic>
        <p:nvPicPr>
          <p:cNvPr id="56346" name="Picture 26" descr="C:\Documents and Settings\marco\Desktop\llllll\parker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90650"/>
            <a:ext cx="25146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7637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Documents and Settings\marco\Desktop\toybox\pamela\matlab\hilla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4" y="138114"/>
            <a:ext cx="6353175" cy="658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3" descr="C:\Documents and Settings\marco\Desktop\hill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-152400"/>
            <a:ext cx="66294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Oval 4"/>
          <p:cNvSpPr>
            <a:spLocks noChangeArrowheads="1"/>
          </p:cNvSpPr>
          <p:nvPr/>
        </p:nvSpPr>
        <p:spPr bwMode="auto">
          <a:xfrm>
            <a:off x="2895600" y="762001"/>
            <a:ext cx="228600" cy="1371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0" tIns="45715" rIns="91430" bIns="45715" anchor="ctr"/>
          <a:lstStyle/>
          <a:p>
            <a:pPr algn="ctr"/>
            <a:endParaRPr lang="it-IT" sz="2000" b="1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  <a:p>
            <a:pPr algn="ctr"/>
            <a:r>
              <a:rPr lang="it-IT" sz="2000" b="1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Neutron </a:t>
            </a:r>
          </a:p>
          <a:p>
            <a:pPr algn="ctr"/>
            <a:r>
              <a:rPr lang="it-IT" sz="2000" b="1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Stars</a:t>
            </a:r>
            <a:r>
              <a:rPr lang="it-IT" sz="200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 </a:t>
            </a:r>
          </a:p>
        </p:txBody>
      </p:sp>
      <p:sp>
        <p:nvSpPr>
          <p:cNvPr id="57349" name="Oval 5"/>
          <p:cNvSpPr>
            <a:spLocks noChangeArrowheads="1"/>
          </p:cNvSpPr>
          <p:nvPr/>
        </p:nvSpPr>
        <p:spPr bwMode="auto">
          <a:xfrm>
            <a:off x="3429000" y="2133601"/>
            <a:ext cx="228600" cy="914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0" tIns="45715" rIns="91430" bIns="45715" anchor="ctr"/>
          <a:lstStyle/>
          <a:p>
            <a:r>
              <a:rPr lang="it-IT" b="1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White Dwarfs</a:t>
            </a:r>
          </a:p>
          <a:p>
            <a:r>
              <a:rPr lang="it-IT" b="1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 </a:t>
            </a:r>
          </a:p>
          <a:p>
            <a:r>
              <a:rPr lang="it-IT" b="1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.</a:t>
            </a:r>
            <a:endParaRPr lang="it-IT" sz="2000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pic>
        <p:nvPicPr>
          <p:cNvPr id="57350" name="Picture 6" descr="PAMELA_sect_4_0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9" y="2743200"/>
            <a:ext cx="7461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1" name="Text Box 7"/>
          <p:cNvSpPr txBox="1">
            <a:spLocks noChangeArrowheads="1"/>
          </p:cNvSpPr>
          <p:nvPr/>
        </p:nvSpPr>
        <p:spPr bwMode="auto">
          <a:xfrm rot="3161413">
            <a:off x="3612966" y="2491864"/>
            <a:ext cx="1675182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b="1" smtClean="0">
                <a:solidFill>
                  <a:srgbClr val="FF0000"/>
                </a:solidFill>
              </a:rPr>
              <a:t>10</a:t>
            </a:r>
            <a:r>
              <a:rPr lang="it-IT" b="1" baseline="30000" smtClean="0">
                <a:solidFill>
                  <a:srgbClr val="FF0000"/>
                </a:solidFill>
              </a:rPr>
              <a:t>20</a:t>
            </a:r>
            <a:r>
              <a:rPr lang="it-IT" b="1" smtClean="0">
                <a:solidFill>
                  <a:srgbClr val="FF0000"/>
                </a:solidFill>
              </a:rPr>
              <a:t> eV protons</a:t>
            </a:r>
          </a:p>
        </p:txBody>
      </p:sp>
      <p:sp>
        <p:nvSpPr>
          <p:cNvPr id="57352" name="Text Box 8"/>
          <p:cNvSpPr txBox="1">
            <a:spLocks noChangeArrowheads="1"/>
          </p:cNvSpPr>
          <p:nvPr/>
        </p:nvSpPr>
        <p:spPr bwMode="auto">
          <a:xfrm rot="3032055">
            <a:off x="1769085" y="2173572"/>
            <a:ext cx="1675182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b="1">
                <a:solidFill>
                  <a:srgbClr val="FF0000"/>
                </a:solidFill>
              </a:rPr>
              <a:t>10</a:t>
            </a:r>
            <a:r>
              <a:rPr lang="it-IT" b="1" baseline="30000">
                <a:solidFill>
                  <a:srgbClr val="FF0000"/>
                </a:solidFill>
              </a:rPr>
              <a:t>12</a:t>
            </a:r>
            <a:r>
              <a:rPr lang="it-IT" b="1">
                <a:solidFill>
                  <a:srgbClr val="FF0000"/>
                </a:solidFill>
              </a:rPr>
              <a:t> eV protons</a:t>
            </a:r>
          </a:p>
        </p:txBody>
      </p:sp>
      <p:sp>
        <p:nvSpPr>
          <p:cNvPr id="57353" name="Text Box 9"/>
          <p:cNvSpPr txBox="1">
            <a:spLocks noChangeArrowheads="1"/>
          </p:cNvSpPr>
          <p:nvPr/>
        </p:nvSpPr>
        <p:spPr bwMode="auto">
          <a:xfrm rot="3161413">
            <a:off x="1975840" y="3501514"/>
            <a:ext cx="1596635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b="1" smtClean="0">
                <a:solidFill>
                  <a:srgbClr val="FF0000"/>
                </a:solidFill>
              </a:rPr>
              <a:t>10</a:t>
            </a:r>
            <a:r>
              <a:rPr lang="it-IT" b="1" baseline="30000" smtClean="0">
                <a:solidFill>
                  <a:srgbClr val="FF0000"/>
                </a:solidFill>
              </a:rPr>
              <a:t>9</a:t>
            </a:r>
            <a:r>
              <a:rPr lang="it-IT" b="1" smtClean="0">
                <a:solidFill>
                  <a:srgbClr val="FF0000"/>
                </a:solidFill>
              </a:rPr>
              <a:t> eV protons</a:t>
            </a:r>
          </a:p>
        </p:txBody>
      </p:sp>
      <p:pic>
        <p:nvPicPr>
          <p:cNvPr id="57354" name="Picture 10" descr="C:\Documents and Settings\marco\Desktop\llllll\m100-b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486400"/>
            <a:ext cx="6096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5" name="Text Box 11"/>
          <p:cNvSpPr txBox="1">
            <a:spLocks noChangeArrowheads="1"/>
          </p:cNvSpPr>
          <p:nvPr/>
        </p:nvSpPr>
        <p:spPr bwMode="auto">
          <a:xfrm>
            <a:off x="2286001" y="0"/>
            <a:ext cx="35798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3200" b="1">
                <a:solidFill>
                  <a:srgbClr val="FF0000"/>
                </a:solidFill>
              </a:rPr>
              <a:t>  Pamela/Hillas plot</a:t>
            </a:r>
          </a:p>
        </p:txBody>
      </p:sp>
      <p:sp>
        <p:nvSpPr>
          <p:cNvPr id="57356" name="Line 12"/>
          <p:cNvSpPr>
            <a:spLocks noChangeShapeType="1"/>
          </p:cNvSpPr>
          <p:nvPr/>
        </p:nvSpPr>
        <p:spPr bwMode="auto">
          <a:xfrm>
            <a:off x="1676400" y="2971800"/>
            <a:ext cx="381000" cy="76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0" tIns="45715" rIns="91430" bIns="45715"/>
          <a:lstStyle/>
          <a:p>
            <a:endParaRPr lang="en-US" smtClean="0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57357" name="Text Box 13"/>
          <p:cNvSpPr txBox="1">
            <a:spLocks noChangeArrowheads="1"/>
          </p:cNvSpPr>
          <p:nvPr/>
        </p:nvSpPr>
        <p:spPr bwMode="auto">
          <a:xfrm>
            <a:off x="7756525" y="4024313"/>
            <a:ext cx="184710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smtClean="0">
              <a:solidFill>
                <a:prstClr val="black"/>
              </a:solidFill>
            </a:endParaRPr>
          </a:p>
        </p:txBody>
      </p:sp>
      <p:pic>
        <p:nvPicPr>
          <p:cNvPr id="57358" name="Picture 14" descr="C:\Documents and Settings\marco\Desktop\llllll\Milky_Way_galaxy_sun05_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6" y="5410200"/>
            <a:ext cx="48577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9" name="Picture 15" descr="C:\Documents and Settings\marco\Desktop\llllll\heliopaus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5410201"/>
            <a:ext cx="83820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60" name="Picture 16" descr="C:\Documents and Settings\marco\Desktop\llllll\220px-Chandra-crab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368801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61" name="Picture 17" descr="C:\Documents and Settings\marco\Desktop\llllll\Sunspot-group_l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105151"/>
            <a:ext cx="533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62" name="Picture 18" descr="C:\Documents and Settings\marco\Desktop\llllll\images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891088"/>
            <a:ext cx="671513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63" name="Line 19"/>
          <p:cNvSpPr>
            <a:spLocks noChangeShapeType="1"/>
          </p:cNvSpPr>
          <p:nvPr/>
        </p:nvSpPr>
        <p:spPr bwMode="auto">
          <a:xfrm flipH="1">
            <a:off x="3581401" y="3200400"/>
            <a:ext cx="3733800" cy="129540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0" tIns="45715" rIns="91430" bIns="45715"/>
          <a:lstStyle/>
          <a:p>
            <a:endParaRPr lang="en-US" smtClean="0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57364" name="Line 20"/>
          <p:cNvSpPr>
            <a:spLocks noChangeShapeType="1"/>
          </p:cNvSpPr>
          <p:nvPr/>
        </p:nvSpPr>
        <p:spPr bwMode="auto">
          <a:xfrm flipH="1">
            <a:off x="4343400" y="3124200"/>
            <a:ext cx="3048000" cy="45720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0" tIns="45715" rIns="91430" bIns="45715"/>
          <a:lstStyle/>
          <a:p>
            <a:endParaRPr lang="en-US" smtClean="0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pic>
        <p:nvPicPr>
          <p:cNvPr id="57365" name="Picture 21" descr="C:\Documents and Settings\marco\Desktop\llllll\240px-Jupiter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505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66" name="Picture 22" descr="C:\Documents and Settings\marco\Desktop\llllll\SouthAtlanticAnomoly.gi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4419601"/>
            <a:ext cx="733425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67" name="Picture 23" descr="C:\Documents and Settings\marco\Desktop\llllll\LHC_arial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6" y="2717801"/>
            <a:ext cx="3333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68" name="Picture 24" descr="C:\Documents and Settings\marco\Desktop\llllll\180px-Sirius_A_and_B_Hubble_photo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2438401"/>
            <a:ext cx="40481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69" name="Picture 25" descr="C:\Documents and Settings\marco\Desktop\llllll\571px-Vela_Pulsar_jet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914400"/>
            <a:ext cx="436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70" name="Text Box 26"/>
          <p:cNvSpPr txBox="1">
            <a:spLocks noChangeArrowheads="1"/>
          </p:cNvSpPr>
          <p:nvPr/>
        </p:nvSpPr>
        <p:spPr bwMode="auto">
          <a:xfrm>
            <a:off x="7315200" y="1600201"/>
            <a:ext cx="1828800" cy="2031315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>
                <a:solidFill>
                  <a:prstClr val="black"/>
                </a:solidFill>
              </a:rPr>
              <a:t>Magnetosfere:</a:t>
            </a:r>
          </a:p>
          <a:p>
            <a:pPr eaLnBrk="1" hangingPunct="1"/>
            <a:r>
              <a:rPr lang="it-IT">
                <a:solidFill>
                  <a:prstClr val="black"/>
                </a:solidFill>
              </a:rPr>
              <a:t>    Terra</a:t>
            </a:r>
          </a:p>
          <a:p>
            <a:pPr eaLnBrk="1" hangingPunct="1"/>
            <a:r>
              <a:rPr lang="it-IT">
                <a:solidFill>
                  <a:prstClr val="black"/>
                </a:solidFill>
              </a:rPr>
              <a:t>      </a:t>
            </a:r>
            <a:r>
              <a:rPr lang="it-IT" i="1">
                <a:solidFill>
                  <a:prstClr val="black"/>
                </a:solidFill>
              </a:rPr>
              <a:t>fasce Van Allen</a:t>
            </a:r>
          </a:p>
          <a:p>
            <a:pPr eaLnBrk="1" hangingPunct="1"/>
            <a:r>
              <a:rPr lang="it-IT" i="1">
                <a:solidFill>
                  <a:prstClr val="black"/>
                </a:solidFill>
              </a:rPr>
              <a:t>	</a:t>
            </a:r>
            <a:r>
              <a:rPr lang="it-IT" b="1" i="1">
                <a:solidFill>
                  <a:prstClr val="black"/>
                </a:solidFill>
              </a:rPr>
              <a:t>p, e-</a:t>
            </a:r>
            <a:endParaRPr lang="it-IT" b="1">
              <a:solidFill>
                <a:prstClr val="black"/>
              </a:solidFill>
            </a:endParaRPr>
          </a:p>
          <a:p>
            <a:pPr eaLnBrk="1" hangingPunct="1"/>
            <a:r>
              <a:rPr lang="it-IT">
                <a:solidFill>
                  <a:prstClr val="black"/>
                </a:solidFill>
              </a:rPr>
              <a:t>     Giove</a:t>
            </a:r>
          </a:p>
          <a:p>
            <a:pPr eaLnBrk="1" hangingPunct="1"/>
            <a:r>
              <a:rPr lang="it-IT">
                <a:solidFill>
                  <a:prstClr val="black"/>
                </a:solidFill>
              </a:rPr>
              <a:t>              e- interpl. </a:t>
            </a:r>
          </a:p>
        </p:txBody>
      </p:sp>
      <p:pic>
        <p:nvPicPr>
          <p:cNvPr id="57371" name="Picture 27" descr="C:\Documents and Settings\marco\Desktop\llllll\parker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90650"/>
            <a:ext cx="25146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9966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68275"/>
            <a:ext cx="10009112" cy="1077208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Cosmic rays on Galactic scale: protons and antiprotons 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AutoShape 2" descr="http://www.malindalo.com/wp-content/uploads/2013/02/space-the-sky-the-galaxy-stars-Favim.com-481975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75112" name="Picture 8" descr="See Explanation.  Clicking on the picture will download&#10; the highest resolution version availab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77" y="980728"/>
            <a:ext cx="7213575" cy="544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868144" y="6401732"/>
            <a:ext cx="5814392" cy="276999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r>
              <a:rPr lang="en-US" sz="1200" b="1" i="1" dirty="0">
                <a:solidFill>
                  <a:schemeClr val="bg1"/>
                </a:solidFill>
              </a:rPr>
              <a:t>Grand Spiral Galaxy M81 and Arp's Loop </a:t>
            </a:r>
            <a:endParaRPr lang="it-IT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819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908050"/>
            <a:ext cx="5808662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3011" name="Picture 3" descr="GOLDEN_198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1" y="1228725"/>
            <a:ext cx="3630613" cy="439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5364164" y="5661025"/>
            <a:ext cx="4572000" cy="57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/>
          <a:p>
            <a:pPr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>
                <a:ea typeface="MS Gothic" charset="0"/>
                <a:cs typeface="MS Gothic" charset="0"/>
              </a:rPr>
              <a:t>Robert L. Golden </a:t>
            </a:r>
          </a:p>
          <a:p>
            <a:pPr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>
                <a:ea typeface="MS Gothic" charset="0"/>
                <a:cs typeface="MS Gothic" charset="0"/>
              </a:rPr>
              <a:t>   </a:t>
            </a:r>
            <a:endParaRPr lang="it-IT">
              <a:ea typeface="MS Gothic" charset="0"/>
              <a:cs typeface="MS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0152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609601" y="-171450"/>
            <a:ext cx="8534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/>
          <a:lstStyle/>
          <a:p>
            <a:r>
              <a:rPr lang="en-US" sz="3200">
                <a:solidFill>
                  <a:schemeClr val="bg1"/>
                </a:solidFill>
              </a:rPr>
              <a:t>Need a magnetic spectrometer for antiparticles: Discovery of antiprotons in cr, 1979</a:t>
            </a: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457200" y="914400"/>
            <a:ext cx="3200400" cy="5029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endParaRPr lang="en-US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6769101" y="1981200"/>
            <a:ext cx="16891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/>
          <a:p>
            <a:pPr marL="225402" indent="-225402">
              <a:spcBef>
                <a:spcPct val="20000"/>
              </a:spcBef>
              <a:buFontTx/>
              <a:buChar char="•"/>
            </a:pPr>
            <a:r>
              <a:rPr lang="en-US">
                <a:solidFill>
                  <a:schemeClr val="bg1"/>
                </a:solidFill>
              </a:rPr>
              <a:t>p/p ratio</a:t>
            </a:r>
            <a:br>
              <a:rPr lang="en-US">
                <a:solidFill>
                  <a:schemeClr val="bg1"/>
                </a:solidFill>
              </a:rPr>
            </a:br>
            <a:r>
              <a:rPr lang="en-US" sz="2600">
                <a:solidFill>
                  <a:schemeClr val="bg1"/>
                </a:solidFill>
              </a:rPr>
              <a:t>6 x 10</a:t>
            </a:r>
            <a:r>
              <a:rPr lang="en-US" sz="2600" baseline="30000">
                <a:solidFill>
                  <a:schemeClr val="bg1"/>
                </a:solidFill>
              </a:rPr>
              <a:t>-4</a:t>
            </a:r>
          </a:p>
          <a:p>
            <a:pPr marL="225402" indent="-225402">
              <a:spcBef>
                <a:spcPct val="20000"/>
              </a:spcBef>
              <a:buFontTx/>
              <a:buChar char="•"/>
            </a:pPr>
            <a:r>
              <a:rPr lang="en-US">
                <a:solidFill>
                  <a:schemeClr val="bg1"/>
                </a:solidFill>
              </a:rPr>
              <a:t>2-5 GeV</a:t>
            </a:r>
          </a:p>
          <a:p>
            <a:pPr marL="225402" indent="-225402">
              <a:spcBef>
                <a:spcPct val="20000"/>
              </a:spcBef>
              <a:buFontTx/>
              <a:buChar char="•"/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914401"/>
            <a:ext cx="3160713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066801"/>
            <a:ext cx="30876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9" name="Line 7"/>
          <p:cNvSpPr>
            <a:spLocks noChangeShapeType="1"/>
          </p:cNvSpPr>
          <p:nvPr/>
        </p:nvSpPr>
        <p:spPr bwMode="auto">
          <a:xfrm>
            <a:off x="7277100" y="1352550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0" tIns="45715" rIns="91430" bIns="45715"/>
          <a:lstStyle/>
          <a:p>
            <a:endParaRPr lang="en-US"/>
          </a:p>
        </p:txBody>
      </p:sp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1295400" y="5943600"/>
            <a:ext cx="7151040" cy="800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charset="0"/>
              </a:rPr>
              <a:t>Bogomolov, E.A. et al. 1979, Proc. 16th ICRC, Kyoto, 1, 330,</a:t>
            </a:r>
            <a:br>
              <a:rPr lang="en-US">
                <a:solidFill>
                  <a:schemeClr val="bg1"/>
                </a:solidFill>
                <a:latin typeface="Arial" charset="0"/>
              </a:rPr>
            </a:br>
            <a:r>
              <a:rPr lang="en-US" sz="1200">
                <a:solidFill>
                  <a:schemeClr val="bg1"/>
                </a:solidFill>
                <a:latin typeface="Arial" charset="0"/>
              </a:rPr>
              <a:t>“</a:t>
            </a:r>
            <a:r>
              <a:rPr lang="en-US" sz="1400">
                <a:solidFill>
                  <a:schemeClr val="bg1"/>
                </a:solidFill>
                <a:latin typeface="Arial" charset="0"/>
              </a:rPr>
              <a:t>A Stratospheric Magnetic Spectrometer Investigation of the Singly Charged Component</a:t>
            </a:r>
            <a:br>
              <a:rPr lang="en-US" sz="1400">
                <a:solidFill>
                  <a:schemeClr val="bg1"/>
                </a:solidFill>
                <a:latin typeface="Arial" charset="0"/>
              </a:rPr>
            </a:br>
            <a:r>
              <a:rPr lang="en-US" sz="1400">
                <a:solidFill>
                  <a:schemeClr val="bg1"/>
                </a:solidFill>
                <a:latin typeface="Arial" charset="0"/>
              </a:rPr>
              <a:t> Spectra and Composition of the Primary and Secondary Cosmic Radiation”</a:t>
            </a:r>
          </a:p>
        </p:txBody>
      </p:sp>
      <p:sp>
        <p:nvSpPr>
          <p:cNvPr id="44041" name="Text Box 9"/>
          <p:cNvSpPr txBox="1">
            <a:spLocks noChangeArrowheads="1"/>
          </p:cNvSpPr>
          <p:nvPr/>
        </p:nvSpPr>
        <p:spPr bwMode="auto">
          <a:xfrm>
            <a:off x="7010400" y="4953000"/>
            <a:ext cx="20574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00">
                <a:latin typeface="Arial" charset="0"/>
              </a:rPr>
              <a:t>From </a:t>
            </a:r>
            <a:br>
              <a:rPr lang="en-US" sz="1300">
                <a:latin typeface="Arial" charset="0"/>
              </a:rPr>
            </a:br>
            <a:r>
              <a:rPr lang="en-US" sz="1300">
                <a:latin typeface="Arial" charset="0"/>
              </a:rPr>
              <a:t>Robert E. Streitmatter </a:t>
            </a:r>
          </a:p>
        </p:txBody>
      </p:sp>
    </p:spTree>
    <p:extLst>
      <p:ext uri="{BB962C8B-B14F-4D97-AF65-F5344CB8AC3E}">
        <p14:creationId xmlns:p14="http://schemas.microsoft.com/office/powerpoint/2010/main" val="3269049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Footer Placeholder 4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873" indent="-28572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82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34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187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40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492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45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797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mtClean="0">
                <a:solidFill>
                  <a:srgbClr val="FFFFCC"/>
                </a:solidFill>
              </a:rPr>
              <a:t>M. Casolino, INFN &amp; University Roma Tor Vergata</a:t>
            </a:r>
          </a:p>
        </p:txBody>
      </p:sp>
      <p:sp>
        <p:nvSpPr>
          <p:cNvPr id="77827" name="Rectangle 5"/>
          <p:cNvSpPr>
            <a:spLocks noGrp="1" noChangeArrowheads="1"/>
          </p:cNvSpPr>
          <p:nvPr>
            <p:ph type="title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106499" name="Picture 4" descr="subcutoffs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294860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Footer Placeholder 2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873" indent="-28572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82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34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187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40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492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45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797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mtClean="0">
                <a:solidFill>
                  <a:srgbClr val="FFFFCC"/>
                </a:solidFill>
              </a:rPr>
              <a:t>M. Casolino, INFN &amp; University Roma Tor Vergata</a:t>
            </a:r>
          </a:p>
        </p:txBody>
      </p:sp>
      <p:pic>
        <p:nvPicPr>
          <p:cNvPr id="107522" name="Picture 2" descr="gekineff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890589"/>
            <a:ext cx="7908925" cy="507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Rectangle 3"/>
          <p:cNvSpPr>
            <a:spLocks noChangeArrowheads="1"/>
          </p:cNvSpPr>
          <p:nvPr/>
        </p:nvSpPr>
        <p:spPr bwMode="auto">
          <a:xfrm>
            <a:off x="5715000" y="6035676"/>
            <a:ext cx="3429000" cy="83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/>
          <a:p>
            <a:pPr>
              <a:defRPr/>
            </a:pPr>
            <a:r>
              <a:rPr lang="it-IT" sz="2400" b="1">
                <a:solidFill>
                  <a:srgbClr val="FF0000"/>
                </a:solidFill>
                <a:latin typeface="Times New Roman" charset="0"/>
                <a:ea typeface="ＭＳ Ｐゴシック" charset="0"/>
              </a:rPr>
              <a:t>RED:    JULY 2006</a:t>
            </a:r>
          </a:p>
          <a:p>
            <a:pPr>
              <a:defRPr/>
            </a:pPr>
            <a:r>
              <a:rPr lang="it-IT" sz="2400" b="1">
                <a:solidFill>
                  <a:srgbClr val="3333CC"/>
                </a:solidFill>
                <a:latin typeface="Times New Roman" charset="0"/>
                <a:ea typeface="ＭＳ Ｐゴシック" charset="0"/>
              </a:rPr>
              <a:t>BLUE: AUGUST 2007</a:t>
            </a:r>
          </a:p>
        </p:txBody>
      </p:sp>
      <p:sp>
        <p:nvSpPr>
          <p:cNvPr id="78853" name="Text Box 4"/>
          <p:cNvSpPr txBox="1">
            <a:spLocks noChangeArrowheads="1"/>
          </p:cNvSpPr>
          <p:nvPr/>
        </p:nvSpPr>
        <p:spPr bwMode="auto">
          <a:xfrm rot="-5400000">
            <a:off x="-997743" y="3193257"/>
            <a:ext cx="2452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2400">
                <a:solidFill>
                  <a:srgbClr val="FFFFCC"/>
                </a:solidFill>
                <a:latin typeface="Times New Roman" charset="0"/>
              </a:rPr>
              <a:t>P/(cm^2 sr GeV s)</a:t>
            </a:r>
          </a:p>
        </p:txBody>
      </p:sp>
      <p:pic>
        <p:nvPicPr>
          <p:cNvPr id="107525" name="Picture 5" descr="Untitled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14" y="0"/>
            <a:ext cx="2605087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5" name="Line 6"/>
          <p:cNvSpPr>
            <a:spLocks noChangeShapeType="1"/>
          </p:cNvSpPr>
          <p:nvPr/>
        </p:nvSpPr>
        <p:spPr bwMode="auto">
          <a:xfrm flipV="1">
            <a:off x="4495800" y="3352800"/>
            <a:ext cx="762000" cy="1066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78856" name="Text Box 7"/>
          <p:cNvSpPr txBox="1">
            <a:spLocks noChangeArrowheads="1"/>
          </p:cNvSpPr>
          <p:nvPr/>
        </p:nvSpPr>
        <p:spPr bwMode="auto">
          <a:xfrm>
            <a:off x="2955421" y="4460875"/>
            <a:ext cx="2207635" cy="83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it-IT">
                <a:solidFill>
                  <a:srgbClr val="FF0000"/>
                </a:solidFill>
                <a:latin typeface="Times New Roman" pitchFamily="18" charset="0"/>
              </a:rPr>
              <a:t>Galactic protons</a:t>
            </a:r>
          </a:p>
          <a:p>
            <a:pPr algn="ctr" eaLnBrk="1" hangingPunct="1"/>
            <a:endParaRPr lang="it-IT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78857" name="Text Box 8"/>
          <p:cNvSpPr txBox="1">
            <a:spLocks noChangeArrowheads="1"/>
          </p:cNvSpPr>
          <p:nvPr/>
        </p:nvSpPr>
        <p:spPr bwMode="auto">
          <a:xfrm>
            <a:off x="628651" y="-100012"/>
            <a:ext cx="4513388" cy="957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2800" b="1">
                <a:solidFill>
                  <a:srgbClr val="FF0000"/>
                </a:solidFill>
                <a:latin typeface="Times New Roman" charset="0"/>
              </a:rPr>
              <a:t>Primary  (galactic) spectra: </a:t>
            </a:r>
          </a:p>
          <a:p>
            <a:pPr eaLnBrk="1" hangingPunct="1">
              <a:defRPr/>
            </a:pPr>
            <a:r>
              <a:rPr lang="it-IT" sz="2800" b="1">
                <a:solidFill>
                  <a:srgbClr val="FF0000"/>
                </a:solidFill>
                <a:latin typeface="Times New Roman" charset="0"/>
              </a:rPr>
              <a:t>polar measurements</a:t>
            </a:r>
          </a:p>
        </p:txBody>
      </p:sp>
      <p:sp>
        <p:nvSpPr>
          <p:cNvPr id="78858" name="Text Box 9"/>
          <p:cNvSpPr txBox="1">
            <a:spLocks noChangeArrowheads="1"/>
          </p:cNvSpPr>
          <p:nvPr/>
        </p:nvSpPr>
        <p:spPr bwMode="auto">
          <a:xfrm>
            <a:off x="6421439" y="3200400"/>
            <a:ext cx="13795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1400" b="1" i="1">
                <a:solidFill>
                  <a:srgbClr val="000000"/>
                </a:solidFill>
                <a:latin typeface="Times New Roman" charset="0"/>
              </a:rPr>
              <a:t>M. Honda, 2008</a:t>
            </a:r>
          </a:p>
        </p:txBody>
      </p:sp>
    </p:spTree>
    <p:extLst>
      <p:ext uri="{BB962C8B-B14F-4D97-AF65-F5344CB8AC3E}">
        <p14:creationId xmlns:p14="http://schemas.microsoft.com/office/powerpoint/2010/main" val="11232630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Footer Placeholder 2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873" indent="-28572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82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34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187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40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492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45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797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mtClean="0">
                <a:solidFill>
                  <a:srgbClr val="FFFFCC"/>
                </a:solidFill>
              </a:rPr>
              <a:t>M. Casolino, INFN &amp; University Roma Tor Vergata</a:t>
            </a:r>
          </a:p>
        </p:txBody>
      </p:sp>
      <p:pic>
        <p:nvPicPr>
          <p:cNvPr id="108546" name="Picture 2" descr="gekineff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890589"/>
            <a:ext cx="7908925" cy="507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6" name="Rectangle 3"/>
          <p:cNvSpPr>
            <a:spLocks noChangeArrowheads="1"/>
          </p:cNvSpPr>
          <p:nvPr/>
        </p:nvSpPr>
        <p:spPr bwMode="auto">
          <a:xfrm>
            <a:off x="5715000" y="6035676"/>
            <a:ext cx="3429000" cy="83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/>
          <a:p>
            <a:pPr>
              <a:defRPr/>
            </a:pPr>
            <a:r>
              <a:rPr lang="it-IT" sz="2400" b="1">
                <a:solidFill>
                  <a:srgbClr val="FF0000"/>
                </a:solidFill>
                <a:latin typeface="Times New Roman" charset="0"/>
                <a:ea typeface="ＭＳ Ｐゴシック" charset="0"/>
              </a:rPr>
              <a:t>RED:    JULY 2006</a:t>
            </a:r>
          </a:p>
          <a:p>
            <a:pPr>
              <a:defRPr/>
            </a:pPr>
            <a:r>
              <a:rPr lang="it-IT" sz="2400" b="1">
                <a:solidFill>
                  <a:srgbClr val="3333CC"/>
                </a:solidFill>
                <a:latin typeface="Times New Roman" charset="0"/>
                <a:ea typeface="ＭＳ Ｐゴシック" charset="0"/>
              </a:rPr>
              <a:t>BLUE: AUGUST 2007</a:t>
            </a:r>
          </a:p>
        </p:txBody>
      </p:sp>
      <p:sp>
        <p:nvSpPr>
          <p:cNvPr id="79877" name="Text Box 4"/>
          <p:cNvSpPr txBox="1">
            <a:spLocks noChangeArrowheads="1"/>
          </p:cNvSpPr>
          <p:nvPr/>
        </p:nvSpPr>
        <p:spPr bwMode="auto">
          <a:xfrm rot="-5400000">
            <a:off x="-997743" y="3193257"/>
            <a:ext cx="2452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2400">
                <a:solidFill>
                  <a:srgbClr val="FFFFCC"/>
                </a:solidFill>
                <a:latin typeface="Times New Roman" charset="0"/>
              </a:rPr>
              <a:t>P/(cm^2 sr GeV s)</a:t>
            </a:r>
          </a:p>
        </p:txBody>
      </p:sp>
      <p:sp>
        <p:nvSpPr>
          <p:cNvPr id="79878" name="Text Box 5"/>
          <p:cNvSpPr txBox="1">
            <a:spLocks noChangeArrowheads="1"/>
          </p:cNvSpPr>
          <p:nvPr/>
        </p:nvSpPr>
        <p:spPr bwMode="auto">
          <a:xfrm>
            <a:off x="152401" y="0"/>
            <a:ext cx="5144451" cy="957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2800" b="1">
                <a:solidFill>
                  <a:srgbClr val="FF0000"/>
                </a:solidFill>
                <a:latin typeface="Times New Roman" charset="0"/>
              </a:rPr>
              <a:t>Primary and secondary spectra:</a:t>
            </a:r>
          </a:p>
          <a:p>
            <a:pPr eaLnBrk="1" hangingPunct="1">
              <a:defRPr/>
            </a:pPr>
            <a:r>
              <a:rPr lang="it-IT" sz="2800" b="1">
                <a:solidFill>
                  <a:srgbClr val="FF0000"/>
                </a:solidFill>
                <a:latin typeface="Times New Roman" charset="0"/>
              </a:rPr>
              <a:t>Intermediate latitudes</a:t>
            </a:r>
          </a:p>
        </p:txBody>
      </p:sp>
      <p:pic>
        <p:nvPicPr>
          <p:cNvPr id="108550" name="Picture 6" descr="ninapamela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25400" y="1066800"/>
            <a:ext cx="1152525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1" name="Picture 7" descr="Untitled-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0"/>
            <a:ext cx="2627312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1" name="Line 8"/>
          <p:cNvSpPr>
            <a:spLocks noChangeShapeType="1"/>
          </p:cNvSpPr>
          <p:nvPr/>
        </p:nvSpPr>
        <p:spPr bwMode="auto">
          <a:xfrm flipH="1" flipV="1">
            <a:off x="2514600" y="3429001"/>
            <a:ext cx="533400" cy="1371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79882" name="Text Box 9"/>
          <p:cNvSpPr txBox="1">
            <a:spLocks noChangeArrowheads="1"/>
          </p:cNvSpPr>
          <p:nvPr/>
        </p:nvSpPr>
        <p:spPr bwMode="auto">
          <a:xfrm>
            <a:off x="1817689" y="4724400"/>
            <a:ext cx="4824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it-IT" sz="2400">
                <a:solidFill>
                  <a:srgbClr val="FF0000"/>
                </a:solidFill>
                <a:latin typeface="Times New Roman" charset="0"/>
              </a:rPr>
              <a:t>Secondary particles (reentrant albedo)</a:t>
            </a:r>
          </a:p>
        </p:txBody>
      </p:sp>
      <p:sp>
        <p:nvSpPr>
          <p:cNvPr id="79883" name="Line 10"/>
          <p:cNvSpPr>
            <a:spLocks noChangeShapeType="1"/>
          </p:cNvSpPr>
          <p:nvPr/>
        </p:nvSpPr>
        <p:spPr bwMode="auto">
          <a:xfrm>
            <a:off x="3352800" y="2362200"/>
            <a:ext cx="609600" cy="838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79884" name="Text Box 11"/>
          <p:cNvSpPr txBox="1">
            <a:spLocks noChangeArrowheads="1"/>
          </p:cNvSpPr>
          <p:nvPr/>
        </p:nvSpPr>
        <p:spPr bwMode="auto">
          <a:xfrm>
            <a:off x="2514601" y="1905000"/>
            <a:ext cx="1419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it-IT" sz="2400">
                <a:solidFill>
                  <a:srgbClr val="FF0000"/>
                </a:solidFill>
                <a:latin typeface="Times New Roman" charset="0"/>
              </a:rPr>
              <a:t>Penumbra</a:t>
            </a:r>
          </a:p>
        </p:txBody>
      </p:sp>
      <p:pic>
        <p:nvPicPr>
          <p:cNvPr id="108556" name="Picture 12" descr="Untitled-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"/>
            <a:ext cx="2667000" cy="354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6" name="Text Box 13"/>
          <p:cNvSpPr txBox="1">
            <a:spLocks noChangeArrowheads="1"/>
          </p:cNvSpPr>
          <p:nvPr/>
        </p:nvSpPr>
        <p:spPr bwMode="auto">
          <a:xfrm>
            <a:off x="6421439" y="3200400"/>
            <a:ext cx="13795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1400" b="1" i="1">
                <a:solidFill>
                  <a:srgbClr val="000000"/>
                </a:solidFill>
                <a:latin typeface="Times New Roman" charset="0"/>
              </a:rPr>
              <a:t>M. Honda, 2008</a:t>
            </a:r>
          </a:p>
        </p:txBody>
      </p:sp>
    </p:spTree>
    <p:extLst>
      <p:ext uri="{BB962C8B-B14F-4D97-AF65-F5344CB8AC3E}">
        <p14:creationId xmlns:p14="http://schemas.microsoft.com/office/powerpoint/2010/main" val="18345584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Footer Placeholder 2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873" indent="-28572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82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34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187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40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492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45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797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mtClean="0">
                <a:solidFill>
                  <a:srgbClr val="FFFFCC"/>
                </a:solidFill>
              </a:rPr>
              <a:t>M. Casolino, INFN &amp; University Roma Tor Vergata</a:t>
            </a:r>
          </a:p>
        </p:txBody>
      </p:sp>
      <p:pic>
        <p:nvPicPr>
          <p:cNvPr id="109570" name="Picture 2" descr="gekineff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887414"/>
            <a:ext cx="7908925" cy="507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Rectangle 3"/>
          <p:cNvSpPr>
            <a:spLocks noChangeArrowheads="1"/>
          </p:cNvSpPr>
          <p:nvPr/>
        </p:nvSpPr>
        <p:spPr bwMode="auto">
          <a:xfrm>
            <a:off x="5715000" y="6035676"/>
            <a:ext cx="3429000" cy="83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/>
          <a:p>
            <a:pPr>
              <a:defRPr/>
            </a:pPr>
            <a:r>
              <a:rPr lang="it-IT" sz="2400" b="1">
                <a:solidFill>
                  <a:srgbClr val="FF0000"/>
                </a:solidFill>
                <a:latin typeface="Times New Roman" charset="0"/>
                <a:ea typeface="ＭＳ Ｐゴシック" charset="0"/>
              </a:rPr>
              <a:t>RED:    JULY 2006</a:t>
            </a:r>
          </a:p>
          <a:p>
            <a:pPr>
              <a:defRPr/>
            </a:pPr>
            <a:r>
              <a:rPr lang="it-IT" sz="2400" b="1">
                <a:solidFill>
                  <a:srgbClr val="3333CC"/>
                </a:solidFill>
                <a:latin typeface="Times New Roman" charset="0"/>
                <a:ea typeface="ＭＳ Ｐゴシック" charset="0"/>
              </a:rPr>
              <a:t>BLUE: AUGUST 2007</a:t>
            </a:r>
          </a:p>
        </p:txBody>
      </p:sp>
      <p:sp>
        <p:nvSpPr>
          <p:cNvPr id="80901" name="Text Box 4"/>
          <p:cNvSpPr txBox="1">
            <a:spLocks noChangeArrowheads="1"/>
          </p:cNvSpPr>
          <p:nvPr/>
        </p:nvSpPr>
        <p:spPr bwMode="auto">
          <a:xfrm rot="-5400000">
            <a:off x="-997743" y="3193257"/>
            <a:ext cx="2452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2400">
                <a:solidFill>
                  <a:srgbClr val="FFFFCC"/>
                </a:solidFill>
                <a:latin typeface="Times New Roman" charset="0"/>
              </a:rPr>
              <a:t>P/(cm^2 sr GeV s)</a:t>
            </a:r>
          </a:p>
        </p:txBody>
      </p:sp>
      <p:pic>
        <p:nvPicPr>
          <p:cNvPr id="109573" name="Picture 5" descr="Untitled-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0"/>
            <a:ext cx="2457450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4" name="Picture 6" descr="Untitled-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0"/>
            <a:ext cx="2627312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4" name="Line 7"/>
          <p:cNvSpPr>
            <a:spLocks noChangeShapeType="1"/>
          </p:cNvSpPr>
          <p:nvPr/>
        </p:nvSpPr>
        <p:spPr bwMode="auto">
          <a:xfrm flipH="1" flipV="1">
            <a:off x="2514600" y="3429001"/>
            <a:ext cx="533400" cy="1371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80905" name="Text Box 8"/>
          <p:cNvSpPr txBox="1">
            <a:spLocks noChangeArrowheads="1"/>
          </p:cNvSpPr>
          <p:nvPr/>
        </p:nvSpPr>
        <p:spPr bwMode="auto">
          <a:xfrm>
            <a:off x="2286001" y="4724400"/>
            <a:ext cx="27289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it-IT" sz="2400">
                <a:solidFill>
                  <a:srgbClr val="FF0000"/>
                </a:solidFill>
                <a:latin typeface="Times New Roman" charset="0"/>
              </a:rPr>
              <a:t>Secondary particles  </a:t>
            </a:r>
          </a:p>
        </p:txBody>
      </p:sp>
      <p:sp>
        <p:nvSpPr>
          <p:cNvPr id="80906" name="Line 9"/>
          <p:cNvSpPr>
            <a:spLocks noChangeShapeType="1"/>
          </p:cNvSpPr>
          <p:nvPr/>
        </p:nvSpPr>
        <p:spPr bwMode="auto">
          <a:xfrm>
            <a:off x="5334000" y="3352800"/>
            <a:ext cx="609600" cy="838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80907" name="Text Box 10"/>
          <p:cNvSpPr txBox="1">
            <a:spLocks noChangeArrowheads="1"/>
          </p:cNvSpPr>
          <p:nvPr/>
        </p:nvSpPr>
        <p:spPr bwMode="auto">
          <a:xfrm>
            <a:off x="4495801" y="2895600"/>
            <a:ext cx="1419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it-IT" sz="2400">
                <a:solidFill>
                  <a:srgbClr val="FF0000"/>
                </a:solidFill>
                <a:latin typeface="Times New Roman" charset="0"/>
              </a:rPr>
              <a:t>Penumbra</a:t>
            </a:r>
          </a:p>
        </p:txBody>
      </p:sp>
      <p:sp>
        <p:nvSpPr>
          <p:cNvPr id="80908" name="Text Box 11"/>
          <p:cNvSpPr txBox="1">
            <a:spLocks noChangeArrowheads="1"/>
          </p:cNvSpPr>
          <p:nvPr/>
        </p:nvSpPr>
        <p:spPr bwMode="auto">
          <a:xfrm>
            <a:off x="6421439" y="3200400"/>
            <a:ext cx="13795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1400" b="1" i="1">
                <a:solidFill>
                  <a:srgbClr val="000000"/>
                </a:solidFill>
                <a:latin typeface="Times New Roman" charset="0"/>
              </a:rPr>
              <a:t>M. Honda, 2008</a:t>
            </a:r>
          </a:p>
        </p:txBody>
      </p:sp>
      <p:sp>
        <p:nvSpPr>
          <p:cNvPr id="80909" name="Text Box 12"/>
          <p:cNvSpPr txBox="1">
            <a:spLocks noChangeArrowheads="1"/>
          </p:cNvSpPr>
          <p:nvPr/>
        </p:nvSpPr>
        <p:spPr bwMode="auto">
          <a:xfrm>
            <a:off x="152401" y="0"/>
            <a:ext cx="5144451" cy="957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2800" b="1">
                <a:solidFill>
                  <a:srgbClr val="FF0000"/>
                </a:solidFill>
                <a:latin typeface="Times New Roman" charset="0"/>
              </a:rPr>
              <a:t>Primary and secondary spectra:</a:t>
            </a:r>
          </a:p>
          <a:p>
            <a:pPr eaLnBrk="1" hangingPunct="1">
              <a:defRPr/>
            </a:pPr>
            <a:r>
              <a:rPr lang="it-IT" sz="2800" b="1">
                <a:solidFill>
                  <a:srgbClr val="FF0000"/>
                </a:solidFill>
                <a:latin typeface="Times New Roman" charset="0"/>
              </a:rPr>
              <a:t>Magnetic equator</a:t>
            </a:r>
          </a:p>
        </p:txBody>
      </p:sp>
    </p:spTree>
    <p:extLst>
      <p:ext uri="{BB962C8B-B14F-4D97-AF65-F5344CB8AC3E}">
        <p14:creationId xmlns:p14="http://schemas.microsoft.com/office/powerpoint/2010/main" val="7238733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Footer Placeholder 2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873" indent="-28572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82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34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187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40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492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45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797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mtClean="0">
                <a:solidFill>
                  <a:srgbClr val="FFFFCC"/>
                </a:solidFill>
              </a:rPr>
              <a:t>M. Casolino, INFN &amp; University Roma Tor Vergata</a:t>
            </a:r>
          </a:p>
        </p:txBody>
      </p:sp>
      <p:grpSp>
        <p:nvGrpSpPr>
          <p:cNvPr id="110594" name="Group 2"/>
          <p:cNvGrpSpPr>
            <a:grpSpLocks/>
          </p:cNvGrpSpPr>
          <p:nvPr/>
        </p:nvGrpSpPr>
        <p:grpSpPr bwMode="auto">
          <a:xfrm>
            <a:off x="1951038" y="685801"/>
            <a:ext cx="7878762" cy="5430838"/>
            <a:chOff x="374" y="410"/>
            <a:chExt cx="5011" cy="3456"/>
          </a:xfrm>
        </p:grpSpPr>
        <p:pic>
          <p:nvPicPr>
            <p:cNvPr id="110601" name="Picture 3" descr="stile_AMS_protoni_jul0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" y="453"/>
              <a:ext cx="5011" cy="3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31" name="Text Box 4"/>
            <p:cNvSpPr txBox="1">
              <a:spLocks noChangeArrowheads="1"/>
            </p:cNvSpPr>
            <p:nvPr/>
          </p:nvSpPr>
          <p:spPr bwMode="auto">
            <a:xfrm>
              <a:off x="1766" y="410"/>
              <a:ext cx="1010" cy="2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it-IT" sz="2400">
                  <a:solidFill>
                    <a:srgbClr val="000000"/>
                  </a:solidFill>
                  <a:latin typeface="Times New Roman" charset="0"/>
                </a:rPr>
                <a:t>JULY 2006</a:t>
              </a:r>
            </a:p>
          </p:txBody>
        </p:sp>
      </p:grpSp>
      <p:grpSp>
        <p:nvGrpSpPr>
          <p:cNvPr id="110595" name="Group 5"/>
          <p:cNvGrpSpPr>
            <a:grpSpLocks/>
          </p:cNvGrpSpPr>
          <p:nvPr/>
        </p:nvGrpSpPr>
        <p:grpSpPr bwMode="auto">
          <a:xfrm>
            <a:off x="12268200" y="457200"/>
            <a:ext cx="7954963" cy="5429250"/>
            <a:chOff x="384" y="1082"/>
            <a:chExt cx="5011" cy="3420"/>
          </a:xfrm>
        </p:grpSpPr>
        <p:pic>
          <p:nvPicPr>
            <p:cNvPr id="110599" name="Picture 6" descr="stile_AMS_protoni_aug0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1104"/>
              <a:ext cx="5011" cy="3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29" name="Text Box 7"/>
            <p:cNvSpPr txBox="1">
              <a:spLocks noChangeArrowheads="1"/>
            </p:cNvSpPr>
            <p:nvPr/>
          </p:nvSpPr>
          <p:spPr bwMode="auto">
            <a:xfrm>
              <a:off x="1574" y="1082"/>
              <a:ext cx="132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it-IT" sz="2400">
                  <a:solidFill>
                    <a:srgbClr val="000000"/>
                  </a:solidFill>
                  <a:latin typeface="Times New Roman" charset="0"/>
                </a:rPr>
                <a:t>AUGUST 2007</a:t>
              </a:r>
            </a:p>
          </p:txBody>
        </p:sp>
      </p:grpSp>
      <p:sp>
        <p:nvSpPr>
          <p:cNvPr id="81925" name="Text Box 8"/>
          <p:cNvSpPr txBox="1">
            <a:spLocks noChangeArrowheads="1"/>
          </p:cNvSpPr>
          <p:nvPr/>
        </p:nvSpPr>
        <p:spPr bwMode="auto">
          <a:xfrm>
            <a:off x="2651125" y="-9525"/>
            <a:ext cx="4348381" cy="525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2800">
                <a:solidFill>
                  <a:srgbClr val="FF0000"/>
                </a:solidFill>
                <a:latin typeface="Times New Roman" charset="0"/>
              </a:rPr>
              <a:t>Proton Flux at various cutoff</a:t>
            </a:r>
          </a:p>
        </p:txBody>
      </p:sp>
      <p:sp>
        <p:nvSpPr>
          <p:cNvPr id="81926" name="Text Box 9"/>
          <p:cNvSpPr txBox="1">
            <a:spLocks noChangeArrowheads="1"/>
          </p:cNvSpPr>
          <p:nvPr/>
        </p:nvSpPr>
        <p:spPr bwMode="auto">
          <a:xfrm rot="-5400000">
            <a:off x="877094" y="3207545"/>
            <a:ext cx="2452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2400">
                <a:solidFill>
                  <a:srgbClr val="000000"/>
                </a:solidFill>
                <a:latin typeface="Times New Roman" charset="0"/>
              </a:rPr>
              <a:t>P/(cm^2 sr GeV s)</a:t>
            </a:r>
          </a:p>
        </p:txBody>
      </p:sp>
      <p:sp>
        <p:nvSpPr>
          <p:cNvPr id="81927" name="Text Box 10"/>
          <p:cNvSpPr txBox="1">
            <a:spLocks noChangeArrowheads="1"/>
          </p:cNvSpPr>
          <p:nvPr/>
        </p:nvSpPr>
        <p:spPr bwMode="auto">
          <a:xfrm>
            <a:off x="0" y="304801"/>
            <a:ext cx="2133600" cy="7755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 sz="1800">
                <a:solidFill>
                  <a:srgbClr val="FFFFFF"/>
                </a:solidFill>
                <a:latin typeface="Times New Roman" pitchFamily="18" charset="0"/>
              </a:rPr>
              <a:t>Subcutoff (secondary albedo)</a:t>
            </a:r>
          </a:p>
          <a:p>
            <a:pPr eaLnBrk="1" hangingPunct="1"/>
            <a:r>
              <a:rPr lang="it-IT" sz="1800">
                <a:solidFill>
                  <a:srgbClr val="FFFFFF"/>
                </a:solidFill>
                <a:latin typeface="Times New Roman" pitchFamily="18" charset="0"/>
              </a:rPr>
              <a:t>Particles</a:t>
            </a:r>
          </a:p>
          <a:p>
            <a:pPr eaLnBrk="1" hangingPunct="1">
              <a:buFontTx/>
              <a:buChar char="•"/>
            </a:pPr>
            <a:r>
              <a:rPr lang="it-IT" sz="1800">
                <a:solidFill>
                  <a:srgbClr val="FFFFFF"/>
                </a:solidFill>
                <a:latin typeface="Times New Roman" pitchFamily="18" charset="0"/>
              </a:rPr>
              <a:t>P, e-,e+, P-</a:t>
            </a:r>
          </a:p>
          <a:p>
            <a:pPr eaLnBrk="1" hangingPunct="1">
              <a:buFontTx/>
              <a:buChar char="•"/>
            </a:pPr>
            <a:endParaRPr lang="it-IT" sz="1800">
              <a:solidFill>
                <a:srgbClr val="FFFFFF"/>
              </a:solidFill>
              <a:latin typeface="Times New Roman" pitchFamily="18" charset="0"/>
            </a:endParaRPr>
          </a:p>
          <a:p>
            <a:pPr eaLnBrk="1" hangingPunct="1">
              <a:buFontTx/>
              <a:buChar char="•"/>
            </a:pPr>
            <a:r>
              <a:rPr lang="it-IT" sz="1400">
                <a:solidFill>
                  <a:srgbClr val="FFFFFF"/>
                </a:solidFill>
                <a:latin typeface="Times New Roman" pitchFamily="18" charset="0"/>
              </a:rPr>
              <a:t>Grigorov, Sov. Phys. Dokl. </a:t>
            </a:r>
            <a:r>
              <a:rPr lang="it-IT" sz="1400" b="1">
                <a:solidFill>
                  <a:srgbClr val="FFFFFF"/>
                </a:solidFill>
                <a:latin typeface="Times New Roman" pitchFamily="18" charset="0"/>
              </a:rPr>
              <a:t>22</a:t>
            </a:r>
            <a:r>
              <a:rPr lang="it-IT" sz="1400">
                <a:solidFill>
                  <a:srgbClr val="FFFFFF"/>
                </a:solidFill>
                <a:latin typeface="Times New Roman" pitchFamily="18" charset="0"/>
              </a:rPr>
              <a:t>, 305 1977</a:t>
            </a:r>
          </a:p>
          <a:p>
            <a:pPr eaLnBrk="1" hangingPunct="1">
              <a:buFontTx/>
              <a:buChar char="•"/>
            </a:pPr>
            <a:r>
              <a:rPr lang="it-IT" sz="1400">
                <a:solidFill>
                  <a:srgbClr val="FFFFFF"/>
                </a:solidFill>
                <a:latin typeface="Times New Roman" pitchFamily="18" charset="0"/>
              </a:rPr>
              <a:t>NINA results:</a:t>
            </a:r>
          </a:p>
          <a:p>
            <a:pPr lvl="1" eaLnBrk="1" hangingPunct="1">
              <a:buFontTx/>
              <a:buChar char="•"/>
            </a:pPr>
            <a:r>
              <a:rPr lang="it-IT" sz="1400">
                <a:solidFill>
                  <a:srgbClr val="FFFFFF"/>
                </a:solidFill>
                <a:latin typeface="Times New Roman" pitchFamily="18" charset="0"/>
              </a:rPr>
              <a:t>ApJ Supp.132 365, 2001</a:t>
            </a:r>
          </a:p>
          <a:p>
            <a:pPr eaLnBrk="1" hangingPunct="1">
              <a:buFontTx/>
              <a:buChar char="•"/>
            </a:pPr>
            <a:r>
              <a:rPr lang="it-IT" sz="1400">
                <a:solidFill>
                  <a:srgbClr val="FFFFFF"/>
                </a:solidFill>
                <a:latin typeface="Times New Roman" pitchFamily="18" charset="0"/>
              </a:rPr>
              <a:t>AMS results: </a:t>
            </a:r>
          </a:p>
          <a:p>
            <a:pPr lvl="1" eaLnBrk="1" hangingPunct="1"/>
            <a:r>
              <a:rPr lang="it-IT" sz="1400">
                <a:solidFill>
                  <a:srgbClr val="FFFFFF"/>
                </a:solidFill>
                <a:latin typeface="Times New Roman" pitchFamily="18" charset="0"/>
              </a:rPr>
              <a:t>Phys. Lett. B 472 2000</a:t>
            </a:r>
            <a:r>
              <a:rPr lang="it-IT" sz="1400">
                <a:solidFill>
                  <a:srgbClr val="FFFFFF"/>
                </a:solidFill>
                <a:latin typeface="SizedSym151" charset="0"/>
              </a:rPr>
              <a:t>.</a:t>
            </a:r>
            <a:r>
              <a:rPr lang="it-IT" sz="1400">
                <a:solidFill>
                  <a:srgbClr val="FFFFFF"/>
                </a:solidFill>
                <a:latin typeface="Times New Roman" pitchFamily="18" charset="0"/>
              </a:rPr>
              <a:t>215, </a:t>
            </a:r>
          </a:p>
          <a:p>
            <a:pPr lvl="1" eaLnBrk="1" hangingPunct="1"/>
            <a:r>
              <a:rPr lang="it-IT" sz="1400">
                <a:solidFill>
                  <a:srgbClr val="FFFFFF"/>
                </a:solidFill>
                <a:latin typeface="Times New Roman" pitchFamily="18" charset="0"/>
              </a:rPr>
              <a:t>Phys. Lett.  B 484 2000</a:t>
            </a:r>
            <a:r>
              <a:rPr lang="it-IT" sz="1400">
                <a:solidFill>
                  <a:srgbClr val="FFFFFF"/>
                </a:solidFill>
                <a:latin typeface="SizedSym151" charset="0"/>
              </a:rPr>
              <a:t>.</a:t>
            </a:r>
            <a:r>
              <a:rPr lang="it-IT" sz="1400">
                <a:solidFill>
                  <a:srgbClr val="FFFFFF"/>
                </a:solidFill>
                <a:latin typeface="Times New Roman" pitchFamily="18" charset="0"/>
              </a:rPr>
              <a:t>10–22</a:t>
            </a:r>
          </a:p>
          <a:p>
            <a:pPr eaLnBrk="1" hangingPunct="1">
              <a:buFontTx/>
              <a:buChar char="•"/>
            </a:pPr>
            <a:r>
              <a:rPr lang="it-IT" sz="1400">
                <a:solidFill>
                  <a:srgbClr val="FFFFFF"/>
                </a:solidFill>
                <a:latin typeface="Times New Roman" pitchFamily="18" charset="0"/>
              </a:rPr>
              <a:t>G. Esposito PhD</a:t>
            </a:r>
          </a:p>
          <a:p>
            <a:pPr eaLnBrk="1" hangingPunct="1">
              <a:buFontTx/>
              <a:buChar char="•"/>
            </a:pPr>
            <a:endParaRPr lang="it-IT" sz="1400">
              <a:solidFill>
                <a:srgbClr val="FFFFFF"/>
              </a:solidFill>
              <a:latin typeface="Times New Roman" pitchFamily="18" charset="0"/>
            </a:endParaRPr>
          </a:p>
          <a:p>
            <a:pPr eaLnBrk="1" hangingPunct="1">
              <a:buFontTx/>
              <a:buChar char="•"/>
            </a:pPr>
            <a:r>
              <a:rPr lang="it-IT" sz="1400">
                <a:solidFill>
                  <a:srgbClr val="FFFFFF"/>
                </a:solidFill>
                <a:latin typeface="Times New Roman" pitchFamily="18" charset="0"/>
              </a:rPr>
              <a:t>+calculations</a:t>
            </a:r>
          </a:p>
          <a:p>
            <a:pPr eaLnBrk="1" hangingPunct="1">
              <a:buFontTx/>
              <a:buChar char="•"/>
            </a:pPr>
            <a:endParaRPr lang="it-IT" sz="1400">
              <a:solidFill>
                <a:srgbClr val="FFFFFF"/>
              </a:solidFill>
              <a:latin typeface="Times New Roman" pitchFamily="18" charset="0"/>
            </a:endParaRPr>
          </a:p>
          <a:p>
            <a:pPr eaLnBrk="1" hangingPunct="1">
              <a:buFontTx/>
              <a:buChar char="•"/>
            </a:pPr>
            <a:r>
              <a:rPr lang="it-IT" sz="1400">
                <a:solidFill>
                  <a:srgbClr val="FFFFFF"/>
                </a:solidFill>
                <a:latin typeface="Times New Roman" pitchFamily="18" charset="0"/>
              </a:rPr>
              <a:t>Lipari, Astrop. Ph. 14, 171, 2000</a:t>
            </a:r>
          </a:p>
          <a:p>
            <a:pPr eaLnBrk="1" hangingPunct="1">
              <a:buFontTx/>
              <a:buChar char="•"/>
            </a:pPr>
            <a:r>
              <a:rPr lang="it-IT" sz="1400">
                <a:solidFill>
                  <a:srgbClr val="FFFFFF"/>
                </a:solidFill>
                <a:latin typeface="Times New Roman" pitchFamily="18" charset="0"/>
              </a:rPr>
              <a:t>Huang et al, Pys Rev. D </a:t>
            </a:r>
            <a:r>
              <a:rPr lang="it-IT" sz="1400" b="1">
                <a:solidFill>
                  <a:srgbClr val="FFFFFF"/>
                </a:solidFill>
                <a:latin typeface="Times New Roman" pitchFamily="18" charset="0"/>
              </a:rPr>
              <a:t>68</a:t>
            </a:r>
            <a:r>
              <a:rPr lang="it-IT" sz="1400">
                <a:solidFill>
                  <a:srgbClr val="FFFFFF"/>
                </a:solidFill>
                <a:latin typeface="Times New Roman" pitchFamily="18" charset="0"/>
              </a:rPr>
              <a:t>, 053008 2003</a:t>
            </a:r>
          </a:p>
          <a:p>
            <a:pPr eaLnBrk="1" hangingPunct="1">
              <a:buFontTx/>
              <a:buChar char="•"/>
            </a:pPr>
            <a:r>
              <a:rPr lang="it-IT" sz="1400">
                <a:solidFill>
                  <a:srgbClr val="FFFFFF"/>
                </a:solidFill>
                <a:latin typeface="Times New Roman" pitchFamily="18" charset="0"/>
              </a:rPr>
              <a:t>Sanuki et al, Phys Rev D75 043005 2007</a:t>
            </a:r>
          </a:p>
          <a:p>
            <a:pPr eaLnBrk="1" hangingPunct="1">
              <a:buFontTx/>
              <a:buChar char="•"/>
            </a:pPr>
            <a:r>
              <a:rPr lang="it-IT" sz="1400">
                <a:solidFill>
                  <a:srgbClr val="FFFFFF"/>
                </a:solidFill>
                <a:latin typeface="Times New Roman" pitchFamily="18" charset="0"/>
              </a:rPr>
              <a:t>Honda et al, Phys Rev D75 043006 2007 </a:t>
            </a:r>
          </a:p>
          <a:p>
            <a:pPr eaLnBrk="1" hangingPunct="1">
              <a:buFontTx/>
              <a:buChar char="•"/>
            </a:pPr>
            <a:endParaRPr lang="it-IT" sz="1400">
              <a:solidFill>
                <a:srgbClr val="FFFFFF"/>
              </a:solidFill>
              <a:latin typeface="Times New Roman" pitchFamily="18" charset="0"/>
            </a:endParaRPr>
          </a:p>
          <a:p>
            <a:pPr eaLnBrk="1" hangingPunct="1">
              <a:buFontTx/>
              <a:buChar char="•"/>
            </a:pPr>
            <a:endParaRPr lang="it-IT" sz="1400">
              <a:solidFill>
                <a:srgbClr val="FFFFFF"/>
              </a:solidFill>
              <a:latin typeface="Times New Roman" pitchFamily="18" charset="0"/>
            </a:endParaRPr>
          </a:p>
          <a:p>
            <a:pPr eaLnBrk="1" hangingPunct="1">
              <a:buFontTx/>
              <a:buChar char="•"/>
            </a:pPr>
            <a:endParaRPr lang="it-IT" sz="1800">
              <a:solidFill>
                <a:srgbClr val="FFFFFF"/>
              </a:solidFill>
              <a:latin typeface="Times New Roman" pitchFamily="18" charset="0"/>
            </a:endParaRPr>
          </a:p>
          <a:p>
            <a:pPr eaLnBrk="1" hangingPunct="1">
              <a:buFontTx/>
              <a:buChar char="•"/>
            </a:pPr>
            <a:endParaRPr lang="it-IT" sz="1800">
              <a:solidFill>
                <a:srgbClr val="FFFFFF"/>
              </a:solidFill>
              <a:latin typeface="Times New Roman" pitchFamily="18" charset="0"/>
            </a:endParaRPr>
          </a:p>
          <a:p>
            <a:pPr eaLnBrk="1" hangingPunct="1">
              <a:buFontTx/>
              <a:buChar char="•"/>
            </a:pPr>
            <a:endParaRPr lang="it-IT" sz="1800">
              <a:solidFill>
                <a:srgbClr val="FFFFFF"/>
              </a:solidFill>
              <a:latin typeface="Times New Roman" pitchFamily="18" charset="0"/>
            </a:endParaRPr>
          </a:p>
          <a:p>
            <a:pPr eaLnBrk="1" hangingPunct="1">
              <a:buFontTx/>
              <a:buChar char="•"/>
            </a:pPr>
            <a:endParaRPr lang="it-IT" sz="180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6179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7" y="548680"/>
            <a:ext cx="4032447" cy="1143000"/>
          </a:xfrm>
        </p:spPr>
        <p:txBody>
          <a:bodyPr/>
          <a:lstStyle/>
          <a:p>
            <a:r>
              <a:rPr lang="it-IT" sz="2800" dirty="0" smtClean="0">
                <a:solidFill>
                  <a:schemeClr val="bg1"/>
                </a:solidFill>
              </a:rPr>
              <a:t>Cosmic ray transport equation and magnetohydrodynamics</a:t>
            </a:r>
            <a:br>
              <a:rPr lang="it-IT" sz="2800" dirty="0" smtClean="0">
                <a:solidFill>
                  <a:schemeClr val="bg1"/>
                </a:solidFill>
              </a:rPr>
            </a:br>
            <a:r>
              <a:rPr lang="it-IT" sz="2800" dirty="0" smtClean="0">
                <a:solidFill>
                  <a:schemeClr val="bg1"/>
                </a:solidFill>
              </a:rPr>
              <a:t>valid at all scales</a:t>
            </a:r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3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56" y="4510175"/>
            <a:ext cx="4255238" cy="169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332413" y="6202363"/>
            <a:ext cx="2117725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it-IT" sz="7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rPr>
              <a:t>Adapted from Simpson 1983 in   PDG  by M. Casolino</a:t>
            </a: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4" r="12592" b="6088"/>
          <a:stretch>
            <a:fillRect/>
          </a:stretch>
        </p:blipFill>
        <p:spPr bwMode="auto">
          <a:xfrm>
            <a:off x="4859338" y="220967"/>
            <a:ext cx="4060825" cy="609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9724" r="12592" b="608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39552" y="2564904"/>
            <a:ext cx="4070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Featureless spectra at Gev-TeV scale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76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Footer Placeholder 2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873" indent="-28572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82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34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187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40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492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45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797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mtClean="0">
                <a:solidFill>
                  <a:srgbClr val="FFFFCC"/>
                </a:solidFill>
              </a:rPr>
              <a:t>M. Casolino, INFN &amp; University Roma Tor Vergata</a:t>
            </a:r>
          </a:p>
        </p:txBody>
      </p:sp>
      <p:grpSp>
        <p:nvGrpSpPr>
          <p:cNvPr id="111618" name="Group 2"/>
          <p:cNvGrpSpPr>
            <a:grpSpLocks/>
          </p:cNvGrpSpPr>
          <p:nvPr/>
        </p:nvGrpSpPr>
        <p:grpSpPr bwMode="auto">
          <a:xfrm>
            <a:off x="12268200" y="457200"/>
            <a:ext cx="7954963" cy="5429250"/>
            <a:chOff x="384" y="1082"/>
            <a:chExt cx="5011" cy="3420"/>
          </a:xfrm>
        </p:grpSpPr>
        <p:pic>
          <p:nvPicPr>
            <p:cNvPr id="111644" name="Picture 3" descr="stile_AMS_protoni_aug0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1104"/>
              <a:ext cx="5011" cy="3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974" name="Text Box 4"/>
            <p:cNvSpPr txBox="1">
              <a:spLocks noChangeArrowheads="1"/>
            </p:cNvSpPr>
            <p:nvPr/>
          </p:nvSpPr>
          <p:spPr bwMode="auto">
            <a:xfrm>
              <a:off x="1574" y="1082"/>
              <a:ext cx="132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it-IT" sz="2400">
                  <a:solidFill>
                    <a:srgbClr val="000000"/>
                  </a:solidFill>
                  <a:latin typeface="Times New Roman" charset="0"/>
                </a:rPr>
                <a:t>AUGUST 2007</a:t>
              </a:r>
            </a:p>
          </p:txBody>
        </p:sp>
      </p:grpSp>
      <p:sp>
        <p:nvSpPr>
          <p:cNvPr id="82948" name="Text Box 5"/>
          <p:cNvSpPr txBox="1">
            <a:spLocks noChangeArrowheads="1"/>
          </p:cNvSpPr>
          <p:nvPr/>
        </p:nvSpPr>
        <p:spPr bwMode="auto">
          <a:xfrm>
            <a:off x="219076" y="1"/>
            <a:ext cx="8666946" cy="525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2800">
                <a:solidFill>
                  <a:srgbClr val="FF0000"/>
                </a:solidFill>
                <a:latin typeface="Times New Roman" charset="0"/>
              </a:rPr>
              <a:t>Secondary (reentrant albedo) proton flux at various cutoffs</a:t>
            </a:r>
          </a:p>
        </p:txBody>
      </p:sp>
      <p:grpSp>
        <p:nvGrpSpPr>
          <p:cNvPr id="111620" name="Group 6"/>
          <p:cNvGrpSpPr>
            <a:grpSpLocks/>
          </p:cNvGrpSpPr>
          <p:nvPr/>
        </p:nvGrpSpPr>
        <p:grpSpPr bwMode="auto">
          <a:xfrm>
            <a:off x="10972800" y="762000"/>
            <a:ext cx="4495800" cy="3429000"/>
            <a:chOff x="1181" y="432"/>
            <a:chExt cx="5011" cy="3421"/>
          </a:xfrm>
        </p:grpSpPr>
        <p:grpSp>
          <p:nvGrpSpPr>
            <p:cNvPr id="111640" name="Group 7"/>
            <p:cNvGrpSpPr>
              <a:grpSpLocks/>
            </p:cNvGrpSpPr>
            <p:nvPr/>
          </p:nvGrpSpPr>
          <p:grpSpPr bwMode="auto">
            <a:xfrm>
              <a:off x="1229" y="432"/>
              <a:ext cx="4963" cy="3421"/>
              <a:chOff x="374" y="410"/>
              <a:chExt cx="5011" cy="3456"/>
            </a:xfrm>
          </p:grpSpPr>
          <p:pic>
            <p:nvPicPr>
              <p:cNvPr id="111642" name="Picture 8" descr="stile_AMS_protoni_jul0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" y="453"/>
                <a:ext cx="5011" cy="34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2972" name="Text Box 9"/>
              <p:cNvSpPr txBox="1">
                <a:spLocks noChangeArrowheads="1"/>
              </p:cNvSpPr>
              <p:nvPr/>
            </p:nvSpPr>
            <p:spPr bwMode="auto">
              <a:xfrm>
                <a:off x="1765" y="410"/>
                <a:ext cx="1788" cy="4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it-IT" sz="2400">
                    <a:solidFill>
                      <a:srgbClr val="000000"/>
                    </a:solidFill>
                    <a:latin typeface="Times New Roman" charset="0"/>
                  </a:rPr>
                  <a:t>JULY 2006</a:t>
                </a:r>
              </a:p>
            </p:txBody>
          </p:sp>
        </p:grpSp>
        <p:sp>
          <p:nvSpPr>
            <p:cNvPr id="82970" name="Text Box 10"/>
            <p:cNvSpPr txBox="1">
              <a:spLocks noChangeArrowheads="1"/>
            </p:cNvSpPr>
            <p:nvPr/>
          </p:nvSpPr>
          <p:spPr bwMode="auto">
            <a:xfrm rot="-5400000">
              <a:off x="212" y="1458"/>
              <a:ext cx="2447" cy="5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it-IT" sz="2400">
                  <a:solidFill>
                    <a:srgbClr val="000000"/>
                  </a:solidFill>
                  <a:latin typeface="Times New Roman" charset="0"/>
                </a:rPr>
                <a:t>P/(cm^2 sr GeV s)</a:t>
              </a:r>
            </a:p>
          </p:txBody>
        </p:sp>
      </p:grpSp>
      <p:pic>
        <p:nvPicPr>
          <p:cNvPr id="111621" name="Picture 11" descr="pamel7aams9less2subcutof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2590801"/>
            <a:ext cx="3810000" cy="257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1" name="Text Box 12"/>
          <p:cNvSpPr txBox="1">
            <a:spLocks noChangeArrowheads="1"/>
          </p:cNvSpPr>
          <p:nvPr/>
        </p:nvSpPr>
        <p:spPr bwMode="auto">
          <a:xfrm rot="-5400000">
            <a:off x="9139908" y="4873114"/>
            <a:ext cx="1898898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mtClean="0">
                <a:solidFill>
                  <a:srgbClr val="000000"/>
                </a:solidFill>
                <a:latin typeface="Times New Roman" charset="0"/>
              </a:rPr>
              <a:t>P/(cm^2 sr GeV s)</a:t>
            </a:r>
          </a:p>
        </p:txBody>
      </p:sp>
      <p:sp>
        <p:nvSpPr>
          <p:cNvPr id="82952" name="Text Box 13"/>
          <p:cNvSpPr txBox="1">
            <a:spLocks noChangeArrowheads="1"/>
          </p:cNvSpPr>
          <p:nvPr/>
        </p:nvSpPr>
        <p:spPr bwMode="auto">
          <a:xfrm>
            <a:off x="11582401" y="4800601"/>
            <a:ext cx="620663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mtClean="0">
                <a:solidFill>
                  <a:srgbClr val="000000"/>
                </a:solidFill>
                <a:latin typeface="Times New Roman" charset="0"/>
              </a:rPr>
              <a:t>GeV</a:t>
            </a:r>
          </a:p>
        </p:txBody>
      </p:sp>
      <p:sp>
        <p:nvSpPr>
          <p:cNvPr id="82953" name="Rectangle 14"/>
          <p:cNvSpPr>
            <a:spLocks noChangeArrowheads="1"/>
          </p:cNvSpPr>
          <p:nvPr/>
        </p:nvSpPr>
        <p:spPr bwMode="auto">
          <a:xfrm>
            <a:off x="10439400" y="3657601"/>
            <a:ext cx="20177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/>
          <a:p>
            <a:pPr>
              <a:defRPr/>
            </a:pPr>
            <a:r>
              <a:rPr lang="it-IT" sz="1000" b="1">
                <a:solidFill>
                  <a:srgbClr val="66FF33"/>
                </a:solidFill>
                <a:latin typeface="Times New Roman" charset="0"/>
                <a:ea typeface="ＭＳ Ｐゴシック" charset="0"/>
              </a:rPr>
              <a:t>Green: Pamela  10&lt;Cutoff&lt;14</a:t>
            </a:r>
          </a:p>
          <a:p>
            <a:pPr>
              <a:defRPr/>
            </a:pPr>
            <a:r>
              <a:rPr lang="it-IT" sz="1000" b="1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Black: AMS 98, theta&lt;.2</a:t>
            </a:r>
          </a:p>
        </p:txBody>
      </p:sp>
      <p:grpSp>
        <p:nvGrpSpPr>
          <p:cNvPr id="111625" name="Group 15"/>
          <p:cNvGrpSpPr>
            <a:grpSpLocks/>
          </p:cNvGrpSpPr>
          <p:nvPr/>
        </p:nvGrpSpPr>
        <p:grpSpPr bwMode="auto">
          <a:xfrm>
            <a:off x="9601200" y="2895601"/>
            <a:ext cx="3138488" cy="2057400"/>
            <a:chOff x="87" y="384"/>
            <a:chExt cx="2601" cy="1764"/>
          </a:xfrm>
        </p:grpSpPr>
        <p:pic>
          <p:nvPicPr>
            <p:cNvPr id="111633" name="Picture 16" descr="altlat-jul0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" y="384"/>
              <a:ext cx="2601" cy="1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963" name="Rectangle 17"/>
            <p:cNvSpPr>
              <a:spLocks noChangeArrowheads="1"/>
            </p:cNvSpPr>
            <p:nvPr/>
          </p:nvSpPr>
          <p:spPr bwMode="auto">
            <a:xfrm>
              <a:off x="1296" y="576"/>
              <a:ext cx="1142" cy="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rPr>
                <a:t>July 2006</a:t>
              </a:r>
            </a:p>
          </p:txBody>
        </p:sp>
        <p:sp>
          <p:nvSpPr>
            <p:cNvPr id="82964" name="Rectangle 18"/>
            <p:cNvSpPr>
              <a:spLocks noChangeArrowheads="1"/>
            </p:cNvSpPr>
            <p:nvPr/>
          </p:nvSpPr>
          <p:spPr bwMode="auto">
            <a:xfrm>
              <a:off x="720" y="1776"/>
              <a:ext cx="1296" cy="9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965" name="Text Box 19"/>
            <p:cNvSpPr txBox="1">
              <a:spLocks noChangeArrowheads="1"/>
            </p:cNvSpPr>
            <p:nvPr/>
          </p:nvSpPr>
          <p:spPr bwMode="auto">
            <a:xfrm>
              <a:off x="1259" y="1736"/>
              <a:ext cx="367" cy="2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it-IT" sz="1400">
                  <a:solidFill>
                    <a:srgbClr val="000000"/>
                  </a:solidFill>
                  <a:latin typeface="Times New Roman" charset="0"/>
                </a:rPr>
                <a:t>ISS</a:t>
              </a:r>
            </a:p>
          </p:txBody>
        </p:sp>
        <p:sp>
          <p:nvSpPr>
            <p:cNvPr id="82966" name="Rectangle 20"/>
            <p:cNvSpPr>
              <a:spLocks noChangeArrowheads="1"/>
            </p:cNvSpPr>
            <p:nvPr/>
          </p:nvSpPr>
          <p:spPr bwMode="auto">
            <a:xfrm>
              <a:off x="1057" y="960"/>
              <a:ext cx="720" cy="9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967" name="Text Box 21"/>
            <p:cNvSpPr txBox="1">
              <a:spLocks noChangeArrowheads="1"/>
            </p:cNvSpPr>
            <p:nvPr/>
          </p:nvSpPr>
          <p:spPr bwMode="auto">
            <a:xfrm>
              <a:off x="1238" y="912"/>
              <a:ext cx="353" cy="1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it-IT" sz="900">
                  <a:solidFill>
                    <a:srgbClr val="000000"/>
                  </a:solidFill>
                  <a:latin typeface="Times New Roman" charset="0"/>
                </a:rPr>
                <a:t>Glast</a:t>
              </a:r>
            </a:p>
          </p:txBody>
        </p:sp>
        <p:sp>
          <p:nvSpPr>
            <p:cNvPr id="82968" name="Rectangle 22"/>
            <p:cNvSpPr>
              <a:spLocks noChangeArrowheads="1"/>
            </p:cNvSpPr>
            <p:nvPr/>
          </p:nvSpPr>
          <p:spPr bwMode="auto">
            <a:xfrm>
              <a:off x="1343" y="1056"/>
              <a:ext cx="96" cy="4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111626" name="Picture 23" descr="stile_am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7800" y="2362200"/>
            <a:ext cx="6877050" cy="466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6" name="Rectangle 24"/>
          <p:cNvSpPr>
            <a:spLocks noChangeArrowheads="1"/>
          </p:cNvSpPr>
          <p:nvPr/>
        </p:nvSpPr>
        <p:spPr bwMode="auto">
          <a:xfrm>
            <a:off x="9296400" y="838201"/>
            <a:ext cx="4572000" cy="1615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>
                <a:solidFill>
                  <a:srgbClr val="000000"/>
                </a:solidFill>
                <a:latin typeface="Times New Roman" pitchFamily="18" charset="0"/>
              </a:rPr>
              <a:t>Subcutoff (secondary albedo)</a:t>
            </a:r>
          </a:p>
          <a:p>
            <a:pPr algn="ctr">
              <a:spcBef>
                <a:spcPct val="50000"/>
              </a:spcBef>
            </a:pPr>
            <a:r>
              <a:rPr lang="it-IT">
                <a:solidFill>
                  <a:srgbClr val="000000"/>
                </a:solidFill>
                <a:latin typeface="Times New Roman" pitchFamily="18" charset="0"/>
              </a:rPr>
              <a:t>Particles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it-IT">
                <a:solidFill>
                  <a:srgbClr val="000000"/>
                </a:solidFill>
                <a:latin typeface="Times New Roman" pitchFamily="18" charset="0"/>
              </a:rPr>
              <a:t>P, e-,e+, P-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endParaRPr lang="it-IT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11628" name="Picture 25" descr="particle_tracing_NA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4191001"/>
            <a:ext cx="3657600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9" name="Picture 26" descr="comp_gt_dot99 cop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685801"/>
            <a:ext cx="6248400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9" name="Text Box 27"/>
          <p:cNvSpPr txBox="1">
            <a:spLocks noChangeArrowheads="1"/>
          </p:cNvSpPr>
          <p:nvPr/>
        </p:nvSpPr>
        <p:spPr bwMode="auto">
          <a:xfrm>
            <a:off x="152400" y="1524001"/>
            <a:ext cx="2590800" cy="2800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 sz="1600" b="1">
                <a:solidFill>
                  <a:srgbClr val="FFFFCC"/>
                </a:solidFill>
                <a:latin typeface="Times New Roman" pitchFamily="18" charset="0"/>
                <a:sym typeface="Wingdings" pitchFamily="2" charset="2"/>
              </a:rPr>
              <a:t>Atmospheric neutrino contribution</a:t>
            </a:r>
          </a:p>
          <a:p>
            <a:pPr eaLnBrk="1" hangingPunct="1"/>
            <a:endParaRPr lang="it-IT" sz="1600" b="1">
              <a:solidFill>
                <a:srgbClr val="FFFFCC"/>
              </a:solidFill>
              <a:latin typeface="Times New Roman" pitchFamily="18" charset="0"/>
              <a:sym typeface="Wingdings" pitchFamily="2" charset="2"/>
            </a:endParaRPr>
          </a:p>
          <a:p>
            <a:pPr eaLnBrk="1" hangingPunct="1"/>
            <a:r>
              <a:rPr lang="it-IT" sz="1600" b="1">
                <a:solidFill>
                  <a:srgbClr val="FFFFCC"/>
                </a:solidFill>
                <a:latin typeface="Times New Roman" pitchFamily="18" charset="0"/>
                <a:sym typeface="Wingdings" pitchFamily="2" charset="2"/>
              </a:rPr>
              <a:t>Astronaut dose on board International Space Station</a:t>
            </a:r>
          </a:p>
          <a:p>
            <a:pPr eaLnBrk="1" hangingPunct="1"/>
            <a:endParaRPr lang="it-IT" sz="1600" b="1">
              <a:solidFill>
                <a:srgbClr val="FFFFCC"/>
              </a:solidFill>
              <a:latin typeface="Times New Roman" pitchFamily="18" charset="0"/>
              <a:sym typeface="Wingdings" pitchFamily="2" charset="2"/>
            </a:endParaRPr>
          </a:p>
          <a:p>
            <a:pPr eaLnBrk="1" hangingPunct="1">
              <a:buFont typeface="Wingdings" pitchFamily="2" charset="2"/>
              <a:buChar char="à"/>
            </a:pPr>
            <a:r>
              <a:rPr lang="it-IT" sz="1600" b="1">
                <a:solidFill>
                  <a:srgbClr val="FFFFCC"/>
                </a:solidFill>
                <a:latin typeface="Times New Roman" pitchFamily="18" charset="0"/>
                <a:sym typeface="Wingdings" pitchFamily="2" charset="2"/>
              </a:rPr>
              <a:t>Indirect measurement of cross section in the atmosphere</a:t>
            </a:r>
          </a:p>
          <a:p>
            <a:pPr eaLnBrk="1" hangingPunct="1">
              <a:buFont typeface="Wingdings" pitchFamily="2" charset="2"/>
              <a:buChar char="à"/>
            </a:pPr>
            <a:endParaRPr lang="it-IT" sz="1600" b="1">
              <a:solidFill>
                <a:srgbClr val="FFFFCC"/>
              </a:solidFill>
              <a:latin typeface="Times New Roman" pitchFamily="18" charset="0"/>
              <a:sym typeface="Wingdings" pitchFamily="2" charset="2"/>
            </a:endParaRPr>
          </a:p>
          <a:p>
            <a:pPr eaLnBrk="1" hangingPunct="1">
              <a:buFont typeface="Wingdings" pitchFamily="2" charset="2"/>
              <a:buNone/>
            </a:pPr>
            <a:endParaRPr lang="it-IT" sz="1600" b="1">
              <a:solidFill>
                <a:srgbClr val="FFFFCC"/>
              </a:solidFill>
              <a:latin typeface="Times New Roman" pitchFamily="18" charset="0"/>
              <a:sym typeface="Wingdings" pitchFamily="2" charset="2"/>
            </a:endParaRPr>
          </a:p>
        </p:txBody>
      </p:sp>
      <p:sp>
        <p:nvSpPr>
          <p:cNvPr id="82960" name="Text Box 28"/>
          <p:cNvSpPr txBox="1">
            <a:spLocks noChangeArrowheads="1"/>
          </p:cNvSpPr>
          <p:nvPr/>
        </p:nvSpPr>
        <p:spPr bwMode="auto">
          <a:xfrm>
            <a:off x="6445814" y="3429001"/>
            <a:ext cx="1986422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it-IT" i="1">
                <a:solidFill>
                  <a:srgbClr val="FF0000"/>
                </a:solidFill>
                <a:latin typeface="Times New Roman" charset="0"/>
              </a:rPr>
              <a:t>--- M. Honda, 2008</a:t>
            </a:r>
          </a:p>
        </p:txBody>
      </p:sp>
      <p:sp>
        <p:nvSpPr>
          <p:cNvPr id="82961" name="Rectangle 29"/>
          <p:cNvSpPr>
            <a:spLocks noChangeArrowheads="1"/>
          </p:cNvSpPr>
          <p:nvPr/>
        </p:nvSpPr>
        <p:spPr bwMode="auto">
          <a:xfrm>
            <a:off x="6858000" y="4876801"/>
            <a:ext cx="1992833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pPr>
              <a:defRPr/>
            </a:pPr>
            <a:r>
              <a:rPr lang="it-IT">
                <a:solidFill>
                  <a:srgbClr val="FFFFCC"/>
                </a:solidFill>
                <a:latin typeface="Times New Roman" charset="0"/>
                <a:ea typeface="ＭＳ Ｐゴシック" charset="0"/>
              </a:rPr>
              <a:t>Arxiv 0810.4980v1</a:t>
            </a:r>
          </a:p>
        </p:txBody>
      </p:sp>
    </p:spTree>
    <p:extLst>
      <p:ext uri="{BB962C8B-B14F-4D97-AF65-F5344CB8AC3E}">
        <p14:creationId xmlns:p14="http://schemas.microsoft.com/office/powerpoint/2010/main" val="32979907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Footer Placeholder 4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873" indent="-28572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82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34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187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40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492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45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797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mtClean="0">
                <a:solidFill>
                  <a:srgbClr val="FFFFCC"/>
                </a:solidFill>
              </a:rPr>
              <a:t>M. Casolino, INFN &amp; University Roma Tor Vergata</a:t>
            </a:r>
          </a:p>
        </p:txBody>
      </p:sp>
      <p:sp>
        <p:nvSpPr>
          <p:cNvPr id="77827" name="Rectangle 5"/>
          <p:cNvSpPr>
            <a:spLocks noGrp="1" noChangeArrowheads="1"/>
          </p:cNvSpPr>
          <p:nvPr>
            <p:ph type="title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106499" name="Picture 4" descr="subcutoffs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294860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Footer Placeholder 2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873" indent="-28572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82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34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187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40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492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45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797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mtClean="0">
                <a:solidFill>
                  <a:srgbClr val="FFFFCC"/>
                </a:solidFill>
              </a:rPr>
              <a:t>M. Casolino, INFN &amp; University Roma Tor Vergata</a:t>
            </a:r>
          </a:p>
        </p:txBody>
      </p:sp>
      <p:pic>
        <p:nvPicPr>
          <p:cNvPr id="107522" name="Picture 2" descr="gekineff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890589"/>
            <a:ext cx="7908925" cy="507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Rectangle 3"/>
          <p:cNvSpPr>
            <a:spLocks noChangeArrowheads="1"/>
          </p:cNvSpPr>
          <p:nvPr/>
        </p:nvSpPr>
        <p:spPr bwMode="auto">
          <a:xfrm>
            <a:off x="5715000" y="6035676"/>
            <a:ext cx="3429000" cy="83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/>
          <a:p>
            <a:pPr>
              <a:defRPr/>
            </a:pPr>
            <a:r>
              <a:rPr lang="it-IT" sz="2400" b="1">
                <a:solidFill>
                  <a:srgbClr val="FF0000"/>
                </a:solidFill>
                <a:latin typeface="Times New Roman" charset="0"/>
                <a:ea typeface="ＭＳ Ｐゴシック" charset="0"/>
              </a:rPr>
              <a:t>RED:    JULY 2006</a:t>
            </a:r>
          </a:p>
          <a:p>
            <a:pPr>
              <a:defRPr/>
            </a:pPr>
            <a:r>
              <a:rPr lang="it-IT" sz="2400" b="1">
                <a:solidFill>
                  <a:srgbClr val="3333CC"/>
                </a:solidFill>
                <a:latin typeface="Times New Roman" charset="0"/>
                <a:ea typeface="ＭＳ Ｐゴシック" charset="0"/>
              </a:rPr>
              <a:t>BLUE: AUGUST 2007</a:t>
            </a:r>
          </a:p>
        </p:txBody>
      </p:sp>
      <p:sp>
        <p:nvSpPr>
          <p:cNvPr id="78853" name="Text Box 4"/>
          <p:cNvSpPr txBox="1">
            <a:spLocks noChangeArrowheads="1"/>
          </p:cNvSpPr>
          <p:nvPr/>
        </p:nvSpPr>
        <p:spPr bwMode="auto">
          <a:xfrm rot="-5400000">
            <a:off x="-997743" y="3193257"/>
            <a:ext cx="2452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2400">
                <a:solidFill>
                  <a:srgbClr val="FFFFCC"/>
                </a:solidFill>
                <a:latin typeface="Times New Roman" charset="0"/>
              </a:rPr>
              <a:t>P/(cm^2 sr GeV s)</a:t>
            </a:r>
          </a:p>
        </p:txBody>
      </p:sp>
      <p:pic>
        <p:nvPicPr>
          <p:cNvPr id="107525" name="Picture 5" descr="Untitled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14" y="0"/>
            <a:ext cx="2605087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5" name="Line 6"/>
          <p:cNvSpPr>
            <a:spLocks noChangeShapeType="1"/>
          </p:cNvSpPr>
          <p:nvPr/>
        </p:nvSpPr>
        <p:spPr bwMode="auto">
          <a:xfrm flipV="1">
            <a:off x="4495800" y="3352800"/>
            <a:ext cx="762000" cy="1066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78856" name="Text Box 7"/>
          <p:cNvSpPr txBox="1">
            <a:spLocks noChangeArrowheads="1"/>
          </p:cNvSpPr>
          <p:nvPr/>
        </p:nvSpPr>
        <p:spPr bwMode="auto">
          <a:xfrm>
            <a:off x="2955421" y="4460875"/>
            <a:ext cx="2207635" cy="83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it-IT">
                <a:solidFill>
                  <a:srgbClr val="FF0000"/>
                </a:solidFill>
                <a:latin typeface="Times New Roman" pitchFamily="18" charset="0"/>
              </a:rPr>
              <a:t>Galactic protons</a:t>
            </a:r>
          </a:p>
          <a:p>
            <a:pPr algn="ctr" eaLnBrk="1" hangingPunct="1"/>
            <a:endParaRPr lang="it-IT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78857" name="Text Box 8"/>
          <p:cNvSpPr txBox="1">
            <a:spLocks noChangeArrowheads="1"/>
          </p:cNvSpPr>
          <p:nvPr/>
        </p:nvSpPr>
        <p:spPr bwMode="auto">
          <a:xfrm>
            <a:off x="628651" y="-100012"/>
            <a:ext cx="4513388" cy="957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2800" b="1">
                <a:solidFill>
                  <a:srgbClr val="FF0000"/>
                </a:solidFill>
                <a:latin typeface="Times New Roman" charset="0"/>
              </a:rPr>
              <a:t>Primary  (galactic) spectra: </a:t>
            </a:r>
          </a:p>
          <a:p>
            <a:pPr eaLnBrk="1" hangingPunct="1">
              <a:defRPr/>
            </a:pPr>
            <a:r>
              <a:rPr lang="it-IT" sz="2800" b="1">
                <a:solidFill>
                  <a:srgbClr val="FF0000"/>
                </a:solidFill>
                <a:latin typeface="Times New Roman" charset="0"/>
              </a:rPr>
              <a:t>polar measurements</a:t>
            </a:r>
          </a:p>
        </p:txBody>
      </p:sp>
      <p:sp>
        <p:nvSpPr>
          <p:cNvPr id="78858" name="Text Box 9"/>
          <p:cNvSpPr txBox="1">
            <a:spLocks noChangeArrowheads="1"/>
          </p:cNvSpPr>
          <p:nvPr/>
        </p:nvSpPr>
        <p:spPr bwMode="auto">
          <a:xfrm>
            <a:off x="6421439" y="3200400"/>
            <a:ext cx="13795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1400" b="1" i="1">
                <a:solidFill>
                  <a:srgbClr val="000000"/>
                </a:solidFill>
                <a:latin typeface="Times New Roman" charset="0"/>
              </a:rPr>
              <a:t>M. Honda, 2008</a:t>
            </a:r>
          </a:p>
        </p:txBody>
      </p:sp>
    </p:spTree>
    <p:extLst>
      <p:ext uri="{BB962C8B-B14F-4D97-AF65-F5344CB8AC3E}">
        <p14:creationId xmlns:p14="http://schemas.microsoft.com/office/powerpoint/2010/main" val="11232630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Footer Placeholder 2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873" indent="-28572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82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34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187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40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492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45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797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mtClean="0">
                <a:solidFill>
                  <a:srgbClr val="FFFFCC"/>
                </a:solidFill>
              </a:rPr>
              <a:t>M. Casolino, INFN &amp; University Roma Tor Vergata</a:t>
            </a:r>
          </a:p>
        </p:txBody>
      </p:sp>
      <p:pic>
        <p:nvPicPr>
          <p:cNvPr id="108546" name="Picture 2" descr="gekineff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890589"/>
            <a:ext cx="7908925" cy="507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6" name="Rectangle 3"/>
          <p:cNvSpPr>
            <a:spLocks noChangeArrowheads="1"/>
          </p:cNvSpPr>
          <p:nvPr/>
        </p:nvSpPr>
        <p:spPr bwMode="auto">
          <a:xfrm>
            <a:off x="5715000" y="6035676"/>
            <a:ext cx="3429000" cy="83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/>
          <a:p>
            <a:pPr>
              <a:defRPr/>
            </a:pPr>
            <a:r>
              <a:rPr lang="it-IT" sz="2400" b="1">
                <a:solidFill>
                  <a:srgbClr val="FF0000"/>
                </a:solidFill>
                <a:latin typeface="Times New Roman" charset="0"/>
                <a:ea typeface="ＭＳ Ｐゴシック" charset="0"/>
              </a:rPr>
              <a:t>RED:    JULY 2006</a:t>
            </a:r>
          </a:p>
          <a:p>
            <a:pPr>
              <a:defRPr/>
            </a:pPr>
            <a:r>
              <a:rPr lang="it-IT" sz="2400" b="1">
                <a:solidFill>
                  <a:srgbClr val="3333CC"/>
                </a:solidFill>
                <a:latin typeface="Times New Roman" charset="0"/>
                <a:ea typeface="ＭＳ Ｐゴシック" charset="0"/>
              </a:rPr>
              <a:t>BLUE: AUGUST 2007</a:t>
            </a:r>
          </a:p>
        </p:txBody>
      </p:sp>
      <p:sp>
        <p:nvSpPr>
          <p:cNvPr id="79877" name="Text Box 4"/>
          <p:cNvSpPr txBox="1">
            <a:spLocks noChangeArrowheads="1"/>
          </p:cNvSpPr>
          <p:nvPr/>
        </p:nvSpPr>
        <p:spPr bwMode="auto">
          <a:xfrm rot="-5400000">
            <a:off x="-997743" y="3193257"/>
            <a:ext cx="2452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2400">
                <a:solidFill>
                  <a:srgbClr val="FFFFCC"/>
                </a:solidFill>
                <a:latin typeface="Times New Roman" charset="0"/>
              </a:rPr>
              <a:t>P/(cm^2 sr GeV s)</a:t>
            </a:r>
          </a:p>
        </p:txBody>
      </p:sp>
      <p:sp>
        <p:nvSpPr>
          <p:cNvPr id="79878" name="Text Box 5"/>
          <p:cNvSpPr txBox="1">
            <a:spLocks noChangeArrowheads="1"/>
          </p:cNvSpPr>
          <p:nvPr/>
        </p:nvSpPr>
        <p:spPr bwMode="auto">
          <a:xfrm>
            <a:off x="152401" y="0"/>
            <a:ext cx="5144451" cy="957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2800" b="1">
                <a:solidFill>
                  <a:srgbClr val="FF0000"/>
                </a:solidFill>
                <a:latin typeface="Times New Roman" charset="0"/>
              </a:rPr>
              <a:t>Primary and secondary spectra:</a:t>
            </a:r>
          </a:p>
          <a:p>
            <a:pPr eaLnBrk="1" hangingPunct="1">
              <a:defRPr/>
            </a:pPr>
            <a:r>
              <a:rPr lang="it-IT" sz="2800" b="1">
                <a:solidFill>
                  <a:srgbClr val="FF0000"/>
                </a:solidFill>
                <a:latin typeface="Times New Roman" charset="0"/>
              </a:rPr>
              <a:t>Intermediate latitudes</a:t>
            </a:r>
          </a:p>
        </p:txBody>
      </p:sp>
      <p:pic>
        <p:nvPicPr>
          <p:cNvPr id="108550" name="Picture 6" descr="ninapamela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25400" y="1066800"/>
            <a:ext cx="1152525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1" name="Picture 7" descr="Untitled-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0"/>
            <a:ext cx="2627312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1" name="Line 8"/>
          <p:cNvSpPr>
            <a:spLocks noChangeShapeType="1"/>
          </p:cNvSpPr>
          <p:nvPr/>
        </p:nvSpPr>
        <p:spPr bwMode="auto">
          <a:xfrm flipH="1" flipV="1">
            <a:off x="2514600" y="3429001"/>
            <a:ext cx="533400" cy="1371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79882" name="Text Box 9"/>
          <p:cNvSpPr txBox="1">
            <a:spLocks noChangeArrowheads="1"/>
          </p:cNvSpPr>
          <p:nvPr/>
        </p:nvSpPr>
        <p:spPr bwMode="auto">
          <a:xfrm>
            <a:off x="1817689" y="4724400"/>
            <a:ext cx="4824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it-IT" sz="2400">
                <a:solidFill>
                  <a:srgbClr val="FF0000"/>
                </a:solidFill>
                <a:latin typeface="Times New Roman" charset="0"/>
              </a:rPr>
              <a:t>Secondary particles (reentrant albedo)</a:t>
            </a:r>
          </a:p>
        </p:txBody>
      </p:sp>
      <p:sp>
        <p:nvSpPr>
          <p:cNvPr id="79883" name="Line 10"/>
          <p:cNvSpPr>
            <a:spLocks noChangeShapeType="1"/>
          </p:cNvSpPr>
          <p:nvPr/>
        </p:nvSpPr>
        <p:spPr bwMode="auto">
          <a:xfrm>
            <a:off x="3352800" y="2362200"/>
            <a:ext cx="609600" cy="838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79884" name="Text Box 11"/>
          <p:cNvSpPr txBox="1">
            <a:spLocks noChangeArrowheads="1"/>
          </p:cNvSpPr>
          <p:nvPr/>
        </p:nvSpPr>
        <p:spPr bwMode="auto">
          <a:xfrm>
            <a:off x="2514601" y="1905000"/>
            <a:ext cx="1419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it-IT" sz="2400">
                <a:solidFill>
                  <a:srgbClr val="FF0000"/>
                </a:solidFill>
                <a:latin typeface="Times New Roman" charset="0"/>
              </a:rPr>
              <a:t>Penumbra</a:t>
            </a:r>
          </a:p>
        </p:txBody>
      </p:sp>
      <p:pic>
        <p:nvPicPr>
          <p:cNvPr id="108556" name="Picture 12" descr="Untitled-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"/>
            <a:ext cx="2667000" cy="354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6" name="Text Box 13"/>
          <p:cNvSpPr txBox="1">
            <a:spLocks noChangeArrowheads="1"/>
          </p:cNvSpPr>
          <p:nvPr/>
        </p:nvSpPr>
        <p:spPr bwMode="auto">
          <a:xfrm>
            <a:off x="6421439" y="3200400"/>
            <a:ext cx="13795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1400" b="1" i="1">
                <a:solidFill>
                  <a:srgbClr val="000000"/>
                </a:solidFill>
                <a:latin typeface="Times New Roman" charset="0"/>
              </a:rPr>
              <a:t>M. Honda, 2008</a:t>
            </a:r>
          </a:p>
        </p:txBody>
      </p:sp>
    </p:spTree>
    <p:extLst>
      <p:ext uri="{BB962C8B-B14F-4D97-AF65-F5344CB8AC3E}">
        <p14:creationId xmlns:p14="http://schemas.microsoft.com/office/powerpoint/2010/main" val="18345584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Footer Placeholder 2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873" indent="-28572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82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34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187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40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492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45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797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mtClean="0">
                <a:solidFill>
                  <a:srgbClr val="FFFFCC"/>
                </a:solidFill>
              </a:rPr>
              <a:t>M. Casolino, INFN &amp; University Roma Tor Vergata</a:t>
            </a:r>
          </a:p>
        </p:txBody>
      </p:sp>
      <p:pic>
        <p:nvPicPr>
          <p:cNvPr id="109570" name="Picture 2" descr="gekineff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887414"/>
            <a:ext cx="7908925" cy="507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Rectangle 3"/>
          <p:cNvSpPr>
            <a:spLocks noChangeArrowheads="1"/>
          </p:cNvSpPr>
          <p:nvPr/>
        </p:nvSpPr>
        <p:spPr bwMode="auto">
          <a:xfrm>
            <a:off x="5715000" y="6035676"/>
            <a:ext cx="3429000" cy="83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/>
          <a:p>
            <a:pPr>
              <a:defRPr/>
            </a:pPr>
            <a:r>
              <a:rPr lang="it-IT" sz="2400" b="1">
                <a:solidFill>
                  <a:srgbClr val="FF0000"/>
                </a:solidFill>
                <a:latin typeface="Times New Roman" charset="0"/>
                <a:ea typeface="ＭＳ Ｐゴシック" charset="0"/>
              </a:rPr>
              <a:t>RED:    JULY 2006</a:t>
            </a:r>
          </a:p>
          <a:p>
            <a:pPr>
              <a:defRPr/>
            </a:pPr>
            <a:r>
              <a:rPr lang="it-IT" sz="2400" b="1">
                <a:solidFill>
                  <a:srgbClr val="3333CC"/>
                </a:solidFill>
                <a:latin typeface="Times New Roman" charset="0"/>
                <a:ea typeface="ＭＳ Ｐゴシック" charset="0"/>
              </a:rPr>
              <a:t>BLUE: AUGUST 2007</a:t>
            </a:r>
          </a:p>
        </p:txBody>
      </p:sp>
      <p:sp>
        <p:nvSpPr>
          <p:cNvPr id="80901" name="Text Box 4"/>
          <p:cNvSpPr txBox="1">
            <a:spLocks noChangeArrowheads="1"/>
          </p:cNvSpPr>
          <p:nvPr/>
        </p:nvSpPr>
        <p:spPr bwMode="auto">
          <a:xfrm rot="-5400000">
            <a:off x="-997743" y="3193257"/>
            <a:ext cx="2452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2400">
                <a:solidFill>
                  <a:srgbClr val="FFFFCC"/>
                </a:solidFill>
                <a:latin typeface="Times New Roman" charset="0"/>
              </a:rPr>
              <a:t>P/(cm^2 sr GeV s)</a:t>
            </a:r>
          </a:p>
        </p:txBody>
      </p:sp>
      <p:pic>
        <p:nvPicPr>
          <p:cNvPr id="109573" name="Picture 5" descr="Untitled-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0"/>
            <a:ext cx="2457450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4" name="Picture 6" descr="Untitled-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0"/>
            <a:ext cx="2627312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4" name="Line 7"/>
          <p:cNvSpPr>
            <a:spLocks noChangeShapeType="1"/>
          </p:cNvSpPr>
          <p:nvPr/>
        </p:nvSpPr>
        <p:spPr bwMode="auto">
          <a:xfrm flipH="1" flipV="1">
            <a:off x="2514600" y="3429001"/>
            <a:ext cx="533400" cy="1371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80905" name="Text Box 8"/>
          <p:cNvSpPr txBox="1">
            <a:spLocks noChangeArrowheads="1"/>
          </p:cNvSpPr>
          <p:nvPr/>
        </p:nvSpPr>
        <p:spPr bwMode="auto">
          <a:xfrm>
            <a:off x="2286001" y="4724400"/>
            <a:ext cx="27289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it-IT" sz="2400">
                <a:solidFill>
                  <a:srgbClr val="FF0000"/>
                </a:solidFill>
                <a:latin typeface="Times New Roman" charset="0"/>
              </a:rPr>
              <a:t>Secondary particles  </a:t>
            </a:r>
          </a:p>
        </p:txBody>
      </p:sp>
      <p:sp>
        <p:nvSpPr>
          <p:cNvPr id="80906" name="Line 9"/>
          <p:cNvSpPr>
            <a:spLocks noChangeShapeType="1"/>
          </p:cNvSpPr>
          <p:nvPr/>
        </p:nvSpPr>
        <p:spPr bwMode="auto">
          <a:xfrm>
            <a:off x="5334000" y="3352800"/>
            <a:ext cx="609600" cy="838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80907" name="Text Box 10"/>
          <p:cNvSpPr txBox="1">
            <a:spLocks noChangeArrowheads="1"/>
          </p:cNvSpPr>
          <p:nvPr/>
        </p:nvSpPr>
        <p:spPr bwMode="auto">
          <a:xfrm>
            <a:off x="4495801" y="2895600"/>
            <a:ext cx="1419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it-IT" sz="2400">
                <a:solidFill>
                  <a:srgbClr val="FF0000"/>
                </a:solidFill>
                <a:latin typeface="Times New Roman" charset="0"/>
              </a:rPr>
              <a:t>Penumbra</a:t>
            </a:r>
          </a:p>
        </p:txBody>
      </p:sp>
      <p:sp>
        <p:nvSpPr>
          <p:cNvPr id="80908" name="Text Box 11"/>
          <p:cNvSpPr txBox="1">
            <a:spLocks noChangeArrowheads="1"/>
          </p:cNvSpPr>
          <p:nvPr/>
        </p:nvSpPr>
        <p:spPr bwMode="auto">
          <a:xfrm>
            <a:off x="6421439" y="3200400"/>
            <a:ext cx="13795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1400" b="1" i="1">
                <a:solidFill>
                  <a:srgbClr val="000000"/>
                </a:solidFill>
                <a:latin typeface="Times New Roman" charset="0"/>
              </a:rPr>
              <a:t>M. Honda, 2008</a:t>
            </a:r>
          </a:p>
        </p:txBody>
      </p:sp>
      <p:sp>
        <p:nvSpPr>
          <p:cNvPr id="80909" name="Text Box 12"/>
          <p:cNvSpPr txBox="1">
            <a:spLocks noChangeArrowheads="1"/>
          </p:cNvSpPr>
          <p:nvPr/>
        </p:nvSpPr>
        <p:spPr bwMode="auto">
          <a:xfrm>
            <a:off x="152401" y="0"/>
            <a:ext cx="5144451" cy="957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2800" b="1">
                <a:solidFill>
                  <a:srgbClr val="FF0000"/>
                </a:solidFill>
                <a:latin typeface="Times New Roman" charset="0"/>
              </a:rPr>
              <a:t>Primary and secondary spectra:</a:t>
            </a:r>
          </a:p>
          <a:p>
            <a:pPr eaLnBrk="1" hangingPunct="1">
              <a:defRPr/>
            </a:pPr>
            <a:r>
              <a:rPr lang="it-IT" sz="2800" b="1">
                <a:solidFill>
                  <a:srgbClr val="FF0000"/>
                </a:solidFill>
                <a:latin typeface="Times New Roman" charset="0"/>
              </a:rPr>
              <a:t>Magnetic equator</a:t>
            </a:r>
          </a:p>
        </p:txBody>
      </p:sp>
    </p:spTree>
    <p:extLst>
      <p:ext uri="{BB962C8B-B14F-4D97-AF65-F5344CB8AC3E}">
        <p14:creationId xmlns:p14="http://schemas.microsoft.com/office/powerpoint/2010/main" val="7238733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Footer Placeholder 2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873" indent="-28572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82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34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187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40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492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45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797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mtClean="0">
                <a:solidFill>
                  <a:srgbClr val="FFFFCC"/>
                </a:solidFill>
              </a:rPr>
              <a:t>M. Casolino, INFN &amp; University Roma Tor Vergata</a:t>
            </a:r>
          </a:p>
        </p:txBody>
      </p:sp>
      <p:grpSp>
        <p:nvGrpSpPr>
          <p:cNvPr id="110594" name="Group 2"/>
          <p:cNvGrpSpPr>
            <a:grpSpLocks/>
          </p:cNvGrpSpPr>
          <p:nvPr/>
        </p:nvGrpSpPr>
        <p:grpSpPr bwMode="auto">
          <a:xfrm>
            <a:off x="1951038" y="685801"/>
            <a:ext cx="7878762" cy="5430838"/>
            <a:chOff x="374" y="410"/>
            <a:chExt cx="5011" cy="3456"/>
          </a:xfrm>
        </p:grpSpPr>
        <p:pic>
          <p:nvPicPr>
            <p:cNvPr id="110601" name="Picture 3" descr="stile_AMS_protoni_jul0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" y="453"/>
              <a:ext cx="5011" cy="3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31" name="Text Box 4"/>
            <p:cNvSpPr txBox="1">
              <a:spLocks noChangeArrowheads="1"/>
            </p:cNvSpPr>
            <p:nvPr/>
          </p:nvSpPr>
          <p:spPr bwMode="auto">
            <a:xfrm>
              <a:off x="1766" y="410"/>
              <a:ext cx="1010" cy="2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it-IT" sz="2400">
                  <a:solidFill>
                    <a:srgbClr val="000000"/>
                  </a:solidFill>
                  <a:latin typeface="Times New Roman" charset="0"/>
                </a:rPr>
                <a:t>JULY 2006</a:t>
              </a:r>
            </a:p>
          </p:txBody>
        </p:sp>
      </p:grpSp>
      <p:grpSp>
        <p:nvGrpSpPr>
          <p:cNvPr id="110595" name="Group 5"/>
          <p:cNvGrpSpPr>
            <a:grpSpLocks/>
          </p:cNvGrpSpPr>
          <p:nvPr/>
        </p:nvGrpSpPr>
        <p:grpSpPr bwMode="auto">
          <a:xfrm>
            <a:off x="12268200" y="457200"/>
            <a:ext cx="7954963" cy="5429250"/>
            <a:chOff x="384" y="1082"/>
            <a:chExt cx="5011" cy="3420"/>
          </a:xfrm>
        </p:grpSpPr>
        <p:pic>
          <p:nvPicPr>
            <p:cNvPr id="110599" name="Picture 6" descr="stile_AMS_protoni_aug0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1104"/>
              <a:ext cx="5011" cy="3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29" name="Text Box 7"/>
            <p:cNvSpPr txBox="1">
              <a:spLocks noChangeArrowheads="1"/>
            </p:cNvSpPr>
            <p:nvPr/>
          </p:nvSpPr>
          <p:spPr bwMode="auto">
            <a:xfrm>
              <a:off x="1574" y="1082"/>
              <a:ext cx="132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it-IT" sz="2400">
                  <a:solidFill>
                    <a:srgbClr val="000000"/>
                  </a:solidFill>
                  <a:latin typeface="Times New Roman" charset="0"/>
                </a:rPr>
                <a:t>AUGUST 2007</a:t>
              </a:r>
            </a:p>
          </p:txBody>
        </p:sp>
      </p:grpSp>
      <p:sp>
        <p:nvSpPr>
          <p:cNvPr id="81925" name="Text Box 8"/>
          <p:cNvSpPr txBox="1">
            <a:spLocks noChangeArrowheads="1"/>
          </p:cNvSpPr>
          <p:nvPr/>
        </p:nvSpPr>
        <p:spPr bwMode="auto">
          <a:xfrm>
            <a:off x="2651125" y="-9525"/>
            <a:ext cx="4348381" cy="525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2800">
                <a:solidFill>
                  <a:srgbClr val="FF0000"/>
                </a:solidFill>
                <a:latin typeface="Times New Roman" charset="0"/>
              </a:rPr>
              <a:t>Proton Flux at various cutoff</a:t>
            </a:r>
          </a:p>
        </p:txBody>
      </p:sp>
      <p:sp>
        <p:nvSpPr>
          <p:cNvPr id="81926" name="Text Box 9"/>
          <p:cNvSpPr txBox="1">
            <a:spLocks noChangeArrowheads="1"/>
          </p:cNvSpPr>
          <p:nvPr/>
        </p:nvSpPr>
        <p:spPr bwMode="auto">
          <a:xfrm rot="-5400000">
            <a:off x="877094" y="3207545"/>
            <a:ext cx="2452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2400">
                <a:solidFill>
                  <a:srgbClr val="000000"/>
                </a:solidFill>
                <a:latin typeface="Times New Roman" charset="0"/>
              </a:rPr>
              <a:t>P/(cm^2 sr GeV s)</a:t>
            </a:r>
          </a:p>
        </p:txBody>
      </p:sp>
      <p:sp>
        <p:nvSpPr>
          <p:cNvPr id="81927" name="Text Box 10"/>
          <p:cNvSpPr txBox="1">
            <a:spLocks noChangeArrowheads="1"/>
          </p:cNvSpPr>
          <p:nvPr/>
        </p:nvSpPr>
        <p:spPr bwMode="auto">
          <a:xfrm>
            <a:off x="0" y="304801"/>
            <a:ext cx="2133600" cy="7755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 sz="1800">
                <a:solidFill>
                  <a:srgbClr val="FFFFFF"/>
                </a:solidFill>
                <a:latin typeface="Times New Roman" pitchFamily="18" charset="0"/>
              </a:rPr>
              <a:t>Subcutoff (secondary albedo)</a:t>
            </a:r>
          </a:p>
          <a:p>
            <a:pPr eaLnBrk="1" hangingPunct="1"/>
            <a:r>
              <a:rPr lang="it-IT" sz="1800">
                <a:solidFill>
                  <a:srgbClr val="FFFFFF"/>
                </a:solidFill>
                <a:latin typeface="Times New Roman" pitchFamily="18" charset="0"/>
              </a:rPr>
              <a:t>Particles</a:t>
            </a:r>
          </a:p>
          <a:p>
            <a:pPr eaLnBrk="1" hangingPunct="1">
              <a:buFontTx/>
              <a:buChar char="•"/>
            </a:pPr>
            <a:r>
              <a:rPr lang="it-IT" sz="1800">
                <a:solidFill>
                  <a:srgbClr val="FFFFFF"/>
                </a:solidFill>
                <a:latin typeface="Times New Roman" pitchFamily="18" charset="0"/>
              </a:rPr>
              <a:t>P, e-,e+, P-</a:t>
            </a:r>
          </a:p>
          <a:p>
            <a:pPr eaLnBrk="1" hangingPunct="1">
              <a:buFontTx/>
              <a:buChar char="•"/>
            </a:pPr>
            <a:endParaRPr lang="it-IT" sz="1800">
              <a:solidFill>
                <a:srgbClr val="FFFFFF"/>
              </a:solidFill>
              <a:latin typeface="Times New Roman" pitchFamily="18" charset="0"/>
            </a:endParaRPr>
          </a:p>
          <a:p>
            <a:pPr eaLnBrk="1" hangingPunct="1">
              <a:buFontTx/>
              <a:buChar char="•"/>
            </a:pPr>
            <a:r>
              <a:rPr lang="it-IT" sz="1400">
                <a:solidFill>
                  <a:srgbClr val="FFFFFF"/>
                </a:solidFill>
                <a:latin typeface="Times New Roman" pitchFamily="18" charset="0"/>
              </a:rPr>
              <a:t>Grigorov, Sov. Phys. Dokl. </a:t>
            </a:r>
            <a:r>
              <a:rPr lang="it-IT" sz="1400" b="1">
                <a:solidFill>
                  <a:srgbClr val="FFFFFF"/>
                </a:solidFill>
                <a:latin typeface="Times New Roman" pitchFamily="18" charset="0"/>
              </a:rPr>
              <a:t>22</a:t>
            </a:r>
            <a:r>
              <a:rPr lang="it-IT" sz="1400">
                <a:solidFill>
                  <a:srgbClr val="FFFFFF"/>
                </a:solidFill>
                <a:latin typeface="Times New Roman" pitchFamily="18" charset="0"/>
              </a:rPr>
              <a:t>, 305 1977</a:t>
            </a:r>
          </a:p>
          <a:p>
            <a:pPr eaLnBrk="1" hangingPunct="1">
              <a:buFontTx/>
              <a:buChar char="•"/>
            </a:pPr>
            <a:r>
              <a:rPr lang="it-IT" sz="1400">
                <a:solidFill>
                  <a:srgbClr val="FFFFFF"/>
                </a:solidFill>
                <a:latin typeface="Times New Roman" pitchFamily="18" charset="0"/>
              </a:rPr>
              <a:t>NINA results:</a:t>
            </a:r>
          </a:p>
          <a:p>
            <a:pPr lvl="1" eaLnBrk="1" hangingPunct="1">
              <a:buFontTx/>
              <a:buChar char="•"/>
            </a:pPr>
            <a:r>
              <a:rPr lang="it-IT" sz="1400">
                <a:solidFill>
                  <a:srgbClr val="FFFFFF"/>
                </a:solidFill>
                <a:latin typeface="Times New Roman" pitchFamily="18" charset="0"/>
              </a:rPr>
              <a:t>ApJ Supp.132 365, 2001</a:t>
            </a:r>
          </a:p>
          <a:p>
            <a:pPr eaLnBrk="1" hangingPunct="1">
              <a:buFontTx/>
              <a:buChar char="•"/>
            </a:pPr>
            <a:r>
              <a:rPr lang="it-IT" sz="1400">
                <a:solidFill>
                  <a:srgbClr val="FFFFFF"/>
                </a:solidFill>
                <a:latin typeface="Times New Roman" pitchFamily="18" charset="0"/>
              </a:rPr>
              <a:t>AMS results: </a:t>
            </a:r>
          </a:p>
          <a:p>
            <a:pPr lvl="1" eaLnBrk="1" hangingPunct="1"/>
            <a:r>
              <a:rPr lang="it-IT" sz="1400">
                <a:solidFill>
                  <a:srgbClr val="FFFFFF"/>
                </a:solidFill>
                <a:latin typeface="Times New Roman" pitchFamily="18" charset="0"/>
              </a:rPr>
              <a:t>Phys. Lett. B 472 2000</a:t>
            </a:r>
            <a:r>
              <a:rPr lang="it-IT" sz="1400">
                <a:solidFill>
                  <a:srgbClr val="FFFFFF"/>
                </a:solidFill>
                <a:latin typeface="SizedSym151" charset="0"/>
              </a:rPr>
              <a:t>.</a:t>
            </a:r>
            <a:r>
              <a:rPr lang="it-IT" sz="1400">
                <a:solidFill>
                  <a:srgbClr val="FFFFFF"/>
                </a:solidFill>
                <a:latin typeface="Times New Roman" pitchFamily="18" charset="0"/>
              </a:rPr>
              <a:t>215, </a:t>
            </a:r>
          </a:p>
          <a:p>
            <a:pPr lvl="1" eaLnBrk="1" hangingPunct="1"/>
            <a:r>
              <a:rPr lang="it-IT" sz="1400">
                <a:solidFill>
                  <a:srgbClr val="FFFFFF"/>
                </a:solidFill>
                <a:latin typeface="Times New Roman" pitchFamily="18" charset="0"/>
              </a:rPr>
              <a:t>Phys. Lett.  B 484 2000</a:t>
            </a:r>
            <a:r>
              <a:rPr lang="it-IT" sz="1400">
                <a:solidFill>
                  <a:srgbClr val="FFFFFF"/>
                </a:solidFill>
                <a:latin typeface="SizedSym151" charset="0"/>
              </a:rPr>
              <a:t>.</a:t>
            </a:r>
            <a:r>
              <a:rPr lang="it-IT" sz="1400">
                <a:solidFill>
                  <a:srgbClr val="FFFFFF"/>
                </a:solidFill>
                <a:latin typeface="Times New Roman" pitchFamily="18" charset="0"/>
              </a:rPr>
              <a:t>10–22</a:t>
            </a:r>
          </a:p>
          <a:p>
            <a:pPr eaLnBrk="1" hangingPunct="1">
              <a:buFontTx/>
              <a:buChar char="•"/>
            </a:pPr>
            <a:r>
              <a:rPr lang="it-IT" sz="1400">
                <a:solidFill>
                  <a:srgbClr val="FFFFFF"/>
                </a:solidFill>
                <a:latin typeface="Times New Roman" pitchFamily="18" charset="0"/>
              </a:rPr>
              <a:t>G. Esposito PhD</a:t>
            </a:r>
          </a:p>
          <a:p>
            <a:pPr eaLnBrk="1" hangingPunct="1">
              <a:buFontTx/>
              <a:buChar char="•"/>
            </a:pPr>
            <a:endParaRPr lang="it-IT" sz="1400">
              <a:solidFill>
                <a:srgbClr val="FFFFFF"/>
              </a:solidFill>
              <a:latin typeface="Times New Roman" pitchFamily="18" charset="0"/>
            </a:endParaRPr>
          </a:p>
          <a:p>
            <a:pPr eaLnBrk="1" hangingPunct="1">
              <a:buFontTx/>
              <a:buChar char="•"/>
            </a:pPr>
            <a:r>
              <a:rPr lang="it-IT" sz="1400">
                <a:solidFill>
                  <a:srgbClr val="FFFFFF"/>
                </a:solidFill>
                <a:latin typeface="Times New Roman" pitchFamily="18" charset="0"/>
              </a:rPr>
              <a:t>+calculations</a:t>
            </a:r>
          </a:p>
          <a:p>
            <a:pPr eaLnBrk="1" hangingPunct="1">
              <a:buFontTx/>
              <a:buChar char="•"/>
            </a:pPr>
            <a:endParaRPr lang="it-IT" sz="1400">
              <a:solidFill>
                <a:srgbClr val="FFFFFF"/>
              </a:solidFill>
              <a:latin typeface="Times New Roman" pitchFamily="18" charset="0"/>
            </a:endParaRPr>
          </a:p>
          <a:p>
            <a:pPr eaLnBrk="1" hangingPunct="1">
              <a:buFontTx/>
              <a:buChar char="•"/>
            </a:pPr>
            <a:r>
              <a:rPr lang="it-IT" sz="1400">
                <a:solidFill>
                  <a:srgbClr val="FFFFFF"/>
                </a:solidFill>
                <a:latin typeface="Times New Roman" pitchFamily="18" charset="0"/>
              </a:rPr>
              <a:t>Lipari, Astrop. Ph. 14, 171, 2000</a:t>
            </a:r>
          </a:p>
          <a:p>
            <a:pPr eaLnBrk="1" hangingPunct="1">
              <a:buFontTx/>
              <a:buChar char="•"/>
            </a:pPr>
            <a:r>
              <a:rPr lang="it-IT" sz="1400">
                <a:solidFill>
                  <a:srgbClr val="FFFFFF"/>
                </a:solidFill>
                <a:latin typeface="Times New Roman" pitchFamily="18" charset="0"/>
              </a:rPr>
              <a:t>Huang et al, Pys Rev. D </a:t>
            </a:r>
            <a:r>
              <a:rPr lang="it-IT" sz="1400" b="1">
                <a:solidFill>
                  <a:srgbClr val="FFFFFF"/>
                </a:solidFill>
                <a:latin typeface="Times New Roman" pitchFamily="18" charset="0"/>
              </a:rPr>
              <a:t>68</a:t>
            </a:r>
            <a:r>
              <a:rPr lang="it-IT" sz="1400">
                <a:solidFill>
                  <a:srgbClr val="FFFFFF"/>
                </a:solidFill>
                <a:latin typeface="Times New Roman" pitchFamily="18" charset="0"/>
              </a:rPr>
              <a:t>, 053008 2003</a:t>
            </a:r>
          </a:p>
          <a:p>
            <a:pPr eaLnBrk="1" hangingPunct="1">
              <a:buFontTx/>
              <a:buChar char="•"/>
            </a:pPr>
            <a:r>
              <a:rPr lang="it-IT" sz="1400">
                <a:solidFill>
                  <a:srgbClr val="FFFFFF"/>
                </a:solidFill>
                <a:latin typeface="Times New Roman" pitchFamily="18" charset="0"/>
              </a:rPr>
              <a:t>Sanuki et al, Phys Rev D75 043005 2007</a:t>
            </a:r>
          </a:p>
          <a:p>
            <a:pPr eaLnBrk="1" hangingPunct="1">
              <a:buFontTx/>
              <a:buChar char="•"/>
            </a:pPr>
            <a:r>
              <a:rPr lang="it-IT" sz="1400">
                <a:solidFill>
                  <a:srgbClr val="FFFFFF"/>
                </a:solidFill>
                <a:latin typeface="Times New Roman" pitchFamily="18" charset="0"/>
              </a:rPr>
              <a:t>Honda et al, Phys Rev D75 043006 2007 </a:t>
            </a:r>
          </a:p>
          <a:p>
            <a:pPr eaLnBrk="1" hangingPunct="1">
              <a:buFontTx/>
              <a:buChar char="•"/>
            </a:pPr>
            <a:endParaRPr lang="it-IT" sz="1400">
              <a:solidFill>
                <a:srgbClr val="FFFFFF"/>
              </a:solidFill>
              <a:latin typeface="Times New Roman" pitchFamily="18" charset="0"/>
            </a:endParaRPr>
          </a:p>
          <a:p>
            <a:pPr eaLnBrk="1" hangingPunct="1">
              <a:buFontTx/>
              <a:buChar char="•"/>
            </a:pPr>
            <a:endParaRPr lang="it-IT" sz="1400">
              <a:solidFill>
                <a:srgbClr val="FFFFFF"/>
              </a:solidFill>
              <a:latin typeface="Times New Roman" pitchFamily="18" charset="0"/>
            </a:endParaRPr>
          </a:p>
          <a:p>
            <a:pPr eaLnBrk="1" hangingPunct="1">
              <a:buFontTx/>
              <a:buChar char="•"/>
            </a:pPr>
            <a:endParaRPr lang="it-IT" sz="1800">
              <a:solidFill>
                <a:srgbClr val="FFFFFF"/>
              </a:solidFill>
              <a:latin typeface="Times New Roman" pitchFamily="18" charset="0"/>
            </a:endParaRPr>
          </a:p>
          <a:p>
            <a:pPr eaLnBrk="1" hangingPunct="1">
              <a:buFontTx/>
              <a:buChar char="•"/>
            </a:pPr>
            <a:endParaRPr lang="it-IT" sz="1800">
              <a:solidFill>
                <a:srgbClr val="FFFFFF"/>
              </a:solidFill>
              <a:latin typeface="Times New Roman" pitchFamily="18" charset="0"/>
            </a:endParaRPr>
          </a:p>
          <a:p>
            <a:pPr eaLnBrk="1" hangingPunct="1">
              <a:buFontTx/>
              <a:buChar char="•"/>
            </a:pPr>
            <a:endParaRPr lang="it-IT" sz="1800">
              <a:solidFill>
                <a:srgbClr val="FFFFFF"/>
              </a:solidFill>
              <a:latin typeface="Times New Roman" pitchFamily="18" charset="0"/>
            </a:endParaRPr>
          </a:p>
          <a:p>
            <a:pPr eaLnBrk="1" hangingPunct="1">
              <a:buFontTx/>
              <a:buChar char="•"/>
            </a:pPr>
            <a:endParaRPr lang="it-IT" sz="180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6179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Footer Placeholder 2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873" indent="-28572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82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34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187" indent="-22857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40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492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45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797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mtClean="0">
                <a:solidFill>
                  <a:srgbClr val="FFFFCC"/>
                </a:solidFill>
              </a:rPr>
              <a:t>M. Casolino, INFN &amp; University Roma Tor Vergata</a:t>
            </a:r>
          </a:p>
        </p:txBody>
      </p:sp>
      <p:grpSp>
        <p:nvGrpSpPr>
          <p:cNvPr id="111618" name="Group 2"/>
          <p:cNvGrpSpPr>
            <a:grpSpLocks/>
          </p:cNvGrpSpPr>
          <p:nvPr/>
        </p:nvGrpSpPr>
        <p:grpSpPr bwMode="auto">
          <a:xfrm>
            <a:off x="12268200" y="457200"/>
            <a:ext cx="7954963" cy="5429250"/>
            <a:chOff x="384" y="1082"/>
            <a:chExt cx="5011" cy="3420"/>
          </a:xfrm>
        </p:grpSpPr>
        <p:pic>
          <p:nvPicPr>
            <p:cNvPr id="111644" name="Picture 3" descr="stile_AMS_protoni_aug0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1104"/>
              <a:ext cx="5011" cy="3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974" name="Text Box 4"/>
            <p:cNvSpPr txBox="1">
              <a:spLocks noChangeArrowheads="1"/>
            </p:cNvSpPr>
            <p:nvPr/>
          </p:nvSpPr>
          <p:spPr bwMode="auto">
            <a:xfrm>
              <a:off x="1574" y="1082"/>
              <a:ext cx="132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it-IT" sz="2400">
                  <a:solidFill>
                    <a:srgbClr val="000000"/>
                  </a:solidFill>
                  <a:latin typeface="Times New Roman" charset="0"/>
                </a:rPr>
                <a:t>AUGUST 2007</a:t>
              </a:r>
            </a:p>
          </p:txBody>
        </p:sp>
      </p:grpSp>
      <p:sp>
        <p:nvSpPr>
          <p:cNvPr id="82948" name="Text Box 5"/>
          <p:cNvSpPr txBox="1">
            <a:spLocks noChangeArrowheads="1"/>
          </p:cNvSpPr>
          <p:nvPr/>
        </p:nvSpPr>
        <p:spPr bwMode="auto">
          <a:xfrm>
            <a:off x="219076" y="1"/>
            <a:ext cx="8666946" cy="525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2800">
                <a:solidFill>
                  <a:srgbClr val="FF0000"/>
                </a:solidFill>
                <a:latin typeface="Times New Roman" charset="0"/>
              </a:rPr>
              <a:t>Secondary (reentrant albedo) proton flux at various cutoffs</a:t>
            </a:r>
          </a:p>
        </p:txBody>
      </p:sp>
      <p:grpSp>
        <p:nvGrpSpPr>
          <p:cNvPr id="111620" name="Group 6"/>
          <p:cNvGrpSpPr>
            <a:grpSpLocks/>
          </p:cNvGrpSpPr>
          <p:nvPr/>
        </p:nvGrpSpPr>
        <p:grpSpPr bwMode="auto">
          <a:xfrm>
            <a:off x="10972800" y="762000"/>
            <a:ext cx="4495800" cy="3429000"/>
            <a:chOff x="1181" y="432"/>
            <a:chExt cx="5011" cy="3421"/>
          </a:xfrm>
        </p:grpSpPr>
        <p:grpSp>
          <p:nvGrpSpPr>
            <p:cNvPr id="111640" name="Group 7"/>
            <p:cNvGrpSpPr>
              <a:grpSpLocks/>
            </p:cNvGrpSpPr>
            <p:nvPr/>
          </p:nvGrpSpPr>
          <p:grpSpPr bwMode="auto">
            <a:xfrm>
              <a:off x="1229" y="432"/>
              <a:ext cx="4963" cy="3421"/>
              <a:chOff x="374" y="410"/>
              <a:chExt cx="5011" cy="3456"/>
            </a:xfrm>
          </p:grpSpPr>
          <p:pic>
            <p:nvPicPr>
              <p:cNvPr id="111642" name="Picture 8" descr="stile_AMS_protoni_jul0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" y="453"/>
                <a:ext cx="5011" cy="34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2972" name="Text Box 9"/>
              <p:cNvSpPr txBox="1">
                <a:spLocks noChangeArrowheads="1"/>
              </p:cNvSpPr>
              <p:nvPr/>
            </p:nvSpPr>
            <p:spPr bwMode="auto">
              <a:xfrm>
                <a:off x="1765" y="410"/>
                <a:ext cx="1788" cy="4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it-IT" sz="2400">
                    <a:solidFill>
                      <a:srgbClr val="000000"/>
                    </a:solidFill>
                    <a:latin typeface="Times New Roman" charset="0"/>
                  </a:rPr>
                  <a:t>JULY 2006</a:t>
                </a:r>
              </a:p>
            </p:txBody>
          </p:sp>
        </p:grpSp>
        <p:sp>
          <p:nvSpPr>
            <p:cNvPr id="82970" name="Text Box 10"/>
            <p:cNvSpPr txBox="1">
              <a:spLocks noChangeArrowheads="1"/>
            </p:cNvSpPr>
            <p:nvPr/>
          </p:nvSpPr>
          <p:spPr bwMode="auto">
            <a:xfrm rot="-5400000">
              <a:off x="212" y="1458"/>
              <a:ext cx="2447" cy="5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it-IT" sz="2400">
                  <a:solidFill>
                    <a:srgbClr val="000000"/>
                  </a:solidFill>
                  <a:latin typeface="Times New Roman" charset="0"/>
                </a:rPr>
                <a:t>P/(cm^2 sr GeV s)</a:t>
              </a:r>
            </a:p>
          </p:txBody>
        </p:sp>
      </p:grpSp>
      <p:pic>
        <p:nvPicPr>
          <p:cNvPr id="111621" name="Picture 11" descr="pamel7aams9less2subcutof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2590801"/>
            <a:ext cx="3810000" cy="257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1" name="Text Box 12"/>
          <p:cNvSpPr txBox="1">
            <a:spLocks noChangeArrowheads="1"/>
          </p:cNvSpPr>
          <p:nvPr/>
        </p:nvSpPr>
        <p:spPr bwMode="auto">
          <a:xfrm rot="-5400000">
            <a:off x="9139908" y="4873114"/>
            <a:ext cx="1898898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mtClean="0">
                <a:solidFill>
                  <a:srgbClr val="000000"/>
                </a:solidFill>
                <a:latin typeface="Times New Roman" charset="0"/>
              </a:rPr>
              <a:t>P/(cm^2 sr GeV s)</a:t>
            </a:r>
          </a:p>
        </p:txBody>
      </p:sp>
      <p:sp>
        <p:nvSpPr>
          <p:cNvPr id="82952" name="Text Box 13"/>
          <p:cNvSpPr txBox="1">
            <a:spLocks noChangeArrowheads="1"/>
          </p:cNvSpPr>
          <p:nvPr/>
        </p:nvSpPr>
        <p:spPr bwMode="auto">
          <a:xfrm>
            <a:off x="11582401" y="4800601"/>
            <a:ext cx="620663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mtClean="0">
                <a:solidFill>
                  <a:srgbClr val="000000"/>
                </a:solidFill>
                <a:latin typeface="Times New Roman" charset="0"/>
              </a:rPr>
              <a:t>GeV</a:t>
            </a:r>
          </a:p>
        </p:txBody>
      </p:sp>
      <p:sp>
        <p:nvSpPr>
          <p:cNvPr id="82953" name="Rectangle 14"/>
          <p:cNvSpPr>
            <a:spLocks noChangeArrowheads="1"/>
          </p:cNvSpPr>
          <p:nvPr/>
        </p:nvSpPr>
        <p:spPr bwMode="auto">
          <a:xfrm>
            <a:off x="10439400" y="3657601"/>
            <a:ext cx="20177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/>
          <a:p>
            <a:pPr>
              <a:defRPr/>
            </a:pPr>
            <a:r>
              <a:rPr lang="it-IT" sz="1000" b="1">
                <a:solidFill>
                  <a:srgbClr val="66FF33"/>
                </a:solidFill>
                <a:latin typeface="Times New Roman" charset="0"/>
                <a:ea typeface="ＭＳ Ｐゴシック" charset="0"/>
              </a:rPr>
              <a:t>Green: Pamela  10&lt;Cutoff&lt;14</a:t>
            </a:r>
          </a:p>
          <a:p>
            <a:pPr>
              <a:defRPr/>
            </a:pPr>
            <a:r>
              <a:rPr lang="it-IT" sz="1000" b="1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Black: AMS 98, theta&lt;.2</a:t>
            </a:r>
          </a:p>
        </p:txBody>
      </p:sp>
      <p:grpSp>
        <p:nvGrpSpPr>
          <p:cNvPr id="111625" name="Group 15"/>
          <p:cNvGrpSpPr>
            <a:grpSpLocks/>
          </p:cNvGrpSpPr>
          <p:nvPr/>
        </p:nvGrpSpPr>
        <p:grpSpPr bwMode="auto">
          <a:xfrm>
            <a:off x="9601200" y="2895601"/>
            <a:ext cx="3138488" cy="2057400"/>
            <a:chOff x="87" y="384"/>
            <a:chExt cx="2601" cy="1764"/>
          </a:xfrm>
        </p:grpSpPr>
        <p:pic>
          <p:nvPicPr>
            <p:cNvPr id="111633" name="Picture 16" descr="altlat-jul0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" y="384"/>
              <a:ext cx="2601" cy="1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963" name="Rectangle 17"/>
            <p:cNvSpPr>
              <a:spLocks noChangeArrowheads="1"/>
            </p:cNvSpPr>
            <p:nvPr/>
          </p:nvSpPr>
          <p:spPr bwMode="auto">
            <a:xfrm>
              <a:off x="1296" y="576"/>
              <a:ext cx="1142" cy="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rPr>
                <a:t>July 2006</a:t>
              </a:r>
            </a:p>
          </p:txBody>
        </p:sp>
        <p:sp>
          <p:nvSpPr>
            <p:cNvPr id="82964" name="Rectangle 18"/>
            <p:cNvSpPr>
              <a:spLocks noChangeArrowheads="1"/>
            </p:cNvSpPr>
            <p:nvPr/>
          </p:nvSpPr>
          <p:spPr bwMode="auto">
            <a:xfrm>
              <a:off x="720" y="1776"/>
              <a:ext cx="1296" cy="9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965" name="Text Box 19"/>
            <p:cNvSpPr txBox="1">
              <a:spLocks noChangeArrowheads="1"/>
            </p:cNvSpPr>
            <p:nvPr/>
          </p:nvSpPr>
          <p:spPr bwMode="auto">
            <a:xfrm>
              <a:off x="1259" y="1736"/>
              <a:ext cx="367" cy="2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it-IT" sz="1400">
                  <a:solidFill>
                    <a:srgbClr val="000000"/>
                  </a:solidFill>
                  <a:latin typeface="Times New Roman" charset="0"/>
                </a:rPr>
                <a:t>ISS</a:t>
              </a:r>
            </a:p>
          </p:txBody>
        </p:sp>
        <p:sp>
          <p:nvSpPr>
            <p:cNvPr id="82966" name="Rectangle 20"/>
            <p:cNvSpPr>
              <a:spLocks noChangeArrowheads="1"/>
            </p:cNvSpPr>
            <p:nvPr/>
          </p:nvSpPr>
          <p:spPr bwMode="auto">
            <a:xfrm>
              <a:off x="1057" y="960"/>
              <a:ext cx="720" cy="9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967" name="Text Box 21"/>
            <p:cNvSpPr txBox="1">
              <a:spLocks noChangeArrowheads="1"/>
            </p:cNvSpPr>
            <p:nvPr/>
          </p:nvSpPr>
          <p:spPr bwMode="auto">
            <a:xfrm>
              <a:off x="1238" y="912"/>
              <a:ext cx="353" cy="1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it-IT" sz="900">
                  <a:solidFill>
                    <a:srgbClr val="000000"/>
                  </a:solidFill>
                  <a:latin typeface="Times New Roman" charset="0"/>
                </a:rPr>
                <a:t>Glast</a:t>
              </a:r>
            </a:p>
          </p:txBody>
        </p:sp>
        <p:sp>
          <p:nvSpPr>
            <p:cNvPr id="82968" name="Rectangle 22"/>
            <p:cNvSpPr>
              <a:spLocks noChangeArrowheads="1"/>
            </p:cNvSpPr>
            <p:nvPr/>
          </p:nvSpPr>
          <p:spPr bwMode="auto">
            <a:xfrm>
              <a:off x="1343" y="1056"/>
              <a:ext cx="96" cy="4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111626" name="Picture 23" descr="stile_am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7800" y="2362200"/>
            <a:ext cx="6877050" cy="466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6" name="Rectangle 24"/>
          <p:cNvSpPr>
            <a:spLocks noChangeArrowheads="1"/>
          </p:cNvSpPr>
          <p:nvPr/>
        </p:nvSpPr>
        <p:spPr bwMode="auto">
          <a:xfrm>
            <a:off x="9296400" y="838201"/>
            <a:ext cx="4572000" cy="1615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>
                <a:solidFill>
                  <a:srgbClr val="000000"/>
                </a:solidFill>
                <a:latin typeface="Times New Roman" pitchFamily="18" charset="0"/>
              </a:rPr>
              <a:t>Subcutoff (secondary albedo)</a:t>
            </a:r>
          </a:p>
          <a:p>
            <a:pPr algn="ctr">
              <a:spcBef>
                <a:spcPct val="50000"/>
              </a:spcBef>
            </a:pPr>
            <a:r>
              <a:rPr lang="it-IT">
                <a:solidFill>
                  <a:srgbClr val="000000"/>
                </a:solidFill>
                <a:latin typeface="Times New Roman" pitchFamily="18" charset="0"/>
              </a:rPr>
              <a:t>Particles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it-IT">
                <a:solidFill>
                  <a:srgbClr val="000000"/>
                </a:solidFill>
                <a:latin typeface="Times New Roman" pitchFamily="18" charset="0"/>
              </a:rPr>
              <a:t>P, e-,e+, P-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endParaRPr lang="it-IT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11628" name="Picture 25" descr="particle_tracing_NA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4191001"/>
            <a:ext cx="3657600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9" name="Picture 26" descr="comp_gt_dot99 cop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685801"/>
            <a:ext cx="6248400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9" name="Text Box 27"/>
          <p:cNvSpPr txBox="1">
            <a:spLocks noChangeArrowheads="1"/>
          </p:cNvSpPr>
          <p:nvPr/>
        </p:nvSpPr>
        <p:spPr bwMode="auto">
          <a:xfrm>
            <a:off x="152400" y="1524001"/>
            <a:ext cx="2590800" cy="2800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 sz="1600" b="1">
                <a:solidFill>
                  <a:srgbClr val="FFFFCC"/>
                </a:solidFill>
                <a:latin typeface="Times New Roman" pitchFamily="18" charset="0"/>
                <a:sym typeface="Wingdings" pitchFamily="2" charset="2"/>
              </a:rPr>
              <a:t>Atmospheric neutrino contribution</a:t>
            </a:r>
          </a:p>
          <a:p>
            <a:pPr eaLnBrk="1" hangingPunct="1"/>
            <a:endParaRPr lang="it-IT" sz="1600" b="1">
              <a:solidFill>
                <a:srgbClr val="FFFFCC"/>
              </a:solidFill>
              <a:latin typeface="Times New Roman" pitchFamily="18" charset="0"/>
              <a:sym typeface="Wingdings" pitchFamily="2" charset="2"/>
            </a:endParaRPr>
          </a:p>
          <a:p>
            <a:pPr eaLnBrk="1" hangingPunct="1"/>
            <a:r>
              <a:rPr lang="it-IT" sz="1600" b="1">
                <a:solidFill>
                  <a:srgbClr val="FFFFCC"/>
                </a:solidFill>
                <a:latin typeface="Times New Roman" pitchFamily="18" charset="0"/>
                <a:sym typeface="Wingdings" pitchFamily="2" charset="2"/>
              </a:rPr>
              <a:t>Astronaut dose on board International Space Station</a:t>
            </a:r>
          </a:p>
          <a:p>
            <a:pPr eaLnBrk="1" hangingPunct="1"/>
            <a:endParaRPr lang="it-IT" sz="1600" b="1">
              <a:solidFill>
                <a:srgbClr val="FFFFCC"/>
              </a:solidFill>
              <a:latin typeface="Times New Roman" pitchFamily="18" charset="0"/>
              <a:sym typeface="Wingdings" pitchFamily="2" charset="2"/>
            </a:endParaRPr>
          </a:p>
          <a:p>
            <a:pPr eaLnBrk="1" hangingPunct="1">
              <a:buFont typeface="Wingdings" pitchFamily="2" charset="2"/>
              <a:buChar char="à"/>
            </a:pPr>
            <a:r>
              <a:rPr lang="it-IT" sz="1600" b="1">
                <a:solidFill>
                  <a:srgbClr val="FFFFCC"/>
                </a:solidFill>
                <a:latin typeface="Times New Roman" pitchFamily="18" charset="0"/>
                <a:sym typeface="Wingdings" pitchFamily="2" charset="2"/>
              </a:rPr>
              <a:t>Indirect measurement of cross section in the atmosphere</a:t>
            </a:r>
          </a:p>
          <a:p>
            <a:pPr eaLnBrk="1" hangingPunct="1">
              <a:buFont typeface="Wingdings" pitchFamily="2" charset="2"/>
              <a:buChar char="à"/>
            </a:pPr>
            <a:endParaRPr lang="it-IT" sz="1600" b="1">
              <a:solidFill>
                <a:srgbClr val="FFFFCC"/>
              </a:solidFill>
              <a:latin typeface="Times New Roman" pitchFamily="18" charset="0"/>
              <a:sym typeface="Wingdings" pitchFamily="2" charset="2"/>
            </a:endParaRPr>
          </a:p>
          <a:p>
            <a:pPr eaLnBrk="1" hangingPunct="1">
              <a:buFont typeface="Wingdings" pitchFamily="2" charset="2"/>
              <a:buNone/>
            </a:pPr>
            <a:endParaRPr lang="it-IT" sz="1600" b="1">
              <a:solidFill>
                <a:srgbClr val="FFFFCC"/>
              </a:solidFill>
              <a:latin typeface="Times New Roman" pitchFamily="18" charset="0"/>
              <a:sym typeface="Wingdings" pitchFamily="2" charset="2"/>
            </a:endParaRPr>
          </a:p>
        </p:txBody>
      </p:sp>
      <p:sp>
        <p:nvSpPr>
          <p:cNvPr id="82960" name="Text Box 28"/>
          <p:cNvSpPr txBox="1">
            <a:spLocks noChangeArrowheads="1"/>
          </p:cNvSpPr>
          <p:nvPr/>
        </p:nvSpPr>
        <p:spPr bwMode="auto">
          <a:xfrm>
            <a:off x="6445814" y="3429001"/>
            <a:ext cx="1986422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it-IT" i="1">
                <a:solidFill>
                  <a:srgbClr val="FF0000"/>
                </a:solidFill>
                <a:latin typeface="Times New Roman" charset="0"/>
              </a:rPr>
              <a:t>--- M. Honda, 2008</a:t>
            </a:r>
          </a:p>
        </p:txBody>
      </p:sp>
      <p:sp>
        <p:nvSpPr>
          <p:cNvPr id="82961" name="Rectangle 29"/>
          <p:cNvSpPr>
            <a:spLocks noChangeArrowheads="1"/>
          </p:cNvSpPr>
          <p:nvPr/>
        </p:nvSpPr>
        <p:spPr bwMode="auto">
          <a:xfrm>
            <a:off x="6858000" y="4876801"/>
            <a:ext cx="1992833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pPr>
              <a:defRPr/>
            </a:pPr>
            <a:r>
              <a:rPr lang="it-IT">
                <a:solidFill>
                  <a:srgbClr val="FFFFCC"/>
                </a:solidFill>
                <a:latin typeface="Times New Roman" charset="0"/>
                <a:ea typeface="ＭＳ Ｐゴシック" charset="0"/>
              </a:rPr>
              <a:t>Arxiv 0810.4980v1</a:t>
            </a:r>
          </a:p>
        </p:txBody>
      </p:sp>
    </p:spTree>
    <p:extLst>
      <p:ext uri="{BB962C8B-B14F-4D97-AF65-F5344CB8AC3E}">
        <p14:creationId xmlns:p14="http://schemas.microsoft.com/office/powerpoint/2010/main" val="32979907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Casolino, INFN &amp; University Roma Tor Vergata</a:t>
            </a:r>
          </a:p>
        </p:txBody>
      </p:sp>
      <p:sp>
        <p:nvSpPr>
          <p:cNvPr id="92979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9796" name="Picture 4" descr="subcutoffs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35303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Casolino, INFN &amp; University Roma Tor Vergata</a:t>
            </a:r>
          </a:p>
        </p:txBody>
      </p:sp>
      <p:pic>
        <p:nvPicPr>
          <p:cNvPr id="789506" name="Picture 2" descr="gekineff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890589"/>
            <a:ext cx="7908925" cy="507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9507" name="Rectangle 3"/>
          <p:cNvSpPr>
            <a:spLocks noChangeArrowheads="1"/>
          </p:cNvSpPr>
          <p:nvPr/>
        </p:nvSpPr>
        <p:spPr bwMode="auto">
          <a:xfrm>
            <a:off x="5715000" y="6035676"/>
            <a:ext cx="3429000" cy="646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/>
          <a:p>
            <a:r>
              <a:rPr lang="it-IT" b="1">
                <a:solidFill>
                  <a:srgbClr val="FF0000"/>
                </a:solidFill>
              </a:rPr>
              <a:t>RED:    JULY 2006</a:t>
            </a:r>
          </a:p>
          <a:p>
            <a:r>
              <a:rPr lang="it-IT" b="1">
                <a:solidFill>
                  <a:schemeClr val="accent2"/>
                </a:solidFill>
              </a:rPr>
              <a:t>BLUE: AUGUST 2007</a:t>
            </a:r>
          </a:p>
        </p:txBody>
      </p:sp>
      <p:sp>
        <p:nvSpPr>
          <p:cNvPr id="789508" name="Text Box 4"/>
          <p:cNvSpPr txBox="1">
            <a:spLocks noChangeArrowheads="1"/>
          </p:cNvSpPr>
          <p:nvPr/>
        </p:nvSpPr>
        <p:spPr bwMode="auto">
          <a:xfrm rot="-5400000">
            <a:off x="-803083" y="3237196"/>
            <a:ext cx="2063365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it-IT">
                <a:solidFill>
                  <a:srgbClr val="FFFFCC"/>
                </a:solidFill>
              </a:rPr>
              <a:t>P/(cm^2 sr GeV s)</a:t>
            </a:r>
          </a:p>
        </p:txBody>
      </p:sp>
      <p:pic>
        <p:nvPicPr>
          <p:cNvPr id="789509" name="Picture 5" descr="Untitled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14" y="0"/>
            <a:ext cx="2605087" cy="356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9510" name="Line 6"/>
          <p:cNvSpPr>
            <a:spLocks noChangeShapeType="1"/>
          </p:cNvSpPr>
          <p:nvPr/>
        </p:nvSpPr>
        <p:spPr bwMode="auto">
          <a:xfrm flipV="1">
            <a:off x="4495800" y="3352800"/>
            <a:ext cx="762000" cy="1066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endParaRPr lang="it-IT"/>
          </a:p>
        </p:txBody>
      </p:sp>
      <p:sp>
        <p:nvSpPr>
          <p:cNvPr id="789511" name="Text Box 7"/>
          <p:cNvSpPr txBox="1">
            <a:spLocks noChangeArrowheads="1"/>
          </p:cNvSpPr>
          <p:nvPr/>
        </p:nvSpPr>
        <p:spPr bwMode="auto">
          <a:xfrm>
            <a:off x="3133353" y="4460875"/>
            <a:ext cx="1851770" cy="646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it-IT">
                <a:solidFill>
                  <a:srgbClr val="FF0000"/>
                </a:solidFill>
              </a:rPr>
              <a:t>Galactic protons</a:t>
            </a:r>
          </a:p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789512" name="Text Box 8"/>
          <p:cNvSpPr txBox="1">
            <a:spLocks noChangeArrowheads="1"/>
          </p:cNvSpPr>
          <p:nvPr/>
        </p:nvSpPr>
        <p:spPr bwMode="auto">
          <a:xfrm>
            <a:off x="628651" y="-100012"/>
            <a:ext cx="4920526" cy="957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it-IT" sz="2800" b="1">
                <a:solidFill>
                  <a:srgbClr val="FF0000"/>
                </a:solidFill>
              </a:rPr>
              <a:t>Primary  (galactic) spectra: </a:t>
            </a:r>
          </a:p>
          <a:p>
            <a:r>
              <a:rPr lang="it-IT" sz="2800" b="1">
                <a:solidFill>
                  <a:srgbClr val="FF0000"/>
                </a:solidFill>
              </a:rPr>
              <a:t>polar measurements</a:t>
            </a:r>
          </a:p>
        </p:txBody>
      </p:sp>
      <p:sp>
        <p:nvSpPr>
          <p:cNvPr id="789513" name="Text Box 9"/>
          <p:cNvSpPr txBox="1">
            <a:spLocks noChangeArrowheads="1"/>
          </p:cNvSpPr>
          <p:nvPr/>
        </p:nvSpPr>
        <p:spPr bwMode="auto">
          <a:xfrm>
            <a:off x="6421439" y="3200400"/>
            <a:ext cx="1486284" cy="307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it-IT" sz="1400" b="1" i="1"/>
              <a:t>M. Honda, 2008</a:t>
            </a:r>
          </a:p>
        </p:txBody>
      </p:sp>
    </p:spTree>
    <p:extLst>
      <p:ext uri="{BB962C8B-B14F-4D97-AF65-F5344CB8AC3E}">
        <p14:creationId xmlns:p14="http://schemas.microsoft.com/office/powerpoint/2010/main" val="27237810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Casolino, INFN &amp; University Roma Tor Vergata</a:t>
            </a:r>
          </a:p>
        </p:txBody>
      </p:sp>
      <p:pic>
        <p:nvPicPr>
          <p:cNvPr id="790530" name="Picture 2" descr="gekineff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890589"/>
            <a:ext cx="7908925" cy="507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0531" name="Rectangle 3"/>
          <p:cNvSpPr>
            <a:spLocks noChangeArrowheads="1"/>
          </p:cNvSpPr>
          <p:nvPr/>
        </p:nvSpPr>
        <p:spPr bwMode="auto">
          <a:xfrm>
            <a:off x="5715000" y="6035676"/>
            <a:ext cx="3429000" cy="646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/>
          <a:p>
            <a:r>
              <a:rPr lang="it-IT" b="1">
                <a:solidFill>
                  <a:srgbClr val="FF0000"/>
                </a:solidFill>
              </a:rPr>
              <a:t>RED:    JULY 2006</a:t>
            </a:r>
          </a:p>
          <a:p>
            <a:r>
              <a:rPr lang="it-IT" b="1">
                <a:solidFill>
                  <a:schemeClr val="accent2"/>
                </a:solidFill>
              </a:rPr>
              <a:t>BLUE: AUGUST 2007</a:t>
            </a:r>
          </a:p>
        </p:txBody>
      </p:sp>
      <p:sp>
        <p:nvSpPr>
          <p:cNvPr id="790532" name="Text Box 4"/>
          <p:cNvSpPr txBox="1">
            <a:spLocks noChangeArrowheads="1"/>
          </p:cNvSpPr>
          <p:nvPr/>
        </p:nvSpPr>
        <p:spPr bwMode="auto">
          <a:xfrm rot="-5400000">
            <a:off x="-803083" y="3237196"/>
            <a:ext cx="2063365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it-IT">
                <a:solidFill>
                  <a:srgbClr val="FFFFCC"/>
                </a:solidFill>
              </a:rPr>
              <a:t>P/(cm^2 sr GeV s)</a:t>
            </a:r>
          </a:p>
        </p:txBody>
      </p:sp>
      <p:sp>
        <p:nvSpPr>
          <p:cNvPr id="790533" name="Text Box 5"/>
          <p:cNvSpPr txBox="1">
            <a:spLocks noChangeArrowheads="1"/>
          </p:cNvSpPr>
          <p:nvPr/>
        </p:nvSpPr>
        <p:spPr bwMode="auto">
          <a:xfrm>
            <a:off x="152400" y="0"/>
            <a:ext cx="5678092" cy="957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it-IT" sz="2800" b="1">
                <a:solidFill>
                  <a:srgbClr val="FF0000"/>
                </a:solidFill>
              </a:rPr>
              <a:t>Primary and secondary spectra:</a:t>
            </a:r>
          </a:p>
          <a:p>
            <a:r>
              <a:rPr lang="it-IT" sz="2800" b="1">
                <a:solidFill>
                  <a:srgbClr val="FF0000"/>
                </a:solidFill>
              </a:rPr>
              <a:t>Intermediate latitudes</a:t>
            </a:r>
          </a:p>
        </p:txBody>
      </p:sp>
      <p:pic>
        <p:nvPicPr>
          <p:cNvPr id="790534" name="Picture 6" descr="ninapamela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25400" y="1066800"/>
            <a:ext cx="1152525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0535" name="Picture 7" descr="Untitled-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0"/>
            <a:ext cx="2627312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0536" name="Line 8"/>
          <p:cNvSpPr>
            <a:spLocks noChangeShapeType="1"/>
          </p:cNvSpPr>
          <p:nvPr/>
        </p:nvSpPr>
        <p:spPr bwMode="auto">
          <a:xfrm flipH="1" flipV="1">
            <a:off x="2514600" y="3429001"/>
            <a:ext cx="533400" cy="1371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endParaRPr lang="it-IT"/>
          </a:p>
        </p:txBody>
      </p:sp>
      <p:sp>
        <p:nvSpPr>
          <p:cNvPr id="790537" name="Text Box 9"/>
          <p:cNvSpPr txBox="1">
            <a:spLocks noChangeArrowheads="1"/>
          </p:cNvSpPr>
          <p:nvPr/>
        </p:nvSpPr>
        <p:spPr bwMode="auto">
          <a:xfrm>
            <a:off x="2175495" y="4724400"/>
            <a:ext cx="4108797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it-IT">
                <a:solidFill>
                  <a:srgbClr val="FF0000"/>
                </a:solidFill>
              </a:rPr>
              <a:t>Secondary particles (reentrant albedo)</a:t>
            </a:r>
          </a:p>
        </p:txBody>
      </p:sp>
      <p:sp>
        <p:nvSpPr>
          <p:cNvPr id="790538" name="Line 10"/>
          <p:cNvSpPr>
            <a:spLocks noChangeShapeType="1"/>
          </p:cNvSpPr>
          <p:nvPr/>
        </p:nvSpPr>
        <p:spPr bwMode="auto">
          <a:xfrm>
            <a:off x="3352800" y="2362200"/>
            <a:ext cx="609600" cy="838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endParaRPr lang="it-IT"/>
          </a:p>
        </p:txBody>
      </p:sp>
      <p:sp>
        <p:nvSpPr>
          <p:cNvPr id="790539" name="Text Box 11"/>
          <p:cNvSpPr txBox="1">
            <a:spLocks noChangeArrowheads="1"/>
          </p:cNvSpPr>
          <p:nvPr/>
        </p:nvSpPr>
        <p:spPr bwMode="auto">
          <a:xfrm>
            <a:off x="2599693" y="1905001"/>
            <a:ext cx="1249041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it-IT">
                <a:solidFill>
                  <a:srgbClr val="FF0000"/>
                </a:solidFill>
              </a:rPr>
              <a:t>Penumbra</a:t>
            </a:r>
          </a:p>
        </p:txBody>
      </p:sp>
      <p:pic>
        <p:nvPicPr>
          <p:cNvPr id="790540" name="Picture 12" descr="Untitled-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"/>
            <a:ext cx="2667000" cy="354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0541" name="Text Box 13"/>
          <p:cNvSpPr txBox="1">
            <a:spLocks noChangeArrowheads="1"/>
          </p:cNvSpPr>
          <p:nvPr/>
        </p:nvSpPr>
        <p:spPr bwMode="auto">
          <a:xfrm>
            <a:off x="6421439" y="3200400"/>
            <a:ext cx="1486284" cy="307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it-IT" sz="1400" b="1" i="1"/>
              <a:t>M. Honda, 2008</a:t>
            </a:r>
          </a:p>
        </p:txBody>
      </p:sp>
    </p:spTree>
    <p:extLst>
      <p:ext uri="{BB962C8B-B14F-4D97-AF65-F5344CB8AC3E}">
        <p14:creationId xmlns:p14="http://schemas.microsoft.com/office/powerpoint/2010/main" val="93746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Book Antiqua"/>
        <a:ea typeface="Bitstream Vera Sans"/>
        <a:cs typeface="Bitstream Vera Sans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2314</TotalTime>
  <Words>4941</Words>
  <Application>Microsoft Office PowerPoint</Application>
  <PresentationFormat>On-screen Show (4:3)</PresentationFormat>
  <Paragraphs>1067</Paragraphs>
  <Slides>123</Slides>
  <Notes>23</Notes>
  <HiddenSlides>49</HiddenSlides>
  <MMClips>2</MMClips>
  <ScaleCrop>false</ScaleCrop>
  <HeadingPairs>
    <vt:vector size="6" baseType="variant">
      <vt:variant>
        <vt:lpstr>Theme</vt:lpstr>
      </vt:variant>
      <vt:variant>
        <vt:i4>7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123</vt:i4>
      </vt:variant>
    </vt:vector>
  </HeadingPairs>
  <TitlesOfParts>
    <vt:vector size="134" baseType="lpstr">
      <vt:lpstr>Struttura predefinita</vt:lpstr>
      <vt:lpstr>1_Struttura predefinita</vt:lpstr>
      <vt:lpstr>Office Theme</vt:lpstr>
      <vt:lpstr>2_Struttura predefinita</vt:lpstr>
      <vt:lpstr>3_Struttura predefinita</vt:lpstr>
      <vt:lpstr>4_Struttura predefinita</vt:lpstr>
      <vt:lpstr>1_Office Theme</vt:lpstr>
      <vt:lpstr>Equation</vt:lpstr>
      <vt:lpstr>Fotografia di MS Photo Editor 3.0</vt:lpstr>
      <vt:lpstr>Microsoft Equation 3.0</vt:lpstr>
      <vt:lpstr>Fotografia Photo Editor</vt:lpstr>
      <vt:lpstr>PowerPoint Presentation</vt:lpstr>
      <vt:lpstr>PowerPoint Presentation</vt:lpstr>
      <vt:lpstr>PowerPoint Presentation</vt:lpstr>
      <vt:lpstr>The PAMELA apparatus</vt:lpstr>
      <vt:lpstr>PowerPoint Presentation</vt:lpstr>
      <vt:lpstr>PowerPoint Presentation</vt:lpstr>
      <vt:lpstr>PowerPoint Presentation</vt:lpstr>
      <vt:lpstr>PAMELA, a Space observatory at 1AU</vt:lpstr>
      <vt:lpstr>Cosmic ray transport equation and magnetohydrodynamics valid at all scales</vt:lpstr>
      <vt:lpstr>PowerPoint Presentation</vt:lpstr>
      <vt:lpstr>PowerPoint Presentation</vt:lpstr>
      <vt:lpstr>PowerPoint Presentation</vt:lpstr>
      <vt:lpstr>PowerPoint Presentation</vt:lpstr>
      <vt:lpstr>Cosmic rays are accelerated  in Supernova explosions (probably)</vt:lpstr>
      <vt:lpstr>Evidence for SN(also) origin of cosmic rays is mounting</vt:lpstr>
      <vt:lpstr>However, supernova-only model has been challenged many times </vt:lpstr>
      <vt:lpstr>Pamela galactic proton and He</vt:lpstr>
      <vt:lpstr>PowerPoint Presentation</vt:lpstr>
      <vt:lpstr>P/HE RATIO:  KINETIC ENERGY/NUCLEON</vt:lpstr>
      <vt:lpstr>PowerPoint Presentation</vt:lpstr>
      <vt:lpstr>PowerPoint Presentation</vt:lpstr>
      <vt:lpstr>PowerPoint Presentation</vt:lpstr>
      <vt:lpstr>At higher energies:  CREAM  balloon data</vt:lpstr>
      <vt:lpstr>Conclusion from Proton and Helium</vt:lpstr>
      <vt:lpstr>Antiprotons</vt:lpstr>
      <vt:lpstr>Antiproton/proton ratio</vt:lpstr>
      <vt:lpstr>Antiproton absolute flux</vt:lpstr>
      <vt:lpstr>Propagation  in the Galaxy</vt:lpstr>
      <vt:lpstr>Galactic neighborhood: e+/e-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Heliosphere and solar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December 2006 Solar particle events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Radiation Belts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Preliminary antiproton spectrum</vt:lpstr>
      <vt:lpstr>PowerPoint Presentation</vt:lpstr>
      <vt:lpstr>PowerPoint Presentation</vt:lpstr>
      <vt:lpstr>PowerPoint Presentation</vt:lpstr>
      <vt:lpstr>Fitting  p and He spectra</vt:lpstr>
      <vt:lpstr>Proton and Helium Flux up to 1.2TV</vt:lpstr>
      <vt:lpstr>P/HE RATIO:  KINETIC ENERGY/NUCLEON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Radiation Belts</vt:lpstr>
      <vt:lpstr>PowerPoint Presentation</vt:lpstr>
      <vt:lpstr>PowerPoint Presentation</vt:lpstr>
      <vt:lpstr>PowerPoint Presentation</vt:lpstr>
      <vt:lpstr>PowerPoint Presentation</vt:lpstr>
      <vt:lpstr>Fitting the p/he ratio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marco</dc:creator>
  <cp:lastModifiedBy>marco</cp:lastModifiedBy>
  <cp:revision>79</cp:revision>
  <dcterms:created xsi:type="dcterms:W3CDTF">2011-08-14T15:00:06Z</dcterms:created>
  <dcterms:modified xsi:type="dcterms:W3CDTF">2013-05-23T05:48:38Z</dcterms:modified>
</cp:coreProperties>
</file>