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Enter the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err="1" smtClean="0">
                <a:solidFill>
                  <a:schemeClr val="bg1"/>
                </a:solidFill>
              </a:rPr>
              <a:t>DarkSide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9474" y="2590800"/>
            <a:ext cx="21926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Stefano </a:t>
            </a:r>
            <a:r>
              <a:rPr lang="en-US" sz="2400" i="1" dirty="0" err="1" smtClean="0">
                <a:solidFill>
                  <a:schemeClr val="bg1"/>
                </a:solidFill>
              </a:rPr>
              <a:t>Davini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University of Houston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3443" y="610766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RICAP-13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56" y="3662362"/>
            <a:ext cx="1614488" cy="205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Towards Null Background (5)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43000"/>
            <a:ext cx="4476750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8703" y="5763491"/>
            <a:ext cx="488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Detection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muons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shield</a:t>
            </a:r>
            <a:r>
              <a:rPr lang="en-US" sz="2000" dirty="0" smtClean="0">
                <a:solidFill>
                  <a:srgbClr val="0070C0"/>
                </a:solidFill>
              </a:rPr>
              <a:t> external neutron,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Get rid of </a:t>
            </a:r>
            <a:r>
              <a:rPr lang="en-US" sz="2000" dirty="0" err="1" smtClean="0">
                <a:solidFill>
                  <a:srgbClr val="0070C0"/>
                </a:solidFill>
              </a:rPr>
              <a:t>muon</a:t>
            </a:r>
            <a:r>
              <a:rPr lang="en-US" sz="2000" dirty="0" smtClean="0">
                <a:solidFill>
                  <a:srgbClr val="0070C0"/>
                </a:solidFill>
              </a:rPr>
              <a:t>-induced backgrounds.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56412" y="5684479"/>
            <a:ext cx="4800600" cy="865909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DarkSide-50 Expected Background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38238" y="1519238"/>
            <a:ext cx="6867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6146" y="5638800"/>
            <a:ext cx="6051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“Null” Background</a:t>
            </a:r>
            <a:endParaRPr lang="en-US" sz="2400" dirty="0" smtClean="0"/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Unambiguos</a:t>
            </a:r>
            <a:r>
              <a:rPr lang="en-US" sz="2000" dirty="0" smtClean="0">
                <a:solidFill>
                  <a:srgbClr val="FF0000"/>
                </a:solidFill>
              </a:rPr>
              <a:t> discovery with few WIMP-candidate events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DarkSide-50 Sensitivity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590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Recent Milestones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4542" y="914400"/>
            <a:ext cx="29749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DS-10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/>
              <a:t>Prototype </a:t>
            </a:r>
            <a:r>
              <a:rPr lang="en-US" b="1" dirty="0" smtClean="0"/>
              <a:t>operated</a:t>
            </a:r>
            <a:r>
              <a:rPr lang="en-US" dirty="0" smtClean="0"/>
              <a:t> for 1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0491" y="1600200"/>
            <a:ext cx="752301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DS-50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All facilities are built</a:t>
            </a:r>
          </a:p>
          <a:p>
            <a:pPr algn="ctr"/>
            <a:r>
              <a:rPr lang="en-US" dirty="0" smtClean="0"/>
              <a:t>2 </a:t>
            </a:r>
            <a:r>
              <a:rPr lang="en-US" dirty="0" err="1" smtClean="0"/>
              <a:t>Rn</a:t>
            </a:r>
            <a:r>
              <a:rPr lang="en-US" dirty="0" smtClean="0"/>
              <a:t>-free </a:t>
            </a:r>
            <a:r>
              <a:rPr lang="en-US" b="1" dirty="0" smtClean="0"/>
              <a:t>clean rooms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 recirculation, purification, recovery systems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Time Projection Chamber</a:t>
            </a:r>
          </a:p>
          <a:p>
            <a:pPr algn="ctr"/>
            <a:r>
              <a:rPr lang="en-US" b="1" dirty="0" smtClean="0"/>
              <a:t>Assembled</a:t>
            </a:r>
            <a:r>
              <a:rPr lang="en-US" dirty="0" smtClean="0"/>
              <a:t> and </a:t>
            </a:r>
            <a:r>
              <a:rPr lang="en-US" b="1" dirty="0" smtClean="0"/>
              <a:t>deployed</a:t>
            </a:r>
            <a:r>
              <a:rPr lang="en-US" dirty="0" smtClean="0"/>
              <a:t> in the Neutron Veto Sphere.</a:t>
            </a:r>
          </a:p>
          <a:p>
            <a:pPr algn="ctr"/>
            <a:r>
              <a:rPr lang="en-US" b="1" dirty="0" smtClean="0"/>
              <a:t>Filling</a:t>
            </a:r>
            <a:r>
              <a:rPr lang="en-US" dirty="0" smtClean="0"/>
              <a:t> with natural Argon completed.</a:t>
            </a:r>
          </a:p>
          <a:p>
            <a:pPr algn="ctr"/>
            <a:r>
              <a:rPr lang="en-US" u="sng" dirty="0" smtClean="0"/>
              <a:t>Now Under </a:t>
            </a:r>
            <a:r>
              <a:rPr lang="en-US" b="1" u="sng" dirty="0" smtClean="0"/>
              <a:t>Commissioning</a:t>
            </a:r>
          </a:p>
          <a:p>
            <a:pPr algn="ctr"/>
            <a:endParaRPr lang="en-US" b="1" u="sng" dirty="0" smtClean="0"/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Neutron Veto</a:t>
            </a:r>
          </a:p>
          <a:p>
            <a:pPr algn="ctr"/>
            <a:r>
              <a:rPr lang="en-US" dirty="0" smtClean="0"/>
              <a:t>Construction and assembly of the </a:t>
            </a:r>
            <a:r>
              <a:rPr lang="en-US" b="1" dirty="0" smtClean="0"/>
              <a:t>Sphere</a:t>
            </a:r>
            <a:r>
              <a:rPr lang="en-US" dirty="0" smtClean="0"/>
              <a:t> completed, </a:t>
            </a:r>
          </a:p>
          <a:p>
            <a:pPr algn="ctr"/>
            <a:r>
              <a:rPr lang="en-US" b="1" dirty="0" smtClean="0"/>
              <a:t>Reflectors</a:t>
            </a:r>
            <a:r>
              <a:rPr lang="en-US" dirty="0" smtClean="0"/>
              <a:t> (</a:t>
            </a:r>
            <a:r>
              <a:rPr lang="en-US" dirty="0" err="1" smtClean="0"/>
              <a:t>Tyvek</a:t>
            </a:r>
            <a:r>
              <a:rPr lang="en-US" dirty="0" smtClean="0"/>
              <a:t>) installed,  110/110 </a:t>
            </a:r>
            <a:r>
              <a:rPr lang="en-US" b="1" dirty="0" smtClean="0"/>
              <a:t>PMTs</a:t>
            </a:r>
            <a:r>
              <a:rPr lang="en-US" dirty="0" smtClean="0"/>
              <a:t> installed,</a:t>
            </a:r>
          </a:p>
          <a:p>
            <a:pPr algn="ctr"/>
            <a:r>
              <a:rPr lang="en-US" dirty="0" smtClean="0"/>
              <a:t>Cameras installed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Water Tank (CTF)</a:t>
            </a:r>
          </a:p>
          <a:p>
            <a:pPr algn="ctr"/>
            <a:r>
              <a:rPr lang="en-US" dirty="0" smtClean="0"/>
              <a:t>Existing facility (</a:t>
            </a:r>
            <a:r>
              <a:rPr lang="en-US" dirty="0" err="1" smtClean="0"/>
              <a:t>Borexino</a:t>
            </a:r>
            <a:r>
              <a:rPr lang="en-US" dirty="0" smtClean="0"/>
              <a:t>-CTF)</a:t>
            </a:r>
          </a:p>
          <a:p>
            <a:pPr algn="ctr"/>
            <a:r>
              <a:rPr lang="en-US" dirty="0" smtClean="0"/>
              <a:t>Installation of Reflectors (</a:t>
            </a:r>
            <a:r>
              <a:rPr lang="en-US" dirty="0" err="1" smtClean="0"/>
              <a:t>Tyvek</a:t>
            </a:r>
            <a:r>
              <a:rPr lang="en-US" dirty="0" smtClean="0"/>
              <a:t>) almost completed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DarkSide-10 Activities and 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1819275"/>
            <a:ext cx="30384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057400"/>
            <a:ext cx="42321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Prototype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not physics capable</a:t>
            </a:r>
          </a:p>
          <a:p>
            <a:endParaRPr lang="en-US" sz="2400" dirty="0"/>
          </a:p>
          <a:p>
            <a:r>
              <a:rPr lang="en-US" sz="2400" dirty="0" smtClean="0"/>
              <a:t>Record </a:t>
            </a:r>
            <a:r>
              <a:rPr lang="en-US" sz="2400" b="1" dirty="0" smtClean="0"/>
              <a:t>Light Yield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B050"/>
                </a:solidFill>
              </a:rPr>
              <a:t>8.9 </a:t>
            </a:r>
            <a:r>
              <a:rPr lang="en-US" sz="2400" dirty="0" err="1" smtClean="0">
                <a:solidFill>
                  <a:srgbClr val="00B050"/>
                </a:solidFill>
              </a:rPr>
              <a:t>pe</a:t>
            </a:r>
            <a:r>
              <a:rPr lang="en-US" sz="2400" dirty="0" smtClean="0">
                <a:solidFill>
                  <a:srgbClr val="00B050"/>
                </a:solidFill>
              </a:rPr>
              <a:t>/</a:t>
            </a:r>
            <a:r>
              <a:rPr lang="en-US" sz="2400" dirty="0" err="1" smtClean="0">
                <a:solidFill>
                  <a:srgbClr val="00B050"/>
                </a:solidFill>
              </a:rPr>
              <a:t>keVee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b="1" dirty="0" smtClean="0"/>
              <a:t>Pulse Shape Discrimination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Development of </a:t>
            </a:r>
            <a:r>
              <a:rPr lang="en-US" sz="2400" dirty="0" smtClean="0">
                <a:solidFill>
                  <a:srgbClr val="00B050"/>
                </a:solidFill>
              </a:rPr>
              <a:t>model</a:t>
            </a:r>
            <a:r>
              <a:rPr lang="en-US" sz="2400" dirty="0" smtClean="0"/>
              <a:t> for PSD</a:t>
            </a:r>
          </a:p>
          <a:p>
            <a:endParaRPr lang="en-US" sz="2400" dirty="0"/>
          </a:p>
          <a:p>
            <a:r>
              <a:rPr lang="en-US" sz="2400" b="1" dirty="0" smtClean="0"/>
              <a:t>HHV</a:t>
            </a:r>
            <a:r>
              <a:rPr lang="en-US" sz="2400" dirty="0" smtClean="0"/>
              <a:t> System: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Long-term test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succesful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DarkSide</a:t>
            </a:r>
            <a:r>
              <a:rPr lang="en-US" dirty="0"/>
              <a:t>-</a:t>
            </a:r>
            <a:r>
              <a:rPr lang="en-US" dirty="0" smtClean="0"/>
              <a:t>50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3232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DarkSide-50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873630"/>
            <a:ext cx="8831580" cy="585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143" y="6356458"/>
            <a:ext cx="5905335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Reflectors and PMTs installed inside the Neutron Veto 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DarkSide-50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24345"/>
            <a:ext cx="40640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24745"/>
            <a:ext cx="40640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24345"/>
            <a:ext cx="3903980" cy="589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17386" y="6063887"/>
            <a:ext cx="4909229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View of Neutron Veto Sphere from the Water Tank</a:t>
            </a:r>
          </a:p>
          <a:p>
            <a:pPr algn="ctr"/>
            <a:r>
              <a:rPr lang="en-US" dirty="0" smtClean="0"/>
              <a:t>After installation of reflector (</a:t>
            </a:r>
            <a:r>
              <a:rPr lang="en-US" dirty="0" err="1" smtClean="0"/>
              <a:t>Tyvek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DarkSide-50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3888486" cy="583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17" y="717550"/>
            <a:ext cx="2484755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5" y="3042158"/>
            <a:ext cx="2369185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65344" y="5906869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TPC Assembled,</a:t>
            </a:r>
          </a:p>
          <a:p>
            <a:pPr algn="ctr"/>
            <a:r>
              <a:rPr lang="en-US" dirty="0" smtClean="0"/>
              <a:t>Deployed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614208"/>
            <a:ext cx="58907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are entering the dark age.</a:t>
            </a:r>
          </a:p>
          <a:p>
            <a:pPr algn="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Depleted Argon is a reality.</a:t>
            </a:r>
          </a:p>
          <a:p>
            <a:pPr algn="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Argon 2-phase technology combined with</a:t>
            </a:r>
          </a:p>
          <a:p>
            <a:pPr algn="r"/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Borexino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liquid scintillator technology looks</a:t>
            </a:r>
          </a:p>
          <a:p>
            <a:pPr algn="r"/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ery promising for dark matter detection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3581400" cy="1836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50950"/>
            <a:ext cx="2560320" cy="261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7600"/>
            <a:ext cx="29337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75" y="1117600"/>
            <a:ext cx="1996440" cy="171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Dark Side\DarkSide\Disegni\CRs\HanoiCR\NX-HanoiCR\Hanoi-Total\Figure\HanoiCR-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1101" y="2033524"/>
            <a:ext cx="1796796" cy="183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9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DarkSide</a:t>
            </a:r>
            <a:r>
              <a:rPr lang="en-US" dirty="0" smtClean="0"/>
              <a:t> Experiment @ LNGS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5265" y="1827074"/>
            <a:ext cx="4033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Direct </a:t>
            </a:r>
            <a:r>
              <a:rPr lang="en-US" sz="3600" b="1" dirty="0" smtClean="0">
                <a:solidFill>
                  <a:schemeClr val="tx2"/>
                </a:solidFill>
              </a:rPr>
              <a:t>WIMP</a:t>
            </a:r>
            <a:r>
              <a:rPr lang="en-US" sz="3600" dirty="0" smtClean="0">
                <a:solidFill>
                  <a:schemeClr val="tx2"/>
                </a:solidFill>
              </a:rPr>
              <a:t> search 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in low background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Argon</a:t>
            </a:r>
            <a:r>
              <a:rPr lang="en-US" sz="3600" dirty="0" smtClean="0">
                <a:solidFill>
                  <a:schemeClr val="tx2"/>
                </a:solidFill>
              </a:rPr>
              <a:t> detector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6060" y="4419600"/>
            <a:ext cx="571188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NULL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background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strategy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unambiguos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discovery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with </a:t>
            </a:r>
            <a:r>
              <a:rPr lang="en-US" sz="3200" dirty="0">
                <a:solidFill>
                  <a:srgbClr val="FF0000"/>
                </a:solidFill>
              </a:rPr>
              <a:t>few WIMP-candidate events</a:t>
            </a:r>
          </a:p>
          <a:p>
            <a:pPr algn="ctr"/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20782" y="627321"/>
            <a:ext cx="367010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7" tIns="26787" rIns="26787" bIns="26787"/>
          <a:lstStyle/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Augustana</a:t>
            </a:r>
            <a:r>
              <a:rPr lang="en-US" sz="100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 College, USA</a:t>
            </a:r>
            <a:endParaRPr lang="en-US" sz="1000" dirty="0">
              <a:solidFill>
                <a:srgbClr val="0000FF"/>
              </a:solidFill>
              <a:ea typeface="Gill Sans" charset="0"/>
              <a:cs typeface="Gill Sans" charset="0"/>
              <a:sym typeface="Gill Sans" charset="0"/>
            </a:endParaRP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>
                <a:solidFill>
                  <a:srgbClr val="FFC000"/>
                </a:solidFill>
                <a:ea typeface="Gill Sans" charset="0"/>
                <a:cs typeface="Gill Sans" charset="0"/>
                <a:sym typeface="Gill Sans" charset="0"/>
              </a:rPr>
              <a:t>APC Paris, France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Black Hills State University,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 err="1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Fermilab</a:t>
            </a: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>
                <a:solidFill>
                  <a:srgbClr val="FF7F00"/>
                </a:solidFill>
                <a:ea typeface="Gill Sans" charset="0"/>
                <a:cs typeface="Gill Sans" charset="0"/>
                <a:sym typeface="Gill Sans" charset="0"/>
              </a:rPr>
              <a:t>IHEP, China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INFN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Laboratori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Nazionali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del Gran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Sasso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, Italy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INFN and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Università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degli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Studi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Genova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, Italy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INFN and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Università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degli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10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Studi</a:t>
            </a:r>
            <a:r>
              <a:rPr lang="en-US" sz="110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Milano, Italy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INFN and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Università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degli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Studi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Napoli, Italy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INFN and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Università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degli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Studi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Perugia, Italy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INFN and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Università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degli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</a:t>
            </a:r>
            <a:r>
              <a:rPr lang="en-US" sz="1050" dirty="0" err="1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Studi</a:t>
            </a:r>
            <a:r>
              <a:rPr lang="en-US" sz="1050" dirty="0">
                <a:solidFill>
                  <a:srgbClr val="00FFFF"/>
                </a:solidFill>
                <a:ea typeface="Gill Sans" charset="0"/>
                <a:cs typeface="Gill Sans" charset="0"/>
                <a:sym typeface="Gill Sans" charset="0"/>
              </a:rPr>
              <a:t> Roma 3, Italy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C000"/>
                </a:solidFill>
                <a:ea typeface="Gill Sans" charset="0"/>
                <a:cs typeface="Gill Sans" charset="0"/>
                <a:sym typeface="Gill Sans" charset="0"/>
              </a:rPr>
              <a:t>IPHC Strasbourg, France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 err="1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Jagiellonian</a:t>
            </a:r>
            <a:r>
              <a:rPr lang="en-US" sz="1050" dirty="0">
                <a:solidFill>
                  <a:srgbClr val="FFFFFF"/>
                </a:solidFill>
                <a:ea typeface="Gill Sans" charset="0"/>
                <a:cs typeface="Gill Sans" charset="0"/>
                <a:sym typeface="Gill Sans" charset="0"/>
              </a:rPr>
              <a:t> University, Poland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Joint Institute for Nuclear Research, Russia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Princeton University,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RRC </a:t>
            </a:r>
            <a:r>
              <a:rPr lang="en-US" sz="1050" dirty="0" err="1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Kurchatov</a:t>
            </a:r>
            <a:r>
              <a:rPr lang="en-US" sz="1050" dirty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 Institute, Russia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SLAC,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St. Petersburg Nuclear Physics Institute, </a:t>
            </a:r>
            <a:r>
              <a:rPr lang="en-US" sz="1000" dirty="0" smtClean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Russia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Moscow University, Russia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Institute for Theoretical and Experimental Physics, Russia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0000"/>
                </a:solidFill>
                <a:ea typeface="Gill Sans" charset="0"/>
                <a:cs typeface="Gill Sans" charset="0"/>
                <a:sym typeface="Gill Sans" charset="0"/>
              </a:rPr>
              <a:t>Institute of Nuclear Research, Ukraine</a:t>
            </a:r>
            <a:endParaRPr lang="en-US" sz="1000" dirty="0">
              <a:solidFill>
                <a:srgbClr val="FF0000"/>
              </a:solidFill>
              <a:ea typeface="Gill Sans" charset="0"/>
              <a:cs typeface="Gill Sans" charset="0"/>
              <a:sym typeface="Gill Sans" charset="0"/>
            </a:endParaRP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Temple University,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00FF00"/>
                </a:solidFill>
                <a:ea typeface="Gill Sans" charset="0"/>
                <a:cs typeface="Gill Sans" charset="0"/>
                <a:sym typeface="Gill Sans" charset="0"/>
              </a:rPr>
              <a:t>University College London, UK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University of Arkansas,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University of California at Los Angeles,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University of Chicago,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University of Hawaii,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10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University of Houston,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University of Massachusetts at Amherst, </a:t>
            </a:r>
            <a:r>
              <a:rPr lang="en-US" sz="1050" dirty="0" smtClean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Virginia Tech, USA</a:t>
            </a:r>
          </a:p>
          <a:p>
            <a:pPr algn="ctr" defTabSz="642915" fontAlgn="base">
              <a:spcBef>
                <a:spcPts val="281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FFFF00"/>
                </a:solidFill>
                <a:ea typeface="Gill Sans" charset="0"/>
                <a:cs typeface="Gill Sans" charset="0"/>
                <a:sym typeface="Gill Sans" charset="0"/>
              </a:rPr>
              <a:t>University of Virginia, USA</a:t>
            </a:r>
            <a:endParaRPr lang="en-US" sz="1050" dirty="0">
              <a:solidFill>
                <a:srgbClr val="FFFF00"/>
              </a:solidFill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334" y="792510"/>
            <a:ext cx="5394648" cy="585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The </a:t>
            </a:r>
            <a:r>
              <a:rPr lang="en-US" sz="4000" dirty="0" err="1" smtClean="0">
                <a:solidFill>
                  <a:srgbClr val="FF0000"/>
                </a:solidFill>
              </a:rPr>
              <a:t>DarkSide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Collaboration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92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DarkSide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5705" y="1447800"/>
            <a:ext cx="3872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DS-10 kg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Tech. prototype – no DM goal</a:t>
            </a:r>
          </a:p>
          <a:p>
            <a:pPr algn="ctr"/>
            <a:r>
              <a:rPr lang="en-US" sz="2400" dirty="0" smtClean="0"/>
              <a:t>Operated, Success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05093" y="3048000"/>
            <a:ext cx="2933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DS-50 kg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GOAL:   10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-45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cm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</a:p>
          <a:p>
            <a:pPr algn="ctr"/>
            <a:r>
              <a:rPr lang="en-US" sz="2400" dirty="0" smtClean="0">
                <a:sym typeface="Symbol"/>
              </a:rPr>
              <a:t>Under Commissioning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42277" y="5048071"/>
            <a:ext cx="2659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DS-50 ton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sym typeface="Symbol"/>
              </a:rPr>
              <a:t>GOAL: 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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10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-47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cm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</a:p>
          <a:p>
            <a:pPr algn="ctr"/>
            <a:r>
              <a:rPr lang="en-US" sz="2400" dirty="0" smtClean="0">
                <a:sym typeface="Symbol"/>
              </a:rPr>
              <a:t>Future (G2)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800529"/>
            <a:ext cx="5334000" cy="1771471"/>
          </a:xfrm>
          <a:prstGeom prst="roundRect">
            <a:avLst/>
          </a:prstGeom>
          <a:solidFill>
            <a:srgbClr val="FFC000">
              <a:alpha val="8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DarkSide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7550" y="1905000"/>
            <a:ext cx="396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TARGET</a:t>
            </a:r>
          </a:p>
          <a:p>
            <a:pPr algn="ctr"/>
            <a:r>
              <a:rPr lang="en-US" sz="2000" dirty="0" smtClean="0"/>
              <a:t>underground Argon </a:t>
            </a:r>
            <a:r>
              <a:rPr lang="en-US" sz="2000" b="1" dirty="0" smtClean="0"/>
              <a:t>depleted</a:t>
            </a:r>
            <a:r>
              <a:rPr lang="en-US" sz="2000" dirty="0" smtClean="0"/>
              <a:t> in </a:t>
            </a:r>
            <a:r>
              <a:rPr lang="en-US" sz="2000" b="1" baseline="30000" dirty="0" smtClean="0"/>
              <a:t>39</a:t>
            </a:r>
            <a:r>
              <a:rPr lang="en-US" sz="2000" b="1" dirty="0" smtClean="0"/>
              <a:t>A</a:t>
            </a:r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54916" y="2743200"/>
            <a:ext cx="4708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DETECTOR</a:t>
            </a:r>
          </a:p>
          <a:p>
            <a:pPr algn="ctr"/>
            <a:r>
              <a:rPr lang="en-US" sz="2000" b="1" dirty="0" smtClean="0"/>
              <a:t>two-phase</a:t>
            </a:r>
            <a:r>
              <a:rPr lang="en-US" sz="2000" dirty="0" smtClean="0"/>
              <a:t> Argon </a:t>
            </a:r>
            <a:r>
              <a:rPr lang="en-US" sz="2000" b="1" dirty="0" smtClean="0"/>
              <a:t>T</a:t>
            </a:r>
            <a:r>
              <a:rPr lang="en-US" sz="2000" dirty="0" smtClean="0"/>
              <a:t>ime </a:t>
            </a:r>
            <a:r>
              <a:rPr lang="en-US" sz="2000" b="1" dirty="0" smtClean="0"/>
              <a:t>P</a:t>
            </a:r>
            <a:r>
              <a:rPr lang="en-US" sz="2000" dirty="0" smtClean="0"/>
              <a:t>rojection </a:t>
            </a:r>
            <a:r>
              <a:rPr lang="en-US" sz="2000" b="1" dirty="0" smtClean="0"/>
              <a:t>C</a:t>
            </a:r>
            <a:r>
              <a:rPr lang="en-US" sz="2000" dirty="0" smtClean="0"/>
              <a:t>hamber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24423" y="3962400"/>
            <a:ext cx="4569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VETO &amp; SHIELD</a:t>
            </a:r>
          </a:p>
          <a:p>
            <a:pPr algn="ctr"/>
            <a:r>
              <a:rPr lang="en-US" sz="2000" b="1" dirty="0" smtClean="0"/>
              <a:t>B</a:t>
            </a:r>
            <a:r>
              <a:rPr lang="en-US" sz="2000" dirty="0" smtClean="0"/>
              <a:t>orated</a:t>
            </a:r>
            <a:r>
              <a:rPr lang="en-US" sz="2000" b="1" dirty="0" smtClean="0"/>
              <a:t> L</a:t>
            </a:r>
            <a:r>
              <a:rPr lang="en-US" sz="2000" dirty="0" smtClean="0"/>
              <a:t>iquid </a:t>
            </a:r>
            <a:r>
              <a:rPr lang="en-US" sz="2000" b="1" dirty="0" smtClean="0"/>
              <a:t>S</a:t>
            </a:r>
            <a:r>
              <a:rPr lang="en-US" sz="2000" dirty="0" smtClean="0"/>
              <a:t>cintillator </a:t>
            </a:r>
            <a:r>
              <a:rPr lang="en-US" sz="2000" b="1" dirty="0" smtClean="0"/>
              <a:t>VETO</a:t>
            </a:r>
            <a:endParaRPr lang="en-US" sz="2000" dirty="0" smtClean="0"/>
          </a:p>
          <a:p>
            <a:pPr algn="ctr"/>
            <a:r>
              <a:rPr lang="en-US" sz="2000" dirty="0" smtClean="0"/>
              <a:t>combined with </a:t>
            </a:r>
            <a:r>
              <a:rPr lang="en-US" sz="2000" b="1" dirty="0" smtClean="0"/>
              <a:t>W</a:t>
            </a:r>
            <a:r>
              <a:rPr lang="en-US" sz="2000" dirty="0" smtClean="0"/>
              <a:t>ater </a:t>
            </a:r>
            <a:r>
              <a:rPr lang="en-US" sz="2000" b="1" dirty="0" smtClean="0"/>
              <a:t>C</a:t>
            </a:r>
            <a:r>
              <a:rPr lang="en-US" sz="2000" dirty="0" smtClean="0"/>
              <a:t>herenkov detector</a:t>
            </a:r>
          </a:p>
          <a:p>
            <a:pPr algn="ctr"/>
            <a:r>
              <a:rPr lang="en-US" sz="2000" dirty="0"/>
              <a:t>t</a:t>
            </a:r>
            <a:r>
              <a:rPr lang="en-US" sz="2000" dirty="0" smtClean="0"/>
              <a:t>o kill </a:t>
            </a:r>
            <a:r>
              <a:rPr lang="en-US" sz="2000" b="1" dirty="0" smtClean="0"/>
              <a:t>neutron</a:t>
            </a:r>
            <a:r>
              <a:rPr lang="en-US" sz="2000" dirty="0" smtClean="0"/>
              <a:t> background </a:t>
            </a:r>
            <a:endParaRPr lang="en-US" sz="2000" dirty="0"/>
          </a:p>
        </p:txBody>
      </p:sp>
      <p:pic>
        <p:nvPicPr>
          <p:cNvPr id="6" name="Picture 2" descr="E:\Dark Side\DarkSide\Disegni\CRs\HanoiCR\NX-HanoiCR\Hanoi-Total\Figure\HanoiCR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83" y="1921921"/>
            <a:ext cx="3294126" cy="33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99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3501"/>
            <a:ext cx="8822531" cy="543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Phase Argon TPC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Towards Null Background (1)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468728" y="1143000"/>
            <a:ext cx="44767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477" y="1447800"/>
            <a:ext cx="3490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Shape</a:t>
            </a:r>
            <a:r>
              <a:rPr lang="en-US" sz="2000" dirty="0" smtClean="0">
                <a:solidFill>
                  <a:schemeClr val="accent6"/>
                </a:solidFill>
              </a:rPr>
              <a:t> of the scintillation signal 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</a:rPr>
              <a:t>PSD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573" y="2170331"/>
            <a:ext cx="29779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Ratio between 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ionization</a:t>
            </a:r>
            <a:r>
              <a:rPr lang="en-US" sz="2000" dirty="0" smtClean="0">
                <a:solidFill>
                  <a:srgbClr val="00B050"/>
                </a:solidFill>
              </a:rPr>
              <a:t> and </a:t>
            </a:r>
            <a:r>
              <a:rPr lang="en-US" sz="2000" b="1" dirty="0" smtClean="0">
                <a:solidFill>
                  <a:srgbClr val="00B050"/>
                </a:solidFill>
              </a:rPr>
              <a:t>scintillation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(</a:t>
            </a:r>
            <a:r>
              <a:rPr lang="en-US" sz="2000" i="1" dirty="0" smtClean="0">
                <a:solidFill>
                  <a:srgbClr val="00B050"/>
                </a:solidFill>
              </a:rPr>
              <a:t>S2/S1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132" y="3200400"/>
            <a:ext cx="3064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3D localization </a:t>
            </a:r>
            <a:r>
              <a:rPr lang="en-US" sz="2000" dirty="0" smtClean="0">
                <a:solidFill>
                  <a:srgbClr val="0070C0"/>
                </a:solidFill>
              </a:rPr>
              <a:t>of the event</a:t>
            </a:r>
          </a:p>
          <a:p>
            <a:pPr algn="ctr"/>
            <a:r>
              <a:rPr lang="en-US" sz="2000" i="1" dirty="0" smtClean="0">
                <a:solidFill>
                  <a:srgbClr val="0070C0"/>
                </a:solidFill>
              </a:rPr>
              <a:t>(</a:t>
            </a:r>
            <a:r>
              <a:rPr lang="en-US" sz="2000" i="1" dirty="0" err="1" smtClean="0">
                <a:solidFill>
                  <a:srgbClr val="0070C0"/>
                </a:solidFill>
              </a:rPr>
              <a:t>fiducialization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018" y="4876800"/>
            <a:ext cx="3801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Rejection of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electron/gamma background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3018" y="4495800"/>
            <a:ext cx="4029588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Towards Null Background (2)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427220" cy="31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14550"/>
            <a:ext cx="2609850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4590871"/>
            <a:ext cx="5101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Underground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Argon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depleted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</a:rPr>
              <a:t>39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150 times more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radiopure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than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atm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( &lt; 6.5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mBq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/kg)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7600" y="4343400"/>
            <a:ext cx="5257800" cy="175260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Towards Null Background (3)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600199"/>
            <a:ext cx="5490210" cy="470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219200" y="3952398"/>
            <a:ext cx="2895600" cy="19912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5317" y="3629232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DarkSide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detector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Towards Null Background (4)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28700"/>
            <a:ext cx="5067300" cy="407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7468" y="5444974"/>
            <a:ext cx="4053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Active Neutron Veto,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gets rid of neutron background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5354918"/>
            <a:ext cx="4343400" cy="1045881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solidFill>
              <a:schemeClr val="accent6">
                <a:lumMod val="7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5567" y="3948545"/>
            <a:ext cx="1572866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8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1" baseline="30000" dirty="0" smtClean="0">
                <a:solidFill>
                  <a:srgbClr val="C00000"/>
                </a:solidFill>
              </a:rPr>
              <a:t>10</a:t>
            </a:r>
            <a:r>
              <a:rPr lang="en-US" sz="2400" b="1" i="1" dirty="0" smtClean="0">
                <a:solidFill>
                  <a:srgbClr val="C00000"/>
                </a:solidFill>
              </a:rPr>
              <a:t>B(n, 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)</a:t>
            </a:r>
            <a:r>
              <a:rPr lang="en-US" sz="2400" b="1" i="1" baseline="30000" dirty="0" smtClean="0">
                <a:solidFill>
                  <a:srgbClr val="C00000"/>
                </a:solidFill>
                <a:sym typeface="Symbol"/>
              </a:rPr>
              <a:t>7</a:t>
            </a:r>
            <a:r>
              <a:rPr lang="en-US" sz="2400" b="1" i="1" dirty="0" smtClean="0">
                <a:solidFill>
                  <a:srgbClr val="C00000"/>
                </a:solidFill>
                <a:sym typeface="Symbol"/>
              </a:rPr>
              <a:t>Li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582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Enter the DarkSide</vt:lpstr>
      <vt:lpstr>The DarkSide Experiment @ LNGS</vt:lpstr>
      <vt:lpstr>The DarkSide Project</vt:lpstr>
      <vt:lpstr>The DarkSide detector</vt:lpstr>
      <vt:lpstr>Two Phase Argon TPC</vt:lpstr>
      <vt:lpstr>Towards Null Background (1)</vt:lpstr>
      <vt:lpstr>Towards Null Background (2)</vt:lpstr>
      <vt:lpstr>Towards Null Background (3)</vt:lpstr>
      <vt:lpstr>Towards Null Background (4)</vt:lpstr>
      <vt:lpstr>Towards Null Background (5)</vt:lpstr>
      <vt:lpstr>DarkSide-50 Expected Background</vt:lpstr>
      <vt:lpstr>DarkSide-50 Sensitivity</vt:lpstr>
      <vt:lpstr>Recent Milestones</vt:lpstr>
      <vt:lpstr>DarkSide-10 Activities and Results</vt:lpstr>
      <vt:lpstr>DarkSide-50</vt:lpstr>
      <vt:lpstr>DarkSide-50</vt:lpstr>
      <vt:lpstr>DarkSide-50</vt:lpstr>
      <vt:lpstr>DarkSide-50</vt:lpstr>
      <vt:lpstr>Conclusions and outlook</vt:lpstr>
      <vt:lpstr>The DarkSide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the DarkSide</dc:title>
  <dc:creator>Stefano</dc:creator>
  <cp:lastModifiedBy>Stefano</cp:lastModifiedBy>
  <cp:revision>34</cp:revision>
  <dcterms:created xsi:type="dcterms:W3CDTF">2006-08-16T00:00:00Z</dcterms:created>
  <dcterms:modified xsi:type="dcterms:W3CDTF">2013-05-21T10:22:23Z</dcterms:modified>
</cp:coreProperties>
</file>