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4" r:id="rId3"/>
    <p:sldId id="262" r:id="rId4"/>
    <p:sldId id="257" r:id="rId5"/>
    <p:sldId id="259" r:id="rId6"/>
    <p:sldId id="258" r:id="rId7"/>
    <p:sldId id="260" r:id="rId8"/>
    <p:sldId id="261" r:id="rId9"/>
    <p:sldId id="264" r:id="rId10"/>
    <p:sldId id="263" r:id="rId11"/>
    <p:sldId id="268" r:id="rId12"/>
    <p:sldId id="265" r:id="rId13"/>
    <p:sldId id="266" r:id="rId14"/>
    <p:sldId id="267" r:id="rId15"/>
    <p:sldId id="270" r:id="rId16"/>
    <p:sldId id="269" r:id="rId17"/>
    <p:sldId id="271" r:id="rId18"/>
    <p:sldId id="272" r:id="rId19"/>
    <p:sldId id="273" r:id="rId20"/>
    <p:sldId id="275" r:id="rId21"/>
    <p:sldId id="277" r:id="rId22"/>
    <p:sldId id="278" r:id="rId23"/>
    <p:sldId id="279" r:id="rId24"/>
    <p:sldId id="276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31386-3BCA-46A1-92E2-2F1698CB4E6E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8F6FE-F91C-4B91-BDD5-1F18E6F64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8F6FE-F91C-4B91-BDD5-1F18E6F64B3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BC51-DFE5-4C91-A138-0E82CFCE9300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77BA-1470-40D9-B2DF-B01DBDD1A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073F-F8EF-4518-82E3-38569E6142EB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77BA-1470-40D9-B2DF-B01DBDD1A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49AC-3F69-4450-AA48-96203A1880CD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77BA-1470-40D9-B2DF-B01DBDD1A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FD07-2EAA-4523-B20C-BBD382E1D845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77BA-1470-40D9-B2DF-B01DBDD1A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AC41-5755-4F14-ABF3-4AB47CE79CA9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77BA-1470-40D9-B2DF-B01DBDD1A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C95B-22DF-4C1A-A286-BCCC8DD8E212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77BA-1470-40D9-B2DF-B01DBDD1A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1836-52A8-42BD-8C8D-7888D531E4ED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77BA-1470-40D9-B2DF-B01DBDD1A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52DE-AED8-4E7E-91B9-BF2C2AA60527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77BA-1470-40D9-B2DF-B01DBDD1A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8BF7-0DAA-4C98-A284-3FBAA4A9DA09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77BA-1470-40D9-B2DF-B01DBDD1A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C435-1AE4-4468-BF3D-BE799651F985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77BA-1470-40D9-B2DF-B01DBDD1A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568F-E394-4A09-9D85-0F982A98EB1D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77BA-1470-40D9-B2DF-B01DBDD1A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88146-9C95-4CD7-B958-8D2AF4C524F0}" type="datetime1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377BA-1470-40D9-B2DF-B01DBDD1A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vnweb.cern.ch/trac/atlasphys/browser/Physics/Higgs/HSG4/ReOptimized2011/SM_HadHad_ReOptimized2011/branch_2012/" TargetMode="External"/><Relationship Id="rId2" Type="http://schemas.openxmlformats.org/officeDocument/2006/relationships/hyperlink" Target="https://cdsweb.cern.ch/record/1472547?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ki.cern.ch/twiki/bin/viewauth/AtlasProtected/PerformanceDPD" TargetMode="External"/><Relationship Id="rId2" Type="http://schemas.openxmlformats.org/officeDocument/2006/relationships/hyperlink" Target="https://twiki.cern.ch/twiki/bin/viewauth/Atlas/EmbeddingTool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dsweb.cern.ch/record/1423635/files/ATL-COM-PHYS-2012-166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Riunione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ATLAS Pisa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438400"/>
            <a:ext cx="6400800" cy="2438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3</a:t>
            </a:r>
            <a:r>
              <a:rPr lang="en-US" dirty="0" smtClean="0"/>
              <a:t> </a:t>
            </a:r>
            <a:r>
              <a:rPr lang="en-US" dirty="0" smtClean="0"/>
              <a:t>October </a:t>
            </a:r>
            <a:r>
              <a:rPr lang="en-US" dirty="0" smtClean="0"/>
              <a:t>2012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3600" i="1" dirty="0" smtClean="0"/>
              <a:t>SM Higgs -&gt;  tau </a:t>
            </a:r>
            <a:r>
              <a:rPr lang="en-US" sz="3600" i="1" dirty="0" err="1" smtClean="0"/>
              <a:t>tau</a:t>
            </a:r>
            <a:r>
              <a:rPr lang="en-US" sz="3600" i="1" dirty="0" smtClean="0"/>
              <a:t> had had</a:t>
            </a:r>
          </a:p>
          <a:p>
            <a:r>
              <a:rPr lang="en-US" sz="3600" i="1" dirty="0" smtClean="0"/>
              <a:t>2012 analysis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77BA-1470-40D9-B2DF-B01DBDD1AEF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5867400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Z. </a:t>
            </a:r>
            <a:r>
              <a:rPr lang="en-US" sz="2400" dirty="0" err="1" smtClean="0"/>
              <a:t>Zinonos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5867400"/>
            <a:ext cx="1647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dirty="0" smtClean="0"/>
              <a:t>. </a:t>
            </a:r>
            <a:r>
              <a:rPr lang="en-US" sz="2400" dirty="0" err="1" smtClean="0"/>
              <a:t>Cavasinni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the following categories</a:t>
            </a:r>
          </a:p>
          <a:p>
            <a:pPr lvl="1"/>
            <a:r>
              <a:rPr lang="en-US" dirty="0" smtClean="0"/>
              <a:t>Event </a:t>
            </a:r>
            <a:r>
              <a:rPr lang="en-US" dirty="0" err="1" smtClean="0"/>
              <a:t>preselection</a:t>
            </a:r>
            <a:endParaRPr lang="en-US" dirty="0" smtClean="0"/>
          </a:p>
          <a:p>
            <a:pPr lvl="1"/>
            <a:r>
              <a:rPr lang="en-US" dirty="0" smtClean="0"/>
              <a:t>VBF CR and SR</a:t>
            </a:r>
          </a:p>
          <a:p>
            <a:pPr lvl="1"/>
            <a:r>
              <a:rPr lang="en-US" dirty="0" smtClean="0"/>
              <a:t>1-jet Boosted CR and SR</a:t>
            </a:r>
          </a:p>
          <a:p>
            <a:pPr lvl="1"/>
            <a:r>
              <a:rPr lang="en-US" strike="sngStrike" dirty="0" smtClean="0"/>
              <a:t>Non-Boosted</a:t>
            </a:r>
            <a:r>
              <a:rPr lang="en-US" dirty="0" smtClean="0"/>
              <a:t> (only in 2011, dropped in 2012)</a:t>
            </a:r>
          </a:p>
          <a:p>
            <a:pPr lvl="2"/>
            <a:r>
              <a:rPr lang="en-US" dirty="0" smtClean="0"/>
              <a:t>CRs: derive normalizations for the main backgrounds and to study validation distributions</a:t>
            </a:r>
          </a:p>
          <a:p>
            <a:pPr lvl="2"/>
            <a:r>
              <a:rPr lang="en-US" dirty="0" smtClean="0"/>
              <a:t>Further cuts are applied to the CRs to obtain the SRs</a:t>
            </a: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2743200"/>
            <a:ext cx="244374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Optimized for VBF Higgs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15796" y="3288268"/>
            <a:ext cx="288040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Optimized for </a:t>
            </a:r>
            <a:r>
              <a:rPr lang="en-US" dirty="0" err="1" smtClean="0"/>
              <a:t>gg</a:t>
            </a:r>
            <a:r>
              <a:rPr lang="en-US" dirty="0" smtClean="0"/>
              <a:t> </a:t>
            </a:r>
            <a:r>
              <a:rPr lang="en-US" dirty="0" err="1" smtClean="0"/>
              <a:t>fusionHiggs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62400" y="2286000"/>
            <a:ext cx="49530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/>
              <a:t>events with two identified and trigger-matched hadronic </a:t>
            </a:r>
            <a:r>
              <a:rPr lang="en-US" sz="1400" dirty="0" err="1" smtClean="0"/>
              <a:t>taus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77BA-1470-40D9-B2DF-B01DBDD1AEF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2-sel-ta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1066800"/>
            <a:ext cx="7038096" cy="551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Selection Flow-Chart</a:t>
            </a:r>
            <a:endParaRPr lang="en-US" dirty="0"/>
          </a:p>
        </p:txBody>
      </p:sp>
      <p:pic>
        <p:nvPicPr>
          <p:cNvPr id="4" name="Content Placeholder 3" descr="2012-chart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10166" y="1752600"/>
            <a:ext cx="2481434" cy="3799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77BA-1470-40D9-B2DF-B01DBDD1AEF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Preselection</a:t>
            </a:r>
            <a:endParaRPr lang="en-US" dirty="0"/>
          </a:p>
        </p:txBody>
      </p:sp>
      <p:pic>
        <p:nvPicPr>
          <p:cNvPr id="4" name="Content Placeholder 3" descr="2012-pres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892" y="1143000"/>
            <a:ext cx="8652508" cy="3353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2012-met-ph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421" y="4724400"/>
            <a:ext cx="4147979" cy="1870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77BA-1470-40D9-B2DF-B01DBDD1AEF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VBF category</a:t>
            </a:r>
            <a:endParaRPr lang="en-US" dirty="0"/>
          </a:p>
        </p:txBody>
      </p:sp>
      <p:pic>
        <p:nvPicPr>
          <p:cNvPr id="4" name="Content Placeholder 3" descr="2012-vb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27129"/>
            <a:ext cx="8305800" cy="2036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77BA-1470-40D9-B2DF-B01DBDD1AEF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334000"/>
            <a:ext cx="55867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Require two tagging jets (forward-backward)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</a:t>
            </a:r>
            <a:r>
              <a:rPr lang="en-US" dirty="0" smtClean="0"/>
              <a:t>isentangle VBF and </a:t>
            </a:r>
            <a:r>
              <a:rPr lang="en-US" dirty="0" err="1" smtClean="0"/>
              <a:t>ggF</a:t>
            </a:r>
            <a:r>
              <a:rPr lang="en-US" dirty="0" smtClean="0"/>
              <a:t> processes at maximum possible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Boosted category</a:t>
            </a:r>
            <a:endParaRPr lang="en-US" dirty="0"/>
          </a:p>
        </p:txBody>
      </p:sp>
      <p:pic>
        <p:nvPicPr>
          <p:cNvPr id="4" name="Content Placeholder 3" descr="2012-boos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676" y="2438400"/>
            <a:ext cx="8289324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77BA-1470-40D9-B2DF-B01DBDD1AEF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5638800"/>
            <a:ext cx="2472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Fails the VBF selection</a:t>
            </a:r>
          </a:p>
          <a:p>
            <a:r>
              <a:rPr lang="en-US" dirty="0" smtClean="0"/>
              <a:t>Favors  </a:t>
            </a:r>
            <a:r>
              <a:rPr lang="en-US" dirty="0" err="1" smtClean="0"/>
              <a:t>ggF</a:t>
            </a:r>
            <a:r>
              <a:rPr lang="en-US" dirty="0" smtClean="0"/>
              <a:t> signal events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Extended Track 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Hadronic tau ID: tacks up to </a:t>
            </a:r>
            <a:r>
              <a:rPr lang="en-US" sz="2000" dirty="0" err="1" smtClean="0"/>
              <a:t>δR</a:t>
            </a:r>
            <a:r>
              <a:rPr lang="en-US" sz="2000" dirty="0" smtClean="0"/>
              <a:t>&lt;0.2 are considered (1, 3 charged </a:t>
            </a:r>
            <a:r>
              <a:rPr lang="en-US" sz="2000" dirty="0" err="1" smtClean="0"/>
              <a:t>pions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Track counting in a wider cone 0.2 &lt; </a:t>
            </a:r>
            <a:r>
              <a:rPr lang="en-US" sz="2000" dirty="0" err="1" smtClean="0"/>
              <a:t>δR</a:t>
            </a:r>
            <a:r>
              <a:rPr lang="en-US" sz="2000" dirty="0" smtClean="0"/>
              <a:t> &lt; 0.6: increased probability to find more tracks associated to </a:t>
            </a:r>
            <a:r>
              <a:rPr lang="en-US" sz="2000" dirty="0" err="1" smtClean="0"/>
              <a:t>mis</a:t>
            </a:r>
            <a:r>
              <a:rPr lang="en-US" sz="2000" dirty="0" smtClean="0"/>
              <a:t>-identified tau jets</a:t>
            </a:r>
          </a:p>
          <a:p>
            <a:r>
              <a:rPr lang="en-US" sz="2000" dirty="0" smtClean="0"/>
              <a:t>QCD jets: tracks are </a:t>
            </a:r>
            <a:r>
              <a:rPr lang="en-US" sz="2000" dirty="0" err="1" smtClean="0"/>
              <a:t>pT-corellated</a:t>
            </a:r>
            <a:endParaRPr lang="en-US" sz="2000" dirty="0" smtClean="0"/>
          </a:p>
          <a:p>
            <a:r>
              <a:rPr lang="en-US" sz="2000" dirty="0" smtClean="0"/>
              <a:t>Real hadronic </a:t>
            </a:r>
            <a:r>
              <a:rPr lang="en-US" sz="2000" dirty="0" err="1" smtClean="0"/>
              <a:t>taus</a:t>
            </a:r>
            <a:r>
              <a:rPr lang="en-US" sz="2000" dirty="0" smtClean="0"/>
              <a:t>: tracks are collimated in a narrow cone</a:t>
            </a:r>
          </a:p>
          <a:p>
            <a:r>
              <a:rPr lang="en-US" sz="2000" dirty="0" smtClean="0"/>
              <a:t>Counting procedure:</a:t>
            </a:r>
          </a:p>
          <a:p>
            <a:pPr lvl="1"/>
            <a:r>
              <a:rPr lang="en-US" sz="1800" dirty="0" smtClean="0"/>
              <a:t>For each outer track 0.2 &lt; </a:t>
            </a:r>
            <a:r>
              <a:rPr lang="en-US" sz="1800" dirty="0" err="1" smtClean="0"/>
              <a:t>δR</a:t>
            </a:r>
            <a:r>
              <a:rPr lang="en-US" sz="1800" dirty="0" smtClean="0"/>
              <a:t> &lt; 0.6 passing quality criteria a ratio quantity is calculated with each inner track </a:t>
            </a:r>
            <a:r>
              <a:rPr lang="en-US" sz="1800" dirty="0" err="1" smtClean="0"/>
              <a:t>δR</a:t>
            </a:r>
            <a:r>
              <a:rPr lang="en-US" sz="1800" dirty="0" smtClean="0"/>
              <a:t> &lt; 0.2 in the core</a:t>
            </a: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Threshold D is a tuning parameter to be less sensitive to UE and </a:t>
            </a:r>
            <a:r>
              <a:rPr lang="en-US" sz="1800" dirty="0" err="1" smtClean="0"/>
              <a:t>PileUp</a:t>
            </a:r>
            <a:r>
              <a:rPr lang="en-US" sz="1800" dirty="0" smtClean="0"/>
              <a:t> </a:t>
            </a:r>
          </a:p>
          <a:p>
            <a:endParaRPr lang="en-US" sz="2000" dirty="0"/>
          </a:p>
        </p:txBody>
      </p:sp>
      <p:pic>
        <p:nvPicPr>
          <p:cNvPr id="4" name="Picture 3" descr="2012-t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969" y="3980849"/>
            <a:ext cx="4462835" cy="866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77BA-1470-40D9-B2DF-B01DBDD1AEF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tau_hadronic_decay_horizontal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410200"/>
            <a:ext cx="2743200" cy="1209402"/>
          </a:xfrm>
          <a:prstGeom prst="rect">
            <a:avLst/>
          </a:prstGeom>
        </p:spPr>
      </p:pic>
      <p:pic>
        <p:nvPicPr>
          <p:cNvPr id="8" name="Picture 7" descr="jet_particle_horizontal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5410200"/>
            <a:ext cx="2590800" cy="127623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Multiplicity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Estimate the normalization of the QCS jet and </a:t>
            </a:r>
            <a:r>
              <a:rPr lang="en-US" dirty="0" err="1" smtClean="0"/>
              <a:t>Zττ+jets</a:t>
            </a:r>
            <a:r>
              <a:rPr lang="en-US" dirty="0" smtClean="0"/>
              <a:t> backgrounds</a:t>
            </a:r>
          </a:p>
          <a:p>
            <a:r>
              <a:rPr lang="en-US" dirty="0" smtClean="0"/>
              <a:t>2D fit of the tau track distributions</a:t>
            </a:r>
          </a:p>
          <a:p>
            <a:r>
              <a:rPr lang="en-US" dirty="0" smtClean="0"/>
              <a:t>Performed in each data region (VBF, Boosted)</a:t>
            </a:r>
          </a:p>
          <a:p>
            <a:r>
              <a:rPr lang="en-US" dirty="0" smtClean="0"/>
              <a:t>Two fake </a:t>
            </a:r>
            <a:r>
              <a:rPr lang="en-US" dirty="0" err="1" smtClean="0"/>
              <a:t>taus</a:t>
            </a:r>
            <a:r>
              <a:rPr lang="en-US" dirty="0" smtClean="0"/>
              <a:t> -&gt; QCD multi-jets</a:t>
            </a:r>
          </a:p>
          <a:p>
            <a:pPr lvl="1"/>
            <a:r>
              <a:rPr lang="en-US" dirty="0" smtClean="0"/>
              <a:t>Higher track multiplicity than the real </a:t>
            </a:r>
            <a:r>
              <a:rPr lang="en-US" dirty="0" err="1" smtClean="0"/>
              <a:t>taus</a:t>
            </a:r>
            <a:endParaRPr lang="en-US" dirty="0"/>
          </a:p>
          <a:p>
            <a:r>
              <a:rPr lang="en-US" dirty="0" smtClean="0"/>
              <a:t>3 </a:t>
            </a:r>
            <a:r>
              <a:rPr lang="en-US" dirty="0" smtClean="0"/>
              <a:t>templates are obtained:</a:t>
            </a:r>
            <a:endParaRPr lang="en-US" dirty="0" smtClean="0"/>
          </a:p>
          <a:p>
            <a:pPr lvl="1"/>
            <a:r>
              <a:rPr lang="en-US" dirty="0" smtClean="0"/>
              <a:t>Real </a:t>
            </a:r>
            <a:r>
              <a:rPr lang="en-US" dirty="0" err="1" smtClean="0"/>
              <a:t>taus</a:t>
            </a:r>
            <a:r>
              <a:rPr lang="en-US" dirty="0" smtClean="0"/>
              <a:t> (</a:t>
            </a:r>
            <a:r>
              <a:rPr lang="en-US" dirty="0" err="1" smtClean="0"/>
              <a:t>Zττ</a:t>
            </a:r>
            <a:r>
              <a:rPr lang="en-US" dirty="0" smtClean="0"/>
              <a:t> and </a:t>
            </a:r>
            <a:r>
              <a:rPr lang="en-US" dirty="0" err="1" smtClean="0"/>
              <a:t>Hττ</a:t>
            </a:r>
            <a:r>
              <a:rPr lang="en-US" dirty="0" smtClean="0"/>
              <a:t> from MC)</a:t>
            </a:r>
          </a:p>
          <a:p>
            <a:pPr lvl="1"/>
            <a:r>
              <a:rPr lang="en-US" dirty="0" smtClean="0"/>
              <a:t>QCD events (from SS events and after EWK subtraction)</a:t>
            </a:r>
          </a:p>
          <a:p>
            <a:pPr lvl="2"/>
            <a:r>
              <a:rPr lang="en-US" dirty="0" smtClean="0"/>
              <a:t>OS describe well the SS events, OS and SS yields are similar</a:t>
            </a:r>
          </a:p>
          <a:p>
            <a:pPr lvl="1"/>
            <a:r>
              <a:rPr lang="en-US" dirty="0" smtClean="0"/>
              <a:t>Other: top, single top, </a:t>
            </a:r>
            <a:r>
              <a:rPr lang="en-US" dirty="0" err="1" smtClean="0"/>
              <a:t>Wτν+jets</a:t>
            </a:r>
            <a:r>
              <a:rPr lang="en-US" dirty="0" smtClean="0"/>
              <a:t>, </a:t>
            </a:r>
            <a:r>
              <a:rPr lang="en-US" dirty="0" err="1" smtClean="0"/>
              <a:t>dibosons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77BA-1470-40D9-B2DF-B01DBDD1AEF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Track-Fit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2133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Templates of the 2-dimensional track multiplicity distribution of leading and sub-leading τ candidates for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(a) opposite-signed </a:t>
            </a:r>
            <a:r>
              <a:rPr lang="en-US" dirty="0" err="1" smtClean="0"/>
              <a:t>Alpgen</a:t>
            </a:r>
            <a:r>
              <a:rPr lang="en-US" dirty="0" smtClean="0"/>
              <a:t> Z → </a:t>
            </a:r>
            <a:r>
              <a:rPr lang="en-US" dirty="0" err="1" smtClean="0"/>
              <a:t>ττ</a:t>
            </a:r>
            <a:r>
              <a:rPr lang="en-US" dirty="0" smtClean="0"/>
              <a:t> and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(b) same-signed </a:t>
            </a:r>
            <a:r>
              <a:rPr lang="en-US" dirty="0" err="1" smtClean="0"/>
              <a:t>multijet</a:t>
            </a:r>
            <a:r>
              <a:rPr lang="en-US" dirty="0" smtClean="0"/>
              <a:t> events used for the fit of the preselected event</a:t>
            </a:r>
          </a:p>
          <a:p>
            <a:r>
              <a:rPr lang="en-US" dirty="0" smtClean="0"/>
              <a:t>A LLH is used for the fit maximizing -2log</a:t>
            </a:r>
            <a:r>
              <a:rPr lang="en-US" i="1" dirty="0" smtClean="0"/>
              <a:t>L (see note)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t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81486"/>
            <a:ext cx="7542858" cy="3085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 rot="10800000" flipV="1">
            <a:off x="4953002" y="2590800"/>
            <a:ext cx="1447799" cy="83820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010400" y="2133600"/>
            <a:ext cx="685800" cy="60960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77BA-1470-40D9-B2DF-B01DBDD1AEF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5029200" cy="1143000"/>
          </a:xfrm>
        </p:spPr>
        <p:txBody>
          <a:bodyPr/>
          <a:lstStyle/>
          <a:p>
            <a:r>
              <a:rPr lang="en-US" dirty="0" smtClean="0"/>
              <a:t>QCD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Options:</a:t>
            </a:r>
          </a:p>
          <a:p>
            <a:r>
              <a:rPr lang="en-US" dirty="0"/>
              <a:t>O</a:t>
            </a:r>
            <a:r>
              <a:rPr lang="en-US" dirty="0" smtClean="0"/>
              <a:t>S events (similar to SS)</a:t>
            </a:r>
          </a:p>
          <a:p>
            <a:r>
              <a:rPr lang="en-US" dirty="0" err="1" smtClean="0"/>
              <a:t>notOS</a:t>
            </a:r>
            <a:r>
              <a:rPr lang="en-US" dirty="0" smtClean="0"/>
              <a:t> events</a:t>
            </a:r>
          </a:p>
          <a:p>
            <a:pPr lvl="1"/>
            <a:r>
              <a:rPr lang="en-US" dirty="0" smtClean="0"/>
              <a:t>Q1 x Q2 </a:t>
            </a:r>
            <a:r>
              <a:rPr lang="en-US" dirty="0" smtClean="0">
                <a:latin typeface="Calibri"/>
              </a:rPr>
              <a:t>≠ -1 </a:t>
            </a:r>
          </a:p>
          <a:p>
            <a:pPr lvl="1">
              <a:buNone/>
            </a:pPr>
            <a:r>
              <a:rPr lang="en-US" dirty="0" smtClean="0">
                <a:latin typeface="Calibri"/>
              </a:rPr>
              <a:t>(includes SS events as well </a:t>
            </a:r>
          </a:p>
          <a:p>
            <a:pPr lvl="1">
              <a:buNone/>
            </a:pPr>
            <a:r>
              <a:rPr lang="en-US" dirty="0" smtClean="0">
                <a:latin typeface="Calibri"/>
              </a:rPr>
              <a:t>or </a:t>
            </a:r>
            <a:r>
              <a:rPr lang="en-US" dirty="0" err="1" smtClean="0">
                <a:latin typeface="Calibri"/>
              </a:rPr>
              <a:t>ttaus</a:t>
            </a:r>
            <a:r>
              <a:rPr lang="en-US" dirty="0" smtClean="0">
                <a:latin typeface="Calibri"/>
              </a:rPr>
              <a:t> with null charge)</a:t>
            </a:r>
            <a:endParaRPr lang="en-US" dirty="0" smtClean="0"/>
          </a:p>
          <a:p>
            <a:pPr lvl="1"/>
            <a:r>
              <a:rPr lang="en-US" dirty="0" smtClean="0"/>
              <a:t>after EWK background subtraction</a:t>
            </a:r>
          </a:p>
          <a:p>
            <a:pPr>
              <a:buNone/>
            </a:pPr>
            <a:r>
              <a:rPr lang="en-US" b="1" dirty="0" smtClean="0"/>
              <a:t>Facts:</a:t>
            </a:r>
          </a:p>
          <a:p>
            <a:pPr lvl="1"/>
            <a:r>
              <a:rPr lang="en-US" dirty="0" smtClean="0"/>
              <a:t>Different flavor compositions in the </a:t>
            </a:r>
            <a:r>
              <a:rPr lang="en-US" dirty="0" err="1" smtClean="0"/>
              <a:t>notOS</a:t>
            </a:r>
            <a:r>
              <a:rPr lang="en-US" dirty="0" smtClean="0"/>
              <a:t> and SS (gluon- and quark-dominated samples)</a:t>
            </a:r>
          </a:p>
          <a:p>
            <a:pPr lvl="1"/>
            <a:r>
              <a:rPr lang="en-US" dirty="0" smtClean="0"/>
              <a:t>This difference is assigned as a systematic uncertainty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77BA-1470-40D9-B2DF-B01DBDD1AEF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85800"/>
            <a:ext cx="4352381" cy="337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D_perspective_lay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984283"/>
            <a:ext cx="5412402" cy="4492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Z τ </a:t>
            </a:r>
            <a:r>
              <a:rPr lang="en-US" dirty="0" err="1" smtClean="0"/>
              <a:t>τ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The greatest dilemma for the HCP analyses</a:t>
            </a:r>
          </a:p>
          <a:p>
            <a:pPr algn="ctr">
              <a:buNone/>
            </a:pPr>
            <a:r>
              <a:rPr lang="en-US" dirty="0"/>
              <a:t>	</a:t>
            </a:r>
            <a:r>
              <a:rPr lang="en-US" sz="4000" dirty="0" smtClean="0">
                <a:solidFill>
                  <a:schemeClr val="accent1"/>
                </a:solidFill>
                <a:latin typeface="Brush Script MT" pitchFamily="66" charset="0"/>
              </a:rPr>
              <a:t>“To be or not to be?”</a:t>
            </a:r>
            <a:endParaRPr lang="en-US" dirty="0" smtClean="0">
              <a:solidFill>
                <a:schemeClr val="accent1"/>
              </a:solidFill>
              <a:latin typeface="Brush Script MT" pitchFamily="66" charset="0"/>
            </a:endParaRPr>
          </a:p>
          <a:p>
            <a:pPr>
              <a:buNone/>
            </a:pPr>
            <a:r>
              <a:rPr lang="en-US" dirty="0" smtClean="0"/>
              <a:t>Here what’s going on: </a:t>
            </a:r>
            <a:r>
              <a:rPr lang="en-US" dirty="0" err="1" smtClean="0"/>
              <a:t>Alpgen+Herwig</a:t>
            </a:r>
            <a:r>
              <a:rPr lang="en-US" dirty="0" smtClean="0"/>
              <a:t> is buggy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Herwig</a:t>
            </a:r>
            <a:r>
              <a:rPr lang="en-US" dirty="0" smtClean="0"/>
              <a:t> job option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bug affects </a:t>
            </a:r>
            <a:r>
              <a:rPr lang="en-US" dirty="0" smtClean="0"/>
              <a:t>jets and MET</a:t>
            </a:r>
          </a:p>
          <a:p>
            <a:pPr lvl="1"/>
            <a:r>
              <a:rPr lang="en-US" dirty="0" smtClean="0"/>
              <a:t>Events must be removed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if </a:t>
            </a:r>
            <a:r>
              <a:rPr lang="en-US" dirty="0" smtClean="0"/>
              <a:t>the contain long-lived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particles </a:t>
            </a:r>
            <a:r>
              <a:rPr lang="en-US" dirty="0" smtClean="0"/>
              <a:t>(Ks, Σ+-, Λ, Χ</a:t>
            </a:r>
            <a:r>
              <a:rPr lang="en-US" baseline="30000" dirty="0" smtClean="0"/>
              <a:t>0</a:t>
            </a:r>
            <a:r>
              <a:rPr lang="en-US" dirty="0" smtClean="0"/>
              <a:t>, Ω-)</a:t>
            </a:r>
          </a:p>
          <a:p>
            <a:pPr lvl="1"/>
            <a:r>
              <a:rPr lang="en-US" dirty="0" smtClean="0"/>
              <a:t>In jets within ΔR &lt; 0.4 </a:t>
            </a:r>
          </a:p>
          <a:p>
            <a:pPr lvl="1"/>
            <a:r>
              <a:rPr lang="en-US" dirty="0" smtClean="0"/>
              <a:t>Carry &gt; 10% of the jet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Decay more than 1 </a:t>
            </a:r>
          </a:p>
          <a:p>
            <a:pPr lvl="1">
              <a:buNone/>
            </a:pPr>
            <a:r>
              <a:rPr lang="en-US" dirty="0" smtClean="0"/>
              <a:t>meter from (0, 0)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77BA-1470-40D9-B2DF-B01DBDD1AEF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5486400"/>
            <a:ext cx="3801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Affects the 5% of the events in the </a:t>
            </a:r>
            <a:r>
              <a:rPr lang="en-US" dirty="0" smtClean="0"/>
              <a:t>CRs</a:t>
            </a:r>
          </a:p>
          <a:p>
            <a:r>
              <a:rPr lang="en-US" dirty="0" smtClean="0"/>
              <a:t>At least 5% shift in MET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81800" y="2057400"/>
            <a:ext cx="392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Tau hadronic analysis:</a:t>
            </a:r>
          </a:p>
          <a:p>
            <a:pPr>
              <a:buNone/>
            </a:pPr>
            <a:r>
              <a:rPr lang="en-US" dirty="0" smtClean="0"/>
              <a:t>A new ATLAS document for the 2012 SM tau-tau had-had analysis is now available </a:t>
            </a:r>
          </a:p>
          <a:p>
            <a:pPr>
              <a:buNone/>
            </a:pPr>
            <a:r>
              <a:rPr lang="en-US" b="1" dirty="0" err="1"/>
              <a:t>c</a:t>
            </a:r>
            <a:r>
              <a:rPr lang="en-US" b="1" dirty="0" err="1" smtClean="0"/>
              <a:t>ds</a:t>
            </a:r>
            <a:r>
              <a:rPr lang="en-US" b="1" dirty="0" smtClean="0"/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ATL-COM-PHYS-2012-1202</a:t>
            </a:r>
            <a:endParaRPr lang="en-US" dirty="0" smtClean="0"/>
          </a:p>
          <a:p>
            <a:pPr>
              <a:buNone/>
            </a:pPr>
            <a:r>
              <a:rPr lang="en-US" b="1" dirty="0" err="1"/>
              <a:t>s</a:t>
            </a:r>
            <a:r>
              <a:rPr lang="en-US" b="1" dirty="0" err="1" smtClean="0"/>
              <a:t>vn</a:t>
            </a:r>
            <a:r>
              <a:rPr lang="en-US" b="1" dirty="0" smtClean="0"/>
              <a:t> area:</a:t>
            </a:r>
          </a:p>
          <a:p>
            <a:pPr>
              <a:buNone/>
            </a:pPr>
            <a:r>
              <a:rPr lang="en-US" dirty="0" smtClean="0">
                <a:hlinkClick r:id="rId3"/>
              </a:rPr>
              <a:t>https://svnweb.cern.ch/trac/atlasphys/browser/Physics/Higgs/HSG4/ReOptimized2011/SM_HadHad_ReOptimized2011/branch_2012/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HSG4 convener:</a:t>
            </a:r>
          </a:p>
          <a:p>
            <a:pPr>
              <a:buNone/>
            </a:pPr>
            <a:r>
              <a:rPr lang="en-US" dirty="0" smtClean="0"/>
              <a:t>Trevor </a:t>
            </a:r>
            <a:r>
              <a:rPr lang="en-US" dirty="0" err="1" smtClean="0"/>
              <a:t>Vickey</a:t>
            </a:r>
            <a:r>
              <a:rPr lang="en-US" dirty="0" smtClean="0"/>
              <a:t> is </a:t>
            </a:r>
            <a:r>
              <a:rPr lang="en-US" dirty="0" smtClean="0"/>
              <a:t>substituted </a:t>
            </a:r>
            <a:r>
              <a:rPr lang="en-US" dirty="0" smtClean="0"/>
              <a:t>by </a:t>
            </a:r>
            <a:r>
              <a:rPr lang="en-US" dirty="0" smtClean="0"/>
              <a:t>3 new </a:t>
            </a:r>
            <a:r>
              <a:rPr lang="en-US" dirty="0" smtClean="0"/>
              <a:t>people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Sasha </a:t>
            </a:r>
            <a:r>
              <a:rPr lang="en-US" dirty="0" err="1" smtClean="0"/>
              <a:t>Pranko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Stan Lai</a:t>
            </a:r>
          </a:p>
          <a:p>
            <a:pPr>
              <a:buNone/>
            </a:pPr>
            <a:r>
              <a:rPr lang="en-US" dirty="0" smtClean="0"/>
              <a:t>	Nikos </a:t>
            </a:r>
            <a:r>
              <a:rPr lang="en-US" dirty="0" err="1" smtClean="0"/>
              <a:t>Rompotis</a:t>
            </a:r>
            <a:r>
              <a:rPr lang="en-US" dirty="0" smtClean="0"/>
              <a:t> (MSSM)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77BA-1470-40D9-B2DF-B01DBDD1AEF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Embedded </a:t>
            </a:r>
            <a:r>
              <a:rPr lang="en-US" dirty="0" err="1" smtClean="0"/>
              <a:t>Ζμμ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4953000"/>
          </a:xfrm>
        </p:spPr>
        <p:txBody>
          <a:bodyPr>
            <a:noAutofit/>
          </a:bodyPr>
          <a:lstStyle/>
          <a:p>
            <a:r>
              <a:rPr lang="en-US" sz="1800" dirty="0" smtClean="0">
                <a:hlinkClick r:id="rId2"/>
              </a:rPr>
              <a:t>Embedding Tools</a:t>
            </a:r>
            <a:endParaRPr lang="en-US" sz="18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Old production  is BUGGY</a:t>
            </a:r>
          </a:p>
          <a:p>
            <a:pPr>
              <a:buNone/>
            </a:pPr>
            <a:r>
              <a:rPr lang="en-US" sz="1400" dirty="0" err="1" smtClean="0"/>
              <a:t>group.phys-higgs</a:t>
            </a:r>
            <a:r>
              <a:rPr lang="en-US" sz="1400" dirty="0" smtClean="0"/>
              <a:t>. data12_8TeV.periodXX.</a:t>
            </a:r>
            <a:r>
              <a:rPr lang="en-US" sz="1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DESD_SGLMU</a:t>
            </a:r>
            <a:r>
              <a:rPr lang="en-US" sz="1400" dirty="0" smtClean="0"/>
              <a:t>.pro13.embedding-</a:t>
            </a:r>
            <a:r>
              <a:rPr lang="en-US" sz="1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02-42</a:t>
            </a:r>
            <a:r>
              <a:rPr lang="en-US" sz="1400" dirty="0" smtClean="0"/>
              <a:t>.Ztautau_hh_isol_mfsim_rereco_p1131_EXT0/</a:t>
            </a:r>
          </a:p>
          <a:p>
            <a:pPr>
              <a:buFont typeface="Courier New" pitchFamily="49" charset="0"/>
              <a:buChar char="o"/>
            </a:pPr>
            <a:r>
              <a:rPr lang="en-US" sz="1400" dirty="0" smtClean="0"/>
              <a:t>Input : DESD_SGLMU </a:t>
            </a:r>
          </a:p>
          <a:p>
            <a:pPr>
              <a:buFont typeface="Courier New" pitchFamily="49" charset="0"/>
              <a:buChar char="o"/>
            </a:pPr>
            <a:r>
              <a:rPr lang="en-US" sz="1400" dirty="0" smtClean="0"/>
              <a:t>What is it? </a:t>
            </a:r>
            <a:r>
              <a:rPr lang="en-US" sz="1400" dirty="0" smtClean="0">
                <a:hlinkClick r:id="rId3"/>
              </a:rPr>
              <a:t>https://twiki.cern.ch/twiki/bin/viewauth/AtlasProtected/PerformanceDPD#DESD_SGLMU</a:t>
            </a:r>
            <a:endParaRPr lang="en-US" sz="1400" dirty="0" smtClean="0"/>
          </a:p>
          <a:p>
            <a:pPr>
              <a:buFont typeface="Courier New" pitchFamily="49" charset="0"/>
              <a:buChar char="o"/>
            </a:pPr>
            <a:r>
              <a:rPr lang="en-US" sz="1400" dirty="0" smtClean="0"/>
              <a:t>Periods: A, B</a:t>
            </a:r>
          </a:p>
          <a:p>
            <a:pPr>
              <a:buFont typeface="Courier New" pitchFamily="49" charset="0"/>
              <a:buChar char="o"/>
            </a:pPr>
            <a:r>
              <a:rPr lang="en-US" sz="1400" dirty="0" smtClean="0"/>
              <a:t>Jet multiplicities are wrong</a:t>
            </a:r>
          </a:p>
          <a:p>
            <a:pPr>
              <a:buNone/>
            </a:pPr>
            <a:r>
              <a:rPr lang="en-US" sz="14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New production</a:t>
            </a:r>
          </a:p>
          <a:p>
            <a:pPr>
              <a:buNone/>
            </a:pPr>
            <a:r>
              <a:rPr lang="en-US" sz="1400" dirty="0" smtClean="0"/>
              <a:t>group.phys-higgs.data12_8TeV.periodXX.</a:t>
            </a:r>
            <a:r>
              <a:rPr lang="en-US" sz="14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DESD_ZMUMU.</a:t>
            </a:r>
            <a:r>
              <a:rPr lang="en-US" sz="1400" dirty="0" smtClean="0"/>
              <a:t>pro13.embedding-</a:t>
            </a:r>
            <a:r>
              <a:rPr lang="en-US" sz="14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02-46</a:t>
            </a:r>
            <a:r>
              <a:rPr lang="en-US" sz="1400" dirty="0" smtClean="0"/>
              <a:t>.Ztautau_xx_isol_mfsim_filter_taureco_p1131_EXT0/</a:t>
            </a:r>
          </a:p>
          <a:p>
            <a:pPr>
              <a:buFont typeface="Courier New" pitchFamily="49" charset="0"/>
              <a:buChar char="o"/>
            </a:pPr>
            <a:r>
              <a:rPr lang="en-US" sz="1400" dirty="0" smtClean="0"/>
              <a:t>Started last week</a:t>
            </a:r>
          </a:p>
          <a:p>
            <a:pPr>
              <a:buFont typeface="Courier New" pitchFamily="49" charset="0"/>
              <a:buChar char="o"/>
            </a:pPr>
            <a:r>
              <a:rPr lang="en-US" sz="1400" dirty="0" smtClean="0"/>
              <a:t>New Input: DESD_ZMUMU</a:t>
            </a:r>
          </a:p>
          <a:p>
            <a:pPr>
              <a:buFont typeface="Courier New" pitchFamily="49" charset="0"/>
              <a:buChar char="o"/>
            </a:pPr>
            <a:r>
              <a:rPr lang="en-US" sz="1400" dirty="0" smtClean="0"/>
              <a:t>Periods: A, B, C, D, E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The base on the selection of </a:t>
            </a:r>
            <a:r>
              <a:rPr lang="en-US" sz="1600" dirty="0" err="1" smtClean="0"/>
              <a:t>exactlytwo</a:t>
            </a:r>
            <a:r>
              <a:rPr lang="en-US" sz="1600" dirty="0" smtClean="0"/>
              <a:t> combined </a:t>
            </a:r>
            <a:r>
              <a:rPr lang="en-US" sz="1600" dirty="0" err="1" smtClean="0"/>
              <a:t>muons</a:t>
            </a:r>
            <a:r>
              <a:rPr lang="en-US" sz="1600" dirty="0" smtClean="0"/>
              <a:t> with </a:t>
            </a:r>
            <a:r>
              <a:rPr lang="en-US" sz="1600" dirty="0" err="1" smtClean="0"/>
              <a:t>pT</a:t>
            </a:r>
            <a:r>
              <a:rPr lang="en-US" sz="1600" dirty="0" smtClean="0"/>
              <a:t> 1,2 &gt; 25, 25 </a:t>
            </a:r>
            <a:r>
              <a:rPr lang="en-US" sz="1600" dirty="0" err="1" smtClean="0"/>
              <a:t>GeV</a:t>
            </a:r>
            <a:r>
              <a:rPr lang="en-US" sz="1600" dirty="0" smtClean="0"/>
              <a:t> and M(µµ)&gt;60 </a:t>
            </a:r>
            <a:r>
              <a:rPr lang="en-US" sz="1600" dirty="0" err="1" smtClean="0"/>
              <a:t>GeV</a:t>
            </a:r>
            <a:r>
              <a:rPr lang="en-US" sz="1600" dirty="0" smtClean="0"/>
              <a:t>, triggered with EF_mu18_tight_mu8_EFFS || EF_mu24i_tight from the </a:t>
            </a:r>
            <a:r>
              <a:rPr lang="en-US" sz="1600" b="1" dirty="0" smtClean="0"/>
              <a:t>DESD_ZMUMU</a:t>
            </a:r>
            <a:r>
              <a:rPr lang="en-US" sz="1600" dirty="0" smtClean="0"/>
              <a:t> stream. </a:t>
            </a:r>
          </a:p>
          <a:p>
            <a:pPr>
              <a:buNone/>
            </a:pPr>
            <a:r>
              <a:rPr lang="en-US" sz="1600" dirty="0" smtClean="0"/>
              <a:t>Another set of orthogonal samples with low </a:t>
            </a:r>
            <a:r>
              <a:rPr lang="en-US" sz="1600" dirty="0" err="1" smtClean="0"/>
              <a:t>pT</a:t>
            </a:r>
            <a:r>
              <a:rPr lang="en-US" sz="1600" dirty="0" smtClean="0"/>
              <a:t> 1, 2 &gt;20, 15 </a:t>
            </a:r>
            <a:r>
              <a:rPr lang="en-US" sz="1600" dirty="0" err="1" smtClean="0"/>
              <a:t>GeV</a:t>
            </a:r>
            <a:r>
              <a:rPr lang="en-US" sz="1600" dirty="0" smtClean="0"/>
              <a:t> and M(µμ)&gt;40 </a:t>
            </a:r>
            <a:r>
              <a:rPr lang="en-US" sz="1600" dirty="0" err="1" smtClean="0"/>
              <a:t>GeV</a:t>
            </a:r>
            <a:r>
              <a:rPr lang="en-US" sz="1600" dirty="0" smtClean="0"/>
              <a:t> is produced in parallel from a </a:t>
            </a:r>
            <a:r>
              <a:rPr lang="en-US" sz="1600" b="1" dirty="0" smtClean="0"/>
              <a:t>DESD_SGLMU</a:t>
            </a:r>
            <a:r>
              <a:rPr lang="en-US" sz="1600" dirty="0" smtClean="0"/>
              <a:t> filter with a </a:t>
            </a:r>
            <a:r>
              <a:rPr lang="en-US" sz="1600" dirty="0" err="1" smtClean="0"/>
              <a:t>prescale</a:t>
            </a:r>
            <a:r>
              <a:rPr lang="en-US" sz="1600" dirty="0" smtClean="0"/>
              <a:t> of 3 and has to be weighted with this factor relative to the high </a:t>
            </a:r>
            <a:r>
              <a:rPr lang="en-US" sz="1600" dirty="0" err="1" smtClean="0"/>
              <a:t>pT</a:t>
            </a:r>
            <a:r>
              <a:rPr lang="en-US" sz="1600" dirty="0" smtClean="0"/>
              <a:t> sample.</a:t>
            </a:r>
          </a:p>
          <a:p>
            <a:pPr lvl="1"/>
            <a:r>
              <a:rPr lang="en-US" sz="1200" dirty="0" smtClean="0"/>
              <a:t>Sample for HCP 2012.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The DESD_ZMUMU embedding production has tighter cuts than the DESD_SGLMU one.</a:t>
            </a:r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77BA-1470-40D9-B2DF-B01DBDD1AEF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Embedding: Jet Multiplicity</a:t>
            </a:r>
            <a:endParaRPr lang="en-US" dirty="0"/>
          </a:p>
        </p:txBody>
      </p:sp>
      <p:pic>
        <p:nvPicPr>
          <p:cNvPr id="4" name="Content Placeholder 3" descr="ditau_selection_jets_n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335" y="1386840"/>
            <a:ext cx="3722195" cy="4663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pre_selection_jets_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006" y="1386840"/>
            <a:ext cx="3722194" cy="4663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24000" y="6248400"/>
            <a:ext cx="165487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Di-tau selection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18599" y="6248400"/>
            <a:ext cx="134049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Preselection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C041-4244-4CD3-8544-A91B0A059EB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52800" y="6248400"/>
            <a:ext cx="2312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pT</a:t>
            </a:r>
            <a:r>
              <a:rPr lang="en-US" dirty="0" smtClean="0"/>
              <a:t> &gt; 25 </a:t>
            </a:r>
            <a:r>
              <a:rPr lang="en-US" dirty="0" err="1" smtClean="0"/>
              <a:t>GeV</a:t>
            </a:r>
            <a:r>
              <a:rPr lang="en-US" dirty="0" smtClean="0"/>
              <a:t>,  |η| &lt; 4.5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Embedding: Tau η </a:t>
            </a:r>
            <a:r>
              <a:rPr lang="en-US" baseline="-25000" dirty="0" smtClean="0"/>
              <a:t>@</a:t>
            </a:r>
            <a:r>
              <a:rPr lang="en-US" baseline="-25000" dirty="0" err="1" smtClean="0"/>
              <a:t>di</a:t>
            </a:r>
            <a:r>
              <a:rPr lang="en-US" baseline="-25000" dirty="0" smtClean="0"/>
              <a:t>-tau selection</a:t>
            </a:r>
            <a:endParaRPr lang="en-US" baseline="-25000" dirty="0"/>
          </a:p>
        </p:txBody>
      </p:sp>
      <p:pic>
        <p:nvPicPr>
          <p:cNvPr id="4" name="Content Placeholder 3" descr="ditau_selection_jets_n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335" y="1386840"/>
            <a:ext cx="3722194" cy="4663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pre_selection_jets_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006" y="1386841"/>
            <a:ext cx="3722193" cy="4663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81000" y="6172200"/>
            <a:ext cx="8458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Very similar behaviors, the point 0 is still not well reproduced by the Z-embedded events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C041-4244-4CD3-8544-A91B0A059EB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0" y="2438400"/>
            <a:ext cx="135331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Known issue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2400300" y="3086100"/>
            <a:ext cx="11430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Embedding: MET</a:t>
            </a:r>
            <a:endParaRPr lang="en-US" baseline="-25000" dirty="0"/>
          </a:p>
        </p:txBody>
      </p:sp>
      <p:pic>
        <p:nvPicPr>
          <p:cNvPr id="4" name="Content Placeholder 3" descr="ditau_selection_jets_n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335" y="1143000"/>
            <a:ext cx="3722191" cy="4663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pre_selection_jets_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006" y="1143001"/>
            <a:ext cx="3722190" cy="4663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6096000"/>
            <a:ext cx="3848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Up to MET ~ </a:t>
            </a:r>
            <a:r>
              <a:rPr lang="en-US" sz="1600" dirty="0"/>
              <a:t>7</a:t>
            </a:r>
            <a:r>
              <a:rPr lang="en-US" sz="1600" dirty="0" smtClean="0"/>
              <a:t>0 </a:t>
            </a:r>
            <a:r>
              <a:rPr lang="en-US" sz="1600" dirty="0" err="1" smtClean="0"/>
              <a:t>GeV</a:t>
            </a:r>
            <a:r>
              <a:rPr lang="en-US" sz="1600" dirty="0" smtClean="0"/>
              <a:t> the </a:t>
            </a:r>
            <a:r>
              <a:rPr lang="en-US" sz="1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old</a:t>
            </a:r>
            <a:r>
              <a:rPr lang="en-US" sz="1600" dirty="0" smtClean="0"/>
              <a:t> embedding and</a:t>
            </a:r>
          </a:p>
          <a:p>
            <a:r>
              <a:rPr lang="en-US" sz="1600" dirty="0" err="1" smtClean="0"/>
              <a:t>AlpGen</a:t>
            </a:r>
            <a:r>
              <a:rPr lang="en-US" sz="1600" dirty="0" smtClean="0"/>
              <a:t> are in agreement within 15%</a:t>
            </a:r>
            <a:r>
              <a:rPr lang="en-US" sz="1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 2"/>
              </a:rPr>
              <a:t></a:t>
            </a:r>
            <a:endParaRPr lang="en-US" sz="1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6096000"/>
            <a:ext cx="3940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trend for the </a:t>
            </a:r>
            <a:r>
              <a:rPr lang="en-US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new</a:t>
            </a:r>
            <a:r>
              <a:rPr lang="en-US" dirty="0" smtClean="0"/>
              <a:t> embedding:</a:t>
            </a:r>
          </a:p>
          <a:p>
            <a:r>
              <a:rPr lang="en-US" dirty="0" smtClean="0"/>
              <a:t>MET is not well-described at high values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5638800"/>
            <a:ext cx="165487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Di-tau selection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89999" y="5638800"/>
            <a:ext cx="134049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Preselection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C041-4244-4CD3-8544-A91B0A059EB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Results</a:t>
            </a:r>
            <a:endParaRPr lang="en-US" dirty="0"/>
          </a:p>
        </p:txBody>
      </p:sp>
      <p:pic>
        <p:nvPicPr>
          <p:cNvPr id="5" name="Content Placeholder 4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1194458"/>
            <a:ext cx="7772398" cy="5434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77BA-1470-40D9-B2DF-B01DBDD1AEF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 soon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Urgent and still open </a:t>
            </a:r>
            <a:r>
              <a:rPr lang="en-US" dirty="0" smtClean="0"/>
              <a:t>issues:</a:t>
            </a:r>
            <a:endParaRPr lang="en-US" dirty="0" smtClean="0"/>
          </a:p>
          <a:p>
            <a:r>
              <a:rPr lang="en-US" dirty="0" smtClean="0"/>
              <a:t>Full embedding production and validation</a:t>
            </a:r>
          </a:p>
          <a:p>
            <a:r>
              <a:rPr lang="en-US" dirty="0" smtClean="0"/>
              <a:t>Finalization of the trigger </a:t>
            </a:r>
            <a:r>
              <a:rPr lang="en-US" dirty="0" err="1" smtClean="0"/>
              <a:t>parametrization</a:t>
            </a:r>
            <a:r>
              <a:rPr lang="en-US" dirty="0" smtClean="0"/>
              <a:t> for the embedded </a:t>
            </a:r>
            <a:r>
              <a:rPr lang="en-US" dirty="0" smtClean="0"/>
              <a:t>events</a:t>
            </a:r>
          </a:p>
          <a:p>
            <a:r>
              <a:rPr lang="en-US" dirty="0" smtClean="0"/>
              <a:t>Embedding </a:t>
            </a:r>
            <a:r>
              <a:rPr lang="en-US" dirty="0" err="1" smtClean="0"/>
              <a:t>systematics</a:t>
            </a:r>
            <a:r>
              <a:rPr lang="en-US" dirty="0" smtClean="0"/>
              <a:t> samples are absent</a:t>
            </a:r>
            <a:endParaRPr lang="en-US" dirty="0" smtClean="0"/>
          </a:p>
          <a:p>
            <a:r>
              <a:rPr lang="en-US" dirty="0" smtClean="0"/>
              <a:t>Tau ID and tau trigger SF for period E</a:t>
            </a:r>
          </a:p>
          <a:p>
            <a:r>
              <a:rPr lang="en-US" dirty="0" smtClean="0"/>
              <a:t>Tau FRs and SFs for all periods</a:t>
            </a:r>
          </a:p>
          <a:p>
            <a:r>
              <a:rPr lang="en-US" dirty="0" smtClean="0"/>
              <a:t>Final recommendations for the </a:t>
            </a:r>
            <a:r>
              <a:rPr lang="en-US" dirty="0" err="1" smtClean="0"/>
              <a:t>Hetwig</a:t>
            </a:r>
            <a:r>
              <a:rPr lang="en-US" dirty="0" smtClean="0"/>
              <a:t> bug</a:t>
            </a:r>
          </a:p>
          <a:p>
            <a:r>
              <a:rPr lang="en-US" dirty="0" smtClean="0"/>
              <a:t>Decide the QCD shape method (current is the </a:t>
            </a:r>
            <a:r>
              <a:rPr lang="en-US" dirty="0" err="1" smtClean="0"/>
              <a:t>notOS</a:t>
            </a:r>
            <a:r>
              <a:rPr lang="en-US" dirty="0" smtClean="0"/>
              <a:t> events QCD model)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77BA-1470-40D9-B2DF-B01DBDD1AEF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from 2011</a:t>
            </a:r>
            <a:endParaRPr lang="en-US" dirty="0"/>
          </a:p>
        </p:txBody>
      </p:sp>
      <p:pic>
        <p:nvPicPr>
          <p:cNvPr id="5" name="Content Placeholder 4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73" y="1295400"/>
            <a:ext cx="551282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77BA-1470-40D9-B2DF-B01DBDD1AEF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81600" y="1600200"/>
            <a:ext cx="3657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Expected and observed exclusion limits for neutral Higgs boson production in the SM as </a:t>
            </a:r>
            <a:r>
              <a:rPr lang="en-US" dirty="0" smtClean="0"/>
              <a:t>a function </a:t>
            </a:r>
            <a:r>
              <a:rPr lang="en-US" dirty="0" smtClean="0"/>
              <a:t>of </a:t>
            </a:r>
            <a:r>
              <a:rPr lang="en-US" dirty="0" err="1" smtClean="0"/>
              <a:t>mH</a:t>
            </a:r>
            <a:r>
              <a:rPr lang="en-US" dirty="0" smtClean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region above the solid limit curve is excluded at the 95% </a:t>
            </a:r>
            <a:r>
              <a:rPr lang="en-US" dirty="0" smtClean="0"/>
              <a:t>confidence </a:t>
            </a:r>
            <a:r>
              <a:rPr lang="en-US" dirty="0" smtClean="0"/>
              <a:t>level.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expected </a:t>
            </a:r>
            <a:r>
              <a:rPr lang="en-US" dirty="0" smtClean="0"/>
              <a:t>limit in CLs is shown as the black dashed line.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horizontal dashed line represents the </a:t>
            </a:r>
            <a:r>
              <a:rPr lang="en-US" dirty="0" smtClean="0"/>
              <a:t>SM Higgs </a:t>
            </a:r>
            <a:r>
              <a:rPr lang="en-US" dirty="0" smtClean="0"/>
              <a:t>production rate.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0" y="5867400"/>
            <a:ext cx="2559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ATL-COM-PHYS-2012-166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4400" dirty="0" smtClean="0"/>
              <a:t>We have the following schedule: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sz="2600" dirty="0" smtClean="0"/>
              <a:t>Technical Stop - September 17</a:t>
            </a:r>
          </a:p>
          <a:p>
            <a:pPr lvl="1"/>
            <a:endParaRPr lang="en-US" dirty="0" smtClean="0"/>
          </a:p>
          <a:p>
            <a:pPr lvl="1"/>
            <a:r>
              <a:rPr lang="en-US" sz="3200" dirty="0" smtClean="0"/>
              <a:t>Full blinded draft to EB board Oct. 1</a:t>
            </a:r>
          </a:p>
          <a:p>
            <a:pPr lvl="1"/>
            <a:endParaRPr lang="en-US" dirty="0" smtClean="0"/>
          </a:p>
          <a:p>
            <a:pPr lvl="1"/>
            <a:r>
              <a:rPr lang="en-US" sz="3800" dirty="0" smtClean="0"/>
              <a:t>Full blinded draft to Higgs WG Oct. </a:t>
            </a:r>
            <a:r>
              <a:rPr lang="en-US" sz="3800" dirty="0" smtClean="0"/>
              <a:t>8</a:t>
            </a:r>
            <a:r>
              <a:rPr lang="en-US" dirty="0" smtClean="0"/>
              <a:t>	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←</a:t>
            </a:r>
            <a:endParaRPr lang="en-U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dirty="0" smtClean="0"/>
          </a:p>
          <a:p>
            <a:pPr lvl="1"/>
            <a:r>
              <a:rPr lang="en-US" sz="3200" dirty="0" smtClean="0"/>
              <a:t>Higgs WG approval to </a:t>
            </a:r>
            <a:r>
              <a:rPr lang="en-US" sz="3200" dirty="0" err="1" smtClean="0"/>
              <a:t>unblind</a:t>
            </a:r>
            <a:r>
              <a:rPr lang="en-US" sz="3200" dirty="0" smtClean="0"/>
              <a:t> Oct. 12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Higgs WG </a:t>
            </a:r>
            <a:r>
              <a:rPr lang="en-US" dirty="0" err="1" smtClean="0"/>
              <a:t>unblinded</a:t>
            </a:r>
            <a:r>
              <a:rPr lang="en-US" dirty="0" smtClean="0"/>
              <a:t> approval Oct. 18</a:t>
            </a:r>
          </a:p>
          <a:p>
            <a:pPr lvl="1"/>
            <a:endParaRPr lang="en-US" dirty="0" smtClean="0"/>
          </a:p>
          <a:p>
            <a:pPr lvl="1"/>
            <a:r>
              <a:rPr lang="en-US" sz="2600" dirty="0" smtClean="0"/>
              <a:t>ATLAS circulation  Oct. 19</a:t>
            </a:r>
          </a:p>
          <a:p>
            <a:pPr lvl="1"/>
            <a:endParaRPr lang="en-US" dirty="0" smtClean="0"/>
          </a:p>
          <a:p>
            <a:pPr lvl="1"/>
            <a:r>
              <a:rPr lang="en-US" sz="2200" dirty="0" smtClean="0"/>
              <a:t>HCP Japan </a:t>
            </a:r>
            <a:r>
              <a:rPr lang="en-US" sz="2200" dirty="0" smtClean="0"/>
              <a:t>- November 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77BA-1470-40D9-B2DF-B01DBDD1AEF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6096000"/>
            <a:ext cx="476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Meetings: </a:t>
            </a:r>
            <a:r>
              <a:rPr lang="en-US" dirty="0" smtClean="0"/>
              <a:t>twice per week on Monday and Friday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umi2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8600"/>
            <a:ext cx="7581900" cy="5448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8" name="Straight Connector 7"/>
          <p:cNvCxnSpPr/>
          <p:nvPr/>
        </p:nvCxnSpPr>
        <p:spPr>
          <a:xfrm rot="10800000">
            <a:off x="2133600" y="2209800"/>
            <a:ext cx="51054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686300" y="2476500"/>
            <a:ext cx="4114800" cy="53340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00259" y="304800"/>
            <a:ext cx="1591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Analyzed (GRL)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403076" y="457200"/>
            <a:ext cx="1359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n the tapes</a:t>
            </a:r>
            <a:endParaRPr lang="en-US" dirty="0"/>
          </a:p>
        </p:txBody>
      </p:sp>
      <p:cxnSp>
        <p:nvCxnSpPr>
          <p:cNvPr id="22" name="Straight Connector 21"/>
          <p:cNvCxnSpPr>
            <a:stCxn id="21" idx="1"/>
          </p:cNvCxnSpPr>
          <p:nvPr/>
        </p:nvCxnSpPr>
        <p:spPr>
          <a:xfrm rot="10800000" flipV="1">
            <a:off x="6937482" y="641866"/>
            <a:ext cx="465594" cy="4234934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3400" y="762000"/>
            <a:ext cx="652743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77BA-1470-40D9-B2DF-B01DBDD1AEF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umi2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8600"/>
            <a:ext cx="7581900" cy="5448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8" name="Straight Connector 7"/>
          <p:cNvCxnSpPr/>
          <p:nvPr/>
        </p:nvCxnSpPr>
        <p:spPr>
          <a:xfrm rot="10800000">
            <a:off x="1981200" y="2743200"/>
            <a:ext cx="51054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581400" y="2438400"/>
            <a:ext cx="3886200" cy="68580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152900" y="2400300"/>
            <a:ext cx="4114800" cy="68580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42355" y="457200"/>
            <a:ext cx="100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analyzed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232955" y="304800"/>
            <a:ext cx="113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processed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403076" y="457200"/>
            <a:ext cx="1359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n the tapes</a:t>
            </a:r>
            <a:endParaRPr lang="en-US" dirty="0"/>
          </a:p>
        </p:txBody>
      </p:sp>
      <p:cxnSp>
        <p:nvCxnSpPr>
          <p:cNvPr id="22" name="Straight Connector 21"/>
          <p:cNvCxnSpPr>
            <a:stCxn id="21" idx="1"/>
          </p:cNvCxnSpPr>
          <p:nvPr/>
        </p:nvCxnSpPr>
        <p:spPr>
          <a:xfrm rot="10800000" flipV="1">
            <a:off x="6937482" y="641866"/>
            <a:ext cx="465594" cy="4234934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3400" y="762000"/>
            <a:ext cx="652743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77BA-1470-40D9-B2DF-B01DBDD1AEF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Triggers</a:t>
            </a:r>
            <a:endParaRPr lang="en-US" dirty="0"/>
          </a:p>
        </p:txBody>
      </p:sp>
      <p:pic>
        <p:nvPicPr>
          <p:cNvPr id="4" name="Content Placeholder 3" descr="2012trigger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88890"/>
            <a:ext cx="8229600" cy="3635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895600" y="3158164"/>
            <a:ext cx="3048000" cy="30480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57800" y="1371600"/>
            <a:ext cx="33607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Primary trigger for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he double-hadronic  tau analyses</a:t>
            </a:r>
          </a:p>
          <a:p>
            <a:pPr algn="ctr"/>
            <a:r>
              <a:rPr lang="en-US" dirty="0"/>
              <a:t>i</a:t>
            </a:r>
            <a:r>
              <a:rPr lang="en-US" dirty="0" smtClean="0"/>
              <a:t>n 2012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5372100" y="2095500"/>
            <a:ext cx="990600" cy="91440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77BA-1470-40D9-B2DF-B01DBDD1AEF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Di-tau trigger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3119735"/>
            <a:ext cx="536095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nn-NO" sz="2400" dirty="0" smtClean="0">
                <a:effectLst/>
              </a:rPr>
              <a:t>EF_tau29Ti_medium1_tau20Ti_medium1</a:t>
            </a:r>
            <a:endParaRPr lang="en-US" sz="24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191000"/>
            <a:ext cx="1880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eading tau</a:t>
            </a:r>
          </a:p>
          <a:p>
            <a:r>
              <a:rPr lang="en-US" dirty="0" err="1" smtClean="0"/>
              <a:t>pT</a:t>
            </a:r>
            <a:r>
              <a:rPr lang="en-US" dirty="0" smtClean="0"/>
              <a:t> threshold at EF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4419600"/>
            <a:ext cx="1880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subleading</a:t>
            </a:r>
            <a:r>
              <a:rPr lang="en-US" dirty="0" smtClean="0"/>
              <a:t> tau</a:t>
            </a:r>
          </a:p>
          <a:p>
            <a:r>
              <a:rPr lang="en-US" dirty="0" err="1" smtClean="0"/>
              <a:t>pT</a:t>
            </a:r>
            <a:r>
              <a:rPr lang="en-US" dirty="0" smtClean="0"/>
              <a:t> threshold at EF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5105400"/>
            <a:ext cx="125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L1 isolation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5638800"/>
            <a:ext cx="1929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  (higher) </a:t>
            </a:r>
          </a:p>
          <a:p>
            <a:r>
              <a:rPr lang="en-US" dirty="0" err="1" smtClean="0"/>
              <a:t>pT</a:t>
            </a:r>
            <a:r>
              <a:rPr lang="en-US" dirty="0" smtClean="0"/>
              <a:t> threshold  at L1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5410200"/>
            <a:ext cx="1445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 BDT tau ID</a:t>
            </a:r>
          </a:p>
          <a:p>
            <a:r>
              <a:rPr lang="en-US" dirty="0" smtClean="0"/>
              <a:t>requirement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51533" y="4267200"/>
            <a:ext cx="1413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</a:t>
            </a:r>
            <a:r>
              <a:rPr lang="en-US" dirty="0" smtClean="0">
                <a:latin typeface="Calibri"/>
              </a:rPr>
              <a:t>≤ tracks ≤ </a:t>
            </a:r>
            <a:r>
              <a:rPr lang="en-US" dirty="0" smtClean="0"/>
              <a:t>4</a:t>
            </a:r>
          </a:p>
          <a:p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 err="1" smtClean="0"/>
              <a:t>δR</a:t>
            </a:r>
            <a:r>
              <a:rPr lang="en-US" dirty="0" smtClean="0"/>
              <a:t> &lt;0.2</a:t>
            </a:r>
            <a:endParaRPr lang="en-US" dirty="0"/>
          </a:p>
        </p:txBody>
      </p:sp>
      <p:cxnSp>
        <p:nvCxnSpPr>
          <p:cNvPr id="11" name="Straight Connector 10"/>
          <p:cNvCxnSpPr>
            <a:endCxn id="5" idx="0"/>
          </p:cNvCxnSpPr>
          <p:nvPr/>
        </p:nvCxnSpPr>
        <p:spPr>
          <a:xfrm rot="10800000" flipV="1">
            <a:off x="1244834" y="3429000"/>
            <a:ext cx="1422167" cy="76200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600200" y="4419600"/>
            <a:ext cx="2209800" cy="38100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2552700" y="4000500"/>
            <a:ext cx="1676400" cy="68580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686301" y="4000500"/>
            <a:ext cx="990599" cy="1588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5524502" y="4152899"/>
            <a:ext cx="1904997" cy="609601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6781801" y="3581399"/>
            <a:ext cx="838201" cy="685802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81400" y="2362200"/>
            <a:ext cx="475950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L2_tau29Ti_medium1_tau20T20i_medium1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6595753" y="1676400"/>
            <a:ext cx="181280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L1_2TAU11I_TAU15</a:t>
            </a:r>
            <a:endParaRPr lang="en-US" sz="1600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77BA-1470-40D9-B2DF-B01DBDD1AEF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Scale Factors</a:t>
            </a:r>
            <a:endParaRPr lang="en-US" dirty="0"/>
          </a:p>
        </p:txBody>
      </p:sp>
      <p:pic>
        <p:nvPicPr>
          <p:cNvPr id="4" name="Content Placeholder 3" descr="2012-trig-S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71834"/>
            <a:ext cx="8229600" cy="2819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33400" y="5105400"/>
            <a:ext cx="807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dirty="0" smtClean="0"/>
              <a:t> So far, data periods A-B have been use for</a:t>
            </a:r>
            <a:r>
              <a:rPr lang="en-US" dirty="0"/>
              <a:t> </a:t>
            </a:r>
            <a:r>
              <a:rPr lang="en-US" dirty="0" smtClean="0"/>
              <a:t>the trigger SF measurements.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 SFs</a:t>
            </a:r>
            <a:r>
              <a:rPr lang="en-US" dirty="0"/>
              <a:t> </a:t>
            </a:r>
            <a:r>
              <a:rPr lang="en-US" dirty="0" smtClean="0"/>
              <a:t>should</a:t>
            </a:r>
            <a:r>
              <a:rPr lang="en-US" dirty="0"/>
              <a:t> </a:t>
            </a:r>
            <a:r>
              <a:rPr lang="en-US" dirty="0" smtClean="0"/>
              <a:t>be updated using the full dataset</a:t>
            </a:r>
            <a:r>
              <a:rPr lang="en-US" dirty="0"/>
              <a:t> </a:t>
            </a:r>
            <a:r>
              <a:rPr lang="en-US" dirty="0" smtClean="0"/>
              <a:t>(B-D) and add new SF for period E, separately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, ID score,  prongs, e-Veto </a:t>
            </a:r>
            <a:r>
              <a:rPr lang="en-US" dirty="0" err="1" smtClean="0"/>
              <a:t>parametrization</a:t>
            </a:r>
            <a:r>
              <a:rPr lang="en-US" dirty="0" smtClean="0"/>
              <a:t> 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eta parameterization too: Barrel </a:t>
            </a:r>
            <a:r>
              <a:rPr lang="en-US" dirty="0" smtClean="0"/>
              <a:t>and End-Cap separately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77BA-1470-40D9-B2DF-B01DBDD1AEF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0" y="4495800"/>
            <a:ext cx="178619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dirty="0" smtClean="0"/>
              <a:t>au20 / BDT tight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89936" y="4507468"/>
            <a:ext cx="178619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tau29 / BDT tight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Tau </a:t>
            </a:r>
            <a:r>
              <a:rPr lang="en-US" dirty="0" err="1" smtClean="0"/>
              <a:t>reco+id</a:t>
            </a:r>
            <a:endParaRPr lang="en-US" dirty="0"/>
          </a:p>
        </p:txBody>
      </p:sp>
      <p:pic>
        <p:nvPicPr>
          <p:cNvPr id="4" name="Content Placeholder 3" descr="2012-tau-se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143000"/>
            <a:ext cx="4932728" cy="4221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" y="5955268"/>
            <a:ext cx="3814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r>
              <a:rPr lang="en-US" dirty="0" smtClean="0"/>
              <a:t> New track counting in  0.2 &lt; </a:t>
            </a:r>
            <a:r>
              <a:rPr lang="en-US" dirty="0" err="1" smtClean="0"/>
              <a:t>δR</a:t>
            </a:r>
            <a:r>
              <a:rPr lang="en-US" dirty="0" smtClean="0"/>
              <a:t> &lt; 0.6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5602069"/>
            <a:ext cx="37101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 QCD jet fakes</a:t>
            </a:r>
          </a:p>
          <a:p>
            <a:r>
              <a:rPr lang="en-US" dirty="0" smtClean="0"/>
              <a:t>Track multiplicity templates for 2D fit: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QCD background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Zττ</a:t>
            </a:r>
            <a:r>
              <a:rPr lang="en-US" dirty="0" smtClean="0"/>
              <a:t> background</a:t>
            </a:r>
            <a:endParaRPr lang="en-US" dirty="0"/>
          </a:p>
        </p:txBody>
      </p:sp>
      <p:cxnSp>
        <p:nvCxnSpPr>
          <p:cNvPr id="7" name="Straight Connector 6"/>
          <p:cNvCxnSpPr>
            <a:endCxn id="5" idx="3"/>
          </p:cNvCxnSpPr>
          <p:nvPr/>
        </p:nvCxnSpPr>
        <p:spPr>
          <a:xfrm rot="10800000" flipV="1">
            <a:off x="4271900" y="5791199"/>
            <a:ext cx="985905" cy="394902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5" idx="3"/>
          </p:cNvCxnSpPr>
          <p:nvPr/>
        </p:nvCxnSpPr>
        <p:spPr>
          <a:xfrm rot="10800000" flipV="1">
            <a:off x="4271900" y="6095999"/>
            <a:ext cx="985905" cy="90102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86600" y="6260068"/>
            <a:ext cx="147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normalization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77BA-1470-40D9-B2DF-B01DBDD1AEF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48400" y="1905000"/>
            <a:ext cx="2377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Applying a new</a:t>
            </a:r>
          </a:p>
          <a:p>
            <a:r>
              <a:rPr lang="en-US" dirty="0" smtClean="0"/>
              <a:t>Track Counting Method</a:t>
            </a:r>
            <a:endParaRPr lang="en-US" dirty="0"/>
          </a:p>
        </p:txBody>
      </p:sp>
      <p:cxnSp>
        <p:nvCxnSpPr>
          <p:cNvPr id="11" name="Straight Connector 10"/>
          <p:cNvCxnSpPr>
            <a:endCxn id="10" idx="1"/>
          </p:cNvCxnSpPr>
          <p:nvPr/>
        </p:nvCxnSpPr>
        <p:spPr>
          <a:xfrm>
            <a:off x="4648200" y="2209800"/>
            <a:ext cx="1600200" cy="18366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48400" y="3810000"/>
            <a:ext cx="210666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pT</a:t>
            </a:r>
            <a:r>
              <a:rPr lang="en-US" dirty="0" smtClean="0"/>
              <a:t> lead &gt; 40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err="1" smtClean="0"/>
              <a:t>pT</a:t>
            </a:r>
            <a:r>
              <a:rPr lang="en-US" dirty="0" smtClean="0"/>
              <a:t> </a:t>
            </a:r>
            <a:r>
              <a:rPr lang="en-US" dirty="0" err="1" smtClean="0"/>
              <a:t>sublead</a:t>
            </a:r>
            <a:r>
              <a:rPr lang="en-US" dirty="0" smtClean="0"/>
              <a:t> &gt; 25 </a:t>
            </a:r>
            <a:r>
              <a:rPr lang="en-US" dirty="0" err="1" smtClean="0"/>
              <a:t>GeV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1042</Words>
  <Application>Microsoft Office PowerPoint</Application>
  <PresentationFormat>On-screen Show (4:3)</PresentationFormat>
  <Paragraphs>236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Riunione ATLAS Pisa</vt:lpstr>
      <vt:lpstr>News</vt:lpstr>
      <vt:lpstr>Plans </vt:lpstr>
      <vt:lpstr>Slide 4</vt:lpstr>
      <vt:lpstr>Slide 5</vt:lpstr>
      <vt:lpstr>2012 Triggers</vt:lpstr>
      <vt:lpstr>Di-tau trigger</vt:lpstr>
      <vt:lpstr>Trigger Scale Factors</vt:lpstr>
      <vt:lpstr>Tau reco+id</vt:lpstr>
      <vt:lpstr>Event Selection</vt:lpstr>
      <vt:lpstr>Selection Flow-Chart</vt:lpstr>
      <vt:lpstr>Preselection</vt:lpstr>
      <vt:lpstr>VBF category</vt:lpstr>
      <vt:lpstr>Boosted category</vt:lpstr>
      <vt:lpstr>Extended Track Counting</vt:lpstr>
      <vt:lpstr>Track Multiplicity Fit</vt:lpstr>
      <vt:lpstr>Track-Fit Templates</vt:lpstr>
      <vt:lpstr>QCD Shape</vt:lpstr>
      <vt:lpstr>Z τ τ </vt:lpstr>
      <vt:lpstr>Embedded Ζμμ</vt:lpstr>
      <vt:lpstr>Embedding: Jet Multiplicity</vt:lpstr>
      <vt:lpstr>Embedding: Tau η @di-tau selection</vt:lpstr>
      <vt:lpstr>Embedding: MET</vt:lpstr>
      <vt:lpstr>Some Results</vt:lpstr>
      <vt:lpstr>To do soon</vt:lpstr>
      <vt:lpstr>Recap from 2011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zenon</dc:creator>
  <cp:lastModifiedBy>zenon</cp:lastModifiedBy>
  <cp:revision>53</cp:revision>
  <dcterms:created xsi:type="dcterms:W3CDTF">2012-10-02T12:08:44Z</dcterms:created>
  <dcterms:modified xsi:type="dcterms:W3CDTF">2012-10-03T09:52:38Z</dcterms:modified>
</cp:coreProperties>
</file>