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3" r:id="rId3"/>
    <p:sldId id="348" r:id="rId4"/>
    <p:sldId id="316" r:id="rId5"/>
    <p:sldId id="331" r:id="rId6"/>
    <p:sldId id="345" r:id="rId7"/>
    <p:sldId id="347" r:id="rId8"/>
    <p:sldId id="346" r:id="rId9"/>
    <p:sldId id="344" r:id="rId10"/>
    <p:sldId id="335" r:id="rId1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2600FF"/>
    <a:srgbClr val="CCFFFF"/>
    <a:srgbClr val="FF510B"/>
    <a:srgbClr val="FFFF00"/>
    <a:srgbClr val="F3F3F3"/>
    <a:srgbClr val="00FF00"/>
    <a:srgbClr val="FF9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830" autoAdjust="0"/>
  </p:normalViewPr>
  <p:slideViewPr>
    <p:cSldViewPr snapToObjects="1">
      <p:cViewPr varScale="1">
        <p:scale>
          <a:sx n="55" d="100"/>
          <a:sy n="55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906A4D5-3633-4B98-BD01-2CF67D646164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D70D321-3564-4CA0-B0F8-5FDE5463D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19748E8-8E55-4ABE-A4C4-A70675B58E88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9A19F20-2DCF-43D5-8075-F5110D55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9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>
            <a:lvl1pPr>
              <a:defRPr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1" y="154180"/>
            <a:ext cx="8534399" cy="609600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8425"/>
            <a:ext cx="1371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1663" y="6448425"/>
            <a:ext cx="2133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5338568-C2A8-461D-A76D-3DB77896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FTK Meeting 12/9/08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Mark Neubauer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16F3F70-9AA7-4CFF-9683-4A17DA5E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6209936" cy="1770786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ea typeface="Chalkboard" charset="0"/>
              </a:rPr>
              <a:t>Status of FTK</a:t>
            </a:r>
            <a:br>
              <a:rPr lang="en-US" sz="6000" dirty="0" smtClean="0">
                <a:ea typeface="Chalkboard" charset="0"/>
              </a:rPr>
            </a:br>
            <a:r>
              <a:rPr lang="en-US" sz="6000" dirty="0" smtClean="0">
                <a:ea typeface="Chalkboard" charset="0"/>
              </a:rPr>
              <a:t>&amp; requests 2013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1828800" y="6043850"/>
            <a:ext cx="5029200" cy="6096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Paola </a:t>
            </a:r>
            <a:r>
              <a:rPr lang="en-US" sz="1800" dirty="0" err="1" smtClean="0">
                <a:solidFill>
                  <a:srgbClr val="000000"/>
                </a:solidFill>
                <a:latin typeface="Trebuchet MS" pitchFamily="34" charset="0"/>
              </a:rPr>
              <a:t>Giannetti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, INFN Pisa, for the FTK Group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ATLAS Italia, Sep 5, 2012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2450" y="1846986"/>
            <a:ext cx="3230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Status </a:t>
            </a:r>
            <a:r>
              <a:rPr lang="en-US" sz="2400" dirty="0" smtClean="0">
                <a:solidFill>
                  <a:schemeClr val="bg1"/>
                </a:solidFill>
              </a:rPr>
              <a:t>of FTK  work</a:t>
            </a:r>
            <a:endParaRPr lang="en-US" sz="2400" dirty="0">
              <a:solidFill>
                <a:schemeClr val="bg1"/>
              </a:solidFill>
            </a:endParaRP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IMOU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1000" y="3614918"/>
            <a:ext cx="8762999" cy="224676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600FF"/>
                </a:solidFill>
              </a:rPr>
              <a:t>NEWS</a:t>
            </a:r>
            <a:r>
              <a:rPr lang="en-US" sz="2000" dirty="0" smtClean="0">
                <a:solidFill>
                  <a:schemeClr val="bg1"/>
                </a:solidFill>
              </a:rPr>
              <a:t> &amp; Future steps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 TDR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with tested prototypes </a:t>
            </a:r>
            <a:r>
              <a:rPr lang="en-US" sz="2000" b="1" dirty="0" smtClean="0">
                <a:solidFill>
                  <a:schemeClr val="bg1"/>
                </a:solidFill>
              </a:rPr>
              <a:t>June 2013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600FF"/>
                </a:solidFill>
              </a:rPr>
              <a:t>  University of Geneva </a:t>
            </a:r>
            <a:r>
              <a:rPr lang="en-US" sz="2000" b="1" dirty="0" smtClean="0">
                <a:solidFill>
                  <a:srgbClr val="FF0000"/>
                </a:solidFill>
              </a:rPr>
              <a:t>joined</a:t>
            </a:r>
            <a:r>
              <a:rPr lang="en-US" sz="2000" b="1" dirty="0" smtClean="0">
                <a:solidFill>
                  <a:schemeClr val="bg1"/>
                </a:solidFill>
              </a:rPr>
              <a:t> FTK. Integration/</a:t>
            </a:r>
            <a:r>
              <a:rPr lang="en-US" sz="2000" b="1" dirty="0" err="1" smtClean="0">
                <a:solidFill>
                  <a:schemeClr val="bg1"/>
                </a:solidFill>
              </a:rPr>
              <a:t>commis</a:t>
            </a:r>
            <a:r>
              <a:rPr lang="en-US" sz="2000" b="1" dirty="0" smtClean="0">
                <a:solidFill>
                  <a:schemeClr val="bg1"/>
                </a:solidFill>
              </a:rPr>
              <a:t>./</a:t>
            </a:r>
            <a:r>
              <a:rPr lang="en-US" sz="2000" b="1" dirty="0" smtClean="0">
                <a:solidFill>
                  <a:srgbClr val="FF0000"/>
                </a:solidFill>
              </a:rPr>
              <a:t>LAMB</a:t>
            </a:r>
            <a:r>
              <a:rPr lang="en-US" sz="2000" b="1" dirty="0" smtClean="0">
                <a:solidFill>
                  <a:schemeClr val="bg1"/>
                </a:solidFill>
              </a:rPr>
              <a:t> project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2600FF"/>
                </a:solidFill>
              </a:rPr>
              <a:t>LPNHE</a:t>
            </a:r>
            <a:r>
              <a:rPr lang="en-US" sz="2000" b="1" dirty="0" smtClean="0">
                <a:solidFill>
                  <a:schemeClr val="bg1"/>
                </a:solidFill>
              </a:rPr>
              <a:t> and </a:t>
            </a:r>
            <a:r>
              <a:rPr lang="en-US" sz="2000" b="1" dirty="0" smtClean="0">
                <a:solidFill>
                  <a:srgbClr val="2600FF"/>
                </a:solidFill>
              </a:rPr>
              <a:t>University of </a:t>
            </a:r>
            <a:r>
              <a:rPr lang="en-US" sz="2000" b="1" dirty="0" err="1" smtClean="0">
                <a:solidFill>
                  <a:srgbClr val="2600FF"/>
                </a:solidFill>
              </a:rPr>
              <a:t>Tessaloniki</a:t>
            </a:r>
            <a:r>
              <a:rPr lang="en-US" sz="2000" b="1" dirty="0" smtClean="0">
                <a:solidFill>
                  <a:srgbClr val="2600FF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show interest – will sign IMOU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2600FF"/>
                </a:solidFill>
              </a:rPr>
              <a:t>Heidelberg</a:t>
            </a:r>
            <a:r>
              <a:rPr lang="en-US" sz="2000" b="1" dirty="0" smtClean="0">
                <a:solidFill>
                  <a:schemeClr val="bg1"/>
                </a:solidFill>
              </a:rPr>
              <a:t> got few funds (25 </a:t>
            </a:r>
            <a:r>
              <a:rPr lang="en-US" sz="2000" b="1" dirty="0" err="1" smtClean="0">
                <a:solidFill>
                  <a:schemeClr val="bg1"/>
                </a:solidFill>
              </a:rPr>
              <a:t>keuros</a:t>
            </a:r>
            <a:r>
              <a:rPr lang="en-US" sz="2000" b="1" dirty="0" smtClean="0">
                <a:solidFill>
                  <a:schemeClr val="bg1"/>
                </a:solidFill>
              </a:rPr>
              <a:t> x 4 years)- will sign the IMOU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FTK  IAPP project </a:t>
            </a:r>
            <a:r>
              <a:rPr lang="en-US" sz="2000" b="1" dirty="0" smtClean="0">
                <a:solidFill>
                  <a:srgbClr val="FF0000"/>
                </a:solidFill>
              </a:rPr>
              <a:t>negotiated</a:t>
            </a:r>
            <a:r>
              <a:rPr lang="en-US" sz="2000" b="1" dirty="0" smtClean="0">
                <a:solidFill>
                  <a:schemeClr val="bg1"/>
                </a:solidFill>
              </a:rPr>
              <a:t>@FP7 </a:t>
            </a:r>
            <a:r>
              <a:rPr lang="en-US" sz="2000" b="1" dirty="0" smtClean="0">
                <a:solidFill>
                  <a:schemeClr val="bg1"/>
                </a:solidFill>
              </a:rPr>
              <a:t>- manpower support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CAEN</a:t>
            </a:r>
            <a:r>
              <a:rPr lang="en-US" sz="2000" b="1" dirty="0" smtClean="0">
                <a:solidFill>
                  <a:schemeClr val="bg1"/>
                </a:solidFill>
              </a:rPr>
              <a:t>  &amp; </a:t>
            </a:r>
            <a:r>
              <a:rPr lang="en-US" sz="2000" b="1" dirty="0" smtClean="0">
                <a:solidFill>
                  <a:srgbClr val="FF0000"/>
                </a:solidFill>
              </a:rPr>
              <a:t>PRISMA ELECTRONINCS </a:t>
            </a:r>
            <a:r>
              <a:rPr lang="en-US" sz="2000" b="1" dirty="0" smtClean="0">
                <a:solidFill>
                  <a:schemeClr val="bg1"/>
                </a:solidFill>
              </a:rPr>
              <a:t>joining with IAPP</a:t>
            </a:r>
          </a:p>
        </p:txBody>
      </p:sp>
      <p:sp>
        <p:nvSpPr>
          <p:cNvPr id="2" name="U-Turn Arrow 1"/>
          <p:cNvSpPr/>
          <p:nvPr/>
        </p:nvSpPr>
        <p:spPr>
          <a:xfrm rot="5400000" flipV="1">
            <a:off x="-256014" y="4828014"/>
            <a:ext cx="926096" cy="448574"/>
          </a:xfrm>
          <a:prstGeom prst="uturnArrow">
            <a:avLst>
              <a:gd name="adj1" fmla="val 30031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-15880" y="1600200"/>
            <a:ext cx="91598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We are working hard for both the Final FTK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	&amp; the intermediate versions (vertical slice and demonstrator)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First prototypes (chip and boards) under tests.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the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seems ok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the vertical slice plan has been reduced 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LHC schedule).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the TDR in 2013 should start final approvals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demonstrator expected in 2015, production will start after.</a:t>
            </a:r>
            <a:endParaRPr lang="en-US"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488" y="635659"/>
            <a:ext cx="8896350" cy="5715000"/>
            <a:chOff x="0" y="381000"/>
            <a:chExt cx="8896350" cy="57150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1000"/>
              <a:ext cx="8896350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Connettore 4 12"/>
            <p:cNvCxnSpPr/>
            <p:nvPr/>
          </p:nvCxnSpPr>
          <p:spPr>
            <a:xfrm>
              <a:off x="7829550" y="2894012"/>
              <a:ext cx="666750" cy="1588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7772400" y="2252990"/>
              <a:ext cx="1024639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2013</a:t>
              </a:r>
              <a:endParaRPr lang="en-US" sz="2800" b="1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504825" y="3886200"/>
              <a:ext cx="5524500" cy="4762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16590" y="1290965"/>
              <a:ext cx="3509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8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DONE January 2012</a:t>
              </a:r>
              <a:endParaRPr lang="it-IT" sz="2800" b="1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00625" y="3971925"/>
              <a:ext cx="1152525" cy="400050"/>
            </a:xfrm>
            <a:prstGeom prst="line">
              <a:avLst/>
            </a:prstGeom>
            <a:ln>
              <a:solidFill>
                <a:srgbClr val="2600F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000625" y="3962400"/>
              <a:ext cx="1152525" cy="400050"/>
            </a:xfrm>
            <a:prstGeom prst="line">
              <a:avLst/>
            </a:prstGeom>
            <a:ln>
              <a:solidFill>
                <a:srgbClr val="2600F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04825" y="4371975"/>
              <a:ext cx="8067676" cy="17240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6153150" y="3886199"/>
              <a:ext cx="2543175" cy="1116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2600FF"/>
                  </a:solidFill>
                </a:rPr>
                <a:t>As much as possible with 8 PUs</a:t>
              </a:r>
              <a:endParaRPr lang="en-US" sz="2800" dirty="0">
                <a:solidFill>
                  <a:srgbClr val="26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3105" y="2233401"/>
              <a:ext cx="2959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8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September 2012</a:t>
              </a:r>
              <a:endParaRPr lang="it-IT" sz="2800" b="1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52"/>
            <a:ext cx="4566661" cy="6642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MILESTONEs 2012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91" y="5114840"/>
            <a:ext cx="449392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-17318" y="5843476"/>
            <a:ext cx="4490461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4683377" y="4343400"/>
            <a:ext cx="4291559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Patterns firing correctly @100 MHz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Consumption ok, refined measurements </a:t>
            </a:r>
            <a:r>
              <a:rPr lang="en-GB" sz="14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ongoing</a:t>
            </a: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Yield measurement </a:t>
            </a:r>
            <a:r>
              <a:rPr lang="en-GB" sz="14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ongoing</a:t>
            </a: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, seems good –</a:t>
            </a:r>
            <a:r>
              <a:rPr lang="it-IT" sz="14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endParaRPr lang="it-IT" sz="14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100% expected   at     30/09</a:t>
            </a:r>
            <a:endParaRPr lang="en-GB" sz="14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085" y="5551823"/>
            <a:ext cx="4552144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During the September Technical Stop the VS will be </a:t>
            </a:r>
            <a:endParaRPr lang="en-GB" sz="14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Installed at Point 1. 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Data taking expected in </a:t>
            </a:r>
            <a:r>
              <a:rPr lang="en-GB" sz="14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Novemeber</a:t>
            </a:r>
            <a:endParaRPr lang="en-GB" sz="14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100% expected   at    31/12</a:t>
            </a:r>
            <a:endParaRPr lang="it-IT" sz="14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07" y="1143000"/>
            <a:ext cx="4061901" cy="30338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096000" y="2362202"/>
            <a:ext cx="1219200" cy="1981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8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41" y="0"/>
            <a:ext cx="8534399" cy="1141220"/>
          </a:xfrm>
        </p:spPr>
        <p:txBody>
          <a:bodyPr/>
          <a:lstStyle/>
          <a:p>
            <a:r>
              <a:rPr lang="en-US" dirty="0" smtClean="0"/>
              <a:t>AMCHIP04 </a:t>
            </a:r>
            <a:r>
              <a:rPr lang="en-US" dirty="0" smtClean="0">
                <a:solidFill>
                  <a:schemeClr val="bg1"/>
                </a:solidFill>
              </a:rPr>
              <a:t>big Jump in technology!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(LNF, Pisa, Milano + ideas from USA)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887" y="3126766"/>
            <a:ext cx="4252399" cy="37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15000" y="3493522"/>
            <a:ext cx="530915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65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nm</a:t>
            </a:r>
            <a:endParaRPr lang="it-IT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17817">
            <a:off x="5942392" y="5352664"/>
            <a:ext cx="3280839" cy="4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 rot="19617817">
            <a:off x="5962641" y="5548617"/>
            <a:ext cx="2915105" cy="2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dirty="0" smtClean="0">
                <a:solidFill>
                  <a:srgbClr val="FF0000"/>
                </a:solidFill>
                <a:latin typeface="Trebuchet MS" pitchFamily="34" charset="0"/>
              </a:rPr>
              <a:t>2011-12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4786007" y="2926711"/>
            <a:ext cx="4331311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278947" y="2726656"/>
            <a:ext cx="11865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3.80 mm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2833385" y="5005083"/>
            <a:ext cx="3686785" cy="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 rot="5400000">
            <a:off x="4038560" y="4889017"/>
            <a:ext cx="11865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3.31 mm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53101" y="5029200"/>
            <a:ext cx="571500" cy="1238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4036115" y="5029200"/>
            <a:ext cx="2045222" cy="1419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54651" y="6472703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64 patterns= 2 full </a:t>
            </a:r>
            <a:r>
              <a:rPr lang="en-US" sz="2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custum</a:t>
            </a: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cells</a:t>
            </a:r>
            <a:endParaRPr lang="en-US" sz="2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029201" y="1238846"/>
            <a:ext cx="4088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Annovi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Beretta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b="1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Crescioli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Liberali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Sacco, </a:t>
            </a:r>
            <a:r>
              <a:rPr lang="en-US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Stabile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Hoff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Consumption &amp;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perfomances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OK Yield under Measurement</a:t>
            </a:r>
            <a:endParaRPr lang="en-US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77864" y="2058741"/>
            <a:ext cx="1051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ttangolo 18"/>
          <p:cNvSpPr/>
          <p:nvPr/>
        </p:nvSpPr>
        <p:spPr>
          <a:xfrm>
            <a:off x="10942" y="1581527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rgbClr val="2600FF"/>
                </a:solidFill>
              </a:rPr>
              <a:t>NEW AMCHIP</a:t>
            </a:r>
          </a:p>
        </p:txBody>
      </p:sp>
      <p:pic>
        <p:nvPicPr>
          <p:cNvPr id="3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140" y="2060662"/>
            <a:ext cx="3096000" cy="2202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63" y="4307746"/>
            <a:ext cx="4373313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u="sng" dirty="0" smtClean="0">
                <a:solidFill>
                  <a:srgbClr val="2600FF"/>
                </a:solidFill>
                <a:latin typeface="Trebuchet MS"/>
                <a:cs typeface="Trebuchet MS"/>
              </a:rPr>
              <a:t>Next step: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32 </a:t>
            </a:r>
            <a:r>
              <a:rPr lang="en-GB" sz="28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kpatt</a:t>
            </a:r>
            <a:r>
              <a:rPr lang="en-GB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instead of </a:t>
            </a:r>
            <a:r>
              <a:rPr lang="en-GB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8kp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Serial links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New package Flip BGA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49" y="1440897"/>
            <a:ext cx="2944269" cy="21991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1784" y="154180"/>
            <a:ext cx="5101016" cy="609600"/>
          </a:xfrm>
        </p:spPr>
        <p:txBody>
          <a:bodyPr/>
          <a:lstStyle/>
          <a:p>
            <a:r>
              <a:rPr lang="en-US" sz="2800" dirty="0" err="1" smtClean="0"/>
              <a:t>AMBoard</a:t>
            </a:r>
            <a:r>
              <a:rPr lang="en-US" sz="2800" dirty="0" smtClean="0"/>
              <a:t> generations </a:t>
            </a:r>
            <a:r>
              <a:rPr lang="en-US" sz="2800" dirty="0"/>
              <a:t>&amp;</a:t>
            </a:r>
            <a:r>
              <a:rPr lang="en-US" sz="2800" dirty="0" smtClean="0"/>
              <a:t> tests</a:t>
            </a:r>
            <a:endParaRPr lang="en-US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1" y="1375519"/>
            <a:ext cx="6409267" cy="28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84692" y="2133600"/>
            <a:ext cx="23952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Old – CDF like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64 </a:t>
            </a:r>
            <a:r>
              <a:rPr lang="en-US" sz="28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AMchips</a:t>
            </a:r>
            <a:endParaRPr lang="en-US" sz="28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88476" y="1461240"/>
            <a:ext cx="29275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New – 128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AMchips</a:t>
            </a:r>
            <a:endParaRPr lang="en-US" sz="2000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6 A @ 48 Volts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270 Watts@1,8 V</a:t>
            </a:r>
            <a:endParaRPr lang="en-US" sz="28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669" y="4495145"/>
            <a:ext cx="4456261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ttangolo 30"/>
          <p:cNvSpPr/>
          <p:nvPr/>
        </p:nvSpPr>
        <p:spPr>
          <a:xfrm>
            <a:off x="4603424" y="5943600"/>
            <a:ext cx="1263487" cy="73866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5V	/ 345A,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3,3V	/115A,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48V 	/81A,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31323" y="4191000"/>
            <a:ext cx="500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Final crate – Wiener - @CERN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68" y="656067"/>
            <a:ext cx="25987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AMBslim5 for 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standard test stands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2332" y="974377"/>
            <a:ext cx="3708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AMBslim5++ for cooling tests 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5114" y="636882"/>
            <a:ext cx="20601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NEW:AMBFTK 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for 2015 (PI-MI)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805837" y="3487611"/>
            <a:ext cx="173140" cy="304800"/>
          </a:xfrm>
          <a:prstGeom prst="downArrow">
            <a:avLst/>
          </a:prstGeom>
          <a:solidFill>
            <a:srgbClr val="2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464340" y="362335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Under test in Pisa</a:t>
            </a:r>
            <a:endParaRPr lang="it-IT" sz="20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25" name="Picture 24" descr="C:\Users\Daniel-Bibi\Desktop\WIT2012-Pisa\LAMB_L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0398" y="4769505"/>
            <a:ext cx="2147751" cy="2088495"/>
          </a:xfrm>
          <a:prstGeom prst="rect">
            <a:avLst/>
          </a:prstGeom>
          <a:noFill/>
        </p:spPr>
      </p:pic>
      <p:sp>
        <p:nvSpPr>
          <p:cNvPr id="27" name="Down Arrow 26"/>
          <p:cNvSpPr/>
          <p:nvPr/>
        </p:nvSpPr>
        <p:spPr>
          <a:xfrm>
            <a:off x="7801905" y="3871065"/>
            <a:ext cx="173140" cy="304800"/>
          </a:xfrm>
          <a:prstGeom prst="downArrow">
            <a:avLst/>
          </a:prstGeom>
          <a:solidFill>
            <a:srgbClr val="2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5827066" y="4093280"/>
            <a:ext cx="33169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LAMBFTK</a:t>
            </a:r>
            <a:r>
              <a:rPr lang="en-GB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to be assembled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(PG-PI-PV)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692" y="487811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PI-PV</a:t>
            </a:r>
            <a:endParaRPr lang="it-IT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30-03-2012</a:t>
            </a:r>
            <a:endParaRPr lang="it-IT"/>
          </a:p>
        </p:txBody>
      </p:sp>
      <p:pic>
        <p:nvPicPr>
          <p:cNvPr id="5" name="Immagine 4" descr="Screen shot 2012-01-20 at 00.26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37" y="-533400"/>
            <a:ext cx="9144000" cy="6852031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50111" y="914400"/>
            <a:ext cx="6831911" cy="10310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VERTICAL  SLICE </a:t>
            </a:r>
            <a:r>
              <a:rPr lang="en-GB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@Point 1</a:t>
            </a:r>
            <a:endParaRPr lang="en-GB" sz="28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lang="en-GB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or TDAQ Integration tests – all involved  </a:t>
            </a: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 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50" y="-462501"/>
            <a:ext cx="392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ACTIVITY @CERN 2013</a:t>
            </a:r>
            <a:endParaRPr lang="it-IT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945451"/>
            <a:ext cx="3267962" cy="437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9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324" y="534717"/>
            <a:ext cx="8382000" cy="609600"/>
          </a:xfrm>
        </p:spPr>
        <p:txBody>
          <a:bodyPr/>
          <a:lstStyle/>
          <a:p>
            <a:r>
              <a:rPr lang="en-US" sz="3200" dirty="0" smtClean="0"/>
              <a:t>Cooling tests @Pavia first, point 1 after</a:t>
            </a:r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777" y="1185784"/>
            <a:ext cx="4456261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ttangolo 30"/>
          <p:cNvSpPr/>
          <p:nvPr/>
        </p:nvSpPr>
        <p:spPr>
          <a:xfrm>
            <a:off x="4508533" y="2886929"/>
            <a:ext cx="1263487" cy="73866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5V	/ 345A,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3,3V	/115A,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48V 	/81A,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140276" y="1142723"/>
            <a:ext cx="4003724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Final crate – Wiener  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versus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   CDF  crate arrived from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Fermilab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801" y="1821439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PI-PV</a:t>
            </a:r>
            <a:endParaRPr lang="it-IT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3676" y="3050750"/>
            <a:ext cx="4343227" cy="3257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733128"/>
            <a:ext cx="230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Wiener Crate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78666" y="4690381"/>
            <a:ext cx="17079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0342" y="4167161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CDF Crate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43750" y="6768523"/>
            <a:ext cx="17079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47592" y="6116993"/>
            <a:ext cx="282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Powerful 1U FAN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1" y="4947442"/>
            <a:ext cx="48122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We will put in the crate </a:t>
            </a:r>
            <a:r>
              <a:rPr lang="en-GB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AMBoard+EDro</a:t>
            </a:r>
            <a:endParaRPr lang="en-GB" sz="20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ogether with boards full of resistors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ble to sink current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388620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Fermilab</a:t>
            </a:r>
            <a:endParaRPr lang="it-IT" sz="28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050" y="39937"/>
            <a:ext cx="392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ACTIVITY @CERN 2013</a:t>
            </a:r>
            <a:endParaRPr lang="it-IT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41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-1" y="4341281"/>
            <a:ext cx="1371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0278" y="457200"/>
            <a:ext cx="7671722" cy="1066800"/>
          </a:xfrm>
        </p:spPr>
        <p:txBody>
          <a:bodyPr/>
          <a:lstStyle/>
          <a:p>
            <a:r>
              <a:rPr lang="en-US" sz="2800" dirty="0" smtClean="0"/>
              <a:t>Integration, tests[Italy-Japan-USA]: AMBFTK + FTK_IM + [AUXFTK + DF + FLIC + …. From USA]</a:t>
            </a:r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8" y="1524000"/>
            <a:ext cx="5059391" cy="32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609599" y="2007656"/>
            <a:ext cx="157607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rebuchet MS"/>
                <a:cs typeface="Trebuchet MS"/>
              </a:rPr>
              <a:t>Proto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latin typeface="Trebuchet MS"/>
                <a:cs typeface="Trebuchet MS"/>
              </a:rPr>
              <a:t>AMBoard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886199" y="2007656"/>
            <a:ext cx="103502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Proto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AUX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53" y="1447800"/>
            <a:ext cx="3674372" cy="2755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39" y="4495800"/>
            <a:ext cx="1600200" cy="214241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828799" y="3810000"/>
            <a:ext cx="1" cy="562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245" y="4535957"/>
            <a:ext cx="256031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The Processing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Unit (PU) project</a:t>
            </a:r>
            <a:endParaRPr lang="it-IT"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921226" y="3334808"/>
            <a:ext cx="2016582" cy="20753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81988" y="4750856"/>
            <a:ext cx="3356175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The reality: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AMBFTK + </a:t>
            </a:r>
            <a:r>
              <a:rPr lang="en-GB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ProtoAUX</a:t>
            </a:r>
            <a:endParaRPr lang="en-GB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latin typeface="Trebuchet MS"/>
                <a:cs typeface="Trebuchet MS"/>
              </a:rPr>
              <a:t>i</a:t>
            </a: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n the crate today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Proto-PU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57400" y="3962400"/>
            <a:ext cx="2133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19687" y="3137429"/>
            <a:ext cx="2590913" cy="22727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2208" y="5407681"/>
            <a:ext cx="3340402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2014: 10 AMBFTK+</a:t>
            </a:r>
          </a:p>
          <a:p>
            <a:pPr>
              <a:spcAft>
                <a:spcPts val="600"/>
              </a:spcAft>
            </a:pPr>
            <a:r>
              <a:rPr lang="en-GB" sz="2800" b="1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40 LAMBFTK + 80</a:t>
            </a:r>
            <a:br>
              <a:rPr lang="en-GB" sz="2800" b="1" u="sng" dirty="0" smtClean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en-GB" sz="2800" b="1" u="sng" dirty="0" smtClean="0">
                <a:solidFill>
                  <a:srgbClr val="FF0000"/>
                </a:solidFill>
                <a:latin typeface="Trebuchet MS"/>
                <a:cs typeface="Trebuchet MS"/>
              </a:rPr>
              <a:t>FTK_IM @point 1</a:t>
            </a:r>
            <a:endParaRPr lang="it-IT" sz="2800" b="1" u="sng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208" y="7230"/>
            <a:ext cx="392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2600FF"/>
                </a:solidFill>
                <a:latin typeface="Trebuchet MS"/>
                <a:cs typeface="Trebuchet MS"/>
              </a:rPr>
              <a:t>ACTIVITY @CERN </a:t>
            </a:r>
            <a:r>
              <a:rPr lang="en-GB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2014</a:t>
            </a:r>
            <a:endParaRPr lang="it-IT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280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asellaDiTesto 9"/>
          <p:cNvSpPr txBox="1"/>
          <p:nvPr/>
        </p:nvSpPr>
        <p:spPr>
          <a:xfrm>
            <a:off x="76200" y="2209800"/>
            <a:ext cx="9144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Milano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5</a:t>
            </a:r>
            <a:r>
              <a:rPr lang="en-US" sz="28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k€ TS + AMchip05,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200</a:t>
            </a:r>
            <a:r>
              <a:rPr lang="en-US" sz="28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€	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200 SJ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Pisa</a:t>
            </a:r>
            <a:endParaRPr lang="en-US" sz="28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Pisa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10</a:t>
            </a:r>
            <a:r>
              <a:rPr lang="en-US" sz="28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k€ new  AMBFTK  +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SJ 	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CUT 7+7 SJ</a:t>
            </a:r>
            <a:endParaRPr lang="en-US" sz="28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Pavia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k€: LAMBFTK (small prod) + Test board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LAMB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											 	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CUT </a:t>
            </a:r>
            <a:r>
              <a:rPr lang="en-US" sz="2800" b="1" dirty="0">
                <a:solidFill>
                  <a:srgbClr val="FF0000"/>
                </a:solidFill>
                <a:latin typeface="Trebuchet MS"/>
                <a:cs typeface="Trebuchet MS"/>
              </a:rPr>
              <a:t>7+7 SJ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LNF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 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k€ FTK_IM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						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CUT </a:t>
            </a:r>
            <a:r>
              <a:rPr lang="en-US" sz="2800" b="1" dirty="0">
                <a:solidFill>
                  <a:srgbClr val="FF0000"/>
                </a:solidFill>
                <a:latin typeface="Trebuchet MS"/>
                <a:cs typeface="Trebuchet MS"/>
              </a:rPr>
              <a:t>7+7 SJ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Bologna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5</a:t>
            </a:r>
            <a:r>
              <a:rPr lang="en-US" sz="28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k€ (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spese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laboratorio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Tot: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260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keuro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+ 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SJ					21 + 221 SJ</a:t>
            </a:r>
            <a:endParaRPr lang="en-US" sz="28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43600" y="5029200"/>
            <a:ext cx="609600" cy="0"/>
          </a:xfrm>
          <a:prstGeom prst="straightConnector1">
            <a:avLst/>
          </a:prstGeom>
          <a:ln w="57150">
            <a:solidFill>
              <a:srgbClr val="26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21250" y="4767590"/>
            <a:ext cx="227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DIMENTICATI</a:t>
            </a:r>
            <a:endParaRPr lang="it-IT" sz="28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60198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_DOE08_ms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2800" dirty="0">
            <a:solidFill>
              <a:schemeClr val="bg1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ATLAS_DOE08_msn.thmx</Template>
  <TotalTime>22154</TotalTime>
  <Words>424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ATLAS_DOE08_msn</vt:lpstr>
      <vt:lpstr>Status of FTK &amp; requests 2013</vt:lpstr>
      <vt:lpstr>PowerPoint Presentation</vt:lpstr>
      <vt:lpstr>MILESTONEs 2012</vt:lpstr>
      <vt:lpstr>AMCHIP04 big Jump in technology! (LNF, Pisa, Milano + ideas from USA)</vt:lpstr>
      <vt:lpstr>AMBoard generations &amp; tests</vt:lpstr>
      <vt:lpstr>PowerPoint Presentation</vt:lpstr>
      <vt:lpstr>Cooling tests @Pavia first, point 1 after</vt:lpstr>
      <vt:lpstr>Integration, tests[Italy-Japan-USA]: AMBFTK + FTK_IM + [AUXFTK + DF + FLIC + …. From USA]</vt:lpstr>
      <vt:lpstr>Summary</vt:lpstr>
      <vt:lpstr>Conclusions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@ Illinois</dc:title>
  <dc:creator>Mark Neubauer</dc:creator>
  <cp:lastModifiedBy>Paola Giannetti</cp:lastModifiedBy>
  <cp:revision>628</cp:revision>
  <cp:lastPrinted>2012-05-10T12:21:43Z</cp:lastPrinted>
  <dcterms:created xsi:type="dcterms:W3CDTF">2009-10-28T14:36:16Z</dcterms:created>
  <dcterms:modified xsi:type="dcterms:W3CDTF">2012-10-02T17:13:03Z</dcterms:modified>
</cp:coreProperties>
</file>