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646" r:id="rId2"/>
    <p:sldId id="710" r:id="rId3"/>
    <p:sldId id="714" r:id="rId4"/>
    <p:sldId id="703" r:id="rId5"/>
    <p:sldId id="706" r:id="rId6"/>
    <p:sldId id="704" r:id="rId7"/>
    <p:sldId id="709" r:id="rId8"/>
    <p:sldId id="699" r:id="rId9"/>
    <p:sldId id="690" r:id="rId10"/>
    <p:sldId id="712" r:id="rId11"/>
    <p:sldId id="713" r:id="rId12"/>
    <p:sldId id="707" r:id="rId13"/>
    <p:sldId id="711" r:id="rId14"/>
    <p:sldId id="701" r:id="rId15"/>
    <p:sldId id="697" r:id="rId16"/>
    <p:sldId id="69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66"/>
    <a:srgbClr val="FFFF00"/>
    <a:srgbClr val="FF66FF"/>
    <a:srgbClr val="FF9900"/>
    <a:srgbClr val="FFFF66"/>
    <a:srgbClr val="FF0000"/>
    <a:srgbClr val="DDDDDD"/>
    <a:srgbClr val="33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896" y="-88"/>
      </p:cViewPr>
      <p:guideLst>
        <p:guide orient="horz" pos="3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1680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52625F5-273D-5948-AB92-600D3F88B966}" type="datetime1">
              <a:rPr lang="en-US"/>
              <a:pPr>
                <a:defRPr/>
              </a:pPr>
              <a:t>10/2/12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FB5E707-6925-8A45-B747-B1AF73869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0FE2408-9EB1-4A4E-89A0-CD31E6E7D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2E526-011C-7141-824C-D562CF4F4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702D8-ED5C-D442-9E13-6F6BCD5CC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E3E4B-8486-1B46-B290-A4F5B0A23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2D482-3128-BE40-AA34-84D0E44B3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B5219-C2C2-FF45-A3E4-336B78475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5BCF-A942-194C-8EF9-7D8481C61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A1511-714C-C44A-9830-5CCEF29E5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2D8A2-6DE1-8345-91E5-6845BACF2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28BDA-D6F0-8847-9683-7F5968A66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59E7C-F159-1444-A588-2459357B6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B2D7F-F391-6D41-A18B-7ADC5F59F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  <a:effectLst>
            <a:outerShdw blurRad="63500" dist="107763" dir="135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omic Sans MS" pitchFamily="-65" charset="0"/>
              </a:defRPr>
            </a:lvl1pPr>
          </a:lstStyle>
          <a:p>
            <a:r>
              <a:rPr lang="en-US" smtClean="0"/>
              <a:t>Riunione Gruppo Pisa 3 Ottobre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3246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omic Sans MS" pitchFamily="-65" charset="0"/>
              </a:defRPr>
            </a:lvl1pPr>
          </a:lstStyle>
          <a:p>
            <a:r>
              <a:rPr lang="en-US" smtClean="0"/>
              <a:t>C.Roda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271DBDD-3C07-6546-A32D-33D635A85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</a:t>
            </a:r>
            <a:r>
              <a:rPr lang="en-US" dirty="0" smtClean="0"/>
              <a:t> 3 </a:t>
            </a:r>
            <a:r>
              <a:rPr lang="en-US" dirty="0" err="1" smtClean="0"/>
              <a:t>Ottobre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828800"/>
            <a:ext cx="7391400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Outline: </a:t>
            </a:r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presa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piani</a:t>
            </a:r>
            <a:r>
              <a:rPr lang="en-US" dirty="0" smtClean="0"/>
              <a:t> per lo shutdown </a:t>
            </a:r>
            <a:r>
              <a:rPr lang="en-US" dirty="0" err="1" smtClean="0"/>
              <a:t>TileCal</a:t>
            </a:r>
            <a:r>
              <a:rPr lang="en-US" dirty="0" smtClean="0"/>
              <a:t> </a:t>
            </a:r>
          </a:p>
          <a:p>
            <a:pPr>
              <a:buFont typeface="Arial"/>
              <a:buChar char="•"/>
            </a:pPr>
            <a:r>
              <a:rPr lang="en-US" dirty="0" smtClean="0"/>
              <a:t> Long Shutdown – </a:t>
            </a:r>
            <a:r>
              <a:rPr lang="en-US" dirty="0" err="1" smtClean="0"/>
              <a:t>lavor</a:t>
            </a:r>
            <a:r>
              <a:rPr lang="en-US" dirty="0" smtClean="0"/>
              <a:t> per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tillecal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Finanziamenti</a:t>
            </a:r>
            <a:r>
              <a:rPr lang="en-US" dirty="0" smtClean="0"/>
              <a:t>: </a:t>
            </a:r>
            <a:r>
              <a:rPr lang="en-US" dirty="0" err="1" smtClean="0"/>
              <a:t>stato</a:t>
            </a:r>
            <a:r>
              <a:rPr lang="en-US" dirty="0" smtClean="0"/>
              <a:t> 2012 – </a:t>
            </a:r>
            <a:r>
              <a:rPr lang="en-US" dirty="0" err="1" smtClean="0"/>
              <a:t>assegnazioni</a:t>
            </a:r>
            <a:r>
              <a:rPr lang="en-US" dirty="0" smtClean="0"/>
              <a:t> 2013</a:t>
            </a:r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Votazioni</a:t>
            </a:r>
            <a:r>
              <a:rPr lang="en-US" dirty="0" smtClean="0"/>
              <a:t> </a:t>
            </a:r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Prossime</a:t>
            </a:r>
            <a:r>
              <a:rPr lang="en-US" dirty="0" smtClean="0"/>
              <a:t> </a:t>
            </a:r>
            <a:r>
              <a:rPr lang="en-US" dirty="0" err="1" smtClean="0"/>
              <a:t>riunioni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5036403"/>
            <a:ext cx="8458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ATLAS week in </a:t>
            </a:r>
            <a:r>
              <a:rPr lang="en-US" dirty="0" err="1" smtClean="0"/>
              <a:t>Montreux</a:t>
            </a:r>
            <a:r>
              <a:rPr lang="en-US" dirty="0" smtClean="0"/>
              <a:t>: </a:t>
            </a:r>
          </a:p>
          <a:p>
            <a:r>
              <a:rPr lang="en-US" sz="1800" dirty="0" smtClean="0"/>
              <a:t>https</a:t>
            </a:r>
            <a:r>
              <a:rPr lang="en-US" sz="1800" dirty="0" smtClean="0"/>
              <a:t>://</a:t>
            </a:r>
            <a:r>
              <a:rPr lang="en-US" sz="1800" dirty="0" err="1" smtClean="0"/>
              <a:t>indico.cern.ch/conferenceOtherViews.py?view</a:t>
            </a:r>
            <a:r>
              <a:rPr lang="en-US" sz="1800" dirty="0" smtClean="0"/>
              <a:t>=</a:t>
            </a:r>
            <a:r>
              <a:rPr lang="en-US" sz="1800" dirty="0" err="1" smtClean="0"/>
              <a:t>standard&amp;confId</a:t>
            </a:r>
            <a:r>
              <a:rPr lang="en-US" sz="1800" dirty="0" smtClean="0"/>
              <a:t>=175938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Novita</a:t>
            </a:r>
            <a:r>
              <a:rPr lang="en-US" dirty="0" smtClean="0"/>
              <a:t>`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votazioni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n-US" sz="2400" dirty="0" err="1" smtClean="0">
                <a:solidFill>
                  <a:srgbClr val="FF0000"/>
                </a:solidFill>
                <a:sym typeface="Wingdings"/>
              </a:rPr>
              <a:t>PubComm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 Members –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 Endorsement</a:t>
            </a:r>
          </a:p>
          <a:p>
            <a:r>
              <a:rPr lang="en-US" sz="2000" dirty="0" err="1" smtClean="0"/>
              <a:t>Halina</a:t>
            </a:r>
            <a:r>
              <a:rPr lang="en-US" sz="2000" dirty="0" smtClean="0"/>
              <a:t> </a:t>
            </a:r>
            <a:r>
              <a:rPr lang="en-US" sz="2000" dirty="0" err="1" smtClean="0"/>
              <a:t>Abramovicz</a:t>
            </a:r>
            <a:r>
              <a:rPr lang="en-US" sz="2000" dirty="0" smtClean="0"/>
              <a:t> (Tel Aviv</a:t>
            </a:r>
            <a:r>
              <a:rPr lang="en-US" sz="2000" dirty="0" smtClean="0"/>
              <a:t>)             Ian </a:t>
            </a:r>
            <a:r>
              <a:rPr lang="en-US" sz="2000" dirty="0" smtClean="0"/>
              <a:t>Brock (Bonn)</a:t>
            </a:r>
          </a:p>
          <a:p>
            <a:r>
              <a:rPr lang="en-US" sz="2000" dirty="0" err="1" smtClean="0"/>
              <a:t>Davide</a:t>
            </a:r>
            <a:r>
              <a:rPr lang="en-US" sz="2000" dirty="0" smtClean="0"/>
              <a:t> </a:t>
            </a:r>
            <a:r>
              <a:rPr lang="en-US" sz="2000" dirty="0" err="1" smtClean="0"/>
              <a:t>Costanzo</a:t>
            </a:r>
            <a:r>
              <a:rPr lang="en-US" sz="2000" dirty="0" smtClean="0"/>
              <a:t> (Sheffield</a:t>
            </a:r>
            <a:r>
              <a:rPr lang="en-US" sz="2000" dirty="0" smtClean="0"/>
              <a:t>)               Anna </a:t>
            </a:r>
            <a:r>
              <a:rPr lang="en-US" sz="2000" dirty="0" smtClean="0"/>
              <a:t>Di </a:t>
            </a:r>
            <a:r>
              <a:rPr lang="en-US" sz="2000" dirty="0" err="1" smtClean="0"/>
              <a:t>Ciaccio</a:t>
            </a:r>
            <a:r>
              <a:rPr lang="en-US" sz="2000" dirty="0" smtClean="0"/>
              <a:t> (Roma II)</a:t>
            </a:r>
          </a:p>
          <a:p>
            <a:r>
              <a:rPr lang="en-US" sz="2000" dirty="0" smtClean="0"/>
              <a:t>Leonid </a:t>
            </a:r>
            <a:r>
              <a:rPr lang="en-US" sz="2000" dirty="0" err="1" smtClean="0"/>
              <a:t>Gladilin</a:t>
            </a:r>
            <a:r>
              <a:rPr lang="en-US" sz="2000" dirty="0" smtClean="0"/>
              <a:t> (Moscow SU</a:t>
            </a:r>
            <a:r>
              <a:rPr lang="en-US" sz="2000" dirty="0" smtClean="0"/>
              <a:t>)             George </a:t>
            </a:r>
            <a:r>
              <a:rPr lang="en-US" sz="2000" dirty="0" err="1" smtClean="0"/>
              <a:t>Redlinger</a:t>
            </a:r>
            <a:r>
              <a:rPr lang="en-US" sz="2000" dirty="0" smtClean="0"/>
              <a:t> (</a:t>
            </a:r>
            <a:r>
              <a:rPr lang="en-US" sz="2000" dirty="0" err="1" smtClean="0"/>
              <a:t>BNL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Dirk </a:t>
            </a:r>
            <a:r>
              <a:rPr lang="en-US" sz="2000" dirty="0" err="1" smtClean="0"/>
              <a:t>Zerwas</a:t>
            </a:r>
            <a:r>
              <a:rPr lang="en-US" sz="2000" dirty="0" smtClean="0"/>
              <a:t> (</a:t>
            </a:r>
            <a:r>
              <a:rPr lang="en-US" sz="2000" dirty="0" err="1" smtClean="0"/>
              <a:t>LAL</a:t>
            </a:r>
            <a:r>
              <a:rPr lang="en-US" sz="2000" dirty="0" smtClean="0"/>
              <a:t> </a:t>
            </a:r>
            <a:r>
              <a:rPr lang="en-US" sz="2000" dirty="0" err="1" smtClean="0"/>
              <a:t>Orsay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Speaker </a:t>
            </a:r>
            <a:r>
              <a:rPr lang="en-US" sz="2400" dirty="0" err="1" smtClean="0">
                <a:solidFill>
                  <a:srgbClr val="FF0000"/>
                </a:solidFill>
                <a:sym typeface="Wingdings"/>
              </a:rPr>
              <a:t>Comm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 – Election of 3 </a:t>
            </a:r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r>
              <a:rPr lang="en-US" sz="2000" dirty="0" smtClean="0"/>
              <a:t>Tracey Berry (London </a:t>
            </a:r>
            <a:r>
              <a:rPr lang="en-US" sz="2000" dirty="0" err="1" smtClean="0"/>
              <a:t>RHUL</a:t>
            </a:r>
            <a:r>
              <a:rPr lang="en-US" sz="2000" dirty="0" smtClean="0"/>
              <a:t>)</a:t>
            </a:r>
            <a:r>
              <a:rPr lang="en-US" sz="2000" dirty="0" smtClean="0"/>
              <a:t>,            </a:t>
            </a:r>
            <a:r>
              <a:rPr lang="en-US" sz="2000" b="1" dirty="0" smtClean="0"/>
              <a:t>Arnaud </a:t>
            </a:r>
            <a:r>
              <a:rPr lang="en-US" sz="2000" b="1" dirty="0" smtClean="0"/>
              <a:t>Ferrari </a:t>
            </a:r>
            <a:r>
              <a:rPr lang="en-US" sz="2000" dirty="0" smtClean="0"/>
              <a:t>(Uppsala), </a:t>
            </a:r>
          </a:p>
          <a:p>
            <a:r>
              <a:rPr lang="en-US" sz="2000" dirty="0" err="1" smtClean="0"/>
              <a:t>Ivor</a:t>
            </a:r>
            <a:r>
              <a:rPr lang="en-US" sz="2000" dirty="0" smtClean="0"/>
              <a:t> Fleck (Siegen),</a:t>
            </a:r>
            <a:r>
              <a:rPr lang="en-US" sz="2000" dirty="0" smtClean="0"/>
              <a:t>                            Cristobal </a:t>
            </a:r>
            <a:r>
              <a:rPr lang="en-US" sz="2000" dirty="0" smtClean="0"/>
              <a:t>Padilla (Barcelona),</a:t>
            </a:r>
          </a:p>
          <a:p>
            <a:r>
              <a:rPr lang="en-US" sz="2000" b="1" dirty="0" smtClean="0"/>
              <a:t>Adele </a:t>
            </a:r>
            <a:r>
              <a:rPr lang="en-US" sz="2000" b="1" dirty="0" err="1" smtClean="0"/>
              <a:t>Rimoldi</a:t>
            </a:r>
            <a:r>
              <a:rPr lang="en-US" sz="2000" b="1" dirty="0" smtClean="0"/>
              <a:t> </a:t>
            </a:r>
            <a:r>
              <a:rPr lang="en-US" sz="2000" dirty="0" smtClean="0"/>
              <a:t>(Pavia)</a:t>
            </a:r>
            <a:r>
              <a:rPr lang="en-US" sz="2000" dirty="0" smtClean="0"/>
              <a:t>,                      Lydia </a:t>
            </a:r>
            <a:r>
              <a:rPr lang="en-US" sz="2000" dirty="0" err="1" smtClean="0"/>
              <a:t>Roos</a:t>
            </a:r>
            <a:r>
              <a:rPr lang="en-US" sz="2000" dirty="0" smtClean="0"/>
              <a:t> (</a:t>
            </a:r>
            <a:r>
              <a:rPr lang="en-US" sz="2000" dirty="0" err="1" smtClean="0"/>
              <a:t>LPHNE</a:t>
            </a:r>
            <a:r>
              <a:rPr lang="en-US" sz="2000" dirty="0" smtClean="0"/>
              <a:t> Paris)</a:t>
            </a:r>
            <a:endParaRPr lang="en-US" sz="2000" dirty="0" smtClean="0"/>
          </a:p>
          <a:p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Deputy Collaboration board chair 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– Election of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 1 </a:t>
            </a:r>
          </a:p>
          <a:p>
            <a:r>
              <a:rPr lang="en-US" sz="2000" dirty="0" smtClean="0"/>
              <a:t>Howard </a:t>
            </a:r>
            <a:r>
              <a:rPr lang="en-US" sz="2000" dirty="0" smtClean="0"/>
              <a:t>Gordon (</a:t>
            </a:r>
            <a:r>
              <a:rPr lang="en-US" sz="2000" dirty="0" err="1" smtClean="0"/>
              <a:t>BNL</a:t>
            </a:r>
            <a:r>
              <a:rPr lang="en-US" sz="2000" dirty="0" smtClean="0"/>
              <a:t>)                      Bruno </a:t>
            </a:r>
            <a:r>
              <a:rPr lang="en-US" sz="2000" dirty="0" err="1" smtClean="0"/>
              <a:t>Mansoulié</a:t>
            </a:r>
            <a:r>
              <a:rPr lang="en-US" sz="2000" dirty="0" smtClean="0"/>
              <a:t> (</a:t>
            </a:r>
            <a:r>
              <a:rPr lang="en-US" sz="2000" dirty="0" err="1" smtClean="0"/>
              <a:t>CEA</a:t>
            </a:r>
            <a:r>
              <a:rPr lang="en-US" sz="2000" dirty="0" smtClean="0"/>
              <a:t> </a:t>
            </a:r>
            <a:r>
              <a:rPr lang="en-US" sz="2000" dirty="0" err="1" smtClean="0"/>
              <a:t>Saclay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r>
              <a:rPr lang="en-US" sz="2000" dirty="0" smtClean="0"/>
              <a:t>Leonardo </a:t>
            </a:r>
            <a:r>
              <a:rPr lang="en-US" sz="2000" dirty="0" smtClean="0"/>
              <a:t>Rossi (</a:t>
            </a:r>
            <a:r>
              <a:rPr lang="en-US" sz="2000" dirty="0" err="1" smtClean="0"/>
              <a:t>Genova</a:t>
            </a:r>
            <a:r>
              <a:rPr lang="en-US" sz="2000" dirty="0" smtClean="0"/>
              <a:t>)</a:t>
            </a:r>
          </a:p>
          <a:p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Deputy Collaboration board chair – Election of 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1</a:t>
            </a:r>
          </a:p>
          <a:p>
            <a:r>
              <a:rPr lang="en-US" sz="2000" dirty="0" smtClean="0"/>
              <a:t>Markus </a:t>
            </a:r>
            <a:r>
              <a:rPr lang="en-US" sz="2000" dirty="0" err="1" smtClean="0"/>
              <a:t>Elsing</a:t>
            </a:r>
            <a:r>
              <a:rPr lang="en-US" sz="2000" dirty="0" smtClean="0"/>
              <a:t> (CERN)</a:t>
            </a:r>
            <a:r>
              <a:rPr lang="en-US" sz="2000" dirty="0" smtClean="0"/>
              <a:t>                      Richard </a:t>
            </a:r>
            <a:r>
              <a:rPr lang="en-US" sz="2000" dirty="0" smtClean="0"/>
              <a:t>Mount (</a:t>
            </a:r>
            <a:r>
              <a:rPr lang="en-US" sz="2000" dirty="0" err="1" smtClean="0"/>
              <a:t>SLAC</a:t>
            </a:r>
            <a:r>
              <a:rPr lang="en-US" sz="2000" dirty="0" smtClean="0"/>
              <a:t>)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</a:t>
            </a:r>
            <a:endParaRPr lang="en-US" sz="2000" dirty="0" smtClean="0">
              <a:solidFill>
                <a:srgbClr val="FF0000"/>
              </a:solidFill>
              <a:sym typeface="Wingdings"/>
            </a:endParaRPr>
          </a:p>
          <a:p>
            <a:endParaRPr lang="en-US" sz="2000" dirty="0" smtClean="0"/>
          </a:p>
          <a:p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sym typeface="Wingdings"/>
              </a:rPr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324600"/>
            <a:ext cx="3429000" cy="304800"/>
          </a:xfrm>
        </p:spPr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Novita</a:t>
            </a:r>
            <a:r>
              <a:rPr lang="en-US" dirty="0" smtClean="0"/>
              <a:t>`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votazioni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sym typeface="Wingdings"/>
              </a:rPr>
              <a:t>Votazione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per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coordinatore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fisica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italiano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–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entro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5.10.2012</a:t>
            </a:r>
          </a:p>
          <a:p>
            <a:r>
              <a:rPr lang="en-US" sz="2400" dirty="0" smtClean="0"/>
              <a:t>Francesco </a:t>
            </a:r>
            <a:r>
              <a:rPr lang="en-US" sz="2400" dirty="0" err="1" smtClean="0"/>
              <a:t>Conventi</a:t>
            </a:r>
            <a:r>
              <a:rPr lang="en-US" sz="2400" dirty="0" smtClean="0"/>
              <a:t> (NA</a:t>
            </a:r>
            <a:r>
              <a:rPr lang="en-US" sz="2400" dirty="0" smtClean="0"/>
              <a:t>)         Claudio </a:t>
            </a:r>
            <a:r>
              <a:rPr lang="en-US" sz="2400" dirty="0" err="1" smtClean="0"/>
              <a:t>Gatti</a:t>
            </a:r>
            <a:r>
              <a:rPr lang="en-US" sz="2400" dirty="0" smtClean="0"/>
              <a:t> (</a:t>
            </a:r>
            <a:r>
              <a:rPr lang="en-US" sz="2400" dirty="0" err="1" smtClean="0"/>
              <a:t>LNF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r>
              <a:rPr lang="en-US" sz="2400" dirty="0" smtClean="0"/>
              <a:t>Daniela </a:t>
            </a:r>
            <a:r>
              <a:rPr lang="en-US" sz="2400" dirty="0" err="1" smtClean="0"/>
              <a:t>Rebuzzi</a:t>
            </a:r>
            <a:r>
              <a:rPr lang="en-US" sz="2400" dirty="0" smtClean="0"/>
              <a:t> (PV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endParaRPr lang="en-US" dirty="0" smtClean="0">
              <a:sym typeface="Wingdings"/>
            </a:endParaRPr>
          </a:p>
          <a:p>
            <a:r>
              <a:rPr lang="en-US" dirty="0" err="1" smtClean="0">
                <a:solidFill>
                  <a:srgbClr val="FF0000"/>
                </a:solidFill>
                <a:sym typeface="Wingdings"/>
              </a:rPr>
              <a:t>Votazione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per Project Leader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TileCal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oggi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1447800"/>
            <a:ext cx="8724900" cy="462398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Prossime</a:t>
            </a:r>
            <a:r>
              <a:rPr lang="en-US" dirty="0" smtClean="0"/>
              <a:t> </a:t>
            </a:r>
            <a:r>
              <a:rPr lang="en-US" dirty="0" err="1" smtClean="0"/>
              <a:t>riunioni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/>
            <a:r>
              <a:rPr lang="en-US" b="1" dirty="0" err="1" smtClean="0"/>
              <a:t>Discussione</a:t>
            </a:r>
            <a:r>
              <a:rPr lang="en-US" b="1" dirty="0" smtClean="0"/>
              <a:t> </a:t>
            </a:r>
            <a:r>
              <a:rPr lang="en-US" b="1" dirty="0" err="1" smtClean="0"/>
              <a:t>sulla</a:t>
            </a:r>
            <a:r>
              <a:rPr lang="en-US" b="1" dirty="0" smtClean="0"/>
              <a:t> </a:t>
            </a:r>
            <a:r>
              <a:rPr lang="en-US" b="1" dirty="0" err="1" smtClean="0"/>
              <a:t>strategia</a:t>
            </a:r>
            <a:r>
              <a:rPr lang="en-US" b="1" dirty="0" smtClean="0"/>
              <a:t> per </a:t>
            </a:r>
            <a:r>
              <a:rPr lang="en-US" b="1" dirty="0" err="1" smtClean="0"/>
              <a:t>analisi</a:t>
            </a:r>
            <a:r>
              <a:rPr lang="en-US" b="1" dirty="0" smtClean="0"/>
              <a:t> 2013 a Pisa</a:t>
            </a:r>
          </a:p>
          <a:p>
            <a:pPr marL="0" indent="0"/>
            <a:r>
              <a:rPr lang="en-US" dirty="0" err="1" smtClean="0"/>
              <a:t>Lunedi</a:t>
            </a:r>
            <a:r>
              <a:rPr lang="en-US" dirty="0" smtClean="0"/>
              <a:t>` 5 </a:t>
            </a:r>
            <a:r>
              <a:rPr lang="en-US" dirty="0" err="1" smtClean="0"/>
              <a:t>Novembre</a:t>
            </a:r>
            <a:r>
              <a:rPr lang="en-US" dirty="0" smtClean="0"/>
              <a:t> h.</a:t>
            </a:r>
            <a:r>
              <a:rPr lang="en-US" dirty="0" smtClean="0"/>
              <a:t>9.30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b="1" dirty="0" smtClean="0"/>
              <a:t>Physics </a:t>
            </a:r>
            <a:r>
              <a:rPr lang="en-US" b="1" dirty="0" smtClean="0"/>
              <a:t>and Performance Weeks 2012</a:t>
            </a:r>
            <a:r>
              <a:rPr lang="en-US" dirty="0" smtClean="0"/>
              <a:t>  </a:t>
            </a:r>
            <a:r>
              <a:rPr lang="en-US" dirty="0" smtClean="0"/>
              <a:t> </a:t>
            </a:r>
          </a:p>
          <a:p>
            <a:pPr marL="0" indent="0"/>
            <a:r>
              <a:rPr lang="en-US" dirty="0" smtClean="0"/>
              <a:t>5 </a:t>
            </a:r>
            <a:r>
              <a:rPr lang="en-US" dirty="0" smtClean="0"/>
              <a:t>- 9 Nov.   </a:t>
            </a:r>
            <a:r>
              <a:rPr lang="en-US" sz="2000" dirty="0" smtClean="0"/>
              <a:t>ATLAS Physics and Performance Week CERN</a:t>
            </a:r>
            <a:r>
              <a:rPr lang="en-US" sz="2000" dirty="0" smtClean="0"/>
              <a:t> </a:t>
            </a:r>
            <a:endParaRPr lang="en-US" dirty="0" smtClean="0"/>
          </a:p>
          <a:p>
            <a:pPr marL="0" indent="0"/>
            <a:r>
              <a:rPr lang="en-US" dirty="0" smtClean="0"/>
              <a:t>10 </a:t>
            </a:r>
            <a:r>
              <a:rPr lang="en-US" dirty="0" smtClean="0"/>
              <a:t>- 14 Dec.   </a:t>
            </a:r>
            <a:r>
              <a:rPr lang="en-US" sz="2000" dirty="0" smtClean="0"/>
              <a:t>ATLAS Physics and Performance Week CERN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24200"/>
            <a:ext cx="7772400" cy="762000"/>
          </a:xfrm>
        </p:spPr>
        <p:txBody>
          <a:bodyPr/>
          <a:lstStyle/>
          <a:p>
            <a:r>
              <a:rPr lang="en-US" dirty="0" smtClean="0"/>
              <a:t>Back-up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 bwMode="auto">
          <a:xfrm>
            <a:off x="6934200" y="2362200"/>
            <a:ext cx="914400" cy="2209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OTP</a:t>
            </a:r>
            <a:r>
              <a:rPr lang="en-US" dirty="0" smtClean="0"/>
              <a:t>: Operation Task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09599"/>
          </a:xfrm>
        </p:spPr>
        <p:txBody>
          <a:bodyPr/>
          <a:lstStyle/>
          <a:p>
            <a:pPr marL="0" indent="0"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400" dirty="0" smtClean="0"/>
              <a:t>Ma in </a:t>
            </a:r>
            <a:r>
              <a:rPr lang="en-US" sz="2400" dirty="0" err="1" smtClean="0"/>
              <a:t>effetti</a:t>
            </a:r>
            <a:r>
              <a:rPr lang="en-US" sz="2400" dirty="0" smtClean="0"/>
              <a:t> </a:t>
            </a:r>
            <a:r>
              <a:rPr lang="en-US" sz="2400" dirty="0" err="1" smtClean="0"/>
              <a:t>quello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significa</a:t>
            </a:r>
            <a:r>
              <a:rPr lang="en-US" sz="2400" dirty="0" smtClean="0"/>
              <a:t> </a:t>
            </a:r>
            <a:r>
              <a:rPr lang="en-US" sz="2400" dirty="0" err="1" smtClean="0"/>
              <a:t>e</a:t>
            </a:r>
            <a:r>
              <a:rPr lang="en-US" sz="2400" dirty="0" smtClean="0"/>
              <a:t>` </a:t>
            </a:r>
            <a:r>
              <a:rPr lang="en-US" sz="2400" dirty="0" err="1" smtClean="0"/>
              <a:t>lavoro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servizio</a:t>
            </a:r>
            <a:endParaRPr lang="en-US" sz="2800" dirty="0" smtClean="0"/>
          </a:p>
          <a:p>
            <a:pPr marL="0" indent="0"/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 t="4719"/>
          <a:stretch>
            <a:fillRect/>
          </a:stretch>
        </p:blipFill>
        <p:spPr>
          <a:xfrm>
            <a:off x="228600" y="2057400"/>
            <a:ext cx="5943600" cy="25535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4724400"/>
            <a:ext cx="8686800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Pisa in 2012 has 7.5 authors</a:t>
            </a:r>
          </a:p>
          <a:p>
            <a:r>
              <a:rPr lang="en-US" dirty="0" err="1" smtClean="0"/>
              <a:t>Class1</a:t>
            </a:r>
            <a:r>
              <a:rPr lang="en-US" dirty="0" smtClean="0"/>
              <a:t>: Atlas Control Room (</a:t>
            </a:r>
            <a:r>
              <a:rPr lang="en-US" dirty="0" err="1" smtClean="0"/>
              <a:t>ACR</a:t>
            </a:r>
            <a:r>
              <a:rPr lang="en-US" dirty="0" smtClean="0"/>
              <a:t>) shifts. We normally do Calorimeter, Trigger shifts but there are other possibilities: shift leader, </a:t>
            </a:r>
            <a:r>
              <a:rPr lang="en-US" dirty="0" err="1" smtClean="0"/>
              <a:t>DQ</a:t>
            </a:r>
            <a:r>
              <a:rPr lang="en-US" dirty="0" smtClean="0"/>
              <a:t>, run control. Shifts at night/we are weighted 1.3 while normal shifts are weighted 0.66.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953000" y="2819400"/>
            <a:ext cx="1905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010400" y="2514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25.5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10400" y="36531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140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953000" y="3962400"/>
            <a:ext cx="1905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953000" y="4343400"/>
            <a:ext cx="1905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010400" y="40341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1.95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219200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Class2</a:t>
            </a:r>
            <a:r>
              <a:rPr lang="en-US" dirty="0" smtClean="0"/>
              <a:t>: Additional shifts, data quality, computing shifts, remote shifts, on-call shifts. We normally contribute with </a:t>
            </a:r>
            <a:r>
              <a:rPr lang="en-US" dirty="0" err="1" smtClean="0"/>
              <a:t>TileCal</a:t>
            </a:r>
            <a:r>
              <a:rPr lang="en-US" dirty="0" smtClean="0"/>
              <a:t> </a:t>
            </a:r>
            <a:r>
              <a:rPr lang="en-US" dirty="0" err="1" smtClean="0"/>
              <a:t>DQ</a:t>
            </a:r>
            <a:r>
              <a:rPr lang="en-US" dirty="0" smtClean="0"/>
              <a:t> shifts, Tile run coordination.</a:t>
            </a:r>
          </a:p>
          <a:p>
            <a:r>
              <a:rPr lang="en-US" dirty="0" smtClean="0"/>
              <a:t>We have to find other areas of contributions: </a:t>
            </a:r>
            <a:r>
              <a:rPr lang="en-US" dirty="0" err="1" smtClean="0"/>
              <a:t>JetEtMiss</a:t>
            </a:r>
            <a:r>
              <a:rPr lang="en-US" dirty="0" smtClean="0"/>
              <a:t> </a:t>
            </a:r>
            <a:r>
              <a:rPr lang="en-US" dirty="0" err="1" smtClean="0"/>
              <a:t>DQ</a:t>
            </a:r>
            <a:r>
              <a:rPr lang="en-US" dirty="0" smtClean="0"/>
              <a:t> shifts,…</a:t>
            </a:r>
          </a:p>
          <a:p>
            <a:endParaRPr lang="en-US" dirty="0" smtClean="0"/>
          </a:p>
          <a:p>
            <a:r>
              <a:rPr lang="en-US" dirty="0" smtClean="0"/>
              <a:t>Class 3: expert work. Contribution: Laser calibration for Tile, OF validation for Tile , expert work for </a:t>
            </a:r>
            <a:r>
              <a:rPr lang="en-US" dirty="0" err="1" smtClean="0"/>
              <a:t>FTK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Nuovi</a:t>
            </a:r>
            <a:r>
              <a:rPr lang="en-US" dirty="0" smtClean="0"/>
              <a:t>… </a:t>
            </a:r>
            <a:r>
              <a:rPr lang="en-US" dirty="0" err="1" smtClean="0"/>
              <a:t>o</a:t>
            </a:r>
            <a:r>
              <a:rPr lang="en-US" dirty="0" smtClean="0"/>
              <a:t> quasi </a:t>
            </a:r>
            <a:r>
              <a:rPr lang="en-US" dirty="0" err="1" smtClean="0"/>
              <a:t>nuovi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Carmela </a:t>
            </a:r>
            <a:r>
              <a:rPr lang="en-US" dirty="0" err="1" smtClean="0"/>
              <a:t>Luongo</a:t>
            </a:r>
            <a:r>
              <a:rPr lang="en-US" dirty="0" smtClean="0"/>
              <a:t>, Lilly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FTK</a:t>
            </a:r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Borsa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</a:t>
            </a:r>
            <a:r>
              <a:rPr lang="en-US" dirty="0" smtClean="0">
                <a:sym typeface="Wingdings"/>
              </a:rPr>
              <a:t> studio INFN </a:t>
            </a:r>
            <a:r>
              <a:rPr lang="en-US" dirty="0" err="1" smtClean="0">
                <a:sym typeface="Wingdings"/>
              </a:rPr>
              <a:t>Postdoc</a:t>
            </a:r>
            <a:r>
              <a:rPr lang="en-US" dirty="0" smtClean="0">
                <a:sym typeface="Wingdings"/>
              </a:rPr>
              <a:t> – 2 </a:t>
            </a:r>
            <a:r>
              <a:rPr lang="en-US" dirty="0" err="1" smtClean="0">
                <a:sym typeface="Wingdings"/>
              </a:rPr>
              <a:t>anni</a:t>
            </a:r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Vassili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Kazanine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Protvino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LASER con </a:t>
            </a:r>
            <a:r>
              <a:rPr lang="en-US" dirty="0" err="1" smtClean="0">
                <a:sym typeface="Wingdings"/>
              </a:rPr>
              <a:t>Fabrizio</a:t>
            </a:r>
            <a:r>
              <a:rPr lang="en-US" dirty="0" smtClean="0">
                <a:sym typeface="Wingdings"/>
              </a:rPr>
              <a:t> + </a:t>
            </a:r>
            <a:r>
              <a:rPr lang="en-US" dirty="0" err="1" smtClean="0">
                <a:sym typeface="Wingdings"/>
              </a:rPr>
              <a:t>TileCal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Impulsi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Saturati</a:t>
            </a:r>
            <a:r>
              <a:rPr lang="en-US" dirty="0" smtClean="0">
                <a:sym typeface="Wingdings"/>
              </a:rPr>
              <a:t>	</a:t>
            </a:r>
          </a:p>
          <a:p>
            <a:r>
              <a:rPr lang="en-US" dirty="0" err="1" smtClean="0">
                <a:sym typeface="Wingdings"/>
              </a:rPr>
              <a:t>Fondi</a:t>
            </a:r>
            <a:r>
              <a:rPr lang="en-US" dirty="0" smtClean="0">
                <a:sym typeface="Wingdings"/>
              </a:rPr>
              <a:t> FAI 18.9 – 3.11 </a:t>
            </a:r>
          </a:p>
          <a:p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28.9.2012 </a:t>
            </a:r>
            <a:r>
              <a:rPr lang="en-US" dirty="0" err="1" smtClean="0"/>
              <a:t>Notte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1143000"/>
          </a:xfrm>
        </p:spPr>
        <p:txBody>
          <a:bodyPr/>
          <a:lstStyle/>
          <a:p>
            <a:r>
              <a:rPr lang="en-US" dirty="0" smtClean="0"/>
              <a:t>Grazie a Sandra, </a:t>
            </a:r>
            <a:r>
              <a:rPr lang="en-US" dirty="0" err="1" smtClean="0"/>
              <a:t>Vassili</a:t>
            </a:r>
            <a:r>
              <a:rPr lang="en-US" dirty="0" smtClean="0"/>
              <a:t>, Nino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Vincenzo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se ne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occupati</a:t>
            </a:r>
            <a:r>
              <a:rPr lang="en-US" dirty="0" smtClean="0"/>
              <a:t> per ATLAS !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Presa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1295400"/>
            <a:ext cx="4368800" cy="31393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0137" y="1295400"/>
            <a:ext cx="4347663" cy="3124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400" y="46482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recorded in 2011 4.7 </a:t>
            </a:r>
            <a:r>
              <a:rPr lang="en-US" dirty="0" err="1" smtClean="0"/>
              <a:t>fb</a:t>
            </a:r>
            <a:r>
              <a:rPr lang="en-US" baseline="30000" dirty="0" smtClean="0"/>
              <a:t>-1</a:t>
            </a:r>
            <a:endParaRPr lang="en-US" dirty="0" smtClean="0"/>
          </a:p>
          <a:p>
            <a:r>
              <a:rPr lang="en-US" dirty="0" smtClean="0"/>
              <a:t>Total recorded in 2012 14.3 </a:t>
            </a:r>
            <a:r>
              <a:rPr lang="en-US" dirty="0" err="1" smtClean="0"/>
              <a:t>fb</a:t>
            </a:r>
            <a:r>
              <a:rPr lang="en-US" baseline="30000" dirty="0" smtClean="0"/>
              <a:t>-1</a:t>
            </a:r>
            <a:endParaRPr lang="en-US" dirty="0" smtClean="0"/>
          </a:p>
          <a:p>
            <a:r>
              <a:rPr lang="en-US" dirty="0" smtClean="0"/>
              <a:t>Peak Luminosity in 2012 7.7 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10</a:t>
            </a:r>
            <a:r>
              <a:rPr lang="en-US" baseline="30000" dirty="0" err="1" smtClean="0"/>
              <a:t>33</a:t>
            </a:r>
            <a:r>
              <a:rPr lang="en-US" dirty="0" err="1" smtClean="0"/>
              <a:t>cm</a:t>
            </a:r>
            <a:r>
              <a:rPr lang="en-US" baseline="30000" dirty="0" err="1" smtClean="0"/>
              <a:t>2</a:t>
            </a:r>
            <a:r>
              <a:rPr lang="en-US" dirty="0" err="1" smtClean="0"/>
              <a:t>sec</a:t>
            </a:r>
            <a:r>
              <a:rPr lang="en-US" baseline="30000" dirty="0" smtClean="0"/>
              <a:t>-1</a:t>
            </a:r>
          </a:p>
          <a:p>
            <a:r>
              <a:rPr lang="en-US" dirty="0" smtClean="0"/>
              <a:t>Average </a:t>
            </a:r>
            <a:r>
              <a:rPr lang="en-US" dirty="0" err="1" smtClean="0"/>
              <a:t>DQ</a:t>
            </a:r>
            <a:r>
              <a:rPr lang="en-US" dirty="0" smtClean="0"/>
              <a:t> validated data 93%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Shutdown (</a:t>
            </a:r>
            <a:r>
              <a:rPr lang="en-US" dirty="0" err="1" smtClean="0"/>
              <a:t>LS1</a:t>
            </a:r>
            <a:r>
              <a:rPr lang="en-US" dirty="0" smtClean="0"/>
              <a:t>) per </a:t>
            </a:r>
            <a:r>
              <a:rPr lang="en-US" dirty="0" err="1" smtClean="0"/>
              <a:t>LHC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12954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LS1</a:t>
            </a:r>
            <a:r>
              <a:rPr lang="en-US" dirty="0" smtClean="0"/>
              <a:t> period: </a:t>
            </a:r>
            <a:r>
              <a:rPr lang="en-US" dirty="0" err="1" smtClean="0"/>
              <a:t>Marzo</a:t>
            </a:r>
            <a:r>
              <a:rPr lang="en-US" dirty="0" smtClean="0"/>
              <a:t> 2013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Luglio</a:t>
            </a:r>
            <a:r>
              <a:rPr lang="en-US" dirty="0" smtClean="0">
                <a:sym typeface="Wingdings"/>
              </a:rPr>
              <a:t> 2014</a:t>
            </a:r>
          </a:p>
          <a:p>
            <a:r>
              <a:rPr lang="en-US" dirty="0" smtClean="0">
                <a:sym typeface="Wingdings"/>
              </a:rPr>
              <a:t>Il </a:t>
            </a:r>
            <a:r>
              <a:rPr lang="en-US" dirty="0" err="1" smtClean="0">
                <a:sym typeface="Wingdings"/>
              </a:rPr>
              <a:t>lavoro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LHC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mira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ripartire</a:t>
            </a:r>
            <a:r>
              <a:rPr lang="en-US" dirty="0" smtClean="0">
                <a:sym typeface="Wingdings"/>
              </a:rPr>
              <a:t> con 7 TeV / beam</a:t>
            </a:r>
          </a:p>
          <a:p>
            <a:r>
              <a:rPr lang="en-US" dirty="0" smtClean="0">
                <a:sym typeface="Wingdings"/>
              </a:rPr>
              <a:t>Maggiore </a:t>
            </a:r>
            <a:r>
              <a:rPr lang="en-US" dirty="0" err="1" smtClean="0">
                <a:sym typeface="Wingdings"/>
              </a:rPr>
              <a:t>discussione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distana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temporale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bunches: 25 ns </a:t>
            </a:r>
            <a:r>
              <a:rPr lang="en-US" dirty="0" err="1" smtClean="0">
                <a:sym typeface="Wingdings"/>
              </a:rPr>
              <a:t>o</a:t>
            </a:r>
            <a:r>
              <a:rPr lang="en-US" dirty="0" smtClean="0">
                <a:sym typeface="Wingdings"/>
              </a:rPr>
              <a:t> 50 ns </a:t>
            </a:r>
            <a:r>
              <a:rPr lang="en-US" dirty="0" smtClean="0"/>
              <a:t>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21" y="3048000"/>
            <a:ext cx="4400579" cy="3276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020603"/>
            <a:ext cx="4419600" cy="32277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685800"/>
          </a:xfrm>
        </p:spPr>
        <p:txBody>
          <a:bodyPr/>
          <a:lstStyle/>
          <a:p>
            <a:r>
              <a:rPr lang="en-US" dirty="0" err="1" smtClean="0"/>
              <a:t>LS1</a:t>
            </a:r>
            <a:r>
              <a:rPr lang="en-US" dirty="0" smtClean="0"/>
              <a:t> per </a:t>
            </a:r>
            <a:r>
              <a:rPr lang="en-US" dirty="0" err="1" smtClean="0"/>
              <a:t>TileCal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45" y="990600"/>
            <a:ext cx="7608955" cy="56710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05000" y="6172200"/>
            <a:ext cx="67056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sistiema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LASER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talk </a:t>
            </a:r>
            <a:r>
              <a:rPr lang="en-US" dirty="0" err="1" smtClean="0">
                <a:sym typeface="Wingdings"/>
              </a:rPr>
              <a:t>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Fabrizio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Soldi</a:t>
            </a:r>
            <a:r>
              <a:rPr lang="en-US" dirty="0" smtClean="0"/>
              <a:t> 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4525963"/>
          </a:xfrm>
        </p:spPr>
        <p:txBody>
          <a:bodyPr/>
          <a:lstStyle/>
          <a:p>
            <a:r>
              <a:rPr lang="en-US" sz="2800" dirty="0" err="1" smtClean="0"/>
              <a:t>Stato</a:t>
            </a:r>
            <a:r>
              <a:rPr lang="en-US" sz="2800" dirty="0" smtClean="0"/>
              <a:t> </a:t>
            </a:r>
            <a:r>
              <a:rPr lang="en-US" sz="2800" dirty="0" err="1" smtClean="0"/>
              <a:t>finanziamenti</a:t>
            </a:r>
            <a:r>
              <a:rPr lang="en-US" sz="2800" dirty="0" smtClean="0"/>
              <a:t> 2012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ME </a:t>
            </a:r>
            <a:r>
              <a:rPr lang="en-US" sz="2800" dirty="0" err="1" smtClean="0"/>
              <a:t>disponibili</a:t>
            </a:r>
            <a:r>
              <a:rPr lang="en-US" sz="2800" dirty="0" smtClean="0"/>
              <a:t> 22.5k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MI </a:t>
            </a:r>
            <a:r>
              <a:rPr lang="en-US" sz="2800" dirty="0" err="1" smtClean="0"/>
              <a:t>disponibili</a:t>
            </a:r>
            <a:r>
              <a:rPr lang="en-US" sz="2800" dirty="0" smtClean="0"/>
              <a:t> 5.5k</a:t>
            </a:r>
          </a:p>
          <a:p>
            <a:r>
              <a:rPr lang="en-US" sz="2800" b="1" dirty="0" err="1" smtClean="0"/>
              <a:t>Finanziamenti</a:t>
            </a:r>
            <a:r>
              <a:rPr lang="en-US" sz="2800" b="1" dirty="0" smtClean="0"/>
              <a:t> 2013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251201"/>
          <a:ext cx="8229600" cy="276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capitolo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Richieste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Assegnate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175.5k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73k + 49k </a:t>
                      </a:r>
                      <a:r>
                        <a:rPr lang="en-US" dirty="0" err="1" smtClean="0"/>
                        <a:t>SJ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Consumo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MOF-B+Met+Macchina+LaserInv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44.5 + 23 </a:t>
                      </a:r>
                      <a:r>
                        <a:rPr lang="en-US" dirty="0" err="1" smtClean="0"/>
                        <a:t>SJ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Apparati</a:t>
                      </a:r>
                      <a:r>
                        <a:rPr lang="en-US" dirty="0" smtClean="0"/>
                        <a:t> – </a:t>
                      </a:r>
                      <a:r>
                        <a:rPr lang="en-US" dirty="0" err="1" smtClean="0"/>
                        <a:t>FTK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Inventariabile</a:t>
                      </a:r>
                      <a:r>
                        <a:rPr lang="en-US" dirty="0" smtClean="0"/>
                        <a:t> – Laser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OTP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</a:t>
                      </a:r>
                      <a:r>
                        <a:rPr lang="en-US" dirty="0" smtClean="0"/>
                        <a:t> fare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Fatti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prenotati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 – so far allocated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3124200"/>
            <a:ext cx="8077200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2012 – Allocated so far</a:t>
            </a:r>
          </a:p>
          <a:p>
            <a:endParaRPr lang="en-US" sz="2000" dirty="0" smtClean="0"/>
          </a:p>
          <a:p>
            <a:r>
              <a:rPr lang="en-US" sz="2000" dirty="0" smtClean="0"/>
              <a:t>Class 1: </a:t>
            </a:r>
            <a:r>
              <a:rPr lang="en-US" sz="2000" dirty="0" err="1" smtClean="0"/>
              <a:t>ACR</a:t>
            </a:r>
            <a:r>
              <a:rPr lang="en-US" sz="2000" dirty="0" smtClean="0"/>
              <a:t> Tile: Federico</a:t>
            </a:r>
            <a:r>
              <a:rPr lang="en-US" sz="2000" dirty="0" smtClean="0"/>
              <a:t> </a:t>
            </a:r>
            <a:r>
              <a:rPr lang="en-US" sz="2000" dirty="0" smtClean="0"/>
              <a:t>9</a:t>
            </a:r>
            <a:r>
              <a:rPr lang="en-US" sz="2000" dirty="0" smtClean="0"/>
              <a:t>, </a:t>
            </a:r>
            <a:r>
              <a:rPr lang="en-US" sz="2000" dirty="0" err="1" smtClean="0"/>
              <a:t>Vincenzo</a:t>
            </a:r>
            <a:r>
              <a:rPr lang="en-US" sz="2000" dirty="0" smtClean="0"/>
              <a:t> 5.9, </a:t>
            </a:r>
            <a:r>
              <a:rPr lang="en-US" sz="2000" dirty="0" err="1" smtClean="0"/>
              <a:t>Zenone</a:t>
            </a:r>
            <a:r>
              <a:rPr lang="en-US" sz="2000" dirty="0" smtClean="0"/>
              <a:t> 10.5</a:t>
            </a:r>
          </a:p>
          <a:p>
            <a:endParaRPr lang="en-US" sz="2000" dirty="0" smtClean="0"/>
          </a:p>
          <a:p>
            <a:r>
              <a:rPr lang="en-US" sz="2000" dirty="0" smtClean="0"/>
              <a:t>Class 2: 28 (</a:t>
            </a:r>
            <a:r>
              <a:rPr lang="en-US" sz="2000" dirty="0" err="1" smtClean="0"/>
              <a:t>DQ</a:t>
            </a:r>
            <a:r>
              <a:rPr lang="en-US" sz="2000" dirty="0" smtClean="0"/>
              <a:t> Leader - </a:t>
            </a:r>
            <a:r>
              <a:rPr lang="en-US" sz="2000" dirty="0" err="1" smtClean="0"/>
              <a:t>Chiara</a:t>
            </a:r>
            <a:r>
              <a:rPr lang="en-US" sz="2000" dirty="0" smtClean="0"/>
              <a:t>) + 14 (</a:t>
            </a:r>
            <a:r>
              <a:rPr lang="en-US" sz="2000" dirty="0" err="1" smtClean="0"/>
              <a:t>Zenone</a:t>
            </a:r>
            <a:r>
              <a:rPr lang="en-US" sz="2000" dirty="0" smtClean="0"/>
              <a:t> </a:t>
            </a:r>
            <a:r>
              <a:rPr lang="en-US" sz="2000" dirty="0" err="1" smtClean="0"/>
              <a:t>DQ</a:t>
            </a:r>
            <a:r>
              <a:rPr lang="en-US" sz="2000" dirty="0" smtClean="0"/>
              <a:t> Valid) = 42</a:t>
            </a:r>
          </a:p>
          <a:p>
            <a:endParaRPr lang="en-US" sz="2000" dirty="0" smtClean="0"/>
          </a:p>
          <a:p>
            <a:r>
              <a:rPr lang="en-US" sz="2000" dirty="0" smtClean="0"/>
              <a:t>Class 3: </a:t>
            </a:r>
            <a:r>
              <a:rPr lang="en-US" sz="2000" dirty="0" smtClean="0"/>
              <a:t>0.31 </a:t>
            </a:r>
            <a:r>
              <a:rPr lang="en-US" sz="2000" dirty="0" err="1" smtClean="0"/>
              <a:t>OFV+SC/</a:t>
            </a:r>
            <a:r>
              <a:rPr lang="en-US" sz="2000" dirty="0" err="1" smtClean="0"/>
              <a:t>Chiara</a:t>
            </a:r>
            <a:r>
              <a:rPr lang="en-US" sz="2000" dirty="0" smtClean="0"/>
              <a:t>, </a:t>
            </a:r>
            <a:r>
              <a:rPr lang="en-US" sz="2000" dirty="0" smtClean="0"/>
              <a:t>0.32 </a:t>
            </a:r>
            <a:r>
              <a:rPr lang="en-US" sz="2000" dirty="0" err="1" smtClean="0"/>
              <a:t>FTK+IBL</a:t>
            </a:r>
            <a:r>
              <a:rPr lang="en-US" sz="2000" dirty="0" smtClean="0"/>
              <a:t>/</a:t>
            </a:r>
            <a:r>
              <a:rPr lang="en-US" sz="2000" dirty="0" smtClean="0"/>
              <a:t>Paola, 0.1 </a:t>
            </a:r>
            <a:r>
              <a:rPr lang="en-US" sz="2000" dirty="0" err="1" smtClean="0"/>
              <a:t>FTK/Piendibene</a:t>
            </a:r>
            <a:r>
              <a:rPr lang="en-US" sz="2000" dirty="0" smtClean="0"/>
              <a:t>, </a:t>
            </a:r>
            <a:r>
              <a:rPr lang="en-US" sz="2000" dirty="0" smtClean="0"/>
              <a:t>0.05 </a:t>
            </a:r>
            <a:r>
              <a:rPr lang="en-US" sz="2000" dirty="0" smtClean="0"/>
              <a:t>Laser/Nino</a:t>
            </a:r>
            <a:r>
              <a:rPr lang="en-US" sz="2000" dirty="0" smtClean="0"/>
              <a:t> + 0.2 </a:t>
            </a:r>
            <a:r>
              <a:rPr lang="en-US" sz="2000" dirty="0" err="1" smtClean="0"/>
              <a:t>Tau-trg/Zenone</a:t>
            </a:r>
            <a:r>
              <a:rPr lang="en-US" sz="2000" dirty="0" smtClean="0"/>
              <a:t> +</a:t>
            </a:r>
            <a:r>
              <a:rPr lang="en-US" sz="2000" dirty="0" smtClean="0"/>
              <a:t> 0.02? Laser/ Federico+ 0.03 </a:t>
            </a:r>
            <a:r>
              <a:rPr lang="en-US" sz="2000" dirty="0" err="1" smtClean="0"/>
              <a:t>FTK/Crescioli</a:t>
            </a:r>
            <a:r>
              <a:rPr lang="en-US" sz="2000" dirty="0" smtClean="0"/>
              <a:t> + ? </a:t>
            </a:r>
            <a:r>
              <a:rPr lang="en-US" sz="2000" dirty="0" err="1" smtClean="0"/>
              <a:t>TDAQ</a:t>
            </a:r>
            <a:r>
              <a:rPr lang="en-US" sz="2000" dirty="0" smtClean="0"/>
              <a:t>/Simone 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762000"/>
          </a:xfrm>
        </p:spPr>
        <p:txBody>
          <a:bodyPr/>
          <a:lstStyle/>
          <a:p>
            <a:r>
              <a:rPr lang="en-US" dirty="0" err="1" smtClean="0"/>
              <a:t>Novita</a:t>
            </a:r>
            <a:r>
              <a:rPr lang="en-US" dirty="0" smtClean="0"/>
              <a:t>`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votazioni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3 Ottobre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9906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Qualificazioni</a:t>
            </a:r>
            <a:endParaRPr lang="en-US" b="1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F.Scuri</a:t>
            </a:r>
            <a:r>
              <a:rPr lang="en-US" dirty="0" smtClean="0"/>
              <a:t> ha </a:t>
            </a:r>
            <a:r>
              <a:rPr lang="en-US" dirty="0" err="1" smtClean="0"/>
              <a:t>iniziato</a:t>
            </a:r>
            <a:r>
              <a:rPr lang="en-US" dirty="0" smtClean="0"/>
              <a:t> a </a:t>
            </a:r>
            <a:r>
              <a:rPr lang="en-US" dirty="0" err="1" smtClean="0"/>
              <a:t>qualificarsi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calibrazione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LASER (</a:t>
            </a:r>
            <a:r>
              <a:rPr lang="en-US" dirty="0" err="1" smtClean="0"/>
              <a:t>vedi</a:t>
            </a:r>
            <a:r>
              <a:rPr lang="en-US" dirty="0" smtClean="0"/>
              <a:t> </a:t>
            </a:r>
            <a:r>
              <a:rPr lang="en-US" dirty="0" err="1" smtClean="0"/>
              <a:t>presentazione</a:t>
            </a:r>
            <a:r>
              <a:rPr lang="en-US" dirty="0" smtClean="0"/>
              <a:t>) </a:t>
            </a:r>
            <a:endParaRPr lang="en-US" dirty="0" smtClean="0"/>
          </a:p>
          <a:p>
            <a:r>
              <a:rPr lang="en-US" b="1" dirty="0" smtClean="0">
                <a:sym typeface="Wingdings"/>
              </a:rPr>
              <a:t>Collaboration </a:t>
            </a:r>
            <a:r>
              <a:rPr lang="en-US" b="1" dirty="0" smtClean="0">
                <a:sym typeface="Wingdings"/>
              </a:rPr>
              <a:t>Board</a:t>
            </a:r>
          </a:p>
          <a:p>
            <a:pPr>
              <a:buFont typeface="Arial"/>
              <a:buChar char="•"/>
            </a:pP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Venerdi</a:t>
            </a:r>
            <a:r>
              <a:rPr lang="en-US" dirty="0" smtClean="0">
                <a:sym typeface="Wingdings"/>
              </a:rPr>
              <a:t>` </a:t>
            </a:r>
            <a:r>
              <a:rPr lang="en-US" dirty="0" err="1" smtClean="0">
                <a:sym typeface="Wingdings"/>
              </a:rPr>
              <a:t>ci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molte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votazioni</a:t>
            </a:r>
            <a:r>
              <a:rPr lang="en-US" dirty="0" smtClean="0">
                <a:sym typeface="Wingdings"/>
              </a:rPr>
              <a:t> / endorsement… </a:t>
            </a:r>
          </a:p>
          <a:p>
            <a:pPr>
              <a:buFont typeface="Arial"/>
              <a:buChar char="•"/>
            </a:pP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ricevete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direttamente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mail </a:t>
            </a:r>
            <a:r>
              <a:rPr lang="en-US" dirty="0" err="1" smtClean="0">
                <a:sym typeface="Wingdings"/>
              </a:rPr>
              <a:t>quindi</a:t>
            </a:r>
            <a:r>
              <a:rPr lang="en-US" dirty="0" smtClean="0">
                <a:sym typeface="Wingdings"/>
              </a:rPr>
              <a:t> mandate </a:t>
            </a:r>
            <a:r>
              <a:rPr lang="en-US" dirty="0" err="1" smtClean="0">
                <a:sym typeface="Wingdings"/>
              </a:rPr>
              <a:t>direttamente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commenti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suggerimenti</a:t>
            </a:r>
            <a:r>
              <a:rPr lang="en-US" dirty="0" smtClean="0">
                <a:sym typeface="Wingdings"/>
              </a:rPr>
              <a:t> per la </a:t>
            </a:r>
            <a:r>
              <a:rPr lang="en-US" dirty="0" err="1" smtClean="0">
                <a:sym typeface="Wingdings"/>
              </a:rPr>
              <a:t>votazione</a:t>
            </a:r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olidFill>
                  <a:srgbClr val="FF0000"/>
                </a:solidFill>
                <a:sym typeface="Wingdings"/>
              </a:rPr>
              <a:t>New management team – Endorsement </a:t>
            </a:r>
          </a:p>
          <a:p>
            <a:r>
              <a:rPr lang="en-US" dirty="0" err="1" smtClean="0"/>
              <a:t>Beate</a:t>
            </a:r>
            <a:r>
              <a:rPr lang="en-US" dirty="0" smtClean="0"/>
              <a:t> Heinemann (Berkeley)   : Deputy Spokesperson </a:t>
            </a:r>
            <a:br>
              <a:rPr lang="en-US" dirty="0" smtClean="0"/>
            </a:br>
            <a:r>
              <a:rPr lang="en-US" dirty="0" err="1" smtClean="0"/>
              <a:t>Thorsten</a:t>
            </a:r>
            <a:r>
              <a:rPr lang="en-US" dirty="0" smtClean="0"/>
              <a:t> </a:t>
            </a:r>
            <a:r>
              <a:rPr lang="en-US" dirty="0" err="1" smtClean="0"/>
              <a:t>Wengler</a:t>
            </a:r>
            <a:r>
              <a:rPr lang="en-US" dirty="0" smtClean="0"/>
              <a:t> (CERN)      : Deputy Spokesperson </a:t>
            </a:r>
            <a:br>
              <a:rPr lang="en-US" dirty="0" smtClean="0"/>
            </a:br>
            <a:r>
              <a:rPr lang="en-US" dirty="0" err="1" smtClean="0"/>
              <a:t>Beniamino</a:t>
            </a:r>
            <a:r>
              <a:rPr lang="en-US" dirty="0" smtClean="0"/>
              <a:t> Di </a:t>
            </a:r>
            <a:r>
              <a:rPr lang="en-US" dirty="0" err="1" smtClean="0"/>
              <a:t>Girolamo</a:t>
            </a:r>
            <a:r>
              <a:rPr lang="en-US" dirty="0" smtClean="0"/>
              <a:t> (CERN) : Technical Coordinator </a:t>
            </a:r>
            <a:br>
              <a:rPr lang="en-US" dirty="0" smtClean="0"/>
            </a:br>
            <a:r>
              <a:rPr lang="en-US" dirty="0" smtClean="0"/>
              <a:t>Fido </a:t>
            </a:r>
            <a:r>
              <a:rPr lang="en-US" dirty="0" err="1" smtClean="0"/>
              <a:t>Dittus</a:t>
            </a:r>
            <a:r>
              <a:rPr lang="en-US" dirty="0" smtClean="0"/>
              <a:t> (CERN)           : Resources Coordinator 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4396"/>
      </a:hlink>
      <a:folHlink>
        <a:srgbClr val="B2323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45871</TotalTime>
  <Words>1010</Words>
  <Application>Microsoft PowerPoint</Application>
  <PresentationFormat>On-screen Show (4:3)</PresentationFormat>
  <Paragraphs>180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Meeting 3 Ottobre 2012</vt:lpstr>
      <vt:lpstr>Nuovi… o quasi nuovi</vt:lpstr>
      <vt:lpstr>28.9.2012 Notte della ricerca</vt:lpstr>
      <vt:lpstr>Presa dati 2012</vt:lpstr>
      <vt:lpstr>Long Shutdown (LS1) per LHC </vt:lpstr>
      <vt:lpstr>LS1 per TileCal</vt:lpstr>
      <vt:lpstr>Soldi … </vt:lpstr>
      <vt:lpstr>OTP</vt:lpstr>
      <vt:lpstr>Novita` e votazioni</vt:lpstr>
      <vt:lpstr>Novita` e votazioni </vt:lpstr>
      <vt:lpstr>Novita` e votazioni</vt:lpstr>
      <vt:lpstr>Agenda di oggi</vt:lpstr>
      <vt:lpstr>Prossime riunioni</vt:lpstr>
      <vt:lpstr>Back-up</vt:lpstr>
      <vt:lpstr>OTP: Operation Task Planner</vt:lpstr>
      <vt:lpstr>OTP</vt:lpstr>
    </vt:vector>
  </TitlesOfParts>
  <Company>INFN &amp; Univ of Pisa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Parigi JetEtMissTau</dc:title>
  <dc:creator>roda</dc:creator>
  <cp:lastModifiedBy>Chiara Roda</cp:lastModifiedBy>
  <cp:revision>587</cp:revision>
  <dcterms:created xsi:type="dcterms:W3CDTF">2012-10-02T10:15:41Z</dcterms:created>
  <dcterms:modified xsi:type="dcterms:W3CDTF">2012-10-03T07:35:54Z</dcterms:modified>
</cp:coreProperties>
</file>