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 id="2147483674" r:id="rId3"/>
    <p:sldMasterId id="2147483686" r:id="rId4"/>
    <p:sldMasterId id="2147483699" r:id="rId5"/>
    <p:sldMasterId id="2147483713" r:id="rId6"/>
  </p:sldMasterIdLst>
  <p:notesMasterIdLst>
    <p:notesMasterId r:id="rId49"/>
  </p:notesMasterIdLst>
  <p:handoutMasterIdLst>
    <p:handoutMasterId r:id="rId50"/>
  </p:handoutMasterIdLst>
  <p:sldIdLst>
    <p:sldId id="258" r:id="rId7"/>
    <p:sldId id="293" r:id="rId8"/>
    <p:sldId id="310" r:id="rId9"/>
    <p:sldId id="284" r:id="rId10"/>
    <p:sldId id="260" r:id="rId11"/>
    <p:sldId id="285" r:id="rId12"/>
    <p:sldId id="290" r:id="rId13"/>
    <p:sldId id="286" r:id="rId14"/>
    <p:sldId id="332" r:id="rId15"/>
    <p:sldId id="269" r:id="rId16"/>
    <p:sldId id="315" r:id="rId17"/>
    <p:sldId id="288" r:id="rId18"/>
    <p:sldId id="279" r:id="rId19"/>
    <p:sldId id="281" r:id="rId20"/>
    <p:sldId id="292" r:id="rId21"/>
    <p:sldId id="347" r:id="rId22"/>
    <p:sldId id="303" r:id="rId23"/>
    <p:sldId id="299" r:id="rId24"/>
    <p:sldId id="316" r:id="rId25"/>
    <p:sldId id="351" r:id="rId26"/>
    <p:sldId id="333" r:id="rId27"/>
    <p:sldId id="334" r:id="rId28"/>
    <p:sldId id="335" r:id="rId29"/>
    <p:sldId id="336" r:id="rId30"/>
    <p:sldId id="337" r:id="rId31"/>
    <p:sldId id="338" r:id="rId32"/>
    <p:sldId id="352" r:id="rId33"/>
    <p:sldId id="340" r:id="rId34"/>
    <p:sldId id="341" r:id="rId35"/>
    <p:sldId id="344" r:id="rId36"/>
    <p:sldId id="345" r:id="rId37"/>
    <p:sldId id="353" r:id="rId38"/>
    <p:sldId id="354" r:id="rId39"/>
    <p:sldId id="355" r:id="rId40"/>
    <p:sldId id="356" r:id="rId41"/>
    <p:sldId id="357" r:id="rId42"/>
    <p:sldId id="358" r:id="rId43"/>
    <p:sldId id="359" r:id="rId44"/>
    <p:sldId id="360" r:id="rId45"/>
    <p:sldId id="361" r:id="rId46"/>
    <p:sldId id="362" r:id="rId47"/>
    <p:sldId id="308"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5092"/>
    <a:srgbClr val="993300"/>
    <a:srgbClr val="EFEFEF"/>
    <a:srgbClr val="EAEAEA"/>
    <a:srgbClr val="DD2026"/>
    <a:srgbClr val="81BA16"/>
    <a:srgbClr val="F2C522"/>
    <a:srgbClr val="FF9900"/>
    <a:srgbClr val="1166AA"/>
    <a:srgbClr val="7DA9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9" autoAdjust="0"/>
    <p:restoredTop sz="95549" autoAdjust="0"/>
  </p:normalViewPr>
  <p:slideViewPr>
    <p:cSldViewPr snapToGrid="0">
      <p:cViewPr varScale="1">
        <p:scale>
          <a:sx n="120" d="100"/>
          <a:sy n="120" d="100"/>
        </p:scale>
        <p:origin x="-464" y="-104"/>
      </p:cViewPr>
      <p:guideLst>
        <p:guide orient="horz" pos="2160"/>
        <p:guide pos="2880"/>
      </p:guideLst>
    </p:cSldViewPr>
  </p:slideViewPr>
  <p:outlineViewPr>
    <p:cViewPr>
      <p:scale>
        <a:sx n="33" d="100"/>
        <a:sy n="33" d="100"/>
      </p:scale>
      <p:origin x="0" y="4712"/>
    </p:cViewPr>
  </p:outlineViewPr>
  <p:notesTextViewPr>
    <p:cViewPr>
      <p:scale>
        <a:sx n="100" d="100"/>
        <a:sy n="100" d="100"/>
      </p:scale>
      <p:origin x="0" y="0"/>
    </p:cViewPr>
  </p:notesTextViewPr>
  <p:sorterViewPr>
    <p:cViewPr>
      <p:scale>
        <a:sx n="66" d="100"/>
        <a:sy n="66" d="100"/>
      </p:scale>
      <p:origin x="0" y="456"/>
    </p:cViewPr>
  </p:sorter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 Id="rId2"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CF3BF7-4B17-6B49-96BD-FF7083482CAC}" type="datetimeFigureOut">
              <a:rPr lang="en-US" smtClean="0"/>
              <a:pPr/>
              <a:t>10/15/12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1F19AF-0DD5-DD4C-ABAE-2989C8FED808}" type="slidenum">
              <a:rPr lang="en-US" smtClean="0"/>
              <a:pPr/>
              <a:t>‹#›</a:t>
            </a:fld>
            <a:endParaRPr lang="en-US"/>
          </a:p>
        </p:txBody>
      </p:sp>
    </p:spTree>
    <p:extLst>
      <p:ext uri="{BB962C8B-B14F-4D97-AF65-F5344CB8AC3E}">
        <p14:creationId xmlns:p14="http://schemas.microsoft.com/office/powerpoint/2010/main" val="1066409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8B13B23E-4D89-7E4F-B08A-B9308276C9E6}" type="slidenum">
              <a:rPr lang="en-US"/>
              <a:pPr/>
              <a:t>‹#›</a:t>
            </a:fld>
            <a:endParaRPr lang="en-US"/>
          </a:p>
        </p:txBody>
      </p:sp>
    </p:spTree>
    <p:extLst>
      <p:ext uri="{BB962C8B-B14F-4D97-AF65-F5344CB8AC3E}">
        <p14:creationId xmlns:p14="http://schemas.microsoft.com/office/powerpoint/2010/main" val="363654724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11CAD6E-5CF7-AE4E-816F-CD436672D0F7}" type="slidenum">
              <a:rPr lang="en-US"/>
              <a:pPr eaLnBrk="1" hangingPunct="1"/>
              <a:t>1</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13B23E-4D89-7E4F-B08A-B9308276C9E6}" type="slidenum">
              <a:rPr lang="en-US" smtClean="0"/>
              <a:pPr/>
              <a:t>4</a:t>
            </a:fld>
            <a:endParaRPr lang="en-US"/>
          </a:p>
        </p:txBody>
      </p:sp>
    </p:spTree>
    <p:extLst>
      <p:ext uri="{BB962C8B-B14F-4D97-AF65-F5344CB8AC3E}">
        <p14:creationId xmlns:p14="http://schemas.microsoft.com/office/powerpoint/2010/main" val="1256286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13B23E-4D89-7E4F-B08A-B9308276C9E6}" type="slidenum">
              <a:rPr lang="en-US" smtClean="0"/>
              <a:pPr/>
              <a:t>6</a:t>
            </a:fld>
            <a:endParaRPr lang="en-US"/>
          </a:p>
        </p:txBody>
      </p:sp>
    </p:spTree>
    <p:extLst>
      <p:ext uri="{BB962C8B-B14F-4D97-AF65-F5344CB8AC3E}">
        <p14:creationId xmlns:p14="http://schemas.microsoft.com/office/powerpoint/2010/main" val="3224771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3C8990F-AB8E-8E4C-B445-A3E63BB48CED}" type="slidenum">
              <a:rPr lang="en-GB"/>
              <a:pPr eaLnBrk="1" hangingPunct="1"/>
              <a:t>10</a:t>
            </a:fld>
            <a:endParaRPr lang="en-GB"/>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7" rIns="91435" bIns="45717" anchor="b"/>
          <a:lstStyle/>
          <a:p>
            <a:pPr algn="r"/>
            <a:fld id="{618431BD-BEC9-497F-929B-A5FE11F66D15}" type="slidenum">
              <a:rPr lang="en-US" sz="1200"/>
              <a:pPr algn="r"/>
              <a:t>16</a:t>
            </a:fld>
            <a:endParaRPr lang="en-US" sz="120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D9F863AE-E1E9-4F80-B5CA-5319BE55212E}" type="slidenum">
              <a:rPr lang="fr-FR">
                <a:solidFill>
                  <a:srgbClr val="000000"/>
                </a:solidFill>
              </a:rPr>
              <a:pPr/>
              <a:t>22</a:t>
            </a:fld>
            <a:endParaRPr lang="fr-FR">
              <a:solidFill>
                <a:srgbClr val="000000"/>
              </a:solidFill>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200"/>
            </a:lvl1pPr>
          </a:lstStyle>
          <a:p>
            <a:pPr lvl="0"/>
            <a:r>
              <a:rPr lang="en-US" noProof="0" smtClean="0"/>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000" b="1"/>
            </a:lvl1pPr>
          </a:lstStyle>
          <a:p>
            <a:pPr lvl="0"/>
            <a:r>
              <a:rPr lang="en-US" noProof="0" dirty="0" smtClean="0"/>
              <a:t>Click to edit Master subtitle style</a:t>
            </a:r>
          </a:p>
        </p:txBody>
      </p:sp>
      <p:sp>
        <p:nvSpPr>
          <p:cNvPr id="6148" name="Rectangle 4"/>
          <p:cNvSpPr>
            <a:spLocks noGrp="1" noChangeArrowheads="1"/>
          </p:cNvSpPr>
          <p:nvPr>
            <p:ph type="dt" sz="half" idx="2"/>
          </p:nvPr>
        </p:nvSpPr>
        <p:spPr>
          <a:xfrm>
            <a:off x="3511876" y="6624638"/>
            <a:ext cx="1283812" cy="233362"/>
          </a:xfrm>
        </p:spPr>
        <p:txBody>
          <a:bodyPr/>
          <a:lstStyle>
            <a:lvl1pPr algn="ctr">
              <a:defRPr/>
            </a:lvl1pPr>
          </a:lstStyle>
          <a:p>
            <a:endParaRPr lang="en-US" dirty="0"/>
          </a:p>
        </p:txBody>
      </p:sp>
      <p:sp>
        <p:nvSpPr>
          <p:cNvPr id="6149" name="Rectangle 5"/>
          <p:cNvSpPr>
            <a:spLocks noGrp="1" noChangeArrowheads="1"/>
          </p:cNvSpPr>
          <p:nvPr>
            <p:ph type="ftr" sz="quarter" idx="3"/>
          </p:nvPr>
        </p:nvSpPr>
        <p:spPr>
          <a:xfrm>
            <a:off x="6269918" y="6624638"/>
            <a:ext cx="2045407" cy="233362"/>
          </a:xfrm>
        </p:spPr>
        <p:txBody>
          <a:bodyPr/>
          <a:lstStyle>
            <a:lvl1pPr>
              <a:defRPr/>
            </a:lvl1pPr>
          </a:lstStyle>
          <a:p>
            <a:r>
              <a:rPr lang="en-GB" smtClean="0"/>
              <a:t>SRI-11th- Upgrade and Performance of the ESRF -  Revol JL,  July 10th, 2012</a:t>
            </a:r>
            <a:endParaRPr lang="en-US" dirty="0" smtClean="0"/>
          </a:p>
        </p:txBody>
      </p:sp>
      <p:sp>
        <p:nvSpPr>
          <p:cNvPr id="6150" name="Rectangle 6"/>
          <p:cNvSpPr>
            <a:spLocks noGrp="1" noChangeArrowheads="1"/>
          </p:cNvSpPr>
          <p:nvPr>
            <p:ph type="sldNum" sz="quarter" idx="4"/>
          </p:nvPr>
        </p:nvSpPr>
        <p:spPr>
          <a:xfrm>
            <a:off x="8370888" y="6624638"/>
            <a:ext cx="744537" cy="215900"/>
          </a:xfrm>
        </p:spPr>
        <p:txBody>
          <a:bodyPr/>
          <a:lstStyle>
            <a:lvl1pPr>
              <a:defRPr/>
            </a:lvl1pPr>
          </a:lstStyle>
          <a:p>
            <a:fld id="{0D324125-A55F-514F-846B-891D9043573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GB" smtClean="0"/>
              <a:t>SRI-11th- Upgrade and Performance of the ESRF -  Revol JL,  July 10th, 2012</a:t>
            </a:r>
            <a:endParaRPr lang="en-US" dirty="0" smtClean="0"/>
          </a:p>
        </p:txBody>
      </p:sp>
      <p:sp>
        <p:nvSpPr>
          <p:cNvPr id="6" name="Slide Number Placeholder 5"/>
          <p:cNvSpPr>
            <a:spLocks noGrp="1"/>
          </p:cNvSpPr>
          <p:nvPr>
            <p:ph type="sldNum" sz="quarter" idx="12"/>
          </p:nvPr>
        </p:nvSpPr>
        <p:spPr/>
        <p:txBody>
          <a:bodyPr/>
          <a:lstStyle>
            <a:lvl1pPr>
              <a:defRPr/>
            </a:lvl1pPr>
          </a:lstStyle>
          <a:p>
            <a:fld id="{D5E9DA1E-48F0-0747-95FD-3032CA3C86E8}" type="slidenum">
              <a:rPr lang="en-US"/>
              <a:pPr/>
              <a:t>‹#›</a:t>
            </a:fld>
            <a:endParaRPr lang="en-US"/>
          </a:p>
        </p:txBody>
      </p:sp>
    </p:spTree>
    <p:extLst>
      <p:ext uri="{BB962C8B-B14F-4D97-AF65-F5344CB8AC3E}">
        <p14:creationId xmlns:p14="http://schemas.microsoft.com/office/powerpoint/2010/main" val="919316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65163"/>
            <a:ext cx="2057400" cy="5461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65163"/>
            <a:ext cx="6019800" cy="546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GB" smtClean="0"/>
              <a:t>SRI-11th- Upgrade and Performance of the ESRF -  Revol JL,  July 10th, 2012</a:t>
            </a:r>
            <a:endParaRPr lang="en-US" dirty="0" smtClean="0"/>
          </a:p>
        </p:txBody>
      </p:sp>
      <p:sp>
        <p:nvSpPr>
          <p:cNvPr id="6" name="Slide Number Placeholder 5"/>
          <p:cNvSpPr>
            <a:spLocks noGrp="1"/>
          </p:cNvSpPr>
          <p:nvPr>
            <p:ph type="sldNum" sz="quarter" idx="12"/>
          </p:nvPr>
        </p:nvSpPr>
        <p:spPr/>
        <p:txBody>
          <a:bodyPr/>
          <a:lstStyle>
            <a:lvl1pPr>
              <a:defRPr/>
            </a:lvl1pPr>
          </a:lstStyle>
          <a:p>
            <a:fld id="{E96405D4-02C0-0941-AFAB-C1C382F13C74}" type="slidenum">
              <a:rPr lang="en-US"/>
              <a:pPr/>
              <a:t>‹#›</a:t>
            </a:fld>
            <a:endParaRPr lang="en-US"/>
          </a:p>
        </p:txBody>
      </p:sp>
    </p:spTree>
    <p:extLst>
      <p:ext uri="{BB962C8B-B14F-4D97-AF65-F5344CB8AC3E}">
        <p14:creationId xmlns:p14="http://schemas.microsoft.com/office/powerpoint/2010/main" val="4287796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
            <a:ext cx="8229600" cy="5905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1"/>
          <p:cNvSpPr>
            <a:spLocks noGrp="1" noChangeArrowheads="1"/>
          </p:cNvSpPr>
          <p:nvPr>
            <p:ph type="sldNum" sz="quarter" idx="10"/>
          </p:nvPr>
        </p:nvSpPr>
        <p:spPr>
          <a:xfrm>
            <a:off x="8407400" y="6623050"/>
            <a:ext cx="523875" cy="274638"/>
          </a:xfrm>
          <a:prstGeom prst="rect">
            <a:avLst/>
          </a:prstGeom>
        </p:spPr>
        <p:txBody>
          <a:bodyPr vert="horz" wrap="square" lIns="91440" tIns="45720" rIns="91440" bIns="45720" numCol="1" anchor="t" anchorCtr="0" compatLnSpc="1">
            <a:prstTxWarp prst="textNoShape">
              <a:avLst/>
            </a:prstTxWarp>
          </a:bodyPr>
          <a:lstStyle>
            <a:lvl1pPr>
              <a:defRPr/>
            </a:lvl1pPr>
          </a:lstStyle>
          <a:p>
            <a:fld id="{8267DD96-DAA0-7D40-8CE8-403CAC65AFAA}" type="slidenum">
              <a:rPr lang="de-DE"/>
              <a:pPr/>
              <a:t>‹#›</a:t>
            </a:fld>
            <a:endParaRPr lang="de-DE"/>
          </a:p>
        </p:txBody>
      </p:sp>
    </p:spTree>
    <p:extLst>
      <p:ext uri="{BB962C8B-B14F-4D97-AF65-F5344CB8AC3E}">
        <p14:creationId xmlns:p14="http://schemas.microsoft.com/office/powerpoint/2010/main" val="276453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7" name="Title 6"/>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GB" dirty="0"/>
          </a:p>
        </p:txBody>
      </p:sp>
      <p:sp>
        <p:nvSpPr>
          <p:cNvPr id="4" name="Slide Number Placeholder 8"/>
          <p:cNvSpPr>
            <a:spLocks noGrp="1"/>
          </p:cNvSpPr>
          <p:nvPr>
            <p:ph type="sldNum" sz="quarter" idx="10"/>
          </p:nvPr>
        </p:nvSpPr>
        <p:spPr/>
        <p:txBody>
          <a:bodyPr/>
          <a:lstStyle>
            <a:lvl1pPr fontAlgn="base">
              <a:spcBef>
                <a:spcPct val="0"/>
              </a:spcBef>
              <a:spcAft>
                <a:spcPct val="0"/>
              </a:spcAft>
              <a:defRPr sz="1000" smtClean="0">
                <a:latin typeface="Arial" pitchFamily="34" charset="0"/>
                <a:ea typeface="+mn-ea"/>
              </a:defRPr>
            </a:lvl1pPr>
          </a:lstStyle>
          <a:p>
            <a:pPr>
              <a:defRPr/>
            </a:pPr>
            <a:fld id="{0D5776CF-749B-425B-9491-3F786CA97416}" type="slidenum">
              <a:rPr lang="en-GB"/>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340768"/>
            <a:ext cx="8229600" cy="5184576"/>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5"/>
          <p:cNvSpPr>
            <a:spLocks noGrp="1"/>
          </p:cNvSpPr>
          <p:nvPr>
            <p:ph type="sldNum" sz="quarter" idx="10"/>
          </p:nvPr>
        </p:nvSpPr>
        <p:spPr/>
        <p:txBody>
          <a:bodyPr/>
          <a:lstStyle>
            <a:lvl1pPr fontAlgn="base">
              <a:spcBef>
                <a:spcPct val="0"/>
              </a:spcBef>
              <a:spcAft>
                <a:spcPct val="0"/>
              </a:spcAft>
              <a:defRPr sz="1000" smtClean="0">
                <a:latin typeface="Arial" pitchFamily="34" charset="0"/>
                <a:ea typeface="+mn-ea"/>
              </a:defRPr>
            </a:lvl1pPr>
          </a:lstStyle>
          <a:p>
            <a:pPr>
              <a:defRPr/>
            </a:pPr>
            <a:fld id="{A678D311-0ABC-43EA-AC85-812FF37F1110}" type="slidenum">
              <a:rPr lang="en-GB"/>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2060"/>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fontAlgn="base">
              <a:spcBef>
                <a:spcPct val="0"/>
              </a:spcBef>
              <a:spcAft>
                <a:spcPct val="0"/>
              </a:spcAft>
              <a:defRPr>
                <a:latin typeface="Arial" pitchFamily="34" charset="0"/>
                <a:ea typeface="+mn-ea"/>
              </a:defRPr>
            </a:lvl1pPr>
          </a:lstStyle>
          <a:p>
            <a:pPr>
              <a:defRPr/>
            </a:pPr>
            <a:fld id="{768834AA-9FC4-434C-8D81-8ED1E1F3BFE7}"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576064"/>
          </a:xfrm>
        </p:spPr>
        <p:txBody>
          <a:bodyPr/>
          <a:lstStyle>
            <a:lvl1pPr>
              <a:defRPr>
                <a:solidFill>
                  <a:srgbClr val="002060"/>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412776"/>
            <a:ext cx="4038600" cy="5040560"/>
          </a:xfrm>
        </p:spPr>
        <p:txBody>
          <a:bodyPr/>
          <a:lstStyle>
            <a:lvl1pPr>
              <a:defRPr sz="2800">
                <a:solidFill>
                  <a:srgbClr val="002060"/>
                </a:solidFill>
              </a:defRPr>
            </a:lvl1pPr>
            <a:lvl2pPr>
              <a:defRPr sz="2400">
                <a:solidFill>
                  <a:srgbClr val="002060"/>
                </a:solidFill>
              </a:defRPr>
            </a:lvl2pPr>
            <a:lvl3pP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12776"/>
            <a:ext cx="4038600" cy="5040560"/>
          </a:xfrm>
        </p:spPr>
        <p:txBody>
          <a:bodyPr/>
          <a:lstStyle>
            <a:lvl1pPr>
              <a:defRPr sz="2800">
                <a:solidFill>
                  <a:srgbClr val="002060"/>
                </a:solidFill>
              </a:defRPr>
            </a:lvl1pPr>
            <a:lvl2pPr>
              <a:defRPr sz="2400">
                <a:solidFill>
                  <a:srgbClr val="002060"/>
                </a:solidFill>
              </a:defRPr>
            </a:lvl2pPr>
            <a:lvl3pP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6"/>
          <p:cNvSpPr>
            <a:spLocks noGrp="1"/>
          </p:cNvSpPr>
          <p:nvPr>
            <p:ph type="sldNum" sz="quarter" idx="10"/>
          </p:nvPr>
        </p:nvSpPr>
        <p:spPr/>
        <p:txBody>
          <a:bodyPr/>
          <a:lstStyle>
            <a:lvl1pPr fontAlgn="base">
              <a:spcBef>
                <a:spcPct val="0"/>
              </a:spcBef>
              <a:spcAft>
                <a:spcPct val="0"/>
              </a:spcAft>
              <a:defRPr>
                <a:latin typeface="Arial" pitchFamily="34" charset="0"/>
                <a:ea typeface="+mn-ea"/>
              </a:defRPr>
            </a:lvl1pPr>
          </a:lstStyle>
          <a:p>
            <a:pPr>
              <a:defRPr/>
            </a:pPr>
            <a:fld id="{A4A65D79-1E6B-47BD-940F-D6569DB68B43}"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576064"/>
          </a:xfrm>
        </p:spPr>
        <p:txBody>
          <a:bodyPr/>
          <a:lstStyle>
            <a:lvl1pPr>
              <a:defRPr>
                <a:solidFill>
                  <a:srgbClr val="002060"/>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lgn="l">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13"/>
          <p:cNvSpPr>
            <a:spLocks noGrp="1"/>
          </p:cNvSpPr>
          <p:nvPr>
            <p:ph type="sldNum" sz="quarter" idx="10"/>
          </p:nvPr>
        </p:nvSpPr>
        <p:spPr/>
        <p:txBody>
          <a:bodyPr/>
          <a:lstStyle>
            <a:lvl1pPr fontAlgn="base">
              <a:spcBef>
                <a:spcPct val="0"/>
              </a:spcBef>
              <a:spcAft>
                <a:spcPct val="0"/>
              </a:spcAft>
              <a:defRPr>
                <a:latin typeface="Arial" pitchFamily="34" charset="0"/>
                <a:ea typeface="+mn-ea"/>
              </a:defRPr>
            </a:lvl1pPr>
          </a:lstStyle>
          <a:p>
            <a:pPr>
              <a:defRPr/>
            </a:pPr>
            <a:fld id="{09D46545-480C-4CEE-AEF3-16816A174D39}"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576064"/>
          </a:xfrm>
        </p:spPr>
        <p:txBody>
          <a:bodyPr/>
          <a:lstStyle>
            <a:lvl1pPr>
              <a:defRPr>
                <a:solidFill>
                  <a:srgbClr val="002060"/>
                </a:solidFill>
              </a:defRPr>
            </a:lvl1pPr>
          </a:lstStyle>
          <a:p>
            <a:r>
              <a:rPr lang="en-US" dirty="0" smtClean="0"/>
              <a:t>Click to edit Master title style</a:t>
            </a:r>
            <a:endParaRPr lang="en-GB" dirty="0"/>
          </a:p>
        </p:txBody>
      </p:sp>
      <p:sp>
        <p:nvSpPr>
          <p:cNvPr id="3" name="Slide Number Placeholder 4"/>
          <p:cNvSpPr>
            <a:spLocks noGrp="1"/>
          </p:cNvSpPr>
          <p:nvPr>
            <p:ph type="sldNum" sz="quarter" idx="10"/>
          </p:nvPr>
        </p:nvSpPr>
        <p:spPr/>
        <p:txBody>
          <a:bodyPr/>
          <a:lstStyle>
            <a:lvl1pPr fontAlgn="base">
              <a:spcBef>
                <a:spcPct val="0"/>
              </a:spcBef>
              <a:spcAft>
                <a:spcPct val="0"/>
              </a:spcAft>
              <a:defRPr>
                <a:latin typeface="Arial" pitchFamily="34" charset="0"/>
                <a:ea typeface="+mn-ea"/>
              </a:defRPr>
            </a:lvl1pPr>
          </a:lstStyle>
          <a:p>
            <a:pPr>
              <a:defRPr/>
            </a:pPr>
            <a:fld id="{C71B855D-E811-4897-9D1F-9D88021D8CDD}"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fontAlgn="base">
              <a:spcBef>
                <a:spcPct val="0"/>
              </a:spcBef>
              <a:spcAft>
                <a:spcPct val="0"/>
              </a:spcAft>
              <a:defRPr>
                <a:latin typeface="Arial" pitchFamily="34" charset="0"/>
                <a:ea typeface="+mn-ea"/>
              </a:defRPr>
            </a:lvl1pPr>
          </a:lstStyle>
          <a:p>
            <a:pPr>
              <a:defRPr/>
            </a:pPr>
            <a:fld id="{52DA00B7-0C5C-406E-A027-5C27423868B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GB" smtClean="0"/>
              <a:t>SRI-11th- Upgrade and Performance of the ESRF -  Revol JL,  July 10th, 2012</a:t>
            </a:r>
            <a:endParaRPr lang="en-US" dirty="0" smtClean="0"/>
          </a:p>
        </p:txBody>
      </p:sp>
      <p:sp>
        <p:nvSpPr>
          <p:cNvPr id="6" name="Slide Number Placeholder 5"/>
          <p:cNvSpPr>
            <a:spLocks noGrp="1"/>
          </p:cNvSpPr>
          <p:nvPr>
            <p:ph type="sldNum" sz="quarter" idx="12"/>
          </p:nvPr>
        </p:nvSpPr>
        <p:spPr/>
        <p:txBody>
          <a:bodyPr/>
          <a:lstStyle>
            <a:lvl1pPr>
              <a:defRPr/>
            </a:lvl1pPr>
          </a:lstStyle>
          <a:p>
            <a:fld id="{C26135FD-2573-A941-B75F-912DDDDE1BE6}" type="slidenum">
              <a:rPr lang="en-US"/>
              <a:pPr/>
              <a:t>‹#›</a:t>
            </a:fld>
            <a:endParaRPr lang="en-US"/>
          </a:p>
        </p:txBody>
      </p:sp>
    </p:spTree>
    <p:extLst>
      <p:ext uri="{BB962C8B-B14F-4D97-AF65-F5344CB8AC3E}">
        <p14:creationId xmlns:p14="http://schemas.microsoft.com/office/powerpoint/2010/main" val="28658399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3008313" cy="648072"/>
          </a:xfrm>
        </p:spPr>
        <p:txBody>
          <a:bodyPr anchor="b"/>
          <a:lstStyle>
            <a:lvl1pPr algn="l">
              <a:defRPr sz="2000" b="1">
                <a:solidFill>
                  <a:srgbClr val="002060"/>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3575050" y="620688"/>
            <a:ext cx="5111750" cy="550547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268760"/>
            <a:ext cx="3008313" cy="4857403"/>
          </a:xfrm>
        </p:spPr>
        <p:txBody>
          <a:bodyPr/>
          <a:lstStyle>
            <a:lvl1pPr marL="0" indent="0">
              <a:buNone/>
              <a:defRPr sz="1400">
                <a:solidFill>
                  <a:srgbClr val="00206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6"/>
          <p:cNvSpPr>
            <a:spLocks noGrp="1"/>
          </p:cNvSpPr>
          <p:nvPr>
            <p:ph type="sldNum" sz="quarter" idx="10"/>
          </p:nvPr>
        </p:nvSpPr>
        <p:spPr/>
        <p:txBody>
          <a:bodyPr/>
          <a:lstStyle>
            <a:lvl1pPr fontAlgn="base">
              <a:spcBef>
                <a:spcPct val="0"/>
              </a:spcBef>
              <a:spcAft>
                <a:spcPct val="0"/>
              </a:spcAft>
              <a:defRPr>
                <a:latin typeface="Arial" pitchFamily="34" charset="0"/>
                <a:ea typeface="+mn-ea"/>
              </a:defRPr>
            </a:lvl1pPr>
          </a:lstStyle>
          <a:p>
            <a:pPr>
              <a:defRPr/>
            </a:pPr>
            <a:fld id="{57E10ACB-03E1-4F1D-8186-D5D54968FDBE}"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2060"/>
                </a:solidFill>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solidFill>
                  <a:srgbClr val="00206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206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6"/>
          <p:cNvSpPr>
            <a:spLocks noGrp="1"/>
          </p:cNvSpPr>
          <p:nvPr>
            <p:ph type="sldNum" sz="quarter" idx="10"/>
          </p:nvPr>
        </p:nvSpPr>
        <p:spPr/>
        <p:txBody>
          <a:bodyPr/>
          <a:lstStyle>
            <a:lvl1pPr fontAlgn="base">
              <a:spcBef>
                <a:spcPct val="0"/>
              </a:spcBef>
              <a:spcAft>
                <a:spcPct val="0"/>
              </a:spcAft>
              <a:defRPr>
                <a:latin typeface="Arial" pitchFamily="34" charset="0"/>
                <a:ea typeface="+mn-ea"/>
              </a:defRPr>
            </a:lvl1pPr>
          </a:lstStyle>
          <a:p>
            <a:pPr>
              <a:defRPr/>
            </a:pPr>
            <a:fld id="{0402CFF5-7240-4DC2-9E70-FA781801E07E}"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576064"/>
          </a:xfrm>
        </p:spPr>
        <p:txBody>
          <a:bodyPr/>
          <a:lstStyle>
            <a:lvl1pPr>
              <a:defRPr>
                <a:solidFill>
                  <a:srgbClr val="002060"/>
                </a:solidFill>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n>
                  <a:solidFill>
                    <a:srgbClr val="002060"/>
                  </a:solidFill>
                </a:ln>
                <a:solidFill>
                  <a:schemeClr val="tx2"/>
                </a:solidFill>
              </a:defRPr>
            </a:lvl1pPr>
            <a:lvl2pPr>
              <a:defRPr>
                <a:ln>
                  <a:solidFill>
                    <a:srgbClr val="002060"/>
                  </a:solidFill>
                </a:ln>
                <a:solidFill>
                  <a:schemeClr val="tx2"/>
                </a:solidFill>
              </a:defRPr>
            </a:lvl2pPr>
            <a:lvl3pPr>
              <a:defRPr>
                <a:ln>
                  <a:solidFill>
                    <a:srgbClr val="002060"/>
                  </a:solidFill>
                </a:ln>
                <a:solidFill>
                  <a:schemeClr val="tx2"/>
                </a:solidFill>
              </a:defRPr>
            </a:lvl3pPr>
            <a:lvl4pPr>
              <a:defRPr>
                <a:ln>
                  <a:solidFill>
                    <a:srgbClr val="002060"/>
                  </a:solidFill>
                </a:ln>
                <a:solidFill>
                  <a:schemeClr val="tx2"/>
                </a:solidFill>
              </a:defRPr>
            </a:lvl4pPr>
            <a:lvl5pPr>
              <a:defRPr>
                <a:ln>
                  <a:solidFill>
                    <a:srgbClr val="002060"/>
                  </a:solidFill>
                </a:ln>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5"/>
          <p:cNvSpPr>
            <a:spLocks noGrp="1"/>
          </p:cNvSpPr>
          <p:nvPr>
            <p:ph type="sldNum" sz="quarter" idx="10"/>
          </p:nvPr>
        </p:nvSpPr>
        <p:spPr/>
        <p:txBody>
          <a:bodyPr/>
          <a:lstStyle>
            <a:lvl1pPr fontAlgn="base">
              <a:spcBef>
                <a:spcPct val="0"/>
              </a:spcBef>
              <a:spcAft>
                <a:spcPct val="0"/>
              </a:spcAft>
              <a:defRPr>
                <a:latin typeface="Arial" pitchFamily="34" charset="0"/>
                <a:ea typeface="+mn-ea"/>
              </a:defRPr>
            </a:lvl1pPr>
          </a:lstStyle>
          <a:p>
            <a:pPr>
              <a:defRPr/>
            </a:pPr>
            <a:fld id="{D12CEE69-2C8C-4CF9-B92F-4C5A54D1D2C9}" type="slidenum">
              <a:rPr lang="en-GB"/>
              <a:pPr>
                <a:defRPr/>
              </a:pPr>
              <a:t>‹#›</a:t>
            </a:fld>
            <a:endParaRPr lang="en-GB"/>
          </a:p>
        </p:txBody>
      </p:sp>
      <p:sp>
        <p:nvSpPr>
          <p:cNvPr id="5" name="Footer Placeholder 2"/>
          <p:cNvSpPr>
            <a:spLocks noGrp="1"/>
          </p:cNvSpPr>
          <p:nvPr userDrawn="1">
            <p:ph type="ftr" sz="quarter" idx="11"/>
          </p:nvPr>
        </p:nvSpPr>
        <p:spPr>
          <a:xfrm>
            <a:off x="6227763" y="6597650"/>
            <a:ext cx="2535237" cy="260350"/>
          </a:xfrm>
          <a:prstGeom prst="rect">
            <a:avLst/>
          </a:prstGeom>
        </p:spPr>
        <p:txBody>
          <a:bodyPr/>
          <a:lstStyle>
            <a:lvl1pPr fontAlgn="auto">
              <a:spcBef>
                <a:spcPts val="0"/>
              </a:spcBef>
              <a:spcAft>
                <a:spcPts val="0"/>
              </a:spcAft>
              <a:defRPr sz="1000" dirty="0" smtClean="0">
                <a:solidFill>
                  <a:prstClr val="white"/>
                </a:solidFill>
                <a:latin typeface="Arial"/>
                <a:ea typeface="ＭＳ Ｐゴシック" charset="0"/>
              </a:defRPr>
            </a:lvl1pPr>
          </a:lstStyle>
          <a:p>
            <a:pPr>
              <a:defRPr/>
            </a:pPr>
            <a:r>
              <a:rPr lang="en-GB"/>
              <a:t>J. Jacob:  SSA &amp; HOM damped cavities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20688"/>
            <a:ext cx="2057400" cy="5851525"/>
          </a:xfrm>
        </p:spPr>
        <p:txBody>
          <a:bodyPr vert="eaVert"/>
          <a:lstStyle>
            <a:lvl1pPr>
              <a:defRPr>
                <a:solidFill>
                  <a:srgbClr val="002060"/>
                </a:solidFill>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620688"/>
            <a:ext cx="6019800" cy="5851525"/>
          </a:xfrm>
        </p:spPr>
        <p:txBody>
          <a:bodyPr vert="eaVert"/>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5"/>
          <p:cNvSpPr>
            <a:spLocks noGrp="1"/>
          </p:cNvSpPr>
          <p:nvPr>
            <p:ph type="sldNum" sz="quarter" idx="10"/>
          </p:nvPr>
        </p:nvSpPr>
        <p:spPr/>
        <p:txBody>
          <a:bodyPr/>
          <a:lstStyle>
            <a:lvl1pPr fontAlgn="base">
              <a:spcBef>
                <a:spcPct val="0"/>
              </a:spcBef>
              <a:spcAft>
                <a:spcPct val="0"/>
              </a:spcAft>
              <a:defRPr>
                <a:latin typeface="Arial" pitchFamily="34" charset="0"/>
                <a:ea typeface="+mn-ea"/>
              </a:defRPr>
            </a:lvl1pPr>
          </a:lstStyle>
          <a:p>
            <a:pPr>
              <a:defRPr/>
            </a:pPr>
            <a:fld id="{FFB85F63-F269-4EAD-9634-42053B9254AB}"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oter Placeholder 3"/>
          <p:cNvSpPr>
            <a:spLocks noGrp="1"/>
          </p:cNvSpPr>
          <p:nvPr>
            <p:ph type="ftr" sz="quarter" idx="10"/>
          </p:nvPr>
        </p:nvSpPr>
        <p:spPr/>
        <p:txBody>
          <a:bodyPr/>
          <a:lstStyle>
            <a:lvl1pPr algn="ctr">
              <a:defRPr>
                <a:solidFill>
                  <a:srgbClr val="FFFFFF"/>
                </a:solidFill>
              </a:defRPr>
            </a:lvl1pPr>
          </a:lstStyle>
          <a:p>
            <a:pPr>
              <a:defRPr/>
            </a:pPr>
            <a:r>
              <a:rPr lang="en-GB"/>
              <a:t>ESRF Accelerator and Source Presentation: JUAS, January 2012, J.L. Revol</a:t>
            </a:r>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lgn="l">
              <a:defRPr/>
            </a:lvl1pPr>
          </a:lstStyle>
          <a:p>
            <a:pPr>
              <a:defRPr/>
            </a:pPr>
            <a:r>
              <a:rPr lang="en-GB"/>
              <a:t>ESRF Accelerator and Source Presentation: JUAS, January 2012, J.L. Revol</a:t>
            </a:r>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lgn="l">
              <a:defRPr/>
            </a:lvl1pPr>
          </a:lstStyle>
          <a:p>
            <a:pPr>
              <a:defRPr/>
            </a:pPr>
            <a:r>
              <a:rPr lang="en-GB"/>
              <a:t>ESRF Accelerator and Source Presentation: JUAS, January 2012, J.L. Revol</a:t>
            </a:r>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lgn="l">
              <a:defRPr/>
            </a:lvl1pPr>
          </a:lstStyle>
          <a:p>
            <a:pPr>
              <a:defRPr/>
            </a:pPr>
            <a:r>
              <a:rPr lang="en-GB"/>
              <a:t>ESRF Accelerator and Source Presentation: JUAS, January 2012, J.L. Revol</a:t>
            </a:r>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lgn="l">
              <a:defRPr/>
            </a:lvl1pPr>
          </a:lstStyle>
          <a:p>
            <a:pPr>
              <a:defRPr/>
            </a:pPr>
            <a:r>
              <a:rPr lang="en-GB"/>
              <a:t>ESRF Accelerator and Source Presentation: JUAS, January 2012, J.L. Revol</a:t>
            </a:r>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lgn="l">
              <a:defRPr/>
            </a:lvl1pPr>
          </a:lstStyle>
          <a:p>
            <a:pPr>
              <a:defRPr/>
            </a:pPr>
            <a:r>
              <a:rPr lang="en-GB"/>
              <a:t>ESRF Accelerator and Source Presentation: JUAS, January 2012, J.L. Revol</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GB" smtClean="0"/>
              <a:t>SRI-11th- Upgrade and Performance of the ESRF -  Revol JL,  July 10th, 2012</a:t>
            </a:r>
            <a:endParaRPr lang="en-US" dirty="0" smtClean="0"/>
          </a:p>
        </p:txBody>
      </p:sp>
      <p:sp>
        <p:nvSpPr>
          <p:cNvPr id="6" name="Slide Number Placeholder 5"/>
          <p:cNvSpPr>
            <a:spLocks noGrp="1"/>
          </p:cNvSpPr>
          <p:nvPr>
            <p:ph type="sldNum" sz="quarter" idx="12"/>
          </p:nvPr>
        </p:nvSpPr>
        <p:spPr/>
        <p:txBody>
          <a:bodyPr/>
          <a:lstStyle>
            <a:lvl1pPr>
              <a:defRPr/>
            </a:lvl1pPr>
          </a:lstStyle>
          <a:p>
            <a:fld id="{FEF05C87-CA1D-A34D-A043-E44D90986391}" type="slidenum">
              <a:rPr lang="en-US"/>
              <a:pPr/>
              <a:t>‹#›</a:t>
            </a:fld>
            <a:endParaRPr lang="en-US"/>
          </a:p>
        </p:txBody>
      </p:sp>
    </p:spTree>
    <p:extLst>
      <p:ext uri="{BB962C8B-B14F-4D97-AF65-F5344CB8AC3E}">
        <p14:creationId xmlns:p14="http://schemas.microsoft.com/office/powerpoint/2010/main" val="14693387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lgn="ctr">
              <a:defRPr>
                <a:solidFill>
                  <a:srgbClr val="FFFFFF"/>
                </a:solidFill>
              </a:defRPr>
            </a:lvl1pPr>
          </a:lstStyle>
          <a:p>
            <a:pPr>
              <a:defRPr/>
            </a:pPr>
            <a:r>
              <a:rPr lang="en-GB"/>
              <a:t>ESRF Accelerator and Source Presentation: JUAS, January 2012, J.L. Revol</a:t>
            </a:r>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l">
              <a:defRPr/>
            </a:lvl1pPr>
          </a:lstStyle>
          <a:p>
            <a:pPr>
              <a:defRPr/>
            </a:pPr>
            <a:r>
              <a:rPr lang="en-GB"/>
              <a:t>ESRF Accelerator and Source Presentation: JUAS, January 2012, J.L. Revol</a:t>
            </a:r>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l">
              <a:defRPr/>
            </a:lvl1pPr>
          </a:lstStyle>
          <a:p>
            <a:pPr>
              <a:defRPr/>
            </a:pPr>
            <a:r>
              <a:rPr lang="en-GB"/>
              <a:t>ESRF Accelerator and Source Presentation: JUAS, January 2012, J.L. Revol</a:t>
            </a:r>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lgn="l">
              <a:defRPr/>
            </a:lvl1pPr>
          </a:lstStyle>
          <a:p>
            <a:pPr>
              <a:defRPr/>
            </a:pPr>
            <a:r>
              <a:rPr lang="en-GB"/>
              <a:t>ESRF Accelerator and Source Presentation: JUAS, January 2012, J.L. Revol</a:t>
            </a:r>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lgn="l">
              <a:defRPr/>
            </a:lvl1pPr>
          </a:lstStyle>
          <a:p>
            <a:pPr>
              <a:defRPr/>
            </a:pPr>
            <a:r>
              <a:rPr lang="en-GB"/>
              <a:t>ESRF Accelerator and Source Presentation: JUAS, January 2012, J.L. Revol</a:t>
            </a:r>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200"/>
            </a:lvl1pPr>
          </a:lstStyle>
          <a:p>
            <a:pPr lvl="0"/>
            <a:r>
              <a:rPr lang="en-US" noProof="0" smtClean="0"/>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000" b="1"/>
            </a:lvl1pPr>
          </a:lstStyle>
          <a:p>
            <a:pPr lvl="0"/>
            <a:r>
              <a:rPr lang="en-US" noProof="0" dirty="0" smtClean="0"/>
              <a:t>Click to edit Master subtitle style</a:t>
            </a:r>
          </a:p>
        </p:txBody>
      </p:sp>
      <p:sp>
        <p:nvSpPr>
          <p:cNvPr id="4" name="Rectangle 4"/>
          <p:cNvSpPr>
            <a:spLocks noGrp="1" noChangeArrowheads="1"/>
          </p:cNvSpPr>
          <p:nvPr>
            <p:ph type="dt" sz="half" idx="10"/>
          </p:nvPr>
        </p:nvSpPr>
        <p:spPr/>
        <p:txBody>
          <a:bodyPr/>
          <a:lstStyle>
            <a:lvl1pPr algn="ctr">
              <a:defRPr sz="1000" smtClean="0">
                <a:solidFill>
                  <a:srgbClr val="FFFFFF"/>
                </a:solidFill>
                <a:latin typeface="Briem Akademi Std Semibold"/>
              </a:defRPr>
            </a:lvl1pPr>
          </a:lstStyle>
          <a:p>
            <a:pPr>
              <a:defRPr/>
            </a:pPr>
            <a:r>
              <a:rPr lang="en-GB"/>
              <a:t>03/05/2012</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9" name="Title 8"/>
          <p:cNvSpPr>
            <a:spLocks noGrp="1"/>
          </p:cNvSpPr>
          <p:nvPr>
            <p:ph type="title"/>
          </p:nvPr>
        </p:nvSpPr>
        <p:spPr/>
        <p:txBody>
          <a:bodyPr/>
          <a:lstStyle/>
          <a:p>
            <a:r>
              <a:rPr lang="en-GB" noProof="0" smtClean="0"/>
              <a:t>Click to edit Master title style</a:t>
            </a:r>
            <a:endParaRPr lang="en-GB" noProof="0"/>
          </a:p>
        </p:txBody>
      </p:sp>
      <p:sp>
        <p:nvSpPr>
          <p:cNvPr id="4" name="Date Placeholder 9"/>
          <p:cNvSpPr>
            <a:spLocks noGrp="1"/>
          </p:cNvSpPr>
          <p:nvPr>
            <p:ph type="dt" sz="half" idx="10"/>
          </p:nvPr>
        </p:nvSpPr>
        <p:spPr/>
        <p:txBody>
          <a:bodyPr/>
          <a:lstStyle>
            <a:lvl1pPr>
              <a:defRPr/>
            </a:lvl1pPr>
          </a:lstStyle>
          <a:p>
            <a:pPr>
              <a:defRPr/>
            </a:pPr>
            <a:r>
              <a:rPr lang="en-GB"/>
              <a:t>03/05/2012</a:t>
            </a:r>
            <a:endParaRPr lang="en-US" dirty="0"/>
          </a:p>
        </p:txBody>
      </p:sp>
      <p:sp>
        <p:nvSpPr>
          <p:cNvPr id="5" name="Footer Placeholder 10"/>
          <p:cNvSpPr>
            <a:spLocks noGrp="1"/>
          </p:cNvSpPr>
          <p:nvPr>
            <p:ph type="ftr" sz="quarter" idx="11"/>
          </p:nvPr>
        </p:nvSpPr>
        <p:spPr/>
        <p:txBody>
          <a:bodyPr/>
          <a:lstStyle>
            <a:lvl1pPr>
              <a:defRPr/>
            </a:lvl1pPr>
          </a:lstStyle>
          <a:p>
            <a:pPr>
              <a:defRPr/>
            </a:pPr>
            <a:r>
              <a:rPr lang="en-GB"/>
              <a:t>L. Farvacque</a:t>
            </a:r>
          </a:p>
        </p:txBody>
      </p:sp>
      <p:sp>
        <p:nvSpPr>
          <p:cNvPr id="6" name="Slide Number Placeholder 11"/>
          <p:cNvSpPr>
            <a:spLocks noGrp="1"/>
          </p:cNvSpPr>
          <p:nvPr>
            <p:ph type="sldNum" sz="quarter" idx="12"/>
          </p:nvPr>
        </p:nvSpPr>
        <p:spPr/>
        <p:txBody>
          <a:bodyPr/>
          <a:lstStyle>
            <a:lvl1pPr>
              <a:defRPr/>
            </a:lvl1pPr>
          </a:lstStyle>
          <a:p>
            <a:pPr>
              <a:defRPr/>
            </a:pPr>
            <a:fld id="{28CEC5FC-FB5D-43CE-80F1-D87DBFAD227E}" type="slidenum">
              <a:rPr lang="en-GB"/>
              <a:pPr>
                <a:defRPr/>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0" name="Title 9"/>
          <p:cNvSpPr>
            <a:spLocks noGrp="1"/>
          </p:cNvSpPr>
          <p:nvPr>
            <p:ph type="title"/>
          </p:nvPr>
        </p:nvSpPr>
        <p:spPr/>
        <p:txBody>
          <a:bodyPr/>
          <a:lstStyle/>
          <a:p>
            <a:r>
              <a:rPr lang="en-GB" smtClean="0"/>
              <a:t>Click to edit Master 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GB"/>
              <a:t>03/05/2012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L. Farvacque</a:t>
            </a:r>
          </a:p>
        </p:txBody>
      </p:sp>
      <p:sp>
        <p:nvSpPr>
          <p:cNvPr id="6" name="Rectangle 6"/>
          <p:cNvSpPr>
            <a:spLocks noGrp="1" noChangeArrowheads="1"/>
          </p:cNvSpPr>
          <p:nvPr>
            <p:ph type="sldNum" sz="quarter" idx="12"/>
          </p:nvPr>
        </p:nvSpPr>
        <p:spPr>
          <a:ln/>
        </p:spPr>
        <p:txBody>
          <a:bodyPr/>
          <a:lstStyle>
            <a:lvl1pPr>
              <a:defRPr/>
            </a:lvl1pPr>
          </a:lstStyle>
          <a:p>
            <a:pPr>
              <a:defRPr/>
            </a:pPr>
            <a:fld id="{AC4FBC98-74F3-46CF-AF11-803A615EF41D}"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5"/>
          <p:cNvSpPr>
            <a:spLocks noGrp="1"/>
          </p:cNvSpPr>
          <p:nvPr>
            <p:ph type="ftr" sz="quarter" idx="10"/>
          </p:nvPr>
        </p:nvSpPr>
        <p:spPr/>
        <p:txBody>
          <a:bodyPr/>
          <a:lstStyle>
            <a:lvl1pPr>
              <a:defRPr dirty="0" smtClean="0"/>
            </a:lvl1pPr>
          </a:lstStyle>
          <a:p>
            <a:pPr>
              <a:defRPr/>
            </a:pPr>
            <a:r>
              <a:rPr lang="en-US"/>
              <a:t>L. Farvacque</a:t>
            </a:r>
          </a:p>
        </p:txBody>
      </p:sp>
      <p:sp>
        <p:nvSpPr>
          <p:cNvPr id="6" name="Slide Number Placeholder 6"/>
          <p:cNvSpPr>
            <a:spLocks noGrp="1"/>
          </p:cNvSpPr>
          <p:nvPr>
            <p:ph type="sldNum" sz="quarter" idx="11"/>
          </p:nvPr>
        </p:nvSpPr>
        <p:spPr/>
        <p:txBody>
          <a:bodyPr/>
          <a:lstStyle>
            <a:lvl1pPr>
              <a:defRPr/>
            </a:lvl1pPr>
          </a:lstStyle>
          <a:p>
            <a:pPr>
              <a:defRPr/>
            </a:pPr>
            <a:fld id="{EBAA2F43-7232-49A7-A1AA-6C55C8D8A5DF}" type="slidenum">
              <a:rPr lang="en-US"/>
              <a:pPr>
                <a:defRPr/>
              </a:pPr>
              <a:t>‹#›</a:t>
            </a:fld>
            <a:endParaRPr lang="en-US"/>
          </a:p>
        </p:txBody>
      </p:sp>
      <p:sp>
        <p:nvSpPr>
          <p:cNvPr id="7" name="Rectangle 4"/>
          <p:cNvSpPr>
            <a:spLocks noGrp="1" noChangeArrowheads="1"/>
          </p:cNvSpPr>
          <p:nvPr>
            <p:ph type="dt" sz="half" idx="12"/>
          </p:nvPr>
        </p:nvSpPr>
        <p:spPr/>
        <p:txBody>
          <a:bodyPr/>
          <a:lstStyle>
            <a:lvl1pPr algn="ctr">
              <a:defRPr sz="1000" smtClean="0">
                <a:solidFill>
                  <a:srgbClr val="FFFFFF"/>
                </a:solidFill>
                <a:latin typeface="Briem Akademi Std Semibold"/>
              </a:defRPr>
            </a:lvl1pPr>
          </a:lstStyle>
          <a:p>
            <a:pPr>
              <a:defRPr/>
            </a:pPr>
            <a:r>
              <a:rPr lang="en-GB"/>
              <a:t>03/05/2012</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Rectangle 2"/>
          <p:cNvSpPr txBox="1">
            <a:spLocks noChangeArrowheads="1"/>
          </p:cNvSpPr>
          <p:nvPr userDrawn="1"/>
        </p:nvSpPr>
        <p:spPr bwMode="auto">
          <a:xfrm>
            <a:off x="900113" y="0"/>
            <a:ext cx="6299200" cy="612775"/>
          </a:xfrm>
          <a:prstGeom prst="rect">
            <a:avLst/>
          </a:prstGeom>
          <a:noFill/>
          <a:ln>
            <a:noFill/>
          </a:ln>
          <a:effectLst/>
          <a:extLst/>
        </p:spPr>
        <p:txBody>
          <a:bodyPr anchor="ctr"/>
          <a:lstStyle>
            <a:lvl1pPr algn="l" rtl="0" eaLnBrk="1" fontAlgn="base" hangingPunct="1">
              <a:spcBef>
                <a:spcPct val="0"/>
              </a:spcBef>
              <a:spcAft>
                <a:spcPct val="0"/>
              </a:spcAft>
              <a:defRPr sz="2800" b="1">
                <a:solidFill>
                  <a:schemeClr val="bg1"/>
                </a:solidFill>
                <a:latin typeface="+mj-lt"/>
                <a:ea typeface="+mj-ea"/>
                <a:cs typeface="+mj-cs"/>
              </a:defRPr>
            </a:lvl1pPr>
            <a:lvl2pPr algn="ctr" rtl="0" eaLnBrk="1" fontAlgn="base" hangingPunct="1">
              <a:spcBef>
                <a:spcPct val="0"/>
              </a:spcBef>
              <a:spcAft>
                <a:spcPct val="0"/>
              </a:spcAft>
              <a:defRPr sz="2800" b="1">
                <a:solidFill>
                  <a:schemeClr val="tx1"/>
                </a:solidFill>
                <a:latin typeface="Arial" charset="0"/>
                <a:ea typeface="ＭＳ Ｐゴシック" charset="0"/>
              </a:defRPr>
            </a:lvl2pPr>
            <a:lvl3pPr algn="ctr" rtl="0" eaLnBrk="1" fontAlgn="base" hangingPunct="1">
              <a:spcBef>
                <a:spcPct val="0"/>
              </a:spcBef>
              <a:spcAft>
                <a:spcPct val="0"/>
              </a:spcAft>
              <a:defRPr sz="2800" b="1">
                <a:solidFill>
                  <a:schemeClr val="tx1"/>
                </a:solidFill>
                <a:latin typeface="Arial" charset="0"/>
                <a:ea typeface="ＭＳ Ｐゴシック" charset="0"/>
              </a:defRPr>
            </a:lvl3pPr>
            <a:lvl4pPr algn="ctr" rtl="0" eaLnBrk="1" fontAlgn="base" hangingPunct="1">
              <a:spcBef>
                <a:spcPct val="0"/>
              </a:spcBef>
              <a:spcAft>
                <a:spcPct val="0"/>
              </a:spcAft>
              <a:defRPr sz="2800" b="1">
                <a:solidFill>
                  <a:schemeClr val="tx1"/>
                </a:solidFill>
                <a:latin typeface="Arial" charset="0"/>
                <a:ea typeface="ＭＳ Ｐゴシック" charset="0"/>
              </a:defRPr>
            </a:lvl4pPr>
            <a:lvl5pPr algn="ctr" rtl="0" eaLnBrk="1" fontAlgn="base" hangingPunct="1">
              <a:spcBef>
                <a:spcPct val="0"/>
              </a:spcBef>
              <a:spcAft>
                <a:spcPct val="0"/>
              </a:spcAft>
              <a:defRPr sz="2800" b="1">
                <a:solidFill>
                  <a:schemeClr val="tx1"/>
                </a:solidFill>
                <a:latin typeface="Arial" charset="0"/>
                <a:ea typeface="ＭＳ Ｐゴシック" charset="0"/>
              </a:defRPr>
            </a:lvl5pPr>
            <a:lvl6pPr marL="457200" algn="ctr" rtl="0" eaLnBrk="1" fontAlgn="base" hangingPunct="1">
              <a:spcBef>
                <a:spcPct val="0"/>
              </a:spcBef>
              <a:spcAft>
                <a:spcPct val="0"/>
              </a:spcAft>
              <a:defRPr sz="2800" b="1">
                <a:solidFill>
                  <a:schemeClr val="tx1"/>
                </a:solidFill>
                <a:latin typeface="Arial" charset="0"/>
                <a:ea typeface="ＭＳ Ｐゴシック" charset="0"/>
              </a:defRPr>
            </a:lvl6pPr>
            <a:lvl7pPr marL="914400" algn="ctr" rtl="0" eaLnBrk="1" fontAlgn="base" hangingPunct="1">
              <a:spcBef>
                <a:spcPct val="0"/>
              </a:spcBef>
              <a:spcAft>
                <a:spcPct val="0"/>
              </a:spcAft>
              <a:defRPr sz="2800" b="1">
                <a:solidFill>
                  <a:schemeClr val="tx1"/>
                </a:solidFill>
                <a:latin typeface="Arial" charset="0"/>
                <a:ea typeface="ＭＳ Ｐゴシック" charset="0"/>
              </a:defRPr>
            </a:lvl7pPr>
            <a:lvl8pPr marL="1371600" algn="ctr" rtl="0" eaLnBrk="1" fontAlgn="base" hangingPunct="1">
              <a:spcBef>
                <a:spcPct val="0"/>
              </a:spcBef>
              <a:spcAft>
                <a:spcPct val="0"/>
              </a:spcAft>
              <a:defRPr sz="2800" b="1">
                <a:solidFill>
                  <a:schemeClr val="tx1"/>
                </a:solidFill>
                <a:latin typeface="Arial" charset="0"/>
                <a:ea typeface="ＭＳ Ｐゴシック" charset="0"/>
              </a:defRPr>
            </a:lvl8pPr>
            <a:lvl9pPr marL="1828800" algn="ctr" rtl="0" eaLnBrk="1" fontAlgn="base" hangingPunct="1">
              <a:spcBef>
                <a:spcPct val="0"/>
              </a:spcBef>
              <a:spcAft>
                <a:spcPct val="0"/>
              </a:spcAft>
              <a:defRPr sz="2800" b="1">
                <a:solidFill>
                  <a:schemeClr val="tx1"/>
                </a:solidFill>
                <a:latin typeface="Arial" charset="0"/>
                <a:ea typeface="ＭＳ Ｐゴシック" charset="0"/>
              </a:defRPr>
            </a:lvl9pPr>
          </a:lstStyle>
          <a:p>
            <a:pPr>
              <a:defRPr/>
            </a:pPr>
            <a:r>
              <a:rPr lang="en-US" smtClean="0">
                <a:solidFill>
                  <a:srgbClr val="FFFFFF"/>
                </a:solidFill>
              </a:rPr>
              <a:t>Click to edit Master title style</a:t>
            </a:r>
            <a:endParaRPr lang="en-US" dirty="0">
              <a:solidFill>
                <a:srgbClr val="FFFFFF"/>
              </a:solidFill>
            </a:endParaRPr>
          </a:p>
        </p:txBody>
      </p:sp>
      <p:sp>
        <p:nvSpPr>
          <p:cNvPr id="4" name="Content Placeholder 3"/>
          <p:cNvSpPr>
            <a:spLocks noGrp="1"/>
          </p:cNvSpPr>
          <p:nvPr>
            <p:ph sz="half" idx="2"/>
          </p:nvPr>
        </p:nvSpPr>
        <p:spPr>
          <a:xfrm>
            <a:off x="457200" y="925521"/>
            <a:ext cx="4040188" cy="52006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925521"/>
            <a:ext cx="4041775" cy="52006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7"/>
          <p:cNvSpPr>
            <a:spLocks noGrp="1"/>
          </p:cNvSpPr>
          <p:nvPr>
            <p:ph type="ftr" sz="quarter" idx="10"/>
          </p:nvPr>
        </p:nvSpPr>
        <p:spPr/>
        <p:txBody>
          <a:bodyPr/>
          <a:lstStyle>
            <a:lvl1pPr>
              <a:defRPr dirty="0" smtClean="0"/>
            </a:lvl1pPr>
          </a:lstStyle>
          <a:p>
            <a:pPr>
              <a:defRPr/>
            </a:pPr>
            <a:r>
              <a:rPr lang="en-US"/>
              <a:t>L. Farvacque</a:t>
            </a:r>
          </a:p>
        </p:txBody>
      </p:sp>
      <p:sp>
        <p:nvSpPr>
          <p:cNvPr id="8" name="Slide Number Placeholder 8"/>
          <p:cNvSpPr>
            <a:spLocks noGrp="1"/>
          </p:cNvSpPr>
          <p:nvPr>
            <p:ph type="sldNum" sz="quarter" idx="11"/>
          </p:nvPr>
        </p:nvSpPr>
        <p:spPr/>
        <p:txBody>
          <a:bodyPr/>
          <a:lstStyle>
            <a:lvl1pPr>
              <a:defRPr/>
            </a:lvl1pPr>
          </a:lstStyle>
          <a:p>
            <a:pPr>
              <a:defRPr/>
            </a:pPr>
            <a:fld id="{0C3E7F13-A63A-43F0-B498-93DB77236286}" type="slidenum">
              <a:rPr lang="en-US"/>
              <a:pPr>
                <a:defRPr/>
              </a:pPr>
              <a:t>‹#›</a:t>
            </a:fld>
            <a:endParaRPr lang="en-US"/>
          </a:p>
        </p:txBody>
      </p:sp>
      <p:sp>
        <p:nvSpPr>
          <p:cNvPr id="9" name="Rectangle 4"/>
          <p:cNvSpPr>
            <a:spLocks noGrp="1" noChangeArrowheads="1"/>
          </p:cNvSpPr>
          <p:nvPr>
            <p:ph type="dt" sz="half" idx="12"/>
          </p:nvPr>
        </p:nvSpPr>
        <p:spPr>
          <a:xfrm>
            <a:off x="2740025" y="6605588"/>
            <a:ext cx="3479800" cy="238125"/>
          </a:xfrm>
        </p:spPr>
        <p:txBody>
          <a:bodyPr/>
          <a:lstStyle>
            <a:lvl1pPr algn="ctr">
              <a:defRPr sz="1000" smtClean="0">
                <a:solidFill>
                  <a:srgbClr val="FFFFFF"/>
                </a:solidFill>
                <a:latin typeface="Briem Akademi Std Semibold"/>
              </a:defRPr>
            </a:lvl1pPr>
          </a:lstStyle>
          <a:p>
            <a:pPr>
              <a:defRPr/>
            </a:pPr>
            <a:r>
              <a:rPr lang="en-GB"/>
              <a:t>03/05/2012</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GB" smtClean="0"/>
              <a:t>SRI-11th- Upgrade and Performance of the ESRF -  Revol JL,  July 10th, 2012</a:t>
            </a:r>
            <a:endParaRPr lang="en-US" dirty="0" smtClean="0"/>
          </a:p>
        </p:txBody>
      </p:sp>
      <p:sp>
        <p:nvSpPr>
          <p:cNvPr id="7" name="Slide Number Placeholder 6"/>
          <p:cNvSpPr>
            <a:spLocks noGrp="1"/>
          </p:cNvSpPr>
          <p:nvPr>
            <p:ph type="sldNum" sz="quarter" idx="12"/>
          </p:nvPr>
        </p:nvSpPr>
        <p:spPr/>
        <p:txBody>
          <a:bodyPr/>
          <a:lstStyle>
            <a:lvl1pPr>
              <a:defRPr/>
            </a:lvl1pPr>
          </a:lstStyle>
          <a:p>
            <a:fld id="{5C50D1ED-3CF2-834B-881F-23CE058237F0}" type="slidenum">
              <a:rPr lang="en-US"/>
              <a:pPr/>
              <a:t>‹#›</a:t>
            </a:fld>
            <a:endParaRPr lang="en-US"/>
          </a:p>
        </p:txBody>
      </p:sp>
    </p:spTree>
    <p:extLst>
      <p:ext uri="{BB962C8B-B14F-4D97-AF65-F5344CB8AC3E}">
        <p14:creationId xmlns:p14="http://schemas.microsoft.com/office/powerpoint/2010/main" val="3911595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dirty="0" smtClean="0"/>
            </a:lvl1pPr>
          </a:lstStyle>
          <a:p>
            <a:pPr>
              <a:defRPr/>
            </a:pPr>
            <a:r>
              <a:rPr lang="en-US"/>
              <a:t>L. Farvacque</a:t>
            </a:r>
          </a:p>
        </p:txBody>
      </p:sp>
      <p:sp>
        <p:nvSpPr>
          <p:cNvPr id="4" name="Slide Number Placeholder 4"/>
          <p:cNvSpPr>
            <a:spLocks noGrp="1"/>
          </p:cNvSpPr>
          <p:nvPr>
            <p:ph type="sldNum" sz="quarter" idx="11"/>
          </p:nvPr>
        </p:nvSpPr>
        <p:spPr/>
        <p:txBody>
          <a:bodyPr/>
          <a:lstStyle>
            <a:lvl1pPr>
              <a:defRPr/>
            </a:lvl1pPr>
          </a:lstStyle>
          <a:p>
            <a:pPr>
              <a:defRPr/>
            </a:pPr>
            <a:fld id="{75996328-D34C-432F-B266-F42B03B12959}" type="slidenum">
              <a:rPr lang="en-US"/>
              <a:pPr>
                <a:defRPr/>
              </a:pPr>
              <a:t>‹#›</a:t>
            </a:fld>
            <a:endParaRPr lang="en-US"/>
          </a:p>
        </p:txBody>
      </p:sp>
      <p:sp>
        <p:nvSpPr>
          <p:cNvPr id="5" name="Rectangle 4"/>
          <p:cNvSpPr>
            <a:spLocks noGrp="1" noChangeArrowheads="1"/>
          </p:cNvSpPr>
          <p:nvPr>
            <p:ph type="dt" sz="half" idx="12"/>
          </p:nvPr>
        </p:nvSpPr>
        <p:spPr>
          <a:xfrm>
            <a:off x="2740025" y="6616700"/>
            <a:ext cx="3479800" cy="238125"/>
          </a:xfrm>
        </p:spPr>
        <p:txBody>
          <a:bodyPr/>
          <a:lstStyle>
            <a:lvl1pPr algn="ctr">
              <a:defRPr sz="1000" smtClean="0">
                <a:solidFill>
                  <a:srgbClr val="FFFFFF"/>
                </a:solidFill>
                <a:latin typeface="Briem Akademi Std Semibold"/>
              </a:defRPr>
            </a:lvl1pPr>
          </a:lstStyle>
          <a:p>
            <a:pPr>
              <a:defRPr/>
            </a:pPr>
            <a:r>
              <a:rPr lang="en-GB"/>
              <a:t>03/05/2012</a:t>
            </a: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dirty="0" smtClean="0"/>
            </a:lvl1pPr>
          </a:lstStyle>
          <a:p>
            <a:pPr>
              <a:defRPr/>
            </a:pPr>
            <a:r>
              <a:rPr lang="en-US"/>
              <a:t>L. Farvacque</a:t>
            </a:r>
          </a:p>
        </p:txBody>
      </p:sp>
      <p:sp>
        <p:nvSpPr>
          <p:cNvPr id="3" name="Slide Number Placeholder 3"/>
          <p:cNvSpPr>
            <a:spLocks noGrp="1"/>
          </p:cNvSpPr>
          <p:nvPr>
            <p:ph type="sldNum" sz="quarter" idx="11"/>
          </p:nvPr>
        </p:nvSpPr>
        <p:spPr/>
        <p:txBody>
          <a:bodyPr/>
          <a:lstStyle>
            <a:lvl1pPr>
              <a:defRPr/>
            </a:lvl1pPr>
          </a:lstStyle>
          <a:p>
            <a:pPr>
              <a:defRPr/>
            </a:pPr>
            <a:fld id="{742972C7-0770-43CA-BE21-FBB109AECC5F}" type="slidenum">
              <a:rPr lang="en-US"/>
              <a:pPr>
                <a:defRPr/>
              </a:pPr>
              <a:t>‹#›</a:t>
            </a:fld>
            <a:endParaRPr lang="en-US"/>
          </a:p>
        </p:txBody>
      </p:sp>
      <p:sp>
        <p:nvSpPr>
          <p:cNvPr id="4" name="Date Placeholder 4"/>
          <p:cNvSpPr>
            <a:spLocks noGrp="1" noChangeArrowheads="1"/>
          </p:cNvSpPr>
          <p:nvPr>
            <p:ph type="dt" sz="half" idx="12"/>
          </p:nvPr>
        </p:nvSpPr>
        <p:spPr>
          <a:xfrm>
            <a:off x="2740025" y="6605588"/>
            <a:ext cx="3479800" cy="238125"/>
          </a:xfrm>
        </p:spPr>
        <p:txBody>
          <a:bodyPr/>
          <a:lstStyle>
            <a:lvl1pPr algn="ctr">
              <a:defRPr sz="1000" smtClean="0">
                <a:solidFill>
                  <a:srgbClr val="FFFFFF"/>
                </a:solidFill>
                <a:latin typeface="Briem Akademi Std Semibold"/>
              </a:defRPr>
            </a:lvl1pPr>
          </a:lstStyle>
          <a:p>
            <a:pPr>
              <a:defRPr/>
            </a:pPr>
            <a:r>
              <a:rPr lang="en-GB"/>
              <a:t>03/05/2012</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dirty="0" smtClean="0"/>
            </a:lvl1pPr>
          </a:lstStyle>
          <a:p>
            <a:pPr>
              <a:defRPr/>
            </a:pPr>
            <a:r>
              <a:rPr lang="en-US"/>
              <a:t>L. Farvacque</a:t>
            </a:r>
          </a:p>
        </p:txBody>
      </p:sp>
      <p:sp>
        <p:nvSpPr>
          <p:cNvPr id="6" name="Slide Number Placeholder 6"/>
          <p:cNvSpPr>
            <a:spLocks noGrp="1"/>
          </p:cNvSpPr>
          <p:nvPr>
            <p:ph type="sldNum" sz="quarter" idx="11"/>
          </p:nvPr>
        </p:nvSpPr>
        <p:spPr/>
        <p:txBody>
          <a:bodyPr/>
          <a:lstStyle>
            <a:lvl1pPr>
              <a:defRPr/>
            </a:lvl1pPr>
          </a:lstStyle>
          <a:p>
            <a:pPr>
              <a:defRPr/>
            </a:pPr>
            <a:fld id="{780CD229-6F44-44E6-8443-A82E595656D3}" type="slidenum">
              <a:rPr lang="en-US"/>
              <a:pPr>
                <a:defRPr/>
              </a:pPr>
              <a:t>‹#›</a:t>
            </a:fld>
            <a:endParaRPr lang="en-US"/>
          </a:p>
        </p:txBody>
      </p:sp>
      <p:sp>
        <p:nvSpPr>
          <p:cNvPr id="7" name="Rectangle 4"/>
          <p:cNvSpPr>
            <a:spLocks noGrp="1" noChangeArrowheads="1"/>
          </p:cNvSpPr>
          <p:nvPr>
            <p:ph type="dt" sz="half" idx="12"/>
          </p:nvPr>
        </p:nvSpPr>
        <p:spPr>
          <a:xfrm>
            <a:off x="2740025" y="6605588"/>
            <a:ext cx="3479800" cy="238125"/>
          </a:xfrm>
        </p:spPr>
        <p:txBody>
          <a:bodyPr/>
          <a:lstStyle>
            <a:lvl1pPr algn="ctr">
              <a:defRPr sz="1000" smtClean="0">
                <a:solidFill>
                  <a:srgbClr val="FFFFFF"/>
                </a:solidFill>
                <a:latin typeface="Briem Akademi Std Semibold"/>
              </a:defRPr>
            </a:lvl1pPr>
          </a:lstStyle>
          <a:p>
            <a:pPr>
              <a:defRPr/>
            </a:pPr>
            <a:r>
              <a:rPr lang="en-GB"/>
              <a:t>03/05/2012</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dirty="0" smtClean="0"/>
            </a:lvl1pPr>
          </a:lstStyle>
          <a:p>
            <a:pPr>
              <a:defRPr/>
            </a:pPr>
            <a:r>
              <a:rPr lang="en-US"/>
              <a:t>L. Farvacque</a:t>
            </a:r>
          </a:p>
        </p:txBody>
      </p:sp>
      <p:sp>
        <p:nvSpPr>
          <p:cNvPr id="6" name="Slide Number Placeholder 6"/>
          <p:cNvSpPr>
            <a:spLocks noGrp="1"/>
          </p:cNvSpPr>
          <p:nvPr>
            <p:ph type="sldNum" sz="quarter" idx="11"/>
          </p:nvPr>
        </p:nvSpPr>
        <p:spPr/>
        <p:txBody>
          <a:bodyPr/>
          <a:lstStyle>
            <a:lvl1pPr>
              <a:defRPr/>
            </a:lvl1pPr>
          </a:lstStyle>
          <a:p>
            <a:pPr>
              <a:defRPr/>
            </a:pPr>
            <a:fld id="{B81AB265-8451-48D3-9545-A030A76D17CC}" type="slidenum">
              <a:rPr lang="en-US"/>
              <a:pPr>
                <a:defRPr/>
              </a:pPr>
              <a:t>‹#›</a:t>
            </a:fld>
            <a:endParaRPr lang="en-US"/>
          </a:p>
        </p:txBody>
      </p:sp>
      <p:sp>
        <p:nvSpPr>
          <p:cNvPr id="7" name="Rectangle 4"/>
          <p:cNvSpPr>
            <a:spLocks noGrp="1" noChangeArrowheads="1"/>
          </p:cNvSpPr>
          <p:nvPr>
            <p:ph type="dt" sz="half" idx="12"/>
          </p:nvPr>
        </p:nvSpPr>
        <p:spPr>
          <a:xfrm>
            <a:off x="2740025" y="6605588"/>
            <a:ext cx="3479800" cy="238125"/>
          </a:xfrm>
        </p:spPr>
        <p:txBody>
          <a:bodyPr/>
          <a:lstStyle>
            <a:lvl1pPr algn="ctr">
              <a:defRPr sz="1000" smtClean="0">
                <a:solidFill>
                  <a:srgbClr val="FFFFFF"/>
                </a:solidFill>
                <a:latin typeface="Briem Akademi Std Semibold"/>
              </a:defRPr>
            </a:lvl1pPr>
          </a:lstStyle>
          <a:p>
            <a:pPr>
              <a:defRPr/>
            </a:pPr>
            <a:r>
              <a:rPr lang="en-GB"/>
              <a:t>03/05/2012</a:t>
            </a:r>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dirty="0" smtClean="0"/>
            </a:lvl1pPr>
          </a:lstStyle>
          <a:p>
            <a:pPr>
              <a:defRPr/>
            </a:pPr>
            <a:r>
              <a:rPr lang="en-US"/>
              <a:t>L. Farvacque</a:t>
            </a:r>
          </a:p>
        </p:txBody>
      </p:sp>
      <p:sp>
        <p:nvSpPr>
          <p:cNvPr id="5" name="Slide Number Placeholder 5"/>
          <p:cNvSpPr>
            <a:spLocks noGrp="1"/>
          </p:cNvSpPr>
          <p:nvPr>
            <p:ph type="sldNum" sz="quarter" idx="11"/>
          </p:nvPr>
        </p:nvSpPr>
        <p:spPr/>
        <p:txBody>
          <a:bodyPr/>
          <a:lstStyle>
            <a:lvl1pPr>
              <a:defRPr/>
            </a:lvl1pPr>
          </a:lstStyle>
          <a:p>
            <a:pPr>
              <a:defRPr/>
            </a:pPr>
            <a:fld id="{53F05D6B-4660-4904-87C9-A1FD1F2DD9AC}" type="slidenum">
              <a:rPr lang="en-US"/>
              <a:pPr>
                <a:defRPr/>
              </a:pPr>
              <a:t>‹#›</a:t>
            </a:fld>
            <a:endParaRPr lang="en-US"/>
          </a:p>
        </p:txBody>
      </p:sp>
      <p:sp>
        <p:nvSpPr>
          <p:cNvPr id="6" name="Rectangle 4"/>
          <p:cNvSpPr>
            <a:spLocks noGrp="1" noChangeArrowheads="1"/>
          </p:cNvSpPr>
          <p:nvPr>
            <p:ph type="dt" sz="half" idx="12"/>
          </p:nvPr>
        </p:nvSpPr>
        <p:spPr>
          <a:xfrm>
            <a:off x="2740025" y="6605588"/>
            <a:ext cx="3479800" cy="238125"/>
          </a:xfrm>
        </p:spPr>
        <p:txBody>
          <a:bodyPr/>
          <a:lstStyle>
            <a:lvl1pPr algn="ctr">
              <a:defRPr sz="1000" smtClean="0">
                <a:solidFill>
                  <a:srgbClr val="FFFFFF"/>
                </a:solidFill>
                <a:latin typeface="Briem Akademi Std Semibold"/>
              </a:defRPr>
            </a:lvl1pPr>
          </a:lstStyle>
          <a:p>
            <a:pPr>
              <a:defRPr/>
            </a:pPr>
            <a:r>
              <a:rPr lang="en-GB"/>
              <a:t>03/05/2012</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65163"/>
            <a:ext cx="2057400" cy="5461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65163"/>
            <a:ext cx="6019800" cy="546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dirty="0" smtClean="0"/>
            </a:lvl1pPr>
          </a:lstStyle>
          <a:p>
            <a:pPr>
              <a:defRPr/>
            </a:pPr>
            <a:r>
              <a:rPr lang="en-US"/>
              <a:t>L. Farvacque</a:t>
            </a:r>
          </a:p>
        </p:txBody>
      </p:sp>
      <p:sp>
        <p:nvSpPr>
          <p:cNvPr id="5" name="Slide Number Placeholder 5"/>
          <p:cNvSpPr>
            <a:spLocks noGrp="1"/>
          </p:cNvSpPr>
          <p:nvPr>
            <p:ph type="sldNum" sz="quarter" idx="11"/>
          </p:nvPr>
        </p:nvSpPr>
        <p:spPr/>
        <p:txBody>
          <a:bodyPr/>
          <a:lstStyle>
            <a:lvl1pPr>
              <a:defRPr/>
            </a:lvl1pPr>
          </a:lstStyle>
          <a:p>
            <a:pPr>
              <a:defRPr/>
            </a:pPr>
            <a:fld id="{DB14FC45-228B-40E8-BF99-4DAF7A882E89}" type="slidenum">
              <a:rPr lang="en-US"/>
              <a:pPr>
                <a:defRPr/>
              </a:pPr>
              <a:t>‹#›</a:t>
            </a:fld>
            <a:endParaRPr lang="en-US"/>
          </a:p>
        </p:txBody>
      </p:sp>
      <p:sp>
        <p:nvSpPr>
          <p:cNvPr id="6" name="Rectangle 4"/>
          <p:cNvSpPr>
            <a:spLocks noGrp="1" noChangeArrowheads="1"/>
          </p:cNvSpPr>
          <p:nvPr>
            <p:ph type="dt" sz="half" idx="12"/>
          </p:nvPr>
        </p:nvSpPr>
        <p:spPr>
          <a:xfrm>
            <a:off x="2740025" y="6605588"/>
            <a:ext cx="3479800" cy="238125"/>
          </a:xfrm>
        </p:spPr>
        <p:txBody>
          <a:bodyPr/>
          <a:lstStyle>
            <a:lvl1pPr algn="ctr">
              <a:defRPr sz="1000" smtClean="0">
                <a:solidFill>
                  <a:srgbClr val="FFFFFF"/>
                </a:solidFill>
                <a:latin typeface="Briem Akademi Std Semibold"/>
              </a:defRPr>
            </a:lvl1pPr>
          </a:lstStyle>
          <a:p>
            <a:pPr>
              <a:defRPr/>
            </a:pPr>
            <a:r>
              <a:rPr lang="en-GB"/>
              <a:t>03/05/2012</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
            <a:ext cx="8229600" cy="5905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xfrm>
            <a:off x="2740025" y="6605588"/>
            <a:ext cx="3479800" cy="238125"/>
          </a:xfrm>
        </p:spPr>
        <p:txBody>
          <a:bodyPr/>
          <a:lstStyle>
            <a:lvl1pPr algn="ctr">
              <a:defRPr sz="1000" smtClean="0">
                <a:solidFill>
                  <a:srgbClr val="FFFFFF"/>
                </a:solidFill>
                <a:latin typeface="Briem Akademi Std Semibold"/>
              </a:defRPr>
            </a:lvl1pPr>
          </a:lstStyle>
          <a:p>
            <a:pPr>
              <a:defRPr/>
            </a:pPr>
            <a:r>
              <a:rPr lang="en-GB"/>
              <a:t>03/05/2012</a:t>
            </a:r>
            <a:endParaRPr lang="en-US" dirty="0"/>
          </a:p>
        </p:txBody>
      </p:sp>
      <p:sp>
        <p:nvSpPr>
          <p:cNvPr id="6" name="Rectangle 5"/>
          <p:cNvSpPr>
            <a:spLocks noGrp="1" noChangeArrowheads="1"/>
          </p:cNvSpPr>
          <p:nvPr>
            <p:ph type="ftr" sz="quarter" idx="11"/>
          </p:nvPr>
        </p:nvSpPr>
        <p:spPr/>
        <p:txBody>
          <a:bodyPr/>
          <a:lstStyle>
            <a:lvl1pPr algn="r">
              <a:defRPr sz="1000" dirty="0" smtClean="0">
                <a:solidFill>
                  <a:srgbClr val="FFFFFF"/>
                </a:solidFill>
                <a:latin typeface="Briem Akademi Std Semibold"/>
              </a:defRPr>
            </a:lvl1pPr>
          </a:lstStyle>
          <a:p>
            <a:pPr>
              <a:defRPr/>
            </a:pPr>
            <a:r>
              <a:rPr lang="en-US"/>
              <a:t>L. Farvacque</a:t>
            </a:r>
          </a:p>
        </p:txBody>
      </p:sp>
      <p:sp>
        <p:nvSpPr>
          <p:cNvPr id="7" name="Rectangle 6"/>
          <p:cNvSpPr>
            <a:spLocks noGrp="1" noChangeArrowheads="1"/>
          </p:cNvSpPr>
          <p:nvPr>
            <p:ph type="sldNum" sz="quarter" idx="12"/>
          </p:nvPr>
        </p:nvSpPr>
        <p:spPr/>
        <p:txBody>
          <a:bodyPr/>
          <a:lstStyle>
            <a:lvl1pPr algn="r">
              <a:defRPr sz="1000" smtClean="0">
                <a:solidFill>
                  <a:srgbClr val="FFFFFF"/>
                </a:solidFill>
                <a:latin typeface="Briem Akademi Std Semibold"/>
              </a:defRPr>
            </a:lvl1pPr>
          </a:lstStyle>
          <a:p>
            <a:pPr>
              <a:defRPr/>
            </a:pPr>
            <a:fld id="{3A974EF2-8076-4F73-A952-27A615B44E2A}"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000" b="1"/>
            </a:lvl1pPr>
          </a:lstStyle>
          <a:p>
            <a:r>
              <a:rPr lang="en-US"/>
              <a:t>Click to edit Master subtitle style</a:t>
            </a:r>
          </a:p>
        </p:txBody>
      </p:sp>
      <p:sp>
        <p:nvSpPr>
          <p:cNvPr id="4" name="Rectangle 4"/>
          <p:cNvSpPr>
            <a:spLocks noGrp="1" noChangeArrowheads="1"/>
          </p:cNvSpPr>
          <p:nvPr>
            <p:ph type="dt" sz="half" idx="10"/>
          </p:nvPr>
        </p:nvSpPr>
        <p:spPr>
          <a:xfrm>
            <a:off x="3209925" y="6624638"/>
            <a:ext cx="950913" cy="215900"/>
          </a:xfrm>
        </p:spPr>
        <p:txBody>
          <a:bodyPr/>
          <a:lstStyle>
            <a:lvl1pPr>
              <a:defRPr>
                <a:ea typeface="+mn-ea"/>
              </a:defRPr>
            </a:lvl1pPr>
          </a:lstStyle>
          <a:p>
            <a:pPr>
              <a:defRPr/>
            </a:pPr>
            <a:r>
              <a:rPr lang="en-US"/>
              <a:t>May 3rd 2012</a:t>
            </a:r>
          </a:p>
        </p:txBody>
      </p:sp>
      <p:sp>
        <p:nvSpPr>
          <p:cNvPr id="5" name="Rectangle 5"/>
          <p:cNvSpPr>
            <a:spLocks noGrp="1" noChangeArrowheads="1"/>
          </p:cNvSpPr>
          <p:nvPr>
            <p:ph type="ftr" sz="quarter" idx="11"/>
          </p:nvPr>
        </p:nvSpPr>
        <p:spPr>
          <a:xfrm>
            <a:off x="4235450" y="6624638"/>
            <a:ext cx="4079875" cy="215900"/>
          </a:xfrm>
        </p:spPr>
        <p:txBody>
          <a:bodyPr/>
          <a:lstStyle>
            <a:lvl1pPr>
              <a:defRPr>
                <a:ea typeface="+mn-ea"/>
              </a:defRPr>
            </a:lvl1pPr>
          </a:lstStyle>
          <a:p>
            <a:pPr>
              <a:defRPr/>
            </a:pPr>
            <a:r>
              <a:rPr lang="en-US"/>
              <a:t>Jean-François Bouteille January 31st 2011</a:t>
            </a:r>
          </a:p>
        </p:txBody>
      </p:sp>
      <p:sp>
        <p:nvSpPr>
          <p:cNvPr id="6" name="Rectangle 6"/>
          <p:cNvSpPr>
            <a:spLocks noGrp="1" noChangeArrowheads="1"/>
          </p:cNvSpPr>
          <p:nvPr>
            <p:ph type="sldNum" sz="quarter" idx="12"/>
          </p:nvPr>
        </p:nvSpPr>
        <p:spPr>
          <a:xfrm>
            <a:off x="8370888" y="6624638"/>
            <a:ext cx="744537" cy="215900"/>
          </a:xfrm>
        </p:spPr>
        <p:txBody>
          <a:bodyPr/>
          <a:lstStyle>
            <a:lvl1pPr>
              <a:defRPr>
                <a:ea typeface="+mn-ea"/>
              </a:defRPr>
            </a:lvl1pPr>
          </a:lstStyle>
          <a:p>
            <a:pPr>
              <a:defRPr/>
            </a:pPr>
            <a:fld id="{2D1F885F-1639-43DF-B7E1-0CA3FC7C630B}"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ea typeface="+mn-ea"/>
              </a:defRPr>
            </a:lvl1pPr>
          </a:lstStyle>
          <a:p>
            <a:pPr>
              <a:defRPr/>
            </a:pPr>
            <a:r>
              <a:rPr lang="en-US"/>
              <a:t>May 3rd 2012</a:t>
            </a:r>
          </a:p>
        </p:txBody>
      </p:sp>
      <p:sp>
        <p:nvSpPr>
          <p:cNvPr id="5" name="Rectangle 5"/>
          <p:cNvSpPr>
            <a:spLocks noGrp="1" noChangeArrowheads="1"/>
          </p:cNvSpPr>
          <p:nvPr>
            <p:ph type="ftr" sz="quarter" idx="11"/>
          </p:nvPr>
        </p:nvSpPr>
        <p:spPr/>
        <p:txBody>
          <a:bodyPr/>
          <a:lstStyle>
            <a:lvl1pPr>
              <a:defRPr>
                <a:ea typeface="+mn-ea"/>
              </a:defRPr>
            </a:lvl1pPr>
          </a:lstStyle>
          <a:p>
            <a:pPr>
              <a:defRPr/>
            </a:pPr>
            <a:r>
              <a:rPr lang="en-US"/>
              <a:t>Jean-François Bouteille January 31st 2011</a:t>
            </a:r>
          </a:p>
        </p:txBody>
      </p:sp>
      <p:sp>
        <p:nvSpPr>
          <p:cNvPr id="6" name="Rectangle 6"/>
          <p:cNvSpPr>
            <a:spLocks noGrp="1" noChangeArrowheads="1"/>
          </p:cNvSpPr>
          <p:nvPr>
            <p:ph type="sldNum" sz="quarter" idx="12"/>
          </p:nvPr>
        </p:nvSpPr>
        <p:spPr/>
        <p:txBody>
          <a:bodyPr/>
          <a:lstStyle>
            <a:lvl1pPr>
              <a:defRPr>
                <a:ea typeface="+mn-ea"/>
              </a:defRPr>
            </a:lvl1pPr>
          </a:lstStyle>
          <a:p>
            <a:pPr>
              <a:defRPr/>
            </a:pPr>
            <a:fld id="{A33BBEE1-ABAE-4017-A17B-987FB899D625}"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ea typeface="+mn-ea"/>
              </a:defRPr>
            </a:lvl1pPr>
          </a:lstStyle>
          <a:p>
            <a:pPr>
              <a:defRPr/>
            </a:pPr>
            <a:r>
              <a:rPr lang="en-US"/>
              <a:t>May 3rd 2012</a:t>
            </a:r>
          </a:p>
        </p:txBody>
      </p:sp>
      <p:sp>
        <p:nvSpPr>
          <p:cNvPr id="5" name="Rectangle 5"/>
          <p:cNvSpPr>
            <a:spLocks noGrp="1" noChangeArrowheads="1"/>
          </p:cNvSpPr>
          <p:nvPr>
            <p:ph type="ftr" sz="quarter" idx="11"/>
          </p:nvPr>
        </p:nvSpPr>
        <p:spPr/>
        <p:txBody>
          <a:bodyPr/>
          <a:lstStyle>
            <a:lvl1pPr>
              <a:defRPr>
                <a:ea typeface="+mn-ea"/>
              </a:defRPr>
            </a:lvl1pPr>
          </a:lstStyle>
          <a:p>
            <a:pPr>
              <a:defRPr/>
            </a:pPr>
            <a:r>
              <a:rPr lang="en-US"/>
              <a:t>Jean-François Bouteille January 31st 2011</a:t>
            </a:r>
          </a:p>
        </p:txBody>
      </p:sp>
      <p:sp>
        <p:nvSpPr>
          <p:cNvPr id="6" name="Rectangle 6"/>
          <p:cNvSpPr>
            <a:spLocks noGrp="1" noChangeArrowheads="1"/>
          </p:cNvSpPr>
          <p:nvPr>
            <p:ph type="sldNum" sz="quarter" idx="12"/>
          </p:nvPr>
        </p:nvSpPr>
        <p:spPr/>
        <p:txBody>
          <a:bodyPr/>
          <a:lstStyle>
            <a:lvl1pPr>
              <a:defRPr>
                <a:ea typeface="+mn-ea"/>
              </a:defRPr>
            </a:lvl1pPr>
          </a:lstStyle>
          <a:p>
            <a:pPr>
              <a:defRPr/>
            </a:pPr>
            <a:fld id="{78E77BF6-E2B4-4097-BD2F-082E8F26125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925521"/>
            <a:ext cx="4040188" cy="52006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925521"/>
            <a:ext cx="4041775" cy="52006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r>
              <a:rPr lang="en-GB" smtClean="0"/>
              <a:t>SRI-11th- Upgrade and Performance of the ESRF -  Revol JL,  July 10th, 2012</a:t>
            </a:r>
            <a:endParaRPr lang="en-US" dirty="0" smtClean="0"/>
          </a:p>
        </p:txBody>
      </p:sp>
      <p:sp>
        <p:nvSpPr>
          <p:cNvPr id="9" name="Slide Number Placeholder 8"/>
          <p:cNvSpPr>
            <a:spLocks noGrp="1"/>
          </p:cNvSpPr>
          <p:nvPr>
            <p:ph type="sldNum" sz="quarter" idx="12"/>
          </p:nvPr>
        </p:nvSpPr>
        <p:spPr/>
        <p:txBody>
          <a:bodyPr/>
          <a:lstStyle>
            <a:lvl1pPr>
              <a:defRPr/>
            </a:lvl1pPr>
          </a:lstStyle>
          <a:p>
            <a:fld id="{79053174-C8EA-B240-80F6-926E2224D495}" type="slidenum">
              <a:rPr lang="en-US"/>
              <a:pPr/>
              <a:t>‹#›</a:t>
            </a:fld>
            <a:endParaRPr lang="en-US"/>
          </a:p>
        </p:txBody>
      </p:sp>
      <p:sp>
        <p:nvSpPr>
          <p:cNvPr id="10" name="Rectangle 2"/>
          <p:cNvSpPr txBox="1">
            <a:spLocks noChangeArrowheads="1"/>
          </p:cNvSpPr>
          <p:nvPr userDrawn="1"/>
        </p:nvSpPr>
        <p:spPr bwMode="auto">
          <a:xfrm>
            <a:off x="900000" y="0"/>
            <a:ext cx="6300000" cy="613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chemeClr val="bg1"/>
                </a:solidFill>
                <a:latin typeface="+mj-lt"/>
                <a:ea typeface="+mj-ea"/>
                <a:cs typeface="+mj-cs"/>
              </a:defRPr>
            </a:lvl1pPr>
            <a:lvl2pPr algn="ctr" rtl="0" eaLnBrk="1" fontAlgn="base" hangingPunct="1">
              <a:spcBef>
                <a:spcPct val="0"/>
              </a:spcBef>
              <a:spcAft>
                <a:spcPct val="0"/>
              </a:spcAft>
              <a:defRPr sz="2800" b="1">
                <a:solidFill>
                  <a:schemeClr val="tx1"/>
                </a:solidFill>
                <a:latin typeface="Arial" charset="0"/>
                <a:ea typeface="ＭＳ Ｐゴシック" charset="0"/>
              </a:defRPr>
            </a:lvl2pPr>
            <a:lvl3pPr algn="ctr" rtl="0" eaLnBrk="1" fontAlgn="base" hangingPunct="1">
              <a:spcBef>
                <a:spcPct val="0"/>
              </a:spcBef>
              <a:spcAft>
                <a:spcPct val="0"/>
              </a:spcAft>
              <a:defRPr sz="2800" b="1">
                <a:solidFill>
                  <a:schemeClr val="tx1"/>
                </a:solidFill>
                <a:latin typeface="Arial" charset="0"/>
                <a:ea typeface="ＭＳ Ｐゴシック" charset="0"/>
              </a:defRPr>
            </a:lvl3pPr>
            <a:lvl4pPr algn="ctr" rtl="0" eaLnBrk="1" fontAlgn="base" hangingPunct="1">
              <a:spcBef>
                <a:spcPct val="0"/>
              </a:spcBef>
              <a:spcAft>
                <a:spcPct val="0"/>
              </a:spcAft>
              <a:defRPr sz="2800" b="1">
                <a:solidFill>
                  <a:schemeClr val="tx1"/>
                </a:solidFill>
                <a:latin typeface="Arial" charset="0"/>
                <a:ea typeface="ＭＳ Ｐゴシック" charset="0"/>
              </a:defRPr>
            </a:lvl4pPr>
            <a:lvl5pPr algn="ctr" rtl="0" eaLnBrk="1" fontAlgn="base" hangingPunct="1">
              <a:spcBef>
                <a:spcPct val="0"/>
              </a:spcBef>
              <a:spcAft>
                <a:spcPct val="0"/>
              </a:spcAft>
              <a:defRPr sz="2800" b="1">
                <a:solidFill>
                  <a:schemeClr val="tx1"/>
                </a:solidFill>
                <a:latin typeface="Arial" charset="0"/>
                <a:ea typeface="ＭＳ Ｐゴシック" charset="0"/>
              </a:defRPr>
            </a:lvl5pPr>
            <a:lvl6pPr marL="457200" algn="ctr" rtl="0" eaLnBrk="1" fontAlgn="base" hangingPunct="1">
              <a:spcBef>
                <a:spcPct val="0"/>
              </a:spcBef>
              <a:spcAft>
                <a:spcPct val="0"/>
              </a:spcAft>
              <a:defRPr sz="2800" b="1">
                <a:solidFill>
                  <a:schemeClr val="tx1"/>
                </a:solidFill>
                <a:latin typeface="Arial" charset="0"/>
                <a:ea typeface="ＭＳ Ｐゴシック" charset="0"/>
              </a:defRPr>
            </a:lvl6pPr>
            <a:lvl7pPr marL="914400" algn="ctr" rtl="0" eaLnBrk="1" fontAlgn="base" hangingPunct="1">
              <a:spcBef>
                <a:spcPct val="0"/>
              </a:spcBef>
              <a:spcAft>
                <a:spcPct val="0"/>
              </a:spcAft>
              <a:defRPr sz="2800" b="1">
                <a:solidFill>
                  <a:schemeClr val="tx1"/>
                </a:solidFill>
                <a:latin typeface="Arial" charset="0"/>
                <a:ea typeface="ＭＳ Ｐゴシック" charset="0"/>
              </a:defRPr>
            </a:lvl7pPr>
            <a:lvl8pPr marL="1371600" algn="ctr" rtl="0" eaLnBrk="1" fontAlgn="base" hangingPunct="1">
              <a:spcBef>
                <a:spcPct val="0"/>
              </a:spcBef>
              <a:spcAft>
                <a:spcPct val="0"/>
              </a:spcAft>
              <a:defRPr sz="2800" b="1">
                <a:solidFill>
                  <a:schemeClr val="tx1"/>
                </a:solidFill>
                <a:latin typeface="Arial" charset="0"/>
                <a:ea typeface="ＭＳ Ｐゴシック" charset="0"/>
              </a:defRPr>
            </a:lvl8pPr>
            <a:lvl9pPr marL="1828800" algn="ctr" rtl="0" eaLnBrk="1" fontAlgn="base" hangingPunct="1">
              <a:spcBef>
                <a:spcPct val="0"/>
              </a:spcBef>
              <a:spcAft>
                <a:spcPct val="0"/>
              </a:spcAft>
              <a:defRPr sz="2800" b="1">
                <a:solidFill>
                  <a:schemeClr val="tx1"/>
                </a:solidFill>
                <a:latin typeface="Arial" charset="0"/>
                <a:ea typeface="ＭＳ Ｐゴシック" charset="0"/>
              </a:defRPr>
            </a:lvl9pPr>
          </a:lstStyle>
          <a:p>
            <a:r>
              <a:rPr lang="en-US" smtClean="0"/>
              <a:t>Click to edit Master title style</a:t>
            </a:r>
            <a:endParaRPr lang="en-US" dirty="0"/>
          </a:p>
        </p:txBody>
      </p:sp>
    </p:spTree>
    <p:extLst>
      <p:ext uri="{BB962C8B-B14F-4D97-AF65-F5344CB8AC3E}">
        <p14:creationId xmlns:p14="http://schemas.microsoft.com/office/powerpoint/2010/main" val="2625782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ea typeface="+mn-ea"/>
              </a:defRPr>
            </a:lvl1pPr>
          </a:lstStyle>
          <a:p>
            <a:pPr>
              <a:defRPr/>
            </a:pPr>
            <a:r>
              <a:rPr lang="en-US"/>
              <a:t>May 3rd 2012</a:t>
            </a:r>
          </a:p>
        </p:txBody>
      </p:sp>
      <p:sp>
        <p:nvSpPr>
          <p:cNvPr id="6" name="Rectangle 5"/>
          <p:cNvSpPr>
            <a:spLocks noGrp="1" noChangeArrowheads="1"/>
          </p:cNvSpPr>
          <p:nvPr>
            <p:ph type="ftr" sz="quarter" idx="11"/>
          </p:nvPr>
        </p:nvSpPr>
        <p:spPr/>
        <p:txBody>
          <a:bodyPr/>
          <a:lstStyle>
            <a:lvl1pPr>
              <a:defRPr>
                <a:ea typeface="+mn-ea"/>
              </a:defRPr>
            </a:lvl1pPr>
          </a:lstStyle>
          <a:p>
            <a:pPr>
              <a:defRPr/>
            </a:pPr>
            <a:r>
              <a:rPr lang="en-US"/>
              <a:t>Jean-François Bouteille January 31st 2011</a:t>
            </a:r>
          </a:p>
        </p:txBody>
      </p:sp>
      <p:sp>
        <p:nvSpPr>
          <p:cNvPr id="7" name="Rectangle 6"/>
          <p:cNvSpPr>
            <a:spLocks noGrp="1" noChangeArrowheads="1"/>
          </p:cNvSpPr>
          <p:nvPr>
            <p:ph type="sldNum" sz="quarter" idx="12"/>
          </p:nvPr>
        </p:nvSpPr>
        <p:spPr/>
        <p:txBody>
          <a:bodyPr/>
          <a:lstStyle>
            <a:lvl1pPr>
              <a:defRPr>
                <a:ea typeface="+mn-ea"/>
              </a:defRPr>
            </a:lvl1pPr>
          </a:lstStyle>
          <a:p>
            <a:pPr>
              <a:defRPr/>
            </a:pPr>
            <a:fld id="{51823EDD-B5A0-4456-8EE4-D1CCCFE7F63C}"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ea typeface="+mn-ea"/>
              </a:defRPr>
            </a:lvl1pPr>
          </a:lstStyle>
          <a:p>
            <a:pPr>
              <a:defRPr/>
            </a:pPr>
            <a:r>
              <a:rPr lang="en-US"/>
              <a:t>May 3rd 2012</a:t>
            </a:r>
          </a:p>
        </p:txBody>
      </p:sp>
      <p:sp>
        <p:nvSpPr>
          <p:cNvPr id="8" name="Rectangle 5"/>
          <p:cNvSpPr>
            <a:spLocks noGrp="1" noChangeArrowheads="1"/>
          </p:cNvSpPr>
          <p:nvPr>
            <p:ph type="ftr" sz="quarter" idx="11"/>
          </p:nvPr>
        </p:nvSpPr>
        <p:spPr/>
        <p:txBody>
          <a:bodyPr/>
          <a:lstStyle>
            <a:lvl1pPr>
              <a:defRPr>
                <a:ea typeface="+mn-ea"/>
              </a:defRPr>
            </a:lvl1pPr>
          </a:lstStyle>
          <a:p>
            <a:pPr>
              <a:defRPr/>
            </a:pPr>
            <a:r>
              <a:rPr lang="en-US"/>
              <a:t>Jean-François Bouteille January 31st 2011</a:t>
            </a:r>
          </a:p>
        </p:txBody>
      </p:sp>
      <p:sp>
        <p:nvSpPr>
          <p:cNvPr id="9" name="Rectangle 6"/>
          <p:cNvSpPr>
            <a:spLocks noGrp="1" noChangeArrowheads="1"/>
          </p:cNvSpPr>
          <p:nvPr>
            <p:ph type="sldNum" sz="quarter" idx="12"/>
          </p:nvPr>
        </p:nvSpPr>
        <p:spPr/>
        <p:txBody>
          <a:bodyPr/>
          <a:lstStyle>
            <a:lvl1pPr>
              <a:defRPr>
                <a:ea typeface="+mn-ea"/>
              </a:defRPr>
            </a:lvl1pPr>
          </a:lstStyle>
          <a:p>
            <a:pPr>
              <a:defRPr/>
            </a:pPr>
            <a:fld id="{8959E057-6D47-4673-A4DD-76F05482874E}"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ea typeface="+mn-ea"/>
              </a:defRPr>
            </a:lvl1pPr>
          </a:lstStyle>
          <a:p>
            <a:pPr>
              <a:defRPr/>
            </a:pPr>
            <a:r>
              <a:rPr lang="en-US"/>
              <a:t>May 3rd 2012</a:t>
            </a:r>
          </a:p>
        </p:txBody>
      </p:sp>
      <p:sp>
        <p:nvSpPr>
          <p:cNvPr id="4" name="Rectangle 5"/>
          <p:cNvSpPr>
            <a:spLocks noGrp="1" noChangeArrowheads="1"/>
          </p:cNvSpPr>
          <p:nvPr>
            <p:ph type="ftr" sz="quarter" idx="11"/>
          </p:nvPr>
        </p:nvSpPr>
        <p:spPr/>
        <p:txBody>
          <a:bodyPr/>
          <a:lstStyle>
            <a:lvl1pPr>
              <a:defRPr>
                <a:ea typeface="+mn-ea"/>
              </a:defRPr>
            </a:lvl1pPr>
          </a:lstStyle>
          <a:p>
            <a:pPr>
              <a:defRPr/>
            </a:pPr>
            <a:r>
              <a:rPr lang="en-US"/>
              <a:t>Jean-François Bouteille January 31st 2011</a:t>
            </a:r>
          </a:p>
        </p:txBody>
      </p:sp>
      <p:sp>
        <p:nvSpPr>
          <p:cNvPr id="5" name="Rectangle 6"/>
          <p:cNvSpPr>
            <a:spLocks noGrp="1" noChangeArrowheads="1"/>
          </p:cNvSpPr>
          <p:nvPr>
            <p:ph type="sldNum" sz="quarter" idx="12"/>
          </p:nvPr>
        </p:nvSpPr>
        <p:spPr/>
        <p:txBody>
          <a:bodyPr/>
          <a:lstStyle>
            <a:lvl1pPr>
              <a:defRPr>
                <a:ea typeface="+mn-ea"/>
              </a:defRPr>
            </a:lvl1pPr>
          </a:lstStyle>
          <a:p>
            <a:pPr>
              <a:defRPr/>
            </a:pPr>
            <a:fld id="{08C2D764-EDB5-41C8-956B-50FAE4CC28C8}"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mn-ea"/>
              </a:defRPr>
            </a:lvl1pPr>
          </a:lstStyle>
          <a:p>
            <a:pPr>
              <a:defRPr/>
            </a:pPr>
            <a:r>
              <a:rPr lang="en-US"/>
              <a:t>May 3rd 2012</a:t>
            </a:r>
          </a:p>
        </p:txBody>
      </p:sp>
      <p:sp>
        <p:nvSpPr>
          <p:cNvPr id="3" name="Rectangle 5"/>
          <p:cNvSpPr>
            <a:spLocks noGrp="1" noChangeArrowheads="1"/>
          </p:cNvSpPr>
          <p:nvPr>
            <p:ph type="ftr" sz="quarter" idx="11"/>
          </p:nvPr>
        </p:nvSpPr>
        <p:spPr/>
        <p:txBody>
          <a:bodyPr/>
          <a:lstStyle>
            <a:lvl1pPr>
              <a:defRPr>
                <a:ea typeface="+mn-ea"/>
              </a:defRPr>
            </a:lvl1pPr>
          </a:lstStyle>
          <a:p>
            <a:pPr>
              <a:defRPr/>
            </a:pPr>
            <a:r>
              <a:rPr lang="en-US"/>
              <a:t>Jean-François Bouteille January 31st 2011</a:t>
            </a:r>
          </a:p>
        </p:txBody>
      </p:sp>
      <p:sp>
        <p:nvSpPr>
          <p:cNvPr id="4" name="Rectangle 6"/>
          <p:cNvSpPr>
            <a:spLocks noGrp="1" noChangeArrowheads="1"/>
          </p:cNvSpPr>
          <p:nvPr>
            <p:ph type="sldNum" sz="quarter" idx="12"/>
          </p:nvPr>
        </p:nvSpPr>
        <p:spPr/>
        <p:txBody>
          <a:bodyPr/>
          <a:lstStyle>
            <a:lvl1pPr>
              <a:defRPr>
                <a:ea typeface="+mn-ea"/>
              </a:defRPr>
            </a:lvl1pPr>
          </a:lstStyle>
          <a:p>
            <a:pPr>
              <a:defRPr/>
            </a:pPr>
            <a:fld id="{E044B04C-2443-4B73-9C65-58DBB775A7E5}"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mn-ea"/>
              </a:defRPr>
            </a:lvl1pPr>
          </a:lstStyle>
          <a:p>
            <a:pPr>
              <a:defRPr/>
            </a:pPr>
            <a:r>
              <a:rPr lang="en-US"/>
              <a:t>May 3rd 2012</a:t>
            </a:r>
          </a:p>
        </p:txBody>
      </p:sp>
      <p:sp>
        <p:nvSpPr>
          <p:cNvPr id="6" name="Rectangle 5"/>
          <p:cNvSpPr>
            <a:spLocks noGrp="1" noChangeArrowheads="1"/>
          </p:cNvSpPr>
          <p:nvPr>
            <p:ph type="ftr" sz="quarter" idx="11"/>
          </p:nvPr>
        </p:nvSpPr>
        <p:spPr/>
        <p:txBody>
          <a:bodyPr/>
          <a:lstStyle>
            <a:lvl1pPr>
              <a:defRPr>
                <a:ea typeface="+mn-ea"/>
              </a:defRPr>
            </a:lvl1pPr>
          </a:lstStyle>
          <a:p>
            <a:pPr>
              <a:defRPr/>
            </a:pPr>
            <a:r>
              <a:rPr lang="en-US"/>
              <a:t>Jean-François Bouteille January 31st 2011</a:t>
            </a:r>
          </a:p>
        </p:txBody>
      </p:sp>
      <p:sp>
        <p:nvSpPr>
          <p:cNvPr id="7" name="Rectangle 6"/>
          <p:cNvSpPr>
            <a:spLocks noGrp="1" noChangeArrowheads="1"/>
          </p:cNvSpPr>
          <p:nvPr>
            <p:ph type="sldNum" sz="quarter" idx="12"/>
          </p:nvPr>
        </p:nvSpPr>
        <p:spPr/>
        <p:txBody>
          <a:bodyPr/>
          <a:lstStyle>
            <a:lvl1pPr>
              <a:defRPr>
                <a:ea typeface="+mn-ea"/>
              </a:defRPr>
            </a:lvl1pPr>
          </a:lstStyle>
          <a:p>
            <a:pPr>
              <a:defRPr/>
            </a:pPr>
            <a:fld id="{10264D8B-90F1-42C1-BADB-F6C790185EE4}"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mn-ea"/>
              </a:defRPr>
            </a:lvl1pPr>
          </a:lstStyle>
          <a:p>
            <a:pPr>
              <a:defRPr/>
            </a:pPr>
            <a:r>
              <a:rPr lang="en-US"/>
              <a:t>May 3rd 2012</a:t>
            </a:r>
          </a:p>
        </p:txBody>
      </p:sp>
      <p:sp>
        <p:nvSpPr>
          <p:cNvPr id="6" name="Rectangle 5"/>
          <p:cNvSpPr>
            <a:spLocks noGrp="1" noChangeArrowheads="1"/>
          </p:cNvSpPr>
          <p:nvPr>
            <p:ph type="ftr" sz="quarter" idx="11"/>
          </p:nvPr>
        </p:nvSpPr>
        <p:spPr/>
        <p:txBody>
          <a:bodyPr/>
          <a:lstStyle>
            <a:lvl1pPr>
              <a:defRPr>
                <a:ea typeface="+mn-ea"/>
              </a:defRPr>
            </a:lvl1pPr>
          </a:lstStyle>
          <a:p>
            <a:pPr>
              <a:defRPr/>
            </a:pPr>
            <a:r>
              <a:rPr lang="en-US"/>
              <a:t>Jean-François Bouteille January 31st 2011</a:t>
            </a:r>
          </a:p>
        </p:txBody>
      </p:sp>
      <p:sp>
        <p:nvSpPr>
          <p:cNvPr id="7" name="Rectangle 6"/>
          <p:cNvSpPr>
            <a:spLocks noGrp="1" noChangeArrowheads="1"/>
          </p:cNvSpPr>
          <p:nvPr>
            <p:ph type="sldNum" sz="quarter" idx="12"/>
          </p:nvPr>
        </p:nvSpPr>
        <p:spPr/>
        <p:txBody>
          <a:bodyPr/>
          <a:lstStyle>
            <a:lvl1pPr>
              <a:defRPr>
                <a:ea typeface="+mn-ea"/>
              </a:defRPr>
            </a:lvl1pPr>
          </a:lstStyle>
          <a:p>
            <a:pPr>
              <a:defRPr/>
            </a:pPr>
            <a:fld id="{EC891E19-5C5B-4593-9D38-EB2D39FAA703}"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ea typeface="+mn-ea"/>
              </a:defRPr>
            </a:lvl1pPr>
          </a:lstStyle>
          <a:p>
            <a:pPr>
              <a:defRPr/>
            </a:pPr>
            <a:r>
              <a:rPr lang="en-US"/>
              <a:t>May 3rd 2012</a:t>
            </a:r>
          </a:p>
        </p:txBody>
      </p:sp>
      <p:sp>
        <p:nvSpPr>
          <p:cNvPr id="5" name="Rectangle 5"/>
          <p:cNvSpPr>
            <a:spLocks noGrp="1" noChangeArrowheads="1"/>
          </p:cNvSpPr>
          <p:nvPr>
            <p:ph type="ftr" sz="quarter" idx="11"/>
          </p:nvPr>
        </p:nvSpPr>
        <p:spPr/>
        <p:txBody>
          <a:bodyPr/>
          <a:lstStyle>
            <a:lvl1pPr>
              <a:defRPr>
                <a:ea typeface="+mn-ea"/>
              </a:defRPr>
            </a:lvl1pPr>
          </a:lstStyle>
          <a:p>
            <a:pPr>
              <a:defRPr/>
            </a:pPr>
            <a:r>
              <a:rPr lang="en-US"/>
              <a:t>Jean-François Bouteille January 31st 2011</a:t>
            </a:r>
          </a:p>
        </p:txBody>
      </p:sp>
      <p:sp>
        <p:nvSpPr>
          <p:cNvPr id="6" name="Rectangle 6"/>
          <p:cNvSpPr>
            <a:spLocks noGrp="1" noChangeArrowheads="1"/>
          </p:cNvSpPr>
          <p:nvPr>
            <p:ph type="sldNum" sz="quarter" idx="12"/>
          </p:nvPr>
        </p:nvSpPr>
        <p:spPr/>
        <p:txBody>
          <a:bodyPr/>
          <a:lstStyle>
            <a:lvl1pPr>
              <a:defRPr>
                <a:ea typeface="+mn-ea"/>
              </a:defRPr>
            </a:lvl1pPr>
          </a:lstStyle>
          <a:p>
            <a:pPr>
              <a:defRPr/>
            </a:pPr>
            <a:fld id="{37E81B56-B099-428F-914D-1D92E16DA93C}"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65163"/>
            <a:ext cx="2057400" cy="5461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665163"/>
            <a:ext cx="6019800" cy="546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ea typeface="+mn-ea"/>
              </a:defRPr>
            </a:lvl1pPr>
          </a:lstStyle>
          <a:p>
            <a:pPr>
              <a:defRPr/>
            </a:pPr>
            <a:r>
              <a:rPr lang="en-US"/>
              <a:t>May 3rd 2012</a:t>
            </a:r>
          </a:p>
        </p:txBody>
      </p:sp>
      <p:sp>
        <p:nvSpPr>
          <p:cNvPr id="5" name="Rectangle 5"/>
          <p:cNvSpPr>
            <a:spLocks noGrp="1" noChangeArrowheads="1"/>
          </p:cNvSpPr>
          <p:nvPr>
            <p:ph type="ftr" sz="quarter" idx="11"/>
          </p:nvPr>
        </p:nvSpPr>
        <p:spPr/>
        <p:txBody>
          <a:bodyPr/>
          <a:lstStyle>
            <a:lvl1pPr>
              <a:defRPr>
                <a:ea typeface="+mn-ea"/>
              </a:defRPr>
            </a:lvl1pPr>
          </a:lstStyle>
          <a:p>
            <a:pPr>
              <a:defRPr/>
            </a:pPr>
            <a:r>
              <a:rPr lang="en-US"/>
              <a:t>Jean-François Bouteille January 31st 2011</a:t>
            </a:r>
          </a:p>
        </p:txBody>
      </p:sp>
      <p:sp>
        <p:nvSpPr>
          <p:cNvPr id="6" name="Rectangle 6"/>
          <p:cNvSpPr>
            <a:spLocks noGrp="1" noChangeArrowheads="1"/>
          </p:cNvSpPr>
          <p:nvPr>
            <p:ph type="sldNum" sz="quarter" idx="12"/>
          </p:nvPr>
        </p:nvSpPr>
        <p:spPr/>
        <p:txBody>
          <a:bodyPr/>
          <a:lstStyle>
            <a:lvl1pPr>
              <a:defRPr>
                <a:ea typeface="+mn-ea"/>
              </a:defRPr>
            </a:lvl1pPr>
          </a:lstStyle>
          <a:p>
            <a:pPr>
              <a:defRPr/>
            </a:pPr>
            <a:fld id="{B3580DC6-BE10-4444-BEE8-F174771E2EBB}"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65163"/>
            <a:ext cx="8229600" cy="84772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ea typeface="+mn-ea"/>
              </a:defRPr>
            </a:lvl1pPr>
          </a:lstStyle>
          <a:p>
            <a:pPr>
              <a:defRPr/>
            </a:pPr>
            <a:r>
              <a:rPr lang="en-US"/>
              <a:t>May 3rd 2012</a:t>
            </a:r>
          </a:p>
        </p:txBody>
      </p:sp>
      <p:sp>
        <p:nvSpPr>
          <p:cNvPr id="6" name="Rectangle 5"/>
          <p:cNvSpPr>
            <a:spLocks noGrp="1" noChangeArrowheads="1"/>
          </p:cNvSpPr>
          <p:nvPr>
            <p:ph type="ftr" sz="quarter" idx="11"/>
          </p:nvPr>
        </p:nvSpPr>
        <p:spPr/>
        <p:txBody>
          <a:bodyPr/>
          <a:lstStyle>
            <a:lvl1pPr>
              <a:defRPr>
                <a:ea typeface="+mn-ea"/>
              </a:defRPr>
            </a:lvl1pPr>
          </a:lstStyle>
          <a:p>
            <a:pPr>
              <a:defRPr/>
            </a:pPr>
            <a:r>
              <a:rPr lang="en-US"/>
              <a:t>Jean-François Bouteille January 31st 2011</a:t>
            </a:r>
          </a:p>
        </p:txBody>
      </p:sp>
      <p:sp>
        <p:nvSpPr>
          <p:cNvPr id="7" name="Rectangle 6"/>
          <p:cNvSpPr>
            <a:spLocks noGrp="1" noChangeArrowheads="1"/>
          </p:cNvSpPr>
          <p:nvPr>
            <p:ph type="sldNum" sz="quarter" idx="12"/>
          </p:nvPr>
        </p:nvSpPr>
        <p:spPr/>
        <p:txBody>
          <a:bodyPr/>
          <a:lstStyle>
            <a:lvl1pPr>
              <a:defRPr>
                <a:ea typeface="+mn-ea"/>
              </a:defRPr>
            </a:lvl1pPr>
          </a:lstStyle>
          <a:p>
            <a:pPr>
              <a:defRPr/>
            </a:pPr>
            <a:fld id="{0F17F9C9-21AC-4274-BFA3-0313F234E114}"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665163"/>
            <a:ext cx="8229600" cy="8477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pPr lvl="0"/>
            <a:endParaRPr lang="en-GB" noProof="0" smtClean="0"/>
          </a:p>
        </p:txBody>
      </p:sp>
      <p:sp>
        <p:nvSpPr>
          <p:cNvPr id="5" name="Rectangle 4"/>
          <p:cNvSpPr>
            <a:spLocks noGrp="1" noChangeArrowheads="1"/>
          </p:cNvSpPr>
          <p:nvPr>
            <p:ph type="dt" sz="half" idx="10"/>
          </p:nvPr>
        </p:nvSpPr>
        <p:spPr/>
        <p:txBody>
          <a:bodyPr/>
          <a:lstStyle>
            <a:lvl1pPr>
              <a:defRPr>
                <a:ea typeface="+mn-ea"/>
              </a:defRPr>
            </a:lvl1pPr>
          </a:lstStyle>
          <a:p>
            <a:pPr>
              <a:defRPr/>
            </a:pPr>
            <a:r>
              <a:rPr lang="en-US"/>
              <a:t>May 3rd 2012</a:t>
            </a:r>
          </a:p>
        </p:txBody>
      </p:sp>
      <p:sp>
        <p:nvSpPr>
          <p:cNvPr id="6" name="Rectangle 5"/>
          <p:cNvSpPr>
            <a:spLocks noGrp="1" noChangeArrowheads="1"/>
          </p:cNvSpPr>
          <p:nvPr>
            <p:ph type="ftr" sz="quarter" idx="11"/>
          </p:nvPr>
        </p:nvSpPr>
        <p:spPr/>
        <p:txBody>
          <a:bodyPr/>
          <a:lstStyle>
            <a:lvl1pPr>
              <a:defRPr>
                <a:ea typeface="+mn-ea"/>
              </a:defRPr>
            </a:lvl1pPr>
          </a:lstStyle>
          <a:p>
            <a:pPr>
              <a:defRPr/>
            </a:pPr>
            <a:r>
              <a:rPr lang="en-US"/>
              <a:t>Jean-François Bouteille January 31st 2011</a:t>
            </a:r>
          </a:p>
        </p:txBody>
      </p:sp>
      <p:sp>
        <p:nvSpPr>
          <p:cNvPr id="7" name="Rectangle 6"/>
          <p:cNvSpPr>
            <a:spLocks noGrp="1" noChangeArrowheads="1"/>
          </p:cNvSpPr>
          <p:nvPr>
            <p:ph type="sldNum" sz="quarter" idx="12"/>
          </p:nvPr>
        </p:nvSpPr>
        <p:spPr/>
        <p:txBody>
          <a:bodyPr/>
          <a:lstStyle>
            <a:lvl1pPr>
              <a:defRPr>
                <a:ea typeface="+mn-ea"/>
              </a:defRPr>
            </a:lvl1pPr>
          </a:lstStyle>
          <a:p>
            <a:pPr>
              <a:defRPr/>
            </a:pPr>
            <a:fld id="{426FE529-AB8D-4387-B2D5-52CD52288F7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3725613" y="6627600"/>
            <a:ext cx="4958435" cy="190800"/>
          </a:xfrm>
        </p:spPr>
        <p:txBody>
          <a:bodyPr/>
          <a:lstStyle>
            <a:lvl1pPr>
              <a:defRPr/>
            </a:lvl1pPr>
          </a:lstStyle>
          <a:p>
            <a:r>
              <a:rPr lang="en-GB" smtClean="0"/>
              <a:t>SRI-11th- Upgrade and Performance of the ESRF -  Revol JL,  July 10th, 2012</a:t>
            </a:r>
            <a:endParaRPr lang="en-US" dirty="0" smtClean="0"/>
          </a:p>
        </p:txBody>
      </p:sp>
      <p:sp>
        <p:nvSpPr>
          <p:cNvPr id="5" name="Slide Number Placeholder 4"/>
          <p:cNvSpPr>
            <a:spLocks noGrp="1"/>
          </p:cNvSpPr>
          <p:nvPr>
            <p:ph type="sldNum" sz="quarter" idx="12"/>
          </p:nvPr>
        </p:nvSpPr>
        <p:spPr/>
        <p:txBody>
          <a:bodyPr/>
          <a:lstStyle>
            <a:lvl1pPr>
              <a:defRPr/>
            </a:lvl1pPr>
          </a:lstStyle>
          <a:p>
            <a:fld id="{80D7CCB4-342F-F74A-97EE-0A8440D11E29}" type="slidenum">
              <a:rPr lang="en-US"/>
              <a:pPr/>
              <a:t>‹#›</a:t>
            </a:fld>
            <a:endParaRPr lang="en-US"/>
          </a:p>
        </p:txBody>
      </p:sp>
    </p:spTree>
    <p:extLst>
      <p:ext uri="{BB962C8B-B14F-4D97-AF65-F5344CB8AC3E}">
        <p14:creationId xmlns:p14="http://schemas.microsoft.com/office/powerpoint/2010/main" val="41582761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200"/>
            </a:lvl1pPr>
          </a:lstStyle>
          <a:p>
            <a:pPr lvl="0"/>
            <a:r>
              <a:rPr lang="en-US" noProof="0" smtClean="0"/>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000" b="1"/>
            </a:lvl1pPr>
          </a:lstStyle>
          <a:p>
            <a:pPr lvl="0"/>
            <a:r>
              <a:rPr lang="en-US" noProof="0" dirty="0" smtClean="0"/>
              <a:t>Click to edit Master subtitle style</a:t>
            </a:r>
          </a:p>
        </p:txBody>
      </p:sp>
      <p:sp>
        <p:nvSpPr>
          <p:cNvPr id="6148" name="Rectangle 4"/>
          <p:cNvSpPr>
            <a:spLocks noGrp="1" noChangeArrowheads="1"/>
          </p:cNvSpPr>
          <p:nvPr>
            <p:ph type="dt" sz="half" idx="2"/>
          </p:nvPr>
        </p:nvSpPr>
        <p:spPr>
          <a:xfrm>
            <a:off x="3511876" y="6624638"/>
            <a:ext cx="1283812" cy="233362"/>
          </a:xfrm>
        </p:spPr>
        <p:txBody>
          <a:bodyPr/>
          <a:lstStyle>
            <a:lvl1pPr algn="ctr">
              <a:defRPr/>
            </a:lvl1pPr>
          </a:lstStyle>
          <a:p>
            <a:endParaRPr lang="en-US" dirty="0">
              <a:solidFill>
                <a:srgbClr val="FFFFFF"/>
              </a:solidFill>
            </a:endParaRPr>
          </a:p>
        </p:txBody>
      </p:sp>
      <p:sp>
        <p:nvSpPr>
          <p:cNvPr id="6149" name="Rectangle 5"/>
          <p:cNvSpPr>
            <a:spLocks noGrp="1" noChangeArrowheads="1"/>
          </p:cNvSpPr>
          <p:nvPr>
            <p:ph type="ftr" sz="quarter" idx="3"/>
          </p:nvPr>
        </p:nvSpPr>
        <p:spPr>
          <a:xfrm>
            <a:off x="6269918" y="6624638"/>
            <a:ext cx="2045407" cy="233362"/>
          </a:xfrm>
        </p:spPr>
        <p:txBody>
          <a:bodyPr/>
          <a:lstStyle>
            <a:lvl1pPr>
              <a:defRPr/>
            </a:lvl1pPr>
          </a:lstStyle>
          <a:p>
            <a:r>
              <a:rPr lang="en-GB" smtClean="0">
                <a:solidFill>
                  <a:srgbClr val="FFFFFF"/>
                </a:solidFill>
              </a:rPr>
              <a:t>ASD Activities meeting --    September 13th, 2012</a:t>
            </a:r>
            <a:endParaRPr lang="en-US" dirty="0" smtClean="0">
              <a:solidFill>
                <a:srgbClr val="FFFFFF"/>
              </a:solidFill>
            </a:endParaRPr>
          </a:p>
        </p:txBody>
      </p:sp>
      <p:sp>
        <p:nvSpPr>
          <p:cNvPr id="6150" name="Rectangle 6"/>
          <p:cNvSpPr>
            <a:spLocks noGrp="1" noChangeArrowheads="1"/>
          </p:cNvSpPr>
          <p:nvPr>
            <p:ph type="sldNum" sz="quarter" idx="4"/>
          </p:nvPr>
        </p:nvSpPr>
        <p:spPr>
          <a:xfrm>
            <a:off x="8370888" y="6624638"/>
            <a:ext cx="744537" cy="215900"/>
          </a:xfrm>
        </p:spPr>
        <p:txBody>
          <a:bodyPr/>
          <a:lstStyle>
            <a:lvl1pPr>
              <a:defRPr/>
            </a:lvl1pPr>
          </a:lstStyle>
          <a:p>
            <a:fld id="{0D324125-A55F-514F-846B-891D9043573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881359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GB" smtClean="0">
                <a:solidFill>
                  <a:srgbClr val="FFFFFF"/>
                </a:solidFill>
              </a:rPr>
              <a:t>ASD Activities meeting --    September 13th, 2012</a:t>
            </a:r>
            <a:endParaRPr lang="en-US" dirty="0" smtClean="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26135FD-2573-A941-B75F-912DDDDE1BE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222050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GB" smtClean="0">
                <a:solidFill>
                  <a:srgbClr val="FFFFFF"/>
                </a:solidFill>
              </a:rPr>
              <a:t>ASD Activities meeting --    September 13th, 2012</a:t>
            </a:r>
            <a:endParaRPr lang="en-US" dirty="0" smtClean="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EF05C87-CA1D-A34D-A043-E44D9098639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434661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GB" smtClean="0">
                <a:solidFill>
                  <a:srgbClr val="FFFFFF"/>
                </a:solidFill>
              </a:rPr>
              <a:t>ASD Activities meeting --    September 13th, 2012</a:t>
            </a:r>
            <a:endParaRPr lang="en-US" dirty="0" smtClean="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C50D1ED-3CF2-834B-881F-23CE058237F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349506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925521"/>
            <a:ext cx="4040188" cy="52006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925521"/>
            <a:ext cx="4041775" cy="52006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dirty="0">
              <a:solidFill>
                <a:srgbClr val="FFFFFF"/>
              </a:solidFill>
            </a:endParaRPr>
          </a:p>
        </p:txBody>
      </p:sp>
      <p:sp>
        <p:nvSpPr>
          <p:cNvPr id="8" name="Footer Placeholder 7"/>
          <p:cNvSpPr>
            <a:spLocks noGrp="1"/>
          </p:cNvSpPr>
          <p:nvPr>
            <p:ph type="ftr" sz="quarter" idx="11"/>
          </p:nvPr>
        </p:nvSpPr>
        <p:spPr/>
        <p:txBody>
          <a:bodyPr/>
          <a:lstStyle>
            <a:lvl1pPr>
              <a:defRPr/>
            </a:lvl1pPr>
          </a:lstStyle>
          <a:p>
            <a:r>
              <a:rPr lang="en-GB" smtClean="0">
                <a:solidFill>
                  <a:srgbClr val="FFFFFF"/>
                </a:solidFill>
              </a:rPr>
              <a:t>ASD Activities meeting --    September 13th, 2012</a:t>
            </a:r>
            <a:endParaRPr lang="en-US" dirty="0" smtClean="0">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79053174-C8EA-B240-80F6-926E2224D495}" type="slidenum">
              <a:rPr lang="en-US">
                <a:solidFill>
                  <a:srgbClr val="FFFFFF"/>
                </a:solidFill>
              </a:rPr>
              <a:pPr/>
              <a:t>‹#›</a:t>
            </a:fld>
            <a:endParaRPr lang="en-US">
              <a:solidFill>
                <a:srgbClr val="FFFFFF"/>
              </a:solidFill>
            </a:endParaRPr>
          </a:p>
        </p:txBody>
      </p:sp>
      <p:sp>
        <p:nvSpPr>
          <p:cNvPr id="10" name="Rectangle 2"/>
          <p:cNvSpPr txBox="1">
            <a:spLocks noChangeArrowheads="1"/>
          </p:cNvSpPr>
          <p:nvPr userDrawn="1"/>
        </p:nvSpPr>
        <p:spPr bwMode="auto">
          <a:xfrm>
            <a:off x="900000" y="0"/>
            <a:ext cx="6300000" cy="613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chemeClr val="bg1"/>
                </a:solidFill>
                <a:latin typeface="+mj-lt"/>
                <a:ea typeface="+mj-ea"/>
                <a:cs typeface="+mj-cs"/>
              </a:defRPr>
            </a:lvl1pPr>
            <a:lvl2pPr algn="ctr" rtl="0" eaLnBrk="1" fontAlgn="base" hangingPunct="1">
              <a:spcBef>
                <a:spcPct val="0"/>
              </a:spcBef>
              <a:spcAft>
                <a:spcPct val="0"/>
              </a:spcAft>
              <a:defRPr sz="2800" b="1">
                <a:solidFill>
                  <a:schemeClr val="tx1"/>
                </a:solidFill>
                <a:latin typeface="Arial" charset="0"/>
                <a:ea typeface="ＭＳ Ｐゴシック" charset="0"/>
              </a:defRPr>
            </a:lvl2pPr>
            <a:lvl3pPr algn="ctr" rtl="0" eaLnBrk="1" fontAlgn="base" hangingPunct="1">
              <a:spcBef>
                <a:spcPct val="0"/>
              </a:spcBef>
              <a:spcAft>
                <a:spcPct val="0"/>
              </a:spcAft>
              <a:defRPr sz="2800" b="1">
                <a:solidFill>
                  <a:schemeClr val="tx1"/>
                </a:solidFill>
                <a:latin typeface="Arial" charset="0"/>
                <a:ea typeface="ＭＳ Ｐゴシック" charset="0"/>
              </a:defRPr>
            </a:lvl3pPr>
            <a:lvl4pPr algn="ctr" rtl="0" eaLnBrk="1" fontAlgn="base" hangingPunct="1">
              <a:spcBef>
                <a:spcPct val="0"/>
              </a:spcBef>
              <a:spcAft>
                <a:spcPct val="0"/>
              </a:spcAft>
              <a:defRPr sz="2800" b="1">
                <a:solidFill>
                  <a:schemeClr val="tx1"/>
                </a:solidFill>
                <a:latin typeface="Arial" charset="0"/>
                <a:ea typeface="ＭＳ Ｐゴシック" charset="0"/>
              </a:defRPr>
            </a:lvl4pPr>
            <a:lvl5pPr algn="ctr" rtl="0" eaLnBrk="1" fontAlgn="base" hangingPunct="1">
              <a:spcBef>
                <a:spcPct val="0"/>
              </a:spcBef>
              <a:spcAft>
                <a:spcPct val="0"/>
              </a:spcAft>
              <a:defRPr sz="2800" b="1">
                <a:solidFill>
                  <a:schemeClr val="tx1"/>
                </a:solidFill>
                <a:latin typeface="Arial" charset="0"/>
                <a:ea typeface="ＭＳ Ｐゴシック" charset="0"/>
              </a:defRPr>
            </a:lvl5pPr>
            <a:lvl6pPr marL="457200" algn="ctr" rtl="0" eaLnBrk="1" fontAlgn="base" hangingPunct="1">
              <a:spcBef>
                <a:spcPct val="0"/>
              </a:spcBef>
              <a:spcAft>
                <a:spcPct val="0"/>
              </a:spcAft>
              <a:defRPr sz="2800" b="1">
                <a:solidFill>
                  <a:schemeClr val="tx1"/>
                </a:solidFill>
                <a:latin typeface="Arial" charset="0"/>
                <a:ea typeface="ＭＳ Ｐゴシック" charset="0"/>
              </a:defRPr>
            </a:lvl6pPr>
            <a:lvl7pPr marL="914400" algn="ctr" rtl="0" eaLnBrk="1" fontAlgn="base" hangingPunct="1">
              <a:spcBef>
                <a:spcPct val="0"/>
              </a:spcBef>
              <a:spcAft>
                <a:spcPct val="0"/>
              </a:spcAft>
              <a:defRPr sz="2800" b="1">
                <a:solidFill>
                  <a:schemeClr val="tx1"/>
                </a:solidFill>
                <a:latin typeface="Arial" charset="0"/>
                <a:ea typeface="ＭＳ Ｐゴシック" charset="0"/>
              </a:defRPr>
            </a:lvl7pPr>
            <a:lvl8pPr marL="1371600" algn="ctr" rtl="0" eaLnBrk="1" fontAlgn="base" hangingPunct="1">
              <a:spcBef>
                <a:spcPct val="0"/>
              </a:spcBef>
              <a:spcAft>
                <a:spcPct val="0"/>
              </a:spcAft>
              <a:defRPr sz="2800" b="1">
                <a:solidFill>
                  <a:schemeClr val="tx1"/>
                </a:solidFill>
                <a:latin typeface="Arial" charset="0"/>
                <a:ea typeface="ＭＳ Ｐゴシック" charset="0"/>
              </a:defRPr>
            </a:lvl8pPr>
            <a:lvl9pPr marL="1828800" algn="ctr" rtl="0" eaLnBrk="1" fontAlgn="base" hangingPunct="1">
              <a:spcBef>
                <a:spcPct val="0"/>
              </a:spcBef>
              <a:spcAft>
                <a:spcPct val="0"/>
              </a:spcAft>
              <a:defRPr sz="2800" b="1">
                <a:solidFill>
                  <a:schemeClr val="tx1"/>
                </a:solidFill>
                <a:latin typeface="Arial" charset="0"/>
                <a:ea typeface="ＭＳ Ｐゴシック" charset="0"/>
              </a:defRPr>
            </a:lvl9pPr>
          </a:lstStyle>
          <a:p>
            <a:r>
              <a:rPr lang="en-US" smtClean="0">
                <a:solidFill>
                  <a:srgbClr val="FFFFFF"/>
                </a:solidFill>
                <a:latin typeface="Arial"/>
                <a:ea typeface="ＭＳ Ｐゴシック"/>
              </a:rPr>
              <a:t>Click to edit Master title style</a:t>
            </a:r>
            <a:endParaRPr lang="en-US" dirty="0">
              <a:solidFill>
                <a:srgbClr val="FFFFFF"/>
              </a:solidFill>
              <a:latin typeface="Arial"/>
              <a:ea typeface="ＭＳ Ｐゴシック"/>
            </a:endParaRPr>
          </a:p>
        </p:txBody>
      </p:sp>
    </p:spTree>
    <p:extLst>
      <p:ext uri="{BB962C8B-B14F-4D97-AF65-F5344CB8AC3E}">
        <p14:creationId xmlns:p14="http://schemas.microsoft.com/office/powerpoint/2010/main" val="7590532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3725613" y="6627600"/>
            <a:ext cx="4958435" cy="190800"/>
          </a:xfrm>
        </p:spPr>
        <p:txBody>
          <a:bodyPr/>
          <a:lstStyle>
            <a:lvl1pPr>
              <a:defRPr/>
            </a:lvl1pPr>
          </a:lstStyle>
          <a:p>
            <a:r>
              <a:rPr lang="en-GB" smtClean="0">
                <a:solidFill>
                  <a:srgbClr val="FFFFFF"/>
                </a:solidFill>
              </a:rPr>
              <a:t>ASD Activities meeting --    September 13th, 2012</a:t>
            </a:r>
            <a:endParaRPr lang="en-US" dirty="0" smtClean="0">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80D7CCB4-342F-F74A-97EE-0A8440D11E2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470230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64495" y="6648628"/>
            <a:ext cx="5093292" cy="209372"/>
          </a:xfrm>
        </p:spPr>
        <p:txBody>
          <a:bodyPr/>
          <a:lstStyle>
            <a:lvl1pPr>
              <a:defRPr/>
            </a:lvl1pPr>
          </a:lstStyle>
          <a:p>
            <a:r>
              <a:rPr lang="en-GB" smtClean="0">
                <a:solidFill>
                  <a:srgbClr val="FFFFFF"/>
                </a:solidFill>
              </a:rPr>
              <a:t>ASD Activities meeting --    September 13th, 2012</a:t>
            </a:r>
            <a:endParaRPr lang="en-US" dirty="0" smtClean="0">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D9633DB7-5647-3B4F-B5F9-80803605DE3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575949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GB" smtClean="0">
                <a:solidFill>
                  <a:srgbClr val="FFFFFF"/>
                </a:solidFill>
              </a:rPr>
              <a:t>ASD Activities meeting --    September 13th, 2012</a:t>
            </a:r>
            <a:endParaRPr lang="en-US" dirty="0" smtClean="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D73E345-F29D-5541-86E1-04A889B3AE3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09906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GB" smtClean="0">
                <a:solidFill>
                  <a:srgbClr val="FFFFFF"/>
                </a:solidFill>
              </a:rPr>
              <a:t>ASD Activities meeting --    September 13th, 2012</a:t>
            </a:r>
            <a:endParaRPr lang="en-US" dirty="0" smtClean="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4574089-608D-1543-966B-9D34B5502C5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079762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GB" smtClean="0">
                <a:solidFill>
                  <a:srgbClr val="FFFFFF"/>
                </a:solidFill>
              </a:rPr>
              <a:t>ASD Activities meeting --    September 13th, 2012</a:t>
            </a:r>
            <a:endParaRPr lang="en-US" dirty="0" smtClean="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5E9DA1E-48F0-0747-95FD-3032CA3C86E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04890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64495" y="6648628"/>
            <a:ext cx="5093292" cy="209372"/>
          </a:xfrm>
        </p:spPr>
        <p:txBody>
          <a:bodyPr/>
          <a:lstStyle>
            <a:lvl1pPr>
              <a:defRPr/>
            </a:lvl1pPr>
          </a:lstStyle>
          <a:p>
            <a:r>
              <a:rPr lang="en-GB" smtClean="0"/>
              <a:t>SRI-11th- Upgrade and Performance of the ESRF -  Revol JL,  July 10th, 2012</a:t>
            </a:r>
            <a:endParaRPr lang="en-US" dirty="0" smtClean="0"/>
          </a:p>
        </p:txBody>
      </p:sp>
      <p:sp>
        <p:nvSpPr>
          <p:cNvPr id="4" name="Slide Number Placeholder 3"/>
          <p:cNvSpPr>
            <a:spLocks noGrp="1"/>
          </p:cNvSpPr>
          <p:nvPr>
            <p:ph type="sldNum" sz="quarter" idx="12"/>
          </p:nvPr>
        </p:nvSpPr>
        <p:spPr/>
        <p:txBody>
          <a:bodyPr/>
          <a:lstStyle>
            <a:lvl1pPr>
              <a:defRPr/>
            </a:lvl1pPr>
          </a:lstStyle>
          <a:p>
            <a:fld id="{D9633DB7-5647-3B4F-B5F9-80803605DE38}" type="slidenum">
              <a:rPr lang="en-US"/>
              <a:pPr/>
              <a:t>‹#›</a:t>
            </a:fld>
            <a:endParaRPr lang="en-US"/>
          </a:p>
        </p:txBody>
      </p:sp>
    </p:spTree>
    <p:extLst>
      <p:ext uri="{BB962C8B-B14F-4D97-AF65-F5344CB8AC3E}">
        <p14:creationId xmlns:p14="http://schemas.microsoft.com/office/powerpoint/2010/main" val="233423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65163"/>
            <a:ext cx="2057400" cy="5461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65163"/>
            <a:ext cx="6019800" cy="546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GB" smtClean="0">
                <a:solidFill>
                  <a:srgbClr val="FFFFFF"/>
                </a:solidFill>
              </a:rPr>
              <a:t>ASD Activities meeting --    September 13th, 2012</a:t>
            </a:r>
            <a:endParaRPr lang="en-US" dirty="0" smtClean="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96405D4-02C0-0941-AFAB-C1C382F13C7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101451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
            <a:ext cx="8229600" cy="5905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1"/>
          <p:cNvSpPr>
            <a:spLocks noGrp="1" noChangeArrowheads="1"/>
          </p:cNvSpPr>
          <p:nvPr>
            <p:ph type="sldNum" sz="quarter" idx="10"/>
          </p:nvPr>
        </p:nvSpPr>
        <p:spPr>
          <a:xfrm>
            <a:off x="8407400" y="6623050"/>
            <a:ext cx="523875" cy="274638"/>
          </a:xfrm>
          <a:prstGeom prst="rect">
            <a:avLst/>
          </a:prstGeom>
        </p:spPr>
        <p:txBody>
          <a:bodyPr vert="horz" wrap="square" lIns="91440" tIns="45720" rIns="91440" bIns="45720" numCol="1" anchor="t" anchorCtr="0" compatLnSpc="1">
            <a:prstTxWarp prst="textNoShape">
              <a:avLst/>
            </a:prstTxWarp>
          </a:bodyPr>
          <a:lstStyle>
            <a:lvl1pPr>
              <a:defRPr/>
            </a:lvl1pPr>
          </a:lstStyle>
          <a:p>
            <a:fld id="{8267DD96-DAA0-7D40-8CE8-403CAC65AFAA}" type="slidenum">
              <a:rPr lang="de-DE">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3195511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GB" smtClean="0"/>
              <a:t>SRI-11th- Upgrade and Performance of the ESRF -  Revol JL,  July 10th, 2012</a:t>
            </a:r>
            <a:endParaRPr lang="en-US" dirty="0" smtClean="0"/>
          </a:p>
        </p:txBody>
      </p:sp>
      <p:sp>
        <p:nvSpPr>
          <p:cNvPr id="7" name="Slide Number Placeholder 6"/>
          <p:cNvSpPr>
            <a:spLocks noGrp="1"/>
          </p:cNvSpPr>
          <p:nvPr>
            <p:ph type="sldNum" sz="quarter" idx="12"/>
          </p:nvPr>
        </p:nvSpPr>
        <p:spPr/>
        <p:txBody>
          <a:bodyPr/>
          <a:lstStyle>
            <a:lvl1pPr>
              <a:defRPr/>
            </a:lvl1pPr>
          </a:lstStyle>
          <a:p>
            <a:fld id="{6D73E345-F29D-5541-86E1-04A889B3AE3C}" type="slidenum">
              <a:rPr lang="en-US"/>
              <a:pPr/>
              <a:t>‹#›</a:t>
            </a:fld>
            <a:endParaRPr lang="en-US"/>
          </a:p>
        </p:txBody>
      </p:sp>
    </p:spTree>
    <p:extLst>
      <p:ext uri="{BB962C8B-B14F-4D97-AF65-F5344CB8AC3E}">
        <p14:creationId xmlns:p14="http://schemas.microsoft.com/office/powerpoint/2010/main" val="933357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GB" smtClean="0"/>
              <a:t>SRI-11th- Upgrade and Performance of the ESRF -  Revol JL,  July 10th, 2012</a:t>
            </a:r>
            <a:endParaRPr lang="en-US" dirty="0" smtClean="0"/>
          </a:p>
        </p:txBody>
      </p:sp>
      <p:sp>
        <p:nvSpPr>
          <p:cNvPr id="7" name="Slide Number Placeholder 6"/>
          <p:cNvSpPr>
            <a:spLocks noGrp="1"/>
          </p:cNvSpPr>
          <p:nvPr>
            <p:ph type="sldNum" sz="quarter" idx="12"/>
          </p:nvPr>
        </p:nvSpPr>
        <p:spPr/>
        <p:txBody>
          <a:bodyPr/>
          <a:lstStyle>
            <a:lvl1pPr>
              <a:defRPr/>
            </a:lvl1pPr>
          </a:lstStyle>
          <a:p>
            <a:fld id="{94574089-608D-1543-966B-9D34B5502C58}" type="slidenum">
              <a:rPr lang="en-US"/>
              <a:pPr/>
              <a:t>‹#›</a:t>
            </a:fld>
            <a:endParaRPr lang="en-US"/>
          </a:p>
        </p:txBody>
      </p:sp>
    </p:spTree>
    <p:extLst>
      <p:ext uri="{BB962C8B-B14F-4D97-AF65-F5344CB8AC3E}">
        <p14:creationId xmlns:p14="http://schemas.microsoft.com/office/powerpoint/2010/main" val="20678126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theme" Target="../theme/theme4.xml"/><Relationship Id="rId14" Type="http://schemas.openxmlformats.org/officeDocument/2006/relationships/image" Target="../media/image1.jpe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theme" Target="../theme/theme5.xml"/><Relationship Id="rId15" Type="http://schemas.openxmlformats.org/officeDocument/2006/relationships/image" Target="../media/image3.jpeg"/><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theme" Target="../theme/theme6.xml"/><Relationship Id="rId14" Type="http://schemas.openxmlformats.org/officeDocument/2006/relationships/image" Target="../media/image1.jpeg"/><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0000" y="0"/>
            <a:ext cx="6300000" cy="613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auto">
          <a:xfrm>
            <a:off x="457200" y="903997"/>
            <a:ext cx="8229600" cy="535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28" name="Rectangle 4"/>
          <p:cNvSpPr>
            <a:spLocks noGrp="1" noChangeArrowheads="1"/>
          </p:cNvSpPr>
          <p:nvPr>
            <p:ph type="dt" sz="half" idx="2"/>
          </p:nvPr>
        </p:nvSpPr>
        <p:spPr bwMode="auto">
          <a:xfrm>
            <a:off x="3945478" y="6629310"/>
            <a:ext cx="1069393" cy="1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36000" tIns="0" rIns="36000" bIns="0" numCol="1" anchor="t" anchorCtr="0" compatLnSpc="1">
            <a:prstTxWarp prst="textNoShape">
              <a:avLst/>
            </a:prstTxWarp>
          </a:bodyPr>
          <a:lstStyle>
            <a:lvl1pPr algn="ctr">
              <a:defRPr sz="1000">
                <a:solidFill>
                  <a:schemeClr val="bg1"/>
                </a:solidFill>
                <a:latin typeface="Briem Akademi Std Semibold"/>
              </a:defRPr>
            </a:lvl1pPr>
          </a:lstStyle>
          <a:p>
            <a:endParaRPr lang="en-US" dirty="0"/>
          </a:p>
        </p:txBody>
      </p:sp>
      <p:sp>
        <p:nvSpPr>
          <p:cNvPr id="1029" name="Rectangle 5"/>
          <p:cNvSpPr>
            <a:spLocks noGrp="1" noChangeArrowheads="1"/>
          </p:cNvSpPr>
          <p:nvPr>
            <p:ph type="ftr" sz="quarter" idx="3"/>
          </p:nvPr>
        </p:nvSpPr>
        <p:spPr bwMode="auto">
          <a:xfrm>
            <a:off x="5872359" y="6627600"/>
            <a:ext cx="2811689" cy="1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0" rIns="91440" bIns="0" numCol="1" anchor="t" anchorCtr="0" compatLnSpc="1">
            <a:prstTxWarp prst="textNoShape">
              <a:avLst/>
            </a:prstTxWarp>
          </a:bodyPr>
          <a:lstStyle>
            <a:lvl1pPr algn="r">
              <a:defRPr sz="1000">
                <a:solidFill>
                  <a:schemeClr val="bg1"/>
                </a:solidFill>
                <a:latin typeface="Briem Akademi Std Semibold"/>
              </a:defRPr>
            </a:lvl1pPr>
          </a:lstStyle>
          <a:p>
            <a:r>
              <a:rPr lang="en-GB" smtClean="0"/>
              <a:t>SRI-11th- Upgrade and Performance of the ESRF -  Revol JL,  July 10th, 2012</a:t>
            </a:r>
            <a:endParaRPr lang="en-US" dirty="0"/>
          </a:p>
        </p:txBody>
      </p:sp>
      <p:sp>
        <p:nvSpPr>
          <p:cNvPr id="1030" name="Rectangle 6"/>
          <p:cNvSpPr>
            <a:spLocks noGrp="1" noChangeArrowheads="1"/>
          </p:cNvSpPr>
          <p:nvPr>
            <p:ph type="sldNum" sz="quarter" idx="4"/>
          </p:nvPr>
        </p:nvSpPr>
        <p:spPr bwMode="auto">
          <a:xfrm>
            <a:off x="8685523" y="6627600"/>
            <a:ext cx="410852" cy="1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0" rIns="91440" bIns="0" numCol="1" anchor="t" anchorCtr="0" compatLnSpc="1">
            <a:prstTxWarp prst="textNoShape">
              <a:avLst/>
            </a:prstTxWarp>
          </a:bodyPr>
          <a:lstStyle>
            <a:lvl1pPr algn="r">
              <a:defRPr sz="1000">
                <a:solidFill>
                  <a:schemeClr val="bg1"/>
                </a:solidFill>
                <a:latin typeface="Briem Akademi Std Semibold"/>
              </a:defRPr>
            </a:lvl1pPr>
          </a:lstStyle>
          <a:p>
            <a:fld id="{A14BBB8A-CEE8-794D-8B86-E468BF36CF8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dt="0"/>
  <p:txStyles>
    <p:titleStyle>
      <a:lvl1pPr algn="l" rtl="0" eaLnBrk="1" fontAlgn="base" hangingPunct="1">
        <a:spcBef>
          <a:spcPct val="0"/>
        </a:spcBef>
        <a:spcAft>
          <a:spcPct val="0"/>
        </a:spcAft>
        <a:defRPr sz="2800" b="1">
          <a:solidFill>
            <a:schemeClr val="bg1"/>
          </a:solidFill>
          <a:latin typeface="+mj-lt"/>
          <a:ea typeface="+mj-ea"/>
          <a:cs typeface="+mj-cs"/>
        </a:defRPr>
      </a:lvl1pPr>
      <a:lvl2pPr algn="ctr" rtl="0" eaLnBrk="1" fontAlgn="base" hangingPunct="1">
        <a:spcBef>
          <a:spcPct val="0"/>
        </a:spcBef>
        <a:spcAft>
          <a:spcPct val="0"/>
        </a:spcAft>
        <a:defRPr sz="2800" b="1">
          <a:solidFill>
            <a:schemeClr val="tx1"/>
          </a:solidFill>
          <a:latin typeface="Arial" charset="0"/>
          <a:ea typeface="ＭＳ Ｐゴシック" charset="0"/>
        </a:defRPr>
      </a:lvl2pPr>
      <a:lvl3pPr algn="ctr" rtl="0" eaLnBrk="1" fontAlgn="base" hangingPunct="1">
        <a:spcBef>
          <a:spcPct val="0"/>
        </a:spcBef>
        <a:spcAft>
          <a:spcPct val="0"/>
        </a:spcAft>
        <a:defRPr sz="2800" b="1">
          <a:solidFill>
            <a:schemeClr val="tx1"/>
          </a:solidFill>
          <a:latin typeface="Arial" charset="0"/>
          <a:ea typeface="ＭＳ Ｐゴシック" charset="0"/>
        </a:defRPr>
      </a:lvl3pPr>
      <a:lvl4pPr algn="ctr" rtl="0" eaLnBrk="1" fontAlgn="base" hangingPunct="1">
        <a:spcBef>
          <a:spcPct val="0"/>
        </a:spcBef>
        <a:spcAft>
          <a:spcPct val="0"/>
        </a:spcAft>
        <a:defRPr sz="2800" b="1">
          <a:solidFill>
            <a:schemeClr val="tx1"/>
          </a:solidFill>
          <a:latin typeface="Arial" charset="0"/>
          <a:ea typeface="ＭＳ Ｐゴシック" charset="0"/>
        </a:defRPr>
      </a:lvl4pPr>
      <a:lvl5pPr algn="ctr" rtl="0" eaLnBrk="1" fontAlgn="base" hangingPunct="1">
        <a:spcBef>
          <a:spcPct val="0"/>
        </a:spcBef>
        <a:spcAft>
          <a:spcPct val="0"/>
        </a:spcAft>
        <a:defRPr sz="2800" b="1">
          <a:solidFill>
            <a:schemeClr val="tx1"/>
          </a:solidFill>
          <a:latin typeface="Arial" charset="0"/>
          <a:ea typeface="ＭＳ Ｐゴシック" charset="0"/>
        </a:defRPr>
      </a:lvl5pPr>
      <a:lvl6pPr marL="457200" algn="ctr" rtl="0" eaLnBrk="1" fontAlgn="base" hangingPunct="1">
        <a:spcBef>
          <a:spcPct val="0"/>
        </a:spcBef>
        <a:spcAft>
          <a:spcPct val="0"/>
        </a:spcAft>
        <a:defRPr sz="2800" b="1">
          <a:solidFill>
            <a:schemeClr val="tx1"/>
          </a:solidFill>
          <a:latin typeface="Arial" charset="0"/>
          <a:ea typeface="ＭＳ Ｐゴシック" charset="0"/>
        </a:defRPr>
      </a:lvl6pPr>
      <a:lvl7pPr marL="914400" algn="ctr" rtl="0" eaLnBrk="1" fontAlgn="base" hangingPunct="1">
        <a:spcBef>
          <a:spcPct val="0"/>
        </a:spcBef>
        <a:spcAft>
          <a:spcPct val="0"/>
        </a:spcAft>
        <a:defRPr sz="2800" b="1">
          <a:solidFill>
            <a:schemeClr val="tx1"/>
          </a:solidFill>
          <a:latin typeface="Arial" charset="0"/>
          <a:ea typeface="ＭＳ Ｐゴシック" charset="0"/>
        </a:defRPr>
      </a:lvl7pPr>
      <a:lvl8pPr marL="1371600" algn="ctr" rtl="0" eaLnBrk="1" fontAlgn="base" hangingPunct="1">
        <a:spcBef>
          <a:spcPct val="0"/>
        </a:spcBef>
        <a:spcAft>
          <a:spcPct val="0"/>
        </a:spcAft>
        <a:defRPr sz="2800" b="1">
          <a:solidFill>
            <a:schemeClr val="tx1"/>
          </a:solidFill>
          <a:latin typeface="Arial" charset="0"/>
          <a:ea typeface="ＭＳ Ｐゴシック" charset="0"/>
        </a:defRPr>
      </a:lvl8pPr>
      <a:lvl9pPr marL="1828800" algn="ctr" rtl="0" eaLnBrk="1" fontAlgn="base" hangingPunct="1">
        <a:spcBef>
          <a:spcPct val="0"/>
        </a:spcBef>
        <a:spcAft>
          <a:spcPct val="0"/>
        </a:spcAft>
        <a:defRPr sz="2800" b="1">
          <a:solidFill>
            <a:schemeClr val="tx1"/>
          </a:solidFill>
          <a:latin typeface="Arial" charset="0"/>
          <a:ea typeface="ＭＳ Ｐゴシック" charset="0"/>
        </a:defRPr>
      </a:lvl9pPr>
    </p:titleStyle>
    <p:bodyStyle>
      <a:lvl1pPr marL="179388" indent="-179388" algn="l" rtl="0" eaLnBrk="1" fontAlgn="base" hangingPunct="1">
        <a:spcBef>
          <a:spcPct val="20000"/>
        </a:spcBef>
        <a:spcAft>
          <a:spcPct val="0"/>
        </a:spcAft>
        <a:buClr>
          <a:srgbClr val="7DA9DA"/>
        </a:buClr>
        <a:buChar char="•"/>
        <a:defRPr sz="2400">
          <a:solidFill>
            <a:schemeClr val="tx1"/>
          </a:solidFill>
          <a:latin typeface="+mn-lt"/>
          <a:ea typeface="+mn-ea"/>
          <a:cs typeface="+mn-cs"/>
        </a:defRPr>
      </a:lvl1pPr>
      <a:lvl2pPr marL="625475" indent="-182563" algn="l" rtl="0" eaLnBrk="1" fontAlgn="base" hangingPunct="1">
        <a:spcBef>
          <a:spcPct val="20000"/>
        </a:spcBef>
        <a:spcAft>
          <a:spcPct val="0"/>
        </a:spcAft>
        <a:buClr>
          <a:srgbClr val="7DA9DA"/>
        </a:buClr>
        <a:buChar char="•"/>
        <a:defRPr sz="2000">
          <a:solidFill>
            <a:schemeClr val="tx1"/>
          </a:solidFill>
          <a:latin typeface="+mn-lt"/>
          <a:ea typeface="+mn-ea"/>
        </a:defRPr>
      </a:lvl2pPr>
      <a:lvl3pPr marL="1073150" indent="-179388" algn="l" rtl="0" eaLnBrk="1" fontAlgn="base" hangingPunct="1">
        <a:spcBef>
          <a:spcPct val="20000"/>
        </a:spcBef>
        <a:spcAft>
          <a:spcPct val="0"/>
        </a:spcAft>
        <a:buClr>
          <a:srgbClr val="7DA9DA"/>
        </a:buClr>
        <a:buChar char="•"/>
        <a:defRPr>
          <a:solidFill>
            <a:schemeClr val="tx1"/>
          </a:solidFill>
          <a:latin typeface="+mn-lt"/>
          <a:ea typeface="+mn-ea"/>
        </a:defRPr>
      </a:lvl3pPr>
      <a:lvl4pPr marL="1524000" indent="-182563" algn="l" rtl="0" eaLnBrk="1" fontAlgn="base" hangingPunct="1">
        <a:spcBef>
          <a:spcPct val="20000"/>
        </a:spcBef>
        <a:spcAft>
          <a:spcPct val="0"/>
        </a:spcAft>
        <a:buClr>
          <a:srgbClr val="7DA9DA"/>
        </a:buClr>
        <a:buChar char="•"/>
        <a:defRPr sz="1600">
          <a:solidFill>
            <a:schemeClr val="tx1"/>
          </a:solidFill>
          <a:latin typeface="+mn-lt"/>
          <a:ea typeface="+mn-ea"/>
        </a:defRPr>
      </a:lvl4pPr>
      <a:lvl5pPr marL="1978025" indent="-188913" algn="l" rtl="0" eaLnBrk="1" fontAlgn="base" hangingPunct="1">
        <a:spcBef>
          <a:spcPct val="20000"/>
        </a:spcBef>
        <a:spcAft>
          <a:spcPct val="0"/>
        </a:spcAft>
        <a:buClr>
          <a:srgbClr val="7DA9DA"/>
        </a:buClr>
        <a:buChar char="•"/>
        <a:defRPr sz="1400">
          <a:solidFill>
            <a:schemeClr val="tx1"/>
          </a:solidFill>
          <a:latin typeface="+mn-lt"/>
          <a:ea typeface="+mn-ea"/>
        </a:defRPr>
      </a:lvl5pPr>
      <a:lvl6pPr marL="2435225" indent="-188913" algn="l" rtl="0" eaLnBrk="1" fontAlgn="base" hangingPunct="1">
        <a:spcBef>
          <a:spcPct val="20000"/>
        </a:spcBef>
        <a:spcAft>
          <a:spcPct val="0"/>
        </a:spcAft>
        <a:buClr>
          <a:srgbClr val="7DA9DA"/>
        </a:buClr>
        <a:buChar char="•"/>
        <a:defRPr sz="1400">
          <a:solidFill>
            <a:schemeClr val="tx1"/>
          </a:solidFill>
          <a:latin typeface="+mn-lt"/>
          <a:ea typeface="+mn-ea"/>
        </a:defRPr>
      </a:lvl6pPr>
      <a:lvl7pPr marL="2892425" indent="-188913" algn="l" rtl="0" eaLnBrk="1" fontAlgn="base" hangingPunct="1">
        <a:spcBef>
          <a:spcPct val="20000"/>
        </a:spcBef>
        <a:spcAft>
          <a:spcPct val="0"/>
        </a:spcAft>
        <a:buClr>
          <a:srgbClr val="7DA9DA"/>
        </a:buClr>
        <a:buChar char="•"/>
        <a:defRPr sz="1400">
          <a:solidFill>
            <a:schemeClr val="tx1"/>
          </a:solidFill>
          <a:latin typeface="+mn-lt"/>
          <a:ea typeface="+mn-ea"/>
        </a:defRPr>
      </a:lvl7pPr>
      <a:lvl8pPr marL="3349625" indent="-188913" algn="l" rtl="0" eaLnBrk="1" fontAlgn="base" hangingPunct="1">
        <a:spcBef>
          <a:spcPct val="20000"/>
        </a:spcBef>
        <a:spcAft>
          <a:spcPct val="0"/>
        </a:spcAft>
        <a:buClr>
          <a:srgbClr val="7DA9DA"/>
        </a:buClr>
        <a:buChar char="•"/>
        <a:defRPr sz="1400">
          <a:solidFill>
            <a:schemeClr val="tx1"/>
          </a:solidFill>
          <a:latin typeface="+mn-lt"/>
          <a:ea typeface="+mn-ea"/>
        </a:defRPr>
      </a:lvl8pPr>
      <a:lvl9pPr marL="3806825" indent="-188913" algn="l" rtl="0" eaLnBrk="1" fontAlgn="base" hangingPunct="1">
        <a:spcBef>
          <a:spcPct val="20000"/>
        </a:spcBef>
        <a:spcAft>
          <a:spcPct val="0"/>
        </a:spcAft>
        <a:buClr>
          <a:srgbClr val="7DA9DA"/>
        </a:buClr>
        <a:buChar char="•"/>
        <a:defRPr sz="1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170" name="Picture 7" descr="ESRF_bluesilver_nextpage.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7171" name="Title Placeholder 1"/>
          <p:cNvSpPr>
            <a:spLocks noGrp="1"/>
          </p:cNvSpPr>
          <p:nvPr>
            <p:ph type="title"/>
          </p:nvPr>
        </p:nvSpPr>
        <p:spPr bwMode="auto">
          <a:xfrm>
            <a:off x="468313" y="692150"/>
            <a:ext cx="8229600" cy="5762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7172" name="Text Placeholder 2"/>
          <p:cNvSpPr>
            <a:spLocks noGrp="1"/>
          </p:cNvSpPr>
          <p:nvPr>
            <p:ph type="body" idx="1"/>
          </p:nvPr>
        </p:nvSpPr>
        <p:spPr bwMode="auto">
          <a:xfrm>
            <a:off x="457200" y="1412875"/>
            <a:ext cx="8229600" cy="511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Slide Number Placeholder 5"/>
          <p:cNvSpPr>
            <a:spLocks noGrp="1"/>
          </p:cNvSpPr>
          <p:nvPr>
            <p:ph type="sldNum" sz="quarter" idx="4"/>
          </p:nvPr>
        </p:nvSpPr>
        <p:spPr>
          <a:xfrm>
            <a:off x="8737600" y="6597650"/>
            <a:ext cx="371475" cy="260350"/>
          </a:xfrm>
          <a:prstGeom prst="rect">
            <a:avLst/>
          </a:prstGeom>
        </p:spPr>
        <p:txBody>
          <a:bodyPr vert="horz" lIns="91440" tIns="45720" rIns="91440" bIns="45720" rtlCol="0" anchor="ctr"/>
          <a:lstStyle>
            <a:lvl1pPr algn="r" fontAlgn="auto">
              <a:spcBef>
                <a:spcPts val="0"/>
              </a:spcBef>
              <a:spcAft>
                <a:spcPts val="0"/>
              </a:spcAft>
              <a:defRPr sz="1000" baseline="0" smtClean="0">
                <a:solidFill>
                  <a:prstClr val="white"/>
                </a:solidFill>
                <a:latin typeface="Arial"/>
                <a:ea typeface="ＭＳ Ｐゴシック" charset="0"/>
              </a:defRPr>
            </a:lvl1pPr>
          </a:lstStyle>
          <a:p>
            <a:pPr>
              <a:defRPr/>
            </a:pPr>
            <a:fld id="{70473977-CD1F-4022-B38A-7BAF497C39FF}"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xmlns:p14="http://schemas.microsoft.com/office/powerpoint/2010/main" id="1" dur="indefinite" restart="never" nodeType="tmRoot"/>
      </p:par>
    </p:tnLst>
  </p:timing>
  <p:hf hdr="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2"/>
          </a:solidFill>
          <a:latin typeface="+mn-lt"/>
          <a:ea typeface="+mn-ea"/>
          <a:cs typeface="+mn-cs"/>
        </a:defRPr>
      </a:lvl1pPr>
      <a:lvl2pPr marL="742950" indent="-285750" algn="l" rtl="0" fontAlgn="base">
        <a:spcBef>
          <a:spcPct val="20000"/>
        </a:spcBef>
        <a:spcAft>
          <a:spcPct val="0"/>
        </a:spcAft>
        <a:buSzPct val="80000"/>
        <a:buFont typeface="Wingdings" pitchFamily="2" charset="2"/>
        <a:buChar char="Ø"/>
        <a:defRPr sz="2800" kern="1200">
          <a:solidFill>
            <a:schemeClr val="tx2"/>
          </a:solidFill>
          <a:latin typeface="+mn-lt"/>
          <a:ea typeface="+mn-ea"/>
          <a:cs typeface="+mn-cs"/>
        </a:defRPr>
      </a:lvl2pPr>
      <a:lvl3pPr marL="1143000" indent="-228600" algn="l" rtl="0" fontAlgn="base">
        <a:spcBef>
          <a:spcPct val="20000"/>
        </a:spcBef>
        <a:spcAft>
          <a:spcPct val="0"/>
        </a:spcAft>
        <a:buSzPct val="80000"/>
        <a:buFont typeface="Symbol" pitchFamily="18" charset="2"/>
        <a:buChar char="à"/>
        <a:defRPr sz="2400" kern="1200">
          <a:solidFill>
            <a:schemeClr val="tx2"/>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2"/>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
        <p:nvSpPr>
          <p:cNvPr id="1029" name="Rectangle 5"/>
          <p:cNvSpPr>
            <a:spLocks noGrp="1" noChangeArrowheads="1"/>
          </p:cNvSpPr>
          <p:nvPr>
            <p:ph type="ftr" sz="quarter" idx="3"/>
          </p:nvPr>
        </p:nvSpPr>
        <p:spPr bwMode="auto">
          <a:xfrm>
            <a:off x="441325" y="6494463"/>
            <a:ext cx="8288338"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50000"/>
              </a:spcBef>
              <a:defRPr sz="800" b="1">
                <a:solidFill>
                  <a:srgbClr val="000000"/>
                </a:solidFill>
                <a:latin typeface="Arial" charset="0"/>
              </a:defRPr>
            </a:lvl1pPr>
          </a:lstStyle>
          <a:p>
            <a:pPr>
              <a:defRPr/>
            </a:pPr>
            <a:r>
              <a:rPr lang="en-GB">
                <a:ea typeface="+mn-ea"/>
              </a:rPr>
              <a:t>ESRF Accelerator and Source Presentation: JUAS, January 2012, J.L. Revol</a:t>
            </a:r>
            <a:endParaRPr lang="fr-FR">
              <a:ea typeface="+mn-ea"/>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00113" y="0"/>
            <a:ext cx="6299200" cy="612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903288"/>
            <a:ext cx="8229600" cy="535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830513" y="6627813"/>
            <a:ext cx="3478212" cy="190500"/>
          </a:xfrm>
          <a:prstGeom prst="rect">
            <a:avLst/>
          </a:prstGeom>
          <a:noFill/>
          <a:ln>
            <a:noFill/>
          </a:ln>
          <a:effectLst/>
          <a:extLst/>
        </p:spPr>
        <p:txBody>
          <a:bodyPr vert="horz" wrap="square" lIns="36000" tIns="0" rIns="36000" bIns="0" numCol="1" anchor="t" anchorCtr="0" compatLnSpc="1">
            <a:prstTxWarp prst="textNoShape">
              <a:avLst/>
            </a:prstTxWarp>
          </a:bodyPr>
          <a:lstStyle>
            <a:lvl1pPr algn="ctr">
              <a:defRPr sz="1000" smtClean="0">
                <a:solidFill>
                  <a:srgbClr val="FFFFFF"/>
                </a:solidFill>
                <a:latin typeface="Briem Akademi Std Semibold"/>
              </a:defRPr>
            </a:lvl1pPr>
          </a:lstStyle>
          <a:p>
            <a:pPr>
              <a:defRPr/>
            </a:pPr>
            <a:r>
              <a:rPr lang="en-GB">
                <a:ea typeface="ＭＳ Ｐゴシック"/>
              </a:rPr>
              <a:t>03/05/2012</a:t>
            </a:r>
            <a:endParaRPr lang="en-US" dirty="0">
              <a:ea typeface="ＭＳ Ｐゴシック"/>
            </a:endParaRPr>
          </a:p>
        </p:txBody>
      </p:sp>
      <p:sp>
        <p:nvSpPr>
          <p:cNvPr id="1029" name="Rectangle 5"/>
          <p:cNvSpPr>
            <a:spLocks noGrp="1" noChangeArrowheads="1"/>
          </p:cNvSpPr>
          <p:nvPr>
            <p:ph type="ftr" sz="quarter" idx="3"/>
          </p:nvPr>
        </p:nvSpPr>
        <p:spPr bwMode="auto">
          <a:xfrm>
            <a:off x="7586663" y="6627813"/>
            <a:ext cx="1096962" cy="190500"/>
          </a:xfrm>
          <a:prstGeom prst="rect">
            <a:avLst/>
          </a:prstGeom>
          <a:noFill/>
          <a:ln>
            <a:noFill/>
          </a:ln>
          <a:effectLst/>
          <a:extLst/>
        </p:spPr>
        <p:txBody>
          <a:bodyPr vert="horz" wrap="square" lIns="91440" tIns="0" rIns="91440" bIns="0" numCol="1" anchor="t" anchorCtr="0" compatLnSpc="1">
            <a:prstTxWarp prst="textNoShape">
              <a:avLst/>
            </a:prstTxWarp>
          </a:bodyPr>
          <a:lstStyle>
            <a:lvl1pPr algn="r">
              <a:defRPr sz="1000" dirty="0" smtClean="0">
                <a:solidFill>
                  <a:srgbClr val="FFFFFF"/>
                </a:solidFill>
                <a:latin typeface="Briem Akademi Std Semibold"/>
              </a:defRPr>
            </a:lvl1pPr>
          </a:lstStyle>
          <a:p>
            <a:pPr>
              <a:defRPr/>
            </a:pPr>
            <a:r>
              <a:rPr lang="en-US">
                <a:ea typeface="ＭＳ Ｐゴシック"/>
              </a:rPr>
              <a:t>L. Farvacque</a:t>
            </a:r>
          </a:p>
        </p:txBody>
      </p:sp>
      <p:sp>
        <p:nvSpPr>
          <p:cNvPr id="1030" name="Rectangle 6"/>
          <p:cNvSpPr>
            <a:spLocks noGrp="1" noChangeArrowheads="1"/>
          </p:cNvSpPr>
          <p:nvPr>
            <p:ph type="sldNum" sz="quarter" idx="4"/>
          </p:nvPr>
        </p:nvSpPr>
        <p:spPr bwMode="auto">
          <a:xfrm>
            <a:off x="8685213" y="6627813"/>
            <a:ext cx="411162" cy="190500"/>
          </a:xfrm>
          <a:prstGeom prst="rect">
            <a:avLst/>
          </a:prstGeom>
          <a:noFill/>
          <a:ln>
            <a:noFill/>
          </a:ln>
          <a:effectLst/>
          <a:extLst/>
        </p:spPr>
        <p:txBody>
          <a:bodyPr vert="horz" wrap="square" lIns="91440" tIns="0" rIns="91440" bIns="0" numCol="1" anchor="t" anchorCtr="0" compatLnSpc="1">
            <a:prstTxWarp prst="textNoShape">
              <a:avLst/>
            </a:prstTxWarp>
          </a:bodyPr>
          <a:lstStyle>
            <a:lvl1pPr algn="r">
              <a:defRPr sz="1000" smtClean="0">
                <a:solidFill>
                  <a:srgbClr val="FFFFFF"/>
                </a:solidFill>
                <a:latin typeface="Briem Akademi Std Semibold"/>
              </a:defRPr>
            </a:lvl1pPr>
          </a:lstStyle>
          <a:p>
            <a:pPr>
              <a:defRPr/>
            </a:pPr>
            <a:fld id="{A1A4F765-D533-4F42-AB40-EBBE93643441}" type="slidenum">
              <a:rPr lang="en-US">
                <a:ea typeface="ＭＳ Ｐゴシック"/>
              </a:rPr>
              <a:pPr>
                <a:defRPr/>
              </a:pPr>
              <a:t>‹#›</a:t>
            </a:fld>
            <a:endParaRPr lang="en-US" dirty="0">
              <a:ea typeface="ＭＳ Ｐゴシック"/>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charset="0"/>
          <a:ea typeface="ＭＳ Ｐゴシック" charset="0"/>
        </a:defRPr>
      </a:lvl2pPr>
      <a:lvl3pPr algn="l" rtl="0" fontAlgn="base">
        <a:spcBef>
          <a:spcPct val="0"/>
        </a:spcBef>
        <a:spcAft>
          <a:spcPct val="0"/>
        </a:spcAft>
        <a:defRPr sz="2800" b="1">
          <a:solidFill>
            <a:schemeClr val="bg1"/>
          </a:solidFill>
          <a:latin typeface="Arial" charset="0"/>
          <a:ea typeface="ＭＳ Ｐゴシック" charset="0"/>
        </a:defRPr>
      </a:lvl3pPr>
      <a:lvl4pPr algn="l" rtl="0" fontAlgn="base">
        <a:spcBef>
          <a:spcPct val="0"/>
        </a:spcBef>
        <a:spcAft>
          <a:spcPct val="0"/>
        </a:spcAft>
        <a:defRPr sz="2800" b="1">
          <a:solidFill>
            <a:schemeClr val="bg1"/>
          </a:solidFill>
          <a:latin typeface="Arial" charset="0"/>
          <a:ea typeface="ＭＳ Ｐゴシック" charset="0"/>
        </a:defRPr>
      </a:lvl4pPr>
      <a:lvl5pPr algn="l" rtl="0" fontAlgn="base">
        <a:spcBef>
          <a:spcPct val="0"/>
        </a:spcBef>
        <a:spcAft>
          <a:spcPct val="0"/>
        </a:spcAft>
        <a:defRPr sz="2800" b="1">
          <a:solidFill>
            <a:schemeClr val="bg1"/>
          </a:solidFill>
          <a:latin typeface="Arial" charset="0"/>
          <a:ea typeface="ＭＳ Ｐゴシック" charset="0"/>
        </a:defRPr>
      </a:lvl5pPr>
      <a:lvl6pPr marL="457200" algn="ctr" rtl="0" eaLnBrk="1" fontAlgn="base" hangingPunct="1">
        <a:spcBef>
          <a:spcPct val="0"/>
        </a:spcBef>
        <a:spcAft>
          <a:spcPct val="0"/>
        </a:spcAft>
        <a:defRPr sz="2800" b="1">
          <a:solidFill>
            <a:schemeClr val="tx1"/>
          </a:solidFill>
          <a:latin typeface="Arial" charset="0"/>
          <a:ea typeface="ＭＳ Ｐゴシック" charset="0"/>
        </a:defRPr>
      </a:lvl6pPr>
      <a:lvl7pPr marL="914400" algn="ctr" rtl="0" eaLnBrk="1" fontAlgn="base" hangingPunct="1">
        <a:spcBef>
          <a:spcPct val="0"/>
        </a:spcBef>
        <a:spcAft>
          <a:spcPct val="0"/>
        </a:spcAft>
        <a:defRPr sz="2800" b="1">
          <a:solidFill>
            <a:schemeClr val="tx1"/>
          </a:solidFill>
          <a:latin typeface="Arial" charset="0"/>
          <a:ea typeface="ＭＳ Ｐゴシック" charset="0"/>
        </a:defRPr>
      </a:lvl7pPr>
      <a:lvl8pPr marL="1371600" algn="ctr" rtl="0" eaLnBrk="1" fontAlgn="base" hangingPunct="1">
        <a:spcBef>
          <a:spcPct val="0"/>
        </a:spcBef>
        <a:spcAft>
          <a:spcPct val="0"/>
        </a:spcAft>
        <a:defRPr sz="2800" b="1">
          <a:solidFill>
            <a:schemeClr val="tx1"/>
          </a:solidFill>
          <a:latin typeface="Arial" charset="0"/>
          <a:ea typeface="ＭＳ Ｐゴシック" charset="0"/>
        </a:defRPr>
      </a:lvl8pPr>
      <a:lvl9pPr marL="1828800" algn="ctr" rtl="0" eaLnBrk="1" fontAlgn="base" hangingPunct="1">
        <a:spcBef>
          <a:spcPct val="0"/>
        </a:spcBef>
        <a:spcAft>
          <a:spcPct val="0"/>
        </a:spcAft>
        <a:defRPr sz="2800" b="1">
          <a:solidFill>
            <a:schemeClr val="tx1"/>
          </a:solidFill>
          <a:latin typeface="Arial" charset="0"/>
          <a:ea typeface="ＭＳ Ｐゴシック" charset="0"/>
        </a:defRPr>
      </a:lvl9pPr>
    </p:titleStyle>
    <p:bodyStyle>
      <a:lvl1pPr marL="179388" indent="-179388" algn="l" rtl="0" fontAlgn="base">
        <a:spcBef>
          <a:spcPct val="20000"/>
        </a:spcBef>
        <a:spcAft>
          <a:spcPct val="0"/>
        </a:spcAft>
        <a:buClr>
          <a:srgbClr val="7DA9DA"/>
        </a:buClr>
        <a:buChar char="•"/>
        <a:defRPr sz="2400">
          <a:solidFill>
            <a:schemeClr val="tx1"/>
          </a:solidFill>
          <a:latin typeface="+mn-lt"/>
          <a:ea typeface="+mn-ea"/>
          <a:cs typeface="+mn-cs"/>
        </a:defRPr>
      </a:lvl1pPr>
      <a:lvl2pPr marL="625475" indent="-182563" algn="l" rtl="0" fontAlgn="base">
        <a:spcBef>
          <a:spcPct val="20000"/>
        </a:spcBef>
        <a:spcAft>
          <a:spcPct val="0"/>
        </a:spcAft>
        <a:buClr>
          <a:srgbClr val="7DA9DA"/>
        </a:buClr>
        <a:buChar char="•"/>
        <a:defRPr sz="2000">
          <a:solidFill>
            <a:schemeClr val="tx1"/>
          </a:solidFill>
          <a:latin typeface="+mn-lt"/>
          <a:ea typeface="+mn-ea"/>
        </a:defRPr>
      </a:lvl2pPr>
      <a:lvl3pPr marL="1073150" indent="-179388" algn="l" rtl="0" fontAlgn="base">
        <a:spcBef>
          <a:spcPct val="20000"/>
        </a:spcBef>
        <a:spcAft>
          <a:spcPct val="0"/>
        </a:spcAft>
        <a:buClr>
          <a:srgbClr val="7DA9DA"/>
        </a:buClr>
        <a:buChar char="•"/>
        <a:defRPr>
          <a:solidFill>
            <a:schemeClr val="tx1"/>
          </a:solidFill>
          <a:latin typeface="+mn-lt"/>
          <a:ea typeface="+mn-ea"/>
        </a:defRPr>
      </a:lvl3pPr>
      <a:lvl4pPr marL="1524000" indent="-182563" algn="l" rtl="0" fontAlgn="base">
        <a:spcBef>
          <a:spcPct val="20000"/>
        </a:spcBef>
        <a:spcAft>
          <a:spcPct val="0"/>
        </a:spcAft>
        <a:buClr>
          <a:srgbClr val="7DA9DA"/>
        </a:buClr>
        <a:buChar char="•"/>
        <a:defRPr sz="1600">
          <a:solidFill>
            <a:schemeClr val="tx1"/>
          </a:solidFill>
          <a:latin typeface="+mn-lt"/>
          <a:ea typeface="+mn-ea"/>
        </a:defRPr>
      </a:lvl4pPr>
      <a:lvl5pPr marL="1978025" indent="-188913" algn="l" rtl="0" fontAlgn="base">
        <a:spcBef>
          <a:spcPct val="20000"/>
        </a:spcBef>
        <a:spcAft>
          <a:spcPct val="0"/>
        </a:spcAft>
        <a:buClr>
          <a:srgbClr val="7DA9DA"/>
        </a:buClr>
        <a:buChar char="•"/>
        <a:defRPr sz="1400">
          <a:solidFill>
            <a:schemeClr val="tx1"/>
          </a:solidFill>
          <a:latin typeface="+mn-lt"/>
          <a:ea typeface="+mn-ea"/>
        </a:defRPr>
      </a:lvl5pPr>
      <a:lvl6pPr marL="2435225" indent="-188913" algn="l" rtl="0" eaLnBrk="1" fontAlgn="base" hangingPunct="1">
        <a:spcBef>
          <a:spcPct val="20000"/>
        </a:spcBef>
        <a:spcAft>
          <a:spcPct val="0"/>
        </a:spcAft>
        <a:buClr>
          <a:srgbClr val="7DA9DA"/>
        </a:buClr>
        <a:buChar char="•"/>
        <a:defRPr sz="1400">
          <a:solidFill>
            <a:schemeClr val="tx1"/>
          </a:solidFill>
          <a:latin typeface="+mn-lt"/>
          <a:ea typeface="+mn-ea"/>
        </a:defRPr>
      </a:lvl6pPr>
      <a:lvl7pPr marL="2892425" indent="-188913" algn="l" rtl="0" eaLnBrk="1" fontAlgn="base" hangingPunct="1">
        <a:spcBef>
          <a:spcPct val="20000"/>
        </a:spcBef>
        <a:spcAft>
          <a:spcPct val="0"/>
        </a:spcAft>
        <a:buClr>
          <a:srgbClr val="7DA9DA"/>
        </a:buClr>
        <a:buChar char="•"/>
        <a:defRPr sz="1400">
          <a:solidFill>
            <a:schemeClr val="tx1"/>
          </a:solidFill>
          <a:latin typeface="+mn-lt"/>
          <a:ea typeface="+mn-ea"/>
        </a:defRPr>
      </a:lvl7pPr>
      <a:lvl8pPr marL="3349625" indent="-188913" algn="l" rtl="0" eaLnBrk="1" fontAlgn="base" hangingPunct="1">
        <a:spcBef>
          <a:spcPct val="20000"/>
        </a:spcBef>
        <a:spcAft>
          <a:spcPct val="0"/>
        </a:spcAft>
        <a:buClr>
          <a:srgbClr val="7DA9DA"/>
        </a:buClr>
        <a:buChar char="•"/>
        <a:defRPr sz="1400">
          <a:solidFill>
            <a:schemeClr val="tx1"/>
          </a:solidFill>
          <a:latin typeface="+mn-lt"/>
          <a:ea typeface="+mn-ea"/>
        </a:defRPr>
      </a:lvl8pPr>
      <a:lvl9pPr marL="3806825" indent="-188913" algn="l" rtl="0" eaLnBrk="1" fontAlgn="base" hangingPunct="1">
        <a:spcBef>
          <a:spcPct val="20000"/>
        </a:spcBef>
        <a:spcAft>
          <a:spcPct val="0"/>
        </a:spcAft>
        <a:buClr>
          <a:srgbClr val="7DA9DA"/>
        </a:buClr>
        <a:buChar char="•"/>
        <a:defRPr sz="1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665163"/>
            <a:ext cx="8229600" cy="847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238500" y="6613525"/>
            <a:ext cx="887413" cy="227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solidFill>
                  <a:srgbClr val="FFFFFF"/>
                </a:solidFill>
                <a:ea typeface="ＭＳ Ｐゴシック" charset="0"/>
              </a:defRPr>
            </a:lvl1pPr>
          </a:lstStyle>
          <a:p>
            <a:pPr>
              <a:defRPr/>
            </a:pPr>
            <a:r>
              <a:rPr lang="en-US">
                <a:latin typeface="Arial" pitchFamily="34" charset="0"/>
              </a:rPr>
              <a:t>May 3rd 2012</a:t>
            </a:r>
          </a:p>
        </p:txBody>
      </p:sp>
      <p:sp>
        <p:nvSpPr>
          <p:cNvPr id="1029" name="Rectangle 5"/>
          <p:cNvSpPr>
            <a:spLocks noGrp="1" noChangeArrowheads="1"/>
          </p:cNvSpPr>
          <p:nvPr>
            <p:ph type="ftr" sz="quarter" idx="3"/>
          </p:nvPr>
        </p:nvSpPr>
        <p:spPr bwMode="auto">
          <a:xfrm>
            <a:off x="4203700" y="6613525"/>
            <a:ext cx="4168775" cy="227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rgbClr val="FFFFFF"/>
                </a:solidFill>
                <a:ea typeface="ＭＳ Ｐゴシック" charset="0"/>
              </a:defRPr>
            </a:lvl1pPr>
          </a:lstStyle>
          <a:p>
            <a:pPr>
              <a:defRPr/>
            </a:pPr>
            <a:r>
              <a:rPr lang="en-US">
                <a:latin typeface="Arial" pitchFamily="34" charset="0"/>
              </a:rPr>
              <a:t>Jean-François Bouteille January 31st 2011</a:t>
            </a:r>
          </a:p>
        </p:txBody>
      </p:sp>
      <p:sp>
        <p:nvSpPr>
          <p:cNvPr id="1030" name="Rectangle 6"/>
          <p:cNvSpPr>
            <a:spLocks noGrp="1" noChangeArrowheads="1"/>
          </p:cNvSpPr>
          <p:nvPr>
            <p:ph type="sldNum" sz="quarter" idx="4"/>
          </p:nvPr>
        </p:nvSpPr>
        <p:spPr bwMode="auto">
          <a:xfrm>
            <a:off x="8434388" y="6613525"/>
            <a:ext cx="661987" cy="227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latin typeface="Arial" charset="0"/>
                <a:ea typeface="ＭＳ Ｐゴシック" charset="0"/>
              </a:defRPr>
            </a:lvl1pPr>
          </a:lstStyle>
          <a:p>
            <a:pPr>
              <a:defRPr/>
            </a:pPr>
            <a:fld id="{E362DE03-1BE0-4D30-AC50-FE55A99F4BC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hf hdr="0" dt="0"/>
  <p:txStyles>
    <p:title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Arial" charset="0"/>
        </a:defRPr>
      </a:lvl2pPr>
      <a:lvl3pPr algn="ctr" rtl="0" eaLnBrk="0" fontAlgn="base" hangingPunct="0">
        <a:spcBef>
          <a:spcPct val="0"/>
        </a:spcBef>
        <a:spcAft>
          <a:spcPct val="0"/>
        </a:spcAft>
        <a:defRPr sz="2800" b="1">
          <a:solidFill>
            <a:schemeClr val="tx1"/>
          </a:solidFill>
          <a:latin typeface="Arial" charset="0"/>
        </a:defRPr>
      </a:lvl3pPr>
      <a:lvl4pPr algn="ctr" rtl="0" eaLnBrk="0" fontAlgn="base" hangingPunct="0">
        <a:spcBef>
          <a:spcPct val="0"/>
        </a:spcBef>
        <a:spcAft>
          <a:spcPct val="0"/>
        </a:spcAft>
        <a:defRPr sz="2800" b="1">
          <a:solidFill>
            <a:schemeClr val="tx1"/>
          </a:solidFill>
          <a:latin typeface="Arial" charset="0"/>
        </a:defRPr>
      </a:lvl4pPr>
      <a:lvl5pPr algn="ctr" rtl="0" eaLnBrk="0" fontAlgn="base" hangingPunct="0">
        <a:spcBef>
          <a:spcPct val="0"/>
        </a:spcBef>
        <a:spcAft>
          <a:spcPct val="0"/>
        </a:spcAft>
        <a:defRPr sz="2800" b="1">
          <a:solidFill>
            <a:schemeClr val="tx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182563" indent="-182563" algn="l" rtl="0" eaLnBrk="0" fontAlgn="base" hangingPunct="0">
        <a:spcBef>
          <a:spcPct val="20000"/>
        </a:spcBef>
        <a:spcAft>
          <a:spcPct val="0"/>
        </a:spcAft>
        <a:buClr>
          <a:srgbClr val="7DA9DA"/>
        </a:buClr>
        <a:buChar char="•"/>
        <a:defRPr sz="2400">
          <a:solidFill>
            <a:schemeClr val="tx1"/>
          </a:solidFill>
          <a:latin typeface="+mn-lt"/>
          <a:ea typeface="+mn-ea"/>
          <a:cs typeface="+mn-cs"/>
        </a:defRPr>
      </a:lvl1pPr>
      <a:lvl2pPr marL="630238" indent="-182563" algn="l" rtl="0" eaLnBrk="0" fontAlgn="base" hangingPunct="0">
        <a:spcBef>
          <a:spcPct val="20000"/>
        </a:spcBef>
        <a:spcAft>
          <a:spcPct val="0"/>
        </a:spcAft>
        <a:buClr>
          <a:srgbClr val="7DA9DA"/>
        </a:buClr>
        <a:buChar char="•"/>
        <a:defRPr sz="2000">
          <a:solidFill>
            <a:schemeClr val="tx1"/>
          </a:solidFill>
          <a:latin typeface="+mn-lt"/>
        </a:defRPr>
      </a:lvl2pPr>
      <a:lvl3pPr marL="1079500" indent="-161925" algn="l" rtl="0" eaLnBrk="0" fontAlgn="base" hangingPunct="0">
        <a:spcBef>
          <a:spcPct val="20000"/>
        </a:spcBef>
        <a:spcAft>
          <a:spcPct val="0"/>
        </a:spcAft>
        <a:buClr>
          <a:srgbClr val="7DA9DA"/>
        </a:buClr>
        <a:buChar char="•"/>
        <a:defRPr>
          <a:solidFill>
            <a:schemeClr val="tx1"/>
          </a:solidFill>
          <a:latin typeface="+mn-lt"/>
        </a:defRPr>
      </a:lvl3pPr>
      <a:lvl4pPr marL="1527175" indent="-173038" algn="l" rtl="0" eaLnBrk="0" fontAlgn="base" hangingPunct="0">
        <a:spcBef>
          <a:spcPct val="20000"/>
        </a:spcBef>
        <a:spcAft>
          <a:spcPct val="0"/>
        </a:spcAft>
        <a:buClr>
          <a:srgbClr val="7DA9DA"/>
        </a:buClr>
        <a:buChar char="•"/>
        <a:defRPr sz="1600">
          <a:solidFill>
            <a:schemeClr val="tx1"/>
          </a:solidFill>
          <a:latin typeface="+mn-lt"/>
        </a:defRPr>
      </a:lvl4pPr>
      <a:lvl5pPr marL="1974850" indent="-182563" algn="l" rtl="0" eaLnBrk="0" fontAlgn="base" hangingPunct="0">
        <a:spcBef>
          <a:spcPct val="20000"/>
        </a:spcBef>
        <a:spcAft>
          <a:spcPct val="0"/>
        </a:spcAft>
        <a:buClr>
          <a:srgbClr val="7DA9DA"/>
        </a:buClr>
        <a:buChar char="•"/>
        <a:defRPr sz="1400">
          <a:solidFill>
            <a:schemeClr val="tx1"/>
          </a:solidFill>
          <a:latin typeface="+mn-lt"/>
        </a:defRPr>
      </a:lvl5pPr>
      <a:lvl6pPr marL="2432050" indent="-182563" algn="l" rtl="0" fontAlgn="base">
        <a:spcBef>
          <a:spcPct val="20000"/>
        </a:spcBef>
        <a:spcAft>
          <a:spcPct val="0"/>
        </a:spcAft>
        <a:buClr>
          <a:srgbClr val="7DA9DA"/>
        </a:buClr>
        <a:buChar char="•"/>
        <a:defRPr sz="1400">
          <a:solidFill>
            <a:schemeClr val="tx1"/>
          </a:solidFill>
          <a:latin typeface="+mn-lt"/>
        </a:defRPr>
      </a:lvl6pPr>
      <a:lvl7pPr marL="2889250" indent="-182563" algn="l" rtl="0" fontAlgn="base">
        <a:spcBef>
          <a:spcPct val="20000"/>
        </a:spcBef>
        <a:spcAft>
          <a:spcPct val="0"/>
        </a:spcAft>
        <a:buClr>
          <a:srgbClr val="7DA9DA"/>
        </a:buClr>
        <a:buChar char="•"/>
        <a:defRPr sz="1400">
          <a:solidFill>
            <a:schemeClr val="tx1"/>
          </a:solidFill>
          <a:latin typeface="+mn-lt"/>
        </a:defRPr>
      </a:lvl7pPr>
      <a:lvl8pPr marL="3346450" indent="-182563" algn="l" rtl="0" fontAlgn="base">
        <a:spcBef>
          <a:spcPct val="20000"/>
        </a:spcBef>
        <a:spcAft>
          <a:spcPct val="0"/>
        </a:spcAft>
        <a:buClr>
          <a:srgbClr val="7DA9DA"/>
        </a:buClr>
        <a:buChar char="•"/>
        <a:defRPr sz="1400">
          <a:solidFill>
            <a:schemeClr val="tx1"/>
          </a:solidFill>
          <a:latin typeface="+mn-lt"/>
        </a:defRPr>
      </a:lvl8pPr>
      <a:lvl9pPr marL="3803650" indent="-182563" algn="l" rtl="0" fontAlgn="base">
        <a:spcBef>
          <a:spcPct val="20000"/>
        </a:spcBef>
        <a:spcAft>
          <a:spcPct val="0"/>
        </a:spcAft>
        <a:buClr>
          <a:srgbClr val="7DA9DA"/>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0000" y="0"/>
            <a:ext cx="6300000" cy="613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auto">
          <a:xfrm>
            <a:off x="457200" y="903997"/>
            <a:ext cx="8229600" cy="535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28" name="Rectangle 4"/>
          <p:cNvSpPr>
            <a:spLocks noGrp="1" noChangeArrowheads="1"/>
          </p:cNvSpPr>
          <p:nvPr>
            <p:ph type="dt" sz="half" idx="2"/>
          </p:nvPr>
        </p:nvSpPr>
        <p:spPr bwMode="auto">
          <a:xfrm>
            <a:off x="3945478" y="6629310"/>
            <a:ext cx="1069393" cy="1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36000" tIns="0" rIns="36000" bIns="0" numCol="1" anchor="t" anchorCtr="0" compatLnSpc="1">
            <a:prstTxWarp prst="textNoShape">
              <a:avLst/>
            </a:prstTxWarp>
          </a:bodyPr>
          <a:lstStyle>
            <a:lvl1pPr algn="ctr">
              <a:defRPr sz="1000">
                <a:solidFill>
                  <a:schemeClr val="bg1"/>
                </a:solidFill>
                <a:latin typeface="Briem Akademi Std Semibold"/>
              </a:defRPr>
            </a:lvl1pPr>
          </a:lstStyle>
          <a:p>
            <a:endParaRPr lang="en-US" dirty="0">
              <a:solidFill>
                <a:srgbClr val="FFFFFF"/>
              </a:solidFill>
            </a:endParaRPr>
          </a:p>
        </p:txBody>
      </p:sp>
      <p:sp>
        <p:nvSpPr>
          <p:cNvPr id="1029" name="Rectangle 5"/>
          <p:cNvSpPr>
            <a:spLocks noGrp="1" noChangeArrowheads="1"/>
          </p:cNvSpPr>
          <p:nvPr>
            <p:ph type="ftr" sz="quarter" idx="3"/>
          </p:nvPr>
        </p:nvSpPr>
        <p:spPr bwMode="auto">
          <a:xfrm>
            <a:off x="5872359" y="6627600"/>
            <a:ext cx="2811689" cy="1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0" rIns="91440" bIns="0" numCol="1" anchor="t" anchorCtr="0" compatLnSpc="1">
            <a:prstTxWarp prst="textNoShape">
              <a:avLst/>
            </a:prstTxWarp>
          </a:bodyPr>
          <a:lstStyle>
            <a:lvl1pPr algn="r">
              <a:defRPr sz="1000">
                <a:solidFill>
                  <a:schemeClr val="bg1"/>
                </a:solidFill>
                <a:latin typeface="Briem Akademi Std Semibold"/>
              </a:defRPr>
            </a:lvl1pPr>
          </a:lstStyle>
          <a:p>
            <a:r>
              <a:rPr lang="en-GB" smtClean="0">
                <a:solidFill>
                  <a:srgbClr val="FFFFFF"/>
                </a:solidFill>
              </a:rPr>
              <a:t>ASD Activities meeting --    September 13th, 2012</a:t>
            </a:r>
            <a:endParaRPr lang="en-US" dirty="0">
              <a:solidFill>
                <a:srgbClr val="FFFFFF"/>
              </a:solidFill>
            </a:endParaRPr>
          </a:p>
        </p:txBody>
      </p:sp>
      <p:sp>
        <p:nvSpPr>
          <p:cNvPr id="1030" name="Rectangle 6"/>
          <p:cNvSpPr>
            <a:spLocks noGrp="1" noChangeArrowheads="1"/>
          </p:cNvSpPr>
          <p:nvPr>
            <p:ph type="sldNum" sz="quarter" idx="4"/>
          </p:nvPr>
        </p:nvSpPr>
        <p:spPr bwMode="auto">
          <a:xfrm>
            <a:off x="8685523" y="6627600"/>
            <a:ext cx="410852" cy="1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0" rIns="91440" bIns="0" numCol="1" anchor="t" anchorCtr="0" compatLnSpc="1">
            <a:prstTxWarp prst="textNoShape">
              <a:avLst/>
            </a:prstTxWarp>
          </a:bodyPr>
          <a:lstStyle>
            <a:lvl1pPr algn="r">
              <a:defRPr sz="1000">
                <a:solidFill>
                  <a:schemeClr val="bg1"/>
                </a:solidFill>
                <a:latin typeface="Briem Akademi Std Semibold"/>
              </a:defRPr>
            </a:lvl1pPr>
          </a:lstStyle>
          <a:p>
            <a:fld id="{A14BBB8A-CEE8-794D-8B86-E468BF36CF8B}"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90447528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dt="0"/>
  <p:txStyles>
    <p:titleStyle>
      <a:lvl1pPr algn="l" rtl="0" eaLnBrk="1" fontAlgn="base" hangingPunct="1">
        <a:spcBef>
          <a:spcPct val="0"/>
        </a:spcBef>
        <a:spcAft>
          <a:spcPct val="0"/>
        </a:spcAft>
        <a:defRPr sz="2800" b="1">
          <a:solidFill>
            <a:schemeClr val="bg1"/>
          </a:solidFill>
          <a:latin typeface="+mj-lt"/>
          <a:ea typeface="+mj-ea"/>
          <a:cs typeface="+mj-cs"/>
        </a:defRPr>
      </a:lvl1pPr>
      <a:lvl2pPr algn="ctr" rtl="0" eaLnBrk="1" fontAlgn="base" hangingPunct="1">
        <a:spcBef>
          <a:spcPct val="0"/>
        </a:spcBef>
        <a:spcAft>
          <a:spcPct val="0"/>
        </a:spcAft>
        <a:defRPr sz="2800" b="1">
          <a:solidFill>
            <a:schemeClr val="tx1"/>
          </a:solidFill>
          <a:latin typeface="Arial" charset="0"/>
          <a:ea typeface="ＭＳ Ｐゴシック" charset="0"/>
        </a:defRPr>
      </a:lvl2pPr>
      <a:lvl3pPr algn="ctr" rtl="0" eaLnBrk="1" fontAlgn="base" hangingPunct="1">
        <a:spcBef>
          <a:spcPct val="0"/>
        </a:spcBef>
        <a:spcAft>
          <a:spcPct val="0"/>
        </a:spcAft>
        <a:defRPr sz="2800" b="1">
          <a:solidFill>
            <a:schemeClr val="tx1"/>
          </a:solidFill>
          <a:latin typeface="Arial" charset="0"/>
          <a:ea typeface="ＭＳ Ｐゴシック" charset="0"/>
        </a:defRPr>
      </a:lvl3pPr>
      <a:lvl4pPr algn="ctr" rtl="0" eaLnBrk="1" fontAlgn="base" hangingPunct="1">
        <a:spcBef>
          <a:spcPct val="0"/>
        </a:spcBef>
        <a:spcAft>
          <a:spcPct val="0"/>
        </a:spcAft>
        <a:defRPr sz="2800" b="1">
          <a:solidFill>
            <a:schemeClr val="tx1"/>
          </a:solidFill>
          <a:latin typeface="Arial" charset="0"/>
          <a:ea typeface="ＭＳ Ｐゴシック" charset="0"/>
        </a:defRPr>
      </a:lvl4pPr>
      <a:lvl5pPr algn="ctr" rtl="0" eaLnBrk="1" fontAlgn="base" hangingPunct="1">
        <a:spcBef>
          <a:spcPct val="0"/>
        </a:spcBef>
        <a:spcAft>
          <a:spcPct val="0"/>
        </a:spcAft>
        <a:defRPr sz="2800" b="1">
          <a:solidFill>
            <a:schemeClr val="tx1"/>
          </a:solidFill>
          <a:latin typeface="Arial" charset="0"/>
          <a:ea typeface="ＭＳ Ｐゴシック" charset="0"/>
        </a:defRPr>
      </a:lvl5pPr>
      <a:lvl6pPr marL="457200" algn="ctr" rtl="0" eaLnBrk="1" fontAlgn="base" hangingPunct="1">
        <a:spcBef>
          <a:spcPct val="0"/>
        </a:spcBef>
        <a:spcAft>
          <a:spcPct val="0"/>
        </a:spcAft>
        <a:defRPr sz="2800" b="1">
          <a:solidFill>
            <a:schemeClr val="tx1"/>
          </a:solidFill>
          <a:latin typeface="Arial" charset="0"/>
          <a:ea typeface="ＭＳ Ｐゴシック" charset="0"/>
        </a:defRPr>
      </a:lvl6pPr>
      <a:lvl7pPr marL="914400" algn="ctr" rtl="0" eaLnBrk="1" fontAlgn="base" hangingPunct="1">
        <a:spcBef>
          <a:spcPct val="0"/>
        </a:spcBef>
        <a:spcAft>
          <a:spcPct val="0"/>
        </a:spcAft>
        <a:defRPr sz="2800" b="1">
          <a:solidFill>
            <a:schemeClr val="tx1"/>
          </a:solidFill>
          <a:latin typeface="Arial" charset="0"/>
          <a:ea typeface="ＭＳ Ｐゴシック" charset="0"/>
        </a:defRPr>
      </a:lvl7pPr>
      <a:lvl8pPr marL="1371600" algn="ctr" rtl="0" eaLnBrk="1" fontAlgn="base" hangingPunct="1">
        <a:spcBef>
          <a:spcPct val="0"/>
        </a:spcBef>
        <a:spcAft>
          <a:spcPct val="0"/>
        </a:spcAft>
        <a:defRPr sz="2800" b="1">
          <a:solidFill>
            <a:schemeClr val="tx1"/>
          </a:solidFill>
          <a:latin typeface="Arial" charset="0"/>
          <a:ea typeface="ＭＳ Ｐゴシック" charset="0"/>
        </a:defRPr>
      </a:lvl8pPr>
      <a:lvl9pPr marL="1828800" algn="ctr" rtl="0" eaLnBrk="1" fontAlgn="base" hangingPunct="1">
        <a:spcBef>
          <a:spcPct val="0"/>
        </a:spcBef>
        <a:spcAft>
          <a:spcPct val="0"/>
        </a:spcAft>
        <a:defRPr sz="2800" b="1">
          <a:solidFill>
            <a:schemeClr val="tx1"/>
          </a:solidFill>
          <a:latin typeface="Arial" charset="0"/>
          <a:ea typeface="ＭＳ Ｐゴシック" charset="0"/>
        </a:defRPr>
      </a:lvl9pPr>
    </p:titleStyle>
    <p:bodyStyle>
      <a:lvl1pPr marL="179388" indent="-179388" algn="l" rtl="0" eaLnBrk="1" fontAlgn="base" hangingPunct="1">
        <a:spcBef>
          <a:spcPct val="20000"/>
        </a:spcBef>
        <a:spcAft>
          <a:spcPct val="0"/>
        </a:spcAft>
        <a:buClr>
          <a:srgbClr val="7DA9DA"/>
        </a:buClr>
        <a:buChar char="•"/>
        <a:defRPr sz="2400">
          <a:solidFill>
            <a:schemeClr val="tx1"/>
          </a:solidFill>
          <a:latin typeface="+mn-lt"/>
          <a:ea typeface="+mn-ea"/>
          <a:cs typeface="+mn-cs"/>
        </a:defRPr>
      </a:lvl1pPr>
      <a:lvl2pPr marL="625475" indent="-182563" algn="l" rtl="0" eaLnBrk="1" fontAlgn="base" hangingPunct="1">
        <a:spcBef>
          <a:spcPct val="20000"/>
        </a:spcBef>
        <a:spcAft>
          <a:spcPct val="0"/>
        </a:spcAft>
        <a:buClr>
          <a:srgbClr val="7DA9DA"/>
        </a:buClr>
        <a:buChar char="•"/>
        <a:defRPr sz="2000">
          <a:solidFill>
            <a:schemeClr val="tx1"/>
          </a:solidFill>
          <a:latin typeface="+mn-lt"/>
          <a:ea typeface="+mn-ea"/>
        </a:defRPr>
      </a:lvl2pPr>
      <a:lvl3pPr marL="1073150" indent="-179388" algn="l" rtl="0" eaLnBrk="1" fontAlgn="base" hangingPunct="1">
        <a:spcBef>
          <a:spcPct val="20000"/>
        </a:spcBef>
        <a:spcAft>
          <a:spcPct val="0"/>
        </a:spcAft>
        <a:buClr>
          <a:srgbClr val="7DA9DA"/>
        </a:buClr>
        <a:buChar char="•"/>
        <a:defRPr>
          <a:solidFill>
            <a:schemeClr val="tx1"/>
          </a:solidFill>
          <a:latin typeface="+mn-lt"/>
          <a:ea typeface="+mn-ea"/>
        </a:defRPr>
      </a:lvl3pPr>
      <a:lvl4pPr marL="1524000" indent="-182563" algn="l" rtl="0" eaLnBrk="1" fontAlgn="base" hangingPunct="1">
        <a:spcBef>
          <a:spcPct val="20000"/>
        </a:spcBef>
        <a:spcAft>
          <a:spcPct val="0"/>
        </a:spcAft>
        <a:buClr>
          <a:srgbClr val="7DA9DA"/>
        </a:buClr>
        <a:buChar char="•"/>
        <a:defRPr sz="1600">
          <a:solidFill>
            <a:schemeClr val="tx1"/>
          </a:solidFill>
          <a:latin typeface="+mn-lt"/>
          <a:ea typeface="+mn-ea"/>
        </a:defRPr>
      </a:lvl4pPr>
      <a:lvl5pPr marL="1978025" indent="-188913" algn="l" rtl="0" eaLnBrk="1" fontAlgn="base" hangingPunct="1">
        <a:spcBef>
          <a:spcPct val="20000"/>
        </a:spcBef>
        <a:spcAft>
          <a:spcPct val="0"/>
        </a:spcAft>
        <a:buClr>
          <a:srgbClr val="7DA9DA"/>
        </a:buClr>
        <a:buChar char="•"/>
        <a:defRPr sz="1400">
          <a:solidFill>
            <a:schemeClr val="tx1"/>
          </a:solidFill>
          <a:latin typeface="+mn-lt"/>
          <a:ea typeface="+mn-ea"/>
        </a:defRPr>
      </a:lvl5pPr>
      <a:lvl6pPr marL="2435225" indent="-188913" algn="l" rtl="0" eaLnBrk="1" fontAlgn="base" hangingPunct="1">
        <a:spcBef>
          <a:spcPct val="20000"/>
        </a:spcBef>
        <a:spcAft>
          <a:spcPct val="0"/>
        </a:spcAft>
        <a:buClr>
          <a:srgbClr val="7DA9DA"/>
        </a:buClr>
        <a:buChar char="•"/>
        <a:defRPr sz="1400">
          <a:solidFill>
            <a:schemeClr val="tx1"/>
          </a:solidFill>
          <a:latin typeface="+mn-lt"/>
          <a:ea typeface="+mn-ea"/>
        </a:defRPr>
      </a:lvl6pPr>
      <a:lvl7pPr marL="2892425" indent="-188913" algn="l" rtl="0" eaLnBrk="1" fontAlgn="base" hangingPunct="1">
        <a:spcBef>
          <a:spcPct val="20000"/>
        </a:spcBef>
        <a:spcAft>
          <a:spcPct val="0"/>
        </a:spcAft>
        <a:buClr>
          <a:srgbClr val="7DA9DA"/>
        </a:buClr>
        <a:buChar char="•"/>
        <a:defRPr sz="1400">
          <a:solidFill>
            <a:schemeClr val="tx1"/>
          </a:solidFill>
          <a:latin typeface="+mn-lt"/>
          <a:ea typeface="+mn-ea"/>
        </a:defRPr>
      </a:lvl7pPr>
      <a:lvl8pPr marL="3349625" indent="-188913" algn="l" rtl="0" eaLnBrk="1" fontAlgn="base" hangingPunct="1">
        <a:spcBef>
          <a:spcPct val="20000"/>
        </a:spcBef>
        <a:spcAft>
          <a:spcPct val="0"/>
        </a:spcAft>
        <a:buClr>
          <a:srgbClr val="7DA9DA"/>
        </a:buClr>
        <a:buChar char="•"/>
        <a:defRPr sz="1400">
          <a:solidFill>
            <a:schemeClr val="tx1"/>
          </a:solidFill>
          <a:latin typeface="+mn-lt"/>
          <a:ea typeface="+mn-ea"/>
        </a:defRPr>
      </a:lvl8pPr>
      <a:lvl9pPr marL="3806825" indent="-188913" algn="l" rtl="0" eaLnBrk="1" fontAlgn="base" hangingPunct="1">
        <a:spcBef>
          <a:spcPct val="20000"/>
        </a:spcBef>
        <a:spcAft>
          <a:spcPct val="0"/>
        </a:spcAft>
        <a:buClr>
          <a:srgbClr val="7DA9DA"/>
        </a:buClr>
        <a:buChar char="•"/>
        <a:defRPr sz="1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9.png"/><Relationship Id="rId5" Type="http://schemas.openxmlformats.org/officeDocument/2006/relationships/image" Target="../media/image20.emf"/><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22.jpeg"/><Relationship Id="rId1" Type="http://schemas.openxmlformats.org/officeDocument/2006/relationships/slideLayout" Target="../slideLayouts/slideLayout6.xml"/><Relationship Id="rId2"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 Id="rId3"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image" Target="../media/image28.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31.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3.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emf"/><Relationship Id="rId5" Type="http://schemas.openxmlformats.org/officeDocument/2006/relationships/oleObject" Target="../embeddings/oleObject1.bin"/><Relationship Id="rId6" Type="http://schemas.openxmlformats.org/officeDocument/2006/relationships/image" Target="../media/image34.emf"/><Relationship Id="rId7" Type="http://schemas.openxmlformats.org/officeDocument/2006/relationships/oleObject" Target="../embeddings/oleObject2.bin"/><Relationship Id="rId8" Type="http://schemas.openxmlformats.org/officeDocument/2006/relationships/image" Target="../media/image35.emf"/><Relationship Id="rId1" Type="http://schemas.openxmlformats.org/officeDocument/2006/relationships/vmlDrawing" Target="../drawings/vmlDrawing1.vml"/><Relationship Id="rId2"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48.xml"/><Relationship Id="rId2"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42.png"/><Relationship Id="rId3" Type="http://schemas.openxmlformats.org/officeDocument/2006/relationships/image" Target="../media/image4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43.png"/><Relationship Id="rId3" Type="http://schemas.openxmlformats.org/officeDocument/2006/relationships/image" Target="../media/image4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image" Target="../media/image45.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image" Target="../media/image46.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image" Target="../media/image47.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image" Target="../media/image48.emf"/><Relationship Id="rId3" Type="http://schemas.openxmlformats.org/officeDocument/2006/relationships/image" Target="../media/image49.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image" Target="../media/image5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image" Target="../media/image51.png"/><Relationship Id="rId3" Type="http://schemas.openxmlformats.org/officeDocument/2006/relationships/hyperlink" Target="http://ecapsserv.esrf.fr:8090/cpms/platform/control.action?path=view&amp;viewName=default&amp;objectId=3575&amp;metaClassId=47&amp;tab=tasks&amp;subtab=gantt&amp;push=tru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 Id="rId3" Type="http://schemas.openxmlformats.org/officeDocument/2006/relationships/image" Target="../media/image5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2"/>
          <p:cNvPicPr>
            <a:picLocks noChangeAspect="1" noChangeArrowheads="1"/>
          </p:cNvPicPr>
          <p:nvPr/>
        </p:nvPicPr>
        <p:blipFill>
          <a:blip r:embed="rId3"/>
          <a:srcRect/>
          <a:stretch>
            <a:fillRect/>
          </a:stretch>
        </p:blipFill>
        <p:spPr bwMode="auto">
          <a:xfrm>
            <a:off x="121829" y="2782958"/>
            <a:ext cx="4633051" cy="3031878"/>
          </a:xfrm>
          <a:prstGeom prst="rect">
            <a:avLst/>
          </a:prstGeom>
          <a:noFill/>
          <a:ln w="9525" algn="ctr">
            <a:noFill/>
            <a:miter lim="800000"/>
            <a:headEnd/>
            <a:tailEnd/>
          </a:ln>
        </p:spPr>
      </p:pic>
      <p:sp>
        <p:nvSpPr>
          <p:cNvPr id="5122" name="Rectangle 2"/>
          <p:cNvSpPr>
            <a:spLocks noGrp="1" noChangeArrowheads="1"/>
          </p:cNvSpPr>
          <p:nvPr>
            <p:ph type="ctrTitle"/>
          </p:nvPr>
        </p:nvSpPr>
        <p:spPr>
          <a:xfrm>
            <a:off x="1886700" y="1022809"/>
            <a:ext cx="6238958" cy="1470025"/>
          </a:xfrm>
        </p:spPr>
        <p:txBody>
          <a:bodyPr/>
          <a:lstStyle/>
          <a:p>
            <a:pPr algn="ctr" eaLnBrk="1" hangingPunct="1"/>
            <a:r>
              <a:rPr lang="en-US" sz="3200" dirty="0" smtClean="0">
                <a:solidFill>
                  <a:schemeClr val="tx1"/>
                </a:solidFill>
                <a:latin typeface="Myriad Pro SemiCond" charset="0"/>
              </a:rPr>
              <a:t>Upgrade </a:t>
            </a:r>
            <a:br>
              <a:rPr lang="en-US" sz="3200" dirty="0" smtClean="0">
                <a:solidFill>
                  <a:schemeClr val="tx1"/>
                </a:solidFill>
                <a:latin typeface="Myriad Pro SemiCond" charset="0"/>
              </a:rPr>
            </a:br>
            <a:r>
              <a:rPr lang="en-US" sz="3200" dirty="0" smtClean="0">
                <a:solidFill>
                  <a:schemeClr val="tx1"/>
                </a:solidFill>
                <a:latin typeface="Myriad Pro SemiCond" charset="0"/>
              </a:rPr>
              <a:t>of the ESRF Light Source: </a:t>
            </a:r>
            <a:br>
              <a:rPr lang="en-US" sz="3200" dirty="0" smtClean="0">
                <a:solidFill>
                  <a:schemeClr val="tx1"/>
                </a:solidFill>
                <a:latin typeface="Myriad Pro SemiCond" charset="0"/>
              </a:rPr>
            </a:br>
            <a:r>
              <a:rPr lang="en-US" sz="2400" i="1" dirty="0" smtClean="0">
                <a:solidFill>
                  <a:schemeClr val="tx1"/>
                </a:solidFill>
                <a:latin typeface="Myriad Pro SemiCond" charset="0"/>
              </a:rPr>
              <a:t>Achievements and Perspectives</a:t>
            </a:r>
            <a:endParaRPr lang="en-US" sz="3200" i="1" dirty="0">
              <a:solidFill>
                <a:schemeClr val="tx1"/>
              </a:solidFill>
              <a:latin typeface="Myriad Pro SemiCond" charset="0"/>
            </a:endParaRPr>
          </a:p>
        </p:txBody>
      </p:sp>
      <p:sp>
        <p:nvSpPr>
          <p:cNvPr id="2" name="Subtitle 1"/>
          <p:cNvSpPr>
            <a:spLocks noGrp="1"/>
          </p:cNvSpPr>
          <p:nvPr>
            <p:ph type="subTitle" idx="1"/>
          </p:nvPr>
        </p:nvSpPr>
        <p:spPr>
          <a:xfrm>
            <a:off x="4837355" y="3467457"/>
            <a:ext cx="4200258" cy="1621774"/>
          </a:xfrm>
        </p:spPr>
        <p:txBody>
          <a:bodyPr/>
          <a:lstStyle/>
          <a:p>
            <a:r>
              <a:rPr lang="en-US" dirty="0" smtClean="0"/>
              <a:t>P. Raimondi</a:t>
            </a:r>
          </a:p>
          <a:p>
            <a:r>
              <a:rPr lang="en-US" b="0" dirty="0" smtClean="0"/>
              <a:t>On behalf of the </a:t>
            </a:r>
            <a:br>
              <a:rPr lang="en-US" b="0" dirty="0" smtClean="0"/>
            </a:br>
            <a:r>
              <a:rPr lang="en-US" dirty="0" smtClean="0"/>
              <a:t>Accelerator &amp; Source Division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22000" y="0"/>
            <a:ext cx="6300000" cy="613426"/>
          </a:xfrm>
        </p:spPr>
        <p:txBody>
          <a:bodyPr/>
          <a:lstStyle/>
          <a:p>
            <a:pPr algn="ctr" eaLnBrk="1" hangingPunct="1"/>
            <a:r>
              <a:rPr lang="en-US" b="0" dirty="0" smtClean="0">
                <a:solidFill>
                  <a:schemeClr val="bg1"/>
                </a:solidFill>
              </a:rPr>
              <a:t>6 m sections</a:t>
            </a:r>
            <a:endParaRPr lang="en-US" b="0" dirty="0">
              <a:solidFill>
                <a:schemeClr val="bg1"/>
              </a:solidFill>
            </a:endParaRPr>
          </a:p>
        </p:txBody>
      </p:sp>
      <p:sp>
        <p:nvSpPr>
          <p:cNvPr id="16387" name="Rectangle 3"/>
          <p:cNvSpPr>
            <a:spLocks noGrp="1" noChangeArrowheads="1"/>
          </p:cNvSpPr>
          <p:nvPr>
            <p:ph type="body" idx="4294967295"/>
          </p:nvPr>
        </p:nvSpPr>
        <p:spPr>
          <a:xfrm>
            <a:off x="4422203" y="4009755"/>
            <a:ext cx="4721797" cy="1579563"/>
          </a:xfrm>
        </p:spPr>
        <p:txBody>
          <a:bodyPr/>
          <a:lstStyle/>
          <a:p>
            <a:pPr eaLnBrk="1" hangingPunct="1">
              <a:buFont typeface="Arial"/>
              <a:buChar char="•"/>
            </a:pPr>
            <a:r>
              <a:rPr lang="en-US" sz="1800" dirty="0" smtClean="0">
                <a:solidFill>
                  <a:srgbClr val="0000FF"/>
                </a:solidFill>
              </a:rPr>
              <a:t>6 m </a:t>
            </a:r>
            <a:r>
              <a:rPr lang="en-US" sz="1800" dirty="0">
                <a:solidFill>
                  <a:srgbClr val="0000FF"/>
                </a:solidFill>
              </a:rPr>
              <a:t>section no canting</a:t>
            </a:r>
          </a:p>
          <a:p>
            <a:pPr lvl="2" eaLnBrk="1" hangingPunct="1">
              <a:buFont typeface="Arial"/>
              <a:buChar char="•"/>
            </a:pPr>
            <a:r>
              <a:rPr lang="en-US" sz="1400" dirty="0" smtClean="0">
                <a:solidFill>
                  <a:srgbClr val="4D4D4D"/>
                </a:solidFill>
              </a:rPr>
              <a:t>ID18, </a:t>
            </a:r>
            <a:r>
              <a:rPr lang="en-US" sz="1400" dirty="0">
                <a:solidFill>
                  <a:srgbClr val="4D4D4D"/>
                </a:solidFill>
              </a:rPr>
              <a:t>ID20 , </a:t>
            </a:r>
            <a:r>
              <a:rPr lang="en-US" sz="1400" dirty="0" smtClean="0">
                <a:solidFill>
                  <a:srgbClr val="4D4D4D"/>
                </a:solidFill>
              </a:rPr>
              <a:t>ID14, ID1, ID31, ID15</a:t>
            </a:r>
          </a:p>
          <a:p>
            <a:pPr lvl="2" eaLnBrk="1" hangingPunct="1">
              <a:buFont typeface="Arial"/>
              <a:buChar char="•"/>
            </a:pPr>
            <a:r>
              <a:rPr lang="en-US" sz="1400" dirty="0" smtClean="0">
                <a:solidFill>
                  <a:srgbClr val="4D4D4D"/>
                </a:solidFill>
              </a:rPr>
              <a:t>ID 24  full 6m operational with 4 carriages</a:t>
            </a:r>
            <a:endParaRPr lang="en-US" sz="1400" dirty="0">
              <a:solidFill>
                <a:srgbClr val="4D4D4D"/>
              </a:solidFill>
            </a:endParaRPr>
          </a:p>
          <a:p>
            <a:pPr lvl="1" eaLnBrk="1" hangingPunct="1"/>
            <a:endParaRPr lang="en-US" sz="1100" dirty="0"/>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55" y="1333517"/>
            <a:ext cx="8772525"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5"/>
          <p:cNvSpPr>
            <a:spLocks noChangeArrowheads="1"/>
          </p:cNvSpPr>
          <p:nvPr/>
        </p:nvSpPr>
        <p:spPr bwMode="auto">
          <a:xfrm>
            <a:off x="4404924" y="5161705"/>
            <a:ext cx="3911600" cy="924301"/>
          </a:xfrm>
          <a:prstGeom prst="rect">
            <a:avLst/>
          </a:prstGeom>
          <a:noFill/>
          <a:ln w="9525">
            <a:noFill/>
            <a:miter lim="800000"/>
            <a:headEnd/>
            <a:tailEnd/>
          </a:ln>
        </p:spPr>
        <p:txBody>
          <a:bodyPr/>
          <a:lstStyle/>
          <a:p>
            <a:pPr marL="285750" indent="-285750">
              <a:lnSpc>
                <a:spcPct val="80000"/>
              </a:lnSpc>
              <a:spcBef>
                <a:spcPct val="20000"/>
              </a:spcBef>
              <a:buClr>
                <a:srgbClr val="7DA9DA"/>
              </a:buClr>
              <a:buFont typeface="Arial"/>
              <a:buChar char="•"/>
            </a:pPr>
            <a:r>
              <a:rPr lang="en-US" dirty="0" smtClean="0">
                <a:solidFill>
                  <a:srgbClr val="0000FF"/>
                </a:solidFill>
                <a:latin typeface="+mn-lt"/>
              </a:rPr>
              <a:t>6 m </a:t>
            </a:r>
            <a:r>
              <a:rPr lang="en-US" dirty="0">
                <a:solidFill>
                  <a:srgbClr val="0000FF"/>
                </a:solidFill>
                <a:latin typeface="+mn-lt"/>
              </a:rPr>
              <a:t>Large Angle canting</a:t>
            </a:r>
            <a:endParaRPr lang="en-US" sz="1000" dirty="0">
              <a:latin typeface="+mn-lt"/>
            </a:endParaRPr>
          </a:p>
          <a:p>
            <a:pPr marL="614362" lvl="1" indent="-171450">
              <a:lnSpc>
                <a:spcPct val="80000"/>
              </a:lnSpc>
              <a:spcBef>
                <a:spcPct val="20000"/>
              </a:spcBef>
              <a:buClr>
                <a:srgbClr val="7DA9DA"/>
              </a:buClr>
              <a:buFont typeface="Arial"/>
              <a:buChar char="•"/>
            </a:pPr>
            <a:endParaRPr lang="en-US" sz="1000" dirty="0">
              <a:latin typeface="+mn-lt"/>
            </a:endParaRPr>
          </a:p>
          <a:p>
            <a:pPr marL="1065212" lvl="2" indent="-171450">
              <a:lnSpc>
                <a:spcPct val="80000"/>
              </a:lnSpc>
              <a:spcBef>
                <a:spcPct val="20000"/>
              </a:spcBef>
              <a:buClr>
                <a:srgbClr val="7DA9DA"/>
              </a:buClr>
              <a:buFont typeface="Arial"/>
              <a:buChar char="•"/>
            </a:pPr>
            <a:r>
              <a:rPr lang="en-US" sz="1400" dirty="0">
                <a:solidFill>
                  <a:srgbClr val="4D4D4D"/>
                </a:solidFill>
                <a:latin typeface="+mn-lt"/>
              </a:rPr>
              <a:t>ID30 (±2.2 </a:t>
            </a:r>
            <a:r>
              <a:rPr lang="en-US" sz="1400" dirty="0" err="1">
                <a:solidFill>
                  <a:srgbClr val="4D4D4D"/>
                </a:solidFill>
                <a:latin typeface="+mn-lt"/>
              </a:rPr>
              <a:t>mrad</a:t>
            </a:r>
            <a:r>
              <a:rPr lang="en-US" sz="1400" dirty="0">
                <a:solidFill>
                  <a:srgbClr val="4D4D4D"/>
                </a:solidFill>
                <a:latin typeface="+mn-lt"/>
              </a:rPr>
              <a:t> </a:t>
            </a:r>
            <a:r>
              <a:rPr lang="en-US" sz="1400" dirty="0" smtClean="0">
                <a:solidFill>
                  <a:srgbClr val="4D4D4D"/>
                </a:solidFill>
                <a:latin typeface="+mn-lt"/>
              </a:rPr>
              <a:t>)</a:t>
            </a:r>
            <a:endParaRPr lang="en-US" sz="1100" dirty="0">
              <a:latin typeface="+mn-lt"/>
            </a:endParaRPr>
          </a:p>
          <a:p>
            <a:pPr marL="1065212" lvl="2" indent="-171450">
              <a:lnSpc>
                <a:spcPct val="80000"/>
              </a:lnSpc>
              <a:spcBef>
                <a:spcPct val="20000"/>
              </a:spcBef>
              <a:buClr>
                <a:srgbClr val="7DA9DA"/>
              </a:buClr>
              <a:buFont typeface="Arial"/>
              <a:buChar char="•"/>
            </a:pPr>
            <a:r>
              <a:rPr lang="en-US" sz="1400" dirty="0">
                <a:solidFill>
                  <a:srgbClr val="4D4D4D"/>
                </a:solidFill>
                <a:latin typeface="+mn-lt"/>
              </a:rPr>
              <a:t>ID16 (±2.7 </a:t>
            </a:r>
            <a:r>
              <a:rPr lang="en-US" sz="1400" dirty="0" err="1">
                <a:solidFill>
                  <a:srgbClr val="4D4D4D"/>
                </a:solidFill>
                <a:latin typeface="+mn-lt"/>
              </a:rPr>
              <a:t>mrad</a:t>
            </a:r>
            <a:r>
              <a:rPr lang="en-US" sz="1400" dirty="0">
                <a:solidFill>
                  <a:srgbClr val="4D4D4D"/>
                </a:solidFill>
                <a:latin typeface="+mn-lt"/>
              </a:rPr>
              <a:t> )</a:t>
            </a:r>
          </a:p>
          <a:p>
            <a:pPr marL="179388" indent="-179388">
              <a:lnSpc>
                <a:spcPct val="80000"/>
              </a:lnSpc>
              <a:spcBef>
                <a:spcPct val="20000"/>
              </a:spcBef>
              <a:buClr>
                <a:srgbClr val="7DA9DA"/>
              </a:buClr>
              <a:buFontTx/>
              <a:buChar char="•"/>
            </a:pPr>
            <a:endParaRPr lang="en-US" sz="1100" dirty="0">
              <a:latin typeface="+mn-lt"/>
            </a:endParaRPr>
          </a:p>
        </p:txBody>
      </p:sp>
      <p:sp>
        <p:nvSpPr>
          <p:cNvPr id="7" name="Slide Number Placeholder 6"/>
          <p:cNvSpPr>
            <a:spLocks noGrp="1"/>
          </p:cNvSpPr>
          <p:nvPr>
            <p:ph type="sldNum" sz="quarter" idx="12"/>
          </p:nvPr>
        </p:nvSpPr>
        <p:spPr/>
        <p:txBody>
          <a:bodyPr/>
          <a:lstStyle/>
          <a:p>
            <a:fld id="{80D7CCB4-342F-F74A-97EE-0A8440D11E29}" type="slidenum">
              <a:rPr lang="en-US" smtClean="0"/>
              <a:pPr/>
              <a:t>10</a:t>
            </a:fld>
            <a:endParaRPr lang="en-US"/>
          </a:p>
        </p:txBody>
      </p:sp>
      <p:sp>
        <p:nvSpPr>
          <p:cNvPr id="8" name="Footer Placeholder 7"/>
          <p:cNvSpPr>
            <a:spLocks noGrp="1"/>
          </p:cNvSpPr>
          <p:nvPr>
            <p:ph type="ftr" sz="quarter" idx="11"/>
          </p:nvPr>
        </p:nvSpPr>
        <p:spPr/>
        <p:txBody>
          <a:bodyPr/>
          <a:lstStyle/>
          <a:p>
            <a:r>
              <a:rPr lang="en-GB" dirty="0" smtClean="0"/>
              <a:t>Upgrade and Performance of the ESRF -  </a:t>
            </a:r>
            <a:r>
              <a:rPr lang="en-GB" dirty="0" err="1" smtClean="0"/>
              <a:t>Revol</a:t>
            </a:r>
            <a:r>
              <a:rPr lang="en-GB" dirty="0" smtClean="0"/>
              <a:t> JL,  July 10th, 2012</a:t>
            </a:r>
            <a:endParaRPr lang="en-US" dirty="0"/>
          </a:p>
        </p:txBody>
      </p:sp>
      <p:sp>
        <p:nvSpPr>
          <p:cNvPr id="2" name="TextBox 1"/>
          <p:cNvSpPr txBox="1"/>
          <p:nvPr/>
        </p:nvSpPr>
        <p:spPr>
          <a:xfrm>
            <a:off x="264247" y="4907671"/>
            <a:ext cx="3978448" cy="1200329"/>
          </a:xfrm>
          <a:prstGeom prst="rect">
            <a:avLst/>
          </a:prstGeom>
          <a:noFill/>
        </p:spPr>
        <p:txBody>
          <a:bodyPr wrap="square" rtlCol="0">
            <a:spAutoFit/>
          </a:bodyPr>
          <a:lstStyle/>
          <a:p>
            <a:r>
              <a:rPr lang="en-US" dirty="0" smtClean="0"/>
              <a:t>No change in optics</a:t>
            </a:r>
          </a:p>
          <a:p>
            <a:r>
              <a:rPr lang="en-US" dirty="0" smtClean="0"/>
              <a:t>New vacuum chambers</a:t>
            </a:r>
          </a:p>
          <a:p>
            <a:r>
              <a:rPr lang="en-US" dirty="0" smtClean="0"/>
              <a:t>Cabling &amp; piping modification</a:t>
            </a:r>
          </a:p>
          <a:p>
            <a:r>
              <a:rPr lang="en-US" dirty="0" smtClean="0"/>
              <a:t>Front End modification for canting</a:t>
            </a:r>
            <a:endParaRPr lang="en-US" dirty="0"/>
          </a:p>
        </p:txBody>
      </p:sp>
      <p:grpSp>
        <p:nvGrpSpPr>
          <p:cNvPr id="9" name="Group 335"/>
          <p:cNvGrpSpPr>
            <a:grpSpLocks/>
          </p:cNvGrpSpPr>
          <p:nvPr/>
        </p:nvGrpSpPr>
        <p:grpSpPr bwMode="auto">
          <a:xfrm>
            <a:off x="7318449" y="5273748"/>
            <a:ext cx="1655429" cy="1199844"/>
            <a:chOff x="3016" y="890"/>
            <a:chExt cx="2631" cy="1201"/>
          </a:xfrm>
        </p:grpSpPr>
        <p:grpSp>
          <p:nvGrpSpPr>
            <p:cNvPr id="10" name="Group 222"/>
            <p:cNvGrpSpPr>
              <a:grpSpLocks/>
            </p:cNvGrpSpPr>
            <p:nvPr/>
          </p:nvGrpSpPr>
          <p:grpSpPr bwMode="auto">
            <a:xfrm>
              <a:off x="3016" y="890"/>
              <a:ext cx="2631" cy="952"/>
              <a:chOff x="3016" y="935"/>
              <a:chExt cx="2631" cy="952"/>
            </a:xfrm>
          </p:grpSpPr>
          <p:sp>
            <p:nvSpPr>
              <p:cNvPr id="12" name="Line 114"/>
              <p:cNvSpPr>
                <a:spLocks noChangeShapeType="1"/>
              </p:cNvSpPr>
              <p:nvPr/>
            </p:nvSpPr>
            <p:spPr bwMode="auto">
              <a:xfrm>
                <a:off x="3016" y="1570"/>
                <a:ext cx="31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120"/>
              <p:cNvSpPr>
                <a:spLocks noChangeShapeType="1"/>
              </p:cNvSpPr>
              <p:nvPr/>
            </p:nvSpPr>
            <p:spPr bwMode="auto">
              <a:xfrm>
                <a:off x="4921" y="1570"/>
                <a:ext cx="31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4" name="Group 188"/>
              <p:cNvGrpSpPr>
                <a:grpSpLocks/>
              </p:cNvGrpSpPr>
              <p:nvPr/>
            </p:nvGrpSpPr>
            <p:grpSpPr bwMode="auto">
              <a:xfrm rot="-1500000">
                <a:off x="3290" y="1297"/>
                <a:ext cx="861" cy="182"/>
                <a:chOff x="2200" y="3021"/>
                <a:chExt cx="2675" cy="455"/>
              </a:xfrm>
            </p:grpSpPr>
            <p:grpSp>
              <p:nvGrpSpPr>
                <p:cNvPr id="48" name="Group 159"/>
                <p:cNvGrpSpPr>
                  <a:grpSpLocks/>
                </p:cNvGrpSpPr>
                <p:nvPr/>
              </p:nvGrpSpPr>
              <p:grpSpPr bwMode="auto">
                <a:xfrm>
                  <a:off x="2608" y="3021"/>
                  <a:ext cx="1813" cy="455"/>
                  <a:chOff x="2562" y="3021"/>
                  <a:chExt cx="1813" cy="455"/>
                </a:xfrm>
              </p:grpSpPr>
              <p:grpSp>
                <p:nvGrpSpPr>
                  <p:cNvPr id="51" name="Group 137"/>
                  <p:cNvGrpSpPr>
                    <a:grpSpLocks/>
                  </p:cNvGrpSpPr>
                  <p:nvPr/>
                </p:nvGrpSpPr>
                <p:grpSpPr bwMode="auto">
                  <a:xfrm rot="10800000">
                    <a:off x="2788" y="3249"/>
                    <a:ext cx="226" cy="227"/>
                    <a:chOff x="2835" y="2614"/>
                    <a:chExt cx="1179" cy="544"/>
                  </a:xfrm>
                </p:grpSpPr>
                <p:sp>
                  <p:nvSpPr>
                    <p:cNvPr id="73" name="Arc 135"/>
                    <p:cNvSpPr>
                      <a:spLocks/>
                    </p:cNvSpPr>
                    <p:nvPr/>
                  </p:nvSpPr>
                  <p:spPr bwMode="auto">
                    <a:xfrm>
                      <a:off x="3424"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4" name="Arc 136"/>
                    <p:cNvSpPr>
                      <a:spLocks/>
                    </p:cNvSpPr>
                    <p:nvPr/>
                  </p:nvSpPr>
                  <p:spPr bwMode="auto">
                    <a:xfrm flipH="1">
                      <a:off x="2835"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52" name="Group 138"/>
                  <p:cNvGrpSpPr>
                    <a:grpSpLocks/>
                  </p:cNvGrpSpPr>
                  <p:nvPr/>
                </p:nvGrpSpPr>
                <p:grpSpPr bwMode="auto">
                  <a:xfrm>
                    <a:off x="2562" y="3022"/>
                    <a:ext cx="226" cy="227"/>
                    <a:chOff x="2835" y="2614"/>
                    <a:chExt cx="1179" cy="544"/>
                  </a:xfrm>
                </p:grpSpPr>
                <p:sp>
                  <p:nvSpPr>
                    <p:cNvPr id="71" name="Arc 139"/>
                    <p:cNvSpPr>
                      <a:spLocks/>
                    </p:cNvSpPr>
                    <p:nvPr/>
                  </p:nvSpPr>
                  <p:spPr bwMode="auto">
                    <a:xfrm>
                      <a:off x="3424"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 name="Arc 140"/>
                    <p:cNvSpPr>
                      <a:spLocks/>
                    </p:cNvSpPr>
                    <p:nvPr/>
                  </p:nvSpPr>
                  <p:spPr bwMode="auto">
                    <a:xfrm flipH="1">
                      <a:off x="2835"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53" name="Group 141"/>
                  <p:cNvGrpSpPr>
                    <a:grpSpLocks/>
                  </p:cNvGrpSpPr>
                  <p:nvPr/>
                </p:nvGrpSpPr>
                <p:grpSpPr bwMode="auto">
                  <a:xfrm rot="10800000">
                    <a:off x="3243" y="3248"/>
                    <a:ext cx="226" cy="227"/>
                    <a:chOff x="2835" y="2614"/>
                    <a:chExt cx="1179" cy="544"/>
                  </a:xfrm>
                </p:grpSpPr>
                <p:sp>
                  <p:nvSpPr>
                    <p:cNvPr id="69" name="Arc 142"/>
                    <p:cNvSpPr>
                      <a:spLocks/>
                    </p:cNvSpPr>
                    <p:nvPr/>
                  </p:nvSpPr>
                  <p:spPr bwMode="auto">
                    <a:xfrm>
                      <a:off x="3424"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 name="Arc 143"/>
                    <p:cNvSpPr>
                      <a:spLocks/>
                    </p:cNvSpPr>
                    <p:nvPr/>
                  </p:nvSpPr>
                  <p:spPr bwMode="auto">
                    <a:xfrm flipH="1">
                      <a:off x="2835"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54" name="Group 144"/>
                  <p:cNvGrpSpPr>
                    <a:grpSpLocks/>
                  </p:cNvGrpSpPr>
                  <p:nvPr/>
                </p:nvGrpSpPr>
                <p:grpSpPr bwMode="auto">
                  <a:xfrm>
                    <a:off x="3017" y="3021"/>
                    <a:ext cx="226" cy="227"/>
                    <a:chOff x="2835" y="2614"/>
                    <a:chExt cx="1179" cy="544"/>
                  </a:xfrm>
                </p:grpSpPr>
                <p:sp>
                  <p:nvSpPr>
                    <p:cNvPr id="67" name="Arc 145"/>
                    <p:cNvSpPr>
                      <a:spLocks/>
                    </p:cNvSpPr>
                    <p:nvPr/>
                  </p:nvSpPr>
                  <p:spPr bwMode="auto">
                    <a:xfrm>
                      <a:off x="3424"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 name="Arc 146"/>
                    <p:cNvSpPr>
                      <a:spLocks/>
                    </p:cNvSpPr>
                    <p:nvPr/>
                  </p:nvSpPr>
                  <p:spPr bwMode="auto">
                    <a:xfrm flipH="1">
                      <a:off x="2835"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55" name="Group 147"/>
                  <p:cNvGrpSpPr>
                    <a:grpSpLocks/>
                  </p:cNvGrpSpPr>
                  <p:nvPr/>
                </p:nvGrpSpPr>
                <p:grpSpPr bwMode="auto">
                  <a:xfrm rot="10800000">
                    <a:off x="3696" y="3249"/>
                    <a:ext cx="226" cy="227"/>
                    <a:chOff x="2835" y="2614"/>
                    <a:chExt cx="1179" cy="544"/>
                  </a:xfrm>
                </p:grpSpPr>
                <p:sp>
                  <p:nvSpPr>
                    <p:cNvPr id="65" name="Arc 148"/>
                    <p:cNvSpPr>
                      <a:spLocks/>
                    </p:cNvSpPr>
                    <p:nvPr/>
                  </p:nvSpPr>
                  <p:spPr bwMode="auto">
                    <a:xfrm>
                      <a:off x="3424"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6" name="Arc 149"/>
                    <p:cNvSpPr>
                      <a:spLocks/>
                    </p:cNvSpPr>
                    <p:nvPr/>
                  </p:nvSpPr>
                  <p:spPr bwMode="auto">
                    <a:xfrm flipH="1">
                      <a:off x="2835"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56" name="Group 150"/>
                  <p:cNvGrpSpPr>
                    <a:grpSpLocks/>
                  </p:cNvGrpSpPr>
                  <p:nvPr/>
                </p:nvGrpSpPr>
                <p:grpSpPr bwMode="auto">
                  <a:xfrm>
                    <a:off x="3470" y="3022"/>
                    <a:ext cx="226" cy="227"/>
                    <a:chOff x="2835" y="2614"/>
                    <a:chExt cx="1179" cy="544"/>
                  </a:xfrm>
                </p:grpSpPr>
                <p:sp>
                  <p:nvSpPr>
                    <p:cNvPr id="63" name="Arc 151"/>
                    <p:cNvSpPr>
                      <a:spLocks/>
                    </p:cNvSpPr>
                    <p:nvPr/>
                  </p:nvSpPr>
                  <p:spPr bwMode="auto">
                    <a:xfrm>
                      <a:off x="3424"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 name="Arc 152"/>
                    <p:cNvSpPr>
                      <a:spLocks/>
                    </p:cNvSpPr>
                    <p:nvPr/>
                  </p:nvSpPr>
                  <p:spPr bwMode="auto">
                    <a:xfrm flipH="1">
                      <a:off x="2835"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57" name="Group 153"/>
                  <p:cNvGrpSpPr>
                    <a:grpSpLocks/>
                  </p:cNvGrpSpPr>
                  <p:nvPr/>
                </p:nvGrpSpPr>
                <p:grpSpPr bwMode="auto">
                  <a:xfrm rot="10800000">
                    <a:off x="4149" y="3249"/>
                    <a:ext cx="226" cy="227"/>
                    <a:chOff x="2835" y="2614"/>
                    <a:chExt cx="1179" cy="544"/>
                  </a:xfrm>
                </p:grpSpPr>
                <p:sp>
                  <p:nvSpPr>
                    <p:cNvPr id="61" name="Arc 154"/>
                    <p:cNvSpPr>
                      <a:spLocks/>
                    </p:cNvSpPr>
                    <p:nvPr/>
                  </p:nvSpPr>
                  <p:spPr bwMode="auto">
                    <a:xfrm>
                      <a:off x="3424"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 name="Arc 155"/>
                    <p:cNvSpPr>
                      <a:spLocks/>
                    </p:cNvSpPr>
                    <p:nvPr/>
                  </p:nvSpPr>
                  <p:spPr bwMode="auto">
                    <a:xfrm flipH="1">
                      <a:off x="2835"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58" name="Group 156"/>
                  <p:cNvGrpSpPr>
                    <a:grpSpLocks/>
                  </p:cNvGrpSpPr>
                  <p:nvPr/>
                </p:nvGrpSpPr>
                <p:grpSpPr bwMode="auto">
                  <a:xfrm>
                    <a:off x="3923" y="3022"/>
                    <a:ext cx="226" cy="227"/>
                    <a:chOff x="2835" y="2614"/>
                    <a:chExt cx="1179" cy="544"/>
                  </a:xfrm>
                </p:grpSpPr>
                <p:sp>
                  <p:nvSpPr>
                    <p:cNvPr id="59" name="Arc 157"/>
                    <p:cNvSpPr>
                      <a:spLocks/>
                    </p:cNvSpPr>
                    <p:nvPr/>
                  </p:nvSpPr>
                  <p:spPr bwMode="auto">
                    <a:xfrm>
                      <a:off x="3424"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0" name="Arc 158"/>
                    <p:cNvSpPr>
                      <a:spLocks/>
                    </p:cNvSpPr>
                    <p:nvPr/>
                  </p:nvSpPr>
                  <p:spPr bwMode="auto">
                    <a:xfrm flipH="1">
                      <a:off x="2835"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49" name="Line 185"/>
                <p:cNvSpPr>
                  <a:spLocks noChangeShapeType="1"/>
                </p:cNvSpPr>
                <p:nvPr/>
              </p:nvSpPr>
              <p:spPr bwMode="auto">
                <a:xfrm flipH="1">
                  <a:off x="2200" y="3249"/>
                  <a:ext cx="4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186"/>
                <p:cNvSpPr>
                  <a:spLocks noChangeShapeType="1"/>
                </p:cNvSpPr>
                <p:nvPr/>
              </p:nvSpPr>
              <p:spPr bwMode="auto">
                <a:xfrm>
                  <a:off x="4422" y="3249"/>
                  <a:ext cx="4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 name="Group 189"/>
              <p:cNvGrpSpPr>
                <a:grpSpLocks/>
              </p:cNvGrpSpPr>
              <p:nvPr/>
            </p:nvGrpSpPr>
            <p:grpSpPr bwMode="auto">
              <a:xfrm rot="1500000">
                <a:off x="4148" y="1298"/>
                <a:ext cx="861" cy="182"/>
                <a:chOff x="2200" y="3021"/>
                <a:chExt cx="2675" cy="455"/>
              </a:xfrm>
            </p:grpSpPr>
            <p:grpSp>
              <p:nvGrpSpPr>
                <p:cNvPr id="21" name="Group 190"/>
                <p:cNvGrpSpPr>
                  <a:grpSpLocks/>
                </p:cNvGrpSpPr>
                <p:nvPr/>
              </p:nvGrpSpPr>
              <p:grpSpPr bwMode="auto">
                <a:xfrm>
                  <a:off x="2608" y="3021"/>
                  <a:ext cx="1813" cy="455"/>
                  <a:chOff x="2562" y="3021"/>
                  <a:chExt cx="1813" cy="455"/>
                </a:xfrm>
              </p:grpSpPr>
              <p:grpSp>
                <p:nvGrpSpPr>
                  <p:cNvPr id="24" name="Group 191"/>
                  <p:cNvGrpSpPr>
                    <a:grpSpLocks/>
                  </p:cNvGrpSpPr>
                  <p:nvPr/>
                </p:nvGrpSpPr>
                <p:grpSpPr bwMode="auto">
                  <a:xfrm rot="10800000">
                    <a:off x="2788" y="3249"/>
                    <a:ext cx="226" cy="227"/>
                    <a:chOff x="2835" y="2614"/>
                    <a:chExt cx="1179" cy="544"/>
                  </a:xfrm>
                </p:grpSpPr>
                <p:sp>
                  <p:nvSpPr>
                    <p:cNvPr id="46" name="Arc 192"/>
                    <p:cNvSpPr>
                      <a:spLocks/>
                    </p:cNvSpPr>
                    <p:nvPr/>
                  </p:nvSpPr>
                  <p:spPr bwMode="auto">
                    <a:xfrm>
                      <a:off x="3424"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 name="Arc 193"/>
                    <p:cNvSpPr>
                      <a:spLocks/>
                    </p:cNvSpPr>
                    <p:nvPr/>
                  </p:nvSpPr>
                  <p:spPr bwMode="auto">
                    <a:xfrm flipH="1">
                      <a:off x="2835"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25" name="Group 194"/>
                  <p:cNvGrpSpPr>
                    <a:grpSpLocks/>
                  </p:cNvGrpSpPr>
                  <p:nvPr/>
                </p:nvGrpSpPr>
                <p:grpSpPr bwMode="auto">
                  <a:xfrm>
                    <a:off x="2562" y="3022"/>
                    <a:ext cx="226" cy="227"/>
                    <a:chOff x="2835" y="2614"/>
                    <a:chExt cx="1179" cy="544"/>
                  </a:xfrm>
                </p:grpSpPr>
                <p:sp>
                  <p:nvSpPr>
                    <p:cNvPr id="44" name="Arc 195"/>
                    <p:cNvSpPr>
                      <a:spLocks/>
                    </p:cNvSpPr>
                    <p:nvPr/>
                  </p:nvSpPr>
                  <p:spPr bwMode="auto">
                    <a:xfrm>
                      <a:off x="3424"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 name="Arc 196"/>
                    <p:cNvSpPr>
                      <a:spLocks/>
                    </p:cNvSpPr>
                    <p:nvPr/>
                  </p:nvSpPr>
                  <p:spPr bwMode="auto">
                    <a:xfrm flipH="1">
                      <a:off x="2835"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26" name="Group 197"/>
                  <p:cNvGrpSpPr>
                    <a:grpSpLocks/>
                  </p:cNvGrpSpPr>
                  <p:nvPr/>
                </p:nvGrpSpPr>
                <p:grpSpPr bwMode="auto">
                  <a:xfrm rot="10800000">
                    <a:off x="3243" y="3248"/>
                    <a:ext cx="226" cy="227"/>
                    <a:chOff x="2835" y="2614"/>
                    <a:chExt cx="1179" cy="544"/>
                  </a:xfrm>
                </p:grpSpPr>
                <p:sp>
                  <p:nvSpPr>
                    <p:cNvPr id="42" name="Arc 198"/>
                    <p:cNvSpPr>
                      <a:spLocks/>
                    </p:cNvSpPr>
                    <p:nvPr/>
                  </p:nvSpPr>
                  <p:spPr bwMode="auto">
                    <a:xfrm>
                      <a:off x="3424"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 name="Arc 199"/>
                    <p:cNvSpPr>
                      <a:spLocks/>
                    </p:cNvSpPr>
                    <p:nvPr/>
                  </p:nvSpPr>
                  <p:spPr bwMode="auto">
                    <a:xfrm flipH="1">
                      <a:off x="2835"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27" name="Group 200"/>
                  <p:cNvGrpSpPr>
                    <a:grpSpLocks/>
                  </p:cNvGrpSpPr>
                  <p:nvPr/>
                </p:nvGrpSpPr>
                <p:grpSpPr bwMode="auto">
                  <a:xfrm>
                    <a:off x="3017" y="3021"/>
                    <a:ext cx="226" cy="227"/>
                    <a:chOff x="2835" y="2614"/>
                    <a:chExt cx="1179" cy="544"/>
                  </a:xfrm>
                </p:grpSpPr>
                <p:sp>
                  <p:nvSpPr>
                    <p:cNvPr id="40" name="Arc 201"/>
                    <p:cNvSpPr>
                      <a:spLocks/>
                    </p:cNvSpPr>
                    <p:nvPr/>
                  </p:nvSpPr>
                  <p:spPr bwMode="auto">
                    <a:xfrm>
                      <a:off x="3424"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 name="Arc 202"/>
                    <p:cNvSpPr>
                      <a:spLocks/>
                    </p:cNvSpPr>
                    <p:nvPr/>
                  </p:nvSpPr>
                  <p:spPr bwMode="auto">
                    <a:xfrm flipH="1">
                      <a:off x="2835"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28" name="Group 203"/>
                  <p:cNvGrpSpPr>
                    <a:grpSpLocks/>
                  </p:cNvGrpSpPr>
                  <p:nvPr/>
                </p:nvGrpSpPr>
                <p:grpSpPr bwMode="auto">
                  <a:xfrm rot="10800000">
                    <a:off x="3696" y="3249"/>
                    <a:ext cx="226" cy="227"/>
                    <a:chOff x="2835" y="2614"/>
                    <a:chExt cx="1179" cy="544"/>
                  </a:xfrm>
                </p:grpSpPr>
                <p:sp>
                  <p:nvSpPr>
                    <p:cNvPr id="38" name="Arc 204"/>
                    <p:cNvSpPr>
                      <a:spLocks/>
                    </p:cNvSpPr>
                    <p:nvPr/>
                  </p:nvSpPr>
                  <p:spPr bwMode="auto">
                    <a:xfrm>
                      <a:off x="3424"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 name="Arc 205"/>
                    <p:cNvSpPr>
                      <a:spLocks/>
                    </p:cNvSpPr>
                    <p:nvPr/>
                  </p:nvSpPr>
                  <p:spPr bwMode="auto">
                    <a:xfrm flipH="1">
                      <a:off x="2835"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29" name="Group 206"/>
                  <p:cNvGrpSpPr>
                    <a:grpSpLocks/>
                  </p:cNvGrpSpPr>
                  <p:nvPr/>
                </p:nvGrpSpPr>
                <p:grpSpPr bwMode="auto">
                  <a:xfrm>
                    <a:off x="3470" y="3022"/>
                    <a:ext cx="226" cy="227"/>
                    <a:chOff x="2835" y="2614"/>
                    <a:chExt cx="1179" cy="544"/>
                  </a:xfrm>
                </p:grpSpPr>
                <p:sp>
                  <p:nvSpPr>
                    <p:cNvPr id="36" name="Arc 207"/>
                    <p:cNvSpPr>
                      <a:spLocks/>
                    </p:cNvSpPr>
                    <p:nvPr/>
                  </p:nvSpPr>
                  <p:spPr bwMode="auto">
                    <a:xfrm>
                      <a:off x="3424"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 name="Arc 208"/>
                    <p:cNvSpPr>
                      <a:spLocks/>
                    </p:cNvSpPr>
                    <p:nvPr/>
                  </p:nvSpPr>
                  <p:spPr bwMode="auto">
                    <a:xfrm flipH="1">
                      <a:off x="2835"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0" name="Group 209"/>
                  <p:cNvGrpSpPr>
                    <a:grpSpLocks/>
                  </p:cNvGrpSpPr>
                  <p:nvPr/>
                </p:nvGrpSpPr>
                <p:grpSpPr bwMode="auto">
                  <a:xfrm rot="10800000">
                    <a:off x="4149" y="3249"/>
                    <a:ext cx="226" cy="227"/>
                    <a:chOff x="2835" y="2614"/>
                    <a:chExt cx="1179" cy="544"/>
                  </a:xfrm>
                </p:grpSpPr>
                <p:sp>
                  <p:nvSpPr>
                    <p:cNvPr id="34" name="Arc 210"/>
                    <p:cNvSpPr>
                      <a:spLocks/>
                    </p:cNvSpPr>
                    <p:nvPr/>
                  </p:nvSpPr>
                  <p:spPr bwMode="auto">
                    <a:xfrm>
                      <a:off x="3424"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 name="Arc 211"/>
                    <p:cNvSpPr>
                      <a:spLocks/>
                    </p:cNvSpPr>
                    <p:nvPr/>
                  </p:nvSpPr>
                  <p:spPr bwMode="auto">
                    <a:xfrm flipH="1">
                      <a:off x="2835"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1" name="Group 212"/>
                  <p:cNvGrpSpPr>
                    <a:grpSpLocks/>
                  </p:cNvGrpSpPr>
                  <p:nvPr/>
                </p:nvGrpSpPr>
                <p:grpSpPr bwMode="auto">
                  <a:xfrm>
                    <a:off x="3923" y="3022"/>
                    <a:ext cx="226" cy="227"/>
                    <a:chOff x="2835" y="2614"/>
                    <a:chExt cx="1179" cy="544"/>
                  </a:xfrm>
                </p:grpSpPr>
                <p:sp>
                  <p:nvSpPr>
                    <p:cNvPr id="32" name="Arc 213"/>
                    <p:cNvSpPr>
                      <a:spLocks/>
                    </p:cNvSpPr>
                    <p:nvPr/>
                  </p:nvSpPr>
                  <p:spPr bwMode="auto">
                    <a:xfrm>
                      <a:off x="3424"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 name="Arc 214"/>
                    <p:cNvSpPr>
                      <a:spLocks/>
                    </p:cNvSpPr>
                    <p:nvPr/>
                  </p:nvSpPr>
                  <p:spPr bwMode="auto">
                    <a:xfrm flipH="1">
                      <a:off x="2835"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22" name="Line 215"/>
                <p:cNvSpPr>
                  <a:spLocks noChangeShapeType="1"/>
                </p:cNvSpPr>
                <p:nvPr/>
              </p:nvSpPr>
              <p:spPr bwMode="auto">
                <a:xfrm flipH="1">
                  <a:off x="2200" y="3249"/>
                  <a:ext cx="4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216"/>
                <p:cNvSpPr>
                  <a:spLocks noChangeShapeType="1"/>
                </p:cNvSpPr>
                <p:nvPr/>
              </p:nvSpPr>
              <p:spPr bwMode="auto">
                <a:xfrm>
                  <a:off x="4422" y="3249"/>
                  <a:ext cx="4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 name="Rectangle 127"/>
              <p:cNvSpPr>
                <a:spLocks noChangeArrowheads="1"/>
              </p:cNvSpPr>
              <p:nvPr/>
            </p:nvSpPr>
            <p:spPr bwMode="auto">
              <a:xfrm>
                <a:off x="4058" y="1116"/>
                <a:ext cx="182" cy="363"/>
              </a:xfrm>
              <a:prstGeom prst="rect">
                <a:avLst/>
              </a:prstGeom>
              <a:solidFill>
                <a:srgbClr val="F2C5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Rectangle 123"/>
              <p:cNvSpPr>
                <a:spLocks noChangeArrowheads="1"/>
              </p:cNvSpPr>
              <p:nvPr/>
            </p:nvSpPr>
            <p:spPr bwMode="auto">
              <a:xfrm>
                <a:off x="4921" y="1388"/>
                <a:ext cx="91" cy="363"/>
              </a:xfrm>
              <a:prstGeom prst="rect">
                <a:avLst/>
              </a:prstGeom>
              <a:solidFill>
                <a:srgbClr val="F2C5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 name="Rectangle 126"/>
              <p:cNvSpPr>
                <a:spLocks noChangeArrowheads="1"/>
              </p:cNvSpPr>
              <p:nvPr/>
            </p:nvSpPr>
            <p:spPr bwMode="auto">
              <a:xfrm>
                <a:off x="3288" y="1389"/>
                <a:ext cx="91" cy="363"/>
              </a:xfrm>
              <a:prstGeom prst="rect">
                <a:avLst/>
              </a:prstGeom>
              <a:solidFill>
                <a:srgbClr val="F2C5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 name="AutoShape 217"/>
              <p:cNvSpPr>
                <a:spLocks noChangeArrowheads="1"/>
              </p:cNvSpPr>
              <p:nvPr/>
            </p:nvSpPr>
            <p:spPr bwMode="auto">
              <a:xfrm rot="-6900000">
                <a:off x="4489" y="731"/>
                <a:ext cx="181" cy="590"/>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 name="AutoShape 218"/>
              <p:cNvSpPr>
                <a:spLocks noChangeArrowheads="1"/>
              </p:cNvSpPr>
              <p:nvPr/>
            </p:nvSpPr>
            <p:spPr bwMode="auto">
              <a:xfrm rot="-3900000">
                <a:off x="5261" y="1502"/>
                <a:ext cx="181" cy="590"/>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1" name="Text Box 334"/>
            <p:cNvSpPr txBox="1">
              <a:spLocks noChangeArrowheads="1"/>
            </p:cNvSpPr>
            <p:nvPr/>
          </p:nvSpPr>
          <p:spPr bwMode="auto">
            <a:xfrm>
              <a:off x="3787" y="1752"/>
              <a:ext cx="294"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sz="1600" dirty="0"/>
            </a:p>
          </p:txBody>
        </p:sp>
      </p:grpSp>
      <p:pic>
        <p:nvPicPr>
          <p:cNvPr id="109570" name="Picture 2" descr="http://www.esrf.fr/AboutUs/Upgrade/accelerator-source-upgrade/ug12-undul.jpg"/>
          <p:cNvPicPr>
            <a:picLocks noChangeAspect="1" noChangeArrowheads="1"/>
          </p:cNvPicPr>
          <p:nvPr/>
        </p:nvPicPr>
        <p:blipFill>
          <a:blip r:embed="rId4"/>
          <a:srcRect/>
          <a:stretch>
            <a:fillRect/>
          </a:stretch>
        </p:blipFill>
        <p:spPr bwMode="auto">
          <a:xfrm>
            <a:off x="255720" y="3939667"/>
            <a:ext cx="4207795" cy="84156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ctangle 39"/>
          <p:cNvSpPr>
            <a:spLocks noChangeArrowheads="1"/>
          </p:cNvSpPr>
          <p:nvPr/>
        </p:nvSpPr>
        <p:spPr bwMode="auto">
          <a:xfrm>
            <a:off x="245602" y="711714"/>
            <a:ext cx="8628063" cy="1087437"/>
          </a:xfrm>
          <a:prstGeom prst="rect">
            <a:avLst/>
          </a:prstGeom>
          <a:solidFill>
            <a:srgbClr val="F2C522"/>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cxnSp>
        <p:nvCxnSpPr>
          <p:cNvPr id="287" name="Straight Arrow Connector 286"/>
          <p:cNvCxnSpPr/>
          <p:nvPr/>
        </p:nvCxnSpPr>
        <p:spPr>
          <a:xfrm>
            <a:off x="2218267" y="2150504"/>
            <a:ext cx="4775200" cy="1588"/>
          </a:xfrm>
          <a:prstGeom prst="straightConnector1">
            <a:avLst/>
          </a:prstGeom>
          <a:ln>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286" name="Straight Arrow Connector 285"/>
          <p:cNvCxnSpPr/>
          <p:nvPr/>
        </p:nvCxnSpPr>
        <p:spPr>
          <a:xfrm>
            <a:off x="2777067" y="1786441"/>
            <a:ext cx="3674533" cy="1588"/>
          </a:xfrm>
          <a:prstGeom prst="straightConnector1">
            <a:avLst/>
          </a:prstGeom>
          <a:ln>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2" name="Footer Placeholder 1"/>
          <p:cNvSpPr>
            <a:spLocks noGrp="1"/>
          </p:cNvSpPr>
          <p:nvPr>
            <p:ph type="ftr" sz="quarter" idx="11"/>
          </p:nvPr>
        </p:nvSpPr>
        <p:spPr/>
        <p:txBody>
          <a:bodyPr/>
          <a:lstStyle/>
          <a:p>
            <a:r>
              <a:rPr lang="en-GB" dirty="0" smtClean="0"/>
              <a:t>Upgrade and Performance of the ESRF -  </a:t>
            </a:r>
            <a:r>
              <a:rPr lang="en-GB" dirty="0" err="1" smtClean="0"/>
              <a:t>Revol</a:t>
            </a:r>
            <a:r>
              <a:rPr lang="en-GB" dirty="0" smtClean="0"/>
              <a:t> JL,  July 10th, 2012</a:t>
            </a:r>
            <a:endParaRPr lang="en-US" dirty="0" smtClean="0"/>
          </a:p>
        </p:txBody>
      </p:sp>
      <p:sp>
        <p:nvSpPr>
          <p:cNvPr id="3" name="Slide Number Placeholder 2"/>
          <p:cNvSpPr>
            <a:spLocks noGrp="1"/>
          </p:cNvSpPr>
          <p:nvPr>
            <p:ph type="sldNum" sz="quarter" idx="12"/>
          </p:nvPr>
        </p:nvSpPr>
        <p:spPr/>
        <p:txBody>
          <a:bodyPr/>
          <a:lstStyle/>
          <a:p>
            <a:fld id="{D9633DB7-5647-3B4F-B5F9-80803605DE38}" type="slidenum">
              <a:rPr lang="en-US" smtClean="0"/>
              <a:pPr/>
              <a:t>11</a:t>
            </a:fld>
            <a:endParaRPr lang="en-US"/>
          </a:p>
        </p:txBody>
      </p:sp>
      <p:sp>
        <p:nvSpPr>
          <p:cNvPr id="144" name="Rectangle 5"/>
          <p:cNvSpPr>
            <a:spLocks noChangeArrowheads="1"/>
          </p:cNvSpPr>
          <p:nvPr/>
        </p:nvSpPr>
        <p:spPr bwMode="auto">
          <a:xfrm>
            <a:off x="237069" y="2308825"/>
            <a:ext cx="8661398" cy="2203890"/>
          </a:xfrm>
          <a:prstGeom prst="rect">
            <a:avLst/>
          </a:prstGeom>
          <a:solidFill>
            <a:srgbClr val="FFFF99"/>
          </a:solidFill>
          <a:ln w="9525">
            <a:solidFill>
              <a:srgbClr val="000000"/>
            </a:solidFill>
            <a:miter lim="800000"/>
            <a:headEnd/>
            <a:tailEnd/>
          </a:ln>
        </p:spPr>
        <p:txBody>
          <a:bodyPr wrap="none" lIns="95764" tIns="47883" rIns="95764" bIns="47883" anchor="ctr"/>
          <a:lstStyle/>
          <a:p>
            <a:pPr marL="0" marR="0" lvl="0" indent="0" defTabSz="957263" eaLnBrk="1" fontAlgn="auto" latinLnBrk="0" hangingPunct="1">
              <a:lnSpc>
                <a:spcPct val="100000"/>
              </a:lnSpc>
              <a:spcBef>
                <a:spcPts val="0"/>
              </a:spcBef>
              <a:spcAft>
                <a:spcPts val="0"/>
              </a:spcAft>
              <a:buClrTx/>
              <a:buSzTx/>
              <a:buFontTx/>
              <a:buNone/>
              <a:tabLst/>
              <a:defRPr/>
            </a:pPr>
            <a:endParaRPr kumimoji="0" lang="en-GB" sz="1900" b="0" i="0" u="none" strike="noStrike" kern="0" cap="none" spc="0" normalizeH="0" baseline="0" noProof="0" dirty="0" smtClean="0">
              <a:ln>
                <a:noFill/>
              </a:ln>
              <a:solidFill>
                <a:sysClr val="windowText" lastClr="000000"/>
              </a:solidFill>
              <a:effectLst/>
              <a:uLnTx/>
              <a:uFillTx/>
              <a:latin typeface="Arial" pitchFamily="34" charset="0"/>
            </a:endParaRPr>
          </a:p>
        </p:txBody>
      </p:sp>
      <p:sp>
        <p:nvSpPr>
          <p:cNvPr id="146" name="Line 40"/>
          <p:cNvSpPr>
            <a:spLocks noChangeShapeType="1"/>
          </p:cNvSpPr>
          <p:nvPr/>
        </p:nvSpPr>
        <p:spPr bwMode="auto">
          <a:xfrm>
            <a:off x="2763378" y="1259401"/>
            <a:ext cx="0" cy="1068931"/>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47" name="Line 41"/>
          <p:cNvSpPr>
            <a:spLocks noChangeShapeType="1"/>
          </p:cNvSpPr>
          <p:nvPr/>
        </p:nvSpPr>
        <p:spPr bwMode="auto">
          <a:xfrm>
            <a:off x="6435265" y="1302264"/>
            <a:ext cx="0" cy="1017603"/>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48" name="Line 44"/>
          <p:cNvSpPr>
            <a:spLocks noChangeShapeType="1"/>
          </p:cNvSpPr>
          <p:nvPr/>
        </p:nvSpPr>
        <p:spPr bwMode="auto">
          <a:xfrm>
            <a:off x="867902" y="719116"/>
            <a:ext cx="0" cy="3787775"/>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49" name="Line 45"/>
          <p:cNvSpPr>
            <a:spLocks noChangeShapeType="1"/>
          </p:cNvSpPr>
          <p:nvPr/>
        </p:nvSpPr>
        <p:spPr bwMode="auto">
          <a:xfrm>
            <a:off x="8338678" y="717001"/>
            <a:ext cx="11036" cy="3804200"/>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50" name="Line 46"/>
          <p:cNvSpPr>
            <a:spLocks noChangeShapeType="1"/>
          </p:cNvSpPr>
          <p:nvPr/>
        </p:nvSpPr>
        <p:spPr bwMode="auto">
          <a:xfrm flipH="1">
            <a:off x="3657586" y="2793967"/>
            <a:ext cx="0" cy="1634082"/>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51" name="Line 47"/>
          <p:cNvSpPr>
            <a:spLocks noChangeShapeType="1"/>
          </p:cNvSpPr>
          <p:nvPr/>
        </p:nvSpPr>
        <p:spPr bwMode="auto">
          <a:xfrm>
            <a:off x="4627102" y="649801"/>
            <a:ext cx="0" cy="4197350"/>
          </a:xfrm>
          <a:prstGeom prst="line">
            <a:avLst/>
          </a:prstGeom>
          <a:noFill/>
          <a:ln w="38100">
            <a:solidFill>
              <a:srgbClr val="00FF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52" name="Rectangle 50"/>
          <p:cNvSpPr>
            <a:spLocks noChangeArrowheads="1"/>
          </p:cNvSpPr>
          <p:nvPr/>
        </p:nvSpPr>
        <p:spPr bwMode="auto">
          <a:xfrm>
            <a:off x="6435265" y="1037151"/>
            <a:ext cx="1895475" cy="314325"/>
          </a:xfrm>
          <a:prstGeom prst="rect">
            <a:avLst/>
          </a:prstGeom>
          <a:solidFill>
            <a:srgbClr val="FFFF99"/>
          </a:solidFill>
          <a:ln w="1905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53" name="Rectangle 51"/>
          <p:cNvSpPr>
            <a:spLocks noChangeArrowheads="1"/>
          </p:cNvSpPr>
          <p:nvPr/>
        </p:nvSpPr>
        <p:spPr bwMode="auto">
          <a:xfrm>
            <a:off x="877427" y="1038739"/>
            <a:ext cx="1895475" cy="314325"/>
          </a:xfrm>
          <a:prstGeom prst="rect">
            <a:avLst/>
          </a:prstGeom>
          <a:solidFill>
            <a:srgbClr val="FFFF99"/>
          </a:solidFill>
          <a:ln w="1905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pic>
        <p:nvPicPr>
          <p:cNvPr id="154" name="Picture 52"/>
          <p:cNvPicPr>
            <a:picLocks noChangeAspect="1" noChangeArrowheads="1"/>
          </p:cNvPicPr>
          <p:nvPr/>
        </p:nvPicPr>
        <p:blipFill>
          <a:blip r:embed="rId2"/>
          <a:srcRect/>
          <a:stretch>
            <a:fillRect/>
          </a:stretch>
        </p:blipFill>
        <p:spPr bwMode="auto">
          <a:xfrm>
            <a:off x="517065" y="-118549"/>
            <a:ext cx="8464550" cy="2078038"/>
          </a:xfrm>
          <a:prstGeom prst="rect">
            <a:avLst/>
          </a:prstGeom>
          <a:noFill/>
          <a:ln w="9525">
            <a:noFill/>
            <a:miter lim="800000"/>
            <a:headEnd/>
            <a:tailEnd/>
          </a:ln>
        </p:spPr>
      </p:pic>
      <p:sp>
        <p:nvSpPr>
          <p:cNvPr id="155" name="Text Box 54"/>
          <p:cNvSpPr txBox="1">
            <a:spLocks noChangeArrowheads="1"/>
          </p:cNvSpPr>
          <p:nvPr/>
        </p:nvSpPr>
        <p:spPr bwMode="auto">
          <a:xfrm>
            <a:off x="4066395" y="1596182"/>
            <a:ext cx="1346200" cy="431800"/>
          </a:xfrm>
          <a:prstGeom prst="rect">
            <a:avLst/>
          </a:prstGeom>
          <a:noFill/>
          <a:ln w="9525">
            <a:noFill/>
            <a:miter lim="800000"/>
            <a:headEnd/>
            <a:tailEnd/>
          </a:ln>
        </p:spPr>
        <p:txBody>
          <a:bodyPr lIns="95764" tIns="47883" rIns="95764" bIns="47883">
            <a:spAutoFit/>
          </a:bodyPr>
          <a:lstStyle/>
          <a:p>
            <a:pPr defTabSz="957263">
              <a:spcBef>
                <a:spcPct val="50000"/>
              </a:spcBef>
            </a:pPr>
            <a:r>
              <a:rPr lang="en-GB" sz="1900" i="1" dirty="0">
                <a:latin typeface="Comic Sans MS" pitchFamily="66" charset="0"/>
              </a:rPr>
              <a:t>5 metres</a:t>
            </a:r>
          </a:p>
        </p:txBody>
      </p:sp>
      <p:sp>
        <p:nvSpPr>
          <p:cNvPr id="156" name="Text Box 55"/>
          <p:cNvSpPr txBox="1">
            <a:spLocks noChangeArrowheads="1"/>
          </p:cNvSpPr>
          <p:nvPr/>
        </p:nvSpPr>
        <p:spPr bwMode="auto">
          <a:xfrm>
            <a:off x="782028" y="1436123"/>
            <a:ext cx="663575" cy="296756"/>
          </a:xfrm>
          <a:prstGeom prst="rect">
            <a:avLst/>
          </a:prstGeom>
          <a:noFill/>
          <a:ln w="9525">
            <a:noFill/>
            <a:miter lim="800000"/>
            <a:headEnd/>
            <a:tailEnd/>
          </a:ln>
        </p:spPr>
        <p:txBody>
          <a:bodyPr lIns="95764" tIns="47883" rIns="95764" bIns="47883">
            <a:spAutoFit/>
          </a:bodyPr>
          <a:lstStyle/>
          <a:p>
            <a:pPr defTabSz="957263">
              <a:spcBef>
                <a:spcPct val="50000"/>
              </a:spcBef>
            </a:pPr>
            <a:r>
              <a:rPr lang="en-GB" sz="1300" b="1" dirty="0" smtClean="0">
                <a:latin typeface="Arial" pitchFamily="34" charset="0"/>
              </a:rPr>
              <a:t>Qd6</a:t>
            </a:r>
            <a:endParaRPr lang="en-GB" sz="1300" b="1" dirty="0">
              <a:latin typeface="Arial" pitchFamily="34" charset="0"/>
            </a:endParaRPr>
          </a:p>
        </p:txBody>
      </p:sp>
      <p:sp>
        <p:nvSpPr>
          <p:cNvPr id="157" name="Text Box 56"/>
          <p:cNvSpPr txBox="1">
            <a:spLocks noChangeArrowheads="1"/>
          </p:cNvSpPr>
          <p:nvPr/>
        </p:nvSpPr>
        <p:spPr bwMode="auto">
          <a:xfrm>
            <a:off x="1136040" y="1558361"/>
            <a:ext cx="663575" cy="296756"/>
          </a:xfrm>
          <a:prstGeom prst="rect">
            <a:avLst/>
          </a:prstGeom>
          <a:noFill/>
          <a:ln w="9525">
            <a:noFill/>
            <a:miter lim="800000"/>
            <a:headEnd/>
            <a:tailEnd/>
          </a:ln>
        </p:spPr>
        <p:txBody>
          <a:bodyPr lIns="95764" tIns="47883" rIns="95764" bIns="47883">
            <a:spAutoFit/>
          </a:bodyPr>
          <a:lstStyle/>
          <a:p>
            <a:pPr defTabSz="957263">
              <a:spcBef>
                <a:spcPct val="50000"/>
              </a:spcBef>
            </a:pPr>
            <a:r>
              <a:rPr lang="en-GB" sz="1300" b="1" dirty="0" smtClean="0">
                <a:latin typeface="Arial" pitchFamily="34" charset="0"/>
              </a:rPr>
              <a:t>S22</a:t>
            </a:r>
            <a:endParaRPr lang="en-GB" sz="1300" b="1" dirty="0">
              <a:latin typeface="Arial" pitchFamily="34" charset="0"/>
            </a:endParaRPr>
          </a:p>
        </p:txBody>
      </p:sp>
      <p:sp>
        <p:nvSpPr>
          <p:cNvPr id="158" name="Text Box 57"/>
          <p:cNvSpPr txBox="1">
            <a:spLocks noChangeArrowheads="1"/>
          </p:cNvSpPr>
          <p:nvPr/>
        </p:nvSpPr>
        <p:spPr bwMode="auto">
          <a:xfrm>
            <a:off x="2059965" y="1558361"/>
            <a:ext cx="663575" cy="296756"/>
          </a:xfrm>
          <a:prstGeom prst="rect">
            <a:avLst/>
          </a:prstGeom>
          <a:noFill/>
          <a:ln w="9525">
            <a:noFill/>
            <a:miter lim="800000"/>
            <a:headEnd/>
            <a:tailEnd/>
          </a:ln>
        </p:spPr>
        <p:txBody>
          <a:bodyPr lIns="95764" tIns="47883" rIns="95764" bIns="47883">
            <a:spAutoFit/>
          </a:bodyPr>
          <a:lstStyle/>
          <a:p>
            <a:pPr defTabSz="957263">
              <a:spcBef>
                <a:spcPct val="50000"/>
              </a:spcBef>
            </a:pPr>
            <a:r>
              <a:rPr lang="en-GB" sz="1300" b="1" dirty="0" smtClean="0">
                <a:latin typeface="Arial" pitchFamily="34" charset="0"/>
              </a:rPr>
              <a:t>S24</a:t>
            </a:r>
            <a:endParaRPr lang="en-GB" sz="1300" b="1" dirty="0">
              <a:latin typeface="Arial" pitchFamily="34" charset="0"/>
            </a:endParaRPr>
          </a:p>
        </p:txBody>
      </p:sp>
      <p:sp>
        <p:nvSpPr>
          <p:cNvPr id="159" name="Text Box 58"/>
          <p:cNvSpPr txBox="1">
            <a:spLocks noChangeArrowheads="1"/>
          </p:cNvSpPr>
          <p:nvPr/>
        </p:nvSpPr>
        <p:spPr bwMode="auto">
          <a:xfrm>
            <a:off x="1559903" y="1469461"/>
            <a:ext cx="663575" cy="296756"/>
          </a:xfrm>
          <a:prstGeom prst="rect">
            <a:avLst/>
          </a:prstGeom>
          <a:noFill/>
          <a:ln w="9525">
            <a:noFill/>
            <a:miter lim="800000"/>
            <a:headEnd/>
            <a:tailEnd/>
          </a:ln>
        </p:spPr>
        <p:txBody>
          <a:bodyPr lIns="95764" tIns="47883" rIns="95764" bIns="47883">
            <a:spAutoFit/>
          </a:bodyPr>
          <a:lstStyle/>
          <a:p>
            <a:pPr defTabSz="957263">
              <a:spcBef>
                <a:spcPct val="50000"/>
              </a:spcBef>
            </a:pPr>
            <a:r>
              <a:rPr lang="en-GB" sz="1300" b="1" dirty="0" smtClean="0">
                <a:latin typeface="Arial" pitchFamily="34" charset="0"/>
              </a:rPr>
              <a:t>QF7</a:t>
            </a:r>
            <a:endParaRPr lang="en-GB" sz="1300" b="1" dirty="0">
              <a:latin typeface="Arial" pitchFamily="34" charset="0"/>
            </a:endParaRPr>
          </a:p>
        </p:txBody>
      </p:sp>
      <p:sp>
        <p:nvSpPr>
          <p:cNvPr id="160" name="Text Box 59"/>
          <p:cNvSpPr txBox="1">
            <a:spLocks noChangeArrowheads="1"/>
          </p:cNvSpPr>
          <p:nvPr/>
        </p:nvSpPr>
        <p:spPr bwMode="auto">
          <a:xfrm>
            <a:off x="2339365" y="1434536"/>
            <a:ext cx="663575" cy="296756"/>
          </a:xfrm>
          <a:prstGeom prst="rect">
            <a:avLst/>
          </a:prstGeom>
          <a:noFill/>
          <a:ln w="9525">
            <a:noFill/>
            <a:miter lim="800000"/>
            <a:headEnd/>
            <a:tailEnd/>
          </a:ln>
        </p:spPr>
        <p:txBody>
          <a:bodyPr lIns="95764" tIns="47883" rIns="95764" bIns="47883">
            <a:spAutoFit/>
          </a:bodyPr>
          <a:lstStyle/>
          <a:p>
            <a:pPr defTabSz="957263">
              <a:spcBef>
                <a:spcPct val="50000"/>
              </a:spcBef>
            </a:pPr>
            <a:r>
              <a:rPr lang="en-GB" sz="1300" b="1" dirty="0" smtClean="0">
                <a:latin typeface="Arial" pitchFamily="34" charset="0"/>
              </a:rPr>
              <a:t>Qd8</a:t>
            </a:r>
            <a:endParaRPr lang="en-GB" sz="1300" b="1" dirty="0">
              <a:latin typeface="Arial" pitchFamily="34" charset="0"/>
            </a:endParaRPr>
          </a:p>
        </p:txBody>
      </p:sp>
      <p:sp>
        <p:nvSpPr>
          <p:cNvPr id="161" name="Text Box 60"/>
          <p:cNvSpPr txBox="1">
            <a:spLocks noChangeArrowheads="1"/>
          </p:cNvSpPr>
          <p:nvPr/>
        </p:nvSpPr>
        <p:spPr bwMode="auto">
          <a:xfrm>
            <a:off x="7811627" y="702189"/>
            <a:ext cx="663575" cy="296756"/>
          </a:xfrm>
          <a:prstGeom prst="rect">
            <a:avLst/>
          </a:prstGeom>
          <a:noFill/>
          <a:ln w="9525">
            <a:noFill/>
            <a:miter lim="800000"/>
            <a:headEnd/>
            <a:tailEnd/>
          </a:ln>
        </p:spPr>
        <p:txBody>
          <a:bodyPr lIns="95764" tIns="47883" rIns="95764" bIns="47883">
            <a:spAutoFit/>
          </a:bodyPr>
          <a:lstStyle/>
          <a:p>
            <a:pPr defTabSz="957263">
              <a:spcBef>
                <a:spcPct val="50000"/>
              </a:spcBef>
            </a:pPr>
            <a:r>
              <a:rPr lang="en-GB" sz="1300" b="1" dirty="0" smtClean="0">
                <a:latin typeface="Arial" pitchFamily="34" charset="0"/>
              </a:rPr>
              <a:t>Qd6</a:t>
            </a:r>
            <a:endParaRPr lang="en-GB" sz="1300" b="1" dirty="0">
              <a:latin typeface="Arial" pitchFamily="34" charset="0"/>
            </a:endParaRPr>
          </a:p>
        </p:txBody>
      </p:sp>
      <p:sp>
        <p:nvSpPr>
          <p:cNvPr id="162" name="Text Box 61"/>
          <p:cNvSpPr txBox="1">
            <a:spLocks noChangeArrowheads="1"/>
          </p:cNvSpPr>
          <p:nvPr/>
        </p:nvSpPr>
        <p:spPr bwMode="auto">
          <a:xfrm>
            <a:off x="6549565" y="824426"/>
            <a:ext cx="663575" cy="296756"/>
          </a:xfrm>
          <a:prstGeom prst="rect">
            <a:avLst/>
          </a:prstGeom>
          <a:noFill/>
          <a:ln w="9525">
            <a:noFill/>
            <a:miter lim="800000"/>
            <a:headEnd/>
            <a:tailEnd/>
          </a:ln>
        </p:spPr>
        <p:txBody>
          <a:bodyPr lIns="95764" tIns="47883" rIns="95764" bIns="47883">
            <a:spAutoFit/>
          </a:bodyPr>
          <a:lstStyle/>
          <a:p>
            <a:pPr defTabSz="957263">
              <a:spcBef>
                <a:spcPct val="50000"/>
              </a:spcBef>
            </a:pPr>
            <a:r>
              <a:rPr lang="en-GB" sz="1300" b="1" dirty="0" smtClean="0">
                <a:latin typeface="Arial" pitchFamily="34" charset="0"/>
              </a:rPr>
              <a:t>S24</a:t>
            </a:r>
            <a:endParaRPr lang="en-GB" sz="1300" b="1" dirty="0">
              <a:latin typeface="Arial" pitchFamily="34" charset="0"/>
            </a:endParaRPr>
          </a:p>
        </p:txBody>
      </p:sp>
      <p:sp>
        <p:nvSpPr>
          <p:cNvPr id="163" name="Text Box 62"/>
          <p:cNvSpPr txBox="1">
            <a:spLocks noChangeArrowheads="1"/>
          </p:cNvSpPr>
          <p:nvPr/>
        </p:nvSpPr>
        <p:spPr bwMode="auto">
          <a:xfrm>
            <a:off x="7011527" y="691076"/>
            <a:ext cx="663575" cy="296756"/>
          </a:xfrm>
          <a:prstGeom prst="rect">
            <a:avLst/>
          </a:prstGeom>
          <a:noFill/>
          <a:ln w="9525">
            <a:noFill/>
            <a:miter lim="800000"/>
            <a:headEnd/>
            <a:tailEnd/>
          </a:ln>
        </p:spPr>
        <p:txBody>
          <a:bodyPr lIns="95764" tIns="47883" rIns="95764" bIns="47883">
            <a:spAutoFit/>
          </a:bodyPr>
          <a:lstStyle/>
          <a:p>
            <a:pPr defTabSz="957263">
              <a:spcBef>
                <a:spcPct val="50000"/>
              </a:spcBef>
            </a:pPr>
            <a:r>
              <a:rPr lang="en-GB" sz="1300" b="1" dirty="0" smtClean="0">
                <a:latin typeface="Arial" pitchFamily="34" charset="0"/>
              </a:rPr>
              <a:t>QF7</a:t>
            </a:r>
            <a:endParaRPr lang="en-GB" sz="1300" b="1" dirty="0">
              <a:latin typeface="Arial" pitchFamily="34" charset="0"/>
            </a:endParaRPr>
          </a:p>
        </p:txBody>
      </p:sp>
      <p:sp>
        <p:nvSpPr>
          <p:cNvPr id="164" name="Text Box 63"/>
          <p:cNvSpPr txBox="1">
            <a:spLocks noChangeArrowheads="1"/>
          </p:cNvSpPr>
          <p:nvPr/>
        </p:nvSpPr>
        <p:spPr bwMode="auto">
          <a:xfrm>
            <a:off x="6260640" y="673614"/>
            <a:ext cx="663575" cy="296756"/>
          </a:xfrm>
          <a:prstGeom prst="rect">
            <a:avLst/>
          </a:prstGeom>
          <a:noFill/>
          <a:ln w="9525">
            <a:noFill/>
            <a:miter lim="800000"/>
            <a:headEnd/>
            <a:tailEnd/>
          </a:ln>
        </p:spPr>
        <p:txBody>
          <a:bodyPr lIns="95764" tIns="47883" rIns="95764" bIns="47883">
            <a:spAutoFit/>
          </a:bodyPr>
          <a:lstStyle/>
          <a:p>
            <a:pPr defTabSz="957263">
              <a:spcBef>
                <a:spcPct val="50000"/>
              </a:spcBef>
            </a:pPr>
            <a:r>
              <a:rPr lang="en-GB" sz="1300" b="1" dirty="0" smtClean="0">
                <a:latin typeface="Arial" pitchFamily="34" charset="0"/>
              </a:rPr>
              <a:t>Qd8</a:t>
            </a:r>
            <a:endParaRPr lang="en-GB" sz="1300" b="1" dirty="0">
              <a:latin typeface="Arial" pitchFamily="34" charset="0"/>
            </a:endParaRPr>
          </a:p>
        </p:txBody>
      </p:sp>
      <p:sp>
        <p:nvSpPr>
          <p:cNvPr id="165" name="Text Box 64"/>
          <p:cNvSpPr txBox="1">
            <a:spLocks noChangeArrowheads="1"/>
          </p:cNvSpPr>
          <p:nvPr/>
        </p:nvSpPr>
        <p:spPr bwMode="auto">
          <a:xfrm>
            <a:off x="7444915" y="824426"/>
            <a:ext cx="663575" cy="296756"/>
          </a:xfrm>
          <a:prstGeom prst="rect">
            <a:avLst/>
          </a:prstGeom>
          <a:noFill/>
          <a:ln w="9525">
            <a:noFill/>
            <a:miter lim="800000"/>
            <a:headEnd/>
            <a:tailEnd/>
          </a:ln>
        </p:spPr>
        <p:txBody>
          <a:bodyPr lIns="95764" tIns="47883" rIns="95764" bIns="47883">
            <a:spAutoFit/>
          </a:bodyPr>
          <a:lstStyle/>
          <a:p>
            <a:pPr defTabSz="957263">
              <a:spcBef>
                <a:spcPct val="50000"/>
              </a:spcBef>
            </a:pPr>
            <a:r>
              <a:rPr lang="en-GB" sz="1300" b="1" dirty="0" smtClean="0">
                <a:latin typeface="Arial" pitchFamily="34" charset="0"/>
              </a:rPr>
              <a:t>S22</a:t>
            </a:r>
            <a:endParaRPr lang="en-GB" sz="1300" b="1" dirty="0">
              <a:latin typeface="Arial" pitchFamily="34" charset="0"/>
            </a:endParaRPr>
          </a:p>
        </p:txBody>
      </p:sp>
      <p:sp>
        <p:nvSpPr>
          <p:cNvPr id="166" name="Text Box 65"/>
          <p:cNvSpPr txBox="1">
            <a:spLocks noChangeArrowheads="1"/>
          </p:cNvSpPr>
          <p:nvPr/>
        </p:nvSpPr>
        <p:spPr bwMode="auto">
          <a:xfrm>
            <a:off x="4033378" y="4472740"/>
            <a:ext cx="2220913" cy="384175"/>
          </a:xfrm>
          <a:prstGeom prst="rect">
            <a:avLst/>
          </a:prstGeom>
          <a:noFill/>
          <a:ln w="9525">
            <a:noFill/>
            <a:miter lim="800000"/>
            <a:headEnd/>
            <a:tailEnd/>
          </a:ln>
        </p:spPr>
        <p:txBody>
          <a:bodyPr lIns="95764" tIns="47883" rIns="95764" bIns="47883">
            <a:spAutoFit/>
          </a:bodyPr>
          <a:lstStyle/>
          <a:p>
            <a:pPr marL="0" marR="0" lvl="0" indent="0" algn="l" defTabSz="957263" eaLnBrk="1" fontAlgn="auto" latinLnBrk="0" hangingPunct="1">
              <a:lnSpc>
                <a:spcPct val="100000"/>
              </a:lnSpc>
              <a:spcBef>
                <a:spcPct val="50000"/>
              </a:spcBef>
              <a:spcAft>
                <a:spcPts val="0"/>
              </a:spcAft>
              <a:buClrTx/>
              <a:buSzTx/>
              <a:buFontTx/>
              <a:buNone/>
              <a:tabLst/>
              <a:defRPr/>
            </a:pPr>
            <a:endParaRPr kumimoji="0" lang="en-GB" sz="1900" b="0" i="0" u="none" strike="noStrike" kern="0" cap="none" spc="0" normalizeH="0" baseline="0" noProof="0" smtClean="0">
              <a:ln>
                <a:noFill/>
              </a:ln>
              <a:solidFill>
                <a:sysClr val="windowText" lastClr="000000"/>
              </a:solidFill>
              <a:effectLst/>
              <a:uLnTx/>
              <a:uFillTx/>
              <a:latin typeface="Arial" pitchFamily="34" charset="0"/>
            </a:endParaRPr>
          </a:p>
        </p:txBody>
      </p:sp>
      <p:sp>
        <p:nvSpPr>
          <p:cNvPr id="167" name="Text Box 54"/>
          <p:cNvSpPr txBox="1">
            <a:spLocks noChangeArrowheads="1"/>
          </p:cNvSpPr>
          <p:nvPr/>
        </p:nvSpPr>
        <p:spPr bwMode="auto">
          <a:xfrm>
            <a:off x="3957655" y="1954571"/>
            <a:ext cx="1346200" cy="431800"/>
          </a:xfrm>
          <a:prstGeom prst="rect">
            <a:avLst/>
          </a:prstGeom>
          <a:noFill/>
          <a:ln w="9525">
            <a:noFill/>
            <a:miter lim="800000"/>
            <a:headEnd/>
            <a:tailEnd/>
          </a:ln>
        </p:spPr>
        <p:txBody>
          <a:bodyPr lIns="95764" tIns="47883" rIns="95764" bIns="47883">
            <a:spAutoFit/>
          </a:bodyPr>
          <a:lstStyle/>
          <a:p>
            <a:pPr defTabSz="957263">
              <a:spcBef>
                <a:spcPct val="50000"/>
              </a:spcBef>
            </a:pPr>
            <a:r>
              <a:rPr lang="en-GB" sz="1900" i="1" dirty="0">
                <a:latin typeface="Comic Sans MS" pitchFamily="66" charset="0"/>
              </a:rPr>
              <a:t>7 metres</a:t>
            </a:r>
          </a:p>
        </p:txBody>
      </p:sp>
      <p:sp>
        <p:nvSpPr>
          <p:cNvPr id="168" name="Rectangle 88"/>
          <p:cNvSpPr>
            <a:spLocks noChangeArrowheads="1"/>
          </p:cNvSpPr>
          <p:nvPr/>
        </p:nvSpPr>
        <p:spPr bwMode="auto">
          <a:xfrm>
            <a:off x="3417577" y="1075554"/>
            <a:ext cx="1037607" cy="232993"/>
          </a:xfrm>
          <a:prstGeom prst="rect">
            <a:avLst/>
          </a:prstGeom>
          <a:solidFill>
            <a:srgbClr val="FF00FF"/>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69" name="Rectangle 88"/>
          <p:cNvSpPr>
            <a:spLocks noChangeArrowheads="1"/>
          </p:cNvSpPr>
          <p:nvPr/>
        </p:nvSpPr>
        <p:spPr bwMode="auto">
          <a:xfrm>
            <a:off x="4812181" y="1064053"/>
            <a:ext cx="1037607" cy="232993"/>
          </a:xfrm>
          <a:prstGeom prst="rect">
            <a:avLst/>
          </a:prstGeom>
          <a:solidFill>
            <a:srgbClr val="FF00FF"/>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70" name="Rectangle 91"/>
          <p:cNvSpPr>
            <a:spLocks noChangeArrowheads="1"/>
          </p:cNvSpPr>
          <p:nvPr/>
        </p:nvSpPr>
        <p:spPr bwMode="auto">
          <a:xfrm>
            <a:off x="3231686" y="1075553"/>
            <a:ext cx="88684" cy="241955"/>
          </a:xfrm>
          <a:prstGeom prst="rect">
            <a:avLst/>
          </a:prstGeom>
          <a:solidFill>
            <a:srgbClr val="BBE0E3"/>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71" name="Rectangle 91"/>
          <p:cNvSpPr>
            <a:spLocks noChangeArrowheads="1"/>
          </p:cNvSpPr>
          <p:nvPr/>
        </p:nvSpPr>
        <p:spPr bwMode="auto">
          <a:xfrm>
            <a:off x="4557279" y="1072678"/>
            <a:ext cx="88684" cy="241955"/>
          </a:xfrm>
          <a:prstGeom prst="rect">
            <a:avLst/>
          </a:prstGeom>
          <a:solidFill>
            <a:srgbClr val="BBE0E3"/>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72" name="Rectangle 91"/>
          <p:cNvSpPr>
            <a:spLocks noChangeArrowheads="1"/>
          </p:cNvSpPr>
          <p:nvPr/>
        </p:nvSpPr>
        <p:spPr bwMode="auto">
          <a:xfrm>
            <a:off x="5917376" y="1061177"/>
            <a:ext cx="88684" cy="241955"/>
          </a:xfrm>
          <a:prstGeom prst="rect">
            <a:avLst/>
          </a:prstGeom>
          <a:solidFill>
            <a:srgbClr val="BBE0E3"/>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73" name="Rectangle 172"/>
          <p:cNvSpPr/>
          <p:nvPr/>
        </p:nvSpPr>
        <p:spPr>
          <a:xfrm rot="21398533">
            <a:off x="887136" y="996133"/>
            <a:ext cx="1155939" cy="8674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5" name="Rectangle 174"/>
          <p:cNvSpPr/>
          <p:nvPr/>
        </p:nvSpPr>
        <p:spPr>
          <a:xfrm>
            <a:off x="1894924" y="901763"/>
            <a:ext cx="181155" cy="146649"/>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6" name="TextBox 175"/>
          <p:cNvSpPr txBox="1"/>
          <p:nvPr/>
        </p:nvSpPr>
        <p:spPr>
          <a:xfrm rot="16200000">
            <a:off x="1187559" y="533864"/>
            <a:ext cx="715993" cy="276999"/>
          </a:xfrm>
          <a:prstGeom prst="rect">
            <a:avLst/>
          </a:prstGeom>
          <a:noFill/>
        </p:spPr>
        <p:txBody>
          <a:bodyPr wrap="square" rtlCol="0">
            <a:spAutoFit/>
          </a:bodyPr>
          <a:lstStyle/>
          <a:p>
            <a:r>
              <a:rPr lang="en-GB" sz="1200" dirty="0" err="1" smtClean="0"/>
              <a:t>bpm</a:t>
            </a:r>
            <a:endParaRPr lang="en-GB" sz="1200" dirty="0"/>
          </a:p>
        </p:txBody>
      </p:sp>
      <p:sp>
        <p:nvSpPr>
          <p:cNvPr id="177" name="TextBox 176"/>
          <p:cNvSpPr txBox="1"/>
          <p:nvPr/>
        </p:nvSpPr>
        <p:spPr>
          <a:xfrm rot="16200000">
            <a:off x="7335317" y="1298740"/>
            <a:ext cx="715993" cy="276999"/>
          </a:xfrm>
          <a:prstGeom prst="rect">
            <a:avLst/>
          </a:prstGeom>
          <a:noFill/>
        </p:spPr>
        <p:txBody>
          <a:bodyPr wrap="square" rtlCol="0">
            <a:spAutoFit/>
          </a:bodyPr>
          <a:lstStyle/>
          <a:p>
            <a:r>
              <a:rPr lang="en-GB" sz="1200" dirty="0" err="1" smtClean="0"/>
              <a:t>bpm</a:t>
            </a:r>
            <a:endParaRPr lang="en-GB" sz="1200" dirty="0"/>
          </a:p>
        </p:txBody>
      </p:sp>
      <p:grpSp>
        <p:nvGrpSpPr>
          <p:cNvPr id="179" name="Group 10421"/>
          <p:cNvGrpSpPr/>
          <p:nvPr/>
        </p:nvGrpSpPr>
        <p:grpSpPr>
          <a:xfrm>
            <a:off x="3662369" y="3612254"/>
            <a:ext cx="1909670" cy="731838"/>
            <a:chOff x="3420836" y="3937786"/>
            <a:chExt cx="1909670" cy="731838"/>
          </a:xfrm>
        </p:grpSpPr>
        <p:sp>
          <p:nvSpPr>
            <p:cNvPr id="181" name="Text Box 11"/>
            <p:cNvSpPr txBox="1">
              <a:spLocks noChangeArrowheads="1"/>
            </p:cNvSpPr>
            <p:nvPr/>
          </p:nvSpPr>
          <p:spPr bwMode="auto">
            <a:xfrm>
              <a:off x="3733801" y="4009224"/>
              <a:ext cx="1346200" cy="431800"/>
            </a:xfrm>
            <a:prstGeom prst="rect">
              <a:avLst/>
            </a:prstGeom>
            <a:noFill/>
            <a:ln w="9525">
              <a:noFill/>
              <a:miter lim="800000"/>
              <a:headEnd/>
              <a:tailEnd/>
            </a:ln>
          </p:spPr>
          <p:txBody>
            <a:bodyPr lIns="95764" tIns="47883" rIns="95764" bIns="47883">
              <a:spAutoFit/>
            </a:bodyPr>
            <a:lstStyle/>
            <a:p>
              <a:pPr marL="0" marR="0" lvl="0" indent="0" defTabSz="957263" eaLnBrk="1" fontAlgn="auto" latinLnBrk="0" hangingPunct="1">
                <a:lnSpc>
                  <a:spcPct val="100000"/>
                </a:lnSpc>
                <a:spcBef>
                  <a:spcPct val="50000"/>
                </a:spcBef>
                <a:spcAft>
                  <a:spcPts val="0"/>
                </a:spcAft>
                <a:buClrTx/>
                <a:buSzTx/>
                <a:buFontTx/>
                <a:buNone/>
                <a:tabLst/>
                <a:defRPr/>
              </a:pPr>
              <a:r>
                <a:rPr kumimoji="0" lang="en-GB" sz="1900" b="0" i="1" u="none" strike="noStrike" kern="0" cap="none" spc="0" normalizeH="0" baseline="0" noProof="0" smtClean="0">
                  <a:ln>
                    <a:noFill/>
                  </a:ln>
                  <a:solidFill>
                    <a:sysClr val="windowText" lastClr="000000"/>
                  </a:solidFill>
                  <a:effectLst/>
                  <a:uLnTx/>
                  <a:uFillTx/>
                  <a:latin typeface="Comic Sans MS" pitchFamily="66" charset="0"/>
                </a:rPr>
                <a:t> 7 metre</a:t>
              </a:r>
            </a:p>
          </p:txBody>
        </p:sp>
        <p:sp>
          <p:nvSpPr>
            <p:cNvPr id="182" name="AutoShape 78"/>
            <p:cNvSpPr>
              <a:spLocks noChangeArrowheads="1"/>
            </p:cNvSpPr>
            <p:nvPr/>
          </p:nvSpPr>
          <p:spPr bwMode="auto">
            <a:xfrm rot="5400000">
              <a:off x="3513057" y="4255532"/>
              <a:ext cx="173251" cy="212843"/>
            </a:xfrm>
            <a:custGeom>
              <a:avLst/>
              <a:gdLst>
                <a:gd name="T0" fmla="*/ 1 w 21600"/>
                <a:gd name="T1" fmla="*/ 0 h 21600"/>
                <a:gd name="T2" fmla="*/ 0 w 21600"/>
                <a:gd name="T3" fmla="*/ 1 h 21600"/>
                <a:gd name="T4" fmla="*/ 0 w 21600"/>
                <a:gd name="T5" fmla="*/ 0 h 21600"/>
                <a:gd name="T6" fmla="*/ 0 w 21600"/>
                <a:gd name="T7" fmla="*/ 0 h 21600"/>
                <a:gd name="T8" fmla="*/ 0 60000 65536"/>
                <a:gd name="T9" fmla="*/ 0 60000 65536"/>
                <a:gd name="T10" fmla="*/ 0 60000 65536"/>
                <a:gd name="T11" fmla="*/ 0 60000 65536"/>
                <a:gd name="T12" fmla="*/ 4469 w 21600"/>
                <a:gd name="T13" fmla="*/ 4500 h 21600"/>
                <a:gd name="T14" fmla="*/ 17131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CC99"/>
            </a:solidFill>
            <a:ln w="9525">
              <a:solidFill>
                <a:srgbClr val="000000"/>
              </a:solidFill>
              <a:miter lim="800000"/>
              <a:headEnd/>
              <a:tailEnd/>
            </a:ln>
          </p:spPr>
          <p:txBody>
            <a:bodyPr rot="10800000"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83" name="AutoShape 79"/>
            <p:cNvSpPr>
              <a:spLocks noChangeArrowheads="1"/>
            </p:cNvSpPr>
            <p:nvPr/>
          </p:nvSpPr>
          <p:spPr bwMode="auto">
            <a:xfrm rot="16200000">
              <a:off x="5069468" y="4258519"/>
              <a:ext cx="173251" cy="212843"/>
            </a:xfrm>
            <a:custGeom>
              <a:avLst/>
              <a:gdLst>
                <a:gd name="T0" fmla="*/ 1 w 21600"/>
                <a:gd name="T1" fmla="*/ 0 h 21600"/>
                <a:gd name="T2" fmla="*/ 0 w 21600"/>
                <a:gd name="T3" fmla="*/ 1 h 21600"/>
                <a:gd name="T4" fmla="*/ 0 w 21600"/>
                <a:gd name="T5" fmla="*/ 0 h 21600"/>
                <a:gd name="T6" fmla="*/ 0 w 21600"/>
                <a:gd name="T7" fmla="*/ 0 h 21600"/>
                <a:gd name="T8" fmla="*/ 0 60000 65536"/>
                <a:gd name="T9" fmla="*/ 0 60000 65536"/>
                <a:gd name="T10" fmla="*/ 0 60000 65536"/>
                <a:gd name="T11" fmla="*/ 0 60000 65536"/>
                <a:gd name="T12" fmla="*/ 4469 w 21600"/>
                <a:gd name="T13" fmla="*/ 4500 h 21600"/>
                <a:gd name="T14" fmla="*/ 17131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CC99"/>
            </a:solidFill>
            <a:ln w="9525">
              <a:solidFill>
                <a:srgbClr val="000000"/>
              </a:solidFill>
              <a:miter lim="800000"/>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grpSp>
          <p:nvGrpSpPr>
            <p:cNvPr id="184" name="Group 80"/>
            <p:cNvGrpSpPr>
              <a:grpSpLocks/>
            </p:cNvGrpSpPr>
            <p:nvPr/>
          </p:nvGrpSpPr>
          <p:grpSpPr bwMode="auto">
            <a:xfrm>
              <a:off x="5249212" y="4254418"/>
              <a:ext cx="81294" cy="224032"/>
              <a:chOff x="2784" y="2544"/>
              <a:chExt cx="126" cy="204"/>
            </a:xfrm>
          </p:grpSpPr>
          <p:sp>
            <p:nvSpPr>
              <p:cNvPr id="196" name="Rectangle 81"/>
              <p:cNvSpPr>
                <a:spLocks noChangeArrowheads="1"/>
              </p:cNvSpPr>
              <p:nvPr/>
            </p:nvSpPr>
            <p:spPr bwMode="auto">
              <a:xfrm>
                <a:off x="2784" y="2544"/>
                <a:ext cx="126" cy="204"/>
              </a:xfrm>
              <a:prstGeom prst="rect">
                <a:avLst/>
              </a:prstGeom>
              <a:solidFill>
                <a:srgbClr val="FFCC99"/>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97" name="Line 82"/>
              <p:cNvSpPr>
                <a:spLocks noChangeShapeType="1"/>
              </p:cNvSpPr>
              <p:nvPr/>
            </p:nvSpPr>
            <p:spPr bwMode="auto">
              <a:xfrm flipH="1">
                <a:off x="2784" y="2544"/>
                <a:ext cx="120" cy="204"/>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98" name="Line 83"/>
              <p:cNvSpPr>
                <a:spLocks noChangeShapeType="1"/>
              </p:cNvSpPr>
              <p:nvPr/>
            </p:nvSpPr>
            <p:spPr bwMode="auto">
              <a:xfrm>
                <a:off x="2784" y="2544"/>
                <a:ext cx="126" cy="204"/>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grpSp>
        <p:grpSp>
          <p:nvGrpSpPr>
            <p:cNvPr id="185" name="Group 84"/>
            <p:cNvGrpSpPr>
              <a:grpSpLocks/>
            </p:cNvGrpSpPr>
            <p:nvPr/>
          </p:nvGrpSpPr>
          <p:grpSpPr bwMode="auto">
            <a:xfrm>
              <a:off x="3420836" y="4261886"/>
              <a:ext cx="81294" cy="224032"/>
              <a:chOff x="2784" y="2544"/>
              <a:chExt cx="126" cy="204"/>
            </a:xfrm>
          </p:grpSpPr>
          <p:sp>
            <p:nvSpPr>
              <p:cNvPr id="193" name="Rectangle 85"/>
              <p:cNvSpPr>
                <a:spLocks noChangeArrowheads="1"/>
              </p:cNvSpPr>
              <p:nvPr/>
            </p:nvSpPr>
            <p:spPr bwMode="auto">
              <a:xfrm>
                <a:off x="2784" y="2544"/>
                <a:ext cx="126" cy="204"/>
              </a:xfrm>
              <a:prstGeom prst="rect">
                <a:avLst/>
              </a:prstGeom>
              <a:solidFill>
                <a:srgbClr val="FFCC99"/>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94" name="Line 86"/>
              <p:cNvSpPr>
                <a:spLocks noChangeShapeType="1"/>
              </p:cNvSpPr>
              <p:nvPr/>
            </p:nvSpPr>
            <p:spPr bwMode="auto">
              <a:xfrm flipH="1">
                <a:off x="2784" y="2544"/>
                <a:ext cx="120" cy="204"/>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95" name="Line 87"/>
              <p:cNvSpPr>
                <a:spLocks noChangeShapeType="1"/>
              </p:cNvSpPr>
              <p:nvPr/>
            </p:nvSpPr>
            <p:spPr bwMode="auto">
              <a:xfrm>
                <a:off x="2784" y="2544"/>
                <a:ext cx="126" cy="204"/>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grpSp>
        <p:sp>
          <p:nvSpPr>
            <p:cNvPr id="186" name="Rectangle 96"/>
            <p:cNvSpPr>
              <a:spLocks noChangeArrowheads="1"/>
            </p:cNvSpPr>
            <p:nvPr/>
          </p:nvSpPr>
          <p:spPr bwMode="auto">
            <a:xfrm>
              <a:off x="4111096" y="4293250"/>
              <a:ext cx="524716" cy="146368"/>
            </a:xfrm>
            <a:prstGeom prst="rect">
              <a:avLst/>
            </a:prstGeom>
            <a:solidFill>
              <a:srgbClr val="FFCC99"/>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87" name="Rectangle 97"/>
            <p:cNvSpPr>
              <a:spLocks noChangeArrowheads="1"/>
            </p:cNvSpPr>
            <p:nvPr/>
          </p:nvSpPr>
          <p:spPr bwMode="auto">
            <a:xfrm>
              <a:off x="4164306" y="4021425"/>
              <a:ext cx="409426" cy="637745"/>
            </a:xfrm>
            <a:prstGeom prst="rect">
              <a:avLst/>
            </a:prstGeom>
            <a:solidFill>
              <a:srgbClr val="FFCC99"/>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88" name="Rectangle 98"/>
            <p:cNvSpPr>
              <a:spLocks noChangeArrowheads="1"/>
            </p:cNvSpPr>
            <p:nvPr/>
          </p:nvSpPr>
          <p:spPr bwMode="auto">
            <a:xfrm>
              <a:off x="4637290" y="4028892"/>
              <a:ext cx="409426" cy="637745"/>
            </a:xfrm>
            <a:prstGeom prst="rect">
              <a:avLst/>
            </a:prstGeom>
            <a:solidFill>
              <a:srgbClr val="FFCC99"/>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89" name="Rectangle 99"/>
            <p:cNvSpPr>
              <a:spLocks noChangeArrowheads="1"/>
            </p:cNvSpPr>
            <p:nvPr/>
          </p:nvSpPr>
          <p:spPr bwMode="auto">
            <a:xfrm>
              <a:off x="3709060" y="4031879"/>
              <a:ext cx="409426" cy="637745"/>
            </a:xfrm>
            <a:prstGeom prst="rect">
              <a:avLst/>
            </a:prstGeom>
            <a:solidFill>
              <a:srgbClr val="FFCC99"/>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90" name="Rectangle 100"/>
            <p:cNvSpPr>
              <a:spLocks noChangeArrowheads="1"/>
            </p:cNvSpPr>
            <p:nvPr/>
          </p:nvSpPr>
          <p:spPr bwMode="auto">
            <a:xfrm>
              <a:off x="3827306" y="3949734"/>
              <a:ext cx="141895" cy="83639"/>
            </a:xfrm>
            <a:prstGeom prst="rect">
              <a:avLst/>
            </a:prstGeom>
            <a:solidFill>
              <a:srgbClr val="FFCC99"/>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91" name="Rectangle 101"/>
            <p:cNvSpPr>
              <a:spLocks noChangeArrowheads="1"/>
            </p:cNvSpPr>
            <p:nvPr/>
          </p:nvSpPr>
          <p:spPr bwMode="auto">
            <a:xfrm>
              <a:off x="4297333" y="3939280"/>
              <a:ext cx="141895" cy="83639"/>
            </a:xfrm>
            <a:prstGeom prst="rect">
              <a:avLst/>
            </a:prstGeom>
            <a:solidFill>
              <a:srgbClr val="FFCC99"/>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92" name="Rectangle 102"/>
            <p:cNvSpPr>
              <a:spLocks noChangeArrowheads="1"/>
            </p:cNvSpPr>
            <p:nvPr/>
          </p:nvSpPr>
          <p:spPr bwMode="auto">
            <a:xfrm>
              <a:off x="4767360" y="3937786"/>
              <a:ext cx="141895" cy="83639"/>
            </a:xfrm>
            <a:prstGeom prst="rect">
              <a:avLst/>
            </a:prstGeom>
            <a:solidFill>
              <a:srgbClr val="FFCC99"/>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grpSp>
      <p:sp>
        <p:nvSpPr>
          <p:cNvPr id="180" name="TextBox 179"/>
          <p:cNvSpPr txBox="1"/>
          <p:nvPr/>
        </p:nvSpPr>
        <p:spPr>
          <a:xfrm>
            <a:off x="3611190" y="3387004"/>
            <a:ext cx="2070341" cy="276999"/>
          </a:xfrm>
          <a:prstGeom prst="rect">
            <a:avLst/>
          </a:prstGeom>
          <a:noFill/>
        </p:spPr>
        <p:txBody>
          <a:bodyPr wrap="square" rtlCol="0">
            <a:spAutoFit/>
          </a:bodyPr>
          <a:lstStyle/>
          <a:p>
            <a:pPr algn="ctr"/>
            <a:r>
              <a:rPr lang="en-GB" sz="1200" b="1" dirty="0" smtClean="0"/>
              <a:t>3 single cell cavities</a:t>
            </a:r>
            <a:endParaRPr lang="en-GB" sz="1200" b="1" dirty="0"/>
          </a:p>
        </p:txBody>
      </p:sp>
      <p:sp>
        <p:nvSpPr>
          <p:cNvPr id="199" name="Text Box 94"/>
          <p:cNvSpPr txBox="1">
            <a:spLocks noChangeArrowheads="1"/>
          </p:cNvSpPr>
          <p:nvPr/>
        </p:nvSpPr>
        <p:spPr bwMode="auto">
          <a:xfrm>
            <a:off x="4461222" y="1346062"/>
            <a:ext cx="682870" cy="298709"/>
          </a:xfrm>
          <a:prstGeom prst="rect">
            <a:avLst/>
          </a:prstGeom>
          <a:noFill/>
          <a:ln w="9525">
            <a:noFill/>
            <a:miter lim="800000"/>
            <a:headEnd/>
            <a:tailEnd/>
          </a:ln>
        </p:spPr>
        <p:txBody>
          <a:bodyPr>
            <a:spAutoFit/>
          </a:bodyPr>
          <a:lstStyle/>
          <a:p>
            <a:pPr marL="0" marR="0" lvl="0" indent="0" defTabSz="957263" eaLnBrk="1" fontAlgn="auto" latinLnBrk="0" hangingPunct="1">
              <a:lnSpc>
                <a:spcPct val="100000"/>
              </a:lnSpc>
              <a:spcBef>
                <a:spcPct val="50000"/>
              </a:spcBef>
              <a:spcAft>
                <a:spcPts val="0"/>
              </a:spcAft>
              <a:buClrTx/>
              <a:buSzTx/>
              <a:buFontTx/>
              <a:buNone/>
              <a:tabLst/>
              <a:defRPr/>
            </a:pPr>
            <a:r>
              <a:rPr kumimoji="0" lang="en-GB" sz="1300" b="1" i="0" u="none" strike="noStrike" kern="0" cap="none" spc="0" normalizeH="0" baseline="0" noProof="0" dirty="0" smtClean="0">
                <a:ln>
                  <a:noFill/>
                </a:ln>
                <a:solidFill>
                  <a:sysClr val="windowText" lastClr="000000"/>
                </a:solidFill>
                <a:effectLst/>
                <a:uLnTx/>
                <a:uFillTx/>
                <a:latin typeface="Arial" pitchFamily="34" charset="0"/>
              </a:rPr>
              <a:t>C</a:t>
            </a:r>
            <a:endParaRPr kumimoji="0" lang="en-GB" sz="1000" b="1" i="0" u="none" strike="noStrike" kern="0" cap="none" spc="0" normalizeH="0" baseline="0" noProof="0" dirty="0" smtClean="0">
              <a:ln>
                <a:noFill/>
              </a:ln>
              <a:solidFill>
                <a:sysClr val="windowText" lastClr="000000"/>
              </a:solidFill>
              <a:effectLst/>
              <a:uLnTx/>
              <a:uFillTx/>
              <a:latin typeface="Arial" pitchFamily="34" charset="0"/>
            </a:endParaRPr>
          </a:p>
        </p:txBody>
      </p:sp>
      <p:sp>
        <p:nvSpPr>
          <p:cNvPr id="200" name="Text Box 94"/>
          <p:cNvSpPr txBox="1">
            <a:spLocks noChangeArrowheads="1"/>
          </p:cNvSpPr>
          <p:nvPr/>
        </p:nvSpPr>
        <p:spPr bwMode="auto">
          <a:xfrm>
            <a:off x="5821311" y="1369067"/>
            <a:ext cx="682870" cy="298709"/>
          </a:xfrm>
          <a:prstGeom prst="rect">
            <a:avLst/>
          </a:prstGeom>
          <a:noFill/>
          <a:ln w="9525">
            <a:noFill/>
            <a:miter lim="800000"/>
            <a:headEnd/>
            <a:tailEnd/>
          </a:ln>
        </p:spPr>
        <p:txBody>
          <a:bodyPr>
            <a:spAutoFit/>
          </a:bodyPr>
          <a:lstStyle/>
          <a:p>
            <a:pPr marL="0" marR="0" lvl="0" indent="0" defTabSz="957263" eaLnBrk="1" fontAlgn="auto" latinLnBrk="0" hangingPunct="1">
              <a:lnSpc>
                <a:spcPct val="100000"/>
              </a:lnSpc>
              <a:spcBef>
                <a:spcPct val="50000"/>
              </a:spcBef>
              <a:spcAft>
                <a:spcPts val="0"/>
              </a:spcAft>
              <a:buClrTx/>
              <a:buSzTx/>
              <a:buFontTx/>
              <a:buNone/>
              <a:tabLst/>
              <a:defRPr/>
            </a:pPr>
            <a:r>
              <a:rPr kumimoji="0" lang="en-GB" sz="1300" b="1" i="0" u="none" strike="noStrike" kern="0" cap="none" spc="0" normalizeH="0" baseline="0" noProof="0" dirty="0" smtClean="0">
                <a:ln>
                  <a:noFill/>
                </a:ln>
                <a:solidFill>
                  <a:sysClr val="windowText" lastClr="000000"/>
                </a:solidFill>
                <a:effectLst/>
                <a:uLnTx/>
                <a:uFillTx/>
                <a:latin typeface="Arial" pitchFamily="34" charset="0"/>
              </a:rPr>
              <a:t>C</a:t>
            </a:r>
            <a:endParaRPr kumimoji="0" lang="en-GB" sz="1000" b="1" i="0" u="none" strike="noStrike" kern="0" cap="none" spc="0" normalizeH="0" baseline="0" noProof="0" dirty="0" smtClean="0">
              <a:ln>
                <a:noFill/>
              </a:ln>
              <a:solidFill>
                <a:sysClr val="windowText" lastClr="000000"/>
              </a:solidFill>
              <a:effectLst/>
              <a:uLnTx/>
              <a:uFillTx/>
              <a:latin typeface="Arial" pitchFamily="34" charset="0"/>
            </a:endParaRPr>
          </a:p>
        </p:txBody>
      </p:sp>
      <p:sp>
        <p:nvSpPr>
          <p:cNvPr id="201" name="Text Box 94"/>
          <p:cNvSpPr txBox="1">
            <a:spLocks noChangeArrowheads="1"/>
          </p:cNvSpPr>
          <p:nvPr/>
        </p:nvSpPr>
        <p:spPr bwMode="auto">
          <a:xfrm>
            <a:off x="3066600" y="1392072"/>
            <a:ext cx="682870" cy="298709"/>
          </a:xfrm>
          <a:prstGeom prst="rect">
            <a:avLst/>
          </a:prstGeom>
          <a:noFill/>
          <a:ln w="9525">
            <a:noFill/>
            <a:miter lim="800000"/>
            <a:headEnd/>
            <a:tailEnd/>
          </a:ln>
        </p:spPr>
        <p:txBody>
          <a:bodyPr>
            <a:spAutoFit/>
          </a:bodyPr>
          <a:lstStyle/>
          <a:p>
            <a:pPr marL="0" marR="0" lvl="0" indent="0" defTabSz="957263" eaLnBrk="1" fontAlgn="auto" latinLnBrk="0" hangingPunct="1">
              <a:lnSpc>
                <a:spcPct val="100000"/>
              </a:lnSpc>
              <a:spcBef>
                <a:spcPct val="50000"/>
              </a:spcBef>
              <a:spcAft>
                <a:spcPts val="0"/>
              </a:spcAft>
              <a:buClrTx/>
              <a:buSzTx/>
              <a:buFontTx/>
              <a:buNone/>
              <a:tabLst/>
              <a:defRPr/>
            </a:pPr>
            <a:r>
              <a:rPr kumimoji="0" lang="en-GB" sz="1300" b="1" i="0" u="none" strike="noStrike" kern="0" cap="none" spc="0" normalizeH="0" baseline="0" noProof="0" dirty="0" smtClean="0">
                <a:ln>
                  <a:noFill/>
                </a:ln>
                <a:solidFill>
                  <a:sysClr val="windowText" lastClr="000000"/>
                </a:solidFill>
                <a:effectLst/>
                <a:uLnTx/>
                <a:uFillTx/>
                <a:latin typeface="Arial" pitchFamily="34" charset="0"/>
              </a:rPr>
              <a:t>C</a:t>
            </a:r>
            <a:endParaRPr kumimoji="0" lang="en-GB" sz="1000" b="1" i="0" u="none" strike="noStrike" kern="0" cap="none" spc="0" normalizeH="0" baseline="0" noProof="0" dirty="0" smtClean="0">
              <a:ln>
                <a:noFill/>
              </a:ln>
              <a:solidFill>
                <a:sysClr val="windowText" lastClr="000000"/>
              </a:solidFill>
              <a:effectLst/>
              <a:uLnTx/>
              <a:uFillTx/>
              <a:latin typeface="Arial" pitchFamily="34" charset="0"/>
            </a:endParaRPr>
          </a:p>
        </p:txBody>
      </p:sp>
      <p:sp>
        <p:nvSpPr>
          <p:cNvPr id="202" name="Right Arrow 201"/>
          <p:cNvSpPr/>
          <p:nvPr/>
        </p:nvSpPr>
        <p:spPr>
          <a:xfrm rot="15726318">
            <a:off x="678314" y="881551"/>
            <a:ext cx="287663" cy="185075"/>
          </a:xfrm>
          <a:prstGeom prst="rightArrow">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03" name="Straight Connector 202"/>
          <p:cNvCxnSpPr/>
          <p:nvPr/>
        </p:nvCxnSpPr>
        <p:spPr>
          <a:xfrm rot="10800000" flipV="1">
            <a:off x="795817" y="1045107"/>
            <a:ext cx="90424" cy="676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5" name="Text Box 18"/>
          <p:cNvSpPr txBox="1">
            <a:spLocks noChangeArrowheads="1"/>
          </p:cNvSpPr>
          <p:nvPr/>
        </p:nvSpPr>
        <p:spPr bwMode="auto">
          <a:xfrm>
            <a:off x="1407353" y="3122704"/>
            <a:ext cx="1903413" cy="265978"/>
          </a:xfrm>
          <a:prstGeom prst="rect">
            <a:avLst/>
          </a:prstGeom>
          <a:noFill/>
          <a:ln w="9525">
            <a:noFill/>
            <a:miter lim="800000"/>
            <a:headEnd/>
            <a:tailEnd/>
          </a:ln>
        </p:spPr>
        <p:txBody>
          <a:bodyPr lIns="95764" tIns="47883" rIns="95764" bIns="47883">
            <a:spAutoFit/>
          </a:bodyPr>
          <a:lstStyle/>
          <a:p>
            <a:pPr defTabSz="957263">
              <a:spcBef>
                <a:spcPct val="50000"/>
              </a:spcBef>
            </a:pPr>
            <a:r>
              <a:rPr lang="en-GB" sz="1100" b="1" dirty="0" smtClean="0">
                <a:latin typeface="Arial" pitchFamily="34" charset="0"/>
              </a:rPr>
              <a:t>QF7</a:t>
            </a:r>
            <a:r>
              <a:rPr lang="en-GB" sz="1000" b="1" dirty="0" smtClean="0">
                <a:latin typeface="Arial" pitchFamily="34" charset="0"/>
              </a:rPr>
              <a:t>_HG</a:t>
            </a:r>
            <a:endParaRPr lang="en-GB" sz="1100" b="1" u="sng" dirty="0">
              <a:latin typeface="Arial" pitchFamily="34" charset="0"/>
              <a:sym typeface="Wingdings" pitchFamily="2" charset="2"/>
            </a:endParaRPr>
          </a:p>
        </p:txBody>
      </p:sp>
      <p:sp>
        <p:nvSpPr>
          <p:cNvPr id="208" name="Rectangle 7"/>
          <p:cNvSpPr>
            <a:spLocks noChangeArrowheads="1"/>
          </p:cNvSpPr>
          <p:nvPr/>
        </p:nvSpPr>
        <p:spPr bwMode="auto">
          <a:xfrm>
            <a:off x="859965" y="2723546"/>
            <a:ext cx="1317625" cy="366713"/>
          </a:xfrm>
          <a:prstGeom prst="rect">
            <a:avLst/>
          </a:prstGeom>
          <a:solidFill>
            <a:srgbClr val="BBE0E3"/>
          </a:solidFill>
          <a:ln w="1905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09" name="Text Box 12"/>
          <p:cNvSpPr txBox="1">
            <a:spLocks noChangeArrowheads="1"/>
          </p:cNvSpPr>
          <p:nvPr/>
        </p:nvSpPr>
        <p:spPr bwMode="auto">
          <a:xfrm>
            <a:off x="774506" y="3119616"/>
            <a:ext cx="822924" cy="265978"/>
          </a:xfrm>
          <a:prstGeom prst="rect">
            <a:avLst/>
          </a:prstGeom>
          <a:noFill/>
          <a:ln w="9525">
            <a:noFill/>
            <a:miter lim="800000"/>
            <a:headEnd/>
            <a:tailEnd/>
          </a:ln>
        </p:spPr>
        <p:txBody>
          <a:bodyPr wrap="square" lIns="95764" tIns="47883" rIns="95764" bIns="47883">
            <a:spAutoFit/>
          </a:bodyPr>
          <a:lstStyle/>
          <a:p>
            <a:pPr defTabSz="957263">
              <a:spcBef>
                <a:spcPct val="50000"/>
              </a:spcBef>
            </a:pPr>
            <a:r>
              <a:rPr lang="en-GB" sz="1100" b="1" dirty="0" smtClean="0">
                <a:latin typeface="Arial" pitchFamily="34" charset="0"/>
              </a:rPr>
              <a:t>QD6</a:t>
            </a:r>
            <a:r>
              <a:rPr lang="en-GB" sz="1000" b="1" dirty="0" smtClean="0">
                <a:latin typeface="Arial" pitchFamily="34" charset="0"/>
              </a:rPr>
              <a:t>_HG</a:t>
            </a:r>
            <a:endParaRPr lang="en-GB" sz="1100" b="1" dirty="0">
              <a:latin typeface="Arial" pitchFamily="34" charset="0"/>
            </a:endParaRPr>
          </a:p>
        </p:txBody>
      </p:sp>
      <p:sp>
        <p:nvSpPr>
          <p:cNvPr id="210" name="Text Box 13"/>
          <p:cNvSpPr txBox="1">
            <a:spLocks noChangeArrowheads="1"/>
          </p:cNvSpPr>
          <p:nvPr/>
        </p:nvSpPr>
        <p:spPr bwMode="auto">
          <a:xfrm>
            <a:off x="1065441" y="3317334"/>
            <a:ext cx="663575" cy="265978"/>
          </a:xfrm>
          <a:prstGeom prst="rect">
            <a:avLst/>
          </a:prstGeom>
          <a:noFill/>
          <a:ln w="9525">
            <a:noFill/>
            <a:miter lim="800000"/>
            <a:headEnd/>
            <a:tailEnd/>
          </a:ln>
        </p:spPr>
        <p:txBody>
          <a:bodyPr lIns="95764" tIns="47883" rIns="95764" bIns="47883">
            <a:spAutoFit/>
          </a:bodyPr>
          <a:lstStyle/>
          <a:p>
            <a:pPr algn="ctr" defTabSz="957263">
              <a:spcBef>
                <a:spcPct val="50000"/>
              </a:spcBef>
            </a:pPr>
            <a:r>
              <a:rPr lang="en-GB" sz="1100" b="1" dirty="0" smtClean="0">
                <a:latin typeface="Arial" pitchFamily="34" charset="0"/>
              </a:rPr>
              <a:t>S22_IR</a:t>
            </a:r>
            <a:endParaRPr lang="en-GB" sz="1100" b="1" dirty="0">
              <a:latin typeface="Arial" pitchFamily="34" charset="0"/>
            </a:endParaRPr>
          </a:p>
        </p:txBody>
      </p:sp>
      <p:sp>
        <p:nvSpPr>
          <p:cNvPr id="211" name="Text Box 16"/>
          <p:cNvSpPr txBox="1">
            <a:spLocks noChangeArrowheads="1"/>
          </p:cNvSpPr>
          <p:nvPr/>
        </p:nvSpPr>
        <p:spPr bwMode="auto">
          <a:xfrm>
            <a:off x="1681391" y="3326859"/>
            <a:ext cx="829245" cy="265978"/>
          </a:xfrm>
          <a:prstGeom prst="rect">
            <a:avLst/>
          </a:prstGeom>
          <a:noFill/>
          <a:ln w="9525">
            <a:noFill/>
            <a:miter lim="800000"/>
            <a:headEnd/>
            <a:tailEnd/>
          </a:ln>
        </p:spPr>
        <p:txBody>
          <a:bodyPr wrap="square" lIns="95764" tIns="47883" rIns="95764" bIns="47883">
            <a:spAutoFit/>
          </a:bodyPr>
          <a:lstStyle/>
          <a:p>
            <a:pPr defTabSz="957263">
              <a:spcBef>
                <a:spcPct val="50000"/>
              </a:spcBef>
            </a:pPr>
            <a:r>
              <a:rPr lang="en-GB" sz="1100" b="1" dirty="0" smtClean="0">
                <a:latin typeface="Arial" pitchFamily="34" charset="0"/>
              </a:rPr>
              <a:t>S24</a:t>
            </a:r>
            <a:r>
              <a:rPr lang="en-GB" sz="1000" b="1" dirty="0" smtClean="0">
                <a:latin typeface="Arial" pitchFamily="34" charset="0"/>
              </a:rPr>
              <a:t>_200</a:t>
            </a:r>
            <a:endParaRPr lang="en-GB" sz="1100" b="1" dirty="0">
              <a:latin typeface="Arial" pitchFamily="34" charset="0"/>
            </a:endParaRPr>
          </a:p>
        </p:txBody>
      </p:sp>
      <p:sp>
        <p:nvSpPr>
          <p:cNvPr id="212" name="Rectangle 211"/>
          <p:cNvSpPr/>
          <p:nvPr/>
        </p:nvSpPr>
        <p:spPr>
          <a:xfrm>
            <a:off x="862630" y="2759489"/>
            <a:ext cx="232914" cy="29329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3" name="Rectangle 212"/>
          <p:cNvSpPr/>
          <p:nvPr/>
        </p:nvSpPr>
        <p:spPr>
          <a:xfrm>
            <a:off x="1472229" y="2756613"/>
            <a:ext cx="434196" cy="29329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4" name="Rectangle 213"/>
          <p:cNvSpPr/>
          <p:nvPr/>
        </p:nvSpPr>
        <p:spPr>
          <a:xfrm>
            <a:off x="1161679" y="2756613"/>
            <a:ext cx="253042" cy="29329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5" name="Rectangle 214"/>
          <p:cNvSpPr/>
          <p:nvPr/>
        </p:nvSpPr>
        <p:spPr>
          <a:xfrm>
            <a:off x="1953214" y="2762365"/>
            <a:ext cx="135145" cy="29329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6" name="Rectangle 215"/>
          <p:cNvSpPr/>
          <p:nvPr/>
        </p:nvSpPr>
        <p:spPr>
          <a:xfrm>
            <a:off x="1104170" y="2793996"/>
            <a:ext cx="51759" cy="18978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7" name="Rectangle 216"/>
          <p:cNvSpPr/>
          <p:nvPr/>
        </p:nvSpPr>
        <p:spPr>
          <a:xfrm rot="21398533">
            <a:off x="864132" y="2655452"/>
            <a:ext cx="1155939" cy="8674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8" name="TextBox 217"/>
          <p:cNvSpPr txBox="1"/>
          <p:nvPr/>
        </p:nvSpPr>
        <p:spPr>
          <a:xfrm>
            <a:off x="244873" y="2111179"/>
            <a:ext cx="1017540" cy="461665"/>
          </a:xfrm>
          <a:prstGeom prst="rect">
            <a:avLst/>
          </a:prstGeom>
          <a:noFill/>
        </p:spPr>
        <p:txBody>
          <a:bodyPr wrap="square" rtlCol="0">
            <a:spAutoFit/>
          </a:bodyPr>
          <a:lstStyle/>
          <a:p>
            <a:r>
              <a:rPr lang="en-GB" sz="1200" dirty="0" smtClean="0"/>
              <a:t>Infra Red beam port</a:t>
            </a:r>
            <a:endParaRPr lang="en-GB" sz="1200" dirty="0"/>
          </a:p>
        </p:txBody>
      </p:sp>
      <p:sp>
        <p:nvSpPr>
          <p:cNvPr id="219" name="Rectangle 218"/>
          <p:cNvSpPr/>
          <p:nvPr/>
        </p:nvSpPr>
        <p:spPr>
          <a:xfrm>
            <a:off x="1871920" y="2561082"/>
            <a:ext cx="181155" cy="146649"/>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0" name="TextBox 219"/>
          <p:cNvSpPr txBox="1"/>
          <p:nvPr/>
        </p:nvSpPr>
        <p:spPr>
          <a:xfrm rot="16200000">
            <a:off x="767740" y="2341970"/>
            <a:ext cx="715993" cy="276999"/>
          </a:xfrm>
          <a:prstGeom prst="rect">
            <a:avLst/>
          </a:prstGeom>
          <a:noFill/>
        </p:spPr>
        <p:txBody>
          <a:bodyPr wrap="square" rtlCol="0">
            <a:spAutoFit/>
          </a:bodyPr>
          <a:lstStyle/>
          <a:p>
            <a:r>
              <a:rPr lang="en-GB" sz="1200" dirty="0" err="1" smtClean="0"/>
              <a:t>bpm</a:t>
            </a:r>
            <a:endParaRPr lang="en-GB" sz="1200" dirty="0"/>
          </a:p>
        </p:txBody>
      </p:sp>
      <p:sp>
        <p:nvSpPr>
          <p:cNvPr id="222" name="Rectangle 221"/>
          <p:cNvSpPr/>
          <p:nvPr/>
        </p:nvSpPr>
        <p:spPr>
          <a:xfrm>
            <a:off x="2105084" y="2806350"/>
            <a:ext cx="51759" cy="18978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3" name="Rectangle 222"/>
          <p:cNvSpPr/>
          <p:nvPr/>
        </p:nvSpPr>
        <p:spPr>
          <a:xfrm>
            <a:off x="871257" y="2863008"/>
            <a:ext cx="1337094" cy="69011"/>
          </a:xfrm>
          <a:prstGeom prst="rect">
            <a:avLst/>
          </a:prstGeom>
          <a:solidFill>
            <a:srgbClr val="0070C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4" name="Right Arrow 223"/>
          <p:cNvSpPr/>
          <p:nvPr/>
        </p:nvSpPr>
        <p:spPr>
          <a:xfrm rot="15726318">
            <a:off x="660822" y="2549040"/>
            <a:ext cx="287663" cy="185075"/>
          </a:xfrm>
          <a:prstGeom prst="rightArrow">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25" name="Straight Connector 224"/>
          <p:cNvCxnSpPr/>
          <p:nvPr/>
        </p:nvCxnSpPr>
        <p:spPr>
          <a:xfrm rot="10800000" flipV="1">
            <a:off x="774700" y="2716770"/>
            <a:ext cx="90424" cy="676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6" name="TextBox 225"/>
          <p:cNvSpPr txBox="1"/>
          <p:nvPr/>
        </p:nvSpPr>
        <p:spPr>
          <a:xfrm rot="16200000">
            <a:off x="1777393" y="2280031"/>
            <a:ext cx="715993" cy="276999"/>
          </a:xfrm>
          <a:prstGeom prst="rect">
            <a:avLst/>
          </a:prstGeom>
          <a:noFill/>
        </p:spPr>
        <p:txBody>
          <a:bodyPr wrap="square" rtlCol="0">
            <a:spAutoFit/>
          </a:bodyPr>
          <a:lstStyle/>
          <a:p>
            <a:r>
              <a:rPr lang="en-GB" sz="1200" dirty="0" err="1" smtClean="0"/>
              <a:t>bpm</a:t>
            </a:r>
            <a:endParaRPr lang="en-GB" sz="1200" dirty="0"/>
          </a:p>
        </p:txBody>
      </p:sp>
      <p:sp>
        <p:nvSpPr>
          <p:cNvPr id="228" name="Text Box 69"/>
          <p:cNvSpPr txBox="1">
            <a:spLocks noChangeArrowheads="1"/>
          </p:cNvSpPr>
          <p:nvPr/>
        </p:nvSpPr>
        <p:spPr bwMode="auto">
          <a:xfrm>
            <a:off x="7197344" y="3140260"/>
            <a:ext cx="1905000" cy="265978"/>
          </a:xfrm>
          <a:prstGeom prst="rect">
            <a:avLst/>
          </a:prstGeom>
          <a:noFill/>
          <a:ln w="9525">
            <a:noFill/>
            <a:miter lim="800000"/>
            <a:headEnd/>
            <a:tailEnd/>
          </a:ln>
        </p:spPr>
        <p:txBody>
          <a:bodyPr lIns="95764" tIns="47883" rIns="95764" bIns="47883">
            <a:spAutoFit/>
          </a:bodyPr>
          <a:lstStyle/>
          <a:p>
            <a:pPr defTabSz="957263">
              <a:spcBef>
                <a:spcPct val="50000"/>
              </a:spcBef>
            </a:pPr>
            <a:r>
              <a:rPr lang="en-GB" sz="1100" b="1" dirty="0" smtClean="0">
                <a:latin typeface="Arial" pitchFamily="34" charset="0"/>
              </a:rPr>
              <a:t>QF7</a:t>
            </a:r>
            <a:r>
              <a:rPr lang="en-GB" sz="1000" b="1" dirty="0" smtClean="0">
                <a:latin typeface="Arial" pitchFamily="34" charset="0"/>
              </a:rPr>
              <a:t>_HG</a:t>
            </a:r>
            <a:endParaRPr lang="en-GB" sz="1100" b="1" u="sng" dirty="0">
              <a:latin typeface="Arial" pitchFamily="34" charset="0"/>
              <a:sym typeface="Wingdings" pitchFamily="2" charset="2"/>
            </a:endParaRPr>
          </a:p>
        </p:txBody>
      </p:sp>
      <p:sp>
        <p:nvSpPr>
          <p:cNvPr id="232" name="Rectangle 8"/>
          <p:cNvSpPr>
            <a:spLocks noChangeArrowheads="1"/>
          </p:cNvSpPr>
          <p:nvPr/>
        </p:nvSpPr>
        <p:spPr bwMode="auto">
          <a:xfrm>
            <a:off x="7041690" y="2721959"/>
            <a:ext cx="1317625" cy="366712"/>
          </a:xfrm>
          <a:prstGeom prst="rect">
            <a:avLst/>
          </a:prstGeom>
          <a:solidFill>
            <a:srgbClr val="BBE0E3"/>
          </a:solidFill>
          <a:ln w="1905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33" name="Text Box 14"/>
          <p:cNvSpPr txBox="1">
            <a:spLocks noChangeArrowheads="1"/>
          </p:cNvSpPr>
          <p:nvPr/>
        </p:nvSpPr>
        <p:spPr bwMode="auto">
          <a:xfrm>
            <a:off x="7850820" y="3147873"/>
            <a:ext cx="822989" cy="265978"/>
          </a:xfrm>
          <a:prstGeom prst="rect">
            <a:avLst/>
          </a:prstGeom>
          <a:noFill/>
          <a:ln w="9525">
            <a:noFill/>
            <a:miter lim="800000"/>
            <a:headEnd/>
            <a:tailEnd/>
          </a:ln>
        </p:spPr>
        <p:txBody>
          <a:bodyPr wrap="square" lIns="95764" tIns="47883" rIns="95764" bIns="47883">
            <a:spAutoFit/>
          </a:bodyPr>
          <a:lstStyle/>
          <a:p>
            <a:pPr defTabSz="957263">
              <a:spcBef>
                <a:spcPct val="50000"/>
              </a:spcBef>
            </a:pPr>
            <a:r>
              <a:rPr lang="en-GB" sz="1100" b="1" dirty="0" smtClean="0">
                <a:latin typeface="Arial" pitchFamily="34" charset="0"/>
              </a:rPr>
              <a:t>QD6</a:t>
            </a:r>
            <a:r>
              <a:rPr lang="en-GB" sz="1000" b="1" dirty="0" smtClean="0">
                <a:latin typeface="Arial" pitchFamily="34" charset="0"/>
              </a:rPr>
              <a:t>_HG</a:t>
            </a:r>
            <a:endParaRPr lang="en-GB" sz="1100" b="1" dirty="0">
              <a:latin typeface="Arial" pitchFamily="34" charset="0"/>
            </a:endParaRPr>
          </a:p>
        </p:txBody>
      </p:sp>
      <p:sp>
        <p:nvSpPr>
          <p:cNvPr id="234" name="Text Box 15"/>
          <p:cNvSpPr txBox="1">
            <a:spLocks noChangeArrowheads="1"/>
          </p:cNvSpPr>
          <p:nvPr/>
        </p:nvSpPr>
        <p:spPr bwMode="auto">
          <a:xfrm>
            <a:off x="6990208" y="3353300"/>
            <a:ext cx="756695" cy="265978"/>
          </a:xfrm>
          <a:prstGeom prst="rect">
            <a:avLst/>
          </a:prstGeom>
          <a:noFill/>
          <a:ln w="9525">
            <a:noFill/>
            <a:miter lim="800000"/>
            <a:headEnd/>
            <a:tailEnd/>
          </a:ln>
        </p:spPr>
        <p:txBody>
          <a:bodyPr wrap="square" lIns="95764" tIns="47883" rIns="95764" bIns="47883">
            <a:spAutoFit/>
          </a:bodyPr>
          <a:lstStyle/>
          <a:p>
            <a:pPr defTabSz="957263">
              <a:spcBef>
                <a:spcPct val="50000"/>
              </a:spcBef>
            </a:pPr>
            <a:r>
              <a:rPr lang="en-GB" sz="1100" b="1" dirty="0" smtClean="0">
                <a:latin typeface="Arial" pitchFamily="34" charset="0"/>
              </a:rPr>
              <a:t>S24_200</a:t>
            </a:r>
            <a:endParaRPr lang="en-GB" sz="1100" b="1" dirty="0">
              <a:latin typeface="Arial" pitchFamily="34" charset="0"/>
            </a:endParaRPr>
          </a:p>
        </p:txBody>
      </p:sp>
      <p:sp>
        <p:nvSpPr>
          <p:cNvPr id="235" name="Text Box 17"/>
          <p:cNvSpPr txBox="1">
            <a:spLocks noChangeArrowheads="1"/>
          </p:cNvSpPr>
          <p:nvPr/>
        </p:nvSpPr>
        <p:spPr bwMode="auto">
          <a:xfrm>
            <a:off x="7656377" y="3362402"/>
            <a:ext cx="663575" cy="265978"/>
          </a:xfrm>
          <a:prstGeom prst="rect">
            <a:avLst/>
          </a:prstGeom>
          <a:noFill/>
          <a:ln w="9525">
            <a:noFill/>
            <a:miter lim="800000"/>
            <a:headEnd/>
            <a:tailEnd/>
          </a:ln>
        </p:spPr>
        <p:txBody>
          <a:bodyPr lIns="95764" tIns="47883" rIns="95764" bIns="47883">
            <a:spAutoFit/>
          </a:bodyPr>
          <a:lstStyle/>
          <a:p>
            <a:pPr defTabSz="957263">
              <a:spcBef>
                <a:spcPct val="50000"/>
              </a:spcBef>
            </a:pPr>
            <a:r>
              <a:rPr lang="en-GB" sz="1100" b="1" dirty="0" smtClean="0">
                <a:latin typeface="Arial" pitchFamily="34" charset="0"/>
              </a:rPr>
              <a:t>S22</a:t>
            </a:r>
            <a:endParaRPr lang="en-GB" sz="1100" b="1" dirty="0">
              <a:latin typeface="Arial" pitchFamily="34" charset="0"/>
            </a:endParaRPr>
          </a:p>
        </p:txBody>
      </p:sp>
      <p:sp>
        <p:nvSpPr>
          <p:cNvPr id="236" name="Rectangle 235"/>
          <p:cNvSpPr/>
          <p:nvPr/>
        </p:nvSpPr>
        <p:spPr>
          <a:xfrm>
            <a:off x="7131710" y="2742237"/>
            <a:ext cx="135145" cy="29329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7" name="Rectangle 236"/>
          <p:cNvSpPr/>
          <p:nvPr/>
        </p:nvSpPr>
        <p:spPr>
          <a:xfrm>
            <a:off x="7309441" y="2745112"/>
            <a:ext cx="434196" cy="29329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8" name="Rectangle 237"/>
          <p:cNvSpPr/>
          <p:nvPr/>
        </p:nvSpPr>
        <p:spPr>
          <a:xfrm>
            <a:off x="7783896" y="2727859"/>
            <a:ext cx="253042" cy="29329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9" name="Rectangle 238"/>
          <p:cNvSpPr/>
          <p:nvPr/>
        </p:nvSpPr>
        <p:spPr>
          <a:xfrm>
            <a:off x="8123196" y="2747987"/>
            <a:ext cx="232914" cy="29329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0" name="Rectangle 239"/>
          <p:cNvSpPr/>
          <p:nvPr/>
        </p:nvSpPr>
        <p:spPr>
          <a:xfrm>
            <a:off x="8062812" y="2791120"/>
            <a:ext cx="51759" cy="18978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1" name="TextBox 240"/>
          <p:cNvSpPr txBox="1"/>
          <p:nvPr/>
        </p:nvSpPr>
        <p:spPr>
          <a:xfrm rot="16200000">
            <a:off x="7735012" y="2259289"/>
            <a:ext cx="715993" cy="276999"/>
          </a:xfrm>
          <a:prstGeom prst="rect">
            <a:avLst/>
          </a:prstGeom>
          <a:noFill/>
        </p:spPr>
        <p:txBody>
          <a:bodyPr wrap="square" rtlCol="0">
            <a:spAutoFit/>
          </a:bodyPr>
          <a:lstStyle/>
          <a:p>
            <a:r>
              <a:rPr lang="en-GB" sz="1200" dirty="0" err="1" smtClean="0"/>
              <a:t>bpm</a:t>
            </a:r>
            <a:endParaRPr lang="en-GB" sz="1200" dirty="0"/>
          </a:p>
        </p:txBody>
      </p:sp>
      <p:sp>
        <p:nvSpPr>
          <p:cNvPr id="243" name="Rectangle 242"/>
          <p:cNvSpPr/>
          <p:nvPr/>
        </p:nvSpPr>
        <p:spPr>
          <a:xfrm>
            <a:off x="7070130" y="2803474"/>
            <a:ext cx="51759" cy="18978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4" name="Rectangle 243"/>
          <p:cNvSpPr/>
          <p:nvPr/>
        </p:nvSpPr>
        <p:spPr>
          <a:xfrm>
            <a:off x="7010389" y="2860132"/>
            <a:ext cx="1337094" cy="69011"/>
          </a:xfrm>
          <a:prstGeom prst="rect">
            <a:avLst/>
          </a:prstGeom>
          <a:solidFill>
            <a:srgbClr val="0070C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5" name="TextBox 244"/>
          <p:cNvSpPr txBox="1"/>
          <p:nvPr/>
        </p:nvSpPr>
        <p:spPr>
          <a:xfrm rot="16200000">
            <a:off x="6720865" y="2270477"/>
            <a:ext cx="715993" cy="276999"/>
          </a:xfrm>
          <a:prstGeom prst="rect">
            <a:avLst/>
          </a:prstGeom>
          <a:noFill/>
        </p:spPr>
        <p:txBody>
          <a:bodyPr wrap="square" rtlCol="0">
            <a:spAutoFit/>
          </a:bodyPr>
          <a:lstStyle/>
          <a:p>
            <a:r>
              <a:rPr lang="en-GB" sz="1200" dirty="0" err="1" smtClean="0"/>
              <a:t>bpm</a:t>
            </a:r>
            <a:endParaRPr lang="en-GB" sz="1200" dirty="0"/>
          </a:p>
        </p:txBody>
      </p:sp>
      <p:sp>
        <p:nvSpPr>
          <p:cNvPr id="247" name="Text Box 94"/>
          <p:cNvSpPr txBox="1">
            <a:spLocks noChangeArrowheads="1"/>
          </p:cNvSpPr>
          <p:nvPr/>
        </p:nvSpPr>
        <p:spPr bwMode="auto">
          <a:xfrm>
            <a:off x="6752977" y="2464763"/>
            <a:ext cx="682870" cy="298709"/>
          </a:xfrm>
          <a:prstGeom prst="rect">
            <a:avLst/>
          </a:prstGeom>
          <a:noFill/>
          <a:ln w="9525">
            <a:noFill/>
            <a:miter lim="800000"/>
            <a:headEnd/>
            <a:tailEnd/>
          </a:ln>
        </p:spPr>
        <p:txBody>
          <a:bodyPr>
            <a:spAutoFit/>
          </a:bodyPr>
          <a:lstStyle/>
          <a:p>
            <a:pPr marL="0" marR="0" lvl="0" indent="0" defTabSz="957263" eaLnBrk="1" fontAlgn="auto" latinLnBrk="0" hangingPunct="1">
              <a:lnSpc>
                <a:spcPct val="100000"/>
              </a:lnSpc>
              <a:spcBef>
                <a:spcPct val="50000"/>
              </a:spcBef>
              <a:spcAft>
                <a:spcPts val="0"/>
              </a:spcAft>
              <a:buClrTx/>
              <a:buSzTx/>
              <a:buFontTx/>
              <a:buNone/>
              <a:tabLst/>
              <a:defRPr/>
            </a:pPr>
            <a:r>
              <a:rPr kumimoji="0" lang="en-GB" sz="1300" b="1" i="0" u="none" strike="noStrike" kern="0" cap="none" spc="0" normalizeH="0" baseline="0" noProof="0" dirty="0" smtClean="0">
                <a:ln>
                  <a:noFill/>
                </a:ln>
                <a:solidFill>
                  <a:sysClr val="windowText" lastClr="000000"/>
                </a:solidFill>
                <a:effectLst/>
                <a:uLnTx/>
                <a:uFillTx/>
                <a:latin typeface="Arial" pitchFamily="34" charset="0"/>
              </a:rPr>
              <a:t>C</a:t>
            </a:r>
            <a:endParaRPr kumimoji="0" lang="en-GB" sz="1000" b="1" i="0" u="none" strike="noStrike" kern="0" cap="none" spc="0" normalizeH="0" baseline="0" noProof="0" dirty="0" smtClean="0">
              <a:ln>
                <a:noFill/>
              </a:ln>
              <a:solidFill>
                <a:sysClr val="windowText" lastClr="000000"/>
              </a:solidFill>
              <a:effectLst/>
              <a:uLnTx/>
              <a:uFillTx/>
              <a:latin typeface="Arial" pitchFamily="34" charset="0"/>
            </a:endParaRPr>
          </a:p>
        </p:txBody>
      </p:sp>
      <p:sp>
        <p:nvSpPr>
          <p:cNvPr id="249" name="Line 48"/>
          <p:cNvSpPr>
            <a:spLocks noChangeShapeType="1"/>
          </p:cNvSpPr>
          <p:nvPr/>
        </p:nvSpPr>
        <p:spPr bwMode="auto">
          <a:xfrm flipH="1">
            <a:off x="5572664" y="2707702"/>
            <a:ext cx="0" cy="1720346"/>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50" name="Rectangle 89"/>
          <p:cNvSpPr>
            <a:spLocks noChangeArrowheads="1"/>
          </p:cNvSpPr>
          <p:nvPr/>
        </p:nvSpPr>
        <p:spPr bwMode="auto">
          <a:xfrm>
            <a:off x="5743733" y="2785470"/>
            <a:ext cx="1037607" cy="232993"/>
          </a:xfrm>
          <a:prstGeom prst="rect">
            <a:avLst/>
          </a:prstGeom>
          <a:solidFill>
            <a:srgbClr val="FF00FF"/>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51" name="Text Box 90"/>
          <p:cNvSpPr txBox="1">
            <a:spLocks noChangeArrowheads="1"/>
          </p:cNvSpPr>
          <p:nvPr/>
        </p:nvSpPr>
        <p:spPr bwMode="auto">
          <a:xfrm>
            <a:off x="5956575" y="2577441"/>
            <a:ext cx="682870" cy="265851"/>
          </a:xfrm>
          <a:prstGeom prst="rect">
            <a:avLst/>
          </a:prstGeom>
          <a:noFill/>
          <a:ln w="9525">
            <a:noFill/>
            <a:miter lim="800000"/>
            <a:headEnd/>
            <a:tailEnd/>
          </a:ln>
        </p:spPr>
        <p:txBody>
          <a:bodyPr>
            <a:spAutoFit/>
          </a:bodyPr>
          <a:lstStyle/>
          <a:p>
            <a:pPr marL="0" marR="0" lvl="0" indent="0" defTabSz="957263" eaLnBrk="1" fontAlgn="auto" latinLnBrk="0" hangingPunct="1">
              <a:lnSpc>
                <a:spcPct val="100000"/>
              </a:lnSpc>
              <a:spcBef>
                <a:spcPct val="50000"/>
              </a:spcBef>
              <a:spcAft>
                <a:spcPts val="0"/>
              </a:spcAft>
              <a:buClrTx/>
              <a:buSzTx/>
              <a:buFontTx/>
              <a:buNone/>
              <a:tabLst/>
              <a:defRPr/>
            </a:pPr>
            <a:r>
              <a:rPr kumimoji="0" lang="en-GB" sz="1100" b="1" i="0" u="none" strike="noStrike" kern="0" cap="none" spc="0" normalizeH="0" baseline="0" noProof="0" smtClean="0">
                <a:ln>
                  <a:noFill/>
                </a:ln>
                <a:solidFill>
                  <a:sysClr val="windowText" lastClr="000000"/>
                </a:solidFill>
                <a:effectLst/>
                <a:uLnTx/>
                <a:uFillTx/>
                <a:latin typeface="Arial" pitchFamily="34" charset="0"/>
              </a:rPr>
              <a:t>ID </a:t>
            </a:r>
            <a:r>
              <a:rPr kumimoji="0" lang="en-GB" sz="900" b="1" i="0" u="none" strike="noStrike" kern="0" cap="none" spc="0" normalizeH="0" baseline="0" noProof="0" smtClean="0">
                <a:ln>
                  <a:noFill/>
                </a:ln>
                <a:solidFill>
                  <a:sysClr val="windowText" lastClr="000000"/>
                </a:solidFill>
                <a:effectLst/>
                <a:uLnTx/>
                <a:uFillTx/>
                <a:latin typeface="Arial" pitchFamily="34" charset="0"/>
              </a:rPr>
              <a:t>1.6 m</a:t>
            </a:r>
          </a:p>
        </p:txBody>
      </p:sp>
      <p:sp>
        <p:nvSpPr>
          <p:cNvPr id="252" name="Rectangle 92"/>
          <p:cNvSpPr>
            <a:spLocks noChangeArrowheads="1"/>
          </p:cNvSpPr>
          <p:nvPr/>
        </p:nvSpPr>
        <p:spPr bwMode="auto">
          <a:xfrm>
            <a:off x="5602565" y="2786472"/>
            <a:ext cx="88684" cy="241955"/>
          </a:xfrm>
          <a:prstGeom prst="rect">
            <a:avLst/>
          </a:prstGeom>
          <a:solidFill>
            <a:srgbClr val="BBE0E3"/>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53" name="Text Box 95"/>
          <p:cNvSpPr txBox="1">
            <a:spLocks noChangeArrowheads="1"/>
          </p:cNvSpPr>
          <p:nvPr/>
        </p:nvSpPr>
        <p:spPr bwMode="auto">
          <a:xfrm>
            <a:off x="5529758" y="2476976"/>
            <a:ext cx="682870" cy="298709"/>
          </a:xfrm>
          <a:prstGeom prst="rect">
            <a:avLst/>
          </a:prstGeom>
          <a:noFill/>
          <a:ln w="9525">
            <a:noFill/>
            <a:miter lim="800000"/>
            <a:headEnd/>
            <a:tailEnd/>
          </a:ln>
        </p:spPr>
        <p:txBody>
          <a:bodyPr>
            <a:spAutoFit/>
          </a:bodyPr>
          <a:lstStyle/>
          <a:p>
            <a:pPr marL="0" marR="0" lvl="0" indent="0" defTabSz="957263" eaLnBrk="1" fontAlgn="auto" latinLnBrk="0" hangingPunct="1">
              <a:lnSpc>
                <a:spcPct val="100000"/>
              </a:lnSpc>
              <a:spcBef>
                <a:spcPct val="50000"/>
              </a:spcBef>
              <a:spcAft>
                <a:spcPts val="0"/>
              </a:spcAft>
              <a:buClrTx/>
              <a:buSzTx/>
              <a:buFontTx/>
              <a:buNone/>
              <a:tabLst/>
              <a:defRPr/>
            </a:pPr>
            <a:r>
              <a:rPr kumimoji="0" lang="en-GB" sz="1300" b="1" i="0" u="none" strike="noStrike" kern="0" cap="none" spc="0" normalizeH="0" baseline="0" noProof="0" dirty="0" smtClean="0">
                <a:ln>
                  <a:noFill/>
                </a:ln>
                <a:solidFill>
                  <a:sysClr val="windowText" lastClr="000000"/>
                </a:solidFill>
                <a:effectLst/>
                <a:uLnTx/>
                <a:uFillTx/>
                <a:latin typeface="Arial" pitchFamily="34" charset="0"/>
              </a:rPr>
              <a:t>C</a:t>
            </a:r>
            <a:endParaRPr kumimoji="0" lang="en-GB" sz="1000" b="1" i="0" u="none" strike="noStrike" kern="0" cap="none" spc="0" normalizeH="0" baseline="0" noProof="0" dirty="0" smtClean="0">
              <a:ln>
                <a:noFill/>
              </a:ln>
              <a:solidFill>
                <a:sysClr val="windowText" lastClr="000000"/>
              </a:solidFill>
              <a:effectLst/>
              <a:uLnTx/>
              <a:uFillTx/>
              <a:latin typeface="Arial" pitchFamily="34" charset="0"/>
            </a:endParaRPr>
          </a:p>
        </p:txBody>
      </p:sp>
      <p:sp>
        <p:nvSpPr>
          <p:cNvPr id="254" name="Rectangle 91"/>
          <p:cNvSpPr>
            <a:spLocks noChangeArrowheads="1"/>
          </p:cNvSpPr>
          <p:nvPr/>
        </p:nvSpPr>
        <p:spPr bwMode="auto">
          <a:xfrm>
            <a:off x="6834652" y="2772252"/>
            <a:ext cx="88684" cy="241955"/>
          </a:xfrm>
          <a:prstGeom prst="rect">
            <a:avLst/>
          </a:prstGeom>
          <a:solidFill>
            <a:srgbClr val="BBE0E3"/>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55" name="Rectangle 254"/>
          <p:cNvSpPr/>
          <p:nvPr/>
        </p:nvSpPr>
        <p:spPr>
          <a:xfrm>
            <a:off x="5584155" y="2857256"/>
            <a:ext cx="1337094" cy="69011"/>
          </a:xfrm>
          <a:prstGeom prst="rect">
            <a:avLst/>
          </a:prstGeom>
          <a:solidFill>
            <a:srgbClr val="0070C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6" name="Line 46"/>
          <p:cNvSpPr>
            <a:spLocks noChangeShapeType="1"/>
          </p:cNvSpPr>
          <p:nvPr/>
        </p:nvSpPr>
        <p:spPr bwMode="auto">
          <a:xfrm flipH="1">
            <a:off x="6993911" y="1802651"/>
            <a:ext cx="0" cy="2134332"/>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59" name="Rectangle 258"/>
          <p:cNvSpPr/>
          <p:nvPr/>
        </p:nvSpPr>
        <p:spPr>
          <a:xfrm flipV="1">
            <a:off x="6902560" y="2861594"/>
            <a:ext cx="122127" cy="8382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2" name="Rectangle 88"/>
          <p:cNvSpPr>
            <a:spLocks noChangeArrowheads="1"/>
          </p:cNvSpPr>
          <p:nvPr/>
        </p:nvSpPr>
        <p:spPr bwMode="auto">
          <a:xfrm>
            <a:off x="2428415" y="2778003"/>
            <a:ext cx="1037607" cy="232993"/>
          </a:xfrm>
          <a:prstGeom prst="rect">
            <a:avLst/>
          </a:prstGeom>
          <a:solidFill>
            <a:srgbClr val="FF00FF"/>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63" name="Rectangle 91"/>
          <p:cNvSpPr>
            <a:spLocks noChangeArrowheads="1"/>
          </p:cNvSpPr>
          <p:nvPr/>
        </p:nvSpPr>
        <p:spPr bwMode="auto">
          <a:xfrm>
            <a:off x="3519233" y="2778003"/>
            <a:ext cx="88684" cy="241955"/>
          </a:xfrm>
          <a:prstGeom prst="rect">
            <a:avLst/>
          </a:prstGeom>
          <a:solidFill>
            <a:srgbClr val="BBE0E3"/>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64" name="Text Box 93"/>
          <p:cNvSpPr txBox="1">
            <a:spLocks noChangeArrowheads="1"/>
          </p:cNvSpPr>
          <p:nvPr/>
        </p:nvSpPr>
        <p:spPr bwMode="auto">
          <a:xfrm>
            <a:off x="2656038" y="2526355"/>
            <a:ext cx="682870" cy="265851"/>
          </a:xfrm>
          <a:prstGeom prst="rect">
            <a:avLst/>
          </a:prstGeom>
          <a:noFill/>
          <a:ln w="9525">
            <a:noFill/>
            <a:miter lim="800000"/>
            <a:headEnd/>
            <a:tailEnd/>
          </a:ln>
        </p:spPr>
        <p:txBody>
          <a:bodyPr>
            <a:spAutoFit/>
          </a:bodyPr>
          <a:lstStyle/>
          <a:p>
            <a:pPr marL="0" marR="0" lvl="0" indent="0" defTabSz="957263" eaLnBrk="1" fontAlgn="auto" latinLnBrk="0" hangingPunct="1">
              <a:lnSpc>
                <a:spcPct val="100000"/>
              </a:lnSpc>
              <a:spcBef>
                <a:spcPct val="50000"/>
              </a:spcBef>
              <a:spcAft>
                <a:spcPts val="0"/>
              </a:spcAft>
              <a:buClrTx/>
              <a:buSzTx/>
              <a:buFontTx/>
              <a:buNone/>
              <a:tabLst/>
              <a:defRPr/>
            </a:pPr>
            <a:r>
              <a:rPr kumimoji="0" lang="en-GB" sz="1100" b="1" i="0" u="none" strike="noStrike" kern="0" cap="none" spc="0" normalizeH="0" baseline="0" noProof="0" smtClean="0">
                <a:ln>
                  <a:noFill/>
                </a:ln>
                <a:solidFill>
                  <a:sysClr val="windowText" lastClr="000000"/>
                </a:solidFill>
                <a:effectLst/>
                <a:uLnTx/>
                <a:uFillTx/>
                <a:latin typeface="Arial" pitchFamily="34" charset="0"/>
              </a:rPr>
              <a:t>ID </a:t>
            </a:r>
            <a:r>
              <a:rPr kumimoji="0" lang="en-GB" sz="900" b="1" i="0" u="none" strike="noStrike" kern="0" cap="none" spc="0" normalizeH="0" baseline="0" noProof="0" smtClean="0">
                <a:ln>
                  <a:noFill/>
                </a:ln>
                <a:solidFill>
                  <a:sysClr val="windowText" lastClr="000000"/>
                </a:solidFill>
                <a:effectLst/>
                <a:uLnTx/>
                <a:uFillTx/>
                <a:latin typeface="Arial" pitchFamily="34" charset="0"/>
              </a:rPr>
              <a:t>1.6 m</a:t>
            </a:r>
          </a:p>
        </p:txBody>
      </p:sp>
      <p:sp>
        <p:nvSpPr>
          <p:cNvPr id="265" name="Text Box 94"/>
          <p:cNvSpPr txBox="1">
            <a:spLocks noChangeArrowheads="1"/>
          </p:cNvSpPr>
          <p:nvPr/>
        </p:nvSpPr>
        <p:spPr bwMode="auto">
          <a:xfrm>
            <a:off x="3420305" y="2453260"/>
            <a:ext cx="682870" cy="298709"/>
          </a:xfrm>
          <a:prstGeom prst="rect">
            <a:avLst/>
          </a:prstGeom>
          <a:noFill/>
          <a:ln w="9525">
            <a:noFill/>
            <a:miter lim="800000"/>
            <a:headEnd/>
            <a:tailEnd/>
          </a:ln>
        </p:spPr>
        <p:txBody>
          <a:bodyPr>
            <a:spAutoFit/>
          </a:bodyPr>
          <a:lstStyle/>
          <a:p>
            <a:pPr marL="0" marR="0" lvl="0" indent="0" defTabSz="957263" eaLnBrk="1" fontAlgn="auto" latinLnBrk="0" hangingPunct="1">
              <a:lnSpc>
                <a:spcPct val="100000"/>
              </a:lnSpc>
              <a:spcBef>
                <a:spcPct val="50000"/>
              </a:spcBef>
              <a:spcAft>
                <a:spcPts val="0"/>
              </a:spcAft>
              <a:buClrTx/>
              <a:buSzTx/>
              <a:buFontTx/>
              <a:buNone/>
              <a:tabLst/>
              <a:defRPr/>
            </a:pPr>
            <a:r>
              <a:rPr kumimoji="0" lang="en-GB" sz="1300" b="1" i="0" u="none" strike="noStrike" kern="0" cap="none" spc="0" normalizeH="0" baseline="0" noProof="0" dirty="0" smtClean="0">
                <a:ln>
                  <a:noFill/>
                </a:ln>
                <a:solidFill>
                  <a:sysClr val="windowText" lastClr="000000"/>
                </a:solidFill>
                <a:effectLst/>
                <a:uLnTx/>
                <a:uFillTx/>
                <a:latin typeface="Arial" pitchFamily="34" charset="0"/>
              </a:rPr>
              <a:t>C</a:t>
            </a:r>
            <a:endParaRPr kumimoji="0" lang="en-GB" sz="1000" b="1" i="0" u="none" strike="noStrike" kern="0" cap="none" spc="0" normalizeH="0" baseline="0" noProof="0" dirty="0" smtClean="0">
              <a:ln>
                <a:noFill/>
              </a:ln>
              <a:solidFill>
                <a:sysClr val="windowText" lastClr="000000"/>
              </a:solidFill>
              <a:effectLst/>
              <a:uLnTx/>
              <a:uFillTx/>
              <a:latin typeface="Arial" pitchFamily="34" charset="0"/>
            </a:endParaRPr>
          </a:p>
        </p:txBody>
      </p:sp>
      <p:sp>
        <p:nvSpPr>
          <p:cNvPr id="266" name="Rectangle 91"/>
          <p:cNvSpPr>
            <a:spLocks noChangeArrowheads="1"/>
          </p:cNvSpPr>
          <p:nvPr/>
        </p:nvSpPr>
        <p:spPr bwMode="auto">
          <a:xfrm>
            <a:off x="2290630" y="2766501"/>
            <a:ext cx="88684" cy="241955"/>
          </a:xfrm>
          <a:prstGeom prst="rect">
            <a:avLst/>
          </a:prstGeom>
          <a:solidFill>
            <a:srgbClr val="BBE0E3"/>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67" name="Text Box 94"/>
          <p:cNvSpPr txBox="1">
            <a:spLocks noChangeArrowheads="1"/>
          </p:cNvSpPr>
          <p:nvPr/>
        </p:nvSpPr>
        <p:spPr bwMode="auto">
          <a:xfrm>
            <a:off x="2183852" y="2467638"/>
            <a:ext cx="682870" cy="298709"/>
          </a:xfrm>
          <a:prstGeom prst="rect">
            <a:avLst/>
          </a:prstGeom>
          <a:noFill/>
          <a:ln w="9525">
            <a:noFill/>
            <a:miter lim="800000"/>
            <a:headEnd/>
            <a:tailEnd/>
          </a:ln>
        </p:spPr>
        <p:txBody>
          <a:bodyPr>
            <a:spAutoFit/>
          </a:bodyPr>
          <a:lstStyle/>
          <a:p>
            <a:pPr marL="0" marR="0" lvl="0" indent="0" defTabSz="957263" eaLnBrk="1" fontAlgn="auto" latinLnBrk="0" hangingPunct="1">
              <a:lnSpc>
                <a:spcPct val="100000"/>
              </a:lnSpc>
              <a:spcBef>
                <a:spcPct val="50000"/>
              </a:spcBef>
              <a:spcAft>
                <a:spcPts val="0"/>
              </a:spcAft>
              <a:buClrTx/>
              <a:buSzTx/>
              <a:buFontTx/>
              <a:buNone/>
              <a:tabLst/>
              <a:defRPr/>
            </a:pPr>
            <a:r>
              <a:rPr kumimoji="0" lang="en-GB" sz="1300" b="1" i="0" u="none" strike="noStrike" kern="0" cap="none" spc="0" normalizeH="0" baseline="0" noProof="0" dirty="0" smtClean="0">
                <a:ln>
                  <a:noFill/>
                </a:ln>
                <a:solidFill>
                  <a:sysClr val="windowText" lastClr="000000"/>
                </a:solidFill>
                <a:effectLst/>
                <a:uLnTx/>
                <a:uFillTx/>
                <a:latin typeface="Arial" pitchFamily="34" charset="0"/>
              </a:rPr>
              <a:t>C</a:t>
            </a:r>
            <a:endParaRPr kumimoji="0" lang="en-GB" sz="1000" b="1" i="0" u="none" strike="noStrike" kern="0" cap="none" spc="0" normalizeH="0" baseline="0" noProof="0" dirty="0" smtClean="0">
              <a:ln>
                <a:noFill/>
              </a:ln>
              <a:solidFill>
                <a:sysClr val="windowText" lastClr="000000"/>
              </a:solidFill>
              <a:effectLst/>
              <a:uLnTx/>
              <a:uFillTx/>
              <a:latin typeface="Arial" pitchFamily="34" charset="0"/>
            </a:endParaRPr>
          </a:p>
        </p:txBody>
      </p:sp>
      <p:sp>
        <p:nvSpPr>
          <p:cNvPr id="268" name="Rectangle 267"/>
          <p:cNvSpPr/>
          <p:nvPr/>
        </p:nvSpPr>
        <p:spPr>
          <a:xfrm>
            <a:off x="2274487" y="2860132"/>
            <a:ext cx="1337094" cy="69011"/>
          </a:xfrm>
          <a:prstGeom prst="rect">
            <a:avLst/>
          </a:prstGeom>
          <a:solidFill>
            <a:srgbClr val="0070C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1" name="Line 46"/>
          <p:cNvSpPr>
            <a:spLocks noChangeShapeType="1"/>
          </p:cNvSpPr>
          <p:nvPr/>
        </p:nvSpPr>
        <p:spPr bwMode="auto">
          <a:xfrm flipH="1">
            <a:off x="2210034" y="1806770"/>
            <a:ext cx="10050" cy="2172541"/>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72" name="Rectangle 271"/>
          <p:cNvSpPr/>
          <p:nvPr/>
        </p:nvSpPr>
        <p:spPr>
          <a:xfrm flipV="1">
            <a:off x="2179113" y="2854926"/>
            <a:ext cx="122127" cy="8382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5" name="Rectangle 274"/>
          <p:cNvSpPr/>
          <p:nvPr/>
        </p:nvSpPr>
        <p:spPr>
          <a:xfrm>
            <a:off x="4419589" y="2761314"/>
            <a:ext cx="434196" cy="29329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6" name="Rectangle 275"/>
          <p:cNvSpPr/>
          <p:nvPr/>
        </p:nvSpPr>
        <p:spPr>
          <a:xfrm>
            <a:off x="3674076" y="2873040"/>
            <a:ext cx="1631092" cy="57665"/>
          </a:xfrm>
          <a:prstGeom prst="rect">
            <a:avLst/>
          </a:prstGeom>
          <a:solidFill>
            <a:srgbClr val="0070C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7" name="TextBox 276"/>
          <p:cNvSpPr txBox="1"/>
          <p:nvPr/>
        </p:nvSpPr>
        <p:spPr>
          <a:xfrm>
            <a:off x="3540716" y="2461410"/>
            <a:ext cx="2070341" cy="276999"/>
          </a:xfrm>
          <a:prstGeom prst="rect">
            <a:avLst/>
          </a:prstGeom>
          <a:noFill/>
        </p:spPr>
        <p:txBody>
          <a:bodyPr wrap="square" rtlCol="0">
            <a:spAutoFit/>
          </a:bodyPr>
          <a:lstStyle/>
          <a:p>
            <a:pPr algn="ctr"/>
            <a:r>
              <a:rPr lang="en-GB" sz="1200" b="1" dirty="0" smtClean="0"/>
              <a:t>Mini beta test</a:t>
            </a:r>
            <a:endParaRPr lang="en-GB" sz="1200" b="1" dirty="0"/>
          </a:p>
        </p:txBody>
      </p:sp>
      <p:sp>
        <p:nvSpPr>
          <p:cNvPr id="278" name="Rectangle 277"/>
          <p:cNvSpPr/>
          <p:nvPr/>
        </p:nvSpPr>
        <p:spPr>
          <a:xfrm>
            <a:off x="5314950" y="2868379"/>
            <a:ext cx="192044" cy="66753"/>
          </a:xfrm>
          <a:prstGeom prst="rect">
            <a:avLst/>
          </a:prstGeom>
          <a:solidFill>
            <a:srgbClr val="0070C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1" name="Rectangle 280"/>
          <p:cNvSpPr/>
          <p:nvPr/>
        </p:nvSpPr>
        <p:spPr>
          <a:xfrm flipV="1">
            <a:off x="3657393" y="2864802"/>
            <a:ext cx="122127" cy="8382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2" name="Rectangle 281"/>
          <p:cNvSpPr/>
          <p:nvPr/>
        </p:nvSpPr>
        <p:spPr>
          <a:xfrm flipV="1">
            <a:off x="5440473" y="2869409"/>
            <a:ext cx="122127" cy="8382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4" name="Rectangle 283"/>
          <p:cNvSpPr/>
          <p:nvPr/>
        </p:nvSpPr>
        <p:spPr>
          <a:xfrm>
            <a:off x="4261864" y="2988044"/>
            <a:ext cx="708848" cy="261610"/>
          </a:xfrm>
          <a:prstGeom prst="rect">
            <a:avLst/>
          </a:prstGeom>
        </p:spPr>
        <p:txBody>
          <a:bodyPr wrap="none">
            <a:spAutoFit/>
          </a:bodyPr>
          <a:lstStyle/>
          <a:p>
            <a:pPr lvl="0" defTabSz="957263" fontAlgn="auto">
              <a:spcBef>
                <a:spcPts val="0"/>
              </a:spcBef>
              <a:spcAft>
                <a:spcPts val="0"/>
              </a:spcAft>
              <a:defRPr/>
            </a:pPr>
            <a:r>
              <a:rPr lang="en-GB" sz="1050" b="1" dirty="0" err="1" smtClean="0">
                <a:solidFill>
                  <a:srgbClr val="000000"/>
                </a:solidFill>
              </a:rPr>
              <a:t>QD_low</a:t>
            </a:r>
            <a:endParaRPr lang="en-GB" sz="1050" kern="0" dirty="0" smtClean="0">
              <a:solidFill>
                <a:sysClr val="windowText" lastClr="000000"/>
              </a:solidFill>
              <a:latin typeface="Arial" pitchFamily="34" charset="0"/>
            </a:endParaRPr>
          </a:p>
        </p:txBody>
      </p:sp>
      <p:sp>
        <p:nvSpPr>
          <p:cNvPr id="289" name="Title 1"/>
          <p:cNvSpPr txBox="1">
            <a:spLocks/>
          </p:cNvSpPr>
          <p:nvPr/>
        </p:nvSpPr>
        <p:spPr>
          <a:xfrm>
            <a:off x="900000" y="0"/>
            <a:ext cx="6300000" cy="613426"/>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smtClean="0">
                <a:ln>
                  <a:noFill/>
                </a:ln>
                <a:solidFill>
                  <a:schemeClr val="bg1"/>
                </a:solidFill>
                <a:effectLst/>
                <a:uLnTx/>
                <a:uFillTx/>
                <a:latin typeface="+mj-lt"/>
                <a:ea typeface="+mj-ea"/>
                <a:cs typeface="+mj-cs"/>
              </a:rPr>
              <a:t>7 m ID straight Sections</a:t>
            </a:r>
            <a:endParaRPr kumimoji="0" lang="en-US" sz="2800" i="0" u="none" strike="noStrike" kern="0" cap="none" spc="0" normalizeH="0" baseline="0" noProof="0" dirty="0">
              <a:ln>
                <a:noFill/>
              </a:ln>
              <a:solidFill>
                <a:schemeClr val="bg1"/>
              </a:solidFill>
              <a:effectLst/>
              <a:uLnTx/>
              <a:uFillTx/>
              <a:latin typeface="+mj-lt"/>
              <a:ea typeface="+mj-ea"/>
              <a:cs typeface="+mj-cs"/>
            </a:endParaRPr>
          </a:p>
        </p:txBody>
      </p:sp>
      <p:sp>
        <p:nvSpPr>
          <p:cNvPr id="290" name="TextBox 289"/>
          <p:cNvSpPr txBox="1"/>
          <p:nvPr/>
        </p:nvSpPr>
        <p:spPr>
          <a:xfrm>
            <a:off x="404683" y="4757473"/>
            <a:ext cx="3344523" cy="1477328"/>
          </a:xfrm>
          <a:prstGeom prst="rect">
            <a:avLst/>
          </a:prstGeom>
          <a:noFill/>
        </p:spPr>
        <p:txBody>
          <a:bodyPr wrap="square" rtlCol="0">
            <a:spAutoFit/>
          </a:bodyPr>
          <a:lstStyle/>
          <a:p>
            <a:pPr marL="285750" indent="-285750">
              <a:buFont typeface="Arial"/>
              <a:buChar char="•"/>
            </a:pPr>
            <a:r>
              <a:rPr lang="en-US" dirty="0" smtClean="0">
                <a:latin typeface="+mn-lt"/>
              </a:rPr>
              <a:t>New girders</a:t>
            </a:r>
          </a:p>
          <a:p>
            <a:pPr marL="285750" indent="-285750">
              <a:buFont typeface="Arial"/>
              <a:buChar char="•"/>
            </a:pPr>
            <a:r>
              <a:rPr lang="en-US" dirty="0" smtClean="0">
                <a:latin typeface="+mn-lt"/>
              </a:rPr>
              <a:t>New quadrupoles</a:t>
            </a:r>
          </a:p>
          <a:p>
            <a:pPr marL="285750" indent="-285750">
              <a:buFont typeface="Arial"/>
              <a:buChar char="•"/>
            </a:pPr>
            <a:r>
              <a:rPr lang="en-US" dirty="0" smtClean="0">
                <a:latin typeface="+mn-lt"/>
              </a:rPr>
              <a:t>Individual power supplies</a:t>
            </a:r>
          </a:p>
          <a:p>
            <a:pPr marL="285750" indent="-285750">
              <a:buFont typeface="Arial"/>
              <a:buChar char="•"/>
            </a:pPr>
            <a:r>
              <a:rPr lang="en-US" dirty="0" smtClean="0">
                <a:latin typeface="+mn-lt"/>
              </a:rPr>
              <a:t>New vacuum chambers</a:t>
            </a:r>
          </a:p>
          <a:p>
            <a:pPr marL="285750" indent="-285750">
              <a:buFont typeface="Arial"/>
              <a:buChar char="•"/>
            </a:pPr>
            <a:r>
              <a:rPr lang="en-US" dirty="0" smtClean="0">
                <a:latin typeface="+mn-lt"/>
              </a:rPr>
              <a:t>1</a:t>
            </a:r>
            <a:r>
              <a:rPr lang="en-US" baseline="30000" dirty="0" smtClean="0">
                <a:latin typeface="+mn-lt"/>
              </a:rPr>
              <a:t>st</a:t>
            </a:r>
            <a:r>
              <a:rPr lang="en-US" dirty="0" smtClean="0">
                <a:latin typeface="+mn-lt"/>
              </a:rPr>
              <a:t> symmetry breaking</a:t>
            </a:r>
          </a:p>
        </p:txBody>
      </p:sp>
      <p:sp>
        <p:nvSpPr>
          <p:cNvPr id="291" name="TextBox 290"/>
          <p:cNvSpPr txBox="1"/>
          <p:nvPr/>
        </p:nvSpPr>
        <p:spPr>
          <a:xfrm>
            <a:off x="3953933" y="4806486"/>
            <a:ext cx="5190067" cy="1754326"/>
          </a:xfrm>
          <a:prstGeom prst="rect">
            <a:avLst/>
          </a:prstGeom>
          <a:noFill/>
        </p:spPr>
        <p:txBody>
          <a:bodyPr wrap="square" rtlCol="0">
            <a:spAutoFit/>
          </a:bodyPr>
          <a:lstStyle/>
          <a:p>
            <a:r>
              <a:rPr lang="en-US" u="sng" dirty="0" smtClean="0">
                <a:latin typeface="+mn-lt"/>
              </a:rPr>
              <a:t>Goal</a:t>
            </a:r>
            <a:r>
              <a:rPr lang="en-US" dirty="0" smtClean="0">
                <a:latin typeface="+mn-lt"/>
              </a:rPr>
              <a:t>:</a:t>
            </a:r>
          </a:p>
          <a:p>
            <a:pPr>
              <a:buFont typeface="Wingdings" pitchFamily="2" charset="2"/>
              <a:buChar char="Ø"/>
            </a:pPr>
            <a:r>
              <a:rPr lang="en-US" dirty="0" smtClean="0">
                <a:latin typeface="+mn-lt"/>
              </a:rPr>
              <a:t>Redistribute RF cavities to install </a:t>
            </a:r>
            <a:r>
              <a:rPr lang="en-US" dirty="0" err="1" smtClean="0">
                <a:latin typeface="+mn-lt"/>
              </a:rPr>
              <a:t>undulators</a:t>
            </a:r>
            <a:r>
              <a:rPr lang="en-US" dirty="0" smtClean="0">
                <a:latin typeface="+mn-lt"/>
              </a:rPr>
              <a:t> in the present dedicated </a:t>
            </a:r>
            <a:r>
              <a:rPr lang="en-US" dirty="0" err="1" smtClean="0">
                <a:latin typeface="+mn-lt"/>
              </a:rPr>
              <a:t>RFstraight</a:t>
            </a:r>
            <a:r>
              <a:rPr lang="en-US" dirty="0" smtClean="0">
                <a:latin typeface="+mn-lt"/>
              </a:rPr>
              <a:t> sections</a:t>
            </a:r>
            <a:br>
              <a:rPr lang="en-US" dirty="0" smtClean="0">
                <a:latin typeface="+mn-lt"/>
              </a:rPr>
            </a:br>
            <a:endParaRPr lang="en-US" dirty="0" smtClean="0">
              <a:latin typeface="+mn-lt"/>
            </a:endParaRPr>
          </a:p>
          <a:p>
            <a:pPr>
              <a:buFont typeface="Wingdings" pitchFamily="2" charset="2"/>
              <a:buChar char="Ø"/>
            </a:pPr>
            <a:r>
              <a:rPr lang="en-US" dirty="0" smtClean="0">
                <a:latin typeface="+mn-lt"/>
              </a:rPr>
              <a:t> Create 2 lower vertical beta points to reduce the in-vacuum </a:t>
            </a:r>
            <a:r>
              <a:rPr lang="en-US" dirty="0" err="1" smtClean="0">
                <a:latin typeface="+mn-lt"/>
              </a:rPr>
              <a:t>undulator</a:t>
            </a:r>
            <a:r>
              <a:rPr lang="en-US" dirty="0" smtClean="0">
                <a:latin typeface="+mn-lt"/>
              </a:rPr>
              <a:t> gap from 6 to 4 mm</a:t>
            </a:r>
            <a:endParaRPr lang="en-US"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9516" y="763326"/>
            <a:ext cx="8984974" cy="572493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Picture 7"/>
          <p:cNvPicPr>
            <a:picLocks noChangeAspect="1" noChangeArrowheads="1"/>
          </p:cNvPicPr>
          <p:nvPr/>
        </p:nvPicPr>
        <p:blipFill>
          <a:blip r:embed="rId2"/>
          <a:srcRect/>
          <a:stretch>
            <a:fillRect/>
          </a:stretch>
        </p:blipFill>
        <p:spPr bwMode="auto">
          <a:xfrm>
            <a:off x="103363" y="2356579"/>
            <a:ext cx="4818489" cy="3430802"/>
          </a:xfrm>
          <a:prstGeom prst="rect">
            <a:avLst/>
          </a:prstGeom>
          <a:noFill/>
          <a:ln w="9525" algn="ctr">
            <a:noFill/>
            <a:miter lim="800000"/>
            <a:headEnd/>
            <a:tailEnd/>
          </a:ln>
        </p:spPr>
      </p:pic>
      <p:sp>
        <p:nvSpPr>
          <p:cNvPr id="2" name="Title 1"/>
          <p:cNvSpPr>
            <a:spLocks noGrp="1"/>
          </p:cNvSpPr>
          <p:nvPr>
            <p:ph type="title"/>
          </p:nvPr>
        </p:nvSpPr>
        <p:spPr/>
        <p:txBody>
          <a:bodyPr/>
          <a:lstStyle/>
          <a:p>
            <a:pPr algn="ctr"/>
            <a:r>
              <a:rPr lang="en-US" b="0" dirty="0" smtClean="0"/>
              <a:t>6&amp;7 m straight sections</a:t>
            </a:r>
            <a:endParaRPr lang="en-US" b="0" dirty="0"/>
          </a:p>
        </p:txBody>
      </p:sp>
      <p:sp>
        <p:nvSpPr>
          <p:cNvPr id="4" name="Footer Placeholder 3"/>
          <p:cNvSpPr>
            <a:spLocks noGrp="1"/>
          </p:cNvSpPr>
          <p:nvPr>
            <p:ph type="ftr" sz="quarter" idx="11"/>
          </p:nvPr>
        </p:nvSpPr>
        <p:spPr/>
        <p:txBody>
          <a:bodyPr/>
          <a:lstStyle/>
          <a:p>
            <a:r>
              <a:rPr lang="en-GB" dirty="0" smtClean="0"/>
              <a:t>Upgrade and Performance of the ESRF -  </a:t>
            </a:r>
            <a:r>
              <a:rPr lang="en-GB" dirty="0" err="1" smtClean="0"/>
              <a:t>Revol</a:t>
            </a:r>
            <a:r>
              <a:rPr lang="en-GB" dirty="0" smtClean="0"/>
              <a:t> JL,  July 10th, 2012</a:t>
            </a:r>
            <a:endParaRPr lang="en-US" dirty="0" smtClean="0"/>
          </a:p>
        </p:txBody>
      </p:sp>
      <p:sp>
        <p:nvSpPr>
          <p:cNvPr id="5" name="Slide Number Placeholder 4"/>
          <p:cNvSpPr>
            <a:spLocks noGrp="1"/>
          </p:cNvSpPr>
          <p:nvPr>
            <p:ph type="sldNum" sz="quarter" idx="12"/>
          </p:nvPr>
        </p:nvSpPr>
        <p:spPr/>
        <p:txBody>
          <a:bodyPr/>
          <a:lstStyle/>
          <a:p>
            <a:fld id="{80D7CCB4-342F-F74A-97EE-0A8440D11E29}" type="slidenum">
              <a:rPr lang="en-US" smtClean="0"/>
              <a:pPr/>
              <a:t>12</a:t>
            </a:fld>
            <a:endParaRPr 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5376" y="3789185"/>
            <a:ext cx="6103212" cy="158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4" cstate="print"/>
          <a:srcRect l="5799"/>
          <a:stretch>
            <a:fillRect/>
          </a:stretch>
        </p:blipFill>
        <p:spPr bwMode="auto">
          <a:xfrm>
            <a:off x="5452765" y="2587980"/>
            <a:ext cx="1535599" cy="1126162"/>
          </a:xfrm>
          <a:prstGeom prst="rect">
            <a:avLst/>
          </a:prstGeom>
          <a:noFill/>
          <a:ln w="9525">
            <a:noFill/>
            <a:miter lim="800000"/>
            <a:headEnd/>
            <a:tailEnd/>
          </a:ln>
        </p:spPr>
      </p:pic>
      <p:sp>
        <p:nvSpPr>
          <p:cNvPr id="12" name="Text Box 73"/>
          <p:cNvSpPr txBox="1">
            <a:spLocks noChangeArrowheads="1"/>
          </p:cNvSpPr>
          <p:nvPr/>
        </p:nvSpPr>
        <p:spPr bwMode="auto">
          <a:xfrm>
            <a:off x="2515541" y="5268174"/>
            <a:ext cx="6326309" cy="1200329"/>
          </a:xfrm>
          <a:prstGeom prst="rect">
            <a:avLst/>
          </a:prstGeom>
          <a:noFill/>
          <a:ln w="9525" algn="ctr">
            <a:noFill/>
            <a:miter lim="800000"/>
            <a:headEnd/>
            <a:tailEnd/>
          </a:ln>
        </p:spPr>
        <p:txBody>
          <a:bodyPr wrap="square">
            <a:spAutoFit/>
          </a:bodyPr>
          <a:lstStyle/>
          <a:p>
            <a:pPr algn="l">
              <a:spcBef>
                <a:spcPct val="50000"/>
              </a:spcBef>
            </a:pPr>
            <a:r>
              <a:rPr lang="en-GB" sz="1800" b="1" dirty="0" smtClean="0">
                <a:solidFill>
                  <a:schemeClr val="accent2"/>
                </a:solidFill>
              </a:rPr>
              <a:t>First 7 m straight section next winter shutdown</a:t>
            </a:r>
          </a:p>
          <a:p>
            <a:pPr algn="l">
              <a:spcBef>
                <a:spcPct val="50000"/>
              </a:spcBef>
              <a:buFont typeface="Wingdings" pitchFamily="2" charset="2"/>
              <a:buChar char="Ø"/>
            </a:pPr>
            <a:r>
              <a:rPr lang="en-GB" sz="1800" b="1" dirty="0" smtClean="0">
                <a:solidFill>
                  <a:schemeClr val="accent2"/>
                </a:solidFill>
              </a:rPr>
              <a:t> Test of mini beta optics during first half 2013</a:t>
            </a:r>
            <a:endParaRPr lang="en-GB" b="1" dirty="0" smtClean="0">
              <a:solidFill>
                <a:schemeClr val="accent2"/>
              </a:solidFill>
            </a:endParaRPr>
          </a:p>
          <a:p>
            <a:pPr algn="l">
              <a:spcBef>
                <a:spcPct val="50000"/>
              </a:spcBef>
              <a:buFont typeface="Wingdings" pitchFamily="2" charset="2"/>
              <a:buChar char="Ø"/>
            </a:pPr>
            <a:r>
              <a:rPr lang="en-GB" sz="1800" b="1" dirty="0" smtClean="0">
                <a:solidFill>
                  <a:schemeClr val="accent2"/>
                </a:solidFill>
              </a:rPr>
              <a:t> Installation of the RF cavities during second half 2013</a:t>
            </a:r>
          </a:p>
        </p:txBody>
      </p:sp>
      <p:pic>
        <p:nvPicPr>
          <p:cNvPr id="14" name="Picture 13"/>
          <p:cNvPicPr>
            <a:picLocks noChangeAspect="1" noChangeArrowheads="1"/>
          </p:cNvPicPr>
          <p:nvPr/>
        </p:nvPicPr>
        <p:blipFill>
          <a:blip r:embed="rId5"/>
          <a:srcRect t="1003"/>
          <a:stretch>
            <a:fillRect/>
          </a:stretch>
        </p:blipFill>
        <p:spPr bwMode="auto">
          <a:xfrm rot="5400000">
            <a:off x="5042338" y="-1533518"/>
            <a:ext cx="1419157" cy="5809096"/>
          </a:xfrm>
          <a:prstGeom prst="rect">
            <a:avLst/>
          </a:prstGeom>
          <a:noFill/>
          <a:ln w="9525">
            <a:noFill/>
            <a:miter lim="800000"/>
            <a:headEnd/>
            <a:tailEnd/>
          </a:ln>
        </p:spPr>
      </p:pic>
      <p:sp>
        <p:nvSpPr>
          <p:cNvPr id="15" name="Text Box 9"/>
          <p:cNvSpPr txBox="1">
            <a:spLocks noChangeArrowheads="1"/>
          </p:cNvSpPr>
          <p:nvPr/>
        </p:nvSpPr>
        <p:spPr bwMode="auto">
          <a:xfrm>
            <a:off x="4087659" y="580200"/>
            <a:ext cx="3921815" cy="369332"/>
          </a:xfrm>
          <a:prstGeom prst="rect">
            <a:avLst/>
          </a:prstGeom>
          <a:noFill/>
          <a:ln w="9525" algn="ctr">
            <a:noFill/>
            <a:miter lim="800000"/>
            <a:headEnd/>
            <a:tailEnd/>
          </a:ln>
        </p:spPr>
        <p:txBody>
          <a:bodyPr wrap="square">
            <a:spAutoFit/>
          </a:bodyPr>
          <a:lstStyle/>
          <a:p>
            <a:pPr algn="ctr">
              <a:spcBef>
                <a:spcPct val="50000"/>
              </a:spcBef>
            </a:pPr>
            <a:r>
              <a:rPr lang="en-GB" i="1" dirty="0" smtClean="0"/>
              <a:t>5 metre standard Section</a:t>
            </a:r>
            <a:endParaRPr lang="en-GB" i="1" dirty="0"/>
          </a:p>
        </p:txBody>
      </p:sp>
      <p:sp>
        <p:nvSpPr>
          <p:cNvPr id="16" name="Text Box 10"/>
          <p:cNvSpPr txBox="1">
            <a:spLocks noChangeArrowheads="1"/>
          </p:cNvSpPr>
          <p:nvPr/>
        </p:nvSpPr>
        <p:spPr bwMode="auto">
          <a:xfrm rot="19794857">
            <a:off x="523845" y="3304603"/>
            <a:ext cx="3158906" cy="369332"/>
          </a:xfrm>
          <a:prstGeom prst="rect">
            <a:avLst/>
          </a:prstGeom>
          <a:noFill/>
          <a:ln w="9525" algn="ctr">
            <a:noFill/>
            <a:miter lim="800000"/>
            <a:headEnd/>
            <a:tailEnd/>
          </a:ln>
        </p:spPr>
        <p:txBody>
          <a:bodyPr wrap="square">
            <a:spAutoFit/>
          </a:bodyPr>
          <a:lstStyle/>
          <a:p>
            <a:pPr>
              <a:spcBef>
                <a:spcPct val="50000"/>
              </a:spcBef>
            </a:pPr>
            <a:r>
              <a:rPr lang="en-GB" dirty="0" smtClean="0"/>
              <a:t>6 metre Section (</a:t>
            </a:r>
            <a:r>
              <a:rPr lang="en-GB" i="1" dirty="0" smtClean="0"/>
              <a:t>6173 mm</a:t>
            </a:r>
            <a:r>
              <a:rPr lang="en-GB" dirty="0" smtClean="0"/>
              <a:t>)</a:t>
            </a:r>
            <a:endParaRPr lang="en-GB" dirty="0"/>
          </a:p>
        </p:txBody>
      </p:sp>
      <p:sp>
        <p:nvSpPr>
          <p:cNvPr id="18" name="Text Box 73"/>
          <p:cNvSpPr txBox="1">
            <a:spLocks noChangeArrowheads="1"/>
          </p:cNvSpPr>
          <p:nvPr/>
        </p:nvSpPr>
        <p:spPr bwMode="auto">
          <a:xfrm>
            <a:off x="170355" y="1780047"/>
            <a:ext cx="5785173" cy="646331"/>
          </a:xfrm>
          <a:prstGeom prst="rect">
            <a:avLst/>
          </a:prstGeom>
          <a:noFill/>
          <a:ln w="9525" algn="ctr">
            <a:noFill/>
            <a:miter lim="800000"/>
            <a:headEnd/>
            <a:tailEnd/>
          </a:ln>
        </p:spPr>
        <p:txBody>
          <a:bodyPr wrap="square">
            <a:spAutoFit/>
          </a:bodyPr>
          <a:lstStyle/>
          <a:p>
            <a:pPr algn="l">
              <a:spcBef>
                <a:spcPct val="50000"/>
              </a:spcBef>
            </a:pPr>
            <a:r>
              <a:rPr lang="en-GB" sz="1800" b="1" dirty="0" smtClean="0">
                <a:solidFill>
                  <a:schemeClr val="accent2"/>
                </a:solidFill>
              </a:rPr>
              <a:t>7 straight sections already converted to 6 metres</a:t>
            </a:r>
            <a:r>
              <a:rPr lang="en-GB" b="1" dirty="0" smtClean="0">
                <a:solidFill>
                  <a:schemeClr val="accent2"/>
                </a:solidFill>
              </a:rPr>
              <a:t/>
            </a:r>
            <a:br>
              <a:rPr lang="en-GB" b="1" dirty="0" smtClean="0">
                <a:solidFill>
                  <a:schemeClr val="accent2"/>
                </a:solidFill>
              </a:rPr>
            </a:br>
            <a:r>
              <a:rPr lang="en-GB" sz="1800" b="1" dirty="0" smtClean="0">
                <a:solidFill>
                  <a:schemeClr val="accent2"/>
                </a:solidFill>
              </a:rPr>
              <a:t>First larg</a:t>
            </a:r>
            <a:r>
              <a:rPr lang="en-GB" b="1" dirty="0" smtClean="0">
                <a:solidFill>
                  <a:schemeClr val="accent2"/>
                </a:solidFill>
              </a:rPr>
              <a:t>e canting installation  this summer</a:t>
            </a:r>
            <a:endParaRPr lang="en-GB" sz="1800" b="1" dirty="0" smtClean="0">
              <a:solidFill>
                <a:schemeClr val="accent2"/>
              </a:solidFill>
            </a:endParaRPr>
          </a:p>
        </p:txBody>
      </p:sp>
      <p:sp>
        <p:nvSpPr>
          <p:cNvPr id="17" name="Text Box 10"/>
          <p:cNvSpPr txBox="1">
            <a:spLocks noChangeArrowheads="1"/>
          </p:cNvSpPr>
          <p:nvPr/>
        </p:nvSpPr>
        <p:spPr bwMode="auto">
          <a:xfrm rot="21053768">
            <a:off x="4596237" y="3552417"/>
            <a:ext cx="3158906" cy="369332"/>
          </a:xfrm>
          <a:prstGeom prst="rect">
            <a:avLst/>
          </a:prstGeom>
          <a:noFill/>
          <a:ln w="9525" algn="ctr">
            <a:noFill/>
            <a:miter lim="800000"/>
            <a:headEnd/>
            <a:tailEnd/>
          </a:ln>
        </p:spPr>
        <p:txBody>
          <a:bodyPr wrap="square">
            <a:spAutoFit/>
          </a:bodyPr>
          <a:lstStyle/>
          <a:p>
            <a:pPr>
              <a:spcBef>
                <a:spcPct val="50000"/>
              </a:spcBef>
            </a:pPr>
            <a:r>
              <a:rPr lang="en-GB" dirty="0" smtClean="0"/>
              <a:t>7 metre Section</a:t>
            </a:r>
            <a:endParaRPr lang="en-GB" dirty="0"/>
          </a:p>
        </p:txBody>
      </p:sp>
    </p:spTree>
    <p:extLst>
      <p:ext uri="{BB962C8B-B14F-4D97-AF65-F5344CB8AC3E}">
        <p14:creationId xmlns:p14="http://schemas.microsoft.com/office/powerpoint/2010/main" val="35281182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2010-09-27_SYRF_Layout.jpg"/>
          <p:cNvPicPr>
            <a:picLocks noChangeAspect="1"/>
          </p:cNvPicPr>
          <p:nvPr/>
        </p:nvPicPr>
        <p:blipFill>
          <a:blip r:embed="rId2">
            <a:extLst>
              <a:ext uri="{28A0092B-C50C-407E-A947-70E740481C1C}">
                <a14:useLocalDpi xmlns:a14="http://schemas.microsoft.com/office/drawing/2010/main" val="0"/>
              </a:ext>
            </a:extLst>
          </a:blip>
          <a:srcRect l="22536" t="4533" r="7440" b="13152"/>
          <a:stretch>
            <a:fillRect/>
          </a:stretch>
        </p:blipFill>
        <p:spPr bwMode="auto">
          <a:xfrm>
            <a:off x="4261607" y="654342"/>
            <a:ext cx="4790114" cy="369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5"/>
          <p:cNvSpPr txBox="1">
            <a:spLocks noChangeArrowheads="1"/>
          </p:cNvSpPr>
          <p:nvPr/>
        </p:nvSpPr>
        <p:spPr bwMode="auto">
          <a:xfrm rot="1251333">
            <a:off x="8052104" y="2366513"/>
            <a:ext cx="1159126" cy="50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dirty="0">
                <a:solidFill>
                  <a:srgbClr val="FFFF00"/>
                </a:solidFill>
              </a:rPr>
              <a:t>SY: Booster Synchrotron</a:t>
            </a:r>
            <a:endParaRPr lang="en-GB" sz="1400" dirty="0">
              <a:solidFill>
                <a:srgbClr val="FFFF00"/>
              </a:solidFill>
            </a:endParaRPr>
          </a:p>
        </p:txBody>
      </p:sp>
      <p:sp>
        <p:nvSpPr>
          <p:cNvPr id="26628" name="TextBox 6"/>
          <p:cNvSpPr txBox="1">
            <a:spLocks noChangeArrowheads="1"/>
          </p:cNvSpPr>
          <p:nvPr/>
        </p:nvSpPr>
        <p:spPr bwMode="auto">
          <a:xfrm>
            <a:off x="7144505" y="3508388"/>
            <a:ext cx="18245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dirty="0"/>
              <a:t>75 kW </a:t>
            </a:r>
            <a:r>
              <a:rPr lang="en-US" sz="1400" dirty="0" smtClean="0"/>
              <a:t>tower of </a:t>
            </a:r>
            <a:br>
              <a:rPr lang="en-US" sz="1400" dirty="0" smtClean="0"/>
            </a:br>
            <a:r>
              <a:rPr lang="en-US" sz="1400" dirty="0" smtClean="0"/>
              <a:t>128 RF modules</a:t>
            </a:r>
            <a:endParaRPr lang="en-GB" sz="1400" dirty="0"/>
          </a:p>
        </p:txBody>
      </p:sp>
      <p:sp>
        <p:nvSpPr>
          <p:cNvPr id="44" name="TextBox 43"/>
          <p:cNvSpPr txBox="1"/>
          <p:nvPr/>
        </p:nvSpPr>
        <p:spPr>
          <a:xfrm>
            <a:off x="7790577" y="1760059"/>
            <a:ext cx="1078368" cy="582724"/>
          </a:xfrm>
          <a:prstGeom prst="rect">
            <a:avLst/>
          </a:prstGeom>
          <a:noFill/>
        </p:spPr>
        <p:txBody>
          <a:bodyPr>
            <a:spAutoFit/>
          </a:bodyPr>
          <a:lstStyle/>
          <a:p>
            <a:pPr fontAlgn="auto">
              <a:spcBef>
                <a:spcPts val="0"/>
              </a:spcBef>
              <a:spcAft>
                <a:spcPts val="0"/>
              </a:spcAft>
              <a:defRPr/>
            </a:pPr>
            <a:r>
              <a:rPr lang="en-US" sz="1100" dirty="0">
                <a:solidFill>
                  <a:schemeClr val="accent6">
                    <a:lumMod val="20000"/>
                    <a:lumOff val="80000"/>
                  </a:schemeClr>
                </a:solidFill>
                <a:latin typeface="+mn-lt"/>
                <a:ea typeface="+mn-ea"/>
              </a:rPr>
              <a:t>4 Waveguide switches to </a:t>
            </a:r>
          </a:p>
          <a:p>
            <a:pPr fontAlgn="auto">
              <a:spcBef>
                <a:spcPts val="0"/>
              </a:spcBef>
              <a:spcAft>
                <a:spcPts val="0"/>
              </a:spcAft>
              <a:defRPr/>
            </a:pPr>
            <a:r>
              <a:rPr lang="en-US" sz="1100" dirty="0">
                <a:solidFill>
                  <a:schemeClr val="accent6">
                    <a:lumMod val="20000"/>
                    <a:lumOff val="80000"/>
                  </a:schemeClr>
                </a:solidFill>
                <a:latin typeface="+mn-lt"/>
                <a:ea typeface="+mn-ea"/>
              </a:rPr>
              <a:t>4 water loads</a:t>
            </a:r>
            <a:endParaRPr lang="en-GB" sz="1100" dirty="0">
              <a:solidFill>
                <a:schemeClr val="accent6">
                  <a:lumMod val="20000"/>
                  <a:lumOff val="80000"/>
                </a:schemeClr>
              </a:solidFill>
              <a:latin typeface="+mn-lt"/>
              <a:ea typeface="+mn-ea"/>
            </a:endParaRPr>
          </a:p>
        </p:txBody>
      </p:sp>
      <p:cxnSp>
        <p:nvCxnSpPr>
          <p:cNvPr id="46" name="Straight Connector 45"/>
          <p:cNvCxnSpPr>
            <a:endCxn id="44" idx="1"/>
          </p:cNvCxnSpPr>
          <p:nvPr/>
        </p:nvCxnSpPr>
        <p:spPr>
          <a:xfrm>
            <a:off x="7360654" y="2033385"/>
            <a:ext cx="429922" cy="18035"/>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6641" name="TextBox 48"/>
          <p:cNvSpPr txBox="1">
            <a:spLocks noChangeArrowheads="1"/>
          </p:cNvSpPr>
          <p:nvPr/>
        </p:nvSpPr>
        <p:spPr bwMode="auto">
          <a:xfrm>
            <a:off x="7508147" y="768447"/>
            <a:ext cx="1325459"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100" dirty="0"/>
              <a:t>2 five-cell cavities </a:t>
            </a:r>
          </a:p>
          <a:p>
            <a:pPr eaLnBrk="1" hangingPunct="1"/>
            <a:r>
              <a:rPr lang="en-US" sz="1100" dirty="0"/>
              <a:t>x 2 couplers</a:t>
            </a:r>
            <a:endParaRPr lang="en-GB" sz="1100" dirty="0"/>
          </a:p>
        </p:txBody>
      </p:sp>
      <p:sp>
        <p:nvSpPr>
          <p:cNvPr id="6" name="Title 5"/>
          <p:cNvSpPr>
            <a:spLocks noGrp="1"/>
          </p:cNvSpPr>
          <p:nvPr>
            <p:ph type="title"/>
          </p:nvPr>
        </p:nvSpPr>
        <p:spPr>
          <a:xfrm>
            <a:off x="1422000" y="0"/>
            <a:ext cx="6300000" cy="613426"/>
          </a:xfrm>
        </p:spPr>
        <p:txBody>
          <a:bodyPr/>
          <a:lstStyle/>
          <a:p>
            <a:pPr algn="ctr"/>
            <a:r>
              <a:rPr lang="en-US" b="0" dirty="0" smtClean="0"/>
              <a:t>Solid State RF transmitters</a:t>
            </a:r>
            <a:endParaRPr lang="en-US" b="0" dirty="0"/>
          </a:p>
        </p:txBody>
      </p:sp>
      <p:sp>
        <p:nvSpPr>
          <p:cNvPr id="21" name="Slide Number Placeholder 20"/>
          <p:cNvSpPr>
            <a:spLocks noGrp="1"/>
          </p:cNvSpPr>
          <p:nvPr>
            <p:ph type="sldNum" sz="quarter" idx="12"/>
          </p:nvPr>
        </p:nvSpPr>
        <p:spPr/>
        <p:txBody>
          <a:bodyPr/>
          <a:lstStyle/>
          <a:p>
            <a:fld id="{D9633DB7-5647-3B4F-B5F9-80803605DE38}" type="slidenum">
              <a:rPr lang="en-US" smtClean="0"/>
              <a:pPr/>
              <a:t>13</a:t>
            </a:fld>
            <a:endParaRPr lang="en-US"/>
          </a:p>
        </p:txBody>
      </p:sp>
      <p:pic>
        <p:nvPicPr>
          <p:cNvPr id="38" name="Picture 2" descr="C:\Users\jacob\Documents\WORKSHOPS\ESLS\2011\DSC_0152 Resized.jpg"/>
          <p:cNvPicPr>
            <a:picLocks noChangeAspect="1" noChangeArrowheads="1"/>
          </p:cNvPicPr>
          <p:nvPr/>
        </p:nvPicPr>
        <p:blipFill>
          <a:blip r:embed="rId3"/>
          <a:srcRect/>
          <a:stretch>
            <a:fillRect/>
          </a:stretch>
        </p:blipFill>
        <p:spPr bwMode="auto">
          <a:xfrm>
            <a:off x="151001" y="3246539"/>
            <a:ext cx="3961577" cy="3169650"/>
          </a:xfrm>
          <a:prstGeom prst="rect">
            <a:avLst/>
          </a:prstGeom>
          <a:noFill/>
          <a:ln w="9525">
            <a:noFill/>
            <a:miter lim="800000"/>
            <a:headEnd/>
            <a:tailEnd/>
          </a:ln>
        </p:spPr>
      </p:pic>
      <p:sp>
        <p:nvSpPr>
          <p:cNvPr id="39" name="TextBox 38"/>
          <p:cNvSpPr txBox="1"/>
          <p:nvPr/>
        </p:nvSpPr>
        <p:spPr>
          <a:xfrm>
            <a:off x="4331619" y="5229155"/>
            <a:ext cx="4592248" cy="1077218"/>
          </a:xfrm>
          <a:prstGeom prst="rect">
            <a:avLst/>
          </a:prstGeom>
          <a:noFill/>
        </p:spPr>
        <p:txBody>
          <a:bodyPr wrap="square" rtlCol="0">
            <a:spAutoFit/>
          </a:bodyPr>
          <a:lstStyle/>
          <a:p>
            <a:r>
              <a:rPr lang="en-GB" sz="1600" dirty="0" smtClean="0"/>
              <a:t>Replacing one 352.2 MHz 1.3 MW </a:t>
            </a:r>
            <a:br>
              <a:rPr lang="en-GB" sz="1600" dirty="0" smtClean="0"/>
            </a:br>
            <a:r>
              <a:rPr lang="en-GB" sz="1600" dirty="0" smtClean="0"/>
              <a:t>klystron booster transmitter </a:t>
            </a:r>
            <a:endParaRPr lang="en-GB" dirty="0" smtClean="0"/>
          </a:p>
          <a:p>
            <a:r>
              <a:rPr lang="en-GB" sz="1600" i="1" dirty="0" smtClean="0"/>
              <a:t>SYRF  now ready for </a:t>
            </a:r>
            <a:r>
              <a:rPr lang="en-GB" sz="1600" i="1" dirty="0" err="1" smtClean="0"/>
              <a:t>TopUp</a:t>
            </a:r>
            <a:r>
              <a:rPr lang="en-GB" sz="1600" i="1" dirty="0" smtClean="0"/>
              <a:t> operation, </a:t>
            </a:r>
            <a:br>
              <a:rPr lang="en-GB" sz="1600" i="1" dirty="0" smtClean="0"/>
            </a:br>
            <a:r>
              <a:rPr lang="en-GB" sz="1600" i="1" dirty="0" smtClean="0"/>
              <a:t>(Electrical power reduced from 1200 to 400 kW).</a:t>
            </a:r>
            <a:endParaRPr lang="en-GB" sz="1600" i="1" dirty="0"/>
          </a:p>
        </p:txBody>
      </p:sp>
      <p:sp>
        <p:nvSpPr>
          <p:cNvPr id="41" name="TextBox 40"/>
          <p:cNvSpPr txBox="1"/>
          <p:nvPr/>
        </p:nvSpPr>
        <p:spPr>
          <a:xfrm>
            <a:off x="155275" y="2182482"/>
            <a:ext cx="3329797" cy="923330"/>
          </a:xfrm>
          <a:prstGeom prst="rect">
            <a:avLst/>
          </a:prstGeom>
          <a:solidFill>
            <a:schemeClr val="bg2">
              <a:lumMod val="20000"/>
              <a:lumOff val="80000"/>
            </a:schemeClr>
          </a:solidFill>
          <a:ln>
            <a:noFill/>
          </a:ln>
        </p:spPr>
        <p:txBody>
          <a:bodyPr wrap="square" rtlCol="0">
            <a:spAutoFit/>
          </a:bodyPr>
          <a:lstStyle/>
          <a:p>
            <a:r>
              <a:rPr lang="en-GB" i="1" u="sng" dirty="0" smtClean="0"/>
              <a:t>Goal</a:t>
            </a:r>
            <a:r>
              <a:rPr lang="en-GB" dirty="0" smtClean="0"/>
              <a:t>: </a:t>
            </a:r>
            <a:br>
              <a:rPr lang="en-GB" dirty="0" smtClean="0"/>
            </a:br>
            <a:r>
              <a:rPr lang="en-GB" dirty="0" smtClean="0"/>
              <a:t>Prevent klystron obsolescence</a:t>
            </a:r>
          </a:p>
          <a:p>
            <a:r>
              <a:rPr lang="en-GB" dirty="0" smtClean="0"/>
              <a:t>Prepare future upgrades</a:t>
            </a:r>
            <a:endParaRPr lang="en-GB" dirty="0"/>
          </a:p>
        </p:txBody>
      </p:sp>
      <p:pic>
        <p:nvPicPr>
          <p:cNvPr id="42" name="Picture 20"/>
          <p:cNvPicPr>
            <a:picLocks noChangeAspect="1" noChangeArrowheads="1"/>
          </p:cNvPicPr>
          <p:nvPr/>
        </p:nvPicPr>
        <p:blipFill>
          <a:blip r:embed="rId4"/>
          <a:srcRect/>
          <a:stretch>
            <a:fillRect/>
          </a:stretch>
        </p:blipFill>
        <p:spPr bwMode="auto">
          <a:xfrm>
            <a:off x="163901" y="854015"/>
            <a:ext cx="2287599" cy="1157826"/>
          </a:xfrm>
          <a:prstGeom prst="rect">
            <a:avLst/>
          </a:prstGeom>
          <a:noFill/>
          <a:ln w="9525">
            <a:noFill/>
            <a:miter lim="800000"/>
            <a:headEnd/>
            <a:tailEnd/>
          </a:ln>
        </p:spPr>
      </p:pic>
      <p:sp>
        <p:nvSpPr>
          <p:cNvPr id="43" name="Text Box 72"/>
          <p:cNvSpPr txBox="1">
            <a:spLocks noChangeArrowheads="1"/>
          </p:cNvSpPr>
          <p:nvPr/>
        </p:nvSpPr>
        <p:spPr bwMode="auto">
          <a:xfrm>
            <a:off x="163933" y="691042"/>
            <a:ext cx="2518883" cy="369332"/>
          </a:xfrm>
          <a:prstGeom prst="rect">
            <a:avLst/>
          </a:prstGeom>
          <a:noFill/>
          <a:ln w="9525" algn="ctr">
            <a:noFill/>
            <a:miter lim="800000"/>
            <a:headEnd/>
            <a:tailEnd/>
          </a:ln>
        </p:spPr>
        <p:txBody>
          <a:bodyPr wrap="square">
            <a:spAutoFit/>
          </a:bodyPr>
          <a:lstStyle/>
          <a:p>
            <a:pPr algn="l">
              <a:spcBef>
                <a:spcPct val="50000"/>
              </a:spcBef>
            </a:pPr>
            <a:r>
              <a:rPr lang="fr-FR" i="1" dirty="0"/>
              <a:t>Klystrons </a:t>
            </a:r>
            <a:r>
              <a:rPr lang="fr-FR" i="1" dirty="0" err="1" smtClean="0"/>
              <a:t>at</a:t>
            </a:r>
            <a:r>
              <a:rPr lang="fr-FR" i="1" dirty="0" smtClean="0"/>
              <a:t> </a:t>
            </a:r>
            <a:r>
              <a:rPr lang="fr-FR" i="1" dirty="0"/>
              <a:t>l’ESRF</a:t>
            </a:r>
          </a:p>
        </p:txBody>
      </p:sp>
      <p:sp>
        <p:nvSpPr>
          <p:cNvPr id="45" name="Text Box 10"/>
          <p:cNvSpPr txBox="1">
            <a:spLocks noChangeArrowheads="1"/>
          </p:cNvSpPr>
          <p:nvPr/>
        </p:nvSpPr>
        <p:spPr bwMode="auto">
          <a:xfrm>
            <a:off x="618167" y="1877114"/>
            <a:ext cx="1684338" cy="244475"/>
          </a:xfrm>
          <a:prstGeom prst="rect">
            <a:avLst/>
          </a:prstGeom>
          <a:noFill/>
          <a:ln w="9525" algn="ctr">
            <a:noFill/>
            <a:miter lim="800000"/>
            <a:headEnd/>
            <a:tailEnd/>
          </a:ln>
          <a:effectLst/>
        </p:spPr>
        <p:txBody>
          <a:bodyPr>
            <a:spAutoFit/>
          </a:bodyPr>
          <a:lstStyle/>
          <a:p>
            <a:pPr>
              <a:spcBef>
                <a:spcPct val="50000"/>
              </a:spcBef>
            </a:pPr>
            <a:r>
              <a:rPr lang="en-GB" sz="1000" b="1" i="1" dirty="0"/>
              <a:t>1.3 MW -352MHz</a:t>
            </a:r>
          </a:p>
        </p:txBody>
      </p:sp>
      <p:sp>
        <p:nvSpPr>
          <p:cNvPr id="26629" name="TextBox 7"/>
          <p:cNvSpPr txBox="1">
            <a:spLocks noChangeArrowheads="1"/>
          </p:cNvSpPr>
          <p:nvPr/>
        </p:nvSpPr>
        <p:spPr bwMode="auto">
          <a:xfrm>
            <a:off x="4296452" y="4443340"/>
            <a:ext cx="53676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Booster RF : </a:t>
            </a:r>
            <a:r>
              <a:rPr lang="en-US" dirty="0" smtClean="0"/>
              <a:t/>
            </a:r>
            <a:br>
              <a:rPr lang="en-US" dirty="0" smtClean="0"/>
            </a:br>
            <a:r>
              <a:rPr lang="en-US" dirty="0" smtClean="0"/>
              <a:t>Four </a:t>
            </a:r>
            <a:r>
              <a:rPr lang="en-US" dirty="0"/>
              <a:t>150 kW </a:t>
            </a:r>
            <a:r>
              <a:rPr lang="en-US" dirty="0" smtClean="0"/>
              <a:t>amplifiers in operation</a:t>
            </a:r>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633DB7-5647-3B4F-B5F9-80803605DE38}" type="slidenum">
              <a:rPr lang="en-US" smtClean="0"/>
              <a:pPr/>
              <a:t>14</a:t>
            </a:fld>
            <a:endParaRPr lang="en-US"/>
          </a:p>
        </p:txBody>
      </p:sp>
      <p:pic>
        <p:nvPicPr>
          <p:cNvPr id="48" name="Picture 2" descr="wp13_5"/>
          <p:cNvPicPr>
            <a:picLocks noChangeAspect="1" noChangeArrowheads="1"/>
          </p:cNvPicPr>
          <p:nvPr/>
        </p:nvPicPr>
        <p:blipFill>
          <a:blip r:embed="rId2"/>
          <a:srcRect/>
          <a:stretch>
            <a:fillRect/>
          </a:stretch>
        </p:blipFill>
        <p:spPr bwMode="auto">
          <a:xfrm>
            <a:off x="205024" y="1046666"/>
            <a:ext cx="4378325" cy="4248150"/>
          </a:xfrm>
          <a:prstGeom prst="rect">
            <a:avLst/>
          </a:prstGeom>
          <a:noFill/>
          <a:ln w="9525">
            <a:noFill/>
            <a:miter lim="800000"/>
            <a:headEnd/>
            <a:tailEnd/>
          </a:ln>
        </p:spPr>
      </p:pic>
      <p:sp>
        <p:nvSpPr>
          <p:cNvPr id="49" name="Text Box 7"/>
          <p:cNvSpPr txBox="1">
            <a:spLocks noChangeArrowheads="1"/>
          </p:cNvSpPr>
          <p:nvPr/>
        </p:nvSpPr>
        <p:spPr bwMode="auto">
          <a:xfrm>
            <a:off x="133586" y="1045078"/>
            <a:ext cx="2232025" cy="1793875"/>
          </a:xfrm>
          <a:prstGeom prst="rect">
            <a:avLst/>
          </a:prstGeom>
          <a:noFill/>
          <a:ln w="9525">
            <a:noFill/>
            <a:miter lim="800000"/>
            <a:headEnd/>
            <a:tailEnd/>
          </a:ln>
        </p:spPr>
        <p:txBody>
          <a:bodyPr>
            <a:spAutoFit/>
          </a:bodyPr>
          <a:lstStyle/>
          <a:p>
            <a:pPr marL="85725" indent="-85725">
              <a:spcBef>
                <a:spcPct val="30000"/>
              </a:spcBef>
              <a:buFontTx/>
              <a:buChar char="•"/>
            </a:pPr>
            <a:r>
              <a:rPr lang="en-US" sz="1400" dirty="0">
                <a:solidFill>
                  <a:schemeClr val="bg1"/>
                </a:solidFill>
              </a:rPr>
              <a:t>9 MV with 12 to 18 cavities  (4.7 ± 0.4 M</a:t>
            </a:r>
            <a:r>
              <a:rPr lang="en-US" sz="1400" dirty="0">
                <a:solidFill>
                  <a:schemeClr val="bg1"/>
                </a:solidFill>
                <a:sym typeface="Symbol" pitchFamily="18" charset="2"/>
              </a:rPr>
              <a:t>)</a:t>
            </a:r>
            <a:endParaRPr lang="en-US" sz="1400" dirty="0">
              <a:solidFill>
                <a:schemeClr val="bg1"/>
              </a:solidFill>
            </a:endParaRPr>
          </a:p>
          <a:p>
            <a:pPr marL="85725" indent="-85725">
              <a:spcBef>
                <a:spcPct val="30000"/>
              </a:spcBef>
              <a:buFontTx/>
              <a:buChar char="•"/>
            </a:pPr>
            <a:r>
              <a:rPr lang="en-US" sz="1400" dirty="0">
                <a:solidFill>
                  <a:schemeClr val="bg1"/>
                </a:solidFill>
              </a:rPr>
              <a:t>Planned operation at 300 </a:t>
            </a:r>
            <a:r>
              <a:rPr lang="en-US" sz="1400" dirty="0" err="1">
                <a:solidFill>
                  <a:schemeClr val="bg1"/>
                </a:solidFill>
              </a:rPr>
              <a:t>mA</a:t>
            </a:r>
            <a:endParaRPr lang="en-US" sz="1400" dirty="0">
              <a:solidFill>
                <a:schemeClr val="bg1"/>
              </a:solidFill>
            </a:endParaRPr>
          </a:p>
          <a:p>
            <a:pPr marL="85725" indent="-85725">
              <a:spcBef>
                <a:spcPct val="30000"/>
              </a:spcBef>
              <a:buFontTx/>
              <a:buChar char="•"/>
            </a:pPr>
            <a:r>
              <a:rPr lang="en-US" sz="1400" dirty="0">
                <a:solidFill>
                  <a:schemeClr val="bg1"/>
                </a:solidFill>
              </a:rPr>
              <a:t>Power capability to sustain up to  500 </a:t>
            </a:r>
            <a:r>
              <a:rPr lang="en-US" sz="1400" dirty="0" err="1">
                <a:solidFill>
                  <a:schemeClr val="bg1"/>
                </a:solidFill>
              </a:rPr>
              <a:t>mA</a:t>
            </a:r>
            <a:endParaRPr lang="en-US" sz="1400" dirty="0">
              <a:solidFill>
                <a:schemeClr val="bg1"/>
              </a:solidFill>
            </a:endParaRPr>
          </a:p>
          <a:p>
            <a:pPr marL="85725" indent="-85725">
              <a:spcBef>
                <a:spcPct val="30000"/>
              </a:spcBef>
              <a:buFontTx/>
              <a:buChar char="•"/>
            </a:pPr>
            <a:r>
              <a:rPr lang="en-US" sz="1400" dirty="0">
                <a:solidFill>
                  <a:schemeClr val="bg1"/>
                </a:solidFill>
              </a:rPr>
              <a:t>No HOM up to 1 A</a:t>
            </a:r>
          </a:p>
        </p:txBody>
      </p:sp>
      <p:sp>
        <p:nvSpPr>
          <p:cNvPr id="50" name="Text Box 6"/>
          <p:cNvSpPr txBox="1">
            <a:spLocks noChangeArrowheads="1"/>
          </p:cNvSpPr>
          <p:nvPr/>
        </p:nvSpPr>
        <p:spPr bwMode="auto">
          <a:xfrm>
            <a:off x="2941874" y="1219703"/>
            <a:ext cx="1584325" cy="815975"/>
          </a:xfrm>
          <a:prstGeom prst="rect">
            <a:avLst/>
          </a:prstGeom>
          <a:noFill/>
          <a:ln w="9525">
            <a:noFill/>
            <a:miter lim="800000"/>
            <a:headEnd/>
            <a:tailEnd/>
          </a:ln>
        </p:spPr>
        <p:txBody>
          <a:bodyPr>
            <a:spAutoFit/>
          </a:bodyPr>
          <a:lstStyle/>
          <a:p>
            <a:pPr algn="ctr">
              <a:spcAft>
                <a:spcPts val="600"/>
              </a:spcAft>
            </a:pPr>
            <a:r>
              <a:rPr lang="en-US" sz="1400">
                <a:solidFill>
                  <a:srgbClr val="FF0000"/>
                </a:solidFill>
              </a:rPr>
              <a:t>HOM absorbers:</a:t>
            </a:r>
          </a:p>
          <a:p>
            <a:pPr algn="ctr">
              <a:spcAft>
                <a:spcPts val="600"/>
              </a:spcAft>
            </a:pPr>
            <a:r>
              <a:rPr lang="en-US" sz="1400">
                <a:solidFill>
                  <a:srgbClr val="FF0000"/>
                </a:solidFill>
              </a:rPr>
              <a:t>Ferrite loaded tapered ridges</a:t>
            </a:r>
          </a:p>
        </p:txBody>
      </p:sp>
      <p:sp>
        <p:nvSpPr>
          <p:cNvPr id="51" name="Text Box 6"/>
          <p:cNvSpPr txBox="1">
            <a:spLocks noChangeArrowheads="1"/>
          </p:cNvSpPr>
          <p:nvPr/>
        </p:nvSpPr>
        <p:spPr bwMode="auto">
          <a:xfrm>
            <a:off x="205024" y="4532816"/>
            <a:ext cx="3168650" cy="307777"/>
          </a:xfrm>
          <a:prstGeom prst="rect">
            <a:avLst/>
          </a:prstGeom>
          <a:noFill/>
          <a:ln w="9525">
            <a:noFill/>
            <a:miter lim="800000"/>
            <a:headEnd/>
            <a:tailEnd/>
          </a:ln>
        </p:spPr>
        <p:txBody>
          <a:bodyPr>
            <a:spAutoFit/>
          </a:bodyPr>
          <a:lstStyle/>
          <a:p>
            <a:pPr algn="ctr">
              <a:spcAft>
                <a:spcPts val="600"/>
              </a:spcAft>
            </a:pPr>
            <a:r>
              <a:rPr lang="en-US" sz="1400" b="1" dirty="0">
                <a:solidFill>
                  <a:srgbClr val="FFFF00"/>
                </a:solidFill>
              </a:rPr>
              <a:t>HOM dampers = ridge </a:t>
            </a:r>
            <a:r>
              <a:rPr lang="en-US" sz="1400" b="1" dirty="0" smtClean="0">
                <a:solidFill>
                  <a:srgbClr val="FFFF00"/>
                </a:solidFill>
              </a:rPr>
              <a:t>waveguides</a:t>
            </a:r>
            <a:endParaRPr lang="en-US" sz="1400" b="1" dirty="0">
              <a:solidFill>
                <a:srgbClr val="FFFF00"/>
              </a:solidFill>
            </a:endParaRPr>
          </a:p>
        </p:txBody>
      </p:sp>
      <p:cxnSp>
        <p:nvCxnSpPr>
          <p:cNvPr id="52" name="Straight Connector 51"/>
          <p:cNvCxnSpPr/>
          <p:nvPr/>
        </p:nvCxnSpPr>
        <p:spPr>
          <a:xfrm flipV="1">
            <a:off x="2797411" y="1508628"/>
            <a:ext cx="288925" cy="215900"/>
          </a:xfrm>
          <a:prstGeom prst="line">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flipH="1" flipV="1">
            <a:off x="1069418" y="4141497"/>
            <a:ext cx="503237" cy="73025"/>
          </a:xfrm>
          <a:prstGeom prst="line">
            <a:avLst/>
          </a:prstGeom>
          <a:ln w="1905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205024" y="5313866"/>
            <a:ext cx="4392612" cy="8143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spAutoFit/>
          </a:bodyPr>
          <a:lstStyle/>
          <a:p>
            <a:pPr fontAlgn="auto">
              <a:spcBef>
                <a:spcPts val="0"/>
              </a:spcBef>
              <a:spcAft>
                <a:spcPts val="600"/>
              </a:spcAft>
              <a:defRPr/>
            </a:pPr>
            <a:r>
              <a:rPr lang="en-US" sz="1400" i="1" dirty="0">
                <a:solidFill>
                  <a:srgbClr val="000099"/>
                </a:solidFill>
                <a:latin typeface="+mn-lt"/>
                <a:ea typeface="+mn-ea"/>
              </a:rPr>
              <a:t>Based on 500 MHz BESSY, MLS, ALBA design      [E. </a:t>
            </a:r>
            <a:r>
              <a:rPr lang="en-US" sz="1400" i="1" dirty="0" err="1">
                <a:solidFill>
                  <a:srgbClr val="000099"/>
                </a:solidFill>
                <a:latin typeface="+mn-lt"/>
                <a:ea typeface="+mn-ea"/>
              </a:rPr>
              <a:t>Weihreter</a:t>
            </a:r>
            <a:r>
              <a:rPr lang="en-US" sz="1400" i="1" dirty="0">
                <a:solidFill>
                  <a:srgbClr val="000099"/>
                </a:solidFill>
                <a:latin typeface="+mn-lt"/>
                <a:ea typeface="+mn-ea"/>
              </a:rPr>
              <a:t> et al.]</a:t>
            </a:r>
          </a:p>
          <a:p>
            <a:pPr fontAlgn="auto">
              <a:spcBef>
                <a:spcPts val="0"/>
              </a:spcBef>
              <a:spcAft>
                <a:spcPts val="600"/>
              </a:spcAft>
              <a:defRPr/>
            </a:pPr>
            <a:r>
              <a:rPr lang="en-US" sz="1400" i="1" dirty="0">
                <a:solidFill>
                  <a:srgbClr val="000099"/>
                </a:solidFill>
                <a:latin typeface="+mn-lt"/>
                <a:ea typeface="+mn-ea"/>
              </a:rPr>
              <a:t>ESRF 352.2 MHz design: several improvements</a:t>
            </a:r>
          </a:p>
        </p:txBody>
      </p:sp>
      <p:cxnSp>
        <p:nvCxnSpPr>
          <p:cNvPr id="61" name="Straight Connector 60"/>
          <p:cNvCxnSpPr/>
          <p:nvPr/>
        </p:nvCxnSpPr>
        <p:spPr>
          <a:xfrm flipV="1">
            <a:off x="3084749" y="4429628"/>
            <a:ext cx="288925" cy="144463"/>
          </a:xfrm>
          <a:prstGeom prst="line">
            <a:avLst/>
          </a:prstGeom>
          <a:ln w="1905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Title 61"/>
          <p:cNvSpPr>
            <a:spLocks noGrp="1"/>
          </p:cNvSpPr>
          <p:nvPr>
            <p:ph type="title"/>
          </p:nvPr>
        </p:nvSpPr>
        <p:spPr>
          <a:xfrm>
            <a:off x="723466" y="0"/>
            <a:ext cx="7697069" cy="613426"/>
          </a:xfrm>
        </p:spPr>
        <p:txBody>
          <a:bodyPr/>
          <a:lstStyle/>
          <a:p>
            <a:pPr algn="ctr"/>
            <a:r>
              <a:rPr lang="en-GB" b="0" dirty="0" smtClean="0"/>
              <a:t>Single cell NC HOM damped cavity</a:t>
            </a:r>
            <a:endParaRPr lang="en-GB" b="0" dirty="0"/>
          </a:p>
        </p:txBody>
      </p:sp>
      <p:sp>
        <p:nvSpPr>
          <p:cNvPr id="63" name="TextBox 62"/>
          <p:cNvSpPr txBox="1"/>
          <p:nvPr/>
        </p:nvSpPr>
        <p:spPr>
          <a:xfrm>
            <a:off x="1504058" y="4136163"/>
            <a:ext cx="1107996" cy="369332"/>
          </a:xfrm>
          <a:prstGeom prst="rect">
            <a:avLst/>
          </a:prstGeom>
          <a:noFill/>
        </p:spPr>
        <p:txBody>
          <a:bodyPr wrap="none" rtlCol="0">
            <a:spAutoFit/>
          </a:bodyPr>
          <a:lstStyle/>
          <a:p>
            <a:r>
              <a:rPr lang="en-GB" dirty="0" smtClean="0">
                <a:solidFill>
                  <a:schemeClr val="bg1"/>
                </a:solidFill>
              </a:rPr>
              <a:t>352 MHz</a:t>
            </a:r>
            <a:endParaRPr lang="en-GB" dirty="0">
              <a:solidFill>
                <a:schemeClr val="bg1"/>
              </a:solidFill>
            </a:endParaRPr>
          </a:p>
        </p:txBody>
      </p:sp>
      <p:pic>
        <p:nvPicPr>
          <p:cNvPr id="64" name="Picture 63" descr="C:\Users\jacob\Documents\WORKSHOPS\ESLS\2011\DSC_0140-4 - resized.jpg"/>
          <p:cNvPicPr>
            <a:picLocks noChangeAspect="1" noChangeArrowheads="1"/>
          </p:cNvPicPr>
          <p:nvPr/>
        </p:nvPicPr>
        <p:blipFill>
          <a:blip r:embed="rId3"/>
          <a:srcRect/>
          <a:stretch>
            <a:fillRect/>
          </a:stretch>
        </p:blipFill>
        <p:spPr bwMode="auto">
          <a:xfrm>
            <a:off x="4973860" y="2972691"/>
            <a:ext cx="3817802" cy="3292176"/>
          </a:xfrm>
          <a:prstGeom prst="rect">
            <a:avLst/>
          </a:prstGeom>
          <a:noFill/>
          <a:ln w="9525">
            <a:noFill/>
            <a:miter lim="800000"/>
            <a:headEnd/>
            <a:tailEnd/>
          </a:ln>
        </p:spPr>
      </p:pic>
      <p:sp>
        <p:nvSpPr>
          <p:cNvPr id="65" name="TextBox 64"/>
          <p:cNvSpPr txBox="1"/>
          <p:nvPr/>
        </p:nvSpPr>
        <p:spPr>
          <a:xfrm>
            <a:off x="5734228" y="2256089"/>
            <a:ext cx="2210862" cy="646331"/>
          </a:xfrm>
          <a:prstGeom prst="rect">
            <a:avLst/>
          </a:prstGeom>
          <a:noFill/>
        </p:spPr>
        <p:txBody>
          <a:bodyPr wrap="none" rtlCol="0">
            <a:spAutoFit/>
          </a:bodyPr>
          <a:lstStyle/>
          <a:p>
            <a:r>
              <a:rPr lang="en-GB" dirty="0" smtClean="0"/>
              <a:t>3 power prototypes </a:t>
            </a:r>
          </a:p>
          <a:p>
            <a:r>
              <a:rPr lang="en-GB" dirty="0" smtClean="0"/>
              <a:t>under test at ESRF</a:t>
            </a:r>
            <a:endParaRPr lang="en-GB" dirty="0"/>
          </a:p>
        </p:txBody>
      </p:sp>
      <p:sp>
        <p:nvSpPr>
          <p:cNvPr id="67" name="TextBox 66"/>
          <p:cNvSpPr txBox="1"/>
          <p:nvPr/>
        </p:nvSpPr>
        <p:spPr>
          <a:xfrm>
            <a:off x="5128928" y="909159"/>
            <a:ext cx="3329797" cy="1200329"/>
          </a:xfrm>
          <a:prstGeom prst="rect">
            <a:avLst/>
          </a:prstGeom>
          <a:solidFill>
            <a:schemeClr val="bg2">
              <a:lumMod val="20000"/>
              <a:lumOff val="80000"/>
            </a:schemeClr>
          </a:solidFill>
          <a:ln>
            <a:noFill/>
          </a:ln>
        </p:spPr>
        <p:txBody>
          <a:bodyPr wrap="square" rtlCol="0">
            <a:spAutoFit/>
          </a:bodyPr>
          <a:lstStyle/>
          <a:p>
            <a:r>
              <a:rPr lang="en-GB" i="1" u="sng" dirty="0" smtClean="0"/>
              <a:t>Goal</a:t>
            </a:r>
            <a:r>
              <a:rPr lang="en-GB" dirty="0" smtClean="0"/>
              <a:t>: </a:t>
            </a:r>
            <a:br>
              <a:rPr lang="en-GB" dirty="0" smtClean="0"/>
            </a:br>
            <a:r>
              <a:rPr lang="en-GB" dirty="0" smtClean="0"/>
              <a:t>RF distribution to create a new experimental station</a:t>
            </a:r>
          </a:p>
          <a:p>
            <a:r>
              <a:rPr lang="en-GB" dirty="0" smtClean="0"/>
              <a:t>Prepare future upgrades</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while preparing the upgrade…</a:t>
            </a:r>
            <a:endParaRPr lang="en-US" dirty="0"/>
          </a:p>
        </p:txBody>
      </p:sp>
      <p:sp>
        <p:nvSpPr>
          <p:cNvPr id="5" name="Slide Number Placeholder 4"/>
          <p:cNvSpPr>
            <a:spLocks noGrp="1"/>
          </p:cNvSpPr>
          <p:nvPr>
            <p:ph type="sldNum" sz="quarter" idx="12"/>
          </p:nvPr>
        </p:nvSpPr>
        <p:spPr/>
        <p:txBody>
          <a:bodyPr/>
          <a:lstStyle/>
          <a:p>
            <a:fld id="{80D7CCB4-342F-F74A-97EE-0A8440D11E29}" type="slidenum">
              <a:rPr lang="en-US" smtClean="0"/>
              <a:pPr/>
              <a:t>15</a:t>
            </a:fld>
            <a:endParaRPr lang="en-US"/>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t="5280"/>
          <a:stretch>
            <a:fillRect/>
          </a:stretch>
        </p:blipFill>
        <p:spPr bwMode="auto">
          <a:xfrm>
            <a:off x="909849" y="1471006"/>
            <a:ext cx="7178824" cy="500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947322" y="999419"/>
            <a:ext cx="5475730" cy="369332"/>
          </a:xfrm>
          <a:prstGeom prst="rect">
            <a:avLst/>
          </a:prstGeom>
          <a:noFill/>
        </p:spPr>
        <p:txBody>
          <a:bodyPr wrap="square" rtlCol="0">
            <a:spAutoFit/>
          </a:bodyPr>
          <a:lstStyle/>
          <a:p>
            <a:r>
              <a:rPr lang="en-US" dirty="0" smtClean="0"/>
              <a:t>The priority is still machine operation:</a:t>
            </a:r>
            <a:endParaRPr lang="en-US" dirty="0"/>
          </a:p>
        </p:txBody>
      </p:sp>
    </p:spTree>
    <p:extLst>
      <p:ext uri="{BB962C8B-B14F-4D97-AF65-F5344CB8AC3E}">
        <p14:creationId xmlns:p14="http://schemas.microsoft.com/office/powerpoint/2010/main" val="24046870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Rectangle 2"/>
          <p:cNvSpPr>
            <a:spLocks noChangeArrowheads="1"/>
          </p:cNvSpPr>
          <p:nvPr/>
        </p:nvSpPr>
        <p:spPr bwMode="auto">
          <a:xfrm>
            <a:off x="-398463" y="2382838"/>
            <a:ext cx="3840163" cy="1976437"/>
          </a:xfrm>
          <a:prstGeom prst="rect">
            <a:avLst/>
          </a:prstGeom>
          <a:noFill/>
          <a:ln w="0">
            <a:noFill/>
            <a:miter lim="800000"/>
            <a:headEnd/>
            <a:tailEnd/>
          </a:ln>
        </p:spPr>
        <p:txBody>
          <a:bodyPr>
            <a:spAutoFit/>
          </a:bodyPr>
          <a:lstStyle/>
          <a:p>
            <a:pPr marL="385763" indent="-385763">
              <a:lnSpc>
                <a:spcPct val="115000"/>
              </a:lnSpc>
              <a:spcBef>
                <a:spcPct val="50000"/>
              </a:spcBef>
              <a:defRPr/>
            </a:pPr>
            <a:r>
              <a:rPr lang="en-GB" sz="2400" dirty="0">
                <a:solidFill>
                  <a:schemeClr val="tx2">
                    <a:lumMod val="75000"/>
                  </a:schemeClr>
                </a:solidFill>
                <a:latin typeface="+mn-lt"/>
                <a:cs typeface="Times New Roman" pitchFamily="18" charset="0"/>
              </a:rPr>
              <a:t>	Availability (%) </a:t>
            </a:r>
          </a:p>
          <a:p>
            <a:pPr marL="385763" indent="-385763">
              <a:lnSpc>
                <a:spcPct val="75000"/>
              </a:lnSpc>
              <a:spcBef>
                <a:spcPct val="50000"/>
              </a:spcBef>
              <a:defRPr/>
            </a:pPr>
            <a:r>
              <a:rPr lang="en-GB" sz="2400" dirty="0">
                <a:solidFill>
                  <a:schemeClr val="tx2">
                    <a:lumMod val="75000"/>
                  </a:schemeClr>
                </a:solidFill>
                <a:latin typeface="+mn-lt"/>
                <a:cs typeface="Times New Roman" pitchFamily="18" charset="0"/>
              </a:rPr>
              <a:t>	Mean time between failures (hrs)</a:t>
            </a:r>
          </a:p>
          <a:p>
            <a:pPr marL="385763" indent="-385763">
              <a:lnSpc>
                <a:spcPct val="75000"/>
              </a:lnSpc>
              <a:spcBef>
                <a:spcPct val="50000"/>
              </a:spcBef>
              <a:defRPr/>
            </a:pPr>
            <a:r>
              <a:rPr lang="fr-FR" sz="2400" dirty="0">
                <a:solidFill>
                  <a:schemeClr val="tx2">
                    <a:lumMod val="75000"/>
                  </a:schemeClr>
                </a:solidFill>
                <a:latin typeface="+mn-lt"/>
                <a:cs typeface="Times New Roman" pitchFamily="18" charset="0"/>
              </a:rPr>
              <a:t>	</a:t>
            </a:r>
            <a:r>
              <a:rPr lang="fr-FR" sz="2400" dirty="0" err="1">
                <a:solidFill>
                  <a:schemeClr val="tx2">
                    <a:lumMod val="75000"/>
                  </a:schemeClr>
                </a:solidFill>
                <a:latin typeface="+mn-lt"/>
                <a:cs typeface="Times New Roman" pitchFamily="18" charset="0"/>
              </a:rPr>
              <a:t>Mean</a:t>
            </a:r>
            <a:r>
              <a:rPr lang="fr-FR" sz="2400" dirty="0">
                <a:solidFill>
                  <a:schemeClr val="tx2">
                    <a:lumMod val="75000"/>
                  </a:schemeClr>
                </a:solidFill>
                <a:latin typeface="+mn-lt"/>
                <a:cs typeface="Times New Roman" pitchFamily="18" charset="0"/>
              </a:rPr>
              <a:t> </a:t>
            </a:r>
            <a:r>
              <a:rPr lang="fr-FR" sz="2400" dirty="0" err="1">
                <a:solidFill>
                  <a:schemeClr val="tx2">
                    <a:lumMod val="75000"/>
                  </a:schemeClr>
                </a:solidFill>
                <a:latin typeface="+mn-lt"/>
                <a:cs typeface="Times New Roman" pitchFamily="18" charset="0"/>
              </a:rPr>
              <a:t>duration</a:t>
            </a:r>
            <a:r>
              <a:rPr lang="fr-FR" sz="2400" dirty="0">
                <a:solidFill>
                  <a:schemeClr val="tx2">
                    <a:lumMod val="75000"/>
                  </a:schemeClr>
                </a:solidFill>
                <a:latin typeface="+mn-lt"/>
                <a:cs typeface="Times New Roman" pitchFamily="18" charset="0"/>
              </a:rPr>
              <a:t> of a </a:t>
            </a:r>
            <a:r>
              <a:rPr lang="fr-FR" sz="2400" dirty="0" err="1">
                <a:solidFill>
                  <a:schemeClr val="tx2">
                    <a:lumMod val="75000"/>
                  </a:schemeClr>
                </a:solidFill>
                <a:latin typeface="+mn-lt"/>
                <a:cs typeface="Times New Roman" pitchFamily="18" charset="0"/>
              </a:rPr>
              <a:t>failure</a:t>
            </a:r>
            <a:r>
              <a:rPr lang="fr-FR" sz="2400" dirty="0">
                <a:solidFill>
                  <a:schemeClr val="tx2">
                    <a:lumMod val="75000"/>
                  </a:schemeClr>
                </a:solidFill>
                <a:latin typeface="+mn-lt"/>
                <a:cs typeface="Times New Roman" pitchFamily="18" charset="0"/>
              </a:rPr>
              <a:t> (</a:t>
            </a:r>
            <a:r>
              <a:rPr lang="fr-FR" sz="2400" dirty="0" err="1">
                <a:solidFill>
                  <a:schemeClr val="tx2">
                    <a:lumMod val="75000"/>
                  </a:schemeClr>
                </a:solidFill>
                <a:latin typeface="+mn-lt"/>
                <a:cs typeface="Times New Roman" pitchFamily="18" charset="0"/>
              </a:rPr>
              <a:t>hrs</a:t>
            </a:r>
            <a:r>
              <a:rPr lang="fr-FR" sz="2400" dirty="0">
                <a:solidFill>
                  <a:schemeClr val="tx2">
                    <a:lumMod val="75000"/>
                  </a:schemeClr>
                </a:solidFill>
                <a:latin typeface="+mn-lt"/>
                <a:cs typeface="Times New Roman" pitchFamily="18" charset="0"/>
              </a:rPr>
              <a:t>)</a:t>
            </a:r>
          </a:p>
        </p:txBody>
      </p:sp>
      <p:sp>
        <p:nvSpPr>
          <p:cNvPr id="134147" name="Rectangle 3"/>
          <p:cNvSpPr>
            <a:spLocks noChangeArrowheads="1"/>
          </p:cNvSpPr>
          <p:nvPr/>
        </p:nvSpPr>
        <p:spPr bwMode="auto">
          <a:xfrm>
            <a:off x="2844800" y="2460625"/>
            <a:ext cx="5426075" cy="1719263"/>
          </a:xfrm>
          <a:prstGeom prst="rect">
            <a:avLst/>
          </a:prstGeom>
          <a:noFill/>
          <a:ln w="0">
            <a:noFill/>
            <a:miter lim="800000"/>
            <a:headEnd/>
            <a:tailEnd/>
          </a:ln>
        </p:spPr>
        <p:txBody>
          <a:bodyPr>
            <a:spAutoFit/>
          </a:bodyPr>
          <a:lstStyle/>
          <a:p>
            <a:pPr marL="385763" indent="-385763">
              <a:lnSpc>
                <a:spcPct val="115000"/>
              </a:lnSpc>
              <a:spcBef>
                <a:spcPct val="50000"/>
              </a:spcBef>
            </a:pPr>
            <a:r>
              <a:rPr lang="fr-FR" sz="2400">
                <a:solidFill>
                  <a:srgbClr val="17375E"/>
                </a:solidFill>
                <a:latin typeface="Lucida Sans Unicode" pitchFamily="34" charset="0"/>
                <a:cs typeface="Times New Roman" pitchFamily="18" charset="0"/>
              </a:rPr>
              <a:t>   99.04    </a:t>
            </a:r>
            <a:r>
              <a:rPr lang="fr-FR" sz="2400">
                <a:solidFill>
                  <a:srgbClr val="18365E"/>
                </a:solidFill>
                <a:latin typeface="Lucida Sans Unicode" pitchFamily="34" charset="0"/>
                <a:cs typeface="Times New Roman" pitchFamily="18" charset="0"/>
              </a:rPr>
              <a:t>98.78</a:t>
            </a:r>
            <a:r>
              <a:rPr lang="fr-FR" sz="2400">
                <a:solidFill>
                  <a:srgbClr val="17375E"/>
                </a:solidFill>
                <a:latin typeface="Lucida Sans Unicode" pitchFamily="34" charset="0"/>
                <a:cs typeface="Times New Roman" pitchFamily="18" charset="0"/>
              </a:rPr>
              <a:t> 	</a:t>
            </a:r>
            <a:r>
              <a:rPr lang="fr-FR" sz="2400">
                <a:solidFill>
                  <a:srgbClr val="18365E"/>
                </a:solidFill>
                <a:latin typeface="Lucida Sans Unicode" pitchFamily="34" charset="0"/>
                <a:cs typeface="Times New Roman" pitchFamily="18" charset="0"/>
              </a:rPr>
              <a:t>98.91    98.34</a:t>
            </a:r>
          </a:p>
          <a:p>
            <a:pPr marL="385763" indent="-385763">
              <a:lnSpc>
                <a:spcPct val="115000"/>
              </a:lnSpc>
              <a:spcBef>
                <a:spcPct val="50000"/>
              </a:spcBef>
            </a:pPr>
            <a:r>
              <a:rPr lang="fr-FR" sz="2400">
                <a:solidFill>
                  <a:srgbClr val="17375E"/>
                </a:solidFill>
                <a:latin typeface="Lucida Sans Unicode" pitchFamily="34" charset="0"/>
                <a:cs typeface="Times New Roman" pitchFamily="18" charset="0"/>
              </a:rPr>
              <a:t>   75.80    67.50	</a:t>
            </a:r>
            <a:r>
              <a:rPr lang="fr-FR" sz="2400">
                <a:solidFill>
                  <a:srgbClr val="FF0000"/>
                </a:solidFill>
                <a:latin typeface="Lucida Sans Unicode" pitchFamily="34" charset="0"/>
                <a:cs typeface="Times New Roman" pitchFamily="18" charset="0"/>
              </a:rPr>
              <a:t>107.8    </a:t>
            </a:r>
            <a:r>
              <a:rPr lang="fr-FR" sz="2400">
                <a:solidFill>
                  <a:srgbClr val="18365E"/>
                </a:solidFill>
                <a:latin typeface="Lucida Sans Unicode" pitchFamily="34" charset="0"/>
                <a:cs typeface="Times New Roman" pitchFamily="18" charset="0"/>
              </a:rPr>
              <a:t>46</a:t>
            </a:r>
          </a:p>
          <a:p>
            <a:pPr marL="385763" indent="-385763">
              <a:lnSpc>
                <a:spcPct val="115000"/>
              </a:lnSpc>
              <a:spcBef>
                <a:spcPct val="50000"/>
              </a:spcBef>
            </a:pPr>
            <a:r>
              <a:rPr lang="fr-FR" sz="2400">
                <a:solidFill>
                  <a:srgbClr val="FF0000"/>
                </a:solidFill>
                <a:latin typeface="Lucida Sans Unicode" pitchFamily="34" charset="0"/>
                <a:cs typeface="Times New Roman" pitchFamily="18" charset="0"/>
              </a:rPr>
              <a:t>   </a:t>
            </a:r>
            <a:r>
              <a:rPr lang="fr-FR" sz="2400">
                <a:solidFill>
                  <a:srgbClr val="17375E"/>
                </a:solidFill>
                <a:latin typeface="Lucida Sans Unicode" pitchFamily="34" charset="0"/>
                <a:cs typeface="Times New Roman" pitchFamily="18" charset="0"/>
              </a:rPr>
              <a:t>0.73      0.82     </a:t>
            </a:r>
            <a:r>
              <a:rPr lang="fr-FR" sz="2400">
                <a:solidFill>
                  <a:srgbClr val="18365E"/>
                </a:solidFill>
                <a:latin typeface="Lucida Sans Unicode" pitchFamily="34" charset="0"/>
                <a:cs typeface="Times New Roman" pitchFamily="18" charset="0"/>
              </a:rPr>
              <a:t>1.18       0.76</a:t>
            </a:r>
          </a:p>
        </p:txBody>
      </p:sp>
      <p:sp>
        <p:nvSpPr>
          <p:cNvPr id="134148" name="Rectangle 4"/>
          <p:cNvSpPr>
            <a:spLocks noChangeArrowheads="1"/>
          </p:cNvSpPr>
          <p:nvPr/>
        </p:nvSpPr>
        <p:spPr bwMode="auto">
          <a:xfrm>
            <a:off x="3082925" y="1776413"/>
            <a:ext cx="5686425" cy="512762"/>
          </a:xfrm>
          <a:prstGeom prst="rect">
            <a:avLst/>
          </a:prstGeom>
          <a:noFill/>
          <a:ln w="0">
            <a:noFill/>
            <a:miter lim="800000"/>
            <a:headEnd/>
            <a:tailEnd/>
          </a:ln>
        </p:spPr>
        <p:txBody>
          <a:bodyPr>
            <a:spAutoFit/>
          </a:bodyPr>
          <a:lstStyle/>
          <a:p>
            <a:pPr marL="385763" indent="-385763">
              <a:lnSpc>
                <a:spcPct val="115000"/>
              </a:lnSpc>
              <a:spcBef>
                <a:spcPct val="50000"/>
              </a:spcBef>
            </a:pPr>
            <a:r>
              <a:rPr lang="fr-FR" sz="2400">
                <a:solidFill>
                  <a:srgbClr val="17375E"/>
                </a:solidFill>
                <a:latin typeface="Lucida Sans Unicode" pitchFamily="34" charset="0"/>
                <a:cs typeface="Times New Roman" pitchFamily="18" charset="0"/>
              </a:rPr>
              <a:t>2009	    2010    </a:t>
            </a:r>
            <a:r>
              <a:rPr lang="fr-FR" sz="2400">
                <a:solidFill>
                  <a:srgbClr val="18365E"/>
                </a:solidFill>
                <a:latin typeface="Lucida Sans Unicode" pitchFamily="34" charset="0"/>
                <a:cs typeface="Times New Roman" pitchFamily="18" charset="0"/>
              </a:rPr>
              <a:t>2011     2012</a:t>
            </a:r>
          </a:p>
        </p:txBody>
      </p:sp>
      <p:sp>
        <p:nvSpPr>
          <p:cNvPr id="11" name="Rectangle 2"/>
          <p:cNvSpPr>
            <a:spLocks noChangeArrowheads="1"/>
          </p:cNvSpPr>
          <p:nvPr/>
        </p:nvSpPr>
        <p:spPr bwMode="auto">
          <a:xfrm>
            <a:off x="155575" y="688975"/>
            <a:ext cx="8888413" cy="976313"/>
          </a:xfrm>
          <a:prstGeom prst="rect">
            <a:avLst/>
          </a:prstGeom>
          <a:solidFill>
            <a:schemeClr val="bg1"/>
          </a:solidFill>
          <a:ln>
            <a:headEnd/>
            <a:tailEnd/>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GB" sz="2800">
                <a:solidFill>
                  <a:srgbClr val="FF0000"/>
                </a:solidFill>
              </a:rPr>
              <a:t>Machine Statistics for 2009-2012</a:t>
            </a:r>
          </a:p>
          <a:p>
            <a:pPr algn="ctr">
              <a:defRPr/>
            </a:pPr>
            <a:r>
              <a:rPr lang="en-GB" sz="2800">
                <a:solidFill>
                  <a:srgbClr val="FF0000"/>
                </a:solidFill>
              </a:rPr>
              <a:t>ESRF: the most stable and bright SR source</a:t>
            </a:r>
          </a:p>
        </p:txBody>
      </p:sp>
      <p:sp>
        <p:nvSpPr>
          <p:cNvPr id="19461" name="Rectangle 10"/>
          <p:cNvSpPr>
            <a:spLocks noChangeArrowheads="1"/>
          </p:cNvSpPr>
          <p:nvPr/>
        </p:nvSpPr>
        <p:spPr bwMode="auto">
          <a:xfrm>
            <a:off x="341313" y="138113"/>
            <a:ext cx="5749925" cy="369887"/>
          </a:xfrm>
          <a:prstGeom prst="rect">
            <a:avLst/>
          </a:prstGeom>
          <a:noFill/>
          <a:ln w="9525">
            <a:noFill/>
            <a:miter lim="800000"/>
            <a:headEnd/>
            <a:tailEnd/>
          </a:ln>
        </p:spPr>
        <p:txBody>
          <a:bodyPr>
            <a:spAutoFit/>
          </a:bodyPr>
          <a:lstStyle/>
          <a:p>
            <a:pPr marL="1079500" lvl="1" indent="-503238" algn="ctr" defTabSz="1079500">
              <a:spcBef>
                <a:spcPct val="50000"/>
              </a:spcBef>
              <a:defRPr/>
            </a:pPr>
            <a:r>
              <a:rPr lang="en-US" dirty="0">
                <a:solidFill>
                  <a:schemeClr val="bg1"/>
                </a:solidFill>
                <a:latin typeface="+mn-lt"/>
              </a:rPr>
              <a:t>Operation: Accelerator and Source</a:t>
            </a:r>
          </a:p>
        </p:txBody>
      </p:sp>
      <p:grpSp>
        <p:nvGrpSpPr>
          <p:cNvPr id="2" name="Group 12"/>
          <p:cNvGrpSpPr>
            <a:grpSpLocks/>
          </p:cNvGrpSpPr>
          <p:nvPr/>
        </p:nvGrpSpPr>
        <p:grpSpPr bwMode="auto">
          <a:xfrm>
            <a:off x="7035800" y="4843463"/>
            <a:ext cx="2108200" cy="1612900"/>
            <a:chOff x="6727824" y="4597401"/>
            <a:chExt cx="2378076" cy="1882775"/>
          </a:xfrm>
        </p:grpSpPr>
        <p:sp>
          <p:nvSpPr>
            <p:cNvPr id="14" name="Rectangle 2"/>
            <p:cNvSpPr>
              <a:spLocks noChangeArrowheads="1"/>
            </p:cNvSpPr>
            <p:nvPr/>
          </p:nvSpPr>
          <p:spPr bwMode="auto">
            <a:xfrm>
              <a:off x="6727824" y="4597401"/>
              <a:ext cx="2378076" cy="487371"/>
            </a:xfrm>
            <a:prstGeom prst="rect">
              <a:avLst/>
            </a:prstGeom>
            <a:noFill/>
            <a:ln w="9525">
              <a:noFill/>
              <a:miter lim="800000"/>
              <a:headEnd/>
              <a:tailEnd/>
            </a:ln>
          </p:spPr>
          <p:txBody>
            <a:bodyPr anchor="ctr"/>
            <a:lstStyle/>
            <a:p>
              <a:pPr algn="ctr">
                <a:defRPr/>
              </a:pPr>
              <a:r>
                <a:rPr lang="en-US" sz="1400" dirty="0">
                  <a:solidFill>
                    <a:srgbClr val="002060"/>
                  </a:solidFill>
                  <a:latin typeface="+mn-lt"/>
                </a:rPr>
                <a:t>Accelerator and Source Division</a:t>
              </a:r>
            </a:p>
          </p:txBody>
        </p:sp>
        <p:pic>
          <p:nvPicPr>
            <p:cNvPr id="134157" name="Picture 3" descr="Crane.jpg"/>
            <p:cNvPicPr>
              <a:picLocks noChangeAspect="1"/>
            </p:cNvPicPr>
            <p:nvPr/>
          </p:nvPicPr>
          <p:blipFill>
            <a:blip r:embed="rId3"/>
            <a:srcRect/>
            <a:stretch>
              <a:fillRect/>
            </a:stretch>
          </p:blipFill>
          <p:spPr bwMode="auto">
            <a:xfrm>
              <a:off x="6845301" y="5097088"/>
              <a:ext cx="2120900" cy="1383088"/>
            </a:xfrm>
            <a:prstGeom prst="rect">
              <a:avLst/>
            </a:prstGeom>
            <a:noFill/>
            <a:ln w="9525">
              <a:noFill/>
              <a:miter lim="800000"/>
              <a:headEnd/>
              <a:tailEnd/>
            </a:ln>
          </p:spPr>
        </p:pic>
      </p:grpSp>
      <p:sp>
        <p:nvSpPr>
          <p:cNvPr id="134152" name="Oval 11"/>
          <p:cNvSpPr>
            <a:spLocks noChangeArrowheads="1"/>
          </p:cNvSpPr>
          <p:nvPr/>
        </p:nvSpPr>
        <p:spPr bwMode="auto">
          <a:xfrm>
            <a:off x="5481638" y="2924175"/>
            <a:ext cx="1284287" cy="790575"/>
          </a:xfrm>
          <a:prstGeom prst="ellipse">
            <a:avLst/>
          </a:prstGeom>
          <a:noFill/>
          <a:ln w="38100" algn="ctr">
            <a:solidFill>
              <a:srgbClr val="2E639E"/>
            </a:solidFill>
            <a:round/>
            <a:headEnd/>
            <a:tailEnd/>
          </a:ln>
        </p:spPr>
        <p:txBody>
          <a:bodyPr wrap="none" anchor="ctr"/>
          <a:lstStyle/>
          <a:p>
            <a:pPr algn="ctr"/>
            <a:endParaRPr lang="en-GB"/>
          </a:p>
        </p:txBody>
      </p:sp>
      <p:cxnSp>
        <p:nvCxnSpPr>
          <p:cNvPr id="134153" name="Straight Arrow Connector 18"/>
          <p:cNvCxnSpPr>
            <a:cxnSpLocks noChangeShapeType="1"/>
            <a:stCxn id="134152" idx="3"/>
          </p:cNvCxnSpPr>
          <p:nvPr/>
        </p:nvCxnSpPr>
        <p:spPr bwMode="auto">
          <a:xfrm flipH="1">
            <a:off x="3608388" y="3598863"/>
            <a:ext cx="2060575" cy="1303337"/>
          </a:xfrm>
          <a:prstGeom prst="straightConnector1">
            <a:avLst/>
          </a:prstGeom>
          <a:noFill/>
          <a:ln w="38100" algn="ctr">
            <a:solidFill>
              <a:srgbClr val="2E639E"/>
            </a:solidFill>
            <a:round/>
            <a:headEnd/>
            <a:tailEnd type="arrow" w="med" len="med"/>
          </a:ln>
        </p:spPr>
      </p:cxnSp>
      <p:sp>
        <p:nvSpPr>
          <p:cNvPr id="23" name="TextBox 22"/>
          <p:cNvSpPr txBox="1"/>
          <p:nvPr/>
        </p:nvSpPr>
        <p:spPr>
          <a:xfrm>
            <a:off x="657225" y="4670425"/>
            <a:ext cx="2873375" cy="523875"/>
          </a:xfrm>
          <a:prstGeom prst="rect">
            <a:avLst/>
          </a:prstGeom>
          <a:noFill/>
          <a:ln w="38100">
            <a:solidFill>
              <a:srgbClr val="2E639E"/>
            </a:solidFill>
          </a:ln>
        </p:spPr>
        <p:txBody>
          <a:bodyPr>
            <a:spAutoFit/>
          </a:bodyPr>
          <a:lstStyle/>
          <a:p>
            <a:pPr algn="ctr">
              <a:defRPr/>
            </a:pPr>
            <a:r>
              <a:rPr lang="en-GB" sz="2800" dirty="0">
                <a:solidFill>
                  <a:srgbClr val="FF0000"/>
                </a:solidFill>
                <a:latin typeface="+mn-lt"/>
              </a:rPr>
              <a:t>ESRF  Record</a:t>
            </a:r>
          </a:p>
        </p:txBody>
      </p:sp>
      <p:sp>
        <p:nvSpPr>
          <p:cNvPr id="134155" name="Text Box 15"/>
          <p:cNvSpPr txBox="1">
            <a:spLocks noChangeArrowheads="1"/>
          </p:cNvSpPr>
          <p:nvPr/>
        </p:nvSpPr>
        <p:spPr bwMode="auto">
          <a:xfrm>
            <a:off x="7577138" y="1868488"/>
            <a:ext cx="1382712" cy="274637"/>
          </a:xfrm>
          <a:prstGeom prst="rect">
            <a:avLst/>
          </a:prstGeom>
          <a:noFill/>
          <a:ln w="9525">
            <a:noFill/>
            <a:miter lim="800000"/>
            <a:headEnd/>
            <a:tailEnd/>
          </a:ln>
        </p:spPr>
        <p:txBody>
          <a:bodyPr>
            <a:spAutoFit/>
          </a:bodyPr>
          <a:lstStyle/>
          <a:p>
            <a:pPr algn="ctr">
              <a:spcBef>
                <a:spcPct val="50000"/>
              </a:spcBef>
            </a:pPr>
            <a:r>
              <a:rPr lang="fr-FR" sz="1200">
                <a:solidFill>
                  <a:srgbClr val="FF0000"/>
                </a:solidFill>
              </a:rPr>
              <a:t>( 4 weeks only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633DB7-5647-3B4F-B5F9-80803605DE38}" type="slidenum">
              <a:rPr lang="en-US" smtClean="0"/>
              <a:pPr/>
              <a:t>17</a:t>
            </a:fld>
            <a:endParaRPr lang="en-US"/>
          </a:p>
        </p:txBody>
      </p:sp>
      <p:graphicFrame>
        <p:nvGraphicFramePr>
          <p:cNvPr id="5" name="Group 521"/>
          <p:cNvGraphicFramePr>
            <a:graphicFrameLocks noGrp="1"/>
          </p:cNvGraphicFramePr>
          <p:nvPr/>
        </p:nvGraphicFramePr>
        <p:xfrm>
          <a:off x="295794" y="4327310"/>
          <a:ext cx="4121157" cy="2008507"/>
        </p:xfrm>
        <a:graphic>
          <a:graphicData uri="http://schemas.openxmlformats.org/drawingml/2006/table">
            <a:tbl>
              <a:tblPr/>
              <a:tblGrid>
                <a:gridCol w="2249024"/>
                <a:gridCol w="926214"/>
                <a:gridCol w="945919"/>
              </a:tblGrid>
              <a:tr h="5611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Times New Roman" pitchFamily="18" charset="0"/>
                          <a:cs typeface="Times New Roman" pitchFamily="18" charset="0"/>
                        </a:rPr>
                        <a:t>Energy</a:t>
                      </a:r>
                      <a:endParaRPr kumimoji="0" lang="en-GB" sz="2800" b="1" i="0" u="none" strike="noStrike" cap="none" normalizeH="0" baseline="0" dirty="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err="1" smtClean="0">
                          <a:ln>
                            <a:noFill/>
                          </a:ln>
                          <a:solidFill>
                            <a:schemeClr val="tx1"/>
                          </a:solidFill>
                          <a:effectLst/>
                          <a:latin typeface="Times New Roman" pitchFamily="18" charset="0"/>
                          <a:cs typeface="Times New Roman" pitchFamily="18" charset="0"/>
                        </a:rPr>
                        <a:t>GeV</a:t>
                      </a:r>
                      <a:endParaRPr kumimoji="0" lang="en-GB" sz="2800" b="1" i="0" u="none" strike="noStrike" cap="none" normalizeH="0" baseline="0" dirty="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Times New Roman" pitchFamily="18" charset="0"/>
                          <a:cs typeface="Times New Roman" pitchFamily="18" charset="0"/>
                        </a:rPr>
                        <a:t>6.04</a:t>
                      </a:r>
                      <a:endParaRPr kumimoji="0" lang="en-GB" sz="2800" b="1" i="0" u="none" strike="noStrike" cap="none" normalizeH="0" baseline="0" dirty="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5008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err="1" smtClean="0">
                          <a:ln>
                            <a:noFill/>
                          </a:ln>
                          <a:solidFill>
                            <a:schemeClr val="tx1"/>
                          </a:solidFill>
                          <a:effectLst/>
                          <a:latin typeface="Times New Roman" pitchFamily="18" charset="0"/>
                          <a:cs typeface="Times New Roman" pitchFamily="18" charset="0"/>
                        </a:rPr>
                        <a:t>Multibunch</a:t>
                      </a:r>
                      <a:r>
                        <a:rPr kumimoji="0" lang="en-GB" sz="1400" b="1" i="0" u="none" strike="noStrike" cap="none" normalizeH="0" baseline="0" dirty="0" smtClean="0">
                          <a:ln>
                            <a:noFill/>
                          </a:ln>
                          <a:solidFill>
                            <a:schemeClr val="tx1"/>
                          </a:solidFill>
                          <a:effectLst/>
                          <a:latin typeface="Times New Roman" pitchFamily="18" charset="0"/>
                          <a:cs typeface="Times New Roman" pitchFamily="18" charset="0"/>
                        </a:rPr>
                        <a:t> Current</a:t>
                      </a:r>
                      <a:br>
                        <a:rPr kumimoji="0" lang="en-GB" sz="14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en-GB" sz="1400" b="1" i="0" u="none" strike="noStrike" cap="none" normalizeH="0" baseline="0" dirty="0" smtClean="0">
                          <a:ln>
                            <a:noFill/>
                          </a:ln>
                          <a:solidFill>
                            <a:schemeClr val="tx1"/>
                          </a:solidFill>
                          <a:effectLst/>
                          <a:latin typeface="Times New Roman" pitchFamily="18" charset="0"/>
                          <a:cs typeface="Times New Roman" pitchFamily="18" charset="0"/>
                        </a:rPr>
                        <a:t>in 7/8+1</a:t>
                      </a:r>
                      <a:endParaRPr kumimoji="0" lang="en-GB" sz="2800" b="1" i="0" u="none" strike="noStrike" cap="none" normalizeH="0" baseline="0" dirty="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err="1" smtClean="0">
                          <a:ln>
                            <a:noFill/>
                          </a:ln>
                          <a:solidFill>
                            <a:schemeClr val="tx1"/>
                          </a:solidFill>
                          <a:effectLst/>
                          <a:latin typeface="Times New Roman" pitchFamily="18" charset="0"/>
                          <a:cs typeface="Times New Roman" pitchFamily="18" charset="0"/>
                        </a:rPr>
                        <a:t>mA</a:t>
                      </a:r>
                      <a:endParaRPr kumimoji="0" lang="en-GB" sz="2800" b="1" i="0" u="none" strike="noStrike" cap="none" normalizeH="0" baseline="0" dirty="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imes New Roman" pitchFamily="18" charset="0"/>
                          <a:cs typeface="Times New Roman" pitchFamily="18" charset="0"/>
                        </a:rPr>
                        <a:t>200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imes New Roman" pitchFamily="18" charset="0"/>
                          <a:cs typeface="Times New Roman" pitchFamily="18" charset="0"/>
                        </a:rPr>
                        <a:t>4 (single)</a:t>
                      </a: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8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Horizontal emittance</a:t>
                      </a:r>
                      <a:endParaRPr kumimoji="0" lang="en-GB" sz="2800" b="1" i="0" u="none" strike="noStrike" cap="none" normalizeH="0" baseline="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imes New Roman" pitchFamily="18" charset="0"/>
                          <a:cs typeface="Times New Roman" pitchFamily="18" charset="0"/>
                        </a:rPr>
                        <a:t>nm</a:t>
                      </a:r>
                      <a:endParaRPr kumimoji="0" lang="en-GB" sz="2800" b="1" i="0" u="none" strike="noStrike" cap="none" normalizeH="0" baseline="0" dirty="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en-GB" sz="2800" b="1" i="0" u="none" strike="noStrike" cap="none" normalizeH="0" baseline="0" dirty="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3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Vertical emittance</a:t>
                      </a:r>
                      <a:endParaRPr kumimoji="0" lang="en-GB" sz="1400" b="1" i="0" u="none" strike="noStrike" cap="none" normalizeH="0" baseline="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Times New Roman" pitchFamily="18" charset="0"/>
                          <a:cs typeface="Times New Roman" pitchFamily="18" charset="0"/>
                        </a:rPr>
                        <a:t>pm</a:t>
                      </a:r>
                      <a:endParaRPr kumimoji="0" lang="en-GB" sz="2800" b="1" i="0" u="none" strike="noStrike" cap="none" normalizeH="0" baseline="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Times New Roman" pitchFamily="18" charset="0"/>
                          <a:cs typeface="Times New Roman" pitchFamily="18" charset="0"/>
                        </a:rPr>
                        <a:t>3.5</a:t>
                      </a:r>
                      <a:endParaRPr kumimoji="0" lang="en-GB" sz="2800" b="1" i="0" u="none" strike="noStrike" cap="none" normalizeH="0" baseline="0" dirty="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6" name="Picture 675"/>
          <p:cNvPicPr>
            <a:picLocks noChangeAspect="1" noChangeArrowheads="1"/>
          </p:cNvPicPr>
          <p:nvPr/>
        </p:nvPicPr>
        <p:blipFill>
          <a:blip r:embed="rId2"/>
          <a:srcRect/>
          <a:stretch>
            <a:fillRect/>
          </a:stretch>
        </p:blipFill>
        <p:spPr bwMode="auto">
          <a:xfrm>
            <a:off x="3373591" y="664292"/>
            <a:ext cx="5475288" cy="3594100"/>
          </a:xfrm>
          <a:prstGeom prst="rect">
            <a:avLst/>
          </a:prstGeom>
          <a:noFill/>
          <a:ln w="9525">
            <a:noFill/>
            <a:miter lim="800000"/>
            <a:headEnd/>
            <a:tailEnd/>
          </a:ln>
        </p:spPr>
      </p:pic>
      <p:sp>
        <p:nvSpPr>
          <p:cNvPr id="8" name="TextBox 5"/>
          <p:cNvSpPr txBox="1">
            <a:spLocks noChangeArrowheads="1"/>
          </p:cNvSpPr>
          <p:nvPr/>
        </p:nvSpPr>
        <p:spPr bwMode="auto">
          <a:xfrm>
            <a:off x="6115050" y="5086350"/>
            <a:ext cx="2552700" cy="923330"/>
          </a:xfrm>
          <a:prstGeom prst="rect">
            <a:avLst/>
          </a:prstGeom>
          <a:noFill/>
          <a:ln w="9525">
            <a:noFill/>
            <a:miter lim="800000"/>
            <a:headEnd/>
            <a:tailEnd/>
          </a:ln>
        </p:spPr>
        <p:txBody>
          <a:bodyPr>
            <a:spAutoFit/>
          </a:bodyPr>
          <a:lstStyle/>
          <a:p>
            <a:r>
              <a:rPr lang="en-US" sz="1800" smtClean="0"/>
              <a:t>91 % of Beamtime available for Timing Experiments</a:t>
            </a:r>
            <a:endParaRPr lang="en-US" sz="1800"/>
          </a:p>
        </p:txBody>
      </p:sp>
      <p:sp>
        <p:nvSpPr>
          <p:cNvPr id="9" name="Rectangle 6"/>
          <p:cNvSpPr>
            <a:spLocks noChangeArrowheads="1"/>
          </p:cNvSpPr>
          <p:nvPr/>
        </p:nvSpPr>
        <p:spPr bwMode="auto">
          <a:xfrm>
            <a:off x="2731945" y="33556"/>
            <a:ext cx="3680110" cy="523220"/>
          </a:xfrm>
          <a:prstGeom prst="rect">
            <a:avLst/>
          </a:prstGeom>
          <a:noFill/>
          <a:ln w="9525">
            <a:noFill/>
            <a:miter lim="800000"/>
            <a:headEnd/>
            <a:tailEnd/>
          </a:ln>
        </p:spPr>
        <p:txBody>
          <a:bodyPr wrap="none">
            <a:spAutoFit/>
          </a:bodyPr>
          <a:lstStyle/>
          <a:p>
            <a:pPr indent="119063" algn="ctr"/>
            <a:r>
              <a:rPr lang="en-GB" sz="2800" dirty="0">
                <a:solidFill>
                  <a:schemeClr val="bg1"/>
                </a:solidFill>
                <a:latin typeface="+mn-lt"/>
                <a:cs typeface="Times New Roman" pitchFamily="18" charset="0"/>
              </a:rPr>
              <a:t>Filling </a:t>
            </a:r>
            <a:r>
              <a:rPr lang="en-GB" sz="2800" dirty="0" smtClean="0">
                <a:solidFill>
                  <a:schemeClr val="bg1"/>
                </a:solidFill>
                <a:latin typeface="+mn-lt"/>
                <a:cs typeface="Times New Roman" pitchFamily="18" charset="0"/>
              </a:rPr>
              <a:t>modes in 2011</a:t>
            </a:r>
            <a:endParaRPr lang="en-GB" sz="2800" dirty="0">
              <a:solidFill>
                <a:schemeClr val="bg1"/>
              </a:solidFill>
              <a:latin typeface="+mn-lt"/>
              <a:cs typeface="Times New Roman" pitchFamily="18" charset="0"/>
            </a:endParaRPr>
          </a:p>
        </p:txBody>
      </p:sp>
      <p:sp>
        <p:nvSpPr>
          <p:cNvPr id="10" name="Footer Placeholder 9"/>
          <p:cNvSpPr>
            <a:spLocks noGrp="1"/>
          </p:cNvSpPr>
          <p:nvPr>
            <p:ph type="ftr" sz="quarter" idx="11"/>
          </p:nvPr>
        </p:nvSpPr>
        <p:spPr/>
        <p:txBody>
          <a:bodyPr/>
          <a:lstStyle/>
          <a:p>
            <a:r>
              <a:rPr lang="en-GB" dirty="0" smtClean="0"/>
              <a:t>Performance of the ESRF -  </a:t>
            </a:r>
            <a:r>
              <a:rPr lang="en-GB" dirty="0" err="1" smtClean="0"/>
              <a:t>Revol</a:t>
            </a:r>
            <a:r>
              <a:rPr lang="en-GB" dirty="0" smtClean="0"/>
              <a:t> JL,  July 10th, 2012</a:t>
            </a:r>
            <a:endParaRPr lang="en-US" dirty="0" smtClean="0"/>
          </a:p>
        </p:txBody>
      </p:sp>
      <p:pic>
        <p:nvPicPr>
          <p:cNvPr id="11" name="Picture 13"/>
          <p:cNvPicPr>
            <a:picLocks noChangeAspect="1" noChangeArrowheads="1"/>
          </p:cNvPicPr>
          <p:nvPr/>
        </p:nvPicPr>
        <p:blipFill>
          <a:blip r:embed="rId3"/>
          <a:srcRect/>
          <a:stretch>
            <a:fillRect/>
          </a:stretch>
        </p:blipFill>
        <p:spPr bwMode="auto">
          <a:xfrm>
            <a:off x="324741" y="2209801"/>
            <a:ext cx="3619500" cy="1631950"/>
          </a:xfrm>
          <a:prstGeom prst="rect">
            <a:avLst/>
          </a:prstGeom>
          <a:noFill/>
          <a:ln w="9525">
            <a:noFill/>
            <a:miter lim="800000"/>
            <a:headEnd/>
            <a:tailEnd/>
          </a:ln>
        </p:spPr>
      </p:pic>
      <p:sp>
        <p:nvSpPr>
          <p:cNvPr id="12" name="TextBox 17"/>
          <p:cNvSpPr txBox="1">
            <a:spLocks noChangeArrowheads="1"/>
          </p:cNvSpPr>
          <p:nvPr/>
        </p:nvSpPr>
        <p:spPr bwMode="auto">
          <a:xfrm>
            <a:off x="303614" y="1795566"/>
            <a:ext cx="2552700" cy="338554"/>
          </a:xfrm>
          <a:prstGeom prst="rect">
            <a:avLst/>
          </a:prstGeom>
          <a:noFill/>
          <a:ln w="9525">
            <a:noFill/>
            <a:miter lim="800000"/>
            <a:headEnd/>
            <a:tailEnd/>
          </a:ln>
        </p:spPr>
        <p:txBody>
          <a:bodyPr>
            <a:spAutoFit/>
          </a:bodyPr>
          <a:lstStyle/>
          <a:p>
            <a:r>
              <a:rPr lang="en-GB" sz="1600" i="1" dirty="0"/>
              <a:t>Mode 7/8+1: 200 </a:t>
            </a:r>
            <a:r>
              <a:rPr lang="en-GB" sz="1600" i="1" dirty="0" err="1"/>
              <a:t>mA</a:t>
            </a:r>
            <a:endParaRPr lang="en-GB" sz="1600" i="1"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2" descr="C:\Users\revoljl\AppData\Local\Temp\Ez_110406-week.gif"/>
          <p:cNvPicPr>
            <a:picLocks noChangeAspect="1" noChangeArrowheads="1"/>
          </p:cNvPicPr>
          <p:nvPr/>
        </p:nvPicPr>
        <p:blipFill>
          <a:blip r:embed="rId2"/>
          <a:srcRect/>
          <a:stretch>
            <a:fillRect/>
          </a:stretch>
        </p:blipFill>
        <p:spPr bwMode="auto">
          <a:xfrm>
            <a:off x="1875726" y="1427876"/>
            <a:ext cx="5392548" cy="3131157"/>
          </a:xfrm>
          <a:prstGeom prst="rect">
            <a:avLst/>
          </a:prstGeom>
          <a:noFill/>
          <a:ln w="9525">
            <a:noFill/>
            <a:miter lim="800000"/>
            <a:headEnd/>
            <a:tailEnd/>
          </a:ln>
        </p:spPr>
      </p:pic>
      <p:sp>
        <p:nvSpPr>
          <p:cNvPr id="23556" name="TextBox 3"/>
          <p:cNvSpPr txBox="1">
            <a:spLocks noChangeArrowheads="1"/>
          </p:cNvSpPr>
          <p:nvPr/>
        </p:nvSpPr>
        <p:spPr bwMode="auto">
          <a:xfrm>
            <a:off x="389927" y="981935"/>
            <a:ext cx="8418513" cy="400110"/>
          </a:xfrm>
          <a:prstGeom prst="rect">
            <a:avLst/>
          </a:prstGeom>
          <a:noFill/>
          <a:ln w="9525">
            <a:noFill/>
            <a:miter lim="800000"/>
            <a:headEnd/>
            <a:tailEnd/>
          </a:ln>
        </p:spPr>
        <p:txBody>
          <a:bodyPr wrap="square">
            <a:spAutoFit/>
          </a:bodyPr>
          <a:lstStyle/>
          <a:p>
            <a:r>
              <a:rPr lang="en-GB" sz="2000" b="1" dirty="0" smtClean="0"/>
              <a:t>Lifetime maintained in excess of 45 hours in </a:t>
            </a:r>
            <a:r>
              <a:rPr lang="en-GB" sz="2000" b="1" dirty="0" err="1" smtClean="0"/>
              <a:t>multibunch</a:t>
            </a:r>
            <a:r>
              <a:rPr lang="en-GB" sz="2000" b="1" dirty="0" smtClean="0"/>
              <a:t> (7/8+1)</a:t>
            </a:r>
            <a:endParaRPr lang="en-GB" sz="2000" b="1" dirty="0"/>
          </a:p>
        </p:txBody>
      </p:sp>
      <p:sp>
        <p:nvSpPr>
          <p:cNvPr id="23557" name="TextBox 4"/>
          <p:cNvSpPr txBox="1">
            <a:spLocks noChangeArrowheads="1"/>
          </p:cNvSpPr>
          <p:nvPr/>
        </p:nvSpPr>
        <p:spPr bwMode="auto">
          <a:xfrm>
            <a:off x="554038" y="4711693"/>
            <a:ext cx="8233344" cy="1815882"/>
          </a:xfrm>
          <a:prstGeom prst="rect">
            <a:avLst/>
          </a:prstGeom>
          <a:noFill/>
          <a:ln w="9525">
            <a:noFill/>
            <a:miter lim="800000"/>
            <a:headEnd/>
            <a:tailEnd/>
          </a:ln>
        </p:spPr>
        <p:txBody>
          <a:bodyPr wrap="none">
            <a:spAutoFit/>
          </a:bodyPr>
          <a:lstStyle/>
          <a:p>
            <a:pPr algn="l">
              <a:buFont typeface="Wingdings" pitchFamily="2" charset="2"/>
              <a:buChar char="ü"/>
            </a:pPr>
            <a:r>
              <a:rPr lang="en-GB" sz="1600" i="1" dirty="0" smtClean="0"/>
              <a:t>Reduction of the lifetime in </a:t>
            </a:r>
            <a:r>
              <a:rPr lang="en-GB" sz="1600" b="1" i="1" dirty="0" err="1" smtClean="0"/>
              <a:t>multibunch</a:t>
            </a:r>
            <a:r>
              <a:rPr lang="en-GB" sz="1600" i="1" dirty="0" smtClean="0"/>
              <a:t> limited to less than 10 hours </a:t>
            </a:r>
            <a:br>
              <a:rPr lang="en-GB" sz="1600" i="1" dirty="0" smtClean="0"/>
            </a:br>
            <a:r>
              <a:rPr lang="en-GB" sz="1600" i="1" dirty="0" smtClean="0"/>
              <a:t>despite a reduction of the coupling by an order of magnitude</a:t>
            </a:r>
            <a:br>
              <a:rPr lang="en-GB" sz="1600" i="1" dirty="0" smtClean="0"/>
            </a:br>
            <a:r>
              <a:rPr lang="en-GB" sz="1600" i="1" dirty="0" smtClean="0"/>
              <a:t>	==&gt; Still no topping-up envisaged</a:t>
            </a:r>
          </a:p>
          <a:p>
            <a:pPr algn="l">
              <a:buFont typeface="Wingdings" pitchFamily="2" charset="2"/>
              <a:buChar char="ü"/>
            </a:pPr>
            <a:endParaRPr lang="en-GB" sz="1600" i="1" dirty="0" smtClean="0"/>
          </a:p>
          <a:p>
            <a:pPr algn="l">
              <a:buFont typeface="Wingdings" pitchFamily="2" charset="2"/>
              <a:buChar char="ü"/>
            </a:pPr>
            <a:r>
              <a:rPr lang="en-GB" sz="1600" i="1" dirty="0" smtClean="0"/>
              <a:t> The other modes do not benefit from the coupling reduction because the </a:t>
            </a:r>
            <a:r>
              <a:rPr lang="en-GB" sz="1600" i="1" dirty="0" err="1" smtClean="0"/>
              <a:t>emittance</a:t>
            </a:r>
            <a:r>
              <a:rPr lang="en-GB" sz="1600" i="1" dirty="0" smtClean="0"/>
              <a:t> is  </a:t>
            </a:r>
            <a:br>
              <a:rPr lang="en-GB" sz="1600" i="1" dirty="0" smtClean="0"/>
            </a:br>
            <a:r>
              <a:rPr lang="en-GB" sz="1600" i="1" dirty="0" smtClean="0"/>
              <a:t>vertically blown up to get a reasonable lifetime</a:t>
            </a:r>
          </a:p>
          <a:p>
            <a:pPr lvl="2"/>
            <a:r>
              <a:rPr lang="en-GB" sz="1600" i="1" dirty="0" smtClean="0">
                <a:sym typeface="Wingdings" pitchFamily="2" charset="2"/>
              </a:rPr>
              <a:t> </a:t>
            </a:r>
            <a:r>
              <a:rPr lang="en-GB" sz="1600" i="1" dirty="0" smtClean="0"/>
              <a:t>==&gt; Topping up would be valuable</a:t>
            </a:r>
            <a:endParaRPr lang="en-GB" sz="1600" i="1" dirty="0"/>
          </a:p>
        </p:txBody>
      </p:sp>
      <p:sp>
        <p:nvSpPr>
          <p:cNvPr id="6" name="Slide Number Placeholder 5"/>
          <p:cNvSpPr>
            <a:spLocks noGrp="1"/>
          </p:cNvSpPr>
          <p:nvPr>
            <p:ph type="sldNum" sz="quarter" idx="12"/>
          </p:nvPr>
        </p:nvSpPr>
        <p:spPr/>
        <p:txBody>
          <a:bodyPr/>
          <a:lstStyle/>
          <a:p>
            <a:fld id="{D9633DB7-5647-3B4F-B5F9-80803605DE38}" type="slidenum">
              <a:rPr lang="en-US" smtClean="0"/>
              <a:pPr/>
              <a:t>18</a:t>
            </a:fld>
            <a:endParaRPr lang="en-US"/>
          </a:p>
        </p:txBody>
      </p:sp>
      <p:sp>
        <p:nvSpPr>
          <p:cNvPr id="8" name="Rectangle 6"/>
          <p:cNvSpPr>
            <a:spLocks noChangeArrowheads="1"/>
          </p:cNvSpPr>
          <p:nvPr/>
        </p:nvSpPr>
        <p:spPr bwMode="auto">
          <a:xfrm>
            <a:off x="2969484" y="33556"/>
            <a:ext cx="3205045" cy="523220"/>
          </a:xfrm>
          <a:prstGeom prst="rect">
            <a:avLst/>
          </a:prstGeom>
          <a:noFill/>
          <a:ln w="9525">
            <a:noFill/>
            <a:miter lim="800000"/>
            <a:headEnd/>
            <a:tailEnd/>
          </a:ln>
        </p:spPr>
        <p:txBody>
          <a:bodyPr wrap="none">
            <a:spAutoFit/>
          </a:bodyPr>
          <a:lstStyle/>
          <a:p>
            <a:pPr indent="119063" algn="ctr"/>
            <a:r>
              <a:rPr lang="en-GB" sz="2800" dirty="0" smtClean="0">
                <a:solidFill>
                  <a:schemeClr val="bg1"/>
                </a:solidFill>
                <a:latin typeface="+mn-lt"/>
                <a:cs typeface="Times New Roman" pitchFamily="18" charset="0"/>
              </a:rPr>
              <a:t>Lifetime evolution </a:t>
            </a:r>
            <a:endParaRPr lang="en-GB" sz="2800" dirty="0">
              <a:solidFill>
                <a:schemeClr val="bg1"/>
              </a:solidFill>
              <a:latin typeface="+mn-lt"/>
              <a:cs typeface="Times New Roman" pitchFamily="18" charset="0"/>
            </a:endParaRPr>
          </a:p>
        </p:txBody>
      </p:sp>
      <p:cxnSp>
        <p:nvCxnSpPr>
          <p:cNvPr id="10" name="Straight Connector 9"/>
          <p:cNvCxnSpPr/>
          <p:nvPr/>
        </p:nvCxnSpPr>
        <p:spPr>
          <a:xfrm>
            <a:off x="2471980" y="3649851"/>
            <a:ext cx="417679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098942" y="3308888"/>
            <a:ext cx="736170" cy="369332"/>
          </a:xfrm>
          <a:prstGeom prst="rect">
            <a:avLst/>
          </a:prstGeom>
          <a:noFill/>
        </p:spPr>
        <p:txBody>
          <a:bodyPr wrap="square" rtlCol="0">
            <a:spAutoFit/>
          </a:bodyPr>
          <a:lstStyle/>
          <a:p>
            <a:r>
              <a:rPr lang="en-GB" dirty="0" smtClean="0">
                <a:solidFill>
                  <a:srgbClr val="FF0000"/>
                </a:solidFill>
              </a:rPr>
              <a:t>4 pm</a:t>
            </a:r>
            <a:endParaRPr lang="en-GB" dirty="0">
              <a:solidFill>
                <a:srgbClr val="FF0000"/>
              </a:solidFill>
            </a:endParaRPr>
          </a:p>
        </p:txBody>
      </p:sp>
      <p:cxnSp>
        <p:nvCxnSpPr>
          <p:cNvPr id="13" name="Straight Connector 12"/>
          <p:cNvCxnSpPr/>
          <p:nvPr/>
        </p:nvCxnSpPr>
        <p:spPr>
          <a:xfrm flipV="1">
            <a:off x="2479729" y="2378990"/>
            <a:ext cx="4169044" cy="23248"/>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394128" y="2347994"/>
            <a:ext cx="1185620" cy="369332"/>
          </a:xfrm>
          <a:prstGeom prst="rect">
            <a:avLst/>
          </a:prstGeom>
          <a:noFill/>
        </p:spPr>
        <p:txBody>
          <a:bodyPr wrap="square" rtlCol="0">
            <a:spAutoFit/>
          </a:bodyPr>
          <a:lstStyle/>
          <a:p>
            <a:r>
              <a:rPr lang="en-GB" dirty="0" smtClean="0">
                <a:solidFill>
                  <a:srgbClr val="1B5092"/>
                </a:solidFill>
              </a:rPr>
              <a:t>45 hours</a:t>
            </a:r>
            <a:endParaRPr lang="en-GB" dirty="0">
              <a:solidFill>
                <a:srgbClr val="1B5092"/>
              </a:solidFill>
            </a:endParaRPr>
          </a:p>
        </p:txBody>
      </p:sp>
      <p:sp>
        <p:nvSpPr>
          <p:cNvPr id="17" name="TextBox 16"/>
          <p:cNvSpPr txBox="1"/>
          <p:nvPr/>
        </p:nvSpPr>
        <p:spPr>
          <a:xfrm>
            <a:off x="2758705" y="2727702"/>
            <a:ext cx="3518116" cy="338554"/>
          </a:xfrm>
          <a:prstGeom prst="rect">
            <a:avLst/>
          </a:prstGeom>
          <a:solidFill>
            <a:schemeClr val="bg1"/>
          </a:solidFill>
          <a:ln>
            <a:noFill/>
          </a:ln>
        </p:spPr>
        <p:txBody>
          <a:bodyPr wrap="square" rtlCol="0">
            <a:spAutoFit/>
          </a:bodyPr>
          <a:lstStyle/>
          <a:p>
            <a:pPr algn="ctr"/>
            <a:r>
              <a:rPr lang="en-GB" sz="1600" i="1" dirty="0" smtClean="0"/>
              <a:t>1 week of delivery to users</a:t>
            </a:r>
            <a:endParaRPr lang="en-GB" sz="1600" i="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633DB7-5647-3B4F-B5F9-80803605DE38}" type="slidenum">
              <a:rPr lang="en-US" smtClean="0"/>
              <a:pPr/>
              <a:t>19</a:t>
            </a:fld>
            <a:endParaRPr lang="en-US"/>
          </a:p>
        </p:txBody>
      </p:sp>
      <p:sp>
        <p:nvSpPr>
          <p:cNvPr id="4" name="Rectangle 6"/>
          <p:cNvSpPr>
            <a:spLocks noChangeArrowheads="1"/>
          </p:cNvSpPr>
          <p:nvPr/>
        </p:nvSpPr>
        <p:spPr bwMode="auto">
          <a:xfrm>
            <a:off x="3240265" y="33556"/>
            <a:ext cx="2663486" cy="523220"/>
          </a:xfrm>
          <a:prstGeom prst="rect">
            <a:avLst/>
          </a:prstGeom>
          <a:noFill/>
          <a:ln w="9525">
            <a:noFill/>
            <a:miter lim="800000"/>
            <a:headEnd/>
            <a:tailEnd/>
          </a:ln>
        </p:spPr>
        <p:txBody>
          <a:bodyPr wrap="none">
            <a:spAutoFit/>
          </a:bodyPr>
          <a:lstStyle/>
          <a:p>
            <a:pPr indent="119063" algn="ctr"/>
            <a:r>
              <a:rPr lang="en-GB" sz="2800" dirty="0" smtClean="0">
                <a:solidFill>
                  <a:schemeClr val="bg1"/>
                </a:solidFill>
                <a:latin typeface="+mn-lt"/>
                <a:cs typeface="Times New Roman" pitchFamily="18" charset="0"/>
              </a:rPr>
              <a:t>Top Up Project</a:t>
            </a:r>
            <a:endParaRPr lang="en-GB" sz="2800" dirty="0">
              <a:solidFill>
                <a:schemeClr val="bg1"/>
              </a:solidFill>
              <a:latin typeface="+mn-lt"/>
              <a:cs typeface="Times New Roman" pitchFamily="18" charset="0"/>
            </a:endParaRPr>
          </a:p>
        </p:txBody>
      </p:sp>
      <p:sp>
        <p:nvSpPr>
          <p:cNvPr id="6" name="TextBox 5"/>
          <p:cNvSpPr txBox="1"/>
          <p:nvPr/>
        </p:nvSpPr>
        <p:spPr>
          <a:xfrm>
            <a:off x="125835" y="1418319"/>
            <a:ext cx="8498047" cy="1569660"/>
          </a:xfrm>
          <a:prstGeom prst="rect">
            <a:avLst/>
          </a:prstGeom>
          <a:noFill/>
        </p:spPr>
        <p:txBody>
          <a:bodyPr wrap="square" rtlCol="0">
            <a:spAutoFit/>
          </a:bodyPr>
          <a:lstStyle/>
          <a:p>
            <a:pPr marL="1168400" indent="-1168400"/>
            <a:r>
              <a:rPr lang="en-GB" sz="2400" u="sng" dirty="0" smtClean="0">
                <a:solidFill>
                  <a:schemeClr val="accent5">
                    <a:lumMod val="50000"/>
                  </a:schemeClr>
                </a:solidFill>
              </a:rPr>
              <a:t>Pro</a:t>
            </a:r>
            <a:r>
              <a:rPr lang="en-GB" sz="2400" dirty="0" smtClean="0">
                <a:solidFill>
                  <a:schemeClr val="accent5">
                    <a:lumMod val="50000"/>
                  </a:schemeClr>
                </a:solidFill>
              </a:rPr>
              <a:t>: </a:t>
            </a:r>
            <a:r>
              <a:rPr lang="en-GB" sz="2400" b="1" dirty="0" smtClean="0">
                <a:solidFill>
                  <a:schemeClr val="accent5">
                    <a:lumMod val="50000"/>
                  </a:schemeClr>
                </a:solidFill>
              </a:rPr>
              <a:t>Reduced heat load variation on the beamline optics.</a:t>
            </a:r>
          </a:p>
          <a:p>
            <a:pPr marL="1168400" indent="-1168400"/>
            <a:r>
              <a:rPr lang="en-GB" sz="2400" dirty="0" smtClean="0">
                <a:solidFill>
                  <a:schemeClr val="accent5">
                    <a:lumMod val="50000"/>
                  </a:schemeClr>
                </a:solidFill>
              </a:rPr>
              <a:t>		</a:t>
            </a:r>
            <a:r>
              <a:rPr lang="en-GB" sz="2400" i="1" dirty="0" smtClean="0">
                <a:solidFill>
                  <a:schemeClr val="accent5">
                    <a:lumMod val="50000"/>
                  </a:schemeClr>
                </a:solidFill>
                <a:sym typeface="Wingdings" pitchFamily="2" charset="2"/>
              </a:rPr>
              <a:t> Improves stability</a:t>
            </a:r>
          </a:p>
          <a:p>
            <a:pPr marL="1168400" indent="-1168400"/>
            <a:r>
              <a:rPr lang="en-GB" sz="2400" u="sng" dirty="0" smtClean="0">
                <a:solidFill>
                  <a:schemeClr val="accent5">
                    <a:lumMod val="50000"/>
                  </a:schemeClr>
                </a:solidFill>
              </a:rPr>
              <a:t>Con</a:t>
            </a:r>
            <a:r>
              <a:rPr lang="en-GB" sz="2400" dirty="0" smtClean="0">
                <a:solidFill>
                  <a:schemeClr val="accent5">
                    <a:lumMod val="50000"/>
                  </a:schemeClr>
                </a:solidFill>
              </a:rPr>
              <a:t>: </a:t>
            </a:r>
            <a:r>
              <a:rPr lang="en-GB" sz="2400" b="1" dirty="0" smtClean="0">
                <a:solidFill>
                  <a:schemeClr val="accent5">
                    <a:lumMod val="50000"/>
                  </a:schemeClr>
                </a:solidFill>
              </a:rPr>
              <a:t>Increased number of injections</a:t>
            </a:r>
            <a:r>
              <a:rPr lang="en-GB" sz="2400" dirty="0" smtClean="0">
                <a:solidFill>
                  <a:schemeClr val="accent5">
                    <a:lumMod val="50000"/>
                  </a:schemeClr>
                </a:solidFill>
              </a:rPr>
              <a:t>.</a:t>
            </a:r>
          </a:p>
          <a:p>
            <a:pPr marL="1168400" indent="-1168400"/>
            <a:r>
              <a:rPr lang="en-GB" sz="2400" dirty="0" smtClean="0">
                <a:solidFill>
                  <a:schemeClr val="accent5">
                    <a:lumMod val="50000"/>
                  </a:schemeClr>
                </a:solidFill>
              </a:rPr>
              <a:t>		</a:t>
            </a:r>
            <a:r>
              <a:rPr lang="en-GB" sz="2400" i="1" dirty="0" smtClean="0">
                <a:solidFill>
                  <a:schemeClr val="accent5">
                    <a:lumMod val="50000"/>
                  </a:schemeClr>
                </a:solidFill>
                <a:sym typeface="Wingdings" pitchFamily="2" charset="2"/>
              </a:rPr>
              <a:t> Disturbs stability</a:t>
            </a:r>
            <a:endParaRPr lang="en-GB" sz="2400" i="1" dirty="0" smtClean="0">
              <a:solidFill>
                <a:schemeClr val="accent5">
                  <a:lumMod val="50000"/>
                </a:schemeClr>
              </a:solidFill>
            </a:endParaRPr>
          </a:p>
        </p:txBody>
      </p:sp>
      <p:sp>
        <p:nvSpPr>
          <p:cNvPr id="8" name="TextBox 7"/>
          <p:cNvSpPr txBox="1"/>
          <p:nvPr/>
        </p:nvSpPr>
        <p:spPr>
          <a:xfrm>
            <a:off x="125835" y="3196739"/>
            <a:ext cx="9164320" cy="923330"/>
          </a:xfrm>
          <a:prstGeom prst="rect">
            <a:avLst/>
          </a:prstGeom>
          <a:noFill/>
        </p:spPr>
        <p:txBody>
          <a:bodyPr wrap="square" rtlCol="0">
            <a:spAutoFit/>
          </a:bodyPr>
          <a:lstStyle/>
          <a:p>
            <a:r>
              <a:rPr lang="en-GB" b="1" dirty="0" smtClean="0"/>
              <a:t>@ Survey of Top Up operation at</a:t>
            </a:r>
          </a:p>
          <a:p>
            <a:r>
              <a:rPr lang="en-GB" b="1" dirty="0" smtClean="0"/>
              <a:t> </a:t>
            </a:r>
            <a:r>
              <a:rPr lang="en-GB" sz="1400" i="1" dirty="0" smtClean="0"/>
              <a:t>ESRF/ APS/ SPRing8/ PETRA/ SOLEIL/ DIAMOND/ BESSY/ ELETTRA/ ALBA /SLS</a:t>
            </a:r>
            <a:endParaRPr lang="en-GB" i="1" dirty="0" smtClean="0"/>
          </a:p>
          <a:p>
            <a:r>
              <a:rPr lang="en-GB" dirty="0" smtClean="0"/>
              <a:t>Top Up is multi parameter with discrepancies between institutes!</a:t>
            </a:r>
            <a:r>
              <a:rPr lang="en-GB" b="1" dirty="0" smtClean="0"/>
              <a:t> </a:t>
            </a:r>
            <a:endParaRPr lang="en-GB" b="1" dirty="0"/>
          </a:p>
        </p:txBody>
      </p:sp>
      <p:sp>
        <p:nvSpPr>
          <p:cNvPr id="10" name="Rectangle 9"/>
          <p:cNvSpPr/>
          <p:nvPr/>
        </p:nvSpPr>
        <p:spPr>
          <a:xfrm>
            <a:off x="125835" y="4337881"/>
            <a:ext cx="8615492" cy="1692771"/>
          </a:xfrm>
          <a:prstGeom prst="rect">
            <a:avLst/>
          </a:prstGeom>
        </p:spPr>
        <p:txBody>
          <a:bodyPr wrap="square">
            <a:spAutoFit/>
          </a:bodyPr>
          <a:lstStyle/>
          <a:p>
            <a:r>
              <a:rPr lang="en-GB" b="1" dirty="0" smtClean="0"/>
              <a:t> @ ESRF has developed a lot of </a:t>
            </a:r>
            <a:r>
              <a:rPr lang="en-GB" b="1" u="sng" dirty="0" smtClean="0"/>
              <a:t>expertise</a:t>
            </a:r>
            <a:r>
              <a:rPr lang="en-GB" b="1" dirty="0" smtClean="0"/>
              <a:t> in the design of the optics and in the layout of </a:t>
            </a:r>
            <a:r>
              <a:rPr lang="en-GB" b="1" dirty="0" err="1" smtClean="0"/>
              <a:t>beamlines</a:t>
            </a:r>
            <a:r>
              <a:rPr lang="en-GB" b="1" dirty="0" smtClean="0"/>
              <a:t> to manage heat load variation, </a:t>
            </a:r>
            <a:br>
              <a:rPr lang="en-GB" b="1" dirty="0" smtClean="0"/>
            </a:br>
            <a:r>
              <a:rPr lang="en-GB" i="1" dirty="0" smtClean="0"/>
              <a:t>especially for the UPBLs, which should be less sensitive to refills.</a:t>
            </a:r>
          </a:p>
          <a:p>
            <a:endParaRPr lang="en-GB" b="1" dirty="0" smtClean="0"/>
          </a:p>
          <a:p>
            <a:pPr marL="0" lvl="2">
              <a:buFont typeface="Wingdings" pitchFamily="2" charset="2"/>
              <a:buChar char="è"/>
            </a:pPr>
            <a:r>
              <a:rPr lang="en-GB" sz="1600" dirty="0" smtClean="0">
                <a:sym typeface="Wingdings" pitchFamily="2" charset="2"/>
              </a:rPr>
              <a:t>Could we still gain (a lot) by reducing the current variation ?</a:t>
            </a:r>
          </a:p>
          <a:p>
            <a:pPr marL="0" lvl="2">
              <a:buFont typeface="Wingdings" pitchFamily="2" charset="2"/>
              <a:buChar char="è"/>
            </a:pPr>
            <a:r>
              <a:rPr lang="en-GB" sz="1600" dirty="0" smtClean="0">
                <a:sym typeface="Wingdings" pitchFamily="2" charset="2"/>
              </a:rPr>
              <a:t>What would be the (maximum) current variation which would make a refill transparent? </a:t>
            </a:r>
            <a:endParaRPr lang="en-GB" sz="1600" dirty="0" smtClean="0"/>
          </a:p>
        </p:txBody>
      </p:sp>
      <p:sp>
        <p:nvSpPr>
          <p:cNvPr id="11" name="TextBox 10"/>
          <p:cNvSpPr txBox="1"/>
          <p:nvPr/>
        </p:nvSpPr>
        <p:spPr>
          <a:xfrm>
            <a:off x="125835" y="822121"/>
            <a:ext cx="6837029" cy="369332"/>
          </a:xfrm>
          <a:prstGeom prst="rect">
            <a:avLst/>
          </a:prstGeom>
          <a:noFill/>
        </p:spPr>
        <p:txBody>
          <a:bodyPr wrap="square" rtlCol="0">
            <a:spAutoFit/>
          </a:bodyPr>
          <a:lstStyle/>
          <a:p>
            <a:r>
              <a:rPr lang="en-GB" dirty="0" smtClean="0"/>
              <a:t>@ Most facilities operate in Top Up mode, except ESRF</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633DB7-5647-3B4F-B5F9-80803605DE38}" type="slidenum">
              <a:rPr lang="en-US" smtClean="0"/>
              <a:pPr/>
              <a:t>2</a:t>
            </a:fld>
            <a:endParaRPr lang="en-US"/>
          </a:p>
        </p:txBody>
      </p:sp>
      <p:sp>
        <p:nvSpPr>
          <p:cNvPr id="6" name="Text Box 6"/>
          <p:cNvSpPr txBox="1">
            <a:spLocks noChangeArrowheads="1"/>
          </p:cNvSpPr>
          <p:nvPr/>
        </p:nvSpPr>
        <p:spPr bwMode="auto">
          <a:xfrm>
            <a:off x="3792537" y="878161"/>
            <a:ext cx="3965575" cy="400050"/>
          </a:xfrm>
          <a:prstGeom prst="rect">
            <a:avLst/>
          </a:prstGeom>
          <a:noFill/>
          <a:ln w="9525" algn="ctr">
            <a:noFill/>
            <a:miter lim="800000"/>
            <a:headEnd/>
            <a:tailEnd/>
          </a:ln>
        </p:spPr>
        <p:txBody>
          <a:bodyPr>
            <a:spAutoFit/>
          </a:bodyPr>
          <a:lstStyle/>
          <a:p>
            <a:pPr>
              <a:spcBef>
                <a:spcPct val="50000"/>
              </a:spcBef>
            </a:pPr>
            <a:r>
              <a:rPr lang="en-GB" sz="2000" b="1" dirty="0">
                <a:solidFill>
                  <a:schemeClr val="accent2"/>
                </a:solidFill>
                <a:latin typeface="Comic Sans MS" pitchFamily="66" charset="0"/>
              </a:rPr>
              <a:t>ESRF Upgrade </a:t>
            </a:r>
            <a:r>
              <a:rPr lang="en-GB" sz="2000" b="1" dirty="0" smtClean="0">
                <a:solidFill>
                  <a:schemeClr val="accent2"/>
                </a:solidFill>
                <a:latin typeface="Comic Sans MS" pitchFamily="66" charset="0"/>
              </a:rPr>
              <a:t>2009-2018</a:t>
            </a:r>
            <a:endParaRPr lang="en-GB" sz="2000" b="1" dirty="0">
              <a:solidFill>
                <a:schemeClr val="accent2"/>
              </a:solidFill>
              <a:latin typeface="Comic Sans MS" pitchFamily="66" charset="0"/>
            </a:endParaRPr>
          </a:p>
        </p:txBody>
      </p:sp>
      <p:pic>
        <p:nvPicPr>
          <p:cNvPr id="21506" name="Picture 2"/>
          <p:cNvPicPr>
            <a:picLocks noChangeAspect="1" noChangeArrowheads="1"/>
          </p:cNvPicPr>
          <p:nvPr/>
        </p:nvPicPr>
        <p:blipFill>
          <a:blip r:embed="rId2"/>
          <a:srcRect/>
          <a:stretch>
            <a:fillRect/>
          </a:stretch>
        </p:blipFill>
        <p:spPr bwMode="auto">
          <a:xfrm>
            <a:off x="199481" y="1383028"/>
            <a:ext cx="2922096" cy="3850824"/>
          </a:xfrm>
          <a:prstGeom prst="rect">
            <a:avLst/>
          </a:prstGeom>
          <a:noFill/>
          <a:ln w="9525">
            <a:noFill/>
            <a:miter lim="800000"/>
            <a:headEnd/>
            <a:tailEnd/>
          </a:ln>
        </p:spPr>
      </p:pic>
      <p:sp>
        <p:nvSpPr>
          <p:cNvPr id="10" name="Rectangle 9"/>
          <p:cNvSpPr/>
          <p:nvPr/>
        </p:nvSpPr>
        <p:spPr>
          <a:xfrm>
            <a:off x="3177887" y="1412422"/>
            <a:ext cx="5778138" cy="3385542"/>
          </a:xfrm>
          <a:prstGeom prst="rect">
            <a:avLst/>
          </a:prstGeom>
        </p:spPr>
        <p:txBody>
          <a:bodyPr wrap="square">
            <a:spAutoFit/>
          </a:bodyPr>
          <a:lstStyle/>
          <a:p>
            <a:r>
              <a:rPr lang="en-GB" b="1" dirty="0" smtClean="0">
                <a:solidFill>
                  <a:schemeClr val="accent2"/>
                </a:solidFill>
              </a:rPr>
              <a:t>@ Funding for </a:t>
            </a:r>
            <a:r>
              <a:rPr lang="en-GB" b="1" u="sng" dirty="0" smtClean="0">
                <a:solidFill>
                  <a:schemeClr val="accent2"/>
                </a:solidFill>
              </a:rPr>
              <a:t>Phase1</a:t>
            </a:r>
            <a:r>
              <a:rPr lang="en-GB" b="1" dirty="0" smtClean="0">
                <a:solidFill>
                  <a:schemeClr val="accent2"/>
                </a:solidFill>
              </a:rPr>
              <a:t>(from 2009 to 2015) secured to deliver:</a:t>
            </a:r>
          </a:p>
          <a:p>
            <a:endParaRPr lang="en-GB" sz="1600" b="1" dirty="0" smtClean="0">
              <a:solidFill>
                <a:schemeClr val="accent2"/>
              </a:solidFill>
            </a:endParaRPr>
          </a:p>
          <a:p>
            <a:pPr>
              <a:buFont typeface="Wingdings" pitchFamily="2" charset="2"/>
              <a:buChar char="Ø"/>
            </a:pPr>
            <a:r>
              <a:rPr lang="en-GB" sz="1600" b="1" dirty="0" smtClean="0">
                <a:solidFill>
                  <a:schemeClr val="accent2"/>
                </a:solidFill>
              </a:rPr>
              <a:t>Eight new </a:t>
            </a:r>
            <a:r>
              <a:rPr lang="en-GB" sz="1600" b="1" dirty="0" err="1" smtClean="0">
                <a:solidFill>
                  <a:schemeClr val="accent2"/>
                </a:solidFill>
              </a:rPr>
              <a:t>beamlines</a:t>
            </a:r>
            <a:r>
              <a:rPr lang="en-GB" sz="1600" b="1" dirty="0" smtClean="0">
                <a:solidFill>
                  <a:schemeClr val="accent2"/>
                </a:solidFill>
              </a:rPr>
              <a:t>, with an extension of the experimental hall</a:t>
            </a:r>
          </a:p>
          <a:p>
            <a:pPr>
              <a:buFont typeface="Wingdings" pitchFamily="2" charset="2"/>
              <a:buChar char="Ø"/>
            </a:pPr>
            <a:endParaRPr lang="en-GB" sz="1600" b="1" dirty="0" smtClean="0">
              <a:solidFill>
                <a:schemeClr val="accent2"/>
              </a:solidFill>
            </a:endParaRPr>
          </a:p>
          <a:p>
            <a:pPr>
              <a:buFont typeface="Wingdings" pitchFamily="2" charset="2"/>
              <a:buChar char="Ø"/>
            </a:pPr>
            <a:r>
              <a:rPr lang="en-GB" sz="1600" b="1" dirty="0" smtClean="0">
                <a:solidFill>
                  <a:schemeClr val="accent2"/>
                </a:solidFill>
              </a:rPr>
              <a:t>Refurbishment of many existing </a:t>
            </a:r>
            <a:r>
              <a:rPr lang="en-GB" sz="1600" b="1" dirty="0" err="1" smtClean="0">
                <a:solidFill>
                  <a:schemeClr val="accent2"/>
                </a:solidFill>
              </a:rPr>
              <a:t>beamlines</a:t>
            </a:r>
            <a:endParaRPr lang="en-GB" sz="1600" b="1" dirty="0" smtClean="0">
              <a:solidFill>
                <a:schemeClr val="accent2"/>
              </a:solidFill>
            </a:endParaRPr>
          </a:p>
          <a:p>
            <a:pPr>
              <a:buFont typeface="Wingdings" pitchFamily="2" charset="2"/>
              <a:buChar char="Ø"/>
            </a:pPr>
            <a:endParaRPr lang="en-GB" sz="1600" b="1" dirty="0" smtClean="0">
              <a:solidFill>
                <a:schemeClr val="accent2"/>
              </a:solidFill>
            </a:endParaRPr>
          </a:p>
          <a:p>
            <a:pPr>
              <a:buFont typeface="Wingdings" pitchFamily="2" charset="2"/>
              <a:buChar char="Ø"/>
            </a:pPr>
            <a:r>
              <a:rPr lang="en-GB" sz="1600" b="1" dirty="0" smtClean="0">
                <a:solidFill>
                  <a:schemeClr val="accent2"/>
                </a:solidFill>
              </a:rPr>
              <a:t>Developments in synchrotron radiation instrumentation </a:t>
            </a:r>
          </a:p>
          <a:p>
            <a:pPr>
              <a:buFont typeface="Wingdings" pitchFamily="2" charset="2"/>
              <a:buChar char="Ø"/>
            </a:pPr>
            <a:endParaRPr lang="en-GB" sz="1600" b="1" dirty="0" smtClean="0">
              <a:solidFill>
                <a:schemeClr val="accent2"/>
              </a:solidFill>
            </a:endParaRPr>
          </a:p>
          <a:p>
            <a:pPr>
              <a:buFont typeface="Wingdings" pitchFamily="2" charset="2"/>
              <a:buChar char="Ø"/>
            </a:pPr>
            <a:r>
              <a:rPr lang="en-GB" sz="1600" b="1" dirty="0" smtClean="0"/>
              <a:t>Upgrade of the X ray source for </a:t>
            </a:r>
            <a:br>
              <a:rPr lang="en-GB" sz="1600" b="1" dirty="0" smtClean="0"/>
            </a:br>
            <a:r>
              <a:rPr lang="en-GB" sz="1600" b="1" dirty="0" smtClean="0"/>
              <a:t>		</a:t>
            </a:r>
            <a:r>
              <a:rPr lang="en-GB" b="1" u="sng" dirty="0" smtClean="0"/>
              <a:t>availability, stability and brilliance</a:t>
            </a:r>
          </a:p>
          <a:p>
            <a:pPr>
              <a:buFont typeface="Wingdings" pitchFamily="2" charset="2"/>
              <a:buChar char="Ø"/>
            </a:pPr>
            <a:endParaRPr lang="en-GB" sz="1600" b="1" dirty="0" smtClean="0">
              <a:solidFill>
                <a:schemeClr val="accent2"/>
              </a:solidFill>
            </a:endParaRPr>
          </a:p>
        </p:txBody>
      </p:sp>
      <p:sp>
        <p:nvSpPr>
          <p:cNvPr id="11" name="Text Box 6"/>
          <p:cNvSpPr txBox="1">
            <a:spLocks noChangeArrowheads="1"/>
          </p:cNvSpPr>
          <p:nvPr/>
        </p:nvSpPr>
        <p:spPr bwMode="auto">
          <a:xfrm>
            <a:off x="3243156" y="4795073"/>
            <a:ext cx="5643200" cy="830997"/>
          </a:xfrm>
          <a:prstGeom prst="rect">
            <a:avLst/>
          </a:prstGeom>
          <a:noFill/>
          <a:ln w="9525" algn="ctr">
            <a:noFill/>
            <a:miter lim="800000"/>
            <a:headEnd/>
            <a:tailEnd/>
          </a:ln>
        </p:spPr>
        <p:txBody>
          <a:bodyPr wrap="square">
            <a:spAutoFit/>
          </a:bodyPr>
          <a:lstStyle/>
          <a:p>
            <a:pPr algn="ctr">
              <a:spcBef>
                <a:spcPct val="50000"/>
              </a:spcBef>
            </a:pPr>
            <a:r>
              <a:rPr lang="en-GB" sz="2400" b="1" dirty="0" smtClean="0">
                <a:latin typeface="Comic Sans MS" pitchFamily="66" charset="0"/>
              </a:rPr>
              <a:t>While maintaining an </a:t>
            </a:r>
            <a:br>
              <a:rPr lang="en-GB" sz="2400" b="1" dirty="0" smtClean="0">
                <a:latin typeface="Comic Sans MS" pitchFamily="66" charset="0"/>
              </a:rPr>
            </a:br>
            <a:r>
              <a:rPr lang="en-GB" sz="2400" b="1" dirty="0" smtClean="0">
                <a:latin typeface="Comic Sans MS" pitchFamily="66" charset="0"/>
              </a:rPr>
              <a:t>operational facility</a:t>
            </a:r>
            <a:endParaRPr lang="en-GB" sz="2400" b="1" dirty="0">
              <a:latin typeface="Comic Sans MS" pitchFamily="66" charset="0"/>
            </a:endParaRPr>
          </a:p>
        </p:txBody>
      </p:sp>
      <p:sp>
        <p:nvSpPr>
          <p:cNvPr id="8" name="TextBox 30"/>
          <p:cNvSpPr txBox="1">
            <a:spLocks noChangeArrowheads="1"/>
          </p:cNvSpPr>
          <p:nvPr/>
        </p:nvSpPr>
        <p:spPr bwMode="auto">
          <a:xfrm>
            <a:off x="2169420" y="68096"/>
            <a:ext cx="4805160" cy="523220"/>
          </a:xfrm>
          <a:prstGeom prst="rect">
            <a:avLst/>
          </a:prstGeom>
          <a:noFill/>
          <a:ln w="9525">
            <a:noFill/>
            <a:miter lim="800000"/>
            <a:headEnd/>
            <a:tailEnd/>
          </a:ln>
        </p:spPr>
        <p:txBody>
          <a:bodyPr wrap="square">
            <a:spAutoFit/>
          </a:bodyPr>
          <a:lstStyle/>
          <a:p>
            <a:pPr algn="ctr"/>
            <a:r>
              <a:rPr lang="en-GB" sz="2800" dirty="0" smtClean="0">
                <a:solidFill>
                  <a:schemeClr val="bg1"/>
                </a:solidFill>
              </a:rPr>
              <a:t>The Upgrade Programme</a:t>
            </a:r>
            <a:endParaRPr lang="en-GB" sz="2800" dirty="0">
              <a:solidFill>
                <a:schemeClr val="bg1"/>
              </a:solidFill>
            </a:endParaRPr>
          </a:p>
        </p:txBody>
      </p:sp>
      <p:sp>
        <p:nvSpPr>
          <p:cNvPr id="9" name="Rectangle 8"/>
          <p:cNvSpPr/>
          <p:nvPr/>
        </p:nvSpPr>
        <p:spPr>
          <a:xfrm>
            <a:off x="3223285" y="5873275"/>
            <a:ext cx="5778138" cy="369332"/>
          </a:xfrm>
          <a:prstGeom prst="rect">
            <a:avLst/>
          </a:prstGeom>
        </p:spPr>
        <p:txBody>
          <a:bodyPr wrap="square">
            <a:spAutoFit/>
          </a:bodyPr>
          <a:lstStyle/>
          <a:p>
            <a:r>
              <a:rPr lang="en-GB" b="1" dirty="0" smtClean="0">
                <a:solidFill>
                  <a:schemeClr val="accent2"/>
                </a:solidFill>
              </a:rPr>
              <a:t>@ </a:t>
            </a:r>
            <a:r>
              <a:rPr lang="en-GB" b="1" u="sng" dirty="0" smtClean="0">
                <a:solidFill>
                  <a:schemeClr val="accent2"/>
                </a:solidFill>
              </a:rPr>
              <a:t>Phase 2</a:t>
            </a:r>
            <a:r>
              <a:rPr lang="en-GB" b="1" dirty="0" smtClean="0">
                <a:solidFill>
                  <a:schemeClr val="accent2"/>
                </a:solidFill>
              </a:rPr>
              <a:t> under study</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SRI-11th- Upgrade and Performance of the ESRF -  Revol JL,  July 10th, 2012</a:t>
            </a:r>
            <a:endParaRPr lang="en-US" dirty="0" smtClean="0"/>
          </a:p>
        </p:txBody>
      </p:sp>
      <p:sp>
        <p:nvSpPr>
          <p:cNvPr id="3" name="Slide Number Placeholder 2"/>
          <p:cNvSpPr>
            <a:spLocks noGrp="1"/>
          </p:cNvSpPr>
          <p:nvPr>
            <p:ph type="sldNum" sz="quarter" idx="12"/>
          </p:nvPr>
        </p:nvSpPr>
        <p:spPr/>
        <p:txBody>
          <a:bodyPr/>
          <a:lstStyle/>
          <a:p>
            <a:fld id="{D9633DB7-5647-3B4F-B5F9-80803605DE38}" type="slidenum">
              <a:rPr lang="en-US" smtClean="0"/>
              <a:pPr/>
              <a:t>20</a:t>
            </a:fld>
            <a:endParaRPr lang="en-US"/>
          </a:p>
        </p:txBody>
      </p:sp>
      <p:sp>
        <p:nvSpPr>
          <p:cNvPr id="4" name="Rectangle 6"/>
          <p:cNvSpPr>
            <a:spLocks noChangeArrowheads="1"/>
          </p:cNvSpPr>
          <p:nvPr/>
        </p:nvSpPr>
        <p:spPr bwMode="auto">
          <a:xfrm>
            <a:off x="3240265" y="33556"/>
            <a:ext cx="2663486" cy="523220"/>
          </a:xfrm>
          <a:prstGeom prst="rect">
            <a:avLst/>
          </a:prstGeom>
          <a:noFill/>
          <a:ln w="9525">
            <a:noFill/>
            <a:miter lim="800000"/>
            <a:headEnd/>
            <a:tailEnd/>
          </a:ln>
        </p:spPr>
        <p:txBody>
          <a:bodyPr wrap="none">
            <a:spAutoFit/>
          </a:bodyPr>
          <a:lstStyle/>
          <a:p>
            <a:pPr indent="119063" algn="ctr"/>
            <a:r>
              <a:rPr lang="en-GB" sz="2800" dirty="0" smtClean="0">
                <a:solidFill>
                  <a:schemeClr val="bg1"/>
                </a:solidFill>
                <a:latin typeface="+mn-lt"/>
                <a:cs typeface="Times New Roman" pitchFamily="18" charset="0"/>
              </a:rPr>
              <a:t>Top Up Project</a:t>
            </a:r>
            <a:endParaRPr lang="en-GB" sz="2800" dirty="0">
              <a:solidFill>
                <a:schemeClr val="bg1"/>
              </a:solidFill>
              <a:latin typeface="+mn-lt"/>
              <a:cs typeface="Times New Roman" pitchFamily="18" charset="0"/>
            </a:endParaRPr>
          </a:p>
        </p:txBody>
      </p:sp>
      <p:sp>
        <p:nvSpPr>
          <p:cNvPr id="5" name="Slide Number Placeholder 2"/>
          <p:cNvSpPr txBox="1">
            <a:spLocks/>
          </p:cNvSpPr>
          <p:nvPr/>
        </p:nvSpPr>
        <p:spPr bwMode="auto">
          <a:xfrm>
            <a:off x="8685213" y="6627813"/>
            <a:ext cx="411162" cy="1905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0" rIns="91440" bIns="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98123B-1927-4388-A443-51561482C4D8}" type="slidenum">
              <a:rPr kumimoji="0" lang="en-US" sz="1000" b="0" i="0" u="none" strike="noStrike" kern="1200" cap="none" spc="0" normalizeH="0" baseline="0" noProof="0" smtClean="0">
                <a:ln>
                  <a:noFill/>
                </a:ln>
                <a:solidFill>
                  <a:schemeClr val="bg1"/>
                </a:solidFill>
                <a:effectLst/>
                <a:uLnTx/>
                <a:uFillTx/>
                <a:latin typeface="Briem Akademi Std Semibold"/>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000" b="0" i="0" u="none" strike="noStrike" kern="1200" cap="none" spc="0" normalizeH="0" baseline="0" noProof="0" smtClean="0">
              <a:ln>
                <a:noFill/>
              </a:ln>
              <a:solidFill>
                <a:schemeClr val="bg1"/>
              </a:solidFill>
              <a:effectLst/>
              <a:uLnTx/>
              <a:uFillTx/>
              <a:latin typeface="Briem Akademi Std Semibold"/>
              <a:ea typeface="ＭＳ Ｐゴシック" charset="0"/>
              <a:cs typeface="+mn-cs"/>
            </a:endParaRPr>
          </a:p>
        </p:txBody>
      </p:sp>
      <p:sp>
        <p:nvSpPr>
          <p:cNvPr id="6" name="TextBox 3"/>
          <p:cNvSpPr txBox="1">
            <a:spLocks noChangeArrowheads="1"/>
          </p:cNvSpPr>
          <p:nvPr/>
        </p:nvSpPr>
        <p:spPr bwMode="auto">
          <a:xfrm>
            <a:off x="306281" y="1773830"/>
            <a:ext cx="8250237" cy="1877437"/>
          </a:xfrm>
          <a:prstGeom prst="rect">
            <a:avLst/>
          </a:prstGeom>
          <a:noFill/>
          <a:ln w="9525">
            <a:noFill/>
            <a:miter lim="800000"/>
            <a:headEnd/>
            <a:tailEnd/>
          </a:ln>
        </p:spPr>
        <p:txBody>
          <a:bodyPr>
            <a:spAutoFit/>
          </a:bodyPr>
          <a:lstStyle/>
          <a:p>
            <a:pPr>
              <a:tabLst>
                <a:tab pos="628650" algn="r"/>
                <a:tab pos="987425" algn="l"/>
                <a:tab pos="1436688" algn="l"/>
                <a:tab pos="2514600" algn="r"/>
                <a:tab pos="2873375" algn="l"/>
                <a:tab pos="3405188" algn="l"/>
                <a:tab pos="3943350" algn="l"/>
                <a:tab pos="4751388" algn="l"/>
                <a:tab pos="5383213" algn="l"/>
                <a:tab pos="5922963" algn="l"/>
                <a:tab pos="7264400" algn="l"/>
              </a:tabLst>
            </a:pPr>
            <a:r>
              <a:rPr lang="en-GB" sz="1400" dirty="0">
                <a:solidFill>
                  <a:srgbClr val="339966"/>
                </a:solidFill>
                <a:latin typeface="Symbol" pitchFamily="18" charset="2"/>
                <a:sym typeface="Wingdings" pitchFamily="2" charset="2"/>
              </a:rPr>
              <a:t>	</a:t>
            </a:r>
            <a:endParaRPr lang="en-GB" sz="1600" dirty="0">
              <a:solidFill>
                <a:srgbClr val="000000"/>
              </a:solidFill>
              <a:sym typeface="Wingdings" pitchFamily="2" charset="2"/>
            </a:endParaRPr>
          </a:p>
          <a:p>
            <a:pPr>
              <a:tabLst>
                <a:tab pos="628650" algn="r"/>
                <a:tab pos="987425" algn="l"/>
                <a:tab pos="1436688" algn="l"/>
                <a:tab pos="2514600" algn="r"/>
                <a:tab pos="2873375" algn="l"/>
                <a:tab pos="3405188" algn="l"/>
                <a:tab pos="3943350" algn="l"/>
                <a:tab pos="4751388" algn="l"/>
                <a:tab pos="5383213" algn="l"/>
                <a:tab pos="5922963" algn="l"/>
                <a:tab pos="7264400" algn="l"/>
              </a:tabLst>
            </a:pPr>
            <a:r>
              <a:rPr lang="en-GB" sz="1600" b="1" dirty="0">
                <a:solidFill>
                  <a:srgbClr val="000000"/>
                </a:solidFill>
              </a:rPr>
              <a:t>Mode 7/8 200 </a:t>
            </a:r>
            <a:r>
              <a:rPr lang="en-GB" sz="1600" b="1" dirty="0" err="1">
                <a:solidFill>
                  <a:srgbClr val="000000"/>
                </a:solidFill>
              </a:rPr>
              <a:t>mA</a:t>
            </a:r>
            <a:r>
              <a:rPr lang="en-GB" sz="1600" dirty="0">
                <a:solidFill>
                  <a:srgbClr val="000000"/>
                </a:solidFill>
              </a:rPr>
              <a:t>, 45h,</a:t>
            </a:r>
            <a:r>
              <a:rPr lang="en-GB" sz="1600" i="1" dirty="0">
                <a:solidFill>
                  <a:srgbClr val="000000"/>
                </a:solidFill>
              </a:rPr>
              <a:t> </a:t>
            </a:r>
            <a:r>
              <a:rPr lang="en-GB" sz="1200" i="1" dirty="0">
                <a:solidFill>
                  <a:srgbClr val="000000"/>
                </a:solidFill>
              </a:rPr>
              <a:t>5pm vertical </a:t>
            </a:r>
            <a:r>
              <a:rPr lang="en-GB" sz="1200" i="1" dirty="0" err="1" smtClean="0">
                <a:solidFill>
                  <a:srgbClr val="000000"/>
                </a:solidFill>
              </a:rPr>
              <a:t>emittance</a:t>
            </a:r>
            <a:r>
              <a:rPr lang="en-GB" sz="1600" dirty="0" smtClean="0">
                <a:solidFill>
                  <a:srgbClr val="000000"/>
                </a:solidFill>
                <a:latin typeface="Symbol" pitchFamily="18" charset="2"/>
              </a:rPr>
              <a:t>:</a:t>
            </a:r>
            <a:endParaRPr lang="en-GB" sz="1200" i="1" dirty="0">
              <a:solidFill>
                <a:srgbClr val="000000"/>
              </a:solidFill>
            </a:endParaRPr>
          </a:p>
          <a:p>
            <a:pPr>
              <a:tabLst>
                <a:tab pos="628650" algn="r"/>
                <a:tab pos="987425" algn="l"/>
                <a:tab pos="1436688" algn="l"/>
                <a:tab pos="2514600" algn="r"/>
                <a:tab pos="2873375" algn="l"/>
                <a:tab pos="3405188" algn="l"/>
                <a:tab pos="3943350" algn="l"/>
                <a:tab pos="4751388" algn="l"/>
                <a:tab pos="5383213" algn="l"/>
                <a:tab pos="5922963" algn="l"/>
                <a:tab pos="7264400" algn="l"/>
              </a:tabLst>
            </a:pPr>
            <a:r>
              <a:rPr lang="en-GB" sz="1400" dirty="0">
                <a:solidFill>
                  <a:srgbClr val="000000"/>
                </a:solidFill>
                <a:latin typeface="Symbol" pitchFamily="18" charset="2"/>
                <a:sym typeface="Wingdings" pitchFamily="2" charset="2"/>
              </a:rPr>
              <a:t>	</a:t>
            </a:r>
            <a:r>
              <a:rPr lang="en-GB" sz="1400" dirty="0" err="1">
                <a:solidFill>
                  <a:srgbClr val="339966"/>
                </a:solidFill>
                <a:latin typeface="Symbol" pitchFamily="18" charset="2"/>
                <a:sym typeface="Wingdings" pitchFamily="2" charset="2"/>
              </a:rPr>
              <a:t>D</a:t>
            </a:r>
            <a:r>
              <a:rPr lang="en-GB" sz="1400" dirty="0" err="1">
                <a:solidFill>
                  <a:srgbClr val="339966"/>
                </a:solidFill>
                <a:sym typeface="Wingdings" pitchFamily="2" charset="2"/>
              </a:rPr>
              <a:t>t</a:t>
            </a:r>
            <a:r>
              <a:rPr lang="en-GB" sz="1400" dirty="0">
                <a:solidFill>
                  <a:srgbClr val="339966"/>
                </a:solidFill>
                <a:sym typeface="Wingdings" pitchFamily="2" charset="2"/>
              </a:rPr>
              <a:t>=  </a:t>
            </a:r>
            <a:r>
              <a:rPr lang="en-GB" sz="1400" dirty="0" smtClean="0">
                <a:solidFill>
                  <a:srgbClr val="339966"/>
                </a:solidFill>
                <a:sym typeface="Wingdings" pitchFamily="2" charset="2"/>
              </a:rPr>
              <a:t>30 </a:t>
            </a:r>
            <a:r>
              <a:rPr lang="en-GB" sz="1400" dirty="0" err="1" smtClean="0">
                <a:solidFill>
                  <a:srgbClr val="339966"/>
                </a:solidFill>
                <a:sym typeface="Wingdings" pitchFamily="2" charset="2"/>
              </a:rPr>
              <a:t>mn</a:t>
            </a:r>
            <a:r>
              <a:rPr lang="en-GB" sz="1400" dirty="0" smtClean="0">
                <a:solidFill>
                  <a:srgbClr val="339966"/>
                </a:solidFill>
                <a:sym typeface="Wingdings" pitchFamily="2" charset="2"/>
              </a:rPr>
              <a:t> </a:t>
            </a:r>
            <a:r>
              <a:rPr lang="en-GB" sz="1400" dirty="0">
                <a:solidFill>
                  <a:srgbClr val="339966"/>
                </a:solidFill>
                <a:sym typeface="Wingdings" pitchFamily="2" charset="2"/>
              </a:rPr>
              <a:t>		</a:t>
            </a:r>
            <a:r>
              <a:rPr lang="en-GB" sz="1400" dirty="0" smtClean="0">
                <a:solidFill>
                  <a:srgbClr val="339966"/>
                </a:solidFill>
                <a:sym typeface="Wingdings" pitchFamily="2" charset="2"/>
              </a:rPr>
              <a:t> </a:t>
            </a:r>
            <a:r>
              <a:rPr lang="en-GB" sz="1400" dirty="0" smtClean="0">
                <a:solidFill>
                  <a:srgbClr val="339966"/>
                </a:solidFill>
                <a:latin typeface="Symbol" pitchFamily="18" charset="2"/>
                <a:sym typeface="Wingdings" pitchFamily="2" charset="2"/>
              </a:rPr>
              <a:t>D</a:t>
            </a:r>
            <a:r>
              <a:rPr lang="en-GB" sz="1400" dirty="0" smtClean="0">
                <a:solidFill>
                  <a:srgbClr val="339966"/>
                </a:solidFill>
                <a:sym typeface="Wingdings" pitchFamily="2" charset="2"/>
              </a:rPr>
              <a:t>I</a:t>
            </a:r>
            <a:r>
              <a:rPr lang="en-GB" sz="1400" dirty="0">
                <a:solidFill>
                  <a:srgbClr val="339966"/>
                </a:solidFill>
                <a:sym typeface="Wingdings" pitchFamily="2" charset="2"/>
              </a:rPr>
              <a:t>&lt;≈  2 </a:t>
            </a:r>
            <a:r>
              <a:rPr lang="en-GB" sz="1400" dirty="0" err="1" smtClean="0">
                <a:solidFill>
                  <a:srgbClr val="339966"/>
                </a:solidFill>
                <a:sym typeface="Wingdings" pitchFamily="2" charset="2"/>
              </a:rPr>
              <a:t>mA</a:t>
            </a:r>
            <a:r>
              <a:rPr lang="en-GB" sz="1400" dirty="0">
                <a:solidFill>
                  <a:srgbClr val="339966"/>
                </a:solidFill>
                <a:sym typeface="Wingdings" pitchFamily="2" charset="2"/>
              </a:rPr>
              <a:t>	</a:t>
            </a:r>
            <a:r>
              <a:rPr lang="en-GB" sz="1400" dirty="0" smtClean="0">
                <a:solidFill>
                  <a:srgbClr val="339966"/>
                </a:solidFill>
                <a:sym typeface="Wingdings" pitchFamily="2" charset="2"/>
              </a:rPr>
              <a:t>	</a:t>
            </a:r>
            <a:r>
              <a:rPr lang="en-GB" sz="1400" i="1" dirty="0" smtClean="0">
                <a:solidFill>
                  <a:srgbClr val="339966"/>
                </a:solidFill>
                <a:sym typeface="Wingdings" pitchFamily="2" charset="2"/>
              </a:rPr>
              <a:t>instead of 40 </a:t>
            </a:r>
            <a:r>
              <a:rPr lang="en-GB" sz="1400" i="1" dirty="0" err="1" smtClean="0">
                <a:solidFill>
                  <a:srgbClr val="339966"/>
                </a:solidFill>
                <a:sym typeface="Wingdings" pitchFamily="2" charset="2"/>
              </a:rPr>
              <a:t>mA</a:t>
            </a:r>
            <a:r>
              <a:rPr lang="en-GB" sz="1400" i="1" dirty="0" smtClean="0">
                <a:solidFill>
                  <a:srgbClr val="339966"/>
                </a:solidFill>
                <a:sym typeface="Wingdings" pitchFamily="2" charset="2"/>
              </a:rPr>
              <a:t> today with an injection every 12hours</a:t>
            </a:r>
          </a:p>
          <a:p>
            <a:pPr>
              <a:tabLst>
                <a:tab pos="628650" algn="r"/>
                <a:tab pos="987425" algn="l"/>
                <a:tab pos="1436688" algn="l"/>
                <a:tab pos="2514600" algn="r"/>
                <a:tab pos="2873375" algn="l"/>
                <a:tab pos="3405188" algn="l"/>
                <a:tab pos="3943350" algn="l"/>
                <a:tab pos="4751388" algn="l"/>
                <a:tab pos="5383213" algn="l"/>
                <a:tab pos="5922963" algn="l"/>
                <a:tab pos="7264400" algn="l"/>
              </a:tabLst>
            </a:pPr>
            <a:endParaRPr lang="en-GB" sz="1400" i="1" dirty="0">
              <a:solidFill>
                <a:srgbClr val="339966"/>
              </a:solidFill>
              <a:sym typeface="Wingdings" pitchFamily="2" charset="2"/>
            </a:endParaRPr>
          </a:p>
          <a:p>
            <a:pPr>
              <a:tabLst>
                <a:tab pos="628650" algn="r"/>
                <a:tab pos="987425" algn="l"/>
                <a:tab pos="1436688" algn="l"/>
                <a:tab pos="2514600" algn="r"/>
                <a:tab pos="2873375" algn="l"/>
                <a:tab pos="3405188" algn="l"/>
                <a:tab pos="3943350" algn="l"/>
                <a:tab pos="4751388" algn="l"/>
                <a:tab pos="5383213" algn="l"/>
                <a:tab pos="5922963" algn="l"/>
                <a:tab pos="7264400" algn="l"/>
              </a:tabLst>
            </a:pPr>
            <a:endParaRPr lang="en-GB" sz="1400" dirty="0">
              <a:solidFill>
                <a:srgbClr val="000000"/>
              </a:solidFill>
              <a:sym typeface="Wingdings" pitchFamily="2" charset="2"/>
            </a:endParaRPr>
          </a:p>
          <a:p>
            <a:pPr>
              <a:tabLst>
                <a:tab pos="628650" algn="r"/>
                <a:tab pos="987425" algn="l"/>
                <a:tab pos="1436688" algn="l"/>
                <a:tab pos="2514600" algn="r"/>
                <a:tab pos="2873375" algn="l"/>
                <a:tab pos="3405188" algn="l"/>
                <a:tab pos="3943350" algn="l"/>
                <a:tab pos="4751388" algn="l"/>
                <a:tab pos="5383213" algn="l"/>
                <a:tab pos="5922963" algn="l"/>
                <a:tab pos="7264400" algn="l"/>
              </a:tabLst>
            </a:pPr>
            <a:r>
              <a:rPr lang="en-GB" sz="1600" b="1" dirty="0">
                <a:solidFill>
                  <a:srgbClr val="000000"/>
                </a:solidFill>
              </a:rPr>
              <a:t>Mode 16 bunch 90 </a:t>
            </a:r>
            <a:r>
              <a:rPr lang="en-GB" sz="1600" b="1" dirty="0" err="1">
                <a:solidFill>
                  <a:srgbClr val="000000"/>
                </a:solidFill>
              </a:rPr>
              <a:t>mA</a:t>
            </a:r>
            <a:r>
              <a:rPr lang="en-GB" sz="1600" dirty="0">
                <a:solidFill>
                  <a:srgbClr val="000000"/>
                </a:solidFill>
              </a:rPr>
              <a:t>, 6h, </a:t>
            </a:r>
            <a:r>
              <a:rPr lang="en-GB" sz="1200" i="1" dirty="0">
                <a:solidFill>
                  <a:srgbClr val="000000"/>
                </a:solidFill>
              </a:rPr>
              <a:t>6pm vertical </a:t>
            </a:r>
            <a:r>
              <a:rPr lang="en-GB" sz="1200" i="1" dirty="0" err="1" smtClean="0">
                <a:solidFill>
                  <a:srgbClr val="000000"/>
                </a:solidFill>
              </a:rPr>
              <a:t>emittance</a:t>
            </a:r>
            <a:r>
              <a:rPr lang="en-GB" sz="1600" dirty="0" smtClean="0">
                <a:solidFill>
                  <a:srgbClr val="000000"/>
                </a:solidFill>
                <a:latin typeface="Symbol" pitchFamily="18" charset="2"/>
              </a:rPr>
              <a:t>:</a:t>
            </a:r>
            <a:endParaRPr lang="en-GB" sz="1600" dirty="0">
              <a:solidFill>
                <a:srgbClr val="000000"/>
              </a:solidFill>
              <a:latin typeface="Symbol" pitchFamily="18" charset="2"/>
            </a:endParaRPr>
          </a:p>
          <a:p>
            <a:pPr>
              <a:tabLst>
                <a:tab pos="628650" algn="r"/>
                <a:tab pos="987425" algn="l"/>
                <a:tab pos="1436688" algn="l"/>
                <a:tab pos="2514600" algn="r"/>
                <a:tab pos="2873375" algn="l"/>
                <a:tab pos="3405188" algn="l"/>
                <a:tab pos="3943350" algn="l"/>
                <a:tab pos="4751388" algn="l"/>
                <a:tab pos="5383213" algn="l"/>
                <a:tab pos="5922963" algn="l"/>
                <a:tab pos="7264400" algn="l"/>
              </a:tabLst>
            </a:pPr>
            <a:r>
              <a:rPr lang="en-GB" sz="1400" dirty="0">
                <a:solidFill>
                  <a:srgbClr val="339966"/>
                </a:solidFill>
                <a:latin typeface="Symbol" pitchFamily="18" charset="2"/>
                <a:sym typeface="Wingdings" pitchFamily="2" charset="2"/>
              </a:rPr>
              <a:t>	</a:t>
            </a:r>
            <a:r>
              <a:rPr lang="en-GB" sz="1400" dirty="0" err="1">
                <a:solidFill>
                  <a:srgbClr val="339966"/>
                </a:solidFill>
                <a:latin typeface="Symbol" pitchFamily="18" charset="2"/>
                <a:sym typeface="Wingdings" pitchFamily="2" charset="2"/>
              </a:rPr>
              <a:t>D</a:t>
            </a:r>
            <a:r>
              <a:rPr lang="en-GB" sz="1400" dirty="0" err="1">
                <a:solidFill>
                  <a:srgbClr val="339966"/>
                </a:solidFill>
                <a:sym typeface="Wingdings" pitchFamily="2" charset="2"/>
              </a:rPr>
              <a:t>t</a:t>
            </a:r>
            <a:r>
              <a:rPr lang="en-GB" sz="1400" dirty="0">
                <a:solidFill>
                  <a:srgbClr val="339966"/>
                </a:solidFill>
                <a:sym typeface="Wingdings" pitchFamily="2" charset="2"/>
              </a:rPr>
              <a:t>= 30 </a:t>
            </a:r>
            <a:r>
              <a:rPr lang="en-GB" sz="1400" dirty="0" smtClean="0">
                <a:solidFill>
                  <a:srgbClr val="339966"/>
                </a:solidFill>
                <a:sym typeface="Wingdings" pitchFamily="2" charset="2"/>
              </a:rPr>
              <a:t> </a:t>
            </a:r>
            <a:r>
              <a:rPr lang="en-GB" sz="1400" dirty="0" err="1" smtClean="0">
                <a:solidFill>
                  <a:srgbClr val="339966"/>
                </a:solidFill>
                <a:sym typeface="Wingdings" pitchFamily="2" charset="2"/>
              </a:rPr>
              <a:t>mn</a:t>
            </a:r>
            <a:r>
              <a:rPr lang="en-GB" sz="1400" dirty="0" smtClean="0">
                <a:solidFill>
                  <a:srgbClr val="339966"/>
                </a:solidFill>
                <a:sym typeface="Wingdings" pitchFamily="2" charset="2"/>
              </a:rPr>
              <a:t> </a:t>
            </a:r>
            <a:r>
              <a:rPr lang="en-GB" sz="1400" dirty="0">
                <a:solidFill>
                  <a:srgbClr val="339966"/>
                </a:solidFill>
                <a:sym typeface="Wingdings" pitchFamily="2" charset="2"/>
              </a:rPr>
              <a:t>		</a:t>
            </a:r>
            <a:r>
              <a:rPr lang="en-GB" sz="1400" dirty="0" smtClean="0">
                <a:solidFill>
                  <a:srgbClr val="339966"/>
                </a:solidFill>
                <a:latin typeface="Symbol" pitchFamily="18" charset="2"/>
                <a:sym typeface="Wingdings" pitchFamily="2" charset="2"/>
              </a:rPr>
              <a:t>D</a:t>
            </a:r>
            <a:r>
              <a:rPr lang="en-GB" sz="1400" dirty="0" smtClean="0">
                <a:solidFill>
                  <a:srgbClr val="339966"/>
                </a:solidFill>
                <a:sym typeface="Wingdings" pitchFamily="2" charset="2"/>
              </a:rPr>
              <a:t>I</a:t>
            </a:r>
            <a:r>
              <a:rPr lang="en-GB" sz="1400" dirty="0">
                <a:solidFill>
                  <a:srgbClr val="339966"/>
                </a:solidFill>
                <a:sym typeface="Wingdings" pitchFamily="2" charset="2"/>
              </a:rPr>
              <a:t>&lt;≈  10 </a:t>
            </a:r>
            <a:r>
              <a:rPr lang="en-GB" sz="1400" dirty="0" err="1" smtClean="0">
                <a:solidFill>
                  <a:srgbClr val="339966"/>
                </a:solidFill>
                <a:sym typeface="Wingdings" pitchFamily="2" charset="2"/>
              </a:rPr>
              <a:t>mA</a:t>
            </a:r>
            <a:r>
              <a:rPr lang="en-GB" sz="1400" dirty="0">
                <a:solidFill>
                  <a:srgbClr val="339966"/>
                </a:solidFill>
                <a:sym typeface="Wingdings" pitchFamily="2" charset="2"/>
              </a:rPr>
              <a:t>	</a:t>
            </a:r>
            <a:r>
              <a:rPr lang="en-GB" sz="1400" i="1" dirty="0" smtClean="0">
                <a:solidFill>
                  <a:srgbClr val="339966"/>
                </a:solidFill>
                <a:sym typeface="Wingdings" pitchFamily="2" charset="2"/>
              </a:rPr>
              <a:t> 	instead of 30 </a:t>
            </a:r>
            <a:r>
              <a:rPr lang="en-GB" sz="1400" i="1" dirty="0" err="1" smtClean="0">
                <a:solidFill>
                  <a:srgbClr val="339966"/>
                </a:solidFill>
                <a:sym typeface="Wingdings" pitchFamily="2" charset="2"/>
              </a:rPr>
              <a:t>mA</a:t>
            </a:r>
            <a:r>
              <a:rPr lang="en-GB" sz="1400" i="1" dirty="0" smtClean="0">
                <a:solidFill>
                  <a:srgbClr val="339966"/>
                </a:solidFill>
                <a:sym typeface="Wingdings" pitchFamily="2" charset="2"/>
              </a:rPr>
              <a:t> today with an injection every 6 hours and  					vertical </a:t>
            </a:r>
            <a:r>
              <a:rPr lang="en-GB" sz="1400" i="1" dirty="0" err="1" smtClean="0">
                <a:solidFill>
                  <a:srgbClr val="339966"/>
                </a:solidFill>
                <a:sym typeface="Wingdings" pitchFamily="2" charset="2"/>
              </a:rPr>
              <a:t>emittance</a:t>
            </a:r>
            <a:r>
              <a:rPr lang="en-GB" sz="1400" i="1" dirty="0" smtClean="0">
                <a:solidFill>
                  <a:srgbClr val="339966"/>
                </a:solidFill>
                <a:sym typeface="Wingdings" pitchFamily="2" charset="2"/>
              </a:rPr>
              <a:t> *10</a:t>
            </a:r>
            <a:endParaRPr lang="en-GB" dirty="0">
              <a:solidFill>
                <a:srgbClr val="000000"/>
              </a:solidFill>
              <a:sym typeface="Wingdings" pitchFamily="2" charset="2"/>
            </a:endParaRPr>
          </a:p>
        </p:txBody>
      </p:sp>
      <p:sp>
        <p:nvSpPr>
          <p:cNvPr id="7" name="TextBox 4"/>
          <p:cNvSpPr txBox="1">
            <a:spLocks noChangeArrowheads="1"/>
          </p:cNvSpPr>
          <p:nvPr/>
        </p:nvSpPr>
        <p:spPr bwMode="auto">
          <a:xfrm>
            <a:off x="267534" y="4120901"/>
            <a:ext cx="8731293" cy="2062103"/>
          </a:xfrm>
          <a:prstGeom prst="rect">
            <a:avLst/>
          </a:prstGeom>
          <a:noFill/>
          <a:ln w="9525">
            <a:noFill/>
            <a:miter lim="800000"/>
            <a:headEnd/>
            <a:tailEnd/>
          </a:ln>
        </p:spPr>
        <p:txBody>
          <a:bodyPr wrap="square">
            <a:spAutoFit/>
          </a:bodyPr>
          <a:lstStyle/>
          <a:p>
            <a:r>
              <a:rPr lang="en-US" sz="2400" i="1" dirty="0" smtClean="0">
                <a:solidFill>
                  <a:schemeClr val="accent5">
                    <a:lumMod val="50000"/>
                  </a:schemeClr>
                </a:solidFill>
              </a:rPr>
              <a:t>@ 15-30mn </a:t>
            </a:r>
            <a:r>
              <a:rPr lang="en-US" sz="2400" i="1" dirty="0">
                <a:solidFill>
                  <a:schemeClr val="accent5">
                    <a:lumMod val="50000"/>
                  </a:schemeClr>
                </a:solidFill>
              </a:rPr>
              <a:t>Top-Up cycle seems </a:t>
            </a:r>
            <a:r>
              <a:rPr lang="en-US" sz="2400" i="1" dirty="0" smtClean="0">
                <a:solidFill>
                  <a:schemeClr val="accent5">
                    <a:lumMod val="50000"/>
                  </a:schemeClr>
                </a:solidFill>
              </a:rPr>
              <a:t>reasonable</a:t>
            </a:r>
            <a:endParaRPr lang="en-US" sz="2400" i="1" dirty="0">
              <a:solidFill>
                <a:schemeClr val="accent5">
                  <a:lumMod val="50000"/>
                </a:schemeClr>
              </a:solidFill>
            </a:endParaRPr>
          </a:p>
          <a:p>
            <a:endParaRPr lang="en-US" sz="2400" b="1" i="1" dirty="0" smtClean="0">
              <a:solidFill>
                <a:schemeClr val="accent5">
                  <a:lumMod val="50000"/>
                </a:schemeClr>
              </a:solidFill>
            </a:endParaRPr>
          </a:p>
          <a:p>
            <a:r>
              <a:rPr lang="en-US" sz="2000" i="1" dirty="0" smtClean="0">
                <a:solidFill>
                  <a:schemeClr val="accent5">
                    <a:lumMod val="50000"/>
                  </a:schemeClr>
                </a:solidFill>
              </a:rPr>
              <a:t>@ We are doing tests </a:t>
            </a:r>
            <a:r>
              <a:rPr lang="en-US" sz="2000" i="1" dirty="0">
                <a:solidFill>
                  <a:schemeClr val="accent5">
                    <a:lumMod val="50000"/>
                  </a:schemeClr>
                </a:solidFill>
              </a:rPr>
              <a:t>and studies </a:t>
            </a:r>
            <a:r>
              <a:rPr lang="en-US" sz="2000" i="1" dirty="0" smtClean="0">
                <a:solidFill>
                  <a:schemeClr val="accent5">
                    <a:lumMod val="50000"/>
                  </a:schemeClr>
                </a:solidFill>
              </a:rPr>
              <a:t>during MDTs </a:t>
            </a:r>
          </a:p>
          <a:p>
            <a:r>
              <a:rPr lang="en-US" sz="2000" i="1" dirty="0" smtClean="0">
                <a:solidFill>
                  <a:schemeClr val="accent5">
                    <a:lumMod val="50000"/>
                  </a:schemeClr>
                </a:solidFill>
              </a:rPr>
              <a:t>		(including feedback from Users) </a:t>
            </a:r>
          </a:p>
          <a:p>
            <a:endParaRPr lang="en-US" sz="2000" i="1" dirty="0" smtClean="0">
              <a:solidFill>
                <a:schemeClr val="accent5">
                  <a:lumMod val="50000"/>
                </a:schemeClr>
              </a:solidFill>
            </a:endParaRPr>
          </a:p>
          <a:p>
            <a:r>
              <a:rPr lang="en-US" sz="2000" i="1" dirty="0" smtClean="0">
                <a:solidFill>
                  <a:schemeClr val="accent5">
                    <a:lumMod val="50000"/>
                  </a:schemeClr>
                </a:solidFill>
              </a:rPr>
              <a:t>@ We are upgrading our injector to improve reliability and operation</a:t>
            </a:r>
            <a:endParaRPr lang="en-US" sz="2000" i="1" dirty="0">
              <a:solidFill>
                <a:schemeClr val="accent5">
                  <a:lumMod val="50000"/>
                </a:schemeClr>
              </a:solidFill>
            </a:endParaRPr>
          </a:p>
        </p:txBody>
      </p:sp>
      <p:pic>
        <p:nvPicPr>
          <p:cNvPr id="8" name="Picture 2"/>
          <p:cNvPicPr>
            <a:picLocks noChangeAspect="1" noChangeArrowheads="1"/>
          </p:cNvPicPr>
          <p:nvPr/>
        </p:nvPicPr>
        <p:blipFill>
          <a:blip r:embed="rId2"/>
          <a:srcRect b="21608"/>
          <a:stretch>
            <a:fillRect/>
          </a:stretch>
        </p:blipFill>
        <p:spPr bwMode="auto">
          <a:xfrm>
            <a:off x="6562725" y="846138"/>
            <a:ext cx="1627188" cy="996950"/>
          </a:xfrm>
          <a:prstGeom prst="rect">
            <a:avLst/>
          </a:prstGeom>
          <a:noFill/>
          <a:ln w="9525">
            <a:noFill/>
            <a:miter lim="800000"/>
            <a:headEnd/>
            <a:tailEnd/>
          </a:ln>
        </p:spPr>
      </p:pic>
      <p:sp>
        <p:nvSpPr>
          <p:cNvPr id="9" name="TextBox 6"/>
          <p:cNvSpPr txBox="1">
            <a:spLocks noChangeArrowheads="1"/>
          </p:cNvSpPr>
          <p:nvPr/>
        </p:nvSpPr>
        <p:spPr bwMode="auto">
          <a:xfrm>
            <a:off x="7405688" y="692150"/>
            <a:ext cx="1444625" cy="1077913"/>
          </a:xfrm>
          <a:prstGeom prst="rect">
            <a:avLst/>
          </a:prstGeom>
          <a:noFill/>
          <a:ln w="9525">
            <a:noFill/>
            <a:miter lim="800000"/>
            <a:headEnd/>
            <a:tailEnd/>
          </a:ln>
        </p:spPr>
        <p:txBody>
          <a:bodyPr>
            <a:spAutoFit/>
          </a:bodyPr>
          <a:lstStyle/>
          <a:p>
            <a:pPr algn="r"/>
            <a:r>
              <a:rPr lang="en-GB" sz="1600">
                <a:solidFill>
                  <a:srgbClr val="000000"/>
                </a:solidFill>
              </a:rPr>
              <a:t>Standard decay </a:t>
            </a:r>
            <a:br>
              <a:rPr lang="en-GB" sz="1600">
                <a:solidFill>
                  <a:srgbClr val="000000"/>
                </a:solidFill>
              </a:rPr>
            </a:br>
            <a:r>
              <a:rPr lang="en-GB" sz="1600">
                <a:solidFill>
                  <a:srgbClr val="000000"/>
                </a:solidFill>
              </a:rPr>
              <a:t>2mA</a:t>
            </a:r>
          </a:p>
          <a:p>
            <a:pPr algn="r"/>
            <a:r>
              <a:rPr lang="en-GB" sz="1600">
                <a:solidFill>
                  <a:srgbClr val="000000"/>
                </a:solidFill>
              </a:rPr>
              <a:t>30mn</a:t>
            </a:r>
          </a:p>
        </p:txBody>
      </p:sp>
      <p:sp>
        <p:nvSpPr>
          <p:cNvPr id="10" name="TextBox 6"/>
          <p:cNvSpPr txBox="1">
            <a:spLocks noChangeArrowheads="1"/>
          </p:cNvSpPr>
          <p:nvPr/>
        </p:nvSpPr>
        <p:spPr bwMode="auto">
          <a:xfrm>
            <a:off x="236538" y="804397"/>
            <a:ext cx="3832225" cy="461962"/>
          </a:xfrm>
          <a:prstGeom prst="rect">
            <a:avLst/>
          </a:prstGeom>
          <a:noFill/>
          <a:ln w="9525">
            <a:noFill/>
            <a:miter lim="800000"/>
            <a:headEnd/>
            <a:tailEnd/>
          </a:ln>
        </p:spPr>
        <p:txBody>
          <a:bodyPr wrap="none">
            <a:spAutoFit/>
          </a:bodyPr>
          <a:lstStyle/>
          <a:p>
            <a:r>
              <a:rPr lang="en-US" sz="2400" b="1" dirty="0"/>
              <a:t>Possible Top-UP scheme</a:t>
            </a:r>
            <a:endParaRPr lang="en-GB" sz="2400" b="1"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Content Placeholder 4" descr="ESRF_bluesilver_201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9267" name="Title 7"/>
          <p:cNvSpPr>
            <a:spLocks noGrp="1"/>
          </p:cNvSpPr>
          <p:nvPr>
            <p:ph type="title"/>
          </p:nvPr>
        </p:nvSpPr>
        <p:spPr>
          <a:xfrm>
            <a:off x="107950" y="692150"/>
            <a:ext cx="8928100" cy="4968875"/>
          </a:xfrm>
        </p:spPr>
        <p:txBody>
          <a:bodyPr anchor="t"/>
          <a:lstStyle/>
          <a:p>
            <a:pPr algn="l"/>
            <a:r>
              <a:rPr lang="en-US" sz="2800" b="1" smtClean="0">
                <a:solidFill>
                  <a:srgbClr val="336600"/>
                </a:solidFill>
              </a:rPr>
              <a:t>                 The Quest for 4</a:t>
            </a:r>
            <a:r>
              <a:rPr lang="en-US" sz="2800" b="1" baseline="30000" smtClean="0">
                <a:solidFill>
                  <a:srgbClr val="336600"/>
                </a:solidFill>
              </a:rPr>
              <a:t>th</a:t>
            </a:r>
            <a:r>
              <a:rPr lang="en-US" sz="2800" b="1" smtClean="0">
                <a:solidFill>
                  <a:srgbClr val="336600"/>
                </a:solidFill>
              </a:rPr>
              <a:t> Generation SR</a:t>
            </a:r>
            <a:r>
              <a:rPr lang="en-US" sz="2000" b="1" smtClean="0"/>
              <a:t/>
            </a:r>
            <a:br>
              <a:rPr lang="en-US" sz="2000" b="1" smtClean="0"/>
            </a:br>
            <a:r>
              <a:rPr lang="en-US" sz="2000" b="1" smtClean="0"/>
              <a:t/>
            </a:r>
            <a:br>
              <a:rPr lang="en-US" sz="2000" b="1" smtClean="0"/>
            </a:br>
            <a:r>
              <a:rPr lang="en-US" sz="2000" b="1" smtClean="0"/>
              <a:t>     </a:t>
            </a:r>
            <a:r>
              <a:rPr lang="en-US" sz="2000" smtClean="0"/>
              <a:t>The last few years have been characterize by a World-Wide R&amp;D carried on by Accelerator Engineers to find solutions to improve the SR beam parameters.</a:t>
            </a:r>
            <a:br>
              <a:rPr lang="en-US" sz="2000" smtClean="0"/>
            </a:br>
            <a:r>
              <a:rPr lang="en-US" sz="2000" smtClean="0"/>
              <a:t/>
            </a:r>
            <a:br>
              <a:rPr lang="en-US" sz="2000" smtClean="0"/>
            </a:br>
            <a:r>
              <a:rPr lang="en-US" sz="2000" smtClean="0"/>
              <a:t>     The Science in general benefits by any of this improvements:</a:t>
            </a:r>
            <a:br>
              <a:rPr lang="en-US" sz="2000" smtClean="0"/>
            </a:br>
            <a:r>
              <a:rPr lang="en-US" sz="2000" smtClean="0"/>
              <a:t/>
            </a:r>
            <a:br>
              <a:rPr lang="en-US" sz="2000" smtClean="0"/>
            </a:br>
            <a:r>
              <a:rPr lang="en-US" sz="2000" smtClean="0"/>
              <a:t>        - Horizontal Emittance</a:t>
            </a:r>
            <a:br>
              <a:rPr lang="en-US" sz="2000" smtClean="0"/>
            </a:br>
            <a:r>
              <a:rPr lang="en-US" sz="2000" smtClean="0"/>
              <a:t>        - Vertical Emittance    =&gt; Diffraction Limit reached routinely everywhere</a:t>
            </a:r>
            <a:br>
              <a:rPr lang="en-US" sz="2000" smtClean="0"/>
            </a:br>
            <a:r>
              <a:rPr lang="en-US" sz="2000" smtClean="0"/>
              <a:t>        - Bunch Length           =&gt; Very costly solutions (e.g. SC Crab Cavities)</a:t>
            </a:r>
            <a:br>
              <a:rPr lang="en-US" sz="2000" smtClean="0"/>
            </a:br>
            <a:r>
              <a:rPr lang="en-US" sz="2000" smtClean="0"/>
              <a:t>        - Energy Spread         =&gt; No solutions exists for a significant decrease</a:t>
            </a:r>
            <a:br>
              <a:rPr lang="en-US" sz="2000" smtClean="0"/>
            </a:br>
            <a:r>
              <a:rPr lang="en-US" sz="2000" smtClean="0"/>
              <a:t>                                                (&lt; 0.05-0.1%) in SR</a:t>
            </a:r>
            <a:br>
              <a:rPr lang="en-US" sz="2000" smtClean="0"/>
            </a:br>
            <a:r>
              <a:rPr lang="en-US" sz="2000" smtClean="0"/>
              <a:t>        - Beam Current           =&gt; Close to the limits imposed by the BL </a:t>
            </a:r>
            <a:endParaRPr lang="en-GB" sz="2000" b="1" smtClean="0"/>
          </a:p>
        </p:txBody>
      </p:sp>
      <p:sp>
        <p:nvSpPr>
          <p:cNvPr id="139268" name="Slide Number Placeholder 5"/>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54559544-AA88-43B1-A872-41D84A7DC226}" type="slidenum">
              <a:rPr lang="en-GB">
                <a:solidFill>
                  <a:srgbClr val="FFFFFF"/>
                </a:solidFill>
              </a:rPr>
              <a:pPr/>
              <a:t>21</a:t>
            </a:fld>
            <a:endParaRPr lang="en-GB">
              <a:solidFill>
                <a:srgbClr val="FFFFFF"/>
              </a:solidFill>
            </a:endParaRP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Line 466"/>
          <p:cNvSpPr>
            <a:spLocks noChangeShapeType="1"/>
          </p:cNvSpPr>
          <p:nvPr/>
        </p:nvSpPr>
        <p:spPr bwMode="auto">
          <a:xfrm>
            <a:off x="5416550" y="1435100"/>
            <a:ext cx="0" cy="8255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291" name="Line 467"/>
          <p:cNvSpPr>
            <a:spLocks noChangeShapeType="1"/>
          </p:cNvSpPr>
          <p:nvPr/>
        </p:nvSpPr>
        <p:spPr bwMode="auto">
          <a:xfrm>
            <a:off x="5783263" y="1435100"/>
            <a:ext cx="0" cy="8255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grpSp>
        <p:nvGrpSpPr>
          <p:cNvPr id="2" name="Group 638"/>
          <p:cNvGrpSpPr>
            <a:grpSpLocks/>
          </p:cNvGrpSpPr>
          <p:nvPr/>
        </p:nvGrpSpPr>
        <p:grpSpPr bwMode="auto">
          <a:xfrm>
            <a:off x="5387975" y="825500"/>
            <a:ext cx="2751138" cy="5181600"/>
            <a:chOff x="3394" y="670"/>
            <a:chExt cx="1733" cy="3264"/>
          </a:xfrm>
        </p:grpSpPr>
        <p:sp>
          <p:nvSpPr>
            <p:cNvPr id="140316" name="Line 565"/>
            <p:cNvSpPr>
              <a:spLocks noChangeShapeType="1"/>
            </p:cNvSpPr>
            <p:nvPr/>
          </p:nvSpPr>
          <p:spPr bwMode="auto">
            <a:xfrm>
              <a:off x="4452" y="2432"/>
              <a:ext cx="32" cy="188"/>
            </a:xfrm>
            <a:prstGeom prst="line">
              <a:avLst/>
            </a:prstGeom>
            <a:noFill/>
            <a:ln w="12700">
              <a:solidFill>
                <a:schemeClr val="tx1"/>
              </a:solidFill>
              <a:round/>
              <a:headEnd/>
              <a:tailEnd/>
            </a:ln>
          </p:spPr>
          <p:txBody>
            <a:bodyPr/>
            <a:lstStyle/>
            <a:p>
              <a:endParaRPr lang="en-GB" smtClean="0">
                <a:solidFill>
                  <a:srgbClr val="000000"/>
                </a:solidFill>
                <a:latin typeface="Arial" pitchFamily="34" charset="0"/>
                <a:ea typeface="+mn-ea"/>
              </a:endParaRPr>
            </a:p>
          </p:txBody>
        </p:sp>
        <p:sp>
          <p:nvSpPr>
            <p:cNvPr id="140317" name="Rectangle 566"/>
            <p:cNvSpPr>
              <a:spLocks noChangeArrowheads="1"/>
            </p:cNvSpPr>
            <p:nvPr/>
          </p:nvSpPr>
          <p:spPr bwMode="auto">
            <a:xfrm>
              <a:off x="3397" y="1061"/>
              <a:ext cx="1629" cy="2870"/>
            </a:xfrm>
            <a:prstGeom prst="rect">
              <a:avLst/>
            </a:prstGeom>
            <a:solidFill>
              <a:srgbClr val="01A0C6"/>
            </a:solidFill>
            <a:ln w="11113">
              <a:solidFill>
                <a:srgbClr val="FFFFFF"/>
              </a:solidFill>
              <a:miter lim="800000"/>
              <a:headEnd/>
              <a:tailEnd/>
            </a:ln>
          </p:spPr>
          <p:txBody>
            <a:bodyPr/>
            <a:lstStyle/>
            <a:p>
              <a:endParaRPr lang="en-US" smtClean="0">
                <a:solidFill>
                  <a:srgbClr val="000000"/>
                </a:solidFill>
                <a:latin typeface="Arial" pitchFamily="34" charset="0"/>
                <a:ea typeface="+mn-ea"/>
              </a:endParaRPr>
            </a:p>
          </p:txBody>
        </p:sp>
        <p:sp>
          <p:nvSpPr>
            <p:cNvPr id="140318" name="Freeform 567"/>
            <p:cNvSpPr>
              <a:spLocks/>
            </p:cNvSpPr>
            <p:nvPr/>
          </p:nvSpPr>
          <p:spPr bwMode="auto">
            <a:xfrm>
              <a:off x="3571" y="1432"/>
              <a:ext cx="1265" cy="2315"/>
            </a:xfrm>
            <a:custGeom>
              <a:avLst/>
              <a:gdLst>
                <a:gd name="T0" fmla="*/ 0 w 1277"/>
                <a:gd name="T1" fmla="*/ 3531 h 2241"/>
                <a:gd name="T2" fmla="*/ 680 w 1277"/>
                <a:gd name="T3" fmla="*/ 3531 h 2241"/>
                <a:gd name="T4" fmla="*/ 1118 w 1277"/>
                <a:gd name="T5" fmla="*/ 0 h 2241"/>
                <a:gd name="T6" fmla="*/ 0 60000 65536"/>
                <a:gd name="T7" fmla="*/ 0 60000 65536"/>
                <a:gd name="T8" fmla="*/ 0 60000 65536"/>
                <a:gd name="T9" fmla="*/ 0 w 1277"/>
                <a:gd name="T10" fmla="*/ 0 h 2241"/>
                <a:gd name="T11" fmla="*/ 1277 w 1277"/>
                <a:gd name="T12" fmla="*/ 2241 h 2241"/>
              </a:gdLst>
              <a:ahLst/>
              <a:cxnLst>
                <a:cxn ang="T6">
                  <a:pos x="T0" y="T1"/>
                </a:cxn>
                <a:cxn ang="T7">
                  <a:pos x="T2" y="T3"/>
                </a:cxn>
                <a:cxn ang="T8">
                  <a:pos x="T4" y="T5"/>
                </a:cxn>
              </a:cxnLst>
              <a:rect l="T9" t="T10" r="T11" b="T12"/>
              <a:pathLst>
                <a:path w="1277" h="2241">
                  <a:moveTo>
                    <a:pt x="0" y="2241"/>
                  </a:moveTo>
                  <a:lnTo>
                    <a:pt x="777" y="2241"/>
                  </a:lnTo>
                  <a:lnTo>
                    <a:pt x="1277" y="0"/>
                  </a:lnTo>
                </a:path>
              </a:pathLst>
            </a:custGeom>
            <a:noFill/>
            <a:ln w="23813">
              <a:solidFill>
                <a:srgbClr val="000000"/>
              </a:solidFill>
              <a:prstDash val="solid"/>
              <a:round/>
              <a:headEnd/>
              <a:tailEnd/>
            </a:ln>
          </p:spPr>
          <p:txBody>
            <a:bodyPr/>
            <a:lstStyle/>
            <a:p>
              <a:endParaRPr lang="en-GB" smtClean="0">
                <a:solidFill>
                  <a:srgbClr val="000000"/>
                </a:solidFill>
                <a:latin typeface="Arial" pitchFamily="34" charset="0"/>
                <a:ea typeface="+mn-ea"/>
              </a:endParaRPr>
            </a:p>
          </p:txBody>
        </p:sp>
        <p:sp>
          <p:nvSpPr>
            <p:cNvPr id="140319" name="Line 568"/>
            <p:cNvSpPr>
              <a:spLocks noChangeShapeType="1"/>
            </p:cNvSpPr>
            <p:nvPr/>
          </p:nvSpPr>
          <p:spPr bwMode="auto">
            <a:xfrm>
              <a:off x="3394" y="1693"/>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20" name="Line 569"/>
            <p:cNvSpPr>
              <a:spLocks noChangeShapeType="1"/>
            </p:cNvSpPr>
            <p:nvPr/>
          </p:nvSpPr>
          <p:spPr bwMode="auto">
            <a:xfrm>
              <a:off x="3394" y="1857"/>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21" name="Line 570"/>
            <p:cNvSpPr>
              <a:spLocks noChangeShapeType="1"/>
            </p:cNvSpPr>
            <p:nvPr/>
          </p:nvSpPr>
          <p:spPr bwMode="auto">
            <a:xfrm>
              <a:off x="3394" y="2014"/>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22" name="Line 571"/>
            <p:cNvSpPr>
              <a:spLocks noChangeShapeType="1"/>
            </p:cNvSpPr>
            <p:nvPr/>
          </p:nvSpPr>
          <p:spPr bwMode="auto">
            <a:xfrm>
              <a:off x="3394" y="2179"/>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23" name="Line 572"/>
            <p:cNvSpPr>
              <a:spLocks noChangeShapeType="1"/>
            </p:cNvSpPr>
            <p:nvPr/>
          </p:nvSpPr>
          <p:spPr bwMode="auto">
            <a:xfrm>
              <a:off x="3394" y="2336"/>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24" name="Line 573"/>
            <p:cNvSpPr>
              <a:spLocks noChangeShapeType="1"/>
            </p:cNvSpPr>
            <p:nvPr/>
          </p:nvSpPr>
          <p:spPr bwMode="auto">
            <a:xfrm>
              <a:off x="3394" y="2500"/>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25" name="Line 574"/>
            <p:cNvSpPr>
              <a:spLocks noChangeShapeType="1"/>
            </p:cNvSpPr>
            <p:nvPr/>
          </p:nvSpPr>
          <p:spPr bwMode="auto">
            <a:xfrm>
              <a:off x="3394" y="2657"/>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26" name="Line 575"/>
            <p:cNvSpPr>
              <a:spLocks noChangeShapeType="1"/>
            </p:cNvSpPr>
            <p:nvPr/>
          </p:nvSpPr>
          <p:spPr bwMode="auto">
            <a:xfrm>
              <a:off x="3394" y="2814"/>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27" name="Line 576"/>
            <p:cNvSpPr>
              <a:spLocks noChangeShapeType="1"/>
            </p:cNvSpPr>
            <p:nvPr/>
          </p:nvSpPr>
          <p:spPr bwMode="auto">
            <a:xfrm>
              <a:off x="3394" y="2978"/>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28" name="Line 577"/>
            <p:cNvSpPr>
              <a:spLocks noChangeShapeType="1"/>
            </p:cNvSpPr>
            <p:nvPr/>
          </p:nvSpPr>
          <p:spPr bwMode="auto">
            <a:xfrm>
              <a:off x="3394" y="3135"/>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29" name="Line 578"/>
            <p:cNvSpPr>
              <a:spLocks noChangeShapeType="1"/>
            </p:cNvSpPr>
            <p:nvPr/>
          </p:nvSpPr>
          <p:spPr bwMode="auto">
            <a:xfrm>
              <a:off x="3394" y="3299"/>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30" name="Line 579"/>
            <p:cNvSpPr>
              <a:spLocks noChangeShapeType="1"/>
            </p:cNvSpPr>
            <p:nvPr/>
          </p:nvSpPr>
          <p:spPr bwMode="auto">
            <a:xfrm>
              <a:off x="3394" y="3456"/>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31" name="Line 580"/>
            <p:cNvSpPr>
              <a:spLocks noChangeShapeType="1"/>
            </p:cNvSpPr>
            <p:nvPr/>
          </p:nvSpPr>
          <p:spPr bwMode="auto">
            <a:xfrm>
              <a:off x="3394" y="3777"/>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32" name="Line 581"/>
            <p:cNvSpPr>
              <a:spLocks noChangeShapeType="1"/>
            </p:cNvSpPr>
            <p:nvPr/>
          </p:nvSpPr>
          <p:spPr bwMode="auto">
            <a:xfrm>
              <a:off x="3394" y="3620"/>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33" name="Line 582"/>
            <p:cNvSpPr>
              <a:spLocks noChangeShapeType="1"/>
            </p:cNvSpPr>
            <p:nvPr/>
          </p:nvSpPr>
          <p:spPr bwMode="auto">
            <a:xfrm>
              <a:off x="3625" y="1058"/>
              <a:ext cx="0" cy="52"/>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34" name="Line 583"/>
            <p:cNvSpPr>
              <a:spLocks noChangeShapeType="1"/>
            </p:cNvSpPr>
            <p:nvPr/>
          </p:nvSpPr>
          <p:spPr bwMode="auto">
            <a:xfrm>
              <a:off x="3857" y="1058"/>
              <a:ext cx="0" cy="52"/>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35" name="Line 584"/>
            <p:cNvSpPr>
              <a:spLocks noChangeShapeType="1"/>
            </p:cNvSpPr>
            <p:nvPr/>
          </p:nvSpPr>
          <p:spPr bwMode="auto">
            <a:xfrm>
              <a:off x="4088" y="1058"/>
              <a:ext cx="0" cy="52"/>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36" name="Line 585"/>
            <p:cNvSpPr>
              <a:spLocks noChangeShapeType="1"/>
            </p:cNvSpPr>
            <p:nvPr/>
          </p:nvSpPr>
          <p:spPr bwMode="auto">
            <a:xfrm>
              <a:off x="4320" y="1058"/>
              <a:ext cx="0" cy="52"/>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37" name="Line 586"/>
            <p:cNvSpPr>
              <a:spLocks noChangeShapeType="1"/>
            </p:cNvSpPr>
            <p:nvPr/>
          </p:nvSpPr>
          <p:spPr bwMode="auto">
            <a:xfrm>
              <a:off x="4551" y="1058"/>
              <a:ext cx="0" cy="52"/>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38" name="Line 587"/>
            <p:cNvSpPr>
              <a:spLocks noChangeShapeType="1"/>
            </p:cNvSpPr>
            <p:nvPr/>
          </p:nvSpPr>
          <p:spPr bwMode="auto">
            <a:xfrm>
              <a:off x="4790" y="1058"/>
              <a:ext cx="0" cy="52"/>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39" name="Line 588"/>
            <p:cNvSpPr>
              <a:spLocks noChangeShapeType="1"/>
            </p:cNvSpPr>
            <p:nvPr/>
          </p:nvSpPr>
          <p:spPr bwMode="auto">
            <a:xfrm>
              <a:off x="3625" y="3874"/>
              <a:ext cx="0" cy="6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40" name="Line 589"/>
            <p:cNvSpPr>
              <a:spLocks noChangeShapeType="1"/>
            </p:cNvSpPr>
            <p:nvPr/>
          </p:nvSpPr>
          <p:spPr bwMode="auto">
            <a:xfrm>
              <a:off x="3857" y="3874"/>
              <a:ext cx="0" cy="6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41" name="Line 590"/>
            <p:cNvSpPr>
              <a:spLocks noChangeShapeType="1"/>
            </p:cNvSpPr>
            <p:nvPr/>
          </p:nvSpPr>
          <p:spPr bwMode="auto">
            <a:xfrm>
              <a:off x="4088" y="3874"/>
              <a:ext cx="0" cy="6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42" name="Line 591"/>
            <p:cNvSpPr>
              <a:spLocks noChangeShapeType="1"/>
            </p:cNvSpPr>
            <p:nvPr/>
          </p:nvSpPr>
          <p:spPr bwMode="auto">
            <a:xfrm>
              <a:off x="4320" y="3874"/>
              <a:ext cx="0" cy="6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43" name="Line 592"/>
            <p:cNvSpPr>
              <a:spLocks noChangeShapeType="1"/>
            </p:cNvSpPr>
            <p:nvPr/>
          </p:nvSpPr>
          <p:spPr bwMode="auto">
            <a:xfrm>
              <a:off x="4551" y="3874"/>
              <a:ext cx="0" cy="6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44" name="Line 593"/>
            <p:cNvSpPr>
              <a:spLocks noChangeShapeType="1"/>
            </p:cNvSpPr>
            <p:nvPr/>
          </p:nvSpPr>
          <p:spPr bwMode="auto">
            <a:xfrm>
              <a:off x="4790" y="3874"/>
              <a:ext cx="0" cy="6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45" name="Oval 594"/>
            <p:cNvSpPr>
              <a:spLocks noChangeArrowheads="1"/>
            </p:cNvSpPr>
            <p:nvPr/>
          </p:nvSpPr>
          <p:spPr bwMode="auto">
            <a:xfrm>
              <a:off x="4589" y="2387"/>
              <a:ext cx="54" cy="62"/>
            </a:xfrm>
            <a:prstGeom prst="ellipse">
              <a:avLst/>
            </a:prstGeom>
            <a:solidFill>
              <a:srgbClr val="EF047F"/>
            </a:solidFill>
            <a:ln w="11113">
              <a:solidFill>
                <a:srgbClr val="FFFFFF"/>
              </a:solidFill>
              <a:round/>
              <a:headEnd/>
              <a:tailEnd/>
            </a:ln>
          </p:spPr>
          <p:txBody>
            <a:bodyPr/>
            <a:lstStyle/>
            <a:p>
              <a:endParaRPr lang="en-US" smtClean="0">
                <a:solidFill>
                  <a:srgbClr val="000000"/>
                </a:solidFill>
                <a:latin typeface="Arial" pitchFamily="34" charset="0"/>
                <a:ea typeface="+mn-ea"/>
              </a:endParaRPr>
            </a:p>
          </p:txBody>
        </p:sp>
        <p:sp>
          <p:nvSpPr>
            <p:cNvPr id="140346" name="Oval 595"/>
            <p:cNvSpPr>
              <a:spLocks noChangeArrowheads="1"/>
            </p:cNvSpPr>
            <p:nvPr/>
          </p:nvSpPr>
          <p:spPr bwMode="auto">
            <a:xfrm>
              <a:off x="4552" y="2559"/>
              <a:ext cx="53" cy="54"/>
            </a:xfrm>
            <a:prstGeom prst="ellipse">
              <a:avLst/>
            </a:prstGeom>
            <a:solidFill>
              <a:srgbClr val="EF047F"/>
            </a:solidFill>
            <a:ln w="11113">
              <a:solidFill>
                <a:srgbClr val="FFFFFF"/>
              </a:solidFill>
              <a:round/>
              <a:headEnd/>
              <a:tailEnd/>
            </a:ln>
          </p:spPr>
          <p:txBody>
            <a:bodyPr/>
            <a:lstStyle/>
            <a:p>
              <a:endParaRPr lang="en-US" smtClean="0">
                <a:solidFill>
                  <a:srgbClr val="000000"/>
                </a:solidFill>
                <a:latin typeface="Arial" pitchFamily="34" charset="0"/>
                <a:ea typeface="+mn-ea"/>
              </a:endParaRPr>
            </a:p>
          </p:txBody>
        </p:sp>
        <p:sp>
          <p:nvSpPr>
            <p:cNvPr id="140347" name="Oval 596"/>
            <p:cNvSpPr>
              <a:spLocks noChangeArrowheads="1"/>
            </p:cNvSpPr>
            <p:nvPr/>
          </p:nvSpPr>
          <p:spPr bwMode="auto">
            <a:xfrm>
              <a:off x="4480" y="2869"/>
              <a:ext cx="53" cy="54"/>
            </a:xfrm>
            <a:prstGeom prst="ellipse">
              <a:avLst/>
            </a:prstGeom>
            <a:solidFill>
              <a:srgbClr val="EF047F"/>
            </a:solidFill>
            <a:ln w="11113">
              <a:solidFill>
                <a:srgbClr val="FFFFFF"/>
              </a:solidFill>
              <a:round/>
              <a:headEnd/>
              <a:tailEnd/>
            </a:ln>
          </p:spPr>
          <p:txBody>
            <a:bodyPr/>
            <a:lstStyle/>
            <a:p>
              <a:endParaRPr lang="en-US" smtClean="0">
                <a:solidFill>
                  <a:srgbClr val="000000"/>
                </a:solidFill>
                <a:latin typeface="Arial" pitchFamily="34" charset="0"/>
                <a:ea typeface="+mn-ea"/>
              </a:endParaRPr>
            </a:p>
          </p:txBody>
        </p:sp>
        <p:sp>
          <p:nvSpPr>
            <p:cNvPr id="140348" name="Oval 597"/>
            <p:cNvSpPr>
              <a:spLocks noChangeArrowheads="1"/>
            </p:cNvSpPr>
            <p:nvPr/>
          </p:nvSpPr>
          <p:spPr bwMode="auto">
            <a:xfrm>
              <a:off x="4457" y="2951"/>
              <a:ext cx="54" cy="54"/>
            </a:xfrm>
            <a:prstGeom prst="ellipse">
              <a:avLst/>
            </a:prstGeom>
            <a:solidFill>
              <a:srgbClr val="EF047F"/>
            </a:solidFill>
            <a:ln w="11113">
              <a:solidFill>
                <a:srgbClr val="FFFFFF"/>
              </a:solidFill>
              <a:round/>
              <a:headEnd/>
              <a:tailEnd/>
            </a:ln>
          </p:spPr>
          <p:txBody>
            <a:bodyPr/>
            <a:lstStyle/>
            <a:p>
              <a:endParaRPr lang="en-US" smtClean="0">
                <a:solidFill>
                  <a:srgbClr val="000000"/>
                </a:solidFill>
                <a:latin typeface="Arial" pitchFamily="34" charset="0"/>
                <a:ea typeface="+mn-ea"/>
              </a:endParaRPr>
            </a:p>
          </p:txBody>
        </p:sp>
        <p:sp>
          <p:nvSpPr>
            <p:cNvPr id="140349" name="Oval 598"/>
            <p:cNvSpPr>
              <a:spLocks noChangeArrowheads="1"/>
            </p:cNvSpPr>
            <p:nvPr/>
          </p:nvSpPr>
          <p:spPr bwMode="auto">
            <a:xfrm>
              <a:off x="4330" y="3564"/>
              <a:ext cx="54" cy="53"/>
            </a:xfrm>
            <a:prstGeom prst="ellipse">
              <a:avLst/>
            </a:prstGeom>
            <a:solidFill>
              <a:srgbClr val="FFFFFF"/>
            </a:solidFill>
            <a:ln w="11113">
              <a:solidFill>
                <a:srgbClr val="FFFFFF"/>
              </a:solidFill>
              <a:round/>
              <a:headEnd/>
              <a:tailEnd/>
            </a:ln>
          </p:spPr>
          <p:txBody>
            <a:bodyPr/>
            <a:lstStyle/>
            <a:p>
              <a:endParaRPr lang="en-US" smtClean="0">
                <a:solidFill>
                  <a:srgbClr val="000000"/>
                </a:solidFill>
                <a:latin typeface="Arial" pitchFamily="34" charset="0"/>
                <a:ea typeface="+mn-ea"/>
              </a:endParaRPr>
            </a:p>
          </p:txBody>
        </p:sp>
        <p:sp>
          <p:nvSpPr>
            <p:cNvPr id="140350" name="Oval 599"/>
            <p:cNvSpPr>
              <a:spLocks noChangeArrowheads="1"/>
            </p:cNvSpPr>
            <p:nvPr/>
          </p:nvSpPr>
          <p:spPr bwMode="auto">
            <a:xfrm>
              <a:off x="3516" y="3728"/>
              <a:ext cx="54" cy="54"/>
            </a:xfrm>
            <a:prstGeom prst="ellipse">
              <a:avLst/>
            </a:prstGeom>
            <a:solidFill>
              <a:srgbClr val="FFFFFF"/>
            </a:solidFill>
            <a:ln w="11113">
              <a:solidFill>
                <a:srgbClr val="FFFFFF"/>
              </a:solidFill>
              <a:round/>
              <a:headEnd/>
              <a:tailEnd/>
            </a:ln>
          </p:spPr>
          <p:txBody>
            <a:bodyPr/>
            <a:lstStyle/>
            <a:p>
              <a:endParaRPr lang="en-US" smtClean="0">
                <a:solidFill>
                  <a:srgbClr val="000000"/>
                </a:solidFill>
                <a:latin typeface="Arial" pitchFamily="34" charset="0"/>
                <a:ea typeface="+mn-ea"/>
              </a:endParaRPr>
            </a:p>
          </p:txBody>
        </p:sp>
        <p:sp>
          <p:nvSpPr>
            <p:cNvPr id="140351" name="Freeform 600"/>
            <p:cNvSpPr>
              <a:spLocks/>
            </p:cNvSpPr>
            <p:nvPr/>
          </p:nvSpPr>
          <p:spPr bwMode="auto">
            <a:xfrm>
              <a:off x="3853" y="2292"/>
              <a:ext cx="747" cy="90"/>
            </a:xfrm>
            <a:custGeom>
              <a:avLst/>
              <a:gdLst>
                <a:gd name="T0" fmla="*/ 0 w 747"/>
                <a:gd name="T1" fmla="*/ 0 h 90"/>
                <a:gd name="T2" fmla="*/ 650 w 747"/>
                <a:gd name="T3" fmla="*/ 0 h 90"/>
                <a:gd name="T4" fmla="*/ 747 w 747"/>
                <a:gd name="T5" fmla="*/ 90 h 90"/>
                <a:gd name="T6" fmla="*/ 725 w 747"/>
                <a:gd name="T7" fmla="*/ 45 h 90"/>
                <a:gd name="T8" fmla="*/ 702 w 747"/>
                <a:gd name="T9" fmla="*/ 67 h 90"/>
                <a:gd name="T10" fmla="*/ 747 w 747"/>
                <a:gd name="T11" fmla="*/ 90 h 90"/>
                <a:gd name="T12" fmla="*/ 650 w 747"/>
                <a:gd name="T13" fmla="*/ 0 h 90"/>
                <a:gd name="T14" fmla="*/ 0 w 747"/>
                <a:gd name="T15" fmla="*/ 0 h 9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90"/>
                <a:gd name="T26" fmla="*/ 747 w 747"/>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90">
                  <a:moveTo>
                    <a:pt x="0" y="0"/>
                  </a:moveTo>
                  <a:lnTo>
                    <a:pt x="650" y="0"/>
                  </a:lnTo>
                  <a:lnTo>
                    <a:pt x="747" y="90"/>
                  </a:lnTo>
                  <a:lnTo>
                    <a:pt x="725" y="45"/>
                  </a:lnTo>
                  <a:lnTo>
                    <a:pt x="702" y="67"/>
                  </a:lnTo>
                  <a:lnTo>
                    <a:pt x="747" y="90"/>
                  </a:lnTo>
                  <a:lnTo>
                    <a:pt x="650" y="0"/>
                  </a:lnTo>
                  <a:lnTo>
                    <a:pt x="0" y="0"/>
                  </a:lnTo>
                  <a:close/>
                </a:path>
              </a:pathLst>
            </a:custGeom>
            <a:solidFill>
              <a:srgbClr val="000000"/>
            </a:solidFill>
            <a:ln w="11113">
              <a:solidFill>
                <a:srgbClr val="000000"/>
              </a:solidFill>
              <a:prstDash val="solid"/>
              <a:round/>
              <a:headEnd/>
              <a:tailEnd/>
            </a:ln>
          </p:spPr>
          <p:txBody>
            <a:bodyPr/>
            <a:lstStyle/>
            <a:p>
              <a:endParaRPr lang="en-GB" smtClean="0">
                <a:solidFill>
                  <a:srgbClr val="000000"/>
                </a:solidFill>
                <a:latin typeface="Arial" pitchFamily="34" charset="0"/>
                <a:ea typeface="+mn-ea"/>
              </a:endParaRPr>
            </a:p>
          </p:txBody>
        </p:sp>
        <p:sp>
          <p:nvSpPr>
            <p:cNvPr id="140352" name="Freeform 602"/>
            <p:cNvSpPr>
              <a:spLocks/>
            </p:cNvSpPr>
            <p:nvPr/>
          </p:nvSpPr>
          <p:spPr bwMode="auto">
            <a:xfrm>
              <a:off x="4486" y="2302"/>
              <a:ext cx="75" cy="232"/>
            </a:xfrm>
            <a:custGeom>
              <a:avLst/>
              <a:gdLst>
                <a:gd name="T0" fmla="*/ 0 w 75"/>
                <a:gd name="T1" fmla="*/ 0 h 232"/>
                <a:gd name="T2" fmla="*/ 75 w 75"/>
                <a:gd name="T3" fmla="*/ 232 h 232"/>
                <a:gd name="T4" fmla="*/ 75 w 75"/>
                <a:gd name="T5" fmla="*/ 187 h 232"/>
                <a:gd name="T6" fmla="*/ 45 w 75"/>
                <a:gd name="T7" fmla="*/ 187 h 232"/>
                <a:gd name="T8" fmla="*/ 75 w 75"/>
                <a:gd name="T9" fmla="*/ 232 h 232"/>
                <a:gd name="T10" fmla="*/ 0 w 75"/>
                <a:gd name="T11" fmla="*/ 0 h 232"/>
                <a:gd name="T12" fmla="*/ 0 60000 65536"/>
                <a:gd name="T13" fmla="*/ 0 60000 65536"/>
                <a:gd name="T14" fmla="*/ 0 60000 65536"/>
                <a:gd name="T15" fmla="*/ 0 60000 65536"/>
                <a:gd name="T16" fmla="*/ 0 60000 65536"/>
                <a:gd name="T17" fmla="*/ 0 60000 65536"/>
                <a:gd name="T18" fmla="*/ 0 w 75"/>
                <a:gd name="T19" fmla="*/ 0 h 232"/>
                <a:gd name="T20" fmla="*/ 75 w 75"/>
                <a:gd name="T21" fmla="*/ 232 h 232"/>
              </a:gdLst>
              <a:ahLst/>
              <a:cxnLst>
                <a:cxn ang="T12">
                  <a:pos x="T0" y="T1"/>
                </a:cxn>
                <a:cxn ang="T13">
                  <a:pos x="T2" y="T3"/>
                </a:cxn>
                <a:cxn ang="T14">
                  <a:pos x="T4" y="T5"/>
                </a:cxn>
                <a:cxn ang="T15">
                  <a:pos x="T6" y="T7"/>
                </a:cxn>
                <a:cxn ang="T16">
                  <a:pos x="T8" y="T9"/>
                </a:cxn>
                <a:cxn ang="T17">
                  <a:pos x="T10" y="T11"/>
                </a:cxn>
              </a:cxnLst>
              <a:rect l="T18" t="T19" r="T20" b="T21"/>
              <a:pathLst>
                <a:path w="75" h="232">
                  <a:moveTo>
                    <a:pt x="0" y="0"/>
                  </a:moveTo>
                  <a:lnTo>
                    <a:pt x="75" y="232"/>
                  </a:lnTo>
                  <a:lnTo>
                    <a:pt x="75" y="187"/>
                  </a:lnTo>
                  <a:lnTo>
                    <a:pt x="45" y="187"/>
                  </a:lnTo>
                  <a:lnTo>
                    <a:pt x="75" y="232"/>
                  </a:lnTo>
                  <a:lnTo>
                    <a:pt x="0" y="0"/>
                  </a:lnTo>
                  <a:close/>
                </a:path>
              </a:pathLst>
            </a:custGeom>
            <a:noFill/>
            <a:ln w="11113">
              <a:solidFill>
                <a:srgbClr val="000000"/>
              </a:solidFill>
              <a:prstDash val="solid"/>
              <a:round/>
              <a:headEnd/>
              <a:tailEnd/>
            </a:ln>
          </p:spPr>
          <p:txBody>
            <a:bodyPr/>
            <a:lstStyle/>
            <a:p>
              <a:endParaRPr lang="en-GB" smtClean="0">
                <a:solidFill>
                  <a:srgbClr val="000000"/>
                </a:solidFill>
                <a:latin typeface="Arial" pitchFamily="34" charset="0"/>
                <a:ea typeface="+mn-ea"/>
              </a:endParaRPr>
            </a:p>
          </p:txBody>
        </p:sp>
        <p:sp>
          <p:nvSpPr>
            <p:cNvPr id="140353" name="Freeform 603"/>
            <p:cNvSpPr>
              <a:spLocks/>
            </p:cNvSpPr>
            <p:nvPr/>
          </p:nvSpPr>
          <p:spPr bwMode="auto">
            <a:xfrm>
              <a:off x="3760" y="2784"/>
              <a:ext cx="702" cy="97"/>
            </a:xfrm>
            <a:custGeom>
              <a:avLst/>
              <a:gdLst>
                <a:gd name="T0" fmla="*/ 0 w 702"/>
                <a:gd name="T1" fmla="*/ 0 h 97"/>
                <a:gd name="T2" fmla="*/ 605 w 702"/>
                <a:gd name="T3" fmla="*/ 0 h 97"/>
                <a:gd name="T4" fmla="*/ 702 w 702"/>
                <a:gd name="T5" fmla="*/ 97 h 97"/>
                <a:gd name="T6" fmla="*/ 679 w 702"/>
                <a:gd name="T7" fmla="*/ 52 h 97"/>
                <a:gd name="T8" fmla="*/ 657 w 702"/>
                <a:gd name="T9" fmla="*/ 74 h 97"/>
                <a:gd name="T10" fmla="*/ 702 w 702"/>
                <a:gd name="T11" fmla="*/ 97 h 97"/>
                <a:gd name="T12" fmla="*/ 605 w 702"/>
                <a:gd name="T13" fmla="*/ 0 h 97"/>
                <a:gd name="T14" fmla="*/ 0 w 702"/>
                <a:gd name="T15" fmla="*/ 0 h 97"/>
                <a:gd name="T16" fmla="*/ 0 60000 65536"/>
                <a:gd name="T17" fmla="*/ 0 60000 65536"/>
                <a:gd name="T18" fmla="*/ 0 60000 65536"/>
                <a:gd name="T19" fmla="*/ 0 60000 65536"/>
                <a:gd name="T20" fmla="*/ 0 60000 65536"/>
                <a:gd name="T21" fmla="*/ 0 60000 65536"/>
                <a:gd name="T22" fmla="*/ 0 60000 65536"/>
                <a:gd name="T23" fmla="*/ 0 60000 65536"/>
                <a:gd name="T24" fmla="*/ 0 w 702"/>
                <a:gd name="T25" fmla="*/ 0 h 97"/>
                <a:gd name="T26" fmla="*/ 702 w 702"/>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2" h="97">
                  <a:moveTo>
                    <a:pt x="0" y="0"/>
                  </a:moveTo>
                  <a:lnTo>
                    <a:pt x="605" y="0"/>
                  </a:lnTo>
                  <a:lnTo>
                    <a:pt x="702" y="97"/>
                  </a:lnTo>
                  <a:lnTo>
                    <a:pt x="679" y="52"/>
                  </a:lnTo>
                  <a:lnTo>
                    <a:pt x="657" y="74"/>
                  </a:lnTo>
                  <a:lnTo>
                    <a:pt x="702" y="97"/>
                  </a:lnTo>
                  <a:lnTo>
                    <a:pt x="605" y="0"/>
                  </a:lnTo>
                  <a:lnTo>
                    <a:pt x="0" y="0"/>
                  </a:lnTo>
                  <a:close/>
                </a:path>
              </a:pathLst>
            </a:custGeom>
            <a:solidFill>
              <a:srgbClr val="000000"/>
            </a:solidFill>
            <a:ln w="11113">
              <a:solidFill>
                <a:srgbClr val="000000"/>
              </a:solidFill>
              <a:prstDash val="solid"/>
              <a:round/>
              <a:headEnd/>
              <a:tailEnd/>
            </a:ln>
          </p:spPr>
          <p:txBody>
            <a:bodyPr/>
            <a:lstStyle/>
            <a:p>
              <a:endParaRPr lang="en-GB" smtClean="0">
                <a:solidFill>
                  <a:srgbClr val="000000"/>
                </a:solidFill>
                <a:latin typeface="Arial" pitchFamily="34" charset="0"/>
                <a:ea typeface="+mn-ea"/>
              </a:endParaRPr>
            </a:p>
          </p:txBody>
        </p:sp>
        <p:sp>
          <p:nvSpPr>
            <p:cNvPr id="140354" name="Freeform 604"/>
            <p:cNvSpPr>
              <a:spLocks/>
            </p:cNvSpPr>
            <p:nvPr/>
          </p:nvSpPr>
          <p:spPr bwMode="auto">
            <a:xfrm>
              <a:off x="4372" y="2791"/>
              <a:ext cx="82" cy="157"/>
            </a:xfrm>
            <a:custGeom>
              <a:avLst/>
              <a:gdLst>
                <a:gd name="T0" fmla="*/ 0 w 82"/>
                <a:gd name="T1" fmla="*/ 0 h 157"/>
                <a:gd name="T2" fmla="*/ 82 w 82"/>
                <a:gd name="T3" fmla="*/ 157 h 157"/>
                <a:gd name="T4" fmla="*/ 75 w 82"/>
                <a:gd name="T5" fmla="*/ 112 h 157"/>
                <a:gd name="T6" fmla="*/ 45 w 82"/>
                <a:gd name="T7" fmla="*/ 120 h 157"/>
                <a:gd name="T8" fmla="*/ 82 w 82"/>
                <a:gd name="T9" fmla="*/ 157 h 157"/>
                <a:gd name="T10" fmla="*/ 0 w 82"/>
                <a:gd name="T11" fmla="*/ 0 h 157"/>
                <a:gd name="T12" fmla="*/ 0 w 82"/>
                <a:gd name="T13" fmla="*/ 0 h 157"/>
                <a:gd name="T14" fmla="*/ 0 60000 65536"/>
                <a:gd name="T15" fmla="*/ 0 60000 65536"/>
                <a:gd name="T16" fmla="*/ 0 60000 65536"/>
                <a:gd name="T17" fmla="*/ 0 60000 65536"/>
                <a:gd name="T18" fmla="*/ 0 60000 65536"/>
                <a:gd name="T19" fmla="*/ 0 60000 65536"/>
                <a:gd name="T20" fmla="*/ 0 60000 65536"/>
                <a:gd name="T21" fmla="*/ 0 w 82"/>
                <a:gd name="T22" fmla="*/ 0 h 157"/>
                <a:gd name="T23" fmla="*/ 82 w 82"/>
                <a:gd name="T24" fmla="*/ 157 h 1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 h="157">
                  <a:moveTo>
                    <a:pt x="0" y="0"/>
                  </a:moveTo>
                  <a:lnTo>
                    <a:pt x="82" y="157"/>
                  </a:lnTo>
                  <a:lnTo>
                    <a:pt x="75" y="112"/>
                  </a:lnTo>
                  <a:lnTo>
                    <a:pt x="45" y="120"/>
                  </a:lnTo>
                  <a:lnTo>
                    <a:pt x="82" y="157"/>
                  </a:lnTo>
                  <a:lnTo>
                    <a:pt x="0" y="0"/>
                  </a:lnTo>
                  <a:close/>
                </a:path>
              </a:pathLst>
            </a:custGeom>
            <a:solidFill>
              <a:srgbClr val="000000"/>
            </a:solidFill>
            <a:ln w="9525">
              <a:noFill/>
              <a:round/>
              <a:headEnd/>
              <a:tailEnd/>
            </a:ln>
          </p:spPr>
          <p:txBody>
            <a:bodyPr/>
            <a:lstStyle/>
            <a:p>
              <a:endParaRPr lang="en-GB" smtClean="0">
                <a:solidFill>
                  <a:srgbClr val="000000"/>
                </a:solidFill>
                <a:latin typeface="Arial" pitchFamily="34" charset="0"/>
                <a:ea typeface="+mn-ea"/>
              </a:endParaRPr>
            </a:p>
          </p:txBody>
        </p:sp>
        <p:sp>
          <p:nvSpPr>
            <p:cNvPr id="140355" name="Freeform 605"/>
            <p:cNvSpPr>
              <a:spLocks/>
            </p:cNvSpPr>
            <p:nvPr/>
          </p:nvSpPr>
          <p:spPr bwMode="auto">
            <a:xfrm>
              <a:off x="4372" y="2791"/>
              <a:ext cx="82" cy="157"/>
            </a:xfrm>
            <a:custGeom>
              <a:avLst/>
              <a:gdLst>
                <a:gd name="T0" fmla="*/ 0 w 82"/>
                <a:gd name="T1" fmla="*/ 0 h 157"/>
                <a:gd name="T2" fmla="*/ 82 w 82"/>
                <a:gd name="T3" fmla="*/ 157 h 157"/>
                <a:gd name="T4" fmla="*/ 75 w 82"/>
                <a:gd name="T5" fmla="*/ 112 h 157"/>
                <a:gd name="T6" fmla="*/ 45 w 82"/>
                <a:gd name="T7" fmla="*/ 120 h 157"/>
                <a:gd name="T8" fmla="*/ 82 w 82"/>
                <a:gd name="T9" fmla="*/ 157 h 157"/>
                <a:gd name="T10" fmla="*/ 0 w 82"/>
                <a:gd name="T11" fmla="*/ 0 h 157"/>
                <a:gd name="T12" fmla="*/ 0 60000 65536"/>
                <a:gd name="T13" fmla="*/ 0 60000 65536"/>
                <a:gd name="T14" fmla="*/ 0 60000 65536"/>
                <a:gd name="T15" fmla="*/ 0 60000 65536"/>
                <a:gd name="T16" fmla="*/ 0 60000 65536"/>
                <a:gd name="T17" fmla="*/ 0 60000 65536"/>
                <a:gd name="T18" fmla="*/ 0 w 82"/>
                <a:gd name="T19" fmla="*/ 0 h 157"/>
                <a:gd name="T20" fmla="*/ 82 w 82"/>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82" h="157">
                  <a:moveTo>
                    <a:pt x="0" y="0"/>
                  </a:moveTo>
                  <a:lnTo>
                    <a:pt x="82" y="157"/>
                  </a:lnTo>
                  <a:lnTo>
                    <a:pt x="75" y="112"/>
                  </a:lnTo>
                  <a:lnTo>
                    <a:pt x="45" y="120"/>
                  </a:lnTo>
                  <a:lnTo>
                    <a:pt x="82" y="157"/>
                  </a:lnTo>
                  <a:lnTo>
                    <a:pt x="0" y="0"/>
                  </a:lnTo>
                  <a:close/>
                </a:path>
              </a:pathLst>
            </a:custGeom>
            <a:noFill/>
            <a:ln w="11113">
              <a:solidFill>
                <a:srgbClr val="000000"/>
              </a:solidFill>
              <a:prstDash val="solid"/>
              <a:round/>
              <a:headEnd/>
              <a:tailEnd/>
            </a:ln>
          </p:spPr>
          <p:txBody>
            <a:bodyPr/>
            <a:lstStyle/>
            <a:p>
              <a:endParaRPr lang="en-GB" smtClean="0">
                <a:solidFill>
                  <a:srgbClr val="000000"/>
                </a:solidFill>
                <a:latin typeface="Arial" pitchFamily="34" charset="0"/>
                <a:ea typeface="+mn-ea"/>
              </a:endParaRPr>
            </a:p>
          </p:txBody>
        </p:sp>
        <p:sp>
          <p:nvSpPr>
            <p:cNvPr id="140356" name="Freeform 606"/>
            <p:cNvSpPr>
              <a:spLocks/>
            </p:cNvSpPr>
            <p:nvPr/>
          </p:nvSpPr>
          <p:spPr bwMode="auto">
            <a:xfrm>
              <a:off x="3812" y="3464"/>
              <a:ext cx="508" cy="89"/>
            </a:xfrm>
            <a:custGeom>
              <a:avLst/>
              <a:gdLst>
                <a:gd name="T0" fmla="*/ 0 w 508"/>
                <a:gd name="T1" fmla="*/ 0 h 89"/>
                <a:gd name="T2" fmla="*/ 418 w 508"/>
                <a:gd name="T3" fmla="*/ 0 h 89"/>
                <a:gd name="T4" fmla="*/ 508 w 508"/>
                <a:gd name="T5" fmla="*/ 89 h 89"/>
                <a:gd name="T6" fmla="*/ 485 w 508"/>
                <a:gd name="T7" fmla="*/ 44 h 89"/>
                <a:gd name="T8" fmla="*/ 463 w 508"/>
                <a:gd name="T9" fmla="*/ 67 h 89"/>
                <a:gd name="T10" fmla="*/ 508 w 508"/>
                <a:gd name="T11" fmla="*/ 89 h 89"/>
                <a:gd name="T12" fmla="*/ 418 w 508"/>
                <a:gd name="T13" fmla="*/ 0 h 89"/>
                <a:gd name="T14" fmla="*/ 0 w 508"/>
                <a:gd name="T15" fmla="*/ 0 h 89"/>
                <a:gd name="T16" fmla="*/ 0 60000 65536"/>
                <a:gd name="T17" fmla="*/ 0 60000 65536"/>
                <a:gd name="T18" fmla="*/ 0 60000 65536"/>
                <a:gd name="T19" fmla="*/ 0 60000 65536"/>
                <a:gd name="T20" fmla="*/ 0 60000 65536"/>
                <a:gd name="T21" fmla="*/ 0 60000 65536"/>
                <a:gd name="T22" fmla="*/ 0 60000 65536"/>
                <a:gd name="T23" fmla="*/ 0 60000 65536"/>
                <a:gd name="T24" fmla="*/ 0 w 508"/>
                <a:gd name="T25" fmla="*/ 0 h 89"/>
                <a:gd name="T26" fmla="*/ 508 w 508"/>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8" h="89">
                  <a:moveTo>
                    <a:pt x="0" y="0"/>
                  </a:moveTo>
                  <a:lnTo>
                    <a:pt x="418" y="0"/>
                  </a:lnTo>
                  <a:lnTo>
                    <a:pt x="508" y="89"/>
                  </a:lnTo>
                  <a:lnTo>
                    <a:pt x="485" y="44"/>
                  </a:lnTo>
                  <a:lnTo>
                    <a:pt x="463" y="67"/>
                  </a:lnTo>
                  <a:lnTo>
                    <a:pt x="508" y="89"/>
                  </a:lnTo>
                  <a:lnTo>
                    <a:pt x="418" y="0"/>
                  </a:lnTo>
                  <a:lnTo>
                    <a:pt x="0" y="0"/>
                  </a:lnTo>
                  <a:close/>
                </a:path>
              </a:pathLst>
            </a:custGeom>
            <a:solidFill>
              <a:srgbClr val="000000"/>
            </a:solidFill>
            <a:ln w="11113">
              <a:solidFill>
                <a:srgbClr val="000000"/>
              </a:solidFill>
              <a:prstDash val="solid"/>
              <a:round/>
              <a:headEnd/>
              <a:tailEnd/>
            </a:ln>
          </p:spPr>
          <p:txBody>
            <a:bodyPr/>
            <a:lstStyle/>
            <a:p>
              <a:endParaRPr lang="en-GB" smtClean="0">
                <a:solidFill>
                  <a:srgbClr val="000000"/>
                </a:solidFill>
                <a:latin typeface="Arial" pitchFamily="34" charset="0"/>
                <a:ea typeface="+mn-ea"/>
              </a:endParaRPr>
            </a:p>
          </p:txBody>
        </p:sp>
        <p:sp>
          <p:nvSpPr>
            <p:cNvPr id="140357" name="Freeform 607"/>
            <p:cNvSpPr>
              <a:spLocks/>
            </p:cNvSpPr>
            <p:nvPr/>
          </p:nvSpPr>
          <p:spPr bwMode="auto">
            <a:xfrm>
              <a:off x="3573" y="3464"/>
              <a:ext cx="239" cy="246"/>
            </a:xfrm>
            <a:custGeom>
              <a:avLst/>
              <a:gdLst>
                <a:gd name="T0" fmla="*/ 239 w 239"/>
                <a:gd name="T1" fmla="*/ 0 h 246"/>
                <a:gd name="T2" fmla="*/ 0 w 239"/>
                <a:gd name="T3" fmla="*/ 246 h 246"/>
                <a:gd name="T4" fmla="*/ 45 w 239"/>
                <a:gd name="T5" fmla="*/ 224 h 246"/>
                <a:gd name="T6" fmla="*/ 22 w 239"/>
                <a:gd name="T7" fmla="*/ 201 h 246"/>
                <a:gd name="T8" fmla="*/ 0 w 239"/>
                <a:gd name="T9" fmla="*/ 246 h 246"/>
                <a:gd name="T10" fmla="*/ 239 w 239"/>
                <a:gd name="T11" fmla="*/ 0 h 246"/>
                <a:gd name="T12" fmla="*/ 239 w 239"/>
                <a:gd name="T13" fmla="*/ 0 h 246"/>
                <a:gd name="T14" fmla="*/ 0 60000 65536"/>
                <a:gd name="T15" fmla="*/ 0 60000 65536"/>
                <a:gd name="T16" fmla="*/ 0 60000 65536"/>
                <a:gd name="T17" fmla="*/ 0 60000 65536"/>
                <a:gd name="T18" fmla="*/ 0 60000 65536"/>
                <a:gd name="T19" fmla="*/ 0 60000 65536"/>
                <a:gd name="T20" fmla="*/ 0 60000 65536"/>
                <a:gd name="T21" fmla="*/ 0 w 239"/>
                <a:gd name="T22" fmla="*/ 0 h 246"/>
                <a:gd name="T23" fmla="*/ 239 w 239"/>
                <a:gd name="T24" fmla="*/ 246 h 2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9" h="246">
                  <a:moveTo>
                    <a:pt x="239" y="0"/>
                  </a:moveTo>
                  <a:lnTo>
                    <a:pt x="0" y="246"/>
                  </a:lnTo>
                  <a:lnTo>
                    <a:pt x="45" y="224"/>
                  </a:lnTo>
                  <a:lnTo>
                    <a:pt x="22" y="201"/>
                  </a:lnTo>
                  <a:lnTo>
                    <a:pt x="0" y="246"/>
                  </a:lnTo>
                  <a:lnTo>
                    <a:pt x="239" y="0"/>
                  </a:lnTo>
                  <a:close/>
                </a:path>
              </a:pathLst>
            </a:custGeom>
            <a:solidFill>
              <a:srgbClr val="000000"/>
            </a:solidFill>
            <a:ln w="9525">
              <a:noFill/>
              <a:round/>
              <a:headEnd/>
              <a:tailEnd/>
            </a:ln>
          </p:spPr>
          <p:txBody>
            <a:bodyPr/>
            <a:lstStyle/>
            <a:p>
              <a:endParaRPr lang="en-GB" smtClean="0">
                <a:solidFill>
                  <a:srgbClr val="000000"/>
                </a:solidFill>
                <a:latin typeface="Arial" pitchFamily="34" charset="0"/>
                <a:ea typeface="+mn-ea"/>
              </a:endParaRPr>
            </a:p>
          </p:txBody>
        </p:sp>
        <p:sp>
          <p:nvSpPr>
            <p:cNvPr id="140358" name="Freeform 608"/>
            <p:cNvSpPr>
              <a:spLocks/>
            </p:cNvSpPr>
            <p:nvPr/>
          </p:nvSpPr>
          <p:spPr bwMode="auto">
            <a:xfrm>
              <a:off x="3573" y="3464"/>
              <a:ext cx="239" cy="246"/>
            </a:xfrm>
            <a:custGeom>
              <a:avLst/>
              <a:gdLst>
                <a:gd name="T0" fmla="*/ 239 w 239"/>
                <a:gd name="T1" fmla="*/ 0 h 246"/>
                <a:gd name="T2" fmla="*/ 0 w 239"/>
                <a:gd name="T3" fmla="*/ 246 h 246"/>
                <a:gd name="T4" fmla="*/ 45 w 239"/>
                <a:gd name="T5" fmla="*/ 224 h 246"/>
                <a:gd name="T6" fmla="*/ 22 w 239"/>
                <a:gd name="T7" fmla="*/ 201 h 246"/>
                <a:gd name="T8" fmla="*/ 0 w 239"/>
                <a:gd name="T9" fmla="*/ 246 h 246"/>
                <a:gd name="T10" fmla="*/ 239 w 239"/>
                <a:gd name="T11" fmla="*/ 0 h 246"/>
                <a:gd name="T12" fmla="*/ 0 60000 65536"/>
                <a:gd name="T13" fmla="*/ 0 60000 65536"/>
                <a:gd name="T14" fmla="*/ 0 60000 65536"/>
                <a:gd name="T15" fmla="*/ 0 60000 65536"/>
                <a:gd name="T16" fmla="*/ 0 60000 65536"/>
                <a:gd name="T17" fmla="*/ 0 60000 65536"/>
                <a:gd name="T18" fmla="*/ 0 w 239"/>
                <a:gd name="T19" fmla="*/ 0 h 246"/>
                <a:gd name="T20" fmla="*/ 239 w 239"/>
                <a:gd name="T21" fmla="*/ 246 h 246"/>
              </a:gdLst>
              <a:ahLst/>
              <a:cxnLst>
                <a:cxn ang="T12">
                  <a:pos x="T0" y="T1"/>
                </a:cxn>
                <a:cxn ang="T13">
                  <a:pos x="T2" y="T3"/>
                </a:cxn>
                <a:cxn ang="T14">
                  <a:pos x="T4" y="T5"/>
                </a:cxn>
                <a:cxn ang="T15">
                  <a:pos x="T6" y="T7"/>
                </a:cxn>
                <a:cxn ang="T16">
                  <a:pos x="T8" y="T9"/>
                </a:cxn>
                <a:cxn ang="T17">
                  <a:pos x="T10" y="T11"/>
                </a:cxn>
              </a:cxnLst>
              <a:rect l="T18" t="T19" r="T20" b="T21"/>
              <a:pathLst>
                <a:path w="239" h="246">
                  <a:moveTo>
                    <a:pt x="239" y="0"/>
                  </a:moveTo>
                  <a:lnTo>
                    <a:pt x="0" y="246"/>
                  </a:lnTo>
                  <a:lnTo>
                    <a:pt x="45" y="224"/>
                  </a:lnTo>
                  <a:lnTo>
                    <a:pt x="22" y="201"/>
                  </a:lnTo>
                  <a:lnTo>
                    <a:pt x="0" y="246"/>
                  </a:lnTo>
                  <a:lnTo>
                    <a:pt x="239" y="0"/>
                  </a:lnTo>
                  <a:close/>
                </a:path>
              </a:pathLst>
            </a:custGeom>
            <a:noFill/>
            <a:ln w="11113">
              <a:solidFill>
                <a:srgbClr val="000000"/>
              </a:solidFill>
              <a:prstDash val="solid"/>
              <a:round/>
              <a:headEnd/>
              <a:tailEnd/>
            </a:ln>
          </p:spPr>
          <p:txBody>
            <a:bodyPr/>
            <a:lstStyle/>
            <a:p>
              <a:endParaRPr lang="en-GB" smtClean="0">
                <a:solidFill>
                  <a:srgbClr val="000000"/>
                </a:solidFill>
                <a:latin typeface="Arial" pitchFamily="34" charset="0"/>
                <a:ea typeface="+mn-ea"/>
              </a:endParaRPr>
            </a:p>
          </p:txBody>
        </p:sp>
        <p:sp>
          <p:nvSpPr>
            <p:cNvPr id="140359" name="Line 609"/>
            <p:cNvSpPr>
              <a:spLocks noChangeShapeType="1"/>
            </p:cNvSpPr>
            <p:nvPr/>
          </p:nvSpPr>
          <p:spPr bwMode="auto">
            <a:xfrm>
              <a:off x="3394" y="1693"/>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60" name="Line 610"/>
            <p:cNvSpPr>
              <a:spLocks noChangeShapeType="1"/>
            </p:cNvSpPr>
            <p:nvPr/>
          </p:nvSpPr>
          <p:spPr bwMode="auto">
            <a:xfrm>
              <a:off x="3394" y="1536"/>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61" name="Line 611"/>
            <p:cNvSpPr>
              <a:spLocks noChangeShapeType="1"/>
            </p:cNvSpPr>
            <p:nvPr/>
          </p:nvSpPr>
          <p:spPr bwMode="auto">
            <a:xfrm>
              <a:off x="3394" y="1379"/>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62" name="Line 612"/>
            <p:cNvSpPr>
              <a:spLocks noChangeShapeType="1"/>
            </p:cNvSpPr>
            <p:nvPr/>
          </p:nvSpPr>
          <p:spPr bwMode="auto">
            <a:xfrm>
              <a:off x="3394" y="1215"/>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63" name="Freeform 613"/>
            <p:cNvSpPr>
              <a:spLocks/>
            </p:cNvSpPr>
            <p:nvPr/>
          </p:nvSpPr>
          <p:spPr bwMode="auto">
            <a:xfrm>
              <a:off x="4604" y="1492"/>
              <a:ext cx="201" cy="60"/>
            </a:xfrm>
            <a:custGeom>
              <a:avLst/>
              <a:gdLst>
                <a:gd name="T0" fmla="*/ 0 w 201"/>
                <a:gd name="T1" fmla="*/ 60 h 60"/>
                <a:gd name="T2" fmla="*/ 134 w 201"/>
                <a:gd name="T3" fmla="*/ 60 h 60"/>
                <a:gd name="T4" fmla="*/ 201 w 201"/>
                <a:gd name="T5" fmla="*/ 0 h 60"/>
                <a:gd name="T6" fmla="*/ 171 w 201"/>
                <a:gd name="T7" fmla="*/ 38 h 60"/>
                <a:gd name="T8" fmla="*/ 149 w 201"/>
                <a:gd name="T9" fmla="*/ 23 h 60"/>
                <a:gd name="T10" fmla="*/ 201 w 201"/>
                <a:gd name="T11" fmla="*/ 0 h 60"/>
                <a:gd name="T12" fmla="*/ 134 w 201"/>
                <a:gd name="T13" fmla="*/ 60 h 60"/>
                <a:gd name="T14" fmla="*/ 0 w 201"/>
                <a:gd name="T15" fmla="*/ 60 h 60"/>
                <a:gd name="T16" fmla="*/ 0 60000 65536"/>
                <a:gd name="T17" fmla="*/ 0 60000 65536"/>
                <a:gd name="T18" fmla="*/ 0 60000 65536"/>
                <a:gd name="T19" fmla="*/ 0 60000 65536"/>
                <a:gd name="T20" fmla="*/ 0 60000 65536"/>
                <a:gd name="T21" fmla="*/ 0 60000 65536"/>
                <a:gd name="T22" fmla="*/ 0 60000 65536"/>
                <a:gd name="T23" fmla="*/ 0 60000 65536"/>
                <a:gd name="T24" fmla="*/ 0 w 201"/>
                <a:gd name="T25" fmla="*/ 0 h 60"/>
                <a:gd name="T26" fmla="*/ 201 w 201"/>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 h="60">
                  <a:moveTo>
                    <a:pt x="0" y="60"/>
                  </a:moveTo>
                  <a:lnTo>
                    <a:pt x="134" y="60"/>
                  </a:lnTo>
                  <a:lnTo>
                    <a:pt x="201" y="0"/>
                  </a:lnTo>
                  <a:lnTo>
                    <a:pt x="171" y="38"/>
                  </a:lnTo>
                  <a:lnTo>
                    <a:pt x="149" y="23"/>
                  </a:lnTo>
                  <a:lnTo>
                    <a:pt x="201" y="0"/>
                  </a:lnTo>
                  <a:lnTo>
                    <a:pt x="134" y="60"/>
                  </a:lnTo>
                  <a:lnTo>
                    <a:pt x="0" y="60"/>
                  </a:lnTo>
                  <a:close/>
                </a:path>
              </a:pathLst>
            </a:custGeom>
            <a:solidFill>
              <a:srgbClr val="000000"/>
            </a:solidFill>
            <a:ln w="11113">
              <a:solidFill>
                <a:srgbClr val="000000"/>
              </a:solidFill>
              <a:prstDash val="solid"/>
              <a:round/>
              <a:headEnd/>
              <a:tailEnd/>
            </a:ln>
          </p:spPr>
          <p:txBody>
            <a:bodyPr/>
            <a:lstStyle/>
            <a:p>
              <a:endParaRPr lang="en-GB" smtClean="0">
                <a:solidFill>
                  <a:srgbClr val="000000"/>
                </a:solidFill>
                <a:latin typeface="Arial" pitchFamily="34" charset="0"/>
                <a:ea typeface="+mn-ea"/>
              </a:endParaRPr>
            </a:p>
          </p:txBody>
        </p:sp>
        <p:sp>
          <p:nvSpPr>
            <p:cNvPr id="140364" name="Freeform 614"/>
            <p:cNvSpPr>
              <a:spLocks/>
            </p:cNvSpPr>
            <p:nvPr/>
          </p:nvSpPr>
          <p:spPr bwMode="auto">
            <a:xfrm>
              <a:off x="4571" y="1885"/>
              <a:ext cx="136" cy="60"/>
            </a:xfrm>
            <a:custGeom>
              <a:avLst/>
              <a:gdLst>
                <a:gd name="T0" fmla="*/ 0 w 142"/>
                <a:gd name="T1" fmla="*/ 60 h 60"/>
                <a:gd name="T2" fmla="*/ 41 w 142"/>
                <a:gd name="T3" fmla="*/ 60 h 60"/>
                <a:gd name="T4" fmla="*/ 78 w 142"/>
                <a:gd name="T5" fmla="*/ 0 h 60"/>
                <a:gd name="T6" fmla="*/ 61 w 142"/>
                <a:gd name="T7" fmla="*/ 37 h 60"/>
                <a:gd name="T8" fmla="*/ 50 w 142"/>
                <a:gd name="T9" fmla="*/ 22 h 60"/>
                <a:gd name="T10" fmla="*/ 78 w 142"/>
                <a:gd name="T11" fmla="*/ 0 h 60"/>
                <a:gd name="T12" fmla="*/ 41 w 142"/>
                <a:gd name="T13" fmla="*/ 60 h 60"/>
                <a:gd name="T14" fmla="*/ 0 w 142"/>
                <a:gd name="T15" fmla="*/ 60 h 6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
                <a:gd name="T26" fmla="*/ 142 w 142"/>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
                  <a:moveTo>
                    <a:pt x="0" y="60"/>
                  </a:moveTo>
                  <a:lnTo>
                    <a:pt x="75" y="60"/>
                  </a:lnTo>
                  <a:lnTo>
                    <a:pt x="142" y="0"/>
                  </a:lnTo>
                  <a:lnTo>
                    <a:pt x="112" y="37"/>
                  </a:lnTo>
                  <a:lnTo>
                    <a:pt x="90" y="22"/>
                  </a:lnTo>
                  <a:lnTo>
                    <a:pt x="142" y="0"/>
                  </a:lnTo>
                  <a:lnTo>
                    <a:pt x="75" y="60"/>
                  </a:lnTo>
                  <a:lnTo>
                    <a:pt x="0" y="60"/>
                  </a:lnTo>
                  <a:close/>
                </a:path>
              </a:pathLst>
            </a:custGeom>
            <a:solidFill>
              <a:srgbClr val="000000"/>
            </a:solidFill>
            <a:ln w="11113">
              <a:solidFill>
                <a:srgbClr val="000000"/>
              </a:solidFill>
              <a:prstDash val="solid"/>
              <a:round/>
              <a:headEnd/>
              <a:tailEnd/>
            </a:ln>
          </p:spPr>
          <p:txBody>
            <a:bodyPr/>
            <a:lstStyle/>
            <a:p>
              <a:endParaRPr lang="en-GB" smtClean="0">
                <a:solidFill>
                  <a:srgbClr val="000000"/>
                </a:solidFill>
                <a:latin typeface="Arial" pitchFamily="34" charset="0"/>
                <a:ea typeface="+mn-ea"/>
              </a:endParaRPr>
            </a:p>
          </p:txBody>
        </p:sp>
        <p:sp>
          <p:nvSpPr>
            <p:cNvPr id="140365" name="Freeform 615"/>
            <p:cNvSpPr>
              <a:spLocks/>
            </p:cNvSpPr>
            <p:nvPr/>
          </p:nvSpPr>
          <p:spPr bwMode="auto">
            <a:xfrm>
              <a:off x="3946" y="1506"/>
              <a:ext cx="45" cy="508"/>
            </a:xfrm>
            <a:custGeom>
              <a:avLst/>
              <a:gdLst>
                <a:gd name="T0" fmla="*/ 45 w 45"/>
                <a:gd name="T1" fmla="*/ 0 h 508"/>
                <a:gd name="T2" fmla="*/ 0 w 45"/>
                <a:gd name="T3" fmla="*/ 0 h 508"/>
                <a:gd name="T4" fmla="*/ 0 w 45"/>
                <a:gd name="T5" fmla="*/ 508 h 508"/>
                <a:gd name="T6" fmla="*/ 38 w 45"/>
                <a:gd name="T7" fmla="*/ 508 h 508"/>
                <a:gd name="T8" fmla="*/ 0 60000 65536"/>
                <a:gd name="T9" fmla="*/ 0 60000 65536"/>
                <a:gd name="T10" fmla="*/ 0 60000 65536"/>
                <a:gd name="T11" fmla="*/ 0 60000 65536"/>
                <a:gd name="T12" fmla="*/ 0 w 45"/>
                <a:gd name="T13" fmla="*/ 0 h 508"/>
                <a:gd name="T14" fmla="*/ 45 w 45"/>
                <a:gd name="T15" fmla="*/ 508 h 508"/>
              </a:gdLst>
              <a:ahLst/>
              <a:cxnLst>
                <a:cxn ang="T8">
                  <a:pos x="T0" y="T1"/>
                </a:cxn>
                <a:cxn ang="T9">
                  <a:pos x="T2" y="T3"/>
                </a:cxn>
                <a:cxn ang="T10">
                  <a:pos x="T4" y="T5"/>
                </a:cxn>
                <a:cxn ang="T11">
                  <a:pos x="T6" y="T7"/>
                </a:cxn>
              </a:cxnLst>
              <a:rect l="T12" t="T13" r="T14" b="T15"/>
              <a:pathLst>
                <a:path w="45" h="508">
                  <a:moveTo>
                    <a:pt x="45" y="0"/>
                  </a:moveTo>
                  <a:lnTo>
                    <a:pt x="0" y="0"/>
                  </a:lnTo>
                  <a:lnTo>
                    <a:pt x="0" y="508"/>
                  </a:lnTo>
                  <a:lnTo>
                    <a:pt x="38" y="508"/>
                  </a:lnTo>
                </a:path>
              </a:pathLst>
            </a:custGeom>
            <a:noFill/>
            <a:ln w="11113">
              <a:solidFill>
                <a:srgbClr val="FFFFFF"/>
              </a:solidFill>
              <a:prstDash val="solid"/>
              <a:round/>
              <a:headEnd/>
              <a:tailEnd/>
            </a:ln>
          </p:spPr>
          <p:txBody>
            <a:bodyPr/>
            <a:lstStyle/>
            <a:p>
              <a:endParaRPr lang="en-GB" smtClean="0">
                <a:solidFill>
                  <a:srgbClr val="000000"/>
                </a:solidFill>
                <a:latin typeface="Arial" pitchFamily="34" charset="0"/>
                <a:ea typeface="+mn-ea"/>
              </a:endParaRPr>
            </a:p>
          </p:txBody>
        </p:sp>
        <p:sp>
          <p:nvSpPr>
            <p:cNvPr id="140366" name="Freeform 616"/>
            <p:cNvSpPr>
              <a:spLocks/>
            </p:cNvSpPr>
            <p:nvPr/>
          </p:nvSpPr>
          <p:spPr bwMode="auto">
            <a:xfrm>
              <a:off x="5029" y="1484"/>
              <a:ext cx="98" cy="1546"/>
            </a:xfrm>
            <a:custGeom>
              <a:avLst/>
              <a:gdLst>
                <a:gd name="T0" fmla="*/ 15 w 98"/>
                <a:gd name="T1" fmla="*/ 0 h 1546"/>
                <a:gd name="T2" fmla="*/ 98 w 98"/>
                <a:gd name="T3" fmla="*/ 82 h 1546"/>
                <a:gd name="T4" fmla="*/ 98 w 98"/>
                <a:gd name="T5" fmla="*/ 1457 h 1546"/>
                <a:gd name="T6" fmla="*/ 0 w 98"/>
                <a:gd name="T7" fmla="*/ 1546 h 1546"/>
                <a:gd name="T8" fmla="*/ 0 60000 65536"/>
                <a:gd name="T9" fmla="*/ 0 60000 65536"/>
                <a:gd name="T10" fmla="*/ 0 60000 65536"/>
                <a:gd name="T11" fmla="*/ 0 60000 65536"/>
                <a:gd name="T12" fmla="*/ 0 w 98"/>
                <a:gd name="T13" fmla="*/ 0 h 1546"/>
                <a:gd name="T14" fmla="*/ 98 w 98"/>
                <a:gd name="T15" fmla="*/ 1546 h 1546"/>
              </a:gdLst>
              <a:ahLst/>
              <a:cxnLst>
                <a:cxn ang="T8">
                  <a:pos x="T0" y="T1"/>
                </a:cxn>
                <a:cxn ang="T9">
                  <a:pos x="T2" y="T3"/>
                </a:cxn>
                <a:cxn ang="T10">
                  <a:pos x="T4" y="T5"/>
                </a:cxn>
                <a:cxn ang="T11">
                  <a:pos x="T6" y="T7"/>
                </a:cxn>
              </a:cxnLst>
              <a:rect l="T12" t="T13" r="T14" b="T15"/>
              <a:pathLst>
                <a:path w="98" h="1546">
                  <a:moveTo>
                    <a:pt x="15" y="0"/>
                  </a:moveTo>
                  <a:lnTo>
                    <a:pt x="98" y="82"/>
                  </a:lnTo>
                  <a:lnTo>
                    <a:pt x="98" y="1457"/>
                  </a:lnTo>
                  <a:lnTo>
                    <a:pt x="0" y="1546"/>
                  </a:lnTo>
                </a:path>
              </a:pathLst>
            </a:custGeom>
            <a:noFill/>
            <a:ln w="34925">
              <a:solidFill>
                <a:srgbClr val="EF047F"/>
              </a:solidFill>
              <a:prstDash val="solid"/>
              <a:round/>
              <a:headEnd/>
              <a:tailEnd/>
            </a:ln>
          </p:spPr>
          <p:txBody>
            <a:bodyPr/>
            <a:lstStyle/>
            <a:p>
              <a:endParaRPr lang="en-GB" smtClean="0">
                <a:solidFill>
                  <a:srgbClr val="000000"/>
                </a:solidFill>
                <a:latin typeface="Arial" pitchFamily="34" charset="0"/>
                <a:ea typeface="+mn-ea"/>
              </a:endParaRPr>
            </a:p>
          </p:txBody>
        </p:sp>
        <p:sp>
          <p:nvSpPr>
            <p:cNvPr id="140367" name="Oval 617"/>
            <p:cNvSpPr>
              <a:spLocks noChangeArrowheads="1"/>
            </p:cNvSpPr>
            <p:nvPr/>
          </p:nvSpPr>
          <p:spPr bwMode="auto">
            <a:xfrm>
              <a:off x="4708" y="1811"/>
              <a:ext cx="54" cy="62"/>
            </a:xfrm>
            <a:prstGeom prst="ellipse">
              <a:avLst/>
            </a:prstGeom>
            <a:solidFill>
              <a:srgbClr val="EF047F"/>
            </a:solidFill>
            <a:ln w="11113">
              <a:solidFill>
                <a:srgbClr val="FFFFFF"/>
              </a:solidFill>
              <a:round/>
              <a:headEnd/>
              <a:tailEnd/>
            </a:ln>
          </p:spPr>
          <p:txBody>
            <a:bodyPr/>
            <a:lstStyle/>
            <a:p>
              <a:endParaRPr lang="en-US" smtClean="0">
                <a:solidFill>
                  <a:srgbClr val="000000"/>
                </a:solidFill>
                <a:latin typeface="Arial" pitchFamily="34" charset="0"/>
                <a:ea typeface="+mn-ea"/>
              </a:endParaRPr>
            </a:p>
          </p:txBody>
        </p:sp>
        <p:sp>
          <p:nvSpPr>
            <p:cNvPr id="140368" name="Oval 618"/>
            <p:cNvSpPr>
              <a:spLocks noChangeArrowheads="1"/>
            </p:cNvSpPr>
            <p:nvPr/>
          </p:nvSpPr>
          <p:spPr bwMode="auto">
            <a:xfrm>
              <a:off x="4808" y="1387"/>
              <a:ext cx="54" cy="62"/>
            </a:xfrm>
            <a:prstGeom prst="ellipse">
              <a:avLst/>
            </a:prstGeom>
            <a:solidFill>
              <a:srgbClr val="EF047F"/>
            </a:solidFill>
            <a:ln w="11113">
              <a:solidFill>
                <a:srgbClr val="FFFFFF"/>
              </a:solidFill>
              <a:round/>
              <a:headEnd/>
              <a:tailEnd/>
            </a:ln>
          </p:spPr>
          <p:txBody>
            <a:bodyPr/>
            <a:lstStyle/>
            <a:p>
              <a:endParaRPr lang="en-US" smtClean="0">
                <a:solidFill>
                  <a:srgbClr val="000000"/>
                </a:solidFill>
                <a:latin typeface="Arial" pitchFamily="34" charset="0"/>
                <a:ea typeface="+mn-ea"/>
              </a:endParaRPr>
            </a:p>
          </p:txBody>
        </p:sp>
        <p:sp>
          <p:nvSpPr>
            <p:cNvPr id="140369" name="Oval 619"/>
            <p:cNvSpPr>
              <a:spLocks noChangeArrowheads="1"/>
            </p:cNvSpPr>
            <p:nvPr/>
          </p:nvSpPr>
          <p:spPr bwMode="auto">
            <a:xfrm>
              <a:off x="4873" y="1086"/>
              <a:ext cx="61" cy="62"/>
            </a:xfrm>
            <a:prstGeom prst="ellipse">
              <a:avLst/>
            </a:prstGeom>
            <a:solidFill>
              <a:srgbClr val="FFFF4C"/>
            </a:solidFill>
            <a:ln w="11113">
              <a:solidFill>
                <a:srgbClr val="000000"/>
              </a:solidFill>
              <a:round/>
              <a:headEnd/>
              <a:tailEnd/>
            </a:ln>
          </p:spPr>
          <p:txBody>
            <a:bodyPr/>
            <a:lstStyle/>
            <a:p>
              <a:endParaRPr lang="en-US" smtClean="0">
                <a:solidFill>
                  <a:srgbClr val="000000"/>
                </a:solidFill>
                <a:latin typeface="Arial" pitchFamily="34" charset="0"/>
                <a:ea typeface="+mn-ea"/>
              </a:endParaRPr>
            </a:p>
          </p:txBody>
        </p:sp>
        <p:sp>
          <p:nvSpPr>
            <p:cNvPr id="140370" name="Line 620"/>
            <p:cNvSpPr>
              <a:spLocks noChangeShapeType="1"/>
            </p:cNvSpPr>
            <p:nvPr/>
          </p:nvSpPr>
          <p:spPr bwMode="auto">
            <a:xfrm flipV="1">
              <a:off x="4912" y="670"/>
              <a:ext cx="86" cy="406"/>
            </a:xfrm>
            <a:prstGeom prst="line">
              <a:avLst/>
            </a:prstGeom>
            <a:noFill/>
            <a:ln w="19050" cap="rnd">
              <a:solidFill>
                <a:schemeClr val="tx1"/>
              </a:solidFill>
              <a:prstDash val="sysDot"/>
              <a:round/>
              <a:headEnd/>
              <a:tailEnd type="stealth" w="med" len="med"/>
            </a:ln>
          </p:spPr>
          <p:txBody>
            <a:bodyPr/>
            <a:lstStyle/>
            <a:p>
              <a:endParaRPr lang="en-GB" smtClean="0">
                <a:solidFill>
                  <a:srgbClr val="000000"/>
                </a:solidFill>
                <a:latin typeface="Arial" pitchFamily="34" charset="0"/>
                <a:ea typeface="+mn-ea"/>
              </a:endParaRPr>
            </a:p>
          </p:txBody>
        </p:sp>
        <p:sp>
          <p:nvSpPr>
            <p:cNvPr id="140371" name="Line 621"/>
            <p:cNvSpPr>
              <a:spLocks noChangeShapeType="1"/>
            </p:cNvSpPr>
            <p:nvPr/>
          </p:nvSpPr>
          <p:spPr bwMode="auto">
            <a:xfrm flipV="1">
              <a:off x="4839" y="1141"/>
              <a:ext cx="54" cy="254"/>
            </a:xfrm>
            <a:prstGeom prst="line">
              <a:avLst/>
            </a:prstGeom>
            <a:noFill/>
            <a:ln w="19050" cap="rnd">
              <a:solidFill>
                <a:schemeClr val="tx1"/>
              </a:solidFill>
              <a:prstDash val="sysDot"/>
              <a:round/>
              <a:headEnd/>
              <a:tailEnd/>
            </a:ln>
          </p:spPr>
          <p:txBody>
            <a:bodyPr/>
            <a:lstStyle/>
            <a:p>
              <a:endParaRPr lang="en-GB" smtClean="0">
                <a:solidFill>
                  <a:srgbClr val="000000"/>
                </a:solidFill>
                <a:latin typeface="Arial" pitchFamily="34" charset="0"/>
                <a:ea typeface="+mn-ea"/>
              </a:endParaRPr>
            </a:p>
          </p:txBody>
        </p:sp>
      </p:grpSp>
      <p:sp>
        <p:nvSpPr>
          <p:cNvPr id="140293" name="Line 624"/>
          <p:cNvSpPr>
            <a:spLocks noChangeShapeType="1"/>
          </p:cNvSpPr>
          <p:nvPr/>
        </p:nvSpPr>
        <p:spPr bwMode="auto">
          <a:xfrm flipV="1">
            <a:off x="4946650" y="1406525"/>
            <a:ext cx="9525" cy="4543425"/>
          </a:xfrm>
          <a:prstGeom prst="line">
            <a:avLst/>
          </a:prstGeom>
          <a:noFill/>
          <a:ln w="28575">
            <a:solidFill>
              <a:srgbClr val="FF0066"/>
            </a:solidFill>
            <a:round/>
            <a:headEnd/>
            <a:tailEnd type="triangle" w="med" len="med"/>
          </a:ln>
        </p:spPr>
        <p:txBody>
          <a:bodyPr/>
          <a:lstStyle/>
          <a:p>
            <a:endParaRPr lang="en-GB" smtClean="0">
              <a:solidFill>
                <a:srgbClr val="000000"/>
              </a:solidFill>
              <a:latin typeface="Arial" pitchFamily="34" charset="0"/>
              <a:ea typeface="+mn-ea"/>
            </a:endParaRPr>
          </a:p>
        </p:txBody>
      </p:sp>
      <p:sp>
        <p:nvSpPr>
          <p:cNvPr id="140294" name="Text Box 536"/>
          <p:cNvSpPr txBox="1">
            <a:spLocks noChangeArrowheads="1"/>
          </p:cNvSpPr>
          <p:nvPr/>
        </p:nvSpPr>
        <p:spPr bwMode="auto">
          <a:xfrm rot="-5400000">
            <a:off x="3593306" y="2450307"/>
            <a:ext cx="2333625" cy="442912"/>
          </a:xfrm>
          <a:prstGeom prst="rect">
            <a:avLst/>
          </a:prstGeom>
          <a:noFill/>
          <a:ln w="9525">
            <a:noFill/>
            <a:miter lim="800000"/>
            <a:headEnd/>
            <a:tailEnd/>
          </a:ln>
        </p:spPr>
        <p:txBody>
          <a:bodyPr>
            <a:spAutoFit/>
          </a:bodyPr>
          <a:lstStyle/>
          <a:p>
            <a:pPr algn="ctr" eaLnBrk="0" hangingPunct="0">
              <a:tabLst>
                <a:tab pos="568325" algn="ctr"/>
                <a:tab pos="947738" algn="ctr"/>
                <a:tab pos="1327150" algn="ctr"/>
                <a:tab pos="1706563" algn="ctr"/>
                <a:tab pos="2103438" algn="ctr"/>
                <a:tab pos="2482850" algn="ctr"/>
              </a:tabLst>
            </a:pPr>
            <a:r>
              <a:rPr lang="fr-FR" sz="1100" b="1" smtClean="0">
                <a:solidFill>
                  <a:srgbClr val="FFFFFF"/>
                </a:solidFill>
                <a:latin typeface="Arial" pitchFamily="34" charset="0"/>
                <a:ea typeface="+mn-ea"/>
              </a:rPr>
              <a:t>Brillance</a:t>
            </a:r>
          </a:p>
          <a:p>
            <a:pPr algn="ctr" eaLnBrk="0" hangingPunct="0">
              <a:tabLst>
                <a:tab pos="568325" algn="ctr"/>
                <a:tab pos="947738" algn="ctr"/>
                <a:tab pos="1327150" algn="ctr"/>
                <a:tab pos="1706563" algn="ctr"/>
                <a:tab pos="2103438" algn="ctr"/>
                <a:tab pos="2482850" algn="ctr"/>
              </a:tabLst>
            </a:pPr>
            <a:r>
              <a:rPr lang="fr-FR" sz="1200" b="1" smtClean="0">
                <a:solidFill>
                  <a:srgbClr val="FFFFFF"/>
                </a:solidFill>
                <a:latin typeface="Times New Roman" pitchFamily="18" charset="0"/>
                <a:ea typeface="+mn-ea"/>
              </a:rPr>
              <a:t>(</a:t>
            </a:r>
            <a:r>
              <a:rPr lang="fr-FR" sz="1100" b="1" smtClean="0">
                <a:solidFill>
                  <a:srgbClr val="FFFFFF"/>
                </a:solidFill>
                <a:latin typeface="Arial" pitchFamily="34" charset="0"/>
                <a:ea typeface="+mn-ea"/>
              </a:rPr>
              <a:t>photons/s/mm</a:t>
            </a:r>
            <a:r>
              <a:rPr lang="fr-FR" sz="1100" b="1" baseline="30000" smtClean="0">
                <a:solidFill>
                  <a:srgbClr val="FFFFFF"/>
                </a:solidFill>
                <a:latin typeface="Arial" pitchFamily="34" charset="0"/>
                <a:ea typeface="+mn-ea"/>
              </a:rPr>
              <a:t>2</a:t>
            </a:r>
            <a:r>
              <a:rPr lang="fr-FR" sz="1100" b="1" smtClean="0">
                <a:solidFill>
                  <a:srgbClr val="FFFFFF"/>
                </a:solidFill>
                <a:latin typeface="Arial" pitchFamily="34" charset="0"/>
                <a:ea typeface="+mn-ea"/>
              </a:rPr>
              <a:t>/mrad</a:t>
            </a:r>
            <a:r>
              <a:rPr lang="fr-FR" sz="1100" b="1" baseline="30000" smtClean="0">
                <a:solidFill>
                  <a:srgbClr val="FFFFFF"/>
                </a:solidFill>
                <a:latin typeface="Arial" pitchFamily="34" charset="0"/>
                <a:ea typeface="+mn-ea"/>
              </a:rPr>
              <a:t>2</a:t>
            </a:r>
            <a:r>
              <a:rPr lang="fr-FR" sz="1100" b="1" smtClean="0">
                <a:solidFill>
                  <a:srgbClr val="FFFFFF"/>
                </a:solidFill>
                <a:latin typeface="Arial" pitchFamily="34" charset="0"/>
                <a:ea typeface="+mn-ea"/>
              </a:rPr>
              <a:t>/0.1%BW</a:t>
            </a:r>
            <a:r>
              <a:rPr lang="fr-FR" sz="1200" b="1" smtClean="0">
                <a:solidFill>
                  <a:srgbClr val="FFFFFF"/>
                </a:solidFill>
                <a:latin typeface="Times New Roman" pitchFamily="18" charset="0"/>
                <a:ea typeface="+mn-ea"/>
              </a:rPr>
              <a:t>)</a:t>
            </a:r>
            <a:endParaRPr lang="fr-FR" sz="2400" b="1" smtClean="0">
              <a:solidFill>
                <a:srgbClr val="FFFFFF"/>
              </a:solidFill>
              <a:latin typeface="Times New Roman" pitchFamily="18" charset="0"/>
              <a:ea typeface="+mn-ea"/>
            </a:endParaRPr>
          </a:p>
        </p:txBody>
      </p:sp>
      <p:sp>
        <p:nvSpPr>
          <p:cNvPr id="140295" name="Text Box 537"/>
          <p:cNvSpPr txBox="1">
            <a:spLocks noChangeArrowheads="1"/>
          </p:cNvSpPr>
          <p:nvPr/>
        </p:nvSpPr>
        <p:spPr bwMode="auto">
          <a:xfrm>
            <a:off x="5464175" y="5964238"/>
            <a:ext cx="2743200" cy="261937"/>
          </a:xfrm>
          <a:prstGeom prst="rect">
            <a:avLst/>
          </a:prstGeom>
          <a:noFill/>
          <a:ln w="9525">
            <a:noFill/>
            <a:miter lim="800000"/>
            <a:headEnd/>
            <a:tailEnd/>
          </a:ln>
        </p:spPr>
        <p:txBody>
          <a:bodyPr>
            <a:spAutoFit/>
          </a:bodyPr>
          <a:lstStyle/>
          <a:p>
            <a:pPr eaLnBrk="0" hangingPunct="0">
              <a:tabLst>
                <a:tab pos="568325" algn="ctr"/>
                <a:tab pos="947738" algn="ctr"/>
                <a:tab pos="1327150" algn="ctr"/>
                <a:tab pos="1706563" algn="ctr"/>
                <a:tab pos="2103438" algn="ctr"/>
                <a:tab pos="2482850" algn="ctr"/>
              </a:tabLst>
            </a:pPr>
            <a:r>
              <a:rPr lang="en-GB" sz="1100" b="1" smtClean="0">
                <a:solidFill>
                  <a:srgbClr val="FFFFFF"/>
                </a:solidFill>
                <a:latin typeface="Arial" pitchFamily="34" charset="0"/>
                <a:ea typeface="+mn-ea"/>
              </a:rPr>
              <a:t>1900	1920	1940	1960	1980	2000</a:t>
            </a:r>
            <a:endParaRPr lang="en-GB" sz="2000" b="1" smtClean="0">
              <a:solidFill>
                <a:srgbClr val="FFFFFF"/>
              </a:solidFill>
              <a:latin typeface="Arial" pitchFamily="34" charset="0"/>
              <a:ea typeface="+mn-ea"/>
            </a:endParaRPr>
          </a:p>
        </p:txBody>
      </p:sp>
      <p:sp>
        <p:nvSpPr>
          <p:cNvPr id="140296" name="Text Box 539"/>
          <p:cNvSpPr txBox="1">
            <a:spLocks noChangeArrowheads="1"/>
          </p:cNvSpPr>
          <p:nvPr/>
        </p:nvSpPr>
        <p:spPr bwMode="auto">
          <a:xfrm>
            <a:off x="8101013" y="3270250"/>
            <a:ext cx="1290637" cy="430213"/>
          </a:xfrm>
          <a:prstGeom prst="rect">
            <a:avLst/>
          </a:prstGeom>
          <a:noFill/>
          <a:ln w="9525">
            <a:noFill/>
            <a:miter lim="800000"/>
            <a:headEnd/>
            <a:tailEnd/>
          </a:ln>
        </p:spPr>
        <p:txBody>
          <a:bodyPr>
            <a:spAutoFit/>
          </a:bodyPr>
          <a:lstStyle/>
          <a:p>
            <a:pPr eaLnBrk="0" hangingPunct="0">
              <a:tabLst>
                <a:tab pos="568325" algn="ctr"/>
                <a:tab pos="947738" algn="ctr"/>
                <a:tab pos="1327150" algn="ctr"/>
                <a:tab pos="1706563" algn="ctr"/>
                <a:tab pos="2103438" algn="ctr"/>
                <a:tab pos="2482850" algn="ctr"/>
              </a:tabLst>
            </a:pPr>
            <a:r>
              <a:rPr lang="fr-FR" sz="1100" b="1" smtClean="0">
                <a:solidFill>
                  <a:srgbClr val="FF0000"/>
                </a:solidFill>
                <a:latin typeface="Arial" pitchFamily="34" charset="0"/>
                <a:ea typeface="+mn-ea"/>
              </a:rPr>
              <a:t>Synchrotron radiation</a:t>
            </a:r>
          </a:p>
        </p:txBody>
      </p:sp>
      <p:sp>
        <p:nvSpPr>
          <p:cNvPr id="140297" name="Text Box 540"/>
          <p:cNvSpPr txBox="1">
            <a:spLocks noChangeArrowheads="1"/>
          </p:cNvSpPr>
          <p:nvPr/>
        </p:nvSpPr>
        <p:spPr bwMode="auto">
          <a:xfrm>
            <a:off x="6581775" y="1473200"/>
            <a:ext cx="1143000" cy="430213"/>
          </a:xfrm>
          <a:prstGeom prst="rect">
            <a:avLst/>
          </a:prstGeom>
          <a:noFill/>
          <a:ln w="9525">
            <a:noFill/>
            <a:miter lim="800000"/>
            <a:headEnd/>
            <a:tailEnd/>
          </a:ln>
        </p:spPr>
        <p:txBody>
          <a:bodyPr>
            <a:spAutoFit/>
          </a:bodyPr>
          <a:lstStyle/>
          <a:p>
            <a:pPr algn="r" eaLnBrk="0" hangingPunct="0">
              <a:tabLst>
                <a:tab pos="568325" algn="ctr"/>
                <a:tab pos="947738" algn="ctr"/>
                <a:tab pos="1327150" algn="ctr"/>
                <a:tab pos="1706563" algn="ctr"/>
                <a:tab pos="2103438" algn="ctr"/>
                <a:tab pos="2482850" algn="ctr"/>
              </a:tabLst>
            </a:pPr>
            <a:r>
              <a:rPr lang="fr-FR" sz="1100" b="1" smtClean="0">
                <a:solidFill>
                  <a:srgbClr val="FFFF00"/>
                </a:solidFill>
                <a:latin typeface="Arial" pitchFamily="34" charset="0"/>
                <a:ea typeface="+mn-ea"/>
              </a:rPr>
              <a:t>Diffraction limit</a:t>
            </a:r>
            <a:endParaRPr lang="fr-FR" sz="1100" b="1" smtClean="0">
              <a:solidFill>
                <a:srgbClr val="FF0000"/>
              </a:solidFill>
              <a:latin typeface="Arial" pitchFamily="34" charset="0"/>
              <a:ea typeface="+mn-ea"/>
            </a:endParaRPr>
          </a:p>
        </p:txBody>
      </p:sp>
      <p:sp>
        <p:nvSpPr>
          <p:cNvPr id="140298" name="Text Box 541"/>
          <p:cNvSpPr txBox="1">
            <a:spLocks noChangeArrowheads="1"/>
          </p:cNvSpPr>
          <p:nvPr/>
        </p:nvSpPr>
        <p:spPr bwMode="auto">
          <a:xfrm>
            <a:off x="7861300" y="660400"/>
            <a:ext cx="981075" cy="600075"/>
          </a:xfrm>
          <a:prstGeom prst="rect">
            <a:avLst/>
          </a:prstGeom>
          <a:noFill/>
          <a:ln w="9525">
            <a:noFill/>
            <a:miter lim="800000"/>
            <a:headEnd/>
            <a:tailEnd/>
          </a:ln>
        </p:spPr>
        <p:txBody>
          <a:bodyPr>
            <a:spAutoFit/>
          </a:bodyPr>
          <a:lstStyle/>
          <a:p>
            <a:pPr eaLnBrk="0" hangingPunct="0">
              <a:tabLst>
                <a:tab pos="568325" algn="ctr"/>
                <a:tab pos="947738" algn="ctr"/>
                <a:tab pos="1327150" algn="ctr"/>
                <a:tab pos="1706563" algn="ctr"/>
                <a:tab pos="2103438" algn="ctr"/>
                <a:tab pos="2482850" algn="ctr"/>
              </a:tabLst>
            </a:pPr>
            <a:r>
              <a:rPr lang="fr-FR" sz="1100" b="1" smtClean="0">
                <a:solidFill>
                  <a:srgbClr val="FFFFFF"/>
                </a:solidFill>
                <a:latin typeface="Arial" pitchFamily="34" charset="0"/>
                <a:ea typeface="+mn-ea"/>
              </a:rPr>
              <a:t>   Free electron laser</a:t>
            </a:r>
          </a:p>
        </p:txBody>
      </p:sp>
      <p:sp>
        <p:nvSpPr>
          <p:cNvPr id="140299" name="Text Box 542"/>
          <p:cNvSpPr txBox="1">
            <a:spLocks noChangeArrowheads="1"/>
          </p:cNvSpPr>
          <p:nvPr/>
        </p:nvSpPr>
        <p:spPr bwMode="auto">
          <a:xfrm>
            <a:off x="5159375" y="2219325"/>
            <a:ext cx="1143000" cy="442913"/>
          </a:xfrm>
          <a:prstGeom prst="rect">
            <a:avLst/>
          </a:prstGeom>
          <a:noFill/>
          <a:ln w="9525">
            <a:noFill/>
            <a:miter lim="800000"/>
            <a:headEnd/>
            <a:tailEnd/>
          </a:ln>
        </p:spPr>
        <p:txBody>
          <a:bodyPr>
            <a:spAutoFit/>
          </a:bodyPr>
          <a:lstStyle/>
          <a:p>
            <a:pPr algn="r" eaLnBrk="0" hangingPunct="0">
              <a:tabLst>
                <a:tab pos="568325" algn="ctr"/>
                <a:tab pos="947738" algn="ctr"/>
                <a:tab pos="1327150" algn="ctr"/>
                <a:tab pos="1706563" algn="ctr"/>
                <a:tab pos="2103438" algn="ctr"/>
                <a:tab pos="2482850" algn="ctr"/>
              </a:tabLst>
            </a:pPr>
            <a:r>
              <a:rPr lang="fr-FR" sz="1100" b="1" smtClean="0">
                <a:solidFill>
                  <a:srgbClr val="000000"/>
                </a:solidFill>
                <a:latin typeface="Arial" pitchFamily="34" charset="0"/>
                <a:ea typeface="+mn-ea"/>
              </a:rPr>
              <a:t>Troisième</a:t>
            </a:r>
          </a:p>
          <a:p>
            <a:pPr algn="r" eaLnBrk="0" hangingPunct="0">
              <a:tabLst>
                <a:tab pos="568325" algn="ctr"/>
                <a:tab pos="947738" algn="ctr"/>
                <a:tab pos="1327150" algn="ctr"/>
                <a:tab pos="1706563" algn="ctr"/>
                <a:tab pos="2103438" algn="ctr"/>
                <a:tab pos="2482850" algn="ctr"/>
              </a:tabLst>
            </a:pPr>
            <a:r>
              <a:rPr lang="fr-FR" sz="1200" b="1" smtClean="0">
                <a:solidFill>
                  <a:srgbClr val="000000"/>
                </a:solidFill>
                <a:latin typeface="Arial" pitchFamily="34" charset="0"/>
                <a:ea typeface="+mn-ea"/>
              </a:rPr>
              <a:t>génération</a:t>
            </a:r>
            <a:endParaRPr lang="fr-FR" sz="2400" b="1" smtClean="0">
              <a:solidFill>
                <a:srgbClr val="FF0000"/>
              </a:solidFill>
              <a:latin typeface="Arial" pitchFamily="34" charset="0"/>
              <a:ea typeface="+mn-ea"/>
            </a:endParaRPr>
          </a:p>
        </p:txBody>
      </p:sp>
      <p:sp>
        <p:nvSpPr>
          <p:cNvPr id="140300" name="Text Box 543"/>
          <p:cNvSpPr txBox="1">
            <a:spLocks noChangeArrowheads="1"/>
          </p:cNvSpPr>
          <p:nvPr/>
        </p:nvSpPr>
        <p:spPr bwMode="auto">
          <a:xfrm>
            <a:off x="5530850" y="3181350"/>
            <a:ext cx="1447800" cy="428625"/>
          </a:xfrm>
          <a:prstGeom prst="rect">
            <a:avLst/>
          </a:prstGeom>
          <a:noFill/>
          <a:ln w="9525">
            <a:noFill/>
            <a:miter lim="800000"/>
            <a:headEnd/>
            <a:tailEnd/>
          </a:ln>
        </p:spPr>
        <p:txBody>
          <a:bodyPr>
            <a:spAutoFit/>
          </a:bodyPr>
          <a:lstStyle/>
          <a:p>
            <a:pPr algn="r" eaLnBrk="0" hangingPunct="0">
              <a:tabLst>
                <a:tab pos="568325" algn="ctr"/>
                <a:tab pos="947738" algn="ctr"/>
                <a:tab pos="1327150" algn="ctr"/>
                <a:tab pos="1706563" algn="ctr"/>
                <a:tab pos="2103438" algn="ctr"/>
                <a:tab pos="2482850" algn="ctr"/>
              </a:tabLst>
            </a:pPr>
            <a:r>
              <a:rPr lang="fr-FR" sz="1100" b="1" smtClean="0">
                <a:solidFill>
                  <a:srgbClr val="000000"/>
                </a:solidFill>
                <a:latin typeface="Arial" pitchFamily="34" charset="0"/>
                <a:ea typeface="+mn-ea"/>
              </a:rPr>
              <a:t>Deuxième génération</a:t>
            </a:r>
            <a:endParaRPr lang="fr-FR" sz="1100" b="1" smtClean="0">
              <a:solidFill>
                <a:srgbClr val="FF0000"/>
              </a:solidFill>
              <a:latin typeface="Arial" pitchFamily="34" charset="0"/>
              <a:ea typeface="+mn-ea"/>
            </a:endParaRPr>
          </a:p>
        </p:txBody>
      </p:sp>
      <p:sp>
        <p:nvSpPr>
          <p:cNvPr id="140301" name="Text Box 544"/>
          <p:cNvSpPr txBox="1">
            <a:spLocks noChangeArrowheads="1"/>
          </p:cNvSpPr>
          <p:nvPr/>
        </p:nvSpPr>
        <p:spPr bwMode="auto">
          <a:xfrm>
            <a:off x="5664200" y="3952875"/>
            <a:ext cx="1295400" cy="428625"/>
          </a:xfrm>
          <a:prstGeom prst="rect">
            <a:avLst/>
          </a:prstGeom>
          <a:noFill/>
          <a:ln w="9525">
            <a:noFill/>
            <a:miter lim="800000"/>
            <a:headEnd/>
            <a:tailEnd/>
          </a:ln>
        </p:spPr>
        <p:txBody>
          <a:bodyPr>
            <a:spAutoFit/>
          </a:bodyPr>
          <a:lstStyle/>
          <a:p>
            <a:pPr algn="r" eaLnBrk="0" hangingPunct="0">
              <a:tabLst>
                <a:tab pos="568325" algn="ctr"/>
                <a:tab pos="947738" algn="ctr"/>
                <a:tab pos="1327150" algn="ctr"/>
                <a:tab pos="1706563" algn="ctr"/>
                <a:tab pos="2103438" algn="ctr"/>
                <a:tab pos="2482850" algn="ctr"/>
              </a:tabLst>
            </a:pPr>
            <a:r>
              <a:rPr lang="en-GB" sz="1100" b="1" smtClean="0">
                <a:solidFill>
                  <a:srgbClr val="000000"/>
                </a:solidFill>
                <a:latin typeface="Arial" pitchFamily="34" charset="0"/>
                <a:ea typeface="+mn-ea"/>
              </a:rPr>
              <a:t>Première génération</a:t>
            </a:r>
            <a:endParaRPr lang="en-GB" sz="1100" b="1" smtClean="0">
              <a:solidFill>
                <a:srgbClr val="FF0000"/>
              </a:solidFill>
              <a:latin typeface="Arial" pitchFamily="34" charset="0"/>
              <a:ea typeface="+mn-ea"/>
            </a:endParaRPr>
          </a:p>
        </p:txBody>
      </p:sp>
      <p:sp>
        <p:nvSpPr>
          <p:cNvPr id="140302" name="Text Box 545"/>
          <p:cNvSpPr txBox="1">
            <a:spLocks noChangeArrowheads="1"/>
          </p:cNvSpPr>
          <p:nvPr/>
        </p:nvSpPr>
        <p:spPr bwMode="auto">
          <a:xfrm>
            <a:off x="5768975" y="4810125"/>
            <a:ext cx="1295400" cy="428625"/>
          </a:xfrm>
          <a:prstGeom prst="rect">
            <a:avLst/>
          </a:prstGeom>
          <a:noFill/>
          <a:ln w="9525">
            <a:noFill/>
            <a:miter lim="800000"/>
            <a:headEnd/>
            <a:tailEnd/>
          </a:ln>
        </p:spPr>
        <p:txBody>
          <a:bodyPr>
            <a:spAutoFit/>
          </a:bodyPr>
          <a:lstStyle/>
          <a:p>
            <a:pPr algn="ctr" eaLnBrk="0" hangingPunct="0">
              <a:tabLst>
                <a:tab pos="568325" algn="ctr"/>
                <a:tab pos="947738" algn="ctr"/>
                <a:tab pos="1327150" algn="ctr"/>
                <a:tab pos="1706563" algn="ctr"/>
                <a:tab pos="2103438" algn="ctr"/>
                <a:tab pos="2482850" algn="ctr"/>
              </a:tabLst>
            </a:pPr>
            <a:r>
              <a:rPr lang="en-GB" sz="1100" b="1" smtClean="0">
                <a:solidFill>
                  <a:srgbClr val="000000"/>
                </a:solidFill>
                <a:latin typeface="Arial" pitchFamily="34" charset="0"/>
                <a:ea typeface="+mn-ea"/>
              </a:rPr>
              <a:t>Tubes à</a:t>
            </a:r>
          </a:p>
          <a:p>
            <a:pPr algn="ctr" eaLnBrk="0" hangingPunct="0">
              <a:tabLst>
                <a:tab pos="568325" algn="ctr"/>
                <a:tab pos="947738" algn="ctr"/>
                <a:tab pos="1327150" algn="ctr"/>
                <a:tab pos="1706563" algn="ctr"/>
                <a:tab pos="2103438" algn="ctr"/>
                <a:tab pos="2482850" algn="ctr"/>
              </a:tabLst>
            </a:pPr>
            <a:r>
              <a:rPr lang="en-GB" sz="1100" b="1" smtClean="0">
                <a:solidFill>
                  <a:srgbClr val="000000"/>
                </a:solidFill>
                <a:latin typeface="Arial" pitchFamily="34" charset="0"/>
                <a:ea typeface="+mn-ea"/>
              </a:rPr>
              <a:t>rayons X</a:t>
            </a:r>
            <a:endParaRPr lang="en-GB" sz="1100" b="1" smtClean="0">
              <a:solidFill>
                <a:srgbClr val="FF0000"/>
              </a:solidFill>
              <a:latin typeface="Arial" pitchFamily="34" charset="0"/>
              <a:ea typeface="+mn-ea"/>
            </a:endParaRPr>
          </a:p>
        </p:txBody>
      </p:sp>
      <p:sp>
        <p:nvSpPr>
          <p:cNvPr id="140303" name="Text Box 546"/>
          <p:cNvSpPr txBox="1">
            <a:spLocks noChangeArrowheads="1"/>
          </p:cNvSpPr>
          <p:nvPr/>
        </p:nvSpPr>
        <p:spPr bwMode="auto">
          <a:xfrm>
            <a:off x="6302375" y="2066925"/>
            <a:ext cx="1295400" cy="274638"/>
          </a:xfrm>
          <a:prstGeom prst="rect">
            <a:avLst/>
          </a:prstGeom>
          <a:noFill/>
          <a:ln w="9525">
            <a:noFill/>
            <a:miter lim="800000"/>
            <a:headEnd/>
            <a:tailEnd/>
          </a:ln>
        </p:spPr>
        <p:txBody>
          <a:bodyPr>
            <a:spAutoFit/>
          </a:bodyPr>
          <a:lstStyle/>
          <a:p>
            <a:pPr eaLnBrk="0" hangingPunct="0">
              <a:tabLst>
                <a:tab pos="568325" algn="ctr"/>
                <a:tab pos="947738" algn="ctr"/>
                <a:tab pos="1327150" algn="ctr"/>
                <a:tab pos="1706563" algn="ctr"/>
                <a:tab pos="2103438" algn="ctr"/>
                <a:tab pos="2482850" algn="ctr"/>
              </a:tabLst>
            </a:pPr>
            <a:r>
              <a:rPr lang="fr-FR" sz="1100" b="1" smtClean="0">
                <a:solidFill>
                  <a:srgbClr val="000000"/>
                </a:solidFill>
                <a:latin typeface="Arial" pitchFamily="34" charset="0"/>
                <a:ea typeface="+mn-ea"/>
              </a:rPr>
              <a:t>ESRF</a:t>
            </a:r>
            <a:r>
              <a:rPr lang="fr-FR" sz="1200" b="1" smtClean="0">
                <a:solidFill>
                  <a:srgbClr val="000000"/>
                </a:solidFill>
                <a:latin typeface="Times New Roman" pitchFamily="18" charset="0"/>
                <a:ea typeface="+mn-ea"/>
              </a:rPr>
              <a:t> </a:t>
            </a:r>
            <a:r>
              <a:rPr lang="fr-FR" sz="1100" b="1" smtClean="0">
                <a:solidFill>
                  <a:srgbClr val="000000"/>
                </a:solidFill>
                <a:latin typeface="Arial" pitchFamily="34" charset="0"/>
                <a:ea typeface="+mn-ea"/>
              </a:rPr>
              <a:t>(2008)</a:t>
            </a:r>
            <a:endParaRPr lang="fr-FR" sz="1100" b="1" smtClean="0">
              <a:solidFill>
                <a:srgbClr val="FF0000"/>
              </a:solidFill>
              <a:latin typeface="Arial" pitchFamily="34" charset="0"/>
              <a:ea typeface="+mn-ea"/>
            </a:endParaRPr>
          </a:p>
        </p:txBody>
      </p:sp>
      <p:sp>
        <p:nvSpPr>
          <p:cNvPr id="140304" name="Text Box 547"/>
          <p:cNvSpPr txBox="1">
            <a:spLocks noChangeArrowheads="1"/>
          </p:cNvSpPr>
          <p:nvPr/>
        </p:nvSpPr>
        <p:spPr bwMode="auto">
          <a:xfrm>
            <a:off x="6264275" y="2782888"/>
            <a:ext cx="1295400" cy="260350"/>
          </a:xfrm>
          <a:prstGeom prst="rect">
            <a:avLst/>
          </a:prstGeom>
          <a:noFill/>
          <a:ln w="9525">
            <a:noFill/>
            <a:miter lim="800000"/>
            <a:headEnd/>
            <a:tailEnd/>
          </a:ln>
        </p:spPr>
        <p:txBody>
          <a:bodyPr>
            <a:spAutoFit/>
          </a:bodyPr>
          <a:lstStyle/>
          <a:p>
            <a:pPr eaLnBrk="0" hangingPunct="0">
              <a:tabLst>
                <a:tab pos="568325" algn="ctr"/>
                <a:tab pos="947738" algn="ctr"/>
                <a:tab pos="1327150" algn="ctr"/>
                <a:tab pos="1706563" algn="ctr"/>
                <a:tab pos="2103438" algn="ctr"/>
                <a:tab pos="2482850" algn="ctr"/>
              </a:tabLst>
            </a:pPr>
            <a:r>
              <a:rPr lang="fr-FR" sz="1100" b="1" smtClean="0">
                <a:solidFill>
                  <a:srgbClr val="000000"/>
                </a:solidFill>
                <a:latin typeface="Arial" pitchFamily="34" charset="0"/>
                <a:ea typeface="+mn-ea"/>
              </a:rPr>
              <a:t>ESRF (1994)</a:t>
            </a:r>
            <a:endParaRPr lang="fr-FR" sz="1100" b="1" smtClean="0">
              <a:solidFill>
                <a:srgbClr val="FF0000"/>
              </a:solidFill>
              <a:latin typeface="Arial" pitchFamily="34" charset="0"/>
              <a:ea typeface="+mn-ea"/>
            </a:endParaRPr>
          </a:p>
        </p:txBody>
      </p:sp>
      <p:pic>
        <p:nvPicPr>
          <p:cNvPr id="140305" name="Picture 548"/>
          <p:cNvPicPr>
            <a:picLocks noChangeAspect="1" noChangeArrowheads="1"/>
          </p:cNvPicPr>
          <p:nvPr/>
        </p:nvPicPr>
        <p:blipFill>
          <a:blip r:embed="rId3"/>
          <a:srcRect l="33391" t="9935" r="61839" b="6856"/>
          <a:stretch>
            <a:fillRect/>
          </a:stretch>
        </p:blipFill>
        <p:spPr bwMode="auto">
          <a:xfrm>
            <a:off x="5083175" y="969963"/>
            <a:ext cx="304800" cy="5105400"/>
          </a:xfrm>
          <a:prstGeom prst="rect">
            <a:avLst/>
          </a:prstGeom>
          <a:noFill/>
          <a:ln w="9525">
            <a:noFill/>
            <a:miter lim="800000"/>
            <a:headEnd/>
            <a:tailEnd/>
          </a:ln>
        </p:spPr>
      </p:pic>
      <p:sp>
        <p:nvSpPr>
          <p:cNvPr id="140306" name="Line 631"/>
          <p:cNvSpPr>
            <a:spLocks noChangeShapeType="1"/>
          </p:cNvSpPr>
          <p:nvPr/>
        </p:nvSpPr>
        <p:spPr bwMode="auto">
          <a:xfrm flipH="1">
            <a:off x="5686425" y="5267325"/>
            <a:ext cx="371475" cy="371475"/>
          </a:xfrm>
          <a:prstGeom prst="line">
            <a:avLst/>
          </a:prstGeom>
          <a:noFill/>
          <a:ln w="9525">
            <a:solidFill>
              <a:schemeClr val="tx1"/>
            </a:solidFill>
            <a:round/>
            <a:headEnd/>
            <a:tailEnd type="triangle" w="med" len="med"/>
          </a:ln>
        </p:spPr>
        <p:txBody>
          <a:bodyPr/>
          <a:lstStyle/>
          <a:p>
            <a:endParaRPr lang="en-GB" smtClean="0">
              <a:solidFill>
                <a:srgbClr val="000000"/>
              </a:solidFill>
              <a:latin typeface="Arial" pitchFamily="34" charset="0"/>
              <a:ea typeface="+mn-ea"/>
            </a:endParaRPr>
          </a:p>
        </p:txBody>
      </p:sp>
      <p:sp>
        <p:nvSpPr>
          <p:cNvPr id="140307" name="Line 634"/>
          <p:cNvSpPr>
            <a:spLocks noChangeShapeType="1"/>
          </p:cNvSpPr>
          <p:nvPr/>
        </p:nvSpPr>
        <p:spPr bwMode="auto">
          <a:xfrm>
            <a:off x="7115175" y="3400425"/>
            <a:ext cx="123825" cy="390525"/>
          </a:xfrm>
          <a:prstGeom prst="line">
            <a:avLst/>
          </a:prstGeom>
          <a:noFill/>
          <a:ln w="9525">
            <a:solidFill>
              <a:schemeClr val="tx1"/>
            </a:solidFill>
            <a:round/>
            <a:headEnd/>
            <a:tailEnd type="triangle" w="med" len="med"/>
          </a:ln>
        </p:spPr>
        <p:txBody>
          <a:bodyPr/>
          <a:lstStyle/>
          <a:p>
            <a:endParaRPr lang="en-GB" smtClean="0">
              <a:solidFill>
                <a:srgbClr val="000000"/>
              </a:solidFill>
              <a:latin typeface="Arial" pitchFamily="34" charset="0"/>
              <a:ea typeface="+mn-ea"/>
            </a:endParaRPr>
          </a:p>
        </p:txBody>
      </p:sp>
      <p:sp>
        <p:nvSpPr>
          <p:cNvPr id="140308" name="Text Box 4"/>
          <p:cNvSpPr txBox="1">
            <a:spLocks noChangeArrowheads="1"/>
          </p:cNvSpPr>
          <p:nvPr/>
        </p:nvSpPr>
        <p:spPr bwMode="auto">
          <a:xfrm>
            <a:off x="214313" y="3190875"/>
            <a:ext cx="4337050" cy="523875"/>
          </a:xfrm>
          <a:prstGeom prst="rect">
            <a:avLst/>
          </a:prstGeom>
          <a:solidFill>
            <a:schemeClr val="bg1"/>
          </a:solidFill>
          <a:ln w="9525" algn="ctr">
            <a:noFill/>
            <a:miter lim="800000"/>
            <a:headEnd/>
            <a:tailEnd/>
          </a:ln>
        </p:spPr>
        <p:txBody>
          <a:bodyPr>
            <a:spAutoFit/>
          </a:bodyPr>
          <a:lstStyle/>
          <a:p>
            <a:r>
              <a:rPr lang="en-US" sz="1400" b="1" smtClean="0">
                <a:solidFill>
                  <a:srgbClr val="000000"/>
                </a:solidFill>
                <a:latin typeface="Arial" pitchFamily="34" charset="0"/>
                <a:ea typeface="+mn-ea"/>
              </a:rPr>
              <a:t>Brilliance = </a:t>
            </a:r>
          </a:p>
          <a:p>
            <a:r>
              <a:rPr lang="en-US" sz="1400" b="1" smtClean="0">
                <a:solidFill>
                  <a:srgbClr val="000000"/>
                </a:solidFill>
                <a:latin typeface="Arial" pitchFamily="34" charset="0"/>
                <a:ea typeface="+mn-ea"/>
              </a:rPr>
              <a:t>photons  /s  </a:t>
            </a:r>
            <a:r>
              <a:rPr lang="en-US" sz="1400" b="1" smtClean="0">
                <a:solidFill>
                  <a:srgbClr val="0000FF"/>
                </a:solidFill>
                <a:latin typeface="Arial" pitchFamily="34" charset="0"/>
                <a:ea typeface="+mn-ea"/>
              </a:rPr>
              <a:t>/  mm</a:t>
            </a:r>
            <a:r>
              <a:rPr lang="en-US" sz="1400" b="1" baseline="30000" smtClean="0">
                <a:solidFill>
                  <a:srgbClr val="0000FF"/>
                </a:solidFill>
                <a:latin typeface="Arial" pitchFamily="34" charset="0"/>
                <a:ea typeface="+mn-ea"/>
              </a:rPr>
              <a:t>2 </a:t>
            </a:r>
            <a:r>
              <a:rPr lang="en-US" sz="1400" b="1" baseline="30000" smtClean="0">
                <a:solidFill>
                  <a:srgbClr val="000000"/>
                </a:solidFill>
                <a:latin typeface="Arial" pitchFamily="34" charset="0"/>
                <a:ea typeface="+mn-ea"/>
              </a:rPr>
              <a:t> </a:t>
            </a:r>
            <a:r>
              <a:rPr lang="en-US" sz="1400" b="1" smtClean="0">
                <a:solidFill>
                  <a:srgbClr val="006600"/>
                </a:solidFill>
                <a:latin typeface="Arial" pitchFamily="34" charset="0"/>
                <a:ea typeface="+mn-ea"/>
              </a:rPr>
              <a:t>/mrad</a:t>
            </a:r>
            <a:r>
              <a:rPr lang="en-US" sz="1400" b="1" baseline="30000" smtClean="0">
                <a:solidFill>
                  <a:srgbClr val="006600"/>
                </a:solidFill>
                <a:latin typeface="Arial" pitchFamily="34" charset="0"/>
                <a:ea typeface="+mn-ea"/>
              </a:rPr>
              <a:t>2</a:t>
            </a:r>
            <a:r>
              <a:rPr lang="en-US" sz="1400" b="1" baseline="30000" smtClean="0">
                <a:solidFill>
                  <a:srgbClr val="000000"/>
                </a:solidFill>
                <a:latin typeface="Arial" pitchFamily="34" charset="0"/>
                <a:ea typeface="+mn-ea"/>
              </a:rPr>
              <a:t>   </a:t>
            </a:r>
            <a:r>
              <a:rPr lang="en-US" sz="1400" b="1" smtClean="0">
                <a:solidFill>
                  <a:srgbClr val="FF0000"/>
                </a:solidFill>
                <a:latin typeface="Arial" pitchFamily="34" charset="0"/>
                <a:ea typeface="+mn-ea"/>
              </a:rPr>
              <a:t>/0.1% bandwidth</a:t>
            </a:r>
            <a:r>
              <a:rPr lang="en-US" sz="1400" b="1" smtClean="0">
                <a:solidFill>
                  <a:srgbClr val="000000"/>
                </a:solidFill>
                <a:latin typeface="Arial" pitchFamily="34" charset="0"/>
                <a:ea typeface="+mn-ea"/>
              </a:rPr>
              <a:t> </a:t>
            </a:r>
          </a:p>
        </p:txBody>
      </p:sp>
      <p:sp>
        <p:nvSpPr>
          <p:cNvPr id="140309" name="TextBox 87"/>
          <p:cNvSpPr txBox="1">
            <a:spLocks noChangeArrowheads="1"/>
          </p:cNvSpPr>
          <p:nvPr/>
        </p:nvSpPr>
        <p:spPr bwMode="auto">
          <a:xfrm>
            <a:off x="223838" y="3860800"/>
            <a:ext cx="1209675" cy="646113"/>
          </a:xfrm>
          <a:prstGeom prst="rect">
            <a:avLst/>
          </a:prstGeom>
          <a:noFill/>
          <a:ln w="9525">
            <a:noFill/>
            <a:miter lim="800000"/>
            <a:headEnd/>
            <a:tailEnd/>
          </a:ln>
        </p:spPr>
        <p:txBody>
          <a:bodyPr>
            <a:spAutoFit/>
          </a:bodyPr>
          <a:lstStyle/>
          <a:p>
            <a:r>
              <a:rPr lang="en-GB" sz="1200" smtClean="0">
                <a:solidFill>
                  <a:srgbClr val="FFFFFF"/>
                </a:solidFill>
                <a:latin typeface="Arial" pitchFamily="34" charset="0"/>
                <a:ea typeface="+mn-ea"/>
              </a:rPr>
              <a:t>Number of photons per second</a:t>
            </a:r>
          </a:p>
        </p:txBody>
      </p:sp>
      <p:sp>
        <p:nvSpPr>
          <p:cNvPr id="140310" name="TextBox 88"/>
          <p:cNvSpPr txBox="1">
            <a:spLocks noChangeArrowheads="1"/>
          </p:cNvSpPr>
          <p:nvPr/>
        </p:nvSpPr>
        <p:spPr bwMode="auto">
          <a:xfrm>
            <a:off x="1195388" y="4578350"/>
            <a:ext cx="1727200" cy="461963"/>
          </a:xfrm>
          <a:prstGeom prst="rect">
            <a:avLst/>
          </a:prstGeom>
          <a:noFill/>
          <a:ln w="9525">
            <a:noFill/>
            <a:miter lim="800000"/>
            <a:headEnd/>
            <a:tailEnd/>
          </a:ln>
        </p:spPr>
        <p:txBody>
          <a:bodyPr>
            <a:spAutoFit/>
          </a:bodyPr>
          <a:lstStyle/>
          <a:p>
            <a:r>
              <a:rPr lang="en-GB" sz="1200" smtClean="0">
                <a:solidFill>
                  <a:srgbClr val="FFFFFF"/>
                </a:solidFill>
                <a:latin typeface="Arial" pitchFamily="34" charset="0"/>
                <a:ea typeface="+mn-ea"/>
              </a:rPr>
              <a:t>Size</a:t>
            </a:r>
            <a:br>
              <a:rPr lang="en-GB" sz="1200" smtClean="0">
                <a:solidFill>
                  <a:srgbClr val="FFFFFF"/>
                </a:solidFill>
                <a:latin typeface="Arial" pitchFamily="34" charset="0"/>
                <a:ea typeface="+mn-ea"/>
              </a:rPr>
            </a:br>
            <a:r>
              <a:rPr lang="en-GB" sz="1200" smtClean="0">
                <a:solidFill>
                  <a:srgbClr val="FFFFFF"/>
                </a:solidFill>
                <a:latin typeface="Arial" pitchFamily="34" charset="0"/>
                <a:ea typeface="+mn-ea"/>
              </a:rPr>
              <a:t>horizontal*vertical</a:t>
            </a:r>
          </a:p>
        </p:txBody>
      </p:sp>
      <p:sp>
        <p:nvSpPr>
          <p:cNvPr id="140311" name="TextBox 89"/>
          <p:cNvSpPr txBox="1">
            <a:spLocks noChangeArrowheads="1"/>
          </p:cNvSpPr>
          <p:nvPr/>
        </p:nvSpPr>
        <p:spPr bwMode="auto">
          <a:xfrm>
            <a:off x="1939925" y="5175250"/>
            <a:ext cx="1728788" cy="461963"/>
          </a:xfrm>
          <a:prstGeom prst="rect">
            <a:avLst/>
          </a:prstGeom>
          <a:noFill/>
          <a:ln w="9525">
            <a:noFill/>
            <a:miter lim="800000"/>
            <a:headEnd/>
            <a:tailEnd/>
          </a:ln>
        </p:spPr>
        <p:txBody>
          <a:bodyPr>
            <a:spAutoFit/>
          </a:bodyPr>
          <a:lstStyle/>
          <a:p>
            <a:r>
              <a:rPr lang="en-GB" sz="1200" smtClean="0">
                <a:solidFill>
                  <a:srgbClr val="FFFFFF"/>
                </a:solidFill>
                <a:latin typeface="Arial" pitchFamily="34" charset="0"/>
                <a:ea typeface="+mn-ea"/>
              </a:rPr>
              <a:t>Divergence</a:t>
            </a:r>
            <a:br>
              <a:rPr lang="en-GB" sz="1200" smtClean="0">
                <a:solidFill>
                  <a:srgbClr val="FFFFFF"/>
                </a:solidFill>
                <a:latin typeface="Arial" pitchFamily="34" charset="0"/>
                <a:ea typeface="+mn-ea"/>
              </a:rPr>
            </a:br>
            <a:r>
              <a:rPr lang="en-GB" sz="1200" smtClean="0">
                <a:solidFill>
                  <a:srgbClr val="FFFFFF"/>
                </a:solidFill>
                <a:latin typeface="Arial" pitchFamily="34" charset="0"/>
                <a:ea typeface="+mn-ea"/>
              </a:rPr>
              <a:t>horizontal *vertical</a:t>
            </a:r>
          </a:p>
        </p:txBody>
      </p:sp>
      <p:sp>
        <p:nvSpPr>
          <p:cNvPr id="140312" name="TextBox 91"/>
          <p:cNvSpPr txBox="1">
            <a:spLocks noChangeArrowheads="1"/>
          </p:cNvSpPr>
          <p:nvPr/>
        </p:nvSpPr>
        <p:spPr bwMode="auto">
          <a:xfrm>
            <a:off x="2474913" y="5710238"/>
            <a:ext cx="2495550" cy="461962"/>
          </a:xfrm>
          <a:prstGeom prst="rect">
            <a:avLst/>
          </a:prstGeom>
          <a:noFill/>
          <a:ln w="9525">
            <a:noFill/>
            <a:miter lim="800000"/>
            <a:headEnd/>
            <a:tailEnd/>
          </a:ln>
        </p:spPr>
        <p:txBody>
          <a:bodyPr>
            <a:spAutoFit/>
          </a:bodyPr>
          <a:lstStyle/>
          <a:p>
            <a:r>
              <a:rPr lang="en-GB" sz="1200" smtClean="0">
                <a:solidFill>
                  <a:srgbClr val="FFFFFF"/>
                </a:solidFill>
                <a:latin typeface="Arial" pitchFamily="34" charset="0"/>
                <a:ea typeface="+mn-ea"/>
              </a:rPr>
              <a:t>In a bandwith of 0.1 % </a:t>
            </a:r>
            <a:br>
              <a:rPr lang="en-GB" sz="1200" smtClean="0">
                <a:solidFill>
                  <a:srgbClr val="FFFFFF"/>
                </a:solidFill>
                <a:latin typeface="Arial" pitchFamily="34" charset="0"/>
                <a:ea typeface="+mn-ea"/>
              </a:rPr>
            </a:br>
            <a:r>
              <a:rPr lang="en-GB" sz="1200" smtClean="0">
                <a:solidFill>
                  <a:srgbClr val="FFFFFF"/>
                </a:solidFill>
                <a:latin typeface="Arial" pitchFamily="34" charset="0"/>
                <a:ea typeface="+mn-ea"/>
              </a:rPr>
              <a:t>around the considered energy.</a:t>
            </a:r>
          </a:p>
        </p:txBody>
      </p:sp>
      <p:sp>
        <p:nvSpPr>
          <p:cNvPr id="140313" name="TextBox 86"/>
          <p:cNvSpPr txBox="1">
            <a:spLocks noChangeArrowheads="1"/>
          </p:cNvSpPr>
          <p:nvPr/>
        </p:nvSpPr>
        <p:spPr bwMode="auto">
          <a:xfrm>
            <a:off x="1530350" y="266700"/>
            <a:ext cx="5041900" cy="461963"/>
          </a:xfrm>
          <a:prstGeom prst="rect">
            <a:avLst/>
          </a:prstGeom>
          <a:noFill/>
          <a:ln w="9525">
            <a:noFill/>
            <a:miter lim="800000"/>
            <a:headEnd/>
            <a:tailEnd/>
          </a:ln>
        </p:spPr>
        <p:txBody>
          <a:bodyPr>
            <a:spAutoFit/>
          </a:bodyPr>
          <a:lstStyle/>
          <a:p>
            <a:pPr algn="ctr"/>
            <a:r>
              <a:rPr lang="en-GB" sz="2400" b="1" smtClean="0">
                <a:solidFill>
                  <a:srgbClr val="FFFFFF"/>
                </a:solidFill>
                <a:latin typeface="Arial" pitchFamily="34" charset="0"/>
                <a:ea typeface="+mn-ea"/>
              </a:rPr>
              <a:t>Progress of the ESRF Brilliance</a:t>
            </a:r>
          </a:p>
        </p:txBody>
      </p:sp>
      <p:sp>
        <p:nvSpPr>
          <p:cNvPr id="140314" name="TextBox 87"/>
          <p:cNvSpPr txBox="1">
            <a:spLocks noChangeArrowheads="1"/>
          </p:cNvSpPr>
          <p:nvPr/>
        </p:nvSpPr>
        <p:spPr bwMode="auto">
          <a:xfrm>
            <a:off x="457200" y="1628775"/>
            <a:ext cx="3324225" cy="923925"/>
          </a:xfrm>
          <a:prstGeom prst="rect">
            <a:avLst/>
          </a:prstGeom>
          <a:noFill/>
          <a:ln w="9525">
            <a:noFill/>
            <a:miter lim="800000"/>
            <a:headEnd/>
            <a:tailEnd/>
          </a:ln>
        </p:spPr>
        <p:txBody>
          <a:bodyPr>
            <a:spAutoFit/>
          </a:bodyPr>
          <a:lstStyle/>
          <a:p>
            <a:r>
              <a:rPr lang="en-GB" smtClean="0">
                <a:solidFill>
                  <a:srgbClr val="FFFFFF"/>
                </a:solidFill>
                <a:latin typeface="Arial" pitchFamily="34" charset="0"/>
                <a:ea typeface="+mn-ea"/>
              </a:rPr>
              <a:t>Progress of X ray light sources are summarized in the evolution of the brilliance </a:t>
            </a:r>
          </a:p>
        </p:txBody>
      </p:sp>
      <p:sp>
        <p:nvSpPr>
          <p:cNvPr id="140315" name="Footer Placeholder 3"/>
          <p:cNvSpPr>
            <a:spLocks noGrp="1"/>
          </p:cNvSpPr>
          <p:nvPr>
            <p:ph type="ftr" sz="quarter" idx="10"/>
          </p:nvPr>
        </p:nvSpPr>
        <p:spPr>
          <a:xfrm>
            <a:off x="441325" y="6465888"/>
            <a:ext cx="8288338" cy="273050"/>
          </a:xfrm>
          <a:noFill/>
        </p:spPr>
        <p:txBody>
          <a:bodyPr/>
          <a:lstStyle/>
          <a:p>
            <a:r>
              <a:rPr lang="en-GB" smtClean="0">
                <a:latin typeface="Arial" pitchFamily="34" charset="0"/>
              </a:rPr>
              <a:t>ESRF ASD Role: SAC, May-24. 2012</a:t>
            </a:r>
            <a:endParaRPr lang="fr-FR" smtClean="0">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Content Placeholder 4" descr="ESRF_bluesilver_201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1315" name="Title 7"/>
          <p:cNvSpPr>
            <a:spLocks noGrp="1"/>
          </p:cNvSpPr>
          <p:nvPr>
            <p:ph type="title"/>
          </p:nvPr>
        </p:nvSpPr>
        <p:spPr>
          <a:xfrm>
            <a:off x="107950" y="692150"/>
            <a:ext cx="8928100" cy="5473700"/>
          </a:xfrm>
        </p:spPr>
        <p:txBody>
          <a:bodyPr anchor="t"/>
          <a:lstStyle/>
          <a:p>
            <a:pPr algn="l"/>
            <a:r>
              <a:rPr lang="en-US" sz="2800" b="1" smtClean="0">
                <a:solidFill>
                  <a:srgbClr val="336600"/>
                </a:solidFill>
              </a:rPr>
              <a:t>                 Low Horizontal Emittance SR</a:t>
            </a:r>
            <a:r>
              <a:rPr lang="en-US" sz="2000" b="1" smtClean="0"/>
              <a:t/>
            </a:r>
            <a:br>
              <a:rPr lang="en-US" sz="2000" b="1" smtClean="0"/>
            </a:br>
            <a:r>
              <a:rPr lang="en-US" sz="2000" smtClean="0"/>
              <a:t/>
            </a:r>
            <a:br>
              <a:rPr lang="en-US" sz="2000" smtClean="0"/>
            </a:br>
            <a:r>
              <a:rPr lang="en-US" sz="2000" smtClean="0"/>
              <a:t>        The most immediate advantages of such machines are:</a:t>
            </a:r>
            <a:br>
              <a:rPr lang="en-US" sz="2000" smtClean="0"/>
            </a:br>
            <a:r>
              <a:rPr lang="en-GB" sz="2000" smtClean="0"/>
              <a:t/>
            </a:r>
            <a:br>
              <a:rPr lang="en-GB" sz="2000" smtClean="0"/>
            </a:br>
            <a:r>
              <a:rPr lang="en-GB" sz="2000" smtClean="0"/>
              <a:t>   - </a:t>
            </a:r>
            <a:r>
              <a:rPr lang="en-US" sz="2000" smtClean="0"/>
              <a:t>Brigthness Increase while maintaining the same flux</a:t>
            </a:r>
            <a:r>
              <a:rPr lang="en-GB" sz="2000" smtClean="0"/>
              <a:t/>
            </a:r>
            <a:br>
              <a:rPr lang="en-GB" sz="2000" smtClean="0"/>
            </a:br>
            <a:r>
              <a:rPr lang="en-GB" sz="2000" smtClean="0"/>
              <a:t>   - </a:t>
            </a:r>
            <a:r>
              <a:rPr lang="en-US" sz="2000" smtClean="0"/>
              <a:t>Spacial Resolution Increase</a:t>
            </a:r>
            <a:r>
              <a:rPr lang="en-GB" sz="2000" smtClean="0"/>
              <a:t/>
            </a:r>
            <a:br>
              <a:rPr lang="en-GB" sz="2000" smtClean="0"/>
            </a:br>
            <a:r>
              <a:rPr lang="en-GB" sz="2000" smtClean="0"/>
              <a:t>   - </a:t>
            </a:r>
            <a:r>
              <a:rPr lang="en-US" sz="2000" smtClean="0"/>
              <a:t>Transverse Coherence</a:t>
            </a:r>
            <a:br>
              <a:rPr lang="en-US" sz="2000" smtClean="0"/>
            </a:br>
            <a:r>
              <a:rPr lang="en-GB" sz="2000" smtClean="0"/>
              <a:t/>
            </a:r>
            <a:br>
              <a:rPr lang="en-GB" sz="2000" smtClean="0"/>
            </a:br>
            <a:r>
              <a:rPr lang="en-US" sz="2000" smtClean="0"/>
              <a:t>      The first two points improve almost linearly for an emittance decrease from 2-4nm down to 50-100pm.  For lower emittance  the gain become less than linear due to:</a:t>
            </a:r>
            <a:br>
              <a:rPr lang="en-US" sz="2000" smtClean="0"/>
            </a:br>
            <a:r>
              <a:rPr lang="en-US" sz="2000" smtClean="0"/>
              <a:t>        - the diffraction limit </a:t>
            </a:r>
            <a:br>
              <a:rPr lang="en-US" sz="2000" smtClean="0"/>
            </a:br>
            <a:r>
              <a:rPr lang="en-US" sz="2000" smtClean="0"/>
              <a:t>        - mismatch of the electron beam with the X-Ray beam</a:t>
            </a:r>
            <a:br>
              <a:rPr lang="en-US" sz="2000" smtClean="0"/>
            </a:br>
            <a:r>
              <a:rPr lang="en-US" sz="2000" smtClean="0"/>
              <a:t/>
            </a:r>
            <a:br>
              <a:rPr lang="en-US" sz="2000" smtClean="0"/>
            </a:br>
            <a:r>
              <a:rPr lang="en-US" sz="2000" smtClean="0"/>
              <a:t>      The coherence starts to be of significance for emittances below 5-10pm. For example: @10KeV 80% coherence needs about 1pm emittance.</a:t>
            </a:r>
            <a:endParaRPr lang="en-GB" sz="2000" b="1" smtClean="0"/>
          </a:p>
        </p:txBody>
      </p:sp>
      <p:sp>
        <p:nvSpPr>
          <p:cNvPr id="141316" name="Slide Number Placeholder 5"/>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93AF914F-F3C8-44B9-BBA5-0A898C2DCA32}" type="slidenum">
              <a:rPr lang="en-GB">
                <a:solidFill>
                  <a:srgbClr val="FFFFFF"/>
                </a:solidFill>
              </a:rPr>
              <a:pPr/>
              <a:t>23</a:t>
            </a:fld>
            <a:endParaRPr lang="en-GB">
              <a:solidFill>
                <a:srgbClr val="FFFFFF"/>
              </a:solidFill>
            </a:endParaRP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Footer Placeholder 4"/>
          <p:cNvSpPr>
            <a:spLocks noGrp="1"/>
          </p:cNvSpPr>
          <p:nvPr>
            <p:ph type="ftr" sz="quarter" idx="4294967295"/>
          </p:nvPr>
        </p:nvSpPr>
        <p:spPr bwMode="auto">
          <a:xfrm>
            <a:off x="6424613" y="6630988"/>
            <a:ext cx="1957387" cy="227012"/>
          </a:xfrm>
          <a:prstGeom prst="rect">
            <a:avLst/>
          </a:prstGeom>
          <a:noFill/>
          <a:ln>
            <a:miter lim="800000"/>
            <a:headEnd/>
            <a:tailEnd/>
          </a:ln>
        </p:spPr>
        <p:txBody>
          <a:bodyPr/>
          <a:lstStyle/>
          <a:p>
            <a:r>
              <a:rPr lang="en-GB" smtClean="0">
                <a:solidFill>
                  <a:srgbClr val="000000"/>
                </a:solidFill>
                <a:latin typeface="Arial" pitchFamily="34" charset="0"/>
                <a:ea typeface="ＭＳ Ｐゴシック" pitchFamily="34" charset="-128"/>
              </a:rPr>
              <a:t>J.Chavanne</a:t>
            </a:r>
          </a:p>
        </p:txBody>
      </p:sp>
      <p:sp>
        <p:nvSpPr>
          <p:cNvPr id="142339" name="Slide Number Placeholder 5"/>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349D2466-A03E-4BDC-8C5D-46E1CB8207B7}" type="slidenum">
              <a:rPr lang="en-GB">
                <a:solidFill>
                  <a:srgbClr val="FFFFFF"/>
                </a:solidFill>
              </a:rPr>
              <a:pPr/>
              <a:t>24</a:t>
            </a:fld>
            <a:endParaRPr lang="en-GB">
              <a:solidFill>
                <a:srgbClr val="FFFFFF"/>
              </a:solidFill>
            </a:endParaRPr>
          </a:p>
        </p:txBody>
      </p:sp>
      <p:sp>
        <p:nvSpPr>
          <p:cNvPr id="142340" name="Rectangle 2"/>
          <p:cNvSpPr>
            <a:spLocks noGrp="1" noChangeArrowheads="1"/>
          </p:cNvSpPr>
          <p:nvPr>
            <p:ph type="title"/>
          </p:nvPr>
        </p:nvSpPr>
        <p:spPr>
          <a:xfrm>
            <a:off x="993775" y="0"/>
            <a:ext cx="6557963" cy="588963"/>
          </a:xfrm>
        </p:spPr>
        <p:txBody>
          <a:bodyPr/>
          <a:lstStyle/>
          <a:p>
            <a:r>
              <a:rPr lang="en-US" sz="2400" smtClean="0">
                <a:solidFill>
                  <a:srgbClr val="FFFF00"/>
                </a:solidFill>
              </a:rPr>
              <a:t>Brilliance at lower horizontal emittance</a:t>
            </a:r>
          </a:p>
        </p:txBody>
      </p:sp>
      <p:sp>
        <p:nvSpPr>
          <p:cNvPr id="142341" name="TextBox 9"/>
          <p:cNvSpPr txBox="1">
            <a:spLocks noChangeArrowheads="1"/>
          </p:cNvSpPr>
          <p:nvPr/>
        </p:nvSpPr>
        <p:spPr bwMode="auto">
          <a:xfrm>
            <a:off x="842963" y="1276350"/>
            <a:ext cx="1608137" cy="923925"/>
          </a:xfrm>
          <a:prstGeom prst="rect">
            <a:avLst/>
          </a:prstGeom>
          <a:noFill/>
          <a:ln w="9525">
            <a:noFill/>
            <a:miter lim="800000"/>
            <a:headEnd/>
            <a:tailEnd/>
          </a:ln>
        </p:spPr>
        <p:txBody>
          <a:bodyPr wrap="none">
            <a:spAutoFit/>
          </a:bodyPr>
          <a:lstStyle/>
          <a:p>
            <a:r>
              <a:rPr lang="en-US" smtClean="0">
                <a:solidFill>
                  <a:srgbClr val="000000"/>
                </a:solidFill>
                <a:latin typeface="Arial" pitchFamily="34" charset="0"/>
                <a:ea typeface="ＭＳ Ｐゴシック" pitchFamily="34" charset="-128"/>
              </a:rPr>
              <a:t>Electron beam:</a:t>
            </a:r>
          </a:p>
          <a:p>
            <a:r>
              <a:rPr lang="en-US" smtClean="0">
                <a:solidFill>
                  <a:srgbClr val="000000"/>
                </a:solidFill>
                <a:latin typeface="Arial" pitchFamily="34" charset="0"/>
                <a:ea typeface="ＭＳ Ｐゴシック" pitchFamily="34" charset="-128"/>
              </a:rPr>
              <a:t>6.039 GeV</a:t>
            </a:r>
          </a:p>
          <a:p>
            <a:r>
              <a:rPr lang="en-US" smtClean="0">
                <a:solidFill>
                  <a:srgbClr val="000000"/>
                </a:solidFill>
                <a:latin typeface="Arial" pitchFamily="34" charset="0"/>
                <a:ea typeface="ＭＳ Ｐゴシック" pitchFamily="34" charset="-128"/>
              </a:rPr>
              <a:t>I=0.2 A</a:t>
            </a:r>
          </a:p>
        </p:txBody>
      </p:sp>
      <p:graphicFrame>
        <p:nvGraphicFramePr>
          <p:cNvPr id="11" name="Table 10"/>
          <p:cNvGraphicFramePr>
            <a:graphicFrameLocks noGrp="1"/>
          </p:cNvGraphicFramePr>
          <p:nvPr/>
        </p:nvGraphicFramePr>
        <p:xfrm>
          <a:off x="842963" y="5137150"/>
          <a:ext cx="7741400" cy="1274441"/>
        </p:xfrm>
        <a:graphic>
          <a:graphicData uri="http://schemas.openxmlformats.org/drawingml/2006/table">
            <a:tbl>
              <a:tblPr firstRow="1" bandRow="1">
                <a:tableStyleId>{BC89EF96-8CEA-46FF-86C4-4CE0E7609802}</a:tableStyleId>
              </a:tblPr>
              <a:tblGrid>
                <a:gridCol w="2661198"/>
                <a:gridCol w="1209502"/>
                <a:gridCol w="1935350"/>
                <a:gridCol w="1935350"/>
              </a:tblGrid>
              <a:tr h="334247">
                <a:tc>
                  <a:txBody>
                    <a:bodyPr/>
                    <a:lstStyle/>
                    <a:p>
                      <a:r>
                        <a:rPr lang="en-US" sz="1400" dirty="0" smtClean="0"/>
                        <a:t>Hor. </a:t>
                      </a:r>
                      <a:r>
                        <a:rPr lang="en-US" sz="1400" dirty="0" err="1" smtClean="0"/>
                        <a:t>Emittance</a:t>
                      </a:r>
                      <a:r>
                        <a:rPr lang="en-US" sz="1400" dirty="0" smtClean="0"/>
                        <a:t> [nm]</a:t>
                      </a:r>
                      <a:endParaRPr lang="en-US" sz="1400" dirty="0"/>
                    </a:p>
                  </a:txBody>
                  <a:tcPr/>
                </a:tc>
                <a:tc>
                  <a:txBody>
                    <a:bodyPr/>
                    <a:lstStyle/>
                    <a:p>
                      <a:pPr algn="ctr"/>
                      <a:r>
                        <a:rPr lang="en-US" sz="1400" b="1" dirty="0" smtClean="0">
                          <a:solidFill>
                            <a:srgbClr val="0000FF"/>
                          </a:solidFill>
                        </a:rPr>
                        <a:t>4</a:t>
                      </a:r>
                      <a:endParaRPr lang="en-US" sz="1400" b="1" dirty="0">
                        <a:solidFill>
                          <a:srgbClr val="0000FF"/>
                        </a:solidFill>
                      </a:endParaRPr>
                    </a:p>
                  </a:txBody>
                  <a:tcPr/>
                </a:tc>
                <a:tc>
                  <a:txBody>
                    <a:bodyPr/>
                    <a:lstStyle/>
                    <a:p>
                      <a:pPr algn="ctr"/>
                      <a:r>
                        <a:rPr lang="en-US" sz="1400" b="1" dirty="0" smtClean="0">
                          <a:solidFill>
                            <a:srgbClr val="FF0000"/>
                          </a:solidFill>
                        </a:rPr>
                        <a:t>0.15</a:t>
                      </a:r>
                      <a:endParaRPr lang="en-US" sz="1400" b="1" dirty="0">
                        <a:solidFill>
                          <a:srgbClr val="FF0000"/>
                        </a:solidFill>
                      </a:endParaRPr>
                    </a:p>
                  </a:txBody>
                  <a:tcPr/>
                </a:tc>
                <a:tc>
                  <a:txBody>
                    <a:bodyPr/>
                    <a:lstStyle/>
                    <a:p>
                      <a:pPr algn="ctr"/>
                      <a:r>
                        <a:rPr lang="en-US" sz="1400" b="1" smtClean="0"/>
                        <a:t>0.01</a:t>
                      </a:r>
                      <a:endParaRPr lang="en-US" sz="1400" b="1" dirty="0"/>
                    </a:p>
                  </a:txBody>
                  <a:tcPr/>
                </a:tc>
              </a:tr>
              <a:tr h="313398">
                <a:tc>
                  <a:txBody>
                    <a:bodyPr/>
                    <a:lstStyle/>
                    <a:p>
                      <a:r>
                        <a:rPr lang="en-US" sz="1400" b="1" dirty="0" smtClean="0"/>
                        <a:t>Vert.</a:t>
                      </a:r>
                      <a:r>
                        <a:rPr lang="en-US" sz="1400" b="1" baseline="0" dirty="0" smtClean="0"/>
                        <a:t> </a:t>
                      </a:r>
                      <a:r>
                        <a:rPr lang="en-US" sz="1400" b="1" baseline="0" dirty="0" err="1" smtClean="0"/>
                        <a:t>Emittance</a:t>
                      </a:r>
                      <a:r>
                        <a:rPr lang="en-US" sz="1400" b="1" baseline="0" dirty="0" smtClean="0"/>
                        <a:t> [pm]</a:t>
                      </a:r>
                      <a:endParaRPr lang="en-US" sz="1400" b="1" dirty="0"/>
                    </a:p>
                  </a:txBody>
                  <a:tcPr/>
                </a:tc>
                <a:tc>
                  <a:txBody>
                    <a:bodyPr/>
                    <a:lstStyle/>
                    <a:p>
                      <a:pPr algn="ctr"/>
                      <a:r>
                        <a:rPr lang="en-US" sz="1400" b="1" dirty="0" smtClean="0">
                          <a:solidFill>
                            <a:srgbClr val="0000FF"/>
                          </a:solidFill>
                        </a:rPr>
                        <a:t>3</a:t>
                      </a:r>
                      <a:endParaRPr lang="en-US" sz="1400" b="1" dirty="0">
                        <a:solidFill>
                          <a:srgbClr val="0000FF"/>
                        </a:solidFill>
                      </a:endParaRPr>
                    </a:p>
                  </a:txBody>
                  <a:tcPr/>
                </a:tc>
                <a:tc>
                  <a:txBody>
                    <a:bodyPr/>
                    <a:lstStyle/>
                    <a:p>
                      <a:pPr algn="ctr"/>
                      <a:r>
                        <a:rPr lang="en-US" sz="1400" b="1" dirty="0" smtClean="0">
                          <a:solidFill>
                            <a:srgbClr val="FF0000"/>
                          </a:solidFill>
                        </a:rPr>
                        <a:t>2</a:t>
                      </a:r>
                      <a:endParaRPr lang="en-US" sz="1400" b="1" dirty="0">
                        <a:solidFill>
                          <a:srgbClr val="FF0000"/>
                        </a:solidFill>
                      </a:endParaRPr>
                    </a:p>
                  </a:txBody>
                  <a:tcPr/>
                </a:tc>
                <a:tc>
                  <a:txBody>
                    <a:bodyPr/>
                    <a:lstStyle/>
                    <a:p>
                      <a:pPr algn="ctr"/>
                      <a:r>
                        <a:rPr lang="en-US" sz="1400" b="1" dirty="0" smtClean="0"/>
                        <a:t>2</a:t>
                      </a:r>
                      <a:endParaRPr lang="en-US" sz="1400" b="1" dirty="0"/>
                    </a:p>
                  </a:txBody>
                  <a:tcPr/>
                </a:tc>
              </a:tr>
              <a:tr h="313398">
                <a:tc>
                  <a:txBody>
                    <a:bodyPr/>
                    <a:lstStyle/>
                    <a:p>
                      <a:r>
                        <a:rPr lang="en-US" sz="1400" b="1" dirty="0" smtClean="0"/>
                        <a:t>Energy spread [%]</a:t>
                      </a:r>
                      <a:endParaRPr lang="en-US" sz="1400" b="1" dirty="0"/>
                    </a:p>
                  </a:txBody>
                  <a:tcPr/>
                </a:tc>
                <a:tc>
                  <a:txBody>
                    <a:bodyPr/>
                    <a:lstStyle/>
                    <a:p>
                      <a:pPr algn="ctr"/>
                      <a:r>
                        <a:rPr lang="en-US" sz="1400" b="1" dirty="0" smtClean="0">
                          <a:solidFill>
                            <a:srgbClr val="0000FF"/>
                          </a:solidFill>
                        </a:rPr>
                        <a:t>0.1</a:t>
                      </a:r>
                      <a:endParaRPr lang="en-US" sz="1400" b="1" dirty="0">
                        <a:solidFill>
                          <a:srgbClr val="0000FF"/>
                        </a:solidFill>
                      </a:endParaRPr>
                    </a:p>
                  </a:txBody>
                  <a:tcPr/>
                </a:tc>
                <a:tc>
                  <a:txBody>
                    <a:bodyPr/>
                    <a:lstStyle/>
                    <a:p>
                      <a:pPr algn="ctr"/>
                      <a:r>
                        <a:rPr lang="en-US" sz="1400" b="1" dirty="0" smtClean="0">
                          <a:solidFill>
                            <a:srgbClr val="FF0000"/>
                          </a:solidFill>
                        </a:rPr>
                        <a:t>0.09</a:t>
                      </a:r>
                      <a:endParaRPr lang="en-US" sz="1400" b="1" dirty="0">
                        <a:solidFill>
                          <a:srgbClr val="FF0000"/>
                        </a:solidFill>
                      </a:endParaRPr>
                    </a:p>
                  </a:txBody>
                  <a:tcPr/>
                </a:tc>
                <a:tc>
                  <a:txBody>
                    <a:bodyPr/>
                    <a:lstStyle/>
                    <a:p>
                      <a:pPr algn="ctr"/>
                      <a:r>
                        <a:rPr lang="en-US" sz="1400" b="1" dirty="0" smtClean="0"/>
                        <a:t>0.09</a:t>
                      </a:r>
                      <a:endParaRPr lang="en-US" sz="1400" b="1" dirty="0"/>
                    </a:p>
                  </a:txBody>
                  <a:tcPr/>
                </a:tc>
              </a:tr>
              <a:tr h="313398">
                <a:tc>
                  <a:txBody>
                    <a:bodyPr/>
                    <a:lstStyle/>
                    <a:p>
                      <a:r>
                        <a:rPr lang="en-US" sz="1400" b="1" dirty="0" err="1" smtClean="0"/>
                        <a:t>Betax</a:t>
                      </a:r>
                      <a:r>
                        <a:rPr lang="en-US" sz="1400" b="1" dirty="0" smtClean="0"/>
                        <a:t>[m]/</a:t>
                      </a:r>
                      <a:r>
                        <a:rPr lang="en-US" sz="1400" b="1" dirty="0" err="1" smtClean="0"/>
                        <a:t>Betaz</a:t>
                      </a:r>
                      <a:r>
                        <a:rPr lang="en-US" sz="1400" b="1" baseline="0" dirty="0" smtClean="0"/>
                        <a:t> [m]</a:t>
                      </a:r>
                      <a:endParaRPr lang="en-US" sz="1400" b="1" dirty="0"/>
                    </a:p>
                  </a:txBody>
                  <a:tcPr/>
                </a:tc>
                <a:tc>
                  <a:txBody>
                    <a:bodyPr/>
                    <a:lstStyle/>
                    <a:p>
                      <a:pPr algn="ctr"/>
                      <a:r>
                        <a:rPr lang="en-US" sz="1400" b="1" dirty="0" smtClean="0">
                          <a:solidFill>
                            <a:srgbClr val="0000FF"/>
                          </a:solidFill>
                        </a:rPr>
                        <a:t>37/3</a:t>
                      </a:r>
                      <a:endParaRPr lang="en-US" sz="1400" b="1" dirty="0">
                        <a:solidFill>
                          <a:srgbClr val="0000FF"/>
                        </a:solidFill>
                      </a:endParaRPr>
                    </a:p>
                  </a:txBody>
                  <a:tcPr/>
                </a:tc>
                <a:tc>
                  <a:txBody>
                    <a:bodyPr/>
                    <a:lstStyle/>
                    <a:p>
                      <a:pPr algn="ctr"/>
                      <a:r>
                        <a:rPr lang="en-US" sz="1400" b="1" dirty="0" smtClean="0">
                          <a:solidFill>
                            <a:srgbClr val="FF0000"/>
                          </a:solidFill>
                        </a:rPr>
                        <a:t>6/2</a:t>
                      </a:r>
                      <a:endParaRPr lang="en-US" sz="1400" b="1" dirty="0">
                        <a:solidFill>
                          <a:srgbClr val="FF0000"/>
                        </a:solidFill>
                      </a:endParaRPr>
                    </a:p>
                  </a:txBody>
                  <a:tcPr/>
                </a:tc>
                <a:tc>
                  <a:txBody>
                    <a:bodyPr/>
                    <a:lstStyle/>
                    <a:p>
                      <a:pPr algn="ctr"/>
                      <a:r>
                        <a:rPr lang="en-US" sz="1400" b="1" dirty="0" smtClean="0"/>
                        <a:t>6/2</a:t>
                      </a:r>
                      <a:endParaRPr lang="en-US" sz="1400" b="1" dirty="0"/>
                    </a:p>
                  </a:txBody>
                  <a:tcPr/>
                </a:tc>
              </a:tr>
            </a:tbl>
          </a:graphicData>
        </a:graphic>
      </p:graphicFrame>
      <p:pic>
        <p:nvPicPr>
          <p:cNvPr id="142369" name="Picture 11"/>
          <p:cNvPicPr>
            <a:picLocks noChangeAspect="1"/>
          </p:cNvPicPr>
          <p:nvPr/>
        </p:nvPicPr>
        <p:blipFill>
          <a:blip r:embed="rId2"/>
          <a:srcRect/>
          <a:stretch>
            <a:fillRect/>
          </a:stretch>
        </p:blipFill>
        <p:spPr bwMode="auto">
          <a:xfrm>
            <a:off x="106363" y="536575"/>
            <a:ext cx="8864600" cy="4546600"/>
          </a:xfrm>
          <a:prstGeom prst="rect">
            <a:avLst/>
          </a:prstGeom>
          <a:noFill/>
          <a:ln w="9525">
            <a:noFill/>
            <a:miter lim="800000"/>
            <a:headEnd/>
            <a:tailEnd/>
          </a:ln>
        </p:spPr>
      </p:pic>
      <p:cxnSp>
        <p:nvCxnSpPr>
          <p:cNvPr id="13" name="Straight Arrow Connector 12"/>
          <p:cNvCxnSpPr/>
          <p:nvPr/>
        </p:nvCxnSpPr>
        <p:spPr>
          <a:xfrm flipV="1">
            <a:off x="5942013" y="1833563"/>
            <a:ext cx="0" cy="137318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5948363" y="1082675"/>
            <a:ext cx="0" cy="7112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2372" name="TextBox 14"/>
          <p:cNvSpPr txBox="1">
            <a:spLocks noChangeArrowheads="1"/>
          </p:cNvSpPr>
          <p:nvPr/>
        </p:nvSpPr>
        <p:spPr bwMode="auto">
          <a:xfrm>
            <a:off x="5211763" y="2370138"/>
            <a:ext cx="738187" cy="369887"/>
          </a:xfrm>
          <a:prstGeom prst="rect">
            <a:avLst/>
          </a:prstGeom>
          <a:noFill/>
          <a:ln w="9525">
            <a:noFill/>
            <a:miter lim="800000"/>
            <a:headEnd/>
            <a:tailEnd/>
          </a:ln>
        </p:spPr>
        <p:txBody>
          <a:bodyPr wrap="none">
            <a:spAutoFit/>
          </a:bodyPr>
          <a:lstStyle/>
          <a:p>
            <a:r>
              <a:rPr lang="en-US" smtClean="0">
                <a:solidFill>
                  <a:srgbClr val="000000"/>
                </a:solidFill>
                <a:latin typeface="Arial" pitchFamily="34" charset="0"/>
                <a:ea typeface="ＭＳ Ｐゴシック" pitchFamily="34" charset="-128"/>
              </a:rPr>
              <a:t>~ x 25</a:t>
            </a:r>
          </a:p>
        </p:txBody>
      </p:sp>
      <p:sp>
        <p:nvSpPr>
          <p:cNvPr id="142373" name="TextBox 15"/>
          <p:cNvSpPr txBox="1">
            <a:spLocks noChangeArrowheads="1"/>
          </p:cNvSpPr>
          <p:nvPr/>
        </p:nvSpPr>
        <p:spPr bwMode="auto">
          <a:xfrm>
            <a:off x="5211763" y="1104900"/>
            <a:ext cx="620712" cy="369888"/>
          </a:xfrm>
          <a:prstGeom prst="rect">
            <a:avLst/>
          </a:prstGeom>
          <a:noFill/>
          <a:ln w="9525">
            <a:noFill/>
            <a:miter lim="800000"/>
            <a:headEnd/>
            <a:tailEnd/>
          </a:ln>
        </p:spPr>
        <p:txBody>
          <a:bodyPr wrap="none">
            <a:spAutoFit/>
          </a:bodyPr>
          <a:lstStyle/>
          <a:p>
            <a:r>
              <a:rPr lang="en-US" smtClean="0">
                <a:solidFill>
                  <a:srgbClr val="000000"/>
                </a:solidFill>
                <a:latin typeface="Arial" pitchFamily="34" charset="0"/>
                <a:ea typeface="ＭＳ Ｐゴシック" pitchFamily="34" charset="-128"/>
              </a:rPr>
              <a:t>~ x 5</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p:cNvPicPr>
          <p:nvPr/>
        </p:nvPicPr>
        <p:blipFill>
          <a:blip r:embed="rId2"/>
          <a:srcRect/>
          <a:stretch>
            <a:fillRect/>
          </a:stretch>
        </p:blipFill>
        <p:spPr bwMode="auto">
          <a:xfrm>
            <a:off x="927100" y="1143000"/>
            <a:ext cx="7226300" cy="4837113"/>
          </a:xfrm>
          <a:prstGeom prst="rect">
            <a:avLst/>
          </a:prstGeom>
          <a:noFill/>
          <a:ln w="9525">
            <a:noFill/>
            <a:miter lim="800000"/>
            <a:headEnd/>
            <a:tailEnd/>
          </a:ln>
        </p:spPr>
      </p:pic>
      <p:sp>
        <p:nvSpPr>
          <p:cNvPr id="143363" name="Text Box 14"/>
          <p:cNvSpPr txBox="1">
            <a:spLocks noChangeArrowheads="1"/>
          </p:cNvSpPr>
          <p:nvPr/>
        </p:nvSpPr>
        <p:spPr bwMode="auto">
          <a:xfrm>
            <a:off x="900113" y="44450"/>
            <a:ext cx="9144000" cy="523875"/>
          </a:xfrm>
          <a:prstGeom prst="rect">
            <a:avLst/>
          </a:prstGeom>
          <a:noFill/>
          <a:ln w="9525">
            <a:noFill/>
            <a:miter lim="800000"/>
            <a:headEnd/>
            <a:tailEnd/>
          </a:ln>
        </p:spPr>
        <p:txBody>
          <a:bodyPr>
            <a:spAutoFit/>
          </a:bodyPr>
          <a:lstStyle/>
          <a:p>
            <a:pPr>
              <a:tabLst>
                <a:tab pos="457200" algn="l"/>
              </a:tabLst>
            </a:pPr>
            <a:r>
              <a:rPr lang="en-US" sz="2400" b="1" smtClean="0">
                <a:solidFill>
                  <a:srgbClr val="000000"/>
                </a:solidFill>
                <a:latin typeface="Arial" pitchFamily="34" charset="0"/>
                <a:ea typeface="ＭＳ Ｐゴシック" pitchFamily="34" charset="-128"/>
              </a:rPr>
              <a:t>	</a:t>
            </a:r>
            <a:r>
              <a:rPr lang="en-US" sz="2800" b="1" smtClean="0">
                <a:solidFill>
                  <a:srgbClr val="FFFF00"/>
                </a:solidFill>
                <a:latin typeface="Arial" pitchFamily="34" charset="0"/>
                <a:ea typeface="ＭＳ Ｐゴシック" pitchFamily="34" charset="-128"/>
              </a:rPr>
              <a:t>USRs – Coherent Fraction</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Content Placeholder 4" descr="ESRF_bluesilver_201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itle 7"/>
          <p:cNvSpPr>
            <a:spLocks noGrp="1"/>
          </p:cNvSpPr>
          <p:nvPr>
            <p:ph type="title"/>
          </p:nvPr>
        </p:nvSpPr>
        <p:spPr>
          <a:xfrm>
            <a:off x="107950" y="692150"/>
            <a:ext cx="8928100" cy="5473700"/>
          </a:xfrm>
        </p:spPr>
        <p:txBody>
          <a:bodyPr rtlCol="0" anchor="t">
            <a:normAutofit fontScale="90000"/>
          </a:bodyPr>
          <a:lstStyle/>
          <a:p>
            <a:pPr algn="l" fontAlgn="auto">
              <a:spcAft>
                <a:spcPts val="0"/>
              </a:spcAft>
              <a:defRPr/>
            </a:pPr>
            <a:r>
              <a:rPr lang="en-US" sz="2800" b="1" dirty="0" smtClean="0">
                <a:solidFill>
                  <a:srgbClr val="336600"/>
                </a:solidFill>
              </a:rPr>
              <a:t>                     ESRF toward a 4</a:t>
            </a:r>
            <a:r>
              <a:rPr lang="en-US" sz="2800" b="1" baseline="30000" dirty="0" smtClean="0">
                <a:solidFill>
                  <a:srgbClr val="336600"/>
                </a:solidFill>
              </a:rPr>
              <a:t>th</a:t>
            </a:r>
            <a:r>
              <a:rPr lang="en-US" sz="2800" b="1" dirty="0" smtClean="0">
                <a:solidFill>
                  <a:srgbClr val="336600"/>
                </a:solidFill>
              </a:rPr>
              <a:t> Generation SR</a:t>
            </a:r>
            <a:r>
              <a:rPr lang="en-US" sz="2000" b="1" dirty="0" smtClean="0"/>
              <a:t/>
            </a:r>
            <a:br>
              <a:rPr lang="en-US" sz="2000" b="1" dirty="0" smtClean="0"/>
            </a:br>
            <a:r>
              <a:rPr lang="en-US" sz="2000" dirty="0" smtClean="0"/>
              <a:t/>
            </a:r>
            <a:br>
              <a:rPr lang="en-US" sz="2000" dirty="0" smtClean="0"/>
            </a:br>
            <a:r>
              <a:rPr lang="en-US" sz="2000" dirty="0" smtClean="0"/>
              <a:t>        The world wide effort in lattice design and technology developments has paved the road the possibility of studying options to upgrade the ESRF storage ring lattice in order to significantly lower (by a factor 20-40) the equilibrium horizontal, </a:t>
            </a:r>
            <a:r>
              <a:rPr lang="en-US" sz="2000" b="1" dirty="0" smtClean="0"/>
              <a:t>within the constraints underlined in the ESRF “purple book” (par. 3.1.8)</a:t>
            </a:r>
            <a:r>
              <a:rPr lang="en-US" sz="2000" dirty="0" smtClean="0"/>
              <a:t>, in particular:</a:t>
            </a:r>
            <a:r>
              <a:rPr lang="en-GB" sz="2000" dirty="0" smtClean="0"/>
              <a:t/>
            </a:r>
            <a:br>
              <a:rPr lang="en-GB" sz="2000" dirty="0" smtClean="0"/>
            </a:br>
            <a:r>
              <a:rPr lang="en-US" sz="2000" dirty="0" smtClean="0"/>
              <a:t>     - Maintain as much as possible unchanged the existing Straight Sections and </a:t>
            </a:r>
            <a:r>
              <a:rPr lang="en-US" sz="2000" dirty="0" err="1" smtClean="0"/>
              <a:t>BeamLines</a:t>
            </a:r>
            <a:r>
              <a:rPr lang="en-US" sz="2000" b="1" dirty="0" smtClean="0"/>
              <a:t/>
            </a:r>
            <a:br>
              <a:rPr lang="en-US" sz="2000" b="1" dirty="0" smtClean="0"/>
            </a:br>
            <a:r>
              <a:rPr lang="en-US" sz="2000" b="1" dirty="0" smtClean="0"/>
              <a:t>     </a:t>
            </a:r>
            <a:r>
              <a:rPr lang="en-US" sz="2000" dirty="0" smtClean="0"/>
              <a:t>- Maintain the present Injection Scheme and Injection Complex</a:t>
            </a:r>
            <a:br>
              <a:rPr lang="en-US" sz="2000" dirty="0" smtClean="0"/>
            </a:br>
            <a:r>
              <a:rPr lang="en-US" sz="2000" dirty="0" smtClean="0"/>
              <a:t>     - Reuse as much as possible the existing ARCs hardware (Power Supplies, Vacuum System, Diagnostic etc…)</a:t>
            </a:r>
            <a:br>
              <a:rPr lang="en-US" sz="2000" dirty="0" smtClean="0"/>
            </a:br>
            <a:r>
              <a:rPr lang="en-US" sz="2000" dirty="0" smtClean="0"/>
              <a:t>     - Reduce Operation Costs, specifically Wall-Plug Power.</a:t>
            </a:r>
            <a:r>
              <a:rPr lang="en-GB" sz="2000" dirty="0" smtClean="0"/>
              <a:t/>
            </a:r>
            <a:br>
              <a:rPr lang="en-GB" sz="2000" dirty="0" smtClean="0"/>
            </a:br>
            <a:r>
              <a:rPr lang="en-US" sz="2000" dirty="0" smtClean="0"/>
              <a:t>    These constraints pose limits to the ultimate ring performances and raise technical and logistic challenges. On the other end they are consistent with the following crucial points:</a:t>
            </a:r>
            <a:r>
              <a:rPr lang="en-GB" sz="2000" dirty="0" smtClean="0"/>
              <a:t/>
            </a:r>
            <a:br>
              <a:rPr lang="en-GB" sz="2000" dirty="0" smtClean="0"/>
            </a:br>
            <a:r>
              <a:rPr lang="en-US" sz="2000" dirty="0" smtClean="0"/>
              <a:t>    - Cost comparable with a “Phase II” budget expenditure</a:t>
            </a:r>
            <a:br>
              <a:rPr lang="en-US" sz="2000" dirty="0" smtClean="0"/>
            </a:br>
            <a:r>
              <a:rPr lang="en-US" sz="2000" dirty="0" smtClean="0"/>
              <a:t>    - Upgrade to be completed by beginning of next decade (2020) </a:t>
            </a:r>
            <a:br>
              <a:rPr lang="en-US" sz="2000" dirty="0" smtClean="0"/>
            </a:br>
            <a:r>
              <a:rPr lang="en-US" sz="2000" dirty="0" smtClean="0"/>
              <a:t>    - Less than 1 year </a:t>
            </a:r>
            <a:r>
              <a:rPr lang="en-US" sz="2000" dirty="0" err="1" smtClean="0"/>
              <a:t>ShutDown</a:t>
            </a:r>
            <a:r>
              <a:rPr lang="en-US" sz="2000" dirty="0" smtClean="0"/>
              <a:t> for installation and commissioning</a:t>
            </a:r>
            <a:r>
              <a:rPr lang="en-GB" sz="2000" dirty="0" smtClean="0"/>
              <a:t/>
            </a:r>
            <a:br>
              <a:rPr lang="en-GB" sz="2000" dirty="0" smtClean="0"/>
            </a:br>
            <a:endParaRPr lang="en-GB" sz="2000" b="1" dirty="0"/>
          </a:p>
        </p:txBody>
      </p:sp>
      <p:sp>
        <p:nvSpPr>
          <p:cNvPr id="144388" name="Slide Number Placeholder 5"/>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43713DD5-E285-4AAE-B8FD-93827BA5DC60}" type="slidenum">
              <a:rPr lang="en-GB">
                <a:solidFill>
                  <a:srgbClr val="FFFFFF"/>
                </a:solidFill>
              </a:rPr>
              <a:pPr/>
              <a:t>26</a:t>
            </a:fld>
            <a:endParaRPr lang="en-GB">
              <a:solidFill>
                <a:srgbClr val="FFFFFF"/>
              </a:solidFill>
            </a:endParaRP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ewlat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468" y="1220693"/>
            <a:ext cx="4186159" cy="3154570"/>
          </a:xfrm>
          <a:prstGeom prst="rect">
            <a:avLst/>
          </a:prstGeom>
        </p:spPr>
      </p:pic>
      <p:pic>
        <p:nvPicPr>
          <p:cNvPr id="8" name="Picture 7" descr="esrf.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00" y="1220692"/>
            <a:ext cx="4186159" cy="3154570"/>
          </a:xfrm>
          <a:prstGeom prst="rect">
            <a:avLst/>
          </a:prstGeom>
        </p:spPr>
      </p:pic>
      <p:sp>
        <p:nvSpPr>
          <p:cNvPr id="2" name="Content Placeholder 1"/>
          <p:cNvSpPr>
            <a:spLocks noGrp="1"/>
          </p:cNvSpPr>
          <p:nvPr>
            <p:ph idx="1"/>
          </p:nvPr>
        </p:nvSpPr>
        <p:spPr>
          <a:xfrm>
            <a:off x="457200" y="4509149"/>
            <a:ext cx="8229600" cy="1754257"/>
          </a:xfrm>
        </p:spPr>
        <p:txBody>
          <a:bodyPr/>
          <a:lstStyle/>
          <a:p>
            <a:pPr>
              <a:tabLst>
                <a:tab pos="2325688" algn="l"/>
                <a:tab pos="3944938" algn="ctr"/>
                <a:tab pos="4305300" algn="l"/>
              </a:tabLst>
            </a:pPr>
            <a:r>
              <a:rPr lang="en-GB" sz="1600" dirty="0" smtClean="0"/>
              <a:t>Cell packed with magnets</a:t>
            </a:r>
          </a:p>
          <a:p>
            <a:pPr>
              <a:tabLst>
                <a:tab pos="3230563" algn="ctr"/>
                <a:tab pos="4216400" algn="ctr"/>
                <a:tab pos="5202238" algn="ctr"/>
              </a:tabLst>
            </a:pPr>
            <a:r>
              <a:rPr lang="en-GB" sz="1600" dirty="0" smtClean="0"/>
              <a:t>Stronger focusing: tunes	36.44/13.39	→	75.66/27.60</a:t>
            </a:r>
          </a:p>
          <a:p>
            <a:pPr lvl="1">
              <a:tabLst>
                <a:tab pos="3230563" algn="ctr"/>
                <a:tab pos="4216400" algn="ctr"/>
                <a:tab pos="5202238" algn="ctr"/>
              </a:tabLst>
            </a:pPr>
            <a:r>
              <a:rPr lang="en-GB" sz="1200" dirty="0" smtClean="0"/>
              <a:t>Chromaticity:	-130/-58	→	-102/-75</a:t>
            </a:r>
            <a:endParaRPr lang="en-GB" sz="1200" dirty="0"/>
          </a:p>
          <a:p>
            <a:pPr>
              <a:tabLst>
                <a:tab pos="4211638" algn="l"/>
              </a:tabLst>
            </a:pPr>
            <a:r>
              <a:rPr lang="en-GB" sz="1600" dirty="0" smtClean="0"/>
              <a:t>Smaller</a:t>
            </a:r>
            <a:r>
              <a:rPr lang="en-GB" sz="1600" dirty="0"/>
              <a:t> 𝛽 </a:t>
            </a:r>
            <a:r>
              <a:rPr lang="en-GB" sz="1600" dirty="0" smtClean="0"/>
              <a:t>functions	Chromaticity correction needs</a:t>
            </a:r>
            <a:endParaRPr lang="en-GB" sz="1600" dirty="0"/>
          </a:p>
          <a:p>
            <a:pPr>
              <a:tabLst>
                <a:tab pos="4211638" algn="l"/>
              </a:tabLst>
            </a:pPr>
            <a:r>
              <a:rPr lang="en-GB" sz="1600" dirty="0"/>
              <a:t>Smalle</a:t>
            </a:r>
            <a:r>
              <a:rPr lang="en-GB" sz="1600" dirty="0" smtClean="0"/>
              <a:t>r dispersion	stronger sextupoles</a:t>
            </a:r>
          </a:p>
          <a:p>
            <a:r>
              <a:rPr lang="en-GB" sz="1600" dirty="0" smtClean="0"/>
              <a:t>Less </a:t>
            </a:r>
            <a:r>
              <a:rPr lang="en-GB" sz="1600" dirty="0"/>
              <a:t>radiated </a:t>
            </a:r>
            <a:r>
              <a:rPr lang="en-GB" sz="1600" dirty="0" smtClean="0"/>
              <a:t>power (x2 less)</a:t>
            </a:r>
            <a:endParaRPr lang="en-GB" sz="1600" dirty="0"/>
          </a:p>
        </p:txBody>
      </p:sp>
      <p:sp>
        <p:nvSpPr>
          <p:cNvPr id="4" name="Date Placeholder 3"/>
          <p:cNvSpPr>
            <a:spLocks noGrp="1"/>
          </p:cNvSpPr>
          <p:nvPr>
            <p:ph type="dt" sz="half" idx="10"/>
          </p:nvPr>
        </p:nvSpPr>
        <p:spPr/>
        <p:txBody>
          <a:bodyPr/>
          <a:lstStyle/>
          <a:p>
            <a:r>
              <a:rPr lang="en-GB" smtClean="0"/>
              <a:t>03/05/2012</a:t>
            </a:r>
            <a:endParaRPr lang="en-US" dirty="0"/>
          </a:p>
        </p:txBody>
      </p:sp>
      <p:sp>
        <p:nvSpPr>
          <p:cNvPr id="5" name="Footer Placeholder 4"/>
          <p:cNvSpPr>
            <a:spLocks noGrp="1"/>
          </p:cNvSpPr>
          <p:nvPr>
            <p:ph type="ftr" sz="quarter" idx="4294967295"/>
          </p:nvPr>
        </p:nvSpPr>
        <p:spPr>
          <a:xfrm>
            <a:off x="7587041" y="6627600"/>
            <a:ext cx="1097007" cy="190800"/>
          </a:xfrm>
          <a:prstGeom prst="rect">
            <a:avLst/>
          </a:prstGeom>
        </p:spPr>
        <p:txBody>
          <a:bodyPr/>
          <a:lstStyle/>
          <a:p>
            <a:r>
              <a:rPr lang="en-GB" noProof="0" smtClean="0"/>
              <a:t>L. Farvacque</a:t>
            </a:r>
            <a:endParaRPr lang="en-GB" noProof="0"/>
          </a:p>
        </p:txBody>
      </p:sp>
      <p:sp>
        <p:nvSpPr>
          <p:cNvPr id="6" name="Slide Number Placeholder 5"/>
          <p:cNvSpPr>
            <a:spLocks noGrp="1"/>
          </p:cNvSpPr>
          <p:nvPr>
            <p:ph type="sldNum" sz="quarter" idx="4294967295"/>
          </p:nvPr>
        </p:nvSpPr>
        <p:spPr>
          <a:xfrm>
            <a:off x="8685523" y="6627600"/>
            <a:ext cx="410852" cy="190800"/>
          </a:xfrm>
          <a:prstGeom prst="rect">
            <a:avLst/>
          </a:prstGeom>
        </p:spPr>
        <p:txBody>
          <a:bodyPr/>
          <a:lstStyle/>
          <a:p>
            <a:fld id="{A14BBB8A-CEE8-794D-8B86-E468BF36CF8B}" type="slidenum">
              <a:rPr lang="en-GB" noProof="0" smtClean="0"/>
              <a:pPr/>
              <a:t>27</a:t>
            </a:fld>
            <a:endParaRPr lang="en-GB" noProof="0"/>
          </a:p>
        </p:txBody>
      </p:sp>
      <p:graphicFrame>
        <p:nvGraphicFramePr>
          <p:cNvPr id="11" name="Object 10"/>
          <p:cNvGraphicFramePr>
            <a:graphicFrameLocks noChangeAspect="1"/>
          </p:cNvGraphicFramePr>
          <p:nvPr>
            <p:extLst>
              <p:ext uri="{D42A27DB-BD31-4B8C-83A1-F6EECF244321}">
                <p14:modId xmlns:p14="http://schemas.microsoft.com/office/powerpoint/2010/main" val="480390645"/>
              </p:ext>
            </p:extLst>
          </p:nvPr>
        </p:nvGraphicFramePr>
        <p:xfrm>
          <a:off x="1646397" y="837240"/>
          <a:ext cx="1164677" cy="395990"/>
        </p:xfrm>
        <a:graphic>
          <a:graphicData uri="http://schemas.openxmlformats.org/presentationml/2006/ole">
            <mc:AlternateContent xmlns:mc="http://schemas.openxmlformats.org/markup-compatibility/2006">
              <mc:Choice xmlns:v="urn:schemas-microsoft-com:vml" Requires="v">
                <p:oleObj spid="_x0000_s1027" name="Equation" r:id="rId5" imgW="621360" imgH="200880" progId="Equation.3">
                  <p:embed/>
                </p:oleObj>
              </mc:Choice>
              <mc:Fallback>
                <p:oleObj name="Equation" r:id="rId5" imgW="621360" imgH="200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6397" y="837240"/>
                        <a:ext cx="1164677" cy="3959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980570595"/>
              </p:ext>
            </p:extLst>
          </p:nvPr>
        </p:nvGraphicFramePr>
        <p:xfrm>
          <a:off x="6146800" y="836640"/>
          <a:ext cx="1490663" cy="396875"/>
        </p:xfrm>
        <a:graphic>
          <a:graphicData uri="http://schemas.openxmlformats.org/presentationml/2006/ole">
            <mc:AlternateContent xmlns:mc="http://schemas.openxmlformats.org/markup-compatibility/2006">
              <mc:Choice xmlns:v="urn:schemas-microsoft-com:vml" Requires="v">
                <p:oleObj spid="_x0000_s1028" name="Equation" r:id="rId7" imgW="804240" imgH="200880" progId="Equation.3">
                  <p:embed/>
                </p:oleObj>
              </mc:Choice>
              <mc:Fallback>
                <p:oleObj name="Equation" r:id="rId7" imgW="804240" imgH="200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6800" y="836640"/>
                        <a:ext cx="149066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2987780" y="5229250"/>
            <a:ext cx="1872260" cy="646331"/>
          </a:xfrm>
          <a:prstGeom prst="rect">
            <a:avLst/>
          </a:prstGeom>
          <a:noFill/>
        </p:spPr>
        <p:txBody>
          <a:bodyPr wrap="square" rtlCol="0">
            <a:spAutoFit/>
          </a:bodyPr>
          <a:lstStyle/>
          <a:p>
            <a:pPr defTabSz="898525">
              <a:tabLst>
                <a:tab pos="449263" algn="ctr"/>
                <a:tab pos="1258888" algn="ctr"/>
              </a:tabLst>
            </a:pPr>
            <a:r>
              <a:rPr lang="en-GB" sz="3600" dirty="0" smtClean="0">
                <a:latin typeface="Times New Roman"/>
                <a:cs typeface="Times New Roman"/>
              </a:rPr>
              <a:t>}   ⇒   {</a:t>
            </a:r>
            <a:endParaRPr lang="en-GB" sz="3600" dirty="0">
              <a:latin typeface="Times New Roman"/>
              <a:cs typeface="Times New Roman"/>
            </a:endParaRPr>
          </a:p>
        </p:txBody>
      </p:sp>
      <p:sp>
        <p:nvSpPr>
          <p:cNvPr id="15" name="TextBox 14"/>
          <p:cNvSpPr txBox="1"/>
          <p:nvPr/>
        </p:nvSpPr>
        <p:spPr>
          <a:xfrm>
            <a:off x="1115520" y="1700760"/>
            <a:ext cx="648090" cy="307777"/>
          </a:xfrm>
          <a:prstGeom prst="rect">
            <a:avLst/>
          </a:prstGeom>
          <a:noFill/>
        </p:spPr>
        <p:txBody>
          <a:bodyPr wrap="square" rtlCol="0">
            <a:spAutoFit/>
          </a:bodyPr>
          <a:lstStyle/>
          <a:p>
            <a:r>
              <a:rPr lang="en-GB" sz="1400" dirty="0" smtClean="0"/>
              <a:t>DBA</a:t>
            </a:r>
            <a:endParaRPr lang="en-GB" dirty="0"/>
          </a:p>
        </p:txBody>
      </p:sp>
      <p:sp>
        <p:nvSpPr>
          <p:cNvPr id="16" name="TextBox 15"/>
          <p:cNvSpPr txBox="1"/>
          <p:nvPr/>
        </p:nvSpPr>
        <p:spPr>
          <a:xfrm>
            <a:off x="5660693" y="1700760"/>
            <a:ext cx="1976769" cy="307777"/>
          </a:xfrm>
          <a:prstGeom prst="rect">
            <a:avLst/>
          </a:prstGeom>
          <a:noFill/>
        </p:spPr>
        <p:txBody>
          <a:bodyPr wrap="square" rtlCol="0">
            <a:spAutoFit/>
          </a:bodyPr>
          <a:lstStyle/>
          <a:p>
            <a:r>
              <a:rPr lang="en-GB" sz="1400" dirty="0" smtClean="0"/>
              <a:t>7-bend </a:t>
            </a:r>
            <a:r>
              <a:rPr lang="en-GB" sz="1400" dirty="0" err="1" smtClean="0"/>
              <a:t>achromat</a:t>
            </a:r>
            <a:endParaRPr lang="en-GB" sz="1400" dirty="0"/>
          </a:p>
        </p:txBody>
      </p:sp>
      <p:sp>
        <p:nvSpPr>
          <p:cNvPr id="17" name="Title 6"/>
          <p:cNvSpPr txBox="1">
            <a:spLocks/>
          </p:cNvSpPr>
          <p:nvPr/>
        </p:nvSpPr>
        <p:spPr bwMode="auto">
          <a:xfrm>
            <a:off x="1217613" y="252931"/>
            <a:ext cx="6299200" cy="612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002060"/>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en-GB" sz="2000" dirty="0" smtClean="0">
                <a:solidFill>
                  <a:srgbClr val="FF0000"/>
                </a:solidFill>
              </a:rPr>
              <a:t>The present Double Bend </a:t>
            </a:r>
            <a:r>
              <a:rPr lang="en-GB" sz="2000" dirty="0" err="1" smtClean="0">
                <a:solidFill>
                  <a:srgbClr val="FF0000"/>
                </a:solidFill>
              </a:rPr>
              <a:t>Achromat</a:t>
            </a:r>
            <a:r>
              <a:rPr lang="en-GB" sz="2000" dirty="0" smtClean="0">
                <a:solidFill>
                  <a:srgbClr val="FF0000"/>
                </a:solidFill>
              </a:rPr>
              <a:t> (left) should be replaced by a New lattice (example on the right)</a:t>
            </a:r>
            <a:endParaRPr lang="en-GB" sz="2000" dirty="0" smtClean="0">
              <a:solidFill>
                <a:srgbClr val="FF0000"/>
              </a:solidFill>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63679982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Content Placeholder 4" descr="ESRF_bluesilver_201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itle 7"/>
          <p:cNvSpPr>
            <a:spLocks noGrp="1"/>
          </p:cNvSpPr>
          <p:nvPr>
            <p:ph type="title"/>
          </p:nvPr>
        </p:nvSpPr>
        <p:spPr>
          <a:xfrm>
            <a:off x="107950" y="549275"/>
            <a:ext cx="8928100" cy="5759450"/>
          </a:xfrm>
        </p:spPr>
        <p:txBody>
          <a:bodyPr rtlCol="0" anchor="t">
            <a:normAutofit fontScale="90000"/>
          </a:bodyPr>
          <a:lstStyle/>
          <a:p>
            <a:pPr algn="l" fontAlgn="auto">
              <a:spcAft>
                <a:spcPts val="0"/>
              </a:spcAft>
              <a:defRPr/>
            </a:pPr>
            <a:r>
              <a:rPr lang="en-US" sz="2800" b="1" dirty="0" smtClean="0">
                <a:solidFill>
                  <a:srgbClr val="336600"/>
                </a:solidFill>
              </a:rPr>
              <a:t>                          New Lattice Engineering</a:t>
            </a:r>
            <a:r>
              <a:rPr lang="en-US" sz="2000" b="1" dirty="0" smtClean="0"/>
              <a:t/>
            </a:r>
            <a:br>
              <a:rPr lang="en-US" sz="2000" b="1" dirty="0" smtClean="0"/>
            </a:br>
            <a:r>
              <a:rPr lang="en-GB" sz="2000" dirty="0" smtClean="0"/>
              <a:t/>
            </a:r>
            <a:br>
              <a:rPr lang="en-GB" sz="2000" dirty="0" smtClean="0"/>
            </a:br>
            <a:r>
              <a:rPr lang="en-US" sz="2000" dirty="0" smtClean="0"/>
              <a:t>     The complexity of the problem is relatively contained, since it is limited only to the design of a 25m long Arc (*32). However the technical aspects are very challenging:</a:t>
            </a:r>
            <a:br>
              <a:rPr lang="en-US" sz="2000" dirty="0" smtClean="0"/>
            </a:br>
            <a:r>
              <a:rPr lang="en-GB" sz="2000" dirty="0" smtClean="0"/>
              <a:t/>
            </a:r>
            <a:br>
              <a:rPr lang="en-GB" sz="2000" dirty="0" smtClean="0"/>
            </a:br>
            <a:r>
              <a:rPr lang="en-GB" sz="2000" dirty="0" smtClean="0"/>
              <a:t>- </a:t>
            </a:r>
            <a:r>
              <a:rPr lang="en-US" sz="2000" dirty="0" smtClean="0"/>
              <a:t>High gradients magnets (4 times more)</a:t>
            </a:r>
            <a:r>
              <a:rPr lang="en-GB" sz="2000" dirty="0" smtClean="0"/>
              <a:t/>
            </a:r>
            <a:br>
              <a:rPr lang="en-GB" sz="2000" dirty="0" smtClean="0"/>
            </a:br>
            <a:r>
              <a:rPr lang="en-GB" sz="2000" dirty="0" smtClean="0"/>
              <a:t>- </a:t>
            </a:r>
            <a:r>
              <a:rPr lang="en-US" sz="2000" dirty="0" smtClean="0"/>
              <a:t>Tight tolerances (2 times more)</a:t>
            </a:r>
            <a:r>
              <a:rPr lang="en-GB" sz="2000" dirty="0" smtClean="0"/>
              <a:t/>
            </a:r>
            <a:br>
              <a:rPr lang="en-GB" sz="2000" dirty="0" smtClean="0"/>
            </a:br>
            <a:r>
              <a:rPr lang="en-GB" sz="2000" dirty="0" smtClean="0"/>
              <a:t>- </a:t>
            </a:r>
            <a:r>
              <a:rPr lang="en-US" sz="2000" dirty="0" smtClean="0"/>
              <a:t>Small vacuum chamber (2 times less)</a:t>
            </a:r>
            <a:br>
              <a:rPr lang="en-US" sz="2000" dirty="0" smtClean="0"/>
            </a:br>
            <a:r>
              <a:rPr lang="en-US" sz="2000" dirty="0" smtClean="0"/>
              <a:t>- Very compact design</a:t>
            </a:r>
            <a:br>
              <a:rPr lang="en-US" sz="2000" dirty="0" smtClean="0"/>
            </a:br>
            <a:r>
              <a:rPr lang="en-GB" sz="2000" dirty="0" smtClean="0"/>
              <a:t/>
            </a:r>
            <a:br>
              <a:rPr lang="en-GB" sz="2000" dirty="0" smtClean="0"/>
            </a:br>
            <a:r>
              <a:rPr lang="en-US" sz="2000" dirty="0" smtClean="0"/>
              <a:t>     It should be stressed that the 4</a:t>
            </a:r>
            <a:r>
              <a:rPr lang="en-US" sz="2000" baseline="30000" dirty="0" smtClean="0"/>
              <a:t>th</a:t>
            </a:r>
            <a:r>
              <a:rPr lang="en-US" sz="2000" dirty="0" smtClean="0"/>
              <a:t> Generation SRs take advantage of all the R&amp;D and Know-How accumulated in the last 20 years at ESRF and the rest of the world: </a:t>
            </a:r>
            <a:br>
              <a:rPr lang="en-US" sz="2000" dirty="0" smtClean="0"/>
            </a:br>
            <a:r>
              <a:rPr lang="en-GB" sz="2000" dirty="0" smtClean="0"/>
              <a:t/>
            </a:r>
            <a:br>
              <a:rPr lang="en-GB" sz="2000" dirty="0" smtClean="0"/>
            </a:br>
            <a:r>
              <a:rPr lang="en-GB" sz="2000" dirty="0" smtClean="0"/>
              <a:t>- </a:t>
            </a:r>
            <a:r>
              <a:rPr lang="en-US" sz="2000" dirty="0" smtClean="0"/>
              <a:t>Lattice design</a:t>
            </a:r>
            <a:r>
              <a:rPr lang="en-GB" sz="2000" dirty="0" smtClean="0"/>
              <a:t/>
            </a:r>
            <a:br>
              <a:rPr lang="en-GB" sz="2000" dirty="0" smtClean="0"/>
            </a:br>
            <a:r>
              <a:rPr lang="en-GB" sz="2000" dirty="0" smtClean="0"/>
              <a:t>- </a:t>
            </a:r>
            <a:r>
              <a:rPr lang="en-US" sz="2000" dirty="0" smtClean="0"/>
              <a:t>Vacuum technologies (e.g. NEG coating that allows the use of smaller vacuum chambers)</a:t>
            </a:r>
            <a:r>
              <a:rPr lang="en-GB" sz="2000" dirty="0" smtClean="0"/>
              <a:t/>
            </a:r>
            <a:br>
              <a:rPr lang="en-GB" sz="2000" dirty="0" smtClean="0"/>
            </a:br>
            <a:r>
              <a:rPr lang="en-GB" sz="2000" dirty="0" smtClean="0"/>
              <a:t>- </a:t>
            </a:r>
            <a:r>
              <a:rPr lang="en-US" sz="2000" dirty="0" smtClean="0"/>
              <a:t>Magnet technologies (better modeling and manufacturing)</a:t>
            </a:r>
            <a:r>
              <a:rPr lang="en-GB" sz="2000" dirty="0" smtClean="0"/>
              <a:t/>
            </a:r>
            <a:br>
              <a:rPr lang="en-GB" sz="2000" dirty="0" smtClean="0"/>
            </a:br>
            <a:r>
              <a:rPr lang="en-GB" sz="2000" dirty="0" smtClean="0"/>
              <a:t>- </a:t>
            </a:r>
            <a:r>
              <a:rPr lang="en-US" sz="2000" dirty="0" smtClean="0"/>
              <a:t>Diagnostic (e.g. </a:t>
            </a:r>
            <a:r>
              <a:rPr lang="en-US" sz="2000" dirty="0" err="1" smtClean="0"/>
              <a:t>Libera</a:t>
            </a:r>
            <a:r>
              <a:rPr lang="en-US" sz="2000" dirty="0" smtClean="0"/>
              <a:t> BPMs)</a:t>
            </a:r>
            <a:br>
              <a:rPr lang="en-US" sz="2000" dirty="0" smtClean="0"/>
            </a:br>
            <a:r>
              <a:rPr lang="en-US" sz="2000" dirty="0" smtClean="0"/>
              <a:t>- Controls</a:t>
            </a:r>
            <a:br>
              <a:rPr lang="en-US" sz="2000" dirty="0" smtClean="0"/>
            </a:br>
            <a:r>
              <a:rPr lang="en-US" sz="2000" dirty="0" smtClean="0"/>
              <a:t>- Operations</a:t>
            </a:r>
            <a:r>
              <a:rPr lang="en-GB" sz="2000" dirty="0" smtClean="0"/>
              <a:t/>
            </a:r>
            <a:br>
              <a:rPr lang="en-GB" sz="2000" dirty="0" smtClean="0"/>
            </a:br>
            <a:r>
              <a:rPr lang="en-GB" sz="2000" dirty="0" smtClean="0"/>
              <a:t>- </a:t>
            </a:r>
            <a:r>
              <a:rPr lang="en-US" sz="2000" dirty="0" smtClean="0"/>
              <a:t>…</a:t>
            </a:r>
            <a:r>
              <a:rPr lang="en-GB" sz="2000" dirty="0" smtClean="0"/>
              <a:t/>
            </a:r>
            <a:br>
              <a:rPr lang="en-GB" sz="2000" dirty="0" smtClean="0"/>
            </a:br>
            <a:endParaRPr lang="en-GB" sz="2000" b="1" dirty="0"/>
          </a:p>
        </p:txBody>
      </p:sp>
      <p:sp>
        <p:nvSpPr>
          <p:cNvPr id="145412" name="Slide Number Placeholder 5"/>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F4F71475-2B00-443C-B338-5AC25010271F}" type="slidenum">
              <a:rPr lang="en-GB">
                <a:solidFill>
                  <a:srgbClr val="FFFFFF"/>
                </a:solidFill>
              </a:rPr>
              <a:pPr/>
              <a:t>28</a:t>
            </a:fld>
            <a:endParaRPr lang="en-GB">
              <a:solidFill>
                <a:srgbClr val="FFFFFF"/>
              </a:solidFill>
            </a:endParaRP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6"/>
          <p:cNvSpPr>
            <a:spLocks noGrp="1" noChangeArrowheads="1"/>
          </p:cNvSpPr>
          <p:nvPr>
            <p:ph type="sldNum" sz="quarter" idx="12"/>
          </p:nvPr>
        </p:nvSpPr>
        <p:spPr>
          <a:noFill/>
        </p:spPr>
        <p:txBody>
          <a:bodyPr/>
          <a:lstStyle/>
          <a:p>
            <a:fld id="{9A9F2D31-98D2-49C9-A399-DBC35DAE3914}" type="slidenum">
              <a:rPr lang="en-US" smtClean="0">
                <a:latin typeface="Arial" pitchFamily="34" charset="0"/>
              </a:rPr>
              <a:pPr/>
              <a:t>29</a:t>
            </a:fld>
            <a:endParaRPr lang="en-US" smtClean="0">
              <a:latin typeface="Arial" pitchFamily="34" charset="0"/>
            </a:endParaRPr>
          </a:p>
        </p:txBody>
      </p:sp>
      <p:sp>
        <p:nvSpPr>
          <p:cNvPr id="146435" name="Rectangle 2"/>
          <p:cNvSpPr>
            <a:spLocks noGrp="1" noChangeArrowheads="1"/>
          </p:cNvSpPr>
          <p:nvPr>
            <p:ph type="title"/>
          </p:nvPr>
        </p:nvSpPr>
        <p:spPr>
          <a:xfrm>
            <a:off x="4356100" y="665163"/>
            <a:ext cx="4330700" cy="741362"/>
          </a:xfrm>
        </p:spPr>
        <p:txBody>
          <a:bodyPr/>
          <a:lstStyle/>
          <a:p>
            <a:r>
              <a:rPr lang="en-US" smtClean="0"/>
              <a:t>Quadrupole Magnet Design G&gt; 100T/m</a:t>
            </a:r>
          </a:p>
        </p:txBody>
      </p:sp>
      <p:pic>
        <p:nvPicPr>
          <p:cNvPr id="146436" name="Picture 8"/>
          <p:cNvPicPr>
            <a:picLocks noChangeAspect="1" noChangeArrowheads="1"/>
          </p:cNvPicPr>
          <p:nvPr/>
        </p:nvPicPr>
        <p:blipFill>
          <a:blip r:embed="rId2"/>
          <a:srcRect/>
          <a:stretch>
            <a:fillRect/>
          </a:stretch>
        </p:blipFill>
        <p:spPr bwMode="auto">
          <a:xfrm>
            <a:off x="107950" y="685800"/>
            <a:ext cx="3932238" cy="3300413"/>
          </a:xfrm>
          <a:prstGeom prst="rect">
            <a:avLst/>
          </a:prstGeom>
          <a:noFill/>
          <a:ln w="9525">
            <a:noFill/>
            <a:miter lim="800000"/>
            <a:headEnd/>
            <a:tailEnd/>
          </a:ln>
        </p:spPr>
      </p:pic>
      <p:pic>
        <p:nvPicPr>
          <p:cNvPr id="146437" name="Picture 9"/>
          <p:cNvPicPr>
            <a:picLocks noChangeAspect="1" noChangeArrowheads="1"/>
          </p:cNvPicPr>
          <p:nvPr/>
        </p:nvPicPr>
        <p:blipFill>
          <a:blip r:embed="rId3"/>
          <a:srcRect/>
          <a:stretch>
            <a:fillRect/>
          </a:stretch>
        </p:blipFill>
        <p:spPr bwMode="auto">
          <a:xfrm>
            <a:off x="4140200" y="1406525"/>
            <a:ext cx="3060700" cy="2579688"/>
          </a:xfrm>
          <a:prstGeom prst="rect">
            <a:avLst/>
          </a:prstGeom>
          <a:noFill/>
          <a:ln w="9525">
            <a:noFill/>
            <a:miter lim="800000"/>
            <a:headEnd/>
            <a:tailEnd/>
          </a:ln>
        </p:spPr>
      </p:pic>
      <p:pic>
        <p:nvPicPr>
          <p:cNvPr id="146438" name="Picture 2" descr="C:\Users\lebec\Documents\Design Mag\PM Multipoles\Results-4P\PMQ.png"/>
          <p:cNvPicPr>
            <a:picLocks noChangeAspect="1" noChangeArrowheads="1"/>
          </p:cNvPicPr>
          <p:nvPr/>
        </p:nvPicPr>
        <p:blipFill>
          <a:blip r:embed="rId4"/>
          <a:srcRect/>
          <a:stretch>
            <a:fillRect/>
          </a:stretch>
        </p:blipFill>
        <p:spPr bwMode="auto">
          <a:xfrm>
            <a:off x="395288" y="4113213"/>
            <a:ext cx="2592387" cy="2500312"/>
          </a:xfrm>
          <a:prstGeom prst="rect">
            <a:avLst/>
          </a:prstGeom>
          <a:noFill/>
          <a:ln w="9525">
            <a:noFill/>
            <a:miter lim="800000"/>
            <a:headEnd/>
            <a:tailEnd/>
          </a:ln>
        </p:spPr>
      </p:pic>
      <p:pic>
        <p:nvPicPr>
          <p:cNvPr id="146439" name="Picture 3" descr="C:\Users\lebec\Documents\Design Mag\PM Multipoles\Results-4P\StrengthVsAperture_NdFeB.png"/>
          <p:cNvPicPr>
            <a:picLocks noChangeAspect="1" noChangeArrowheads="1"/>
          </p:cNvPicPr>
          <p:nvPr/>
        </p:nvPicPr>
        <p:blipFill>
          <a:blip r:embed="rId5"/>
          <a:srcRect/>
          <a:stretch>
            <a:fillRect/>
          </a:stretch>
        </p:blipFill>
        <p:spPr bwMode="auto">
          <a:xfrm>
            <a:off x="3132138" y="4152900"/>
            <a:ext cx="2843212" cy="2368550"/>
          </a:xfrm>
          <a:prstGeom prst="rect">
            <a:avLst/>
          </a:prstGeom>
          <a:noFill/>
          <a:ln w="9525">
            <a:noFill/>
            <a:miter lim="800000"/>
            <a:headEnd/>
            <a:tailEnd/>
          </a:ln>
        </p:spPr>
      </p:pic>
      <p:sp>
        <p:nvSpPr>
          <p:cNvPr id="146440" name="TextBox 7"/>
          <p:cNvSpPr txBox="1">
            <a:spLocks noChangeArrowheads="1"/>
          </p:cNvSpPr>
          <p:nvPr/>
        </p:nvSpPr>
        <p:spPr bwMode="auto">
          <a:xfrm>
            <a:off x="7394575" y="2595563"/>
            <a:ext cx="1749425" cy="369887"/>
          </a:xfrm>
          <a:prstGeom prst="rect">
            <a:avLst/>
          </a:prstGeom>
          <a:noFill/>
          <a:ln w="9525">
            <a:noFill/>
            <a:miter lim="800000"/>
            <a:headEnd/>
            <a:tailEnd/>
          </a:ln>
        </p:spPr>
        <p:txBody>
          <a:bodyPr wrap="none">
            <a:spAutoFit/>
          </a:bodyPr>
          <a:lstStyle/>
          <a:p>
            <a:r>
              <a:rPr lang="en-US" smtClean="0">
                <a:solidFill>
                  <a:srgbClr val="FFFFFF"/>
                </a:solidFill>
                <a:latin typeface="Arial" pitchFamily="34" charset="0"/>
                <a:ea typeface="ＭＳ Ｐゴシック" pitchFamily="34" charset="-128"/>
              </a:rPr>
              <a:t>EM quadrupole</a:t>
            </a:r>
            <a:endParaRPr lang="en-GB" smtClean="0">
              <a:solidFill>
                <a:srgbClr val="FFFFFF"/>
              </a:solidFill>
              <a:latin typeface="Arial" pitchFamily="34" charset="0"/>
              <a:ea typeface="ＭＳ Ｐゴシック" pitchFamily="34" charset="-128"/>
            </a:endParaRPr>
          </a:p>
        </p:txBody>
      </p:sp>
      <p:sp>
        <p:nvSpPr>
          <p:cNvPr id="146441" name="TextBox 8"/>
          <p:cNvSpPr txBox="1">
            <a:spLocks noChangeArrowheads="1"/>
          </p:cNvSpPr>
          <p:nvPr/>
        </p:nvSpPr>
        <p:spPr bwMode="auto">
          <a:xfrm>
            <a:off x="6372225" y="4859338"/>
            <a:ext cx="1749425" cy="369887"/>
          </a:xfrm>
          <a:prstGeom prst="rect">
            <a:avLst/>
          </a:prstGeom>
          <a:noFill/>
          <a:ln w="9525">
            <a:noFill/>
            <a:miter lim="800000"/>
            <a:headEnd/>
            <a:tailEnd/>
          </a:ln>
        </p:spPr>
        <p:txBody>
          <a:bodyPr wrap="none">
            <a:spAutoFit/>
          </a:bodyPr>
          <a:lstStyle/>
          <a:p>
            <a:r>
              <a:rPr lang="en-US" smtClean="0">
                <a:solidFill>
                  <a:srgbClr val="FFFFFF"/>
                </a:solidFill>
                <a:latin typeface="Arial" pitchFamily="34" charset="0"/>
                <a:ea typeface="ＭＳ Ｐゴシック" pitchFamily="34" charset="-128"/>
              </a:rPr>
              <a:t>PM quadrupole</a:t>
            </a:r>
            <a:endParaRPr lang="en-GB" smtClean="0">
              <a:solidFill>
                <a:srgbClr val="FFFFFF"/>
              </a:solidFill>
              <a:latin typeface="Arial" pitchFamily="34" charset="0"/>
              <a:ea typeface="ＭＳ Ｐゴシック" pitchFamily="34" charset="-128"/>
            </a:endParaRPr>
          </a:p>
        </p:txBody>
      </p:sp>
      <p:sp>
        <p:nvSpPr>
          <p:cNvPr id="146442" name="TextBox 9"/>
          <p:cNvSpPr txBox="1">
            <a:spLocks noChangeArrowheads="1"/>
          </p:cNvSpPr>
          <p:nvPr/>
        </p:nvSpPr>
        <p:spPr bwMode="auto">
          <a:xfrm>
            <a:off x="5540375" y="5445125"/>
            <a:ext cx="3322638" cy="646113"/>
          </a:xfrm>
          <a:prstGeom prst="rect">
            <a:avLst/>
          </a:prstGeom>
          <a:noFill/>
          <a:ln w="9525">
            <a:noFill/>
            <a:miter lim="800000"/>
            <a:headEnd/>
            <a:tailEnd/>
          </a:ln>
        </p:spPr>
        <p:txBody>
          <a:bodyPr wrap="none">
            <a:spAutoFit/>
          </a:bodyPr>
          <a:lstStyle/>
          <a:p>
            <a:r>
              <a:rPr lang="en-US" smtClean="0">
                <a:solidFill>
                  <a:srgbClr val="FF0000"/>
                </a:solidFill>
                <a:latin typeface="Arial" pitchFamily="34" charset="0"/>
                <a:ea typeface="ＭＳ Ｐゴシック" pitchFamily="34" charset="-128"/>
              </a:rPr>
              <a:t>Solutions Compatible with a </a:t>
            </a:r>
          </a:p>
          <a:p>
            <a:r>
              <a:rPr lang="en-US" smtClean="0">
                <a:solidFill>
                  <a:srgbClr val="FF0000"/>
                </a:solidFill>
                <a:latin typeface="Arial" pitchFamily="34" charset="0"/>
                <a:ea typeface="ＭＳ Ｐゴシック" pitchFamily="34" charset="-128"/>
              </a:rPr>
              <a:t>“Soleil-type Vacuum Chamber”</a:t>
            </a:r>
            <a:endParaRPr lang="en-GB" smtClean="0">
              <a:solidFill>
                <a:srgbClr val="FF0000"/>
              </a:solidFill>
              <a:latin typeface="Arial" pitchFamily="34" charset="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2"/>
          <a:srcRect l="6328" t="1359" r="4373" b="2088"/>
          <a:stretch>
            <a:fillRect/>
          </a:stretch>
        </p:blipFill>
        <p:spPr bwMode="auto">
          <a:xfrm>
            <a:off x="123568" y="848497"/>
            <a:ext cx="5231027" cy="5609968"/>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D9633DB7-5647-3B4F-B5F9-80803605DE38}" type="slidenum">
              <a:rPr lang="en-US" smtClean="0"/>
              <a:pPr/>
              <a:t>3</a:t>
            </a:fld>
            <a:endParaRPr lang="en-US"/>
          </a:p>
        </p:txBody>
      </p:sp>
      <p:sp>
        <p:nvSpPr>
          <p:cNvPr id="5" name="Text Box 5"/>
          <p:cNvSpPr txBox="1">
            <a:spLocks noChangeArrowheads="1"/>
          </p:cNvSpPr>
          <p:nvPr/>
        </p:nvSpPr>
        <p:spPr bwMode="auto">
          <a:xfrm>
            <a:off x="1016171" y="630871"/>
            <a:ext cx="5184775" cy="307975"/>
          </a:xfrm>
          <a:prstGeom prst="rect">
            <a:avLst/>
          </a:prstGeom>
          <a:noFill/>
          <a:ln w="9525">
            <a:noFill/>
            <a:miter lim="800000"/>
            <a:headEnd/>
            <a:tailEnd/>
          </a:ln>
        </p:spPr>
        <p:txBody>
          <a:bodyPr>
            <a:spAutoFit/>
          </a:bodyPr>
          <a:lstStyle/>
          <a:p>
            <a:pPr algn="ctr">
              <a:spcBef>
                <a:spcPct val="50000"/>
              </a:spcBef>
            </a:pPr>
            <a:endParaRPr lang="en-US" sz="1400" i="1"/>
          </a:p>
        </p:txBody>
      </p:sp>
      <p:sp>
        <p:nvSpPr>
          <p:cNvPr id="6" name="Text Box 8"/>
          <p:cNvSpPr txBox="1">
            <a:spLocks noChangeArrowheads="1"/>
          </p:cNvSpPr>
          <p:nvPr/>
        </p:nvSpPr>
        <p:spPr bwMode="auto">
          <a:xfrm>
            <a:off x="415925" y="1646571"/>
            <a:ext cx="2752725" cy="1054100"/>
          </a:xfrm>
          <a:prstGeom prst="rect">
            <a:avLst/>
          </a:prstGeom>
          <a:noFill/>
          <a:ln w="9525">
            <a:noFill/>
            <a:miter lim="800000"/>
            <a:headEnd/>
            <a:tailEnd/>
          </a:ln>
        </p:spPr>
        <p:txBody>
          <a:bodyPr>
            <a:spAutoFit/>
          </a:bodyPr>
          <a:lstStyle/>
          <a:p>
            <a:r>
              <a:rPr lang="fr-FR"/>
              <a:t> </a:t>
            </a:r>
          </a:p>
          <a:p>
            <a:endParaRPr lang="fr-FR"/>
          </a:p>
          <a:p>
            <a:pPr>
              <a:spcBef>
                <a:spcPct val="50000"/>
              </a:spcBef>
              <a:buFontTx/>
              <a:buChar char="•"/>
            </a:pPr>
            <a:endParaRPr lang="fr-FR"/>
          </a:p>
        </p:txBody>
      </p:sp>
      <p:sp>
        <p:nvSpPr>
          <p:cNvPr id="8" name="TextBox 3"/>
          <p:cNvSpPr txBox="1">
            <a:spLocks noChangeArrowheads="1"/>
          </p:cNvSpPr>
          <p:nvPr/>
        </p:nvSpPr>
        <p:spPr bwMode="auto">
          <a:xfrm>
            <a:off x="5458303" y="994347"/>
            <a:ext cx="2346325" cy="585787"/>
          </a:xfrm>
          <a:prstGeom prst="rect">
            <a:avLst/>
          </a:prstGeom>
          <a:noFill/>
          <a:ln w="9525">
            <a:noFill/>
            <a:miter lim="800000"/>
            <a:headEnd/>
            <a:tailEnd/>
          </a:ln>
        </p:spPr>
        <p:txBody>
          <a:bodyPr>
            <a:spAutoFit/>
          </a:bodyPr>
          <a:lstStyle/>
          <a:p>
            <a:r>
              <a:rPr lang="fr-FR" sz="1600" b="1" dirty="0"/>
              <a:t>Storage ring</a:t>
            </a:r>
          </a:p>
          <a:p>
            <a:r>
              <a:rPr lang="fr-FR" sz="1600" b="1" dirty="0"/>
              <a:t>6GeV, 844 m</a:t>
            </a:r>
          </a:p>
        </p:txBody>
      </p:sp>
      <p:cxnSp>
        <p:nvCxnSpPr>
          <p:cNvPr id="9" name="Straight Arrow Connector 13"/>
          <p:cNvCxnSpPr>
            <a:cxnSpLocks noChangeShapeType="1"/>
          </p:cNvCxnSpPr>
          <p:nvPr/>
        </p:nvCxnSpPr>
        <p:spPr bwMode="auto">
          <a:xfrm rot="10800000" flipV="1">
            <a:off x="4408994" y="1651024"/>
            <a:ext cx="1238250" cy="1212850"/>
          </a:xfrm>
          <a:prstGeom prst="straightConnector1">
            <a:avLst/>
          </a:prstGeom>
          <a:noFill/>
          <a:ln w="66675" cmpd="dbl" algn="ctr">
            <a:solidFill>
              <a:srgbClr val="0070C0"/>
            </a:solidFill>
            <a:round/>
            <a:headEnd/>
            <a:tailEnd type="triangle" w="med" len="med"/>
          </a:ln>
        </p:spPr>
      </p:cxnSp>
      <p:sp>
        <p:nvSpPr>
          <p:cNvPr id="10" name="TextBox 10"/>
          <p:cNvSpPr txBox="1">
            <a:spLocks noChangeArrowheads="1"/>
          </p:cNvSpPr>
          <p:nvPr/>
        </p:nvSpPr>
        <p:spPr bwMode="auto">
          <a:xfrm>
            <a:off x="3054350" y="3426158"/>
            <a:ext cx="1863725" cy="984250"/>
          </a:xfrm>
          <a:prstGeom prst="rect">
            <a:avLst/>
          </a:prstGeom>
          <a:noFill/>
          <a:ln w="9525">
            <a:noFill/>
            <a:miter lim="800000"/>
            <a:headEnd/>
            <a:tailEnd/>
          </a:ln>
        </p:spPr>
        <p:txBody>
          <a:bodyPr>
            <a:spAutoFit/>
          </a:bodyPr>
          <a:lstStyle/>
          <a:p>
            <a:r>
              <a:rPr lang="fr-FR" sz="1600" b="1"/>
              <a:t>Booster synchrotron</a:t>
            </a:r>
          </a:p>
          <a:p>
            <a:r>
              <a:rPr lang="fr-FR" sz="1200" b="1"/>
              <a:t>200 MeV </a:t>
            </a:r>
            <a:r>
              <a:rPr lang="fr-FR" sz="1200" b="1">
                <a:sym typeface="Wingdings" pitchFamily="2" charset="2"/>
              </a:rPr>
              <a:t> 6 GeV</a:t>
            </a:r>
          </a:p>
          <a:p>
            <a:r>
              <a:rPr lang="fr-FR" sz="1400" b="1">
                <a:sym typeface="Wingdings" pitchFamily="2" charset="2"/>
              </a:rPr>
              <a:t>300m, 10 Hz</a:t>
            </a:r>
            <a:endParaRPr lang="fr-FR" sz="1400" b="1"/>
          </a:p>
        </p:txBody>
      </p:sp>
      <p:cxnSp>
        <p:nvCxnSpPr>
          <p:cNvPr id="11" name="Straight Arrow Connector 15"/>
          <p:cNvCxnSpPr>
            <a:cxnSpLocks noChangeShapeType="1"/>
          </p:cNvCxnSpPr>
          <p:nvPr/>
        </p:nvCxnSpPr>
        <p:spPr bwMode="auto">
          <a:xfrm rot="16200000" flipV="1">
            <a:off x="3352801" y="3086433"/>
            <a:ext cx="601662" cy="338137"/>
          </a:xfrm>
          <a:prstGeom prst="straightConnector1">
            <a:avLst/>
          </a:prstGeom>
          <a:noFill/>
          <a:ln w="66675" cmpd="dbl" algn="ctr">
            <a:solidFill>
              <a:srgbClr val="0070C0"/>
            </a:solidFill>
            <a:round/>
            <a:headEnd/>
            <a:tailEnd type="triangle" w="med" len="med"/>
          </a:ln>
        </p:spPr>
      </p:cxnSp>
      <p:sp>
        <p:nvSpPr>
          <p:cNvPr id="12" name="TextBox 13"/>
          <p:cNvSpPr txBox="1">
            <a:spLocks noChangeArrowheads="1"/>
          </p:cNvSpPr>
          <p:nvPr/>
        </p:nvSpPr>
        <p:spPr bwMode="auto">
          <a:xfrm>
            <a:off x="1752179" y="3944413"/>
            <a:ext cx="1854200" cy="584200"/>
          </a:xfrm>
          <a:prstGeom prst="rect">
            <a:avLst/>
          </a:prstGeom>
          <a:noFill/>
          <a:ln w="9525">
            <a:noFill/>
            <a:miter lim="800000"/>
            <a:headEnd/>
            <a:tailEnd/>
          </a:ln>
        </p:spPr>
        <p:txBody>
          <a:bodyPr>
            <a:spAutoFit/>
          </a:bodyPr>
          <a:lstStyle/>
          <a:p>
            <a:r>
              <a:rPr lang="fr-FR" sz="1600" b="1" dirty="0"/>
              <a:t>E- </a:t>
            </a:r>
            <a:r>
              <a:rPr lang="fr-FR" sz="1600" b="1" dirty="0" err="1"/>
              <a:t>Linac</a:t>
            </a:r>
            <a:endParaRPr lang="fr-FR" sz="1600" b="1" dirty="0"/>
          </a:p>
          <a:p>
            <a:r>
              <a:rPr lang="fr-FR" sz="1600" b="1" dirty="0"/>
              <a:t>200 MeV</a:t>
            </a:r>
          </a:p>
        </p:txBody>
      </p:sp>
      <p:sp>
        <p:nvSpPr>
          <p:cNvPr id="13" name="Text Box 444"/>
          <p:cNvSpPr txBox="1">
            <a:spLocks noChangeArrowheads="1"/>
          </p:cNvSpPr>
          <p:nvPr/>
        </p:nvSpPr>
        <p:spPr bwMode="auto">
          <a:xfrm>
            <a:off x="6243638" y="3600783"/>
            <a:ext cx="2517775" cy="2600712"/>
          </a:xfrm>
          <a:prstGeom prst="rect">
            <a:avLst/>
          </a:prstGeom>
          <a:noFill/>
          <a:ln w="9525">
            <a:noFill/>
            <a:miter lim="800000"/>
            <a:headEnd/>
            <a:tailEnd/>
          </a:ln>
        </p:spPr>
        <p:txBody>
          <a:bodyPr>
            <a:spAutoFit/>
          </a:bodyPr>
          <a:lstStyle/>
          <a:p>
            <a:pPr algn="ctr" defTabSz="2252663">
              <a:spcBef>
                <a:spcPct val="50000"/>
              </a:spcBef>
              <a:defRPr/>
            </a:pPr>
            <a:r>
              <a:rPr lang="en-GB" sz="1100" b="1" dirty="0"/>
              <a:t/>
            </a:r>
            <a:br>
              <a:rPr lang="en-GB" sz="1100" b="1" dirty="0"/>
            </a:br>
            <a:r>
              <a:rPr lang="en-GB" sz="1400" b="1" dirty="0"/>
              <a:t>32  </a:t>
            </a:r>
            <a:r>
              <a:rPr lang="en-GB" sz="1400" b="1" dirty="0" smtClean="0"/>
              <a:t>straight sections</a:t>
            </a:r>
          </a:p>
          <a:p>
            <a:pPr algn="ctr" defTabSz="2252663">
              <a:spcBef>
                <a:spcPct val="50000"/>
              </a:spcBef>
              <a:defRPr/>
            </a:pPr>
            <a:r>
              <a:rPr lang="en-GB" sz="1400" i="1" dirty="0" smtClean="0"/>
              <a:t>DBA lattice</a:t>
            </a:r>
            <a:endParaRPr lang="en-GB" sz="1400" i="1" dirty="0"/>
          </a:p>
          <a:p>
            <a:pPr algn="ctr" defTabSz="2252663">
              <a:spcBef>
                <a:spcPct val="50000"/>
              </a:spcBef>
              <a:defRPr/>
            </a:pPr>
            <a:r>
              <a:rPr lang="en-GB" sz="1400" b="1" dirty="0"/>
              <a:t>42 </a:t>
            </a:r>
            <a:r>
              <a:rPr lang="en-GB" sz="1400" b="1" dirty="0" err="1"/>
              <a:t>Beamlines</a:t>
            </a:r>
            <a:r>
              <a:rPr lang="en-GB" sz="1400" b="1" dirty="0"/>
              <a:t> </a:t>
            </a:r>
          </a:p>
          <a:p>
            <a:pPr algn="ctr" defTabSz="2252663">
              <a:spcBef>
                <a:spcPct val="50000"/>
              </a:spcBef>
              <a:defRPr/>
            </a:pPr>
            <a:r>
              <a:rPr lang="en-GB" sz="1400" b="1" dirty="0"/>
              <a:t>12 on dipoles</a:t>
            </a:r>
          </a:p>
          <a:p>
            <a:pPr algn="ctr" defTabSz="2252663">
              <a:spcBef>
                <a:spcPct val="50000"/>
              </a:spcBef>
              <a:defRPr/>
            </a:pPr>
            <a:r>
              <a:rPr lang="en-GB" sz="1400" b="1" dirty="0"/>
              <a:t>30 on insertion devices</a:t>
            </a:r>
            <a:endParaRPr lang="en-GB" sz="1100" b="1" dirty="0"/>
          </a:p>
          <a:p>
            <a:pPr defTabSz="2252663">
              <a:spcBef>
                <a:spcPct val="50000"/>
              </a:spcBef>
              <a:defRPr/>
            </a:pPr>
            <a:r>
              <a:rPr lang="en-GB" sz="1200" i="1" dirty="0"/>
              <a:t>72 insertion devices: </a:t>
            </a:r>
            <a:br>
              <a:rPr lang="en-GB" sz="1200" i="1" dirty="0"/>
            </a:br>
            <a:r>
              <a:rPr lang="en-GB" sz="1200" i="1" dirty="0" smtClean="0"/>
              <a:t>55 </a:t>
            </a:r>
            <a:r>
              <a:rPr lang="en-GB" sz="1200" i="1" dirty="0"/>
              <a:t>in-air </a:t>
            </a:r>
            <a:r>
              <a:rPr lang="en-GB" sz="1200" i="1" dirty="0" err="1"/>
              <a:t>undulators</a:t>
            </a:r>
            <a:r>
              <a:rPr lang="en-GB" sz="1200" i="1" dirty="0"/>
              <a:t>, 6 wigglers, </a:t>
            </a:r>
            <a:br>
              <a:rPr lang="en-GB" sz="1200" i="1" dirty="0"/>
            </a:br>
            <a:r>
              <a:rPr lang="en-GB" sz="1200" i="1" dirty="0"/>
              <a:t>11 in-vacuum </a:t>
            </a:r>
            <a:r>
              <a:rPr lang="en-GB" sz="1200" i="1" dirty="0" err="1"/>
              <a:t>undulators</a:t>
            </a:r>
            <a:r>
              <a:rPr lang="en-GB" sz="1200" i="1" dirty="0"/>
              <a:t>, including </a:t>
            </a:r>
            <a:r>
              <a:rPr lang="en-GB" sz="1200" i="1" dirty="0" smtClean="0"/>
              <a:t>2 </a:t>
            </a:r>
            <a:r>
              <a:rPr lang="en-GB" sz="1200" i="1" dirty="0"/>
              <a:t>cryogenic</a:t>
            </a:r>
          </a:p>
        </p:txBody>
      </p:sp>
      <p:graphicFrame>
        <p:nvGraphicFramePr>
          <p:cNvPr id="15" name="Group 521"/>
          <p:cNvGraphicFramePr>
            <a:graphicFrameLocks noGrp="1"/>
          </p:cNvGraphicFramePr>
          <p:nvPr/>
        </p:nvGraphicFramePr>
        <p:xfrm>
          <a:off x="5392738" y="2189496"/>
          <a:ext cx="3751222" cy="1300471"/>
        </p:xfrm>
        <a:graphic>
          <a:graphicData uri="http://schemas.openxmlformats.org/drawingml/2006/table">
            <a:tbl>
              <a:tblPr/>
              <a:tblGrid>
                <a:gridCol w="2047141"/>
                <a:gridCol w="843072"/>
                <a:gridCol w="861009"/>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imes New Roman" pitchFamily="18" charset="0"/>
                          <a:cs typeface="Times New Roman" pitchFamily="18" charset="0"/>
                        </a:rPr>
                        <a:t>Energy</a:t>
                      </a:r>
                      <a:endParaRPr kumimoji="0" lang="en-GB" sz="2400" b="1" i="0" u="none" strike="noStrike" cap="none" normalizeH="0" baseline="0" dirty="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err="1" smtClean="0">
                          <a:ln>
                            <a:noFill/>
                          </a:ln>
                          <a:solidFill>
                            <a:schemeClr val="tx1"/>
                          </a:solidFill>
                          <a:effectLst/>
                          <a:latin typeface="Times New Roman" pitchFamily="18" charset="0"/>
                          <a:cs typeface="Times New Roman" pitchFamily="18" charset="0"/>
                        </a:rPr>
                        <a:t>GeV</a:t>
                      </a:r>
                      <a:endParaRPr kumimoji="0" lang="en-GB" sz="2400" b="1" i="0" u="none" strike="noStrike" cap="none" normalizeH="0" baseline="0" dirty="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imes New Roman" pitchFamily="18" charset="0"/>
                          <a:cs typeface="Times New Roman" pitchFamily="18" charset="0"/>
                        </a:rPr>
                        <a:t>6.04</a:t>
                      </a:r>
                      <a:endParaRPr kumimoji="0" lang="en-GB" sz="2400" b="1" i="0" u="none" strike="noStrike" cap="none" normalizeH="0" baseline="0" dirty="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436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Multibunch Current</a:t>
                      </a:r>
                      <a:endParaRPr kumimoji="0" lang="en-GB" sz="2400" b="1" i="0" u="none" strike="noStrike" cap="none" normalizeH="0" baseline="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mA</a:t>
                      </a:r>
                      <a:endParaRPr kumimoji="0" lang="en-GB" sz="2400" b="1" i="0" u="none" strike="noStrike" cap="none" normalizeH="0" baseline="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200</a:t>
                      </a:r>
                      <a:endParaRPr kumimoji="0" lang="en-GB" sz="2400" b="1" i="0" u="none" strike="noStrike" cap="none" normalizeH="0" baseline="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24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imes New Roman" pitchFamily="18" charset="0"/>
                          <a:cs typeface="Times New Roman" pitchFamily="18" charset="0"/>
                        </a:rPr>
                        <a:t>Horizontal </a:t>
                      </a:r>
                      <a:r>
                        <a:rPr kumimoji="0" lang="en-GB" sz="1200" b="1" i="0" u="none" strike="noStrike" cap="none" normalizeH="0" baseline="0" dirty="0" err="1" smtClean="0">
                          <a:ln>
                            <a:noFill/>
                          </a:ln>
                          <a:solidFill>
                            <a:schemeClr val="tx1"/>
                          </a:solidFill>
                          <a:effectLst/>
                          <a:latin typeface="Times New Roman" pitchFamily="18" charset="0"/>
                          <a:cs typeface="Times New Roman" pitchFamily="18" charset="0"/>
                        </a:rPr>
                        <a:t>emittance</a:t>
                      </a:r>
                      <a:endParaRPr kumimoji="0" lang="en-GB" sz="2400" b="1" i="0" u="none" strike="noStrike" cap="none" normalizeH="0" baseline="0" dirty="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nm</a:t>
                      </a:r>
                      <a:endParaRPr kumimoji="0" lang="en-GB" sz="2400" b="1" i="0" u="none" strike="noStrike" cap="none" normalizeH="0" baseline="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en-GB" sz="2400" b="1" i="0" u="none" strike="noStrike" cap="none" normalizeH="0" baseline="0" dirty="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24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imes New Roman" pitchFamily="18" charset="0"/>
                          <a:cs typeface="Times New Roman" pitchFamily="18" charset="0"/>
                        </a:rPr>
                        <a:t>Vertical </a:t>
                      </a:r>
                      <a:r>
                        <a:rPr kumimoji="0" lang="en-GB" sz="1200" b="1" i="0" u="none" strike="noStrike" cap="none" normalizeH="0" baseline="0" dirty="0" err="1" smtClean="0">
                          <a:ln>
                            <a:noFill/>
                          </a:ln>
                          <a:solidFill>
                            <a:schemeClr val="tx1"/>
                          </a:solidFill>
                          <a:effectLst/>
                          <a:latin typeface="Times New Roman" pitchFamily="18" charset="0"/>
                          <a:cs typeface="Times New Roman" pitchFamily="18" charset="0"/>
                        </a:rPr>
                        <a:t>emittance</a:t>
                      </a:r>
                      <a:endParaRPr kumimoji="0" lang="en-GB" sz="1200" b="1" i="0" u="none" strike="noStrike" cap="none" normalizeH="0" baseline="0" dirty="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imes New Roman" pitchFamily="18" charset="0"/>
                          <a:cs typeface="Times New Roman" pitchFamily="18" charset="0"/>
                        </a:rPr>
                        <a:t>pm</a:t>
                      </a:r>
                      <a:endParaRPr kumimoji="0" lang="en-GB" sz="2400" b="1" i="0" u="none" strike="noStrike" cap="none" normalizeH="0" baseline="0" dirty="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imes New Roman" pitchFamily="18" charset="0"/>
                          <a:cs typeface="Times New Roman" pitchFamily="18" charset="0"/>
                        </a:rPr>
                        <a:t>3.5</a:t>
                      </a:r>
                      <a:endParaRPr kumimoji="0" lang="en-GB" sz="2400" b="1" i="0" u="none" strike="noStrike" cap="none" normalizeH="0" baseline="0" dirty="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 name="TextBox 17"/>
          <p:cNvSpPr txBox="1">
            <a:spLocks noChangeArrowheads="1"/>
          </p:cNvSpPr>
          <p:nvPr/>
        </p:nvSpPr>
        <p:spPr bwMode="auto">
          <a:xfrm>
            <a:off x="2957513" y="101324"/>
            <a:ext cx="3228975" cy="523220"/>
          </a:xfrm>
          <a:prstGeom prst="rect">
            <a:avLst/>
          </a:prstGeom>
          <a:noFill/>
          <a:ln w="9525">
            <a:noFill/>
            <a:miter lim="800000"/>
            <a:headEnd/>
            <a:tailEnd/>
          </a:ln>
        </p:spPr>
        <p:txBody>
          <a:bodyPr>
            <a:spAutoFit/>
          </a:bodyPr>
          <a:lstStyle/>
          <a:p>
            <a:pPr algn="ctr"/>
            <a:r>
              <a:rPr lang="en-GB" sz="2800" dirty="0">
                <a:solidFill>
                  <a:schemeClr val="bg1"/>
                </a:solidFill>
              </a:rPr>
              <a:t>The ESRF today</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59395"/>
            <a:ext cx="8229600" cy="788043"/>
          </a:xfrm>
        </p:spPr>
        <p:txBody>
          <a:bodyPr/>
          <a:lstStyle/>
          <a:p>
            <a:r>
              <a:rPr lang="en-US" dirty="0" smtClean="0"/>
              <a:t>Upgrade performances have been benchmarked by SLAC </a:t>
            </a:r>
            <a:r>
              <a:rPr lang="en-US" dirty="0" err="1" smtClean="0"/>
              <a:t>w.r.t</a:t>
            </a:r>
            <a:r>
              <a:rPr lang="en-US" dirty="0" smtClean="0"/>
              <a:t>. the Pep-X 10pm storage ring proposal</a:t>
            </a:r>
            <a:endParaRPr lang="en-GB" dirty="0"/>
          </a:p>
        </p:txBody>
      </p:sp>
      <p:sp>
        <p:nvSpPr>
          <p:cNvPr id="5" name="Slide Number Placeholder 4"/>
          <p:cNvSpPr>
            <a:spLocks noGrp="1"/>
          </p:cNvSpPr>
          <p:nvPr>
            <p:ph type="sldNum" sz="quarter" idx="12"/>
          </p:nvPr>
        </p:nvSpPr>
        <p:spPr/>
        <p:txBody>
          <a:bodyPr/>
          <a:lstStyle/>
          <a:p>
            <a:pPr>
              <a:defRPr/>
            </a:pPr>
            <a:fld id="{A33BBEE1-ABAE-4017-A17B-987FB899D625}" type="slidenum">
              <a:rPr lang="en-US" smtClean="0"/>
              <a:pPr>
                <a:defRPr/>
              </a:pPr>
              <a:t>30</a:t>
            </a:fld>
            <a:endParaRPr lang="en-US"/>
          </a:p>
        </p:txBody>
      </p:sp>
      <p:pic>
        <p:nvPicPr>
          <p:cNvPr id="4098" name="Picture 2"/>
          <p:cNvPicPr>
            <a:picLocks noChangeAspect="1" noChangeArrowheads="1"/>
          </p:cNvPicPr>
          <p:nvPr/>
        </p:nvPicPr>
        <p:blipFill>
          <a:blip r:embed="rId2"/>
          <a:srcRect/>
          <a:stretch>
            <a:fillRect/>
          </a:stretch>
        </p:blipFill>
        <p:spPr bwMode="auto">
          <a:xfrm>
            <a:off x="378169" y="375791"/>
            <a:ext cx="5256514" cy="5312435"/>
          </a:xfrm>
          <a:prstGeom prst="rect">
            <a:avLst/>
          </a:prstGeom>
          <a:noFill/>
          <a:ln w="9525">
            <a:noFill/>
            <a:miter lim="800000"/>
            <a:headEnd/>
            <a:tailEnd/>
          </a:ln>
        </p:spPr>
      </p:pic>
      <p:pic>
        <p:nvPicPr>
          <p:cNvPr id="7" name="Picture 2"/>
          <p:cNvPicPr>
            <a:picLocks noChangeAspect="1" noChangeArrowheads="1"/>
          </p:cNvPicPr>
          <p:nvPr/>
        </p:nvPicPr>
        <p:blipFill>
          <a:blip r:embed="rId3"/>
          <a:srcRect/>
          <a:stretch>
            <a:fillRect/>
          </a:stretch>
        </p:blipFill>
        <p:spPr bwMode="auto">
          <a:xfrm>
            <a:off x="5165124" y="753248"/>
            <a:ext cx="3748216" cy="1326641"/>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486" y="5239265"/>
            <a:ext cx="8229600" cy="977514"/>
          </a:xfrm>
        </p:spPr>
        <p:txBody>
          <a:bodyPr/>
          <a:lstStyle/>
          <a:p>
            <a:endParaRPr lang="en-GB" dirty="0"/>
          </a:p>
        </p:txBody>
      </p:sp>
      <p:sp>
        <p:nvSpPr>
          <p:cNvPr id="5" name="Slide Number Placeholder 4"/>
          <p:cNvSpPr>
            <a:spLocks noGrp="1"/>
          </p:cNvSpPr>
          <p:nvPr>
            <p:ph type="sldNum" sz="quarter" idx="12"/>
          </p:nvPr>
        </p:nvSpPr>
        <p:spPr/>
        <p:txBody>
          <a:bodyPr/>
          <a:lstStyle/>
          <a:p>
            <a:pPr>
              <a:defRPr/>
            </a:pPr>
            <a:fld id="{A33BBEE1-ABAE-4017-A17B-987FB899D625}" type="slidenum">
              <a:rPr lang="en-US" smtClean="0"/>
              <a:pPr>
                <a:defRPr/>
              </a:pPr>
              <a:t>31</a:t>
            </a:fld>
            <a:endParaRPr lang="en-US"/>
          </a:p>
        </p:txBody>
      </p:sp>
      <p:pic>
        <p:nvPicPr>
          <p:cNvPr id="3074" name="Picture 2"/>
          <p:cNvPicPr>
            <a:picLocks noChangeAspect="1" noChangeArrowheads="1"/>
          </p:cNvPicPr>
          <p:nvPr/>
        </p:nvPicPr>
        <p:blipFill>
          <a:blip r:embed="rId2"/>
          <a:srcRect/>
          <a:stretch>
            <a:fillRect/>
          </a:stretch>
        </p:blipFill>
        <p:spPr bwMode="auto">
          <a:xfrm>
            <a:off x="618225" y="753248"/>
            <a:ext cx="4983505" cy="1763858"/>
          </a:xfrm>
          <a:prstGeom prst="rect">
            <a:avLst/>
          </a:prstGeom>
          <a:noFill/>
          <a:ln w="9525">
            <a:noFill/>
            <a:miter lim="800000"/>
            <a:headEnd/>
            <a:tailEnd/>
          </a:ln>
        </p:spPr>
      </p:pic>
      <p:pic>
        <p:nvPicPr>
          <p:cNvPr id="3075" name="Picture 3"/>
          <p:cNvPicPr>
            <a:picLocks noChangeAspect="1" noChangeArrowheads="1"/>
          </p:cNvPicPr>
          <p:nvPr/>
        </p:nvPicPr>
        <p:blipFill>
          <a:blip r:embed="rId3"/>
          <a:srcRect/>
          <a:stretch>
            <a:fillRect/>
          </a:stretch>
        </p:blipFill>
        <p:spPr bwMode="auto">
          <a:xfrm>
            <a:off x="601362" y="2741785"/>
            <a:ext cx="7315200" cy="36480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Phase II Upgrade could be an excellent opportunity to:</a:t>
            </a:r>
          </a:p>
          <a:p>
            <a:pPr>
              <a:buNone/>
            </a:pPr>
            <a:r>
              <a:rPr lang="en-US" dirty="0" smtClean="0"/>
              <a:t>   - Improve and Expand the Science Reach of the SR-based Light Sources</a:t>
            </a:r>
          </a:p>
          <a:p>
            <a:pPr>
              <a:buNone/>
            </a:pPr>
            <a:r>
              <a:rPr lang="en-US" dirty="0" smtClean="0"/>
              <a:t>   - Enabling New Technologies</a:t>
            </a:r>
          </a:p>
          <a:p>
            <a:pPr>
              <a:buNone/>
            </a:pPr>
            <a:r>
              <a:rPr lang="en-US" dirty="0" smtClean="0"/>
              <a:t>   - Realize a World-Class SR, we might expect an overall 100 fold increase in brightness of a SR-Based Light Source</a:t>
            </a:r>
          </a:p>
          <a:p>
            <a:pPr>
              <a:buNone/>
            </a:pPr>
            <a:r>
              <a:rPr lang="en-US" dirty="0"/>
              <a:t> </a:t>
            </a:r>
            <a:r>
              <a:rPr lang="en-US" dirty="0" smtClean="0"/>
              <a:t>  - Provide Invaluable Know-How to:</a:t>
            </a:r>
          </a:p>
          <a:p>
            <a:pPr>
              <a:buNone/>
            </a:pPr>
            <a:r>
              <a:rPr lang="en-US" dirty="0" smtClean="0"/>
              <a:t>   </a:t>
            </a:r>
            <a:r>
              <a:rPr lang="en-US" dirty="0"/>
              <a:t> </a:t>
            </a:r>
            <a:r>
              <a:rPr lang="en-US" dirty="0" smtClean="0"/>
              <a:t> Continue the push for higher </a:t>
            </a:r>
            <a:r>
              <a:rPr lang="en-US" dirty="0" err="1" smtClean="0"/>
              <a:t>perfomances</a:t>
            </a:r>
            <a:r>
              <a:rPr lang="en-US" dirty="0" smtClean="0"/>
              <a:t> SR-based Light Sources</a:t>
            </a:r>
            <a:endParaRPr lang="en-GB" dirty="0" smtClean="0"/>
          </a:p>
        </p:txBody>
      </p:sp>
      <p:sp>
        <p:nvSpPr>
          <p:cNvPr id="5" name="Slide Number Placeholder 4"/>
          <p:cNvSpPr>
            <a:spLocks noGrp="1"/>
          </p:cNvSpPr>
          <p:nvPr>
            <p:ph type="sldNum" sz="quarter" idx="12"/>
          </p:nvPr>
        </p:nvSpPr>
        <p:spPr/>
        <p:txBody>
          <a:bodyPr/>
          <a:lstStyle/>
          <a:p>
            <a:pPr>
              <a:defRPr/>
            </a:pPr>
            <a:fld id="{A33BBEE1-ABAE-4017-A17B-987FB899D625}" type="slidenum">
              <a:rPr lang="en-US" smtClean="0"/>
              <a:pPr>
                <a:defRPr/>
              </a:pPr>
              <a:t>32</a:t>
            </a:fld>
            <a:endParaRPr lang="en-US"/>
          </a:p>
        </p:txBody>
      </p:sp>
    </p:spTree>
    <p:extLst>
      <p:ext uri="{BB962C8B-B14F-4D97-AF65-F5344CB8AC3E}">
        <p14:creationId xmlns:p14="http://schemas.microsoft.com/office/powerpoint/2010/main" val="3951875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solidFill>
                  <a:srgbClr val="FFFFFF"/>
                </a:solidFill>
              </a:rPr>
              <a:t>ASD Activities meeting --    September 13th, 2012</a:t>
            </a:r>
            <a:endParaRPr lang="en-US" dirty="0" smtClean="0">
              <a:solidFill>
                <a:srgbClr val="FFFFFF"/>
              </a:solidFill>
            </a:endParaRPr>
          </a:p>
        </p:txBody>
      </p:sp>
      <p:sp>
        <p:nvSpPr>
          <p:cNvPr id="3" name="Slide Number Placeholder 2"/>
          <p:cNvSpPr>
            <a:spLocks noGrp="1"/>
          </p:cNvSpPr>
          <p:nvPr>
            <p:ph type="sldNum" sz="quarter" idx="12"/>
          </p:nvPr>
        </p:nvSpPr>
        <p:spPr/>
        <p:txBody>
          <a:bodyPr/>
          <a:lstStyle/>
          <a:p>
            <a:fld id="{D9633DB7-5647-3B4F-B5F9-80803605DE38}" type="slidenum">
              <a:rPr lang="en-US" smtClean="0">
                <a:solidFill>
                  <a:srgbClr val="FFFFFF"/>
                </a:solidFill>
              </a:rPr>
              <a:pPr/>
              <a:t>33</a:t>
            </a:fld>
            <a:endParaRPr lang="en-US">
              <a:solidFill>
                <a:srgbClr val="FFFFFF"/>
              </a:solidFill>
            </a:endParaRPr>
          </a:p>
        </p:txBody>
      </p:sp>
      <p:sp>
        <p:nvSpPr>
          <p:cNvPr id="4" name="Rectangle 3"/>
          <p:cNvSpPr/>
          <p:nvPr/>
        </p:nvSpPr>
        <p:spPr>
          <a:xfrm>
            <a:off x="112143" y="719787"/>
            <a:ext cx="9031858" cy="5855449"/>
          </a:xfrm>
          <a:prstGeom prst="rect">
            <a:avLst/>
          </a:prstGeom>
        </p:spPr>
        <p:txBody>
          <a:bodyPr wrap="square">
            <a:spAutoFit/>
          </a:bodyPr>
          <a:lstStyle/>
          <a:p>
            <a:pPr marL="342900" indent="-342900">
              <a:buFont typeface="+mj-lt"/>
              <a:buAutoNum type="arabicPeriod"/>
            </a:pPr>
            <a:r>
              <a:rPr lang="en-GB" sz="1400" dirty="0" smtClean="0">
                <a:solidFill>
                  <a:srgbClr val="000000"/>
                </a:solidFill>
              </a:rPr>
              <a:t>The budget evaluation is divided in 2 parts. The  first part contains all what is need in term of R&amp;D and prototyping and all what can used be anyhow on the present machine (Top-Up, RF, Upgrade of the injector, IDs,..) </a:t>
            </a:r>
            <a:r>
              <a:rPr lang="en-GB" sz="1400" i="1" dirty="0" smtClean="0">
                <a:solidFill>
                  <a:srgbClr val="000000"/>
                </a:solidFill>
              </a:rPr>
              <a:t>(mostly be paid with the money of phase 1). </a:t>
            </a:r>
            <a:r>
              <a:rPr lang="en-GB" sz="1400" dirty="0" smtClean="0">
                <a:solidFill>
                  <a:srgbClr val="000000"/>
                </a:solidFill>
              </a:rPr>
              <a:t>The second part is the fresh capital money needed to implement the new lattice </a:t>
            </a:r>
            <a:r>
              <a:rPr lang="en-GB" sz="1400" i="1" dirty="0" smtClean="0">
                <a:solidFill>
                  <a:srgbClr val="000000"/>
                </a:solidFill>
              </a:rPr>
              <a:t>(No other improvements included!).</a:t>
            </a:r>
          </a:p>
          <a:p>
            <a:pPr marL="342900" indent="-342900"/>
            <a:endParaRPr lang="en-GB" sz="1400" dirty="0" smtClean="0">
              <a:solidFill>
                <a:srgbClr val="000000"/>
              </a:solidFill>
            </a:endParaRPr>
          </a:p>
          <a:p>
            <a:pPr marL="342900" indent="-342900">
              <a:buFont typeface="+mj-lt"/>
              <a:buAutoNum type="arabicPeriod"/>
            </a:pPr>
            <a:r>
              <a:rPr lang="en-GB" sz="1400" dirty="0" smtClean="0">
                <a:solidFill>
                  <a:srgbClr val="000000"/>
                </a:solidFill>
              </a:rPr>
              <a:t>This budget evaluation will be use to evaluate the cost but also mostly to get all the tasks to perform. </a:t>
            </a:r>
            <a:br>
              <a:rPr lang="en-GB" sz="1400" dirty="0" smtClean="0">
                <a:solidFill>
                  <a:srgbClr val="000000"/>
                </a:solidFill>
              </a:rPr>
            </a:br>
            <a:r>
              <a:rPr lang="en-GB" sz="1400" dirty="0" smtClean="0">
                <a:solidFill>
                  <a:srgbClr val="000000"/>
                </a:solidFill>
              </a:rPr>
              <a:t>It should contains all items even if the cost is low.  </a:t>
            </a:r>
            <a:r>
              <a:rPr lang="en-GB" sz="1400" i="1" dirty="0" smtClean="0">
                <a:solidFill>
                  <a:srgbClr val="000000"/>
                </a:solidFill>
                <a:sym typeface="Wingdings" pitchFamily="2" charset="2"/>
              </a:rPr>
              <a:t> </a:t>
            </a:r>
            <a:r>
              <a:rPr lang="en-GB" sz="1400" i="1" dirty="0" smtClean="0">
                <a:solidFill>
                  <a:srgbClr val="000000"/>
                </a:solidFill>
              </a:rPr>
              <a:t>Please add the missing items.</a:t>
            </a:r>
          </a:p>
          <a:p>
            <a:pPr marL="342900" indent="-342900">
              <a:buFont typeface="+mj-lt"/>
              <a:buAutoNum type="arabicPeriod"/>
            </a:pPr>
            <a:endParaRPr lang="en-GB" sz="1400" dirty="0" smtClean="0">
              <a:solidFill>
                <a:srgbClr val="000000"/>
              </a:solidFill>
            </a:endParaRPr>
          </a:p>
          <a:p>
            <a:pPr marL="342900" indent="-342900">
              <a:buFont typeface="+mj-lt"/>
              <a:buAutoNum type="arabicPeriod"/>
            </a:pPr>
            <a:r>
              <a:rPr lang="en-GB" sz="1400" dirty="0" smtClean="0">
                <a:solidFill>
                  <a:srgbClr val="000000"/>
                </a:solidFill>
              </a:rPr>
              <a:t>The price evaluation is mostly based on the cost evaluation of the 6 metre and 7 metre </a:t>
            </a:r>
            <a:r>
              <a:rPr lang="en-GB" sz="1400" dirty="0" err="1" smtClean="0">
                <a:solidFill>
                  <a:srgbClr val="000000"/>
                </a:solidFill>
              </a:rPr>
              <a:t>projects.The</a:t>
            </a:r>
            <a:r>
              <a:rPr lang="en-GB" sz="1400" dirty="0" smtClean="0">
                <a:solidFill>
                  <a:srgbClr val="000000"/>
                </a:solidFill>
              </a:rPr>
              <a:t> prices are in 2012 </a:t>
            </a:r>
            <a:r>
              <a:rPr lang="en-GB" sz="1400" dirty="0" err="1" smtClean="0">
                <a:solidFill>
                  <a:srgbClr val="000000"/>
                </a:solidFill>
              </a:rPr>
              <a:t>euros</a:t>
            </a:r>
            <a:r>
              <a:rPr lang="en-GB" sz="1400" dirty="0" smtClean="0">
                <a:solidFill>
                  <a:srgbClr val="000000"/>
                </a:solidFill>
              </a:rPr>
              <a:t>. </a:t>
            </a:r>
            <a:r>
              <a:rPr lang="en-GB" sz="1400" i="1" dirty="0" smtClean="0">
                <a:solidFill>
                  <a:srgbClr val="000000"/>
                </a:solidFill>
              </a:rPr>
              <a:t>The estimation of the inflation </a:t>
            </a:r>
            <a:r>
              <a:rPr lang="en-GB" sz="1400" i="1" dirty="0" err="1" smtClean="0">
                <a:solidFill>
                  <a:srgbClr val="000000"/>
                </a:solidFill>
              </a:rPr>
              <a:t>willbe</a:t>
            </a:r>
            <a:r>
              <a:rPr lang="en-GB" sz="1400" i="1" dirty="0" smtClean="0">
                <a:solidFill>
                  <a:srgbClr val="000000"/>
                </a:solidFill>
              </a:rPr>
              <a:t> done by finance.</a:t>
            </a:r>
          </a:p>
          <a:p>
            <a:pPr marL="342900" indent="-342900">
              <a:buFont typeface="+mj-lt"/>
              <a:buAutoNum type="arabicPeriod"/>
            </a:pPr>
            <a:endParaRPr lang="en-GB" sz="1400" dirty="0" smtClean="0">
              <a:solidFill>
                <a:srgbClr val="000000"/>
              </a:solidFill>
            </a:endParaRPr>
          </a:p>
          <a:p>
            <a:pPr marL="342900" indent="-342900">
              <a:buFont typeface="+mj-lt"/>
              <a:buAutoNum type="arabicPeriod"/>
            </a:pPr>
            <a:r>
              <a:rPr lang="en-GB" sz="1400" dirty="0" smtClean="0">
                <a:solidFill>
                  <a:srgbClr val="000000"/>
                </a:solidFill>
              </a:rPr>
              <a:t>The preliminary budget profile covering 2013-2018 for each item is based on the planning. </a:t>
            </a:r>
          </a:p>
          <a:p>
            <a:pPr marL="342900" indent="-342900">
              <a:buFont typeface="+mj-lt"/>
              <a:buAutoNum type="arabicPeriod"/>
            </a:pPr>
            <a:endParaRPr lang="en-GB" sz="1400" dirty="0" smtClean="0">
              <a:solidFill>
                <a:srgbClr val="000000"/>
              </a:solidFill>
            </a:endParaRPr>
          </a:p>
          <a:p>
            <a:pPr marL="342900" indent="-342900">
              <a:buFont typeface="+mj-lt"/>
              <a:buAutoNum type="arabicPeriod"/>
            </a:pPr>
            <a:r>
              <a:rPr lang="en-GB" sz="1400" dirty="0" smtClean="0">
                <a:solidFill>
                  <a:srgbClr val="000000"/>
                </a:solidFill>
              </a:rPr>
              <a:t>We should not inflate too much the individual the price, but be realistic. We have anticipated a contingency of 10 % that could be re-distributed.</a:t>
            </a:r>
          </a:p>
          <a:p>
            <a:pPr marL="342900" indent="-342900">
              <a:buFont typeface="+mj-lt"/>
              <a:buAutoNum type="arabicPeriod"/>
            </a:pPr>
            <a:endParaRPr lang="en-GB" sz="1400" dirty="0" smtClean="0">
              <a:solidFill>
                <a:srgbClr val="000000"/>
              </a:solidFill>
            </a:endParaRPr>
          </a:p>
          <a:p>
            <a:pPr marL="342900" indent="-342900">
              <a:buFont typeface="+mj-lt"/>
              <a:buAutoNum type="arabicPeriod"/>
            </a:pPr>
            <a:r>
              <a:rPr lang="en-GB" sz="1400" dirty="0" smtClean="0">
                <a:solidFill>
                  <a:srgbClr val="000000"/>
                </a:solidFill>
              </a:rPr>
              <a:t>The cost of the building corresponds to the construction of the </a:t>
            </a:r>
            <a:r>
              <a:rPr lang="en-GB" sz="1400" dirty="0" err="1" smtClean="0">
                <a:solidFill>
                  <a:srgbClr val="000000"/>
                </a:solidFill>
              </a:rPr>
              <a:t>Vercors</a:t>
            </a:r>
            <a:r>
              <a:rPr lang="en-GB" sz="1400" dirty="0" smtClean="0">
                <a:solidFill>
                  <a:srgbClr val="000000"/>
                </a:solidFill>
              </a:rPr>
              <a:t> building (4400 square metre total) (taken out of the EX2 project phase 1).</a:t>
            </a:r>
          </a:p>
          <a:p>
            <a:pPr marL="342900" indent="-342900">
              <a:buFont typeface="+mj-lt"/>
              <a:buAutoNum type="arabicPeriod"/>
            </a:pPr>
            <a:endParaRPr lang="en-GB" sz="1400" dirty="0" smtClean="0">
              <a:solidFill>
                <a:srgbClr val="000000"/>
              </a:solidFill>
            </a:endParaRPr>
          </a:p>
          <a:p>
            <a:pPr marL="342900" indent="-342900">
              <a:buFont typeface="+mj-lt"/>
              <a:buAutoNum type="arabicPeriod"/>
            </a:pPr>
            <a:r>
              <a:rPr lang="en-GB" sz="1400" dirty="0" smtClean="0">
                <a:solidFill>
                  <a:srgbClr val="000000"/>
                </a:solidFill>
              </a:rPr>
              <a:t>External manpower should be evaluated in the cost (Drafting, engineering, and installation).</a:t>
            </a:r>
          </a:p>
          <a:p>
            <a:pPr marL="342900" indent="-342900">
              <a:buFont typeface="+mj-lt"/>
              <a:buAutoNum type="arabicPeriod"/>
            </a:pPr>
            <a:endParaRPr lang="en-GB" sz="1400" dirty="0" smtClean="0">
              <a:solidFill>
                <a:srgbClr val="000000"/>
              </a:solidFill>
            </a:endParaRPr>
          </a:p>
          <a:p>
            <a:pPr marL="342900" indent="-342900">
              <a:buFont typeface="+mj-lt"/>
              <a:buAutoNum type="arabicPeriod"/>
            </a:pPr>
            <a:r>
              <a:rPr lang="en-GB" sz="1400" dirty="0" smtClean="0">
                <a:solidFill>
                  <a:srgbClr val="000000"/>
                </a:solidFill>
              </a:rPr>
              <a:t>The evaluation suppose that we re-use the existing Ids and mostly the FE</a:t>
            </a:r>
          </a:p>
          <a:p>
            <a:pPr marL="342900" indent="-342900">
              <a:buFont typeface="+mj-lt"/>
              <a:buAutoNum type="arabicPeriod"/>
            </a:pPr>
            <a:endParaRPr lang="en-GB" sz="1400" dirty="0" smtClean="0">
              <a:solidFill>
                <a:srgbClr val="000000"/>
              </a:solidFill>
            </a:endParaRPr>
          </a:p>
          <a:p>
            <a:pPr marL="342900" indent="-342900">
              <a:buFont typeface="+mj-lt"/>
              <a:buAutoNum type="arabicPeriod"/>
            </a:pPr>
            <a:r>
              <a:rPr lang="en-GB" sz="1400" dirty="0" smtClean="0">
                <a:solidFill>
                  <a:srgbClr val="000000"/>
                </a:solidFill>
              </a:rPr>
              <a:t>The evaluation of the resources profile could be done as soon as the tasks and planning are evaluated.</a:t>
            </a:r>
          </a:p>
          <a:p>
            <a:pPr marL="342900" indent="-342900">
              <a:buFont typeface="+mj-lt"/>
              <a:buAutoNum type="arabicPeriod"/>
            </a:pPr>
            <a:endParaRPr lang="en-GB" sz="1400" dirty="0" smtClean="0">
              <a:solidFill>
                <a:srgbClr val="000000"/>
              </a:solidFill>
            </a:endParaRPr>
          </a:p>
          <a:p>
            <a:pPr marL="342900" indent="-342900">
              <a:buFont typeface="+mj-lt"/>
              <a:buAutoNum type="arabicPeriod"/>
            </a:pPr>
            <a:r>
              <a:rPr lang="en-GB" sz="1400" dirty="0" smtClean="0">
                <a:solidFill>
                  <a:srgbClr val="000000"/>
                </a:solidFill>
              </a:rPr>
              <a:t>The cost of the cabling, diagnostics &amp; control could be underestimate. It depends on what is re-used.</a:t>
            </a:r>
            <a:endParaRPr lang="en-GB" sz="1050" dirty="0">
              <a:solidFill>
                <a:srgbClr val="000000"/>
              </a:solidFill>
            </a:endParaRPr>
          </a:p>
        </p:txBody>
      </p:sp>
      <p:sp>
        <p:nvSpPr>
          <p:cNvPr id="5" name="TextBox 4"/>
          <p:cNvSpPr txBox="1"/>
          <p:nvPr/>
        </p:nvSpPr>
        <p:spPr>
          <a:xfrm>
            <a:off x="1400706" y="172728"/>
            <a:ext cx="5931764" cy="369332"/>
          </a:xfrm>
          <a:prstGeom prst="rect">
            <a:avLst/>
          </a:prstGeom>
          <a:noFill/>
        </p:spPr>
        <p:txBody>
          <a:bodyPr wrap="square" rtlCol="0">
            <a:spAutoFit/>
          </a:bodyPr>
          <a:lstStyle/>
          <a:p>
            <a:r>
              <a:rPr lang="en-GB" b="1" dirty="0" smtClean="0">
                <a:solidFill>
                  <a:srgbClr val="FFFFFF"/>
                </a:solidFill>
              </a:rPr>
              <a:t>New lattice project schedule and budget evaluation</a:t>
            </a:r>
            <a:endParaRPr lang="en-GB" b="1" dirty="0">
              <a:solidFill>
                <a:srgbClr val="FFFFFF"/>
              </a:solidFill>
            </a:endParaRPr>
          </a:p>
        </p:txBody>
      </p:sp>
    </p:spTree>
    <p:extLst>
      <p:ext uri="{BB962C8B-B14F-4D97-AF65-F5344CB8AC3E}">
        <p14:creationId xmlns:p14="http://schemas.microsoft.com/office/powerpoint/2010/main" val="331430163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solidFill>
                  <a:srgbClr val="FFFFFF"/>
                </a:solidFill>
              </a:rPr>
              <a:t>ASD Activities meeting --    September 13th, 2012</a:t>
            </a:r>
            <a:endParaRPr lang="en-US" dirty="0" smtClean="0">
              <a:solidFill>
                <a:srgbClr val="FFFFFF"/>
              </a:solidFill>
            </a:endParaRPr>
          </a:p>
        </p:txBody>
      </p:sp>
      <p:sp>
        <p:nvSpPr>
          <p:cNvPr id="3" name="Slide Number Placeholder 2"/>
          <p:cNvSpPr>
            <a:spLocks noGrp="1"/>
          </p:cNvSpPr>
          <p:nvPr>
            <p:ph type="sldNum" sz="quarter" idx="12"/>
          </p:nvPr>
        </p:nvSpPr>
        <p:spPr/>
        <p:txBody>
          <a:bodyPr/>
          <a:lstStyle/>
          <a:p>
            <a:fld id="{D9633DB7-5647-3B4F-B5F9-80803605DE38}" type="slidenum">
              <a:rPr lang="en-US" smtClean="0">
                <a:solidFill>
                  <a:srgbClr val="FFFFFF"/>
                </a:solidFill>
              </a:rPr>
              <a:pPr/>
              <a:t>34</a:t>
            </a:fld>
            <a:endParaRPr lang="en-US">
              <a:solidFill>
                <a:srgbClr val="FFFFFF"/>
              </a:solidFill>
            </a:endParaRPr>
          </a:p>
        </p:txBody>
      </p:sp>
      <p:sp>
        <p:nvSpPr>
          <p:cNvPr id="6" name="TextBox 5"/>
          <p:cNvSpPr txBox="1"/>
          <p:nvPr/>
        </p:nvSpPr>
        <p:spPr>
          <a:xfrm>
            <a:off x="1400706" y="172728"/>
            <a:ext cx="5931764" cy="369332"/>
          </a:xfrm>
          <a:prstGeom prst="rect">
            <a:avLst/>
          </a:prstGeom>
          <a:noFill/>
        </p:spPr>
        <p:txBody>
          <a:bodyPr wrap="square" rtlCol="0">
            <a:spAutoFit/>
          </a:bodyPr>
          <a:lstStyle/>
          <a:p>
            <a:r>
              <a:rPr lang="en-GB" b="1" dirty="0" smtClean="0">
                <a:solidFill>
                  <a:srgbClr val="FFFFFF"/>
                </a:solidFill>
              </a:rPr>
              <a:t>New lattice project schedule and budget evaluation</a:t>
            </a:r>
            <a:endParaRPr lang="en-GB" b="1" dirty="0">
              <a:solidFill>
                <a:srgbClr val="FFFFFF"/>
              </a:solidFill>
            </a:endParaRPr>
          </a:p>
        </p:txBody>
      </p:sp>
      <p:pic>
        <p:nvPicPr>
          <p:cNvPr id="146437" name="Picture 5"/>
          <p:cNvPicPr>
            <a:picLocks noChangeAspect="1" noChangeArrowheads="1"/>
          </p:cNvPicPr>
          <p:nvPr/>
        </p:nvPicPr>
        <p:blipFill>
          <a:blip r:embed="rId2" cstate="print"/>
          <a:srcRect/>
          <a:stretch>
            <a:fillRect/>
          </a:stretch>
        </p:blipFill>
        <p:spPr bwMode="auto">
          <a:xfrm>
            <a:off x="181154" y="1026541"/>
            <a:ext cx="8781691" cy="4897215"/>
          </a:xfrm>
          <a:prstGeom prst="rect">
            <a:avLst/>
          </a:prstGeom>
          <a:solidFill>
            <a:schemeClr val="bg1"/>
          </a:solidFill>
          <a:ln w="9525">
            <a:noFill/>
            <a:miter lim="800000"/>
            <a:headEnd/>
            <a:tailEnd/>
          </a:ln>
          <a:effectLst/>
        </p:spPr>
      </p:pic>
      <p:sp>
        <p:nvSpPr>
          <p:cNvPr id="7" name="Rectangle 6"/>
          <p:cNvSpPr/>
          <p:nvPr/>
        </p:nvSpPr>
        <p:spPr>
          <a:xfrm>
            <a:off x="2996563" y="6168689"/>
            <a:ext cx="3057312" cy="369332"/>
          </a:xfrm>
          <a:prstGeom prst="rect">
            <a:avLst/>
          </a:prstGeom>
          <a:solidFill>
            <a:schemeClr val="bg1"/>
          </a:solidFill>
          <a:ln>
            <a:solidFill>
              <a:schemeClr val="bg1"/>
            </a:solidFill>
          </a:ln>
        </p:spPr>
        <p:txBody>
          <a:bodyPr wrap="none">
            <a:spAutoFit/>
          </a:bodyPr>
          <a:lstStyle/>
          <a:p>
            <a:r>
              <a:rPr lang="en-GB" b="1" dirty="0" smtClean="0">
                <a:solidFill>
                  <a:srgbClr val="000000"/>
                </a:solidFill>
              </a:rPr>
              <a:t>"DRAFT Very Preliminary"</a:t>
            </a:r>
            <a:endParaRPr lang="en-GB" b="1" dirty="0">
              <a:solidFill>
                <a:srgbClr val="000000"/>
              </a:solidFill>
            </a:endParaRPr>
          </a:p>
        </p:txBody>
      </p:sp>
    </p:spTree>
    <p:extLst>
      <p:ext uri="{BB962C8B-B14F-4D97-AF65-F5344CB8AC3E}">
        <p14:creationId xmlns:p14="http://schemas.microsoft.com/office/powerpoint/2010/main" val="341123617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7" name="Picture 3"/>
          <p:cNvPicPr>
            <a:picLocks noChangeAspect="1" noChangeArrowheads="1"/>
          </p:cNvPicPr>
          <p:nvPr/>
        </p:nvPicPr>
        <p:blipFill>
          <a:blip r:embed="rId2"/>
          <a:srcRect/>
          <a:stretch>
            <a:fillRect/>
          </a:stretch>
        </p:blipFill>
        <p:spPr bwMode="auto">
          <a:xfrm>
            <a:off x="318276" y="669040"/>
            <a:ext cx="8618691" cy="5636869"/>
          </a:xfrm>
          <a:prstGeom prst="rect">
            <a:avLst/>
          </a:prstGeom>
          <a:solidFill>
            <a:schemeClr val="bg1"/>
          </a:solidFill>
          <a:ln w="9525">
            <a:noFill/>
            <a:miter lim="800000"/>
            <a:headEnd/>
            <a:tailEnd/>
          </a:ln>
          <a:effectLst/>
        </p:spPr>
      </p:pic>
      <p:sp>
        <p:nvSpPr>
          <p:cNvPr id="2" name="Footer Placeholder 1"/>
          <p:cNvSpPr>
            <a:spLocks noGrp="1"/>
          </p:cNvSpPr>
          <p:nvPr>
            <p:ph type="ftr" sz="quarter" idx="11"/>
          </p:nvPr>
        </p:nvSpPr>
        <p:spPr/>
        <p:txBody>
          <a:bodyPr/>
          <a:lstStyle/>
          <a:p>
            <a:r>
              <a:rPr lang="en-GB" smtClean="0">
                <a:solidFill>
                  <a:srgbClr val="FFFFFF"/>
                </a:solidFill>
              </a:rPr>
              <a:t>ASD Activities meeting --    September 13th, 2012</a:t>
            </a:r>
            <a:endParaRPr lang="en-US" dirty="0" smtClean="0">
              <a:solidFill>
                <a:srgbClr val="FFFFFF"/>
              </a:solidFill>
            </a:endParaRPr>
          </a:p>
        </p:txBody>
      </p:sp>
      <p:sp>
        <p:nvSpPr>
          <p:cNvPr id="3" name="Slide Number Placeholder 2"/>
          <p:cNvSpPr>
            <a:spLocks noGrp="1"/>
          </p:cNvSpPr>
          <p:nvPr>
            <p:ph type="sldNum" sz="quarter" idx="12"/>
          </p:nvPr>
        </p:nvSpPr>
        <p:spPr/>
        <p:txBody>
          <a:bodyPr/>
          <a:lstStyle/>
          <a:p>
            <a:fld id="{D9633DB7-5647-3B4F-B5F9-80803605DE38}" type="slidenum">
              <a:rPr lang="en-US" smtClean="0">
                <a:solidFill>
                  <a:srgbClr val="FFFFFF"/>
                </a:solidFill>
              </a:rPr>
              <a:pPr/>
              <a:t>35</a:t>
            </a:fld>
            <a:endParaRPr lang="en-US">
              <a:solidFill>
                <a:srgbClr val="FFFFFF"/>
              </a:solidFill>
            </a:endParaRPr>
          </a:p>
        </p:txBody>
      </p:sp>
      <p:sp>
        <p:nvSpPr>
          <p:cNvPr id="10" name="TextBox 9"/>
          <p:cNvSpPr txBox="1"/>
          <p:nvPr/>
        </p:nvSpPr>
        <p:spPr>
          <a:xfrm>
            <a:off x="1400706" y="172728"/>
            <a:ext cx="5931764" cy="369332"/>
          </a:xfrm>
          <a:prstGeom prst="rect">
            <a:avLst/>
          </a:prstGeom>
          <a:noFill/>
        </p:spPr>
        <p:txBody>
          <a:bodyPr wrap="square" rtlCol="0">
            <a:spAutoFit/>
          </a:bodyPr>
          <a:lstStyle/>
          <a:p>
            <a:r>
              <a:rPr lang="en-GB" b="1" dirty="0" smtClean="0">
                <a:solidFill>
                  <a:srgbClr val="FFFFFF"/>
                </a:solidFill>
              </a:rPr>
              <a:t>New lattice project schedule and budget evaluation</a:t>
            </a:r>
            <a:endParaRPr lang="en-GB" b="1" dirty="0">
              <a:solidFill>
                <a:srgbClr val="FFFFFF"/>
              </a:solidFill>
            </a:endParaRPr>
          </a:p>
        </p:txBody>
      </p:sp>
      <p:sp>
        <p:nvSpPr>
          <p:cNvPr id="6" name="Rectangle 5"/>
          <p:cNvSpPr/>
          <p:nvPr/>
        </p:nvSpPr>
        <p:spPr>
          <a:xfrm>
            <a:off x="365507" y="6134184"/>
            <a:ext cx="3057312" cy="369332"/>
          </a:xfrm>
          <a:prstGeom prst="rect">
            <a:avLst/>
          </a:prstGeom>
          <a:solidFill>
            <a:schemeClr val="bg1"/>
          </a:solidFill>
          <a:ln>
            <a:solidFill>
              <a:schemeClr val="bg1"/>
            </a:solidFill>
          </a:ln>
        </p:spPr>
        <p:txBody>
          <a:bodyPr wrap="none">
            <a:spAutoFit/>
          </a:bodyPr>
          <a:lstStyle/>
          <a:p>
            <a:r>
              <a:rPr lang="en-GB" b="1" dirty="0" smtClean="0">
                <a:solidFill>
                  <a:srgbClr val="000000"/>
                </a:solidFill>
              </a:rPr>
              <a:t>"DRAFT Very Preliminary"</a:t>
            </a:r>
            <a:endParaRPr lang="en-GB" b="1" dirty="0">
              <a:solidFill>
                <a:srgbClr val="000000"/>
              </a:solidFill>
            </a:endParaRPr>
          </a:p>
        </p:txBody>
      </p:sp>
    </p:spTree>
    <p:extLst>
      <p:ext uri="{BB962C8B-B14F-4D97-AF65-F5344CB8AC3E}">
        <p14:creationId xmlns:p14="http://schemas.microsoft.com/office/powerpoint/2010/main" val="379276781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1"/>
          <p:cNvPicPr>
            <a:picLocks noChangeAspect="1" noChangeArrowheads="1"/>
          </p:cNvPicPr>
          <p:nvPr/>
        </p:nvPicPr>
        <p:blipFill>
          <a:blip r:embed="rId2"/>
          <a:srcRect/>
          <a:stretch>
            <a:fillRect/>
          </a:stretch>
        </p:blipFill>
        <p:spPr bwMode="auto">
          <a:xfrm>
            <a:off x="764995" y="759123"/>
            <a:ext cx="7843628" cy="5761907"/>
          </a:xfrm>
          <a:prstGeom prst="rect">
            <a:avLst/>
          </a:prstGeom>
          <a:solidFill>
            <a:schemeClr val="bg1"/>
          </a:solidFill>
          <a:ln w="9525">
            <a:noFill/>
            <a:miter lim="800000"/>
            <a:headEnd/>
            <a:tailEnd/>
          </a:ln>
          <a:effectLst/>
        </p:spPr>
      </p:pic>
      <p:sp>
        <p:nvSpPr>
          <p:cNvPr id="2" name="Footer Placeholder 1"/>
          <p:cNvSpPr>
            <a:spLocks noGrp="1"/>
          </p:cNvSpPr>
          <p:nvPr>
            <p:ph type="ftr" sz="quarter" idx="11"/>
          </p:nvPr>
        </p:nvSpPr>
        <p:spPr/>
        <p:txBody>
          <a:bodyPr/>
          <a:lstStyle/>
          <a:p>
            <a:r>
              <a:rPr lang="en-GB" smtClean="0">
                <a:solidFill>
                  <a:srgbClr val="FFFFFF"/>
                </a:solidFill>
              </a:rPr>
              <a:t>ASD Activities meeting --    September 13th, 2012</a:t>
            </a:r>
            <a:endParaRPr lang="en-US" dirty="0" smtClean="0">
              <a:solidFill>
                <a:srgbClr val="FFFFFF"/>
              </a:solidFill>
            </a:endParaRPr>
          </a:p>
        </p:txBody>
      </p:sp>
      <p:sp>
        <p:nvSpPr>
          <p:cNvPr id="3" name="Slide Number Placeholder 2"/>
          <p:cNvSpPr>
            <a:spLocks noGrp="1"/>
          </p:cNvSpPr>
          <p:nvPr>
            <p:ph type="sldNum" sz="quarter" idx="12"/>
          </p:nvPr>
        </p:nvSpPr>
        <p:spPr/>
        <p:txBody>
          <a:bodyPr/>
          <a:lstStyle/>
          <a:p>
            <a:fld id="{D9633DB7-5647-3B4F-B5F9-80803605DE38}" type="slidenum">
              <a:rPr lang="en-US" smtClean="0">
                <a:solidFill>
                  <a:srgbClr val="FFFFFF"/>
                </a:solidFill>
              </a:rPr>
              <a:pPr/>
              <a:t>36</a:t>
            </a:fld>
            <a:endParaRPr lang="en-US">
              <a:solidFill>
                <a:srgbClr val="FFFFFF"/>
              </a:solidFill>
            </a:endParaRPr>
          </a:p>
        </p:txBody>
      </p:sp>
      <p:sp>
        <p:nvSpPr>
          <p:cNvPr id="8" name="TextBox 7"/>
          <p:cNvSpPr txBox="1"/>
          <p:nvPr/>
        </p:nvSpPr>
        <p:spPr>
          <a:xfrm>
            <a:off x="1400706" y="172728"/>
            <a:ext cx="5931764" cy="369332"/>
          </a:xfrm>
          <a:prstGeom prst="rect">
            <a:avLst/>
          </a:prstGeom>
          <a:noFill/>
        </p:spPr>
        <p:txBody>
          <a:bodyPr wrap="square" rtlCol="0">
            <a:spAutoFit/>
          </a:bodyPr>
          <a:lstStyle/>
          <a:p>
            <a:r>
              <a:rPr lang="en-GB" b="1" dirty="0" smtClean="0">
                <a:solidFill>
                  <a:srgbClr val="FFFFFF"/>
                </a:solidFill>
              </a:rPr>
              <a:t>New lattice project schedule and budget evaluation</a:t>
            </a:r>
            <a:endParaRPr lang="en-GB" b="1" dirty="0">
              <a:solidFill>
                <a:srgbClr val="FFFFFF"/>
              </a:solidFill>
            </a:endParaRPr>
          </a:p>
        </p:txBody>
      </p:sp>
      <p:sp>
        <p:nvSpPr>
          <p:cNvPr id="6" name="Rectangle 5"/>
          <p:cNvSpPr/>
          <p:nvPr/>
        </p:nvSpPr>
        <p:spPr>
          <a:xfrm>
            <a:off x="250166" y="5953030"/>
            <a:ext cx="3057312" cy="369332"/>
          </a:xfrm>
          <a:prstGeom prst="rect">
            <a:avLst/>
          </a:prstGeom>
          <a:solidFill>
            <a:schemeClr val="bg1"/>
          </a:solidFill>
          <a:ln>
            <a:solidFill>
              <a:schemeClr val="bg1"/>
            </a:solidFill>
          </a:ln>
        </p:spPr>
        <p:txBody>
          <a:bodyPr wrap="none">
            <a:spAutoFit/>
          </a:bodyPr>
          <a:lstStyle/>
          <a:p>
            <a:r>
              <a:rPr lang="en-GB" b="1" dirty="0" smtClean="0">
                <a:solidFill>
                  <a:srgbClr val="000000"/>
                </a:solidFill>
              </a:rPr>
              <a:t>"DRAFT Very Preliminary"</a:t>
            </a:r>
            <a:endParaRPr lang="en-GB" b="1" dirty="0">
              <a:solidFill>
                <a:srgbClr val="000000"/>
              </a:solidFill>
            </a:endParaRPr>
          </a:p>
        </p:txBody>
      </p:sp>
    </p:spTree>
    <p:extLst>
      <p:ext uri="{BB962C8B-B14F-4D97-AF65-F5344CB8AC3E}">
        <p14:creationId xmlns:p14="http://schemas.microsoft.com/office/powerpoint/2010/main" val="286855356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solidFill>
                  <a:srgbClr val="FFFFFF"/>
                </a:solidFill>
              </a:rPr>
              <a:t>ASD Activities meeting --    September 13th, 2012</a:t>
            </a:r>
            <a:endParaRPr lang="en-US" dirty="0" smtClean="0">
              <a:solidFill>
                <a:srgbClr val="FFFFFF"/>
              </a:solidFill>
            </a:endParaRPr>
          </a:p>
        </p:txBody>
      </p:sp>
      <p:sp>
        <p:nvSpPr>
          <p:cNvPr id="3" name="Slide Number Placeholder 2"/>
          <p:cNvSpPr>
            <a:spLocks noGrp="1"/>
          </p:cNvSpPr>
          <p:nvPr>
            <p:ph type="sldNum" sz="quarter" idx="12"/>
          </p:nvPr>
        </p:nvSpPr>
        <p:spPr/>
        <p:txBody>
          <a:bodyPr/>
          <a:lstStyle/>
          <a:p>
            <a:fld id="{D9633DB7-5647-3B4F-B5F9-80803605DE38}" type="slidenum">
              <a:rPr lang="en-US" smtClean="0">
                <a:solidFill>
                  <a:srgbClr val="FFFFFF"/>
                </a:solidFill>
              </a:rPr>
              <a:pPr/>
              <a:t>37</a:t>
            </a:fld>
            <a:endParaRPr lang="en-US">
              <a:solidFill>
                <a:srgbClr val="FFFFFF"/>
              </a:solidFill>
            </a:endParaRPr>
          </a:p>
        </p:txBody>
      </p:sp>
      <p:sp>
        <p:nvSpPr>
          <p:cNvPr id="9" name="TextBox 8"/>
          <p:cNvSpPr txBox="1"/>
          <p:nvPr/>
        </p:nvSpPr>
        <p:spPr>
          <a:xfrm>
            <a:off x="1400706" y="172728"/>
            <a:ext cx="5931764" cy="369332"/>
          </a:xfrm>
          <a:prstGeom prst="rect">
            <a:avLst/>
          </a:prstGeom>
          <a:noFill/>
        </p:spPr>
        <p:txBody>
          <a:bodyPr wrap="square" rtlCol="0">
            <a:spAutoFit/>
          </a:bodyPr>
          <a:lstStyle/>
          <a:p>
            <a:r>
              <a:rPr lang="en-GB" b="1" dirty="0" smtClean="0">
                <a:solidFill>
                  <a:srgbClr val="FFFFFF"/>
                </a:solidFill>
              </a:rPr>
              <a:t>New lattice project schedule and budget evaluation</a:t>
            </a:r>
            <a:endParaRPr lang="en-GB" b="1" dirty="0">
              <a:solidFill>
                <a:srgbClr val="FFFFFF"/>
              </a:solidFill>
            </a:endParaRPr>
          </a:p>
        </p:txBody>
      </p:sp>
      <p:sp>
        <p:nvSpPr>
          <p:cNvPr id="12" name="TextBox 11"/>
          <p:cNvSpPr txBox="1"/>
          <p:nvPr/>
        </p:nvSpPr>
        <p:spPr>
          <a:xfrm>
            <a:off x="3623095" y="3588588"/>
            <a:ext cx="5331123" cy="2308324"/>
          </a:xfrm>
          <a:prstGeom prst="rect">
            <a:avLst/>
          </a:prstGeom>
          <a:noFill/>
        </p:spPr>
        <p:txBody>
          <a:bodyPr wrap="square" rtlCol="0">
            <a:spAutoFit/>
          </a:bodyPr>
          <a:lstStyle/>
          <a:p>
            <a:r>
              <a:rPr lang="en-GB" u="sng" dirty="0" smtClean="0">
                <a:solidFill>
                  <a:srgbClr val="000000"/>
                </a:solidFill>
              </a:rPr>
              <a:t>Warning</a:t>
            </a:r>
            <a:r>
              <a:rPr lang="en-GB" dirty="0" smtClean="0">
                <a:solidFill>
                  <a:srgbClr val="000000"/>
                </a:solidFill>
              </a:rPr>
              <a:t>: </a:t>
            </a:r>
          </a:p>
          <a:p>
            <a:pPr>
              <a:buFont typeface="Wingdings" pitchFamily="2" charset="2"/>
              <a:buChar char="ü"/>
            </a:pPr>
            <a:r>
              <a:rPr lang="en-GB" dirty="0" smtClean="0">
                <a:solidFill>
                  <a:srgbClr val="000000"/>
                </a:solidFill>
              </a:rPr>
              <a:t>The budget exercise is based on estimation and is still be not exhaustive (few items not included).</a:t>
            </a:r>
          </a:p>
          <a:p>
            <a:pPr>
              <a:buFont typeface="Wingdings" pitchFamily="2" charset="2"/>
              <a:buChar char="ü"/>
            </a:pPr>
            <a:r>
              <a:rPr lang="en-GB" dirty="0" smtClean="0">
                <a:solidFill>
                  <a:srgbClr val="000000"/>
                </a:solidFill>
              </a:rPr>
              <a:t>There is no large over cost. </a:t>
            </a:r>
          </a:p>
          <a:p>
            <a:pPr>
              <a:buFont typeface="Wingdings" pitchFamily="2" charset="2"/>
              <a:buChar char="ü"/>
            </a:pPr>
            <a:r>
              <a:rPr lang="en-GB" dirty="0" smtClean="0">
                <a:solidFill>
                  <a:srgbClr val="000000"/>
                </a:solidFill>
              </a:rPr>
              <a:t>It does not include other activities or development required for the existing machine.</a:t>
            </a:r>
          </a:p>
          <a:p>
            <a:pPr>
              <a:buFont typeface="Wingdings" pitchFamily="2" charset="2"/>
              <a:buChar char="ü"/>
            </a:pPr>
            <a:endParaRPr lang="en-GB" dirty="0" smtClean="0">
              <a:solidFill>
                <a:srgbClr val="000000"/>
              </a:solidFill>
            </a:endParaRPr>
          </a:p>
          <a:p>
            <a:pPr>
              <a:buFont typeface="Wingdings" pitchFamily="2" charset="2"/>
              <a:buChar char="ü"/>
            </a:pPr>
            <a:r>
              <a:rPr lang="en-GB" dirty="0" smtClean="0">
                <a:solidFill>
                  <a:srgbClr val="000000"/>
                </a:solidFill>
              </a:rPr>
              <a:t>Should we add additional margin ?</a:t>
            </a:r>
            <a:endParaRPr lang="en-GB" dirty="0">
              <a:solidFill>
                <a:srgbClr val="000000"/>
              </a:solidFill>
            </a:endParaRPr>
          </a:p>
        </p:txBody>
      </p:sp>
      <p:sp>
        <p:nvSpPr>
          <p:cNvPr id="8" name="Rectangle 7"/>
          <p:cNvSpPr/>
          <p:nvPr/>
        </p:nvSpPr>
        <p:spPr>
          <a:xfrm>
            <a:off x="4445801" y="941082"/>
            <a:ext cx="3057312" cy="369332"/>
          </a:xfrm>
          <a:prstGeom prst="rect">
            <a:avLst/>
          </a:prstGeom>
          <a:solidFill>
            <a:schemeClr val="bg1"/>
          </a:solidFill>
          <a:ln>
            <a:solidFill>
              <a:schemeClr val="bg1"/>
            </a:solidFill>
          </a:ln>
        </p:spPr>
        <p:txBody>
          <a:bodyPr wrap="none">
            <a:spAutoFit/>
          </a:bodyPr>
          <a:lstStyle/>
          <a:p>
            <a:r>
              <a:rPr lang="en-GB" b="1" dirty="0" smtClean="0">
                <a:solidFill>
                  <a:srgbClr val="000000"/>
                </a:solidFill>
              </a:rPr>
              <a:t>"DRAFT Very Preliminary"</a:t>
            </a:r>
            <a:endParaRPr lang="en-GB" b="1" dirty="0">
              <a:solidFill>
                <a:srgbClr val="000000"/>
              </a:solidFill>
            </a:endParaRPr>
          </a:p>
        </p:txBody>
      </p:sp>
      <p:pic>
        <p:nvPicPr>
          <p:cNvPr id="142339" name="Picture 3"/>
          <p:cNvPicPr>
            <a:picLocks noChangeAspect="1" noChangeArrowheads="1"/>
          </p:cNvPicPr>
          <p:nvPr/>
        </p:nvPicPr>
        <p:blipFill>
          <a:blip r:embed="rId2"/>
          <a:srcRect/>
          <a:stretch>
            <a:fillRect/>
          </a:stretch>
        </p:blipFill>
        <p:spPr bwMode="auto">
          <a:xfrm>
            <a:off x="131015" y="690113"/>
            <a:ext cx="2914110" cy="5821568"/>
          </a:xfrm>
          <a:prstGeom prst="rect">
            <a:avLst/>
          </a:prstGeom>
          <a:solidFill>
            <a:schemeClr val="bg1"/>
          </a:solidFill>
          <a:ln w="9525">
            <a:noFill/>
            <a:miter lim="800000"/>
            <a:headEnd/>
            <a:tailEnd/>
          </a:ln>
          <a:effectLst/>
        </p:spPr>
      </p:pic>
      <p:pic>
        <p:nvPicPr>
          <p:cNvPr id="142341" name="Picture 5"/>
          <p:cNvPicPr>
            <a:picLocks noChangeAspect="1" noChangeArrowheads="1"/>
          </p:cNvPicPr>
          <p:nvPr/>
        </p:nvPicPr>
        <p:blipFill>
          <a:blip r:embed="rId3"/>
          <a:srcRect/>
          <a:stretch>
            <a:fillRect/>
          </a:stretch>
        </p:blipFill>
        <p:spPr bwMode="auto">
          <a:xfrm>
            <a:off x="3340039" y="1800315"/>
            <a:ext cx="5317885" cy="1469096"/>
          </a:xfrm>
          <a:prstGeom prst="rect">
            <a:avLst/>
          </a:prstGeom>
          <a:noFill/>
          <a:ln w="9525">
            <a:noFill/>
            <a:miter lim="800000"/>
            <a:headEnd/>
            <a:tailEnd/>
          </a:ln>
          <a:effectLst/>
        </p:spPr>
      </p:pic>
    </p:spTree>
    <p:extLst>
      <p:ext uri="{BB962C8B-B14F-4D97-AF65-F5344CB8AC3E}">
        <p14:creationId xmlns:p14="http://schemas.microsoft.com/office/powerpoint/2010/main" val="50515127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1"/>
          <p:cNvPicPr>
            <a:picLocks noChangeAspect="1" noChangeArrowheads="1"/>
          </p:cNvPicPr>
          <p:nvPr/>
        </p:nvPicPr>
        <p:blipFill>
          <a:blip r:embed="rId2"/>
          <a:srcRect/>
          <a:stretch>
            <a:fillRect/>
          </a:stretch>
        </p:blipFill>
        <p:spPr bwMode="auto">
          <a:xfrm>
            <a:off x="1403529" y="802256"/>
            <a:ext cx="6800191" cy="5567962"/>
          </a:xfrm>
          <a:prstGeom prst="rect">
            <a:avLst/>
          </a:prstGeom>
          <a:noFill/>
          <a:ln w="9525">
            <a:noFill/>
            <a:miter lim="800000"/>
            <a:headEnd/>
            <a:tailEnd/>
          </a:ln>
          <a:effectLst/>
        </p:spPr>
      </p:pic>
      <p:sp>
        <p:nvSpPr>
          <p:cNvPr id="2" name="Footer Placeholder 1"/>
          <p:cNvSpPr>
            <a:spLocks noGrp="1"/>
          </p:cNvSpPr>
          <p:nvPr>
            <p:ph type="ftr" sz="quarter" idx="11"/>
          </p:nvPr>
        </p:nvSpPr>
        <p:spPr/>
        <p:txBody>
          <a:bodyPr/>
          <a:lstStyle/>
          <a:p>
            <a:r>
              <a:rPr lang="en-GB" smtClean="0">
                <a:solidFill>
                  <a:srgbClr val="FFFFFF"/>
                </a:solidFill>
              </a:rPr>
              <a:t>ASD Activities meeting --    September 13th, 2012</a:t>
            </a:r>
            <a:endParaRPr lang="en-US" dirty="0" smtClean="0">
              <a:solidFill>
                <a:srgbClr val="FFFFFF"/>
              </a:solidFill>
            </a:endParaRPr>
          </a:p>
        </p:txBody>
      </p:sp>
      <p:sp>
        <p:nvSpPr>
          <p:cNvPr id="3" name="Slide Number Placeholder 2"/>
          <p:cNvSpPr>
            <a:spLocks noGrp="1"/>
          </p:cNvSpPr>
          <p:nvPr>
            <p:ph type="sldNum" sz="quarter" idx="12"/>
          </p:nvPr>
        </p:nvSpPr>
        <p:spPr/>
        <p:txBody>
          <a:bodyPr/>
          <a:lstStyle/>
          <a:p>
            <a:fld id="{D9633DB7-5647-3B4F-B5F9-80803605DE38}" type="slidenum">
              <a:rPr lang="en-US" smtClean="0">
                <a:solidFill>
                  <a:srgbClr val="FFFFFF"/>
                </a:solidFill>
              </a:rPr>
              <a:pPr/>
              <a:t>38</a:t>
            </a:fld>
            <a:endParaRPr lang="en-US">
              <a:solidFill>
                <a:srgbClr val="FFFFFF"/>
              </a:solidFill>
            </a:endParaRPr>
          </a:p>
        </p:txBody>
      </p:sp>
      <p:sp>
        <p:nvSpPr>
          <p:cNvPr id="6" name="TextBox 5"/>
          <p:cNvSpPr txBox="1"/>
          <p:nvPr/>
        </p:nvSpPr>
        <p:spPr>
          <a:xfrm>
            <a:off x="1400706" y="172728"/>
            <a:ext cx="5931764" cy="369332"/>
          </a:xfrm>
          <a:prstGeom prst="rect">
            <a:avLst/>
          </a:prstGeom>
          <a:noFill/>
        </p:spPr>
        <p:txBody>
          <a:bodyPr wrap="square" rtlCol="0">
            <a:spAutoFit/>
          </a:bodyPr>
          <a:lstStyle/>
          <a:p>
            <a:r>
              <a:rPr lang="en-GB" b="1" dirty="0" smtClean="0">
                <a:solidFill>
                  <a:srgbClr val="FFFFFF"/>
                </a:solidFill>
              </a:rPr>
              <a:t>New lattice project schedule and budget evaluation</a:t>
            </a:r>
            <a:endParaRPr lang="en-GB" b="1" dirty="0">
              <a:solidFill>
                <a:srgbClr val="FFFFFF"/>
              </a:solidFill>
            </a:endParaRPr>
          </a:p>
        </p:txBody>
      </p:sp>
      <p:sp>
        <p:nvSpPr>
          <p:cNvPr id="7" name="Rectangle 6"/>
          <p:cNvSpPr/>
          <p:nvPr/>
        </p:nvSpPr>
        <p:spPr>
          <a:xfrm>
            <a:off x="2366834" y="1113610"/>
            <a:ext cx="3057312" cy="369332"/>
          </a:xfrm>
          <a:prstGeom prst="rect">
            <a:avLst/>
          </a:prstGeom>
          <a:solidFill>
            <a:schemeClr val="bg1"/>
          </a:solidFill>
          <a:ln>
            <a:solidFill>
              <a:schemeClr val="bg1"/>
            </a:solidFill>
          </a:ln>
        </p:spPr>
        <p:txBody>
          <a:bodyPr wrap="none">
            <a:spAutoFit/>
          </a:bodyPr>
          <a:lstStyle/>
          <a:p>
            <a:r>
              <a:rPr lang="en-GB" b="1" dirty="0" smtClean="0">
                <a:solidFill>
                  <a:srgbClr val="000000"/>
                </a:solidFill>
              </a:rPr>
              <a:t>"DRAFT Very Preliminary"</a:t>
            </a:r>
            <a:endParaRPr lang="en-GB" b="1" dirty="0">
              <a:solidFill>
                <a:srgbClr val="000000"/>
              </a:solidFill>
            </a:endParaRPr>
          </a:p>
        </p:txBody>
      </p:sp>
    </p:spTree>
    <p:extLst>
      <p:ext uri="{BB962C8B-B14F-4D97-AF65-F5344CB8AC3E}">
        <p14:creationId xmlns:p14="http://schemas.microsoft.com/office/powerpoint/2010/main" val="248193508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solidFill>
                  <a:srgbClr val="FFFFFF"/>
                </a:solidFill>
              </a:rPr>
              <a:t>ASD Activities meeting --    September 13th, 2012</a:t>
            </a:r>
            <a:endParaRPr lang="en-US" dirty="0" smtClean="0">
              <a:solidFill>
                <a:srgbClr val="FFFFFF"/>
              </a:solidFill>
            </a:endParaRPr>
          </a:p>
        </p:txBody>
      </p:sp>
      <p:sp>
        <p:nvSpPr>
          <p:cNvPr id="3" name="Slide Number Placeholder 2"/>
          <p:cNvSpPr>
            <a:spLocks noGrp="1"/>
          </p:cNvSpPr>
          <p:nvPr>
            <p:ph type="sldNum" sz="quarter" idx="12"/>
          </p:nvPr>
        </p:nvSpPr>
        <p:spPr/>
        <p:txBody>
          <a:bodyPr/>
          <a:lstStyle/>
          <a:p>
            <a:fld id="{D9633DB7-5647-3B4F-B5F9-80803605DE38}" type="slidenum">
              <a:rPr lang="en-US" smtClean="0">
                <a:solidFill>
                  <a:srgbClr val="FFFFFF"/>
                </a:solidFill>
              </a:rPr>
              <a:pPr/>
              <a:t>39</a:t>
            </a:fld>
            <a:endParaRPr lang="en-US">
              <a:solidFill>
                <a:srgbClr val="FFFFFF"/>
              </a:solidFill>
            </a:endParaRPr>
          </a:p>
        </p:txBody>
      </p:sp>
      <p:pic>
        <p:nvPicPr>
          <p:cNvPr id="144386" name="Picture 2"/>
          <p:cNvPicPr>
            <a:picLocks noChangeAspect="1" noChangeArrowheads="1"/>
          </p:cNvPicPr>
          <p:nvPr/>
        </p:nvPicPr>
        <p:blipFill>
          <a:blip r:embed="rId2" cstate="print"/>
          <a:srcRect/>
          <a:stretch>
            <a:fillRect/>
          </a:stretch>
        </p:blipFill>
        <p:spPr bwMode="auto">
          <a:xfrm>
            <a:off x="77634" y="749779"/>
            <a:ext cx="9003472" cy="4745248"/>
          </a:xfrm>
          <a:prstGeom prst="rect">
            <a:avLst/>
          </a:prstGeom>
          <a:noFill/>
          <a:ln w="9525">
            <a:noFill/>
            <a:miter lim="800000"/>
            <a:headEnd/>
            <a:tailEnd/>
          </a:ln>
        </p:spPr>
      </p:pic>
      <p:sp>
        <p:nvSpPr>
          <p:cNvPr id="5" name="TextBox 4"/>
          <p:cNvSpPr txBox="1"/>
          <p:nvPr/>
        </p:nvSpPr>
        <p:spPr>
          <a:xfrm>
            <a:off x="1400706" y="172728"/>
            <a:ext cx="5931764" cy="369332"/>
          </a:xfrm>
          <a:prstGeom prst="rect">
            <a:avLst/>
          </a:prstGeom>
          <a:noFill/>
        </p:spPr>
        <p:txBody>
          <a:bodyPr wrap="square" rtlCol="0">
            <a:spAutoFit/>
          </a:bodyPr>
          <a:lstStyle/>
          <a:p>
            <a:r>
              <a:rPr lang="en-GB" b="1" dirty="0" smtClean="0">
                <a:solidFill>
                  <a:srgbClr val="FFFFFF"/>
                </a:solidFill>
              </a:rPr>
              <a:t>New lattice project schedule and budget evaluation</a:t>
            </a:r>
            <a:endParaRPr lang="en-GB" b="1" dirty="0">
              <a:solidFill>
                <a:srgbClr val="FFFFFF"/>
              </a:solidFill>
            </a:endParaRPr>
          </a:p>
        </p:txBody>
      </p:sp>
      <p:sp>
        <p:nvSpPr>
          <p:cNvPr id="12" name="Rectangle 11">
            <a:hlinkClick r:id="rId3"/>
          </p:cNvPr>
          <p:cNvSpPr/>
          <p:nvPr/>
        </p:nvSpPr>
        <p:spPr>
          <a:xfrm>
            <a:off x="7875916" y="6098875"/>
            <a:ext cx="888521" cy="2674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latin typeface="Arial"/>
              <a:ea typeface="ＭＳ Ｐゴシック"/>
            </a:endParaRPr>
          </a:p>
        </p:txBody>
      </p:sp>
      <p:sp>
        <p:nvSpPr>
          <p:cNvPr id="13" name="TextBox 12"/>
          <p:cNvSpPr txBox="1"/>
          <p:nvPr/>
        </p:nvSpPr>
        <p:spPr>
          <a:xfrm>
            <a:off x="7668884" y="5874588"/>
            <a:ext cx="1475116" cy="261610"/>
          </a:xfrm>
          <a:prstGeom prst="rect">
            <a:avLst/>
          </a:prstGeom>
          <a:noFill/>
        </p:spPr>
        <p:txBody>
          <a:bodyPr wrap="square" rtlCol="0">
            <a:spAutoFit/>
          </a:bodyPr>
          <a:lstStyle/>
          <a:p>
            <a:r>
              <a:rPr lang="en-GB" sz="1050" i="1" dirty="0" smtClean="0">
                <a:solidFill>
                  <a:srgbClr val="000000"/>
                </a:solidFill>
              </a:rPr>
              <a:t>ECAPS Planning</a:t>
            </a:r>
            <a:endParaRPr lang="en-GB" sz="1050" i="1" dirty="0">
              <a:solidFill>
                <a:srgbClr val="000000"/>
              </a:solidFill>
            </a:endParaRPr>
          </a:p>
        </p:txBody>
      </p:sp>
      <p:sp>
        <p:nvSpPr>
          <p:cNvPr id="14" name="Rectangle 13"/>
          <p:cNvSpPr/>
          <p:nvPr/>
        </p:nvSpPr>
        <p:spPr>
          <a:xfrm>
            <a:off x="1564578" y="5866765"/>
            <a:ext cx="3057312" cy="369332"/>
          </a:xfrm>
          <a:prstGeom prst="rect">
            <a:avLst/>
          </a:prstGeom>
          <a:solidFill>
            <a:schemeClr val="bg1"/>
          </a:solidFill>
          <a:ln>
            <a:solidFill>
              <a:schemeClr val="bg1"/>
            </a:solidFill>
          </a:ln>
        </p:spPr>
        <p:txBody>
          <a:bodyPr wrap="none">
            <a:spAutoFit/>
          </a:bodyPr>
          <a:lstStyle/>
          <a:p>
            <a:r>
              <a:rPr lang="en-GB" b="1" dirty="0" smtClean="0">
                <a:solidFill>
                  <a:srgbClr val="000000"/>
                </a:solidFill>
              </a:rPr>
              <a:t>"DRAFT Very Preliminary"</a:t>
            </a:r>
            <a:endParaRPr lang="en-GB" b="1" dirty="0">
              <a:solidFill>
                <a:srgbClr val="000000"/>
              </a:solidFill>
            </a:endParaRPr>
          </a:p>
        </p:txBody>
      </p:sp>
    </p:spTree>
    <p:extLst>
      <p:ext uri="{BB962C8B-B14F-4D97-AF65-F5344CB8AC3E}">
        <p14:creationId xmlns:p14="http://schemas.microsoft.com/office/powerpoint/2010/main" val="25116700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000" y="0"/>
            <a:ext cx="6300000" cy="613426"/>
          </a:xfrm>
        </p:spPr>
        <p:txBody>
          <a:bodyPr/>
          <a:lstStyle/>
          <a:p>
            <a:pPr algn="ctr"/>
            <a:r>
              <a:rPr lang="en-US" b="0" dirty="0" smtClean="0"/>
              <a:t>Accelerator Upgrade Phase 1</a:t>
            </a:r>
            <a:endParaRPr lang="en-US" b="0" dirty="0"/>
          </a:p>
        </p:txBody>
      </p:sp>
      <p:sp>
        <p:nvSpPr>
          <p:cNvPr id="3" name="Content Placeholder 2"/>
          <p:cNvSpPr>
            <a:spLocks noGrp="1"/>
          </p:cNvSpPr>
          <p:nvPr>
            <p:ph idx="1"/>
          </p:nvPr>
        </p:nvSpPr>
        <p:spPr>
          <a:xfrm>
            <a:off x="357617" y="831573"/>
            <a:ext cx="8229600" cy="5359410"/>
          </a:xfrm>
        </p:spPr>
        <p:txBody>
          <a:bodyPr/>
          <a:lstStyle/>
          <a:p>
            <a:r>
              <a:rPr lang="en-US" sz="2000" dirty="0" smtClean="0"/>
              <a:t>Upgrade of BPM electronics</a:t>
            </a:r>
          </a:p>
          <a:p>
            <a:pPr lvl="1"/>
            <a:r>
              <a:rPr lang="en-US" sz="1800" dirty="0" smtClean="0"/>
              <a:t>Improvement of the beam position stability</a:t>
            </a:r>
          </a:p>
          <a:p>
            <a:pPr lvl="1"/>
            <a:r>
              <a:rPr lang="en-US" sz="1800" dirty="0" smtClean="0"/>
              <a:t>Coupling reduction</a:t>
            </a:r>
          </a:p>
          <a:p>
            <a:r>
              <a:rPr lang="en-US" sz="2000" dirty="0" smtClean="0"/>
              <a:t>6 m long straight sections</a:t>
            </a:r>
          </a:p>
          <a:p>
            <a:pPr lvl="1"/>
            <a:r>
              <a:rPr lang="en-US" sz="1800" dirty="0" smtClean="0"/>
              <a:t>No change in magnet lattice</a:t>
            </a:r>
          </a:p>
          <a:p>
            <a:pPr lvl="1"/>
            <a:r>
              <a:rPr lang="en-US" sz="1800" dirty="0" smtClean="0"/>
              <a:t>Canted </a:t>
            </a:r>
            <a:r>
              <a:rPr lang="en-US" sz="1800" dirty="0" err="1" smtClean="0"/>
              <a:t>undulators</a:t>
            </a:r>
            <a:endParaRPr lang="en-US" sz="1800" dirty="0" smtClean="0"/>
          </a:p>
          <a:p>
            <a:r>
              <a:rPr lang="en-US" sz="2000" dirty="0" smtClean="0"/>
              <a:t>7 m straight sections</a:t>
            </a:r>
          </a:p>
          <a:p>
            <a:pPr lvl="1"/>
            <a:r>
              <a:rPr lang="en-US" sz="1800" dirty="0" smtClean="0"/>
              <a:t>Lattice symmetry breaking</a:t>
            </a:r>
          </a:p>
          <a:p>
            <a:pPr lvl="1"/>
            <a:r>
              <a:rPr lang="en-US" sz="1800" dirty="0" smtClean="0"/>
              <a:t>New magnets necessary</a:t>
            </a:r>
          </a:p>
          <a:p>
            <a:r>
              <a:rPr lang="en-US" sz="2000" dirty="0"/>
              <a:t>Cryogenic in-vacuum </a:t>
            </a:r>
            <a:r>
              <a:rPr lang="en-US" sz="2000" dirty="0" err="1" smtClean="0"/>
              <a:t>undulators</a:t>
            </a:r>
            <a:r>
              <a:rPr lang="en-US" sz="2000" dirty="0" smtClean="0"/>
              <a:t> </a:t>
            </a:r>
            <a:r>
              <a:rPr lang="en-US" sz="1400" i="1" dirty="0" smtClean="0"/>
              <a:t>(see </a:t>
            </a:r>
            <a:r>
              <a:rPr lang="en-US" sz="1400" i="1" dirty="0" err="1" smtClean="0"/>
              <a:t>Chavanne</a:t>
            </a:r>
            <a:r>
              <a:rPr lang="en-US" sz="1400" i="1" dirty="0" smtClean="0"/>
              <a:t> talk)</a:t>
            </a:r>
            <a:endParaRPr lang="en-US" sz="2000" i="1" dirty="0"/>
          </a:p>
          <a:p>
            <a:r>
              <a:rPr lang="en-US" sz="2000" dirty="0"/>
              <a:t>Diagnostics developments</a:t>
            </a:r>
          </a:p>
          <a:p>
            <a:r>
              <a:rPr lang="en-US" sz="2000" dirty="0" smtClean="0"/>
              <a:t>New RF Transmitters</a:t>
            </a:r>
          </a:p>
          <a:p>
            <a:r>
              <a:rPr lang="en-US" sz="2000" dirty="0" smtClean="0"/>
              <a:t>New RF Cavities</a:t>
            </a:r>
          </a:p>
        </p:txBody>
      </p:sp>
      <p:sp>
        <p:nvSpPr>
          <p:cNvPr id="6" name="Slide Number Placeholder 5"/>
          <p:cNvSpPr>
            <a:spLocks noGrp="1"/>
          </p:cNvSpPr>
          <p:nvPr>
            <p:ph type="sldNum" sz="quarter" idx="12"/>
          </p:nvPr>
        </p:nvSpPr>
        <p:spPr/>
        <p:txBody>
          <a:bodyPr/>
          <a:lstStyle/>
          <a:p>
            <a:fld id="{C26135FD-2573-A941-B75F-912DDDDE1BE6}" type="slidenum">
              <a:rPr lang="en-US" smtClean="0"/>
              <a:pPr/>
              <a:t>4</a:t>
            </a:fld>
            <a:endParaRPr lang="en-US"/>
          </a:p>
        </p:txBody>
      </p:sp>
      <p:sp>
        <p:nvSpPr>
          <p:cNvPr id="7" name="Footer Placeholder 1"/>
          <p:cNvSpPr>
            <a:spLocks noGrp="1"/>
          </p:cNvSpPr>
          <p:nvPr>
            <p:ph type="ftr" sz="quarter" idx="11"/>
          </p:nvPr>
        </p:nvSpPr>
        <p:spPr>
          <a:xfrm>
            <a:off x="3264495" y="6648628"/>
            <a:ext cx="5093292" cy="209372"/>
          </a:xfrm>
        </p:spPr>
        <p:txBody>
          <a:bodyPr/>
          <a:lstStyle/>
          <a:p>
            <a:r>
              <a:rPr lang="en-GB" dirty="0" smtClean="0"/>
              <a:t>Upgrade and Performance of the ESRF -  </a:t>
            </a:r>
            <a:r>
              <a:rPr lang="en-GB" dirty="0" err="1" smtClean="0"/>
              <a:t>Revol</a:t>
            </a:r>
            <a:r>
              <a:rPr lang="en-GB" dirty="0" smtClean="0"/>
              <a:t> JL,  July 10th, 2012</a:t>
            </a:r>
            <a:endParaRPr lang="en-US" dirty="0" smtClean="0"/>
          </a:p>
        </p:txBody>
      </p:sp>
      <p:pic>
        <p:nvPicPr>
          <p:cNvPr id="8" name="Picture 7"/>
          <p:cNvPicPr>
            <a:picLocks noChangeAspect="1" noChangeArrowheads="1"/>
          </p:cNvPicPr>
          <p:nvPr/>
        </p:nvPicPr>
        <p:blipFill>
          <a:blip r:embed="rId3"/>
          <a:srcRect/>
          <a:stretch>
            <a:fillRect/>
          </a:stretch>
        </p:blipFill>
        <p:spPr bwMode="auto">
          <a:xfrm>
            <a:off x="6030520" y="778598"/>
            <a:ext cx="2823769" cy="2010546"/>
          </a:xfrm>
          <a:prstGeom prst="rect">
            <a:avLst/>
          </a:prstGeom>
          <a:noFill/>
          <a:ln w="9525" algn="ctr">
            <a:noFill/>
            <a:miter lim="800000"/>
            <a:headEnd/>
            <a:tailEnd/>
          </a:ln>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8958" y="5034845"/>
            <a:ext cx="5477348" cy="142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cob\Documents\WORKSHOPS\ESLS\2011\DSC_0152 Resized.jpg"/>
          <p:cNvPicPr>
            <a:picLocks noChangeAspect="1" noChangeArrowheads="1"/>
          </p:cNvPicPr>
          <p:nvPr/>
        </p:nvPicPr>
        <p:blipFill>
          <a:blip r:embed="rId5"/>
          <a:srcRect/>
          <a:stretch>
            <a:fillRect/>
          </a:stretch>
        </p:blipFill>
        <p:spPr bwMode="auto">
          <a:xfrm>
            <a:off x="6240913" y="2849005"/>
            <a:ext cx="2365862" cy="1892922"/>
          </a:xfrm>
          <a:prstGeom prst="rect">
            <a:avLst/>
          </a:prstGeom>
          <a:noFill/>
          <a:ln w="9525">
            <a:noFill/>
            <a:miter lim="800000"/>
            <a:headEnd/>
            <a:tailEnd/>
          </a:ln>
        </p:spPr>
      </p:pic>
    </p:spTree>
    <p:extLst>
      <p:ext uri="{BB962C8B-B14F-4D97-AF65-F5344CB8AC3E}">
        <p14:creationId xmlns:p14="http://schemas.microsoft.com/office/powerpoint/2010/main" val="58173776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Content Placeholder 4" descr="ESRF_bluesilver_201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itle 7"/>
          <p:cNvSpPr>
            <a:spLocks noGrp="1"/>
          </p:cNvSpPr>
          <p:nvPr>
            <p:ph type="title"/>
          </p:nvPr>
        </p:nvSpPr>
        <p:spPr>
          <a:xfrm>
            <a:off x="107950" y="549275"/>
            <a:ext cx="8928100" cy="5759450"/>
          </a:xfrm>
        </p:spPr>
        <p:txBody>
          <a:bodyPr rtlCol="0" anchor="t">
            <a:normAutofit fontScale="90000"/>
          </a:bodyPr>
          <a:lstStyle/>
          <a:p>
            <a:pPr algn="l" fontAlgn="auto">
              <a:spcAft>
                <a:spcPts val="0"/>
              </a:spcAft>
              <a:defRPr/>
            </a:pPr>
            <a:r>
              <a:rPr lang="en-US" sz="2800" b="1" dirty="0" smtClean="0">
                <a:solidFill>
                  <a:srgbClr val="336600"/>
                </a:solidFill>
              </a:rPr>
              <a:t>                          Short and Mid Term path</a:t>
            </a:r>
            <a:r>
              <a:rPr lang="en-US" sz="2000" b="1" dirty="0" smtClean="0"/>
              <a:t/>
            </a:r>
            <a:br>
              <a:rPr lang="en-US" sz="2000" b="1" dirty="0" smtClean="0"/>
            </a:br>
            <a:r>
              <a:rPr lang="en-GB" sz="2000" dirty="0" smtClean="0"/>
              <a:t/>
            </a:r>
            <a:br>
              <a:rPr lang="en-GB" sz="2000" dirty="0" smtClean="0"/>
            </a:br>
            <a:r>
              <a:rPr lang="en-US" sz="2000" dirty="0" smtClean="0"/>
              <a:t>     The ASD has been working very hard in all the machine subsystems in order to improve the performances and reliability of the source.</a:t>
            </a:r>
            <a:br>
              <a:rPr lang="en-US" sz="2000" dirty="0" smtClean="0"/>
            </a:br>
            <a:r>
              <a:rPr lang="en-US" sz="2000" dirty="0" smtClean="0"/>
              <a:t>     There are a lot of tasks planned for the next few years that, together with what already done will virtually complete most of the </a:t>
            </a:r>
            <a:r>
              <a:rPr lang="en-US" sz="2000" dirty="0" err="1" smtClean="0"/>
              <a:t>envised</a:t>
            </a:r>
            <a:r>
              <a:rPr lang="en-US" sz="2000" dirty="0" smtClean="0"/>
              <a:t>  “Phase-I” upgrades.</a:t>
            </a:r>
            <a:br>
              <a:rPr lang="en-US" sz="2000" dirty="0" smtClean="0"/>
            </a:br>
            <a:r>
              <a:rPr lang="en-US" sz="2000" dirty="0" smtClean="0"/>
              <a:t>     In order to define a mid term strategy we must consider that a big extend of what has been done so far for Phase-I and the remaining activities are synergic and/or essential for a more radical upgrade of the SR. In particular, the much more demanding SR parameters do require:</a:t>
            </a:r>
            <a:br>
              <a:rPr lang="en-US" sz="2000" dirty="0" smtClean="0"/>
            </a:br>
            <a:r>
              <a:rPr lang="en-US" sz="2000" dirty="0" smtClean="0"/>
              <a:t/>
            </a:r>
            <a:br>
              <a:rPr lang="en-US" sz="2000" dirty="0" smtClean="0"/>
            </a:br>
            <a:r>
              <a:rPr lang="en-US" sz="2000" dirty="0" smtClean="0"/>
              <a:t>  - High level of control/diagnostic/stabilization (e.g.: </a:t>
            </a:r>
            <a:r>
              <a:rPr lang="en-US" sz="2000" dirty="0" err="1" smtClean="0"/>
              <a:t>Libera</a:t>
            </a:r>
            <a:r>
              <a:rPr lang="en-US" sz="2000" dirty="0" smtClean="0"/>
              <a:t>-BPMs, FOC etc)</a:t>
            </a:r>
            <a:br>
              <a:rPr lang="en-US" sz="2000" dirty="0" smtClean="0"/>
            </a:br>
            <a:r>
              <a:rPr lang="en-US" sz="2000" dirty="0" smtClean="0"/>
              <a:t>  - HOM-damped RF-Cavities (to allow operation with shorter bunches: 5-10ps)</a:t>
            </a:r>
            <a:br>
              <a:rPr lang="en-US" sz="2000" dirty="0" smtClean="0"/>
            </a:br>
            <a:r>
              <a:rPr lang="en-US" sz="2000" dirty="0" smtClean="0"/>
              <a:t>  - TOP-UP (even with the same Dynamic-Aperture of the present ring Tau&lt;2-5hrs)</a:t>
            </a:r>
            <a:br>
              <a:rPr lang="en-US" sz="2000" dirty="0" smtClean="0"/>
            </a:br>
            <a:r>
              <a:rPr lang="en-US" sz="2000" dirty="0" smtClean="0"/>
              <a:t>  - Improved reliability</a:t>
            </a:r>
            <a:br>
              <a:rPr lang="en-US" sz="2000" dirty="0" smtClean="0"/>
            </a:br>
            <a:r>
              <a:rPr lang="en-US" sz="2000" dirty="0" smtClean="0"/>
              <a:t>  - Smaller Gap/shorter period </a:t>
            </a:r>
            <a:r>
              <a:rPr lang="en-US" sz="2000" dirty="0" err="1" smtClean="0"/>
              <a:t>Undulators</a:t>
            </a:r>
            <a:r>
              <a:rPr lang="en-US" sz="2000" dirty="0" smtClean="0"/>
              <a:t> (to take full advantage of the increased vertical stay-clear</a:t>
            </a:r>
            <a:br>
              <a:rPr lang="en-US" sz="2000" dirty="0" smtClean="0"/>
            </a:br>
            <a:r>
              <a:rPr lang="en-GB" sz="2000" dirty="0" smtClean="0"/>
              <a:t>  - ...</a:t>
            </a:r>
            <a:br>
              <a:rPr lang="en-GB" sz="2000" dirty="0" smtClean="0"/>
            </a:br>
            <a:endParaRPr lang="en-GB" sz="2000" b="1" dirty="0"/>
          </a:p>
        </p:txBody>
      </p:sp>
      <p:sp>
        <p:nvSpPr>
          <p:cNvPr id="147460" name="Slide Number Placeholder 5"/>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91180E54-168E-4263-8F16-97C6AEF66955}" type="slidenum">
              <a:rPr lang="en-GB">
                <a:solidFill>
                  <a:srgbClr val="FFFFFF"/>
                </a:solidFill>
              </a:rPr>
              <a:pPr/>
              <a:t>40</a:t>
            </a:fld>
            <a:endParaRPr lang="en-GB">
              <a:solidFill>
                <a:srgbClr val="FFFFFF"/>
              </a:solidFill>
            </a:endParaRPr>
          </a:p>
        </p:txBody>
      </p:sp>
    </p:spTree>
    <p:extLst>
      <p:ext uri="{BB962C8B-B14F-4D97-AF65-F5344CB8AC3E}">
        <p14:creationId xmlns:p14="http://schemas.microsoft.com/office/powerpoint/2010/main" val="185165643"/>
      </p:ext>
    </p:extLst>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Content Placeholder 4" descr="ESRF_bluesilver_201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8483" name="Title 7"/>
          <p:cNvSpPr>
            <a:spLocks noGrp="1"/>
          </p:cNvSpPr>
          <p:nvPr>
            <p:ph type="title"/>
          </p:nvPr>
        </p:nvSpPr>
        <p:spPr>
          <a:xfrm>
            <a:off x="107950" y="549275"/>
            <a:ext cx="8928100" cy="5759450"/>
          </a:xfrm>
        </p:spPr>
        <p:txBody>
          <a:bodyPr anchor="t"/>
          <a:lstStyle/>
          <a:p>
            <a:pPr algn="l"/>
            <a:r>
              <a:rPr lang="en-US" sz="2800" b="1" smtClean="0">
                <a:solidFill>
                  <a:srgbClr val="336600"/>
                </a:solidFill>
              </a:rPr>
              <a:t>                        Short and Mid Term path</a:t>
            </a:r>
            <a:r>
              <a:rPr lang="en-US" sz="2000" b="1" smtClean="0"/>
              <a:t/>
            </a:r>
            <a:br>
              <a:rPr lang="en-US" sz="2000" b="1" smtClean="0"/>
            </a:br>
            <a:r>
              <a:rPr lang="en-GB" sz="2000" smtClean="0"/>
              <a:t/>
            </a:r>
            <a:br>
              <a:rPr lang="en-GB" sz="2000" smtClean="0"/>
            </a:br>
            <a:r>
              <a:rPr lang="en-GB" sz="2000" smtClean="0"/>
              <a:t>   </a:t>
            </a:r>
            <a:r>
              <a:rPr lang="en-US" sz="2000" smtClean="0">
                <a:solidFill>
                  <a:srgbClr val="FF0000"/>
                </a:solidFill>
              </a:rPr>
              <a:t>In the next 2-4 years we will continue all the already foreseen activities.</a:t>
            </a:r>
            <a:br>
              <a:rPr lang="en-US" sz="2000" smtClean="0">
                <a:solidFill>
                  <a:srgbClr val="FF0000"/>
                </a:solidFill>
              </a:rPr>
            </a:br>
            <a:r>
              <a:rPr lang="en-US" sz="2000" smtClean="0"/>
              <a:t/>
            </a:r>
            <a:br>
              <a:rPr lang="en-US" sz="2000" smtClean="0"/>
            </a:br>
            <a:r>
              <a:rPr lang="en-US" sz="2000" smtClean="0"/>
              <a:t>   In particular:</a:t>
            </a:r>
            <a:br>
              <a:rPr lang="en-US" sz="2000" smtClean="0"/>
            </a:br>
            <a:r>
              <a:rPr lang="en-US" sz="2000" smtClean="0"/>
              <a:t/>
            </a:r>
            <a:br>
              <a:rPr lang="en-US" sz="2000" smtClean="0"/>
            </a:br>
            <a:r>
              <a:rPr lang="en-US" sz="2000" smtClean="0"/>
              <a:t>    - TopUp</a:t>
            </a:r>
            <a:br>
              <a:rPr lang="en-US" sz="2000" smtClean="0"/>
            </a:br>
            <a:r>
              <a:rPr lang="en-US" sz="2000" smtClean="0"/>
              <a:t>    - HOM-Damped Cavities</a:t>
            </a:r>
            <a:br>
              <a:rPr lang="en-US" sz="2000" smtClean="0"/>
            </a:br>
            <a:r>
              <a:rPr lang="en-US" sz="2000" smtClean="0"/>
              <a:t>    - 7m/Low-Beta Section</a:t>
            </a:r>
            <a:br>
              <a:rPr lang="en-US" sz="2000" smtClean="0"/>
            </a:br>
            <a:r>
              <a:rPr lang="en-US" sz="2000" smtClean="0"/>
              <a:t/>
            </a:r>
            <a:br>
              <a:rPr lang="en-US" sz="2000" smtClean="0"/>
            </a:br>
            <a:r>
              <a:rPr lang="en-US" sz="2000" smtClean="0"/>
              <a:t>    are an essential part of the ESRF upgrade path and of any possible SR Lattice Upgrade.</a:t>
            </a:r>
            <a:br>
              <a:rPr lang="en-US" sz="2000" smtClean="0"/>
            </a:br>
            <a:r>
              <a:rPr lang="en-US" sz="2000" smtClean="0"/>
              <a:t/>
            </a:r>
            <a:br>
              <a:rPr lang="en-US" sz="2000" smtClean="0"/>
            </a:br>
            <a:r>
              <a:rPr lang="en-US" sz="2000" smtClean="0"/>
              <a:t>   The amount of effort/FTEs/Budget to be dedicated to a New Lattice Design and related R&amp;D, remains to be defined. Anyway the ESRF-Divisions/Groups have enough resources to progress on the studies, without impacting the present activities, at least up to a white-paper stage (by end of 2012).</a:t>
            </a:r>
            <a:endParaRPr lang="en-GB" sz="2000" b="1" smtClean="0"/>
          </a:p>
        </p:txBody>
      </p:sp>
      <p:sp>
        <p:nvSpPr>
          <p:cNvPr id="148484" name="Slide Number Placeholder 5"/>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181B3618-4DEA-4E19-BEA5-9097B4C149C0}" type="slidenum">
              <a:rPr lang="en-GB">
                <a:solidFill>
                  <a:srgbClr val="FFFFFF"/>
                </a:solidFill>
              </a:rPr>
              <a:pPr/>
              <a:t>41</a:t>
            </a:fld>
            <a:endParaRPr lang="en-GB">
              <a:solidFill>
                <a:srgbClr val="FFFFFF"/>
              </a:solidFill>
            </a:endParaRPr>
          </a:p>
        </p:txBody>
      </p:sp>
    </p:spTree>
    <p:extLst>
      <p:ext uri="{BB962C8B-B14F-4D97-AF65-F5344CB8AC3E}">
        <p14:creationId xmlns:p14="http://schemas.microsoft.com/office/powerpoint/2010/main" val="1965741367"/>
      </p:ext>
    </p:extLst>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633DB7-5647-3B4F-B5F9-80803605DE38}" type="slidenum">
              <a:rPr lang="en-US" smtClean="0"/>
              <a:pPr/>
              <a:t>42</a:t>
            </a:fld>
            <a:endParaRPr lang="en-US"/>
          </a:p>
        </p:txBody>
      </p:sp>
      <p:sp>
        <p:nvSpPr>
          <p:cNvPr id="4" name="Text Box 5"/>
          <p:cNvSpPr txBox="1">
            <a:spLocks noChangeArrowheads="1"/>
          </p:cNvSpPr>
          <p:nvPr/>
        </p:nvSpPr>
        <p:spPr bwMode="auto">
          <a:xfrm>
            <a:off x="484681" y="5347631"/>
            <a:ext cx="4538663" cy="830997"/>
          </a:xfrm>
          <a:prstGeom prst="rect">
            <a:avLst/>
          </a:prstGeom>
          <a:noFill/>
          <a:ln w="9525" algn="ctr">
            <a:noFill/>
            <a:miter lim="800000"/>
            <a:headEnd/>
            <a:tailEnd/>
          </a:ln>
          <a:effectLst/>
        </p:spPr>
        <p:txBody>
          <a:bodyPr>
            <a:spAutoFit/>
          </a:bodyPr>
          <a:lstStyle/>
          <a:p>
            <a:pPr>
              <a:spcBef>
                <a:spcPct val="50000"/>
              </a:spcBef>
            </a:pPr>
            <a:r>
              <a:rPr lang="en-GB" sz="2400" b="1" dirty="0">
                <a:solidFill>
                  <a:schemeClr val="accent6"/>
                </a:solidFill>
              </a:rPr>
              <a:t>MANY thanks </a:t>
            </a:r>
            <a:br>
              <a:rPr lang="en-GB" sz="2400" b="1" dirty="0">
                <a:solidFill>
                  <a:schemeClr val="accent6"/>
                </a:solidFill>
              </a:rPr>
            </a:br>
            <a:r>
              <a:rPr lang="en-GB" sz="2400" b="1" dirty="0">
                <a:solidFill>
                  <a:schemeClr val="accent6"/>
                </a:solidFill>
              </a:rPr>
              <a:t>for your attention</a:t>
            </a:r>
          </a:p>
        </p:txBody>
      </p:sp>
      <p:pic>
        <p:nvPicPr>
          <p:cNvPr id="6" name="Picture 22"/>
          <p:cNvPicPr>
            <a:picLocks noChangeAspect="1" noChangeArrowheads="1"/>
          </p:cNvPicPr>
          <p:nvPr/>
        </p:nvPicPr>
        <p:blipFill>
          <a:blip r:embed="rId2"/>
          <a:srcRect/>
          <a:stretch>
            <a:fillRect/>
          </a:stretch>
        </p:blipFill>
        <p:spPr bwMode="auto">
          <a:xfrm>
            <a:off x="3811091" y="3134949"/>
            <a:ext cx="4720658" cy="3089208"/>
          </a:xfrm>
          <a:prstGeom prst="rect">
            <a:avLst/>
          </a:prstGeom>
          <a:noFill/>
          <a:ln w="9525" algn="ctr">
            <a:noFill/>
            <a:miter lim="800000"/>
            <a:headEnd/>
            <a:tailEnd/>
          </a:ln>
        </p:spPr>
      </p:pic>
      <p:pic>
        <p:nvPicPr>
          <p:cNvPr id="7" name="Picture 2" descr="http://www.esrf.fr/AboutUs/Upgrade/belledonne-2012_05_24.jpg"/>
          <p:cNvPicPr>
            <a:picLocks noChangeAspect="1" noChangeArrowheads="1"/>
          </p:cNvPicPr>
          <p:nvPr/>
        </p:nvPicPr>
        <p:blipFill>
          <a:blip r:embed="rId3"/>
          <a:srcRect t="14484"/>
          <a:stretch>
            <a:fillRect/>
          </a:stretch>
        </p:blipFill>
        <p:spPr bwMode="auto">
          <a:xfrm>
            <a:off x="370261" y="933449"/>
            <a:ext cx="6563276" cy="1925852"/>
          </a:xfrm>
          <a:prstGeom prst="rect">
            <a:avLst/>
          </a:prstGeom>
          <a:noFill/>
        </p:spPr>
      </p:pic>
      <p:sp>
        <p:nvSpPr>
          <p:cNvPr id="8" name="TextBox 7"/>
          <p:cNvSpPr txBox="1"/>
          <p:nvPr/>
        </p:nvSpPr>
        <p:spPr>
          <a:xfrm>
            <a:off x="1379043" y="1156661"/>
            <a:ext cx="4688732" cy="369332"/>
          </a:xfrm>
          <a:prstGeom prst="rect">
            <a:avLst/>
          </a:prstGeom>
          <a:noFill/>
        </p:spPr>
        <p:txBody>
          <a:bodyPr wrap="square" rtlCol="0">
            <a:spAutoFit/>
          </a:bodyPr>
          <a:lstStyle/>
          <a:p>
            <a:r>
              <a:rPr lang="en-GB" b="1" i="1" dirty="0" smtClean="0"/>
              <a:t>Experimental hall extension May 2012</a:t>
            </a:r>
            <a:endParaRPr lang="en-GB" b="1" i="1"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22000" y="0"/>
            <a:ext cx="6300000" cy="613426"/>
          </a:xfrm>
        </p:spPr>
        <p:txBody>
          <a:bodyPr/>
          <a:lstStyle/>
          <a:p>
            <a:pPr algn="ctr"/>
            <a:r>
              <a:rPr lang="en-US" b="0" dirty="0"/>
              <a:t>Upgrade of BPM Electronics</a:t>
            </a:r>
            <a:endParaRPr lang="en-US" b="0" dirty="0">
              <a:solidFill>
                <a:schemeClr val="bg1"/>
              </a:solidFill>
            </a:endParaRPr>
          </a:p>
        </p:txBody>
      </p:sp>
      <p:sp>
        <p:nvSpPr>
          <p:cNvPr id="7171" name="Rectangle 3"/>
          <p:cNvSpPr>
            <a:spLocks noGrp="1" noChangeArrowheads="1"/>
          </p:cNvSpPr>
          <p:nvPr>
            <p:ph type="body" sz="half" idx="4294967295"/>
          </p:nvPr>
        </p:nvSpPr>
        <p:spPr>
          <a:xfrm>
            <a:off x="2252990" y="5428655"/>
            <a:ext cx="6180892" cy="913779"/>
          </a:xfrm>
          <a:ln>
            <a:solidFill>
              <a:schemeClr val="accent2"/>
            </a:solidFill>
            <a:miter lim="800000"/>
            <a:headEnd/>
            <a:tailEnd/>
          </a:ln>
        </p:spPr>
        <p:txBody>
          <a:bodyPr/>
          <a:lstStyle/>
          <a:p>
            <a:pPr>
              <a:buFontTx/>
              <a:buNone/>
            </a:pPr>
            <a:r>
              <a:rPr lang="en-US" sz="1600" b="1" dirty="0" smtClean="0"/>
              <a:t>Sum signal </a:t>
            </a:r>
            <a:r>
              <a:rPr lang="en-US" sz="1600" b="1" dirty="0"/>
              <a:t>of </a:t>
            </a:r>
            <a:r>
              <a:rPr lang="en-US" sz="1600" b="1" dirty="0" smtClean="0"/>
              <a:t>the 4 buttons</a:t>
            </a:r>
            <a:r>
              <a:rPr lang="en-US" sz="1600" b="1" dirty="0"/>
              <a:t>: </a:t>
            </a:r>
          </a:p>
          <a:p>
            <a:pPr marL="268288" lvl="1"/>
            <a:r>
              <a:rPr lang="en-US" sz="1600" dirty="0"/>
              <a:t>Lifetime monitor</a:t>
            </a:r>
          </a:p>
          <a:p>
            <a:pPr marL="268288" lvl="1"/>
            <a:r>
              <a:rPr lang="en-US" sz="1600" dirty="0"/>
              <a:t>Instant Fractional-</a:t>
            </a:r>
            <a:r>
              <a:rPr lang="en-US" sz="1600" dirty="0" err="1"/>
              <a:t>Beamloss</a:t>
            </a:r>
            <a:r>
              <a:rPr lang="en-US" sz="1600" dirty="0"/>
              <a:t> monitor </a:t>
            </a:r>
          </a:p>
        </p:txBody>
      </p:sp>
      <p:sp>
        <p:nvSpPr>
          <p:cNvPr id="7172" name="Rectangle 7"/>
          <p:cNvSpPr>
            <a:spLocks noChangeArrowheads="1"/>
          </p:cNvSpPr>
          <p:nvPr/>
        </p:nvSpPr>
        <p:spPr bwMode="auto">
          <a:xfrm>
            <a:off x="3582988" y="2529476"/>
            <a:ext cx="1716087" cy="938213"/>
          </a:xfrm>
          <a:prstGeom prst="rect">
            <a:avLst/>
          </a:prstGeom>
          <a:solidFill>
            <a:schemeClr val="accent1"/>
          </a:solidFill>
          <a:ln w="9525">
            <a:solidFill>
              <a:schemeClr val="tx1"/>
            </a:solidFill>
            <a:miter lim="800000"/>
            <a:headEnd/>
            <a:tailEnd/>
          </a:ln>
        </p:spPr>
        <p:txBody>
          <a:bodyPr wrap="none" anchor="ctr"/>
          <a:lstStyle/>
          <a:p>
            <a:pPr algn="ctr"/>
            <a:r>
              <a:rPr lang="en-US" b="1" dirty="0" smtClean="0"/>
              <a:t>224 </a:t>
            </a:r>
            <a:r>
              <a:rPr lang="en-US" b="1" dirty="0" err="1" smtClean="0"/>
              <a:t>Libera</a:t>
            </a:r>
            <a:endParaRPr lang="en-US" b="1" dirty="0" smtClean="0"/>
          </a:p>
          <a:p>
            <a:pPr algn="ctr"/>
            <a:r>
              <a:rPr lang="en-US" b="1" dirty="0" err="1" smtClean="0"/>
              <a:t>Brillance</a:t>
            </a:r>
            <a:endParaRPr lang="en-US" dirty="0"/>
          </a:p>
        </p:txBody>
      </p:sp>
      <p:sp>
        <p:nvSpPr>
          <p:cNvPr id="7173" name="Line 9"/>
          <p:cNvSpPr>
            <a:spLocks noChangeShapeType="1"/>
          </p:cNvSpPr>
          <p:nvPr/>
        </p:nvSpPr>
        <p:spPr bwMode="auto">
          <a:xfrm flipV="1">
            <a:off x="4419600" y="1999251"/>
            <a:ext cx="0" cy="4857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a:p>
        </p:txBody>
      </p:sp>
      <p:sp>
        <p:nvSpPr>
          <p:cNvPr id="7174" name="Line 10"/>
          <p:cNvSpPr>
            <a:spLocks noChangeShapeType="1"/>
          </p:cNvSpPr>
          <p:nvPr/>
        </p:nvSpPr>
        <p:spPr bwMode="auto">
          <a:xfrm flipH="1" flipV="1">
            <a:off x="2867025" y="2970801"/>
            <a:ext cx="673100" cy="15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a:p>
        </p:txBody>
      </p:sp>
      <p:sp>
        <p:nvSpPr>
          <p:cNvPr id="7175" name="Line 11"/>
          <p:cNvSpPr>
            <a:spLocks noChangeShapeType="1"/>
          </p:cNvSpPr>
          <p:nvPr/>
        </p:nvSpPr>
        <p:spPr bwMode="auto">
          <a:xfrm>
            <a:off x="4419600" y="3504201"/>
            <a:ext cx="0" cy="6477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a:p>
        </p:txBody>
      </p:sp>
      <p:sp>
        <p:nvSpPr>
          <p:cNvPr id="7176" name="Line 12"/>
          <p:cNvSpPr>
            <a:spLocks noChangeShapeType="1"/>
          </p:cNvSpPr>
          <p:nvPr/>
        </p:nvSpPr>
        <p:spPr bwMode="auto">
          <a:xfrm>
            <a:off x="5372100" y="2997789"/>
            <a:ext cx="876300" cy="15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a:p>
        </p:txBody>
      </p:sp>
      <p:sp>
        <p:nvSpPr>
          <p:cNvPr id="7177" name="Rectangle 13"/>
          <p:cNvSpPr>
            <a:spLocks noChangeArrowheads="1"/>
          </p:cNvSpPr>
          <p:nvPr/>
        </p:nvSpPr>
        <p:spPr bwMode="auto">
          <a:xfrm>
            <a:off x="3124602" y="1295989"/>
            <a:ext cx="2596346" cy="65094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eaLnBrk="0" hangingPunct="0">
              <a:lnSpc>
                <a:spcPct val="90000"/>
              </a:lnSpc>
              <a:spcBef>
                <a:spcPct val="20000"/>
              </a:spcBef>
              <a:buClr>
                <a:srgbClr val="7DA9DA"/>
              </a:buClr>
            </a:pPr>
            <a:r>
              <a:rPr lang="en-US" b="1" dirty="0"/>
              <a:t>Slow Acquisition</a:t>
            </a:r>
            <a:r>
              <a:rPr lang="en-US" dirty="0"/>
              <a:t> </a:t>
            </a:r>
          </a:p>
          <a:p>
            <a:pPr algn="ctr" eaLnBrk="0" hangingPunct="0">
              <a:lnSpc>
                <a:spcPct val="90000"/>
              </a:lnSpc>
              <a:spcBef>
                <a:spcPct val="20000"/>
              </a:spcBef>
              <a:buClr>
                <a:srgbClr val="7DA9DA"/>
              </a:buClr>
            </a:pPr>
            <a:r>
              <a:rPr lang="en-US" dirty="0"/>
              <a:t>(10 Hz, orbit correction)  </a:t>
            </a:r>
          </a:p>
        </p:txBody>
      </p:sp>
      <p:sp>
        <p:nvSpPr>
          <p:cNvPr id="7178" name="Rectangle 14"/>
          <p:cNvSpPr>
            <a:spLocks noChangeArrowheads="1"/>
          </p:cNvSpPr>
          <p:nvPr/>
        </p:nvSpPr>
        <p:spPr bwMode="auto">
          <a:xfrm>
            <a:off x="2989263" y="4201114"/>
            <a:ext cx="3279775" cy="65246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eaLnBrk="0" hangingPunct="0">
              <a:lnSpc>
                <a:spcPct val="90000"/>
              </a:lnSpc>
              <a:spcBef>
                <a:spcPct val="20000"/>
              </a:spcBef>
              <a:buClr>
                <a:srgbClr val="7DA9DA"/>
              </a:buClr>
            </a:pPr>
            <a:r>
              <a:rPr lang="en-US" b="1" dirty="0"/>
              <a:t>Fast Acquisition</a:t>
            </a:r>
            <a:r>
              <a:rPr lang="en-US" dirty="0"/>
              <a:t>  (10 kHz) </a:t>
            </a:r>
          </a:p>
          <a:p>
            <a:pPr algn="ctr" eaLnBrk="0" hangingPunct="0">
              <a:lnSpc>
                <a:spcPct val="90000"/>
              </a:lnSpc>
              <a:spcBef>
                <a:spcPct val="20000"/>
              </a:spcBef>
              <a:buClr>
                <a:srgbClr val="7DA9DA"/>
              </a:buClr>
            </a:pPr>
            <a:r>
              <a:rPr lang="en-US" dirty="0"/>
              <a:t>For fast global orbit correction </a:t>
            </a:r>
          </a:p>
        </p:txBody>
      </p:sp>
      <p:sp>
        <p:nvSpPr>
          <p:cNvPr id="7179" name="Rectangle 15"/>
          <p:cNvSpPr>
            <a:spLocks noChangeArrowheads="1"/>
          </p:cNvSpPr>
          <p:nvPr/>
        </p:nvSpPr>
        <p:spPr bwMode="auto">
          <a:xfrm>
            <a:off x="271132" y="2155558"/>
            <a:ext cx="2607240" cy="159428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0" hangingPunct="0">
              <a:lnSpc>
                <a:spcPct val="90000"/>
              </a:lnSpc>
              <a:spcBef>
                <a:spcPct val="20000"/>
              </a:spcBef>
              <a:buClr>
                <a:srgbClr val="7DA9DA"/>
              </a:buClr>
            </a:pPr>
            <a:r>
              <a:rPr lang="en-US" b="1" dirty="0">
                <a:solidFill>
                  <a:schemeClr val="bg2"/>
                </a:solidFill>
              </a:rPr>
              <a:t>Turn by Turn</a:t>
            </a:r>
            <a:r>
              <a:rPr lang="en-US" dirty="0">
                <a:solidFill>
                  <a:schemeClr val="bg2"/>
                </a:solidFill>
              </a:rPr>
              <a:t>    </a:t>
            </a:r>
          </a:p>
          <a:p>
            <a:pPr algn="ctr" eaLnBrk="0" hangingPunct="0">
              <a:lnSpc>
                <a:spcPct val="90000"/>
              </a:lnSpc>
              <a:spcBef>
                <a:spcPct val="20000"/>
              </a:spcBef>
              <a:buClr>
                <a:srgbClr val="7DA9DA"/>
              </a:buClr>
            </a:pPr>
            <a:r>
              <a:rPr lang="en-US" sz="1400" dirty="0">
                <a:solidFill>
                  <a:schemeClr val="bg2"/>
                </a:solidFill>
              </a:rPr>
              <a:t>(355 kHz, </a:t>
            </a:r>
            <a:r>
              <a:rPr lang="en-US" sz="1400" dirty="0" smtClean="0">
                <a:solidFill>
                  <a:schemeClr val="bg2"/>
                </a:solidFill>
              </a:rPr>
              <a:t> for </a:t>
            </a:r>
            <a:r>
              <a:rPr lang="en-US" sz="1400" dirty="0">
                <a:solidFill>
                  <a:schemeClr val="bg2"/>
                </a:solidFill>
              </a:rPr>
              <a:t>lattice studies</a:t>
            </a:r>
            <a:r>
              <a:rPr lang="en-US" sz="1400" dirty="0" smtClean="0">
                <a:solidFill>
                  <a:schemeClr val="bg2"/>
                </a:solidFill>
              </a:rPr>
              <a:t>)</a:t>
            </a:r>
          </a:p>
          <a:p>
            <a:pPr algn="ctr" eaLnBrk="0" hangingPunct="0">
              <a:lnSpc>
                <a:spcPct val="90000"/>
              </a:lnSpc>
              <a:spcBef>
                <a:spcPct val="20000"/>
              </a:spcBef>
              <a:buClr>
                <a:srgbClr val="7DA9DA"/>
              </a:buClr>
            </a:pPr>
            <a:endParaRPr lang="en-US" sz="1400" dirty="0" smtClean="0">
              <a:solidFill>
                <a:schemeClr val="bg2"/>
              </a:solidFill>
            </a:endParaRPr>
          </a:p>
          <a:p>
            <a:pPr algn="ctr" eaLnBrk="0" hangingPunct="0">
              <a:lnSpc>
                <a:spcPct val="90000"/>
              </a:lnSpc>
              <a:spcBef>
                <a:spcPct val="20000"/>
              </a:spcBef>
              <a:buClr>
                <a:srgbClr val="7DA9DA"/>
              </a:buClr>
            </a:pPr>
            <a:r>
              <a:rPr lang="en-US" b="1" dirty="0" smtClean="0">
                <a:solidFill>
                  <a:schemeClr val="bg2"/>
                </a:solidFill>
              </a:rPr>
              <a:t>First Turn mode</a:t>
            </a:r>
          </a:p>
          <a:p>
            <a:pPr algn="ctr" eaLnBrk="0" hangingPunct="0">
              <a:lnSpc>
                <a:spcPct val="90000"/>
              </a:lnSpc>
              <a:spcBef>
                <a:spcPct val="20000"/>
              </a:spcBef>
              <a:buClr>
                <a:srgbClr val="7DA9DA"/>
              </a:buClr>
            </a:pPr>
            <a:r>
              <a:rPr lang="en-US" sz="1400" dirty="0" smtClean="0">
                <a:solidFill>
                  <a:schemeClr val="bg2"/>
                </a:solidFill>
              </a:rPr>
              <a:t>(For injection tuning)</a:t>
            </a:r>
          </a:p>
          <a:p>
            <a:pPr algn="ctr" eaLnBrk="0" hangingPunct="0">
              <a:lnSpc>
                <a:spcPct val="90000"/>
              </a:lnSpc>
              <a:spcBef>
                <a:spcPct val="20000"/>
              </a:spcBef>
              <a:buClr>
                <a:srgbClr val="7DA9DA"/>
              </a:buClr>
            </a:pPr>
            <a:endParaRPr lang="en-US" sz="1400" dirty="0">
              <a:solidFill>
                <a:schemeClr val="bg2"/>
              </a:solidFill>
            </a:endParaRPr>
          </a:p>
        </p:txBody>
      </p:sp>
      <p:sp>
        <p:nvSpPr>
          <p:cNvPr id="7180" name="Rectangle 16"/>
          <p:cNvSpPr>
            <a:spLocks noChangeArrowheads="1"/>
          </p:cNvSpPr>
          <p:nvPr/>
        </p:nvSpPr>
        <p:spPr bwMode="auto">
          <a:xfrm>
            <a:off x="6284913" y="2499314"/>
            <a:ext cx="2251075" cy="978729"/>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0" hangingPunct="0">
              <a:spcBef>
                <a:spcPct val="20000"/>
              </a:spcBef>
              <a:buClr>
                <a:srgbClr val="7DA9DA"/>
              </a:buClr>
            </a:pPr>
            <a:r>
              <a:rPr lang="en-US" b="1" dirty="0">
                <a:solidFill>
                  <a:schemeClr val="bg2"/>
                </a:solidFill>
              </a:rPr>
              <a:t>Post-Mortem </a:t>
            </a:r>
          </a:p>
          <a:p>
            <a:pPr algn="ctr" eaLnBrk="0" hangingPunct="0">
              <a:spcBef>
                <a:spcPct val="20000"/>
              </a:spcBef>
              <a:buClr>
                <a:srgbClr val="7DA9DA"/>
              </a:buClr>
            </a:pPr>
            <a:r>
              <a:rPr lang="en-US" dirty="0" smtClean="0">
                <a:solidFill>
                  <a:schemeClr val="bg2"/>
                </a:solidFill>
              </a:rPr>
              <a:t>(Data </a:t>
            </a:r>
            <a:r>
              <a:rPr lang="en-US" dirty="0" err="1" smtClean="0">
                <a:solidFill>
                  <a:schemeClr val="bg2"/>
                </a:solidFill>
              </a:rPr>
              <a:t>loging</a:t>
            </a:r>
            <a:r>
              <a:rPr lang="en-US" dirty="0" smtClean="0">
                <a:solidFill>
                  <a:schemeClr val="bg2"/>
                </a:solidFill>
              </a:rPr>
              <a:t> on trigger)</a:t>
            </a:r>
            <a:endParaRPr lang="en-US" dirty="0">
              <a:solidFill>
                <a:schemeClr val="bg2"/>
              </a:solidFill>
            </a:endParaRPr>
          </a:p>
        </p:txBody>
      </p:sp>
      <p:sp>
        <p:nvSpPr>
          <p:cNvPr id="8" name="Slide Number Placeholder 7"/>
          <p:cNvSpPr>
            <a:spLocks noGrp="1"/>
          </p:cNvSpPr>
          <p:nvPr>
            <p:ph type="sldNum" sz="quarter" idx="12"/>
          </p:nvPr>
        </p:nvSpPr>
        <p:spPr/>
        <p:txBody>
          <a:bodyPr/>
          <a:lstStyle/>
          <a:p>
            <a:fld id="{80D7CCB4-342F-F74A-97EE-0A8440D11E29}" type="slidenum">
              <a:rPr lang="en-US" smtClean="0"/>
              <a:pPr/>
              <a:t>5</a:t>
            </a:fld>
            <a:endParaRPr lang="en-US"/>
          </a:p>
        </p:txBody>
      </p:sp>
      <p:sp>
        <p:nvSpPr>
          <p:cNvPr id="9" name="Footer Placeholder 8"/>
          <p:cNvSpPr>
            <a:spLocks noGrp="1"/>
          </p:cNvSpPr>
          <p:nvPr>
            <p:ph type="ftr" sz="quarter" idx="11"/>
          </p:nvPr>
        </p:nvSpPr>
        <p:spPr/>
        <p:txBody>
          <a:bodyPr/>
          <a:lstStyle/>
          <a:p>
            <a:r>
              <a:rPr lang="en-GB" dirty="0" smtClean="0"/>
              <a:t>Upgrade and Performance of the ESRF -  </a:t>
            </a:r>
            <a:r>
              <a:rPr lang="en-GB" dirty="0" err="1" smtClean="0"/>
              <a:t>Revol</a:t>
            </a:r>
            <a:r>
              <a:rPr lang="en-GB" dirty="0" smtClean="0"/>
              <a:t> JL,  July 10th, 2012</a:t>
            </a:r>
            <a:endParaRPr lang="en-US" dirty="0"/>
          </a:p>
        </p:txBody>
      </p:sp>
      <p:pic>
        <p:nvPicPr>
          <p:cNvPr id="15" name="Picture 4" descr="pic-libera-01"/>
          <p:cNvPicPr>
            <a:picLocks noChangeAspect="1" noChangeArrowheads="1"/>
          </p:cNvPicPr>
          <p:nvPr/>
        </p:nvPicPr>
        <p:blipFill>
          <a:blip r:embed="rId3"/>
          <a:srcRect t="40970"/>
          <a:stretch>
            <a:fillRect/>
          </a:stretch>
        </p:blipFill>
        <p:spPr bwMode="auto">
          <a:xfrm>
            <a:off x="159026" y="801379"/>
            <a:ext cx="2926080" cy="1132140"/>
          </a:xfrm>
          <a:prstGeom prst="rect">
            <a:avLst/>
          </a:prstGeom>
          <a:noFill/>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000" y="0"/>
            <a:ext cx="6300000" cy="613426"/>
          </a:xfrm>
        </p:spPr>
        <p:txBody>
          <a:bodyPr/>
          <a:lstStyle/>
          <a:p>
            <a:pPr algn="ctr"/>
            <a:r>
              <a:rPr lang="en-US" b="0" dirty="0" smtClean="0"/>
              <a:t>Coupling reduction</a:t>
            </a:r>
            <a:endParaRPr lang="en-US" b="0" dirty="0"/>
          </a:p>
        </p:txBody>
      </p:sp>
      <p:sp>
        <p:nvSpPr>
          <p:cNvPr id="6" name="Content Placeholder 5"/>
          <p:cNvSpPr>
            <a:spLocks noGrp="1"/>
          </p:cNvSpPr>
          <p:nvPr>
            <p:ph idx="1"/>
          </p:nvPr>
        </p:nvSpPr>
        <p:spPr>
          <a:xfrm>
            <a:off x="457200" y="903997"/>
            <a:ext cx="8341360" cy="5359410"/>
          </a:xfrm>
        </p:spPr>
        <p:txBody>
          <a:bodyPr/>
          <a:lstStyle/>
          <a:p>
            <a:r>
              <a:rPr lang="en-US" dirty="0" smtClean="0"/>
              <a:t>Achieving lower coupling</a:t>
            </a:r>
            <a:endParaRPr lang="en-US" sz="2000" dirty="0" smtClean="0"/>
          </a:p>
          <a:p>
            <a:pPr lvl="1"/>
            <a:r>
              <a:rPr lang="en-US" dirty="0" smtClean="0"/>
              <a:t>Better resolution of the response matrices </a:t>
            </a:r>
            <a:r>
              <a:rPr lang="en-US" dirty="0" smtClean="0">
                <a:latin typeface="Wingdings"/>
                <a:ea typeface="Wingdings"/>
                <a:cs typeface="Wingdings"/>
                <a:sym typeface="Wingdings"/>
              </a:rPr>
              <a:t></a:t>
            </a:r>
            <a:r>
              <a:rPr lang="en-US" dirty="0" smtClean="0">
                <a:ea typeface="Wingdings"/>
                <a:cs typeface="Wingdings"/>
                <a:sym typeface="Wingdings"/>
              </a:rPr>
              <a:t> improved model</a:t>
            </a:r>
            <a:endParaRPr lang="en-US" dirty="0" smtClean="0"/>
          </a:p>
          <a:p>
            <a:pPr lvl="1"/>
            <a:r>
              <a:rPr lang="en-US" dirty="0"/>
              <a:t>New correction </a:t>
            </a:r>
            <a:r>
              <a:rPr lang="en-US" dirty="0" smtClean="0"/>
              <a:t>method: minimization of Resonance Driving Terms</a:t>
            </a:r>
          </a:p>
          <a:p>
            <a:pPr lvl="1"/>
            <a:r>
              <a:rPr lang="en-US" dirty="0" smtClean="0"/>
              <a:t>Increased number of skew quad correctors: 32</a:t>
            </a:r>
            <a:r>
              <a:rPr lang="en-US" dirty="0"/>
              <a:t> </a:t>
            </a:r>
            <a:r>
              <a:rPr lang="en-US" dirty="0">
                <a:latin typeface="Wingdings"/>
                <a:ea typeface="Wingdings"/>
                <a:cs typeface="Wingdings"/>
                <a:sym typeface="Wingdings"/>
              </a:rPr>
              <a:t></a:t>
            </a:r>
            <a:r>
              <a:rPr lang="en-US" dirty="0">
                <a:ea typeface="Wingdings"/>
                <a:cs typeface="Wingdings"/>
                <a:sym typeface="Wingdings"/>
              </a:rPr>
              <a:t> </a:t>
            </a:r>
            <a:r>
              <a:rPr lang="en-US" dirty="0" smtClean="0"/>
              <a:t>64</a:t>
            </a:r>
          </a:p>
          <a:p>
            <a:pPr marL="0" lvl="1" indent="0" algn="ctr">
              <a:buNone/>
            </a:pPr>
            <a:r>
              <a:rPr lang="en-US" dirty="0" smtClean="0">
                <a:solidFill>
                  <a:srgbClr val="FF0000"/>
                </a:solidFill>
              </a:rPr>
              <a:t>Down to 3.5 pm</a:t>
            </a:r>
          </a:p>
          <a:p>
            <a:endParaRPr lang="en-US" dirty="0" smtClean="0"/>
          </a:p>
          <a:p>
            <a:r>
              <a:rPr lang="en-US" dirty="0" smtClean="0"/>
              <a:t>Maintaining small coupling</a:t>
            </a:r>
          </a:p>
          <a:p>
            <a:pPr lvl="1">
              <a:buNone/>
            </a:pPr>
            <a:r>
              <a:rPr lang="en-US" dirty="0" smtClean="0"/>
              <a:t>ID gap variations with magnetic field errors induce varying contributions to coupling</a:t>
            </a:r>
          </a:p>
          <a:p>
            <a:pPr lvl="1"/>
            <a:r>
              <a:rPr lang="en-US" dirty="0" smtClean="0"/>
              <a:t>Local correction of ID magnetic field errors</a:t>
            </a:r>
          </a:p>
          <a:p>
            <a:pPr lvl="2"/>
            <a:r>
              <a:rPr lang="en-US" dirty="0" smtClean="0"/>
              <a:t>2 skew quad correctors, lookup table</a:t>
            </a:r>
          </a:p>
          <a:p>
            <a:pPr lvl="1"/>
            <a:r>
              <a:rPr lang="en-US" dirty="0" smtClean="0"/>
              <a:t>Automatic periodic retuning of the correction</a:t>
            </a:r>
          </a:p>
          <a:p>
            <a:pPr marL="0" lvl="1" indent="0" algn="ctr">
              <a:buNone/>
            </a:pPr>
            <a:r>
              <a:rPr lang="en-US" dirty="0" err="1" smtClean="0">
                <a:solidFill>
                  <a:srgbClr val="FF0000"/>
                </a:solidFill>
              </a:rPr>
              <a:t>ε</a:t>
            </a:r>
            <a:r>
              <a:rPr lang="en-US" baseline="-25000" dirty="0" err="1" smtClean="0">
                <a:solidFill>
                  <a:srgbClr val="FF0000"/>
                </a:solidFill>
              </a:rPr>
              <a:t>z</a:t>
            </a:r>
            <a:r>
              <a:rPr lang="en-US" dirty="0" smtClean="0">
                <a:solidFill>
                  <a:srgbClr val="FF0000"/>
                </a:solidFill>
              </a:rPr>
              <a:t> &lt; 5 pm on medium term (1 week)</a:t>
            </a:r>
            <a:endParaRPr lang="en-US" dirty="0">
              <a:solidFill>
                <a:srgbClr val="FF0000"/>
              </a:solidFill>
            </a:endParaRPr>
          </a:p>
          <a:p>
            <a:pPr lvl="1"/>
            <a:endParaRPr lang="en-US" dirty="0"/>
          </a:p>
        </p:txBody>
      </p:sp>
      <p:sp>
        <p:nvSpPr>
          <p:cNvPr id="4" name="Footer Placeholder 3"/>
          <p:cNvSpPr>
            <a:spLocks noGrp="1"/>
          </p:cNvSpPr>
          <p:nvPr>
            <p:ph type="ftr" sz="quarter" idx="11"/>
          </p:nvPr>
        </p:nvSpPr>
        <p:spPr>
          <a:xfrm>
            <a:off x="3888189" y="6627600"/>
            <a:ext cx="4795860" cy="230400"/>
          </a:xfrm>
        </p:spPr>
        <p:txBody>
          <a:bodyPr/>
          <a:lstStyle/>
          <a:p>
            <a:r>
              <a:rPr lang="en-GB" dirty="0" smtClean="0"/>
              <a:t>Upgrade and Performance of the ESRF -  </a:t>
            </a:r>
            <a:r>
              <a:rPr lang="en-GB" dirty="0" err="1" smtClean="0"/>
              <a:t>Revol</a:t>
            </a:r>
            <a:r>
              <a:rPr lang="en-GB" dirty="0" smtClean="0"/>
              <a:t> JL,  July 10th, 2012</a:t>
            </a:r>
            <a:endParaRPr lang="en-US" dirty="0"/>
          </a:p>
        </p:txBody>
      </p:sp>
      <p:sp>
        <p:nvSpPr>
          <p:cNvPr id="5" name="Slide Number Placeholder 4"/>
          <p:cNvSpPr>
            <a:spLocks noGrp="1"/>
          </p:cNvSpPr>
          <p:nvPr>
            <p:ph type="sldNum" sz="quarter" idx="12"/>
          </p:nvPr>
        </p:nvSpPr>
        <p:spPr/>
        <p:txBody>
          <a:bodyPr/>
          <a:lstStyle/>
          <a:p>
            <a:fld id="{80D7CCB4-342F-F74A-97EE-0A8440D11E29}" type="slidenum">
              <a:rPr lang="en-US" smtClean="0"/>
              <a:pPr/>
              <a:t>6</a:t>
            </a:fld>
            <a:endParaRPr lang="en-US"/>
          </a:p>
        </p:txBody>
      </p:sp>
    </p:spTree>
    <p:extLst>
      <p:ext uri="{BB962C8B-B14F-4D97-AF65-F5344CB8AC3E}">
        <p14:creationId xmlns:p14="http://schemas.microsoft.com/office/powerpoint/2010/main" val="9033904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422000" y="0"/>
            <a:ext cx="6300000" cy="613426"/>
          </a:xfrm>
        </p:spPr>
        <p:txBody>
          <a:bodyPr/>
          <a:lstStyle/>
          <a:p>
            <a:pPr algn="ctr"/>
            <a:r>
              <a:rPr lang="en-US" b="0" dirty="0" smtClean="0"/>
              <a:t>Coupling reduction</a:t>
            </a:r>
            <a:endParaRPr lang="en-US" b="0" dirty="0"/>
          </a:p>
        </p:txBody>
      </p:sp>
      <p:sp>
        <p:nvSpPr>
          <p:cNvPr id="11" name="Content Placeholder 10"/>
          <p:cNvSpPr>
            <a:spLocks noGrp="1"/>
          </p:cNvSpPr>
          <p:nvPr>
            <p:ph idx="1"/>
          </p:nvPr>
        </p:nvSpPr>
        <p:spPr/>
        <p:txBody>
          <a:bodyPr/>
          <a:lstStyle/>
          <a:p>
            <a:r>
              <a:rPr lang="en-US" dirty="0" smtClean="0"/>
              <a:t>Maintaining low emittance during USM: 1 week delivery</a:t>
            </a:r>
            <a:endParaRPr lang="en-US" dirty="0"/>
          </a:p>
        </p:txBody>
      </p:sp>
      <p:sp>
        <p:nvSpPr>
          <p:cNvPr id="5" name="Footer Placeholder 4"/>
          <p:cNvSpPr>
            <a:spLocks noGrp="1"/>
          </p:cNvSpPr>
          <p:nvPr>
            <p:ph type="ftr" sz="quarter" idx="11"/>
          </p:nvPr>
        </p:nvSpPr>
        <p:spPr>
          <a:xfrm>
            <a:off x="3832699" y="6627600"/>
            <a:ext cx="4851350" cy="230400"/>
          </a:xfrm>
        </p:spPr>
        <p:txBody>
          <a:bodyPr/>
          <a:lstStyle/>
          <a:p>
            <a:r>
              <a:rPr lang="en-GB" dirty="0" smtClean="0"/>
              <a:t>Upgrade and Performance of the ESRF -  </a:t>
            </a:r>
            <a:r>
              <a:rPr lang="en-GB" dirty="0" err="1" smtClean="0"/>
              <a:t>Revol</a:t>
            </a:r>
            <a:r>
              <a:rPr lang="en-GB" dirty="0" smtClean="0"/>
              <a:t> JL,  July 10th, 2012</a:t>
            </a:r>
            <a:endParaRPr lang="en-US" dirty="0" smtClean="0"/>
          </a:p>
        </p:txBody>
      </p:sp>
      <p:sp>
        <p:nvSpPr>
          <p:cNvPr id="6" name="Slide Number Placeholder 5"/>
          <p:cNvSpPr>
            <a:spLocks noGrp="1"/>
          </p:cNvSpPr>
          <p:nvPr>
            <p:ph type="sldNum" sz="quarter" idx="12"/>
          </p:nvPr>
        </p:nvSpPr>
        <p:spPr/>
        <p:txBody>
          <a:bodyPr/>
          <a:lstStyle/>
          <a:p>
            <a:fld id="{C26135FD-2573-A941-B75F-912DDDDE1BE6}" type="slidenum">
              <a:rPr lang="en-US" smtClean="0"/>
              <a:pPr/>
              <a:t>7</a:t>
            </a:fld>
            <a:endParaRPr lang="en-US"/>
          </a:p>
        </p:txBody>
      </p:sp>
      <p:pic>
        <p:nvPicPr>
          <p:cNvPr id="10" name="Picture 9" descr="zemittanc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735" y="1489532"/>
            <a:ext cx="6121400" cy="4318000"/>
          </a:xfrm>
          <a:prstGeom prst="rect">
            <a:avLst/>
          </a:prstGeom>
        </p:spPr>
      </p:pic>
      <p:sp>
        <p:nvSpPr>
          <p:cNvPr id="7" name="Rectangle 6"/>
          <p:cNvSpPr/>
          <p:nvPr/>
        </p:nvSpPr>
        <p:spPr>
          <a:xfrm>
            <a:off x="2675779" y="6030263"/>
            <a:ext cx="4804520" cy="369332"/>
          </a:xfrm>
          <a:prstGeom prst="rect">
            <a:avLst/>
          </a:prstGeom>
        </p:spPr>
        <p:txBody>
          <a:bodyPr wrap="none">
            <a:spAutoFit/>
          </a:bodyPr>
          <a:lstStyle/>
          <a:p>
            <a:r>
              <a:rPr lang="en-US" kern="0" dirty="0" smtClean="0"/>
              <a:t>@ Vertical Diffraction Limit reached routinely </a:t>
            </a:r>
            <a:endParaRPr lang="en-GB" dirty="0"/>
          </a:p>
        </p:txBody>
      </p:sp>
      <p:sp>
        <p:nvSpPr>
          <p:cNvPr id="8" name="TextBox 7"/>
          <p:cNvSpPr txBox="1"/>
          <p:nvPr/>
        </p:nvSpPr>
        <p:spPr>
          <a:xfrm>
            <a:off x="3180523" y="1757237"/>
            <a:ext cx="890546" cy="338554"/>
          </a:xfrm>
          <a:prstGeom prst="rect">
            <a:avLst/>
          </a:prstGeom>
          <a:solidFill>
            <a:schemeClr val="bg1"/>
          </a:solidFill>
        </p:spPr>
        <p:txBody>
          <a:bodyPr wrap="square" rtlCol="0">
            <a:spAutoFit/>
          </a:bodyPr>
          <a:lstStyle/>
          <a:p>
            <a:r>
              <a:rPr lang="en-GB" sz="1600" i="1" dirty="0" smtClean="0">
                <a:solidFill>
                  <a:schemeClr val="accent5">
                    <a:lumMod val="50000"/>
                  </a:schemeClr>
                </a:solidFill>
              </a:rPr>
              <a:t>Current</a:t>
            </a:r>
            <a:endParaRPr lang="en-GB" sz="1600" i="1" dirty="0">
              <a:solidFill>
                <a:schemeClr val="accent5">
                  <a:lumMod val="50000"/>
                </a:schemeClr>
              </a:solidFill>
            </a:endParaRPr>
          </a:p>
        </p:txBody>
      </p:sp>
      <p:sp>
        <p:nvSpPr>
          <p:cNvPr id="12" name="TextBox 11"/>
          <p:cNvSpPr txBox="1"/>
          <p:nvPr/>
        </p:nvSpPr>
        <p:spPr>
          <a:xfrm>
            <a:off x="2910178" y="3093056"/>
            <a:ext cx="1645920" cy="307777"/>
          </a:xfrm>
          <a:prstGeom prst="rect">
            <a:avLst/>
          </a:prstGeom>
          <a:solidFill>
            <a:schemeClr val="bg1"/>
          </a:solidFill>
        </p:spPr>
        <p:txBody>
          <a:bodyPr wrap="square" rtlCol="0">
            <a:spAutoFit/>
          </a:bodyPr>
          <a:lstStyle/>
          <a:p>
            <a:pPr algn="ctr"/>
            <a:r>
              <a:rPr lang="en-GB" sz="1400" i="1" dirty="0" smtClean="0">
                <a:solidFill>
                  <a:srgbClr val="993300"/>
                </a:solidFill>
              </a:rPr>
              <a:t>Vertical </a:t>
            </a:r>
            <a:r>
              <a:rPr lang="en-GB" sz="1400" i="1" dirty="0" err="1" smtClean="0">
                <a:solidFill>
                  <a:srgbClr val="993300"/>
                </a:solidFill>
              </a:rPr>
              <a:t>emittance</a:t>
            </a:r>
            <a:endParaRPr lang="en-GB" sz="1400" i="1" dirty="0">
              <a:solidFill>
                <a:srgbClr val="993300"/>
              </a:solidFill>
            </a:endParaRPr>
          </a:p>
        </p:txBody>
      </p:sp>
      <p:sp>
        <p:nvSpPr>
          <p:cNvPr id="13" name="TextBox 12"/>
          <p:cNvSpPr txBox="1"/>
          <p:nvPr/>
        </p:nvSpPr>
        <p:spPr>
          <a:xfrm>
            <a:off x="3578087" y="4374541"/>
            <a:ext cx="995238" cy="307777"/>
          </a:xfrm>
          <a:prstGeom prst="rect">
            <a:avLst/>
          </a:prstGeom>
          <a:solidFill>
            <a:schemeClr val="bg1"/>
          </a:solidFill>
        </p:spPr>
        <p:txBody>
          <a:bodyPr wrap="square" rtlCol="0">
            <a:spAutoFit/>
          </a:bodyPr>
          <a:lstStyle/>
          <a:p>
            <a:pPr algn="ctr"/>
            <a:r>
              <a:rPr lang="en-GB" sz="1400" i="1" dirty="0" smtClean="0">
                <a:solidFill>
                  <a:srgbClr val="FF0000"/>
                </a:solidFill>
              </a:rPr>
              <a:t>Lifetime</a:t>
            </a:r>
            <a:endParaRPr lang="en-GB" sz="1400" i="1" dirty="0">
              <a:solidFill>
                <a:srgbClr val="FF0000"/>
              </a:solidFill>
            </a:endParaRPr>
          </a:p>
        </p:txBody>
      </p:sp>
      <p:cxnSp>
        <p:nvCxnSpPr>
          <p:cNvPr id="15" name="Straight Connector 14"/>
          <p:cNvCxnSpPr/>
          <p:nvPr/>
        </p:nvCxnSpPr>
        <p:spPr>
          <a:xfrm flipV="1">
            <a:off x="1836751" y="3800723"/>
            <a:ext cx="5208104" cy="31806"/>
          </a:xfrm>
          <a:prstGeom prst="line">
            <a:avLst/>
          </a:prstGeom>
          <a:ln w="12700">
            <a:solidFill>
              <a:srgbClr val="993300"/>
            </a:solidFill>
            <a:prstDash val="sysDash"/>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017771" y="3617843"/>
            <a:ext cx="1097280" cy="369332"/>
          </a:xfrm>
          <a:prstGeom prst="rect">
            <a:avLst/>
          </a:prstGeom>
          <a:noFill/>
        </p:spPr>
        <p:txBody>
          <a:bodyPr wrap="square" rtlCol="0">
            <a:spAutoFit/>
          </a:bodyPr>
          <a:lstStyle/>
          <a:p>
            <a:r>
              <a:rPr lang="en-GB" dirty="0" smtClean="0">
                <a:solidFill>
                  <a:srgbClr val="993300"/>
                </a:solidFill>
              </a:rPr>
              <a:t>3.5 pm</a:t>
            </a:r>
            <a:endParaRPr lang="en-GB" dirty="0">
              <a:solidFill>
                <a:srgbClr val="993300"/>
              </a:solidFill>
            </a:endParaRPr>
          </a:p>
        </p:txBody>
      </p:sp>
      <p:sp>
        <p:nvSpPr>
          <p:cNvPr id="18" name="TextBox 17"/>
          <p:cNvSpPr txBox="1"/>
          <p:nvPr/>
        </p:nvSpPr>
        <p:spPr>
          <a:xfrm>
            <a:off x="7690241" y="3873609"/>
            <a:ext cx="1097280" cy="369332"/>
          </a:xfrm>
          <a:prstGeom prst="rect">
            <a:avLst/>
          </a:prstGeom>
          <a:noFill/>
        </p:spPr>
        <p:txBody>
          <a:bodyPr wrap="square" rtlCol="0">
            <a:spAutoFit/>
          </a:bodyPr>
          <a:lstStyle/>
          <a:p>
            <a:r>
              <a:rPr lang="en-GB" dirty="0" smtClean="0">
                <a:solidFill>
                  <a:srgbClr val="FF0000"/>
                </a:solidFill>
              </a:rPr>
              <a:t>50 hours</a:t>
            </a:r>
            <a:endParaRPr lang="en-GB" dirty="0">
              <a:solidFill>
                <a:srgbClr val="FF0000"/>
              </a:solidFill>
            </a:endParaRPr>
          </a:p>
        </p:txBody>
      </p:sp>
      <p:cxnSp>
        <p:nvCxnSpPr>
          <p:cNvPr id="20" name="Straight Connector 19"/>
          <p:cNvCxnSpPr/>
          <p:nvPr/>
        </p:nvCxnSpPr>
        <p:spPr>
          <a:xfrm flipV="1">
            <a:off x="2307191" y="4096241"/>
            <a:ext cx="5208104" cy="31806"/>
          </a:xfrm>
          <a:prstGeom prst="line">
            <a:avLst/>
          </a:prstGeom>
          <a:ln w="127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7540491" y="1934816"/>
            <a:ext cx="1097280" cy="369332"/>
          </a:xfrm>
          <a:prstGeom prst="rect">
            <a:avLst/>
          </a:prstGeom>
          <a:noFill/>
        </p:spPr>
        <p:txBody>
          <a:bodyPr wrap="square" rtlCol="0">
            <a:spAutoFit/>
          </a:bodyPr>
          <a:lstStyle/>
          <a:p>
            <a:r>
              <a:rPr lang="en-GB" dirty="0" smtClean="0">
                <a:solidFill>
                  <a:srgbClr val="1B5092"/>
                </a:solidFill>
              </a:rPr>
              <a:t>200 </a:t>
            </a:r>
            <a:r>
              <a:rPr lang="en-GB" dirty="0" err="1" smtClean="0">
                <a:solidFill>
                  <a:srgbClr val="1B5092"/>
                </a:solidFill>
              </a:rPr>
              <a:t>mA</a:t>
            </a:r>
            <a:endParaRPr lang="en-GB" dirty="0">
              <a:solidFill>
                <a:srgbClr val="1B5092"/>
              </a:solidFill>
            </a:endParaRPr>
          </a:p>
        </p:txBody>
      </p:sp>
      <p:cxnSp>
        <p:nvCxnSpPr>
          <p:cNvPr id="22" name="Straight Connector 21"/>
          <p:cNvCxnSpPr/>
          <p:nvPr/>
        </p:nvCxnSpPr>
        <p:spPr>
          <a:xfrm flipV="1">
            <a:off x="2348272" y="2141545"/>
            <a:ext cx="5208104" cy="31806"/>
          </a:xfrm>
          <a:prstGeom prst="line">
            <a:avLst/>
          </a:prstGeom>
          <a:ln w="12700">
            <a:solidFill>
              <a:srgbClr val="1B5092"/>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27415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22000" y="0"/>
            <a:ext cx="6300000" cy="613426"/>
          </a:xfrm>
        </p:spPr>
        <p:txBody>
          <a:bodyPr/>
          <a:lstStyle/>
          <a:p>
            <a:pPr algn="ctr"/>
            <a:r>
              <a:rPr lang="en-US" b="0" dirty="0" smtClean="0"/>
              <a:t>New orbit feedback</a:t>
            </a:r>
            <a:endParaRPr lang="en-US" b="0" dirty="0"/>
          </a:p>
        </p:txBody>
      </p:sp>
      <p:sp>
        <p:nvSpPr>
          <p:cNvPr id="7" name="Content Placeholder 6"/>
          <p:cNvSpPr>
            <a:spLocks noGrp="1"/>
          </p:cNvSpPr>
          <p:nvPr>
            <p:ph idx="1"/>
          </p:nvPr>
        </p:nvSpPr>
        <p:spPr/>
        <p:txBody>
          <a:bodyPr/>
          <a:lstStyle/>
          <a:p>
            <a:r>
              <a:rPr lang="en-US" dirty="0" smtClean="0"/>
              <a:t>Previous</a:t>
            </a:r>
          </a:p>
          <a:p>
            <a:pPr lvl="1"/>
            <a:r>
              <a:rPr lang="en-US" dirty="0" smtClean="0"/>
              <a:t>Slow feedback: 224 BPMs, 96 steerers, every 30 s</a:t>
            </a:r>
          </a:p>
          <a:p>
            <a:pPr lvl="1"/>
            <a:r>
              <a:rPr lang="en-US" dirty="0" smtClean="0"/>
              <a:t>Fast feedback: 32 dedicated BPMs, 32 dedicated </a:t>
            </a:r>
            <a:r>
              <a:rPr lang="en-US" dirty="0" err="1" smtClean="0"/>
              <a:t>steerers</a:t>
            </a:r>
            <a:endParaRPr lang="en-US" dirty="0" smtClean="0"/>
          </a:p>
          <a:p>
            <a:pPr lvl="1"/>
            <a:r>
              <a:rPr lang="en-US" dirty="0" smtClean="0"/>
              <a:t>Combination of the 2 systems is delicate</a:t>
            </a:r>
          </a:p>
          <a:p>
            <a:pPr lvl="1"/>
            <a:endParaRPr lang="en-US" dirty="0" smtClean="0"/>
          </a:p>
          <a:p>
            <a:r>
              <a:rPr lang="en-US" dirty="0" smtClean="0"/>
              <a:t>From this run</a:t>
            </a:r>
          </a:p>
          <a:p>
            <a:pPr lvl="1"/>
            <a:r>
              <a:rPr lang="en-US" dirty="0" smtClean="0"/>
              <a:t>Single system from DC to 200 Hz</a:t>
            </a:r>
          </a:p>
          <a:p>
            <a:pPr lvl="2"/>
            <a:r>
              <a:rPr lang="en-US" dirty="0" smtClean="0"/>
              <a:t>224 </a:t>
            </a:r>
            <a:r>
              <a:rPr lang="en-US" dirty="0" err="1" smtClean="0"/>
              <a:t>Libera</a:t>
            </a:r>
            <a:r>
              <a:rPr lang="en-US" dirty="0" smtClean="0"/>
              <a:t> BPMs</a:t>
            </a:r>
          </a:p>
          <a:p>
            <a:pPr lvl="2"/>
            <a:r>
              <a:rPr lang="en-US" dirty="0" smtClean="0"/>
              <a:t>96 standard </a:t>
            </a:r>
            <a:r>
              <a:rPr lang="en-US" dirty="0" err="1" smtClean="0"/>
              <a:t>steerers</a:t>
            </a:r>
            <a:r>
              <a:rPr lang="en-US" dirty="0" smtClean="0"/>
              <a:t> up to 200 Hz </a:t>
            </a:r>
            <a:r>
              <a:rPr lang="en-US" i="1" dirty="0" smtClean="0"/>
              <a:t>(integrated in the </a:t>
            </a:r>
            <a:r>
              <a:rPr lang="en-US" i="1" dirty="0" err="1" smtClean="0"/>
              <a:t>sextupoles</a:t>
            </a:r>
            <a:r>
              <a:rPr lang="en-US" i="1" dirty="0" smtClean="0"/>
              <a:t>)</a:t>
            </a:r>
          </a:p>
          <a:p>
            <a:pPr lvl="2"/>
            <a:r>
              <a:rPr lang="en-US" dirty="0" smtClean="0"/>
              <a:t>New power supplies</a:t>
            </a:r>
          </a:p>
          <a:p>
            <a:pPr lvl="2"/>
            <a:r>
              <a:rPr lang="en-US" dirty="0" smtClean="0"/>
              <a:t>10 kHz operation</a:t>
            </a:r>
          </a:p>
          <a:p>
            <a:pPr lvl="1"/>
            <a:r>
              <a:rPr lang="en-US" dirty="0" smtClean="0"/>
              <a:t>Much better </a:t>
            </a:r>
            <a:r>
              <a:rPr lang="en-US" dirty="0"/>
              <a:t>correction of the orbit distortion induced by IDs</a:t>
            </a:r>
          </a:p>
        </p:txBody>
      </p:sp>
      <p:sp>
        <p:nvSpPr>
          <p:cNvPr id="4" name="Footer Placeholder 3"/>
          <p:cNvSpPr>
            <a:spLocks noGrp="1"/>
          </p:cNvSpPr>
          <p:nvPr>
            <p:ph type="ftr" sz="quarter" idx="11"/>
          </p:nvPr>
        </p:nvSpPr>
        <p:spPr>
          <a:xfrm>
            <a:off x="3842426" y="6627600"/>
            <a:ext cx="4841623" cy="230400"/>
          </a:xfrm>
        </p:spPr>
        <p:txBody>
          <a:bodyPr/>
          <a:lstStyle/>
          <a:p>
            <a:r>
              <a:rPr lang="en-GB" dirty="0" smtClean="0"/>
              <a:t>Upgrade and Performance of the ESRF -  </a:t>
            </a:r>
            <a:r>
              <a:rPr lang="en-GB" dirty="0" err="1" smtClean="0"/>
              <a:t>Revol</a:t>
            </a:r>
            <a:r>
              <a:rPr lang="en-GB" dirty="0" smtClean="0"/>
              <a:t> JL,  July 10th, 2012</a:t>
            </a:r>
            <a:endParaRPr lang="en-US" dirty="0"/>
          </a:p>
        </p:txBody>
      </p:sp>
      <p:sp>
        <p:nvSpPr>
          <p:cNvPr id="5" name="Slide Number Placeholder 4"/>
          <p:cNvSpPr>
            <a:spLocks noGrp="1"/>
          </p:cNvSpPr>
          <p:nvPr>
            <p:ph type="sldNum" sz="quarter" idx="12"/>
          </p:nvPr>
        </p:nvSpPr>
        <p:spPr/>
        <p:txBody>
          <a:bodyPr/>
          <a:lstStyle/>
          <a:p>
            <a:fld id="{80D7CCB4-342F-F74A-97EE-0A8440D11E29}" type="slidenum">
              <a:rPr lang="en-US" smtClean="0"/>
              <a:pPr/>
              <a:t>8</a:t>
            </a:fld>
            <a:endParaRPr lang="en-US"/>
          </a:p>
        </p:txBody>
      </p:sp>
    </p:spTree>
    <p:extLst>
      <p:ext uri="{BB962C8B-B14F-4D97-AF65-F5344CB8AC3E}">
        <p14:creationId xmlns:p14="http://schemas.microsoft.com/office/powerpoint/2010/main" val="14059030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721211" y="6627600"/>
            <a:ext cx="4962838" cy="230400"/>
          </a:xfrm>
        </p:spPr>
        <p:txBody>
          <a:bodyPr/>
          <a:lstStyle/>
          <a:p>
            <a:r>
              <a:rPr lang="en-GB" dirty="0" smtClean="0"/>
              <a:t>Upgrade and Performance of the ESRF -  </a:t>
            </a:r>
            <a:r>
              <a:rPr lang="en-GB" dirty="0" err="1" smtClean="0"/>
              <a:t>Revol</a:t>
            </a:r>
            <a:r>
              <a:rPr lang="en-GB" dirty="0" smtClean="0"/>
              <a:t> JL,  July 10th, 2012</a:t>
            </a:r>
            <a:endParaRPr lang="en-US" dirty="0" smtClean="0"/>
          </a:p>
        </p:txBody>
      </p:sp>
      <p:sp>
        <p:nvSpPr>
          <p:cNvPr id="5" name="Slide Number Placeholder 4"/>
          <p:cNvSpPr>
            <a:spLocks noGrp="1"/>
          </p:cNvSpPr>
          <p:nvPr>
            <p:ph type="sldNum" sz="quarter" idx="12"/>
          </p:nvPr>
        </p:nvSpPr>
        <p:spPr/>
        <p:txBody>
          <a:bodyPr/>
          <a:lstStyle/>
          <a:p>
            <a:fld id="{C26135FD-2573-A941-B75F-912DDDDE1BE6}" type="slidenum">
              <a:rPr lang="en-US" smtClean="0"/>
              <a:pPr/>
              <a:t>9</a:t>
            </a:fld>
            <a:endParaRPr lang="en-US"/>
          </a:p>
        </p:txBody>
      </p:sp>
      <p:pic>
        <p:nvPicPr>
          <p:cNvPr id="6" name="Picture 5" descr="operator.capture.jpg"/>
          <p:cNvPicPr>
            <a:picLocks noChangeAspect="1"/>
          </p:cNvPicPr>
          <p:nvPr/>
        </p:nvPicPr>
        <p:blipFill>
          <a:blip r:embed="rId2"/>
          <a:srcRect l="10609" t="7635" r="4435"/>
          <a:stretch>
            <a:fillRect/>
          </a:stretch>
        </p:blipFill>
        <p:spPr>
          <a:xfrm>
            <a:off x="357808" y="723588"/>
            <a:ext cx="7768424" cy="3384832"/>
          </a:xfrm>
          <a:prstGeom prst="rect">
            <a:avLst/>
          </a:prstGeom>
        </p:spPr>
      </p:pic>
      <p:pic>
        <p:nvPicPr>
          <p:cNvPr id="7" name="Picture 2" descr="And now enjoy ....  ultra-stable beam positioning !"/>
          <p:cNvPicPr>
            <a:picLocks noChangeAspect="1" noChangeArrowheads="1"/>
          </p:cNvPicPr>
          <p:nvPr/>
        </p:nvPicPr>
        <p:blipFill>
          <a:blip r:embed="rId3"/>
          <a:srcRect l="80434" b="17746"/>
          <a:stretch>
            <a:fillRect/>
          </a:stretch>
        </p:blipFill>
        <p:spPr bwMode="auto">
          <a:xfrm>
            <a:off x="7418567" y="645519"/>
            <a:ext cx="1512693" cy="4769330"/>
          </a:xfrm>
          <a:prstGeom prst="rect">
            <a:avLst/>
          </a:prstGeom>
          <a:noFill/>
        </p:spPr>
      </p:pic>
      <p:cxnSp>
        <p:nvCxnSpPr>
          <p:cNvPr id="9" name="Straight Arrow Connector 8"/>
          <p:cNvCxnSpPr/>
          <p:nvPr/>
        </p:nvCxnSpPr>
        <p:spPr>
          <a:xfrm>
            <a:off x="365760" y="4015416"/>
            <a:ext cx="7044856" cy="1611"/>
          </a:xfrm>
          <a:prstGeom prst="straightConnector1">
            <a:avLst/>
          </a:prstGeom>
          <a:ln>
            <a:solidFill>
              <a:schemeClr val="tx1"/>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098650" y="3713301"/>
            <a:ext cx="1160890" cy="369332"/>
          </a:xfrm>
          <a:prstGeom prst="rect">
            <a:avLst/>
          </a:prstGeom>
          <a:noFill/>
        </p:spPr>
        <p:txBody>
          <a:bodyPr wrap="square" rtlCol="0">
            <a:spAutoFit/>
          </a:bodyPr>
          <a:lstStyle/>
          <a:p>
            <a:r>
              <a:rPr lang="en-GB" i="1" dirty="0" smtClean="0">
                <a:solidFill>
                  <a:schemeClr val="bg1"/>
                </a:solidFill>
              </a:rPr>
              <a:t>8 </a:t>
            </a:r>
            <a:r>
              <a:rPr lang="en-GB" i="1" dirty="0" err="1" smtClean="0">
                <a:solidFill>
                  <a:schemeClr val="bg1"/>
                </a:solidFill>
              </a:rPr>
              <a:t>mn</a:t>
            </a:r>
            <a:endParaRPr lang="en-GB" i="1" dirty="0">
              <a:solidFill>
                <a:schemeClr val="bg1"/>
              </a:solidFill>
            </a:endParaRPr>
          </a:p>
        </p:txBody>
      </p:sp>
      <p:sp>
        <p:nvSpPr>
          <p:cNvPr id="11" name="TextBox 10"/>
          <p:cNvSpPr txBox="1"/>
          <p:nvPr/>
        </p:nvSpPr>
        <p:spPr>
          <a:xfrm>
            <a:off x="1916264" y="1113224"/>
            <a:ext cx="1065475" cy="369332"/>
          </a:xfrm>
          <a:prstGeom prst="rect">
            <a:avLst/>
          </a:prstGeom>
          <a:noFill/>
          <a:ln>
            <a:noFill/>
          </a:ln>
        </p:spPr>
        <p:txBody>
          <a:bodyPr wrap="square" rtlCol="0">
            <a:spAutoFit/>
          </a:bodyPr>
          <a:lstStyle/>
          <a:p>
            <a:r>
              <a:rPr lang="en-GB" b="1" dirty="0" smtClean="0">
                <a:solidFill>
                  <a:schemeClr val="bg1"/>
                </a:solidFill>
              </a:rPr>
              <a:t>ID11</a:t>
            </a:r>
            <a:endParaRPr lang="en-GB" b="1" dirty="0">
              <a:solidFill>
                <a:schemeClr val="bg1"/>
              </a:solidFill>
            </a:endParaRPr>
          </a:p>
        </p:txBody>
      </p:sp>
      <p:sp>
        <p:nvSpPr>
          <p:cNvPr id="12" name="TextBox 11"/>
          <p:cNvSpPr txBox="1"/>
          <p:nvPr/>
        </p:nvSpPr>
        <p:spPr>
          <a:xfrm>
            <a:off x="883919" y="1702946"/>
            <a:ext cx="1065475" cy="369332"/>
          </a:xfrm>
          <a:prstGeom prst="rect">
            <a:avLst/>
          </a:prstGeom>
          <a:noFill/>
          <a:ln>
            <a:noFill/>
          </a:ln>
        </p:spPr>
        <p:txBody>
          <a:bodyPr wrap="square" rtlCol="0">
            <a:spAutoFit/>
          </a:bodyPr>
          <a:lstStyle/>
          <a:p>
            <a:r>
              <a:rPr lang="en-GB" b="1" dirty="0" smtClean="0">
                <a:solidFill>
                  <a:schemeClr val="bg1"/>
                </a:solidFill>
              </a:rPr>
              <a:t>ID17</a:t>
            </a:r>
            <a:endParaRPr lang="en-GB" b="1" dirty="0">
              <a:solidFill>
                <a:schemeClr val="bg1"/>
              </a:solidFill>
            </a:endParaRPr>
          </a:p>
        </p:txBody>
      </p:sp>
      <p:sp>
        <p:nvSpPr>
          <p:cNvPr id="13" name="TextBox 12"/>
          <p:cNvSpPr txBox="1"/>
          <p:nvPr/>
        </p:nvSpPr>
        <p:spPr>
          <a:xfrm>
            <a:off x="5727589" y="2682282"/>
            <a:ext cx="1065475" cy="369332"/>
          </a:xfrm>
          <a:prstGeom prst="rect">
            <a:avLst/>
          </a:prstGeom>
          <a:noFill/>
          <a:ln>
            <a:noFill/>
          </a:ln>
        </p:spPr>
        <p:txBody>
          <a:bodyPr wrap="square" rtlCol="0">
            <a:spAutoFit/>
          </a:bodyPr>
          <a:lstStyle/>
          <a:p>
            <a:r>
              <a:rPr lang="en-GB" b="1" dirty="0" smtClean="0">
                <a:solidFill>
                  <a:schemeClr val="bg1"/>
                </a:solidFill>
              </a:rPr>
              <a:t>ID27</a:t>
            </a:r>
            <a:endParaRPr lang="en-GB" b="1" dirty="0">
              <a:solidFill>
                <a:schemeClr val="bg1"/>
              </a:solidFill>
            </a:endParaRPr>
          </a:p>
        </p:txBody>
      </p:sp>
      <p:sp>
        <p:nvSpPr>
          <p:cNvPr id="14" name="TextBox 13"/>
          <p:cNvSpPr txBox="1"/>
          <p:nvPr/>
        </p:nvSpPr>
        <p:spPr>
          <a:xfrm>
            <a:off x="3164619" y="2258215"/>
            <a:ext cx="1709531" cy="369332"/>
          </a:xfrm>
          <a:prstGeom prst="rect">
            <a:avLst/>
          </a:prstGeom>
          <a:solidFill>
            <a:schemeClr val="bg1">
              <a:alpha val="73000"/>
            </a:schemeClr>
          </a:solidFill>
        </p:spPr>
        <p:txBody>
          <a:bodyPr wrap="square" rtlCol="0">
            <a:spAutoFit/>
          </a:bodyPr>
          <a:lstStyle/>
          <a:p>
            <a:r>
              <a:rPr lang="en-GB" i="1" dirty="0" smtClean="0"/>
              <a:t>Feedback OFF</a:t>
            </a:r>
            <a:endParaRPr lang="en-GB" i="1" dirty="0"/>
          </a:p>
        </p:txBody>
      </p:sp>
      <p:sp>
        <p:nvSpPr>
          <p:cNvPr id="15" name="Title 5"/>
          <p:cNvSpPr>
            <a:spLocks noGrp="1"/>
          </p:cNvSpPr>
          <p:nvPr>
            <p:ph type="title"/>
          </p:nvPr>
        </p:nvSpPr>
        <p:spPr>
          <a:xfrm>
            <a:off x="1422000" y="0"/>
            <a:ext cx="6300000" cy="613426"/>
          </a:xfrm>
        </p:spPr>
        <p:txBody>
          <a:bodyPr/>
          <a:lstStyle/>
          <a:p>
            <a:pPr algn="ctr"/>
            <a:r>
              <a:rPr lang="en-US" b="0" dirty="0" smtClean="0"/>
              <a:t>New orbit feedback</a:t>
            </a:r>
            <a:endParaRPr lang="en-US" b="0" dirty="0"/>
          </a:p>
        </p:txBody>
      </p:sp>
      <p:sp>
        <p:nvSpPr>
          <p:cNvPr id="17" name="Text Box 7"/>
          <p:cNvSpPr txBox="1">
            <a:spLocks noChangeArrowheads="1"/>
          </p:cNvSpPr>
          <p:nvPr/>
        </p:nvSpPr>
        <p:spPr bwMode="auto">
          <a:xfrm>
            <a:off x="5450627" y="4265383"/>
            <a:ext cx="1724025"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z="1200" b="1" dirty="0">
                <a:solidFill>
                  <a:srgbClr val="61E1DB"/>
                </a:solidFill>
                <a:latin typeface="Verdana" charset="0"/>
                <a:cs typeface="Times New Roman" charset="0"/>
              </a:rPr>
              <a:t>Horizontal OFF</a:t>
            </a:r>
          </a:p>
          <a:p>
            <a:pPr algn="l" eaLnBrk="1" hangingPunct="1"/>
            <a:endParaRPr lang="en-US" sz="1600" dirty="0" smtClean="0">
              <a:cs typeface="Times New Roman" charset="0"/>
            </a:endParaRPr>
          </a:p>
          <a:p>
            <a:pPr algn="l" eaLnBrk="1" hangingPunct="1"/>
            <a:endParaRPr lang="en-US" sz="1400" dirty="0">
              <a:cs typeface="Times New Roman" charset="0"/>
            </a:endParaRPr>
          </a:p>
          <a:p>
            <a:pPr eaLnBrk="1" hangingPunct="1"/>
            <a:r>
              <a:rPr lang="en-US" sz="1200" b="1" dirty="0" smtClean="0">
                <a:solidFill>
                  <a:srgbClr val="0033CC"/>
                </a:solidFill>
                <a:latin typeface="Verdana" charset="0"/>
                <a:cs typeface="Times New Roman" charset="0"/>
              </a:rPr>
              <a:t>Horizontal ON</a:t>
            </a:r>
          </a:p>
          <a:p>
            <a:pPr eaLnBrk="1" hangingPunct="1"/>
            <a:endParaRPr lang="en-US" sz="1100" b="1" dirty="0" smtClean="0">
              <a:solidFill>
                <a:srgbClr val="C00000"/>
              </a:solidFill>
              <a:latin typeface="Verdana" charset="0"/>
              <a:cs typeface="Times New Roman" charset="0"/>
            </a:endParaRPr>
          </a:p>
          <a:p>
            <a:pPr eaLnBrk="1" hangingPunct="1"/>
            <a:r>
              <a:rPr lang="en-US" sz="1200" b="1" dirty="0" smtClean="0">
                <a:solidFill>
                  <a:srgbClr val="CC00FF"/>
                </a:solidFill>
                <a:latin typeface="Verdana" charset="0"/>
                <a:cs typeface="Times New Roman" charset="0"/>
              </a:rPr>
              <a:t>Vertical </a:t>
            </a:r>
            <a:r>
              <a:rPr lang="en-US" sz="1200" b="1" dirty="0">
                <a:solidFill>
                  <a:srgbClr val="CC00FF"/>
                </a:solidFill>
                <a:latin typeface="Verdana" charset="0"/>
                <a:cs typeface="Times New Roman" charset="0"/>
              </a:rPr>
              <a:t>OFF</a:t>
            </a:r>
          </a:p>
          <a:p>
            <a:pPr algn="l" eaLnBrk="1" hangingPunct="1"/>
            <a:r>
              <a:rPr lang="en-US" sz="1200" b="1" dirty="0" smtClean="0">
                <a:solidFill>
                  <a:srgbClr val="C00000"/>
                </a:solidFill>
                <a:latin typeface="Verdana" charset="0"/>
                <a:cs typeface="Times New Roman" charset="0"/>
              </a:rPr>
              <a:t>Vertical </a:t>
            </a:r>
            <a:r>
              <a:rPr lang="en-US" sz="1200" b="1" dirty="0">
                <a:solidFill>
                  <a:srgbClr val="C00000"/>
                </a:solidFill>
                <a:latin typeface="Verdana" charset="0"/>
                <a:cs typeface="Times New Roman" charset="0"/>
              </a:rPr>
              <a:t>ON</a:t>
            </a:r>
          </a:p>
        </p:txBody>
      </p:sp>
      <p:pic>
        <p:nvPicPr>
          <p:cNvPr id="18" name="Picture 17" descr="operator.capture57.jpg"/>
          <p:cNvPicPr>
            <a:picLocks noChangeAspect="1"/>
          </p:cNvPicPr>
          <p:nvPr/>
        </p:nvPicPr>
        <p:blipFill>
          <a:blip r:embed="rId4"/>
          <a:srcRect l="1718" t="51474" r="974" b="3040"/>
          <a:stretch>
            <a:fillRect/>
          </a:stretch>
        </p:blipFill>
        <p:spPr>
          <a:xfrm>
            <a:off x="357809" y="4150581"/>
            <a:ext cx="5112688" cy="1900351"/>
          </a:xfrm>
          <a:prstGeom prst="rect">
            <a:avLst/>
          </a:prstGeom>
        </p:spPr>
      </p:pic>
      <p:sp>
        <p:nvSpPr>
          <p:cNvPr id="19" name="TextBox 18"/>
          <p:cNvSpPr txBox="1"/>
          <p:nvPr/>
        </p:nvSpPr>
        <p:spPr>
          <a:xfrm>
            <a:off x="4784834" y="4868987"/>
            <a:ext cx="1411014" cy="261610"/>
          </a:xfrm>
          <a:prstGeom prst="rect">
            <a:avLst/>
          </a:prstGeom>
          <a:noFill/>
        </p:spPr>
        <p:txBody>
          <a:bodyPr wrap="square" rtlCol="0">
            <a:spAutoFit/>
          </a:bodyPr>
          <a:lstStyle/>
          <a:p>
            <a:r>
              <a:rPr lang="en-GB" sz="1100" dirty="0" smtClean="0">
                <a:solidFill>
                  <a:schemeClr val="accent6"/>
                </a:solidFill>
              </a:rPr>
              <a:t>2.5 </a:t>
            </a:r>
            <a:r>
              <a:rPr lang="en-GB" sz="1100" dirty="0" smtClean="0">
                <a:solidFill>
                  <a:schemeClr val="accent6"/>
                </a:solidFill>
                <a:latin typeface="Symbol" pitchFamily="18" charset="2"/>
              </a:rPr>
              <a:t>m</a:t>
            </a:r>
            <a:r>
              <a:rPr lang="en-GB" sz="1100" dirty="0" smtClean="0">
                <a:solidFill>
                  <a:schemeClr val="accent6"/>
                </a:solidFill>
              </a:rPr>
              <a:t>m</a:t>
            </a:r>
            <a:endParaRPr lang="en-GB" sz="1100" dirty="0">
              <a:solidFill>
                <a:schemeClr val="accent6"/>
              </a:solidFill>
            </a:endParaRPr>
          </a:p>
        </p:txBody>
      </p:sp>
      <p:sp>
        <p:nvSpPr>
          <p:cNvPr id="20" name="TextBox 19"/>
          <p:cNvSpPr txBox="1"/>
          <p:nvPr/>
        </p:nvSpPr>
        <p:spPr>
          <a:xfrm>
            <a:off x="4795347" y="5344784"/>
            <a:ext cx="1411014" cy="261610"/>
          </a:xfrm>
          <a:prstGeom prst="rect">
            <a:avLst/>
          </a:prstGeom>
          <a:noFill/>
        </p:spPr>
        <p:txBody>
          <a:bodyPr wrap="square" rtlCol="0">
            <a:spAutoFit/>
          </a:bodyPr>
          <a:lstStyle/>
          <a:p>
            <a:r>
              <a:rPr lang="en-GB" sz="1100" dirty="0" smtClean="0">
                <a:solidFill>
                  <a:srgbClr val="FF0000"/>
                </a:solidFill>
              </a:rPr>
              <a:t>0.9 </a:t>
            </a:r>
            <a:r>
              <a:rPr lang="en-GB" sz="1100" dirty="0" smtClean="0">
                <a:solidFill>
                  <a:srgbClr val="FF0000"/>
                </a:solidFill>
                <a:latin typeface="Symbol" pitchFamily="18" charset="2"/>
              </a:rPr>
              <a:t>m</a:t>
            </a:r>
            <a:r>
              <a:rPr lang="en-GB" sz="1100" dirty="0" smtClean="0">
                <a:solidFill>
                  <a:srgbClr val="FF0000"/>
                </a:solidFill>
              </a:rPr>
              <a:t>m</a:t>
            </a:r>
            <a:endParaRPr lang="en-GB" sz="1100" dirty="0">
              <a:solidFill>
                <a:srgbClr val="FF0000"/>
              </a:solidFill>
            </a:endParaRPr>
          </a:p>
        </p:txBody>
      </p:sp>
      <p:sp>
        <p:nvSpPr>
          <p:cNvPr id="21" name="Rectangle 20"/>
          <p:cNvSpPr/>
          <p:nvPr/>
        </p:nvSpPr>
        <p:spPr>
          <a:xfrm>
            <a:off x="4514206" y="5882824"/>
            <a:ext cx="4629794" cy="646331"/>
          </a:xfrm>
          <a:prstGeom prst="rect">
            <a:avLst/>
          </a:prstGeom>
        </p:spPr>
        <p:txBody>
          <a:bodyPr wrap="none">
            <a:spAutoFit/>
          </a:bodyPr>
          <a:lstStyle/>
          <a:p>
            <a:r>
              <a:rPr lang="en-US" kern="0" dirty="0" smtClean="0"/>
              <a:t>@ sub </a:t>
            </a:r>
            <a:r>
              <a:rPr lang="en-US" kern="0" dirty="0" smtClean="0">
                <a:latin typeface="Symbol" pitchFamily="18" charset="2"/>
              </a:rPr>
              <a:t>m</a:t>
            </a:r>
            <a:r>
              <a:rPr lang="en-US" kern="0" dirty="0" smtClean="0"/>
              <a:t>m stability routinely achieved in V</a:t>
            </a:r>
          </a:p>
          <a:p>
            <a:r>
              <a:rPr lang="en-US" kern="0" dirty="0" smtClean="0"/>
              <a:t>@ </a:t>
            </a:r>
            <a:r>
              <a:rPr lang="en-US" kern="0" dirty="0" smtClean="0">
                <a:latin typeface="Symbol" pitchFamily="18" charset="2"/>
              </a:rPr>
              <a:t>m</a:t>
            </a:r>
            <a:r>
              <a:rPr lang="en-US" kern="0" dirty="0" smtClean="0"/>
              <a:t>m stability routinely achieved in H</a:t>
            </a:r>
            <a:endParaRPr lang="en-GB" dirty="0"/>
          </a:p>
        </p:txBody>
      </p:sp>
      <p:cxnSp>
        <p:nvCxnSpPr>
          <p:cNvPr id="23" name="Straight Arrow Connector 22"/>
          <p:cNvCxnSpPr/>
          <p:nvPr/>
        </p:nvCxnSpPr>
        <p:spPr>
          <a:xfrm rot="5400000">
            <a:off x="5959503" y="4735001"/>
            <a:ext cx="40551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8205749" y="874655"/>
            <a:ext cx="699715" cy="338554"/>
          </a:xfrm>
          <a:prstGeom prst="rect">
            <a:avLst/>
          </a:prstGeom>
          <a:noFill/>
        </p:spPr>
        <p:txBody>
          <a:bodyPr wrap="square" rtlCol="0">
            <a:spAutoFit/>
          </a:bodyPr>
          <a:lstStyle/>
          <a:p>
            <a:r>
              <a:rPr lang="en-GB" sz="1600" b="1" dirty="0" err="1" smtClean="0"/>
              <a:t>rms</a:t>
            </a:r>
            <a:endParaRPr lang="en-GB" b="1" dirty="0"/>
          </a:p>
        </p:txBody>
      </p:sp>
      <p:cxnSp>
        <p:nvCxnSpPr>
          <p:cNvPr id="26" name="Straight Arrow Connector 25"/>
          <p:cNvCxnSpPr/>
          <p:nvPr/>
        </p:nvCxnSpPr>
        <p:spPr>
          <a:xfrm rot="5400000">
            <a:off x="-1286359" y="2378989"/>
            <a:ext cx="3115159"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55723" y="681926"/>
            <a:ext cx="1077132" cy="369332"/>
          </a:xfrm>
          <a:prstGeom prst="rect">
            <a:avLst/>
          </a:prstGeom>
          <a:noFill/>
        </p:spPr>
        <p:txBody>
          <a:bodyPr wrap="square" rtlCol="0">
            <a:spAutoFit/>
          </a:bodyPr>
          <a:lstStyle/>
          <a:p>
            <a:r>
              <a:rPr lang="en-GB" dirty="0" smtClean="0">
                <a:solidFill>
                  <a:schemeClr val="bg1"/>
                </a:solidFill>
              </a:rPr>
              <a:t>Cell1 </a:t>
            </a:r>
            <a:endParaRPr lang="en-GB" dirty="0">
              <a:solidFill>
                <a:schemeClr val="bg1"/>
              </a:solidFill>
            </a:endParaRPr>
          </a:p>
        </p:txBody>
      </p:sp>
      <p:sp>
        <p:nvSpPr>
          <p:cNvPr id="28" name="TextBox 27"/>
          <p:cNvSpPr txBox="1"/>
          <p:nvPr/>
        </p:nvSpPr>
        <p:spPr>
          <a:xfrm>
            <a:off x="276387" y="3647268"/>
            <a:ext cx="1077132" cy="369332"/>
          </a:xfrm>
          <a:prstGeom prst="rect">
            <a:avLst/>
          </a:prstGeom>
          <a:noFill/>
        </p:spPr>
        <p:txBody>
          <a:bodyPr wrap="square" rtlCol="0">
            <a:spAutoFit/>
          </a:bodyPr>
          <a:lstStyle/>
          <a:p>
            <a:r>
              <a:rPr lang="en-GB" dirty="0" smtClean="0">
                <a:solidFill>
                  <a:schemeClr val="bg1"/>
                </a:solidFill>
              </a:rPr>
              <a:t>Cell32 </a:t>
            </a:r>
            <a:endParaRPr lang="en-GB" dirty="0">
              <a:solidFill>
                <a:schemeClr val="bg1"/>
              </a:solidFill>
            </a:endParaRPr>
          </a:p>
        </p:txBody>
      </p:sp>
      <p:sp>
        <p:nvSpPr>
          <p:cNvPr id="29" name="TextBox 28"/>
          <p:cNvSpPr txBox="1"/>
          <p:nvPr/>
        </p:nvSpPr>
        <p:spPr>
          <a:xfrm rot="16200000">
            <a:off x="-431391" y="2332386"/>
            <a:ext cx="1185620" cy="338554"/>
          </a:xfrm>
          <a:prstGeom prst="rect">
            <a:avLst/>
          </a:prstGeom>
          <a:noFill/>
        </p:spPr>
        <p:txBody>
          <a:bodyPr wrap="square" rtlCol="0">
            <a:spAutoFit/>
          </a:bodyPr>
          <a:lstStyle/>
          <a:p>
            <a:r>
              <a:rPr lang="en-GB" sz="1600" i="1" dirty="0" smtClean="0"/>
              <a:t>224 BPM</a:t>
            </a:r>
            <a:endParaRPr lang="en-GB" sz="1600" i="1"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RF_presentation_silver">
  <a:themeElements>
    <a:clrScheme name="ESRF_presentation_silver 13">
      <a:dk1>
        <a:srgbClr val="000000"/>
      </a:dk1>
      <a:lt1>
        <a:srgbClr val="FFFFFF"/>
      </a:lt1>
      <a:dk2>
        <a:srgbClr val="000000"/>
      </a:dk2>
      <a:lt2>
        <a:srgbClr val="8A8B8E"/>
      </a:lt2>
      <a:accent1>
        <a:srgbClr val="7DA9DA"/>
      </a:accent1>
      <a:accent2>
        <a:srgbClr val="1B5092"/>
      </a:accent2>
      <a:accent3>
        <a:srgbClr val="FFFFFF"/>
      </a:accent3>
      <a:accent4>
        <a:srgbClr val="000000"/>
      </a:accent4>
      <a:accent5>
        <a:srgbClr val="BFD1EA"/>
      </a:accent5>
      <a:accent6>
        <a:srgbClr val="174884"/>
      </a:accent6>
      <a:hlink>
        <a:srgbClr val="DD2026"/>
      </a:hlink>
      <a:folHlink>
        <a:srgbClr val="9E1C20"/>
      </a:folHlink>
    </a:clrScheme>
    <a:fontScheme name="ESRF_presentation_silv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ESRF_presentation_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RF_presentation_sil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RF_presentation_sil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RF_presentation_sil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RF_presentation_sil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RF_presentation_sil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RF_presentation_sil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RF_presentation_sil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RF_presentation_sil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RF_presentation_sil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RF_presentation_sil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RF_presentation_sil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RF_presentation_silver 13">
        <a:dk1>
          <a:srgbClr val="000000"/>
        </a:dk1>
        <a:lt1>
          <a:srgbClr val="FFFFFF"/>
        </a:lt1>
        <a:dk2>
          <a:srgbClr val="000000"/>
        </a:dk2>
        <a:lt2>
          <a:srgbClr val="8A8B8E"/>
        </a:lt2>
        <a:accent1>
          <a:srgbClr val="7DA9DA"/>
        </a:accent1>
        <a:accent2>
          <a:srgbClr val="1B5092"/>
        </a:accent2>
        <a:accent3>
          <a:srgbClr val="FFFFFF"/>
        </a:accent3>
        <a:accent4>
          <a:srgbClr val="000000"/>
        </a:accent4>
        <a:accent5>
          <a:srgbClr val="BFD1EA"/>
        </a:accent5>
        <a:accent6>
          <a:srgbClr val="174884"/>
        </a:accent6>
        <a:hlink>
          <a:srgbClr val="DD2026"/>
        </a:hlink>
        <a:folHlink>
          <a:srgbClr val="9E1C2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ESRF_presentation_silver">
  <a:themeElements>
    <a:clrScheme name="ESRF_presentation_silver 13">
      <a:dk1>
        <a:srgbClr val="000000"/>
      </a:dk1>
      <a:lt1>
        <a:srgbClr val="FFFFFF"/>
      </a:lt1>
      <a:dk2>
        <a:srgbClr val="000000"/>
      </a:dk2>
      <a:lt2>
        <a:srgbClr val="8A8B8E"/>
      </a:lt2>
      <a:accent1>
        <a:srgbClr val="7DA9DA"/>
      </a:accent1>
      <a:accent2>
        <a:srgbClr val="1B5092"/>
      </a:accent2>
      <a:accent3>
        <a:srgbClr val="FFFFFF"/>
      </a:accent3>
      <a:accent4>
        <a:srgbClr val="000000"/>
      </a:accent4>
      <a:accent5>
        <a:srgbClr val="BFD1EA"/>
      </a:accent5>
      <a:accent6>
        <a:srgbClr val="174884"/>
      </a:accent6>
      <a:hlink>
        <a:srgbClr val="DD2026"/>
      </a:hlink>
      <a:folHlink>
        <a:srgbClr val="9E1C20"/>
      </a:folHlink>
    </a:clrScheme>
    <a:fontScheme name="ESRF_presentation_silv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ESRF_presentation_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RF_presentation_sil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RF_presentation_sil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RF_presentation_sil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RF_presentation_sil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RF_presentation_sil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RF_presentation_sil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RF_presentation_sil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RF_presentation_sil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RF_presentation_sil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RF_presentation_sil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RF_presentation_sil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RF_presentation_silver 13">
        <a:dk1>
          <a:srgbClr val="000000"/>
        </a:dk1>
        <a:lt1>
          <a:srgbClr val="FFFFFF"/>
        </a:lt1>
        <a:dk2>
          <a:srgbClr val="000000"/>
        </a:dk2>
        <a:lt2>
          <a:srgbClr val="8A8B8E"/>
        </a:lt2>
        <a:accent1>
          <a:srgbClr val="7DA9DA"/>
        </a:accent1>
        <a:accent2>
          <a:srgbClr val="1B5092"/>
        </a:accent2>
        <a:accent3>
          <a:srgbClr val="FFFFFF"/>
        </a:accent3>
        <a:accent4>
          <a:srgbClr val="000000"/>
        </a:accent4>
        <a:accent5>
          <a:srgbClr val="BFD1EA"/>
        </a:accent5>
        <a:accent6>
          <a:srgbClr val="174884"/>
        </a:accent6>
        <a:hlink>
          <a:srgbClr val="DD2026"/>
        </a:hlink>
        <a:folHlink>
          <a:srgbClr val="9E1C2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SRF_presentation_blue">
  <a:themeElements>
    <a:clrScheme name="ESRF_presentation_blue 13">
      <a:dk1>
        <a:srgbClr val="808080"/>
      </a:dk1>
      <a:lt1>
        <a:srgbClr val="FFFFFF"/>
      </a:lt1>
      <a:dk2>
        <a:srgbClr val="1B5092"/>
      </a:dk2>
      <a:lt2>
        <a:srgbClr val="FFFFFF"/>
      </a:lt2>
      <a:accent1>
        <a:srgbClr val="1166AA"/>
      </a:accent1>
      <a:accent2>
        <a:srgbClr val="7DA9DA"/>
      </a:accent2>
      <a:accent3>
        <a:srgbClr val="ABB3C7"/>
      </a:accent3>
      <a:accent4>
        <a:srgbClr val="DADADA"/>
      </a:accent4>
      <a:accent5>
        <a:srgbClr val="AAB8D2"/>
      </a:accent5>
      <a:accent6>
        <a:srgbClr val="7199C5"/>
      </a:accent6>
      <a:hlink>
        <a:srgbClr val="F2C522"/>
      </a:hlink>
      <a:folHlink>
        <a:srgbClr val="81BA16"/>
      </a:folHlink>
    </a:clrScheme>
    <a:fontScheme name="ESRF_presentation_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RF_presentation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RF_presentation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RF_presentation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RF_presentation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RF_presentation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RF_presentation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RF_presentation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RF_presentation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RF_presentation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RF_presentation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RF_presentation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RF_presentation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RF_presentation_blue 13">
        <a:dk1>
          <a:srgbClr val="808080"/>
        </a:dk1>
        <a:lt1>
          <a:srgbClr val="FFFFFF"/>
        </a:lt1>
        <a:dk2>
          <a:srgbClr val="1B5092"/>
        </a:dk2>
        <a:lt2>
          <a:srgbClr val="FFFFFF"/>
        </a:lt2>
        <a:accent1>
          <a:srgbClr val="1166AA"/>
        </a:accent1>
        <a:accent2>
          <a:srgbClr val="7DA9DA"/>
        </a:accent2>
        <a:accent3>
          <a:srgbClr val="ABB3C7"/>
        </a:accent3>
        <a:accent4>
          <a:srgbClr val="DADADA"/>
        </a:accent4>
        <a:accent5>
          <a:srgbClr val="AAB8D2"/>
        </a:accent5>
        <a:accent6>
          <a:srgbClr val="7199C5"/>
        </a:accent6>
        <a:hlink>
          <a:srgbClr val="F2C522"/>
        </a:hlink>
        <a:folHlink>
          <a:srgbClr val="81BA16"/>
        </a:folHlink>
      </a:clrScheme>
      <a:clrMap bg1="dk2" tx1="lt1" bg2="dk1" tx2="lt2" accent1="accent1" accent2="accent2" accent3="accent3" accent4="accent4" accent5="accent5" accent6="accent6" hlink="hlink" folHlink="folHlink"/>
    </a:extraClrScheme>
    <a:extraClrScheme>
      <a:clrScheme name="ESRF_presentation_blue 14">
        <a:dk1>
          <a:srgbClr val="808080"/>
        </a:dk1>
        <a:lt1>
          <a:srgbClr val="FFFFFF"/>
        </a:lt1>
        <a:dk2>
          <a:srgbClr val="1B5092"/>
        </a:dk2>
        <a:lt2>
          <a:srgbClr val="FFFFFF"/>
        </a:lt2>
        <a:accent1>
          <a:srgbClr val="1166AA"/>
        </a:accent1>
        <a:accent2>
          <a:srgbClr val="7DA9DA"/>
        </a:accent2>
        <a:accent3>
          <a:srgbClr val="ABB3C7"/>
        </a:accent3>
        <a:accent4>
          <a:srgbClr val="DADADA"/>
        </a:accent4>
        <a:accent5>
          <a:srgbClr val="AAB8D2"/>
        </a:accent5>
        <a:accent6>
          <a:srgbClr val="7199C5"/>
        </a:accent6>
        <a:hlink>
          <a:srgbClr val="F2C522"/>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ESRF_presentation_silver">
  <a:themeElements>
    <a:clrScheme name="ESRF_presentation_silver 13">
      <a:dk1>
        <a:srgbClr val="000000"/>
      </a:dk1>
      <a:lt1>
        <a:srgbClr val="FFFFFF"/>
      </a:lt1>
      <a:dk2>
        <a:srgbClr val="000000"/>
      </a:dk2>
      <a:lt2>
        <a:srgbClr val="8A8B8E"/>
      </a:lt2>
      <a:accent1>
        <a:srgbClr val="7DA9DA"/>
      </a:accent1>
      <a:accent2>
        <a:srgbClr val="1B5092"/>
      </a:accent2>
      <a:accent3>
        <a:srgbClr val="FFFFFF"/>
      </a:accent3>
      <a:accent4>
        <a:srgbClr val="000000"/>
      </a:accent4>
      <a:accent5>
        <a:srgbClr val="BFD1EA"/>
      </a:accent5>
      <a:accent6>
        <a:srgbClr val="174884"/>
      </a:accent6>
      <a:hlink>
        <a:srgbClr val="DD2026"/>
      </a:hlink>
      <a:folHlink>
        <a:srgbClr val="9E1C20"/>
      </a:folHlink>
    </a:clrScheme>
    <a:fontScheme name="ESRF_presentation_silv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ESRF_presentation_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RF_presentation_sil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RF_presentation_sil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RF_presentation_sil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RF_presentation_sil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RF_presentation_sil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RF_presentation_sil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RF_presentation_sil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RF_presentation_sil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RF_presentation_sil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RF_presentation_sil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RF_presentation_sil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RF_presentation_silver 13">
        <a:dk1>
          <a:srgbClr val="000000"/>
        </a:dk1>
        <a:lt1>
          <a:srgbClr val="FFFFFF"/>
        </a:lt1>
        <a:dk2>
          <a:srgbClr val="000000"/>
        </a:dk2>
        <a:lt2>
          <a:srgbClr val="8A8B8E"/>
        </a:lt2>
        <a:accent1>
          <a:srgbClr val="7DA9DA"/>
        </a:accent1>
        <a:accent2>
          <a:srgbClr val="1B5092"/>
        </a:accent2>
        <a:accent3>
          <a:srgbClr val="FFFFFF"/>
        </a:accent3>
        <a:accent4>
          <a:srgbClr val="000000"/>
        </a:accent4>
        <a:accent5>
          <a:srgbClr val="BFD1EA"/>
        </a:accent5>
        <a:accent6>
          <a:srgbClr val="174884"/>
        </a:accent6>
        <a:hlink>
          <a:srgbClr val="DD2026"/>
        </a:hlink>
        <a:folHlink>
          <a:srgbClr val="9E1C2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ESRF_presentation_silver.pot</Template>
  <TotalTime>10490</TotalTime>
  <Words>1910</Words>
  <Application>Microsoft Macintosh PowerPoint</Application>
  <PresentationFormat>On-screen Show (4:3)</PresentationFormat>
  <Paragraphs>479</Paragraphs>
  <Slides>42</Slides>
  <Notes>7</Notes>
  <HiddenSlides>0</HiddenSlides>
  <MMClips>0</MMClips>
  <ScaleCrop>false</ScaleCrop>
  <HeadingPairs>
    <vt:vector size="6" baseType="variant">
      <vt:variant>
        <vt:lpstr>Theme</vt:lpstr>
      </vt:variant>
      <vt:variant>
        <vt:i4>6</vt:i4>
      </vt:variant>
      <vt:variant>
        <vt:lpstr>Embedded OLE Servers</vt:lpstr>
      </vt:variant>
      <vt:variant>
        <vt:i4>2</vt:i4>
      </vt:variant>
      <vt:variant>
        <vt:lpstr>Slide Titles</vt:lpstr>
      </vt:variant>
      <vt:variant>
        <vt:i4>42</vt:i4>
      </vt:variant>
    </vt:vector>
  </HeadingPairs>
  <TitlesOfParts>
    <vt:vector size="50" baseType="lpstr">
      <vt:lpstr>ESRF_presentation_silver</vt:lpstr>
      <vt:lpstr>Office Theme</vt:lpstr>
      <vt:lpstr>2_Default Design</vt:lpstr>
      <vt:lpstr>3_ESRF_presentation_silver</vt:lpstr>
      <vt:lpstr>ESRF_presentation_blue</vt:lpstr>
      <vt:lpstr>1_ESRF_presentation_silver</vt:lpstr>
      <vt:lpstr>Equation</vt:lpstr>
      <vt:lpstr>Microsoft Equation</vt:lpstr>
      <vt:lpstr>Upgrade  of the ESRF Light Source:  Achievements and Perspectives</vt:lpstr>
      <vt:lpstr>PowerPoint Presentation</vt:lpstr>
      <vt:lpstr>PowerPoint Presentation</vt:lpstr>
      <vt:lpstr>Accelerator Upgrade Phase 1</vt:lpstr>
      <vt:lpstr>Upgrade of BPM Electronics</vt:lpstr>
      <vt:lpstr>Coupling reduction</vt:lpstr>
      <vt:lpstr>Coupling reduction</vt:lpstr>
      <vt:lpstr>New orbit feedback</vt:lpstr>
      <vt:lpstr>New orbit feedback</vt:lpstr>
      <vt:lpstr>6 m sections</vt:lpstr>
      <vt:lpstr>PowerPoint Presentation</vt:lpstr>
      <vt:lpstr>6&amp;7 m straight sections</vt:lpstr>
      <vt:lpstr>Solid State RF transmitters</vt:lpstr>
      <vt:lpstr>Single cell NC HOM damped cavity</vt:lpstr>
      <vt:lpstr>But while preparing the upgrade…</vt:lpstr>
      <vt:lpstr>PowerPoint Presentation</vt:lpstr>
      <vt:lpstr>PowerPoint Presentation</vt:lpstr>
      <vt:lpstr>PowerPoint Presentation</vt:lpstr>
      <vt:lpstr>PowerPoint Presentation</vt:lpstr>
      <vt:lpstr>PowerPoint Presentation</vt:lpstr>
      <vt:lpstr>                 The Quest for 4th Generation SR       The last few years have been characterize by a World-Wide R&amp;D carried on by Accelerator Engineers to find solutions to improve the SR beam parameters.       The Science in general benefits by any of this improvements:          - Horizontal Emittance         - Vertical Emittance    =&gt; Diffraction Limit reached routinely everywhere         - Bunch Length           =&gt; Very costly solutions (e.g. SC Crab Cavities)         - Energy Spread         =&gt; No solutions exists for a significant decrease                                                 (&lt; 0.05-0.1%) in SR         - Beam Current           =&gt; Close to the limits imposed by the BL </vt:lpstr>
      <vt:lpstr>PowerPoint Presentation</vt:lpstr>
      <vt:lpstr>                 Low Horizontal Emittance SR          The most immediate advantages of such machines are:     - Brigthness Increase while maintaining the same flux    - Spacial Resolution Increase    - Transverse Coherence        The first two points improve almost linearly for an emittance decrease from 2-4nm down to 50-100pm.  For lower emittance  the gain become less than linear due to:         - the diffraction limit          - mismatch of the electron beam with the X-Ray beam        The coherence starts to be of significance for emittances below 5-10pm. For example: @10KeV 80% coherence needs about 1pm emittance.</vt:lpstr>
      <vt:lpstr>Brilliance at lower horizontal emittance</vt:lpstr>
      <vt:lpstr>PowerPoint Presentation</vt:lpstr>
      <vt:lpstr>                     ESRF toward a 4th Generation SR          The world wide effort in lattice design and technology developments has paved the road the possibility of studying options to upgrade the ESRF storage ring lattice in order to significantly lower (by a factor 20-40) the equilibrium horizontal, within the constraints underlined in the ESRF “purple book” (par. 3.1.8), in particular:      - Maintain as much as possible unchanged the existing Straight Sections and BeamLines      - Maintain the present Injection Scheme and Injection Complex      - Reuse as much as possible the existing ARCs hardware (Power Supplies, Vacuum System, Diagnostic etc…)      - Reduce Operation Costs, specifically Wall-Plug Power.     These constraints pose limits to the ultimate ring performances and raise technical and logistic challenges. On the other end they are consistent with the following crucial points:     - Cost comparable with a “Phase II” budget expenditure     - Upgrade to be completed by beginning of next decade (2020)      - Less than 1 year ShutDown for installation and commissioning </vt:lpstr>
      <vt:lpstr>PowerPoint Presentation</vt:lpstr>
      <vt:lpstr>                          New Lattice Engineering       The complexity of the problem is relatively contained, since it is limited only to the design of a 25m long Arc (*32). However the technical aspects are very challenging:  - High gradients magnets (4 times more) - Tight tolerances (2 times more) - Small vacuum chamber (2 times less) - Very compact design       It should be stressed that the 4th Generation SRs take advantage of all the R&amp;D and Know-How accumulated in the last 20 years at ESRF and the rest of the world:   - Lattice design - Vacuum technologies (e.g. NEG coating that allows the use of smaller vacuum chambers) - Magnet technologies (better modeling and manufacturing) - Diagnostic (e.g. Libera BPMs) - Controls - Operations - … </vt:lpstr>
      <vt:lpstr>Quadrupole Magnet Design G&gt; 100T/m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Short and Mid Term path       The ASD has been working very hard in all the machine subsystems in order to improve the performances and reliability of the source.      There are a lot of tasks planned for the next few years that, together with what already done will virtually complete most of the envised  “Phase-I” upgrades.      In order to define a mid term strategy we must consider that a big extend of what has been done so far for Phase-I and the remaining activities are synergic and/or essential for a more radical upgrade of the SR. In particular, the much more demanding SR parameters do require:    - High level of control/diagnostic/stabilization (e.g.: Libera-BPMs, FOC etc)   - HOM-damped RF-Cavities (to allow operation with shorter bunches: 5-10ps)   - TOP-UP (even with the same Dynamic-Aperture of the present ring Tau&lt;2-5hrs)   - Improved reliability   - Smaller Gap/shorter period Undulators (to take full advantage of the increased vertical stay-clear   - ... </vt:lpstr>
      <vt:lpstr>                        Short and Mid Term path     In the next 2-4 years we will continue all the already foreseen activities.     In particular:      - TopUp     - HOM-Damped Cavities     - 7m/Low-Beta Section      are an essential part of the ESRF upgrade path and of any possible SR Lattice Upgrade.     The amount of effort/FTEs/Budget to be dedicated to a New Lattice Design and related R&amp;D, remains to be defined. Anyway the ESRF-Divisions/Groups have enough resources to progress on the studies, without impacting the present activities, at least up to a white-paper stage (by end of 2012).</vt:lpstr>
      <vt:lpstr>PowerPoint Presentation</vt:lpstr>
    </vt:vector>
  </TitlesOfParts>
  <Company>ESRF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Admans</dc:creator>
  <cp:lastModifiedBy>Pantaleo Raimondi</cp:lastModifiedBy>
  <cp:revision>328</cp:revision>
  <dcterms:created xsi:type="dcterms:W3CDTF">2008-06-13T09:21:03Z</dcterms:created>
  <dcterms:modified xsi:type="dcterms:W3CDTF">2012-10-15T12:00:56Z</dcterms:modified>
</cp:coreProperties>
</file>