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6" r:id="rId5"/>
    <p:sldId id="259" r:id="rId6"/>
    <p:sldId id="260" r:id="rId7"/>
    <p:sldId id="265" r:id="rId8"/>
    <p:sldId id="262" r:id="rId9"/>
    <p:sldId id="263" r:id="rId10"/>
    <p:sldId id="264" r:id="rId11"/>
    <p:sldId id="258" r:id="rId1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595" autoAdjust="0"/>
  </p:normalViewPr>
  <p:slideViewPr>
    <p:cSldViewPr snapToGrid="0" snapToObjects="1">
      <p:cViewPr varScale="1">
        <p:scale>
          <a:sx n="99" d="100"/>
          <a:sy n="99" d="100"/>
        </p:scale>
        <p:origin x="-11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B55-DC3F-4143-9AA5-A06E4051DD64}" type="datetimeFigureOut">
              <a:t>21/09/12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8649-22D2-5E4C-91FE-0C905FAF895D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6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B55-DC3F-4143-9AA5-A06E4051DD64}" type="datetimeFigureOut">
              <a:t>21/09/12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8649-22D2-5E4C-91FE-0C905FAF895D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10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B55-DC3F-4143-9AA5-A06E4051DD64}" type="datetimeFigureOut">
              <a:t>21/09/12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8649-22D2-5E4C-91FE-0C905FAF895D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95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B55-DC3F-4143-9AA5-A06E4051DD64}" type="datetimeFigureOut">
              <a:t>21/09/12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8649-22D2-5E4C-91FE-0C905FAF895D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3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B55-DC3F-4143-9AA5-A06E4051DD64}" type="datetimeFigureOut">
              <a:t>21/09/12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8649-22D2-5E4C-91FE-0C905FAF895D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5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B55-DC3F-4143-9AA5-A06E4051DD64}" type="datetimeFigureOut">
              <a:t>21/09/12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8649-22D2-5E4C-91FE-0C905FAF895D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53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B55-DC3F-4143-9AA5-A06E4051DD64}" type="datetimeFigureOut">
              <a:t>21/09/12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8649-22D2-5E4C-91FE-0C905FAF895D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5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B55-DC3F-4143-9AA5-A06E4051DD64}" type="datetimeFigureOut">
              <a:t>21/09/12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8649-22D2-5E4C-91FE-0C905FAF895D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52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B55-DC3F-4143-9AA5-A06E4051DD64}" type="datetimeFigureOut">
              <a:t>21/09/12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8649-22D2-5E4C-91FE-0C905FAF895D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43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B55-DC3F-4143-9AA5-A06E4051DD64}" type="datetimeFigureOut">
              <a:t>21/09/12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8649-22D2-5E4C-91FE-0C905FAF895D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89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3B55-DC3F-4143-9AA5-A06E4051DD64}" type="datetimeFigureOut">
              <a:t>21/09/12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8649-22D2-5E4C-91FE-0C905FAF895D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41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3B55-DC3F-4143-9AA5-A06E4051DD64}" type="datetimeFigureOut">
              <a:t>21/09/12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E8649-22D2-5E4C-91FE-0C905FAF895D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00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/ccc?key=0AnzCAynrojavdFFRWEdueTVZM19TbDVsVFF0OHMxWU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TDR end game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50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Back cover</a:t>
            </a:r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3137" r="-13137"/>
          <a:stretch>
            <a:fillRect/>
          </a:stretch>
        </p:blipFill>
        <p:spPr/>
      </p:pic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4648200" y="1120500"/>
            <a:ext cx="4038600" cy="4525963"/>
          </a:xfrm>
        </p:spPr>
        <p:txBody>
          <a:bodyPr/>
          <a:lstStyle/>
          <a:p>
            <a:r>
              <a:rPr lang="it-IT"/>
              <a:t>The back of course needs some more extensive changes, but could still be a site picture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81" y="3411420"/>
            <a:ext cx="3650517" cy="274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2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060"/>
          </a:xfrm>
        </p:spPr>
        <p:txBody>
          <a:bodyPr/>
          <a:lstStyle/>
          <a:p>
            <a:r>
              <a:rPr lang="it-IT"/>
              <a:t>Timeline of milestones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80148"/>
            <a:ext cx="8229600" cy="5285004"/>
          </a:xfrm>
        </p:spPr>
        <p:txBody>
          <a:bodyPr>
            <a:normAutofit fontScale="62500" lnSpcReduction="20000"/>
          </a:bodyPr>
          <a:lstStyle/>
          <a:p>
            <a:r>
              <a:rPr lang="it-IT"/>
              <a:t>Sync’ed with Thursday meetings</a:t>
            </a:r>
          </a:p>
          <a:p>
            <a:r>
              <a:rPr lang="it-IT"/>
              <a:t>October 4 (two weeks): </a:t>
            </a:r>
          </a:p>
          <a:p>
            <a:pPr lvl="1"/>
            <a:r>
              <a:rPr lang="it-IT"/>
              <a:t>All subsystem chapter completed and ready for review</a:t>
            </a:r>
          </a:p>
          <a:p>
            <a:pPr lvl="1"/>
            <a:r>
              <a:rPr lang="it-IT"/>
              <a:t>All subsystem input to budget and schedule completed</a:t>
            </a:r>
          </a:p>
          <a:p>
            <a:r>
              <a:rPr lang="it-IT"/>
              <a:t>October 11</a:t>
            </a:r>
          </a:p>
          <a:p>
            <a:pPr lvl="1"/>
            <a:r>
              <a:rPr lang="it-IT"/>
              <a:t>Subsys chapters reviewed</a:t>
            </a:r>
          </a:p>
          <a:p>
            <a:pPr lvl="1"/>
            <a:r>
              <a:rPr lang="it-IT"/>
              <a:t>V1 of global budget and schedule</a:t>
            </a:r>
          </a:p>
          <a:p>
            <a:r>
              <a:rPr lang="it-IT"/>
              <a:t>October 18</a:t>
            </a:r>
          </a:p>
          <a:p>
            <a:pPr lvl="1"/>
            <a:r>
              <a:rPr lang="it-IT"/>
              <a:t>Global reading report and suggestions</a:t>
            </a:r>
          </a:p>
          <a:p>
            <a:pPr lvl="1"/>
            <a:r>
              <a:rPr lang="it-IT"/>
              <a:t>V1 of Author list and cover</a:t>
            </a:r>
          </a:p>
          <a:p>
            <a:r>
              <a:rPr lang="it-IT"/>
              <a:t>October 25</a:t>
            </a:r>
          </a:p>
          <a:p>
            <a:pPr lvl="1"/>
            <a:r>
              <a:rPr lang="it-IT"/>
              <a:t>V2 of global budget and schedule</a:t>
            </a:r>
          </a:p>
          <a:p>
            <a:pPr lvl="1"/>
            <a:r>
              <a:rPr lang="it-IT"/>
              <a:t>Finalize bibliography, figure placement, table style</a:t>
            </a:r>
            <a:endParaRPr lang="it-IT"/>
          </a:p>
          <a:p>
            <a:pPr lvl="1"/>
            <a:r>
              <a:rPr lang="it-IT"/>
              <a:t>Finalize author list and cover</a:t>
            </a:r>
          </a:p>
          <a:p>
            <a:r>
              <a:rPr lang="it-IT"/>
              <a:t>Nov 1 (all saints – vacation)</a:t>
            </a:r>
          </a:p>
          <a:p>
            <a:r>
              <a:rPr lang="it-IT"/>
              <a:t>Nov 8</a:t>
            </a:r>
          </a:p>
          <a:p>
            <a:pPr lvl="1"/>
            <a:r>
              <a:rPr lang="it-IT"/>
              <a:t>Complete walkthrough</a:t>
            </a:r>
          </a:p>
          <a:p>
            <a:pPr lvl="1"/>
            <a:r>
              <a:rPr lang="it-IT"/>
              <a:t>Out the door to the publisher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4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Timeline constraints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1371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it-IT"/>
              <a:t>We need to use the current momentum to conclude the TDR work</a:t>
            </a:r>
          </a:p>
          <a:p>
            <a:r>
              <a:rPr lang="it-IT"/>
              <a:t>Needed by all funding agencies to support funding requests</a:t>
            </a:r>
          </a:p>
          <a:p>
            <a:r>
              <a:rPr lang="it-IT"/>
              <a:t>There is another use of this document for italians in carrier advancement</a:t>
            </a:r>
          </a:p>
          <a:p>
            <a:pPr lvl="1"/>
            <a:r>
              <a:rPr lang="it-IT"/>
              <a:t>To be usable it needs to be published, with an ISBN number, before Nov 20.</a:t>
            </a:r>
          </a:p>
          <a:p>
            <a:pPr lvl="1"/>
            <a:r>
              <a:rPr lang="it-IT"/>
              <a:t>This is not a live or die deadline, but it would be good if we could do it. </a:t>
            </a:r>
          </a:p>
          <a:p>
            <a:r>
              <a:rPr lang="it-IT"/>
              <a:t>Let’s make a plan that matches that date.</a:t>
            </a:r>
          </a:p>
          <a:p>
            <a:r>
              <a:rPr lang="it-IT"/>
              <a:t>“Better” is the enemy of “good enough”.</a:t>
            </a:r>
          </a:p>
        </p:txBody>
      </p:sp>
    </p:spTree>
    <p:extLst>
      <p:ext uri="{BB962C8B-B14F-4D97-AF65-F5344CB8AC3E}">
        <p14:creationId xmlns:p14="http://schemas.microsoft.com/office/powerpoint/2010/main" val="259296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Roles of editors/readers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it-IT"/>
              <a:t>General editors: F.Forti, B.Ratcliff</a:t>
            </a:r>
          </a:p>
          <a:p>
            <a:pPr lvl="1"/>
            <a:r>
              <a:rPr lang="it-IT"/>
              <a:t>Technical editor: A.Lusiani – help in ensure TeX usage, uniformity, figure placement, references, etc.</a:t>
            </a:r>
          </a:p>
          <a:p>
            <a:r>
              <a:rPr lang="it-IT"/>
              <a:t>Subsys chapters. Editors: system conveners</a:t>
            </a:r>
          </a:p>
          <a:p>
            <a:pPr lvl="1"/>
            <a:r>
              <a:rPr lang="it-IT"/>
              <a:t>Subsys final readers</a:t>
            </a:r>
            <a:r>
              <a:rPr lang="it-IT" sz="1900">
                <a:hlinkClick r:id="rId2"/>
              </a:rPr>
              <a:t>https://docs.google.com/spreadsheet/ccc?key=0AnzCAynrojavdFFRWEdueTVZM19TbDVsVFF0OHMxWUE</a:t>
            </a:r>
            <a:endParaRPr lang="it-IT" sz="1900"/>
          </a:p>
          <a:p>
            <a:pPr lvl="1"/>
            <a:r>
              <a:rPr lang="it-IT"/>
              <a:t>Subsystem chapters should be finished and reviewed individually by the subsys final readers. To be checked:</a:t>
            </a:r>
          </a:p>
          <a:p>
            <a:pPr lvl="2"/>
            <a:r>
              <a:rPr lang="it-IT"/>
              <a:t>Complete, Not too many repetitions</a:t>
            </a:r>
          </a:p>
          <a:p>
            <a:pPr lvl="2"/>
            <a:r>
              <a:rPr lang="it-IT"/>
              <a:t>Reasonably uniform and correct english style</a:t>
            </a:r>
          </a:p>
          <a:p>
            <a:pPr lvl="2"/>
            <a:r>
              <a:rPr lang="it-IT"/>
              <a:t>Good quality figures (readable, with scale, etc.)</a:t>
            </a:r>
          </a:p>
          <a:p>
            <a:r>
              <a:rPr lang="it-IT"/>
              <a:t>Global final readers: C.Hearty, D.Hitlin, M.Rama, P.Lubrano</a:t>
            </a:r>
          </a:p>
          <a:p>
            <a:pPr lvl="1"/>
            <a:r>
              <a:rPr lang="it-IT"/>
              <a:t>Take a global look at the document</a:t>
            </a:r>
          </a:p>
          <a:p>
            <a:pPr lvl="1"/>
            <a:r>
              <a:rPr lang="it-IT"/>
              <a:t>Check content and style across chapters</a:t>
            </a:r>
          </a:p>
          <a:p>
            <a:pPr lvl="1"/>
            <a:r>
              <a:rPr lang="it-IT"/>
              <a:t>Signal things that fell in the cracks</a:t>
            </a:r>
          </a:p>
          <a:p>
            <a:pPr lvl="1"/>
            <a:r>
              <a:rPr lang="it-IT"/>
              <a:t>Try to identify inconsistencies among chapters</a:t>
            </a:r>
          </a:p>
        </p:txBody>
      </p:sp>
    </p:spTree>
    <p:extLst>
      <p:ext uri="{BB962C8B-B14F-4D97-AF65-F5344CB8AC3E}">
        <p14:creationId xmlns:p14="http://schemas.microsoft.com/office/powerpoint/2010/main" val="136078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Mechanics of editing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/>
              <a:t>If possible, direct editing of tex is recommended, especially for minor changes</a:t>
            </a:r>
          </a:p>
          <a:p>
            <a:pPr lvl="1"/>
            <a:r>
              <a:rPr lang="it-IT"/>
              <a:t>Everything in SVN, be considerate and prudent, but we can always recover previous versions</a:t>
            </a:r>
          </a:p>
          <a:p>
            <a:r>
              <a:rPr lang="it-IT"/>
              <a:t>PDF Markup is the next option, sending the pages to the relevant editor</a:t>
            </a:r>
          </a:p>
          <a:p>
            <a:pPr lvl="1"/>
            <a:r>
              <a:rPr lang="it-IT"/>
              <a:t>Contact me if you have technical problems in doing this.</a:t>
            </a:r>
          </a:p>
          <a:p>
            <a:r>
              <a:rPr lang="it-IT"/>
              <a:t>Of course also line by line commenting can be used, but the \lineno option does not really work with our style and it cumbersome.</a:t>
            </a:r>
          </a:p>
        </p:txBody>
      </p:sp>
    </p:spTree>
    <p:extLst>
      <p:ext uri="{BB962C8B-B14F-4D97-AF65-F5344CB8AC3E}">
        <p14:creationId xmlns:p14="http://schemas.microsoft.com/office/powerpoint/2010/main" val="379242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Chapters with significant missing text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Accelerator</a:t>
            </a:r>
          </a:p>
          <a:p>
            <a:r>
              <a:rPr lang="it-IT"/>
              <a:t>Integration</a:t>
            </a:r>
          </a:p>
          <a:p>
            <a:r>
              <a:rPr lang="it-IT"/>
              <a:t>Magnet</a:t>
            </a:r>
          </a:p>
          <a:p>
            <a:r>
              <a:rPr lang="it-IT"/>
              <a:t>Budget and Schedule</a:t>
            </a:r>
          </a:p>
          <a:p>
            <a:r>
              <a:rPr lang="it-IT"/>
              <a:t>ES&amp;H </a:t>
            </a:r>
            <a:r>
              <a:rPr lang="it-IT">
                <a:sym typeface="Wingdings"/>
              </a:rPr>
              <a:t> Decided to remove it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21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Details…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…that need to be remembered</a:t>
            </a:r>
          </a:p>
        </p:txBody>
      </p:sp>
    </p:spTree>
    <p:extLst>
      <p:ext uri="{BB962C8B-B14F-4D97-AF65-F5344CB8AC3E}">
        <p14:creationId xmlns:p14="http://schemas.microsoft.com/office/powerpoint/2010/main" val="336323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Bibliography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Originally intended to move everything to bibtex</a:t>
            </a:r>
          </a:p>
          <a:p>
            <a:r>
              <a:rPr lang="it-IT"/>
              <a:t>Will check with Alberto if he can do it</a:t>
            </a:r>
          </a:p>
          <a:p>
            <a:r>
              <a:rPr lang="it-IT"/>
              <a:t>Otherwise keep it as is (mixed) </a:t>
            </a:r>
          </a:p>
        </p:txBody>
      </p:sp>
    </p:spTree>
    <p:extLst>
      <p:ext uri="{BB962C8B-B14F-4D97-AF65-F5344CB8AC3E}">
        <p14:creationId xmlns:p14="http://schemas.microsoft.com/office/powerpoint/2010/main" val="283471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Authors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it-IT"/>
              <a:t>Initial list extracted from list of collaboration members</a:t>
            </a:r>
          </a:p>
          <a:p>
            <a:pPr lvl="1"/>
            <a:r>
              <a:rPr lang="it-IT"/>
              <a:t>Policy of openness (we only gain by having more authors)</a:t>
            </a:r>
          </a:p>
          <a:p>
            <a:pPr lvl="1"/>
            <a:r>
              <a:rPr lang="it-IT"/>
              <a:t>To be checked and verified by:</a:t>
            </a:r>
          </a:p>
          <a:p>
            <a:pPr lvl="2"/>
            <a:r>
              <a:rPr lang="it-IT"/>
              <a:t>Sys conveners</a:t>
            </a:r>
          </a:p>
          <a:p>
            <a:pPr lvl="2"/>
            <a:r>
              <a:rPr lang="it-IT"/>
              <a:t>Council</a:t>
            </a:r>
          </a:p>
          <a:p>
            <a:pPr lvl="1"/>
            <a:r>
              <a:rPr lang="it-IT"/>
              <a:t>Will send email with initial list to conveners and Pis. Lucia will manage the author list. At the end we will extract the Latex. </a:t>
            </a:r>
          </a:p>
        </p:txBody>
      </p:sp>
    </p:spTree>
    <p:extLst>
      <p:ext uri="{BB962C8B-B14F-4D97-AF65-F5344CB8AC3E}">
        <p14:creationId xmlns:p14="http://schemas.microsoft.com/office/powerpoint/2010/main" val="248661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Cover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3040" r="-13040"/>
          <a:stretch>
            <a:fillRect/>
          </a:stretch>
        </p:blipFill>
        <p:spPr/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/>
              <a:t>CDR cover required quite a bit of work</a:t>
            </a:r>
          </a:p>
          <a:p>
            <a:r>
              <a:rPr lang="it-IT"/>
              <a:t>We could re-use it with minor modifications</a:t>
            </a:r>
          </a:p>
          <a:p>
            <a:r>
              <a:rPr lang="it-IT"/>
              <a:t>Unless there is someone willing to take this on</a:t>
            </a:r>
          </a:p>
        </p:txBody>
      </p:sp>
    </p:spTree>
    <p:extLst>
      <p:ext uri="{BB962C8B-B14F-4D97-AF65-F5344CB8AC3E}">
        <p14:creationId xmlns:p14="http://schemas.microsoft.com/office/powerpoint/2010/main" val="4177079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564</Words>
  <Application>Microsoft Macintosh PowerPoint</Application>
  <PresentationFormat>Presentazione su schermo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TDR end game</vt:lpstr>
      <vt:lpstr>Timeline constraints</vt:lpstr>
      <vt:lpstr>Roles of editors/readers</vt:lpstr>
      <vt:lpstr>Mechanics of editing</vt:lpstr>
      <vt:lpstr>Chapters with significant missing text</vt:lpstr>
      <vt:lpstr>Details…</vt:lpstr>
      <vt:lpstr>Bibliography</vt:lpstr>
      <vt:lpstr>Authors</vt:lpstr>
      <vt:lpstr>Cover</vt:lpstr>
      <vt:lpstr>Back cover</vt:lpstr>
      <vt:lpstr>Timeline of milestones</vt:lpstr>
    </vt:vector>
  </TitlesOfParts>
  <Company>INFN e Universita' di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TDR end game</dc:title>
  <dc:creator>Francesco Forti</dc:creator>
  <cp:lastModifiedBy>Francesco Forti</cp:lastModifiedBy>
  <cp:revision>19</cp:revision>
  <dcterms:created xsi:type="dcterms:W3CDTF">2012-09-21T09:32:54Z</dcterms:created>
  <dcterms:modified xsi:type="dcterms:W3CDTF">2012-09-22T06:35:11Z</dcterms:modified>
</cp:coreProperties>
</file>