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72" r:id="rId4"/>
    <p:sldId id="280" r:id="rId5"/>
    <p:sldId id="274" r:id="rId6"/>
    <p:sldId id="275" r:id="rId7"/>
    <p:sldId id="276" r:id="rId8"/>
    <p:sldId id="277" r:id="rId9"/>
    <p:sldId id="265" r:id="rId10"/>
    <p:sldId id="281" r:id="rId11"/>
    <p:sldId id="271" r:id="rId12"/>
    <p:sldId id="279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4" autoAdjust="0"/>
  </p:normalViewPr>
  <p:slideViewPr>
    <p:cSldViewPr snapToGrid="0" snapToObjects="1">
      <p:cViewPr>
        <p:scale>
          <a:sx n="100" d="100"/>
          <a:sy n="100" d="100"/>
        </p:scale>
        <p:origin x="-188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17/09/12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17/09/12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Cds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endParaRPr lang="en-US" dirty="0" smtClean="0"/>
          </a:p>
          <a:p>
            <a:r>
              <a:rPr lang="en-US" dirty="0" smtClean="0"/>
              <a:t>-Spending review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smtClean="0"/>
              <a:t>-Open </a:t>
            </a:r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smtClean="0"/>
              <a:t>on</a:t>
            </a:r>
            <a:r>
              <a:rPr lang="en-US" dirty="0" smtClean="0"/>
              <a:t> </a:t>
            </a:r>
            <a:r>
              <a:rPr lang="en-US" dirty="0" smtClean="0"/>
              <a:t>future strategies in Particle Physics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arrivati</a:t>
            </a:r>
            <a:r>
              <a:rPr lang="en-US" dirty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per </a:t>
            </a:r>
            <a:r>
              <a:rPr lang="en-US" dirty="0" err="1" smtClean="0"/>
              <a:t>sussidi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/>
              <a:t>asili</a:t>
            </a:r>
            <a:r>
              <a:rPr lang="en-US" dirty="0"/>
              <a:t> </a:t>
            </a:r>
            <a:r>
              <a:rPr lang="en-US" dirty="0" err="1"/>
              <a:t>nido</a:t>
            </a:r>
            <a:r>
              <a:rPr lang="en-US" dirty="0"/>
              <a:t>/</a:t>
            </a:r>
            <a:r>
              <a:rPr lang="en-US" dirty="0" err="1"/>
              <a:t>materne</a:t>
            </a:r>
            <a:r>
              <a:rPr lang="en-US" dirty="0"/>
              <a:t> 2010-</a:t>
            </a:r>
            <a:r>
              <a:rPr lang="en-US" dirty="0" smtClean="0"/>
              <a:t>11, </a:t>
            </a:r>
            <a:endParaRPr lang="en-US" dirty="0" smtClean="0"/>
          </a:p>
          <a:p>
            <a:r>
              <a:rPr lang="en-US" dirty="0" smtClean="0"/>
              <a:t>27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err="1" smtClean="0"/>
              <a:t>votazioni</a:t>
            </a:r>
            <a:r>
              <a:rPr lang="en-US" dirty="0" smtClean="0"/>
              <a:t> per la </a:t>
            </a:r>
            <a:r>
              <a:rPr lang="en-US" dirty="0" err="1" smtClean="0"/>
              <a:t>nomina</a:t>
            </a:r>
            <a:r>
              <a:rPr lang="en-US" dirty="0" smtClean="0"/>
              <a:t> dell RLS (</a:t>
            </a:r>
            <a:r>
              <a:rPr lang="en-US" dirty="0" err="1" smtClean="0"/>
              <a:t>sicurezza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Storni</a:t>
            </a:r>
            <a:r>
              <a:rPr lang="en-US" dirty="0" smtClean="0"/>
              <a:t> per </a:t>
            </a:r>
            <a:r>
              <a:rPr lang="en-US" dirty="0" err="1" smtClean="0"/>
              <a:t>assestamento</a:t>
            </a:r>
            <a:r>
              <a:rPr lang="en-US" dirty="0" smtClean="0"/>
              <a:t> </a:t>
            </a:r>
            <a:r>
              <a:rPr lang="en-US" dirty="0" err="1" smtClean="0"/>
              <a:t>bilancio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24 </a:t>
            </a:r>
            <a:r>
              <a:rPr lang="en-US" dirty="0" err="1" smtClean="0"/>
              <a:t>settembre</a:t>
            </a:r>
            <a:endParaRPr lang="en-US" dirty="0" smtClean="0"/>
          </a:p>
          <a:p>
            <a:r>
              <a:rPr lang="en-US" dirty="0" err="1" smtClean="0"/>
              <a:t>Segnalare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particolari</a:t>
            </a:r>
            <a:r>
              <a:rPr lang="en-US" dirty="0" smtClean="0"/>
              <a:t> per </a:t>
            </a:r>
            <a:r>
              <a:rPr lang="en-US" dirty="0" err="1" smtClean="0"/>
              <a:t>straordinario</a:t>
            </a:r>
            <a:r>
              <a:rPr lang="en-US" smtClean="0"/>
              <a:t> (ass 344h)</a:t>
            </a:r>
          </a:p>
          <a:p>
            <a:endParaRPr lang="en-US" dirty="0" smtClean="0"/>
          </a:p>
          <a:p>
            <a:r>
              <a:rPr lang="en-US" dirty="0" err="1" smtClean="0"/>
              <a:t>Premi</a:t>
            </a:r>
            <a:r>
              <a:rPr lang="en-US" dirty="0" smtClean="0"/>
              <a:t> </a:t>
            </a:r>
            <a:r>
              <a:rPr lang="en-US" dirty="0" err="1" smtClean="0"/>
              <a:t>tesi</a:t>
            </a:r>
            <a:r>
              <a:rPr lang="en-US" dirty="0" smtClean="0"/>
              <a:t> PHD –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inviare</a:t>
            </a:r>
            <a:r>
              <a:rPr lang="en-US" dirty="0" smtClean="0"/>
              <a:t> le </a:t>
            </a:r>
            <a:r>
              <a:rPr lang="en-US" dirty="0" err="1" smtClean="0"/>
              <a:t>tesi</a:t>
            </a:r>
            <a:r>
              <a:rPr lang="en-US" dirty="0" smtClean="0"/>
              <a:t> al </a:t>
            </a:r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24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Coordinatori</a:t>
            </a:r>
            <a:r>
              <a:rPr lang="en-US" dirty="0" smtClean="0"/>
              <a:t> </a:t>
            </a:r>
            <a:r>
              <a:rPr lang="en-US" dirty="0" err="1" smtClean="0"/>
              <a:t>controllate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informati</a:t>
            </a:r>
            <a:r>
              <a:rPr lang="en-US" dirty="0" smtClean="0"/>
              <a:t> e </a:t>
            </a:r>
            <a:r>
              <a:rPr lang="en-US" dirty="0" err="1" smtClean="0"/>
              <a:t>interessati</a:t>
            </a:r>
            <a:r>
              <a:rPr lang="en-US" dirty="0" smtClean="0"/>
              <a:t> a </a:t>
            </a:r>
            <a:r>
              <a:rPr lang="en-US" dirty="0" err="1" smtClean="0"/>
              <a:t>partecipare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edificio</a:t>
            </a:r>
            <a:r>
              <a:rPr lang="en-US" dirty="0" smtClean="0"/>
              <a:t> </a:t>
            </a:r>
            <a:r>
              <a:rPr lang="en-US" dirty="0" err="1" smtClean="0"/>
              <a:t>Universita</a:t>
            </a:r>
            <a:r>
              <a:rPr lang="en-US" dirty="0" smtClean="0"/>
              <a:t>’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2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portale</a:t>
            </a:r>
            <a:r>
              <a:rPr lang="en-US" dirty="0" smtClean="0"/>
              <a:t> INFN</a:t>
            </a:r>
          </a:p>
          <a:p>
            <a:r>
              <a:rPr lang="en-US" dirty="0" err="1" smtClean="0"/>
              <a:t>Molte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funzionalita</a:t>
            </a:r>
            <a:r>
              <a:rPr lang="en-US" dirty="0" smtClean="0"/>
              <a:t>’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introdotte</a:t>
            </a:r>
            <a:r>
              <a:rPr lang="en-US" dirty="0" smtClean="0"/>
              <a:t> online : </a:t>
            </a:r>
            <a:r>
              <a:rPr lang="en-US" dirty="0" err="1" smtClean="0"/>
              <a:t>cedolino</a:t>
            </a:r>
            <a:r>
              <a:rPr lang="en-US" dirty="0" smtClean="0"/>
              <a:t>, cud, </a:t>
            </a:r>
            <a:r>
              <a:rPr lang="en-US" dirty="0" err="1" smtClean="0"/>
              <a:t>storia</a:t>
            </a:r>
            <a:r>
              <a:rPr lang="en-US" dirty="0" smtClean="0"/>
              <a:t> </a:t>
            </a:r>
            <a:r>
              <a:rPr lang="en-US" dirty="0" err="1" smtClean="0"/>
              <a:t>scientifica</a:t>
            </a:r>
            <a:r>
              <a:rPr lang="en-US" dirty="0" smtClean="0"/>
              <a:t> , </a:t>
            </a:r>
            <a:r>
              <a:rPr lang="en-US" dirty="0" err="1" smtClean="0"/>
              <a:t>responsabilita</a:t>
            </a:r>
            <a:r>
              <a:rPr lang="en-US" dirty="0" smtClean="0"/>
              <a:t>’ </a:t>
            </a:r>
          </a:p>
          <a:p>
            <a:endParaRPr lang="en-US" dirty="0" smtClean="0"/>
          </a:p>
          <a:p>
            <a:r>
              <a:rPr lang="en-US" dirty="0" err="1" smtClean="0"/>
              <a:t>Occasione</a:t>
            </a:r>
            <a:r>
              <a:rPr lang="en-US" dirty="0" smtClean="0"/>
              <a:t> per </a:t>
            </a:r>
            <a:r>
              <a:rPr lang="en-US" dirty="0" err="1" smtClean="0"/>
              <a:t>aggiornare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le </a:t>
            </a:r>
            <a:r>
              <a:rPr lang="en-US" dirty="0" err="1" smtClean="0"/>
              <a:t>pagine</a:t>
            </a:r>
            <a:r>
              <a:rPr lang="en-US" dirty="0" smtClean="0"/>
              <a:t> di INFN Mi.</a:t>
            </a:r>
          </a:p>
          <a:p>
            <a:r>
              <a:rPr lang="en-US" dirty="0"/>
              <a:t>Si </a:t>
            </a:r>
            <a:r>
              <a:rPr lang="en-US" dirty="0" err="1"/>
              <a:t>cercano</a:t>
            </a:r>
            <a:r>
              <a:rPr lang="en-US" dirty="0"/>
              <a:t> </a:t>
            </a:r>
            <a:r>
              <a:rPr lang="en-US" dirty="0" err="1"/>
              <a:t>volontari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utenti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Nuovo</a:t>
            </a:r>
            <a:r>
              <a:rPr lang="en-US" dirty="0" smtClean="0"/>
              <a:t> template simile a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centrale</a:t>
            </a:r>
            <a:endParaRPr lang="en-US" dirty="0" smtClean="0"/>
          </a:p>
          <a:p>
            <a:r>
              <a:rPr lang="en-US" dirty="0" smtClean="0"/>
              <a:t>Aggiornamento </a:t>
            </a:r>
            <a:r>
              <a:rPr lang="en-US" dirty="0" err="1" smtClean="0"/>
              <a:t>documentazione</a:t>
            </a:r>
            <a:r>
              <a:rPr lang="en-US" dirty="0" smtClean="0"/>
              <a:t> online con le </a:t>
            </a:r>
            <a:r>
              <a:rPr lang="en-US" dirty="0" err="1" smtClean="0"/>
              <a:t>varie</a:t>
            </a:r>
            <a:r>
              <a:rPr lang="en-US" dirty="0" smtClean="0"/>
              <a:t> procedure</a:t>
            </a:r>
          </a:p>
          <a:p>
            <a:endParaRPr lang="en-US" dirty="0" smtClean="0"/>
          </a:p>
          <a:p>
            <a:r>
              <a:rPr lang="en-US" dirty="0" smtClean="0"/>
              <a:t>Ad </a:t>
            </a:r>
            <a:r>
              <a:rPr lang="en-US" dirty="0" err="1" smtClean="0"/>
              <a:t>es</a:t>
            </a:r>
            <a:r>
              <a:rPr lang="en-US" dirty="0" smtClean="0"/>
              <a:t>.   </a:t>
            </a:r>
            <a:r>
              <a:rPr lang="en-US" dirty="0" err="1" smtClean="0"/>
              <a:t>Ospiti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obbligo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Codice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Fiscale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Disinventario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/>
              <a:t>Rup :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incaricati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nominati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Dopo</a:t>
            </a:r>
            <a:r>
              <a:rPr lang="en-US" dirty="0" smtClean="0"/>
              <a:t> le </a:t>
            </a:r>
            <a:r>
              <a:rPr lang="en-US" dirty="0" err="1" smtClean="0"/>
              <a:t>riunioni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csn</a:t>
            </a:r>
            <a:r>
              <a:rPr lang="en-US" dirty="0" smtClean="0"/>
              <a:t> 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procedera</a:t>
            </a:r>
            <a:r>
              <a:rPr lang="en-US" dirty="0" smtClean="0"/>
              <a:t>’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nomine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92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6"/>
            <a:ext cx="9144000" cy="593325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ABC</a:t>
            </a:r>
            <a:r>
              <a:rPr lang="en-US" dirty="0"/>
              <a:t> </a:t>
            </a:r>
            <a:r>
              <a:rPr lang="en-US" dirty="0" err="1"/>
              <a:t>Tecnologie</a:t>
            </a:r>
            <a:r>
              <a:rPr lang="en-US" dirty="0"/>
              <a:t> per lo Studio e la </a:t>
            </a:r>
            <a:r>
              <a:rPr lang="en-US" dirty="0" err="1"/>
              <a:t>Salvaguardia</a:t>
            </a:r>
            <a:r>
              <a:rPr lang="en-US" dirty="0"/>
              <a:t> </a:t>
            </a:r>
            <a:r>
              <a:rPr lang="en-US" dirty="0" err="1"/>
              <a:t>dell'Ambiente</a:t>
            </a:r>
            <a:r>
              <a:rPr lang="en-US" dirty="0"/>
              <a:t> e per la </a:t>
            </a:r>
            <a:r>
              <a:rPr lang="en-US" dirty="0" err="1"/>
              <a:t>Valorizzazione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 smtClean="0"/>
              <a:t>Culturali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ERMES- WORLD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Rivelatori</a:t>
            </a:r>
            <a:r>
              <a:rPr lang="en-US" dirty="0">
                <a:solidFill>
                  <a:srgbClr val="FF0000"/>
                </a:solidFill>
              </a:rPr>
              <a:t> di Argon </a:t>
            </a:r>
            <a:r>
              <a:rPr lang="en-US" dirty="0" err="1">
                <a:solidFill>
                  <a:srgbClr val="FF0000"/>
                </a:solidFill>
              </a:rPr>
              <a:t>Liquido</a:t>
            </a:r>
            <a:r>
              <a:rPr lang="en-US" dirty="0">
                <a:solidFill>
                  <a:srgbClr val="FF0000"/>
                </a:solidFill>
              </a:rPr>
              <a:t> di Grande </a:t>
            </a:r>
            <a:r>
              <a:rPr lang="en-US" dirty="0" smtClean="0">
                <a:solidFill>
                  <a:srgbClr val="FF0000"/>
                </a:solidFill>
              </a:rPr>
              <a:t>Massa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ITALRAD</a:t>
            </a:r>
            <a:r>
              <a:rPr lang="en-US" dirty="0">
                <a:solidFill>
                  <a:srgbClr val="FF0000"/>
                </a:solidFill>
              </a:rPr>
              <a:t> Environmental Radioactivity Monitoring for Earth Sciences - World Reference Laboratory and New </a:t>
            </a:r>
            <a:r>
              <a:rPr lang="en-US" dirty="0" smtClean="0">
                <a:solidFill>
                  <a:srgbClr val="FF0000"/>
                </a:solidFill>
              </a:rPr>
              <a:t>Developments</a:t>
            </a:r>
          </a:p>
          <a:p>
            <a:r>
              <a:rPr lang="en-US" dirty="0" smtClean="0"/>
              <a:t> </a:t>
            </a:r>
            <a:r>
              <a:rPr lang="en-US" b="1" dirty="0"/>
              <a:t>LAR</a:t>
            </a:r>
            <a:r>
              <a:rPr lang="en-US" dirty="0"/>
              <a:t> Italian Radioactivity </a:t>
            </a:r>
            <a:r>
              <a:rPr lang="en-US" dirty="0" smtClean="0"/>
              <a:t>Project</a:t>
            </a:r>
          </a:p>
          <a:p>
            <a:r>
              <a:rPr lang="en-US" dirty="0" smtClean="0"/>
              <a:t> </a:t>
            </a:r>
            <a:r>
              <a:rPr lang="en-US" b="1" dirty="0"/>
              <a:t>LARAMED</a:t>
            </a:r>
            <a:r>
              <a:rPr lang="en-US" dirty="0"/>
              <a:t> </a:t>
            </a:r>
            <a:r>
              <a:rPr lang="en-US" dirty="0" err="1"/>
              <a:t>Laboratorio</a:t>
            </a:r>
            <a:r>
              <a:rPr lang="en-US" dirty="0"/>
              <a:t> di </a:t>
            </a:r>
            <a:r>
              <a:rPr lang="en-US" dirty="0" err="1"/>
              <a:t>Radionuclidi</a:t>
            </a:r>
            <a:r>
              <a:rPr lang="en-US" dirty="0"/>
              <a:t> per la </a:t>
            </a:r>
            <a:r>
              <a:rPr lang="en-US" dirty="0" err="1" smtClean="0"/>
              <a:t>Medicina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LHC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Esperimentazione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smtClean="0">
                <a:solidFill>
                  <a:srgbClr val="FF0000"/>
                </a:solidFill>
              </a:rPr>
              <a:t>LHC</a:t>
            </a:r>
          </a:p>
          <a:p>
            <a:r>
              <a:rPr lang="en-US" dirty="0" smtClean="0"/>
              <a:t> </a:t>
            </a:r>
            <a:r>
              <a:rPr lang="en-US" b="1" dirty="0"/>
              <a:t>LNGS-T</a:t>
            </a:r>
            <a:r>
              <a:rPr lang="en-US" dirty="0"/>
              <a:t> </a:t>
            </a:r>
            <a:r>
              <a:rPr lang="en-US" dirty="0" err="1"/>
              <a:t>Laboratori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del Gran </a:t>
            </a:r>
            <a:r>
              <a:rPr lang="en-US" dirty="0" err="1"/>
              <a:t>Sasso</a:t>
            </a:r>
            <a:r>
              <a:rPr lang="en-US" dirty="0"/>
              <a:t> - Timing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LNS</a:t>
            </a:r>
            <a:r>
              <a:rPr lang="en-US" b="1" dirty="0">
                <a:solidFill>
                  <a:srgbClr val="FF0000"/>
                </a:solidFill>
              </a:rPr>
              <a:t>-ASTROFISICA NUCLEARE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Potenziamento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delle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Risorse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Sperimentali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dei</a:t>
            </a:r>
            <a:r>
              <a:rPr lang="en-US" dirty="0">
                <a:solidFill>
                  <a:srgbClr val="FF0000"/>
                </a:solidFill>
              </a:rPr>
              <a:t> LNS per </a:t>
            </a:r>
            <a:r>
              <a:rPr lang="en-US" dirty="0" err="1">
                <a:solidFill>
                  <a:srgbClr val="FF0000"/>
                </a:solidFill>
              </a:rPr>
              <a:t>Ricerche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Eccellenza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nel</a:t>
            </a:r>
            <a:r>
              <a:rPr lang="en-US" dirty="0">
                <a:solidFill>
                  <a:srgbClr val="FF0000"/>
                </a:solidFill>
              </a:rPr>
              <a:t> Campo </a:t>
            </a:r>
            <a:r>
              <a:rPr lang="en-US" dirty="0" err="1">
                <a:solidFill>
                  <a:srgbClr val="FF0000"/>
                </a:solidFill>
              </a:rPr>
              <a:t>dell'Astrofisica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Nucleare</a:t>
            </a:r>
            <a:r>
              <a:rPr lang="en-US" dirty="0">
                <a:solidFill>
                  <a:srgbClr val="FF0000"/>
                </a:solidFill>
              </a:rPr>
              <a:t> con </a:t>
            </a:r>
            <a:r>
              <a:rPr lang="en-US" dirty="0" err="1">
                <a:solidFill>
                  <a:srgbClr val="FF0000"/>
                </a:solidFill>
              </a:rPr>
              <a:t>Fasci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Stabili</a:t>
            </a:r>
            <a:r>
              <a:rPr lang="en-US" dirty="0">
                <a:solidFill>
                  <a:srgbClr val="FF0000"/>
                </a:solidFill>
              </a:rPr>
              <a:t> e </a:t>
            </a:r>
            <a:r>
              <a:rPr lang="en-US" dirty="0" err="1" smtClean="0">
                <a:solidFill>
                  <a:srgbClr val="FF0000"/>
                </a:solidFill>
              </a:rPr>
              <a:t>Radioattivi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LUNA-MV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Laboratory for Underground Nuclear Astrophysics and Applications-</a:t>
            </a:r>
            <a:r>
              <a:rPr lang="en-US" dirty="0" err="1"/>
              <a:t>MegaVolts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MAFTUS</a:t>
            </a:r>
            <a:r>
              <a:rPr lang="en-US" dirty="0" smtClean="0"/>
              <a:t> </a:t>
            </a:r>
            <a:r>
              <a:rPr lang="en-US" dirty="0" err="1"/>
              <a:t>Realizzazione</a:t>
            </a:r>
            <a:r>
              <a:rPr lang="en-US" dirty="0"/>
              <a:t> di </a:t>
            </a:r>
            <a:r>
              <a:rPr lang="en-US" dirty="0" err="1"/>
              <a:t>Infrastrutture</a:t>
            </a:r>
            <a:r>
              <a:rPr lang="en-US" dirty="0"/>
              <a:t> per lo Studio e la </a:t>
            </a:r>
            <a:r>
              <a:rPr lang="en-US" dirty="0" err="1" smtClean="0"/>
              <a:t>Caratterizzazione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Materiali</a:t>
            </a:r>
            <a:r>
              <a:rPr lang="en-US" dirty="0"/>
              <a:t> per </a:t>
            </a:r>
            <a:r>
              <a:rPr lang="en-US" dirty="0" err="1"/>
              <a:t>Reattori</a:t>
            </a:r>
            <a:r>
              <a:rPr lang="en-US" dirty="0"/>
              <a:t> a </a:t>
            </a:r>
            <a:r>
              <a:rPr lang="en-US" dirty="0" err="1"/>
              <a:t>Fusione</a:t>
            </a:r>
            <a:r>
              <a:rPr lang="en-US" dirty="0"/>
              <a:t> </a:t>
            </a:r>
            <a:r>
              <a:rPr lang="en-US" dirty="0" err="1"/>
              <a:t>Nucleare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MUNES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Multidisciplinary Neutron Source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RIVRAD</a:t>
            </a:r>
            <a:r>
              <a:rPr lang="en-US" dirty="0" smtClean="0"/>
              <a:t> </a:t>
            </a:r>
            <a:r>
              <a:rPr lang="en-US" dirty="0" err="1"/>
              <a:t>Sensori</a:t>
            </a:r>
            <a:r>
              <a:rPr lang="en-US" dirty="0"/>
              <a:t> di </a:t>
            </a:r>
            <a:r>
              <a:rPr lang="en-US" dirty="0" err="1"/>
              <a:t>Silicio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Elettroniche</a:t>
            </a:r>
            <a:r>
              <a:rPr lang="en-US" dirty="0"/>
              <a:t> </a:t>
            </a:r>
            <a:r>
              <a:rPr lang="en-US" dirty="0" err="1"/>
              <a:t>Avanzate</a:t>
            </a:r>
            <a:r>
              <a:rPr lang="en-US" dirty="0"/>
              <a:t> per la </a:t>
            </a:r>
            <a:r>
              <a:rPr lang="en-US" dirty="0" err="1"/>
              <a:t>Rivelazione</a:t>
            </a:r>
            <a:r>
              <a:rPr lang="en-US" dirty="0"/>
              <a:t> di </a:t>
            </a:r>
            <a:r>
              <a:rPr lang="en-US" dirty="0" err="1"/>
              <a:t>Radiazioni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RSA</a:t>
            </a:r>
            <a:r>
              <a:rPr lang="en-US" dirty="0" smtClean="0"/>
              <a:t> </a:t>
            </a:r>
            <a:r>
              <a:rPr lang="en-US" dirty="0" err="1"/>
              <a:t>Potenziamento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e </a:t>
            </a:r>
            <a:r>
              <a:rPr lang="en-US" dirty="0" err="1"/>
              <a:t>Sviluppo</a:t>
            </a:r>
            <a:r>
              <a:rPr lang="en-US" dirty="0"/>
              <a:t> in </a:t>
            </a:r>
            <a:r>
              <a:rPr lang="en-US" dirty="0" err="1"/>
              <a:t>Adroterapia</a:t>
            </a:r>
            <a:r>
              <a:rPr lang="en-US" dirty="0"/>
              <a:t> in Italia </a:t>
            </a:r>
            <a:endParaRPr lang="en-US" dirty="0" smtClean="0"/>
          </a:p>
          <a:p>
            <a:r>
              <a:rPr lang="en-US" b="1" dirty="0" smtClean="0"/>
              <a:t>SPARC</a:t>
            </a:r>
            <a:r>
              <a:rPr lang="en-US" dirty="0" smtClean="0"/>
              <a:t> </a:t>
            </a:r>
            <a:r>
              <a:rPr lang="en-US" dirty="0"/>
              <a:t>Sources for Plasma Accelerators and Radiation Compton with Lasers and Beams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SPES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Selective Production of Exotic Species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SUMA </a:t>
            </a:r>
            <a:r>
              <a:rPr lang="en-US" dirty="0" err="1" smtClean="0">
                <a:solidFill>
                  <a:srgbClr val="FF0000"/>
                </a:solidFill>
              </a:rPr>
              <a:t>Supercalcolo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18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breve</a:t>
            </a:r>
            <a:r>
              <a:rPr lang="en-US" dirty="0" smtClean="0"/>
              <a:t>, </a:t>
            </a:r>
            <a:r>
              <a:rPr lang="en-US" dirty="0" err="1" smtClean="0"/>
              <a:t>giorno</a:t>
            </a:r>
            <a:r>
              <a:rPr lang="en-US" dirty="0" smtClean="0"/>
              <a:t> </a:t>
            </a:r>
            <a:r>
              <a:rPr lang="en-US" dirty="0" err="1" smtClean="0"/>
              <a:t>seguente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spending review</a:t>
            </a:r>
          </a:p>
          <a:p>
            <a:endParaRPr lang="en-US" dirty="0" smtClean="0"/>
          </a:p>
          <a:p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Revisori</a:t>
            </a:r>
            <a:r>
              <a:rPr lang="en-US" dirty="0" smtClean="0"/>
              <a:t> </a:t>
            </a:r>
            <a:r>
              <a:rPr lang="en-US" dirty="0" smtClean="0"/>
              <a:t>Conti – </a:t>
            </a:r>
            <a:r>
              <a:rPr lang="en-US" dirty="0" smtClean="0"/>
              <a:t>D’Amico(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componente</a:t>
            </a:r>
            <a:r>
              <a:rPr lang="en-US" dirty="0" smtClean="0"/>
              <a:t>), </a:t>
            </a:r>
            <a:r>
              <a:rPr lang="en-US" dirty="0" err="1" smtClean="0"/>
              <a:t>Ciardiello</a:t>
            </a:r>
            <a:r>
              <a:rPr lang="en-US" dirty="0" smtClean="0"/>
              <a:t>, </a:t>
            </a:r>
            <a:r>
              <a:rPr lang="en-US" dirty="0" err="1" smtClean="0"/>
              <a:t>Gargano</a:t>
            </a:r>
            <a:r>
              <a:rPr lang="en-US" dirty="0" smtClean="0"/>
              <a:t> (</a:t>
            </a:r>
            <a:r>
              <a:rPr lang="en-US" dirty="0" err="1" smtClean="0"/>
              <a:t>Miur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MIBicocca</a:t>
            </a:r>
            <a:r>
              <a:rPr lang="en-US" dirty="0" smtClean="0"/>
              <a:t> : Daniele </a:t>
            </a:r>
            <a:r>
              <a:rPr lang="en-US" dirty="0" err="1" smtClean="0"/>
              <a:t>Pedrini</a:t>
            </a:r>
            <a:endParaRPr lang="en-US" dirty="0"/>
          </a:p>
          <a:p>
            <a:r>
              <a:rPr lang="en-US" dirty="0"/>
              <a:t>LNGS – </a:t>
            </a:r>
            <a:r>
              <a:rPr lang="en-US" dirty="0" err="1"/>
              <a:t>votazioni</a:t>
            </a:r>
            <a:r>
              <a:rPr lang="en-US" dirty="0"/>
              <a:t> 25 sett, </a:t>
            </a:r>
            <a:r>
              <a:rPr lang="en-US" dirty="0" err="1"/>
              <a:t>candidati</a:t>
            </a:r>
            <a:r>
              <a:rPr lang="en-US" dirty="0"/>
              <a:t> </a:t>
            </a:r>
            <a:r>
              <a:rPr lang="en-US" dirty="0" err="1" smtClean="0"/>
              <a:t>Battistoni,Ragazzi,Stanco,Ranucci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Progetti</a:t>
            </a:r>
            <a:r>
              <a:rPr lang="en-US" dirty="0" smtClean="0"/>
              <a:t> PRIN e </a:t>
            </a:r>
            <a:r>
              <a:rPr lang="en-US" dirty="0" err="1" smtClean="0"/>
              <a:t>Firb</a:t>
            </a:r>
            <a:r>
              <a:rPr lang="en-US" dirty="0" smtClean="0"/>
              <a:t> </a:t>
            </a:r>
            <a:r>
              <a:rPr lang="en-US" dirty="0" err="1" smtClean="0"/>
              <a:t>all’analisi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referee</a:t>
            </a:r>
          </a:p>
          <a:p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 e </a:t>
            </a:r>
            <a:r>
              <a:rPr lang="en-US" dirty="0" err="1" smtClean="0"/>
              <a:t>reti</a:t>
            </a:r>
            <a:r>
              <a:rPr lang="en-US" dirty="0" smtClean="0"/>
              <a:t>,</a:t>
            </a:r>
          </a:p>
          <a:p>
            <a:pPr marL="274320" lvl="1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allargata</a:t>
            </a:r>
            <a:r>
              <a:rPr lang="en-US" dirty="0" smtClean="0"/>
              <a:t> con </a:t>
            </a:r>
            <a:r>
              <a:rPr lang="en-US" dirty="0" err="1" smtClean="0"/>
              <a:t>rappresentanti</a:t>
            </a:r>
            <a:r>
              <a:rPr lang="en-US" dirty="0" smtClean="0"/>
              <a:t> Tier1 e 2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frattempo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</a:t>
            </a:r>
            <a:r>
              <a:rPr lang="en-US" dirty="0" err="1" smtClean="0">
                <a:sym typeface="Wingdings"/>
              </a:rPr>
              <a:t>pprovati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I </a:t>
            </a:r>
            <a:r>
              <a:rPr lang="en-US" dirty="0" err="1" smtClean="0">
                <a:sym typeface="Wingdings"/>
              </a:rPr>
              <a:t>Premiali</a:t>
            </a:r>
            <a:r>
              <a:rPr lang="en-US" dirty="0" smtClean="0">
                <a:sym typeface="Wingdings"/>
              </a:rPr>
              <a:t> 2011 </a:t>
            </a:r>
            <a:r>
              <a:rPr lang="en-US" dirty="0" smtClean="0">
                <a:sym typeface="Wingdings"/>
              </a:rPr>
              <a:t>per 33ML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(7</a:t>
            </a:r>
            <a:r>
              <a:rPr lang="en-US" dirty="0" smtClean="0">
                <a:sym typeface="Wingdings"/>
              </a:rPr>
              <a:t>% INFN = 19 ML </a:t>
            </a:r>
            <a:r>
              <a:rPr lang="en-US" dirty="0" smtClean="0">
                <a:sym typeface="Wingdings"/>
              </a:rPr>
              <a:t>,</a:t>
            </a:r>
            <a:r>
              <a:rPr lang="en-US" dirty="0" smtClean="0"/>
              <a:t>17 </a:t>
            </a:r>
            <a:r>
              <a:rPr lang="en-US" dirty="0" err="1"/>
              <a:t>progetti</a:t>
            </a:r>
            <a:r>
              <a:rPr lang="en-US" dirty="0"/>
              <a:t> </a:t>
            </a:r>
            <a:r>
              <a:rPr lang="en-US" dirty="0" err="1"/>
              <a:t>presentati</a:t>
            </a:r>
            <a:r>
              <a:rPr lang="en-US" dirty="0"/>
              <a:t>, 8  </a:t>
            </a:r>
            <a:r>
              <a:rPr lang="en-US" dirty="0" err="1"/>
              <a:t>approvati</a:t>
            </a:r>
            <a:r>
              <a:rPr lang="en-US" dirty="0"/>
              <a:t> , </a:t>
            </a:r>
            <a:r>
              <a:rPr lang="en-US" dirty="0" err="1"/>
              <a:t>soglia</a:t>
            </a:r>
            <a:r>
              <a:rPr lang="en-US" dirty="0"/>
              <a:t> a 37/</a:t>
            </a:r>
            <a:r>
              <a:rPr lang="en-US" dirty="0" smtClean="0"/>
              <a:t>40)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Taglio</a:t>
            </a:r>
            <a:r>
              <a:rPr lang="en-US" dirty="0" smtClean="0"/>
              <a:t> 10% </a:t>
            </a:r>
            <a:r>
              <a:rPr lang="en-US" dirty="0" err="1" smtClean="0"/>
              <a:t>posizioni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err="1" smtClean="0"/>
              <a:t>,equiv</a:t>
            </a:r>
            <a:r>
              <a:rPr lang="en-US" dirty="0" smtClean="0"/>
              <a:t>. a 4.4MLE</a:t>
            </a:r>
          </a:p>
          <a:p>
            <a:r>
              <a:rPr lang="en-US" dirty="0" smtClean="0"/>
              <a:t>3.5ML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ricavano</a:t>
            </a:r>
            <a:r>
              <a:rPr lang="en-US" dirty="0" smtClean="0"/>
              <a:t> da </a:t>
            </a:r>
            <a:r>
              <a:rPr lang="en-US" dirty="0" err="1" smtClean="0"/>
              <a:t>vacanze</a:t>
            </a:r>
            <a:r>
              <a:rPr lang="en-US" dirty="0" smtClean="0"/>
              <a:t> 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da circa 30 </a:t>
            </a:r>
            <a:r>
              <a:rPr lang="en-US" dirty="0" err="1" smtClean="0"/>
              <a:t>pensionamenti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PO,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dicembre</a:t>
            </a:r>
            <a:r>
              <a:rPr lang="en-US" dirty="0" smtClean="0"/>
              <a:t> </a:t>
            </a:r>
            <a:r>
              <a:rPr lang="en-US" dirty="0" err="1" smtClean="0"/>
              <a:t>profilo</a:t>
            </a:r>
            <a:r>
              <a:rPr lang="en-US" dirty="0" smtClean="0"/>
              <a:t> </a:t>
            </a:r>
            <a:r>
              <a:rPr lang="en-US" dirty="0" err="1" smtClean="0"/>
              <a:t>pensionamenti</a:t>
            </a:r>
            <a:endParaRPr lang="en-US" dirty="0" smtClean="0"/>
          </a:p>
          <a:p>
            <a:r>
              <a:rPr lang="en-US" dirty="0" err="1" smtClean="0"/>
              <a:t>Fino</a:t>
            </a:r>
            <a:r>
              <a:rPr lang="en-US" dirty="0" smtClean="0"/>
              <a:t> a </a:t>
            </a:r>
            <a:r>
              <a:rPr lang="en-US" dirty="0" err="1" smtClean="0"/>
              <a:t>quando</a:t>
            </a:r>
            <a:r>
              <a:rPr lang="en-US" dirty="0" smtClean="0"/>
              <a:t> non </a:t>
            </a:r>
            <a:r>
              <a:rPr lang="en-US" dirty="0" err="1" smtClean="0"/>
              <a:t>vanno</a:t>
            </a:r>
            <a:r>
              <a:rPr lang="en-US" dirty="0" smtClean="0"/>
              <a:t> in </a:t>
            </a:r>
            <a:r>
              <a:rPr lang="en-US" dirty="0" err="1" smtClean="0"/>
              <a:t>pensione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sopranumerari</a:t>
            </a:r>
            <a:r>
              <a:rPr lang="en-US" dirty="0" smtClean="0"/>
              <a:t>,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bloccate</a:t>
            </a:r>
            <a:endParaRPr lang="en-US" dirty="0" smtClean="0"/>
          </a:p>
          <a:p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frattempo</a:t>
            </a:r>
            <a:r>
              <a:rPr lang="en-US" dirty="0" smtClean="0"/>
              <a:t> </a:t>
            </a:r>
            <a:r>
              <a:rPr lang="en-US" dirty="0" err="1" smtClean="0"/>
              <a:t>arrivate</a:t>
            </a:r>
            <a:r>
              <a:rPr lang="en-US" dirty="0" smtClean="0"/>
              <a:t> </a:t>
            </a:r>
            <a:r>
              <a:rPr lang="en-US" dirty="0" err="1" smtClean="0"/>
              <a:t>autorizzazione</a:t>
            </a:r>
            <a:r>
              <a:rPr lang="en-US" dirty="0" smtClean="0"/>
              <a:t> ad </a:t>
            </a:r>
            <a:r>
              <a:rPr lang="en-US" dirty="0" err="1" smtClean="0"/>
              <a:t>assumere</a:t>
            </a:r>
            <a:r>
              <a:rPr lang="en-US" dirty="0" smtClean="0"/>
              <a:t> per 2.4ML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40 T/</a:t>
            </a:r>
            <a:r>
              <a:rPr lang="en-US" dirty="0" err="1" smtClean="0"/>
              <a:t>amm</a:t>
            </a:r>
            <a:r>
              <a:rPr lang="en-US" dirty="0" smtClean="0"/>
              <a:t>, 20 </a:t>
            </a:r>
            <a:r>
              <a:rPr lang="en-US" dirty="0" err="1" smtClean="0"/>
              <a:t>Tecnologi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ha </a:t>
            </a:r>
            <a:r>
              <a:rPr lang="en-US" dirty="0" err="1" smtClean="0"/>
              <a:t>chiarito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assumere</a:t>
            </a:r>
            <a:r>
              <a:rPr lang="en-US" dirty="0" smtClean="0"/>
              <a:t> TA</a:t>
            </a:r>
          </a:p>
          <a:p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chiedere</a:t>
            </a:r>
            <a:r>
              <a:rPr lang="en-US" dirty="0" smtClean="0"/>
              <a:t> di </a:t>
            </a:r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vacanti</a:t>
            </a:r>
            <a:r>
              <a:rPr lang="en-US" dirty="0" smtClean="0"/>
              <a:t> in </a:t>
            </a:r>
            <a:r>
              <a:rPr lang="en-US" dirty="0" err="1" smtClean="0"/>
              <a:t>Pianta</a:t>
            </a:r>
            <a:r>
              <a:rPr lang="en-US" dirty="0" smtClean="0"/>
              <a:t> </a:t>
            </a:r>
            <a:r>
              <a:rPr lang="en-US" dirty="0" err="1" smtClean="0"/>
              <a:t>Organica</a:t>
            </a:r>
            <a:endParaRPr lang="en-US" dirty="0" smtClean="0"/>
          </a:p>
          <a:p>
            <a:r>
              <a:rPr lang="en-US" dirty="0" err="1" smtClean="0"/>
              <a:t>Ipotesi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lavorando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Bandire</a:t>
            </a:r>
            <a:r>
              <a:rPr lang="en-US" dirty="0" smtClean="0"/>
              <a:t> 21 </a:t>
            </a:r>
            <a:r>
              <a:rPr lang="en-US" dirty="0" err="1" smtClean="0"/>
              <a:t>tecn</a:t>
            </a:r>
            <a:r>
              <a:rPr lang="en-US" dirty="0" smtClean="0"/>
              <a:t>, 6 </a:t>
            </a:r>
            <a:r>
              <a:rPr lang="en-US" dirty="0" err="1" smtClean="0"/>
              <a:t>ric</a:t>
            </a:r>
            <a:r>
              <a:rPr lang="en-US" dirty="0" smtClean="0"/>
              <a:t> + 8DirR+6Iric+7DirT+3Itec</a:t>
            </a:r>
          </a:p>
          <a:p>
            <a:r>
              <a:rPr lang="en-US" dirty="0" smtClean="0"/>
              <a:t>Ma ci </a:t>
            </a:r>
            <a:r>
              <a:rPr lang="en-US" dirty="0" err="1" smtClean="0"/>
              <a:t>devono</a:t>
            </a:r>
            <a:r>
              <a:rPr lang="en-US" dirty="0" smtClean="0"/>
              <a:t> dare le </a:t>
            </a:r>
            <a:r>
              <a:rPr lang="en-US" dirty="0" err="1" smtClean="0"/>
              <a:t>autorizzazioni</a:t>
            </a:r>
            <a:r>
              <a:rPr lang="en-US" dirty="0" smtClean="0"/>
              <a:t> a </a:t>
            </a:r>
            <a:r>
              <a:rPr lang="en-US" dirty="0" err="1" smtClean="0"/>
              <a:t>bandire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situazione</a:t>
            </a:r>
            <a:r>
              <a:rPr lang="en-US" dirty="0" smtClean="0"/>
              <a:t> per TA </a:t>
            </a:r>
            <a:r>
              <a:rPr lang="en-US" dirty="0" err="1" smtClean="0"/>
              <a:t>rimane</a:t>
            </a:r>
            <a:r>
              <a:rPr lang="en-US" dirty="0" smtClean="0"/>
              <a:t> </a:t>
            </a:r>
            <a:r>
              <a:rPr lang="en-US" dirty="0" err="1" smtClean="0"/>
              <a:t>pesante</a:t>
            </a:r>
            <a:r>
              <a:rPr lang="en-US" dirty="0" smtClean="0"/>
              <a:t>,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bloccate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a </a:t>
            </a:r>
            <a:r>
              <a:rPr lang="en-US" dirty="0" err="1" smtClean="0"/>
              <a:t>lungo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8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730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4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Review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3962" r="3962"/>
          <a:stretch>
            <a:fillRect/>
          </a:stretch>
        </p:blipFill>
        <p:spPr>
          <a:xfrm>
            <a:off x="129586" y="1205090"/>
            <a:ext cx="9014413" cy="527191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9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576266"/>
            <a:ext cx="9144000" cy="10736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Spending Review-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conseguenze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2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6419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 </a:t>
            </a:r>
            <a:r>
              <a:rPr lang="en-US" dirty="0" err="1" smtClean="0"/>
              <a:t>Determinato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8"/>
            <a:ext cx="9144000" cy="5933252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dicembre</a:t>
            </a:r>
            <a:r>
              <a:rPr lang="en-US" dirty="0" smtClean="0"/>
              <a:t> 2012 </a:t>
            </a:r>
            <a:r>
              <a:rPr lang="en-US" dirty="0" err="1" smtClean="0"/>
              <a:t>scadono</a:t>
            </a:r>
            <a:r>
              <a:rPr lang="en-US" dirty="0" smtClean="0"/>
              <a:t> </a:t>
            </a:r>
            <a:r>
              <a:rPr lang="en-US" dirty="0" err="1" smtClean="0"/>
              <a:t>contratti</a:t>
            </a:r>
            <a:r>
              <a:rPr lang="en-US" dirty="0" smtClean="0"/>
              <a:t> </a:t>
            </a:r>
            <a:r>
              <a:rPr lang="en-US" dirty="0" err="1" smtClean="0"/>
              <a:t>stabilizzandi</a:t>
            </a:r>
            <a:r>
              <a:rPr lang="en-US" dirty="0" smtClean="0"/>
              <a:t>  (22)</a:t>
            </a:r>
          </a:p>
          <a:p>
            <a:r>
              <a:rPr lang="en-US" dirty="0" err="1" smtClean="0"/>
              <a:t>Sono</a:t>
            </a:r>
            <a:r>
              <a:rPr lang="en-US" dirty="0" smtClean="0"/>
              <a:t> state </a:t>
            </a:r>
            <a:r>
              <a:rPr lang="en-US" dirty="0" err="1" smtClean="0"/>
              <a:t>bandite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procedure di </a:t>
            </a:r>
            <a:r>
              <a:rPr lang="en-US" dirty="0" err="1" smtClean="0"/>
              <a:t>Selezione</a:t>
            </a:r>
            <a:r>
              <a:rPr lang="en-US" dirty="0" smtClean="0"/>
              <a:t> a cui </a:t>
            </a:r>
            <a:r>
              <a:rPr lang="en-US" dirty="0" err="1" smtClean="0"/>
              <a:t>seguira</a:t>
            </a:r>
            <a:r>
              <a:rPr lang="en-US" dirty="0" smtClean="0"/>
              <a:t>’ </a:t>
            </a:r>
            <a:r>
              <a:rPr lang="en-US" dirty="0" err="1" smtClean="0"/>
              <a:t>eventualmente</a:t>
            </a:r>
            <a:r>
              <a:rPr lang="en-US" dirty="0" smtClean="0"/>
              <a:t> un </a:t>
            </a:r>
            <a:r>
              <a:rPr lang="en-US" dirty="0" err="1" smtClean="0"/>
              <a:t>ulteriore</a:t>
            </a:r>
            <a:r>
              <a:rPr lang="en-US" dirty="0" smtClean="0"/>
              <a:t> </a:t>
            </a:r>
            <a:r>
              <a:rPr lang="en-US" dirty="0" err="1" smtClean="0"/>
              <a:t>contratto</a:t>
            </a:r>
            <a:r>
              <a:rPr lang="en-US" dirty="0" smtClean="0"/>
              <a:t> a TD</a:t>
            </a:r>
          </a:p>
          <a:p>
            <a:endParaRPr lang="en-US" dirty="0"/>
          </a:p>
          <a:p>
            <a:r>
              <a:rPr lang="en-US" dirty="0" smtClean="0"/>
              <a:t>Questa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 smtClean="0"/>
              <a:t>sara</a:t>
            </a:r>
            <a:r>
              <a:rPr lang="en-US" dirty="0" smtClean="0"/>
              <a:t>’ in </a:t>
            </a:r>
            <a:r>
              <a:rPr lang="en-US" dirty="0" err="1" smtClean="0"/>
              <a:t>parallelo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 a TI</a:t>
            </a:r>
          </a:p>
          <a:p>
            <a:endParaRPr lang="en-US" dirty="0"/>
          </a:p>
          <a:p>
            <a:r>
              <a:rPr lang="en-US" dirty="0" err="1" smtClean="0"/>
              <a:t>Nell’ente</a:t>
            </a:r>
            <a:r>
              <a:rPr lang="en-US" dirty="0" smtClean="0"/>
              <a:t>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comunque</a:t>
            </a:r>
            <a:r>
              <a:rPr lang="en-US" dirty="0" smtClean="0"/>
              <a:t> </a:t>
            </a:r>
            <a:r>
              <a:rPr lang="en-US" dirty="0" smtClean="0"/>
              <a:t>circa 260 </a:t>
            </a:r>
            <a:r>
              <a:rPr lang="en-US" dirty="0" err="1" smtClean="0"/>
              <a:t>posizioni</a:t>
            </a:r>
            <a:r>
              <a:rPr lang="en-US" dirty="0" smtClean="0"/>
              <a:t> a TD</a:t>
            </a:r>
          </a:p>
          <a:p>
            <a:r>
              <a:rPr lang="en-US" dirty="0" smtClean="0"/>
              <a:t>120 TD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(di cui circa 60 TA)</a:t>
            </a:r>
          </a:p>
          <a:p>
            <a:r>
              <a:rPr lang="en-US" dirty="0" smtClean="0"/>
              <a:t>140 TD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Ente</a:t>
            </a:r>
            <a:r>
              <a:rPr lang="en-US" dirty="0" smtClean="0"/>
              <a:t> ha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limitazione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budget per TD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situazione</a:t>
            </a:r>
            <a:r>
              <a:rPr lang="en-US" dirty="0" smtClean="0"/>
              <a:t> in </a:t>
            </a:r>
            <a:r>
              <a:rPr lang="en-US" dirty="0" err="1" smtClean="0"/>
              <a:t>evoluzione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tagli</a:t>
            </a:r>
            <a:r>
              <a:rPr lang="en-US" dirty="0" smtClean="0"/>
              <a:t> sui TA da un </a:t>
            </a:r>
            <a:r>
              <a:rPr lang="en-US" dirty="0" err="1" smtClean="0"/>
              <a:t>lato</a:t>
            </a:r>
            <a:r>
              <a:rPr lang="en-US" dirty="0" smtClean="0"/>
              <a:t> e le </a:t>
            </a:r>
            <a:r>
              <a:rPr lang="en-US" dirty="0" err="1" smtClean="0"/>
              <a:t>deroghe</a:t>
            </a:r>
            <a:r>
              <a:rPr lang="en-US" dirty="0" smtClean="0"/>
              <a:t> per le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dall’altro</a:t>
            </a:r>
            <a:r>
              <a:rPr lang="en-US" dirty="0" smtClean="0"/>
              <a:t> </a:t>
            </a:r>
            <a:r>
              <a:rPr lang="en-US" dirty="0" err="1" smtClean="0"/>
              <a:t>rende</a:t>
            </a:r>
            <a:r>
              <a:rPr lang="en-US" dirty="0" smtClean="0"/>
              <a:t> </a:t>
            </a:r>
            <a:r>
              <a:rPr lang="en-US" dirty="0" err="1" smtClean="0"/>
              <a:t>complicata</a:t>
            </a:r>
            <a:r>
              <a:rPr lang="en-US" dirty="0" smtClean="0"/>
              <a:t> la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TD</a:t>
            </a:r>
          </a:p>
          <a:p>
            <a:r>
              <a:rPr lang="en-US" dirty="0" smtClean="0"/>
              <a:t>Sara’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operare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scelte</a:t>
            </a:r>
            <a:endParaRPr lang="en-US" dirty="0" smtClean="0"/>
          </a:p>
          <a:p>
            <a:r>
              <a:rPr lang="en-US" dirty="0" smtClean="0"/>
              <a:t>Overhead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utilizzabili</a:t>
            </a:r>
            <a:r>
              <a:rPr lang="en-US" dirty="0" smtClean="0"/>
              <a:t> per TD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6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ingressi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Art </a:t>
            </a:r>
            <a:r>
              <a:rPr lang="en-US" dirty="0" smtClean="0"/>
              <a:t>23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ELI_NP Andrea Rossi – </a:t>
            </a:r>
            <a:r>
              <a:rPr lang="en-US" dirty="0" err="1" smtClean="0">
                <a:solidFill>
                  <a:srgbClr val="0000FF"/>
                </a:solidFill>
              </a:rPr>
              <a:t>ricercatore</a:t>
            </a:r>
            <a:r>
              <a:rPr lang="en-US" dirty="0" smtClean="0">
                <a:solidFill>
                  <a:srgbClr val="0000FF"/>
                </a:solidFill>
              </a:rPr>
              <a:t> – 3 </a:t>
            </a:r>
            <a:r>
              <a:rPr lang="en-US" dirty="0" err="1" smtClean="0">
                <a:solidFill>
                  <a:srgbClr val="0000FF"/>
                </a:solidFill>
              </a:rPr>
              <a:t>settembre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Assegni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Borex</a:t>
            </a:r>
            <a:r>
              <a:rPr lang="en-US" dirty="0" smtClean="0"/>
              <a:t> , 1 </a:t>
            </a:r>
            <a:r>
              <a:rPr lang="en-US" dirty="0" err="1" smtClean="0"/>
              <a:t>posto</a:t>
            </a:r>
            <a:r>
              <a:rPr lang="en-US" dirty="0" smtClean="0"/>
              <a:t>, Carlotta Re 1 </a:t>
            </a:r>
            <a:r>
              <a:rPr lang="en-US" dirty="0" err="1" smtClean="0"/>
              <a:t>Ottobre</a:t>
            </a:r>
            <a:endParaRPr lang="en-US" dirty="0" smtClean="0"/>
          </a:p>
          <a:p>
            <a:pPr lvl="1"/>
            <a:r>
              <a:rPr lang="en-US" dirty="0" smtClean="0"/>
              <a:t>XFEL 3 AR, 2 </a:t>
            </a:r>
            <a:r>
              <a:rPr lang="en-US" dirty="0" err="1" smtClean="0"/>
              <a:t>vincitori</a:t>
            </a:r>
            <a:r>
              <a:rPr lang="en-US" dirty="0" smtClean="0"/>
              <a:t> : Cecilia </a:t>
            </a:r>
            <a:r>
              <a:rPr lang="en-US" dirty="0" err="1" smtClean="0"/>
              <a:t>Maiano</a:t>
            </a:r>
            <a:r>
              <a:rPr lang="en-US" dirty="0" smtClean="0"/>
              <a:t>, Michele </a:t>
            </a:r>
            <a:r>
              <a:rPr lang="en-US" dirty="0" err="1" smtClean="0"/>
              <a:t>Bertucci</a:t>
            </a:r>
            <a:endParaRPr lang="en-US" dirty="0" smtClean="0"/>
          </a:p>
          <a:p>
            <a:pPr lvl="1"/>
            <a:r>
              <a:rPr lang="en-US" dirty="0" smtClean="0"/>
              <a:t>Super-B, 2 </a:t>
            </a:r>
            <a:r>
              <a:rPr lang="en-US" dirty="0" err="1" smtClean="0"/>
              <a:t>idonei</a:t>
            </a:r>
            <a:r>
              <a:rPr lang="en-US" dirty="0" smtClean="0"/>
              <a:t>, </a:t>
            </a:r>
            <a:r>
              <a:rPr lang="en-US" dirty="0" err="1" smtClean="0"/>
              <a:t>vincitore</a:t>
            </a:r>
            <a:r>
              <a:rPr lang="en-US" dirty="0" smtClean="0"/>
              <a:t> Zachary </a:t>
            </a:r>
            <a:r>
              <a:rPr lang="en-US" dirty="0" smtClean="0"/>
              <a:t>Huang</a:t>
            </a:r>
          </a:p>
          <a:p>
            <a:pPr lvl="1"/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Ringrazio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commissione</a:t>
            </a:r>
            <a:r>
              <a:rPr lang="en-US" dirty="0" smtClean="0">
                <a:solidFill>
                  <a:srgbClr val="FF0000"/>
                </a:solidFill>
              </a:rPr>
              <a:t> AR </a:t>
            </a:r>
            <a:r>
              <a:rPr lang="en-US" dirty="0" err="1" smtClean="0">
                <a:solidFill>
                  <a:srgbClr val="FF0000"/>
                </a:solidFill>
              </a:rPr>
              <a:t>uscente</a:t>
            </a:r>
            <a:r>
              <a:rPr lang="en-US" dirty="0" smtClean="0">
                <a:solidFill>
                  <a:srgbClr val="FF0000"/>
                </a:solidFill>
              </a:rPr>
              <a:t> per </a:t>
            </a:r>
            <a:r>
              <a:rPr lang="en-US" dirty="0" err="1" smtClean="0">
                <a:solidFill>
                  <a:srgbClr val="FF000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lavoro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fatto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Vigezzi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Pierini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Vicini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Inviare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AR e </a:t>
            </a:r>
            <a:r>
              <a:rPr lang="en-US" dirty="0" err="1" smtClean="0">
                <a:solidFill>
                  <a:schemeClr val="tx1"/>
                </a:solidFill>
              </a:rPr>
              <a:t>fondi</a:t>
            </a:r>
            <a:r>
              <a:rPr lang="en-US" dirty="0" smtClean="0">
                <a:solidFill>
                  <a:schemeClr val="tx1"/>
                </a:solidFill>
              </a:rPr>
              <a:t> FAI per le </a:t>
            </a:r>
            <a:r>
              <a:rPr lang="en-US" dirty="0" err="1" smtClean="0">
                <a:solidFill>
                  <a:schemeClr val="tx1"/>
                </a:solidFill>
              </a:rPr>
              <a:t>prossime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assegnazioni</a:t>
            </a:r>
            <a:r>
              <a:rPr lang="en-US" dirty="0" smtClean="0">
                <a:solidFill>
                  <a:schemeClr val="tx1"/>
                </a:solidFill>
              </a:rPr>
              <a:t> ,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 dal 2013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nel</a:t>
            </a:r>
            <a:r>
              <a:rPr lang="en-US" dirty="0" smtClean="0">
                <a:solidFill>
                  <a:schemeClr val="tx1"/>
                </a:solidFill>
              </a:rPr>
              <a:t> budget del </a:t>
            </a:r>
            <a:r>
              <a:rPr lang="en-US" dirty="0" err="1" smtClean="0">
                <a:solidFill>
                  <a:schemeClr val="tx1"/>
                </a:solidFill>
              </a:rPr>
              <a:t>direttore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Monday 17 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7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Words>850</Words>
  <Application>Microsoft Macintosh PowerPoint</Application>
  <PresentationFormat>On-screen Show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Cds Settembre 2012</vt:lpstr>
      <vt:lpstr>Direttivo Luglio</vt:lpstr>
      <vt:lpstr>Spending review</vt:lpstr>
      <vt:lpstr>PowerPoint Presentation</vt:lpstr>
      <vt:lpstr>Spending Review</vt:lpstr>
      <vt:lpstr>Spending Review- altre conseguenze</vt:lpstr>
      <vt:lpstr>PowerPoint Presentation</vt:lpstr>
      <vt:lpstr>Tempo Determinato</vt:lpstr>
      <vt:lpstr>Notizie Locali</vt:lpstr>
      <vt:lpstr>Notizie Locali</vt:lpstr>
      <vt:lpstr>Notizie Locali</vt:lpstr>
      <vt:lpstr>Di scorta</vt:lpstr>
      <vt:lpstr>Direttivo Luglio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57</cp:revision>
  <cp:lastPrinted>2012-09-17T10:23:09Z</cp:lastPrinted>
  <dcterms:created xsi:type="dcterms:W3CDTF">2012-07-01T07:42:44Z</dcterms:created>
  <dcterms:modified xsi:type="dcterms:W3CDTF">2012-09-17T11:48:56Z</dcterms:modified>
</cp:coreProperties>
</file>