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45"/>
  </p:notesMasterIdLst>
  <p:sldIdLst>
    <p:sldId id="266" r:id="rId19"/>
    <p:sldId id="267" r:id="rId20"/>
    <p:sldId id="270" r:id="rId21"/>
    <p:sldId id="271" r:id="rId22"/>
    <p:sldId id="269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3" r:id="rId33"/>
    <p:sldId id="263" r:id="rId34"/>
    <p:sldId id="260" r:id="rId35"/>
    <p:sldId id="261" r:id="rId36"/>
    <p:sldId id="262" r:id="rId37"/>
    <p:sldId id="258" r:id="rId38"/>
    <p:sldId id="256" r:id="rId39"/>
    <p:sldId id="257" r:id="rId40"/>
    <p:sldId id="265" r:id="rId41"/>
    <p:sldId id="284" r:id="rId42"/>
    <p:sldId id="285" r:id="rId43"/>
    <p:sldId id="264" r:id="rId4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5pPr>
    <a:lvl6pPr marL="22860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6pPr>
    <a:lvl7pPr marL="27432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7pPr>
    <a:lvl8pPr marL="32004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8pPr>
    <a:lvl9pPr marL="36576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24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84290-03F8-9D46-BD1B-CD61690BE058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8721F-62A7-3E48-8C5B-2E4D0371A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6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E353C-1E5B-49BF-8F6F-7A3ADC392630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27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66903-A034-9543-A866-7F124F2A4C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E353C-1E5B-49BF-8F6F-7A3ADC392630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20CB4-890B-BA4F-8927-0531CDBBD831}" type="slidenum">
              <a:rPr lang="en-GB"/>
              <a:pPr/>
              <a:t>11</a:t>
            </a:fld>
            <a:endParaRPr lang="en-GB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92C0D-A336-1946-B1C3-27A6618838A6}" type="slidenum">
              <a:rPr lang="en-GB"/>
              <a:pPr/>
              <a:t>13</a:t>
            </a:fld>
            <a:endParaRPr lang="en-GB"/>
          </a:p>
        </p:txBody>
      </p:sp>
      <p:sp>
        <p:nvSpPr>
          <p:cNvPr id="20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1887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6831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4955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36320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48653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702305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7624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5438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345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489761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11145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328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085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182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0410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65736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786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48712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5090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3371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6440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724910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4831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defRPr/>
            </a:pPr>
            <a:fld id="{2450D491-B7EB-4EFE-AE2B-7DA273B4FC36}" type="datetime1">
              <a:rPr lang="it-IT" smtClean="0"/>
              <a:pPr>
                <a:defRPr/>
              </a:pPr>
              <a:t>10/30/12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defRPr/>
            </a:pPr>
            <a:r>
              <a:rPr lang="it-IT" smtClean="0"/>
              <a:t>L.Acosta, T. Minniti, G. Cardella, G. Verde PAC-LNS JUN 2011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53007" y="9216972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defRPr/>
            </a:pPr>
            <a:fld id="{E4F03789-56F1-4D72-8E48-190786B27DCE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10348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88375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34405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50390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6751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479319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9781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92876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33115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72505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9800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006989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73098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28582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24114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467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1271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08978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91577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31641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8171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9221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022467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2316864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51460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50066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4390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186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2297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56640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254000"/>
            <a:ext cx="60706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4000"/>
            <a:ext cx="60706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0586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12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509881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9557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196992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0101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55103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9042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9232900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92329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96868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93858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1139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064592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730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31623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3199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35371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071539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632403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892247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73301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29957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491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75512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61466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2715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5236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3956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9606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06939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724080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180153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42993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9923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58430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1236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65067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66871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8508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21152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6360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15177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83946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579326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5430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23338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465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981070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6464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041954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83417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31226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55013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802155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144277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568664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958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4252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930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48007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43270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588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044700"/>
            <a:ext cx="3073400" cy="45212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7800" cy="45212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5527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4431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6156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0703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0410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419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850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398688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29651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13103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684576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50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936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0880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0658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05639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0603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8708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26101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167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25129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75324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5431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6170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318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6606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3835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132474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5198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321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36498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517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38782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71886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218157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2380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1944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84182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87295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25143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97073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73836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7024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808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82346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01325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72441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14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4170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261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9973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15255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30063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77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419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9862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1666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05411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965129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6900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162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6461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035706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05587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941346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6084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465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1597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21826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77473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212681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7096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289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811714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6575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2933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78388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85389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2441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0625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74130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452634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241475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702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864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7564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254000"/>
            <a:ext cx="12293600" cy="92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5270500"/>
            <a:ext cx="1229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2044700"/>
            <a:ext cx="12293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3225800"/>
            <a:ext cx="122936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image" Target="../media/image7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5" Type="http://schemas.openxmlformats.org/officeDocument/2006/relationships/image" Target="../media/image10.gif"/><Relationship Id="rId6" Type="http://schemas.openxmlformats.org/officeDocument/2006/relationships/image" Target="../media/image11.jpeg"/><Relationship Id="rId7" Type="http://schemas.openxmlformats.org/officeDocument/2006/relationships/image" Target="../media/image12.gif"/><Relationship Id="rId8" Type="http://schemas.openxmlformats.org/officeDocument/2006/relationships/image" Target="../media/image13.gif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306512" y="1292403"/>
            <a:ext cx="12391777" cy="209070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FARCOS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Femtoscope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Array </a:t>
            </a:r>
            <a:r>
              <a:rPr lang="en-US" dirty="0" smtClean="0">
                <a:solidFill>
                  <a:srgbClr val="0070C0"/>
                </a:solidFill>
              </a:rPr>
              <a:t>for Correlations &amp; </a:t>
            </a:r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pectroscopy</a:t>
            </a:r>
            <a:endParaRPr lang="it-IT" dirty="0" smtClean="0">
              <a:solidFill>
                <a:srgbClr val="0070C0"/>
              </a:solidFill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074597" y="7846730"/>
            <a:ext cx="11162840" cy="170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ctr"/>
            <a:r>
              <a:rPr lang="en-US" sz="3400" i="1" dirty="0">
                <a:solidFill>
                  <a:srgbClr val="0070C0"/>
                </a:solidFill>
                <a:latin typeface="Calibri" pitchFamily="34" charset="0"/>
              </a:rPr>
              <a:t>G. Verde, INFN-Catania</a:t>
            </a:r>
          </a:p>
          <a:p>
            <a:pPr algn="ctr"/>
            <a:r>
              <a:rPr lang="en-US" sz="3400" dirty="0">
                <a:solidFill>
                  <a:srgbClr val="0070C0"/>
                </a:solidFill>
                <a:latin typeface="Calibri" pitchFamily="34" charset="0"/>
              </a:rPr>
              <a:t>EXOCHIM collaboration, INFN</a:t>
            </a:r>
            <a:r>
              <a:rPr lang="en-US" sz="34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400" dirty="0">
                <a:solidFill>
                  <a:srgbClr val="0070C0"/>
                </a:solidFill>
                <a:latin typeface="Calibri" pitchFamily="34" charset="0"/>
              </a:rPr>
              <a:t>(LNS-CT-MI-NA),                      Un. Messina, GANIL, GEM-UHU, open collaboration</a:t>
            </a:r>
            <a:endParaRPr lang="en-US" sz="3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0022275" y="9273258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defRPr/>
            </a:pPr>
            <a:fld id="{A4B559C9-A759-4A8A-8F9C-37B32C0EE1B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2181920" y="4228728"/>
            <a:ext cx="9313034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650230" indent="-650230" algn="l">
              <a:spcAft>
                <a:spcPts val="2400"/>
              </a:spcAft>
              <a:buFont typeface="Arial"/>
              <a:buChar char="•"/>
            </a:pPr>
            <a:r>
              <a:rPr lang="en-US" sz="4000" dirty="0" smtClean="0">
                <a:solidFill>
                  <a:srgbClr val="000090"/>
                </a:solidFill>
              </a:rPr>
              <a:t>Overview of project and physics inputs</a:t>
            </a:r>
            <a:endParaRPr lang="en-US" sz="4000" dirty="0">
              <a:solidFill>
                <a:srgbClr val="000090"/>
              </a:solidFill>
            </a:endParaRPr>
          </a:p>
          <a:p>
            <a:pPr marL="650230" indent="-650230" algn="l">
              <a:spcAft>
                <a:spcPts val="2400"/>
              </a:spcAft>
              <a:buFont typeface="Arial"/>
              <a:buChar char="•"/>
            </a:pPr>
            <a:r>
              <a:rPr lang="en-US" sz="4000" dirty="0">
                <a:solidFill>
                  <a:srgbClr val="000090"/>
                </a:solidFill>
              </a:rPr>
              <a:t>P</a:t>
            </a:r>
            <a:r>
              <a:rPr lang="en-US" sz="4000" dirty="0" smtClean="0">
                <a:solidFill>
                  <a:srgbClr val="000090"/>
                </a:solidFill>
              </a:rPr>
              <a:t>resent </a:t>
            </a:r>
            <a:r>
              <a:rPr lang="en-US" sz="4000" dirty="0">
                <a:solidFill>
                  <a:srgbClr val="000090"/>
                </a:solidFill>
              </a:rPr>
              <a:t>status (mechanics, electronics</a:t>
            </a:r>
            <a:r>
              <a:rPr lang="en-US" sz="4000" dirty="0" smtClean="0">
                <a:solidFill>
                  <a:srgbClr val="000090"/>
                </a:solidFill>
              </a:rPr>
              <a:t>) and perspectives</a:t>
            </a:r>
            <a:endParaRPr lang="en-US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04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20" y="412304"/>
            <a:ext cx="12293600" cy="170403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Planned geometries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78286" y="2635840"/>
            <a:ext cx="6827520" cy="3605696"/>
            <a:chOff x="4002086" y="1557507"/>
            <a:chExt cx="4800600" cy="2535255"/>
          </a:xfrm>
        </p:grpSpPr>
        <p:grpSp>
          <p:nvGrpSpPr>
            <p:cNvPr id="9" name="Group 8"/>
            <p:cNvGrpSpPr/>
            <p:nvPr/>
          </p:nvGrpSpPr>
          <p:grpSpPr>
            <a:xfrm>
              <a:off x="4002086" y="1872724"/>
              <a:ext cx="4800600" cy="2188225"/>
              <a:chOff x="4076700" y="4107799"/>
              <a:chExt cx="4800600" cy="2188225"/>
            </a:xfrm>
          </p:grpSpPr>
          <p:pic>
            <p:nvPicPr>
              <p:cNvPr id="5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076700" y="4317999"/>
                <a:ext cx="4800600" cy="197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5219700" y="4394199"/>
                <a:ext cx="381000" cy="685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Rectangle 8"/>
              <p:cNvSpPr>
                <a:spLocks noChangeArrowheads="1"/>
              </p:cNvSpPr>
              <p:nvPr/>
            </p:nvSpPr>
            <p:spPr bwMode="auto">
              <a:xfrm>
                <a:off x="5676900" y="4470399"/>
                <a:ext cx="457200" cy="137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100000">
                <a:off x="5370193" y="4107799"/>
                <a:ext cx="668517" cy="735111"/>
              </a:xfrm>
              <a:prstGeom prst="rect">
                <a:avLst/>
              </a:prstGeom>
              <a:scene3d>
                <a:camera prst="isometricLeftDown">
                  <a:rot lat="2100000" lon="1980000" rev="0"/>
                </a:camera>
                <a:lightRig rig="threePt" dir="t"/>
              </a:scene3d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025950" y="1557507"/>
              <a:ext cx="1305272" cy="411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0033CC"/>
                  </a:solidFill>
                  <a:latin typeface="+mj-lt"/>
                </a:rPr>
                <a:t>Farcos</a:t>
              </a:r>
              <a:endParaRPr lang="en-US" sz="3200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20689" y="3681591"/>
              <a:ext cx="1237512" cy="411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33CC"/>
                  </a:solidFill>
                  <a:latin typeface="+mj-lt"/>
                </a:rPr>
                <a:t>Chimera</a:t>
              </a:r>
              <a:endParaRPr lang="en-US" sz="3200" dirty="0">
                <a:solidFill>
                  <a:srgbClr val="0033CC"/>
                </a:solidFill>
                <a:latin typeface="+mj-lt"/>
              </a:endParaRPr>
            </a:p>
          </p:txBody>
        </p:sp>
      </p:grpSp>
      <p:pic>
        <p:nvPicPr>
          <p:cNvPr id="3" name="Picture 2" descr="farcos_demostrator-10clusters-500mm-radi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0" y="1736472"/>
            <a:ext cx="3467947" cy="2774357"/>
          </a:xfrm>
          <a:prstGeom prst="rect">
            <a:avLst/>
          </a:prstGeom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751" y="5462750"/>
            <a:ext cx="3839067" cy="361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2566061" y="3865407"/>
            <a:ext cx="863999" cy="3059621"/>
          </a:xfrm>
          <a:prstGeom prst="straightConnector1">
            <a:avLst/>
          </a:prstGeom>
          <a:ln w="38100" cmpd="sng">
            <a:solidFill>
              <a:srgbClr val="CC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62084" y="8960040"/>
            <a:ext cx="2694501" cy="62375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Chimera rings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2253" y="6964156"/>
            <a:ext cx="7512835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406394" indent="-406394" algn="l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Correlations in central collisions (cluster states, HBT, </a:t>
            </a:r>
            <a:r>
              <a:rPr lang="en-US" sz="3200" dirty="0" err="1" smtClean="0">
                <a:solidFill>
                  <a:srgbClr val="FF0000"/>
                </a:solidFill>
              </a:rPr>
              <a:t>Asy-EoS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6645" y="8297103"/>
            <a:ext cx="7482431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406394" indent="-406394" algn="l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Correlations in Quasi-Projectile breakup</a:t>
            </a:r>
          </a:p>
          <a:p>
            <a:pPr marL="406394" indent="-406394" algn="l"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Spectroscopy with radioactive beams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0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028580" y="1625601"/>
            <a:ext cx="5130122" cy="3702982"/>
            <a:chOff x="723220" y="1143000"/>
            <a:chExt cx="3607117" cy="2603659"/>
          </a:xfrm>
        </p:grpSpPr>
        <p:pic>
          <p:nvPicPr>
            <p:cNvPr id="476163" name="Picture 3" descr="PIC00013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6"/>
            <a:stretch>
              <a:fillRect/>
            </a:stretch>
          </p:blipFill>
          <p:spPr bwMode="auto">
            <a:xfrm>
              <a:off x="723220" y="1566218"/>
              <a:ext cx="3607117" cy="2180441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23220" y="1143000"/>
              <a:ext cx="3607117" cy="973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Projectile fragmentation beams</a:t>
              </a:r>
              <a:endParaRPr lang="en-US" dirty="0"/>
            </a:p>
          </p:txBody>
        </p:sp>
      </p:grp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93" y="0"/>
            <a:ext cx="11500767" cy="16256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Experiments with exotic beams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6586651" y="1488761"/>
            <a:ext cx="6082933" cy="154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Ex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: Primary beam: </a:t>
            </a:r>
            <a:r>
              <a:rPr lang="en-GB" sz="2300" b="1" baseline="30000" dirty="0">
                <a:solidFill>
                  <a:srgbClr val="0000FF"/>
                </a:solidFill>
                <a:latin typeface="Comic Sans MS" charset="0"/>
              </a:rPr>
              <a:t>20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Ne E/A=45 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MeV/A </a:t>
            </a:r>
            <a:endParaRPr lang="en-GB" sz="2300" b="1" dirty="0">
              <a:solidFill>
                <a:srgbClr val="0000FF"/>
              </a:solidFill>
              <a:latin typeface="Comic Sans MS" charset="0"/>
            </a:endParaRPr>
          </a:p>
          <a:p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P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roduction target: </a:t>
            </a:r>
            <a:r>
              <a:rPr lang="en-GB" sz="2300" b="1" baseline="30000" dirty="0">
                <a:solidFill>
                  <a:srgbClr val="0000FF"/>
                </a:solidFill>
                <a:latin typeface="Comic Sans MS" charset="0"/>
              </a:rPr>
              <a:t>9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Be (500 </a:t>
            </a:r>
            <a:r>
              <a:rPr lang="en-GB" sz="2300" b="1" dirty="0">
                <a:solidFill>
                  <a:srgbClr val="0000FF"/>
                </a:solidFill>
                <a:latin typeface="Symbol" charset="0"/>
              </a:rPr>
              <a:t>m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m)</a:t>
            </a:r>
            <a:endParaRPr lang="en-GB" sz="2300" b="1" dirty="0">
              <a:solidFill>
                <a:srgbClr val="0000FF"/>
              </a:solidFill>
              <a:latin typeface="Comic Sans MS" charset="0"/>
            </a:endParaRPr>
          </a:p>
          <a:p>
            <a:pPr eaLnBrk="1" hangingPunct="1"/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F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ragments transported 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and 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tagged event-by-event 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by </a:t>
            </a:r>
            <a:r>
              <a:rPr lang="en-GB" sz="2300" b="1" dirty="0">
                <a:solidFill>
                  <a:srgbClr val="0000FF"/>
                </a:solidFill>
                <a:latin typeface="Symbol" charset="0"/>
                <a:sym typeface="Symbol" charset="0"/>
              </a:rPr>
              <a:t>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  <a:sym typeface="Symbol" charset="0"/>
              </a:rPr>
              <a:t>E</a:t>
            </a:r>
            <a:r>
              <a:rPr lang="en-GB" sz="2300" b="1" dirty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GB" sz="2300" b="1" dirty="0" err="1">
                <a:solidFill>
                  <a:srgbClr val="0000FF"/>
                </a:solidFill>
                <a:latin typeface="Comic Sans MS" charset="0"/>
              </a:rPr>
              <a:t>ToF</a:t>
            </a:r>
            <a:endParaRPr lang="en-GB" sz="2300" b="1" dirty="0">
              <a:solidFill>
                <a:srgbClr val="0000FF"/>
              </a:solidFill>
              <a:latin typeface="Comic Sans MS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037418" y="2227510"/>
            <a:ext cx="3549234" cy="1850459"/>
          </a:xfrm>
          <a:prstGeom prst="straightConnector1">
            <a:avLst/>
          </a:prstGeom>
          <a:ln>
            <a:solidFill>
              <a:srgbClr val="C018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391032" y="5770044"/>
            <a:ext cx="2505814" cy="3488307"/>
            <a:chOff x="1350933" y="4285220"/>
            <a:chExt cx="1761900" cy="245271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662" y="4624035"/>
              <a:ext cx="1587387" cy="211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50933" y="4285220"/>
              <a:ext cx="1761900" cy="28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1808"/>
                  </a:solidFill>
                </a:rPr>
                <a:t>DSSD Tagging detector</a:t>
              </a:r>
              <a:endParaRPr lang="en-US" sz="2000" dirty="0">
                <a:solidFill>
                  <a:srgbClr val="C01808"/>
                </a:solidFill>
              </a:endParaRPr>
            </a:p>
          </p:txBody>
        </p:sp>
      </p:grp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7476904" y="3099927"/>
            <a:ext cx="5278828" cy="8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300" i="1" dirty="0">
                <a:solidFill>
                  <a:srgbClr val="990000"/>
                </a:solidFill>
              </a:rPr>
              <a:t>Di</a:t>
            </a:r>
            <a:r>
              <a:rPr lang="en-GB" sz="2300" i="1" dirty="0">
                <a:solidFill>
                  <a:srgbClr val="990000"/>
                </a:solidFill>
              </a:rPr>
              <a:t>-proton decay from excited </a:t>
            </a:r>
            <a:r>
              <a:rPr lang="en-GB" sz="2300" i="1" baseline="30000" dirty="0">
                <a:solidFill>
                  <a:srgbClr val="990000"/>
                </a:solidFill>
              </a:rPr>
              <a:t>18</a:t>
            </a:r>
            <a:r>
              <a:rPr lang="en-GB" sz="2300" i="1" dirty="0">
                <a:solidFill>
                  <a:srgbClr val="990000"/>
                </a:solidFill>
              </a:rPr>
              <a:t>Ne </a:t>
            </a:r>
            <a:r>
              <a:rPr lang="en-GB" sz="2300" i="1" dirty="0">
                <a:solidFill>
                  <a:srgbClr val="990000"/>
                </a:solidFill>
              </a:rPr>
              <a:t>states</a:t>
            </a:r>
            <a:r>
              <a:rPr lang="en-GB" sz="2300" dirty="0">
                <a:solidFill>
                  <a:srgbClr val="990000"/>
                </a:solidFill>
              </a:rPr>
              <a:t> G</a:t>
            </a:r>
            <a:r>
              <a:rPr lang="en-GB" sz="2300" dirty="0">
                <a:solidFill>
                  <a:srgbClr val="990000"/>
                </a:solidFill>
              </a:rPr>
              <a:t>. </a:t>
            </a:r>
            <a:r>
              <a:rPr lang="en-GB" sz="2300" dirty="0" err="1">
                <a:solidFill>
                  <a:srgbClr val="990000"/>
                </a:solidFill>
              </a:rPr>
              <a:t>Raciti</a:t>
            </a:r>
            <a:r>
              <a:rPr lang="en-GB" sz="2300" dirty="0">
                <a:solidFill>
                  <a:srgbClr val="990000"/>
                </a:solidFill>
              </a:rPr>
              <a:t> et al., PRL (2008)</a:t>
            </a:r>
            <a:endParaRPr lang="en-GB" sz="2300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4816086" y="6987652"/>
            <a:ext cx="1770566" cy="3515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74" y="5085515"/>
            <a:ext cx="5431509" cy="380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78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454172" y="2113104"/>
            <a:ext cx="7885676" cy="99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r>
              <a:rPr lang="en-US" sz="2800" dirty="0" smtClean="0"/>
              <a:t>Primary beam : </a:t>
            </a:r>
            <a:r>
              <a:rPr lang="en-US" sz="2800" b="1" baseline="30000" dirty="0" smtClean="0"/>
              <a:t>18</a:t>
            </a:r>
            <a:r>
              <a:rPr lang="en-US" sz="2800" b="1" dirty="0" smtClean="0"/>
              <a:t>O</a:t>
            </a:r>
            <a:r>
              <a:rPr lang="en-US" sz="2800" dirty="0" smtClean="0"/>
              <a:t> at </a:t>
            </a:r>
            <a:r>
              <a:rPr lang="en-US" sz="2800" b="1" dirty="0"/>
              <a:t>55 MeV/</a:t>
            </a:r>
            <a:r>
              <a:rPr lang="en-US" sz="2800" b="1" dirty="0" smtClean="0"/>
              <a:t>A, I~5x10</a:t>
            </a:r>
            <a:r>
              <a:rPr lang="en-US" sz="2800" b="1" baseline="30000" dirty="0" smtClean="0"/>
              <a:t>11</a:t>
            </a:r>
            <a:r>
              <a:rPr lang="en-US" sz="2800" b="1" dirty="0" smtClean="0"/>
              <a:t> part/sec </a:t>
            </a:r>
            <a:endParaRPr lang="en-US" sz="2800" b="1" dirty="0"/>
          </a:p>
          <a:p>
            <a:r>
              <a:rPr lang="en-US" sz="2800" dirty="0" smtClean="0"/>
              <a:t>Production target: </a:t>
            </a:r>
            <a:r>
              <a:rPr lang="en-US" sz="2800" b="1" baseline="30000" dirty="0" smtClean="0"/>
              <a:t>9</a:t>
            </a:r>
            <a:r>
              <a:rPr lang="en-US" sz="2800" b="1" dirty="0" smtClean="0"/>
              <a:t>Be</a:t>
            </a:r>
            <a:r>
              <a:rPr lang="en-US" sz="2800" dirty="0"/>
              <a:t> (</a:t>
            </a:r>
            <a:r>
              <a:rPr lang="en-US" sz="2800" b="1" dirty="0" smtClean="0"/>
              <a:t>1.5 mm)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617" y="615120"/>
            <a:ext cx="11637568" cy="9493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Beam production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8402" y="2166221"/>
            <a:ext cx="2578545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800" dirty="0" smtClean="0"/>
              <a:t>G. </a:t>
            </a:r>
            <a:r>
              <a:rPr lang="en-US" sz="2800" dirty="0" err="1" smtClean="0"/>
              <a:t>Cardella</a:t>
            </a:r>
            <a:r>
              <a:rPr lang="en-US" sz="2800" dirty="0" smtClean="0"/>
              <a:t> et al.</a:t>
            </a:r>
            <a:endParaRPr lang="en-US" sz="2800" dirty="0"/>
          </a:p>
        </p:txBody>
      </p:sp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3220616"/>
            <a:ext cx="33813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99" y="3508648"/>
            <a:ext cx="753912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7403" y="7109048"/>
            <a:ext cx="10671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Tagged Projectile fragmentation secondary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81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5120" y="340296"/>
            <a:ext cx="12354560" cy="1625600"/>
          </a:xfrm>
        </p:spPr>
        <p:txBody>
          <a:bodyPr>
            <a:noAutofit/>
          </a:bodyPr>
          <a:lstStyle/>
          <a:p>
            <a:r>
              <a:rPr lang="it-IT" sz="6000" dirty="0">
                <a:solidFill>
                  <a:srgbClr val="000090"/>
                </a:solidFill>
              </a:rPr>
              <a:t>D</a:t>
            </a:r>
            <a:r>
              <a:rPr lang="it-IT" sz="6000" dirty="0" smtClean="0">
                <a:solidFill>
                  <a:srgbClr val="000090"/>
                </a:solidFill>
              </a:rPr>
              <a:t>irect </a:t>
            </a:r>
            <a:r>
              <a:rPr lang="it-IT" sz="6000" dirty="0" err="1" smtClean="0">
                <a:solidFill>
                  <a:srgbClr val="000090"/>
                </a:solidFill>
              </a:rPr>
              <a:t>reactions</a:t>
            </a:r>
            <a:r>
              <a:rPr lang="it-IT" sz="6000" dirty="0" smtClean="0">
                <a:solidFill>
                  <a:srgbClr val="000090"/>
                </a:solidFill>
              </a:rPr>
              <a:t> with </a:t>
            </a:r>
            <a:r>
              <a:rPr lang="it-IT" sz="6000" dirty="0" err="1" smtClean="0">
                <a:solidFill>
                  <a:srgbClr val="000090"/>
                </a:solidFill>
              </a:rPr>
              <a:t>exotic</a:t>
            </a:r>
            <a:r>
              <a:rPr lang="it-IT" sz="6000" dirty="0" smtClean="0">
                <a:solidFill>
                  <a:srgbClr val="000090"/>
                </a:solidFill>
              </a:rPr>
              <a:t> </a:t>
            </a:r>
            <a:r>
              <a:rPr lang="it-IT" sz="6000" dirty="0" err="1" smtClean="0">
                <a:solidFill>
                  <a:srgbClr val="000090"/>
                </a:solidFill>
              </a:rPr>
              <a:t>beams</a:t>
            </a:r>
            <a:endParaRPr lang="en-GB" sz="6000" dirty="0">
              <a:solidFill>
                <a:srgbClr val="000090"/>
              </a:solidFill>
            </a:endParaRP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08524" y="2179579"/>
            <a:ext cx="4621066" cy="6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rgbClr val="0A3B8F"/>
                </a:solidFill>
                <a:latin typeface="+mj-lt"/>
              </a:rPr>
              <a:t>FRIBS exotic </a:t>
            </a:r>
            <a:r>
              <a:rPr lang="en-GB" sz="3200" dirty="0" smtClean="0">
                <a:solidFill>
                  <a:srgbClr val="0A3B8F"/>
                </a:solidFill>
                <a:latin typeface="+mj-lt"/>
              </a:rPr>
              <a:t>beams</a:t>
            </a:r>
            <a:endParaRPr lang="en-GB" sz="3200" dirty="0">
              <a:solidFill>
                <a:srgbClr val="0A3B8F"/>
              </a:solidFill>
              <a:latin typeface="+mj-lt"/>
            </a:endParaRPr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9670752" y="1924472"/>
            <a:ext cx="324036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GB" sz="2800" b="1" dirty="0" err="1" smtClean="0">
                <a:solidFill>
                  <a:srgbClr val="CD0000"/>
                </a:solidFill>
              </a:rPr>
              <a:t>Farcos</a:t>
            </a:r>
            <a:r>
              <a:rPr lang="en-GB" sz="2800" dirty="0" smtClean="0">
                <a:solidFill>
                  <a:srgbClr val="000090"/>
                </a:solidFill>
              </a:rPr>
              <a:t> </a:t>
            </a:r>
            <a:r>
              <a:rPr lang="en-GB" sz="2800" dirty="0">
                <a:solidFill>
                  <a:srgbClr val="000090"/>
                </a:solidFill>
              </a:rPr>
              <a:t>(</a:t>
            </a:r>
            <a:r>
              <a:rPr lang="en-GB" sz="2800" baseline="30000" dirty="0">
                <a:solidFill>
                  <a:srgbClr val="000090"/>
                </a:solidFill>
              </a:rPr>
              <a:t>33</a:t>
            </a:r>
            <a:r>
              <a:rPr lang="en-GB" sz="2800" dirty="0">
                <a:solidFill>
                  <a:srgbClr val="000090"/>
                </a:solidFill>
              </a:rPr>
              <a:t>Ar residue)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57784" y="2788568"/>
            <a:ext cx="5006043" cy="1576177"/>
            <a:chOff x="304190" y="2514600"/>
            <a:chExt cx="3519874" cy="1108249"/>
          </a:xfrm>
        </p:grpSpPr>
        <p:sp>
          <p:nvSpPr>
            <p:cNvPr id="208905" name="Line 9"/>
            <p:cNvSpPr>
              <a:spLocks noChangeShapeType="1"/>
            </p:cNvSpPr>
            <p:nvPr/>
          </p:nvSpPr>
          <p:spPr bwMode="auto">
            <a:xfrm>
              <a:off x="1447190" y="3200400"/>
              <a:ext cx="1676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06" name="Text Box 10"/>
            <p:cNvSpPr txBox="1">
              <a:spLocks noChangeArrowheads="1"/>
            </p:cNvSpPr>
            <p:nvPr/>
          </p:nvSpPr>
          <p:spPr bwMode="auto">
            <a:xfrm>
              <a:off x="3294285" y="3276600"/>
              <a:ext cx="529779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i="1" baseline="30000">
                  <a:latin typeface="Times New Roman" charset="0"/>
                </a:rPr>
                <a:t>33</a:t>
              </a:r>
              <a:r>
                <a:rPr lang="en-GB" sz="2600" i="1">
                  <a:latin typeface="Times New Roman" charset="0"/>
                </a:rPr>
                <a:t>Ar</a:t>
              </a:r>
              <a:endParaRPr lang="en-GB"/>
            </a:p>
          </p:txBody>
        </p:sp>
        <p:sp>
          <p:nvSpPr>
            <p:cNvPr id="208907" name="Line 11"/>
            <p:cNvSpPr>
              <a:spLocks noChangeShapeType="1"/>
            </p:cNvSpPr>
            <p:nvPr/>
          </p:nvSpPr>
          <p:spPr bwMode="auto">
            <a:xfrm>
              <a:off x="1447800" y="3048000"/>
              <a:ext cx="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08" name="Line 12"/>
            <p:cNvSpPr>
              <a:spLocks noChangeShapeType="1"/>
            </p:cNvSpPr>
            <p:nvPr/>
          </p:nvSpPr>
          <p:spPr bwMode="auto">
            <a:xfrm>
              <a:off x="304190" y="32004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09" name="Text Box 13"/>
            <p:cNvSpPr txBox="1">
              <a:spLocks noChangeArrowheads="1"/>
            </p:cNvSpPr>
            <p:nvPr/>
          </p:nvSpPr>
          <p:spPr bwMode="auto">
            <a:xfrm>
              <a:off x="551085" y="2743200"/>
              <a:ext cx="529779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i="1" baseline="30000">
                  <a:latin typeface="Times New Roman" charset="0"/>
                </a:rPr>
                <a:t>34</a:t>
              </a:r>
              <a:r>
                <a:rPr lang="en-GB" sz="2600" i="1">
                  <a:latin typeface="Times New Roman" charset="0"/>
                </a:rPr>
                <a:t>Ar</a:t>
              </a:r>
              <a:endParaRPr lang="en-GB"/>
            </a:p>
          </p:txBody>
        </p:sp>
        <p:sp>
          <p:nvSpPr>
            <p:cNvPr id="208910" name="Line 14"/>
            <p:cNvSpPr>
              <a:spLocks noChangeShapeType="1"/>
            </p:cNvSpPr>
            <p:nvPr/>
          </p:nvSpPr>
          <p:spPr bwMode="auto">
            <a:xfrm flipV="1">
              <a:off x="1519325" y="2724722"/>
              <a:ext cx="762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11" name="Text Box 15"/>
            <p:cNvSpPr txBox="1">
              <a:spLocks noChangeArrowheads="1"/>
            </p:cNvSpPr>
            <p:nvPr/>
          </p:nvSpPr>
          <p:spPr bwMode="auto">
            <a:xfrm>
              <a:off x="1988671" y="2514600"/>
              <a:ext cx="283506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600" i="1">
                  <a:latin typeface="Times New Roman" charset="0"/>
                </a:rPr>
                <a:t>d</a:t>
              </a:r>
              <a:endParaRPr lang="en-GB"/>
            </a:p>
          </p:txBody>
        </p:sp>
      </p:grpSp>
      <p:sp>
        <p:nvSpPr>
          <p:cNvPr id="208913" name="Text Box 17"/>
          <p:cNvSpPr txBox="1">
            <a:spLocks noChangeArrowheads="1"/>
          </p:cNvSpPr>
          <p:nvPr/>
        </p:nvSpPr>
        <p:spPr bwMode="auto">
          <a:xfrm>
            <a:off x="6286376" y="1990470"/>
            <a:ext cx="2140373" cy="5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GB" sz="2800" dirty="0">
                <a:solidFill>
                  <a:srgbClr val="000090"/>
                </a:solidFill>
              </a:rPr>
              <a:t>Chimera (d)</a:t>
            </a:r>
          </a:p>
        </p:txBody>
      </p:sp>
      <p:pic>
        <p:nvPicPr>
          <p:cNvPr id="25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2340" y="2559568"/>
            <a:ext cx="2694501" cy="253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8912" name="Line 16"/>
          <p:cNvSpPr>
            <a:spLocks noChangeShapeType="1"/>
          </p:cNvSpPr>
          <p:nvPr/>
        </p:nvSpPr>
        <p:spPr bwMode="auto">
          <a:xfrm flipH="1">
            <a:off x="10073140" y="2559516"/>
            <a:ext cx="818820" cy="1138960"/>
          </a:xfrm>
          <a:prstGeom prst="line">
            <a:avLst/>
          </a:prstGeom>
          <a:noFill/>
          <a:ln w="38100" cmpd="sng">
            <a:solidFill>
              <a:srgbClr val="CD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cxnSp>
        <p:nvCxnSpPr>
          <p:cNvPr id="5" name="Straight Arrow Connector 4"/>
          <p:cNvCxnSpPr>
            <a:stCxn id="208913" idx="2"/>
          </p:cNvCxnSpPr>
          <p:nvPr/>
        </p:nvCxnSpPr>
        <p:spPr>
          <a:xfrm>
            <a:off x="7356562" y="2559516"/>
            <a:ext cx="1271600" cy="813840"/>
          </a:xfrm>
          <a:prstGeom prst="straightConnector1">
            <a:avLst/>
          </a:prstGeom>
          <a:ln w="38100" cmpd="sng">
            <a:solidFill>
              <a:srgbClr val="CD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533848" y="5596880"/>
            <a:ext cx="4799667" cy="3684693"/>
            <a:chOff x="898622" y="2249802"/>
            <a:chExt cx="4799667" cy="3684693"/>
          </a:xfrm>
        </p:grpSpPr>
        <p:grpSp>
          <p:nvGrpSpPr>
            <p:cNvPr id="26" name="Group 25"/>
            <p:cNvGrpSpPr/>
            <p:nvPr/>
          </p:nvGrpSpPr>
          <p:grpSpPr>
            <a:xfrm>
              <a:off x="898622" y="2249802"/>
              <a:ext cx="4145442" cy="3684693"/>
              <a:chOff x="456590" y="3818749"/>
              <a:chExt cx="2914764" cy="2590800"/>
            </a:xfrm>
          </p:grpSpPr>
          <p:pic>
            <p:nvPicPr>
              <p:cNvPr id="53" name="Picture 18" descr="magnex3d_shad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00000">
                <a:off x="456590" y="3818749"/>
                <a:ext cx="2398713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 Box 19"/>
              <p:cNvSpPr txBox="1">
                <a:spLocks noChangeArrowheads="1"/>
              </p:cNvSpPr>
              <p:nvPr/>
            </p:nvSpPr>
            <p:spPr bwMode="auto">
              <a:xfrm>
                <a:off x="2545769" y="4432271"/>
                <a:ext cx="825585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2600" b="1" i="1" dirty="0" err="1">
                    <a:solidFill>
                      <a:srgbClr val="0000FF"/>
                    </a:solidFill>
                    <a:latin typeface="Times New Roman" charset="0"/>
                  </a:rPr>
                  <a:t>Farcos</a:t>
                </a:r>
                <a:endParaRPr lang="en-GB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860000">
              <a:off x="4821382" y="4810246"/>
              <a:ext cx="876907" cy="866014"/>
              <a:chOff x="4077814" y="3289554"/>
              <a:chExt cx="616575" cy="60891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497583" y="3478096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245493" y="3741550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189600" y="3634184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319671" y="3677372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382614" y="380420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382614" y="370895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477864" y="380420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477864" y="3708400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077814" y="352523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077814" y="342998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173064" y="352523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173064" y="3429430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287364" y="361413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287364" y="351888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382614" y="361413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2614" y="3518330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405037" y="3436061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471245" y="3630237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292726" y="3385245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133707" y="3320195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236833" y="3289554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518724" y="3565316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582603" y="3779494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528075" y="3702772"/>
                <a:ext cx="111786" cy="94269"/>
              </a:xfrm>
              <a:prstGeom prst="ellipse">
                <a:avLst/>
              </a:prstGeom>
              <a:scene3d>
                <a:camera prst="isometricLeftDown"/>
                <a:lightRig rig="threePt" dir="t"/>
              </a:scene3d>
              <a:sp3d extrusionH="203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">
              <a:off x="4339437" y="3741907"/>
              <a:ext cx="959231" cy="9182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6646416" y="8045152"/>
            <a:ext cx="4621066" cy="6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3200" dirty="0" smtClean="0">
                <a:solidFill>
                  <a:srgbClr val="0A3B8F"/>
                </a:solidFill>
                <a:latin typeface="+mj-lt"/>
              </a:rPr>
              <a:t>Neutron detectors</a:t>
            </a:r>
            <a:endParaRPr lang="en-GB" sz="3200" dirty="0">
              <a:solidFill>
                <a:srgbClr val="0A3B8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8424" y="6244952"/>
            <a:ext cx="5000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Coupling to spectrometers</a:t>
            </a:r>
            <a:endParaRPr lang="en-US" sz="32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224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625600"/>
          </a:xfrm>
        </p:spPr>
        <p:txBody>
          <a:bodyPr/>
          <a:lstStyle/>
          <a:p>
            <a:r>
              <a:rPr lang="it-IT" sz="4000" b="1" dirty="0" err="1">
                <a:solidFill>
                  <a:srgbClr val="0070C0"/>
                </a:solidFill>
              </a:rPr>
              <a:t>Required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i</a:t>
            </a:r>
            <a:r>
              <a:rPr lang="it-IT" sz="4000" b="1" dirty="0" err="1">
                <a:solidFill>
                  <a:srgbClr val="0070C0"/>
                </a:solidFill>
              </a:rPr>
              <a:t>dentification</a:t>
            </a:r>
            <a:r>
              <a:rPr lang="it-IT" sz="4000" b="1" dirty="0">
                <a:solidFill>
                  <a:srgbClr val="0070C0"/>
                </a:solidFill>
              </a:rPr>
              <a:t> performances (Chimera-</a:t>
            </a:r>
            <a:r>
              <a:rPr lang="it-IT" sz="4000" b="1" dirty="0" err="1">
                <a:solidFill>
                  <a:srgbClr val="0070C0"/>
                </a:solidFill>
              </a:rPr>
              <a:t>like</a:t>
            </a:r>
            <a:r>
              <a:rPr lang="it-IT" sz="4000" b="1" dirty="0">
                <a:solidFill>
                  <a:srgbClr val="0070C0"/>
                </a:solidFill>
              </a:rPr>
              <a:t>)</a:t>
            </a:r>
            <a:endParaRPr lang="it-IT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2" cstate="print"/>
          <a:srcRect t="6039"/>
          <a:stretch>
            <a:fillRect/>
          </a:stretch>
        </p:blipFill>
        <p:spPr bwMode="auto">
          <a:xfrm>
            <a:off x="0" y="1189990"/>
            <a:ext cx="13004800" cy="751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9840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20" y="196280"/>
            <a:ext cx="12293600" cy="1776040"/>
          </a:xfrm>
        </p:spPr>
        <p:txBody>
          <a:bodyPr/>
          <a:lstStyle/>
          <a:p>
            <a:r>
              <a:rPr lang="en-US" sz="6000" dirty="0" smtClean="0">
                <a:solidFill>
                  <a:srgbClr val="000090"/>
                </a:solidFill>
              </a:rPr>
              <a:t>Compact preamplifiers – Phase 1</a:t>
            </a:r>
            <a:endParaRPr lang="en-US" sz="6000" dirty="0">
              <a:solidFill>
                <a:srgbClr val="000090"/>
              </a:solidFill>
            </a:endParaRPr>
          </a:p>
        </p:txBody>
      </p:sp>
      <p:pic>
        <p:nvPicPr>
          <p:cNvPr id="5" name="Content Placeholder 4" descr="00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64952" y="3111805"/>
            <a:ext cx="5340103" cy="2936850"/>
          </a:xfrm>
        </p:spPr>
      </p:pic>
      <p:sp>
        <p:nvSpPr>
          <p:cNvPr id="6" name="TextBox 5"/>
          <p:cNvSpPr txBox="1"/>
          <p:nvPr/>
        </p:nvSpPr>
        <p:spPr>
          <a:xfrm>
            <a:off x="695355" y="1780456"/>
            <a:ext cx="5230981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32 channels Hybrid charge preamplifiers in a volume of</a:t>
            </a:r>
          </a:p>
          <a:p>
            <a:r>
              <a:rPr lang="en-US" sz="2800" dirty="0">
                <a:solidFill>
                  <a:srgbClr val="000090"/>
                </a:solidFill>
                <a:latin typeface="+mj-lt"/>
              </a:rPr>
              <a:t>a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bout 8cm x 10cm x 2mmm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721" y="6316960"/>
            <a:ext cx="12097344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406394" indent="-406394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Low power consumption: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~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750 </a:t>
            </a:r>
            <a:r>
              <a:rPr lang="en-US" sz="2800" dirty="0" err="1" smtClean="0">
                <a:solidFill>
                  <a:srgbClr val="000090"/>
                </a:solidFill>
                <a:latin typeface="+mj-lt"/>
              </a:rPr>
              <a:t>mW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+mj-lt"/>
              </a:rPr>
              <a:t>pwe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32 channels 				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			(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simplify cooling operations)</a:t>
            </a:r>
          </a:p>
          <a:p>
            <a:pPr marL="406394" indent="-406394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Rise-Time (</a:t>
            </a:r>
            <a:r>
              <a:rPr lang="en-US" sz="2800" b="1" dirty="0" err="1" smtClean="0">
                <a:solidFill>
                  <a:srgbClr val="000090"/>
                </a:solidFill>
                <a:latin typeface="+mj-lt"/>
              </a:rPr>
              <a:t>pulser</a:t>
            </a:r>
            <a:r>
              <a:rPr lang="en-US" sz="2800" b="1" dirty="0">
                <a:solidFill>
                  <a:srgbClr val="000090"/>
                </a:solidFill>
                <a:latin typeface="+mj-lt"/>
              </a:rPr>
              <a:t>)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: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	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~ 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3-</a:t>
            </a:r>
            <a:r>
              <a:rPr lang="en-US" sz="2800" dirty="0">
                <a:solidFill>
                  <a:srgbClr val="000090"/>
                </a:solidFill>
                <a:latin typeface="+mj-lt"/>
              </a:rPr>
              <a:t>7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+mj-lt"/>
              </a:rPr>
              <a:t>nsec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for </a:t>
            </a:r>
            <a:r>
              <a:rPr lang="en-US" sz="2800" dirty="0" err="1" smtClean="0">
                <a:solidFill>
                  <a:srgbClr val="000090"/>
                </a:solidFill>
                <a:latin typeface="+mj-lt"/>
              </a:rPr>
              <a:t>C</a:t>
            </a:r>
            <a:r>
              <a:rPr lang="en-US" sz="2800" baseline="-25000" dirty="0" err="1" smtClean="0">
                <a:solidFill>
                  <a:srgbClr val="000090"/>
                </a:solidFill>
                <a:latin typeface="+mj-lt"/>
              </a:rPr>
              <a:t>input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=0-100pF</a:t>
            </a:r>
          </a:p>
          <a:p>
            <a:pPr marL="406394" indent="-406394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Energy resolution (</a:t>
            </a:r>
            <a:r>
              <a:rPr lang="en-US" sz="2800" b="1" dirty="0" err="1" smtClean="0">
                <a:solidFill>
                  <a:srgbClr val="000090"/>
                </a:solidFill>
                <a:latin typeface="+mj-lt"/>
              </a:rPr>
              <a:t>pulser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)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	~ 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4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-5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+mj-lt"/>
              </a:rPr>
              <a:t>KeV</a:t>
            </a:r>
            <a:r>
              <a:rPr lang="en-US" sz="2800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for</a:t>
            </a:r>
            <a:r>
              <a:rPr lang="en-US" sz="2800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+mj-lt"/>
              </a:rPr>
              <a:t>C</a:t>
            </a:r>
            <a:r>
              <a:rPr lang="en-US" sz="2800" baseline="-25000" dirty="0" err="1">
                <a:solidFill>
                  <a:srgbClr val="000090"/>
                </a:solidFill>
                <a:latin typeface="+mj-lt"/>
              </a:rPr>
              <a:t>input</a:t>
            </a:r>
            <a:r>
              <a:rPr lang="en-US" sz="2800" dirty="0">
                <a:solidFill>
                  <a:srgbClr val="000090"/>
                </a:solidFill>
                <a:latin typeface="+mj-lt"/>
              </a:rPr>
              <a:t>=0-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100pF</a:t>
            </a:r>
          </a:p>
          <a:p>
            <a:pPr marL="406394" indent="-406394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Available with several sensitivities 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(5, 10, 45, 100 mV/MeV…)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4243" y="9178078"/>
            <a:ext cx="8618557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INFN, Milano – C.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Boiano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, R.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Bassini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 descr="FarcosPreTelescop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88" y="2572544"/>
            <a:ext cx="3532470" cy="2649353"/>
          </a:xfrm>
          <a:prstGeom prst="rect">
            <a:avLst/>
          </a:prstGeom>
        </p:spPr>
      </p:pic>
      <p:pic>
        <p:nvPicPr>
          <p:cNvPr id="12" name="Picture 11" descr="FarcosTelescopeArra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76" y="2068488"/>
            <a:ext cx="2457873" cy="32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2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1238424"/>
          </a:xfrm>
        </p:spPr>
        <p:txBody>
          <a:bodyPr/>
          <a:lstStyle/>
          <a:p>
            <a:r>
              <a:rPr lang="en-US" sz="6000" dirty="0" smtClean="0">
                <a:solidFill>
                  <a:srgbClr val="000090"/>
                </a:solidFill>
              </a:rPr>
              <a:t>Si-strips α-source tests</a:t>
            </a:r>
            <a:endParaRPr lang="en-US" sz="6000" dirty="0">
              <a:solidFill>
                <a:srgbClr val="000090"/>
              </a:solidFill>
            </a:endParaRPr>
          </a:p>
        </p:txBody>
      </p:sp>
      <p:pic>
        <p:nvPicPr>
          <p:cNvPr id="3" name="Picture 3" descr="220520126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800" y="2140496"/>
            <a:ext cx="537595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792" y="6137624"/>
            <a:ext cx="4568358" cy="284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3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4488" y="6100936"/>
            <a:ext cx="51125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39410" y="2284512"/>
            <a:ext cx="5583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2400"/>
              </a:spcAft>
            </a:pPr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INFN-preamplifiers and </a:t>
            </a:r>
            <a:r>
              <a:rPr lang="en-US" sz="3200" dirty="0" err="1" smtClean="0">
                <a:solidFill>
                  <a:srgbClr val="000090"/>
                </a:solidFill>
                <a:latin typeface="+mj-lt"/>
              </a:rPr>
              <a:t>Mesytec</a:t>
            </a:r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 provide comparable E resolution (about 1%)</a:t>
            </a:r>
            <a:endParaRPr lang="en-US" sz="3200" dirty="0">
              <a:solidFill>
                <a:srgbClr val="000090"/>
              </a:solidFill>
              <a:latin typeface="+mj-lt"/>
            </a:endParaRPr>
          </a:p>
          <a:p>
            <a:pPr algn="l"/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INFN more compact, faster, less power consumption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0512" y="5731604"/>
            <a:ext cx="485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Energy resolution (%) </a:t>
            </a:r>
            <a:r>
              <a:rPr lang="en-US" sz="1800" dirty="0" err="1" smtClean="0">
                <a:latin typeface="Lucida Grande"/>
                <a:ea typeface="Lucida Grande"/>
                <a:cs typeface="Lucida Grande"/>
              </a:rPr>
              <a:t>vs</a:t>
            </a:r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 injection position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389832" y="5777584"/>
            <a:ext cx="211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Lucida Grande"/>
                <a:ea typeface="Lucida Grande"/>
                <a:cs typeface="Lucida Grande"/>
              </a:rPr>
              <a:t>α-source spectra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563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5600" y="124272"/>
            <a:ext cx="12293600" cy="1862336"/>
          </a:xfrm>
        </p:spPr>
        <p:txBody>
          <a:bodyPr/>
          <a:lstStyle/>
          <a:p>
            <a:r>
              <a:rPr lang="en-US" sz="5400" dirty="0" err="1" smtClean="0">
                <a:solidFill>
                  <a:srgbClr val="000090"/>
                </a:solidFill>
              </a:rPr>
              <a:t>CsI</a:t>
            </a:r>
            <a:r>
              <a:rPr lang="en-US" sz="5400" dirty="0" smtClean="0">
                <a:solidFill>
                  <a:srgbClr val="000090"/>
                </a:solidFill>
              </a:rPr>
              <a:t>(</a:t>
            </a:r>
            <a:r>
              <a:rPr lang="en-US" sz="5400" dirty="0" err="1" smtClean="0">
                <a:solidFill>
                  <a:srgbClr val="000090"/>
                </a:solidFill>
              </a:rPr>
              <a:t>Tl</a:t>
            </a:r>
            <a:r>
              <a:rPr lang="en-US" sz="5400" dirty="0" smtClean="0">
                <a:solidFill>
                  <a:srgbClr val="000090"/>
                </a:solidFill>
              </a:rPr>
              <a:t>) uniformity tests with α-source</a:t>
            </a:r>
            <a:endParaRPr lang="en-US" sz="5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2783" y="192447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Source moved along silicon face (front and back)</a:t>
            </a:r>
            <a:endParaRPr lang="en-US" sz="20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7" name="Picture 1" descr="C:\Users\tino\Desktop\Foto_testCsI_FARCOS\IMG_08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767" y="2772566"/>
            <a:ext cx="3603473" cy="2691483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079" y="2241539"/>
            <a:ext cx="3916865" cy="306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963" y="5812904"/>
            <a:ext cx="3940981" cy="33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6718424" y="1924472"/>
            <a:ext cx="5499100" cy="3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800" b="1" dirty="0">
                <a:solidFill>
                  <a:schemeClr val="tx1"/>
                </a:solidFill>
                <a:latin typeface="Arial"/>
                <a:ea typeface="ＭＳ Ｐゴシック" charset="0"/>
                <a:cs typeface="Palatino" charset="0"/>
                <a:sym typeface="Palatino" charset="0"/>
              </a:rPr>
              <a:t>“</a:t>
            </a:r>
            <a:r>
              <a:rPr lang="en-US" sz="1800" b="1" dirty="0">
                <a:solidFill>
                  <a:schemeClr val="tx1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Good</a:t>
            </a:r>
            <a:r>
              <a:rPr lang="ja-JP" altLang="en-US" sz="1800" b="1" dirty="0">
                <a:solidFill>
                  <a:schemeClr val="tx1"/>
                </a:solidFill>
                <a:latin typeface="Arial"/>
                <a:ea typeface="ＭＳ Ｐゴシック" charset="0"/>
                <a:cs typeface="Palatino" charset="0"/>
                <a:sym typeface="Palatino" charset="0"/>
              </a:rPr>
              <a:t>”</a:t>
            </a:r>
            <a:r>
              <a:rPr lang="en-US" sz="1800" b="1" dirty="0">
                <a:solidFill>
                  <a:schemeClr val="tx1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 crystal: statistical fluctuations &lt; 1% 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827077" y="5596880"/>
            <a:ext cx="7175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800" b="1" dirty="0">
                <a:solidFill>
                  <a:srgbClr val="A8184B"/>
                </a:solidFill>
                <a:latin typeface="Arial"/>
                <a:ea typeface="ＭＳ Ｐゴシック" charset="0"/>
                <a:cs typeface="Palatino" charset="0"/>
                <a:sym typeface="Palatino" charset="0"/>
              </a:rPr>
              <a:t>“</a:t>
            </a:r>
            <a:r>
              <a:rPr lang="en-US" sz="1800" b="1" dirty="0">
                <a:solidFill>
                  <a:srgbClr val="A8184B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Bad</a:t>
            </a:r>
            <a:r>
              <a:rPr lang="ja-JP" altLang="en-US" sz="1800" b="1" dirty="0">
                <a:solidFill>
                  <a:srgbClr val="A8184B"/>
                </a:solidFill>
                <a:latin typeface="Arial"/>
                <a:ea typeface="ＭＳ Ｐゴシック" charset="0"/>
                <a:cs typeface="Palatino" charset="0"/>
                <a:sym typeface="Palatino" charset="0"/>
              </a:rPr>
              <a:t>”</a:t>
            </a:r>
            <a:r>
              <a:rPr lang="en-US" sz="1800" b="1" dirty="0">
                <a:solidFill>
                  <a:srgbClr val="A8184B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 crystal: statistical fluctuations &lt; 10% gradient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1903000" y="6501780"/>
            <a:ext cx="12700" cy="2171700"/>
          </a:xfrm>
          <a:prstGeom prst="line">
            <a:avLst/>
          </a:prstGeom>
          <a:noFill/>
          <a:ln w="127000" cap="flat">
            <a:solidFill>
              <a:srgbClr val="A8184B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669752" y="5896097"/>
            <a:ext cx="61926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900"/>
              </a:spcBef>
            </a:pPr>
            <a:r>
              <a:rPr lang="en-US" sz="2400" dirty="0">
                <a:solidFill>
                  <a:srgbClr val="20006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Non-uniformities (if systematic) can be corrected thanks to position sensitivity of silicon strips (for higher energy particles)</a:t>
            </a:r>
          </a:p>
          <a:p>
            <a:pPr algn="l">
              <a:spcBef>
                <a:spcPts val="1900"/>
              </a:spcBef>
            </a:pPr>
            <a:r>
              <a:rPr lang="en-US" sz="2400" dirty="0">
                <a:solidFill>
                  <a:srgbClr val="20006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Improve resolution in beam experiments</a:t>
            </a:r>
          </a:p>
        </p:txBody>
      </p:sp>
    </p:spTree>
    <p:extLst>
      <p:ext uri="{BB962C8B-B14F-4D97-AF65-F5344CB8AC3E}">
        <p14:creationId xmlns:p14="http://schemas.microsoft.com/office/powerpoint/2010/main" val="2432080496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20440"/>
            <a:ext cx="12293600" cy="1632024"/>
          </a:xfrm>
        </p:spPr>
        <p:txBody>
          <a:bodyPr/>
          <a:lstStyle/>
          <a:p>
            <a:r>
              <a:rPr lang="en-US" sz="6000" dirty="0" smtClean="0">
                <a:solidFill>
                  <a:srgbClr val="000090"/>
                </a:solidFill>
              </a:rPr>
              <a:t>First </a:t>
            </a:r>
            <a:r>
              <a:rPr lang="en-US" sz="6000" dirty="0" smtClean="0">
                <a:solidFill>
                  <a:srgbClr val="000090"/>
                </a:solidFill>
              </a:rPr>
              <a:t>test</a:t>
            </a:r>
            <a:r>
              <a:rPr lang="en-US" sz="6000" dirty="0" smtClean="0">
                <a:solidFill>
                  <a:srgbClr val="000090"/>
                </a:solidFill>
              </a:rPr>
              <a:t> </a:t>
            </a:r>
            <a:r>
              <a:rPr lang="en-US" sz="6000" dirty="0" smtClean="0">
                <a:solidFill>
                  <a:srgbClr val="000090"/>
                </a:solidFill>
              </a:rPr>
              <a:t>beams </a:t>
            </a:r>
            <a:r>
              <a:rPr lang="en-US" sz="6000" dirty="0" smtClean="0">
                <a:solidFill>
                  <a:srgbClr val="000090"/>
                </a:solidFill>
              </a:rPr>
              <a:t>– </a:t>
            </a:r>
            <a:r>
              <a:rPr lang="en-US" sz="6000" dirty="0" smtClean="0">
                <a:solidFill>
                  <a:srgbClr val="000090"/>
                </a:solidFill>
              </a:rPr>
              <a:t>July2012 </a:t>
            </a:r>
            <a:r>
              <a:rPr lang="en-US" sz="6000" dirty="0" smtClean="0">
                <a:solidFill>
                  <a:srgbClr val="000090"/>
                </a:solidFill>
              </a:rPr>
              <a:t>@ LNS</a:t>
            </a:r>
            <a:endParaRPr lang="en-US" sz="6000" dirty="0">
              <a:solidFill>
                <a:srgbClr val="000090"/>
              </a:solidFill>
            </a:endParaRPr>
          </a:p>
        </p:txBody>
      </p:sp>
      <p:pic>
        <p:nvPicPr>
          <p:cNvPr id="5" name="Content Placeholder 4" descr="preliminary-setu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b="13561"/>
          <a:stretch>
            <a:fillRect/>
          </a:stretch>
        </p:blipFill>
        <p:spPr>
          <a:xfrm>
            <a:off x="5854328" y="2284512"/>
            <a:ext cx="6331327" cy="3481987"/>
          </a:xfrm>
        </p:spPr>
      </p:pic>
      <p:pic>
        <p:nvPicPr>
          <p:cNvPr id="6" name="Picture 5" descr="preliminary-setup-vie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2572544"/>
            <a:ext cx="4141168" cy="3107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132" y="1951133"/>
            <a:ext cx="4757328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Chimera 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sphere view</a:t>
            </a:r>
            <a:endParaRPr lang="en-US" sz="2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951" y="6604992"/>
            <a:ext cx="12339849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en-US" sz="2800" dirty="0">
                <a:solidFill>
                  <a:srgbClr val="000090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,α + p, d, C	E/A=40, 80 MeV	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 - Elastic scattering and Transfer reactions</a:t>
            </a:r>
            <a:endParaRPr lang="en-US" sz="2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928" y="7541096"/>
            <a:ext cx="7271208" cy="160864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406394" indent="-406394" algn="l">
              <a:buFont typeface="Arial"/>
              <a:buChar char="•"/>
            </a:pPr>
            <a:r>
              <a:rPr lang="en-US" sz="3200" b="1" dirty="0" err="1" smtClean="0">
                <a:solidFill>
                  <a:srgbClr val="000090"/>
                </a:solidFill>
              </a:rPr>
              <a:t>CsI</a:t>
            </a:r>
            <a:r>
              <a:rPr lang="en-US" sz="3200" b="1" dirty="0" smtClean="0">
                <a:solidFill>
                  <a:srgbClr val="000090"/>
                </a:solidFill>
              </a:rPr>
              <a:t>(</a:t>
            </a:r>
            <a:r>
              <a:rPr lang="en-US" sz="3200" b="1" dirty="0" err="1" smtClean="0">
                <a:solidFill>
                  <a:srgbClr val="000090"/>
                </a:solidFill>
              </a:rPr>
              <a:t>Tl</a:t>
            </a:r>
            <a:r>
              <a:rPr lang="en-US" sz="3200" b="1" dirty="0" smtClean="0">
                <a:solidFill>
                  <a:srgbClr val="000090"/>
                </a:solidFill>
              </a:rPr>
              <a:t>) uniformity</a:t>
            </a:r>
          </a:p>
          <a:p>
            <a:pPr marL="406394" indent="-406394" algn="l">
              <a:buFont typeface="Arial"/>
              <a:buChar char="•"/>
            </a:pPr>
            <a:r>
              <a:rPr lang="en-US" sz="3200" b="1" dirty="0" smtClean="0">
                <a:solidFill>
                  <a:srgbClr val="000090"/>
                </a:solidFill>
              </a:rPr>
              <a:t>Silicon resolution</a:t>
            </a:r>
          </a:p>
          <a:p>
            <a:pPr marL="406394" indent="-406394" algn="l">
              <a:buFont typeface="Arial"/>
              <a:buChar char="•"/>
            </a:pPr>
            <a:r>
              <a:rPr lang="en-US" sz="3200" b="1" dirty="0" smtClean="0">
                <a:solidFill>
                  <a:srgbClr val="000090"/>
                </a:solidFill>
              </a:rPr>
              <a:t>Integrating DAQ into Chimera system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6536" y="5236840"/>
            <a:ext cx="1288554" cy="4390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Rochester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4447" y="2396524"/>
            <a:ext cx="785687" cy="5360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59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5600" y="196280"/>
            <a:ext cx="12293600" cy="1224136"/>
          </a:xfrm>
        </p:spPr>
        <p:txBody>
          <a:bodyPr/>
          <a:lstStyle/>
          <a:p>
            <a:r>
              <a:rPr lang="en-US" sz="5400" dirty="0" smtClean="0">
                <a:solidFill>
                  <a:srgbClr val="000090"/>
                </a:solidFill>
              </a:rPr>
              <a:t>Mounting of prototype telescopes</a:t>
            </a:r>
            <a:endParaRPr lang="en-US" sz="5400" dirty="0">
              <a:solidFill>
                <a:srgbClr val="000090"/>
              </a:solidFill>
            </a:endParaRPr>
          </a:p>
        </p:txBody>
      </p:sp>
      <p:pic>
        <p:nvPicPr>
          <p:cNvPr id="5" name="Picture 2" descr="I:\Foto Farcos test july2012\IMG_0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245816" y="1852464"/>
            <a:ext cx="3271375" cy="2694471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5782320" y="1636440"/>
            <a:ext cx="4518502" cy="4320481"/>
            <a:chOff x="5782320" y="1420416"/>
            <a:chExt cx="4518502" cy="4320481"/>
          </a:xfrm>
        </p:grpSpPr>
        <p:sp>
          <p:nvSpPr>
            <p:cNvPr id="8" name="TextBox 7"/>
            <p:cNvSpPr txBox="1"/>
            <p:nvPr/>
          </p:nvSpPr>
          <p:spPr>
            <a:xfrm>
              <a:off x="5782320" y="1420416"/>
              <a:ext cx="324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 smtClean="0">
                  <a:solidFill>
                    <a:srgbClr val="000090"/>
                  </a:solidFill>
                </a:rPr>
                <a:t>Pre-amplifier boxes</a:t>
              </a:r>
              <a:endParaRPr lang="en-US" sz="2800" b="1" dirty="0">
                <a:solidFill>
                  <a:srgbClr val="000090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150472" y="1924472"/>
              <a:ext cx="3150350" cy="3816425"/>
              <a:chOff x="7726536" y="2500536"/>
              <a:chExt cx="3150350" cy="3816425"/>
            </a:xfrm>
          </p:grpSpPr>
          <p:pic>
            <p:nvPicPr>
              <p:cNvPr id="7" name="Picture 6" descr="FarcosPreamplDet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4568" y="2500537"/>
                <a:ext cx="2862318" cy="3816424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7726536" y="2500536"/>
                <a:ext cx="1080120" cy="1296144"/>
              </a:xfrm>
              <a:prstGeom prst="straightConnector1">
                <a:avLst/>
              </a:prstGeom>
              <a:solidFill>
                <a:srgbClr val="6C7472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4" name="Picture 13" descr="T3-fastCs4-Strip12-alphas-62M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40" y="6677000"/>
            <a:ext cx="3852332" cy="2860576"/>
          </a:xfrm>
          <a:prstGeom prst="rect">
            <a:avLst/>
          </a:prstGeom>
        </p:spPr>
      </p:pic>
      <p:pic>
        <p:nvPicPr>
          <p:cNvPr id="15" name="Picture 14" descr="T4-T1500-20Ne-strip-15-15-fro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5452864"/>
            <a:ext cx="3553049" cy="30045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85976" y="5020816"/>
            <a:ext cx="212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Si-Si matrix</a:t>
            </a:r>
            <a:endParaRPr lang="en-US" sz="28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0026" y="6172944"/>
            <a:ext cx="2946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Si-</a:t>
            </a:r>
            <a:r>
              <a:rPr lang="en-US" sz="2800" b="1" dirty="0" err="1" smtClean="0">
                <a:solidFill>
                  <a:srgbClr val="000090"/>
                </a:solidFill>
                <a:latin typeface="+mj-lt"/>
              </a:rPr>
              <a:t>CsI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(</a:t>
            </a:r>
            <a:r>
              <a:rPr lang="en-US" sz="2800" b="1" dirty="0" err="1" smtClean="0">
                <a:solidFill>
                  <a:srgbClr val="000090"/>
                </a:solidFill>
                <a:latin typeface="+mj-lt"/>
              </a:rPr>
              <a:t>Tl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) matrix</a:t>
            </a:r>
            <a:endParaRPr lang="en-US" sz="28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740" y="8621216"/>
            <a:ext cx="5724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Preliminary results… analysis underway</a:t>
            </a:r>
          </a:p>
          <a:p>
            <a:pPr algn="l"/>
            <a:r>
              <a:rPr lang="en-US" sz="2800" b="1" dirty="0" smtClean="0">
                <a:solidFill>
                  <a:srgbClr val="000090"/>
                </a:solidFill>
              </a:rPr>
              <a:t>Ne + CH</a:t>
            </a:r>
            <a:r>
              <a:rPr lang="en-US" sz="28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2800" b="1" dirty="0" smtClean="0">
                <a:solidFill>
                  <a:srgbClr val="000090"/>
                </a:solidFill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800" b="1" dirty="0" err="1" smtClean="0">
                <a:solidFill>
                  <a:srgbClr val="000090"/>
                </a:solidFill>
                <a:sym typeface="Wingdings"/>
              </a:rPr>
              <a:t>Multifragmentation</a:t>
            </a:r>
            <a:endParaRPr lang="en-US" sz="2800" b="1" baseline="-25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5261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664951" y="124272"/>
            <a:ext cx="11704320" cy="1625600"/>
          </a:xfrm>
        </p:spPr>
        <p:txBody>
          <a:bodyPr/>
          <a:lstStyle/>
          <a:p>
            <a:r>
              <a:rPr lang="it-IT" b="1" dirty="0" err="1" smtClean="0">
                <a:solidFill>
                  <a:srgbClr val="0070C0"/>
                </a:solidFill>
              </a:rPr>
              <a:t>Physics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topics</a:t>
            </a:r>
            <a:endParaRPr lang="it-IT" b="1" dirty="0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2540" y="1865265"/>
            <a:ext cx="11265252" cy="7548039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/>
          <a:p>
            <a:pPr marL="731509" indent="-731509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it-IT" dirty="0" err="1" smtClean="0">
                <a:solidFill>
                  <a:srgbClr val="0070C0"/>
                </a:solidFill>
                <a:latin typeface="+mj-lt"/>
              </a:rPr>
              <a:t>Heavy-ion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latin typeface="+mj-lt"/>
              </a:rPr>
              <a:t>collisions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 (stable and RI beams)      </a:t>
            </a:r>
          </a:p>
          <a:p>
            <a:pPr marL="1015984" lvl="1" indent="-379301">
              <a:spcBef>
                <a:spcPts val="0"/>
              </a:spcBef>
              <a:spcAft>
                <a:spcPts val="2400"/>
              </a:spcAft>
              <a:buFont typeface="Calibri" pitchFamily="34" charset="0"/>
              <a:buChar char="–"/>
            </a:pPr>
            <a:r>
              <a:rPr lang="it-IT" sz="3400" dirty="0">
                <a:solidFill>
                  <a:srgbClr val="C00000"/>
                </a:solidFill>
                <a:latin typeface="+mj-lt"/>
              </a:rPr>
              <a:t>Dynamics (HBT, Femtoscopy)</a:t>
            </a:r>
          </a:p>
          <a:p>
            <a:pPr marL="1539780" lvl="2" indent="-264157">
              <a:spcBef>
                <a:spcPts val="0"/>
              </a:spcBef>
              <a:spcAft>
                <a:spcPts val="2400"/>
              </a:spcAft>
            </a:pPr>
            <a:r>
              <a:rPr lang="it-IT" sz="2800" dirty="0" err="1">
                <a:solidFill>
                  <a:srgbClr val="0070C0"/>
                </a:solidFill>
                <a:latin typeface="+mj-lt"/>
              </a:rPr>
              <a:t>Low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&amp; Intermediate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energies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: fusion, fission, DIC,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Symmetry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energy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Emission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time-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scales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probes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of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reaction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models</a:t>
            </a:r>
            <a:endParaRPr lang="it-IT" sz="4600" dirty="0">
              <a:solidFill>
                <a:srgbClr val="0070C0"/>
              </a:solidFill>
              <a:latin typeface="+mj-lt"/>
            </a:endParaRPr>
          </a:p>
          <a:p>
            <a:pPr marL="1009212" lvl="2" indent="-372528">
              <a:spcBef>
                <a:spcPts val="0"/>
              </a:spcBef>
              <a:spcAft>
                <a:spcPts val="2400"/>
              </a:spcAft>
              <a:buFont typeface="Calibri" pitchFamily="34" charset="0"/>
              <a:buChar char="–"/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Multi-particle correlation spectroscopy (MPCS) </a:t>
            </a:r>
            <a:r>
              <a:rPr lang="it-IT" dirty="0" smtClean="0">
                <a:solidFill>
                  <a:srgbClr val="C00000"/>
                </a:solidFill>
                <a:latin typeface="+mj-lt"/>
                <a:sym typeface="Wingdings"/>
              </a:rPr>
              <a:t> </a:t>
            </a:r>
            <a:r>
              <a:rPr lang="it-IT" dirty="0" smtClean="0">
                <a:solidFill>
                  <a:srgbClr val="C00000"/>
                </a:solidFill>
                <a:latin typeface="+mj-lt"/>
                <a:sym typeface="Wingdings"/>
              </a:rPr>
              <a:t>cluster </a:t>
            </a:r>
            <a:r>
              <a:rPr lang="it-IT" dirty="0" err="1" smtClean="0">
                <a:solidFill>
                  <a:srgbClr val="C00000"/>
                </a:solidFill>
                <a:latin typeface="+mj-lt"/>
                <a:sym typeface="Wingdings"/>
              </a:rPr>
              <a:t>states</a:t>
            </a:r>
            <a:endParaRPr lang="it-IT" sz="5100" dirty="0">
              <a:solidFill>
                <a:srgbClr val="C00000"/>
              </a:solidFill>
              <a:latin typeface="+mj-lt"/>
            </a:endParaRPr>
          </a:p>
          <a:p>
            <a:pPr marL="731509" indent="-731509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it-IT" dirty="0" smtClean="0">
                <a:solidFill>
                  <a:srgbClr val="0070C0"/>
                </a:solidFill>
                <a:latin typeface="+mj-lt"/>
              </a:rPr>
              <a:t> Direct reactions with RIBs</a:t>
            </a:r>
          </a:p>
          <a:p>
            <a:pPr marL="1015984" lvl="1" indent="-352208">
              <a:spcBef>
                <a:spcPts val="0"/>
              </a:spcBef>
              <a:spcAft>
                <a:spcPts val="2400"/>
              </a:spcAft>
              <a:buFont typeface="Calibri" pitchFamily="34" charset="0"/>
              <a:buChar char="–"/>
            </a:pPr>
            <a:r>
              <a:rPr lang="it-IT" sz="3400" dirty="0">
                <a:solidFill>
                  <a:srgbClr val="C00000"/>
                </a:solidFill>
                <a:latin typeface="+mj-lt"/>
              </a:rPr>
              <a:t> Inverse and direct kinematics</a:t>
            </a:r>
          </a:p>
          <a:p>
            <a:pPr marL="1539780" lvl="2" indent="-266414">
              <a:spcBef>
                <a:spcPts val="0"/>
              </a:spcBef>
              <a:spcAft>
                <a:spcPts val="2400"/>
              </a:spcAft>
              <a:tabLst>
                <a:tab pos="1539780" algn="l"/>
              </a:tabLst>
            </a:pPr>
            <a:r>
              <a:rPr lang="it-IT" sz="2800" dirty="0">
                <a:solidFill>
                  <a:srgbClr val="0070C0"/>
                </a:solidFill>
                <a:latin typeface="+mj-lt"/>
              </a:rPr>
              <a:t>Nuclei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close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to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drip</a:t>
            </a:r>
            <a:r>
              <a:rPr lang="it-IT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800" dirty="0" err="1">
                <a:solidFill>
                  <a:srgbClr val="0070C0"/>
                </a:solidFill>
                <a:latin typeface="+mj-lt"/>
              </a:rPr>
              <a:t>lines</a:t>
            </a:r>
            <a:endParaRPr lang="it-IT" sz="4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0040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280920" y="4372744"/>
            <a:ext cx="4342160" cy="5281836"/>
            <a:chOff x="8662640" y="4437557"/>
            <a:chExt cx="4342160" cy="52818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5242" y="4437557"/>
              <a:ext cx="4309558" cy="52818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8662640" y="4516760"/>
              <a:ext cx="936104" cy="1872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662640" y="6100936"/>
              <a:ext cx="792088" cy="2304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20" y="0"/>
            <a:ext cx="12293600" cy="1560016"/>
          </a:xfrm>
        </p:spPr>
        <p:txBody>
          <a:bodyPr/>
          <a:lstStyle/>
          <a:p>
            <a:r>
              <a:rPr lang="en-US" sz="4800" dirty="0" smtClean="0">
                <a:solidFill>
                  <a:srgbClr val="000090"/>
                </a:solidFill>
              </a:rPr>
              <a:t>Silicon strips @ </a:t>
            </a:r>
            <a:r>
              <a:rPr lang="en-US" sz="4800" dirty="0" err="1" smtClean="0">
                <a:solidFill>
                  <a:srgbClr val="000090"/>
                </a:solidFill>
              </a:rPr>
              <a:t>Labec</a:t>
            </a:r>
            <a:r>
              <a:rPr lang="en-US" sz="4800" dirty="0" smtClean="0">
                <a:solidFill>
                  <a:srgbClr val="000090"/>
                </a:solidFill>
              </a:rPr>
              <a:t> (INFN-FI)</a:t>
            </a:r>
            <a:endParaRPr lang="en-US" sz="48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94" y="1283097"/>
            <a:ext cx="3538202" cy="41697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720" y="5596880"/>
            <a:ext cx="8208912" cy="3816424"/>
            <a:chOff x="4414168" y="2572544"/>
            <a:chExt cx="7812056" cy="33843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168" y="2572544"/>
              <a:ext cx="7812056" cy="338437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1466000" y="5092824"/>
              <a:ext cx="756079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4128" y="1492424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indent="-276225" algn="l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INFN and </a:t>
            </a:r>
            <a:r>
              <a:rPr lang="en-US" sz="2400" dirty="0" err="1" smtClean="0">
                <a:solidFill>
                  <a:srgbClr val="FF0000"/>
                </a:solidFill>
              </a:rPr>
              <a:t>Politecnico</a:t>
            </a:r>
            <a:r>
              <a:rPr lang="en-US" sz="2400" dirty="0" smtClean="0">
                <a:solidFill>
                  <a:srgbClr val="FF0000"/>
                </a:solidFill>
              </a:rPr>
              <a:t> of Milan and </a:t>
            </a:r>
            <a:r>
              <a:rPr lang="en-US" sz="2400" dirty="0" err="1" smtClean="0">
                <a:solidFill>
                  <a:srgbClr val="FF0000"/>
                </a:solidFill>
              </a:rPr>
              <a:t>Farcos</a:t>
            </a:r>
            <a:r>
              <a:rPr lang="en-US" sz="2400" dirty="0" smtClean="0">
                <a:solidFill>
                  <a:srgbClr val="FF0000"/>
                </a:solidFill>
              </a:rPr>
              <a:t> collaboration</a:t>
            </a:r>
          </a:p>
          <a:p>
            <a:pPr marL="276225" indent="-276225" algn="l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Fast pulsed </a:t>
            </a:r>
            <a:r>
              <a:rPr lang="en-US" sz="2400" dirty="0" err="1" smtClean="0">
                <a:solidFill>
                  <a:srgbClr val="000090"/>
                </a:solidFill>
              </a:rPr>
              <a:t>beamline</a:t>
            </a:r>
            <a:r>
              <a:rPr lang="en-US" sz="2400" dirty="0" smtClean="0">
                <a:solidFill>
                  <a:srgbClr val="000090"/>
                </a:solidFill>
              </a:rPr>
              <a:t> DEFEL: variable and controllable number of particles/pulse</a:t>
            </a:r>
          </a:p>
          <a:p>
            <a:pPr marL="276225" indent="-276225" algn="l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Energy changed between 1 and 6 MeV</a:t>
            </a:r>
          </a:p>
          <a:p>
            <a:pPr marL="276225" indent="-276225" algn="l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Position resolution: 100</a:t>
            </a:r>
            <a:r>
              <a:rPr lang="en-US" sz="2400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400" dirty="0" smtClean="0">
                <a:solidFill>
                  <a:srgbClr val="000090"/>
                </a:solidFill>
              </a:rPr>
              <a:t>m x 100</a:t>
            </a:r>
            <a:r>
              <a:rPr lang="en-US" sz="2400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400" dirty="0" smtClean="0">
                <a:solidFill>
                  <a:srgbClr val="000090"/>
                </a:solidFill>
              </a:rPr>
              <a:t>m: scanning of strips and inter-strip regions</a:t>
            </a:r>
          </a:p>
          <a:p>
            <a:pPr marL="276225" indent="-276225" algn="l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Digitalization of silicon signals with commercial VME SIS 3301</a:t>
            </a:r>
          </a:p>
          <a:p>
            <a:pPr algn="l"/>
            <a:r>
              <a:rPr lang="en-US" sz="2400" dirty="0">
                <a:solidFill>
                  <a:srgbClr val="000090"/>
                </a:solidFill>
              </a:rPr>
              <a:t>	</a:t>
            </a:r>
            <a:r>
              <a:rPr lang="en-US" sz="2400" dirty="0" smtClean="0">
                <a:solidFill>
                  <a:srgbClr val="000090"/>
                </a:solidFill>
              </a:rPr>
              <a:t>100 MHz – 14bit</a:t>
            </a:r>
          </a:p>
          <a:p>
            <a:pPr algn="l"/>
            <a:r>
              <a:rPr lang="en-US" sz="2400" dirty="0">
                <a:solidFill>
                  <a:srgbClr val="000090"/>
                </a:solidFill>
              </a:rPr>
              <a:t>	</a:t>
            </a:r>
            <a:r>
              <a:rPr lang="en-US" sz="2400" dirty="0" smtClean="0">
                <a:solidFill>
                  <a:srgbClr val="000090"/>
                </a:solidFill>
              </a:rPr>
              <a:t>8 channels/module</a:t>
            </a:r>
          </a:p>
          <a:p>
            <a:pPr algn="l"/>
            <a:r>
              <a:rPr lang="en-US" sz="2400" dirty="0">
                <a:solidFill>
                  <a:srgbClr val="000090"/>
                </a:solidFill>
              </a:rPr>
              <a:t>	</a:t>
            </a:r>
            <a:r>
              <a:rPr lang="en-US" sz="2400" dirty="0" smtClean="0">
                <a:solidFill>
                  <a:srgbClr val="000090"/>
                </a:solidFill>
              </a:rPr>
              <a:t>Opt. Link to PCI</a:t>
            </a:r>
          </a:p>
        </p:txBody>
      </p:sp>
    </p:spTree>
    <p:extLst>
      <p:ext uri="{BB962C8B-B14F-4D97-AF65-F5344CB8AC3E}">
        <p14:creationId xmlns:p14="http://schemas.microsoft.com/office/powerpoint/2010/main" val="1355374230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>
          <a:xfrm>
            <a:off x="355600" y="25400"/>
            <a:ext cx="12293600" cy="1574800"/>
          </a:xfrm>
          <a:ln/>
        </p:spPr>
        <p:txBody>
          <a:bodyPr/>
          <a:lstStyle/>
          <a:p>
            <a:r>
              <a:rPr lang="en-US" sz="6400" dirty="0">
                <a:solidFill>
                  <a:srgbClr val="001F67"/>
                </a:solidFill>
              </a:rPr>
              <a:t>n-proton injection and resolution</a:t>
            </a:r>
          </a:p>
        </p:txBody>
      </p: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469900" y="1371600"/>
            <a:ext cx="9136063" cy="5238750"/>
            <a:chOff x="0" y="0"/>
            <a:chExt cx="5755" cy="3300"/>
          </a:xfrm>
        </p:grpSpPr>
        <p:grpSp>
          <p:nvGrpSpPr>
            <p:cNvPr id="19462" name="Group 6"/>
            <p:cNvGrpSpPr>
              <a:grpSpLocks/>
            </p:cNvGrpSpPr>
            <p:nvPr/>
          </p:nvGrpSpPr>
          <p:grpSpPr bwMode="auto">
            <a:xfrm>
              <a:off x="0" y="0"/>
              <a:ext cx="5755" cy="2928"/>
              <a:chOff x="0" y="0"/>
              <a:chExt cx="5755" cy="2928"/>
            </a:xfrm>
          </p:grpSpPr>
          <p:pic>
            <p:nvPicPr>
              <p:cNvPr id="1945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"/>
                <a:ext cx="5755" cy="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61" name="Group 5"/>
              <p:cNvGrpSpPr>
                <a:grpSpLocks/>
              </p:cNvGrpSpPr>
              <p:nvPr/>
            </p:nvGrpSpPr>
            <p:grpSpPr bwMode="auto">
              <a:xfrm>
                <a:off x="1471" y="0"/>
                <a:ext cx="3015" cy="480"/>
                <a:chOff x="0" y="0"/>
                <a:chExt cx="3014" cy="480"/>
              </a:xfrm>
            </p:grpSpPr>
            <p:sp>
              <p:nvSpPr>
                <p:cNvPr id="19459" name="Rectangle 3"/>
                <p:cNvSpPr>
                  <a:spLocks/>
                </p:cNvSpPr>
                <p:nvPr/>
              </p:nvSpPr>
              <p:spPr bwMode="auto">
                <a:xfrm>
                  <a:off x="0" y="0"/>
                  <a:ext cx="2712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l"/>
                  <a:r>
                    <a:rPr lang="en-US" sz="1800">
                      <a:solidFill>
                        <a:srgbClr val="001F67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Proton bunch multiplicity (deposited energy)</a:t>
                  </a:r>
                </a:p>
              </p:txBody>
            </p:sp>
            <p:sp>
              <p:nvSpPr>
                <p:cNvPr id="19460" name="Line 4"/>
                <p:cNvSpPr>
                  <a:spLocks noChangeShapeType="1"/>
                </p:cNvSpPr>
                <p:nvPr/>
              </p:nvSpPr>
              <p:spPr bwMode="auto">
                <a:xfrm rot="10800000">
                  <a:off x="2675" y="255"/>
                  <a:ext cx="339" cy="1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9463" name="Rectangle 7"/>
            <p:cNvSpPr>
              <a:spLocks/>
            </p:cNvSpPr>
            <p:nvPr/>
          </p:nvSpPr>
          <p:spPr bwMode="auto">
            <a:xfrm>
              <a:off x="1400" y="3004"/>
              <a:ext cx="3225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342900" algn="l"/>
              <a:r>
                <a:rPr lang="en-US" sz="2400" b="1" i="1">
                  <a:solidFill>
                    <a:srgbClr val="A408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Resolution</a:t>
              </a:r>
              <a:r>
                <a:rPr lang="en-US" sz="2400" i="1">
                  <a:solidFill>
                    <a:srgbClr val="A408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:    0.5% Front - 1.2% Back</a:t>
              </a: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2432" y="1808"/>
              <a:ext cx="704" cy="1216"/>
            </a:xfrm>
            <a:prstGeom prst="line">
              <a:avLst/>
            </a:prstGeom>
            <a:noFill/>
            <a:ln w="25400" cap="flat">
              <a:solidFill>
                <a:srgbClr val="A408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flipH="1">
              <a:off x="4064" y="1800"/>
              <a:ext cx="400" cy="1240"/>
            </a:xfrm>
            <a:prstGeom prst="line">
              <a:avLst/>
            </a:prstGeom>
            <a:noFill/>
            <a:ln w="25400" cap="flat">
              <a:solidFill>
                <a:srgbClr val="A408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6692900"/>
            <a:ext cx="43719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2"/>
          <p:cNvSpPr>
            <a:spLocks/>
          </p:cNvSpPr>
          <p:nvPr/>
        </p:nvSpPr>
        <p:spPr bwMode="auto">
          <a:xfrm>
            <a:off x="3044825" y="6997700"/>
            <a:ext cx="3517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rgbClr val="001F67"/>
                </a:solidFill>
                <a:ea typeface="ＭＳ Ｐゴシック" charset="0"/>
                <a:cs typeface="Gill Sans Light" charset="0"/>
              </a:rPr>
              <a:t>Test of linearity for           </a:t>
            </a:r>
          </a:p>
          <a:p>
            <a:pPr algn="l"/>
            <a:r>
              <a:rPr lang="en-US" sz="2400">
                <a:solidFill>
                  <a:srgbClr val="001F67"/>
                </a:solidFill>
                <a:ea typeface="ＭＳ Ｐゴシック" charset="0"/>
                <a:cs typeface="Gill Sans Light" charset="0"/>
              </a:rPr>
              <a:t>Silicon+Preamplifier system</a:t>
            </a:r>
          </a:p>
        </p:txBody>
      </p:sp>
      <p:sp>
        <p:nvSpPr>
          <p:cNvPr id="19469" name="Rectangle 13"/>
          <p:cNvSpPr>
            <a:spLocks/>
          </p:cNvSpPr>
          <p:nvPr/>
        </p:nvSpPr>
        <p:spPr bwMode="auto">
          <a:xfrm>
            <a:off x="847725" y="8839200"/>
            <a:ext cx="3733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 Light" charset="0"/>
              </a:rPr>
              <a:t>INFN and Politecnico, Milano for Farcos Collaboration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>
          <a:xfrm>
            <a:off x="355600" y="215900"/>
            <a:ext cx="12293600" cy="1193800"/>
          </a:xfrm>
          <a:ln/>
        </p:spPr>
        <p:txBody>
          <a:bodyPr/>
          <a:lstStyle/>
          <a:p>
            <a:r>
              <a:rPr lang="en-US" sz="6400">
                <a:solidFill>
                  <a:srgbClr val="001F67"/>
                </a:solidFill>
              </a:rPr>
              <a:t>Interstrip energy sharing</a:t>
            </a:r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715963" y="5683250"/>
            <a:ext cx="5354637" cy="3676650"/>
            <a:chOff x="0" y="0"/>
            <a:chExt cx="3372" cy="231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"/>
              <a:ext cx="3372" cy="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Rectangle 3"/>
            <p:cNvSpPr>
              <a:spLocks/>
            </p:cNvSpPr>
            <p:nvPr/>
          </p:nvSpPr>
          <p:spPr bwMode="auto">
            <a:xfrm>
              <a:off x="26" y="0"/>
              <a:ext cx="285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Front injection + Back interstrip spanning</a:t>
              </a:r>
            </a:p>
          </p:txBody>
        </p:sp>
      </p:grp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7099300" y="1555750"/>
            <a:ext cx="5765800" cy="3651250"/>
            <a:chOff x="0" y="0"/>
            <a:chExt cx="3631" cy="2300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"/>
              <a:ext cx="3336" cy="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6"/>
            <p:cNvSpPr>
              <a:spLocks/>
            </p:cNvSpPr>
            <p:nvPr/>
          </p:nvSpPr>
          <p:spPr bwMode="auto">
            <a:xfrm>
              <a:off x="7" y="0"/>
              <a:ext cx="362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Front injection + Back strip/interstrip spanning</a:t>
              </a:r>
            </a:p>
          </p:txBody>
        </p:sp>
      </p:grp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508000" y="1517650"/>
            <a:ext cx="5753100" cy="3678238"/>
            <a:chOff x="0" y="0"/>
            <a:chExt cx="3624" cy="2317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252"/>
              <a:ext cx="3304" cy="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Rectangle 9"/>
            <p:cNvSpPr>
              <a:spLocks/>
            </p:cNvSpPr>
            <p:nvPr/>
          </p:nvSpPr>
          <p:spPr bwMode="auto">
            <a:xfrm>
              <a:off x="0" y="0"/>
              <a:ext cx="362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Back injection + Back strip/interstrip spanning</a:t>
              </a:r>
            </a:p>
          </p:txBody>
        </p:sp>
      </p:grpSp>
      <p:sp>
        <p:nvSpPr>
          <p:cNvPr id="20491" name="Rectangle 11"/>
          <p:cNvSpPr>
            <a:spLocks/>
          </p:cNvSpPr>
          <p:nvPr/>
        </p:nvSpPr>
        <p:spPr bwMode="auto">
          <a:xfrm>
            <a:off x="7077075" y="6769100"/>
            <a:ext cx="51435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 analysis under way</a:t>
            </a:r>
          </a:p>
          <a:p>
            <a:pPr algn="l"/>
            <a:endParaRPr lang="en-US" sz="24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lvl="3" algn="l"/>
            <a:r>
              <a:rPr lang="en-US" sz="2400" i="1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Study of energy sharing between neighboring strips</a:t>
            </a: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8747125" y="8813800"/>
            <a:ext cx="3733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ea typeface="ＭＳ Ｐゴシック" charset="0"/>
                <a:cs typeface="Gill Sans Light" charset="0"/>
              </a:rPr>
              <a:t>INFN and Politecnico, Milano for Farcos Collaboration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96280"/>
            <a:ext cx="12293600" cy="1343992"/>
          </a:xfrm>
        </p:spPr>
        <p:txBody>
          <a:bodyPr/>
          <a:lstStyle/>
          <a:p>
            <a:r>
              <a:rPr lang="en-US" sz="6000" dirty="0" smtClean="0">
                <a:solidFill>
                  <a:srgbClr val="000090"/>
                </a:solidFill>
              </a:rPr>
              <a:t>Experiments in 2013 @ LNS</a:t>
            </a:r>
            <a:endParaRPr lang="en-US" sz="6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435" y="2029579"/>
            <a:ext cx="57600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atin typeface="+mj-lt"/>
              </a:rPr>
              <a:t>CLIR</a:t>
            </a:r>
            <a:r>
              <a:rPr lang="en-US" sz="2400" dirty="0" smtClean="0">
                <a:latin typeface="+mj-lt"/>
              </a:rPr>
              <a:t>: Clustering in Light Ion Reactions</a:t>
            </a:r>
          </a:p>
          <a:p>
            <a:pPr algn="l"/>
            <a:r>
              <a:rPr lang="en-US" sz="2400" dirty="0" smtClean="0">
                <a:latin typeface="+mj-lt"/>
              </a:rPr>
              <a:t>16C + 12C</a:t>
            </a:r>
            <a:r>
              <a:rPr lang="en-US" sz="2400" dirty="0" smtClean="0">
                <a:latin typeface="+mj-lt"/>
                <a:sym typeface="Wingdings"/>
              </a:rPr>
              <a:t> 10Be + 6He</a:t>
            </a:r>
          </a:p>
          <a:p>
            <a:pPr algn="l"/>
            <a:r>
              <a:rPr lang="en-US" sz="2400" dirty="0">
                <a:latin typeface="+mj-lt"/>
                <a:sym typeface="Wingdings"/>
              </a:rPr>
              <a:t>		</a:t>
            </a:r>
            <a:r>
              <a:rPr lang="en-US" sz="2400" dirty="0" smtClean="0">
                <a:latin typeface="+mj-lt"/>
                <a:sym typeface="Wingdings"/>
              </a:rPr>
              <a:t> 12Be + 4He</a:t>
            </a:r>
            <a:r>
              <a:rPr lang="en-US" sz="2400" dirty="0" smtClean="0">
                <a:sym typeface="Wingdings"/>
              </a:rPr>
              <a:t>	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34443" y="3253715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+mj-lt"/>
              </a:rPr>
              <a:t>16C from tagged FRIBS projectile fragmentation </a:t>
            </a:r>
            <a:r>
              <a:rPr lang="en-US" sz="2400" dirty="0" smtClean="0">
                <a:latin typeface="+mj-lt"/>
                <a:sym typeface="Wingdings"/>
              </a:rPr>
              <a:t> 120 kHz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1564432"/>
            <a:ext cx="3312368" cy="32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5422280" y="4517727"/>
            <a:ext cx="4321175" cy="3527425"/>
            <a:chOff x="1746" y="709"/>
            <a:chExt cx="2722" cy="2222"/>
          </a:xfrm>
        </p:grpSpPr>
        <p:sp>
          <p:nvSpPr>
            <p:cNvPr id="38" name="AutoShape 25"/>
            <p:cNvSpPr>
              <a:spLocks noChangeAspect="1" noChangeArrowheads="1"/>
            </p:cNvSpPr>
            <p:nvPr/>
          </p:nvSpPr>
          <p:spPr bwMode="auto">
            <a:xfrm rot="-378675">
              <a:off x="4195" y="1752"/>
              <a:ext cx="273" cy="458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TopRight">
                <a:rot lat="20099999" lon="1500000" rev="0"/>
              </a:camera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9" name="AutoShape 24"/>
            <p:cNvSpPr>
              <a:spLocks noChangeAspect="1" noChangeArrowheads="1"/>
            </p:cNvSpPr>
            <p:nvPr/>
          </p:nvSpPr>
          <p:spPr bwMode="auto">
            <a:xfrm>
              <a:off x="3923" y="1661"/>
              <a:ext cx="354" cy="594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0" name="AutoShape 22"/>
            <p:cNvSpPr>
              <a:spLocks noChangeAspect="1" noChangeArrowheads="1"/>
            </p:cNvSpPr>
            <p:nvPr/>
          </p:nvSpPr>
          <p:spPr bwMode="auto">
            <a:xfrm>
              <a:off x="3696" y="1525"/>
              <a:ext cx="354" cy="821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" name="AutoShape 21"/>
            <p:cNvSpPr>
              <a:spLocks noChangeAspect="1" noChangeArrowheads="1"/>
            </p:cNvSpPr>
            <p:nvPr/>
          </p:nvSpPr>
          <p:spPr bwMode="auto">
            <a:xfrm>
              <a:off x="3379" y="1389"/>
              <a:ext cx="453" cy="1032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" name="AutoShape 23"/>
            <p:cNvSpPr>
              <a:spLocks noChangeAspect="1" noChangeArrowheads="1"/>
            </p:cNvSpPr>
            <p:nvPr/>
          </p:nvSpPr>
          <p:spPr bwMode="auto">
            <a:xfrm>
              <a:off x="3107" y="1253"/>
              <a:ext cx="503" cy="1297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spect="1" noChangeArrowheads="1"/>
            </p:cNvSpPr>
            <p:nvPr/>
          </p:nvSpPr>
          <p:spPr bwMode="auto">
            <a:xfrm>
              <a:off x="2744" y="1071"/>
              <a:ext cx="628" cy="1618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" name="AutoShape 19"/>
            <p:cNvSpPr>
              <a:spLocks noChangeAspect="1" noChangeArrowheads="1"/>
            </p:cNvSpPr>
            <p:nvPr/>
          </p:nvSpPr>
          <p:spPr bwMode="auto">
            <a:xfrm>
              <a:off x="2409" y="950"/>
              <a:ext cx="698" cy="1800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5" name="AutoShape 16"/>
            <p:cNvSpPr>
              <a:spLocks noChangeAspect="1" noChangeArrowheads="1"/>
            </p:cNvSpPr>
            <p:nvPr/>
          </p:nvSpPr>
          <p:spPr bwMode="auto">
            <a:xfrm>
              <a:off x="2064" y="841"/>
              <a:ext cx="775" cy="1999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6" name="AutoShape 15"/>
            <p:cNvSpPr>
              <a:spLocks noChangeArrowheads="1"/>
            </p:cNvSpPr>
            <p:nvPr/>
          </p:nvSpPr>
          <p:spPr bwMode="auto">
            <a:xfrm>
              <a:off x="1746" y="709"/>
              <a:ext cx="862" cy="2222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47" name="Group 40"/>
          <p:cNvGrpSpPr>
            <a:grpSpLocks/>
          </p:cNvGrpSpPr>
          <p:nvPr/>
        </p:nvGrpSpPr>
        <p:grpSpPr bwMode="auto">
          <a:xfrm>
            <a:off x="1317824" y="4660776"/>
            <a:ext cx="3240088" cy="3744913"/>
            <a:chOff x="4876" y="1961"/>
            <a:chExt cx="2041" cy="2359"/>
          </a:xfrm>
        </p:grpSpPr>
        <p:sp>
          <p:nvSpPr>
            <p:cNvPr id="48" name="Oval 38"/>
            <p:cNvSpPr>
              <a:spLocks noChangeArrowheads="1"/>
            </p:cNvSpPr>
            <p:nvPr/>
          </p:nvSpPr>
          <p:spPr bwMode="auto">
            <a:xfrm>
              <a:off x="4876" y="1961"/>
              <a:ext cx="2041" cy="235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39"/>
            <p:cNvSpPr>
              <a:spLocks noChangeArrowheads="1"/>
            </p:cNvSpPr>
            <p:nvPr/>
          </p:nvSpPr>
          <p:spPr bwMode="auto">
            <a:xfrm flipH="1">
              <a:off x="6509" y="2205"/>
              <a:ext cx="408" cy="1905"/>
            </a:xfrm>
            <a:prstGeom prst="moon">
              <a:avLst>
                <a:gd name="adj" fmla="val 71319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Rectangle 36"/>
          <p:cNvSpPr>
            <a:spLocks noChangeArrowheads="1"/>
          </p:cNvSpPr>
          <p:nvPr/>
        </p:nvSpPr>
        <p:spPr bwMode="auto">
          <a:xfrm rot="1587315">
            <a:off x="4774208" y="8494959"/>
            <a:ext cx="720725" cy="647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16499998" lon="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52" name="Group 31"/>
          <p:cNvGrpSpPr>
            <a:grpSpLocks/>
          </p:cNvGrpSpPr>
          <p:nvPr/>
        </p:nvGrpSpPr>
        <p:grpSpPr bwMode="auto">
          <a:xfrm>
            <a:off x="4702200" y="6066059"/>
            <a:ext cx="719138" cy="935038"/>
            <a:chOff x="930" y="1344"/>
            <a:chExt cx="725" cy="996"/>
          </a:xfrm>
        </p:grpSpPr>
        <p:sp>
          <p:nvSpPr>
            <p:cNvPr id="54" name="Rectangle 27"/>
            <p:cNvSpPr>
              <a:spLocks noChangeArrowheads="1"/>
            </p:cNvSpPr>
            <p:nvPr/>
          </p:nvSpPr>
          <p:spPr bwMode="auto">
            <a:xfrm>
              <a:off x="930" y="1344"/>
              <a:ext cx="362" cy="408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rgbClr val="D69790"/>
              </a:bgClr>
            </a:patt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5" name="Rectangle 28"/>
            <p:cNvSpPr>
              <a:spLocks noChangeArrowheads="1"/>
            </p:cNvSpPr>
            <p:nvPr/>
          </p:nvSpPr>
          <p:spPr bwMode="auto">
            <a:xfrm>
              <a:off x="1293" y="1434"/>
              <a:ext cx="362" cy="408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rgbClr val="D69790"/>
              </a:bgClr>
            </a:patt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930" y="1842"/>
              <a:ext cx="362" cy="408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rgbClr val="D69790"/>
              </a:bgClr>
            </a:patt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7" name="Rectangle 30"/>
            <p:cNvSpPr>
              <a:spLocks noChangeArrowheads="1"/>
            </p:cNvSpPr>
            <p:nvPr/>
          </p:nvSpPr>
          <p:spPr bwMode="auto">
            <a:xfrm>
              <a:off x="1293" y="1932"/>
              <a:ext cx="362" cy="408"/>
            </a:xfrm>
            <a:prstGeom prst="rect">
              <a:avLst/>
            </a:prstGeom>
            <a:pattFill prst="lgGrid">
              <a:fgClr>
                <a:schemeClr val="bg2"/>
              </a:fgClr>
              <a:bgClr>
                <a:srgbClr val="D69790"/>
              </a:bgClr>
            </a:patt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5134248" y="7002163"/>
            <a:ext cx="323" cy="1851572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9200" prstMaterial="legacyMatte">
            <a:bevelT w="13500" h="13500" prst="angle"/>
            <a:bevelB w="13500" h="13500" prst="angle"/>
            <a:extrusionClr>
              <a:srgbClr val="C0C0C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grpSp>
        <p:nvGrpSpPr>
          <p:cNvPr id="58" name="Group 43"/>
          <p:cNvGrpSpPr>
            <a:grpSpLocks/>
          </p:cNvGrpSpPr>
          <p:nvPr/>
        </p:nvGrpSpPr>
        <p:grpSpPr bwMode="auto">
          <a:xfrm>
            <a:off x="2830761" y="6028085"/>
            <a:ext cx="288925" cy="1296987"/>
            <a:chOff x="4195" y="2795"/>
            <a:chExt cx="182" cy="817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4195" y="2795"/>
              <a:ext cx="182" cy="817"/>
            </a:xfrm>
            <a:prstGeom prst="rect">
              <a:avLst/>
            </a:prstGeom>
            <a:solidFill>
              <a:srgbClr val="FFFF66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4195" y="3067"/>
              <a:ext cx="182" cy="136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2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61" name="Line 44"/>
          <p:cNvSpPr>
            <a:spLocks noChangeShapeType="1"/>
          </p:cNvSpPr>
          <p:nvPr/>
        </p:nvSpPr>
        <p:spPr bwMode="auto">
          <a:xfrm>
            <a:off x="2325936" y="6531322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126136" y="4660776"/>
            <a:ext cx="1665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FARCOS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4702200" y="5164832"/>
            <a:ext cx="360040" cy="792088"/>
          </a:xfrm>
          <a:prstGeom prst="straightConnector1">
            <a:avLst/>
          </a:prstGeom>
          <a:solidFill>
            <a:srgbClr val="6C7472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7306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07407E-6 L 1.38889E-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51" y="486093"/>
            <a:ext cx="11704320" cy="1625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err="1" smtClean="0">
                <a:solidFill>
                  <a:srgbClr val="0070C0"/>
                </a:solidFill>
              </a:rPr>
              <a:t>Electronics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hopes</a:t>
            </a:r>
            <a:r>
              <a:rPr lang="it-IT" b="1" dirty="0" smtClean="0">
                <a:solidFill>
                  <a:srgbClr val="0070C0"/>
                </a:solidFill>
              </a:rPr>
              <a:t> for </a:t>
            </a:r>
            <a:r>
              <a:rPr lang="it-IT" b="1" dirty="0" err="1" smtClean="0">
                <a:solidFill>
                  <a:srgbClr val="0070C0"/>
                </a:solidFill>
              </a:rPr>
              <a:t>phase</a:t>
            </a:r>
            <a:r>
              <a:rPr lang="it-IT" b="1" dirty="0" smtClean="0">
                <a:solidFill>
                  <a:srgbClr val="0070C0"/>
                </a:solidFill>
              </a:rPr>
              <a:t> 2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69774" y="2418927"/>
            <a:ext cx="11753306" cy="6042271"/>
          </a:xfrm>
          <a:noFill/>
        </p:spPr>
        <p:txBody>
          <a:bodyPr lIns="130046" tIns="65023" rIns="130046" bIns="65023"/>
          <a:lstStyle/>
          <a:p>
            <a:pPr>
              <a:spcBef>
                <a:spcPts val="1400"/>
              </a:spcBef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Pre-amplifiers with multiple gains and large </a:t>
            </a:r>
            <a:r>
              <a:rPr lang="en-GB" sz="3200" dirty="0">
                <a:solidFill>
                  <a:srgbClr val="000090"/>
                </a:solidFill>
                <a:latin typeface="+mj-lt"/>
              </a:rPr>
              <a:t>dynamic </a:t>
            </a:r>
            <a:r>
              <a:rPr lang="en-GB" sz="3200" dirty="0">
                <a:solidFill>
                  <a:srgbClr val="000090"/>
                </a:solidFill>
                <a:latin typeface="+mj-lt"/>
              </a:rPr>
              <a:t>range (MeV </a:t>
            </a:r>
            <a:r>
              <a:rPr lang="en-GB" sz="3200" dirty="0">
                <a:solidFill>
                  <a:srgbClr val="000090"/>
                </a:solidFill>
                <a:latin typeface="+mj-lt"/>
              </a:rPr>
              <a:t>to </a:t>
            </a:r>
            <a:r>
              <a:rPr lang="en-GB" sz="3200" dirty="0" err="1">
                <a:solidFill>
                  <a:srgbClr val="000090"/>
                </a:solidFill>
                <a:latin typeface="+mj-lt"/>
              </a:rPr>
              <a:t>GeV</a:t>
            </a:r>
            <a:r>
              <a:rPr lang="en-GB" sz="3200" dirty="0" smtClean="0">
                <a:solidFill>
                  <a:srgbClr val="000090"/>
                </a:solidFill>
                <a:latin typeface="+mj-lt"/>
              </a:rPr>
              <a:t>)</a:t>
            </a:r>
          </a:p>
          <a:p>
            <a:pPr>
              <a:spcBef>
                <a:spcPts val="1400"/>
              </a:spcBef>
            </a:pPr>
            <a:r>
              <a:rPr lang="en-GB" sz="3200" dirty="0" smtClean="0">
                <a:solidFill>
                  <a:srgbClr val="000090"/>
                </a:solidFill>
                <a:latin typeface="+mj-lt"/>
              </a:rPr>
              <a:t>VSLI, configurability, low power… oriented towards physics!</a:t>
            </a:r>
            <a:endParaRPr lang="en-GB" sz="3200" dirty="0">
              <a:solidFill>
                <a:srgbClr val="000090"/>
              </a:solidFill>
              <a:latin typeface="+mj-lt"/>
            </a:endParaRPr>
          </a:p>
          <a:p>
            <a:pPr>
              <a:spcBef>
                <a:spcPts val="1400"/>
              </a:spcBef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Pulse-shape capabilities</a:t>
            </a:r>
          </a:p>
          <a:p>
            <a:pPr lvl="1">
              <a:spcBef>
                <a:spcPts val="1400"/>
              </a:spcBef>
              <a:buFont typeface="Wingdings" charset="2"/>
              <a:buChar char="ü"/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Low identification thresholds for low energy </a:t>
            </a:r>
            <a:r>
              <a:rPr lang="en-GB" sz="3200" dirty="0" smtClean="0">
                <a:solidFill>
                  <a:srgbClr val="000090"/>
                </a:solidFill>
                <a:latin typeface="+mj-lt"/>
              </a:rPr>
              <a:t>experiments</a:t>
            </a:r>
            <a:endParaRPr lang="en-GB" sz="3200" dirty="0">
              <a:solidFill>
                <a:srgbClr val="000090"/>
              </a:solidFill>
              <a:latin typeface="+mj-lt"/>
            </a:endParaRPr>
          </a:p>
          <a:p>
            <a:pPr>
              <a:spcBef>
                <a:spcPts val="1400"/>
              </a:spcBef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Digitalization of detector signals</a:t>
            </a:r>
          </a:p>
          <a:p>
            <a:pPr>
              <a:spcBef>
                <a:spcPts val="1400"/>
              </a:spcBef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Update possibilities </a:t>
            </a:r>
          </a:p>
          <a:p>
            <a:pPr lvl="1">
              <a:spcBef>
                <a:spcPts val="1400"/>
              </a:spcBef>
              <a:buFont typeface="Wingdings" charset="2"/>
              <a:buChar char="ü"/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Solid angle increase</a:t>
            </a:r>
          </a:p>
          <a:p>
            <a:pPr lvl="1">
              <a:spcBef>
                <a:spcPts val="1400"/>
              </a:spcBef>
              <a:buFont typeface="Wingdings" charset="2"/>
              <a:buChar char="ü"/>
            </a:pPr>
            <a:r>
              <a:rPr lang="en-GB" sz="3200" dirty="0">
                <a:solidFill>
                  <a:srgbClr val="000090"/>
                </a:solidFill>
                <a:latin typeface="+mj-lt"/>
              </a:rPr>
              <a:t>Coupling to different detectors (in different laboratories)</a:t>
            </a:r>
          </a:p>
          <a:p>
            <a:pPr>
              <a:spcBef>
                <a:spcPts val="1400"/>
              </a:spcBef>
              <a:buNone/>
            </a:pPr>
            <a:r>
              <a:rPr lang="it-IT" sz="3200" dirty="0">
                <a:solidFill>
                  <a:srgbClr val="000090"/>
                </a:solidFill>
                <a:latin typeface="+mj-lt"/>
              </a:rPr>
              <a:t> </a:t>
            </a:r>
            <a:endParaRPr lang="en-GB" sz="32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0479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Neutron detection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30046" tIns="65023" rIns="130046" bIns="65023"/>
          <a:lstStyle/>
          <a:p>
            <a:r>
              <a:rPr lang="en-US" sz="4000" dirty="0">
                <a:solidFill>
                  <a:srgbClr val="0070C0"/>
                </a:solidFill>
              </a:rPr>
              <a:t>“Transparency” of materials and electronics boards to incoming neutrons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Secondary stages </a:t>
            </a:r>
            <a:r>
              <a:rPr lang="en-US" sz="4000" dirty="0">
                <a:solidFill>
                  <a:srgbClr val="0070C0"/>
                </a:solidFill>
              </a:rPr>
              <a:t>for neutron detection – under study at the moment</a:t>
            </a:r>
            <a:r>
              <a:rPr lang="en-US" sz="4000" dirty="0" smtClean="0">
                <a:solidFill>
                  <a:srgbClr val="0070C0"/>
                </a:solidFill>
              </a:rPr>
              <a:t>… (????)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8994" y="5873658"/>
            <a:ext cx="102411" cy="2355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6228" y="5873658"/>
            <a:ext cx="307234" cy="2355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65874" y="7102595"/>
            <a:ext cx="1945816" cy="1126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65874" y="5873658"/>
            <a:ext cx="1945816" cy="11265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1336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38082" y="5873658"/>
            <a:ext cx="602544" cy="23554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n-US" sz="3400" b="1" dirty="0">
                <a:solidFill>
                  <a:srgbClr val="1F497D"/>
                </a:solidFill>
              </a:rPr>
              <a:t>P</a:t>
            </a:r>
            <a:endParaRPr lang="en-US" sz="3400" b="1" dirty="0">
              <a:solidFill>
                <a:srgbClr val="1F497D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3038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59785" y="5873658"/>
            <a:ext cx="602544" cy="23554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n-US" sz="3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4740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81487" y="5873658"/>
            <a:ext cx="602544" cy="23554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n-US" sz="3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86443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03190" y="5873658"/>
            <a:ext cx="602544" cy="23554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n-US" sz="3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08145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824892" y="5873658"/>
            <a:ext cx="602544" cy="23554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n-US" sz="3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29848" y="5873658"/>
            <a:ext cx="102411" cy="235546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823215" y="8741177"/>
            <a:ext cx="599764" cy="74686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4000" dirty="0"/>
              <a:t>Si</a:t>
            </a:r>
            <a:endParaRPr lang="en-US" sz="40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5023747" y="8331532"/>
            <a:ext cx="1536171" cy="614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945449" y="8331531"/>
            <a:ext cx="831215" cy="5120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2" idx="0"/>
          </p:cNvCxnSpPr>
          <p:nvPr/>
        </p:nvCxnSpPr>
        <p:spPr>
          <a:xfrm flipH="1" flipV="1">
            <a:off x="6855230" y="8331531"/>
            <a:ext cx="267867" cy="409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6797" y="8331531"/>
            <a:ext cx="409646" cy="5120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2" idx="3"/>
          </p:cNvCxnSpPr>
          <p:nvPr/>
        </p:nvCxnSpPr>
        <p:spPr>
          <a:xfrm flipV="1">
            <a:off x="7422979" y="8331532"/>
            <a:ext cx="1185167" cy="783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481620" y="8433943"/>
            <a:ext cx="2048228" cy="71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96669" y="6553418"/>
            <a:ext cx="956933" cy="74686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4000" b="1" dirty="0"/>
              <a:t>…..</a:t>
            </a:r>
            <a:endParaRPr lang="en-US" sz="4000" b="1" dirty="0"/>
          </a:p>
        </p:txBody>
      </p:sp>
      <p:sp>
        <p:nvSpPr>
          <p:cNvPr id="41" name="Rectangle 40"/>
          <p:cNvSpPr/>
          <p:nvPr/>
        </p:nvSpPr>
        <p:spPr>
          <a:xfrm>
            <a:off x="3327647" y="5593680"/>
            <a:ext cx="3072341" cy="20482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327647" y="8256375"/>
            <a:ext cx="3072341" cy="204823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1319" y="7949142"/>
            <a:ext cx="1131635" cy="4390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/>
              <a:t>DSSSD1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1812409" y="8358788"/>
            <a:ext cx="1131635" cy="4390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/>
              <a:t>DSSSD2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2589905" y="6194933"/>
            <a:ext cx="1698572" cy="777647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err="1" smtClean="0"/>
              <a:t>CsI</a:t>
            </a:r>
            <a:r>
              <a:rPr lang="en-US" dirty="0" smtClean="0"/>
              <a:t>(</a:t>
            </a:r>
            <a:r>
              <a:rPr lang="en-US" dirty="0" err="1" smtClean="0"/>
              <a:t>Tl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589905" y="7437085"/>
            <a:ext cx="1698572" cy="777647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err="1" smtClean="0"/>
              <a:t>CsI</a:t>
            </a:r>
            <a:r>
              <a:rPr lang="en-US" dirty="0" smtClean="0"/>
              <a:t>(</a:t>
            </a:r>
            <a:r>
              <a:rPr lang="en-US" dirty="0" err="1" smtClean="0"/>
              <a:t>Tl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130283" y="5184035"/>
            <a:ext cx="1339900" cy="4390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/>
              <a:t>Electronics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8632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40296"/>
            <a:ext cx="12293600" cy="150229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Status and… coming up…!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1897459"/>
            <a:ext cx="11703050" cy="7856141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800000"/>
                </a:solidFill>
                <a:latin typeface="+mj-lt"/>
              </a:rPr>
              <a:t>Farcos</a:t>
            </a: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 has a preliminary configuration allowing for experiments at LNS and other laboratories (ex. GANIL)</a:t>
            </a:r>
          </a:p>
          <a:p>
            <a:pPr lvl="1">
              <a:buFont typeface="Wingdings" charset="2"/>
              <a:buChar char="ü"/>
            </a:pP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Compact Preamplifiers, shapers, etc. for about 800 channels</a:t>
            </a:r>
          </a:p>
          <a:p>
            <a:pPr lvl="1">
              <a:buFont typeface="Wingdings" charset="2"/>
              <a:buChar char="ü"/>
            </a:pP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Limited digitalization capabilities already available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The array is going to increase in size… need for integrated technology</a:t>
            </a:r>
          </a:p>
          <a:p>
            <a:pPr lvl="1">
              <a:buFont typeface="Arial"/>
              <a:buChar char="•"/>
            </a:pP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GET solution after the front-end; new integrated front-end (GET, INFN Milan-</a:t>
            </a:r>
            <a:r>
              <a:rPr lang="en-US" sz="3200" dirty="0" err="1" smtClean="0">
                <a:solidFill>
                  <a:srgbClr val="800000"/>
                </a:solidFill>
                <a:latin typeface="+mj-lt"/>
              </a:rPr>
              <a:t>Politecnico</a:t>
            </a: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, …)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Working group in neutron detection capabilities </a:t>
            </a:r>
            <a:r>
              <a:rPr lang="en-US" sz="3200" dirty="0">
                <a:solidFill>
                  <a:srgbClr val="800000"/>
                </a:solidFill>
                <a:latin typeface="+mj-lt"/>
              </a:rPr>
              <a:t>(</a:t>
            </a:r>
            <a:r>
              <a:rPr lang="en-US" sz="3200" dirty="0" smtClean="0">
                <a:solidFill>
                  <a:srgbClr val="800000"/>
                </a:solidFill>
                <a:latin typeface="+mj-lt"/>
              </a:rPr>
              <a:t>under vacuum): simulations under way</a:t>
            </a:r>
          </a:p>
        </p:txBody>
      </p:sp>
    </p:spTree>
    <p:extLst>
      <p:ext uri="{BB962C8B-B14F-4D97-AF65-F5344CB8AC3E}">
        <p14:creationId xmlns:p14="http://schemas.microsoft.com/office/powerpoint/2010/main" val="3719135984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61736"/>
            <a:ext cx="11704320" cy="1625600"/>
          </a:xfrm>
        </p:spPr>
        <p:txBody>
          <a:bodyPr/>
          <a:lstStyle/>
          <a:p>
            <a:r>
              <a:rPr lang="en-US" sz="6000" dirty="0" smtClean="0">
                <a:solidFill>
                  <a:srgbClr val="CC0000"/>
                </a:solidFill>
              </a:rPr>
              <a:t>Relevance of angular resolution</a:t>
            </a:r>
            <a:endParaRPr lang="en-US" sz="6000" dirty="0">
              <a:solidFill>
                <a:srgbClr val="CC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74938" y="1888727"/>
            <a:ext cx="5534188" cy="2057482"/>
            <a:chOff x="263628" y="1525048"/>
            <a:chExt cx="3891226" cy="1446667"/>
          </a:xfrm>
        </p:grpSpPr>
        <p:pic>
          <p:nvPicPr>
            <p:cNvPr id="6" name="Picture 4" descr="HiRA3D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755831">
              <a:off x="2642856" y="1525048"/>
              <a:ext cx="1511998" cy="144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263628" y="1755816"/>
              <a:ext cx="2469551" cy="1187450"/>
              <a:chOff x="48" y="1872"/>
              <a:chExt cx="1856" cy="864"/>
            </a:xfrm>
          </p:grpSpPr>
          <p:pic>
            <p:nvPicPr>
              <p:cNvPr id="8" name="Picture 5" descr="Cartoon-HIC_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" y="1872"/>
                <a:ext cx="797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845" y="1986"/>
                <a:ext cx="1059" cy="650"/>
                <a:chOff x="845" y="1986"/>
                <a:chExt cx="1059" cy="650"/>
              </a:xfrm>
            </p:grpSpPr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auto">
                <a:xfrm rot="3000000">
                  <a:off x="1375" y="2105"/>
                  <a:ext cx="58" cy="72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l 8"/>
                <p:cNvSpPr>
                  <a:spLocks noChangeArrowheads="1"/>
                </p:cNvSpPr>
                <p:nvPr/>
              </p:nvSpPr>
              <p:spPr bwMode="auto">
                <a:xfrm rot="3000000">
                  <a:off x="1339" y="2433"/>
                  <a:ext cx="58" cy="71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2" name="Group 9"/>
                <p:cNvGrpSpPr>
                  <a:grpSpLocks noChangeAspect="1"/>
                </p:cNvGrpSpPr>
                <p:nvPr/>
              </p:nvGrpSpPr>
              <p:grpSpPr bwMode="auto">
                <a:xfrm rot="6000000">
                  <a:off x="1264" y="2266"/>
                  <a:ext cx="234" cy="87"/>
                  <a:chOff x="1728" y="3120"/>
                  <a:chExt cx="1920" cy="576"/>
                </a:xfrm>
              </p:grpSpPr>
              <p:grpSp>
                <p:nvGrpSpPr>
                  <p:cNvPr id="17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25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9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7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19" name="Group 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3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1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" name="Freeform 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3" name="Line 24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84" y="1874"/>
                  <a:ext cx="207" cy="43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25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06" y="2306"/>
                  <a:ext cx="314" cy="34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2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66" y="1930"/>
                  <a:ext cx="9" cy="45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27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1072" y="2264"/>
                  <a:ext cx="39" cy="40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aphicFrame>
        <p:nvGraphicFramePr>
          <p:cNvPr id="6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560806"/>
              </p:ext>
            </p:extLst>
          </p:nvPr>
        </p:nvGraphicFramePr>
        <p:xfrm>
          <a:off x="4198144" y="4876800"/>
          <a:ext cx="2099197" cy="620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" name="Equation" r:id="rId5" imgW="812800" imgH="241300" progId="Equation.DSMT4">
                  <p:embed/>
                </p:oleObj>
              </mc:Choice>
              <mc:Fallback>
                <p:oleObj name="Equation" r:id="rId5" imgW="812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144" y="4876800"/>
                        <a:ext cx="2099197" cy="620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525737" y="3220616"/>
            <a:ext cx="12313367" cy="5486834"/>
            <a:chOff x="525737" y="3220616"/>
            <a:chExt cx="12313367" cy="5486834"/>
          </a:xfrm>
        </p:grpSpPr>
        <p:grpSp>
          <p:nvGrpSpPr>
            <p:cNvPr id="5" name="Group 4"/>
            <p:cNvGrpSpPr/>
            <p:nvPr/>
          </p:nvGrpSpPr>
          <p:grpSpPr>
            <a:xfrm>
              <a:off x="1101800" y="3220616"/>
              <a:ext cx="11737304" cy="5486834"/>
              <a:chOff x="-3892131" y="4160021"/>
              <a:chExt cx="8252792" cy="3857930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-1613753" y="6691552"/>
                <a:ext cx="5974414" cy="116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>
                    <a:solidFill>
                      <a:srgbClr val="CC0000"/>
                    </a:solidFill>
                    <a:sym typeface="Wingdings"/>
                  </a:rPr>
                  <a:t>High angular resolution required:</a:t>
                </a:r>
              </a:p>
              <a:p>
                <a:pPr marL="457200" indent="-457200">
                  <a:buFont typeface="Wingdings" charset="0"/>
                  <a:buChar char="à"/>
                </a:pPr>
                <a:r>
                  <a:rPr lang="en-US" sz="3400" dirty="0" smtClean="0">
                    <a:solidFill>
                      <a:srgbClr val="CC0000"/>
                    </a:solidFill>
                    <a:sym typeface="Wingdings"/>
                  </a:rPr>
                  <a:t>Measurements at low </a:t>
                </a:r>
                <a:r>
                  <a:rPr lang="en-US" sz="3400" dirty="0">
                    <a:solidFill>
                      <a:srgbClr val="CC0000"/>
                    </a:solidFill>
                    <a:sym typeface="Wingdings"/>
                  </a:rPr>
                  <a:t>q and </a:t>
                </a:r>
                <a:r>
                  <a:rPr lang="en-US" sz="3400" dirty="0" smtClean="0">
                    <a:solidFill>
                      <a:srgbClr val="CC0000"/>
                    </a:solidFill>
                    <a:sym typeface="Wingdings"/>
                  </a:rPr>
                  <a:t>sharp resonances</a:t>
                </a:r>
              </a:p>
              <a:p>
                <a:r>
                  <a:rPr lang="en-US" sz="3400" dirty="0" smtClean="0">
                    <a:solidFill>
                      <a:srgbClr val="CC0000"/>
                    </a:solidFill>
                  </a:rPr>
                  <a:t>… also for neutron detection…</a:t>
                </a:r>
                <a:endParaRPr lang="en-US" sz="3400" dirty="0">
                  <a:solidFill>
                    <a:srgbClr val="CC0000"/>
                  </a:solidFill>
                  <a:sym typeface="Wingdings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-3892131" y="4160021"/>
                <a:ext cx="7231926" cy="3857930"/>
                <a:chOff x="-3892131" y="4160021"/>
                <a:chExt cx="7231926" cy="3857930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-3892131" y="4970111"/>
                  <a:ext cx="1876861" cy="3047840"/>
                  <a:chOff x="-2982821" y="5014407"/>
                  <a:chExt cx="1876861" cy="3047840"/>
                </a:xfrm>
              </p:grpSpPr>
              <p:pic>
                <p:nvPicPr>
                  <p:cNvPr id="55" name="Picture 30" descr="pp-vs-da_cor_stcm2_notemp_oriz_color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/>
                  <a:srcRect l="51086"/>
                  <a:stretch/>
                </p:blipFill>
                <p:spPr bwMode="auto">
                  <a:xfrm>
                    <a:off x="-2982821" y="5368821"/>
                    <a:ext cx="1876861" cy="2300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9" name="Text Box 3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-2628407" y="7748459"/>
                    <a:ext cx="999397" cy="3137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2300" dirty="0">
                        <a:latin typeface="Times New Roman" charset="0"/>
                      </a:rPr>
                      <a:t>q (MeV/c)</a:t>
                    </a:r>
                  </a:p>
                </p:txBody>
              </p:sp>
              <p:sp>
                <p:nvSpPr>
                  <p:cNvPr id="61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30929" y="5014407"/>
                    <a:ext cx="1447800" cy="281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GB" sz="2000" dirty="0">
                        <a:solidFill>
                          <a:schemeClr val="tx2"/>
                        </a:solidFill>
                      </a:rPr>
                      <a:t>deuteron-alpha</a:t>
                    </a:r>
                  </a:p>
                </p:txBody>
              </p:sp>
              <p:sp>
                <p:nvSpPr>
                  <p:cNvPr id="62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767686" y="6027018"/>
                    <a:ext cx="335274" cy="3137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GB" sz="2300" baseline="30000" dirty="0"/>
                      <a:t>6</a:t>
                    </a:r>
                    <a:r>
                      <a:rPr lang="en-GB" sz="2300" dirty="0"/>
                      <a:t>Li</a:t>
                    </a:r>
                    <a:endParaRPr lang="en-GB" sz="2800" dirty="0"/>
                  </a:p>
                </p:txBody>
              </p:sp>
            </p:grpSp>
            <p:graphicFrame>
              <p:nvGraphicFramePr>
                <p:cNvPr id="6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38872790"/>
                    </p:ext>
                  </p:extLst>
                </p:nvPr>
              </p:nvGraphicFramePr>
              <p:xfrm>
                <a:off x="-44204" y="4160021"/>
                <a:ext cx="3383999" cy="8497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14" name="Equation" r:id="rId8" imgW="1866900" imgH="469900" progId="Equation.DSMT4">
                        <p:embed/>
                      </p:oleObj>
                    </mc:Choice>
                    <mc:Fallback>
                      <p:oleObj name="Equation" r:id="rId8" imgW="1866900" imgH="4699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44204" y="4160021"/>
                              <a:ext cx="3383999" cy="84977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CCEC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69" name="Text Box 34"/>
            <p:cNvSpPr txBox="1">
              <a:spLocks noChangeAspect="1" noChangeArrowheads="1"/>
            </p:cNvSpPr>
            <p:nvPr/>
          </p:nvSpPr>
          <p:spPr bwMode="auto">
            <a:xfrm rot="16200000">
              <a:off x="229307" y="6325357"/>
              <a:ext cx="1039135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300" dirty="0" smtClean="0">
                  <a:latin typeface="Times New Roman" charset="0"/>
                </a:rPr>
                <a:t>1+R(q)</a:t>
              </a:r>
              <a:endParaRPr lang="en-US" sz="23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758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432016" y="4117847"/>
            <a:ext cx="7253666" cy="1605557"/>
            <a:chOff x="3431177" y="2733999"/>
            <a:chExt cx="5100234" cy="1128907"/>
          </a:xfrm>
        </p:grpSpPr>
        <p:sp>
          <p:nvSpPr>
            <p:cNvPr id="7" name="Rounded Rectangle 6"/>
            <p:cNvSpPr/>
            <p:nvPr/>
          </p:nvSpPr>
          <p:spPr>
            <a:xfrm>
              <a:off x="3431177" y="2780225"/>
              <a:ext cx="2857195" cy="1082681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268312" y="2733999"/>
              <a:ext cx="803220" cy="131302"/>
            </a:xfrm>
            <a:custGeom>
              <a:avLst/>
              <a:gdLst>
                <a:gd name="connsiteX0" fmla="*/ 0 w 1025723"/>
                <a:gd name="connsiteY0" fmla="*/ 131302 h 131302"/>
                <a:gd name="connsiteX1" fmla="*/ 602409 w 1025723"/>
                <a:gd name="connsiteY1" fmla="*/ 1061 h 131302"/>
                <a:gd name="connsiteX2" fmla="*/ 1025723 w 1025723"/>
                <a:gd name="connsiteY2" fmla="*/ 66181 h 131302"/>
                <a:gd name="connsiteX3" fmla="*/ 1025723 w 1025723"/>
                <a:gd name="connsiteY3" fmla="*/ 66181 h 13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5723" h="131302">
                  <a:moveTo>
                    <a:pt x="0" y="131302"/>
                  </a:moveTo>
                  <a:cubicBezTo>
                    <a:pt x="215727" y="71608"/>
                    <a:pt x="431455" y="11914"/>
                    <a:pt x="602409" y="1061"/>
                  </a:cubicBezTo>
                  <a:cubicBezTo>
                    <a:pt x="773363" y="-9792"/>
                    <a:pt x="1025723" y="66181"/>
                    <a:pt x="1025723" y="66181"/>
                  </a:cubicBezTo>
                  <a:lnTo>
                    <a:pt x="1025723" y="66181"/>
                  </a:ln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34986" y="2742201"/>
              <a:ext cx="1596425" cy="67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3366FF"/>
                  </a:solidFill>
                </a:rPr>
                <a:t>Dedicated RIB experiment</a:t>
              </a:r>
              <a:endParaRPr lang="en-US" sz="2800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Multi-particle decay spectroscopy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233" y="2626877"/>
            <a:ext cx="12327347" cy="118186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400" dirty="0">
                <a:solidFill>
                  <a:srgbClr val="000090"/>
                </a:solidFill>
              </a:rPr>
              <a:t>Using heavy-ion collisions as an explorative spectroscopy tool: </a:t>
            </a:r>
            <a:r>
              <a:rPr lang="en-US" sz="3400" dirty="0" smtClean="0">
                <a:solidFill>
                  <a:srgbClr val="000090"/>
                </a:solidFill>
              </a:rPr>
              <a:t>   several </a:t>
            </a:r>
            <a:r>
              <a:rPr lang="en-US" sz="3400" dirty="0">
                <a:solidFill>
                  <a:srgbClr val="000090"/>
                </a:solidFill>
              </a:rPr>
              <a:t>unbound species in one single experiment</a:t>
            </a:r>
            <a:endParaRPr lang="en-US" sz="3400" dirty="0">
              <a:solidFill>
                <a:srgbClr val="00009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252878" y="7624699"/>
            <a:ext cx="2389209" cy="1602469"/>
            <a:chOff x="4937901" y="5147041"/>
            <a:chExt cx="1679912" cy="1126736"/>
          </a:xfrm>
        </p:grpSpPr>
        <p:grpSp>
          <p:nvGrpSpPr>
            <p:cNvPr id="46" name="Group 45"/>
            <p:cNvGrpSpPr/>
            <p:nvPr/>
          </p:nvGrpSpPr>
          <p:grpSpPr>
            <a:xfrm>
              <a:off x="4937901" y="5314950"/>
              <a:ext cx="1170002" cy="958827"/>
              <a:chOff x="5256202" y="5200650"/>
              <a:chExt cx="1170002" cy="958827"/>
            </a:xfrm>
          </p:grpSpPr>
          <p:pic>
            <p:nvPicPr>
              <p:cNvPr id="20" name="Picture 19" descr="Nucleus03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202" y="5418353"/>
                <a:ext cx="279400" cy="228600"/>
              </a:xfrm>
              <a:prstGeom prst="rect">
                <a:avLst/>
              </a:prstGeom>
            </p:spPr>
          </p:pic>
          <p:pic>
            <p:nvPicPr>
              <p:cNvPr id="21" name="Picture 20" descr="Nucleus04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304" y="5499077"/>
                <a:ext cx="215900" cy="215900"/>
              </a:xfrm>
              <a:prstGeom prst="rect">
                <a:avLst/>
              </a:prstGeom>
            </p:spPr>
          </p:pic>
          <p:pic>
            <p:nvPicPr>
              <p:cNvPr id="22" name="Picture 21" descr="Nucleus0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954" y="5812053"/>
                <a:ext cx="114300" cy="114300"/>
              </a:xfrm>
              <a:prstGeom prst="rect">
                <a:avLst/>
              </a:prstGeom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 flipV="1">
                <a:off x="6339423" y="5200650"/>
                <a:ext cx="59263" cy="279377"/>
              </a:xfrm>
              <a:prstGeom prst="straightConnector1">
                <a:avLst/>
              </a:prstGeom>
              <a:ln>
                <a:solidFill>
                  <a:srgbClr val="CD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197604" y="5880100"/>
                <a:ext cx="59263" cy="279377"/>
              </a:xfrm>
              <a:prstGeom prst="straightConnector1">
                <a:avLst/>
              </a:prstGeom>
              <a:ln>
                <a:solidFill>
                  <a:srgbClr val="CD0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607050" y="5575300"/>
                <a:ext cx="381000" cy="6985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 Box 182"/>
            <p:cNvSpPr txBox="1">
              <a:spLocks noChangeArrowheads="1"/>
            </p:cNvSpPr>
            <p:nvPr/>
          </p:nvSpPr>
          <p:spPr bwMode="auto">
            <a:xfrm>
              <a:off x="4973113" y="5147041"/>
              <a:ext cx="538609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baseline="30000" dirty="0">
                  <a:solidFill>
                    <a:srgbClr val="000090"/>
                  </a:solidFill>
                </a:rPr>
                <a:t>8</a:t>
              </a:r>
              <a:r>
                <a:rPr lang="en-GB" sz="3400" b="1" dirty="0">
                  <a:solidFill>
                    <a:srgbClr val="000090"/>
                  </a:solidFill>
                </a:rPr>
                <a:t>B</a:t>
              </a:r>
              <a:r>
                <a:rPr lang="en-GB" sz="3400" b="1" dirty="0">
                  <a:solidFill>
                    <a:srgbClr val="000090"/>
                  </a:solidFill>
                </a:rPr>
                <a:t>*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0" name="Text Box 182"/>
            <p:cNvSpPr txBox="1">
              <a:spLocks noChangeArrowheads="1"/>
            </p:cNvSpPr>
            <p:nvPr/>
          </p:nvSpPr>
          <p:spPr bwMode="auto">
            <a:xfrm>
              <a:off x="6076210" y="5418693"/>
              <a:ext cx="541603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baseline="30000" dirty="0">
                  <a:solidFill>
                    <a:srgbClr val="000090"/>
                  </a:solidFill>
                </a:rPr>
                <a:t>7</a:t>
              </a:r>
              <a:r>
                <a:rPr lang="en-GB" sz="3400" b="1" dirty="0">
                  <a:solidFill>
                    <a:srgbClr val="000090"/>
                  </a:solidFill>
                </a:rPr>
                <a:t>Be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2" name="Text Box 182"/>
            <p:cNvSpPr txBox="1">
              <a:spLocks noChangeArrowheads="1"/>
            </p:cNvSpPr>
            <p:nvPr/>
          </p:nvSpPr>
          <p:spPr bwMode="auto">
            <a:xfrm>
              <a:off x="5952915" y="5822121"/>
              <a:ext cx="286124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p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55459" y="4183592"/>
            <a:ext cx="3349763" cy="1435947"/>
            <a:chOff x="3893080" y="3101952"/>
            <a:chExt cx="2355302" cy="1009650"/>
          </a:xfrm>
        </p:grpSpPr>
        <p:pic>
          <p:nvPicPr>
            <p:cNvPr id="12" name="Picture 206" descr="Cartoon-HIC_0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6219" y="3101952"/>
              <a:ext cx="2062163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82"/>
            <p:cNvSpPr txBox="1">
              <a:spLocks noChangeArrowheads="1"/>
            </p:cNvSpPr>
            <p:nvPr/>
          </p:nvSpPr>
          <p:spPr bwMode="auto">
            <a:xfrm>
              <a:off x="3893080" y="3358300"/>
              <a:ext cx="688890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baseline="30000" dirty="0">
                  <a:solidFill>
                    <a:srgbClr val="000090"/>
                  </a:solidFill>
                </a:rPr>
                <a:t>10</a:t>
              </a:r>
              <a:r>
                <a:rPr lang="en-GB" sz="3400" b="1" dirty="0">
                  <a:solidFill>
                    <a:srgbClr val="000090"/>
                  </a:solidFill>
                </a:rPr>
                <a:t>C*</a:t>
              </a:r>
            </a:p>
          </p:txBody>
        </p:sp>
        <p:sp>
          <p:nvSpPr>
            <p:cNvPr id="51" name="Text Box 182"/>
            <p:cNvSpPr txBox="1">
              <a:spLocks noChangeArrowheads="1"/>
            </p:cNvSpPr>
            <p:nvPr/>
          </p:nvSpPr>
          <p:spPr bwMode="auto">
            <a:xfrm>
              <a:off x="5810868" y="3482640"/>
              <a:ext cx="436418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α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3" name="Text Box 182"/>
            <p:cNvSpPr txBox="1">
              <a:spLocks noChangeArrowheads="1"/>
            </p:cNvSpPr>
            <p:nvPr/>
          </p:nvSpPr>
          <p:spPr bwMode="auto">
            <a:xfrm>
              <a:off x="5717325" y="3129048"/>
              <a:ext cx="286124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p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4" name="Text Box 182"/>
            <p:cNvSpPr txBox="1">
              <a:spLocks noChangeArrowheads="1"/>
            </p:cNvSpPr>
            <p:nvPr/>
          </p:nvSpPr>
          <p:spPr bwMode="auto">
            <a:xfrm>
              <a:off x="5510334" y="3661358"/>
              <a:ext cx="286124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p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5" name="Text Box 182"/>
            <p:cNvSpPr txBox="1">
              <a:spLocks noChangeArrowheads="1"/>
            </p:cNvSpPr>
            <p:nvPr/>
          </p:nvSpPr>
          <p:spPr bwMode="auto">
            <a:xfrm>
              <a:off x="5289448" y="3286618"/>
              <a:ext cx="436418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α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367723" y="5769711"/>
            <a:ext cx="3019052" cy="1526875"/>
            <a:chOff x="5422635" y="4103233"/>
            <a:chExt cx="2122771" cy="1073584"/>
          </a:xfrm>
        </p:grpSpPr>
        <p:grpSp>
          <p:nvGrpSpPr>
            <p:cNvPr id="45" name="Group 44"/>
            <p:cNvGrpSpPr/>
            <p:nvPr/>
          </p:nvGrpSpPr>
          <p:grpSpPr>
            <a:xfrm>
              <a:off x="5930908" y="4160817"/>
              <a:ext cx="1614498" cy="1016000"/>
              <a:chOff x="5256202" y="4286250"/>
              <a:chExt cx="1614498" cy="1016000"/>
            </a:xfrm>
          </p:grpSpPr>
          <p:pic>
            <p:nvPicPr>
              <p:cNvPr id="16" name="Picture 15" descr="Nucleus01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202" y="4662465"/>
                <a:ext cx="266700" cy="266700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5535602" y="4795815"/>
                <a:ext cx="452448" cy="254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587072" y="4605315"/>
                <a:ext cx="283628" cy="63502"/>
              </a:xfrm>
              <a:prstGeom prst="straightConnector1">
                <a:avLst/>
              </a:prstGeom>
              <a:ln>
                <a:solidFill>
                  <a:srgbClr val="CD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5988050" y="4286250"/>
                <a:ext cx="162986" cy="198968"/>
              </a:xfrm>
              <a:prstGeom prst="straightConnector1">
                <a:avLst/>
              </a:prstGeom>
              <a:ln>
                <a:solidFill>
                  <a:srgbClr val="CD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013450" y="5024967"/>
                <a:ext cx="201086" cy="277283"/>
              </a:xfrm>
              <a:prstGeom prst="straightConnector1">
                <a:avLst/>
              </a:prstGeom>
              <a:ln>
                <a:solidFill>
                  <a:srgbClr val="CD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 descr="Nucleus06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504" y="4618015"/>
                <a:ext cx="190500" cy="165100"/>
              </a:xfrm>
              <a:prstGeom prst="rect">
                <a:avLst/>
              </a:prstGeom>
            </p:spPr>
          </p:pic>
          <p:pic>
            <p:nvPicPr>
              <p:cNvPr id="43" name="Picture 42" descr="Nucleus06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9286" y="4485218"/>
                <a:ext cx="190500" cy="165100"/>
              </a:xfrm>
              <a:prstGeom prst="rect">
                <a:avLst/>
              </a:prstGeom>
            </p:spPr>
          </p:pic>
          <p:pic>
            <p:nvPicPr>
              <p:cNvPr id="44" name="Picture 43" descr="Nucleus06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1617" y="4859867"/>
                <a:ext cx="190500" cy="165100"/>
              </a:xfrm>
              <a:prstGeom prst="rect">
                <a:avLst/>
              </a:prstGeom>
            </p:spPr>
          </p:pic>
        </p:grpSp>
        <p:sp>
          <p:nvSpPr>
            <p:cNvPr id="47" name="Text Box 182"/>
            <p:cNvSpPr txBox="1">
              <a:spLocks noChangeArrowheads="1"/>
            </p:cNvSpPr>
            <p:nvPr/>
          </p:nvSpPr>
          <p:spPr bwMode="auto">
            <a:xfrm>
              <a:off x="5422635" y="4298089"/>
              <a:ext cx="688890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baseline="30000" dirty="0">
                  <a:solidFill>
                    <a:srgbClr val="000090"/>
                  </a:solidFill>
                </a:rPr>
                <a:t>12</a:t>
              </a:r>
              <a:r>
                <a:rPr lang="en-GB" sz="3400" b="1" dirty="0">
                  <a:solidFill>
                    <a:srgbClr val="000090"/>
                  </a:solidFill>
                </a:rPr>
                <a:t>C</a:t>
              </a:r>
              <a:r>
                <a:rPr lang="en-GB" sz="3400" b="1" dirty="0">
                  <a:solidFill>
                    <a:srgbClr val="000090"/>
                  </a:solidFill>
                </a:rPr>
                <a:t>*</a:t>
              </a:r>
            </a:p>
          </p:txBody>
        </p:sp>
        <p:sp>
          <p:nvSpPr>
            <p:cNvPr id="57" name="Text Box 182"/>
            <p:cNvSpPr txBox="1">
              <a:spLocks noChangeArrowheads="1"/>
            </p:cNvSpPr>
            <p:nvPr/>
          </p:nvSpPr>
          <p:spPr bwMode="auto">
            <a:xfrm>
              <a:off x="6558211" y="4288350"/>
              <a:ext cx="436418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α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8" name="Text Box 182"/>
            <p:cNvSpPr txBox="1">
              <a:spLocks noChangeArrowheads="1"/>
            </p:cNvSpPr>
            <p:nvPr/>
          </p:nvSpPr>
          <p:spPr bwMode="auto">
            <a:xfrm>
              <a:off x="6993172" y="4103233"/>
              <a:ext cx="436418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α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  <p:sp>
          <p:nvSpPr>
            <p:cNvPr id="59" name="Text Box 182"/>
            <p:cNvSpPr txBox="1">
              <a:spLocks noChangeArrowheads="1"/>
            </p:cNvSpPr>
            <p:nvPr/>
          </p:nvSpPr>
          <p:spPr bwMode="auto">
            <a:xfrm>
              <a:off x="6873847" y="4704325"/>
              <a:ext cx="436418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3400" b="1" dirty="0">
                  <a:solidFill>
                    <a:srgbClr val="000090"/>
                  </a:solidFill>
                </a:rPr>
                <a:t>α</a:t>
              </a:r>
              <a:endParaRPr lang="en-GB" sz="34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701" y="5202562"/>
            <a:ext cx="5853076" cy="2785334"/>
            <a:chOff x="280047" y="3415290"/>
            <a:chExt cx="4115444" cy="1958438"/>
          </a:xfrm>
        </p:grpSpPr>
        <p:grpSp>
          <p:nvGrpSpPr>
            <p:cNvPr id="29" name="Group 28"/>
            <p:cNvGrpSpPr/>
            <p:nvPr/>
          </p:nvGrpSpPr>
          <p:grpSpPr>
            <a:xfrm>
              <a:off x="280047" y="3415290"/>
              <a:ext cx="4017426" cy="1958438"/>
              <a:chOff x="84675" y="3285050"/>
              <a:chExt cx="4017426" cy="1958438"/>
            </a:xfrm>
          </p:grpSpPr>
          <p:pic>
            <p:nvPicPr>
              <p:cNvPr id="4" name="Picture 205" descr="Cartoon-HIC_03"/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 r="7301" b="-289"/>
              <a:stretch/>
            </p:blipFill>
            <p:spPr bwMode="auto">
              <a:xfrm>
                <a:off x="84675" y="3666050"/>
                <a:ext cx="4017426" cy="1477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 Box 109"/>
              <p:cNvSpPr txBox="1">
                <a:spLocks noChangeAspect="1" noChangeArrowheads="1"/>
              </p:cNvSpPr>
              <p:nvPr/>
            </p:nvSpPr>
            <p:spPr bwMode="auto">
              <a:xfrm>
                <a:off x="174825" y="4929700"/>
                <a:ext cx="1013498" cy="313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2300" dirty="0">
                    <a:latin typeface="Times New Roman" charset="0"/>
                  </a:rPr>
                  <a:t>Expansion</a:t>
                </a:r>
              </a:p>
            </p:txBody>
          </p:sp>
          <p:sp>
            <p:nvSpPr>
              <p:cNvPr id="6" name="Line 144"/>
              <p:cNvSpPr>
                <a:spLocks noChangeShapeType="1"/>
              </p:cNvSpPr>
              <p:nvPr/>
            </p:nvSpPr>
            <p:spPr bwMode="auto">
              <a:xfrm>
                <a:off x="1522949" y="4372488"/>
                <a:ext cx="762000" cy="0"/>
              </a:xfrm>
              <a:prstGeom prst="line">
                <a:avLst/>
              </a:prstGeom>
              <a:noFill/>
              <a:ln w="762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Text Box 189"/>
              <p:cNvSpPr txBox="1">
                <a:spLocks noChangeArrowheads="1"/>
              </p:cNvSpPr>
              <p:nvPr/>
            </p:nvSpPr>
            <p:spPr bwMode="auto">
              <a:xfrm>
                <a:off x="1205399" y="3285050"/>
                <a:ext cx="1606650" cy="346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600" dirty="0"/>
                  <a:t>Not only </a:t>
                </a:r>
                <a:r>
                  <a:rPr lang="en-GB" sz="2600" dirty="0" err="1"/>
                  <a:t>EoS</a:t>
                </a:r>
                <a:r>
                  <a:rPr lang="en-GB" sz="2600" dirty="0"/>
                  <a:t>…</a:t>
                </a:r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970041" y="4867340"/>
              <a:ext cx="425450" cy="359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38693" y="6895875"/>
            <a:ext cx="1500460" cy="1781174"/>
            <a:chOff x="3396690" y="4426821"/>
            <a:chExt cx="1055011" cy="1252388"/>
          </a:xfrm>
        </p:grpSpPr>
        <p:sp>
          <p:nvSpPr>
            <p:cNvPr id="19" name="TextBox 18"/>
            <p:cNvSpPr txBox="1"/>
            <p:nvPr/>
          </p:nvSpPr>
          <p:spPr>
            <a:xfrm>
              <a:off x="4165577" y="4426821"/>
              <a:ext cx="286124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>
                  <a:solidFill>
                    <a:srgbClr val="000090"/>
                  </a:solidFill>
                </a:rPr>
                <a:t>p</a:t>
              </a:r>
              <a:endParaRPr lang="en-US" sz="3400" b="1" dirty="0">
                <a:solidFill>
                  <a:srgbClr val="00009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396690" y="4833510"/>
              <a:ext cx="1040413" cy="845699"/>
              <a:chOff x="3396690" y="4833510"/>
              <a:chExt cx="1040413" cy="845699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396690" y="4890028"/>
                <a:ext cx="1040413" cy="789181"/>
                <a:chOff x="3701484" y="5211755"/>
                <a:chExt cx="1040413" cy="789181"/>
              </a:xfrm>
            </p:grpSpPr>
            <p:sp>
              <p:nvSpPr>
                <p:cNvPr id="1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3701484" y="5211755"/>
                  <a:ext cx="580688" cy="4328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3400" b="1" baseline="30000" dirty="0">
                      <a:solidFill>
                        <a:srgbClr val="000090"/>
                      </a:solidFill>
                    </a:rPr>
                    <a:t>5</a:t>
                  </a:r>
                  <a:r>
                    <a:rPr lang="en-GB" sz="3400" b="1" dirty="0">
                      <a:solidFill>
                        <a:srgbClr val="000090"/>
                      </a:solidFill>
                    </a:rPr>
                    <a:t>Li*</a:t>
                  </a:r>
                  <a:endParaRPr lang="en-GB" sz="3400" b="1" dirty="0">
                    <a:solidFill>
                      <a:srgbClr val="000090"/>
                    </a:solidFill>
                  </a:endParaRPr>
                </a:p>
              </p:txBody>
            </p:sp>
            <p:sp>
              <p:nvSpPr>
                <p:cNvPr id="56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4305479" y="5568125"/>
                  <a:ext cx="436418" cy="4328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3400" b="1" dirty="0">
                      <a:solidFill>
                        <a:srgbClr val="000090"/>
                      </a:solidFill>
                    </a:rPr>
                    <a:t>α</a:t>
                  </a:r>
                  <a:endParaRPr lang="en-GB" sz="3400" b="1" dirty="0">
                    <a:solidFill>
                      <a:srgbClr val="000090"/>
                    </a:solidFill>
                  </a:endParaRPr>
                </a:p>
              </p:txBody>
            </p:sp>
          </p:grpSp>
          <p:pic>
            <p:nvPicPr>
              <p:cNvPr id="64" name="Picture 205" descr="Cartoon-HIC_03"/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 l="85884" t="67267" r="1" b="1"/>
              <a:stretch/>
            </p:blipFill>
            <p:spPr bwMode="auto">
              <a:xfrm rot="1020000">
                <a:off x="3798417" y="4833510"/>
                <a:ext cx="611724" cy="482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237704" y="8909248"/>
            <a:ext cx="7441460" cy="58477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Lucida Grande"/>
                <a:cs typeface="Lucida Grande"/>
              </a:rPr>
              <a:t>π Coverage + High angular resolution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5870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619713"/>
            <a:ext cx="13004800" cy="50816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it-IT"/>
          </a:p>
        </p:txBody>
      </p:sp>
      <p:pic>
        <p:nvPicPr>
          <p:cNvPr id="17409" name="Picture 3" descr="C:\Documents and Settings\Infn\Documenti\FARCOS_proposal_PAC_2011\cluster-farcos-desglo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246" y="4569567"/>
            <a:ext cx="6224693" cy="497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666046" y="1395307"/>
            <a:ext cx="12338755" cy="6436925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spcBef>
                <a:spcPts val="1200"/>
              </a:spcBef>
            </a:pPr>
            <a:r>
              <a:rPr lang="it-IT" dirty="0" smtClean="0">
                <a:solidFill>
                  <a:srgbClr val="002060"/>
                </a:solidFill>
                <a:latin typeface="+mj-lt"/>
              </a:rPr>
              <a:t>Based on (62x64x64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 clusters</a:t>
            </a:r>
          </a:p>
          <a:p>
            <a:pPr>
              <a:spcBef>
                <a:spcPts val="1200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0.3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1200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1.5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1200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60x32x32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CsI(Tl) </a:t>
            </a:r>
            <a:r>
              <a:rPr lang="it-IT" dirty="0" err="1" smtClean="0">
                <a:solidFill>
                  <a:srgbClr val="0070C0"/>
                </a:solidFill>
                <a:latin typeface="+mj-lt"/>
              </a:rPr>
              <a:t>crystals</a:t>
            </a:r>
            <a:endParaRPr lang="it-IT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412" name="Picture 4" descr="C:\Documents and Settings\Infn\Documenti\FARCOS_proposal_PAC_2011\cluster-farco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9033" y="5592338"/>
            <a:ext cx="4944533" cy="395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6912046" y="7129039"/>
            <a:ext cx="1433690" cy="51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255306" y="4773577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FFCC00"/>
                </a:solidFill>
                <a:latin typeface="+mn-lt"/>
              </a:rPr>
              <a:t>4 CsI(Tl) crystals (3rd stage)  </a:t>
            </a:r>
            <a:endParaRPr lang="it-IT" sz="2300" b="1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4172" y="4773577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FF0000"/>
                </a:solidFill>
                <a:latin typeface="+mn-lt"/>
              </a:rPr>
              <a:t>DSSSD 1500 </a:t>
            </a:r>
            <a:r>
              <a:rPr lang="el-GR" sz="2300" b="1" dirty="0">
                <a:solidFill>
                  <a:srgbClr val="FF0000"/>
                </a:solidFill>
              </a:rPr>
              <a:t>μ</a:t>
            </a:r>
            <a:r>
              <a:rPr lang="it-IT" sz="2300" b="1" dirty="0">
                <a:solidFill>
                  <a:srgbClr val="FF0000"/>
                </a:solidFill>
              </a:rPr>
              <a:t>m</a:t>
            </a:r>
            <a:r>
              <a:rPr lang="it-IT" sz="2300" b="1" dirty="0">
                <a:solidFill>
                  <a:srgbClr val="FF0000"/>
                </a:solidFill>
                <a:latin typeface="+mn-lt"/>
              </a:rPr>
              <a:t> (2nd stage)  </a:t>
            </a:r>
            <a:endParaRPr lang="it-IT" sz="23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0343" y="5388045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0070C0"/>
                </a:solidFill>
                <a:latin typeface="+mn-lt"/>
              </a:rPr>
              <a:t>DSSSD 300 </a:t>
            </a:r>
            <a:r>
              <a:rPr lang="el-GR" sz="2300" b="1" dirty="0">
                <a:solidFill>
                  <a:srgbClr val="0070C0"/>
                </a:solidFill>
                <a:latin typeface="+mn-lt"/>
              </a:rPr>
              <a:t>μ</a:t>
            </a:r>
            <a:r>
              <a:rPr lang="it-IT" sz="2300" b="1" dirty="0">
                <a:solidFill>
                  <a:srgbClr val="0070C0"/>
                </a:solidFill>
                <a:latin typeface="+mn-lt"/>
              </a:rPr>
              <a:t>m (1st stage)  </a:t>
            </a:r>
            <a:endParaRPr lang="it-IT" sz="23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rot="16200000" flipH="1">
            <a:off x="2262652" y="5244752"/>
            <a:ext cx="235381" cy="25602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478286" y="5388045"/>
            <a:ext cx="921702" cy="71688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</p:cNvCxnSpPr>
          <p:nvPr/>
        </p:nvCxnSpPr>
        <p:spPr>
          <a:xfrm rot="5400000">
            <a:off x="6717547" y="5756808"/>
            <a:ext cx="1157083" cy="138255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189209" y="4978399"/>
            <a:ext cx="2355462" cy="182408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3400" b="1" dirty="0">
                <a:solidFill>
                  <a:srgbClr val="7030A0"/>
                </a:solidFill>
                <a:latin typeface="+mn-lt"/>
              </a:rPr>
              <a:t>Assembly</a:t>
            </a:r>
          </a:p>
          <a:p>
            <a:pPr algn="ctr"/>
            <a:r>
              <a:rPr lang="it-IT" sz="3400" b="1" dirty="0">
                <a:solidFill>
                  <a:srgbClr val="7030A0"/>
                </a:solidFill>
                <a:latin typeface="+mn-lt"/>
              </a:rPr>
              <a:t>cluster</a:t>
            </a:r>
          </a:p>
          <a:p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255306" y="8255563"/>
            <a:ext cx="4198866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+mn-lt"/>
              </a:rPr>
              <a:t>132 channels by each cluster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586654" y="165876"/>
            <a:ext cx="9933904" cy="125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defTabSz="1300460">
              <a:defRPr/>
            </a:pPr>
            <a:r>
              <a:rPr lang="it-IT" sz="51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FARCOS TELESCOPE – </a:t>
            </a:r>
            <a:r>
              <a:rPr lang="it-IT" sz="5100" b="1" dirty="0" err="1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phase</a:t>
            </a:r>
            <a:r>
              <a:rPr lang="it-IT" sz="51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 1</a:t>
            </a:r>
            <a:endParaRPr lang="it-IT" sz="51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9125272"/>
            <a:ext cx="13004799" cy="628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defTabSz="1300460">
              <a:defRPr/>
            </a:pPr>
            <a:r>
              <a:rPr lang="it-IT" sz="36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Fully</a:t>
            </a:r>
            <a:r>
              <a:rPr lang="it-IT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reconfigurable</a:t>
            </a:r>
            <a:r>
              <a:rPr lang="it-IT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(more </a:t>
            </a:r>
            <a:r>
              <a:rPr lang="it-IT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layers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neutron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detection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…)</a:t>
            </a:r>
            <a:endParaRPr lang="it-IT" sz="3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0093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62540" y="370699"/>
            <a:ext cx="11704320" cy="162560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 algn="ctr">
              <a:defRPr/>
            </a:pPr>
            <a:r>
              <a:rPr lang="it-IT" sz="63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FARCOS </a:t>
            </a:r>
            <a:r>
              <a:rPr lang="it-IT" sz="63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</a:t>
            </a:r>
            <a:r>
              <a:rPr lang="it-IT" sz="63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etectors</a:t>
            </a:r>
            <a:r>
              <a:rPr lang="it-IT" sz="63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4" descr="C:\Documents and Settings\Infn\Documenti\Immagini\CsI crystals\07062011211.jpg"/>
          <p:cNvPicPr>
            <a:picLocks noChangeAspect="1" noChangeArrowheads="1"/>
          </p:cNvPicPr>
          <p:nvPr/>
        </p:nvPicPr>
        <p:blipFill>
          <a:blip r:embed="rId2" cstate="print"/>
          <a:srcRect l="14516" r="25162"/>
          <a:stretch>
            <a:fillRect/>
          </a:stretch>
        </p:blipFill>
        <p:spPr bwMode="auto">
          <a:xfrm>
            <a:off x="8734648" y="2716560"/>
            <a:ext cx="4198866" cy="39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Infn\Documenti\FARCOS-DSSSD\A-3893-s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3" y="1804459"/>
            <a:ext cx="8704967" cy="50843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7704" y="7129851"/>
            <a:ext cx="7056783" cy="2101086"/>
          </a:xfrm>
          <a:prstGeom prst="rect">
            <a:avLst/>
          </a:prstGeom>
          <a:solidFill>
            <a:srgbClr val="CCECFF"/>
          </a:solidFill>
        </p:spPr>
        <p:txBody>
          <a:bodyPr wrap="square" lIns="130046" tIns="65023" rIns="130046" bIns="65023" rtlCol="0">
            <a:spAutoFit/>
          </a:bodyPr>
          <a:lstStyle/>
          <a:p>
            <a:pPr marL="133208" indent="-133208" algn="l">
              <a:buFont typeface="Arial"/>
              <a:buChar char="•"/>
            </a:pPr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Double-Sided Silicon Strip Detectors</a:t>
            </a:r>
          </a:p>
          <a:p>
            <a:pPr marL="133208" indent="-133208" algn="l">
              <a:buFont typeface="Arial"/>
              <a:buChar char="•"/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300 </a:t>
            </a:r>
            <a:r>
              <a:rPr lang="en-US" sz="3200" dirty="0" err="1" smtClean="0">
                <a:solidFill>
                  <a:srgbClr val="002060"/>
                </a:solidFill>
                <a:latin typeface="+mj-lt"/>
              </a:rPr>
              <a:t>μm</a:t>
            </a:r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 and 1500 </a:t>
            </a:r>
            <a:r>
              <a:rPr lang="en-US" sz="3200" dirty="0" err="1" smtClean="0">
                <a:solidFill>
                  <a:srgbClr val="002060"/>
                </a:solidFill>
                <a:latin typeface="+mj-lt"/>
              </a:rPr>
              <a:t>μm</a:t>
            </a:r>
            <a:endParaRPr lang="en-US" sz="3200" dirty="0" smtClean="0">
              <a:solidFill>
                <a:srgbClr val="002060"/>
              </a:solidFill>
              <a:latin typeface="+mj-lt"/>
            </a:endParaRPr>
          </a:p>
          <a:p>
            <a:pPr marL="133208" indent="-133208" algn="l">
              <a:buFont typeface="Arial"/>
              <a:buChar char="•"/>
            </a:pPr>
            <a:r>
              <a:rPr lang="en-US" sz="3200" dirty="0" err="1" smtClean="0">
                <a:solidFill>
                  <a:srgbClr val="002060"/>
                </a:solidFill>
                <a:latin typeface="+mj-lt"/>
              </a:rPr>
              <a:t>Capton</a:t>
            </a:r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 cable and 2x32pin connectors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4586" y="7150495"/>
            <a:ext cx="5375875" cy="2254974"/>
          </a:xfrm>
          <a:prstGeom prst="rect">
            <a:avLst/>
          </a:prstGeom>
          <a:solidFill>
            <a:srgbClr val="FFFF00"/>
          </a:solidFill>
        </p:spPr>
        <p:txBody>
          <a:bodyPr wrap="square" lIns="130046" tIns="65023" rIns="130046" bIns="65023" rtlCol="0">
            <a:spAutoFit/>
          </a:bodyPr>
          <a:lstStyle/>
          <a:p>
            <a:pPr marL="133208" indent="-133208">
              <a:buFont typeface="Arial"/>
              <a:buChar char="•"/>
            </a:pPr>
            <a:r>
              <a:rPr lang="en-US" sz="2300" dirty="0">
                <a:solidFill>
                  <a:srgbClr val="002060"/>
                </a:solidFill>
              </a:rPr>
              <a:t>Highly homogenous </a:t>
            </a:r>
            <a:r>
              <a:rPr lang="en-US" sz="2300" dirty="0" err="1">
                <a:solidFill>
                  <a:srgbClr val="002060"/>
                </a:solidFill>
              </a:rPr>
              <a:t>CsI</a:t>
            </a:r>
            <a:r>
              <a:rPr lang="en-US" sz="2300" dirty="0">
                <a:solidFill>
                  <a:srgbClr val="002060"/>
                </a:solidFill>
              </a:rPr>
              <a:t>(</a:t>
            </a:r>
            <a:r>
              <a:rPr lang="en-US" sz="2300" dirty="0" err="1">
                <a:solidFill>
                  <a:srgbClr val="002060"/>
                </a:solidFill>
              </a:rPr>
              <a:t>Tl</a:t>
            </a:r>
            <a:r>
              <a:rPr lang="en-US" sz="2300" dirty="0">
                <a:solidFill>
                  <a:srgbClr val="002060"/>
                </a:solidFill>
              </a:rPr>
              <a:t>) crystals </a:t>
            </a:r>
          </a:p>
          <a:p>
            <a:pPr marL="133208" indent="-133208">
              <a:buFont typeface="Arial"/>
              <a:buChar char="•"/>
            </a:pPr>
            <a:r>
              <a:rPr lang="en-US" sz="2300" dirty="0">
                <a:solidFill>
                  <a:srgbClr val="002060"/>
                </a:solidFill>
              </a:rPr>
              <a:t>Wrapping: 0.12mm thick white reflector +50μm aluminized Mylar.</a:t>
            </a:r>
          </a:p>
          <a:p>
            <a:pPr marL="133208" indent="-133208">
              <a:buFont typeface="Arial"/>
              <a:buChar char="•"/>
            </a:pPr>
            <a:r>
              <a:rPr lang="en-US" sz="2300" dirty="0">
                <a:solidFill>
                  <a:srgbClr val="002060"/>
                </a:solidFill>
              </a:rPr>
              <a:t>2μm thick aluminized Mylar window at the entrance  (0.29 g/cm</a:t>
            </a:r>
            <a:r>
              <a:rPr lang="en-US" sz="2300" baseline="30000" dirty="0">
                <a:solidFill>
                  <a:srgbClr val="002060"/>
                </a:solidFill>
              </a:rPr>
              <a:t>2</a:t>
            </a:r>
            <a:r>
              <a:rPr lang="en-US" sz="2300" dirty="0">
                <a:solidFill>
                  <a:srgbClr val="002060"/>
                </a:solidFill>
              </a:rPr>
              <a:t>)</a:t>
            </a:r>
          </a:p>
          <a:p>
            <a:pPr marL="133208" indent="-133208">
              <a:buFont typeface="Arial"/>
              <a:buChar char="•"/>
            </a:pPr>
            <a:r>
              <a:rPr lang="en-US" sz="2300" dirty="0">
                <a:solidFill>
                  <a:srgbClr val="002060"/>
                </a:solidFill>
              </a:rPr>
              <a:t>Read-out by photo-diodes (300μm)</a:t>
            </a:r>
            <a:endParaRPr lang="en-US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57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mmanuel-files\farcos_cluster_vistas_con_str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4813"/>
            <a:ext cx="9935431" cy="665674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1089" r="8317"/>
          <a:stretch>
            <a:fillRect/>
          </a:stretch>
        </p:blipFill>
        <p:spPr bwMode="auto">
          <a:xfrm>
            <a:off x="8755451" y="5184034"/>
            <a:ext cx="3944111" cy="3481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62540" y="196280"/>
            <a:ext cx="11704320" cy="1223955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1300460">
              <a:defRPr/>
            </a:pPr>
            <a:r>
              <a:rPr lang="it-IT" sz="63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Single cluster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2115" y="8358787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FFCC00"/>
                </a:solidFill>
                <a:latin typeface="+mn-lt"/>
              </a:rPr>
              <a:t>4 CsI(Tl) crystals (3rd stage)  </a:t>
            </a:r>
            <a:endParaRPr lang="it-IT" sz="2300" b="1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010756" y="4262332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FF0000"/>
                </a:solidFill>
                <a:latin typeface="+mn-lt"/>
              </a:rPr>
              <a:t>DSSSD 1500 </a:t>
            </a:r>
            <a:r>
              <a:rPr lang="el-GR" sz="2300" b="1" dirty="0">
                <a:solidFill>
                  <a:srgbClr val="FF0000"/>
                </a:solidFill>
              </a:rPr>
              <a:t>μ</a:t>
            </a:r>
            <a:r>
              <a:rPr lang="it-IT" sz="2300" b="1" dirty="0">
                <a:solidFill>
                  <a:srgbClr val="FF0000"/>
                </a:solidFill>
              </a:rPr>
              <a:t>m</a:t>
            </a:r>
            <a:r>
              <a:rPr lang="it-IT" sz="2300" b="1" dirty="0">
                <a:solidFill>
                  <a:srgbClr val="FF0000"/>
                </a:solidFill>
                <a:latin typeface="+mn-lt"/>
              </a:rPr>
              <a:t> (2nd stage)  </a:t>
            </a:r>
            <a:endParaRPr lang="it-IT" sz="23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10756" y="2521338"/>
            <a:ext cx="399404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0070C0"/>
                </a:solidFill>
                <a:latin typeface="+mn-lt"/>
              </a:rPr>
              <a:t>DSSSD 300 </a:t>
            </a:r>
            <a:r>
              <a:rPr lang="el-GR" sz="2300" b="1" dirty="0">
                <a:solidFill>
                  <a:srgbClr val="0070C0"/>
                </a:solidFill>
                <a:latin typeface="+mn-lt"/>
              </a:rPr>
              <a:t>μ</a:t>
            </a:r>
            <a:r>
              <a:rPr lang="it-IT" sz="2300" b="1" dirty="0">
                <a:solidFill>
                  <a:srgbClr val="0070C0"/>
                </a:solidFill>
                <a:latin typeface="+mn-lt"/>
              </a:rPr>
              <a:t>m (1st stage)  </a:t>
            </a:r>
            <a:endParaRPr lang="it-IT" sz="23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0" name="Straight Arrow Connector 13"/>
          <p:cNvCxnSpPr>
            <a:stCxn id="8" idx="2"/>
          </p:cNvCxnSpPr>
          <p:nvPr/>
        </p:nvCxnSpPr>
        <p:spPr>
          <a:xfrm flipH="1">
            <a:off x="8448216" y="4743831"/>
            <a:ext cx="2559562" cy="44020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/>
          <p:cNvCxnSpPr>
            <a:stCxn id="9" idx="2"/>
          </p:cNvCxnSpPr>
          <p:nvPr/>
        </p:nvCxnSpPr>
        <p:spPr>
          <a:xfrm flipH="1">
            <a:off x="8448216" y="3002837"/>
            <a:ext cx="2559562" cy="187396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1"/>
          <p:cNvCxnSpPr>
            <a:stCxn id="7" idx="0"/>
          </p:cNvCxnSpPr>
          <p:nvPr/>
        </p:nvCxnSpPr>
        <p:spPr>
          <a:xfrm flipH="1" flipV="1">
            <a:off x="3122824" y="7027439"/>
            <a:ext cx="2816313" cy="133134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1"/>
          <p:cNvCxnSpPr>
            <a:stCxn id="24" idx="0"/>
          </p:cNvCxnSpPr>
          <p:nvPr/>
        </p:nvCxnSpPr>
        <p:spPr>
          <a:xfrm flipV="1">
            <a:off x="1151767" y="6412971"/>
            <a:ext cx="537298" cy="194581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0" y="8358787"/>
            <a:ext cx="2303534" cy="4814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2300" b="1" dirty="0">
                <a:solidFill>
                  <a:srgbClr val="7030A0"/>
                </a:solidFill>
                <a:latin typeface="+mn-lt"/>
              </a:rPr>
              <a:t>photodiodes</a:t>
            </a:r>
            <a:endParaRPr lang="it-IT" sz="23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128" y="9062451"/>
            <a:ext cx="12339849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Mounting allows for addition of other detectors and neutron “transparency</a:t>
            </a:r>
            <a:r>
              <a:rPr lang="en-US" sz="2800" b="1" dirty="0" smtClean="0">
                <a:solidFill>
                  <a:srgbClr val="FF0000"/>
                </a:solidFill>
              </a:rPr>
              <a:t>”…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3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720" y="340296"/>
            <a:ext cx="12293600" cy="156001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First prototype modules built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 descr="00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7" y="2316515"/>
            <a:ext cx="5683109" cy="4262332"/>
          </a:xfrm>
          <a:prstGeom prst="rect">
            <a:avLst/>
          </a:prstGeom>
        </p:spPr>
      </p:pic>
      <p:pic>
        <p:nvPicPr>
          <p:cNvPr id="5" name="Picture 4" descr="00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89" y="4096455"/>
            <a:ext cx="6092754" cy="4569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810" y="2316516"/>
            <a:ext cx="6234293" cy="160864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4 clusters expected </a:t>
            </a:r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ready </a:t>
            </a:r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by </a:t>
            </a:r>
            <a:r>
              <a:rPr lang="en-US" sz="3200" dirty="0" smtClean="0">
                <a:solidFill>
                  <a:srgbClr val="000090"/>
                </a:solidFill>
                <a:latin typeface="+mj-lt"/>
              </a:rPr>
              <a:t>Jan/Feb 2013 </a:t>
            </a:r>
            <a:r>
              <a:rPr lang="en-US" sz="3200" dirty="0" smtClean="0">
                <a:solidFill>
                  <a:srgbClr val="000090"/>
                </a:solidFill>
                <a:latin typeface="+mj-lt"/>
                <a:sym typeface="Wingdings"/>
              </a:rPr>
              <a:t> Experiments in Spring 2013 at LNS approved</a:t>
            </a:r>
            <a:endParaRPr lang="en-US" sz="32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115" y="8153964"/>
            <a:ext cx="347084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March-April 2012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3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Documents and Settings\Infn\Documenti\FARCOS_proposal_PAC_2011\farcos_demostrator_45deg_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5451" y="1603023"/>
            <a:ext cx="10189350" cy="815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Documents and Settings\Infn\Documenti\FARCOS_proposal_PAC_2011\farcos_demostrator-10clusters-500mm-radius.jpg"/>
          <p:cNvPicPr>
            <a:picLocks noChangeAspect="1" noChangeArrowheads="1"/>
          </p:cNvPicPr>
          <p:nvPr/>
        </p:nvPicPr>
        <p:blipFill>
          <a:blip r:embed="rId3" cstate="print"/>
          <a:srcRect l="12520"/>
          <a:stretch>
            <a:fillRect/>
          </a:stretch>
        </p:blipFill>
        <p:spPr bwMode="auto">
          <a:xfrm>
            <a:off x="1" y="1291450"/>
            <a:ext cx="6382738" cy="58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562540" y="124272"/>
            <a:ext cx="11704320" cy="1217735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Geometric flexibility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3122825" y="4671977"/>
            <a:ext cx="2253050" cy="19458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56584" y="6822616"/>
            <a:ext cx="8448216" cy="1228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556584" y="5900914"/>
            <a:ext cx="4915746" cy="20482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1127250">
            <a:off x="5414595" y="7832474"/>
            <a:ext cx="1331348" cy="6565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it-IT" sz="3400" b="1" dirty="0">
                <a:solidFill>
                  <a:srgbClr val="7030A0"/>
                </a:solidFill>
                <a:latin typeface="+mn-lt"/>
              </a:rPr>
              <a:t>beam</a:t>
            </a:r>
            <a:endParaRPr lang="it-IT" sz="3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2266867">
            <a:off x="4413336" y="5625444"/>
            <a:ext cx="1331348" cy="6565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it-IT" sz="3400" b="1" dirty="0">
                <a:solidFill>
                  <a:srgbClr val="7030A0"/>
                </a:solidFill>
                <a:latin typeface="+mn-lt"/>
              </a:rPr>
              <a:t>beam</a:t>
            </a:r>
            <a:endParaRPr lang="it-IT" sz="3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83" y="1204392"/>
            <a:ext cx="6163885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+mj-lt"/>
              </a:rPr>
              <a:t>Cross geometry centered on the beam axis (10 clusters)</a:t>
            </a:r>
            <a:endParaRPr lang="it-IT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4027" y="1852464"/>
            <a:ext cx="5663029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+mj-lt"/>
              </a:rPr>
              <a:t>Wall geometry placed at 45° from beam axis (9 clusters)</a:t>
            </a:r>
            <a:endParaRPr lang="it-IT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Arc 19"/>
          <p:cNvSpPr/>
          <p:nvPr/>
        </p:nvSpPr>
        <p:spPr>
          <a:xfrm>
            <a:off x="3942116" y="7705372"/>
            <a:ext cx="2765107" cy="2048228"/>
          </a:xfrm>
          <a:prstGeom prst="arc">
            <a:avLst>
              <a:gd name="adj1" fmla="val 15837075"/>
              <a:gd name="adj2" fmla="val 1819199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5683109" y="7334673"/>
            <a:ext cx="819291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+mn-lt"/>
              </a:rPr>
              <a:t>45°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117160"/>
            <a:ext cx="3789221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  <a:latin typeface="+mj-lt"/>
              </a:rPr>
              <a:t>Transportability</a:t>
            </a:r>
          </a:p>
          <a:p>
            <a:r>
              <a:rPr lang="en-US" sz="3200" dirty="0">
                <a:solidFill>
                  <a:srgbClr val="000090"/>
                </a:solidFill>
                <a:latin typeface="+mj-lt"/>
              </a:rPr>
              <a:t>Modularity</a:t>
            </a:r>
            <a:endParaRPr lang="en-US" sz="32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3973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Palatino"/>
        <a:ea typeface="ヒラギノ明朝 ProN W3"/>
        <a:cs typeface="ヒラギノ明朝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lank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- Top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Top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Vertic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Center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Horizont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Subtitle -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-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Subtitle - Photo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- Photo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Pages>0</Pages>
  <Words>1206</Words>
  <Characters>0</Characters>
  <Application>Microsoft Macintosh PowerPoint</Application>
  <PresentationFormat>Custom</PresentationFormat>
  <Lines>0</Lines>
  <Paragraphs>208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Gill Sans Light</vt:lpstr>
      <vt:lpstr>ヒラギノ角ゴ ProN W3</vt:lpstr>
      <vt:lpstr>Palatino</vt:lpstr>
      <vt:lpstr>ヒラギノ明朝 ProN W3</vt:lpstr>
      <vt:lpstr>Gill Sans</vt:lpstr>
      <vt:lpstr>Title - Top</vt:lpstr>
      <vt:lpstr>Title &amp; Subtitle</vt:lpstr>
      <vt:lpstr>Photo - Vertical</vt:lpstr>
      <vt:lpstr>Photo - Vertical - Dark</vt:lpstr>
      <vt:lpstr>Title - Center</vt:lpstr>
      <vt:lpstr>Photo - Horizontal</vt:lpstr>
      <vt:lpstr>Photo - Horizontal - Dark</vt:lpstr>
      <vt:lpstr>Title &amp; Subtitle - Photo</vt:lpstr>
      <vt:lpstr>Title &amp; Subtitle - Photo - Dark</vt:lpstr>
      <vt:lpstr>Title &amp; Bullets - Right</vt:lpstr>
      <vt:lpstr>Title &amp; Bullets - 2 Column</vt:lpstr>
      <vt:lpstr>Title &amp; Bullets - Left</vt:lpstr>
      <vt:lpstr>Title, Bullets &amp; Photo</vt:lpstr>
      <vt:lpstr>Bullets</vt:lpstr>
      <vt:lpstr>Blank</vt:lpstr>
      <vt:lpstr>Blank - Dark</vt:lpstr>
      <vt:lpstr>Title &amp; Bullets</vt:lpstr>
      <vt:lpstr>Title - Top - Dark</vt:lpstr>
      <vt:lpstr>MathType 6.0 Equation</vt:lpstr>
      <vt:lpstr>Equation</vt:lpstr>
      <vt:lpstr>FARCOS Femtoscope Array for Correlations &amp; Spectroscopy</vt:lpstr>
      <vt:lpstr>Physics topics</vt:lpstr>
      <vt:lpstr>Relevance of angular resolution</vt:lpstr>
      <vt:lpstr>Multi-particle decay spectroscopy</vt:lpstr>
      <vt:lpstr>PowerPoint Presentation</vt:lpstr>
      <vt:lpstr>PowerPoint Presentation</vt:lpstr>
      <vt:lpstr>PowerPoint Presentation</vt:lpstr>
      <vt:lpstr>First prototype modules built</vt:lpstr>
      <vt:lpstr>Geometric flexibility</vt:lpstr>
      <vt:lpstr>Planned geometries</vt:lpstr>
      <vt:lpstr>Experiments with exotic beams</vt:lpstr>
      <vt:lpstr>Beam production</vt:lpstr>
      <vt:lpstr>Direct reactions with exotic beams</vt:lpstr>
      <vt:lpstr>Required identification performances (Chimera-like)</vt:lpstr>
      <vt:lpstr>Compact preamplifiers – Phase 1</vt:lpstr>
      <vt:lpstr>Si-strips α-source tests</vt:lpstr>
      <vt:lpstr>CsI(Tl) uniformity tests with α-source</vt:lpstr>
      <vt:lpstr>First test beams – July2012 @ LNS</vt:lpstr>
      <vt:lpstr>Mounting of prototype telescopes</vt:lpstr>
      <vt:lpstr>Silicon strips @ Labec (INFN-FI)</vt:lpstr>
      <vt:lpstr>n-proton injection and resolution</vt:lpstr>
      <vt:lpstr>Interstrip energy sharing</vt:lpstr>
      <vt:lpstr>Experiments in 2013 @ LNS</vt:lpstr>
      <vt:lpstr>Electronics hopes for phase 2</vt:lpstr>
      <vt:lpstr>Neutron detection</vt:lpstr>
      <vt:lpstr>Status and… coming up…!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CsI(Tl) light response uniformity</dc:title>
  <dc:subject/>
  <dc:creator/>
  <cp:keywords/>
  <dc:description/>
  <cp:lastModifiedBy>ANSiP-2011 School &amp; Workshop</cp:lastModifiedBy>
  <cp:revision>32</cp:revision>
  <dcterms:modified xsi:type="dcterms:W3CDTF">2012-10-31T09:34:32Z</dcterms:modified>
</cp:coreProperties>
</file>