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43"/>
  </p:notesMasterIdLst>
  <p:handoutMasterIdLst>
    <p:handoutMasterId r:id="rId44"/>
  </p:handoutMasterIdLst>
  <p:sldIdLst>
    <p:sldId id="491" r:id="rId2"/>
    <p:sldId id="495" r:id="rId3"/>
    <p:sldId id="496" r:id="rId4"/>
    <p:sldId id="497" r:id="rId5"/>
    <p:sldId id="519" r:id="rId6"/>
    <p:sldId id="498" r:id="rId7"/>
    <p:sldId id="499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01" r:id="rId26"/>
    <p:sldId id="476" r:id="rId27"/>
    <p:sldId id="477" r:id="rId28"/>
    <p:sldId id="478" r:id="rId29"/>
    <p:sldId id="479" r:id="rId30"/>
    <p:sldId id="481" r:id="rId31"/>
    <p:sldId id="493" r:id="rId32"/>
    <p:sldId id="473" r:id="rId33"/>
    <p:sldId id="466" r:id="rId34"/>
    <p:sldId id="467" r:id="rId35"/>
    <p:sldId id="436" r:id="rId36"/>
    <p:sldId id="482" r:id="rId37"/>
    <p:sldId id="484" r:id="rId38"/>
    <p:sldId id="439" r:id="rId39"/>
    <p:sldId id="494" r:id="rId40"/>
    <p:sldId id="492" r:id="rId41"/>
    <p:sldId id="500" r:id="rId42"/>
  </p:sldIdLst>
  <p:sldSz cx="9144000" cy="6858000" type="screen4x3"/>
  <p:notesSz cx="9867900" cy="6692900"/>
  <p:defaultTextStyle>
    <a:defPPr>
      <a:defRPr lang="it-IT"/>
    </a:defPPr>
    <a:lvl1pPr algn="ctr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33"/>
    <a:srgbClr val="CC0099"/>
    <a:srgbClr val="FF9933"/>
    <a:srgbClr val="ECF7A7"/>
    <a:srgbClr val="33CC33"/>
    <a:srgbClr val="99FF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8695" autoAdjust="0"/>
  </p:normalViewPr>
  <p:slideViewPr>
    <p:cSldViewPr>
      <p:cViewPr>
        <p:scale>
          <a:sx n="75" d="100"/>
          <a:sy n="75" d="100"/>
        </p:scale>
        <p:origin x="-91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l" defTabSz="896938"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751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r" defTabSz="896938"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56350"/>
            <a:ext cx="42751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l" defTabSz="896938"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356350"/>
            <a:ext cx="42751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 defTabSz="896938"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fld id="{F1FDBEBF-DDEE-4222-A237-F8E854DB1250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l" defTabSz="896938"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751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r" defTabSz="896938"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0725" y="501650"/>
            <a:ext cx="3346450" cy="2509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79763"/>
            <a:ext cx="789305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56350"/>
            <a:ext cx="42751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l" defTabSz="896938"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356350"/>
            <a:ext cx="42751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 defTabSz="896938">
              <a:lnSpc>
                <a:spcPct val="100000"/>
              </a:lnSpc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fld id="{541B95EB-E529-40E6-AD4A-0225FFA7CB00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5815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03CE1D-9079-4DF9-BFC5-FEAC4F5DC6B7}" type="datetimeFigureOut">
              <a:rPr lang="it-IT" smtClean="0"/>
              <a:pPr/>
              <a:t>27/07/2012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F7D1FC-5F8F-446B-B0C8-B01E678A9D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9791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Lines@180/ROS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188" y="260549"/>
            <a:ext cx="7772400" cy="3096443"/>
          </a:xfrm>
        </p:spPr>
        <p:txBody>
          <a:bodyPr/>
          <a:lstStyle/>
          <a:p>
            <a:r>
              <a:rPr lang="it-IT" sz="2800" dirty="0" smtClean="0"/>
              <a:t>Bologna </a:t>
            </a:r>
            <a:r>
              <a:rPr lang="it-IT" sz="2800" dirty="0" smtClean="0"/>
              <a:t>meeting 17/7/2012</a:t>
            </a:r>
            <a:br>
              <a:rPr lang="it-IT" sz="28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Front</a:t>
            </a:r>
            <a:r>
              <a:rPr lang="it-IT" dirty="0" smtClean="0"/>
              <a:t> End chip and DAQ </a:t>
            </a:r>
            <a:r>
              <a:rPr lang="it-IT" dirty="0" err="1" smtClean="0"/>
              <a:t>Chain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2636912"/>
            <a:ext cx="7056065" cy="1752600"/>
          </a:xfrm>
        </p:spPr>
        <p:txBody>
          <a:bodyPr/>
          <a:lstStyle/>
          <a:p>
            <a:r>
              <a:rPr lang="it-IT" dirty="0" err="1" smtClean="0"/>
              <a:t>Attendee</a:t>
            </a:r>
            <a:r>
              <a:rPr lang="it-IT" dirty="0" smtClean="0"/>
              <a:t>:</a:t>
            </a:r>
          </a:p>
          <a:p>
            <a:r>
              <a:rPr lang="it-IT" sz="2800" dirty="0" smtClean="0"/>
              <a:t>Roberto </a:t>
            </a:r>
            <a:r>
              <a:rPr lang="it-IT" sz="2800" dirty="0" err="1" smtClean="0"/>
              <a:t>Beccherle</a:t>
            </a:r>
            <a:r>
              <a:rPr lang="it-IT" sz="2800" dirty="0" smtClean="0"/>
              <a:t>, </a:t>
            </a:r>
            <a:r>
              <a:rPr lang="it-IT" sz="2800" dirty="0" smtClean="0"/>
              <a:t>Mauro Citterio, Filippo Giorgi, Mauro Villa</a:t>
            </a:r>
            <a:endParaRPr lang="it-IT" sz="2800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683568" y="4437112"/>
            <a:ext cx="777686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kern="0" dirty="0" err="1" smtClean="0">
                <a:latin typeface="+mn-lt"/>
              </a:rPr>
              <a:t>Goals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dirty="0" err="1" smtClean="0">
                <a:latin typeface="+mn-lt"/>
              </a:rPr>
              <a:t>To</a:t>
            </a:r>
            <a:r>
              <a:rPr lang="it-IT" sz="2800" kern="0" dirty="0" smtClean="0">
                <a:latin typeface="+mn-lt"/>
              </a:rPr>
              <a:t> </a:t>
            </a:r>
            <a:r>
              <a:rPr lang="it-IT" sz="2800" kern="0" dirty="0" err="1" smtClean="0">
                <a:latin typeface="+mn-lt"/>
              </a:rPr>
              <a:t>define</a:t>
            </a:r>
            <a:r>
              <a:rPr lang="it-IT" sz="2800" kern="0" dirty="0" smtClean="0">
                <a:latin typeface="+mn-lt"/>
              </a:rPr>
              <a:t> the DAQ </a:t>
            </a:r>
            <a:r>
              <a:rPr lang="it-IT" sz="2800" kern="0" dirty="0" err="1" smtClean="0">
                <a:latin typeface="+mn-lt"/>
              </a:rPr>
              <a:t>chain</a:t>
            </a:r>
            <a:r>
              <a:rPr lang="it-IT" sz="2800" kern="0" dirty="0" smtClean="0">
                <a:latin typeface="+mn-lt"/>
              </a:rPr>
              <a:t> </a:t>
            </a:r>
            <a:r>
              <a:rPr lang="it-IT" sz="2800" kern="0" dirty="0" err="1" smtClean="0">
                <a:latin typeface="+mn-lt"/>
              </a:rPr>
              <a:t>from</a:t>
            </a:r>
            <a:r>
              <a:rPr lang="it-IT" sz="2800" kern="0" dirty="0" smtClean="0">
                <a:latin typeface="+mn-lt"/>
              </a:rPr>
              <a:t> INSIDE the FE </a:t>
            </a:r>
            <a:r>
              <a:rPr lang="it-IT" sz="2800" kern="0" dirty="0" err="1" smtClean="0">
                <a:latin typeface="+mn-lt"/>
              </a:rPr>
              <a:t>chips</a:t>
            </a:r>
            <a:r>
              <a:rPr lang="it-IT" sz="2800" kern="0" dirty="0" smtClean="0">
                <a:latin typeface="+mn-lt"/>
              </a:rPr>
              <a:t> </a:t>
            </a:r>
            <a:r>
              <a:rPr lang="it-IT" sz="2800" kern="0" dirty="0" err="1" smtClean="0">
                <a:latin typeface="+mn-lt"/>
              </a:rPr>
              <a:t>to</a:t>
            </a:r>
            <a:r>
              <a:rPr lang="it-IT" sz="2800" kern="0" dirty="0" smtClean="0">
                <a:latin typeface="+mn-lt"/>
              </a:rPr>
              <a:t> FEB; </a:t>
            </a:r>
            <a:r>
              <a:rPr lang="it-IT" sz="2800" kern="0" dirty="0" err="1" smtClean="0">
                <a:latin typeface="+mn-lt"/>
              </a:rPr>
              <a:t>discussions</a:t>
            </a:r>
            <a:r>
              <a:rPr lang="it-IT" sz="2800" kern="0" dirty="0" smtClean="0">
                <a:latin typeface="+mn-lt"/>
              </a:rPr>
              <a:t> on </a:t>
            </a:r>
            <a:r>
              <a:rPr lang="it-IT" sz="2800" kern="0" dirty="0" err="1" smtClean="0">
                <a:latin typeface="+mn-lt"/>
              </a:rPr>
              <a:t>options</a:t>
            </a:r>
            <a:r>
              <a:rPr lang="it-IT" sz="2800" kern="0" dirty="0" smtClean="0">
                <a:latin typeface="+mn-lt"/>
              </a:rPr>
              <a:t> and </a:t>
            </a:r>
            <a:r>
              <a:rPr lang="it-IT" sz="2800" kern="0" dirty="0" err="1" smtClean="0">
                <a:latin typeface="+mn-lt"/>
              </a:rPr>
              <a:t>next</a:t>
            </a:r>
            <a:r>
              <a:rPr lang="it-IT" sz="2800" kern="0" dirty="0" smtClean="0">
                <a:latin typeface="+mn-lt"/>
              </a:rPr>
              <a:t> </a:t>
            </a:r>
            <a:r>
              <a:rPr lang="it-IT" sz="2800" kern="0" dirty="0" err="1" smtClean="0">
                <a:latin typeface="+mn-lt"/>
              </a:rPr>
              <a:t>steps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Chip Overview</a:t>
            </a:r>
            <a:endParaRPr lang="it-IT" sz="36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179512" y="980728"/>
            <a:ext cx="5760640" cy="5328592"/>
          </a:xfrm>
          <a:prstGeom prst="roundRect">
            <a:avLst>
              <a:gd name="adj" fmla="val 9305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827584" y="4221088"/>
            <a:ext cx="4968552" cy="15121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latin typeface="Consolas" pitchFamily="49" charset="0"/>
              </a:rPr>
              <a:t> </a:t>
            </a:r>
          </a:p>
        </p:txBody>
      </p:sp>
      <p:sp>
        <p:nvSpPr>
          <p:cNvPr id="212" name="Cilindro 211"/>
          <p:cNvSpPr/>
          <p:nvPr/>
        </p:nvSpPr>
        <p:spPr>
          <a:xfrm>
            <a:off x="1254286" y="3573016"/>
            <a:ext cx="360040" cy="576064"/>
          </a:xfrm>
          <a:prstGeom prst="can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3" name="Cilindro 212"/>
          <p:cNvSpPr/>
          <p:nvPr/>
        </p:nvSpPr>
        <p:spPr>
          <a:xfrm>
            <a:off x="2162554" y="3356992"/>
            <a:ext cx="360040" cy="792088"/>
          </a:xfrm>
          <a:prstGeom prst="can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4" name="Cilindro 213"/>
          <p:cNvSpPr/>
          <p:nvPr/>
        </p:nvSpPr>
        <p:spPr>
          <a:xfrm>
            <a:off x="3070822" y="3717032"/>
            <a:ext cx="360040" cy="432048"/>
          </a:xfrm>
          <a:prstGeom prst="can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5" name="Cilindro 214"/>
          <p:cNvSpPr/>
          <p:nvPr/>
        </p:nvSpPr>
        <p:spPr>
          <a:xfrm>
            <a:off x="3524956" y="3429000"/>
            <a:ext cx="360040" cy="720080"/>
          </a:xfrm>
          <a:prstGeom prst="can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6" name="Cilindro 215"/>
          <p:cNvSpPr/>
          <p:nvPr/>
        </p:nvSpPr>
        <p:spPr>
          <a:xfrm>
            <a:off x="3979090" y="3573016"/>
            <a:ext cx="360040" cy="576064"/>
          </a:xfrm>
          <a:prstGeom prst="can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7" name="Cilindro 216"/>
          <p:cNvSpPr/>
          <p:nvPr/>
        </p:nvSpPr>
        <p:spPr>
          <a:xfrm>
            <a:off x="4433224" y="3933056"/>
            <a:ext cx="360040" cy="216024"/>
          </a:xfrm>
          <a:prstGeom prst="can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8" name="Cilindro 217"/>
          <p:cNvSpPr/>
          <p:nvPr/>
        </p:nvSpPr>
        <p:spPr>
          <a:xfrm>
            <a:off x="4887356" y="3501008"/>
            <a:ext cx="360040" cy="648072"/>
          </a:xfrm>
          <a:prstGeom prst="can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324"/>
          <p:cNvGrpSpPr/>
          <p:nvPr/>
        </p:nvGrpSpPr>
        <p:grpSpPr>
          <a:xfrm>
            <a:off x="817297" y="1484784"/>
            <a:ext cx="4485070" cy="1080120"/>
            <a:chOff x="1537377" y="1844824"/>
            <a:chExt cx="4485070" cy="936104"/>
          </a:xfrm>
        </p:grpSpPr>
        <p:grpSp>
          <p:nvGrpSpPr>
            <p:cNvPr id="7" name="Gruppo 61"/>
            <p:cNvGrpSpPr/>
            <p:nvPr/>
          </p:nvGrpSpPr>
          <p:grpSpPr>
            <a:xfrm>
              <a:off x="1537377" y="1844824"/>
              <a:ext cx="396044" cy="936104"/>
              <a:chOff x="3707904" y="1844824"/>
              <a:chExt cx="1152128" cy="2160240"/>
            </a:xfrm>
          </p:grpSpPr>
          <p:sp>
            <p:nvSpPr>
              <p:cNvPr id="61" name="Rettangolo 60"/>
              <p:cNvSpPr/>
              <p:nvPr/>
            </p:nvSpPr>
            <p:spPr>
              <a:xfrm>
                <a:off x="3707904" y="1844824"/>
                <a:ext cx="1152128" cy="21602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1" name="Connettore 1 30"/>
              <p:cNvCxnSpPr/>
              <p:nvPr/>
            </p:nvCxnSpPr>
            <p:spPr>
              <a:xfrm>
                <a:off x="4067944" y="1916832"/>
                <a:ext cx="0" cy="1080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>
                <a:off x="4067944" y="2708920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>
                <a:off x="4427984" y="2060848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ttangolo 28"/>
              <p:cNvSpPr/>
              <p:nvPr/>
            </p:nvSpPr>
            <p:spPr>
              <a:xfrm>
                <a:off x="4387692" y="2204864"/>
                <a:ext cx="72008" cy="28803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Triangolo isoscele 27"/>
              <p:cNvSpPr/>
              <p:nvPr/>
            </p:nvSpPr>
            <p:spPr>
              <a:xfrm rot="10800000">
                <a:off x="3851920" y="2132856"/>
                <a:ext cx="432048" cy="432048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7" name="Connettore 1 46"/>
              <p:cNvCxnSpPr/>
              <p:nvPr/>
            </p:nvCxnSpPr>
            <p:spPr>
              <a:xfrm>
                <a:off x="4067944" y="2060848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riangolo isoscele 48"/>
              <p:cNvSpPr/>
              <p:nvPr/>
            </p:nvSpPr>
            <p:spPr>
              <a:xfrm rot="10800000">
                <a:off x="3923928" y="2996952"/>
                <a:ext cx="720080" cy="648072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2" name="Connettore 1 51"/>
              <p:cNvCxnSpPr/>
              <p:nvPr/>
            </p:nvCxnSpPr>
            <p:spPr>
              <a:xfrm flipV="1">
                <a:off x="4499992" y="285293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4499992" y="285293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V="1">
                <a:off x="4716016" y="270892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1 57"/>
              <p:cNvCxnSpPr/>
              <p:nvPr/>
            </p:nvCxnSpPr>
            <p:spPr>
              <a:xfrm>
                <a:off x="4644008" y="2708920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 flipV="1">
                <a:off x="4283968" y="3645024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o 62"/>
            <p:cNvGrpSpPr/>
            <p:nvPr/>
          </p:nvGrpSpPr>
          <p:grpSpPr>
            <a:xfrm>
              <a:off x="1991713" y="1844824"/>
              <a:ext cx="396044" cy="936104"/>
              <a:chOff x="3707904" y="1844824"/>
              <a:chExt cx="1152128" cy="2160240"/>
            </a:xfrm>
          </p:grpSpPr>
          <p:sp>
            <p:nvSpPr>
              <p:cNvPr id="64" name="Rettangolo 63"/>
              <p:cNvSpPr/>
              <p:nvPr/>
            </p:nvSpPr>
            <p:spPr>
              <a:xfrm>
                <a:off x="3707904" y="1844824"/>
                <a:ext cx="1152128" cy="21602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5" name="Connettore 1 64"/>
              <p:cNvCxnSpPr/>
              <p:nvPr/>
            </p:nvCxnSpPr>
            <p:spPr>
              <a:xfrm>
                <a:off x="4067944" y="1916832"/>
                <a:ext cx="0" cy="1080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1 65"/>
              <p:cNvCxnSpPr/>
              <p:nvPr/>
            </p:nvCxnSpPr>
            <p:spPr>
              <a:xfrm>
                <a:off x="4067944" y="2708920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>
              <a:xfrm>
                <a:off x="4427984" y="2060848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ttangolo 67"/>
              <p:cNvSpPr/>
              <p:nvPr/>
            </p:nvSpPr>
            <p:spPr>
              <a:xfrm>
                <a:off x="4387692" y="2204864"/>
                <a:ext cx="72008" cy="28803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Triangolo isoscele 68"/>
              <p:cNvSpPr/>
              <p:nvPr/>
            </p:nvSpPr>
            <p:spPr>
              <a:xfrm rot="10800000">
                <a:off x="3851920" y="2132856"/>
                <a:ext cx="432048" cy="432048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0" name="Connettore 1 69"/>
              <p:cNvCxnSpPr/>
              <p:nvPr/>
            </p:nvCxnSpPr>
            <p:spPr>
              <a:xfrm>
                <a:off x="4067944" y="2060848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riangolo isoscele 70"/>
              <p:cNvSpPr/>
              <p:nvPr/>
            </p:nvSpPr>
            <p:spPr>
              <a:xfrm rot="10800000">
                <a:off x="3923928" y="2996952"/>
                <a:ext cx="720080" cy="648072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2" name="Connettore 1 71"/>
              <p:cNvCxnSpPr/>
              <p:nvPr/>
            </p:nvCxnSpPr>
            <p:spPr>
              <a:xfrm flipV="1">
                <a:off x="4499992" y="285293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1 72"/>
              <p:cNvCxnSpPr/>
              <p:nvPr/>
            </p:nvCxnSpPr>
            <p:spPr>
              <a:xfrm>
                <a:off x="4499992" y="285293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ttore 1 73"/>
              <p:cNvCxnSpPr/>
              <p:nvPr/>
            </p:nvCxnSpPr>
            <p:spPr>
              <a:xfrm flipV="1">
                <a:off x="4716016" y="270892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1 74"/>
              <p:cNvCxnSpPr/>
              <p:nvPr/>
            </p:nvCxnSpPr>
            <p:spPr>
              <a:xfrm>
                <a:off x="4644008" y="2708920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ttore 1 75"/>
              <p:cNvCxnSpPr/>
              <p:nvPr/>
            </p:nvCxnSpPr>
            <p:spPr>
              <a:xfrm flipV="1">
                <a:off x="4283968" y="3645024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o 76"/>
            <p:cNvGrpSpPr/>
            <p:nvPr/>
          </p:nvGrpSpPr>
          <p:grpSpPr>
            <a:xfrm>
              <a:off x="2446049" y="1844824"/>
              <a:ext cx="396044" cy="936104"/>
              <a:chOff x="3707904" y="1844824"/>
              <a:chExt cx="1152128" cy="2160240"/>
            </a:xfrm>
          </p:grpSpPr>
          <p:sp>
            <p:nvSpPr>
              <p:cNvPr id="78" name="Rettangolo 77"/>
              <p:cNvSpPr/>
              <p:nvPr/>
            </p:nvSpPr>
            <p:spPr>
              <a:xfrm>
                <a:off x="3707904" y="1844824"/>
                <a:ext cx="1152128" cy="21602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9" name="Connettore 1 78"/>
              <p:cNvCxnSpPr/>
              <p:nvPr/>
            </p:nvCxnSpPr>
            <p:spPr>
              <a:xfrm>
                <a:off x="4067944" y="1916832"/>
                <a:ext cx="0" cy="1080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ttore 1 79"/>
              <p:cNvCxnSpPr/>
              <p:nvPr/>
            </p:nvCxnSpPr>
            <p:spPr>
              <a:xfrm>
                <a:off x="4067944" y="2708920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ttore 1 80"/>
              <p:cNvCxnSpPr/>
              <p:nvPr/>
            </p:nvCxnSpPr>
            <p:spPr>
              <a:xfrm>
                <a:off x="4427984" y="2060848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ttangolo 81"/>
              <p:cNvSpPr/>
              <p:nvPr/>
            </p:nvSpPr>
            <p:spPr>
              <a:xfrm>
                <a:off x="4387692" y="2204864"/>
                <a:ext cx="72008" cy="28803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Triangolo isoscele 82"/>
              <p:cNvSpPr/>
              <p:nvPr/>
            </p:nvSpPr>
            <p:spPr>
              <a:xfrm rot="10800000">
                <a:off x="3851920" y="2132856"/>
                <a:ext cx="432048" cy="432048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4" name="Connettore 1 83"/>
              <p:cNvCxnSpPr/>
              <p:nvPr/>
            </p:nvCxnSpPr>
            <p:spPr>
              <a:xfrm>
                <a:off x="4067944" y="2060848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riangolo isoscele 84"/>
              <p:cNvSpPr/>
              <p:nvPr/>
            </p:nvSpPr>
            <p:spPr>
              <a:xfrm rot="10800000">
                <a:off x="3923928" y="2996952"/>
                <a:ext cx="720080" cy="648072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6" name="Connettore 1 85"/>
              <p:cNvCxnSpPr/>
              <p:nvPr/>
            </p:nvCxnSpPr>
            <p:spPr>
              <a:xfrm flipV="1">
                <a:off x="4499992" y="285293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ttore 1 86"/>
              <p:cNvCxnSpPr/>
              <p:nvPr/>
            </p:nvCxnSpPr>
            <p:spPr>
              <a:xfrm>
                <a:off x="4499992" y="285293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1 87"/>
              <p:cNvCxnSpPr/>
              <p:nvPr/>
            </p:nvCxnSpPr>
            <p:spPr>
              <a:xfrm flipV="1">
                <a:off x="4716016" y="270892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ttore 1 88"/>
              <p:cNvCxnSpPr/>
              <p:nvPr/>
            </p:nvCxnSpPr>
            <p:spPr>
              <a:xfrm>
                <a:off x="4644008" y="2708920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89"/>
              <p:cNvCxnSpPr/>
              <p:nvPr/>
            </p:nvCxnSpPr>
            <p:spPr>
              <a:xfrm flipV="1">
                <a:off x="4283968" y="3645024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o 90"/>
            <p:cNvGrpSpPr/>
            <p:nvPr/>
          </p:nvGrpSpPr>
          <p:grpSpPr>
            <a:xfrm>
              <a:off x="2900385" y="1844824"/>
              <a:ext cx="396044" cy="936104"/>
              <a:chOff x="3707904" y="1844824"/>
              <a:chExt cx="1152128" cy="2160240"/>
            </a:xfrm>
          </p:grpSpPr>
          <p:sp>
            <p:nvSpPr>
              <p:cNvPr id="92" name="Rettangolo 91"/>
              <p:cNvSpPr/>
              <p:nvPr/>
            </p:nvSpPr>
            <p:spPr>
              <a:xfrm>
                <a:off x="3707904" y="1844824"/>
                <a:ext cx="1152128" cy="21602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3" name="Connettore 1 92"/>
              <p:cNvCxnSpPr/>
              <p:nvPr/>
            </p:nvCxnSpPr>
            <p:spPr>
              <a:xfrm>
                <a:off x="4067944" y="1916832"/>
                <a:ext cx="0" cy="1080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ttore 1 93"/>
              <p:cNvCxnSpPr/>
              <p:nvPr/>
            </p:nvCxnSpPr>
            <p:spPr>
              <a:xfrm>
                <a:off x="4067944" y="2708920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ttore 1 94"/>
              <p:cNvCxnSpPr/>
              <p:nvPr/>
            </p:nvCxnSpPr>
            <p:spPr>
              <a:xfrm>
                <a:off x="4427984" y="2060848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ttangolo 95"/>
              <p:cNvSpPr/>
              <p:nvPr/>
            </p:nvSpPr>
            <p:spPr>
              <a:xfrm>
                <a:off x="4387692" y="2204864"/>
                <a:ext cx="72008" cy="28803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7" name="Triangolo isoscele 96"/>
              <p:cNvSpPr/>
              <p:nvPr/>
            </p:nvSpPr>
            <p:spPr>
              <a:xfrm rot="10800000">
                <a:off x="3851920" y="2132856"/>
                <a:ext cx="432048" cy="432048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8" name="Connettore 1 97"/>
              <p:cNvCxnSpPr/>
              <p:nvPr/>
            </p:nvCxnSpPr>
            <p:spPr>
              <a:xfrm>
                <a:off x="4067944" y="2060848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riangolo isoscele 98"/>
              <p:cNvSpPr/>
              <p:nvPr/>
            </p:nvSpPr>
            <p:spPr>
              <a:xfrm rot="10800000">
                <a:off x="3923928" y="2996952"/>
                <a:ext cx="720080" cy="648072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00" name="Connettore 1 99"/>
              <p:cNvCxnSpPr/>
              <p:nvPr/>
            </p:nvCxnSpPr>
            <p:spPr>
              <a:xfrm flipV="1">
                <a:off x="4499992" y="285293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ttore 1 100"/>
              <p:cNvCxnSpPr/>
              <p:nvPr/>
            </p:nvCxnSpPr>
            <p:spPr>
              <a:xfrm>
                <a:off x="4499992" y="285293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ttore 1 101"/>
              <p:cNvCxnSpPr/>
              <p:nvPr/>
            </p:nvCxnSpPr>
            <p:spPr>
              <a:xfrm flipV="1">
                <a:off x="4716016" y="270892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ttore 1 102"/>
              <p:cNvCxnSpPr/>
              <p:nvPr/>
            </p:nvCxnSpPr>
            <p:spPr>
              <a:xfrm>
                <a:off x="4644008" y="2708920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1 103"/>
              <p:cNvCxnSpPr/>
              <p:nvPr/>
            </p:nvCxnSpPr>
            <p:spPr>
              <a:xfrm flipV="1">
                <a:off x="4283968" y="3645024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o 104"/>
            <p:cNvGrpSpPr/>
            <p:nvPr/>
          </p:nvGrpSpPr>
          <p:grpSpPr>
            <a:xfrm>
              <a:off x="3354721" y="1844824"/>
              <a:ext cx="396044" cy="936104"/>
              <a:chOff x="3707904" y="1844824"/>
              <a:chExt cx="1152128" cy="2160240"/>
            </a:xfrm>
          </p:grpSpPr>
          <p:sp>
            <p:nvSpPr>
              <p:cNvPr id="106" name="Rettangolo 105"/>
              <p:cNvSpPr/>
              <p:nvPr/>
            </p:nvSpPr>
            <p:spPr>
              <a:xfrm>
                <a:off x="3707904" y="1844824"/>
                <a:ext cx="1152128" cy="21602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07" name="Connettore 1 106"/>
              <p:cNvCxnSpPr/>
              <p:nvPr/>
            </p:nvCxnSpPr>
            <p:spPr>
              <a:xfrm>
                <a:off x="4067944" y="1916832"/>
                <a:ext cx="0" cy="1080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ttore 1 107"/>
              <p:cNvCxnSpPr/>
              <p:nvPr/>
            </p:nvCxnSpPr>
            <p:spPr>
              <a:xfrm>
                <a:off x="4067944" y="2708920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ttore 1 108"/>
              <p:cNvCxnSpPr/>
              <p:nvPr/>
            </p:nvCxnSpPr>
            <p:spPr>
              <a:xfrm>
                <a:off x="4427984" y="2060848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ttangolo 109"/>
              <p:cNvSpPr/>
              <p:nvPr/>
            </p:nvSpPr>
            <p:spPr>
              <a:xfrm>
                <a:off x="4387692" y="2204864"/>
                <a:ext cx="72008" cy="28803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Triangolo isoscele 110"/>
              <p:cNvSpPr/>
              <p:nvPr/>
            </p:nvSpPr>
            <p:spPr>
              <a:xfrm rot="10800000">
                <a:off x="3851920" y="2132856"/>
                <a:ext cx="432048" cy="432048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12" name="Connettore 1 111"/>
              <p:cNvCxnSpPr/>
              <p:nvPr/>
            </p:nvCxnSpPr>
            <p:spPr>
              <a:xfrm>
                <a:off x="4067944" y="2060848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riangolo isoscele 112"/>
              <p:cNvSpPr/>
              <p:nvPr/>
            </p:nvSpPr>
            <p:spPr>
              <a:xfrm rot="10800000">
                <a:off x="3923928" y="2996952"/>
                <a:ext cx="720080" cy="648072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14" name="Connettore 1 113"/>
              <p:cNvCxnSpPr/>
              <p:nvPr/>
            </p:nvCxnSpPr>
            <p:spPr>
              <a:xfrm flipV="1">
                <a:off x="4499992" y="285293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/>
              <p:nvPr/>
            </p:nvCxnSpPr>
            <p:spPr>
              <a:xfrm>
                <a:off x="4499992" y="285293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/>
              <p:nvPr/>
            </p:nvCxnSpPr>
            <p:spPr>
              <a:xfrm flipV="1">
                <a:off x="4716016" y="270892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1 116"/>
              <p:cNvCxnSpPr/>
              <p:nvPr/>
            </p:nvCxnSpPr>
            <p:spPr>
              <a:xfrm>
                <a:off x="4644008" y="2708920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1 117"/>
              <p:cNvCxnSpPr/>
              <p:nvPr/>
            </p:nvCxnSpPr>
            <p:spPr>
              <a:xfrm flipV="1">
                <a:off x="4283968" y="3645024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o 118"/>
            <p:cNvGrpSpPr/>
            <p:nvPr/>
          </p:nvGrpSpPr>
          <p:grpSpPr>
            <a:xfrm>
              <a:off x="3809057" y="1844824"/>
              <a:ext cx="396044" cy="936104"/>
              <a:chOff x="3707904" y="1844824"/>
              <a:chExt cx="1152128" cy="2160240"/>
            </a:xfrm>
          </p:grpSpPr>
          <p:sp>
            <p:nvSpPr>
              <p:cNvPr id="120" name="Rettangolo 119"/>
              <p:cNvSpPr/>
              <p:nvPr/>
            </p:nvSpPr>
            <p:spPr>
              <a:xfrm>
                <a:off x="3707904" y="1844824"/>
                <a:ext cx="1152128" cy="21602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1" name="Connettore 1 120"/>
              <p:cNvCxnSpPr/>
              <p:nvPr/>
            </p:nvCxnSpPr>
            <p:spPr>
              <a:xfrm>
                <a:off x="4067944" y="1916832"/>
                <a:ext cx="0" cy="1080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ttore 1 121"/>
              <p:cNvCxnSpPr/>
              <p:nvPr/>
            </p:nvCxnSpPr>
            <p:spPr>
              <a:xfrm>
                <a:off x="4067944" y="2708920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1 122"/>
              <p:cNvCxnSpPr/>
              <p:nvPr/>
            </p:nvCxnSpPr>
            <p:spPr>
              <a:xfrm>
                <a:off x="4427984" y="2060848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ettangolo 123"/>
              <p:cNvSpPr/>
              <p:nvPr/>
            </p:nvSpPr>
            <p:spPr>
              <a:xfrm>
                <a:off x="4387692" y="2204864"/>
                <a:ext cx="72008" cy="28803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5" name="Triangolo isoscele 124"/>
              <p:cNvSpPr/>
              <p:nvPr/>
            </p:nvSpPr>
            <p:spPr>
              <a:xfrm rot="10800000">
                <a:off x="3851920" y="2132856"/>
                <a:ext cx="432048" cy="432048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6" name="Connettore 1 125"/>
              <p:cNvCxnSpPr/>
              <p:nvPr/>
            </p:nvCxnSpPr>
            <p:spPr>
              <a:xfrm>
                <a:off x="4067944" y="2060848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riangolo isoscele 126"/>
              <p:cNvSpPr/>
              <p:nvPr/>
            </p:nvSpPr>
            <p:spPr>
              <a:xfrm rot="10800000">
                <a:off x="3923928" y="2996952"/>
                <a:ext cx="720080" cy="648072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8" name="Connettore 1 127"/>
              <p:cNvCxnSpPr/>
              <p:nvPr/>
            </p:nvCxnSpPr>
            <p:spPr>
              <a:xfrm flipV="1">
                <a:off x="4499992" y="285293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/>
              <p:nvPr/>
            </p:nvCxnSpPr>
            <p:spPr>
              <a:xfrm>
                <a:off x="4499992" y="285293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ttore 1 129"/>
              <p:cNvCxnSpPr/>
              <p:nvPr/>
            </p:nvCxnSpPr>
            <p:spPr>
              <a:xfrm flipV="1">
                <a:off x="4716016" y="270892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ttore 1 130"/>
              <p:cNvCxnSpPr/>
              <p:nvPr/>
            </p:nvCxnSpPr>
            <p:spPr>
              <a:xfrm>
                <a:off x="4644008" y="2708920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ttore 1 131"/>
              <p:cNvCxnSpPr/>
              <p:nvPr/>
            </p:nvCxnSpPr>
            <p:spPr>
              <a:xfrm flipV="1">
                <a:off x="4283968" y="3645024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o 132"/>
            <p:cNvGrpSpPr/>
            <p:nvPr/>
          </p:nvGrpSpPr>
          <p:grpSpPr>
            <a:xfrm>
              <a:off x="4263393" y="1844824"/>
              <a:ext cx="396044" cy="936104"/>
              <a:chOff x="3707904" y="1844824"/>
              <a:chExt cx="1152128" cy="2160240"/>
            </a:xfrm>
          </p:grpSpPr>
          <p:sp>
            <p:nvSpPr>
              <p:cNvPr id="134" name="Rettangolo 133"/>
              <p:cNvSpPr/>
              <p:nvPr/>
            </p:nvSpPr>
            <p:spPr>
              <a:xfrm>
                <a:off x="3707904" y="1844824"/>
                <a:ext cx="1152128" cy="21602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5" name="Connettore 1 134"/>
              <p:cNvCxnSpPr/>
              <p:nvPr/>
            </p:nvCxnSpPr>
            <p:spPr>
              <a:xfrm>
                <a:off x="4067944" y="1916832"/>
                <a:ext cx="0" cy="1080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/>
              <p:nvPr/>
            </p:nvCxnSpPr>
            <p:spPr>
              <a:xfrm>
                <a:off x="4067944" y="2708920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/>
              <p:nvPr/>
            </p:nvCxnSpPr>
            <p:spPr>
              <a:xfrm>
                <a:off x="4427984" y="2060848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ttangolo 137"/>
              <p:cNvSpPr/>
              <p:nvPr/>
            </p:nvSpPr>
            <p:spPr>
              <a:xfrm>
                <a:off x="4387692" y="2204864"/>
                <a:ext cx="72008" cy="28803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9" name="Triangolo isoscele 138"/>
              <p:cNvSpPr/>
              <p:nvPr/>
            </p:nvSpPr>
            <p:spPr>
              <a:xfrm rot="10800000">
                <a:off x="3851920" y="2132856"/>
                <a:ext cx="432048" cy="432048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0" name="Connettore 1 139"/>
              <p:cNvCxnSpPr/>
              <p:nvPr/>
            </p:nvCxnSpPr>
            <p:spPr>
              <a:xfrm>
                <a:off x="4067944" y="2060848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riangolo isoscele 140"/>
              <p:cNvSpPr/>
              <p:nvPr/>
            </p:nvSpPr>
            <p:spPr>
              <a:xfrm rot="10800000">
                <a:off x="3923928" y="2996952"/>
                <a:ext cx="720080" cy="648072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2" name="Connettore 1 141"/>
              <p:cNvCxnSpPr/>
              <p:nvPr/>
            </p:nvCxnSpPr>
            <p:spPr>
              <a:xfrm flipV="1">
                <a:off x="4499992" y="285293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ttore 1 142"/>
              <p:cNvCxnSpPr/>
              <p:nvPr/>
            </p:nvCxnSpPr>
            <p:spPr>
              <a:xfrm>
                <a:off x="4499992" y="285293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ttore 1 143"/>
              <p:cNvCxnSpPr/>
              <p:nvPr/>
            </p:nvCxnSpPr>
            <p:spPr>
              <a:xfrm flipV="1">
                <a:off x="4716016" y="270892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ttore 1 144"/>
              <p:cNvCxnSpPr/>
              <p:nvPr/>
            </p:nvCxnSpPr>
            <p:spPr>
              <a:xfrm>
                <a:off x="4644008" y="2708920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ttore 1 145"/>
              <p:cNvCxnSpPr/>
              <p:nvPr/>
            </p:nvCxnSpPr>
            <p:spPr>
              <a:xfrm flipV="1">
                <a:off x="4283968" y="3645024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o 196"/>
            <p:cNvGrpSpPr/>
            <p:nvPr/>
          </p:nvGrpSpPr>
          <p:grpSpPr>
            <a:xfrm>
              <a:off x="4717729" y="1844824"/>
              <a:ext cx="396044" cy="936104"/>
              <a:chOff x="3707904" y="1844824"/>
              <a:chExt cx="1152128" cy="2160240"/>
            </a:xfrm>
          </p:grpSpPr>
          <p:sp>
            <p:nvSpPr>
              <p:cNvPr id="198" name="Rettangolo 197"/>
              <p:cNvSpPr/>
              <p:nvPr/>
            </p:nvSpPr>
            <p:spPr>
              <a:xfrm>
                <a:off x="3707904" y="1844824"/>
                <a:ext cx="1152128" cy="21602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99" name="Connettore 1 198"/>
              <p:cNvCxnSpPr/>
              <p:nvPr/>
            </p:nvCxnSpPr>
            <p:spPr>
              <a:xfrm>
                <a:off x="4067944" y="1916832"/>
                <a:ext cx="0" cy="1080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ttore 1 199"/>
              <p:cNvCxnSpPr/>
              <p:nvPr/>
            </p:nvCxnSpPr>
            <p:spPr>
              <a:xfrm>
                <a:off x="4067944" y="2708920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nettore 1 200"/>
              <p:cNvCxnSpPr/>
              <p:nvPr/>
            </p:nvCxnSpPr>
            <p:spPr>
              <a:xfrm>
                <a:off x="4427984" y="2060848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Rettangolo 201"/>
              <p:cNvSpPr/>
              <p:nvPr/>
            </p:nvSpPr>
            <p:spPr>
              <a:xfrm>
                <a:off x="4387692" y="2204864"/>
                <a:ext cx="72008" cy="28803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3" name="Triangolo isoscele 202"/>
              <p:cNvSpPr/>
              <p:nvPr/>
            </p:nvSpPr>
            <p:spPr>
              <a:xfrm rot="10800000">
                <a:off x="3851920" y="2132856"/>
                <a:ext cx="432048" cy="432048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04" name="Connettore 1 203"/>
              <p:cNvCxnSpPr/>
              <p:nvPr/>
            </p:nvCxnSpPr>
            <p:spPr>
              <a:xfrm>
                <a:off x="4067944" y="2060848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Triangolo isoscele 204"/>
              <p:cNvSpPr/>
              <p:nvPr/>
            </p:nvSpPr>
            <p:spPr>
              <a:xfrm rot="10800000">
                <a:off x="3923928" y="2996952"/>
                <a:ext cx="720080" cy="648072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06" name="Connettore 1 205"/>
              <p:cNvCxnSpPr/>
              <p:nvPr/>
            </p:nvCxnSpPr>
            <p:spPr>
              <a:xfrm flipV="1">
                <a:off x="4499992" y="285293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nettore 1 206"/>
              <p:cNvCxnSpPr/>
              <p:nvPr/>
            </p:nvCxnSpPr>
            <p:spPr>
              <a:xfrm>
                <a:off x="4499992" y="285293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Connettore 1 207"/>
              <p:cNvCxnSpPr/>
              <p:nvPr/>
            </p:nvCxnSpPr>
            <p:spPr>
              <a:xfrm flipV="1">
                <a:off x="4716016" y="270892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nettore 1 208"/>
              <p:cNvCxnSpPr/>
              <p:nvPr/>
            </p:nvCxnSpPr>
            <p:spPr>
              <a:xfrm>
                <a:off x="4644008" y="2708920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onnettore 1 209"/>
              <p:cNvCxnSpPr/>
              <p:nvPr/>
            </p:nvCxnSpPr>
            <p:spPr>
              <a:xfrm flipV="1">
                <a:off x="4283968" y="3645024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o 231"/>
            <p:cNvGrpSpPr/>
            <p:nvPr/>
          </p:nvGrpSpPr>
          <p:grpSpPr>
            <a:xfrm>
              <a:off x="5172065" y="1844824"/>
              <a:ext cx="396044" cy="936104"/>
              <a:chOff x="3707904" y="1844824"/>
              <a:chExt cx="1152128" cy="2160240"/>
            </a:xfrm>
          </p:grpSpPr>
          <p:sp>
            <p:nvSpPr>
              <p:cNvPr id="233" name="Rettangolo 232"/>
              <p:cNvSpPr/>
              <p:nvPr/>
            </p:nvSpPr>
            <p:spPr>
              <a:xfrm>
                <a:off x="3707904" y="1844824"/>
                <a:ext cx="1152128" cy="21602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34" name="Connettore 1 233"/>
              <p:cNvCxnSpPr/>
              <p:nvPr/>
            </p:nvCxnSpPr>
            <p:spPr>
              <a:xfrm>
                <a:off x="4067944" y="1916832"/>
                <a:ext cx="0" cy="1080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Connettore 1 234"/>
              <p:cNvCxnSpPr/>
              <p:nvPr/>
            </p:nvCxnSpPr>
            <p:spPr>
              <a:xfrm>
                <a:off x="4067944" y="2708920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nettore 1 235"/>
              <p:cNvCxnSpPr/>
              <p:nvPr/>
            </p:nvCxnSpPr>
            <p:spPr>
              <a:xfrm>
                <a:off x="4427984" y="2060848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Rettangolo 236"/>
              <p:cNvSpPr/>
              <p:nvPr/>
            </p:nvSpPr>
            <p:spPr>
              <a:xfrm>
                <a:off x="4387692" y="2204864"/>
                <a:ext cx="72008" cy="28803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8" name="Triangolo isoscele 237"/>
              <p:cNvSpPr/>
              <p:nvPr/>
            </p:nvSpPr>
            <p:spPr>
              <a:xfrm rot="10800000">
                <a:off x="3851920" y="2132856"/>
                <a:ext cx="432048" cy="432048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39" name="Connettore 1 238"/>
              <p:cNvCxnSpPr/>
              <p:nvPr/>
            </p:nvCxnSpPr>
            <p:spPr>
              <a:xfrm>
                <a:off x="4067944" y="2060848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riangolo isoscele 239"/>
              <p:cNvSpPr/>
              <p:nvPr/>
            </p:nvSpPr>
            <p:spPr>
              <a:xfrm rot="10800000">
                <a:off x="3923928" y="2996952"/>
                <a:ext cx="720080" cy="648072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41" name="Connettore 1 240"/>
              <p:cNvCxnSpPr/>
              <p:nvPr/>
            </p:nvCxnSpPr>
            <p:spPr>
              <a:xfrm flipV="1">
                <a:off x="4499992" y="285293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Connettore 1 241"/>
              <p:cNvCxnSpPr/>
              <p:nvPr/>
            </p:nvCxnSpPr>
            <p:spPr>
              <a:xfrm>
                <a:off x="4499992" y="285293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Connettore 1 242"/>
              <p:cNvCxnSpPr/>
              <p:nvPr/>
            </p:nvCxnSpPr>
            <p:spPr>
              <a:xfrm flipV="1">
                <a:off x="4716016" y="270892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Connettore 1 243"/>
              <p:cNvCxnSpPr/>
              <p:nvPr/>
            </p:nvCxnSpPr>
            <p:spPr>
              <a:xfrm>
                <a:off x="4644008" y="2708920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Connettore 1 244"/>
              <p:cNvCxnSpPr/>
              <p:nvPr/>
            </p:nvCxnSpPr>
            <p:spPr>
              <a:xfrm flipV="1">
                <a:off x="4283968" y="3645024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o 245"/>
            <p:cNvGrpSpPr/>
            <p:nvPr/>
          </p:nvGrpSpPr>
          <p:grpSpPr>
            <a:xfrm>
              <a:off x="5626403" y="1844824"/>
              <a:ext cx="396044" cy="936104"/>
              <a:chOff x="3707904" y="1844824"/>
              <a:chExt cx="1152128" cy="2160240"/>
            </a:xfrm>
          </p:grpSpPr>
          <p:sp>
            <p:nvSpPr>
              <p:cNvPr id="247" name="Rettangolo 246"/>
              <p:cNvSpPr/>
              <p:nvPr/>
            </p:nvSpPr>
            <p:spPr>
              <a:xfrm>
                <a:off x="3707904" y="1844824"/>
                <a:ext cx="1152128" cy="21602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48" name="Connettore 1 247"/>
              <p:cNvCxnSpPr/>
              <p:nvPr/>
            </p:nvCxnSpPr>
            <p:spPr>
              <a:xfrm>
                <a:off x="4067944" y="1916832"/>
                <a:ext cx="0" cy="1080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Connettore 1 248"/>
              <p:cNvCxnSpPr/>
              <p:nvPr/>
            </p:nvCxnSpPr>
            <p:spPr>
              <a:xfrm>
                <a:off x="4067944" y="2708920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Connettore 1 249"/>
              <p:cNvCxnSpPr/>
              <p:nvPr/>
            </p:nvCxnSpPr>
            <p:spPr>
              <a:xfrm>
                <a:off x="4427984" y="2060848"/>
                <a:ext cx="0" cy="6480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Rettangolo 250"/>
              <p:cNvSpPr/>
              <p:nvPr/>
            </p:nvSpPr>
            <p:spPr>
              <a:xfrm>
                <a:off x="4387692" y="2204864"/>
                <a:ext cx="72008" cy="28803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2" name="Triangolo isoscele 251"/>
              <p:cNvSpPr/>
              <p:nvPr/>
            </p:nvSpPr>
            <p:spPr>
              <a:xfrm rot="10800000">
                <a:off x="3851920" y="2132856"/>
                <a:ext cx="432048" cy="432048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53" name="Connettore 1 252"/>
              <p:cNvCxnSpPr/>
              <p:nvPr/>
            </p:nvCxnSpPr>
            <p:spPr>
              <a:xfrm>
                <a:off x="4067944" y="2060848"/>
                <a:ext cx="3600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Triangolo isoscele 253"/>
              <p:cNvSpPr/>
              <p:nvPr/>
            </p:nvSpPr>
            <p:spPr>
              <a:xfrm rot="10800000">
                <a:off x="3923928" y="2996952"/>
                <a:ext cx="720080" cy="648072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55" name="Connettore 1 254"/>
              <p:cNvCxnSpPr/>
              <p:nvPr/>
            </p:nvCxnSpPr>
            <p:spPr>
              <a:xfrm flipV="1">
                <a:off x="4499992" y="285293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nettore 1 255"/>
              <p:cNvCxnSpPr/>
              <p:nvPr/>
            </p:nvCxnSpPr>
            <p:spPr>
              <a:xfrm>
                <a:off x="4499992" y="285293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Connettore 1 256"/>
              <p:cNvCxnSpPr/>
              <p:nvPr/>
            </p:nvCxnSpPr>
            <p:spPr>
              <a:xfrm flipV="1">
                <a:off x="4716016" y="2708920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Connettore 1 257"/>
              <p:cNvCxnSpPr/>
              <p:nvPr/>
            </p:nvCxnSpPr>
            <p:spPr>
              <a:xfrm>
                <a:off x="4644008" y="2708920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onnettore 1 258"/>
              <p:cNvCxnSpPr/>
              <p:nvPr/>
            </p:nvCxnSpPr>
            <p:spPr>
              <a:xfrm flipV="1">
                <a:off x="4283968" y="3645024"/>
                <a:ext cx="0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8" name="Connettore 1 327"/>
          <p:cNvCxnSpPr/>
          <p:nvPr/>
        </p:nvCxnSpPr>
        <p:spPr>
          <a:xfrm>
            <a:off x="251520" y="2852936"/>
            <a:ext cx="5616624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325"/>
          <p:cNvGrpSpPr/>
          <p:nvPr/>
        </p:nvGrpSpPr>
        <p:grpSpPr>
          <a:xfrm>
            <a:off x="827584" y="2636912"/>
            <a:ext cx="4464496" cy="432048"/>
            <a:chOff x="1547664" y="2852936"/>
            <a:chExt cx="4464496" cy="432048"/>
          </a:xfrm>
        </p:grpSpPr>
        <p:grpSp>
          <p:nvGrpSpPr>
            <p:cNvPr id="18" name="Gruppo 230"/>
            <p:cNvGrpSpPr/>
            <p:nvPr/>
          </p:nvGrpSpPr>
          <p:grpSpPr>
            <a:xfrm>
              <a:off x="1547664" y="2852936"/>
              <a:ext cx="360040" cy="432048"/>
              <a:chOff x="827584" y="2636912"/>
              <a:chExt cx="576064" cy="648072"/>
            </a:xfrm>
          </p:grpSpPr>
          <p:sp>
            <p:nvSpPr>
              <p:cNvPr id="227" name="Rettangolo 226"/>
              <p:cNvSpPr/>
              <p:nvPr/>
            </p:nvSpPr>
            <p:spPr>
              <a:xfrm>
                <a:off x="1043608" y="2924944"/>
                <a:ext cx="360040" cy="3600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</a:t>
                </a:r>
                <a:endParaRPr lang="it-IT" sz="1400" dirty="0"/>
              </a:p>
            </p:txBody>
          </p:sp>
          <p:sp>
            <p:nvSpPr>
              <p:cNvPr id="228" name="Rettangolo 227"/>
              <p:cNvSpPr/>
              <p:nvPr/>
            </p:nvSpPr>
            <p:spPr>
              <a:xfrm>
                <a:off x="827584" y="2636912"/>
                <a:ext cx="360040" cy="360040"/>
              </a:xfrm>
              <a:prstGeom prst="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</a:t>
                </a:r>
                <a:endParaRPr lang="it-IT" sz="1400" dirty="0"/>
              </a:p>
            </p:txBody>
          </p:sp>
        </p:grpSp>
        <p:grpSp>
          <p:nvGrpSpPr>
            <p:cNvPr id="19" name="Gruppo 288"/>
            <p:cNvGrpSpPr/>
            <p:nvPr/>
          </p:nvGrpSpPr>
          <p:grpSpPr>
            <a:xfrm>
              <a:off x="2003715" y="2852936"/>
              <a:ext cx="360040" cy="432048"/>
              <a:chOff x="827584" y="2636912"/>
              <a:chExt cx="576064" cy="648072"/>
            </a:xfrm>
          </p:grpSpPr>
          <p:sp>
            <p:nvSpPr>
              <p:cNvPr id="290" name="Rettangolo 289"/>
              <p:cNvSpPr/>
              <p:nvPr/>
            </p:nvSpPr>
            <p:spPr>
              <a:xfrm>
                <a:off x="1043608" y="2924944"/>
                <a:ext cx="360040" cy="3600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</a:t>
                </a:r>
                <a:endParaRPr lang="it-IT" sz="1400" dirty="0"/>
              </a:p>
            </p:txBody>
          </p:sp>
          <p:sp>
            <p:nvSpPr>
              <p:cNvPr id="291" name="Rettangolo 290"/>
              <p:cNvSpPr/>
              <p:nvPr/>
            </p:nvSpPr>
            <p:spPr>
              <a:xfrm>
                <a:off x="827584" y="2636912"/>
                <a:ext cx="360040" cy="360040"/>
              </a:xfrm>
              <a:prstGeom prst="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</a:t>
                </a:r>
                <a:endParaRPr lang="it-IT" sz="1400" dirty="0"/>
              </a:p>
            </p:txBody>
          </p:sp>
        </p:grpSp>
        <p:grpSp>
          <p:nvGrpSpPr>
            <p:cNvPr id="20" name="Gruppo 291"/>
            <p:cNvGrpSpPr/>
            <p:nvPr/>
          </p:nvGrpSpPr>
          <p:grpSpPr>
            <a:xfrm>
              <a:off x="2459766" y="2852936"/>
              <a:ext cx="360040" cy="432048"/>
              <a:chOff x="827584" y="2636912"/>
              <a:chExt cx="576064" cy="648072"/>
            </a:xfrm>
          </p:grpSpPr>
          <p:sp>
            <p:nvSpPr>
              <p:cNvPr id="293" name="Rettangolo 292"/>
              <p:cNvSpPr/>
              <p:nvPr/>
            </p:nvSpPr>
            <p:spPr>
              <a:xfrm>
                <a:off x="1043608" y="2924944"/>
                <a:ext cx="360040" cy="3600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</a:t>
                </a:r>
                <a:endParaRPr lang="it-IT" sz="1400" dirty="0"/>
              </a:p>
            </p:txBody>
          </p:sp>
          <p:sp>
            <p:nvSpPr>
              <p:cNvPr id="294" name="Rettangolo 293"/>
              <p:cNvSpPr/>
              <p:nvPr/>
            </p:nvSpPr>
            <p:spPr>
              <a:xfrm>
                <a:off x="827584" y="2636912"/>
                <a:ext cx="360040" cy="360040"/>
              </a:xfrm>
              <a:prstGeom prst="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</a:t>
                </a:r>
                <a:endParaRPr lang="it-IT" sz="1400" dirty="0"/>
              </a:p>
            </p:txBody>
          </p:sp>
        </p:grpSp>
        <p:grpSp>
          <p:nvGrpSpPr>
            <p:cNvPr id="21" name="Gruppo 294"/>
            <p:cNvGrpSpPr/>
            <p:nvPr/>
          </p:nvGrpSpPr>
          <p:grpSpPr>
            <a:xfrm>
              <a:off x="2915817" y="2852936"/>
              <a:ext cx="360040" cy="432048"/>
              <a:chOff x="827584" y="2636912"/>
              <a:chExt cx="576064" cy="648072"/>
            </a:xfrm>
          </p:grpSpPr>
          <p:sp>
            <p:nvSpPr>
              <p:cNvPr id="296" name="Rettangolo 295"/>
              <p:cNvSpPr/>
              <p:nvPr/>
            </p:nvSpPr>
            <p:spPr>
              <a:xfrm>
                <a:off x="1043608" y="2924944"/>
                <a:ext cx="360040" cy="3600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</a:t>
                </a:r>
                <a:endParaRPr lang="it-IT" sz="1400" dirty="0"/>
              </a:p>
            </p:txBody>
          </p:sp>
          <p:sp>
            <p:nvSpPr>
              <p:cNvPr id="297" name="Rettangolo 296"/>
              <p:cNvSpPr/>
              <p:nvPr/>
            </p:nvSpPr>
            <p:spPr>
              <a:xfrm>
                <a:off x="827584" y="2636912"/>
                <a:ext cx="360040" cy="360040"/>
              </a:xfrm>
              <a:prstGeom prst="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</a:t>
                </a:r>
                <a:endParaRPr lang="it-IT" sz="1400" dirty="0"/>
              </a:p>
            </p:txBody>
          </p:sp>
        </p:grpSp>
        <p:grpSp>
          <p:nvGrpSpPr>
            <p:cNvPr id="22" name="Gruppo 297"/>
            <p:cNvGrpSpPr/>
            <p:nvPr/>
          </p:nvGrpSpPr>
          <p:grpSpPr>
            <a:xfrm>
              <a:off x="3371868" y="2852936"/>
              <a:ext cx="360040" cy="432048"/>
              <a:chOff x="827584" y="2636912"/>
              <a:chExt cx="576064" cy="648072"/>
            </a:xfrm>
          </p:grpSpPr>
          <p:sp>
            <p:nvSpPr>
              <p:cNvPr id="299" name="Rettangolo 298"/>
              <p:cNvSpPr/>
              <p:nvPr/>
            </p:nvSpPr>
            <p:spPr>
              <a:xfrm>
                <a:off x="1043608" y="2924944"/>
                <a:ext cx="360040" cy="3600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</a:t>
                </a:r>
                <a:endParaRPr lang="it-IT" sz="1400" dirty="0"/>
              </a:p>
            </p:txBody>
          </p:sp>
          <p:sp>
            <p:nvSpPr>
              <p:cNvPr id="300" name="Rettangolo 299"/>
              <p:cNvSpPr/>
              <p:nvPr/>
            </p:nvSpPr>
            <p:spPr>
              <a:xfrm>
                <a:off x="827584" y="2636912"/>
                <a:ext cx="360040" cy="360040"/>
              </a:xfrm>
              <a:prstGeom prst="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</a:t>
                </a:r>
                <a:endParaRPr lang="it-IT" sz="1400" dirty="0"/>
              </a:p>
            </p:txBody>
          </p:sp>
        </p:grpSp>
        <p:grpSp>
          <p:nvGrpSpPr>
            <p:cNvPr id="23" name="Gruppo 300"/>
            <p:cNvGrpSpPr/>
            <p:nvPr/>
          </p:nvGrpSpPr>
          <p:grpSpPr>
            <a:xfrm>
              <a:off x="3827919" y="2852936"/>
              <a:ext cx="360040" cy="432048"/>
              <a:chOff x="827584" y="2636912"/>
              <a:chExt cx="576064" cy="648072"/>
            </a:xfrm>
          </p:grpSpPr>
          <p:sp>
            <p:nvSpPr>
              <p:cNvPr id="302" name="Rettangolo 301"/>
              <p:cNvSpPr/>
              <p:nvPr/>
            </p:nvSpPr>
            <p:spPr>
              <a:xfrm>
                <a:off x="1043608" y="2924944"/>
                <a:ext cx="360040" cy="3600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</a:t>
                </a:r>
                <a:endParaRPr lang="it-IT" sz="1400" dirty="0"/>
              </a:p>
            </p:txBody>
          </p:sp>
          <p:sp>
            <p:nvSpPr>
              <p:cNvPr id="303" name="Rettangolo 302"/>
              <p:cNvSpPr/>
              <p:nvPr/>
            </p:nvSpPr>
            <p:spPr>
              <a:xfrm>
                <a:off x="827584" y="2636912"/>
                <a:ext cx="360040" cy="360040"/>
              </a:xfrm>
              <a:prstGeom prst="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</a:t>
                </a:r>
                <a:endParaRPr lang="it-IT" sz="1400" dirty="0"/>
              </a:p>
            </p:txBody>
          </p:sp>
        </p:grpSp>
        <p:grpSp>
          <p:nvGrpSpPr>
            <p:cNvPr id="24" name="Gruppo 303"/>
            <p:cNvGrpSpPr/>
            <p:nvPr/>
          </p:nvGrpSpPr>
          <p:grpSpPr>
            <a:xfrm>
              <a:off x="4283970" y="2852936"/>
              <a:ext cx="360040" cy="432048"/>
              <a:chOff x="827584" y="2636912"/>
              <a:chExt cx="576064" cy="648072"/>
            </a:xfrm>
          </p:grpSpPr>
          <p:sp>
            <p:nvSpPr>
              <p:cNvPr id="305" name="Rettangolo 304"/>
              <p:cNvSpPr/>
              <p:nvPr/>
            </p:nvSpPr>
            <p:spPr>
              <a:xfrm>
                <a:off x="1043608" y="2924944"/>
                <a:ext cx="360040" cy="3600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</a:t>
                </a:r>
                <a:endParaRPr lang="it-IT" sz="1400" dirty="0"/>
              </a:p>
            </p:txBody>
          </p:sp>
          <p:sp>
            <p:nvSpPr>
              <p:cNvPr id="306" name="Rettangolo 305"/>
              <p:cNvSpPr/>
              <p:nvPr/>
            </p:nvSpPr>
            <p:spPr>
              <a:xfrm>
                <a:off x="827584" y="2636912"/>
                <a:ext cx="360040" cy="360040"/>
              </a:xfrm>
              <a:prstGeom prst="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</a:t>
                </a:r>
                <a:endParaRPr lang="it-IT" sz="1400" dirty="0"/>
              </a:p>
            </p:txBody>
          </p:sp>
        </p:grpSp>
        <p:grpSp>
          <p:nvGrpSpPr>
            <p:cNvPr id="25" name="Gruppo 306"/>
            <p:cNvGrpSpPr/>
            <p:nvPr/>
          </p:nvGrpSpPr>
          <p:grpSpPr>
            <a:xfrm>
              <a:off x="4740021" y="2852936"/>
              <a:ext cx="360040" cy="432048"/>
              <a:chOff x="827584" y="2636912"/>
              <a:chExt cx="576064" cy="648072"/>
            </a:xfrm>
          </p:grpSpPr>
          <p:sp>
            <p:nvSpPr>
              <p:cNvPr id="308" name="Rettangolo 307"/>
              <p:cNvSpPr/>
              <p:nvPr/>
            </p:nvSpPr>
            <p:spPr>
              <a:xfrm>
                <a:off x="1043608" y="2924944"/>
                <a:ext cx="360040" cy="3600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</a:t>
                </a:r>
                <a:endParaRPr lang="it-IT" sz="1400" dirty="0"/>
              </a:p>
            </p:txBody>
          </p:sp>
          <p:sp>
            <p:nvSpPr>
              <p:cNvPr id="309" name="Rettangolo 308"/>
              <p:cNvSpPr/>
              <p:nvPr/>
            </p:nvSpPr>
            <p:spPr>
              <a:xfrm>
                <a:off x="827584" y="2636912"/>
                <a:ext cx="360040" cy="360040"/>
              </a:xfrm>
              <a:prstGeom prst="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</a:t>
                </a:r>
                <a:endParaRPr lang="it-IT" sz="1400" dirty="0"/>
              </a:p>
            </p:txBody>
          </p:sp>
        </p:grpSp>
        <p:grpSp>
          <p:nvGrpSpPr>
            <p:cNvPr id="26" name="Gruppo 309"/>
            <p:cNvGrpSpPr/>
            <p:nvPr/>
          </p:nvGrpSpPr>
          <p:grpSpPr>
            <a:xfrm>
              <a:off x="5196072" y="2852936"/>
              <a:ext cx="360040" cy="432048"/>
              <a:chOff x="827584" y="2636912"/>
              <a:chExt cx="576064" cy="648072"/>
            </a:xfrm>
          </p:grpSpPr>
          <p:sp>
            <p:nvSpPr>
              <p:cNvPr id="311" name="Rettangolo 310"/>
              <p:cNvSpPr/>
              <p:nvPr/>
            </p:nvSpPr>
            <p:spPr>
              <a:xfrm>
                <a:off x="1043608" y="2924944"/>
                <a:ext cx="360040" cy="3600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</a:t>
                </a:r>
                <a:endParaRPr lang="it-IT" sz="1400" dirty="0"/>
              </a:p>
            </p:txBody>
          </p:sp>
          <p:sp>
            <p:nvSpPr>
              <p:cNvPr id="312" name="Rettangolo 311"/>
              <p:cNvSpPr/>
              <p:nvPr/>
            </p:nvSpPr>
            <p:spPr>
              <a:xfrm>
                <a:off x="827584" y="2636912"/>
                <a:ext cx="360040" cy="360040"/>
              </a:xfrm>
              <a:prstGeom prst="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</a:t>
                </a:r>
                <a:endParaRPr lang="it-IT" sz="1400" dirty="0"/>
              </a:p>
            </p:txBody>
          </p:sp>
        </p:grpSp>
        <p:grpSp>
          <p:nvGrpSpPr>
            <p:cNvPr id="27" name="Gruppo 320"/>
            <p:cNvGrpSpPr/>
            <p:nvPr/>
          </p:nvGrpSpPr>
          <p:grpSpPr>
            <a:xfrm>
              <a:off x="5652120" y="2852936"/>
              <a:ext cx="360040" cy="432048"/>
              <a:chOff x="827584" y="2636912"/>
              <a:chExt cx="576064" cy="648072"/>
            </a:xfrm>
          </p:grpSpPr>
          <p:sp>
            <p:nvSpPr>
              <p:cNvPr id="322" name="Rettangolo 321"/>
              <p:cNvSpPr/>
              <p:nvPr/>
            </p:nvSpPr>
            <p:spPr>
              <a:xfrm>
                <a:off x="1043608" y="2924944"/>
                <a:ext cx="360040" cy="3600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</a:t>
                </a:r>
                <a:endParaRPr lang="it-IT" sz="1400" dirty="0"/>
              </a:p>
            </p:txBody>
          </p:sp>
          <p:sp>
            <p:nvSpPr>
              <p:cNvPr id="323" name="Rettangolo 322"/>
              <p:cNvSpPr/>
              <p:nvPr/>
            </p:nvSpPr>
            <p:spPr>
              <a:xfrm>
                <a:off x="827584" y="2636912"/>
                <a:ext cx="360040" cy="360040"/>
              </a:xfrm>
              <a:prstGeom prst="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</a:t>
                </a:r>
                <a:endParaRPr lang="it-IT" sz="1400" dirty="0"/>
              </a:p>
            </p:txBody>
          </p:sp>
        </p:grpSp>
      </p:grpSp>
      <p:sp>
        <p:nvSpPr>
          <p:cNvPr id="329" name="Cilindro 328"/>
          <p:cNvSpPr/>
          <p:nvPr/>
        </p:nvSpPr>
        <p:spPr>
          <a:xfrm>
            <a:off x="800152" y="3933056"/>
            <a:ext cx="360040" cy="216024"/>
          </a:xfrm>
          <a:prstGeom prst="can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7" name="Cilindro 336"/>
          <p:cNvSpPr/>
          <p:nvPr/>
        </p:nvSpPr>
        <p:spPr>
          <a:xfrm>
            <a:off x="2616688" y="3573016"/>
            <a:ext cx="360040" cy="576064"/>
          </a:xfrm>
          <a:prstGeom prst="can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8" name="Cilindro 337"/>
          <p:cNvSpPr/>
          <p:nvPr/>
        </p:nvSpPr>
        <p:spPr>
          <a:xfrm>
            <a:off x="1708420" y="3861048"/>
            <a:ext cx="360040" cy="288032"/>
          </a:xfrm>
          <a:prstGeom prst="can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0" name="Connettore 2 259"/>
          <p:cNvCxnSpPr/>
          <p:nvPr/>
        </p:nvCxnSpPr>
        <p:spPr>
          <a:xfrm>
            <a:off x="973985" y="364502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ttore 2 260"/>
          <p:cNvCxnSpPr/>
          <p:nvPr/>
        </p:nvCxnSpPr>
        <p:spPr>
          <a:xfrm>
            <a:off x="1448224" y="328498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ttore 2 261"/>
          <p:cNvCxnSpPr/>
          <p:nvPr/>
        </p:nvCxnSpPr>
        <p:spPr>
          <a:xfrm>
            <a:off x="1880272" y="357301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ttore 2 262"/>
          <p:cNvCxnSpPr/>
          <p:nvPr/>
        </p:nvCxnSpPr>
        <p:spPr>
          <a:xfrm>
            <a:off x="2359630" y="306896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ttore 2 263"/>
          <p:cNvCxnSpPr/>
          <p:nvPr/>
        </p:nvCxnSpPr>
        <p:spPr>
          <a:xfrm>
            <a:off x="2786559" y="328498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ttore 2 264"/>
          <p:cNvCxnSpPr/>
          <p:nvPr/>
        </p:nvCxnSpPr>
        <p:spPr>
          <a:xfrm>
            <a:off x="3248424" y="34290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ttore 2 265"/>
          <p:cNvCxnSpPr/>
          <p:nvPr/>
        </p:nvCxnSpPr>
        <p:spPr>
          <a:xfrm>
            <a:off x="3710289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ttore 2 266"/>
          <p:cNvCxnSpPr/>
          <p:nvPr/>
        </p:nvCxnSpPr>
        <p:spPr>
          <a:xfrm>
            <a:off x="4154711" y="328498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ttore 2 267"/>
          <p:cNvCxnSpPr/>
          <p:nvPr/>
        </p:nvCxnSpPr>
        <p:spPr>
          <a:xfrm>
            <a:off x="4616576" y="364502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ttore 2 268"/>
          <p:cNvCxnSpPr/>
          <p:nvPr/>
        </p:nvCxnSpPr>
        <p:spPr>
          <a:xfrm>
            <a:off x="5058563" y="321297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ttangolo 269"/>
          <p:cNvSpPr/>
          <p:nvPr/>
        </p:nvSpPr>
        <p:spPr>
          <a:xfrm>
            <a:off x="5436096" y="980728"/>
            <a:ext cx="720080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CasellaDiTesto 147"/>
          <p:cNvSpPr txBox="1"/>
          <p:nvPr/>
        </p:nvSpPr>
        <p:spPr>
          <a:xfrm>
            <a:off x="5436096" y="100221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128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/>
              <a:t>input channels </a:t>
            </a:r>
          </a:p>
        </p:txBody>
      </p:sp>
      <p:sp>
        <p:nvSpPr>
          <p:cNvPr id="271" name="Rettangolo 270"/>
          <p:cNvSpPr/>
          <p:nvPr/>
        </p:nvSpPr>
        <p:spPr>
          <a:xfrm>
            <a:off x="5436096" y="1323925"/>
            <a:ext cx="15177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</a:rPr>
              <a:t>Analog Front-End</a:t>
            </a:r>
            <a:r>
              <a:rPr lang="en-US" sz="1200" b="1" dirty="0" smtClean="0">
                <a:solidFill>
                  <a:prstClr val="black"/>
                </a:solidFill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</a:rPr>
              <a:t> Pre-amplification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Discrimination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A/D conversion</a:t>
            </a:r>
          </a:p>
        </p:txBody>
      </p:sp>
      <p:sp>
        <p:nvSpPr>
          <p:cNvPr id="272" name="CasellaDiTesto 271"/>
          <p:cNvSpPr txBox="1"/>
          <p:nvPr/>
        </p:nvSpPr>
        <p:spPr>
          <a:xfrm>
            <a:off x="5508104" y="2708920"/>
            <a:ext cx="363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accent5">
                    <a:lumMod val="75000"/>
                  </a:schemeClr>
                </a:solidFill>
              </a:rPr>
              <a:t>- - - - - - - - - - - - - - - - - - - - -  Analog / Digital boundary</a:t>
            </a:r>
          </a:p>
        </p:txBody>
      </p:sp>
      <p:sp>
        <p:nvSpPr>
          <p:cNvPr id="324" name="CasellaDiTesto 323"/>
          <p:cNvSpPr txBox="1"/>
          <p:nvPr/>
        </p:nvSpPr>
        <p:spPr>
          <a:xfrm>
            <a:off x="5436096" y="3284984"/>
            <a:ext cx="26685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Digital Hit buffers</a:t>
            </a:r>
            <a:endParaRPr lang="en-US" sz="1200" b="1" dirty="0" smtClean="0"/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Time Stamp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</a:t>
            </a:r>
            <a:r>
              <a:rPr lang="en-US" sz="1200" b="1" dirty="0" err="1" smtClean="0"/>
              <a:t>ToT</a:t>
            </a:r>
            <a:endParaRPr lang="en-US" sz="1200" b="1" dirty="0" smtClean="0"/>
          </a:p>
        </p:txBody>
      </p:sp>
      <p:sp>
        <p:nvSpPr>
          <p:cNvPr id="273" name="CasellaDiTesto 272"/>
          <p:cNvSpPr txBox="1"/>
          <p:nvPr/>
        </p:nvSpPr>
        <p:spPr>
          <a:xfrm>
            <a:off x="5488226" y="5898244"/>
            <a:ext cx="2396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Digital output / control  pads  </a:t>
            </a:r>
          </a:p>
        </p:txBody>
      </p:sp>
      <p:sp>
        <p:nvSpPr>
          <p:cNvPr id="275" name="Rettangolo 274"/>
          <p:cNvSpPr/>
          <p:nvPr/>
        </p:nvSpPr>
        <p:spPr>
          <a:xfrm>
            <a:off x="5436096" y="4501569"/>
            <a:ext cx="1416863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</a:rPr>
              <a:t>Digital Readout: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</a:rPr>
              <a:t> Control logic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</a:rPr>
              <a:t> Trigger handling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</a:rPr>
              <a:t> Hit encoding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</a:rPr>
              <a:t> Formatted output</a:t>
            </a:r>
          </a:p>
        </p:txBody>
      </p:sp>
      <p:sp>
        <p:nvSpPr>
          <p:cNvPr id="276" name="CasellaDiTesto 275"/>
          <p:cNvSpPr txBox="1"/>
          <p:nvPr/>
        </p:nvSpPr>
        <p:spPr>
          <a:xfrm>
            <a:off x="5508104" y="4016097"/>
            <a:ext cx="363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accent5">
                    <a:lumMod val="75000"/>
                  </a:schemeClr>
                </a:solidFill>
              </a:rPr>
              <a:t>- - - - - - - - - - - - - - - - - - - - - Trigger0 Selection</a:t>
            </a:r>
          </a:p>
        </p:txBody>
      </p:sp>
      <p:pic>
        <p:nvPicPr>
          <p:cNvPr id="1026" name="Picture 2" descr="C:\Users\giorgi\Documents\dottorato\VPIX\submissions\INMAPS32x32\doc\Screenshot-1.png"/>
          <p:cNvPicPr>
            <a:picLocks noChangeAspect="1" noChangeArrowheads="1"/>
          </p:cNvPicPr>
          <p:nvPr/>
        </p:nvPicPr>
        <p:blipFill>
          <a:blip r:embed="rId2" cstate="print"/>
          <a:srcRect l="49132" t="69845" r="667" b="7268"/>
          <a:stretch>
            <a:fillRect/>
          </a:stretch>
        </p:blipFill>
        <p:spPr bwMode="auto">
          <a:xfrm>
            <a:off x="936168" y="4352968"/>
            <a:ext cx="4499928" cy="1255583"/>
          </a:xfrm>
          <a:prstGeom prst="rect">
            <a:avLst/>
          </a:prstGeom>
          <a:noFill/>
        </p:spPr>
      </p:pic>
      <p:pic>
        <p:nvPicPr>
          <p:cNvPr id="1027" name="Picture 3" descr="C:\Users\giorgi\Pictures\vipix inside.png"/>
          <p:cNvPicPr>
            <a:picLocks noChangeAspect="1" noChangeArrowheads="1"/>
          </p:cNvPicPr>
          <p:nvPr/>
        </p:nvPicPr>
        <p:blipFill rotWithShape="1">
          <a:blip r:embed="rId3" cstate="print"/>
          <a:srcRect b="5474"/>
          <a:stretch/>
        </p:blipFill>
        <p:spPr bwMode="auto">
          <a:xfrm>
            <a:off x="1036789" y="4811984"/>
            <a:ext cx="981896" cy="696108"/>
          </a:xfrm>
          <a:prstGeom prst="rect">
            <a:avLst/>
          </a:prstGeom>
          <a:noFill/>
          <a:ln>
            <a:noFill/>
          </a:ln>
          <a:effectLst>
            <a:outerShdw blurRad="101600" dist="114300" dir="3480000" algn="tl" rotWithShape="0">
              <a:prstClr val="black">
                <a:alpha val="51000"/>
              </a:prstClr>
            </a:outerShdw>
          </a:effectLst>
        </p:spPr>
      </p:pic>
      <p:grpSp>
        <p:nvGrpSpPr>
          <p:cNvPr id="30" name="Gruppo 286"/>
          <p:cNvGrpSpPr/>
          <p:nvPr/>
        </p:nvGrpSpPr>
        <p:grpSpPr>
          <a:xfrm>
            <a:off x="953312" y="1143032"/>
            <a:ext cx="4216220" cy="144016"/>
            <a:chOff x="931844" y="4293096"/>
            <a:chExt cx="4216220" cy="144016"/>
          </a:xfrm>
        </p:grpSpPr>
        <p:sp>
          <p:nvSpPr>
            <p:cNvPr id="313" name="Rettangolo 312"/>
            <p:cNvSpPr/>
            <p:nvPr/>
          </p:nvSpPr>
          <p:spPr>
            <a:xfrm>
              <a:off x="2289245" y="4293096"/>
              <a:ext cx="144016" cy="1440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4" name="Rettangolo 313"/>
            <p:cNvSpPr/>
            <p:nvPr/>
          </p:nvSpPr>
          <p:spPr>
            <a:xfrm>
              <a:off x="1836778" y="4293096"/>
              <a:ext cx="144016" cy="1440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5" name="Rettangolo 314"/>
            <p:cNvSpPr/>
            <p:nvPr/>
          </p:nvSpPr>
          <p:spPr>
            <a:xfrm>
              <a:off x="2741712" y="4293096"/>
              <a:ext cx="144016" cy="1440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6" name="Rettangolo 315"/>
            <p:cNvSpPr/>
            <p:nvPr/>
          </p:nvSpPr>
          <p:spPr>
            <a:xfrm>
              <a:off x="3646646" y="4293096"/>
              <a:ext cx="144016" cy="1440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7" name="Rettangolo 316"/>
            <p:cNvSpPr/>
            <p:nvPr/>
          </p:nvSpPr>
          <p:spPr>
            <a:xfrm>
              <a:off x="3194179" y="4293096"/>
              <a:ext cx="144016" cy="1440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8" name="Rettangolo 317"/>
            <p:cNvSpPr/>
            <p:nvPr/>
          </p:nvSpPr>
          <p:spPr>
            <a:xfrm>
              <a:off x="4099113" y="4293096"/>
              <a:ext cx="144016" cy="1440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Rettangolo 318"/>
            <p:cNvSpPr/>
            <p:nvPr/>
          </p:nvSpPr>
          <p:spPr>
            <a:xfrm>
              <a:off x="5004048" y="4293096"/>
              <a:ext cx="144016" cy="1440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0" name="Rettangolo 319"/>
            <p:cNvSpPr/>
            <p:nvPr/>
          </p:nvSpPr>
          <p:spPr>
            <a:xfrm>
              <a:off x="4551580" y="4293096"/>
              <a:ext cx="144016" cy="1440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7" name="Rettangolo 326"/>
            <p:cNvSpPr/>
            <p:nvPr/>
          </p:nvSpPr>
          <p:spPr>
            <a:xfrm>
              <a:off x="931844" y="4293096"/>
              <a:ext cx="144016" cy="1440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31"/>
          <p:cNvGrpSpPr/>
          <p:nvPr/>
        </p:nvGrpSpPr>
        <p:grpSpPr>
          <a:xfrm>
            <a:off x="827584" y="5814680"/>
            <a:ext cx="216024" cy="432048"/>
            <a:chOff x="7596336" y="5013176"/>
            <a:chExt cx="720080" cy="1440160"/>
          </a:xfrm>
        </p:grpSpPr>
        <p:sp>
          <p:nvSpPr>
            <p:cNvPr id="330" name="Rettangolo 329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1" name="Rettangolo 330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32"/>
          <p:cNvGrpSpPr/>
          <p:nvPr/>
        </p:nvGrpSpPr>
        <p:grpSpPr>
          <a:xfrm>
            <a:off x="1181623" y="5814680"/>
            <a:ext cx="216024" cy="432048"/>
            <a:chOff x="7596336" y="5013176"/>
            <a:chExt cx="720080" cy="1440160"/>
          </a:xfrm>
        </p:grpSpPr>
        <p:sp>
          <p:nvSpPr>
            <p:cNvPr id="334" name="Rettangolo 333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5" name="Rettangolo 334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5" name="Gruppo 335"/>
          <p:cNvGrpSpPr/>
          <p:nvPr/>
        </p:nvGrpSpPr>
        <p:grpSpPr>
          <a:xfrm>
            <a:off x="1535662" y="5814680"/>
            <a:ext cx="216024" cy="432048"/>
            <a:chOff x="7596336" y="5013176"/>
            <a:chExt cx="720080" cy="1440160"/>
          </a:xfrm>
        </p:grpSpPr>
        <p:sp>
          <p:nvSpPr>
            <p:cNvPr id="339" name="Rettangolo 338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0" name="Rettangolo 339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40"/>
          <p:cNvGrpSpPr/>
          <p:nvPr/>
        </p:nvGrpSpPr>
        <p:grpSpPr>
          <a:xfrm>
            <a:off x="1889701" y="5814680"/>
            <a:ext cx="216024" cy="432048"/>
            <a:chOff x="7596336" y="5013176"/>
            <a:chExt cx="720080" cy="1440160"/>
          </a:xfrm>
        </p:grpSpPr>
        <p:sp>
          <p:nvSpPr>
            <p:cNvPr id="342" name="Rettangolo 341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3" name="Rettangolo 342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7" name="Gruppo 343"/>
          <p:cNvGrpSpPr/>
          <p:nvPr/>
        </p:nvGrpSpPr>
        <p:grpSpPr>
          <a:xfrm>
            <a:off x="2243740" y="5814680"/>
            <a:ext cx="216024" cy="432048"/>
            <a:chOff x="7596336" y="5013176"/>
            <a:chExt cx="720080" cy="1440160"/>
          </a:xfrm>
        </p:grpSpPr>
        <p:sp>
          <p:nvSpPr>
            <p:cNvPr id="345" name="Rettangolo 344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6" name="Rettangolo 345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8" name="Gruppo 346"/>
          <p:cNvGrpSpPr/>
          <p:nvPr/>
        </p:nvGrpSpPr>
        <p:grpSpPr>
          <a:xfrm>
            <a:off x="2951818" y="5814680"/>
            <a:ext cx="216024" cy="432048"/>
            <a:chOff x="7596336" y="5013176"/>
            <a:chExt cx="720080" cy="1440160"/>
          </a:xfrm>
        </p:grpSpPr>
        <p:sp>
          <p:nvSpPr>
            <p:cNvPr id="348" name="Rettangolo 347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9" name="Rettangolo 348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uppo 349"/>
          <p:cNvGrpSpPr/>
          <p:nvPr/>
        </p:nvGrpSpPr>
        <p:grpSpPr>
          <a:xfrm>
            <a:off x="3659896" y="5814680"/>
            <a:ext cx="216024" cy="432048"/>
            <a:chOff x="7596336" y="5013176"/>
            <a:chExt cx="720080" cy="1440160"/>
          </a:xfrm>
        </p:grpSpPr>
        <p:sp>
          <p:nvSpPr>
            <p:cNvPr id="351" name="Rettangolo 350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2" name="Rettangolo 351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Gruppo 352"/>
          <p:cNvGrpSpPr/>
          <p:nvPr/>
        </p:nvGrpSpPr>
        <p:grpSpPr>
          <a:xfrm>
            <a:off x="4367974" y="5814680"/>
            <a:ext cx="216024" cy="432048"/>
            <a:chOff x="7596336" y="5013176"/>
            <a:chExt cx="720080" cy="1440160"/>
          </a:xfrm>
        </p:grpSpPr>
        <p:sp>
          <p:nvSpPr>
            <p:cNvPr id="354" name="Rettangolo 353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5" name="Rettangolo 354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1" name="Gruppo 355"/>
          <p:cNvGrpSpPr/>
          <p:nvPr/>
        </p:nvGrpSpPr>
        <p:grpSpPr>
          <a:xfrm>
            <a:off x="5076056" y="5814680"/>
            <a:ext cx="216024" cy="432048"/>
            <a:chOff x="7596336" y="5013176"/>
            <a:chExt cx="720080" cy="1440160"/>
          </a:xfrm>
        </p:grpSpPr>
        <p:sp>
          <p:nvSpPr>
            <p:cNvPr id="357" name="Rettangolo 356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8" name="Rettangolo 357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uppo 358"/>
          <p:cNvGrpSpPr/>
          <p:nvPr/>
        </p:nvGrpSpPr>
        <p:grpSpPr>
          <a:xfrm>
            <a:off x="2597779" y="5814680"/>
            <a:ext cx="216024" cy="432048"/>
            <a:chOff x="7596336" y="5013176"/>
            <a:chExt cx="720080" cy="1440160"/>
          </a:xfrm>
        </p:grpSpPr>
        <p:sp>
          <p:nvSpPr>
            <p:cNvPr id="360" name="Rettangolo 359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1" name="Rettangolo 360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3" name="Gruppo 361"/>
          <p:cNvGrpSpPr/>
          <p:nvPr/>
        </p:nvGrpSpPr>
        <p:grpSpPr>
          <a:xfrm>
            <a:off x="3305857" y="5814680"/>
            <a:ext cx="216024" cy="432048"/>
            <a:chOff x="7596336" y="5013176"/>
            <a:chExt cx="720080" cy="1440160"/>
          </a:xfrm>
        </p:grpSpPr>
        <p:sp>
          <p:nvSpPr>
            <p:cNvPr id="363" name="Rettangolo 362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4" name="Rettangolo 363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4" name="Gruppo 364"/>
          <p:cNvGrpSpPr/>
          <p:nvPr/>
        </p:nvGrpSpPr>
        <p:grpSpPr>
          <a:xfrm>
            <a:off x="4013935" y="5814680"/>
            <a:ext cx="216024" cy="432048"/>
            <a:chOff x="7596336" y="5013176"/>
            <a:chExt cx="720080" cy="1440160"/>
          </a:xfrm>
        </p:grpSpPr>
        <p:sp>
          <p:nvSpPr>
            <p:cNvPr id="366" name="Rettangolo 365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7" name="Rettangolo 366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6" name="Gruppo 367"/>
          <p:cNvGrpSpPr/>
          <p:nvPr/>
        </p:nvGrpSpPr>
        <p:grpSpPr>
          <a:xfrm>
            <a:off x="4722013" y="5814680"/>
            <a:ext cx="216024" cy="432048"/>
            <a:chOff x="7596336" y="5013176"/>
            <a:chExt cx="720080" cy="1440160"/>
          </a:xfrm>
        </p:grpSpPr>
        <p:sp>
          <p:nvSpPr>
            <p:cNvPr id="369" name="Rettangolo 368"/>
            <p:cNvSpPr/>
            <p:nvPr/>
          </p:nvSpPr>
          <p:spPr>
            <a:xfrm>
              <a:off x="7596336" y="5013176"/>
              <a:ext cx="720080" cy="1440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0" name="Rettangolo 369"/>
            <p:cNvSpPr/>
            <p:nvPr/>
          </p:nvSpPr>
          <p:spPr>
            <a:xfrm>
              <a:off x="7740352" y="5877272"/>
              <a:ext cx="432048" cy="432048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254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74" name="Rettangolo 273"/>
          <p:cNvSpPr/>
          <p:nvPr/>
        </p:nvSpPr>
        <p:spPr>
          <a:xfrm>
            <a:off x="1394504" y="1143032"/>
            <a:ext cx="144016" cy="1440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/>
          <p:nvPr/>
        </p:nvSpPr>
        <p:spPr>
          <a:xfrm>
            <a:off x="179512" y="980728"/>
            <a:ext cx="5256584" cy="5616624"/>
          </a:xfrm>
          <a:prstGeom prst="rect">
            <a:avLst/>
          </a:prstGeom>
          <a:gradFill>
            <a:gsLst>
              <a:gs pos="87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419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List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smtClean="0"/>
              <a:t>Real Clocks </a:t>
            </a:r>
          </a:p>
          <a:p>
            <a:pPr lvl="1"/>
            <a:r>
              <a:rPr lang="en-US" dirty="0" smtClean="0"/>
              <a:t>Fast Clock (200 MHz)</a:t>
            </a:r>
          </a:p>
          <a:p>
            <a:pPr lvl="1"/>
            <a:r>
              <a:rPr lang="en-US" dirty="0" smtClean="0"/>
              <a:t>Read Clock (100 MHz)</a:t>
            </a:r>
            <a:endParaRPr lang="it-IT" dirty="0" smtClean="0"/>
          </a:p>
          <a:p>
            <a:r>
              <a:rPr lang="en-US" dirty="0" smtClean="0"/>
              <a:t>Pseudo Clocks</a:t>
            </a:r>
          </a:p>
          <a:p>
            <a:pPr lvl="1"/>
            <a:r>
              <a:rPr lang="en-US" dirty="0" smtClean="0"/>
              <a:t>SCL (I2C interface) (~ MHz)</a:t>
            </a:r>
          </a:p>
          <a:p>
            <a:pPr lvl="1"/>
            <a:r>
              <a:rPr lang="en-US" dirty="0" smtClean="0"/>
              <a:t>Bunch Crossing Clock (Time Stamp Clock) (30 MHz)</a:t>
            </a:r>
          </a:p>
          <a:p>
            <a:pPr lvl="1"/>
            <a:r>
              <a:rPr lang="en-US" dirty="0" err="1" smtClean="0"/>
              <a:t>ToT</a:t>
            </a:r>
            <a:r>
              <a:rPr lang="en-US" dirty="0" smtClean="0"/>
              <a:t> clock</a:t>
            </a:r>
          </a:p>
        </p:txBody>
      </p:sp>
    </p:spTree>
    <p:extLst>
      <p:ext uri="{BB962C8B-B14F-4D97-AF65-F5344CB8AC3E}">
        <p14:creationId xmlns="" xmlns:p14="http://schemas.microsoft.com/office/powerpoint/2010/main" val="4070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attstow.com/articles/circular_arrows/circular_arrow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852936"/>
            <a:ext cx="720080" cy="720080"/>
          </a:xfrm>
          <a:prstGeom prst="rect">
            <a:avLst/>
          </a:prstGeom>
          <a:noFill/>
        </p:spPr>
      </p:pic>
      <p:grpSp>
        <p:nvGrpSpPr>
          <p:cNvPr id="2" name="Gruppo 249"/>
          <p:cNvGrpSpPr/>
          <p:nvPr/>
        </p:nvGrpSpPr>
        <p:grpSpPr>
          <a:xfrm>
            <a:off x="6660232" y="3284984"/>
            <a:ext cx="1295400" cy="1447800"/>
            <a:chOff x="8229600" y="3500438"/>
            <a:chExt cx="1295400" cy="1447800"/>
          </a:xfrm>
        </p:grpSpPr>
        <p:sp>
          <p:nvSpPr>
            <p:cNvPr id="11282" name="AutoShape 172"/>
            <p:cNvSpPr>
              <a:spLocks noChangeArrowheads="1"/>
            </p:cNvSpPr>
            <p:nvPr/>
          </p:nvSpPr>
          <p:spPr bwMode="auto">
            <a:xfrm rot="-5400000">
              <a:off x="8115300" y="3919538"/>
              <a:ext cx="1447800" cy="6096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1283" name="Line 173"/>
            <p:cNvSpPr>
              <a:spLocks noChangeShapeType="1"/>
            </p:cNvSpPr>
            <p:nvPr/>
          </p:nvSpPr>
          <p:spPr bwMode="auto">
            <a:xfrm>
              <a:off x="8229600" y="388143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4" name="Line 174"/>
            <p:cNvSpPr>
              <a:spLocks noChangeShapeType="1"/>
            </p:cNvSpPr>
            <p:nvPr/>
          </p:nvSpPr>
          <p:spPr bwMode="auto">
            <a:xfrm>
              <a:off x="8229600" y="411003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5" name="Line 175"/>
            <p:cNvSpPr>
              <a:spLocks noChangeShapeType="1"/>
            </p:cNvSpPr>
            <p:nvPr/>
          </p:nvSpPr>
          <p:spPr bwMode="auto">
            <a:xfrm>
              <a:off x="8229600" y="433863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6" name="Line 176"/>
            <p:cNvSpPr>
              <a:spLocks noChangeShapeType="1"/>
            </p:cNvSpPr>
            <p:nvPr/>
          </p:nvSpPr>
          <p:spPr bwMode="auto">
            <a:xfrm>
              <a:off x="8229600" y="456723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7" name="Line 177"/>
            <p:cNvSpPr>
              <a:spLocks noChangeShapeType="1"/>
            </p:cNvSpPr>
            <p:nvPr/>
          </p:nvSpPr>
          <p:spPr bwMode="auto">
            <a:xfrm>
              <a:off x="9144000" y="418623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5" name="CasellaDiTesto 174"/>
          <p:cNvSpPr txBox="1"/>
          <p:nvPr/>
        </p:nvSpPr>
        <p:spPr>
          <a:xfrm>
            <a:off x="7106311" y="46480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output stage</a:t>
            </a:r>
            <a:endParaRPr lang="it-IT" dirty="0"/>
          </a:p>
        </p:txBody>
      </p:sp>
      <p:grpSp>
        <p:nvGrpSpPr>
          <p:cNvPr id="3" name="Gruppo 238"/>
          <p:cNvGrpSpPr/>
          <p:nvPr/>
        </p:nvGrpSpPr>
        <p:grpSpPr>
          <a:xfrm>
            <a:off x="1043608" y="2435030"/>
            <a:ext cx="2915816" cy="1483988"/>
            <a:chOff x="558307" y="764704"/>
            <a:chExt cx="8216783" cy="4181886"/>
          </a:xfrm>
        </p:grpSpPr>
        <p:sp>
          <p:nvSpPr>
            <p:cNvPr id="100" name="Rettangolo 99"/>
            <p:cNvSpPr/>
            <p:nvPr/>
          </p:nvSpPr>
          <p:spPr>
            <a:xfrm>
              <a:off x="558307" y="4060781"/>
              <a:ext cx="3221605" cy="39760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101" name="Triangolo isoscele 100"/>
            <p:cNvSpPr/>
            <p:nvPr/>
          </p:nvSpPr>
          <p:spPr bwMode="auto">
            <a:xfrm rot="5400000">
              <a:off x="3762455" y="1184895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102" name="Triangolo isoscele 101"/>
            <p:cNvSpPr/>
            <p:nvPr/>
          </p:nvSpPr>
          <p:spPr bwMode="auto">
            <a:xfrm rot="5400000">
              <a:off x="3762455" y="1840420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103" name="Triangolo isoscele 102"/>
            <p:cNvSpPr/>
            <p:nvPr/>
          </p:nvSpPr>
          <p:spPr bwMode="auto">
            <a:xfrm rot="5400000">
              <a:off x="3762456" y="2495944"/>
              <a:ext cx="397606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104" name="Triangolo isoscele 103"/>
            <p:cNvSpPr/>
            <p:nvPr/>
          </p:nvSpPr>
          <p:spPr bwMode="auto">
            <a:xfrm rot="5400000">
              <a:off x="3762455" y="3151469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105" name="Rettangolo 104"/>
            <p:cNvSpPr/>
            <p:nvPr/>
          </p:nvSpPr>
          <p:spPr>
            <a:xfrm>
              <a:off x="4313014" y="1198040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106" name="Rettangolo 105"/>
            <p:cNvSpPr/>
            <p:nvPr/>
          </p:nvSpPr>
          <p:spPr>
            <a:xfrm>
              <a:off x="4313014" y="1860722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107" name="Rettangolo 106"/>
            <p:cNvSpPr/>
            <p:nvPr/>
          </p:nvSpPr>
          <p:spPr>
            <a:xfrm>
              <a:off x="4313014" y="3186086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108" name="Rettangolo 107"/>
            <p:cNvSpPr/>
            <p:nvPr/>
          </p:nvSpPr>
          <p:spPr>
            <a:xfrm>
              <a:off x="4313014" y="2523404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109" name="CasellaDiTesto 108"/>
            <p:cNvSpPr txBox="1"/>
            <p:nvPr/>
          </p:nvSpPr>
          <p:spPr>
            <a:xfrm>
              <a:off x="4427985" y="3789041"/>
              <a:ext cx="1279290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err="1" smtClean="0"/>
                <a:t>Sparsifiers</a:t>
              </a:r>
              <a:endParaRPr lang="it-IT" sz="500" dirty="0"/>
            </a:p>
          </p:txBody>
        </p:sp>
        <p:sp>
          <p:nvSpPr>
            <p:cNvPr id="111" name="CasellaDiTesto 110"/>
            <p:cNvSpPr txBox="1"/>
            <p:nvPr/>
          </p:nvSpPr>
          <p:spPr>
            <a:xfrm>
              <a:off x="4371200" y="857233"/>
              <a:ext cx="1509673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/>
                <a:t>Barrel</a:t>
              </a:r>
              <a:r>
                <a:rPr lang="en-US" sz="500" i="1" dirty="0"/>
                <a:t> </a:t>
              </a:r>
              <a:r>
                <a:rPr lang="en-US" sz="500" i="1" dirty="0" smtClean="0"/>
                <a:t>Level 2</a:t>
              </a:r>
              <a:endParaRPr lang="it-IT" sz="500" i="1" dirty="0"/>
            </a:p>
          </p:txBody>
        </p:sp>
        <p:sp>
          <p:nvSpPr>
            <p:cNvPr id="132" name="Trapezio 131"/>
            <p:cNvSpPr/>
            <p:nvPr/>
          </p:nvSpPr>
          <p:spPr>
            <a:xfrm rot="5400000">
              <a:off x="5865721" y="2122401"/>
              <a:ext cx="1136026" cy="536934"/>
            </a:xfrm>
            <a:prstGeom prst="trapezoi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153" name="CasellaDiTesto 152"/>
            <p:cNvSpPr txBox="1"/>
            <p:nvPr/>
          </p:nvSpPr>
          <p:spPr>
            <a:xfrm>
              <a:off x="5940152" y="2852936"/>
              <a:ext cx="1501202" cy="6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i="1" dirty="0" smtClean="0"/>
                <a:t>smart concentrator</a:t>
              </a:r>
              <a:endParaRPr lang="it-IT" sz="500" i="1" dirty="0"/>
            </a:p>
          </p:txBody>
        </p:sp>
        <p:sp>
          <p:nvSpPr>
            <p:cNvPr id="155" name="Rettangolo 154"/>
            <p:cNvSpPr/>
            <p:nvPr/>
          </p:nvSpPr>
          <p:spPr>
            <a:xfrm>
              <a:off x="6876256" y="2019646"/>
              <a:ext cx="1898834" cy="689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167" name="CasellaDiTesto 166"/>
            <p:cNvSpPr txBox="1"/>
            <p:nvPr/>
          </p:nvSpPr>
          <p:spPr>
            <a:xfrm>
              <a:off x="7159694" y="1628800"/>
              <a:ext cx="1509673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/>
                <a:t>Barrel Level 1</a:t>
              </a:r>
              <a:endParaRPr lang="it-IT" sz="500" i="1" dirty="0"/>
            </a:p>
          </p:txBody>
        </p:sp>
        <p:sp>
          <p:nvSpPr>
            <p:cNvPr id="168" name="CasellaDiTesto 167"/>
            <p:cNvSpPr txBox="1"/>
            <p:nvPr/>
          </p:nvSpPr>
          <p:spPr>
            <a:xfrm>
              <a:off x="1463109" y="4077072"/>
              <a:ext cx="1473535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/>
                <a:t>Trigger Logic</a:t>
              </a:r>
              <a:endParaRPr lang="it-IT" sz="500" i="1" dirty="0"/>
            </a:p>
          </p:txBody>
        </p:sp>
        <p:pic>
          <p:nvPicPr>
            <p:cNvPr id="169" name="Picture 2" descr="C:\Users\giorgi\Documents\dottorato\pubblicazioni e talk\rd09 firenze\clock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4221088"/>
              <a:ext cx="738284" cy="725502"/>
            </a:xfrm>
            <a:prstGeom prst="rect">
              <a:avLst/>
            </a:prstGeom>
            <a:noFill/>
          </p:spPr>
        </p:pic>
        <p:cxnSp>
          <p:nvCxnSpPr>
            <p:cNvPr id="174" name="Connettore 2 173"/>
            <p:cNvCxnSpPr/>
            <p:nvPr/>
          </p:nvCxnSpPr>
          <p:spPr>
            <a:xfrm>
              <a:off x="3824488" y="4302240"/>
              <a:ext cx="504056" cy="144016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2 175"/>
            <p:cNvCxnSpPr/>
            <p:nvPr/>
          </p:nvCxnSpPr>
          <p:spPr>
            <a:xfrm rot="16200000" flipH="1">
              <a:off x="3007284" y="3985605"/>
              <a:ext cx="397609" cy="448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2 177"/>
            <p:cNvCxnSpPr>
              <a:stCxn id="109" idx="1"/>
            </p:cNvCxnSpPr>
            <p:nvPr/>
          </p:nvCxnSpPr>
          <p:spPr>
            <a:xfrm flipH="1" flipV="1">
              <a:off x="3851923" y="3573027"/>
              <a:ext cx="576062" cy="4545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2 178"/>
            <p:cNvCxnSpPr/>
            <p:nvPr/>
          </p:nvCxnSpPr>
          <p:spPr>
            <a:xfrm rot="16200000" flipH="1">
              <a:off x="3151300" y="3985605"/>
              <a:ext cx="397609" cy="4480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CasellaDiTesto 179"/>
            <p:cNvSpPr txBox="1"/>
            <p:nvPr/>
          </p:nvSpPr>
          <p:spPr>
            <a:xfrm rot="16200000">
              <a:off x="2939634" y="2207542"/>
              <a:ext cx="1197979" cy="433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i="1" dirty="0" smtClean="0"/>
                <a:t>32 </a:t>
              </a:r>
              <a:r>
                <a:rPr lang="en-US" sz="400" i="1" dirty="0" smtClean="0"/>
                <a:t>channels</a:t>
              </a:r>
              <a:endParaRPr lang="it-IT" sz="400" i="1" dirty="0"/>
            </a:p>
          </p:txBody>
        </p:sp>
        <p:grpSp>
          <p:nvGrpSpPr>
            <p:cNvPr id="4" name="Gruppo 180"/>
            <p:cNvGrpSpPr/>
            <p:nvPr/>
          </p:nvGrpSpPr>
          <p:grpSpPr>
            <a:xfrm rot="16200000">
              <a:off x="1454942" y="1890320"/>
              <a:ext cx="3024336" cy="773104"/>
              <a:chOff x="-1199226" y="5949280"/>
              <a:chExt cx="14474767" cy="792088"/>
            </a:xfrm>
          </p:grpSpPr>
          <p:sp>
            <p:nvSpPr>
              <p:cNvPr id="185" name="Cilindro 184"/>
              <p:cNvSpPr/>
              <p:nvPr/>
            </p:nvSpPr>
            <p:spPr>
              <a:xfrm>
                <a:off x="-74509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186" name="Cilindro 185"/>
              <p:cNvSpPr/>
              <p:nvPr/>
            </p:nvSpPr>
            <p:spPr>
              <a:xfrm>
                <a:off x="163176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187" name="Cilindro 186"/>
              <p:cNvSpPr/>
              <p:nvPr/>
            </p:nvSpPr>
            <p:spPr>
              <a:xfrm>
                <a:off x="1071444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190" name="Cilindro 189"/>
              <p:cNvSpPr/>
              <p:nvPr/>
            </p:nvSpPr>
            <p:spPr>
              <a:xfrm>
                <a:off x="1525578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192" name="Cilindro 191"/>
              <p:cNvSpPr/>
              <p:nvPr/>
            </p:nvSpPr>
            <p:spPr>
              <a:xfrm>
                <a:off x="197971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00" name="Cilindro 199"/>
              <p:cNvSpPr/>
              <p:nvPr/>
            </p:nvSpPr>
            <p:spPr>
              <a:xfrm>
                <a:off x="-1199226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03" name="Cilindro 202"/>
              <p:cNvSpPr/>
              <p:nvPr/>
            </p:nvSpPr>
            <p:spPr>
              <a:xfrm>
                <a:off x="617310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04" name="Cilindro 203"/>
              <p:cNvSpPr/>
              <p:nvPr/>
            </p:nvSpPr>
            <p:spPr>
              <a:xfrm>
                <a:off x="-290958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05" name="Cilindro 204"/>
              <p:cNvSpPr/>
              <p:nvPr/>
            </p:nvSpPr>
            <p:spPr>
              <a:xfrm>
                <a:off x="2909028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06" name="Cilindro 205"/>
              <p:cNvSpPr/>
              <p:nvPr/>
            </p:nvSpPr>
            <p:spPr>
              <a:xfrm>
                <a:off x="3817296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07" name="Cilindro 206"/>
              <p:cNvSpPr/>
              <p:nvPr/>
            </p:nvSpPr>
            <p:spPr>
              <a:xfrm>
                <a:off x="4725564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08" name="Cilindro 207"/>
              <p:cNvSpPr/>
              <p:nvPr/>
            </p:nvSpPr>
            <p:spPr>
              <a:xfrm>
                <a:off x="5179698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09" name="Cilindro 208"/>
              <p:cNvSpPr/>
              <p:nvPr/>
            </p:nvSpPr>
            <p:spPr>
              <a:xfrm>
                <a:off x="563383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10" name="Cilindro 209"/>
              <p:cNvSpPr/>
              <p:nvPr/>
            </p:nvSpPr>
            <p:spPr>
              <a:xfrm>
                <a:off x="2454894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11" name="Cilindro 210"/>
              <p:cNvSpPr/>
              <p:nvPr/>
            </p:nvSpPr>
            <p:spPr>
              <a:xfrm>
                <a:off x="4271430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12" name="Cilindro 211"/>
              <p:cNvSpPr/>
              <p:nvPr/>
            </p:nvSpPr>
            <p:spPr>
              <a:xfrm>
                <a:off x="3363162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13" name="Cilindro 212"/>
              <p:cNvSpPr/>
              <p:nvPr/>
            </p:nvSpPr>
            <p:spPr>
              <a:xfrm>
                <a:off x="6536577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15" name="Cilindro 214"/>
              <p:cNvSpPr/>
              <p:nvPr/>
            </p:nvSpPr>
            <p:spPr>
              <a:xfrm>
                <a:off x="7444845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16" name="Cilindro 215"/>
              <p:cNvSpPr/>
              <p:nvPr/>
            </p:nvSpPr>
            <p:spPr>
              <a:xfrm>
                <a:off x="8353113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17" name="Cilindro 216"/>
              <p:cNvSpPr/>
              <p:nvPr/>
            </p:nvSpPr>
            <p:spPr>
              <a:xfrm>
                <a:off x="8807247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18" name="Cilindro 217"/>
              <p:cNvSpPr/>
              <p:nvPr/>
            </p:nvSpPr>
            <p:spPr>
              <a:xfrm>
                <a:off x="9261381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19" name="Cilindro 218"/>
              <p:cNvSpPr/>
              <p:nvPr/>
            </p:nvSpPr>
            <p:spPr>
              <a:xfrm>
                <a:off x="6082443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20" name="Cilindro 219"/>
              <p:cNvSpPr/>
              <p:nvPr/>
            </p:nvSpPr>
            <p:spPr>
              <a:xfrm>
                <a:off x="7898979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21" name="Cilindro 220"/>
              <p:cNvSpPr/>
              <p:nvPr/>
            </p:nvSpPr>
            <p:spPr>
              <a:xfrm>
                <a:off x="6990711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22" name="Cilindro 221"/>
              <p:cNvSpPr/>
              <p:nvPr/>
            </p:nvSpPr>
            <p:spPr>
              <a:xfrm>
                <a:off x="10190697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23" name="Cilindro 222"/>
              <p:cNvSpPr/>
              <p:nvPr/>
            </p:nvSpPr>
            <p:spPr>
              <a:xfrm>
                <a:off x="11098965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24" name="Cilindro 223"/>
              <p:cNvSpPr/>
              <p:nvPr/>
            </p:nvSpPr>
            <p:spPr>
              <a:xfrm>
                <a:off x="12007233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25" name="Cilindro 224"/>
              <p:cNvSpPr/>
              <p:nvPr/>
            </p:nvSpPr>
            <p:spPr>
              <a:xfrm>
                <a:off x="12461367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35" name="Cilindro 234"/>
              <p:cNvSpPr/>
              <p:nvPr/>
            </p:nvSpPr>
            <p:spPr>
              <a:xfrm>
                <a:off x="12915501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36" name="Cilindro 235"/>
              <p:cNvSpPr/>
              <p:nvPr/>
            </p:nvSpPr>
            <p:spPr>
              <a:xfrm>
                <a:off x="9736563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37" name="Cilindro 236"/>
              <p:cNvSpPr/>
              <p:nvPr/>
            </p:nvSpPr>
            <p:spPr>
              <a:xfrm>
                <a:off x="11553099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238" name="Cilindro 237"/>
              <p:cNvSpPr/>
              <p:nvPr/>
            </p:nvSpPr>
            <p:spPr>
              <a:xfrm>
                <a:off x="10644831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</p:grpSp>
      </p:grpSp>
      <p:grpSp>
        <p:nvGrpSpPr>
          <p:cNvPr id="5" name="Gruppo 296"/>
          <p:cNvGrpSpPr/>
          <p:nvPr/>
        </p:nvGrpSpPr>
        <p:grpSpPr>
          <a:xfrm>
            <a:off x="2051720" y="3573014"/>
            <a:ext cx="2915816" cy="1483988"/>
            <a:chOff x="558307" y="764704"/>
            <a:chExt cx="8216783" cy="4181886"/>
          </a:xfrm>
        </p:grpSpPr>
        <p:sp>
          <p:nvSpPr>
            <p:cNvPr id="298" name="Rettangolo 297"/>
            <p:cNvSpPr/>
            <p:nvPr/>
          </p:nvSpPr>
          <p:spPr>
            <a:xfrm>
              <a:off x="558307" y="4060781"/>
              <a:ext cx="3221605" cy="39760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299" name="Triangolo isoscele 298"/>
            <p:cNvSpPr/>
            <p:nvPr/>
          </p:nvSpPr>
          <p:spPr bwMode="auto">
            <a:xfrm rot="5400000">
              <a:off x="3762455" y="1184895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300" name="Triangolo isoscele 299"/>
            <p:cNvSpPr/>
            <p:nvPr/>
          </p:nvSpPr>
          <p:spPr bwMode="auto">
            <a:xfrm rot="5400000">
              <a:off x="3762455" y="1840420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301" name="Triangolo isoscele 300"/>
            <p:cNvSpPr/>
            <p:nvPr/>
          </p:nvSpPr>
          <p:spPr bwMode="auto">
            <a:xfrm rot="5400000">
              <a:off x="3762456" y="2495944"/>
              <a:ext cx="397606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302" name="Triangolo isoscele 301"/>
            <p:cNvSpPr/>
            <p:nvPr/>
          </p:nvSpPr>
          <p:spPr bwMode="auto">
            <a:xfrm rot="5400000">
              <a:off x="3762455" y="3151469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303" name="Rettangolo 302"/>
            <p:cNvSpPr/>
            <p:nvPr/>
          </p:nvSpPr>
          <p:spPr>
            <a:xfrm>
              <a:off x="4313014" y="1198040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04" name="Rettangolo 303"/>
            <p:cNvSpPr/>
            <p:nvPr/>
          </p:nvSpPr>
          <p:spPr>
            <a:xfrm>
              <a:off x="4313014" y="1860722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05" name="Rettangolo 304"/>
            <p:cNvSpPr/>
            <p:nvPr/>
          </p:nvSpPr>
          <p:spPr>
            <a:xfrm>
              <a:off x="4313014" y="3186086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06" name="Rettangolo 305"/>
            <p:cNvSpPr/>
            <p:nvPr/>
          </p:nvSpPr>
          <p:spPr>
            <a:xfrm>
              <a:off x="4313014" y="2523404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07" name="CasellaDiTesto 306"/>
            <p:cNvSpPr txBox="1"/>
            <p:nvPr/>
          </p:nvSpPr>
          <p:spPr>
            <a:xfrm>
              <a:off x="4427985" y="3789041"/>
              <a:ext cx="1279290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err="1" smtClean="0"/>
                <a:t>Sparsifiers</a:t>
              </a:r>
              <a:endParaRPr lang="it-IT" sz="500" dirty="0"/>
            </a:p>
          </p:txBody>
        </p:sp>
        <p:sp>
          <p:nvSpPr>
            <p:cNvPr id="308" name="CasellaDiTesto 307"/>
            <p:cNvSpPr txBox="1"/>
            <p:nvPr/>
          </p:nvSpPr>
          <p:spPr>
            <a:xfrm>
              <a:off x="4371200" y="857233"/>
              <a:ext cx="1509673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/>
                <a:t>Barrel</a:t>
              </a:r>
              <a:r>
                <a:rPr lang="en-US" sz="500" i="1" dirty="0"/>
                <a:t> </a:t>
              </a:r>
              <a:r>
                <a:rPr lang="en-US" sz="500" i="1" dirty="0" smtClean="0"/>
                <a:t>Level 2</a:t>
              </a:r>
              <a:endParaRPr lang="it-IT" sz="500" i="1" dirty="0"/>
            </a:p>
          </p:txBody>
        </p:sp>
        <p:sp>
          <p:nvSpPr>
            <p:cNvPr id="309" name="Trapezio 308"/>
            <p:cNvSpPr/>
            <p:nvPr/>
          </p:nvSpPr>
          <p:spPr>
            <a:xfrm rot="5400000">
              <a:off x="5865721" y="2122401"/>
              <a:ext cx="1136026" cy="536934"/>
            </a:xfrm>
            <a:prstGeom prst="trapezoi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10" name="CasellaDiTesto 309"/>
            <p:cNvSpPr txBox="1"/>
            <p:nvPr/>
          </p:nvSpPr>
          <p:spPr>
            <a:xfrm>
              <a:off x="5940152" y="2852936"/>
              <a:ext cx="1501202" cy="6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i="1" dirty="0" smtClean="0"/>
                <a:t>smart concentrator</a:t>
              </a:r>
              <a:endParaRPr lang="it-IT" sz="500" i="1" dirty="0"/>
            </a:p>
          </p:txBody>
        </p:sp>
        <p:sp>
          <p:nvSpPr>
            <p:cNvPr id="311" name="Rettangolo 310"/>
            <p:cNvSpPr/>
            <p:nvPr/>
          </p:nvSpPr>
          <p:spPr>
            <a:xfrm>
              <a:off x="6876256" y="2019646"/>
              <a:ext cx="1898834" cy="689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12" name="CasellaDiTesto 311"/>
            <p:cNvSpPr txBox="1"/>
            <p:nvPr/>
          </p:nvSpPr>
          <p:spPr>
            <a:xfrm>
              <a:off x="7159694" y="1628800"/>
              <a:ext cx="1509673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/>
                <a:t>Barrel Level 1</a:t>
              </a:r>
              <a:endParaRPr lang="it-IT" sz="500" i="1" dirty="0"/>
            </a:p>
          </p:txBody>
        </p:sp>
        <p:sp>
          <p:nvSpPr>
            <p:cNvPr id="313" name="CasellaDiTesto 312"/>
            <p:cNvSpPr txBox="1"/>
            <p:nvPr/>
          </p:nvSpPr>
          <p:spPr>
            <a:xfrm>
              <a:off x="1463109" y="4077072"/>
              <a:ext cx="1473535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/>
                <a:t>Trigger Logic</a:t>
              </a:r>
              <a:endParaRPr lang="it-IT" sz="500" i="1" dirty="0"/>
            </a:p>
          </p:txBody>
        </p:sp>
        <p:pic>
          <p:nvPicPr>
            <p:cNvPr id="314" name="Picture 2" descr="C:\Users\giorgi\Documents\dottorato\pubblicazioni e talk\rd09 firenze\clock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4221088"/>
              <a:ext cx="738284" cy="725502"/>
            </a:xfrm>
            <a:prstGeom prst="rect">
              <a:avLst/>
            </a:prstGeom>
            <a:noFill/>
          </p:spPr>
        </p:pic>
        <p:cxnSp>
          <p:nvCxnSpPr>
            <p:cNvPr id="316" name="Connettore 2 315"/>
            <p:cNvCxnSpPr/>
            <p:nvPr/>
          </p:nvCxnSpPr>
          <p:spPr>
            <a:xfrm>
              <a:off x="3824488" y="4302240"/>
              <a:ext cx="504056" cy="144016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ttore 2 316"/>
            <p:cNvCxnSpPr/>
            <p:nvPr/>
          </p:nvCxnSpPr>
          <p:spPr>
            <a:xfrm rot="16200000" flipH="1">
              <a:off x="3007284" y="3985605"/>
              <a:ext cx="397609" cy="448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ttore 2 317"/>
            <p:cNvCxnSpPr>
              <a:stCxn id="307" idx="1"/>
            </p:cNvCxnSpPr>
            <p:nvPr/>
          </p:nvCxnSpPr>
          <p:spPr>
            <a:xfrm flipH="1" flipV="1">
              <a:off x="3851923" y="3573027"/>
              <a:ext cx="576062" cy="4545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ttore 2 318"/>
            <p:cNvCxnSpPr/>
            <p:nvPr/>
          </p:nvCxnSpPr>
          <p:spPr>
            <a:xfrm rot="16200000" flipH="1">
              <a:off x="3151300" y="3985605"/>
              <a:ext cx="397609" cy="4480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CasellaDiTesto 319"/>
            <p:cNvSpPr txBox="1"/>
            <p:nvPr/>
          </p:nvSpPr>
          <p:spPr>
            <a:xfrm rot="16200000">
              <a:off x="2939634" y="2207542"/>
              <a:ext cx="1197979" cy="433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i="1" dirty="0" smtClean="0"/>
                <a:t>32 </a:t>
              </a:r>
              <a:r>
                <a:rPr lang="en-US" sz="400" i="1" dirty="0" smtClean="0"/>
                <a:t>channels</a:t>
              </a:r>
              <a:endParaRPr lang="it-IT" sz="400" i="1" dirty="0"/>
            </a:p>
          </p:txBody>
        </p:sp>
        <p:grpSp>
          <p:nvGrpSpPr>
            <p:cNvPr id="6" name="Gruppo 320"/>
            <p:cNvGrpSpPr/>
            <p:nvPr/>
          </p:nvGrpSpPr>
          <p:grpSpPr>
            <a:xfrm rot="16200000">
              <a:off x="1454942" y="1890320"/>
              <a:ext cx="3024336" cy="773104"/>
              <a:chOff x="-1199226" y="5949280"/>
              <a:chExt cx="14474767" cy="792088"/>
            </a:xfrm>
          </p:grpSpPr>
          <p:sp>
            <p:nvSpPr>
              <p:cNvPr id="322" name="Cilindro 321"/>
              <p:cNvSpPr/>
              <p:nvPr/>
            </p:nvSpPr>
            <p:spPr>
              <a:xfrm>
                <a:off x="-74509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23" name="Cilindro 322"/>
              <p:cNvSpPr/>
              <p:nvPr/>
            </p:nvSpPr>
            <p:spPr>
              <a:xfrm>
                <a:off x="163176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24" name="Cilindro 323"/>
              <p:cNvSpPr/>
              <p:nvPr/>
            </p:nvSpPr>
            <p:spPr>
              <a:xfrm>
                <a:off x="1071444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25" name="Cilindro 324"/>
              <p:cNvSpPr/>
              <p:nvPr/>
            </p:nvSpPr>
            <p:spPr>
              <a:xfrm>
                <a:off x="1525578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26" name="Cilindro 325"/>
              <p:cNvSpPr/>
              <p:nvPr/>
            </p:nvSpPr>
            <p:spPr>
              <a:xfrm>
                <a:off x="197971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27" name="Cilindro 326"/>
              <p:cNvSpPr/>
              <p:nvPr/>
            </p:nvSpPr>
            <p:spPr>
              <a:xfrm>
                <a:off x="-1199226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28" name="Cilindro 327"/>
              <p:cNvSpPr/>
              <p:nvPr/>
            </p:nvSpPr>
            <p:spPr>
              <a:xfrm>
                <a:off x="617310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29" name="Cilindro 328"/>
              <p:cNvSpPr/>
              <p:nvPr/>
            </p:nvSpPr>
            <p:spPr>
              <a:xfrm>
                <a:off x="-290958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30" name="Cilindro 329"/>
              <p:cNvSpPr/>
              <p:nvPr/>
            </p:nvSpPr>
            <p:spPr>
              <a:xfrm>
                <a:off x="2909028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31" name="Cilindro 330"/>
              <p:cNvSpPr/>
              <p:nvPr/>
            </p:nvSpPr>
            <p:spPr>
              <a:xfrm>
                <a:off x="3817296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32" name="Cilindro 331"/>
              <p:cNvSpPr/>
              <p:nvPr/>
            </p:nvSpPr>
            <p:spPr>
              <a:xfrm>
                <a:off x="4725564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33" name="Cilindro 332"/>
              <p:cNvSpPr/>
              <p:nvPr/>
            </p:nvSpPr>
            <p:spPr>
              <a:xfrm>
                <a:off x="5179698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34" name="Cilindro 333"/>
              <p:cNvSpPr/>
              <p:nvPr/>
            </p:nvSpPr>
            <p:spPr>
              <a:xfrm>
                <a:off x="563383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35" name="Cilindro 334"/>
              <p:cNvSpPr/>
              <p:nvPr/>
            </p:nvSpPr>
            <p:spPr>
              <a:xfrm>
                <a:off x="2454894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36" name="Cilindro 335"/>
              <p:cNvSpPr/>
              <p:nvPr/>
            </p:nvSpPr>
            <p:spPr>
              <a:xfrm>
                <a:off x="4271430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37" name="Cilindro 336"/>
              <p:cNvSpPr/>
              <p:nvPr/>
            </p:nvSpPr>
            <p:spPr>
              <a:xfrm>
                <a:off x="3363162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38" name="Cilindro 337"/>
              <p:cNvSpPr/>
              <p:nvPr/>
            </p:nvSpPr>
            <p:spPr>
              <a:xfrm>
                <a:off x="6536577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39" name="Cilindro 338"/>
              <p:cNvSpPr/>
              <p:nvPr/>
            </p:nvSpPr>
            <p:spPr>
              <a:xfrm>
                <a:off x="7444845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40" name="Cilindro 339"/>
              <p:cNvSpPr/>
              <p:nvPr/>
            </p:nvSpPr>
            <p:spPr>
              <a:xfrm>
                <a:off x="8353113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41" name="Cilindro 340"/>
              <p:cNvSpPr/>
              <p:nvPr/>
            </p:nvSpPr>
            <p:spPr>
              <a:xfrm>
                <a:off x="8807247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42" name="Cilindro 341"/>
              <p:cNvSpPr/>
              <p:nvPr/>
            </p:nvSpPr>
            <p:spPr>
              <a:xfrm>
                <a:off x="9261381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43" name="Cilindro 342"/>
              <p:cNvSpPr/>
              <p:nvPr/>
            </p:nvSpPr>
            <p:spPr>
              <a:xfrm>
                <a:off x="6082443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44" name="Cilindro 343"/>
              <p:cNvSpPr/>
              <p:nvPr/>
            </p:nvSpPr>
            <p:spPr>
              <a:xfrm>
                <a:off x="7898979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45" name="Cilindro 344"/>
              <p:cNvSpPr/>
              <p:nvPr/>
            </p:nvSpPr>
            <p:spPr>
              <a:xfrm>
                <a:off x="6990711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46" name="Cilindro 345"/>
              <p:cNvSpPr/>
              <p:nvPr/>
            </p:nvSpPr>
            <p:spPr>
              <a:xfrm>
                <a:off x="10190697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47" name="Cilindro 346"/>
              <p:cNvSpPr/>
              <p:nvPr/>
            </p:nvSpPr>
            <p:spPr>
              <a:xfrm>
                <a:off x="11098965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48" name="Cilindro 347"/>
              <p:cNvSpPr/>
              <p:nvPr/>
            </p:nvSpPr>
            <p:spPr>
              <a:xfrm>
                <a:off x="12007233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49" name="Cilindro 348"/>
              <p:cNvSpPr/>
              <p:nvPr/>
            </p:nvSpPr>
            <p:spPr>
              <a:xfrm>
                <a:off x="12461367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50" name="Cilindro 349"/>
              <p:cNvSpPr/>
              <p:nvPr/>
            </p:nvSpPr>
            <p:spPr>
              <a:xfrm>
                <a:off x="12915501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51" name="Cilindro 350"/>
              <p:cNvSpPr/>
              <p:nvPr/>
            </p:nvSpPr>
            <p:spPr>
              <a:xfrm>
                <a:off x="9736563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52" name="Cilindro 351"/>
              <p:cNvSpPr/>
              <p:nvPr/>
            </p:nvSpPr>
            <p:spPr>
              <a:xfrm>
                <a:off x="11553099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53" name="Cilindro 352"/>
              <p:cNvSpPr/>
              <p:nvPr/>
            </p:nvSpPr>
            <p:spPr>
              <a:xfrm>
                <a:off x="10644831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</p:grpSp>
      </p:grpSp>
      <p:grpSp>
        <p:nvGrpSpPr>
          <p:cNvPr id="7" name="Gruppo 353"/>
          <p:cNvGrpSpPr/>
          <p:nvPr/>
        </p:nvGrpSpPr>
        <p:grpSpPr>
          <a:xfrm>
            <a:off x="0" y="1216630"/>
            <a:ext cx="2962934" cy="1536116"/>
            <a:chOff x="558307" y="617807"/>
            <a:chExt cx="8349561" cy="4328783"/>
          </a:xfrm>
        </p:grpSpPr>
        <p:sp>
          <p:nvSpPr>
            <p:cNvPr id="355" name="Rettangolo 354"/>
            <p:cNvSpPr/>
            <p:nvPr/>
          </p:nvSpPr>
          <p:spPr>
            <a:xfrm>
              <a:off x="558307" y="4060781"/>
              <a:ext cx="3221605" cy="39760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56" name="Triangolo isoscele 355"/>
            <p:cNvSpPr/>
            <p:nvPr/>
          </p:nvSpPr>
          <p:spPr bwMode="auto">
            <a:xfrm rot="5400000">
              <a:off x="3762455" y="1184895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357" name="Triangolo isoscele 356"/>
            <p:cNvSpPr/>
            <p:nvPr/>
          </p:nvSpPr>
          <p:spPr bwMode="auto">
            <a:xfrm rot="5400000">
              <a:off x="3762455" y="1840420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358" name="Triangolo isoscele 357"/>
            <p:cNvSpPr/>
            <p:nvPr/>
          </p:nvSpPr>
          <p:spPr bwMode="auto">
            <a:xfrm rot="5400000">
              <a:off x="3762456" y="2495944"/>
              <a:ext cx="397606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359" name="Triangolo isoscele 358"/>
            <p:cNvSpPr/>
            <p:nvPr/>
          </p:nvSpPr>
          <p:spPr bwMode="auto">
            <a:xfrm rot="5400000">
              <a:off x="3762455" y="3151469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360" name="Rettangolo 359"/>
            <p:cNvSpPr/>
            <p:nvPr/>
          </p:nvSpPr>
          <p:spPr>
            <a:xfrm>
              <a:off x="4313014" y="1198040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61" name="Rettangolo 360"/>
            <p:cNvSpPr/>
            <p:nvPr/>
          </p:nvSpPr>
          <p:spPr>
            <a:xfrm>
              <a:off x="4313014" y="1860722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62" name="Rettangolo 361"/>
            <p:cNvSpPr/>
            <p:nvPr/>
          </p:nvSpPr>
          <p:spPr>
            <a:xfrm>
              <a:off x="4313014" y="3186086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63" name="Rettangolo 362"/>
            <p:cNvSpPr/>
            <p:nvPr/>
          </p:nvSpPr>
          <p:spPr>
            <a:xfrm>
              <a:off x="4313014" y="2523404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64" name="CasellaDiTesto 363"/>
            <p:cNvSpPr txBox="1"/>
            <p:nvPr/>
          </p:nvSpPr>
          <p:spPr>
            <a:xfrm>
              <a:off x="4427985" y="3789041"/>
              <a:ext cx="1279290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err="1" smtClean="0"/>
                <a:t>Sparsifiers</a:t>
              </a:r>
              <a:endParaRPr lang="it-IT" sz="500" dirty="0"/>
            </a:p>
          </p:txBody>
        </p:sp>
        <p:sp>
          <p:nvSpPr>
            <p:cNvPr id="365" name="CasellaDiTesto 364"/>
            <p:cNvSpPr txBox="1"/>
            <p:nvPr/>
          </p:nvSpPr>
          <p:spPr>
            <a:xfrm>
              <a:off x="4087210" y="617807"/>
              <a:ext cx="2105951" cy="607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 smtClean="0"/>
                <a:t>Barrel</a:t>
              </a:r>
              <a:r>
                <a:rPr lang="en-US" sz="800" i="1" dirty="0"/>
                <a:t> </a:t>
              </a:r>
              <a:r>
                <a:rPr lang="en-US" sz="800" i="1" dirty="0" smtClean="0"/>
                <a:t>Level 2</a:t>
              </a:r>
              <a:endParaRPr lang="it-IT" sz="800" i="1" dirty="0"/>
            </a:p>
          </p:txBody>
        </p:sp>
        <p:sp>
          <p:nvSpPr>
            <p:cNvPr id="366" name="Trapezio 365"/>
            <p:cNvSpPr/>
            <p:nvPr/>
          </p:nvSpPr>
          <p:spPr>
            <a:xfrm rot="5400000">
              <a:off x="5865721" y="2122401"/>
              <a:ext cx="1136026" cy="536934"/>
            </a:xfrm>
            <a:prstGeom prst="trapezoi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67" name="CasellaDiTesto 366"/>
            <p:cNvSpPr txBox="1"/>
            <p:nvPr/>
          </p:nvSpPr>
          <p:spPr>
            <a:xfrm>
              <a:off x="5940152" y="2852936"/>
              <a:ext cx="1501202" cy="6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i="1" dirty="0" smtClean="0"/>
                <a:t>smart concentrator</a:t>
              </a:r>
              <a:endParaRPr lang="it-IT" sz="500" i="1" dirty="0"/>
            </a:p>
          </p:txBody>
        </p:sp>
        <p:sp>
          <p:nvSpPr>
            <p:cNvPr id="368" name="Rettangolo 367"/>
            <p:cNvSpPr/>
            <p:nvPr/>
          </p:nvSpPr>
          <p:spPr>
            <a:xfrm>
              <a:off x="6876256" y="2019646"/>
              <a:ext cx="1898834" cy="689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369" name="CasellaDiTesto 368"/>
            <p:cNvSpPr txBox="1"/>
            <p:nvPr/>
          </p:nvSpPr>
          <p:spPr>
            <a:xfrm>
              <a:off x="6801917" y="1450629"/>
              <a:ext cx="2105951" cy="607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 smtClean="0"/>
                <a:t>Barrel Level 1</a:t>
              </a:r>
              <a:endParaRPr lang="it-IT" sz="800" i="1" dirty="0"/>
            </a:p>
          </p:txBody>
        </p:sp>
        <p:sp>
          <p:nvSpPr>
            <p:cNvPr id="370" name="CasellaDiTesto 369"/>
            <p:cNvSpPr txBox="1"/>
            <p:nvPr/>
          </p:nvSpPr>
          <p:spPr>
            <a:xfrm>
              <a:off x="1463109" y="4077072"/>
              <a:ext cx="1473535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/>
                <a:t>Trigger Logic</a:t>
              </a:r>
              <a:endParaRPr lang="it-IT" sz="500" i="1" dirty="0"/>
            </a:p>
          </p:txBody>
        </p:sp>
        <p:pic>
          <p:nvPicPr>
            <p:cNvPr id="371" name="Picture 2" descr="C:\Users\giorgi\Documents\dottorato\pubblicazioni e talk\rd09 firenze\clock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4221088"/>
              <a:ext cx="738284" cy="725502"/>
            </a:xfrm>
            <a:prstGeom prst="rect">
              <a:avLst/>
            </a:prstGeom>
            <a:noFill/>
          </p:spPr>
        </p:pic>
        <p:cxnSp>
          <p:nvCxnSpPr>
            <p:cNvPr id="373" name="Connettore 2 372"/>
            <p:cNvCxnSpPr/>
            <p:nvPr/>
          </p:nvCxnSpPr>
          <p:spPr>
            <a:xfrm>
              <a:off x="3824488" y="4302240"/>
              <a:ext cx="504056" cy="144016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ttore 2 373"/>
            <p:cNvCxnSpPr/>
            <p:nvPr/>
          </p:nvCxnSpPr>
          <p:spPr>
            <a:xfrm rot="16200000" flipH="1">
              <a:off x="3007284" y="3985605"/>
              <a:ext cx="397609" cy="448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ttore 2 374"/>
            <p:cNvCxnSpPr>
              <a:stCxn id="364" idx="1"/>
            </p:cNvCxnSpPr>
            <p:nvPr/>
          </p:nvCxnSpPr>
          <p:spPr>
            <a:xfrm flipH="1" flipV="1">
              <a:off x="3851923" y="3573027"/>
              <a:ext cx="576062" cy="4545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nettore 2 375"/>
            <p:cNvCxnSpPr/>
            <p:nvPr/>
          </p:nvCxnSpPr>
          <p:spPr>
            <a:xfrm rot="16200000" flipH="1">
              <a:off x="3151300" y="3985605"/>
              <a:ext cx="397609" cy="4480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CasellaDiTesto 376"/>
            <p:cNvSpPr txBox="1"/>
            <p:nvPr/>
          </p:nvSpPr>
          <p:spPr>
            <a:xfrm rot="16200000">
              <a:off x="2939634" y="2207542"/>
              <a:ext cx="1197979" cy="433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i="1" dirty="0" smtClean="0"/>
                <a:t>32 </a:t>
              </a:r>
              <a:r>
                <a:rPr lang="en-US" sz="400" i="1" dirty="0" smtClean="0"/>
                <a:t>channels</a:t>
              </a:r>
              <a:endParaRPr lang="it-IT" sz="400" i="1" dirty="0"/>
            </a:p>
          </p:txBody>
        </p:sp>
        <p:grpSp>
          <p:nvGrpSpPr>
            <p:cNvPr id="9" name="Gruppo 377"/>
            <p:cNvGrpSpPr/>
            <p:nvPr/>
          </p:nvGrpSpPr>
          <p:grpSpPr>
            <a:xfrm rot="16200000">
              <a:off x="1454942" y="1890320"/>
              <a:ext cx="3024336" cy="773104"/>
              <a:chOff x="-1199226" y="5949280"/>
              <a:chExt cx="14474767" cy="792088"/>
            </a:xfrm>
          </p:grpSpPr>
          <p:sp>
            <p:nvSpPr>
              <p:cNvPr id="379" name="Cilindro 378"/>
              <p:cNvSpPr/>
              <p:nvPr/>
            </p:nvSpPr>
            <p:spPr>
              <a:xfrm>
                <a:off x="-74509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80" name="Cilindro 379"/>
              <p:cNvSpPr/>
              <p:nvPr/>
            </p:nvSpPr>
            <p:spPr>
              <a:xfrm>
                <a:off x="163176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81" name="Cilindro 380"/>
              <p:cNvSpPr/>
              <p:nvPr/>
            </p:nvSpPr>
            <p:spPr>
              <a:xfrm>
                <a:off x="1071444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82" name="Cilindro 381"/>
              <p:cNvSpPr/>
              <p:nvPr/>
            </p:nvSpPr>
            <p:spPr>
              <a:xfrm>
                <a:off x="1525578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83" name="Cilindro 382"/>
              <p:cNvSpPr/>
              <p:nvPr/>
            </p:nvSpPr>
            <p:spPr>
              <a:xfrm>
                <a:off x="197971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84" name="Cilindro 383"/>
              <p:cNvSpPr/>
              <p:nvPr/>
            </p:nvSpPr>
            <p:spPr>
              <a:xfrm>
                <a:off x="-1199226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85" name="Cilindro 384"/>
              <p:cNvSpPr/>
              <p:nvPr/>
            </p:nvSpPr>
            <p:spPr>
              <a:xfrm>
                <a:off x="617310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86" name="Cilindro 385"/>
              <p:cNvSpPr/>
              <p:nvPr/>
            </p:nvSpPr>
            <p:spPr>
              <a:xfrm>
                <a:off x="-290958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87" name="Cilindro 386"/>
              <p:cNvSpPr/>
              <p:nvPr/>
            </p:nvSpPr>
            <p:spPr>
              <a:xfrm>
                <a:off x="2909028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88" name="Cilindro 387"/>
              <p:cNvSpPr/>
              <p:nvPr/>
            </p:nvSpPr>
            <p:spPr>
              <a:xfrm>
                <a:off x="3817296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89" name="Cilindro 388"/>
              <p:cNvSpPr/>
              <p:nvPr/>
            </p:nvSpPr>
            <p:spPr>
              <a:xfrm>
                <a:off x="4725564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90" name="Cilindro 389"/>
              <p:cNvSpPr/>
              <p:nvPr/>
            </p:nvSpPr>
            <p:spPr>
              <a:xfrm>
                <a:off x="5179698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91" name="Cilindro 390"/>
              <p:cNvSpPr/>
              <p:nvPr/>
            </p:nvSpPr>
            <p:spPr>
              <a:xfrm>
                <a:off x="563383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92" name="Cilindro 391"/>
              <p:cNvSpPr/>
              <p:nvPr/>
            </p:nvSpPr>
            <p:spPr>
              <a:xfrm>
                <a:off x="2454894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93" name="Cilindro 392"/>
              <p:cNvSpPr/>
              <p:nvPr/>
            </p:nvSpPr>
            <p:spPr>
              <a:xfrm>
                <a:off x="4271430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94" name="Cilindro 393"/>
              <p:cNvSpPr/>
              <p:nvPr/>
            </p:nvSpPr>
            <p:spPr>
              <a:xfrm>
                <a:off x="3363162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95" name="Cilindro 394"/>
              <p:cNvSpPr/>
              <p:nvPr/>
            </p:nvSpPr>
            <p:spPr>
              <a:xfrm>
                <a:off x="6536577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96" name="Cilindro 395"/>
              <p:cNvSpPr/>
              <p:nvPr/>
            </p:nvSpPr>
            <p:spPr>
              <a:xfrm>
                <a:off x="7444845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97" name="Cilindro 396"/>
              <p:cNvSpPr/>
              <p:nvPr/>
            </p:nvSpPr>
            <p:spPr>
              <a:xfrm>
                <a:off x="8353113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98" name="Cilindro 397"/>
              <p:cNvSpPr/>
              <p:nvPr/>
            </p:nvSpPr>
            <p:spPr>
              <a:xfrm>
                <a:off x="8807247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399" name="Cilindro 398"/>
              <p:cNvSpPr/>
              <p:nvPr/>
            </p:nvSpPr>
            <p:spPr>
              <a:xfrm>
                <a:off x="9261381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00" name="Cilindro 399"/>
              <p:cNvSpPr/>
              <p:nvPr/>
            </p:nvSpPr>
            <p:spPr>
              <a:xfrm>
                <a:off x="6082443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01" name="Cilindro 400"/>
              <p:cNvSpPr/>
              <p:nvPr/>
            </p:nvSpPr>
            <p:spPr>
              <a:xfrm>
                <a:off x="7898979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02" name="Cilindro 401"/>
              <p:cNvSpPr/>
              <p:nvPr/>
            </p:nvSpPr>
            <p:spPr>
              <a:xfrm>
                <a:off x="6990711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03" name="Cilindro 402"/>
              <p:cNvSpPr/>
              <p:nvPr/>
            </p:nvSpPr>
            <p:spPr>
              <a:xfrm>
                <a:off x="10190697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04" name="Cilindro 403"/>
              <p:cNvSpPr/>
              <p:nvPr/>
            </p:nvSpPr>
            <p:spPr>
              <a:xfrm>
                <a:off x="11098965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05" name="Cilindro 404"/>
              <p:cNvSpPr/>
              <p:nvPr/>
            </p:nvSpPr>
            <p:spPr>
              <a:xfrm>
                <a:off x="12007233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06" name="Cilindro 405"/>
              <p:cNvSpPr/>
              <p:nvPr/>
            </p:nvSpPr>
            <p:spPr>
              <a:xfrm>
                <a:off x="12461367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07" name="Cilindro 406"/>
              <p:cNvSpPr/>
              <p:nvPr/>
            </p:nvSpPr>
            <p:spPr>
              <a:xfrm>
                <a:off x="12915501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08" name="Cilindro 407"/>
              <p:cNvSpPr/>
              <p:nvPr/>
            </p:nvSpPr>
            <p:spPr>
              <a:xfrm>
                <a:off x="9736563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09" name="Cilindro 408"/>
              <p:cNvSpPr/>
              <p:nvPr/>
            </p:nvSpPr>
            <p:spPr>
              <a:xfrm>
                <a:off x="11553099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10" name="Cilindro 409"/>
              <p:cNvSpPr/>
              <p:nvPr/>
            </p:nvSpPr>
            <p:spPr>
              <a:xfrm>
                <a:off x="10644831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</p:grpSp>
      </p:grpSp>
      <p:grpSp>
        <p:nvGrpSpPr>
          <p:cNvPr id="10" name="Gruppo 410"/>
          <p:cNvGrpSpPr/>
          <p:nvPr/>
        </p:nvGrpSpPr>
        <p:grpSpPr>
          <a:xfrm>
            <a:off x="3096344" y="4725142"/>
            <a:ext cx="2915816" cy="1498024"/>
            <a:chOff x="558307" y="764704"/>
            <a:chExt cx="8216783" cy="4221439"/>
          </a:xfrm>
        </p:grpSpPr>
        <p:sp>
          <p:nvSpPr>
            <p:cNvPr id="412" name="Rettangolo 411"/>
            <p:cNvSpPr/>
            <p:nvPr/>
          </p:nvSpPr>
          <p:spPr>
            <a:xfrm>
              <a:off x="558307" y="4060781"/>
              <a:ext cx="3221605" cy="39760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413" name="Triangolo isoscele 412"/>
            <p:cNvSpPr/>
            <p:nvPr/>
          </p:nvSpPr>
          <p:spPr bwMode="auto">
            <a:xfrm rot="5400000">
              <a:off x="3762455" y="1184895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414" name="Triangolo isoscele 413"/>
            <p:cNvSpPr/>
            <p:nvPr/>
          </p:nvSpPr>
          <p:spPr bwMode="auto">
            <a:xfrm rot="5400000">
              <a:off x="3762455" y="1840420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415" name="Triangolo isoscele 414"/>
            <p:cNvSpPr/>
            <p:nvPr/>
          </p:nvSpPr>
          <p:spPr bwMode="auto">
            <a:xfrm rot="5400000">
              <a:off x="3762456" y="2495944"/>
              <a:ext cx="397606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416" name="Triangolo isoscele 415"/>
            <p:cNvSpPr/>
            <p:nvPr/>
          </p:nvSpPr>
          <p:spPr bwMode="auto">
            <a:xfrm rot="5400000">
              <a:off x="3762455" y="3151469"/>
              <a:ext cx="397607" cy="46981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400"/>
            </a:p>
          </p:txBody>
        </p:sp>
        <p:sp>
          <p:nvSpPr>
            <p:cNvPr id="417" name="Rettangolo 416"/>
            <p:cNvSpPr/>
            <p:nvPr/>
          </p:nvSpPr>
          <p:spPr>
            <a:xfrm>
              <a:off x="4313014" y="1198040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418" name="Rettangolo 417"/>
            <p:cNvSpPr/>
            <p:nvPr/>
          </p:nvSpPr>
          <p:spPr>
            <a:xfrm>
              <a:off x="4313014" y="1860722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419" name="Rettangolo 418"/>
            <p:cNvSpPr/>
            <p:nvPr/>
          </p:nvSpPr>
          <p:spPr>
            <a:xfrm>
              <a:off x="4313014" y="3186086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420" name="Rettangolo 419"/>
            <p:cNvSpPr/>
            <p:nvPr/>
          </p:nvSpPr>
          <p:spPr>
            <a:xfrm>
              <a:off x="4313014" y="2523404"/>
              <a:ext cx="1610802" cy="454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421" name="CasellaDiTesto 420"/>
            <p:cNvSpPr txBox="1"/>
            <p:nvPr/>
          </p:nvSpPr>
          <p:spPr>
            <a:xfrm>
              <a:off x="4427985" y="3789041"/>
              <a:ext cx="1279290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err="1" smtClean="0"/>
                <a:t>Sparsifiers</a:t>
              </a:r>
              <a:endParaRPr lang="it-IT" sz="500" dirty="0"/>
            </a:p>
          </p:txBody>
        </p:sp>
        <p:sp>
          <p:nvSpPr>
            <p:cNvPr id="422" name="CasellaDiTesto 421"/>
            <p:cNvSpPr txBox="1"/>
            <p:nvPr/>
          </p:nvSpPr>
          <p:spPr>
            <a:xfrm>
              <a:off x="4371200" y="857233"/>
              <a:ext cx="1509673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/>
                <a:t>Barrel</a:t>
              </a:r>
              <a:r>
                <a:rPr lang="en-US" sz="500" i="1" dirty="0"/>
                <a:t> </a:t>
              </a:r>
              <a:r>
                <a:rPr lang="en-US" sz="500" i="1" dirty="0" smtClean="0"/>
                <a:t>Level 2</a:t>
              </a:r>
              <a:endParaRPr lang="it-IT" sz="500" i="1" dirty="0"/>
            </a:p>
          </p:txBody>
        </p:sp>
        <p:sp>
          <p:nvSpPr>
            <p:cNvPr id="423" name="Trapezio 422"/>
            <p:cNvSpPr/>
            <p:nvPr/>
          </p:nvSpPr>
          <p:spPr>
            <a:xfrm rot="5400000">
              <a:off x="5865721" y="2122401"/>
              <a:ext cx="1136026" cy="536934"/>
            </a:xfrm>
            <a:prstGeom prst="trapezoi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424" name="CasellaDiTesto 423"/>
            <p:cNvSpPr txBox="1"/>
            <p:nvPr/>
          </p:nvSpPr>
          <p:spPr>
            <a:xfrm>
              <a:off x="5940152" y="2852936"/>
              <a:ext cx="1501202" cy="6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i="1" dirty="0" smtClean="0"/>
                <a:t>smart concentrator</a:t>
              </a:r>
              <a:endParaRPr lang="it-IT" sz="500" i="1" dirty="0"/>
            </a:p>
          </p:txBody>
        </p:sp>
        <p:sp>
          <p:nvSpPr>
            <p:cNvPr id="425" name="Rettangolo 424"/>
            <p:cNvSpPr/>
            <p:nvPr/>
          </p:nvSpPr>
          <p:spPr>
            <a:xfrm>
              <a:off x="6876256" y="2019646"/>
              <a:ext cx="1898834" cy="689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400"/>
            </a:p>
          </p:txBody>
        </p:sp>
        <p:sp>
          <p:nvSpPr>
            <p:cNvPr id="426" name="CasellaDiTesto 425"/>
            <p:cNvSpPr txBox="1"/>
            <p:nvPr/>
          </p:nvSpPr>
          <p:spPr>
            <a:xfrm>
              <a:off x="7159694" y="1628800"/>
              <a:ext cx="1509673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/>
                <a:t>Barrel Level 1</a:t>
              </a:r>
              <a:endParaRPr lang="it-IT" sz="500" i="1" dirty="0"/>
            </a:p>
          </p:txBody>
        </p:sp>
        <p:sp>
          <p:nvSpPr>
            <p:cNvPr id="427" name="CasellaDiTesto 426"/>
            <p:cNvSpPr txBox="1"/>
            <p:nvPr/>
          </p:nvSpPr>
          <p:spPr>
            <a:xfrm>
              <a:off x="1463109" y="4077072"/>
              <a:ext cx="1473535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/>
                <a:t>Trigger Logic</a:t>
              </a:r>
              <a:endParaRPr lang="it-IT" sz="500" i="1" dirty="0"/>
            </a:p>
          </p:txBody>
        </p:sp>
        <p:pic>
          <p:nvPicPr>
            <p:cNvPr id="428" name="Picture 2" descr="C:\Users\giorgi\Documents\dottorato\pubblicazioni e talk\rd09 firenze\clock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4221088"/>
              <a:ext cx="738284" cy="725502"/>
            </a:xfrm>
            <a:prstGeom prst="rect">
              <a:avLst/>
            </a:prstGeom>
            <a:noFill/>
          </p:spPr>
        </p:pic>
        <p:sp>
          <p:nvSpPr>
            <p:cNvPr id="429" name="CasellaDiTesto 428"/>
            <p:cNvSpPr txBox="1"/>
            <p:nvPr/>
          </p:nvSpPr>
          <p:spPr>
            <a:xfrm>
              <a:off x="5076056" y="4509120"/>
              <a:ext cx="1487086" cy="47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i="1" dirty="0" smtClean="0"/>
                <a:t>Time counter</a:t>
              </a:r>
              <a:endParaRPr lang="it-IT" sz="500" i="1" dirty="0"/>
            </a:p>
          </p:txBody>
        </p:sp>
        <p:cxnSp>
          <p:nvCxnSpPr>
            <p:cNvPr id="430" name="Connettore 2 429"/>
            <p:cNvCxnSpPr/>
            <p:nvPr/>
          </p:nvCxnSpPr>
          <p:spPr>
            <a:xfrm>
              <a:off x="3824488" y="4302240"/>
              <a:ext cx="504056" cy="144016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ttore 2 430"/>
            <p:cNvCxnSpPr/>
            <p:nvPr/>
          </p:nvCxnSpPr>
          <p:spPr>
            <a:xfrm rot="16200000" flipH="1">
              <a:off x="3007284" y="3985605"/>
              <a:ext cx="397609" cy="448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ttore 2 431"/>
            <p:cNvCxnSpPr>
              <a:stCxn id="421" idx="1"/>
            </p:cNvCxnSpPr>
            <p:nvPr/>
          </p:nvCxnSpPr>
          <p:spPr>
            <a:xfrm flipH="1" flipV="1">
              <a:off x="3851923" y="3573027"/>
              <a:ext cx="576062" cy="4545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ttore 2 432"/>
            <p:cNvCxnSpPr/>
            <p:nvPr/>
          </p:nvCxnSpPr>
          <p:spPr>
            <a:xfrm rot="16200000" flipH="1">
              <a:off x="3151300" y="3985605"/>
              <a:ext cx="397609" cy="4480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CasellaDiTesto 433"/>
            <p:cNvSpPr txBox="1"/>
            <p:nvPr/>
          </p:nvSpPr>
          <p:spPr>
            <a:xfrm rot="16200000">
              <a:off x="2939634" y="2207542"/>
              <a:ext cx="1197979" cy="433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i="1" dirty="0" smtClean="0"/>
                <a:t>32 </a:t>
              </a:r>
              <a:r>
                <a:rPr lang="en-US" sz="400" i="1" dirty="0" smtClean="0"/>
                <a:t>channels</a:t>
              </a:r>
              <a:endParaRPr lang="it-IT" sz="400" i="1" dirty="0"/>
            </a:p>
          </p:txBody>
        </p:sp>
        <p:grpSp>
          <p:nvGrpSpPr>
            <p:cNvPr id="11" name="Gruppo 434"/>
            <p:cNvGrpSpPr/>
            <p:nvPr/>
          </p:nvGrpSpPr>
          <p:grpSpPr>
            <a:xfrm rot="16200000">
              <a:off x="1454942" y="1890320"/>
              <a:ext cx="3024336" cy="773104"/>
              <a:chOff x="-1199226" y="5949280"/>
              <a:chExt cx="14474767" cy="792088"/>
            </a:xfrm>
          </p:grpSpPr>
          <p:sp>
            <p:nvSpPr>
              <p:cNvPr id="436" name="Cilindro 435"/>
              <p:cNvSpPr/>
              <p:nvPr/>
            </p:nvSpPr>
            <p:spPr>
              <a:xfrm>
                <a:off x="-74509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37" name="Cilindro 436"/>
              <p:cNvSpPr/>
              <p:nvPr/>
            </p:nvSpPr>
            <p:spPr>
              <a:xfrm>
                <a:off x="163176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38" name="Cilindro 437"/>
              <p:cNvSpPr/>
              <p:nvPr/>
            </p:nvSpPr>
            <p:spPr>
              <a:xfrm>
                <a:off x="1071444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39" name="Cilindro 438"/>
              <p:cNvSpPr/>
              <p:nvPr/>
            </p:nvSpPr>
            <p:spPr>
              <a:xfrm>
                <a:off x="1525578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40" name="Cilindro 439"/>
              <p:cNvSpPr/>
              <p:nvPr/>
            </p:nvSpPr>
            <p:spPr>
              <a:xfrm>
                <a:off x="197971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41" name="Cilindro 440"/>
              <p:cNvSpPr/>
              <p:nvPr/>
            </p:nvSpPr>
            <p:spPr>
              <a:xfrm>
                <a:off x="-1199226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42" name="Cilindro 441"/>
              <p:cNvSpPr/>
              <p:nvPr/>
            </p:nvSpPr>
            <p:spPr>
              <a:xfrm>
                <a:off x="617310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43" name="Cilindro 442"/>
              <p:cNvSpPr/>
              <p:nvPr/>
            </p:nvSpPr>
            <p:spPr>
              <a:xfrm>
                <a:off x="-290958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44" name="Cilindro 443"/>
              <p:cNvSpPr/>
              <p:nvPr/>
            </p:nvSpPr>
            <p:spPr>
              <a:xfrm>
                <a:off x="2909028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45" name="Cilindro 444"/>
              <p:cNvSpPr/>
              <p:nvPr/>
            </p:nvSpPr>
            <p:spPr>
              <a:xfrm>
                <a:off x="3817296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46" name="Cilindro 445"/>
              <p:cNvSpPr/>
              <p:nvPr/>
            </p:nvSpPr>
            <p:spPr>
              <a:xfrm>
                <a:off x="4725564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47" name="Cilindro 446"/>
              <p:cNvSpPr/>
              <p:nvPr/>
            </p:nvSpPr>
            <p:spPr>
              <a:xfrm>
                <a:off x="5179698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48" name="Cilindro 447"/>
              <p:cNvSpPr/>
              <p:nvPr/>
            </p:nvSpPr>
            <p:spPr>
              <a:xfrm>
                <a:off x="5633832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49" name="Cilindro 448"/>
              <p:cNvSpPr/>
              <p:nvPr/>
            </p:nvSpPr>
            <p:spPr>
              <a:xfrm>
                <a:off x="2454894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50" name="Cilindro 449"/>
              <p:cNvSpPr/>
              <p:nvPr/>
            </p:nvSpPr>
            <p:spPr>
              <a:xfrm>
                <a:off x="4271430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51" name="Cilindro 450"/>
              <p:cNvSpPr/>
              <p:nvPr/>
            </p:nvSpPr>
            <p:spPr>
              <a:xfrm>
                <a:off x="3363162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52" name="Cilindro 451"/>
              <p:cNvSpPr/>
              <p:nvPr/>
            </p:nvSpPr>
            <p:spPr>
              <a:xfrm>
                <a:off x="6536577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53" name="Cilindro 452"/>
              <p:cNvSpPr/>
              <p:nvPr/>
            </p:nvSpPr>
            <p:spPr>
              <a:xfrm>
                <a:off x="7444845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54" name="Cilindro 453"/>
              <p:cNvSpPr/>
              <p:nvPr/>
            </p:nvSpPr>
            <p:spPr>
              <a:xfrm>
                <a:off x="8353113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55" name="Cilindro 454"/>
              <p:cNvSpPr/>
              <p:nvPr/>
            </p:nvSpPr>
            <p:spPr>
              <a:xfrm>
                <a:off x="8807247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56" name="Cilindro 455"/>
              <p:cNvSpPr/>
              <p:nvPr/>
            </p:nvSpPr>
            <p:spPr>
              <a:xfrm>
                <a:off x="9261381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57" name="Cilindro 456"/>
              <p:cNvSpPr/>
              <p:nvPr/>
            </p:nvSpPr>
            <p:spPr>
              <a:xfrm>
                <a:off x="6082443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58" name="Cilindro 457"/>
              <p:cNvSpPr/>
              <p:nvPr/>
            </p:nvSpPr>
            <p:spPr>
              <a:xfrm>
                <a:off x="7898979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59" name="Cilindro 458"/>
              <p:cNvSpPr/>
              <p:nvPr/>
            </p:nvSpPr>
            <p:spPr>
              <a:xfrm>
                <a:off x="6990711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60" name="Cilindro 459"/>
              <p:cNvSpPr/>
              <p:nvPr/>
            </p:nvSpPr>
            <p:spPr>
              <a:xfrm>
                <a:off x="10190697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61" name="Cilindro 460"/>
              <p:cNvSpPr/>
              <p:nvPr/>
            </p:nvSpPr>
            <p:spPr>
              <a:xfrm>
                <a:off x="11098965" y="5949280"/>
                <a:ext cx="360040" cy="79208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62" name="Cilindro 461"/>
              <p:cNvSpPr/>
              <p:nvPr/>
            </p:nvSpPr>
            <p:spPr>
              <a:xfrm>
                <a:off x="12007233" y="6309320"/>
                <a:ext cx="360040" cy="432048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63" name="Cilindro 462"/>
              <p:cNvSpPr/>
              <p:nvPr/>
            </p:nvSpPr>
            <p:spPr>
              <a:xfrm>
                <a:off x="12461367" y="6021288"/>
                <a:ext cx="360040" cy="720080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64" name="Cilindro 463"/>
              <p:cNvSpPr/>
              <p:nvPr/>
            </p:nvSpPr>
            <p:spPr>
              <a:xfrm>
                <a:off x="12915501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65" name="Cilindro 464"/>
              <p:cNvSpPr/>
              <p:nvPr/>
            </p:nvSpPr>
            <p:spPr>
              <a:xfrm>
                <a:off x="9736563" y="6525344"/>
                <a:ext cx="360040" cy="21602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66" name="Cilindro 465"/>
              <p:cNvSpPr/>
              <p:nvPr/>
            </p:nvSpPr>
            <p:spPr>
              <a:xfrm>
                <a:off x="11553099" y="6165304"/>
                <a:ext cx="360040" cy="576064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  <p:sp>
            <p:nvSpPr>
              <p:cNvPr id="467" name="Cilindro 466"/>
              <p:cNvSpPr/>
              <p:nvPr/>
            </p:nvSpPr>
            <p:spPr>
              <a:xfrm>
                <a:off x="10644831" y="6453336"/>
                <a:ext cx="360040" cy="288032"/>
              </a:xfrm>
              <a:prstGeom prst="can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500"/>
              </a:p>
            </p:txBody>
          </p:sp>
        </p:grpSp>
      </p:grpSp>
      <p:cxnSp>
        <p:nvCxnSpPr>
          <p:cNvPr id="526" name="Connettore 2 525"/>
          <p:cNvCxnSpPr>
            <a:stCxn id="368" idx="3"/>
            <a:endCxn id="11283" idx="0"/>
          </p:cNvCxnSpPr>
          <p:nvPr/>
        </p:nvCxnSpPr>
        <p:spPr>
          <a:xfrm>
            <a:off x="2915816" y="1836386"/>
            <a:ext cx="3744416" cy="18295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Connettore 2 528"/>
          <p:cNvCxnSpPr>
            <a:stCxn id="155" idx="3"/>
            <a:endCxn id="11284" idx="0"/>
          </p:cNvCxnSpPr>
          <p:nvPr/>
        </p:nvCxnSpPr>
        <p:spPr>
          <a:xfrm>
            <a:off x="3959424" y="3002658"/>
            <a:ext cx="2700808" cy="8919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Connettore 2 530"/>
          <p:cNvCxnSpPr>
            <a:stCxn id="311" idx="3"/>
            <a:endCxn id="11285" idx="0"/>
          </p:cNvCxnSpPr>
          <p:nvPr/>
        </p:nvCxnSpPr>
        <p:spPr>
          <a:xfrm flipV="1">
            <a:off x="4967536" y="4123184"/>
            <a:ext cx="1692696" cy="1745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Connettore 2 532"/>
          <p:cNvCxnSpPr>
            <a:stCxn id="425" idx="3"/>
            <a:endCxn id="11286" idx="0"/>
          </p:cNvCxnSpPr>
          <p:nvPr/>
        </p:nvCxnSpPr>
        <p:spPr>
          <a:xfrm flipV="1">
            <a:off x="6012160" y="4351784"/>
            <a:ext cx="648072" cy="94098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Titolo 1"/>
          <p:cNvSpPr txBox="1">
            <a:spLocks/>
          </p:cNvSpPr>
          <p:nvPr/>
        </p:nvSpPr>
        <p:spPr>
          <a:xfrm>
            <a:off x="673224" y="-99392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Clock Domains</a:t>
            </a:r>
            <a:endParaRPr kumimoji="0" lang="it-IT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8" name="CasellaDiTesto 537"/>
          <p:cNvSpPr txBox="1"/>
          <p:nvPr/>
        </p:nvSpPr>
        <p:spPr>
          <a:xfrm>
            <a:off x="6444208" y="2996952"/>
            <a:ext cx="138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Robin</a:t>
            </a:r>
            <a:endParaRPr lang="it-IT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02648" y="548680"/>
            <a:ext cx="0" cy="186384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3285602" y="2435028"/>
            <a:ext cx="0" cy="12295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303918" y="3677526"/>
            <a:ext cx="0" cy="109834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09828" y="4792484"/>
            <a:ext cx="0" cy="148516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2212384" y="2375129"/>
            <a:ext cx="1087811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3265888" y="3649022"/>
            <a:ext cx="1087811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4303918" y="4732784"/>
            <a:ext cx="100591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18714" y="54868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RDclk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392775" y="562231"/>
            <a:ext cx="85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FastClk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740352" y="3919018"/>
            <a:ext cx="87696" cy="140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56376" y="377974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16 bit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4140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Blocks: Trigger Logic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795320" cy="47525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External trigger handling</a:t>
            </a:r>
          </a:p>
          <a:p>
            <a:pPr lvl="1"/>
            <a:r>
              <a:rPr lang="en-US" dirty="0" smtClean="0"/>
              <a:t>Polls pre-trigger buffers for hits at a given Time Stamp</a:t>
            </a:r>
          </a:p>
          <a:p>
            <a:pPr lvl="1"/>
            <a:r>
              <a:rPr lang="en-US" dirty="0" smtClean="0"/>
              <a:t>Read/Delete hits in pre-trigger buffers (depending on ext. trigger)</a:t>
            </a:r>
          </a:p>
          <a:p>
            <a:pPr lvl="1"/>
            <a:r>
              <a:rPr lang="en-US" dirty="0" smtClean="0"/>
              <a:t>Generate Test </a:t>
            </a:r>
            <a:r>
              <a:rPr lang="en-US" dirty="0"/>
              <a:t>S</a:t>
            </a:r>
            <a:r>
              <a:rPr lang="en-US" dirty="0" smtClean="0"/>
              <a:t>timuli</a:t>
            </a:r>
          </a:p>
          <a:p>
            <a:r>
              <a:rPr lang="en-US" dirty="0" smtClean="0"/>
              <a:t>Technical details</a:t>
            </a:r>
          </a:p>
          <a:p>
            <a:pPr lvl="1"/>
            <a:r>
              <a:rPr lang="en-US" dirty="0" smtClean="0"/>
              <a:t>Fan-in:     ext. Trigger,     TS,     Trig. Latency, </a:t>
            </a:r>
          </a:p>
          <a:p>
            <a:pPr lvl="1"/>
            <a:r>
              <a:rPr lang="en-US" dirty="0" smtClean="0"/>
              <a:t>Fan-out:  </a:t>
            </a:r>
          </a:p>
          <a:p>
            <a:pPr lvl="2"/>
            <a:r>
              <a:rPr lang="en-US" dirty="0" smtClean="0"/>
              <a:t>to </a:t>
            </a:r>
            <a:r>
              <a:rPr lang="en-US" dirty="0" err="1" smtClean="0"/>
              <a:t>sparsifiers</a:t>
            </a:r>
            <a:r>
              <a:rPr lang="en-US" dirty="0" smtClean="0"/>
              <a:t> : Start of Scan interrupt</a:t>
            </a:r>
          </a:p>
          <a:p>
            <a:pPr lvl="2"/>
            <a:r>
              <a:rPr lang="en-US" dirty="0" smtClean="0"/>
              <a:t>To pre-trigger buffers:   Requested TS, read enable, clear </a:t>
            </a:r>
          </a:p>
          <a:p>
            <a:r>
              <a:rPr lang="en-US" dirty="0" smtClean="0"/>
              <a:t>Working principle:</a:t>
            </a:r>
          </a:p>
          <a:p>
            <a:pPr marL="457200" lvl="1" indent="0">
              <a:buNone/>
            </a:pPr>
            <a:r>
              <a:rPr lang="en-US" dirty="0" smtClean="0"/>
              <a:t>Polls continuously pre-trigger buffers with consecutive TS. Each TS is demanded with a delay  = Trig. Latency w.r.t current  TS.</a:t>
            </a:r>
          </a:p>
          <a:p>
            <a:pPr marL="457200" lvl="1" indent="0">
              <a:buNone/>
            </a:pPr>
            <a:r>
              <a:rPr lang="en-US" dirty="0" smtClean="0"/>
              <a:t>If a TS was triggered </a:t>
            </a:r>
            <a:r>
              <a:rPr lang="en-US" dirty="0" smtClean="0">
                <a:sym typeface="Wingdings" pitchFamily="2" charset="2"/>
              </a:rPr>
              <a:t> relative hits are read out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Else  relative hits are cleared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Rettangolo 297"/>
          <p:cNvSpPr/>
          <p:nvPr/>
        </p:nvSpPr>
        <p:spPr>
          <a:xfrm>
            <a:off x="3419872" y="1354561"/>
            <a:ext cx="20882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Trigger Logic</a:t>
            </a:r>
            <a:endParaRPr lang="it-IT" sz="400" dirty="0"/>
          </a:p>
        </p:txBody>
      </p:sp>
    </p:spTree>
    <p:extLst>
      <p:ext uri="{BB962C8B-B14F-4D97-AF65-F5344CB8AC3E}">
        <p14:creationId xmlns="" xmlns:p14="http://schemas.microsoft.com/office/powerpoint/2010/main" val="13227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183880" cy="747568"/>
          </a:xfrm>
        </p:spPr>
        <p:txBody>
          <a:bodyPr>
            <a:normAutofit/>
          </a:bodyPr>
          <a:lstStyle/>
          <a:p>
            <a:r>
              <a:rPr lang="en-US" dirty="0" smtClean="0"/>
              <a:t>Trigger handling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684" y="692696"/>
            <a:ext cx="8211567" cy="212888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External electronic boards process primary  trigger signals.</a:t>
            </a:r>
          </a:p>
          <a:p>
            <a:r>
              <a:rPr lang="en-US" sz="2000" dirty="0" smtClean="0"/>
              <a:t>Pre-processed triggers are sent to front-end electronics.</a:t>
            </a:r>
          </a:p>
          <a:p>
            <a:pPr lvl="1"/>
            <a:r>
              <a:rPr lang="en-US" sz="1600" b="1" dirty="0" smtClean="0"/>
              <a:t>Fixed trig. latency on chip </a:t>
            </a:r>
            <a:r>
              <a:rPr lang="en-US" sz="1600" b="1" dirty="0" smtClean="0">
                <a:sym typeface="Wingdings" pitchFamily="2" charset="2"/>
              </a:rPr>
              <a:t> configured at start-up</a:t>
            </a:r>
            <a:endParaRPr lang="en-US" sz="1600" b="1" dirty="0" smtClean="0"/>
          </a:p>
          <a:p>
            <a:pPr marL="457200" lvl="1" indent="0">
              <a:buNone/>
            </a:pPr>
            <a:r>
              <a:rPr lang="en-US" sz="1600" b="1" dirty="0" smtClean="0">
                <a:sym typeface="Wingdings" pitchFamily="2" charset="2"/>
              </a:rPr>
              <a:t> </a:t>
            </a:r>
            <a:r>
              <a:rPr lang="en-US" sz="1600" b="1" dirty="0" smtClean="0"/>
              <a:t>Simpler on-chip trigger logic</a:t>
            </a:r>
          </a:p>
          <a:p>
            <a:pPr lvl="1"/>
            <a:r>
              <a:rPr lang="en-US" sz="1600" b="1" dirty="0" smtClean="0"/>
              <a:t>Rely on re-configurable logic on external boards for more complicate algorithms.</a:t>
            </a:r>
          </a:p>
          <a:p>
            <a:r>
              <a:rPr lang="en-US" sz="2000" b="1" dirty="0" smtClean="0"/>
              <a:t>One-wire trigger </a:t>
            </a:r>
            <a:r>
              <a:rPr lang="en-US" sz="2000" dirty="0" smtClean="0"/>
              <a:t>to FE chips. </a:t>
            </a:r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>
            <a:off x="2034167" y="3915030"/>
            <a:ext cx="660274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it-IT" sz="1800"/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2145477" y="3613374"/>
            <a:ext cx="555326" cy="301657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b="1" dirty="0">
                <a:solidFill>
                  <a:srgbClr val="FF0000"/>
                </a:solidFill>
              </a:rPr>
              <a:t>TS0</a:t>
            </a:r>
          </a:p>
        </p:txBody>
      </p:sp>
      <p:sp>
        <p:nvSpPr>
          <p:cNvPr id="75" name="Rectangle 13"/>
          <p:cNvSpPr>
            <a:spLocks noChangeArrowheads="1"/>
          </p:cNvSpPr>
          <p:nvPr/>
        </p:nvSpPr>
        <p:spPr bwMode="auto">
          <a:xfrm>
            <a:off x="2700803" y="3613374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dirty="0"/>
              <a:t>TS1</a:t>
            </a:r>
          </a:p>
        </p:txBody>
      </p:sp>
      <p:sp>
        <p:nvSpPr>
          <p:cNvPr id="76" name="Rectangle 14"/>
          <p:cNvSpPr>
            <a:spLocks noChangeArrowheads="1"/>
          </p:cNvSpPr>
          <p:nvPr/>
        </p:nvSpPr>
        <p:spPr bwMode="auto">
          <a:xfrm>
            <a:off x="3256128" y="3613374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dirty="0"/>
              <a:t>TS2</a:t>
            </a:r>
          </a:p>
        </p:txBody>
      </p:sp>
      <p:sp>
        <p:nvSpPr>
          <p:cNvPr id="77" name="Rectangle 15"/>
          <p:cNvSpPr>
            <a:spLocks noChangeArrowheads="1"/>
          </p:cNvSpPr>
          <p:nvPr/>
        </p:nvSpPr>
        <p:spPr bwMode="auto">
          <a:xfrm>
            <a:off x="3810230" y="3613374"/>
            <a:ext cx="554103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TS3</a:t>
            </a: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4364333" y="3613374"/>
            <a:ext cx="555326" cy="301657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TS4</a:t>
            </a:r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4919659" y="3613374"/>
            <a:ext cx="555326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TS5</a:t>
            </a:r>
          </a:p>
        </p:txBody>
      </p:sp>
      <p:sp>
        <p:nvSpPr>
          <p:cNvPr id="80" name="Rectangle 18"/>
          <p:cNvSpPr>
            <a:spLocks noChangeArrowheads="1"/>
          </p:cNvSpPr>
          <p:nvPr/>
        </p:nvSpPr>
        <p:spPr bwMode="auto">
          <a:xfrm>
            <a:off x="5474984" y="3613374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TS6</a:t>
            </a:r>
          </a:p>
        </p:txBody>
      </p:sp>
      <p:sp>
        <p:nvSpPr>
          <p:cNvPr id="81" name="Rectangle 19"/>
          <p:cNvSpPr>
            <a:spLocks noChangeArrowheads="1"/>
          </p:cNvSpPr>
          <p:nvPr/>
        </p:nvSpPr>
        <p:spPr bwMode="auto">
          <a:xfrm>
            <a:off x="6029086" y="3613374"/>
            <a:ext cx="610369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dirty="0"/>
              <a:t>TS7</a:t>
            </a:r>
          </a:p>
        </p:txBody>
      </p:sp>
      <p:sp>
        <p:nvSpPr>
          <p:cNvPr id="82" name="Line 21"/>
          <p:cNvSpPr>
            <a:spLocks noChangeShapeType="1"/>
          </p:cNvSpPr>
          <p:nvPr/>
        </p:nvSpPr>
        <p:spPr bwMode="auto">
          <a:xfrm>
            <a:off x="3413255" y="3269978"/>
            <a:ext cx="0" cy="34339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it-IT" sz="1800"/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3524565" y="3183655"/>
            <a:ext cx="997389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it-IT" sz="1800"/>
              <a:t>Trigger</a:t>
            </a:r>
          </a:p>
        </p:txBody>
      </p:sp>
      <p:sp>
        <p:nvSpPr>
          <p:cNvPr id="84" name="Rectangle 33"/>
          <p:cNvSpPr>
            <a:spLocks noChangeArrowheads="1"/>
          </p:cNvSpPr>
          <p:nvPr/>
        </p:nvSpPr>
        <p:spPr bwMode="auto">
          <a:xfrm>
            <a:off x="6639455" y="3613374"/>
            <a:ext cx="555326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TS8</a:t>
            </a:r>
          </a:p>
        </p:txBody>
      </p: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7194781" y="3613374"/>
            <a:ext cx="554102" cy="301657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TS9</a:t>
            </a:r>
          </a:p>
        </p:txBody>
      </p:sp>
      <p:sp>
        <p:nvSpPr>
          <p:cNvPr id="86" name="Rectangle 35"/>
          <p:cNvSpPr>
            <a:spLocks noChangeArrowheads="1"/>
          </p:cNvSpPr>
          <p:nvPr/>
        </p:nvSpPr>
        <p:spPr bwMode="auto">
          <a:xfrm>
            <a:off x="7748883" y="3613374"/>
            <a:ext cx="610369" cy="301657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TS10</a:t>
            </a:r>
          </a:p>
        </p:txBody>
      </p:sp>
      <p:sp>
        <p:nvSpPr>
          <p:cNvPr id="87" name="Line 36"/>
          <p:cNvSpPr>
            <a:spLocks noChangeShapeType="1"/>
          </p:cNvSpPr>
          <p:nvPr/>
        </p:nvSpPr>
        <p:spPr bwMode="auto">
          <a:xfrm flipV="1">
            <a:off x="3136036" y="5366617"/>
            <a:ext cx="5922421" cy="1588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it-IT" sz="1800"/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47346" y="5080851"/>
            <a:ext cx="555326" cy="301657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b="1" dirty="0">
                <a:solidFill>
                  <a:srgbClr val="FF0000"/>
                </a:solidFill>
              </a:rPr>
              <a:t>TS0</a:t>
            </a:r>
          </a:p>
        </p:txBody>
      </p:sp>
      <p:sp>
        <p:nvSpPr>
          <p:cNvPr id="89" name="Rectangle 39"/>
          <p:cNvSpPr>
            <a:spLocks noChangeArrowheads="1"/>
          </p:cNvSpPr>
          <p:nvPr/>
        </p:nvSpPr>
        <p:spPr bwMode="auto">
          <a:xfrm>
            <a:off x="3802672" y="5080851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TS1</a:t>
            </a: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4357997" y="5080851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TS2</a:t>
            </a:r>
          </a:p>
        </p:txBody>
      </p:sp>
      <p:sp>
        <p:nvSpPr>
          <p:cNvPr id="91" name="Rectangle 43"/>
          <p:cNvSpPr>
            <a:spLocks noChangeArrowheads="1"/>
          </p:cNvSpPr>
          <p:nvPr/>
        </p:nvSpPr>
        <p:spPr bwMode="auto">
          <a:xfrm>
            <a:off x="6021528" y="5080851"/>
            <a:ext cx="555326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dirty="0"/>
              <a:t>TS5</a:t>
            </a:r>
          </a:p>
        </p:txBody>
      </p:sp>
      <p:sp>
        <p:nvSpPr>
          <p:cNvPr id="92" name="Rectangle 44"/>
          <p:cNvSpPr>
            <a:spLocks noChangeArrowheads="1"/>
          </p:cNvSpPr>
          <p:nvPr/>
        </p:nvSpPr>
        <p:spPr bwMode="auto">
          <a:xfrm>
            <a:off x="6576853" y="5080851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TS6</a:t>
            </a:r>
          </a:p>
        </p:txBody>
      </p:sp>
      <p:sp>
        <p:nvSpPr>
          <p:cNvPr id="93" name="Rectangle 45"/>
          <p:cNvSpPr>
            <a:spLocks noChangeArrowheads="1"/>
          </p:cNvSpPr>
          <p:nvPr/>
        </p:nvSpPr>
        <p:spPr bwMode="auto">
          <a:xfrm>
            <a:off x="7130955" y="5080851"/>
            <a:ext cx="610369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TS7</a:t>
            </a:r>
          </a:p>
        </p:txBody>
      </p:sp>
      <p:sp>
        <p:nvSpPr>
          <p:cNvPr id="94" name="Rectangle 46"/>
          <p:cNvSpPr>
            <a:spLocks noChangeArrowheads="1"/>
          </p:cNvSpPr>
          <p:nvPr/>
        </p:nvSpPr>
        <p:spPr bwMode="auto">
          <a:xfrm>
            <a:off x="7741324" y="5080851"/>
            <a:ext cx="555326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TS8</a:t>
            </a:r>
          </a:p>
        </p:txBody>
      </p:sp>
      <p:sp>
        <p:nvSpPr>
          <p:cNvPr id="98" name="Line 52"/>
          <p:cNvSpPr>
            <a:spLocks noChangeShapeType="1"/>
          </p:cNvSpPr>
          <p:nvPr/>
        </p:nvSpPr>
        <p:spPr bwMode="auto">
          <a:xfrm>
            <a:off x="5862733" y="3269978"/>
            <a:ext cx="0" cy="34339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it-IT" sz="1800"/>
          </a:p>
        </p:txBody>
      </p:sp>
      <p:sp>
        <p:nvSpPr>
          <p:cNvPr id="99" name="Line 53"/>
          <p:cNvSpPr>
            <a:spLocks noChangeShapeType="1"/>
          </p:cNvSpPr>
          <p:nvPr/>
        </p:nvSpPr>
        <p:spPr bwMode="auto">
          <a:xfrm>
            <a:off x="6195439" y="3269978"/>
            <a:ext cx="0" cy="34339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it-IT" sz="1800"/>
          </a:p>
        </p:txBody>
      </p:sp>
      <p:sp>
        <p:nvSpPr>
          <p:cNvPr id="100" name="Text Box 54"/>
          <p:cNvSpPr txBox="1">
            <a:spLocks noChangeArrowheads="1"/>
          </p:cNvSpPr>
          <p:nvPr/>
        </p:nvSpPr>
        <p:spPr bwMode="auto">
          <a:xfrm>
            <a:off x="6250146" y="3212976"/>
            <a:ext cx="1693092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it-IT" sz="1800" dirty="0" err="1"/>
              <a:t>Close</a:t>
            </a:r>
            <a:r>
              <a:rPr lang="it-IT" sz="1800" dirty="0"/>
              <a:t> </a:t>
            </a:r>
            <a:r>
              <a:rPr lang="it-IT" sz="1800" dirty="0" err="1"/>
              <a:t>triggers</a:t>
            </a:r>
            <a:endParaRPr lang="it-IT" sz="1800" dirty="0"/>
          </a:p>
        </p:txBody>
      </p:sp>
      <p:grpSp>
        <p:nvGrpSpPr>
          <p:cNvPr id="4" name="Gruppo 127"/>
          <p:cNvGrpSpPr/>
          <p:nvPr/>
        </p:nvGrpSpPr>
        <p:grpSpPr>
          <a:xfrm>
            <a:off x="1874249" y="2790220"/>
            <a:ext cx="2760157" cy="288032"/>
            <a:chOff x="899592" y="3140968"/>
            <a:chExt cx="6480720" cy="288032"/>
          </a:xfrm>
        </p:grpSpPr>
        <p:cxnSp>
          <p:nvCxnSpPr>
            <p:cNvPr id="108" name="Connettore 1 107"/>
            <p:cNvCxnSpPr/>
            <p:nvPr/>
          </p:nvCxnSpPr>
          <p:spPr>
            <a:xfrm>
              <a:off x="899592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/>
          </p:nvCxnSpPr>
          <p:spPr>
            <a:xfrm>
              <a:off x="1547664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/>
          </p:nvCxnSpPr>
          <p:spPr>
            <a:xfrm>
              <a:off x="2195736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/>
          </p:nvCxnSpPr>
          <p:spPr>
            <a:xfrm>
              <a:off x="2843808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/>
          </p:nvCxnSpPr>
          <p:spPr>
            <a:xfrm>
              <a:off x="3491880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/>
          </p:nvCxnSpPr>
          <p:spPr>
            <a:xfrm>
              <a:off x="4139952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/>
          </p:nvCxnSpPr>
          <p:spPr>
            <a:xfrm>
              <a:off x="4788024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/>
          </p:nvCxnSpPr>
          <p:spPr>
            <a:xfrm>
              <a:off x="5436096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/>
          </p:nvCxnSpPr>
          <p:spPr>
            <a:xfrm>
              <a:off x="6084168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/>
          </p:nvCxnSpPr>
          <p:spPr>
            <a:xfrm>
              <a:off x="6732240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/>
          </p:nvCxnSpPr>
          <p:spPr>
            <a:xfrm rot="5400000" flipH="1" flipV="1">
              <a:off x="1403648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/>
          </p:nvCxnSpPr>
          <p:spPr>
            <a:xfrm rot="5400000" flipH="1" flipV="1">
              <a:off x="2051720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/>
          </p:nvCxnSpPr>
          <p:spPr>
            <a:xfrm rot="5400000" flipH="1" flipV="1">
              <a:off x="2699792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/>
          </p:nvCxnSpPr>
          <p:spPr>
            <a:xfrm rot="5400000" flipH="1" flipV="1">
              <a:off x="3347864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/>
          </p:nvCxnSpPr>
          <p:spPr>
            <a:xfrm rot="5400000" flipH="1" flipV="1">
              <a:off x="3995936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/>
          </p:nvCxnSpPr>
          <p:spPr>
            <a:xfrm rot="5400000" flipH="1" flipV="1">
              <a:off x="4644008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/>
          </p:nvCxnSpPr>
          <p:spPr>
            <a:xfrm rot="5400000" flipH="1" flipV="1">
              <a:off x="5292080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/>
          </p:nvCxnSpPr>
          <p:spPr>
            <a:xfrm rot="5400000" flipH="1" flipV="1">
              <a:off x="5940152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/>
          </p:nvCxnSpPr>
          <p:spPr>
            <a:xfrm rot="5400000" flipH="1" flipV="1">
              <a:off x="6588224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/>
          </p:nvCxnSpPr>
          <p:spPr>
            <a:xfrm rot="5400000" flipH="1" flipV="1">
              <a:off x="7236296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o 128"/>
          <p:cNvGrpSpPr/>
          <p:nvPr/>
        </p:nvGrpSpPr>
        <p:grpSpPr>
          <a:xfrm>
            <a:off x="4634406" y="2790220"/>
            <a:ext cx="2760157" cy="288032"/>
            <a:chOff x="899592" y="3140968"/>
            <a:chExt cx="6480720" cy="288032"/>
          </a:xfrm>
        </p:grpSpPr>
        <p:cxnSp>
          <p:nvCxnSpPr>
            <p:cNvPr id="130" name="Connettore 1 129"/>
            <p:cNvCxnSpPr/>
            <p:nvPr/>
          </p:nvCxnSpPr>
          <p:spPr>
            <a:xfrm>
              <a:off x="899592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/>
          </p:nvCxnSpPr>
          <p:spPr>
            <a:xfrm>
              <a:off x="1547664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/>
          </p:nvCxnSpPr>
          <p:spPr>
            <a:xfrm>
              <a:off x="2195736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132"/>
            <p:cNvCxnSpPr/>
            <p:nvPr/>
          </p:nvCxnSpPr>
          <p:spPr>
            <a:xfrm>
              <a:off x="2843808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/>
          </p:nvCxnSpPr>
          <p:spPr>
            <a:xfrm>
              <a:off x="3491880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/>
          </p:nvCxnSpPr>
          <p:spPr>
            <a:xfrm>
              <a:off x="4139952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/>
          </p:nvCxnSpPr>
          <p:spPr>
            <a:xfrm>
              <a:off x="4788024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>
              <a:off x="5436096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/>
          </p:nvCxnSpPr>
          <p:spPr>
            <a:xfrm>
              <a:off x="6084168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>
              <a:off x="6732240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 rot="5400000" flipH="1" flipV="1">
              <a:off x="1403648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 rot="5400000" flipH="1" flipV="1">
              <a:off x="2051720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 rot="5400000" flipH="1" flipV="1">
              <a:off x="2699792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 rot="5400000" flipH="1" flipV="1">
              <a:off x="3347864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/>
          </p:nvCxnSpPr>
          <p:spPr>
            <a:xfrm rot="5400000" flipH="1" flipV="1">
              <a:off x="3995936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/>
          </p:nvCxnSpPr>
          <p:spPr>
            <a:xfrm rot="5400000" flipH="1" flipV="1">
              <a:off x="4644008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/>
          </p:nvCxnSpPr>
          <p:spPr>
            <a:xfrm rot="5400000" flipH="1" flipV="1">
              <a:off x="5292080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/>
          </p:nvCxnSpPr>
          <p:spPr>
            <a:xfrm rot="5400000" flipH="1" flipV="1">
              <a:off x="5940152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/>
          </p:nvCxnSpPr>
          <p:spPr>
            <a:xfrm rot="5400000" flipH="1" flipV="1">
              <a:off x="6588224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CasellaDiTesto 149"/>
          <p:cNvSpPr txBox="1"/>
          <p:nvPr/>
        </p:nvSpPr>
        <p:spPr>
          <a:xfrm>
            <a:off x="1672916" y="27809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</a:t>
            </a:r>
            <a:endParaRPr lang="it-IT" dirty="0"/>
          </a:p>
        </p:txBody>
      </p:sp>
      <p:grpSp>
        <p:nvGrpSpPr>
          <p:cNvPr id="6" name="Gruppo 150"/>
          <p:cNvGrpSpPr/>
          <p:nvPr/>
        </p:nvGrpSpPr>
        <p:grpSpPr>
          <a:xfrm>
            <a:off x="1874249" y="4221088"/>
            <a:ext cx="2760157" cy="288032"/>
            <a:chOff x="899592" y="3140968"/>
            <a:chExt cx="6480720" cy="288032"/>
          </a:xfrm>
        </p:grpSpPr>
        <p:cxnSp>
          <p:nvCxnSpPr>
            <p:cNvPr id="152" name="Connettore 1 151"/>
            <p:cNvCxnSpPr/>
            <p:nvPr/>
          </p:nvCxnSpPr>
          <p:spPr>
            <a:xfrm>
              <a:off x="899592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/>
          </p:nvCxnSpPr>
          <p:spPr>
            <a:xfrm>
              <a:off x="1547664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/>
          </p:nvCxnSpPr>
          <p:spPr>
            <a:xfrm>
              <a:off x="2195736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/>
          </p:nvCxnSpPr>
          <p:spPr>
            <a:xfrm>
              <a:off x="2843808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/>
          </p:nvCxnSpPr>
          <p:spPr>
            <a:xfrm>
              <a:off x="3491880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/>
          </p:nvCxnSpPr>
          <p:spPr>
            <a:xfrm>
              <a:off x="4139952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/>
          </p:nvCxnSpPr>
          <p:spPr>
            <a:xfrm>
              <a:off x="4788024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/>
          </p:nvCxnSpPr>
          <p:spPr>
            <a:xfrm>
              <a:off x="5436096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/>
          </p:nvCxnSpPr>
          <p:spPr>
            <a:xfrm>
              <a:off x="6084168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/>
          </p:nvCxnSpPr>
          <p:spPr>
            <a:xfrm>
              <a:off x="6732240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/>
          </p:nvCxnSpPr>
          <p:spPr>
            <a:xfrm rot="5400000" flipH="1" flipV="1">
              <a:off x="1403648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/>
          </p:nvCxnSpPr>
          <p:spPr>
            <a:xfrm rot="5400000" flipH="1" flipV="1">
              <a:off x="2051720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/>
          </p:nvCxnSpPr>
          <p:spPr>
            <a:xfrm rot="5400000" flipH="1" flipV="1">
              <a:off x="2699792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/>
          </p:nvCxnSpPr>
          <p:spPr>
            <a:xfrm rot="5400000" flipH="1" flipV="1">
              <a:off x="3347864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/>
          </p:nvCxnSpPr>
          <p:spPr>
            <a:xfrm rot="5400000" flipH="1" flipV="1">
              <a:off x="3995936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/>
          </p:nvCxnSpPr>
          <p:spPr>
            <a:xfrm rot="5400000" flipH="1" flipV="1">
              <a:off x="4644008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/>
          </p:nvCxnSpPr>
          <p:spPr>
            <a:xfrm rot="5400000" flipH="1" flipV="1">
              <a:off x="5292080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/>
          </p:nvCxnSpPr>
          <p:spPr>
            <a:xfrm rot="5400000" flipH="1" flipV="1">
              <a:off x="5940152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/>
          </p:nvCxnSpPr>
          <p:spPr>
            <a:xfrm rot="5400000" flipH="1" flipV="1">
              <a:off x="6588224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/>
          </p:nvCxnSpPr>
          <p:spPr>
            <a:xfrm rot="5400000" flipH="1" flipV="1">
              <a:off x="7236296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o 171"/>
          <p:cNvGrpSpPr/>
          <p:nvPr/>
        </p:nvGrpSpPr>
        <p:grpSpPr>
          <a:xfrm>
            <a:off x="4634406" y="4221088"/>
            <a:ext cx="2760157" cy="288032"/>
            <a:chOff x="899592" y="3140968"/>
            <a:chExt cx="6480720" cy="288032"/>
          </a:xfrm>
        </p:grpSpPr>
        <p:cxnSp>
          <p:nvCxnSpPr>
            <p:cNvPr id="173" name="Connettore 1 172"/>
            <p:cNvCxnSpPr/>
            <p:nvPr/>
          </p:nvCxnSpPr>
          <p:spPr>
            <a:xfrm>
              <a:off x="899592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/>
          </p:nvCxnSpPr>
          <p:spPr>
            <a:xfrm>
              <a:off x="1547664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/>
          </p:nvCxnSpPr>
          <p:spPr>
            <a:xfrm>
              <a:off x="2195736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/>
          </p:nvCxnSpPr>
          <p:spPr>
            <a:xfrm>
              <a:off x="2843808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/>
          </p:nvCxnSpPr>
          <p:spPr>
            <a:xfrm>
              <a:off x="3491880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/>
          </p:nvCxnSpPr>
          <p:spPr>
            <a:xfrm>
              <a:off x="4139952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/>
          </p:nvCxnSpPr>
          <p:spPr>
            <a:xfrm>
              <a:off x="4788024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/>
          </p:nvCxnSpPr>
          <p:spPr>
            <a:xfrm>
              <a:off x="5436096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/>
          </p:nvCxnSpPr>
          <p:spPr>
            <a:xfrm>
              <a:off x="6084168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/>
          </p:nvCxnSpPr>
          <p:spPr>
            <a:xfrm>
              <a:off x="6732240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/>
          </p:nvCxnSpPr>
          <p:spPr>
            <a:xfrm rot="5400000" flipH="1" flipV="1">
              <a:off x="1403648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/>
          </p:nvCxnSpPr>
          <p:spPr>
            <a:xfrm rot="5400000" flipH="1" flipV="1">
              <a:off x="2051720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/>
          </p:nvCxnSpPr>
          <p:spPr>
            <a:xfrm rot="5400000" flipH="1" flipV="1">
              <a:off x="2699792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/>
          </p:nvCxnSpPr>
          <p:spPr>
            <a:xfrm rot="5400000" flipH="1" flipV="1">
              <a:off x="3347864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/>
          </p:nvCxnSpPr>
          <p:spPr>
            <a:xfrm rot="5400000" flipH="1" flipV="1">
              <a:off x="3995936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/>
          </p:nvCxnSpPr>
          <p:spPr>
            <a:xfrm rot="5400000" flipH="1" flipV="1">
              <a:off x="4644008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/>
          </p:nvCxnSpPr>
          <p:spPr>
            <a:xfrm rot="5400000" flipH="1" flipV="1">
              <a:off x="5292080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/>
          </p:nvCxnSpPr>
          <p:spPr>
            <a:xfrm rot="5400000" flipH="1" flipV="1">
              <a:off x="5940152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/>
          </p:nvCxnSpPr>
          <p:spPr>
            <a:xfrm rot="5400000" flipH="1" flipV="1">
              <a:off x="6588224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CasellaDiTesto 191"/>
          <p:cNvSpPr txBox="1"/>
          <p:nvPr/>
        </p:nvSpPr>
        <p:spPr>
          <a:xfrm>
            <a:off x="1672916" y="421179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</a:t>
            </a:r>
            <a:endParaRPr lang="it-IT" dirty="0"/>
          </a:p>
        </p:txBody>
      </p:sp>
      <p:sp>
        <p:nvSpPr>
          <p:cNvPr id="193" name="CasellaDiTesto 192"/>
          <p:cNvSpPr txBox="1"/>
          <p:nvPr/>
        </p:nvSpPr>
        <p:spPr>
          <a:xfrm rot="16200000">
            <a:off x="640200" y="3385631"/>
            <a:ext cx="107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DAQ boards</a:t>
            </a:r>
            <a:endParaRPr lang="it-IT" sz="1400" b="1" dirty="0"/>
          </a:p>
        </p:txBody>
      </p:sp>
      <p:sp>
        <p:nvSpPr>
          <p:cNvPr id="194" name="CasellaDiTesto 193"/>
          <p:cNvSpPr txBox="1"/>
          <p:nvPr/>
        </p:nvSpPr>
        <p:spPr>
          <a:xfrm rot="16200000">
            <a:off x="742820" y="5053793"/>
            <a:ext cx="778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FE chips</a:t>
            </a:r>
            <a:endParaRPr lang="it-IT" sz="1400" b="1" dirty="0"/>
          </a:p>
        </p:txBody>
      </p:sp>
      <p:sp>
        <p:nvSpPr>
          <p:cNvPr id="196" name="Rectangle 40"/>
          <p:cNvSpPr>
            <a:spLocks noChangeArrowheads="1"/>
          </p:cNvSpPr>
          <p:nvPr/>
        </p:nvSpPr>
        <p:spPr bwMode="auto">
          <a:xfrm>
            <a:off x="4917305" y="5078586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dirty="0" smtClean="0"/>
              <a:t>TS3</a:t>
            </a:r>
            <a:endParaRPr lang="it-IT" sz="1600" dirty="0"/>
          </a:p>
        </p:txBody>
      </p:sp>
      <p:sp>
        <p:nvSpPr>
          <p:cNvPr id="238" name="CasellaDiTesto 237"/>
          <p:cNvSpPr txBox="1"/>
          <p:nvPr/>
        </p:nvSpPr>
        <p:spPr>
          <a:xfrm>
            <a:off x="1634812" y="5579948"/>
            <a:ext cx="14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Pre-proc. trig.</a:t>
            </a:r>
            <a:endParaRPr lang="it-IT" b="1" dirty="0"/>
          </a:p>
        </p:txBody>
      </p:sp>
      <p:cxnSp>
        <p:nvCxnSpPr>
          <p:cNvPr id="242" name="Connettore 1 241"/>
          <p:cNvCxnSpPr/>
          <p:nvPr/>
        </p:nvCxnSpPr>
        <p:spPr>
          <a:xfrm>
            <a:off x="2195736" y="5886564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1 242"/>
          <p:cNvCxnSpPr/>
          <p:nvPr/>
        </p:nvCxnSpPr>
        <p:spPr>
          <a:xfrm rot="5400000" flipH="1" flipV="1">
            <a:off x="3635896" y="573325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ttore 1 243"/>
          <p:cNvCxnSpPr/>
          <p:nvPr/>
        </p:nvCxnSpPr>
        <p:spPr>
          <a:xfrm>
            <a:off x="3779912" y="5589240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1 245"/>
          <p:cNvCxnSpPr/>
          <p:nvPr/>
        </p:nvCxnSpPr>
        <p:spPr>
          <a:xfrm rot="5400000" flipH="1" flipV="1">
            <a:off x="5292080" y="573325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1 246"/>
          <p:cNvCxnSpPr/>
          <p:nvPr/>
        </p:nvCxnSpPr>
        <p:spPr>
          <a:xfrm>
            <a:off x="5436096" y="5886564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40"/>
          <p:cNvSpPr>
            <a:spLocks noChangeArrowheads="1"/>
          </p:cNvSpPr>
          <p:nvPr/>
        </p:nvSpPr>
        <p:spPr bwMode="auto">
          <a:xfrm>
            <a:off x="5466458" y="5078586"/>
            <a:ext cx="554102" cy="301657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dirty="0" smtClean="0"/>
              <a:t>TS4</a:t>
            </a:r>
            <a:endParaRPr lang="it-IT" sz="1600" dirty="0"/>
          </a:p>
        </p:txBody>
      </p:sp>
      <p:sp>
        <p:nvSpPr>
          <p:cNvPr id="249" name="Parentesi graffa aperta 248"/>
          <p:cNvSpPr/>
          <p:nvPr/>
        </p:nvSpPr>
        <p:spPr>
          <a:xfrm>
            <a:off x="1353602" y="2708920"/>
            <a:ext cx="216024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0" name="Parentesi graffa aperta 249"/>
          <p:cNvSpPr/>
          <p:nvPr/>
        </p:nvSpPr>
        <p:spPr>
          <a:xfrm>
            <a:off x="1353602" y="4077072"/>
            <a:ext cx="216024" cy="21602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2" name="Connettore 1 251"/>
          <p:cNvCxnSpPr/>
          <p:nvPr/>
        </p:nvCxnSpPr>
        <p:spPr>
          <a:xfrm rot="5400000" flipH="1" flipV="1">
            <a:off x="5868144" y="573325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ttore 1 252"/>
          <p:cNvCxnSpPr/>
          <p:nvPr/>
        </p:nvCxnSpPr>
        <p:spPr>
          <a:xfrm>
            <a:off x="6012160" y="5589240"/>
            <a:ext cx="2232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1 253"/>
          <p:cNvCxnSpPr/>
          <p:nvPr/>
        </p:nvCxnSpPr>
        <p:spPr>
          <a:xfrm rot="5400000" flipH="1" flipV="1">
            <a:off x="8100392" y="573325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ttore 1 255"/>
          <p:cNvCxnSpPr/>
          <p:nvPr/>
        </p:nvCxnSpPr>
        <p:spPr>
          <a:xfrm>
            <a:off x="8244408" y="5886564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256"/>
          <p:cNvGrpSpPr/>
          <p:nvPr/>
        </p:nvGrpSpPr>
        <p:grpSpPr>
          <a:xfrm>
            <a:off x="6842112" y="4219747"/>
            <a:ext cx="1932110" cy="288032"/>
            <a:chOff x="899592" y="3140968"/>
            <a:chExt cx="4536504" cy="288032"/>
          </a:xfrm>
        </p:grpSpPr>
        <p:cxnSp>
          <p:nvCxnSpPr>
            <p:cNvPr id="258" name="Connettore 1 257"/>
            <p:cNvCxnSpPr/>
            <p:nvPr/>
          </p:nvCxnSpPr>
          <p:spPr>
            <a:xfrm>
              <a:off x="899592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/>
          </p:nvCxnSpPr>
          <p:spPr>
            <a:xfrm>
              <a:off x="1547664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/>
          </p:nvCxnSpPr>
          <p:spPr>
            <a:xfrm>
              <a:off x="2195736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/>
          </p:nvCxnSpPr>
          <p:spPr>
            <a:xfrm>
              <a:off x="2843808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/>
          </p:nvCxnSpPr>
          <p:spPr>
            <a:xfrm>
              <a:off x="3491880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/>
          </p:nvCxnSpPr>
          <p:spPr>
            <a:xfrm>
              <a:off x="4139952" y="3140968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/>
          </p:nvCxnSpPr>
          <p:spPr>
            <a:xfrm>
              <a:off x="4788024" y="342900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/>
          </p:nvCxnSpPr>
          <p:spPr>
            <a:xfrm rot="5400000" flipH="1" flipV="1">
              <a:off x="1403648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/>
          </p:nvCxnSpPr>
          <p:spPr>
            <a:xfrm rot="5400000" flipH="1" flipV="1">
              <a:off x="2051720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/>
          </p:nvCxnSpPr>
          <p:spPr>
            <a:xfrm rot="5400000" flipH="1" flipV="1">
              <a:off x="2699792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/>
          </p:nvCxnSpPr>
          <p:spPr>
            <a:xfrm rot="5400000" flipH="1" flipV="1">
              <a:off x="3347864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/>
          </p:nvCxnSpPr>
          <p:spPr>
            <a:xfrm rot="5400000" flipH="1" flipV="1">
              <a:off x="3995936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/>
          </p:nvCxnSpPr>
          <p:spPr>
            <a:xfrm rot="5400000" flipH="1" flipV="1">
              <a:off x="4644008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/>
          </p:nvCxnSpPr>
          <p:spPr>
            <a:xfrm rot="5400000" flipH="1" flipV="1">
              <a:off x="5292080" y="3284984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CasellaDiTesto 276"/>
          <p:cNvSpPr txBox="1"/>
          <p:nvPr/>
        </p:nvSpPr>
        <p:spPr>
          <a:xfrm>
            <a:off x="1641634" y="3556665"/>
            <a:ext cx="48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</a:t>
            </a:r>
            <a:endParaRPr lang="it-IT" dirty="0"/>
          </a:p>
        </p:txBody>
      </p:sp>
      <p:sp>
        <p:nvSpPr>
          <p:cNvPr id="278" name="CasellaDiTesto 277"/>
          <p:cNvSpPr txBox="1"/>
          <p:nvPr/>
        </p:nvSpPr>
        <p:spPr>
          <a:xfrm>
            <a:off x="1619672" y="5022468"/>
            <a:ext cx="129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TS-LATENCY</a:t>
            </a:r>
            <a:endParaRPr lang="it-IT" dirty="0"/>
          </a:p>
        </p:txBody>
      </p:sp>
      <p:sp>
        <p:nvSpPr>
          <p:cNvPr id="279" name="CasellaDiTesto 278"/>
          <p:cNvSpPr txBox="1"/>
          <p:nvPr/>
        </p:nvSpPr>
        <p:spPr>
          <a:xfrm>
            <a:off x="1677624" y="5949280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out                 ……</a:t>
            </a:r>
            <a:endParaRPr lang="it-IT" dirty="0"/>
          </a:p>
        </p:txBody>
      </p:sp>
      <p:sp>
        <p:nvSpPr>
          <p:cNvPr id="280" name="Rectangle 39"/>
          <p:cNvSpPr>
            <a:spLocks noChangeArrowheads="1"/>
          </p:cNvSpPr>
          <p:nvPr/>
        </p:nvSpPr>
        <p:spPr bwMode="auto">
          <a:xfrm>
            <a:off x="4559449" y="5960837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000" dirty="0" smtClean="0"/>
              <a:t>TS1</a:t>
            </a:r>
          </a:p>
        </p:txBody>
      </p:sp>
      <p:sp>
        <p:nvSpPr>
          <p:cNvPr id="287" name="Rectangle 39"/>
          <p:cNvSpPr>
            <a:spLocks noChangeArrowheads="1"/>
          </p:cNvSpPr>
          <p:nvPr/>
        </p:nvSpPr>
        <p:spPr bwMode="auto">
          <a:xfrm>
            <a:off x="5170026" y="5958572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000" dirty="0" smtClean="0"/>
              <a:t>TS2</a:t>
            </a:r>
          </a:p>
        </p:txBody>
      </p:sp>
      <p:sp>
        <p:nvSpPr>
          <p:cNvPr id="288" name="Rectangle 39"/>
          <p:cNvSpPr>
            <a:spLocks noChangeArrowheads="1"/>
          </p:cNvSpPr>
          <p:nvPr/>
        </p:nvSpPr>
        <p:spPr bwMode="auto">
          <a:xfrm>
            <a:off x="5818098" y="5958572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000" dirty="0" smtClean="0"/>
              <a:t>TS3</a:t>
            </a:r>
          </a:p>
        </p:txBody>
      </p:sp>
      <p:sp>
        <p:nvSpPr>
          <p:cNvPr id="289" name="Rectangle 39"/>
          <p:cNvSpPr>
            <a:spLocks noChangeArrowheads="1"/>
          </p:cNvSpPr>
          <p:nvPr/>
        </p:nvSpPr>
        <p:spPr bwMode="auto">
          <a:xfrm>
            <a:off x="6826210" y="5958572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000" dirty="0" smtClean="0"/>
              <a:t>TS5</a:t>
            </a:r>
          </a:p>
        </p:txBody>
      </p:sp>
      <p:sp>
        <p:nvSpPr>
          <p:cNvPr id="290" name="Rectangle 39"/>
          <p:cNvSpPr>
            <a:spLocks noChangeArrowheads="1"/>
          </p:cNvSpPr>
          <p:nvPr/>
        </p:nvSpPr>
        <p:spPr bwMode="auto">
          <a:xfrm>
            <a:off x="7474282" y="5958572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000" dirty="0" smtClean="0"/>
              <a:t>TS6</a:t>
            </a:r>
          </a:p>
        </p:txBody>
      </p:sp>
      <p:sp>
        <p:nvSpPr>
          <p:cNvPr id="291" name="Rectangle 39"/>
          <p:cNvSpPr>
            <a:spLocks noChangeArrowheads="1"/>
          </p:cNvSpPr>
          <p:nvPr/>
        </p:nvSpPr>
        <p:spPr bwMode="auto">
          <a:xfrm>
            <a:off x="8122354" y="5958572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000" dirty="0" smtClean="0"/>
              <a:t>TS7</a:t>
            </a:r>
          </a:p>
        </p:txBody>
      </p:sp>
      <p:sp>
        <p:nvSpPr>
          <p:cNvPr id="292" name="Rectangle 39"/>
          <p:cNvSpPr>
            <a:spLocks noChangeArrowheads="1"/>
          </p:cNvSpPr>
          <p:nvPr/>
        </p:nvSpPr>
        <p:spPr bwMode="auto">
          <a:xfrm>
            <a:off x="8770426" y="5958572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000" dirty="0" smtClean="0"/>
              <a:t>TS8</a:t>
            </a:r>
          </a:p>
        </p:txBody>
      </p:sp>
      <p:sp>
        <p:nvSpPr>
          <p:cNvPr id="206" name="Line 4"/>
          <p:cNvSpPr>
            <a:spLocks noChangeShapeType="1"/>
          </p:cNvSpPr>
          <p:nvPr/>
        </p:nvSpPr>
        <p:spPr bwMode="auto">
          <a:xfrm>
            <a:off x="2036460" y="4939493"/>
            <a:ext cx="660274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it-IT" sz="1800"/>
          </a:p>
        </p:txBody>
      </p:sp>
      <p:sp>
        <p:nvSpPr>
          <p:cNvPr id="207" name="Rectangle 6"/>
          <p:cNvSpPr>
            <a:spLocks noChangeArrowheads="1"/>
          </p:cNvSpPr>
          <p:nvPr/>
        </p:nvSpPr>
        <p:spPr bwMode="auto">
          <a:xfrm>
            <a:off x="2147770" y="4637837"/>
            <a:ext cx="555326" cy="301657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b="1" dirty="0">
                <a:solidFill>
                  <a:srgbClr val="FF0000"/>
                </a:solidFill>
              </a:rPr>
              <a:t>TS0</a:t>
            </a:r>
          </a:p>
        </p:txBody>
      </p:sp>
      <p:sp>
        <p:nvSpPr>
          <p:cNvPr id="208" name="Rectangle 13"/>
          <p:cNvSpPr>
            <a:spLocks noChangeArrowheads="1"/>
          </p:cNvSpPr>
          <p:nvPr/>
        </p:nvSpPr>
        <p:spPr bwMode="auto">
          <a:xfrm>
            <a:off x="2703096" y="4637837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dirty="0"/>
              <a:t>TS1</a:t>
            </a:r>
          </a:p>
        </p:txBody>
      </p:sp>
      <p:sp>
        <p:nvSpPr>
          <p:cNvPr id="209" name="Rectangle 14"/>
          <p:cNvSpPr>
            <a:spLocks noChangeArrowheads="1"/>
          </p:cNvSpPr>
          <p:nvPr/>
        </p:nvSpPr>
        <p:spPr bwMode="auto">
          <a:xfrm>
            <a:off x="3258421" y="4637837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dirty="0"/>
              <a:t>TS2</a:t>
            </a:r>
          </a:p>
        </p:txBody>
      </p:sp>
      <p:sp>
        <p:nvSpPr>
          <p:cNvPr id="210" name="Rectangle 15"/>
          <p:cNvSpPr>
            <a:spLocks noChangeArrowheads="1"/>
          </p:cNvSpPr>
          <p:nvPr/>
        </p:nvSpPr>
        <p:spPr bwMode="auto">
          <a:xfrm>
            <a:off x="3812523" y="4637837"/>
            <a:ext cx="554103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TS3</a:t>
            </a:r>
          </a:p>
        </p:txBody>
      </p:sp>
      <p:sp>
        <p:nvSpPr>
          <p:cNvPr id="211" name="Rectangle 16"/>
          <p:cNvSpPr>
            <a:spLocks noChangeArrowheads="1"/>
          </p:cNvSpPr>
          <p:nvPr/>
        </p:nvSpPr>
        <p:spPr bwMode="auto">
          <a:xfrm>
            <a:off x="4366626" y="4637837"/>
            <a:ext cx="555326" cy="301657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TS4</a:t>
            </a:r>
          </a:p>
        </p:txBody>
      </p:sp>
      <p:sp>
        <p:nvSpPr>
          <p:cNvPr id="212" name="Rectangle 17"/>
          <p:cNvSpPr>
            <a:spLocks noChangeArrowheads="1"/>
          </p:cNvSpPr>
          <p:nvPr/>
        </p:nvSpPr>
        <p:spPr bwMode="auto">
          <a:xfrm>
            <a:off x="4921952" y="4637837"/>
            <a:ext cx="555326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TS5</a:t>
            </a:r>
          </a:p>
        </p:txBody>
      </p:sp>
      <p:sp>
        <p:nvSpPr>
          <p:cNvPr id="213" name="Rectangle 18"/>
          <p:cNvSpPr>
            <a:spLocks noChangeArrowheads="1"/>
          </p:cNvSpPr>
          <p:nvPr/>
        </p:nvSpPr>
        <p:spPr bwMode="auto">
          <a:xfrm>
            <a:off x="5477277" y="4637837"/>
            <a:ext cx="554102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TS6</a:t>
            </a:r>
          </a:p>
        </p:txBody>
      </p:sp>
      <p:sp>
        <p:nvSpPr>
          <p:cNvPr id="214" name="Rectangle 19"/>
          <p:cNvSpPr>
            <a:spLocks noChangeArrowheads="1"/>
          </p:cNvSpPr>
          <p:nvPr/>
        </p:nvSpPr>
        <p:spPr bwMode="auto">
          <a:xfrm>
            <a:off x="6031379" y="4637837"/>
            <a:ext cx="610369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 dirty="0"/>
              <a:t>TS7</a:t>
            </a:r>
          </a:p>
        </p:txBody>
      </p:sp>
      <p:sp>
        <p:nvSpPr>
          <p:cNvPr id="215" name="Rectangle 33"/>
          <p:cNvSpPr>
            <a:spLocks noChangeArrowheads="1"/>
          </p:cNvSpPr>
          <p:nvPr/>
        </p:nvSpPr>
        <p:spPr bwMode="auto">
          <a:xfrm>
            <a:off x="6641748" y="4637837"/>
            <a:ext cx="555326" cy="301657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TS8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197074" y="4637837"/>
            <a:ext cx="554102" cy="301657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TS9</a:t>
            </a: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>
            <a:off x="7751176" y="4637837"/>
            <a:ext cx="610369" cy="301657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it-IT" sz="1600"/>
              <a:t>TS10</a:t>
            </a:r>
          </a:p>
        </p:txBody>
      </p:sp>
      <p:sp>
        <p:nvSpPr>
          <p:cNvPr id="218" name="CasellaDiTesto 276"/>
          <p:cNvSpPr txBox="1"/>
          <p:nvPr/>
        </p:nvSpPr>
        <p:spPr>
          <a:xfrm>
            <a:off x="1643927" y="4581128"/>
            <a:ext cx="48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</a:t>
            </a:r>
            <a:endParaRPr lang="it-IT" dirty="0"/>
          </a:p>
        </p:txBody>
      </p:sp>
      <p:sp>
        <p:nvSpPr>
          <p:cNvPr id="12" name="Rectangle 11"/>
          <p:cNvSpPr/>
          <p:nvPr/>
        </p:nvSpPr>
        <p:spPr>
          <a:xfrm rot="742036">
            <a:off x="7639238" y="4174034"/>
            <a:ext cx="16778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Chip </a:t>
            </a:r>
            <a:r>
              <a:rPr lang="en-US" b="1" dirty="0"/>
              <a:t>trigger </a:t>
            </a:r>
            <a:r>
              <a:rPr lang="en-US" b="1" dirty="0" smtClean="0"/>
              <a:t>synchronous </a:t>
            </a:r>
            <a:r>
              <a:rPr lang="en-US" b="1" dirty="0"/>
              <a:t>to BC clock</a:t>
            </a:r>
            <a:r>
              <a:rPr lang="en-US" dirty="0"/>
              <a:t>.</a:t>
            </a:r>
          </a:p>
        </p:txBody>
      </p:sp>
      <p:pic>
        <p:nvPicPr>
          <p:cNvPr id="219" name="Picture 2" descr="C:\Users\giorgi\Documents\dottorato\VPIX\submissions\INMAPS32x32\doc\Screenshot.png"/>
          <p:cNvPicPr>
            <a:picLocks noChangeAspect="1" noChangeArrowheads="1"/>
          </p:cNvPicPr>
          <p:nvPr/>
        </p:nvPicPr>
        <p:blipFill>
          <a:blip r:embed="rId2" cstate="print"/>
          <a:srcRect l="61566" t="18768" r="18289" b="11337"/>
          <a:stretch>
            <a:fillRect/>
          </a:stretch>
        </p:blipFill>
        <p:spPr bwMode="auto">
          <a:xfrm>
            <a:off x="67730" y="4787860"/>
            <a:ext cx="765404" cy="94203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37" t="14894" r="10410" b="11951"/>
          <a:stretch/>
        </p:blipFill>
        <p:spPr bwMode="auto">
          <a:xfrm rot="16200000">
            <a:off x="-97068" y="3167315"/>
            <a:ext cx="1329023" cy="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" name="Rectangle 219"/>
          <p:cNvSpPr/>
          <p:nvPr/>
        </p:nvSpPr>
        <p:spPr>
          <a:xfrm>
            <a:off x="1485964" y="5315722"/>
            <a:ext cx="171788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e.g. latency = </a:t>
            </a:r>
            <a:r>
              <a:rPr lang="en-US" sz="1400" b="1" dirty="0" smtClean="0"/>
              <a:t>2 BC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41588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Blocks: </a:t>
            </a:r>
            <a:r>
              <a:rPr lang="en-US" dirty="0" err="1" smtClean="0"/>
              <a:t>Sparsifier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795320" cy="420933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Encode hit address / </a:t>
            </a:r>
            <a:r>
              <a:rPr lang="en-US" dirty="0" err="1" smtClean="0"/>
              <a:t>ToT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Add Time Stamp Words in the data-stream</a:t>
            </a:r>
          </a:p>
          <a:p>
            <a:r>
              <a:rPr lang="en-US" dirty="0" smtClean="0"/>
              <a:t>Technical details</a:t>
            </a:r>
          </a:p>
          <a:p>
            <a:pPr lvl="1"/>
            <a:r>
              <a:rPr lang="en-US" dirty="0" smtClean="0"/>
              <a:t>Fan-in: 8 Strip channels (8-bit/channel + Start of Scan interrupt) </a:t>
            </a:r>
          </a:p>
          <a:p>
            <a:pPr lvl="1"/>
            <a:r>
              <a:rPr lang="en-US" dirty="0" smtClean="0"/>
              <a:t>Fan-out: 8-word bus (+ handshake)</a:t>
            </a:r>
          </a:p>
          <a:p>
            <a:pPr lvl="1"/>
            <a:r>
              <a:rPr lang="en-US" dirty="0" smtClean="0"/>
              <a:t>Latency: 1 </a:t>
            </a:r>
            <a:r>
              <a:rPr lang="en-US" dirty="0" err="1" smtClean="0"/>
              <a:t>RDclk</a:t>
            </a:r>
            <a:r>
              <a:rPr lang="en-US" dirty="0" smtClean="0"/>
              <a:t> period</a:t>
            </a:r>
          </a:p>
          <a:p>
            <a:r>
              <a:rPr lang="en-US" dirty="0" smtClean="0"/>
              <a:t>Working principle:</a:t>
            </a:r>
          </a:p>
          <a:p>
            <a:pPr marL="457200" lvl="1" indent="0">
              <a:buNone/>
            </a:pPr>
            <a:r>
              <a:rPr lang="en-US" sz="2900" dirty="0" smtClean="0"/>
              <a:t>If Start of Scan interrupt is asserted </a:t>
            </a:r>
          </a:p>
          <a:p>
            <a:pPr marL="457200" lvl="1" indent="0">
              <a:buNone/>
            </a:pPr>
            <a:r>
              <a:rPr lang="en-US" sz="2900" dirty="0" smtClean="0">
                <a:sym typeface="Wingdings" pitchFamily="2" charset="2"/>
              </a:rPr>
              <a:t>	 insert in data-stream a Time Stamp Word</a:t>
            </a:r>
          </a:p>
          <a:p>
            <a:pPr marL="457200" lvl="1" indent="0">
              <a:buNone/>
            </a:pPr>
            <a:r>
              <a:rPr lang="en-US" sz="2900" dirty="0" smtClean="0">
                <a:sym typeface="Wingdings" pitchFamily="2" charset="2"/>
              </a:rPr>
              <a:t>Else </a:t>
            </a:r>
          </a:p>
          <a:p>
            <a:pPr marL="914400" lvl="2" indent="0">
              <a:buNone/>
            </a:pPr>
            <a:r>
              <a:rPr lang="en-US" sz="2900" dirty="0" smtClean="0">
                <a:sym typeface="Wingdings" pitchFamily="2" charset="2"/>
              </a:rPr>
              <a:t> if at least 1 bit in any channel is active </a:t>
            </a:r>
          </a:p>
          <a:p>
            <a:pPr marL="1371600" lvl="3" indent="0">
              <a:buNone/>
            </a:pPr>
            <a:r>
              <a:rPr lang="en-US" sz="2900" dirty="0" smtClean="0">
                <a:sym typeface="Wingdings" pitchFamily="2" charset="2"/>
              </a:rPr>
              <a:t> Puts the 8-bit of those channels &amp; encoded strip address in output</a:t>
            </a:r>
            <a:endParaRPr lang="it-IT" sz="2900" dirty="0"/>
          </a:p>
        </p:txBody>
      </p:sp>
      <p:sp>
        <p:nvSpPr>
          <p:cNvPr id="5" name="Triangolo isoscele 358"/>
          <p:cNvSpPr/>
          <p:nvPr/>
        </p:nvSpPr>
        <p:spPr bwMode="auto">
          <a:xfrm rot="5400000">
            <a:off x="4385523" y="1167206"/>
            <a:ext cx="580380" cy="78348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400" dirty="0"/>
          </a:p>
        </p:txBody>
      </p:sp>
    </p:spTree>
    <p:extLst>
      <p:ext uri="{BB962C8B-B14F-4D97-AF65-F5344CB8AC3E}">
        <p14:creationId xmlns="" xmlns:p14="http://schemas.microsoft.com/office/powerpoint/2010/main" val="22001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Blocks: Barrel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20933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Check-in all encoded words  produced by </a:t>
            </a:r>
            <a:r>
              <a:rPr lang="en-US" dirty="0" err="1" smtClean="0"/>
              <a:t>sparsifier</a:t>
            </a:r>
            <a:r>
              <a:rPr lang="en-US" dirty="0" smtClean="0"/>
              <a:t> </a:t>
            </a:r>
            <a:r>
              <a:rPr lang="en-US" b="1" dirty="0" smtClean="0"/>
              <a:t>simultaneously </a:t>
            </a:r>
          </a:p>
          <a:p>
            <a:pPr lvl="1"/>
            <a:r>
              <a:rPr lang="en-US" dirty="0" smtClean="0"/>
              <a:t>Keep them stored until requested by next block (concentrator)</a:t>
            </a:r>
          </a:p>
          <a:p>
            <a:r>
              <a:rPr lang="en-US" dirty="0" smtClean="0"/>
              <a:t>Technical details</a:t>
            </a:r>
          </a:p>
          <a:p>
            <a:pPr lvl="1"/>
            <a:r>
              <a:rPr lang="en-US" dirty="0" smtClean="0"/>
              <a:t>Fan-in: 8 word data bus (+ handshake)</a:t>
            </a:r>
          </a:p>
          <a:p>
            <a:pPr lvl="1"/>
            <a:r>
              <a:rPr lang="en-US" dirty="0" smtClean="0"/>
              <a:t>Fan-out: 1 word bus (+ handshake)</a:t>
            </a:r>
          </a:p>
          <a:p>
            <a:r>
              <a:rPr lang="en-US" dirty="0" smtClean="0"/>
              <a:t>Working principle:</a:t>
            </a:r>
          </a:p>
          <a:p>
            <a:pPr lvl="1"/>
            <a:r>
              <a:rPr lang="en-US" dirty="0" smtClean="0"/>
              <a:t>FIFO memory with 8 write pointers and 1 read pointer.</a:t>
            </a:r>
          </a:p>
        </p:txBody>
      </p:sp>
      <p:sp>
        <p:nvSpPr>
          <p:cNvPr id="6" name="Rettangolo 359"/>
          <p:cNvSpPr/>
          <p:nvPr/>
        </p:nvSpPr>
        <p:spPr>
          <a:xfrm>
            <a:off x="3707904" y="1233811"/>
            <a:ext cx="1512168" cy="53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/>
          </a:p>
        </p:txBody>
      </p:sp>
    </p:spTree>
    <p:extLst>
      <p:ext uri="{BB962C8B-B14F-4D97-AF65-F5344CB8AC3E}">
        <p14:creationId xmlns="" xmlns:p14="http://schemas.microsoft.com/office/powerpoint/2010/main" val="11602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Blocks: Concentrator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2093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Read in parallel the words from level 2 barrels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Add further address bits to extracted hit words</a:t>
            </a:r>
          </a:p>
          <a:p>
            <a:pPr lvl="1"/>
            <a:r>
              <a:rPr lang="en-US" dirty="0" smtClean="0"/>
              <a:t>Merge 4 Time Stamp Words (same TS) into 1</a:t>
            </a:r>
          </a:p>
          <a:p>
            <a:pPr lvl="1"/>
            <a:r>
              <a:rPr lang="en-US" dirty="0" smtClean="0"/>
              <a:t>Store words in next level 1 barrel preserving TS order.</a:t>
            </a:r>
          </a:p>
          <a:p>
            <a:r>
              <a:rPr lang="en-US" dirty="0" smtClean="0"/>
              <a:t>Technical details</a:t>
            </a:r>
          </a:p>
          <a:p>
            <a:pPr lvl="1"/>
            <a:r>
              <a:rPr lang="en-US" dirty="0" smtClean="0"/>
              <a:t>Fan-in: 4 word data bus (+ handshake)</a:t>
            </a:r>
          </a:p>
          <a:p>
            <a:pPr lvl="1"/>
            <a:r>
              <a:rPr lang="en-US" dirty="0" smtClean="0"/>
              <a:t>Fan-out: 1 word bus (+ handshake)</a:t>
            </a:r>
          </a:p>
          <a:p>
            <a:r>
              <a:rPr lang="en-US" dirty="0" smtClean="0"/>
              <a:t>Working principle:</a:t>
            </a:r>
          </a:p>
          <a:p>
            <a:pPr lvl="1"/>
            <a:r>
              <a:rPr lang="en-US" dirty="0" smtClean="0"/>
              <a:t>Concentrate data streams from level-2 barrels into level-1 barrels. </a:t>
            </a:r>
          </a:p>
        </p:txBody>
      </p:sp>
      <p:sp>
        <p:nvSpPr>
          <p:cNvPr id="5" name="Trapezio 365"/>
          <p:cNvSpPr/>
          <p:nvPr/>
        </p:nvSpPr>
        <p:spPr>
          <a:xfrm rot="5400000">
            <a:off x="4414165" y="1432300"/>
            <a:ext cx="819724" cy="360040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/>
          </a:p>
        </p:txBody>
      </p:sp>
    </p:spTree>
    <p:extLst>
      <p:ext uri="{BB962C8B-B14F-4D97-AF65-F5344CB8AC3E}">
        <p14:creationId xmlns="" xmlns:p14="http://schemas.microsoft.com/office/powerpoint/2010/main" val="12179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Blocks: Output Stage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2093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Read in round robin the words from level 1 barrels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Add readout </a:t>
            </a:r>
            <a:r>
              <a:rPr lang="en-US" dirty="0" err="1" smtClean="0"/>
              <a:t>addr</a:t>
            </a:r>
            <a:r>
              <a:rPr lang="en-US" dirty="0" smtClean="0"/>
              <a:t>. to extracted Time Stamp words</a:t>
            </a:r>
          </a:p>
          <a:p>
            <a:pPr lvl="1"/>
            <a:r>
              <a:rPr lang="en-US" dirty="0" smtClean="0"/>
              <a:t>Put words on the parallel output bus.</a:t>
            </a:r>
          </a:p>
          <a:p>
            <a:r>
              <a:rPr lang="en-US" dirty="0" smtClean="0"/>
              <a:t>Technical details</a:t>
            </a:r>
          </a:p>
          <a:p>
            <a:pPr lvl="1"/>
            <a:r>
              <a:rPr lang="en-US" dirty="0" smtClean="0"/>
              <a:t>Fan-in: 4 word data bus (+ handshake)</a:t>
            </a:r>
          </a:p>
          <a:p>
            <a:pPr lvl="1"/>
            <a:r>
              <a:rPr lang="en-US" dirty="0" smtClean="0"/>
              <a:t>Fan-out: 1 word bus (+ handshake)</a:t>
            </a:r>
          </a:p>
          <a:p>
            <a:r>
              <a:rPr lang="en-US" dirty="0" smtClean="0"/>
              <a:t>Working principle:</a:t>
            </a:r>
          </a:p>
          <a:p>
            <a:pPr lvl="1"/>
            <a:r>
              <a:rPr lang="en-US" dirty="0" smtClean="0"/>
              <a:t>Read all the hit words related to a Time Stamp from 1</a:t>
            </a:r>
            <a:r>
              <a:rPr lang="en-US" baseline="30000" dirty="0" smtClean="0"/>
              <a:t>st</a:t>
            </a:r>
            <a:r>
              <a:rPr lang="en-US" dirty="0" smtClean="0"/>
              <a:t> channel, then move to next channel with a round robin algorithm.</a:t>
            </a:r>
          </a:p>
        </p:txBody>
      </p:sp>
      <p:grpSp>
        <p:nvGrpSpPr>
          <p:cNvPr id="4" name="Gruppo 249"/>
          <p:cNvGrpSpPr/>
          <p:nvPr/>
        </p:nvGrpSpPr>
        <p:grpSpPr>
          <a:xfrm>
            <a:off x="3923928" y="1196752"/>
            <a:ext cx="990600" cy="838200"/>
            <a:chOff x="8229600" y="3500438"/>
            <a:chExt cx="1295400" cy="1447800"/>
          </a:xfrm>
        </p:grpSpPr>
        <p:sp>
          <p:nvSpPr>
            <p:cNvPr id="7" name="AutoShape 172"/>
            <p:cNvSpPr>
              <a:spLocks noChangeArrowheads="1"/>
            </p:cNvSpPr>
            <p:nvPr/>
          </p:nvSpPr>
          <p:spPr bwMode="auto">
            <a:xfrm rot="-5400000">
              <a:off x="8115300" y="3919538"/>
              <a:ext cx="1447800" cy="6096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8" name="Line 173"/>
            <p:cNvSpPr>
              <a:spLocks noChangeShapeType="1"/>
            </p:cNvSpPr>
            <p:nvPr/>
          </p:nvSpPr>
          <p:spPr bwMode="auto">
            <a:xfrm>
              <a:off x="8229600" y="388143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Line 174"/>
            <p:cNvSpPr>
              <a:spLocks noChangeShapeType="1"/>
            </p:cNvSpPr>
            <p:nvPr/>
          </p:nvSpPr>
          <p:spPr bwMode="auto">
            <a:xfrm>
              <a:off x="8229600" y="411003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Line 175"/>
            <p:cNvSpPr>
              <a:spLocks noChangeShapeType="1"/>
            </p:cNvSpPr>
            <p:nvPr/>
          </p:nvSpPr>
          <p:spPr bwMode="auto">
            <a:xfrm>
              <a:off x="8229600" y="433863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Line 176"/>
            <p:cNvSpPr>
              <a:spLocks noChangeShapeType="1"/>
            </p:cNvSpPr>
            <p:nvPr/>
          </p:nvSpPr>
          <p:spPr bwMode="auto">
            <a:xfrm>
              <a:off x="8229600" y="456723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Line 177"/>
            <p:cNvSpPr>
              <a:spLocks noChangeShapeType="1"/>
            </p:cNvSpPr>
            <p:nvPr/>
          </p:nvSpPr>
          <p:spPr bwMode="auto">
            <a:xfrm>
              <a:off x="9144000" y="418623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="" xmlns:p14="http://schemas.microsoft.com/office/powerpoint/2010/main" val="3658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Control Interface (1)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2–wire control (I2C-like)</a:t>
            </a:r>
          </a:p>
          <a:p>
            <a:pPr marL="457200" lvl="1" indent="0">
              <a:buNone/>
            </a:pPr>
            <a:r>
              <a:rPr lang="en-US" dirty="0" smtClean="0"/>
              <a:t> SDA + SCL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596580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3"/>
            <a:ext cx="4006871" cy="221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72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Presentations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Filippo: The </a:t>
            </a:r>
            <a:r>
              <a:rPr lang="it-IT" sz="2800" dirty="0" err="1" smtClean="0"/>
              <a:t>current</a:t>
            </a:r>
            <a:r>
              <a:rPr lang="it-IT" sz="2800" dirty="0" smtClean="0"/>
              <a:t> </a:t>
            </a:r>
            <a:r>
              <a:rPr lang="it-IT" sz="2800" dirty="0" err="1" smtClean="0"/>
              <a:t>digital</a:t>
            </a:r>
            <a:r>
              <a:rPr lang="it-IT" sz="2800" dirty="0" smtClean="0"/>
              <a:t> </a:t>
            </a:r>
            <a:r>
              <a:rPr lang="it-IT" sz="2800" dirty="0" err="1" smtClean="0"/>
              <a:t>logic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the chip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shown</a:t>
            </a:r>
            <a:r>
              <a:rPr lang="it-IT" sz="2800" dirty="0" smtClean="0"/>
              <a:t>, </a:t>
            </a:r>
            <a:r>
              <a:rPr lang="it-IT" sz="2800" dirty="0" err="1" smtClean="0"/>
              <a:t>together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the </a:t>
            </a:r>
            <a:r>
              <a:rPr lang="it-IT" sz="2800" dirty="0" err="1" smtClean="0"/>
              <a:t>simulation</a:t>
            </a:r>
            <a:r>
              <a:rPr lang="it-IT" sz="2800" dirty="0" smtClean="0"/>
              <a:t> </a:t>
            </a:r>
            <a:r>
              <a:rPr lang="it-IT" sz="2800" dirty="0" err="1" smtClean="0"/>
              <a:t>results</a:t>
            </a:r>
            <a:r>
              <a:rPr lang="it-IT" sz="2800" dirty="0" smtClean="0"/>
              <a:t> (</a:t>
            </a:r>
            <a:r>
              <a:rPr lang="it-IT" sz="2800" dirty="0" err="1" smtClean="0"/>
              <a:t>slides</a:t>
            </a:r>
            <a:r>
              <a:rPr lang="it-IT" sz="2800" dirty="0" smtClean="0"/>
              <a:t> </a:t>
            </a:r>
            <a:r>
              <a:rPr lang="it-IT" sz="2800" dirty="0" err="1" smtClean="0"/>
              <a:t>attached</a:t>
            </a:r>
            <a:r>
              <a:rPr lang="it-IT" sz="2800" dirty="0" smtClean="0"/>
              <a:t> down </a:t>
            </a:r>
            <a:r>
              <a:rPr lang="it-IT" sz="2800" dirty="0" err="1" smtClean="0"/>
              <a:t>here</a:t>
            </a:r>
            <a:r>
              <a:rPr lang="it-IT" sz="2800" dirty="0" smtClean="0"/>
              <a:t>).</a:t>
            </a:r>
          </a:p>
          <a:p>
            <a:pPr lvl="1"/>
            <a:r>
              <a:rPr lang="it-IT" sz="2400" dirty="0" err="1" smtClean="0"/>
              <a:t>Critical</a:t>
            </a:r>
            <a:r>
              <a:rPr lang="it-IT" sz="2400" dirty="0" smtClean="0"/>
              <a:t> </a:t>
            </a:r>
            <a:r>
              <a:rPr lang="it-IT" sz="2400" dirty="0" err="1" smtClean="0"/>
              <a:t>points</a:t>
            </a:r>
            <a:r>
              <a:rPr lang="it-IT" sz="2400" dirty="0" smtClean="0"/>
              <a:t>: at the moment, the chip </a:t>
            </a:r>
            <a:r>
              <a:rPr lang="it-IT" sz="2400" dirty="0" err="1" smtClean="0"/>
              <a:t>requires</a:t>
            </a:r>
            <a:r>
              <a:rPr lang="it-IT" sz="2400" dirty="0" smtClean="0"/>
              <a:t> 6 input </a:t>
            </a:r>
            <a:r>
              <a:rPr lang="it-IT" sz="2400" dirty="0" err="1" smtClean="0"/>
              <a:t>lines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programming</a:t>
            </a:r>
            <a:r>
              <a:rPr lang="it-IT" sz="2400" dirty="0" smtClean="0"/>
              <a:t> (3 are </a:t>
            </a:r>
            <a:r>
              <a:rPr lang="it-IT" sz="2400" dirty="0" err="1" smtClean="0"/>
              <a:t>actual</a:t>
            </a:r>
            <a:r>
              <a:rPr lang="it-IT" sz="2400" dirty="0" smtClean="0"/>
              <a:t> clock </a:t>
            </a:r>
            <a:r>
              <a:rPr lang="it-IT" sz="2400" dirty="0" err="1" smtClean="0"/>
              <a:t>lines</a:t>
            </a:r>
            <a:r>
              <a:rPr lang="it-IT" sz="2400" dirty="0" smtClean="0"/>
              <a:t>); Data output </a:t>
            </a:r>
            <a:r>
              <a:rPr lang="it-IT" sz="2400" dirty="0" err="1" smtClean="0"/>
              <a:t>is</a:t>
            </a:r>
            <a:r>
              <a:rPr lang="it-IT" sz="2400" dirty="0" smtClean="0"/>
              <a:t> in </a:t>
            </a:r>
            <a:r>
              <a:rPr lang="it-IT" sz="2400" dirty="0" err="1" smtClean="0"/>
              <a:t>parallel</a:t>
            </a:r>
            <a:r>
              <a:rPr lang="it-IT" sz="2400" dirty="0" smtClean="0"/>
              <a:t> (no </a:t>
            </a:r>
            <a:r>
              <a:rPr lang="it-IT" sz="2400" dirty="0" err="1" smtClean="0"/>
              <a:t>serialization</a:t>
            </a:r>
            <a:r>
              <a:rPr lang="it-IT" sz="2400" dirty="0" smtClean="0"/>
              <a:t>); </a:t>
            </a:r>
            <a:r>
              <a:rPr lang="it-IT" sz="2400" dirty="0" err="1" smtClean="0"/>
              <a:t>there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a 3 bit chip ID, </a:t>
            </a:r>
            <a:r>
              <a:rPr lang="it-IT" sz="2400" dirty="0" err="1" smtClean="0"/>
              <a:t>while</a:t>
            </a:r>
            <a:r>
              <a:rPr lang="it-IT" sz="2400" dirty="0" smtClean="0"/>
              <a:t> 4 are </a:t>
            </a:r>
            <a:r>
              <a:rPr lang="it-IT" sz="2400" dirty="0" err="1" smtClean="0"/>
              <a:t>needed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HDI </a:t>
            </a:r>
            <a:r>
              <a:rPr lang="it-IT" sz="2400" dirty="0" err="1" smtClean="0"/>
              <a:t>with</a:t>
            </a:r>
            <a:r>
              <a:rPr lang="it-IT" sz="2400" dirty="0" smtClean="0"/>
              <a:t> 10 </a:t>
            </a:r>
            <a:r>
              <a:rPr lang="it-IT" sz="2400" dirty="0" err="1" smtClean="0"/>
              <a:t>chips</a:t>
            </a:r>
            <a:r>
              <a:rPr lang="it-IT" sz="2400" dirty="0" smtClean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Control Interface (2)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6315398" cy="15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38859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" y="5114925"/>
            <a:ext cx="9115705" cy="169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4" y="1994857"/>
            <a:ext cx="151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 = pull down the line</a:t>
            </a: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2387600" y="1808480"/>
            <a:ext cx="660400" cy="1188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2717800" y="2996952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17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List: Read Only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7586986"/>
              </p:ext>
            </p:extLst>
          </p:nvPr>
        </p:nvGraphicFramePr>
        <p:xfrm>
          <a:off x="107504" y="1340768"/>
          <a:ext cx="6583680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355736"/>
                <a:gridCol w="1645920"/>
                <a:gridCol w="1645920"/>
              </a:tblGrid>
              <a:tr h="257821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Address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Code Name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Used bits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RESERVED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MSK_COUNTER1_0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- 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RESERVED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MSK_COUNTER3_2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- 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Error</a:t>
                      </a:r>
                      <a:r>
                        <a:rPr lang="en-US" sz="1400" baseline="0" dirty="0" smtClean="0"/>
                        <a:t> Flags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ERROR_FLAGS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[see details]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Hit Rate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HIT_RATE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[15:0]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B2_full_latch0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BCLOST_COUNT0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[3:0]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B2_full_latch1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BCLOST_COUNT1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[3:0]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B2_full_latch2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BCLOST_COUNT2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[3:0]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B2_full_latch3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BCLOST_COUNT3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[3:0]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B1_fill_level0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B1_FILL_LEVEL0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[7:0]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B1_fill_level1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B1_FILL_LEVEL1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[7:0]</a:t>
                      </a:r>
                      <a:endParaRPr lang="it-IT" sz="1400" dirty="0" smtClean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B1_fill_level2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B1_FILL_LEVEL2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[7:0]</a:t>
                      </a:r>
                      <a:endParaRPr lang="it-IT" sz="1400" dirty="0" smtClean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B1_fill_level3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B1_FILL_LEVEL3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[7:0]</a:t>
                      </a:r>
                      <a:endParaRPr lang="it-IT" sz="1400" dirty="0" smtClean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B1_mean_fill0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B1_MEAN_FILL0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[15:0]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B1_mean_fill0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B1_MEAN_FILL1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[15:0]</a:t>
                      </a:r>
                      <a:endParaRPr lang="it-IT" sz="1400" dirty="0" smtClean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B1_mean_fill0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B1_MEAN_FILL2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[15:0]</a:t>
                      </a:r>
                      <a:endParaRPr lang="it-IT" sz="1400" dirty="0" smtClean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B1_mean_fill0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B1_MEAN_FILL3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[15:0]</a:t>
                      </a:r>
                      <a:endParaRPr lang="it-IT" sz="1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9506942"/>
              </p:ext>
            </p:extLst>
          </p:nvPr>
        </p:nvGraphicFramePr>
        <p:xfrm>
          <a:off x="7094171" y="1412776"/>
          <a:ext cx="2049829" cy="2773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247"/>
                <a:gridCol w="1414582"/>
              </a:tblGrid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bits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meaning</a:t>
                      </a:r>
                      <a:endParaRPr lang="it-IT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[1:0]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Output</a:t>
                      </a:r>
                      <a:r>
                        <a:rPr lang="en-US" sz="1200" baseline="0" dirty="0" smtClean="0"/>
                        <a:t> Stage Err.</a:t>
                      </a:r>
                      <a:endParaRPr lang="it-IT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[5:2]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B1s overflow </a:t>
                      </a:r>
                      <a:endParaRPr lang="it-IT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[7:6]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Concentrator0 Err.</a:t>
                      </a:r>
                      <a:endParaRPr lang="it-IT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[9:8]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Concentrator1 Err.</a:t>
                      </a:r>
                      <a:endParaRPr lang="it-IT" sz="1200" dirty="0" smtClean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[11:10]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Concentrator2 Err.</a:t>
                      </a:r>
                      <a:endParaRPr lang="it-IT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[13:12]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Concentrator3 Err.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6012160" y="1628800"/>
            <a:ext cx="1008112" cy="7920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86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List: Read /Write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9645635"/>
              </p:ext>
            </p:extLst>
          </p:nvPr>
        </p:nvGraphicFramePr>
        <p:xfrm>
          <a:off x="107504" y="1340768"/>
          <a:ext cx="658368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355736"/>
                <a:gridCol w="1964744"/>
                <a:gridCol w="1327096"/>
              </a:tblGrid>
              <a:tr h="257821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Address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Code Name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Used bits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Command Register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COMMAND_REGISTER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[15:0]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Operand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OPERAND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[15:0]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Configurations 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CONFIG0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[see details]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UNUSED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CONFIG1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Out.</a:t>
                      </a:r>
                      <a:r>
                        <a:rPr lang="en-US" sz="1400" baseline="0" dirty="0" smtClean="0"/>
                        <a:t> Stage Timeout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FLUSH_TIMEOUT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[15:0]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 latency (BC</a:t>
                      </a:r>
                      <a:r>
                        <a:rPr lang="en-US" sz="1400" baseline="0" dirty="0" smtClean="0"/>
                        <a:t> units)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TRIGGER_LAT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[7:0]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UNUSED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UNUSED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UNUSED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UNUSED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endParaRPr lang="it-IT" sz="1400" dirty="0" smtClean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UNUSED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endParaRPr lang="it-IT" sz="1400" dirty="0" smtClean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UNUSED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endParaRPr lang="it-IT" sz="1400" dirty="0" smtClean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UNUSED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UNUSED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endParaRPr lang="it-IT" sz="1400" dirty="0" smtClean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UNUSED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endParaRPr lang="it-IT" sz="1400" dirty="0" smtClean="0"/>
                    </a:p>
                  </a:txBody>
                  <a:tcPr/>
                </a:tc>
              </a:tr>
              <a:tr h="2578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0x0F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UNUSED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endParaRPr lang="it-IT" sz="1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4201267"/>
              </p:ext>
            </p:extLst>
          </p:nvPr>
        </p:nvGraphicFramePr>
        <p:xfrm>
          <a:off x="6804248" y="1727811"/>
          <a:ext cx="2267744" cy="2662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67"/>
                <a:gridCol w="1550777"/>
              </a:tblGrid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bits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meaning</a:t>
                      </a:r>
                      <a:endParaRPr lang="it-IT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[1:0]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Unused</a:t>
                      </a:r>
                      <a:endParaRPr lang="it-IT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[3:2]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Clk</a:t>
                      </a:r>
                      <a:r>
                        <a:rPr lang="en-US" sz="1200" baseline="0" dirty="0" smtClean="0"/>
                        <a:t> ratio (fast/read -1)</a:t>
                      </a:r>
                      <a:endParaRPr lang="it-IT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[5:4]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Keep set to 0.</a:t>
                      </a:r>
                      <a:endParaRPr lang="it-IT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[9:6]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Rate range</a:t>
                      </a:r>
                      <a:endParaRPr lang="it-IT" sz="1200" dirty="0" smtClean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[11:10]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Clk</a:t>
                      </a:r>
                      <a:r>
                        <a:rPr lang="en-US" sz="1200" baseline="0" dirty="0" smtClean="0"/>
                        <a:t> phase sel.</a:t>
                      </a:r>
                      <a:endParaRPr lang="it-IT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[12]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Enable TC</a:t>
                      </a:r>
                      <a:endParaRPr lang="it-IT" sz="1200" dirty="0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[13]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Trig. mode</a:t>
                      </a:r>
                      <a:r>
                        <a:rPr lang="en-US" sz="1200" baseline="0" dirty="0" smtClean="0"/>
                        <a:t> (set 1)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6372200" y="1916832"/>
            <a:ext cx="504056" cy="50405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58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Missing: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Serial output </a:t>
            </a:r>
          </a:p>
          <a:p>
            <a:r>
              <a:rPr lang="en-US" dirty="0" smtClean="0"/>
              <a:t>IO pins reduction?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999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5C3-6938-4D2F-B344-9AF2B9C21D28}" type="datetime1">
              <a:rPr lang="it-IT" smtClean="0"/>
              <a:t>27/07/2012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D1FC-5F8F-446B-B0C8-B01E678A9DFF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188" y="836613"/>
            <a:ext cx="7772400" cy="2664395"/>
          </a:xfrm>
        </p:spPr>
        <p:txBody>
          <a:bodyPr/>
          <a:lstStyle/>
          <a:p>
            <a:r>
              <a:rPr lang="it-IT" dirty="0" smtClean="0"/>
              <a:t>Bologna meeting</a:t>
            </a:r>
            <a:br>
              <a:rPr lang="it-IT" dirty="0" smtClean="0"/>
            </a:br>
            <a:r>
              <a:rPr lang="it-IT" dirty="0" smtClean="0"/>
              <a:t>17/7/2012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M. Villa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 idx="4294967295"/>
          </p:nvPr>
        </p:nvSpPr>
        <p:spPr>
          <a:xfrm>
            <a:off x="-323850" y="414338"/>
            <a:ext cx="9874250" cy="1143000"/>
          </a:xfrm>
        </p:spPr>
        <p:txBody>
          <a:bodyPr/>
          <a:lstStyle/>
          <a:p>
            <a:r>
              <a:rPr lang="en-US" sz="3200" smtClean="0">
                <a:latin typeface="Comic Sans MS" pitchFamily="66" charset="0"/>
              </a:rPr>
              <a:t>Strip readout architecture under development</a:t>
            </a:r>
            <a:endParaRPr lang="it-IT" sz="3200" smtClean="0">
              <a:latin typeface="Comic Sans MS" pitchFamily="66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1162050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</a:rPr>
              <a:t>3/21/2012</a:t>
            </a: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2195513" y="6356350"/>
            <a:ext cx="424815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F. Giorgi – 3rd SuperB Collaboration Meeting - Frascati</a:t>
            </a:r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831CBEBC-2776-48B9-B0A0-B54858D53ADD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3846" name="Rectangle 10"/>
          <p:cNvSpPr>
            <a:spLocks noChangeArrowheads="1"/>
          </p:cNvSpPr>
          <p:nvPr/>
        </p:nvSpPr>
        <p:spPr bwMode="auto">
          <a:xfrm>
            <a:off x="5829300" y="4206875"/>
            <a:ext cx="9906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Calibri" pitchFamily="34" charset="0"/>
              </a:rPr>
              <a:t>BUF #1</a:t>
            </a:r>
          </a:p>
        </p:txBody>
      </p:sp>
      <p:sp>
        <p:nvSpPr>
          <p:cNvPr id="163847" name="Line 18"/>
          <p:cNvSpPr>
            <a:spLocks noChangeShapeType="1"/>
          </p:cNvSpPr>
          <p:nvPr/>
        </p:nvSpPr>
        <p:spPr bwMode="auto">
          <a:xfrm>
            <a:off x="8039100" y="2835275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163848" name="Picture 2" descr="E:\Dropbox\My Dropbox\Tesi\tex\images\SQUARE_readout.png"/>
          <p:cNvPicPr>
            <a:picLocks noChangeAspect="1" noChangeArrowheads="1"/>
          </p:cNvPicPr>
          <p:nvPr/>
        </p:nvPicPr>
        <p:blipFill>
          <a:blip r:embed="rId2" cstate="print"/>
          <a:srcRect l="15799" r="15799"/>
          <a:stretch>
            <a:fillRect/>
          </a:stretch>
        </p:blipFill>
        <p:spPr bwMode="auto">
          <a:xfrm>
            <a:off x="4716463" y="1524000"/>
            <a:ext cx="442753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9" name="Text Box 29"/>
          <p:cNvSpPr txBox="1">
            <a:spLocks noChangeArrowheads="1"/>
          </p:cNvSpPr>
          <p:nvPr/>
        </p:nvSpPr>
        <p:spPr bwMode="auto">
          <a:xfrm>
            <a:off x="4500563" y="1411288"/>
            <a:ext cx="1223962" cy="2936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it-IT" sz="1600" b="1">
                <a:latin typeface="Calibri" pitchFamily="34" charset="0"/>
              </a:rPr>
              <a:t>Sparsifiers</a:t>
            </a:r>
          </a:p>
        </p:txBody>
      </p:sp>
      <p:grpSp>
        <p:nvGrpSpPr>
          <p:cNvPr id="163850" name="Group 39"/>
          <p:cNvGrpSpPr>
            <a:grpSpLocks/>
          </p:cNvGrpSpPr>
          <p:nvPr/>
        </p:nvGrpSpPr>
        <p:grpSpPr bwMode="auto">
          <a:xfrm>
            <a:off x="1260475" y="1795463"/>
            <a:ext cx="3671888" cy="3001962"/>
            <a:chOff x="323850" y="1484313"/>
            <a:chExt cx="4752975" cy="3887787"/>
          </a:xfrm>
        </p:grpSpPr>
        <p:sp>
          <p:nvSpPr>
            <p:cNvPr id="163851" name="Rectangle 4"/>
            <p:cNvSpPr>
              <a:spLocks noChangeArrowheads="1"/>
            </p:cNvSpPr>
            <p:nvPr/>
          </p:nvSpPr>
          <p:spPr bwMode="auto">
            <a:xfrm>
              <a:off x="366713" y="1898650"/>
              <a:ext cx="533400" cy="593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FE</a:t>
              </a:r>
            </a:p>
          </p:txBody>
        </p:sp>
        <p:sp>
          <p:nvSpPr>
            <p:cNvPr id="163852" name="Rectangle 5"/>
            <p:cNvSpPr>
              <a:spLocks noChangeArrowheads="1"/>
            </p:cNvSpPr>
            <p:nvPr/>
          </p:nvSpPr>
          <p:spPr bwMode="auto">
            <a:xfrm>
              <a:off x="1835150" y="1898650"/>
              <a:ext cx="649288" cy="59372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Ctrl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 logic</a:t>
              </a:r>
            </a:p>
          </p:txBody>
        </p:sp>
        <p:sp>
          <p:nvSpPr>
            <p:cNvPr id="163853" name="Rectangle 6"/>
            <p:cNvSpPr>
              <a:spLocks noChangeArrowheads="1"/>
            </p:cNvSpPr>
            <p:nvPr/>
          </p:nvSpPr>
          <p:spPr bwMode="auto">
            <a:xfrm>
              <a:off x="2484438" y="1898650"/>
              <a:ext cx="574675" cy="59372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Buf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 #k</a:t>
              </a:r>
            </a:p>
          </p:txBody>
        </p:sp>
        <p:sp>
          <p:nvSpPr>
            <p:cNvPr id="163854" name="Rectangle 7"/>
            <p:cNvSpPr>
              <a:spLocks noChangeArrowheads="1"/>
            </p:cNvSpPr>
            <p:nvPr/>
          </p:nvSpPr>
          <p:spPr bwMode="auto">
            <a:xfrm>
              <a:off x="3059113" y="1898650"/>
              <a:ext cx="574675" cy="59372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...</a:t>
              </a:r>
            </a:p>
          </p:txBody>
        </p:sp>
        <p:sp>
          <p:nvSpPr>
            <p:cNvPr id="163855" name="Rectangle 8"/>
            <p:cNvSpPr>
              <a:spLocks noChangeArrowheads="1"/>
            </p:cNvSpPr>
            <p:nvPr/>
          </p:nvSpPr>
          <p:spPr bwMode="auto">
            <a:xfrm>
              <a:off x="3635375" y="1916113"/>
              <a:ext cx="792163" cy="57626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Buf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 #1</a:t>
              </a:r>
            </a:p>
          </p:txBody>
        </p:sp>
        <p:sp>
          <p:nvSpPr>
            <p:cNvPr id="163856" name="Rectangle 9"/>
            <p:cNvSpPr>
              <a:spLocks noChangeArrowheads="1"/>
            </p:cNvSpPr>
            <p:nvPr/>
          </p:nvSpPr>
          <p:spPr bwMode="auto">
            <a:xfrm>
              <a:off x="900113" y="1898650"/>
              <a:ext cx="935037" cy="593725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latin typeface="Calibri" pitchFamily="34" charset="0"/>
                </a:rPr>
                <a:t>4 bit</a:t>
              </a:r>
              <a:endParaRPr lang="it-IT" sz="1800">
                <a:latin typeface="Calibri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ToT</a:t>
              </a:r>
            </a:p>
          </p:txBody>
        </p:sp>
        <p:sp>
          <p:nvSpPr>
            <p:cNvPr id="163857" name="Rectangle 11"/>
            <p:cNvSpPr>
              <a:spLocks noChangeArrowheads="1"/>
            </p:cNvSpPr>
            <p:nvPr/>
          </p:nvSpPr>
          <p:spPr bwMode="auto">
            <a:xfrm>
              <a:off x="395288" y="4968875"/>
              <a:ext cx="4681537" cy="403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readout/slow control</a:t>
              </a:r>
            </a:p>
          </p:txBody>
        </p:sp>
        <p:sp>
          <p:nvSpPr>
            <p:cNvPr id="163858" name="Freeform 12"/>
            <p:cNvSpPr>
              <a:spLocks/>
            </p:cNvSpPr>
            <p:nvPr/>
          </p:nvSpPr>
          <p:spPr bwMode="auto">
            <a:xfrm>
              <a:off x="468313" y="2779713"/>
              <a:ext cx="3816350" cy="469900"/>
            </a:xfrm>
            <a:custGeom>
              <a:avLst/>
              <a:gdLst>
                <a:gd name="T0" fmla="*/ 0 w 3312"/>
                <a:gd name="T1" fmla="*/ 0 h 344"/>
                <a:gd name="T2" fmla="*/ 1493354 w 3312"/>
                <a:gd name="T3" fmla="*/ 458972 h 344"/>
                <a:gd name="T4" fmla="*/ 2599543 w 3312"/>
                <a:gd name="T5" fmla="*/ 65567 h 344"/>
                <a:gd name="T6" fmla="*/ 3816350 w 3312"/>
                <a:gd name="T7" fmla="*/ 458972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2"/>
                <a:gd name="T13" fmla="*/ 0 h 344"/>
                <a:gd name="T14" fmla="*/ 3312 w 3312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2" h="344">
                  <a:moveTo>
                    <a:pt x="0" y="0"/>
                  </a:moveTo>
                  <a:cubicBezTo>
                    <a:pt x="460" y="164"/>
                    <a:pt x="920" y="328"/>
                    <a:pt x="1296" y="336"/>
                  </a:cubicBezTo>
                  <a:cubicBezTo>
                    <a:pt x="1672" y="344"/>
                    <a:pt x="1920" y="48"/>
                    <a:pt x="2256" y="48"/>
                  </a:cubicBezTo>
                  <a:cubicBezTo>
                    <a:pt x="2592" y="48"/>
                    <a:pt x="2952" y="192"/>
                    <a:pt x="3312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it-IT" sz="1800">
                <a:latin typeface="Calibri" pitchFamily="34" charset="0"/>
              </a:endParaRPr>
            </a:p>
          </p:txBody>
        </p:sp>
        <p:sp>
          <p:nvSpPr>
            <p:cNvPr id="163859" name="Freeform 13"/>
            <p:cNvSpPr>
              <a:spLocks/>
            </p:cNvSpPr>
            <p:nvPr/>
          </p:nvSpPr>
          <p:spPr bwMode="auto">
            <a:xfrm>
              <a:off x="395288" y="3068638"/>
              <a:ext cx="3889375" cy="469900"/>
            </a:xfrm>
            <a:custGeom>
              <a:avLst/>
              <a:gdLst>
                <a:gd name="T0" fmla="*/ 0 w 3312"/>
                <a:gd name="T1" fmla="*/ 0 h 344"/>
                <a:gd name="T2" fmla="*/ 1521929 w 3312"/>
                <a:gd name="T3" fmla="*/ 458972 h 344"/>
                <a:gd name="T4" fmla="*/ 2649285 w 3312"/>
                <a:gd name="T5" fmla="*/ 65567 h 344"/>
                <a:gd name="T6" fmla="*/ 3889375 w 3312"/>
                <a:gd name="T7" fmla="*/ 458972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2"/>
                <a:gd name="T13" fmla="*/ 0 h 344"/>
                <a:gd name="T14" fmla="*/ 3312 w 3312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2" h="344">
                  <a:moveTo>
                    <a:pt x="0" y="0"/>
                  </a:moveTo>
                  <a:cubicBezTo>
                    <a:pt x="460" y="164"/>
                    <a:pt x="920" y="328"/>
                    <a:pt x="1296" y="336"/>
                  </a:cubicBezTo>
                  <a:cubicBezTo>
                    <a:pt x="1672" y="344"/>
                    <a:pt x="1920" y="48"/>
                    <a:pt x="2256" y="48"/>
                  </a:cubicBezTo>
                  <a:cubicBezTo>
                    <a:pt x="2592" y="48"/>
                    <a:pt x="2952" y="192"/>
                    <a:pt x="3312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it-IT" sz="1800">
                <a:latin typeface="Calibri" pitchFamily="34" charset="0"/>
              </a:endParaRPr>
            </a:p>
          </p:txBody>
        </p:sp>
        <p:sp>
          <p:nvSpPr>
            <p:cNvPr id="163860" name="Line 14"/>
            <p:cNvSpPr>
              <a:spLocks noChangeShapeType="1"/>
            </p:cNvSpPr>
            <p:nvPr/>
          </p:nvSpPr>
          <p:spPr bwMode="auto">
            <a:xfrm flipV="1">
              <a:off x="1403350" y="4435475"/>
              <a:ext cx="1588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3861" name="Line 15"/>
            <p:cNvSpPr>
              <a:spLocks noChangeShapeType="1"/>
            </p:cNvSpPr>
            <p:nvPr/>
          </p:nvSpPr>
          <p:spPr bwMode="auto">
            <a:xfrm flipV="1">
              <a:off x="2268538" y="4435475"/>
              <a:ext cx="1587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3862" name="Line 16"/>
            <p:cNvSpPr>
              <a:spLocks noChangeShapeType="1"/>
            </p:cNvSpPr>
            <p:nvPr/>
          </p:nvSpPr>
          <p:spPr bwMode="auto">
            <a:xfrm flipV="1">
              <a:off x="2843213" y="4508500"/>
              <a:ext cx="1587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3863" name="Line 17"/>
            <p:cNvSpPr>
              <a:spLocks noChangeShapeType="1"/>
            </p:cNvSpPr>
            <p:nvPr/>
          </p:nvSpPr>
          <p:spPr bwMode="auto">
            <a:xfrm flipV="1">
              <a:off x="4211638" y="4511675"/>
              <a:ext cx="1587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3864" name="Text Box 19"/>
            <p:cNvSpPr txBox="1">
              <a:spLocks noChangeArrowheads="1"/>
            </p:cNvSpPr>
            <p:nvPr/>
          </p:nvSpPr>
          <p:spPr bwMode="auto">
            <a:xfrm>
              <a:off x="323850" y="1484313"/>
              <a:ext cx="1187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strip #127</a:t>
              </a:r>
            </a:p>
          </p:txBody>
        </p:sp>
        <p:sp>
          <p:nvSpPr>
            <p:cNvPr id="163865" name="Text Box 20"/>
            <p:cNvSpPr txBox="1">
              <a:spLocks noChangeArrowheads="1"/>
            </p:cNvSpPr>
            <p:nvPr/>
          </p:nvSpPr>
          <p:spPr bwMode="auto">
            <a:xfrm>
              <a:off x="323850" y="3427413"/>
              <a:ext cx="933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strip #0</a:t>
              </a:r>
            </a:p>
          </p:txBody>
        </p:sp>
        <p:sp>
          <p:nvSpPr>
            <p:cNvPr id="163866" name="Line 21"/>
            <p:cNvSpPr>
              <a:spLocks noChangeShapeType="1"/>
            </p:cNvSpPr>
            <p:nvPr/>
          </p:nvSpPr>
          <p:spPr bwMode="auto">
            <a:xfrm flipH="1">
              <a:off x="2467120" y="2667244"/>
              <a:ext cx="2016125" cy="158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3867" name="Rectangle 23"/>
            <p:cNvSpPr>
              <a:spLocks noChangeArrowheads="1"/>
            </p:cNvSpPr>
            <p:nvPr/>
          </p:nvSpPr>
          <p:spPr bwMode="auto">
            <a:xfrm>
              <a:off x="395288" y="3779838"/>
              <a:ext cx="533400" cy="593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FE</a:t>
              </a:r>
            </a:p>
          </p:txBody>
        </p:sp>
        <p:sp>
          <p:nvSpPr>
            <p:cNvPr id="163868" name="Rectangle 24"/>
            <p:cNvSpPr>
              <a:spLocks noChangeArrowheads="1"/>
            </p:cNvSpPr>
            <p:nvPr/>
          </p:nvSpPr>
          <p:spPr bwMode="auto">
            <a:xfrm>
              <a:off x="1906588" y="3779838"/>
              <a:ext cx="649287" cy="59372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Ctrl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 logic</a:t>
              </a:r>
            </a:p>
          </p:txBody>
        </p:sp>
        <p:sp>
          <p:nvSpPr>
            <p:cNvPr id="163869" name="Rectangle 25"/>
            <p:cNvSpPr>
              <a:spLocks noChangeArrowheads="1"/>
            </p:cNvSpPr>
            <p:nvPr/>
          </p:nvSpPr>
          <p:spPr bwMode="auto">
            <a:xfrm>
              <a:off x="2555875" y="3779838"/>
              <a:ext cx="574675" cy="59372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Buf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 #k</a:t>
              </a:r>
            </a:p>
          </p:txBody>
        </p:sp>
        <p:sp>
          <p:nvSpPr>
            <p:cNvPr id="163870" name="Rectangle 26"/>
            <p:cNvSpPr>
              <a:spLocks noChangeArrowheads="1"/>
            </p:cNvSpPr>
            <p:nvPr/>
          </p:nvSpPr>
          <p:spPr bwMode="auto">
            <a:xfrm>
              <a:off x="3130550" y="3779838"/>
              <a:ext cx="574675" cy="59372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...</a:t>
              </a:r>
            </a:p>
          </p:txBody>
        </p:sp>
        <p:sp>
          <p:nvSpPr>
            <p:cNvPr id="163871" name="Rectangle 27"/>
            <p:cNvSpPr>
              <a:spLocks noChangeArrowheads="1"/>
            </p:cNvSpPr>
            <p:nvPr/>
          </p:nvSpPr>
          <p:spPr bwMode="auto">
            <a:xfrm>
              <a:off x="3706813" y="3797300"/>
              <a:ext cx="792162" cy="576263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Buf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 #1</a:t>
              </a:r>
            </a:p>
          </p:txBody>
        </p:sp>
        <p:sp>
          <p:nvSpPr>
            <p:cNvPr id="163872" name="Rectangle 28"/>
            <p:cNvSpPr>
              <a:spLocks noChangeArrowheads="1"/>
            </p:cNvSpPr>
            <p:nvPr/>
          </p:nvSpPr>
          <p:spPr bwMode="auto">
            <a:xfrm>
              <a:off x="928688" y="3779838"/>
              <a:ext cx="977900" cy="593725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latin typeface="Calibri" pitchFamily="34" charset="0"/>
                </a:rPr>
                <a:t>4 bit</a:t>
              </a:r>
              <a:endParaRPr lang="it-IT" sz="1800">
                <a:latin typeface="Calibri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it-IT" sz="1800">
                  <a:latin typeface="Calibri" pitchFamily="34" charset="0"/>
                </a:rPr>
                <a:t>ToT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559577" y="2761053"/>
              <a:ext cx="1933658" cy="3289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50" b="1" dirty="0">
                  <a:solidFill>
                    <a:srgbClr val="009900"/>
                  </a:solidFill>
                  <a:latin typeface="+mn-lt"/>
                </a:rPr>
                <a:t>~hit_rate * trig_latency</a:t>
              </a:r>
            </a:p>
          </p:txBody>
        </p:sp>
      </p:grpSp>
      <p:sp>
        <p:nvSpPr>
          <p:cNvPr id="163874" name="Text Box 32"/>
          <p:cNvSpPr txBox="1">
            <a:spLocks noChangeArrowheads="1"/>
          </p:cNvSpPr>
          <p:nvPr/>
        </p:nvSpPr>
        <p:spPr bwMode="auto">
          <a:xfrm>
            <a:off x="539750" y="5084763"/>
            <a:ext cx="2605088" cy="75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/>
            <a:r>
              <a:rPr lang="it-IT">
                <a:latin typeface="Calibri" pitchFamily="34" charset="0"/>
              </a:rPr>
              <a:t>How many buffers?</a:t>
            </a:r>
          </a:p>
          <a:p>
            <a:pPr marL="342900" indent="-342900" algn="l"/>
            <a:r>
              <a:rPr lang="it-IT">
                <a:latin typeface="Calibri" pitchFamily="34" charset="0"/>
              </a:rPr>
              <a:t>How many barrels?</a:t>
            </a:r>
          </a:p>
        </p:txBody>
      </p:sp>
      <p:sp>
        <p:nvSpPr>
          <p:cNvPr id="163875" name="Line 33"/>
          <p:cNvSpPr>
            <a:spLocks noChangeShapeType="1"/>
          </p:cNvSpPr>
          <p:nvPr/>
        </p:nvSpPr>
        <p:spPr bwMode="auto">
          <a:xfrm>
            <a:off x="4716463" y="4292600"/>
            <a:ext cx="3887787" cy="15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arrow" w="lg" len="lg"/>
            <a:tailEnd type="arrow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3876" name="Text Box 34"/>
          <p:cNvSpPr txBox="1">
            <a:spLocks noChangeArrowheads="1"/>
          </p:cNvSpPr>
          <p:nvPr/>
        </p:nvSpPr>
        <p:spPr bwMode="auto">
          <a:xfrm>
            <a:off x="5359400" y="4316413"/>
            <a:ext cx="24526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/>
            <a:r>
              <a:rPr lang="it-IT" sz="2000">
                <a:solidFill>
                  <a:srgbClr val="008000"/>
                </a:solidFill>
              </a:rPr>
              <a:t>Triggered hits only</a:t>
            </a:r>
          </a:p>
        </p:txBody>
      </p:sp>
      <p:sp>
        <p:nvSpPr>
          <p:cNvPr id="163877" name="Line 36"/>
          <p:cNvSpPr>
            <a:spLocks noChangeShapeType="1"/>
          </p:cNvSpPr>
          <p:nvPr/>
        </p:nvSpPr>
        <p:spPr bwMode="auto">
          <a:xfrm>
            <a:off x="8675688" y="2997200"/>
            <a:ext cx="3603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3878" name="Text Box 37"/>
          <p:cNvSpPr txBox="1">
            <a:spLocks noChangeArrowheads="1"/>
          </p:cNvSpPr>
          <p:nvPr/>
        </p:nvSpPr>
        <p:spPr bwMode="auto">
          <a:xfrm>
            <a:off x="3851275" y="5157788"/>
            <a:ext cx="5240338" cy="112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/>
            <a:r>
              <a:rPr lang="it-IT" b="1">
                <a:latin typeface="Calibri" pitchFamily="34" charset="0"/>
              </a:rPr>
              <a:t>Asynchronous logic assumed:</a:t>
            </a:r>
          </a:p>
          <a:p>
            <a:pPr marL="342900" indent="-342900" algn="l"/>
            <a:r>
              <a:rPr lang="en-US">
                <a:latin typeface="Calibri" pitchFamily="34" charset="0"/>
              </a:rPr>
              <a:t>Triggered event size not known a-priori </a:t>
            </a:r>
          </a:p>
          <a:p>
            <a:pPr marL="342900" indent="-342900" algn="l"/>
            <a:r>
              <a:rPr lang="en-US">
                <a:latin typeface="Calibri" pitchFamily="34" charset="0"/>
              </a:rPr>
              <a:t>(thus readout time as well)</a:t>
            </a:r>
            <a:endParaRPr lang="it-IT">
              <a:latin typeface="Calibri" pitchFamily="34" charset="0"/>
            </a:endParaRPr>
          </a:p>
        </p:txBody>
      </p:sp>
      <p:sp>
        <p:nvSpPr>
          <p:cNvPr id="163879" name="Footer Placeholder 4"/>
          <p:cNvSpPr txBox="1">
            <a:spLocks/>
          </p:cNvSpPr>
          <p:nvPr/>
        </p:nvSpPr>
        <p:spPr bwMode="auto">
          <a:xfrm>
            <a:off x="1258888" y="1268413"/>
            <a:ext cx="31686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Pre-trigger buffer array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PISA</a:t>
            </a:r>
            <a:endParaRPr lang="it-IT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3880" name="Footer Placeholder 4"/>
          <p:cNvSpPr txBox="1">
            <a:spLocks/>
          </p:cNvSpPr>
          <p:nvPr/>
        </p:nvSpPr>
        <p:spPr bwMode="auto">
          <a:xfrm>
            <a:off x="5435600" y="1125538"/>
            <a:ext cx="3889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 BOLOGNA pixel-like hit  extraction 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olo 1"/>
          <p:cNvSpPr>
            <a:spLocks noGrp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Strip readout chip simulations</a:t>
            </a:r>
            <a:endParaRPr lang="it-IT" smtClean="0">
              <a:latin typeface="Comic Sans MS" pitchFamily="66" charset="0"/>
            </a:endParaRPr>
          </a:p>
        </p:txBody>
      </p:sp>
      <p:sp>
        <p:nvSpPr>
          <p:cNvPr id="5" name="Segnaposto piè di pagina 4"/>
          <p:cNvSpPr txBox="1">
            <a:spLocks noGrp="1"/>
          </p:cNvSpPr>
          <p:nvPr/>
        </p:nvSpPr>
        <p:spPr>
          <a:xfrm>
            <a:off x="0" y="6165850"/>
            <a:ext cx="3327400" cy="69215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898989"/>
                </a:solidFill>
                <a:latin typeface="Calibri" pitchFamily="34" charset="0"/>
              </a:rPr>
              <a:t>F. Giorgi </a:t>
            </a:r>
            <a:endParaRPr lang="it-IT" sz="180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03188" y="2184400"/>
          <a:ext cx="5800725" cy="2039940"/>
        </p:xfrm>
        <a:graphic>
          <a:graphicData uri="http://schemas.openxmlformats.org/drawingml/2006/table">
            <a:tbl>
              <a:tblPr/>
              <a:tblGrid>
                <a:gridCol w="2239962"/>
                <a:gridCol w="1128713"/>
                <a:gridCol w="1066800"/>
                <a:gridCol w="13652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buffer size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64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buffered hits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3.8 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12.9 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12.9 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  of which triggered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23363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76850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23363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output triggered hits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14679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76849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23363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triggered hit lost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8684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Efficiency (%)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62.8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99.9987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64896" name="CasellaDiTesto 7"/>
          <p:cNvSpPr txBox="1">
            <a:spLocks noChangeArrowheads="1"/>
          </p:cNvSpPr>
          <p:nvPr/>
        </p:nvSpPr>
        <p:spPr bwMode="auto">
          <a:xfrm>
            <a:off x="107950" y="1814513"/>
            <a:ext cx="2808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latin typeface="Calibri" pitchFamily="34" charset="0"/>
              </a:rPr>
              <a:t>2 MHz/strip :         Layer 0 </a:t>
            </a:r>
            <a:endParaRPr lang="it-IT" sz="1800" b="1">
              <a:latin typeface="Calibri" pitchFamily="34" charset="0"/>
            </a:endParaRPr>
          </a:p>
        </p:txBody>
      </p:sp>
      <p:graphicFrame>
        <p:nvGraphicFramePr>
          <p:cNvPr id="9" name="Tabella 6"/>
          <p:cNvGraphicFramePr>
            <a:graphicFrameLocks noGrp="1"/>
          </p:cNvGraphicFramePr>
          <p:nvPr/>
        </p:nvGraphicFramePr>
        <p:xfrm>
          <a:off x="3203575" y="4344988"/>
          <a:ext cx="5800725" cy="2039940"/>
        </p:xfrm>
        <a:graphic>
          <a:graphicData uri="http://schemas.openxmlformats.org/drawingml/2006/table">
            <a:tbl>
              <a:tblPr/>
              <a:tblGrid>
                <a:gridCol w="2239963"/>
                <a:gridCol w="1128712"/>
                <a:gridCol w="1066800"/>
                <a:gridCol w="13652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buffer size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buffered hits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1.4 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7 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7 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  of which triggered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8748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28829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28829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output triggered hits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6788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28825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28829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triggered hit lost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1960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Efficiency (%)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77.6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99.986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4925" name="CasellaDiTesto 7"/>
          <p:cNvSpPr txBox="1">
            <a:spLocks noChangeArrowheads="1"/>
          </p:cNvSpPr>
          <p:nvPr/>
        </p:nvSpPr>
        <p:spPr bwMode="auto">
          <a:xfrm>
            <a:off x="6300788" y="3995738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latin typeface="Calibri" pitchFamily="34" charset="0"/>
              </a:rPr>
              <a:t>760 kHz/strip :         Layer 1 </a:t>
            </a:r>
            <a:endParaRPr lang="it-IT" sz="1800" b="1">
              <a:latin typeface="Calibri" pitchFamily="34" charset="0"/>
            </a:endParaRPr>
          </a:p>
        </p:txBody>
      </p:sp>
      <p:sp>
        <p:nvSpPr>
          <p:cNvPr id="164926" name="TextBox 2"/>
          <p:cNvSpPr txBox="1">
            <a:spLocks noChangeArrowheads="1"/>
          </p:cNvSpPr>
          <p:nvPr/>
        </p:nvSpPr>
        <p:spPr bwMode="auto">
          <a:xfrm rot="1337062">
            <a:off x="6446838" y="2798763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 b="1">
                <a:latin typeface="Calibri" pitchFamily="34" charset="0"/>
              </a:rPr>
              <a:t>Buffer Depth Scan</a:t>
            </a:r>
          </a:p>
        </p:txBody>
      </p:sp>
      <p:sp>
        <p:nvSpPr>
          <p:cNvPr id="164927" name="Rectangle 10"/>
          <p:cNvSpPr>
            <a:spLocks noChangeArrowheads="1"/>
          </p:cNvSpPr>
          <p:nvPr/>
        </p:nvSpPr>
        <p:spPr bwMode="auto">
          <a:xfrm>
            <a:off x="395288" y="692150"/>
            <a:ext cx="87661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Calibri" pitchFamily="34" charset="0"/>
              </a:rPr>
              <a:t>Strip FE architecture defined, modeled and simulated.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latin typeface="Calibri" pitchFamily="34" charset="0"/>
              </a:rPr>
              <a:t>Digital readout efficiency measured value (simulations)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latin typeface="Calibri" pitchFamily="34" charset="0"/>
              </a:rPr>
              <a:t>~100% with buffer depth </a:t>
            </a:r>
            <a:r>
              <a:rPr lang="en-US" sz="2000" b="1">
                <a:solidFill>
                  <a:srgbClr val="92D050"/>
                </a:solidFill>
                <a:latin typeface="Calibri" pitchFamily="34" charset="0"/>
              </a:rPr>
              <a:t>= 32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Comic Sans MS" pitchFamily="66" charset="0"/>
              </a:rPr>
              <a:t>Digital periferical logic blocks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1275" y="1557338"/>
            <a:ext cx="4835525" cy="4535487"/>
          </a:xfrm>
        </p:spPr>
        <p:txBody>
          <a:bodyPr/>
          <a:lstStyle/>
          <a:p>
            <a:r>
              <a:rPr lang="it-IT" sz="2000" smtClean="0">
                <a:latin typeface="Comic Sans MS" pitchFamily="66" charset="0"/>
              </a:rPr>
              <a:t>Progs, Triggers, clocks:</a:t>
            </a:r>
          </a:p>
          <a:p>
            <a:pPr lvl="1"/>
            <a:r>
              <a:rPr lang="it-IT" sz="1800" smtClean="0">
                <a:latin typeface="Comic Sans MS" pitchFamily="66" charset="0"/>
              </a:rPr>
              <a:t>Embedded in the readout architecture and actually part of it. It allows the trigger latency control, clock handling, channel masking, running</a:t>
            </a:r>
          </a:p>
          <a:p>
            <a:endParaRPr lang="it-IT" sz="2000" smtClean="0">
              <a:latin typeface="Comic Sans MS" pitchFamily="66" charset="0"/>
            </a:endParaRPr>
          </a:p>
          <a:p>
            <a:r>
              <a:rPr lang="it-IT" sz="2000" smtClean="0">
                <a:latin typeface="Comic Sans MS" pitchFamily="66" charset="0"/>
              </a:rPr>
              <a:t>Serializer Interface:</a:t>
            </a:r>
          </a:p>
          <a:p>
            <a:pPr lvl="1"/>
            <a:r>
              <a:rPr lang="it-IT" sz="2000" smtClean="0">
                <a:latin typeface="Comic Sans MS" pitchFamily="66" charset="0"/>
              </a:rPr>
              <a:t>Sends out data (16 bits wide) on a programmable number of lines (1, 2, 4, 6)</a:t>
            </a:r>
          </a:p>
          <a:p>
            <a:pPr lvl="1"/>
            <a:r>
              <a:rPr lang="it-IT" sz="2000" smtClean="0">
                <a:latin typeface="Comic Sans MS" pitchFamily="66" charset="0"/>
              </a:rPr>
              <a:t>Protocol (8b/10b?) and implementation to be defined.</a:t>
            </a:r>
            <a:endParaRPr lang="it-IT" sz="2400" smtClean="0"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900113" y="1844675"/>
            <a:ext cx="2663825" cy="2447925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5893" name="Rectangle 5" descr="Linee verticali chiare"/>
          <p:cNvSpPr>
            <a:spLocks noChangeArrowheads="1"/>
          </p:cNvSpPr>
          <p:nvPr/>
        </p:nvSpPr>
        <p:spPr bwMode="auto">
          <a:xfrm>
            <a:off x="900113" y="1700213"/>
            <a:ext cx="2663825" cy="144462"/>
          </a:xfrm>
          <a:prstGeom prst="rect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971550" y="1916113"/>
            <a:ext cx="2520950" cy="576262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1117600" y="1989138"/>
            <a:ext cx="2230438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 sz="1800"/>
              <a:t>Analog and buffers</a:t>
            </a: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1619250" y="2492375"/>
            <a:ext cx="1873250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it-IT" sz="1800"/>
              <a:t>Barrels and</a:t>
            </a:r>
          </a:p>
          <a:p>
            <a:pPr marL="342900" indent="-342900"/>
            <a:r>
              <a:rPr lang="it-IT" sz="1800"/>
              <a:t> readout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2124075" y="3357563"/>
            <a:ext cx="1368425" cy="431800"/>
          </a:xfrm>
          <a:prstGeom prst="rect">
            <a:avLst/>
          </a:prstGeom>
          <a:solidFill>
            <a:srgbClr val="FF66FF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it-IT" sz="1800"/>
              <a:t>Serializer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971550" y="3357563"/>
            <a:ext cx="1109663" cy="869950"/>
          </a:xfrm>
          <a:prstGeom prst="rect">
            <a:avLst/>
          </a:prstGeom>
          <a:solidFill>
            <a:srgbClr val="99FF99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 sz="1800"/>
              <a:t>Progs,</a:t>
            </a:r>
          </a:p>
          <a:p>
            <a:pPr marL="342900" indent="-342900"/>
            <a:r>
              <a:rPr lang="it-IT" sz="1800"/>
              <a:t>Triggers</a:t>
            </a:r>
          </a:p>
          <a:p>
            <a:pPr marL="342900" indent="-342900"/>
            <a:r>
              <a:rPr lang="it-IT" sz="1800"/>
              <a:t>clocks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3059113" y="2852738"/>
            <a:ext cx="38417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>
                <a:solidFill>
                  <a:srgbClr val="33CC33"/>
                </a:solidFill>
                <a:latin typeface="OpenSymbol" pitchFamily="2" charset="0"/>
              </a:rPr>
              <a:t>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Comic Sans MS" pitchFamily="66" charset="0"/>
              </a:rPr>
              <a:t>Clock, Trigger, Registers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41438"/>
            <a:ext cx="4038600" cy="4535487"/>
          </a:xfrm>
          <a:ln w="19050">
            <a:solidFill>
              <a:srgbClr val="FF33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 smtClean="0">
                <a:latin typeface="Comic Sans MS" pitchFamily="66" charset="0"/>
              </a:rPr>
              <a:t>Current set-up is flexible </a:t>
            </a:r>
            <a:r>
              <a:rPr lang="it-IT" sz="2000" smtClean="0">
                <a:latin typeface="Comic Sans MS" pitchFamily="66" charset="0"/>
                <a:sym typeface="Wingdings" pitchFamily="2" charset="2"/>
              </a:rPr>
              <a:t> 7 I/O programming lines</a:t>
            </a:r>
          </a:p>
          <a:p>
            <a:pPr>
              <a:lnSpc>
                <a:spcPct val="90000"/>
              </a:lnSpc>
            </a:pPr>
            <a:r>
              <a:rPr lang="it-IT" sz="2000" smtClean="0">
                <a:latin typeface="Comic Sans MS" pitchFamily="66" charset="0"/>
                <a:sym typeface="Wingdings" pitchFamily="2" charset="2"/>
              </a:rPr>
              <a:t>6 inputs: </a:t>
            </a:r>
            <a:r>
              <a:rPr lang="it-IT" sz="2000" smtClean="0">
                <a:latin typeface="Comic Sans MS" pitchFamily="66" charset="0"/>
              </a:rPr>
              <a:t>Reset, Clock (60MHz), FastClock (180 MHz?),Timestamp, Trigger,  RegIn</a:t>
            </a:r>
          </a:p>
          <a:p>
            <a:pPr>
              <a:lnSpc>
                <a:spcPct val="90000"/>
              </a:lnSpc>
            </a:pPr>
            <a:r>
              <a:rPr lang="it-IT" sz="2000" smtClean="0">
                <a:latin typeface="Comic Sans MS" pitchFamily="66" charset="0"/>
              </a:rPr>
              <a:t>1 Output: RegOut</a:t>
            </a:r>
          </a:p>
          <a:p>
            <a:pPr>
              <a:lnSpc>
                <a:spcPct val="90000"/>
              </a:lnSpc>
            </a:pPr>
            <a:endParaRPr lang="it-IT" sz="200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it-IT" sz="2000" smtClean="0">
                <a:latin typeface="Comic Sans MS" pitchFamily="66" charset="0"/>
              </a:rPr>
              <a:t>NB: SuperB trigger protocol not yet defined</a:t>
            </a:r>
          </a:p>
          <a:p>
            <a:pPr>
              <a:lnSpc>
                <a:spcPct val="90000"/>
              </a:lnSpc>
            </a:pPr>
            <a:r>
              <a:rPr lang="it-IT" sz="2000" smtClean="0">
                <a:latin typeface="Comic Sans MS" pitchFamily="66" charset="0"/>
              </a:rPr>
              <a:t>Contr: no redundancy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341438"/>
            <a:ext cx="4171950" cy="4535487"/>
          </a:xfrm>
          <a:ln w="19050">
            <a:solidFill>
              <a:srgbClr val="FF33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smtClean="0">
                <a:latin typeface="Comic Sans MS" pitchFamily="66" charset="0"/>
              </a:rPr>
              <a:t>Minimal number of lines:</a:t>
            </a:r>
          </a:p>
          <a:p>
            <a:pPr lvl="1">
              <a:lnSpc>
                <a:spcPct val="90000"/>
              </a:lnSpc>
            </a:pPr>
            <a:r>
              <a:rPr lang="it-IT" sz="2000" smtClean="0">
                <a:latin typeface="Comic Sans MS" pitchFamily="66" charset="0"/>
              </a:rPr>
              <a:t>2 inputs: FastClock (180 MHz?), RegIn</a:t>
            </a:r>
          </a:p>
          <a:p>
            <a:pPr lvl="1">
              <a:lnSpc>
                <a:spcPct val="90000"/>
              </a:lnSpc>
            </a:pPr>
            <a:r>
              <a:rPr lang="it-IT" sz="2000" smtClean="0">
                <a:latin typeface="Comic Sans MS" pitchFamily="66" charset="0"/>
              </a:rPr>
              <a:t>1 output: RegOut</a:t>
            </a:r>
          </a:p>
          <a:p>
            <a:pPr>
              <a:lnSpc>
                <a:spcPct val="90000"/>
              </a:lnSpc>
            </a:pPr>
            <a:endParaRPr lang="it-IT" sz="240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it-IT" sz="2400" smtClean="0">
                <a:latin typeface="Comic Sans MS" pitchFamily="66" charset="0"/>
              </a:rPr>
              <a:t>Requires assumptions on trigger protocol</a:t>
            </a:r>
          </a:p>
          <a:p>
            <a:pPr>
              <a:lnSpc>
                <a:spcPct val="90000"/>
              </a:lnSpc>
            </a:pPr>
            <a:endParaRPr lang="it-IT" sz="240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it-IT" sz="2400" smtClean="0">
                <a:latin typeface="Comic Sans MS" pitchFamily="66" charset="0"/>
              </a:rPr>
              <a:t>Clock, Timestamp and triggers have to be in sync on the whole system!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Presentations</a:t>
            </a:r>
            <a:r>
              <a:rPr lang="it-IT" dirty="0" smtClean="0"/>
              <a:t> II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Mauro V: </a:t>
            </a:r>
            <a:r>
              <a:rPr lang="it-IT" sz="2800" dirty="0" err="1" smtClean="0"/>
              <a:t>actual</a:t>
            </a:r>
            <a:r>
              <a:rPr lang="it-IT" sz="2800" dirty="0" smtClean="0"/>
              <a:t> </a:t>
            </a:r>
            <a:r>
              <a:rPr lang="it-IT" sz="2800" dirty="0" err="1" smtClean="0"/>
              <a:t>conceptual</a:t>
            </a:r>
            <a:r>
              <a:rPr lang="it-IT" sz="2800" dirty="0" smtClean="0"/>
              <a:t> DAQ </a:t>
            </a:r>
            <a:r>
              <a:rPr lang="it-IT" sz="2800" dirty="0" err="1" smtClean="0"/>
              <a:t>chain</a:t>
            </a:r>
            <a:r>
              <a:rPr lang="it-IT" sz="2800" dirty="0" smtClean="0"/>
              <a:t> </a:t>
            </a:r>
            <a:r>
              <a:rPr lang="it-IT" sz="2800" dirty="0" err="1" smtClean="0"/>
              <a:t>scheme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shown</a:t>
            </a:r>
            <a:r>
              <a:rPr lang="it-IT" sz="2800" dirty="0" smtClean="0"/>
              <a:t> (</a:t>
            </a:r>
            <a:r>
              <a:rPr lang="it-IT" sz="2800" dirty="0" err="1" smtClean="0"/>
              <a:t>slides</a:t>
            </a:r>
            <a:r>
              <a:rPr lang="it-IT" sz="2800" dirty="0" smtClean="0"/>
              <a:t> at the end); ROS </a:t>
            </a:r>
            <a:r>
              <a:rPr lang="it-IT" sz="2800" dirty="0" err="1" smtClean="0"/>
              <a:t>geometry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recalled</a:t>
            </a:r>
            <a:r>
              <a:rPr lang="it-IT" sz="2800" dirty="0" smtClean="0"/>
              <a:t> (# </a:t>
            </a:r>
            <a:r>
              <a:rPr lang="it-IT" sz="2800" dirty="0" err="1" smtClean="0"/>
              <a:t>of</a:t>
            </a:r>
            <a:r>
              <a:rPr lang="it-IT" sz="2800" dirty="0" smtClean="0"/>
              <a:t> FE </a:t>
            </a:r>
            <a:r>
              <a:rPr lang="it-IT" sz="2800" dirty="0" err="1" smtClean="0"/>
              <a:t>chips</a:t>
            </a:r>
            <a:r>
              <a:rPr lang="it-IT" sz="2800" dirty="0" smtClean="0"/>
              <a:t> /HDI); ROS hit </a:t>
            </a:r>
            <a:r>
              <a:rPr lang="it-IT" sz="2800" dirty="0" err="1" smtClean="0"/>
              <a:t>rates</a:t>
            </a:r>
            <a:r>
              <a:rPr lang="it-IT" sz="2800" dirty="0" smtClean="0"/>
              <a:t> and chip hit </a:t>
            </a:r>
            <a:r>
              <a:rPr lang="it-IT" sz="2800" dirty="0" err="1" smtClean="0"/>
              <a:t>rates</a:t>
            </a:r>
            <a:r>
              <a:rPr lang="it-IT" sz="2800" dirty="0" smtClean="0"/>
              <a:t> are </a:t>
            </a:r>
            <a:r>
              <a:rPr lang="it-IT" sz="2800" dirty="0" err="1" smtClean="0"/>
              <a:t>recalled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understand</a:t>
            </a:r>
            <a:r>
              <a:rPr lang="it-IT" sz="2800" dirty="0" smtClean="0"/>
              <a:t> the </a:t>
            </a:r>
            <a:r>
              <a:rPr lang="it-IT" sz="2800" dirty="0" err="1" smtClean="0"/>
              <a:t>consequences</a:t>
            </a:r>
            <a:r>
              <a:rPr lang="it-IT" sz="2800" dirty="0" smtClean="0"/>
              <a:t> on the </a:t>
            </a:r>
            <a:r>
              <a:rPr lang="it-IT" sz="2800" dirty="0" err="1" smtClean="0"/>
              <a:t>number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serial </a:t>
            </a:r>
            <a:r>
              <a:rPr lang="it-IT" sz="2800" dirty="0" err="1" smtClean="0"/>
              <a:t>lines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use</a:t>
            </a:r>
            <a:r>
              <a:rPr lang="it-IT" sz="2800" dirty="0" smtClean="0"/>
              <a:t>.</a:t>
            </a:r>
          </a:p>
          <a:p>
            <a:pPr lvl="1"/>
            <a:r>
              <a:rPr lang="it-IT" sz="2400" dirty="0" err="1" smtClean="0"/>
              <a:t>Critical</a:t>
            </a:r>
            <a:r>
              <a:rPr lang="it-IT" sz="2400" dirty="0" smtClean="0"/>
              <a:t> </a:t>
            </a:r>
            <a:r>
              <a:rPr lang="it-IT" sz="2400" dirty="0" err="1" smtClean="0"/>
              <a:t>points</a:t>
            </a:r>
            <a:r>
              <a:rPr lang="it-IT" sz="2400" dirty="0" smtClean="0"/>
              <a:t>: </a:t>
            </a:r>
            <a:r>
              <a:rPr lang="it-IT" sz="2400" dirty="0" err="1" smtClean="0"/>
              <a:t>small</a:t>
            </a:r>
            <a:r>
              <a:rPr lang="it-IT" sz="2400" dirty="0" smtClean="0"/>
              <a:t> </a:t>
            </a:r>
            <a:r>
              <a:rPr lang="it-IT" sz="2400" dirty="0" err="1" smtClean="0"/>
              <a:t>dimensions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HDI-TC </a:t>
            </a:r>
            <a:r>
              <a:rPr lang="it-IT" sz="2400" dirty="0" err="1" smtClean="0"/>
              <a:t>connections</a:t>
            </a:r>
            <a:r>
              <a:rPr lang="it-IT" sz="2400" dirty="0" smtClean="0"/>
              <a:t> (MC); </a:t>
            </a:r>
            <a:r>
              <a:rPr lang="it-IT" sz="2400" dirty="0" err="1" smtClean="0"/>
              <a:t>keep</a:t>
            </a:r>
            <a:r>
              <a:rPr lang="it-IT" sz="2400" dirty="0" smtClean="0"/>
              <a:t> the </a:t>
            </a:r>
            <a:r>
              <a:rPr lang="it-IT" sz="2400" dirty="0" err="1" smtClean="0"/>
              <a:t>whole</a:t>
            </a:r>
            <a:r>
              <a:rPr lang="it-IT" sz="2400" dirty="0" smtClean="0"/>
              <a:t> SVT system in </a:t>
            </a:r>
            <a:r>
              <a:rPr lang="it-IT" sz="2400" dirty="0" err="1" smtClean="0"/>
              <a:t>sync</a:t>
            </a:r>
            <a:r>
              <a:rPr lang="it-IT" sz="2400" dirty="0" smtClean="0"/>
              <a:t> on </a:t>
            </a:r>
            <a:r>
              <a:rPr lang="it-IT" sz="2400" dirty="0" err="1" smtClean="0"/>
              <a:t>critical</a:t>
            </a:r>
            <a:r>
              <a:rPr lang="it-IT" sz="2400" dirty="0" smtClean="0"/>
              <a:t> </a:t>
            </a:r>
            <a:r>
              <a:rPr lang="it-IT" sz="2400" dirty="0" err="1" smtClean="0"/>
              <a:t>lines</a:t>
            </a:r>
            <a:r>
              <a:rPr lang="it-IT" sz="2400" dirty="0" smtClean="0"/>
              <a:t> (clock, trigger); </a:t>
            </a: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need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several</a:t>
            </a:r>
            <a:r>
              <a:rPr lang="it-IT" sz="2400" dirty="0" smtClean="0"/>
              <a:t> </a:t>
            </a:r>
            <a:r>
              <a:rPr lang="it-IT" sz="2400" dirty="0" err="1" smtClean="0"/>
              <a:t>checks</a:t>
            </a:r>
            <a:r>
              <a:rPr lang="it-IT" sz="2400" dirty="0" smtClean="0"/>
              <a:t> </a:t>
            </a:r>
            <a:r>
              <a:rPr lang="it-IT" sz="2400" dirty="0" err="1" smtClean="0"/>
              <a:t>running</a:t>
            </a:r>
            <a:r>
              <a:rPr lang="it-IT" sz="2400" dirty="0" smtClean="0"/>
              <a:t> in background </a:t>
            </a:r>
            <a:r>
              <a:rPr lang="it-IT" sz="2400" dirty="0" err="1" smtClean="0"/>
              <a:t>during</a:t>
            </a:r>
            <a:r>
              <a:rPr lang="it-IT" sz="2400" dirty="0" smtClean="0"/>
              <a:t> data </a:t>
            </a:r>
            <a:r>
              <a:rPr lang="it-IT" sz="2400" dirty="0" err="1" smtClean="0"/>
              <a:t>taking</a:t>
            </a:r>
            <a:r>
              <a:rPr lang="it-IT" sz="2400" dirty="0" smtClean="0"/>
              <a:t>; data </a:t>
            </a:r>
            <a:r>
              <a:rPr lang="it-IT" sz="2400" dirty="0" err="1" smtClean="0"/>
              <a:t>transmission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FEB  </a:t>
            </a:r>
            <a:r>
              <a:rPr lang="it-IT" sz="2400" dirty="0" err="1" smtClean="0"/>
              <a:t>to</a:t>
            </a:r>
            <a:r>
              <a:rPr lang="it-IT" sz="2400" dirty="0" smtClean="0"/>
              <a:t> FE </a:t>
            </a:r>
            <a:r>
              <a:rPr lang="it-IT" sz="2400" dirty="0" err="1" smtClean="0"/>
              <a:t>chips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at </a:t>
            </a:r>
            <a:r>
              <a:rPr lang="it-IT" sz="2400" dirty="0" err="1" smtClean="0"/>
              <a:t>fixed</a:t>
            </a:r>
            <a:r>
              <a:rPr lang="it-IT" sz="2400" dirty="0" smtClean="0"/>
              <a:t> </a:t>
            </a:r>
            <a:r>
              <a:rPr lang="it-IT" sz="2400" dirty="0" err="1" smtClean="0"/>
              <a:t>latency</a:t>
            </a:r>
            <a:r>
              <a:rPr lang="it-IT" sz="2400" dirty="0" smtClean="0"/>
              <a:t> (</a:t>
            </a:r>
            <a:r>
              <a:rPr lang="it-IT" sz="2400" dirty="0" err="1" smtClean="0"/>
              <a:t>again</a:t>
            </a:r>
            <a:r>
              <a:rPr lang="it-IT" sz="2400" dirty="0" smtClean="0"/>
              <a:t> clock &amp; trigger).</a:t>
            </a:r>
          </a:p>
          <a:p>
            <a:endParaRPr lang="it-IT" sz="2400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Comic Sans MS" pitchFamily="66" charset="0"/>
              </a:rPr>
              <a:t>Two line command implementation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41438"/>
            <a:ext cx="8291513" cy="503237"/>
          </a:xfrm>
          <a:solidFill>
            <a:srgbClr val="99FF99"/>
          </a:solidFill>
          <a:ln w="19050">
            <a:solidFill>
              <a:srgbClr val="FF33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smtClean="0">
                <a:latin typeface="Comic Sans MS" pitchFamily="66" charset="0"/>
              </a:rPr>
              <a:t>A fast clock line (180 MHz) and a programming line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468313" y="1917700"/>
            <a:ext cx="8291512" cy="50323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buFontTx/>
              <a:buChar char="•"/>
            </a:pPr>
            <a:r>
              <a:rPr lang="it-IT" sz="2200"/>
              <a:t>Slow clock (60 MHz) produced internally with known phase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468313" y="2493963"/>
            <a:ext cx="8280400" cy="4103687"/>
          </a:xfrm>
          <a:prstGeom prst="rect">
            <a:avLst/>
          </a:prstGeom>
          <a:solidFill>
            <a:srgbClr val="FFFF99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buFontTx/>
              <a:buChar char="•"/>
            </a:pPr>
            <a:r>
              <a:rPr lang="it-IT" sz="2200"/>
              <a:t>I2C like commands sent with the programming line to</a:t>
            </a:r>
          </a:p>
          <a:p>
            <a:pPr marL="742950" lvl="1" indent="-285750" algn="l" eaLnBrk="0" hangingPunct="0">
              <a:lnSpc>
                <a:spcPct val="90000"/>
              </a:lnSpc>
              <a:buFontTx/>
              <a:buChar char="–"/>
            </a:pPr>
            <a:r>
              <a:rPr lang="it-IT" sz="2200"/>
              <a:t>Reset &amp; smart reset the chips</a:t>
            </a:r>
          </a:p>
          <a:p>
            <a:pPr marL="742950" lvl="1" indent="-285750" algn="l" eaLnBrk="0" hangingPunct="0">
              <a:lnSpc>
                <a:spcPct val="90000"/>
              </a:lnSpc>
              <a:buFontTx/>
              <a:buChar char="–"/>
            </a:pPr>
            <a:r>
              <a:rPr lang="it-IT" sz="2200"/>
              <a:t>Fine-tune the 60 MHz phase</a:t>
            </a:r>
          </a:p>
          <a:p>
            <a:pPr marL="742950" lvl="1" indent="-285750" algn="l" eaLnBrk="0" hangingPunct="0">
              <a:lnSpc>
                <a:spcPct val="90000"/>
              </a:lnSpc>
              <a:buFontTx/>
              <a:buChar char="–"/>
            </a:pPr>
            <a:r>
              <a:rPr lang="it-IT" sz="2200"/>
              <a:t>Program masks and internal registers</a:t>
            </a:r>
          </a:p>
          <a:p>
            <a:pPr marL="742950" lvl="1" indent="-285750" algn="l" eaLnBrk="0" hangingPunct="0">
              <a:lnSpc>
                <a:spcPct val="90000"/>
              </a:lnSpc>
              <a:buFontTx/>
              <a:buChar char="–"/>
            </a:pPr>
            <a:r>
              <a:rPr lang="it-IT" sz="2200"/>
              <a:t>Define the timestamp period (slow clock period units)</a:t>
            </a:r>
          </a:p>
          <a:p>
            <a:pPr marL="742950" lvl="1" indent="-285750" algn="l" eaLnBrk="0" hangingPunct="0">
              <a:lnSpc>
                <a:spcPct val="90000"/>
              </a:lnSpc>
              <a:buFontTx/>
              <a:buChar char="–"/>
            </a:pPr>
            <a:r>
              <a:rPr lang="it-IT" sz="2200"/>
              <a:t>Define the start of the time stamp clock</a:t>
            </a:r>
          </a:p>
          <a:p>
            <a:pPr marL="742950" lvl="1" indent="-285750" algn="l" eaLnBrk="0" hangingPunct="0">
              <a:lnSpc>
                <a:spcPct val="90000"/>
              </a:lnSpc>
              <a:buFontTx/>
              <a:buChar char="–"/>
            </a:pPr>
            <a:r>
              <a:rPr lang="it-IT" sz="2200"/>
              <a:t>Define the trigger latency</a:t>
            </a:r>
          </a:p>
          <a:p>
            <a:pPr marL="742950" lvl="1" indent="-285750" algn="l" eaLnBrk="0" hangingPunct="0">
              <a:lnSpc>
                <a:spcPct val="90000"/>
              </a:lnSpc>
              <a:buFontTx/>
              <a:buChar char="–"/>
            </a:pPr>
            <a:r>
              <a:rPr lang="it-IT" sz="2200"/>
              <a:t>Monitor phases of clocks, time-stamps, rates, statuses</a:t>
            </a:r>
          </a:p>
          <a:p>
            <a:pPr marL="742950" lvl="1" indent="-285750" algn="l" eaLnBrk="0" hangingPunct="0">
              <a:lnSpc>
                <a:spcPct val="90000"/>
              </a:lnSpc>
              <a:buFontTx/>
              <a:buChar char="–"/>
            </a:pPr>
            <a:endParaRPr lang="it-IT" sz="2200"/>
          </a:p>
          <a:p>
            <a:pPr marL="742950" lvl="1" indent="-285750" algn="l" eaLnBrk="0" hangingPunct="0">
              <a:lnSpc>
                <a:spcPct val="90000"/>
              </a:lnSpc>
              <a:buFontTx/>
              <a:buChar char="–"/>
            </a:pPr>
            <a:r>
              <a:rPr lang="it-IT" sz="2200"/>
              <a:t>define the acquisition window in time-stamp units</a:t>
            </a:r>
          </a:p>
          <a:p>
            <a:pPr marL="742950" lvl="1" indent="-285750" algn="l" eaLnBrk="0" hangingPunct="0">
              <a:lnSpc>
                <a:spcPct val="90000"/>
              </a:lnSpc>
            </a:pPr>
            <a:r>
              <a:rPr lang="it-IT" sz="2200"/>
              <a:t>	 (start and lenght variable) for each FTCS trigger.</a:t>
            </a:r>
          </a:p>
          <a:p>
            <a:pPr marL="742950" lvl="1" indent="-285750" algn="l" eaLnBrk="0" hangingPunct="0">
              <a:lnSpc>
                <a:spcPct val="90000"/>
              </a:lnSpc>
              <a:buFontTx/>
              <a:buChar char="–"/>
            </a:pPr>
            <a:endParaRPr lang="it-IT" sz="2200"/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755650" y="5805488"/>
            <a:ext cx="7488238" cy="719137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err="1" smtClean="0">
                <a:latin typeface="Comic Sans MS" pitchFamily="66" charset="0"/>
              </a:rPr>
              <a:t>Two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line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command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implementation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-cnd</a:t>
            </a:r>
            <a:endParaRPr lang="it-IT" dirty="0" smtClean="0">
              <a:latin typeface="Comic Sans MS" pitchFamily="66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772816"/>
            <a:ext cx="8291513" cy="4320480"/>
          </a:xfrm>
          <a:solidFill>
            <a:srgbClr val="99FF99"/>
          </a:solidFill>
          <a:ln w="19050">
            <a:solidFill>
              <a:srgbClr val="FF33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 err="1" smtClean="0">
                <a:latin typeface="Comic Sans MS" pitchFamily="66" charset="0"/>
              </a:rPr>
              <a:t>Need</a:t>
            </a:r>
            <a:r>
              <a:rPr lang="it-IT" sz="2400" dirty="0" smtClean="0">
                <a:latin typeface="Comic Sans MS" pitchFamily="66" charset="0"/>
              </a:rPr>
              <a:t> a feedback </a:t>
            </a:r>
            <a:r>
              <a:rPr lang="it-IT" sz="2400" dirty="0" err="1" smtClean="0">
                <a:latin typeface="Comic Sans MS" pitchFamily="66" charset="0"/>
              </a:rPr>
              <a:t>for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phase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alignments</a:t>
            </a:r>
            <a:r>
              <a:rPr lang="it-IT" sz="2400" dirty="0" smtClean="0">
                <a:latin typeface="Comic Sans MS" pitchFamily="66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it-IT" sz="2000" dirty="0" smtClean="0">
                <a:latin typeface="Comic Sans MS" pitchFamily="66" charset="0"/>
              </a:rPr>
              <a:t>A broadcast </a:t>
            </a:r>
            <a:r>
              <a:rPr lang="it-IT" sz="2000" dirty="0" err="1" smtClean="0">
                <a:latin typeface="Comic Sans MS" pitchFamily="66" charset="0"/>
              </a:rPr>
              <a:t>command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to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freeze</a:t>
            </a:r>
            <a:r>
              <a:rPr lang="it-IT" sz="2000" dirty="0" smtClean="0">
                <a:latin typeface="Comic Sans MS" pitchFamily="66" charset="0"/>
              </a:rPr>
              <a:t> a </a:t>
            </a:r>
            <a:r>
              <a:rPr lang="it-IT" sz="2000" dirty="0" err="1" smtClean="0">
                <a:latin typeface="Comic Sans MS" pitchFamily="66" charset="0"/>
              </a:rPr>
              <a:t>time-stamp</a:t>
            </a:r>
            <a:r>
              <a:rPr lang="it-IT" sz="2000" dirty="0" smtClean="0">
                <a:latin typeface="Comic Sans MS" pitchFamily="66" charset="0"/>
              </a:rPr>
              <a:t>, clock, </a:t>
            </a:r>
            <a:r>
              <a:rPr lang="it-IT" sz="2000" dirty="0" err="1" smtClean="0">
                <a:latin typeface="Comic Sans MS" pitchFamily="66" charset="0"/>
              </a:rPr>
              <a:t>phase</a:t>
            </a:r>
            <a:endParaRPr lang="it-IT" sz="2000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it-IT" sz="2000" dirty="0" smtClean="0">
                <a:latin typeface="Comic Sans MS" pitchFamily="66" charset="0"/>
              </a:rPr>
              <a:t>A single chip </a:t>
            </a:r>
            <a:r>
              <a:rPr lang="it-IT" sz="2000" dirty="0" err="1" smtClean="0">
                <a:latin typeface="Comic Sans MS" pitchFamily="66" charset="0"/>
              </a:rPr>
              <a:t>command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to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read</a:t>
            </a:r>
            <a:r>
              <a:rPr lang="it-IT" sz="2000" dirty="0" smtClean="0">
                <a:latin typeface="Comic Sans MS" pitchFamily="66" charset="0"/>
              </a:rPr>
              <a:t> the </a:t>
            </a:r>
            <a:r>
              <a:rPr lang="it-IT" sz="2000" dirty="0" err="1" smtClean="0">
                <a:latin typeface="Comic Sans MS" pitchFamily="66" charset="0"/>
              </a:rPr>
              <a:t>frozen</a:t>
            </a:r>
            <a:r>
              <a:rPr lang="it-IT" sz="2000" dirty="0" smtClean="0">
                <a:latin typeface="Comic Sans MS" pitchFamily="66" charset="0"/>
              </a:rPr>
              <a:t> data.</a:t>
            </a:r>
          </a:p>
          <a:p>
            <a:pPr lvl="1">
              <a:lnSpc>
                <a:spcPct val="90000"/>
              </a:lnSpc>
            </a:pPr>
            <a:endParaRPr lang="it-IT" sz="2000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endParaRPr lang="it-IT" sz="2000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it-IT" sz="2000" dirty="0" err="1" smtClean="0">
                <a:latin typeface="Comic Sans MS" pitchFamily="66" charset="0"/>
              </a:rPr>
              <a:t>Commands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to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restart</a:t>
            </a:r>
            <a:r>
              <a:rPr lang="it-IT" sz="2000" dirty="0" smtClean="0">
                <a:latin typeface="Comic Sans MS" pitchFamily="66" charset="0"/>
              </a:rPr>
              <a:t> the </a:t>
            </a:r>
            <a:r>
              <a:rPr lang="it-IT" sz="2000" dirty="0" err="1" smtClean="0">
                <a:latin typeface="Comic Sans MS" pitchFamily="66" charset="0"/>
              </a:rPr>
              <a:t>time-stamp</a:t>
            </a:r>
            <a:r>
              <a:rPr lang="it-IT" sz="2000" dirty="0" smtClean="0">
                <a:latin typeface="Comic Sans MS" pitchFamily="66" charset="0"/>
              </a:rPr>
              <a:t>, clock, </a:t>
            </a:r>
            <a:r>
              <a:rPr lang="it-IT" sz="2000" dirty="0" err="1" smtClean="0">
                <a:latin typeface="Comic Sans MS" pitchFamily="66" charset="0"/>
              </a:rPr>
              <a:t>phase</a:t>
            </a:r>
            <a:r>
              <a:rPr lang="it-IT" sz="2000" dirty="0" smtClean="0">
                <a:latin typeface="Comic Sans MS" pitchFamily="66" charset="0"/>
              </a:rPr>
              <a:t>, … </a:t>
            </a:r>
            <a:r>
              <a:rPr lang="it-IT" sz="2000" dirty="0" err="1" smtClean="0">
                <a:latin typeface="Comic Sans MS" pitchFamily="66" charset="0"/>
              </a:rPr>
              <a:t>whatever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without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stopping</a:t>
            </a:r>
            <a:r>
              <a:rPr lang="it-IT" sz="2000" dirty="0" smtClean="0">
                <a:latin typeface="Comic Sans MS" pitchFamily="66" charset="0"/>
              </a:rPr>
              <a:t> the DAQ</a:t>
            </a:r>
          </a:p>
          <a:p>
            <a:pPr lvl="1">
              <a:lnSpc>
                <a:spcPct val="90000"/>
              </a:lnSpc>
            </a:pPr>
            <a:endParaRPr lang="it-IT" sz="2000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it-IT" sz="2000" dirty="0" smtClean="0">
                <a:latin typeface="Comic Sans MS" pitchFamily="66" charset="0"/>
              </a:rPr>
              <a:t>Smart </a:t>
            </a:r>
            <a:r>
              <a:rPr lang="it-IT" sz="2000" dirty="0" err="1" smtClean="0">
                <a:latin typeface="Comic Sans MS" pitchFamily="66" charset="0"/>
              </a:rPr>
              <a:t>resets</a:t>
            </a:r>
            <a:r>
              <a:rPr lang="it-IT" sz="2000" dirty="0" smtClean="0">
                <a:latin typeface="Comic Sans MS" pitchFamily="66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it-IT" sz="1600" dirty="0" err="1" smtClean="0">
                <a:latin typeface="Comic Sans MS" pitchFamily="66" charset="0"/>
              </a:rPr>
              <a:t>to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cleanup</a:t>
            </a:r>
            <a:r>
              <a:rPr lang="it-IT" sz="1600" dirty="0" smtClean="0">
                <a:latin typeface="Comic Sans MS" pitchFamily="66" charset="0"/>
              </a:rPr>
              <a:t> the FSM </a:t>
            </a:r>
            <a:r>
              <a:rPr lang="it-IT" sz="1600" dirty="0" err="1" smtClean="0">
                <a:latin typeface="Comic Sans MS" pitchFamily="66" charset="0"/>
              </a:rPr>
              <a:t>but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not</a:t>
            </a:r>
            <a:r>
              <a:rPr lang="it-IT" sz="1600" dirty="0" smtClean="0">
                <a:latin typeface="Comic Sans MS" pitchFamily="66" charset="0"/>
              </a:rPr>
              <a:t> the </a:t>
            </a:r>
            <a:r>
              <a:rPr lang="it-IT" sz="1600" dirty="0" err="1" smtClean="0">
                <a:latin typeface="Comic Sans MS" pitchFamily="66" charset="0"/>
              </a:rPr>
              <a:t>programming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registers</a:t>
            </a:r>
            <a:r>
              <a:rPr lang="it-IT" sz="1600" dirty="0" smtClean="0">
                <a:latin typeface="Comic Sans MS" pitchFamily="66" charset="0"/>
              </a:rPr>
              <a:t>;</a:t>
            </a:r>
          </a:p>
          <a:p>
            <a:pPr lvl="2">
              <a:lnSpc>
                <a:spcPct val="90000"/>
              </a:lnSpc>
            </a:pPr>
            <a:r>
              <a:rPr lang="it-IT" sz="1600" dirty="0" err="1" smtClean="0">
                <a:latin typeface="Comic Sans MS" pitchFamily="66" charset="0"/>
              </a:rPr>
              <a:t>To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cleanup</a:t>
            </a:r>
            <a:r>
              <a:rPr lang="it-IT" sz="1600" dirty="0" smtClean="0">
                <a:latin typeface="Comic Sans MS" pitchFamily="66" charset="0"/>
              </a:rPr>
              <a:t> the </a:t>
            </a:r>
            <a:r>
              <a:rPr lang="it-IT" sz="1600" dirty="0" err="1" smtClean="0">
                <a:latin typeface="Comic Sans MS" pitchFamily="66" charset="0"/>
              </a:rPr>
              <a:t>daq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fifos…</a:t>
            </a:r>
            <a:r>
              <a:rPr lang="it-IT" sz="16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it-IT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Comic Sans MS" pitchFamily="66" charset="0"/>
              </a:rPr>
              <a:t>Trigger handling in SVT 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395288" y="1700213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6973888" y="1700213"/>
            <a:ext cx="217011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/>
              <a:t>Absolute time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0" y="1412875"/>
            <a:ext cx="932497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61210" name="Group 442"/>
          <p:cNvGrpSpPr>
            <a:grpSpLocks/>
          </p:cNvGrpSpPr>
          <p:nvPr/>
        </p:nvGrpSpPr>
        <p:grpSpPr bwMode="auto">
          <a:xfrm>
            <a:off x="395288" y="2133600"/>
            <a:ext cx="8764587" cy="1079500"/>
            <a:chOff x="249" y="1344"/>
            <a:chExt cx="5521" cy="680"/>
          </a:xfrm>
        </p:grpSpPr>
        <p:sp>
          <p:nvSpPr>
            <p:cNvPr id="160776" name="Line 8"/>
            <p:cNvSpPr>
              <a:spLocks noChangeShapeType="1"/>
            </p:cNvSpPr>
            <p:nvPr/>
          </p:nvSpPr>
          <p:spPr bwMode="auto">
            <a:xfrm>
              <a:off x="249" y="1661"/>
              <a:ext cx="5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77" name="Text Box 9"/>
            <p:cNvSpPr txBox="1">
              <a:spLocks noChangeArrowheads="1"/>
            </p:cNvSpPr>
            <p:nvPr/>
          </p:nvSpPr>
          <p:spPr bwMode="auto">
            <a:xfrm>
              <a:off x="4352" y="1782"/>
              <a:ext cx="1418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/>
                <a:t> time stamping</a:t>
              </a:r>
            </a:p>
          </p:txBody>
        </p:sp>
        <p:sp>
          <p:nvSpPr>
            <p:cNvPr id="160779" name="Line 11"/>
            <p:cNvSpPr>
              <a:spLocks noChangeShapeType="1"/>
            </p:cNvSpPr>
            <p:nvPr/>
          </p:nvSpPr>
          <p:spPr bwMode="auto">
            <a:xfrm>
              <a:off x="295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80" name="Line 12"/>
            <p:cNvSpPr>
              <a:spLocks noChangeShapeType="1"/>
            </p:cNvSpPr>
            <p:nvPr/>
          </p:nvSpPr>
          <p:spPr bwMode="auto">
            <a:xfrm>
              <a:off x="431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81" name="Line 13"/>
            <p:cNvSpPr>
              <a:spLocks noChangeShapeType="1"/>
            </p:cNvSpPr>
            <p:nvPr/>
          </p:nvSpPr>
          <p:spPr bwMode="auto">
            <a:xfrm>
              <a:off x="567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82" name="Line 14"/>
            <p:cNvSpPr>
              <a:spLocks noChangeShapeType="1"/>
            </p:cNvSpPr>
            <p:nvPr/>
          </p:nvSpPr>
          <p:spPr bwMode="auto">
            <a:xfrm>
              <a:off x="703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83" name="Line 15"/>
            <p:cNvSpPr>
              <a:spLocks noChangeShapeType="1"/>
            </p:cNvSpPr>
            <p:nvPr/>
          </p:nvSpPr>
          <p:spPr bwMode="auto">
            <a:xfrm>
              <a:off x="839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84" name="Line 16"/>
            <p:cNvSpPr>
              <a:spLocks noChangeShapeType="1"/>
            </p:cNvSpPr>
            <p:nvPr/>
          </p:nvSpPr>
          <p:spPr bwMode="auto">
            <a:xfrm>
              <a:off x="975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85" name="Line 17"/>
            <p:cNvSpPr>
              <a:spLocks noChangeShapeType="1"/>
            </p:cNvSpPr>
            <p:nvPr/>
          </p:nvSpPr>
          <p:spPr bwMode="auto">
            <a:xfrm>
              <a:off x="1111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86" name="Line 18"/>
            <p:cNvSpPr>
              <a:spLocks noChangeShapeType="1"/>
            </p:cNvSpPr>
            <p:nvPr/>
          </p:nvSpPr>
          <p:spPr bwMode="auto">
            <a:xfrm>
              <a:off x="1247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87" name="Line 19"/>
            <p:cNvSpPr>
              <a:spLocks noChangeShapeType="1"/>
            </p:cNvSpPr>
            <p:nvPr/>
          </p:nvSpPr>
          <p:spPr bwMode="auto">
            <a:xfrm>
              <a:off x="1383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88" name="Line 20"/>
            <p:cNvSpPr>
              <a:spLocks noChangeShapeType="1"/>
            </p:cNvSpPr>
            <p:nvPr/>
          </p:nvSpPr>
          <p:spPr bwMode="auto">
            <a:xfrm>
              <a:off x="1519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89" name="Line 21"/>
            <p:cNvSpPr>
              <a:spLocks noChangeShapeType="1"/>
            </p:cNvSpPr>
            <p:nvPr/>
          </p:nvSpPr>
          <p:spPr bwMode="auto">
            <a:xfrm>
              <a:off x="1656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>
              <a:off x="1792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91" name="Line 23"/>
            <p:cNvSpPr>
              <a:spLocks noChangeShapeType="1"/>
            </p:cNvSpPr>
            <p:nvPr/>
          </p:nvSpPr>
          <p:spPr bwMode="auto">
            <a:xfrm>
              <a:off x="1928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>
              <a:off x="2064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>
              <a:off x="2200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>
              <a:off x="2336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95" name="Line 27"/>
            <p:cNvSpPr>
              <a:spLocks noChangeShapeType="1"/>
            </p:cNvSpPr>
            <p:nvPr/>
          </p:nvSpPr>
          <p:spPr bwMode="auto">
            <a:xfrm>
              <a:off x="2472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>
              <a:off x="2608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2744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>
              <a:off x="2880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799" name="Line 31"/>
            <p:cNvSpPr>
              <a:spLocks noChangeShapeType="1"/>
            </p:cNvSpPr>
            <p:nvPr/>
          </p:nvSpPr>
          <p:spPr bwMode="auto">
            <a:xfrm>
              <a:off x="3017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00" name="Line 32"/>
            <p:cNvSpPr>
              <a:spLocks noChangeShapeType="1"/>
            </p:cNvSpPr>
            <p:nvPr/>
          </p:nvSpPr>
          <p:spPr bwMode="auto">
            <a:xfrm>
              <a:off x="3153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01" name="Line 33"/>
            <p:cNvSpPr>
              <a:spLocks noChangeShapeType="1"/>
            </p:cNvSpPr>
            <p:nvPr/>
          </p:nvSpPr>
          <p:spPr bwMode="auto">
            <a:xfrm>
              <a:off x="3289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02" name="Line 34"/>
            <p:cNvSpPr>
              <a:spLocks noChangeShapeType="1"/>
            </p:cNvSpPr>
            <p:nvPr/>
          </p:nvSpPr>
          <p:spPr bwMode="auto">
            <a:xfrm>
              <a:off x="3425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03" name="Line 35"/>
            <p:cNvSpPr>
              <a:spLocks noChangeShapeType="1"/>
            </p:cNvSpPr>
            <p:nvPr/>
          </p:nvSpPr>
          <p:spPr bwMode="auto">
            <a:xfrm>
              <a:off x="3561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04" name="Line 36"/>
            <p:cNvSpPr>
              <a:spLocks noChangeShapeType="1"/>
            </p:cNvSpPr>
            <p:nvPr/>
          </p:nvSpPr>
          <p:spPr bwMode="auto">
            <a:xfrm>
              <a:off x="3697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05" name="Line 37"/>
            <p:cNvSpPr>
              <a:spLocks noChangeShapeType="1"/>
            </p:cNvSpPr>
            <p:nvPr/>
          </p:nvSpPr>
          <p:spPr bwMode="auto">
            <a:xfrm>
              <a:off x="3833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06" name="Line 38"/>
            <p:cNvSpPr>
              <a:spLocks noChangeShapeType="1"/>
            </p:cNvSpPr>
            <p:nvPr/>
          </p:nvSpPr>
          <p:spPr bwMode="auto">
            <a:xfrm>
              <a:off x="3969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07" name="Line 39"/>
            <p:cNvSpPr>
              <a:spLocks noChangeShapeType="1"/>
            </p:cNvSpPr>
            <p:nvPr/>
          </p:nvSpPr>
          <p:spPr bwMode="auto">
            <a:xfrm>
              <a:off x="4105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08" name="Line 40"/>
            <p:cNvSpPr>
              <a:spLocks noChangeShapeType="1"/>
            </p:cNvSpPr>
            <p:nvPr/>
          </p:nvSpPr>
          <p:spPr bwMode="auto">
            <a:xfrm>
              <a:off x="4241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09" name="Line 41"/>
            <p:cNvSpPr>
              <a:spLocks noChangeShapeType="1"/>
            </p:cNvSpPr>
            <p:nvPr/>
          </p:nvSpPr>
          <p:spPr bwMode="auto">
            <a:xfrm>
              <a:off x="4378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10" name="Line 42"/>
            <p:cNvSpPr>
              <a:spLocks noChangeShapeType="1"/>
            </p:cNvSpPr>
            <p:nvPr/>
          </p:nvSpPr>
          <p:spPr bwMode="auto">
            <a:xfrm>
              <a:off x="4514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11" name="Line 43"/>
            <p:cNvSpPr>
              <a:spLocks noChangeShapeType="1"/>
            </p:cNvSpPr>
            <p:nvPr/>
          </p:nvSpPr>
          <p:spPr bwMode="auto">
            <a:xfrm>
              <a:off x="4650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12" name="Line 44"/>
            <p:cNvSpPr>
              <a:spLocks noChangeShapeType="1"/>
            </p:cNvSpPr>
            <p:nvPr/>
          </p:nvSpPr>
          <p:spPr bwMode="auto">
            <a:xfrm>
              <a:off x="4786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13" name="Line 45"/>
            <p:cNvSpPr>
              <a:spLocks noChangeShapeType="1"/>
            </p:cNvSpPr>
            <p:nvPr/>
          </p:nvSpPr>
          <p:spPr bwMode="auto">
            <a:xfrm>
              <a:off x="4922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14" name="Line 46"/>
            <p:cNvSpPr>
              <a:spLocks noChangeShapeType="1"/>
            </p:cNvSpPr>
            <p:nvPr/>
          </p:nvSpPr>
          <p:spPr bwMode="auto">
            <a:xfrm>
              <a:off x="5058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15" name="Line 47"/>
            <p:cNvSpPr>
              <a:spLocks noChangeShapeType="1"/>
            </p:cNvSpPr>
            <p:nvPr/>
          </p:nvSpPr>
          <p:spPr bwMode="auto">
            <a:xfrm>
              <a:off x="5194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16" name="Line 48"/>
            <p:cNvSpPr>
              <a:spLocks noChangeShapeType="1"/>
            </p:cNvSpPr>
            <p:nvPr/>
          </p:nvSpPr>
          <p:spPr bwMode="auto">
            <a:xfrm>
              <a:off x="5330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0848" name="Group 80"/>
          <p:cNvGrpSpPr>
            <a:grpSpLocks/>
          </p:cNvGrpSpPr>
          <p:nvPr/>
        </p:nvGrpSpPr>
        <p:grpSpPr bwMode="auto">
          <a:xfrm>
            <a:off x="755650" y="2205038"/>
            <a:ext cx="6985000" cy="361950"/>
            <a:chOff x="340" y="1525"/>
            <a:chExt cx="4400" cy="228"/>
          </a:xfrm>
        </p:grpSpPr>
        <p:sp>
          <p:nvSpPr>
            <p:cNvPr id="160820" name="Oval 52"/>
            <p:cNvSpPr>
              <a:spLocks noChangeArrowheads="1"/>
            </p:cNvSpPr>
            <p:nvPr/>
          </p:nvSpPr>
          <p:spPr bwMode="auto">
            <a:xfrm>
              <a:off x="340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21" name="Oval 53"/>
            <p:cNvSpPr>
              <a:spLocks noChangeArrowheads="1"/>
            </p:cNvSpPr>
            <p:nvPr/>
          </p:nvSpPr>
          <p:spPr bwMode="auto">
            <a:xfrm>
              <a:off x="340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22" name="Oval 54"/>
            <p:cNvSpPr>
              <a:spLocks noChangeArrowheads="1"/>
            </p:cNvSpPr>
            <p:nvPr/>
          </p:nvSpPr>
          <p:spPr bwMode="auto">
            <a:xfrm>
              <a:off x="340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23" name="Oval 55"/>
            <p:cNvSpPr>
              <a:spLocks noChangeArrowheads="1"/>
            </p:cNvSpPr>
            <p:nvPr/>
          </p:nvSpPr>
          <p:spPr bwMode="auto">
            <a:xfrm>
              <a:off x="884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24" name="Oval 56"/>
            <p:cNvSpPr>
              <a:spLocks noChangeArrowheads="1"/>
            </p:cNvSpPr>
            <p:nvPr/>
          </p:nvSpPr>
          <p:spPr bwMode="auto">
            <a:xfrm>
              <a:off x="748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25" name="Oval 57"/>
            <p:cNvSpPr>
              <a:spLocks noChangeArrowheads="1"/>
            </p:cNvSpPr>
            <p:nvPr/>
          </p:nvSpPr>
          <p:spPr bwMode="auto">
            <a:xfrm>
              <a:off x="748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26" name="Oval 58"/>
            <p:cNvSpPr>
              <a:spLocks noChangeArrowheads="1"/>
            </p:cNvSpPr>
            <p:nvPr/>
          </p:nvSpPr>
          <p:spPr bwMode="auto">
            <a:xfrm>
              <a:off x="1701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27" name="Oval 59"/>
            <p:cNvSpPr>
              <a:spLocks noChangeArrowheads="1"/>
            </p:cNvSpPr>
            <p:nvPr/>
          </p:nvSpPr>
          <p:spPr bwMode="auto">
            <a:xfrm>
              <a:off x="1701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28" name="Oval 60"/>
            <p:cNvSpPr>
              <a:spLocks noChangeArrowheads="1"/>
            </p:cNvSpPr>
            <p:nvPr/>
          </p:nvSpPr>
          <p:spPr bwMode="auto">
            <a:xfrm>
              <a:off x="1701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29" name="Oval 61"/>
            <p:cNvSpPr>
              <a:spLocks noChangeArrowheads="1"/>
            </p:cNvSpPr>
            <p:nvPr/>
          </p:nvSpPr>
          <p:spPr bwMode="auto">
            <a:xfrm>
              <a:off x="2381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30" name="Oval 62"/>
            <p:cNvSpPr>
              <a:spLocks noChangeArrowheads="1"/>
            </p:cNvSpPr>
            <p:nvPr/>
          </p:nvSpPr>
          <p:spPr bwMode="auto">
            <a:xfrm>
              <a:off x="2381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31" name="Oval 63"/>
            <p:cNvSpPr>
              <a:spLocks noChangeArrowheads="1"/>
            </p:cNvSpPr>
            <p:nvPr/>
          </p:nvSpPr>
          <p:spPr bwMode="auto">
            <a:xfrm>
              <a:off x="2381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32" name="Oval 64"/>
            <p:cNvSpPr>
              <a:spLocks noChangeArrowheads="1"/>
            </p:cNvSpPr>
            <p:nvPr/>
          </p:nvSpPr>
          <p:spPr bwMode="auto">
            <a:xfrm>
              <a:off x="3878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33" name="Oval 65"/>
            <p:cNvSpPr>
              <a:spLocks noChangeArrowheads="1"/>
            </p:cNvSpPr>
            <p:nvPr/>
          </p:nvSpPr>
          <p:spPr bwMode="auto">
            <a:xfrm>
              <a:off x="3878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34" name="Oval 66"/>
            <p:cNvSpPr>
              <a:spLocks noChangeArrowheads="1"/>
            </p:cNvSpPr>
            <p:nvPr/>
          </p:nvSpPr>
          <p:spPr bwMode="auto">
            <a:xfrm>
              <a:off x="3878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35" name="Oval 67"/>
            <p:cNvSpPr>
              <a:spLocks noChangeArrowheads="1"/>
            </p:cNvSpPr>
            <p:nvPr/>
          </p:nvSpPr>
          <p:spPr bwMode="auto">
            <a:xfrm>
              <a:off x="1565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36" name="Oval 68"/>
            <p:cNvSpPr>
              <a:spLocks noChangeArrowheads="1"/>
            </p:cNvSpPr>
            <p:nvPr/>
          </p:nvSpPr>
          <p:spPr bwMode="auto">
            <a:xfrm>
              <a:off x="1837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37" name="Oval 69"/>
            <p:cNvSpPr>
              <a:spLocks noChangeArrowheads="1"/>
            </p:cNvSpPr>
            <p:nvPr/>
          </p:nvSpPr>
          <p:spPr bwMode="auto">
            <a:xfrm>
              <a:off x="1973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38" name="Oval 70"/>
            <p:cNvSpPr>
              <a:spLocks noChangeArrowheads="1"/>
            </p:cNvSpPr>
            <p:nvPr/>
          </p:nvSpPr>
          <p:spPr bwMode="auto">
            <a:xfrm>
              <a:off x="2517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39" name="Oval 71"/>
            <p:cNvSpPr>
              <a:spLocks noChangeArrowheads="1"/>
            </p:cNvSpPr>
            <p:nvPr/>
          </p:nvSpPr>
          <p:spPr bwMode="auto">
            <a:xfrm>
              <a:off x="3062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40" name="Oval 72"/>
            <p:cNvSpPr>
              <a:spLocks noChangeArrowheads="1"/>
            </p:cNvSpPr>
            <p:nvPr/>
          </p:nvSpPr>
          <p:spPr bwMode="auto">
            <a:xfrm>
              <a:off x="4423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41" name="Oval 73"/>
            <p:cNvSpPr>
              <a:spLocks noChangeArrowheads="1"/>
            </p:cNvSpPr>
            <p:nvPr/>
          </p:nvSpPr>
          <p:spPr bwMode="auto">
            <a:xfrm>
              <a:off x="4695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42" name="Oval 74"/>
            <p:cNvSpPr>
              <a:spLocks noChangeArrowheads="1"/>
            </p:cNvSpPr>
            <p:nvPr/>
          </p:nvSpPr>
          <p:spPr bwMode="auto">
            <a:xfrm>
              <a:off x="3198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43" name="Oval 75"/>
            <p:cNvSpPr>
              <a:spLocks noChangeArrowheads="1"/>
            </p:cNvSpPr>
            <p:nvPr/>
          </p:nvSpPr>
          <p:spPr bwMode="auto">
            <a:xfrm>
              <a:off x="3198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44" name="Oval 76"/>
            <p:cNvSpPr>
              <a:spLocks noChangeArrowheads="1"/>
            </p:cNvSpPr>
            <p:nvPr/>
          </p:nvSpPr>
          <p:spPr bwMode="auto">
            <a:xfrm>
              <a:off x="3742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45" name="Oval 77"/>
            <p:cNvSpPr>
              <a:spLocks noChangeArrowheads="1"/>
            </p:cNvSpPr>
            <p:nvPr/>
          </p:nvSpPr>
          <p:spPr bwMode="auto">
            <a:xfrm>
              <a:off x="3742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46" name="Oval 78"/>
            <p:cNvSpPr>
              <a:spLocks noChangeArrowheads="1"/>
            </p:cNvSpPr>
            <p:nvPr/>
          </p:nvSpPr>
          <p:spPr bwMode="auto">
            <a:xfrm>
              <a:off x="4014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47" name="Oval 79"/>
            <p:cNvSpPr>
              <a:spLocks noChangeArrowheads="1"/>
            </p:cNvSpPr>
            <p:nvPr/>
          </p:nvSpPr>
          <p:spPr bwMode="auto">
            <a:xfrm>
              <a:off x="4014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60948" name="Group 180"/>
          <p:cNvGrpSpPr>
            <a:grpSpLocks/>
          </p:cNvGrpSpPr>
          <p:nvPr/>
        </p:nvGrpSpPr>
        <p:grpSpPr bwMode="auto">
          <a:xfrm>
            <a:off x="395288" y="3500438"/>
            <a:ext cx="9361487" cy="935037"/>
            <a:chOff x="249" y="2205"/>
            <a:chExt cx="5897" cy="589"/>
          </a:xfrm>
        </p:grpSpPr>
        <p:sp>
          <p:nvSpPr>
            <p:cNvPr id="160850" name="Line 82"/>
            <p:cNvSpPr>
              <a:spLocks noChangeShapeType="1"/>
            </p:cNvSpPr>
            <p:nvPr/>
          </p:nvSpPr>
          <p:spPr bwMode="auto">
            <a:xfrm>
              <a:off x="249" y="2522"/>
              <a:ext cx="52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51" name="Text Box 83"/>
            <p:cNvSpPr txBox="1">
              <a:spLocks noChangeArrowheads="1"/>
            </p:cNvSpPr>
            <p:nvPr/>
          </p:nvSpPr>
          <p:spPr bwMode="auto">
            <a:xfrm>
              <a:off x="2335" y="2552"/>
              <a:ext cx="381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/>
                <a:t> time stamping after trigger latency        </a:t>
              </a:r>
            </a:p>
          </p:txBody>
        </p:sp>
        <p:sp>
          <p:nvSpPr>
            <p:cNvPr id="160852" name="Line 84"/>
            <p:cNvSpPr>
              <a:spLocks noChangeShapeType="1"/>
            </p:cNvSpPr>
            <p:nvPr/>
          </p:nvSpPr>
          <p:spPr bwMode="auto">
            <a:xfrm>
              <a:off x="295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53" name="Line 85"/>
            <p:cNvSpPr>
              <a:spLocks noChangeShapeType="1"/>
            </p:cNvSpPr>
            <p:nvPr/>
          </p:nvSpPr>
          <p:spPr bwMode="auto">
            <a:xfrm>
              <a:off x="431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54" name="Line 86"/>
            <p:cNvSpPr>
              <a:spLocks noChangeShapeType="1"/>
            </p:cNvSpPr>
            <p:nvPr/>
          </p:nvSpPr>
          <p:spPr bwMode="auto">
            <a:xfrm>
              <a:off x="567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55" name="Line 87"/>
            <p:cNvSpPr>
              <a:spLocks noChangeShapeType="1"/>
            </p:cNvSpPr>
            <p:nvPr/>
          </p:nvSpPr>
          <p:spPr bwMode="auto">
            <a:xfrm>
              <a:off x="703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56" name="Line 88"/>
            <p:cNvSpPr>
              <a:spLocks noChangeShapeType="1"/>
            </p:cNvSpPr>
            <p:nvPr/>
          </p:nvSpPr>
          <p:spPr bwMode="auto">
            <a:xfrm>
              <a:off x="839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57" name="Line 89"/>
            <p:cNvSpPr>
              <a:spLocks noChangeShapeType="1"/>
            </p:cNvSpPr>
            <p:nvPr/>
          </p:nvSpPr>
          <p:spPr bwMode="auto">
            <a:xfrm>
              <a:off x="975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58" name="Line 90"/>
            <p:cNvSpPr>
              <a:spLocks noChangeShapeType="1"/>
            </p:cNvSpPr>
            <p:nvPr/>
          </p:nvSpPr>
          <p:spPr bwMode="auto">
            <a:xfrm>
              <a:off x="1111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59" name="Line 91"/>
            <p:cNvSpPr>
              <a:spLocks noChangeShapeType="1"/>
            </p:cNvSpPr>
            <p:nvPr/>
          </p:nvSpPr>
          <p:spPr bwMode="auto">
            <a:xfrm>
              <a:off x="1247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60" name="Line 92"/>
            <p:cNvSpPr>
              <a:spLocks noChangeShapeType="1"/>
            </p:cNvSpPr>
            <p:nvPr/>
          </p:nvSpPr>
          <p:spPr bwMode="auto">
            <a:xfrm>
              <a:off x="1383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61" name="Line 93"/>
            <p:cNvSpPr>
              <a:spLocks noChangeShapeType="1"/>
            </p:cNvSpPr>
            <p:nvPr/>
          </p:nvSpPr>
          <p:spPr bwMode="auto">
            <a:xfrm>
              <a:off x="1519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62" name="Line 94"/>
            <p:cNvSpPr>
              <a:spLocks noChangeShapeType="1"/>
            </p:cNvSpPr>
            <p:nvPr/>
          </p:nvSpPr>
          <p:spPr bwMode="auto">
            <a:xfrm>
              <a:off x="1656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63" name="Line 95"/>
            <p:cNvSpPr>
              <a:spLocks noChangeShapeType="1"/>
            </p:cNvSpPr>
            <p:nvPr/>
          </p:nvSpPr>
          <p:spPr bwMode="auto">
            <a:xfrm>
              <a:off x="1792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64" name="Line 96"/>
            <p:cNvSpPr>
              <a:spLocks noChangeShapeType="1"/>
            </p:cNvSpPr>
            <p:nvPr/>
          </p:nvSpPr>
          <p:spPr bwMode="auto">
            <a:xfrm>
              <a:off x="1928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65" name="Line 97"/>
            <p:cNvSpPr>
              <a:spLocks noChangeShapeType="1"/>
            </p:cNvSpPr>
            <p:nvPr/>
          </p:nvSpPr>
          <p:spPr bwMode="auto">
            <a:xfrm>
              <a:off x="2064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66" name="Line 98"/>
            <p:cNvSpPr>
              <a:spLocks noChangeShapeType="1"/>
            </p:cNvSpPr>
            <p:nvPr/>
          </p:nvSpPr>
          <p:spPr bwMode="auto">
            <a:xfrm>
              <a:off x="2200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67" name="Line 99"/>
            <p:cNvSpPr>
              <a:spLocks noChangeShapeType="1"/>
            </p:cNvSpPr>
            <p:nvPr/>
          </p:nvSpPr>
          <p:spPr bwMode="auto">
            <a:xfrm>
              <a:off x="2336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68" name="Line 100"/>
            <p:cNvSpPr>
              <a:spLocks noChangeShapeType="1"/>
            </p:cNvSpPr>
            <p:nvPr/>
          </p:nvSpPr>
          <p:spPr bwMode="auto">
            <a:xfrm>
              <a:off x="2472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69" name="Line 101"/>
            <p:cNvSpPr>
              <a:spLocks noChangeShapeType="1"/>
            </p:cNvSpPr>
            <p:nvPr/>
          </p:nvSpPr>
          <p:spPr bwMode="auto">
            <a:xfrm>
              <a:off x="2608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70" name="Line 102"/>
            <p:cNvSpPr>
              <a:spLocks noChangeShapeType="1"/>
            </p:cNvSpPr>
            <p:nvPr/>
          </p:nvSpPr>
          <p:spPr bwMode="auto">
            <a:xfrm>
              <a:off x="2744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71" name="Line 103"/>
            <p:cNvSpPr>
              <a:spLocks noChangeShapeType="1"/>
            </p:cNvSpPr>
            <p:nvPr/>
          </p:nvSpPr>
          <p:spPr bwMode="auto">
            <a:xfrm>
              <a:off x="2880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72" name="Line 104"/>
            <p:cNvSpPr>
              <a:spLocks noChangeShapeType="1"/>
            </p:cNvSpPr>
            <p:nvPr/>
          </p:nvSpPr>
          <p:spPr bwMode="auto">
            <a:xfrm>
              <a:off x="3017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73" name="Line 105"/>
            <p:cNvSpPr>
              <a:spLocks noChangeShapeType="1"/>
            </p:cNvSpPr>
            <p:nvPr/>
          </p:nvSpPr>
          <p:spPr bwMode="auto">
            <a:xfrm>
              <a:off x="3153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74" name="Line 106"/>
            <p:cNvSpPr>
              <a:spLocks noChangeShapeType="1"/>
            </p:cNvSpPr>
            <p:nvPr/>
          </p:nvSpPr>
          <p:spPr bwMode="auto">
            <a:xfrm>
              <a:off x="3289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75" name="Line 107"/>
            <p:cNvSpPr>
              <a:spLocks noChangeShapeType="1"/>
            </p:cNvSpPr>
            <p:nvPr/>
          </p:nvSpPr>
          <p:spPr bwMode="auto">
            <a:xfrm>
              <a:off x="3425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76" name="Line 108"/>
            <p:cNvSpPr>
              <a:spLocks noChangeShapeType="1"/>
            </p:cNvSpPr>
            <p:nvPr/>
          </p:nvSpPr>
          <p:spPr bwMode="auto">
            <a:xfrm>
              <a:off x="3561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77" name="Line 109"/>
            <p:cNvSpPr>
              <a:spLocks noChangeShapeType="1"/>
            </p:cNvSpPr>
            <p:nvPr/>
          </p:nvSpPr>
          <p:spPr bwMode="auto">
            <a:xfrm>
              <a:off x="3697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78" name="Line 110"/>
            <p:cNvSpPr>
              <a:spLocks noChangeShapeType="1"/>
            </p:cNvSpPr>
            <p:nvPr/>
          </p:nvSpPr>
          <p:spPr bwMode="auto">
            <a:xfrm>
              <a:off x="3833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79" name="Line 111"/>
            <p:cNvSpPr>
              <a:spLocks noChangeShapeType="1"/>
            </p:cNvSpPr>
            <p:nvPr/>
          </p:nvSpPr>
          <p:spPr bwMode="auto">
            <a:xfrm>
              <a:off x="3969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80" name="Line 112"/>
            <p:cNvSpPr>
              <a:spLocks noChangeShapeType="1"/>
            </p:cNvSpPr>
            <p:nvPr/>
          </p:nvSpPr>
          <p:spPr bwMode="auto">
            <a:xfrm>
              <a:off x="4105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81" name="Line 113"/>
            <p:cNvSpPr>
              <a:spLocks noChangeShapeType="1"/>
            </p:cNvSpPr>
            <p:nvPr/>
          </p:nvSpPr>
          <p:spPr bwMode="auto">
            <a:xfrm>
              <a:off x="4241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82" name="Line 114"/>
            <p:cNvSpPr>
              <a:spLocks noChangeShapeType="1"/>
            </p:cNvSpPr>
            <p:nvPr/>
          </p:nvSpPr>
          <p:spPr bwMode="auto">
            <a:xfrm>
              <a:off x="4378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83" name="Line 115"/>
            <p:cNvSpPr>
              <a:spLocks noChangeShapeType="1"/>
            </p:cNvSpPr>
            <p:nvPr/>
          </p:nvSpPr>
          <p:spPr bwMode="auto">
            <a:xfrm>
              <a:off x="4514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84" name="Line 116"/>
            <p:cNvSpPr>
              <a:spLocks noChangeShapeType="1"/>
            </p:cNvSpPr>
            <p:nvPr/>
          </p:nvSpPr>
          <p:spPr bwMode="auto">
            <a:xfrm>
              <a:off x="4650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85" name="Line 117"/>
            <p:cNvSpPr>
              <a:spLocks noChangeShapeType="1"/>
            </p:cNvSpPr>
            <p:nvPr/>
          </p:nvSpPr>
          <p:spPr bwMode="auto">
            <a:xfrm>
              <a:off x="4786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86" name="Line 118"/>
            <p:cNvSpPr>
              <a:spLocks noChangeShapeType="1"/>
            </p:cNvSpPr>
            <p:nvPr/>
          </p:nvSpPr>
          <p:spPr bwMode="auto">
            <a:xfrm>
              <a:off x="4922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87" name="Line 119"/>
            <p:cNvSpPr>
              <a:spLocks noChangeShapeType="1"/>
            </p:cNvSpPr>
            <p:nvPr/>
          </p:nvSpPr>
          <p:spPr bwMode="auto">
            <a:xfrm>
              <a:off x="5058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88" name="Line 120"/>
            <p:cNvSpPr>
              <a:spLocks noChangeShapeType="1"/>
            </p:cNvSpPr>
            <p:nvPr/>
          </p:nvSpPr>
          <p:spPr bwMode="auto">
            <a:xfrm>
              <a:off x="5194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0889" name="Line 121"/>
            <p:cNvSpPr>
              <a:spLocks noChangeShapeType="1"/>
            </p:cNvSpPr>
            <p:nvPr/>
          </p:nvSpPr>
          <p:spPr bwMode="auto">
            <a:xfrm>
              <a:off x="5330" y="220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0986" name="Group 218"/>
          <p:cNvGrpSpPr>
            <a:grpSpLocks/>
          </p:cNvGrpSpPr>
          <p:nvPr/>
        </p:nvGrpSpPr>
        <p:grpSpPr bwMode="auto">
          <a:xfrm>
            <a:off x="539750" y="1265238"/>
            <a:ext cx="6985000" cy="361950"/>
            <a:chOff x="340" y="979"/>
            <a:chExt cx="4400" cy="228"/>
          </a:xfrm>
        </p:grpSpPr>
        <p:sp>
          <p:nvSpPr>
            <p:cNvPr id="160891" name="Oval 123"/>
            <p:cNvSpPr>
              <a:spLocks noChangeArrowheads="1"/>
            </p:cNvSpPr>
            <p:nvPr/>
          </p:nvSpPr>
          <p:spPr bwMode="auto">
            <a:xfrm>
              <a:off x="340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92" name="Oval 124"/>
            <p:cNvSpPr>
              <a:spLocks noChangeArrowheads="1"/>
            </p:cNvSpPr>
            <p:nvPr/>
          </p:nvSpPr>
          <p:spPr bwMode="auto">
            <a:xfrm>
              <a:off x="340" y="107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93" name="Oval 125"/>
            <p:cNvSpPr>
              <a:spLocks noChangeArrowheads="1"/>
            </p:cNvSpPr>
            <p:nvPr/>
          </p:nvSpPr>
          <p:spPr bwMode="auto">
            <a:xfrm>
              <a:off x="340" y="979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94" name="Oval 126"/>
            <p:cNvSpPr>
              <a:spLocks noChangeArrowheads="1"/>
            </p:cNvSpPr>
            <p:nvPr/>
          </p:nvSpPr>
          <p:spPr bwMode="auto">
            <a:xfrm>
              <a:off x="884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95" name="Oval 127"/>
            <p:cNvSpPr>
              <a:spLocks noChangeArrowheads="1"/>
            </p:cNvSpPr>
            <p:nvPr/>
          </p:nvSpPr>
          <p:spPr bwMode="auto">
            <a:xfrm>
              <a:off x="748" y="1161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96" name="Oval 128"/>
            <p:cNvSpPr>
              <a:spLocks noChangeArrowheads="1"/>
            </p:cNvSpPr>
            <p:nvPr/>
          </p:nvSpPr>
          <p:spPr bwMode="auto">
            <a:xfrm>
              <a:off x="748" y="107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97" name="Oval 129"/>
            <p:cNvSpPr>
              <a:spLocks noChangeArrowheads="1"/>
            </p:cNvSpPr>
            <p:nvPr/>
          </p:nvSpPr>
          <p:spPr bwMode="auto">
            <a:xfrm>
              <a:off x="1701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98" name="Oval 130"/>
            <p:cNvSpPr>
              <a:spLocks noChangeArrowheads="1"/>
            </p:cNvSpPr>
            <p:nvPr/>
          </p:nvSpPr>
          <p:spPr bwMode="auto">
            <a:xfrm>
              <a:off x="1701" y="107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899" name="Oval 131"/>
            <p:cNvSpPr>
              <a:spLocks noChangeArrowheads="1"/>
            </p:cNvSpPr>
            <p:nvPr/>
          </p:nvSpPr>
          <p:spPr bwMode="auto">
            <a:xfrm>
              <a:off x="1701" y="979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00" name="Oval 132"/>
            <p:cNvSpPr>
              <a:spLocks noChangeArrowheads="1"/>
            </p:cNvSpPr>
            <p:nvPr/>
          </p:nvSpPr>
          <p:spPr bwMode="auto">
            <a:xfrm>
              <a:off x="2381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01" name="Oval 133"/>
            <p:cNvSpPr>
              <a:spLocks noChangeArrowheads="1"/>
            </p:cNvSpPr>
            <p:nvPr/>
          </p:nvSpPr>
          <p:spPr bwMode="auto">
            <a:xfrm>
              <a:off x="2381" y="107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02" name="Oval 134"/>
            <p:cNvSpPr>
              <a:spLocks noChangeArrowheads="1"/>
            </p:cNvSpPr>
            <p:nvPr/>
          </p:nvSpPr>
          <p:spPr bwMode="auto">
            <a:xfrm>
              <a:off x="2381" y="979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03" name="Oval 135"/>
            <p:cNvSpPr>
              <a:spLocks noChangeArrowheads="1"/>
            </p:cNvSpPr>
            <p:nvPr/>
          </p:nvSpPr>
          <p:spPr bwMode="auto">
            <a:xfrm>
              <a:off x="3878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04" name="Oval 136"/>
            <p:cNvSpPr>
              <a:spLocks noChangeArrowheads="1"/>
            </p:cNvSpPr>
            <p:nvPr/>
          </p:nvSpPr>
          <p:spPr bwMode="auto">
            <a:xfrm>
              <a:off x="3878" y="107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05" name="Oval 137"/>
            <p:cNvSpPr>
              <a:spLocks noChangeArrowheads="1"/>
            </p:cNvSpPr>
            <p:nvPr/>
          </p:nvSpPr>
          <p:spPr bwMode="auto">
            <a:xfrm>
              <a:off x="3878" y="979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06" name="Oval 138"/>
            <p:cNvSpPr>
              <a:spLocks noChangeArrowheads="1"/>
            </p:cNvSpPr>
            <p:nvPr/>
          </p:nvSpPr>
          <p:spPr bwMode="auto">
            <a:xfrm>
              <a:off x="1565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07" name="Oval 139"/>
            <p:cNvSpPr>
              <a:spLocks noChangeArrowheads="1"/>
            </p:cNvSpPr>
            <p:nvPr/>
          </p:nvSpPr>
          <p:spPr bwMode="auto">
            <a:xfrm>
              <a:off x="1837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08" name="Oval 140"/>
            <p:cNvSpPr>
              <a:spLocks noChangeArrowheads="1"/>
            </p:cNvSpPr>
            <p:nvPr/>
          </p:nvSpPr>
          <p:spPr bwMode="auto">
            <a:xfrm>
              <a:off x="1973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09" name="Oval 141"/>
            <p:cNvSpPr>
              <a:spLocks noChangeArrowheads="1"/>
            </p:cNvSpPr>
            <p:nvPr/>
          </p:nvSpPr>
          <p:spPr bwMode="auto">
            <a:xfrm>
              <a:off x="2517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10" name="Oval 142"/>
            <p:cNvSpPr>
              <a:spLocks noChangeArrowheads="1"/>
            </p:cNvSpPr>
            <p:nvPr/>
          </p:nvSpPr>
          <p:spPr bwMode="auto">
            <a:xfrm>
              <a:off x="3062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11" name="Oval 143"/>
            <p:cNvSpPr>
              <a:spLocks noChangeArrowheads="1"/>
            </p:cNvSpPr>
            <p:nvPr/>
          </p:nvSpPr>
          <p:spPr bwMode="auto">
            <a:xfrm>
              <a:off x="4423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12" name="Oval 144"/>
            <p:cNvSpPr>
              <a:spLocks noChangeArrowheads="1"/>
            </p:cNvSpPr>
            <p:nvPr/>
          </p:nvSpPr>
          <p:spPr bwMode="auto">
            <a:xfrm>
              <a:off x="4695" y="116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13" name="Oval 145"/>
            <p:cNvSpPr>
              <a:spLocks noChangeArrowheads="1"/>
            </p:cNvSpPr>
            <p:nvPr/>
          </p:nvSpPr>
          <p:spPr bwMode="auto">
            <a:xfrm>
              <a:off x="3198" y="1161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14" name="Oval 146"/>
            <p:cNvSpPr>
              <a:spLocks noChangeArrowheads="1"/>
            </p:cNvSpPr>
            <p:nvPr/>
          </p:nvSpPr>
          <p:spPr bwMode="auto">
            <a:xfrm>
              <a:off x="3198" y="107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15" name="Oval 147"/>
            <p:cNvSpPr>
              <a:spLocks noChangeArrowheads="1"/>
            </p:cNvSpPr>
            <p:nvPr/>
          </p:nvSpPr>
          <p:spPr bwMode="auto">
            <a:xfrm>
              <a:off x="3742" y="1161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16" name="Oval 148"/>
            <p:cNvSpPr>
              <a:spLocks noChangeArrowheads="1"/>
            </p:cNvSpPr>
            <p:nvPr/>
          </p:nvSpPr>
          <p:spPr bwMode="auto">
            <a:xfrm>
              <a:off x="3742" y="107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17" name="Oval 149"/>
            <p:cNvSpPr>
              <a:spLocks noChangeArrowheads="1"/>
            </p:cNvSpPr>
            <p:nvPr/>
          </p:nvSpPr>
          <p:spPr bwMode="auto">
            <a:xfrm>
              <a:off x="4014" y="1161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18" name="Oval 150"/>
            <p:cNvSpPr>
              <a:spLocks noChangeArrowheads="1"/>
            </p:cNvSpPr>
            <p:nvPr/>
          </p:nvSpPr>
          <p:spPr bwMode="auto">
            <a:xfrm>
              <a:off x="4014" y="1070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60919" name="Group 151"/>
          <p:cNvGrpSpPr>
            <a:grpSpLocks/>
          </p:cNvGrpSpPr>
          <p:nvPr/>
        </p:nvGrpSpPr>
        <p:grpSpPr bwMode="auto">
          <a:xfrm>
            <a:off x="2051050" y="3571875"/>
            <a:ext cx="6985000" cy="361950"/>
            <a:chOff x="340" y="1525"/>
            <a:chExt cx="4400" cy="228"/>
          </a:xfrm>
        </p:grpSpPr>
        <p:sp>
          <p:nvSpPr>
            <p:cNvPr id="160920" name="Oval 152"/>
            <p:cNvSpPr>
              <a:spLocks noChangeArrowheads="1"/>
            </p:cNvSpPr>
            <p:nvPr/>
          </p:nvSpPr>
          <p:spPr bwMode="auto">
            <a:xfrm>
              <a:off x="340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21" name="Oval 153"/>
            <p:cNvSpPr>
              <a:spLocks noChangeArrowheads="1"/>
            </p:cNvSpPr>
            <p:nvPr/>
          </p:nvSpPr>
          <p:spPr bwMode="auto">
            <a:xfrm>
              <a:off x="340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22" name="Oval 154"/>
            <p:cNvSpPr>
              <a:spLocks noChangeArrowheads="1"/>
            </p:cNvSpPr>
            <p:nvPr/>
          </p:nvSpPr>
          <p:spPr bwMode="auto">
            <a:xfrm>
              <a:off x="340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23" name="Oval 155"/>
            <p:cNvSpPr>
              <a:spLocks noChangeArrowheads="1"/>
            </p:cNvSpPr>
            <p:nvPr/>
          </p:nvSpPr>
          <p:spPr bwMode="auto">
            <a:xfrm>
              <a:off x="884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24" name="Oval 156"/>
            <p:cNvSpPr>
              <a:spLocks noChangeArrowheads="1"/>
            </p:cNvSpPr>
            <p:nvPr/>
          </p:nvSpPr>
          <p:spPr bwMode="auto">
            <a:xfrm>
              <a:off x="748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25" name="Oval 157"/>
            <p:cNvSpPr>
              <a:spLocks noChangeArrowheads="1"/>
            </p:cNvSpPr>
            <p:nvPr/>
          </p:nvSpPr>
          <p:spPr bwMode="auto">
            <a:xfrm>
              <a:off x="748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26" name="Oval 158"/>
            <p:cNvSpPr>
              <a:spLocks noChangeArrowheads="1"/>
            </p:cNvSpPr>
            <p:nvPr/>
          </p:nvSpPr>
          <p:spPr bwMode="auto">
            <a:xfrm>
              <a:off x="1701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27" name="Oval 159"/>
            <p:cNvSpPr>
              <a:spLocks noChangeArrowheads="1"/>
            </p:cNvSpPr>
            <p:nvPr/>
          </p:nvSpPr>
          <p:spPr bwMode="auto">
            <a:xfrm>
              <a:off x="1701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28" name="Oval 160"/>
            <p:cNvSpPr>
              <a:spLocks noChangeArrowheads="1"/>
            </p:cNvSpPr>
            <p:nvPr/>
          </p:nvSpPr>
          <p:spPr bwMode="auto">
            <a:xfrm>
              <a:off x="1701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29" name="Oval 161"/>
            <p:cNvSpPr>
              <a:spLocks noChangeArrowheads="1"/>
            </p:cNvSpPr>
            <p:nvPr/>
          </p:nvSpPr>
          <p:spPr bwMode="auto">
            <a:xfrm>
              <a:off x="2381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30" name="Oval 162"/>
            <p:cNvSpPr>
              <a:spLocks noChangeArrowheads="1"/>
            </p:cNvSpPr>
            <p:nvPr/>
          </p:nvSpPr>
          <p:spPr bwMode="auto">
            <a:xfrm>
              <a:off x="2381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31" name="Oval 163"/>
            <p:cNvSpPr>
              <a:spLocks noChangeArrowheads="1"/>
            </p:cNvSpPr>
            <p:nvPr/>
          </p:nvSpPr>
          <p:spPr bwMode="auto">
            <a:xfrm>
              <a:off x="2381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32" name="Oval 164"/>
            <p:cNvSpPr>
              <a:spLocks noChangeArrowheads="1"/>
            </p:cNvSpPr>
            <p:nvPr/>
          </p:nvSpPr>
          <p:spPr bwMode="auto">
            <a:xfrm>
              <a:off x="3878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33" name="Oval 165"/>
            <p:cNvSpPr>
              <a:spLocks noChangeArrowheads="1"/>
            </p:cNvSpPr>
            <p:nvPr/>
          </p:nvSpPr>
          <p:spPr bwMode="auto">
            <a:xfrm>
              <a:off x="3878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34" name="Oval 166"/>
            <p:cNvSpPr>
              <a:spLocks noChangeArrowheads="1"/>
            </p:cNvSpPr>
            <p:nvPr/>
          </p:nvSpPr>
          <p:spPr bwMode="auto">
            <a:xfrm>
              <a:off x="3878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35" name="Oval 167"/>
            <p:cNvSpPr>
              <a:spLocks noChangeArrowheads="1"/>
            </p:cNvSpPr>
            <p:nvPr/>
          </p:nvSpPr>
          <p:spPr bwMode="auto">
            <a:xfrm>
              <a:off x="1565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36" name="Oval 168"/>
            <p:cNvSpPr>
              <a:spLocks noChangeArrowheads="1"/>
            </p:cNvSpPr>
            <p:nvPr/>
          </p:nvSpPr>
          <p:spPr bwMode="auto">
            <a:xfrm>
              <a:off x="1837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37" name="Oval 169"/>
            <p:cNvSpPr>
              <a:spLocks noChangeArrowheads="1"/>
            </p:cNvSpPr>
            <p:nvPr/>
          </p:nvSpPr>
          <p:spPr bwMode="auto">
            <a:xfrm>
              <a:off x="1973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38" name="Oval 170"/>
            <p:cNvSpPr>
              <a:spLocks noChangeArrowheads="1"/>
            </p:cNvSpPr>
            <p:nvPr/>
          </p:nvSpPr>
          <p:spPr bwMode="auto">
            <a:xfrm>
              <a:off x="2517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39" name="Oval 171"/>
            <p:cNvSpPr>
              <a:spLocks noChangeArrowheads="1"/>
            </p:cNvSpPr>
            <p:nvPr/>
          </p:nvSpPr>
          <p:spPr bwMode="auto">
            <a:xfrm>
              <a:off x="3062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40" name="Oval 172"/>
            <p:cNvSpPr>
              <a:spLocks noChangeArrowheads="1"/>
            </p:cNvSpPr>
            <p:nvPr/>
          </p:nvSpPr>
          <p:spPr bwMode="auto">
            <a:xfrm>
              <a:off x="4423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41" name="Oval 173"/>
            <p:cNvSpPr>
              <a:spLocks noChangeArrowheads="1"/>
            </p:cNvSpPr>
            <p:nvPr/>
          </p:nvSpPr>
          <p:spPr bwMode="auto">
            <a:xfrm>
              <a:off x="4695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42" name="Oval 174"/>
            <p:cNvSpPr>
              <a:spLocks noChangeArrowheads="1"/>
            </p:cNvSpPr>
            <p:nvPr/>
          </p:nvSpPr>
          <p:spPr bwMode="auto">
            <a:xfrm>
              <a:off x="3198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43" name="Oval 175"/>
            <p:cNvSpPr>
              <a:spLocks noChangeArrowheads="1"/>
            </p:cNvSpPr>
            <p:nvPr/>
          </p:nvSpPr>
          <p:spPr bwMode="auto">
            <a:xfrm>
              <a:off x="3198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44" name="Oval 176"/>
            <p:cNvSpPr>
              <a:spLocks noChangeArrowheads="1"/>
            </p:cNvSpPr>
            <p:nvPr/>
          </p:nvSpPr>
          <p:spPr bwMode="auto">
            <a:xfrm>
              <a:off x="3742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45" name="Oval 177"/>
            <p:cNvSpPr>
              <a:spLocks noChangeArrowheads="1"/>
            </p:cNvSpPr>
            <p:nvPr/>
          </p:nvSpPr>
          <p:spPr bwMode="auto">
            <a:xfrm>
              <a:off x="3742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46" name="Oval 178"/>
            <p:cNvSpPr>
              <a:spLocks noChangeArrowheads="1"/>
            </p:cNvSpPr>
            <p:nvPr/>
          </p:nvSpPr>
          <p:spPr bwMode="auto">
            <a:xfrm>
              <a:off x="4014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47" name="Oval 179"/>
            <p:cNvSpPr>
              <a:spLocks noChangeArrowheads="1"/>
            </p:cNvSpPr>
            <p:nvPr/>
          </p:nvSpPr>
          <p:spPr bwMode="auto">
            <a:xfrm>
              <a:off x="4014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0949" name="Line 181"/>
          <p:cNvSpPr>
            <a:spLocks noChangeShapeType="1"/>
          </p:cNvSpPr>
          <p:nvPr/>
        </p:nvSpPr>
        <p:spPr bwMode="auto">
          <a:xfrm>
            <a:off x="1258888" y="1700213"/>
            <a:ext cx="144462" cy="287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0950" name="Line 182"/>
          <p:cNvSpPr>
            <a:spLocks noChangeShapeType="1"/>
          </p:cNvSpPr>
          <p:nvPr/>
        </p:nvSpPr>
        <p:spPr bwMode="auto">
          <a:xfrm>
            <a:off x="1474788" y="2854325"/>
            <a:ext cx="1296987" cy="6461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0951" name="Line 183"/>
          <p:cNvSpPr>
            <a:spLocks noChangeShapeType="1"/>
          </p:cNvSpPr>
          <p:nvPr/>
        </p:nvSpPr>
        <p:spPr bwMode="auto">
          <a:xfrm>
            <a:off x="1116013" y="1052513"/>
            <a:ext cx="2873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0952" name="Line 184"/>
          <p:cNvSpPr>
            <a:spLocks noChangeShapeType="1"/>
          </p:cNvSpPr>
          <p:nvPr/>
        </p:nvSpPr>
        <p:spPr bwMode="auto">
          <a:xfrm>
            <a:off x="2555875" y="4652963"/>
            <a:ext cx="3587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0953" name="Rectangle 185"/>
          <p:cNvSpPr>
            <a:spLocks noChangeArrowheads="1"/>
          </p:cNvSpPr>
          <p:nvPr/>
        </p:nvSpPr>
        <p:spPr bwMode="auto">
          <a:xfrm>
            <a:off x="107950" y="4294188"/>
            <a:ext cx="21590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it-IT" sz="2000"/>
              <a:t>FTCS trigger</a:t>
            </a:r>
          </a:p>
        </p:txBody>
      </p:sp>
      <p:sp>
        <p:nvSpPr>
          <p:cNvPr id="160954" name="Rectangle 186"/>
          <p:cNvSpPr>
            <a:spLocks noChangeArrowheads="1"/>
          </p:cNvSpPr>
          <p:nvPr/>
        </p:nvSpPr>
        <p:spPr bwMode="auto">
          <a:xfrm>
            <a:off x="0" y="4724400"/>
            <a:ext cx="2159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it-IT" sz="2000"/>
              <a:t>Trigger to chip</a:t>
            </a:r>
          </a:p>
        </p:txBody>
      </p:sp>
      <p:sp>
        <p:nvSpPr>
          <p:cNvPr id="160955" name="Line 187"/>
          <p:cNvSpPr>
            <a:spLocks noChangeShapeType="1"/>
          </p:cNvSpPr>
          <p:nvPr/>
        </p:nvSpPr>
        <p:spPr bwMode="auto">
          <a:xfrm>
            <a:off x="2195513" y="4941888"/>
            <a:ext cx="12969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160956" name="Group 188"/>
          <p:cNvGrpSpPr>
            <a:grpSpLocks/>
          </p:cNvGrpSpPr>
          <p:nvPr/>
        </p:nvGrpSpPr>
        <p:grpSpPr bwMode="auto">
          <a:xfrm>
            <a:off x="2051050" y="3573463"/>
            <a:ext cx="6985000" cy="361950"/>
            <a:chOff x="340" y="1525"/>
            <a:chExt cx="4400" cy="228"/>
          </a:xfrm>
        </p:grpSpPr>
        <p:sp>
          <p:nvSpPr>
            <p:cNvPr id="160957" name="Oval 189"/>
            <p:cNvSpPr>
              <a:spLocks noChangeArrowheads="1"/>
            </p:cNvSpPr>
            <p:nvPr/>
          </p:nvSpPr>
          <p:spPr bwMode="auto">
            <a:xfrm>
              <a:off x="340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58" name="Oval 190"/>
            <p:cNvSpPr>
              <a:spLocks noChangeArrowheads="1"/>
            </p:cNvSpPr>
            <p:nvPr/>
          </p:nvSpPr>
          <p:spPr bwMode="auto">
            <a:xfrm>
              <a:off x="340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59" name="Oval 191"/>
            <p:cNvSpPr>
              <a:spLocks noChangeArrowheads="1"/>
            </p:cNvSpPr>
            <p:nvPr/>
          </p:nvSpPr>
          <p:spPr bwMode="auto">
            <a:xfrm>
              <a:off x="340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60" name="Oval 192"/>
            <p:cNvSpPr>
              <a:spLocks noChangeArrowheads="1"/>
            </p:cNvSpPr>
            <p:nvPr/>
          </p:nvSpPr>
          <p:spPr bwMode="auto">
            <a:xfrm>
              <a:off x="884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61" name="Oval 193"/>
            <p:cNvSpPr>
              <a:spLocks noChangeArrowheads="1"/>
            </p:cNvSpPr>
            <p:nvPr/>
          </p:nvSpPr>
          <p:spPr bwMode="auto">
            <a:xfrm>
              <a:off x="748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62" name="Oval 194"/>
            <p:cNvSpPr>
              <a:spLocks noChangeArrowheads="1"/>
            </p:cNvSpPr>
            <p:nvPr/>
          </p:nvSpPr>
          <p:spPr bwMode="auto">
            <a:xfrm>
              <a:off x="748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63" name="Oval 195"/>
            <p:cNvSpPr>
              <a:spLocks noChangeArrowheads="1"/>
            </p:cNvSpPr>
            <p:nvPr/>
          </p:nvSpPr>
          <p:spPr bwMode="auto">
            <a:xfrm>
              <a:off x="1701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64" name="Oval 196"/>
            <p:cNvSpPr>
              <a:spLocks noChangeArrowheads="1"/>
            </p:cNvSpPr>
            <p:nvPr/>
          </p:nvSpPr>
          <p:spPr bwMode="auto">
            <a:xfrm>
              <a:off x="1701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65" name="Oval 197"/>
            <p:cNvSpPr>
              <a:spLocks noChangeArrowheads="1"/>
            </p:cNvSpPr>
            <p:nvPr/>
          </p:nvSpPr>
          <p:spPr bwMode="auto">
            <a:xfrm>
              <a:off x="1701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66" name="Oval 198"/>
            <p:cNvSpPr>
              <a:spLocks noChangeArrowheads="1"/>
            </p:cNvSpPr>
            <p:nvPr/>
          </p:nvSpPr>
          <p:spPr bwMode="auto">
            <a:xfrm>
              <a:off x="2381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67" name="Oval 199"/>
            <p:cNvSpPr>
              <a:spLocks noChangeArrowheads="1"/>
            </p:cNvSpPr>
            <p:nvPr/>
          </p:nvSpPr>
          <p:spPr bwMode="auto">
            <a:xfrm>
              <a:off x="2381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68" name="Oval 200"/>
            <p:cNvSpPr>
              <a:spLocks noChangeArrowheads="1"/>
            </p:cNvSpPr>
            <p:nvPr/>
          </p:nvSpPr>
          <p:spPr bwMode="auto">
            <a:xfrm>
              <a:off x="2381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69" name="Oval 201"/>
            <p:cNvSpPr>
              <a:spLocks noChangeArrowheads="1"/>
            </p:cNvSpPr>
            <p:nvPr/>
          </p:nvSpPr>
          <p:spPr bwMode="auto">
            <a:xfrm>
              <a:off x="3878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70" name="Oval 202"/>
            <p:cNvSpPr>
              <a:spLocks noChangeArrowheads="1"/>
            </p:cNvSpPr>
            <p:nvPr/>
          </p:nvSpPr>
          <p:spPr bwMode="auto">
            <a:xfrm>
              <a:off x="3878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71" name="Oval 203"/>
            <p:cNvSpPr>
              <a:spLocks noChangeArrowheads="1"/>
            </p:cNvSpPr>
            <p:nvPr/>
          </p:nvSpPr>
          <p:spPr bwMode="auto">
            <a:xfrm>
              <a:off x="3878" y="1525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72" name="Oval 204"/>
            <p:cNvSpPr>
              <a:spLocks noChangeArrowheads="1"/>
            </p:cNvSpPr>
            <p:nvPr/>
          </p:nvSpPr>
          <p:spPr bwMode="auto">
            <a:xfrm>
              <a:off x="1565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73" name="Oval 205"/>
            <p:cNvSpPr>
              <a:spLocks noChangeArrowheads="1"/>
            </p:cNvSpPr>
            <p:nvPr/>
          </p:nvSpPr>
          <p:spPr bwMode="auto">
            <a:xfrm>
              <a:off x="1837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74" name="Oval 206"/>
            <p:cNvSpPr>
              <a:spLocks noChangeArrowheads="1"/>
            </p:cNvSpPr>
            <p:nvPr/>
          </p:nvSpPr>
          <p:spPr bwMode="auto">
            <a:xfrm>
              <a:off x="1973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75" name="Oval 207"/>
            <p:cNvSpPr>
              <a:spLocks noChangeArrowheads="1"/>
            </p:cNvSpPr>
            <p:nvPr/>
          </p:nvSpPr>
          <p:spPr bwMode="auto">
            <a:xfrm>
              <a:off x="2517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76" name="Oval 208"/>
            <p:cNvSpPr>
              <a:spLocks noChangeArrowheads="1"/>
            </p:cNvSpPr>
            <p:nvPr/>
          </p:nvSpPr>
          <p:spPr bwMode="auto">
            <a:xfrm>
              <a:off x="3062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77" name="Oval 209"/>
            <p:cNvSpPr>
              <a:spLocks noChangeArrowheads="1"/>
            </p:cNvSpPr>
            <p:nvPr/>
          </p:nvSpPr>
          <p:spPr bwMode="auto">
            <a:xfrm>
              <a:off x="4423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78" name="Oval 210"/>
            <p:cNvSpPr>
              <a:spLocks noChangeArrowheads="1"/>
            </p:cNvSpPr>
            <p:nvPr/>
          </p:nvSpPr>
          <p:spPr bwMode="auto">
            <a:xfrm>
              <a:off x="4695" y="170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79" name="Oval 211"/>
            <p:cNvSpPr>
              <a:spLocks noChangeArrowheads="1"/>
            </p:cNvSpPr>
            <p:nvPr/>
          </p:nvSpPr>
          <p:spPr bwMode="auto">
            <a:xfrm>
              <a:off x="3198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80" name="Oval 212"/>
            <p:cNvSpPr>
              <a:spLocks noChangeArrowheads="1"/>
            </p:cNvSpPr>
            <p:nvPr/>
          </p:nvSpPr>
          <p:spPr bwMode="auto">
            <a:xfrm>
              <a:off x="3198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81" name="Oval 213"/>
            <p:cNvSpPr>
              <a:spLocks noChangeArrowheads="1"/>
            </p:cNvSpPr>
            <p:nvPr/>
          </p:nvSpPr>
          <p:spPr bwMode="auto">
            <a:xfrm>
              <a:off x="3742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82" name="Oval 214"/>
            <p:cNvSpPr>
              <a:spLocks noChangeArrowheads="1"/>
            </p:cNvSpPr>
            <p:nvPr/>
          </p:nvSpPr>
          <p:spPr bwMode="auto">
            <a:xfrm>
              <a:off x="3742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83" name="Oval 215"/>
            <p:cNvSpPr>
              <a:spLocks noChangeArrowheads="1"/>
            </p:cNvSpPr>
            <p:nvPr/>
          </p:nvSpPr>
          <p:spPr bwMode="auto">
            <a:xfrm>
              <a:off x="4014" y="1707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0984" name="Oval 216"/>
            <p:cNvSpPr>
              <a:spLocks noChangeArrowheads="1"/>
            </p:cNvSpPr>
            <p:nvPr/>
          </p:nvSpPr>
          <p:spPr bwMode="auto">
            <a:xfrm>
              <a:off x="4014" y="1616"/>
              <a:ext cx="45" cy="4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0985" name="Oval 217"/>
          <p:cNvSpPr>
            <a:spLocks noChangeArrowheads="1"/>
          </p:cNvSpPr>
          <p:nvPr/>
        </p:nvSpPr>
        <p:spPr bwMode="auto">
          <a:xfrm>
            <a:off x="1835150" y="1555750"/>
            <a:ext cx="71438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0987" name="Oval 219"/>
          <p:cNvSpPr>
            <a:spLocks noChangeArrowheads="1"/>
          </p:cNvSpPr>
          <p:nvPr/>
        </p:nvSpPr>
        <p:spPr bwMode="auto">
          <a:xfrm>
            <a:off x="2051050" y="2492375"/>
            <a:ext cx="71438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0988" name="Oval 220"/>
          <p:cNvSpPr>
            <a:spLocks noChangeArrowheads="1"/>
          </p:cNvSpPr>
          <p:nvPr/>
        </p:nvSpPr>
        <p:spPr bwMode="auto">
          <a:xfrm>
            <a:off x="3348038" y="3860800"/>
            <a:ext cx="71437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050" name="Line 282"/>
          <p:cNvSpPr>
            <a:spLocks noChangeShapeType="1"/>
          </p:cNvSpPr>
          <p:nvPr/>
        </p:nvSpPr>
        <p:spPr bwMode="auto">
          <a:xfrm>
            <a:off x="395288" y="5732463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51" name="Text Box 283"/>
          <p:cNvSpPr txBox="1">
            <a:spLocks noChangeArrowheads="1"/>
          </p:cNvSpPr>
          <p:nvPr/>
        </p:nvSpPr>
        <p:spPr bwMode="auto">
          <a:xfrm>
            <a:off x="4292600" y="5924550"/>
            <a:ext cx="4897438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/>
              <a:t>                          Hits acquired     </a:t>
            </a:r>
          </a:p>
        </p:txBody>
      </p:sp>
      <p:sp>
        <p:nvSpPr>
          <p:cNvPr id="161052" name="Line 284"/>
          <p:cNvSpPr>
            <a:spLocks noChangeShapeType="1"/>
          </p:cNvSpPr>
          <p:nvPr/>
        </p:nvSpPr>
        <p:spPr bwMode="auto">
          <a:xfrm>
            <a:off x="468313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53" name="Line 285"/>
          <p:cNvSpPr>
            <a:spLocks noChangeShapeType="1"/>
          </p:cNvSpPr>
          <p:nvPr/>
        </p:nvSpPr>
        <p:spPr bwMode="auto">
          <a:xfrm>
            <a:off x="684213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54" name="Line 286"/>
          <p:cNvSpPr>
            <a:spLocks noChangeShapeType="1"/>
          </p:cNvSpPr>
          <p:nvPr/>
        </p:nvSpPr>
        <p:spPr bwMode="auto">
          <a:xfrm>
            <a:off x="900113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55" name="Line 287"/>
          <p:cNvSpPr>
            <a:spLocks noChangeShapeType="1"/>
          </p:cNvSpPr>
          <p:nvPr/>
        </p:nvSpPr>
        <p:spPr bwMode="auto">
          <a:xfrm>
            <a:off x="1116013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56" name="Line 288"/>
          <p:cNvSpPr>
            <a:spLocks noChangeShapeType="1"/>
          </p:cNvSpPr>
          <p:nvPr/>
        </p:nvSpPr>
        <p:spPr bwMode="auto">
          <a:xfrm>
            <a:off x="1331913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57" name="Line 289"/>
          <p:cNvSpPr>
            <a:spLocks noChangeShapeType="1"/>
          </p:cNvSpPr>
          <p:nvPr/>
        </p:nvSpPr>
        <p:spPr bwMode="auto">
          <a:xfrm>
            <a:off x="1547813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58" name="Line 290"/>
          <p:cNvSpPr>
            <a:spLocks noChangeShapeType="1"/>
          </p:cNvSpPr>
          <p:nvPr/>
        </p:nvSpPr>
        <p:spPr bwMode="auto">
          <a:xfrm>
            <a:off x="1763713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59" name="Line 291"/>
          <p:cNvSpPr>
            <a:spLocks noChangeShapeType="1"/>
          </p:cNvSpPr>
          <p:nvPr/>
        </p:nvSpPr>
        <p:spPr bwMode="auto">
          <a:xfrm>
            <a:off x="1979613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60" name="Line 292"/>
          <p:cNvSpPr>
            <a:spLocks noChangeShapeType="1"/>
          </p:cNvSpPr>
          <p:nvPr/>
        </p:nvSpPr>
        <p:spPr bwMode="auto">
          <a:xfrm>
            <a:off x="2195513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61" name="Line 293"/>
          <p:cNvSpPr>
            <a:spLocks noChangeShapeType="1"/>
          </p:cNvSpPr>
          <p:nvPr/>
        </p:nvSpPr>
        <p:spPr bwMode="auto">
          <a:xfrm>
            <a:off x="2411413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62" name="Line 294"/>
          <p:cNvSpPr>
            <a:spLocks noChangeShapeType="1"/>
          </p:cNvSpPr>
          <p:nvPr/>
        </p:nvSpPr>
        <p:spPr bwMode="auto">
          <a:xfrm>
            <a:off x="2628900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63" name="Line 295"/>
          <p:cNvSpPr>
            <a:spLocks noChangeShapeType="1"/>
          </p:cNvSpPr>
          <p:nvPr/>
        </p:nvSpPr>
        <p:spPr bwMode="auto">
          <a:xfrm>
            <a:off x="2844800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64" name="Line 296"/>
          <p:cNvSpPr>
            <a:spLocks noChangeShapeType="1"/>
          </p:cNvSpPr>
          <p:nvPr/>
        </p:nvSpPr>
        <p:spPr bwMode="auto">
          <a:xfrm>
            <a:off x="3060700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65" name="Line 297"/>
          <p:cNvSpPr>
            <a:spLocks noChangeShapeType="1"/>
          </p:cNvSpPr>
          <p:nvPr/>
        </p:nvSpPr>
        <p:spPr bwMode="auto">
          <a:xfrm>
            <a:off x="3276600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66" name="Line 298"/>
          <p:cNvSpPr>
            <a:spLocks noChangeShapeType="1"/>
          </p:cNvSpPr>
          <p:nvPr/>
        </p:nvSpPr>
        <p:spPr bwMode="auto">
          <a:xfrm>
            <a:off x="3492500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67" name="Line 299"/>
          <p:cNvSpPr>
            <a:spLocks noChangeShapeType="1"/>
          </p:cNvSpPr>
          <p:nvPr/>
        </p:nvSpPr>
        <p:spPr bwMode="auto">
          <a:xfrm>
            <a:off x="3708400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68" name="Line 300"/>
          <p:cNvSpPr>
            <a:spLocks noChangeShapeType="1"/>
          </p:cNvSpPr>
          <p:nvPr/>
        </p:nvSpPr>
        <p:spPr bwMode="auto">
          <a:xfrm>
            <a:off x="3924300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69" name="Line 301"/>
          <p:cNvSpPr>
            <a:spLocks noChangeShapeType="1"/>
          </p:cNvSpPr>
          <p:nvPr/>
        </p:nvSpPr>
        <p:spPr bwMode="auto">
          <a:xfrm>
            <a:off x="4140200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70" name="Line 302"/>
          <p:cNvSpPr>
            <a:spLocks noChangeShapeType="1"/>
          </p:cNvSpPr>
          <p:nvPr/>
        </p:nvSpPr>
        <p:spPr bwMode="auto">
          <a:xfrm>
            <a:off x="4356100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71" name="Line 303"/>
          <p:cNvSpPr>
            <a:spLocks noChangeShapeType="1"/>
          </p:cNvSpPr>
          <p:nvPr/>
        </p:nvSpPr>
        <p:spPr bwMode="auto">
          <a:xfrm>
            <a:off x="4572000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72" name="Line 304"/>
          <p:cNvSpPr>
            <a:spLocks noChangeShapeType="1"/>
          </p:cNvSpPr>
          <p:nvPr/>
        </p:nvSpPr>
        <p:spPr bwMode="auto">
          <a:xfrm>
            <a:off x="4789488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73" name="Line 305"/>
          <p:cNvSpPr>
            <a:spLocks noChangeShapeType="1"/>
          </p:cNvSpPr>
          <p:nvPr/>
        </p:nvSpPr>
        <p:spPr bwMode="auto">
          <a:xfrm>
            <a:off x="5005388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74" name="Line 306"/>
          <p:cNvSpPr>
            <a:spLocks noChangeShapeType="1"/>
          </p:cNvSpPr>
          <p:nvPr/>
        </p:nvSpPr>
        <p:spPr bwMode="auto">
          <a:xfrm>
            <a:off x="5221288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75" name="Line 307"/>
          <p:cNvSpPr>
            <a:spLocks noChangeShapeType="1"/>
          </p:cNvSpPr>
          <p:nvPr/>
        </p:nvSpPr>
        <p:spPr bwMode="auto">
          <a:xfrm>
            <a:off x="5437188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76" name="Line 308"/>
          <p:cNvSpPr>
            <a:spLocks noChangeShapeType="1"/>
          </p:cNvSpPr>
          <p:nvPr/>
        </p:nvSpPr>
        <p:spPr bwMode="auto">
          <a:xfrm>
            <a:off x="5653088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77" name="Line 309"/>
          <p:cNvSpPr>
            <a:spLocks noChangeShapeType="1"/>
          </p:cNvSpPr>
          <p:nvPr/>
        </p:nvSpPr>
        <p:spPr bwMode="auto">
          <a:xfrm>
            <a:off x="5868988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78" name="Line 310"/>
          <p:cNvSpPr>
            <a:spLocks noChangeShapeType="1"/>
          </p:cNvSpPr>
          <p:nvPr/>
        </p:nvSpPr>
        <p:spPr bwMode="auto">
          <a:xfrm>
            <a:off x="6084888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79" name="Line 311"/>
          <p:cNvSpPr>
            <a:spLocks noChangeShapeType="1"/>
          </p:cNvSpPr>
          <p:nvPr/>
        </p:nvSpPr>
        <p:spPr bwMode="auto">
          <a:xfrm>
            <a:off x="6300788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80" name="Line 312"/>
          <p:cNvSpPr>
            <a:spLocks noChangeShapeType="1"/>
          </p:cNvSpPr>
          <p:nvPr/>
        </p:nvSpPr>
        <p:spPr bwMode="auto">
          <a:xfrm>
            <a:off x="6516688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81" name="Line 313"/>
          <p:cNvSpPr>
            <a:spLocks noChangeShapeType="1"/>
          </p:cNvSpPr>
          <p:nvPr/>
        </p:nvSpPr>
        <p:spPr bwMode="auto">
          <a:xfrm>
            <a:off x="6732588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82" name="Line 314"/>
          <p:cNvSpPr>
            <a:spLocks noChangeShapeType="1"/>
          </p:cNvSpPr>
          <p:nvPr/>
        </p:nvSpPr>
        <p:spPr bwMode="auto">
          <a:xfrm>
            <a:off x="6950075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83" name="Line 315"/>
          <p:cNvSpPr>
            <a:spLocks noChangeShapeType="1"/>
          </p:cNvSpPr>
          <p:nvPr/>
        </p:nvSpPr>
        <p:spPr bwMode="auto">
          <a:xfrm>
            <a:off x="7165975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84" name="Line 316"/>
          <p:cNvSpPr>
            <a:spLocks noChangeShapeType="1"/>
          </p:cNvSpPr>
          <p:nvPr/>
        </p:nvSpPr>
        <p:spPr bwMode="auto">
          <a:xfrm>
            <a:off x="7381875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85" name="Line 317"/>
          <p:cNvSpPr>
            <a:spLocks noChangeShapeType="1"/>
          </p:cNvSpPr>
          <p:nvPr/>
        </p:nvSpPr>
        <p:spPr bwMode="auto">
          <a:xfrm>
            <a:off x="7597775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86" name="Line 318"/>
          <p:cNvSpPr>
            <a:spLocks noChangeShapeType="1"/>
          </p:cNvSpPr>
          <p:nvPr/>
        </p:nvSpPr>
        <p:spPr bwMode="auto">
          <a:xfrm>
            <a:off x="7813675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87" name="Line 319"/>
          <p:cNvSpPr>
            <a:spLocks noChangeShapeType="1"/>
          </p:cNvSpPr>
          <p:nvPr/>
        </p:nvSpPr>
        <p:spPr bwMode="auto">
          <a:xfrm>
            <a:off x="8029575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88" name="Line 320"/>
          <p:cNvSpPr>
            <a:spLocks noChangeShapeType="1"/>
          </p:cNvSpPr>
          <p:nvPr/>
        </p:nvSpPr>
        <p:spPr bwMode="auto">
          <a:xfrm>
            <a:off x="8245475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89" name="Line 321"/>
          <p:cNvSpPr>
            <a:spLocks noChangeShapeType="1"/>
          </p:cNvSpPr>
          <p:nvPr/>
        </p:nvSpPr>
        <p:spPr bwMode="auto">
          <a:xfrm>
            <a:off x="8461375" y="5229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094" name="Oval 326"/>
          <p:cNvSpPr>
            <a:spLocks noChangeArrowheads="1"/>
          </p:cNvSpPr>
          <p:nvPr/>
        </p:nvSpPr>
        <p:spPr bwMode="auto">
          <a:xfrm>
            <a:off x="2914650" y="5516563"/>
            <a:ext cx="71438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095" name="Oval 327"/>
          <p:cNvSpPr>
            <a:spLocks noChangeArrowheads="1"/>
          </p:cNvSpPr>
          <p:nvPr/>
        </p:nvSpPr>
        <p:spPr bwMode="auto">
          <a:xfrm>
            <a:off x="2698750" y="5518150"/>
            <a:ext cx="71438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096" name="Oval 328"/>
          <p:cNvSpPr>
            <a:spLocks noChangeArrowheads="1"/>
          </p:cNvSpPr>
          <p:nvPr/>
        </p:nvSpPr>
        <p:spPr bwMode="auto">
          <a:xfrm>
            <a:off x="2698750" y="5373688"/>
            <a:ext cx="71438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125" name="Oval 357"/>
          <p:cNvSpPr>
            <a:spLocks noChangeArrowheads="1"/>
          </p:cNvSpPr>
          <p:nvPr/>
        </p:nvSpPr>
        <p:spPr bwMode="auto">
          <a:xfrm>
            <a:off x="2914650" y="5518150"/>
            <a:ext cx="71438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126" name="Oval 358"/>
          <p:cNvSpPr>
            <a:spLocks noChangeArrowheads="1"/>
          </p:cNvSpPr>
          <p:nvPr/>
        </p:nvSpPr>
        <p:spPr bwMode="auto">
          <a:xfrm>
            <a:off x="2698750" y="5519738"/>
            <a:ext cx="71438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127" name="Oval 359"/>
          <p:cNvSpPr>
            <a:spLocks noChangeArrowheads="1"/>
          </p:cNvSpPr>
          <p:nvPr/>
        </p:nvSpPr>
        <p:spPr bwMode="auto">
          <a:xfrm>
            <a:off x="2698750" y="5375275"/>
            <a:ext cx="71438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150" name="Oval 382"/>
          <p:cNvSpPr>
            <a:spLocks noChangeArrowheads="1"/>
          </p:cNvSpPr>
          <p:nvPr/>
        </p:nvSpPr>
        <p:spPr bwMode="auto">
          <a:xfrm>
            <a:off x="3348038" y="5518150"/>
            <a:ext cx="71437" cy="73025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151" name="Line 383"/>
          <p:cNvSpPr>
            <a:spLocks noChangeShapeType="1"/>
          </p:cNvSpPr>
          <p:nvPr/>
        </p:nvSpPr>
        <p:spPr bwMode="auto">
          <a:xfrm>
            <a:off x="2195513" y="5734050"/>
            <a:ext cx="12969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152" name="Line 384"/>
          <p:cNvSpPr>
            <a:spLocks noChangeShapeType="1"/>
          </p:cNvSpPr>
          <p:nvPr/>
        </p:nvSpPr>
        <p:spPr bwMode="auto">
          <a:xfrm>
            <a:off x="2555875" y="5734050"/>
            <a:ext cx="3587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153" name="Rectangle 385"/>
          <p:cNvSpPr>
            <a:spLocks noChangeArrowheads="1"/>
          </p:cNvSpPr>
          <p:nvPr/>
        </p:nvSpPr>
        <p:spPr bwMode="auto">
          <a:xfrm>
            <a:off x="1116013" y="1052513"/>
            <a:ext cx="287337" cy="64770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154" name="Line 386"/>
          <p:cNvSpPr>
            <a:spLocks noChangeShapeType="1"/>
          </p:cNvSpPr>
          <p:nvPr/>
        </p:nvSpPr>
        <p:spPr bwMode="auto">
          <a:xfrm>
            <a:off x="5148263" y="1700213"/>
            <a:ext cx="144462" cy="287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155" name="Line 387"/>
          <p:cNvSpPr>
            <a:spLocks noChangeShapeType="1"/>
          </p:cNvSpPr>
          <p:nvPr/>
        </p:nvSpPr>
        <p:spPr bwMode="auto">
          <a:xfrm>
            <a:off x="4932363" y="1052513"/>
            <a:ext cx="2873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156" name="Rectangle 388"/>
          <p:cNvSpPr>
            <a:spLocks noChangeArrowheads="1"/>
          </p:cNvSpPr>
          <p:nvPr/>
        </p:nvSpPr>
        <p:spPr bwMode="auto">
          <a:xfrm>
            <a:off x="4932363" y="1052513"/>
            <a:ext cx="287337" cy="64770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157" name="Line 389"/>
          <p:cNvSpPr>
            <a:spLocks noChangeShapeType="1"/>
          </p:cNvSpPr>
          <p:nvPr/>
        </p:nvSpPr>
        <p:spPr bwMode="auto">
          <a:xfrm>
            <a:off x="5362575" y="2852738"/>
            <a:ext cx="1296988" cy="6461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158" name="Line 390"/>
          <p:cNvSpPr>
            <a:spLocks noChangeShapeType="1"/>
          </p:cNvSpPr>
          <p:nvPr/>
        </p:nvSpPr>
        <p:spPr bwMode="auto">
          <a:xfrm>
            <a:off x="6445250" y="4652963"/>
            <a:ext cx="3587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159" name="Line 391"/>
          <p:cNvSpPr>
            <a:spLocks noChangeShapeType="1"/>
          </p:cNvSpPr>
          <p:nvPr/>
        </p:nvSpPr>
        <p:spPr bwMode="auto">
          <a:xfrm>
            <a:off x="6083300" y="4941888"/>
            <a:ext cx="129698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180" name="Oval 412"/>
          <p:cNvSpPr>
            <a:spLocks noChangeArrowheads="1"/>
          </p:cNvSpPr>
          <p:nvPr/>
        </p:nvSpPr>
        <p:spPr bwMode="auto">
          <a:xfrm>
            <a:off x="6372225" y="5588000"/>
            <a:ext cx="71438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183" name="Oval 415"/>
          <p:cNvSpPr>
            <a:spLocks noChangeArrowheads="1"/>
          </p:cNvSpPr>
          <p:nvPr/>
        </p:nvSpPr>
        <p:spPr bwMode="auto">
          <a:xfrm>
            <a:off x="6588125" y="5589588"/>
            <a:ext cx="71438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184" name="Oval 416"/>
          <p:cNvSpPr>
            <a:spLocks noChangeArrowheads="1"/>
          </p:cNvSpPr>
          <p:nvPr/>
        </p:nvSpPr>
        <p:spPr bwMode="auto">
          <a:xfrm>
            <a:off x="6588125" y="5445125"/>
            <a:ext cx="71438" cy="7302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189" name="Line 421"/>
          <p:cNvSpPr>
            <a:spLocks noChangeShapeType="1"/>
          </p:cNvSpPr>
          <p:nvPr/>
        </p:nvSpPr>
        <p:spPr bwMode="auto">
          <a:xfrm>
            <a:off x="6084888" y="5734050"/>
            <a:ext cx="12969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190" name="Line 422"/>
          <p:cNvSpPr>
            <a:spLocks noChangeShapeType="1"/>
          </p:cNvSpPr>
          <p:nvPr/>
        </p:nvSpPr>
        <p:spPr bwMode="auto">
          <a:xfrm>
            <a:off x="6445250" y="5734050"/>
            <a:ext cx="3587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192" name="Line 424"/>
          <p:cNvSpPr>
            <a:spLocks noChangeShapeType="1"/>
          </p:cNvSpPr>
          <p:nvPr/>
        </p:nvSpPr>
        <p:spPr bwMode="auto">
          <a:xfrm>
            <a:off x="1908175" y="3141663"/>
            <a:ext cx="3587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193" name="Line 425"/>
          <p:cNvSpPr>
            <a:spLocks noChangeShapeType="1"/>
          </p:cNvSpPr>
          <p:nvPr/>
        </p:nvSpPr>
        <p:spPr bwMode="auto">
          <a:xfrm>
            <a:off x="5797550" y="3141663"/>
            <a:ext cx="3587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1194" name="Rectangle 426"/>
          <p:cNvSpPr>
            <a:spLocks noChangeArrowheads="1"/>
          </p:cNvSpPr>
          <p:nvPr/>
        </p:nvSpPr>
        <p:spPr bwMode="auto">
          <a:xfrm>
            <a:off x="-36513" y="2925763"/>
            <a:ext cx="2159001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it-IT" sz="2000"/>
              <a:t>FTCS trigger</a:t>
            </a:r>
          </a:p>
        </p:txBody>
      </p:sp>
      <p:sp>
        <p:nvSpPr>
          <p:cNvPr id="161195" name="Rectangle 427"/>
          <p:cNvSpPr>
            <a:spLocks noChangeArrowheads="1"/>
          </p:cNvSpPr>
          <p:nvPr/>
        </p:nvSpPr>
        <p:spPr bwMode="auto">
          <a:xfrm>
            <a:off x="133350" y="5962650"/>
            <a:ext cx="89027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it-IT" sz="2000">
                <a:solidFill>
                  <a:srgbClr val="FF3300"/>
                </a:solidFill>
              </a:rPr>
              <a:t>Shipping the trigger to FE chips require the knowledge of the time stamp</a:t>
            </a:r>
          </a:p>
        </p:txBody>
      </p:sp>
      <p:grpSp>
        <p:nvGrpSpPr>
          <p:cNvPr id="161208" name="Group 440"/>
          <p:cNvGrpSpPr>
            <a:grpSpLocks/>
          </p:cNvGrpSpPr>
          <p:nvPr/>
        </p:nvGrpSpPr>
        <p:grpSpPr bwMode="auto">
          <a:xfrm>
            <a:off x="203200" y="2636838"/>
            <a:ext cx="8545513" cy="261937"/>
            <a:chOff x="128" y="1389"/>
            <a:chExt cx="5383" cy="165"/>
          </a:xfrm>
        </p:grpSpPr>
        <p:sp>
          <p:nvSpPr>
            <p:cNvPr id="161197" name="Text Box 429"/>
            <p:cNvSpPr txBox="1">
              <a:spLocks noChangeArrowheads="1"/>
            </p:cNvSpPr>
            <p:nvPr/>
          </p:nvSpPr>
          <p:spPr bwMode="auto">
            <a:xfrm>
              <a:off x="128" y="1389"/>
              <a:ext cx="1255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sz="1400">
                  <a:latin typeface="Courier New" pitchFamily="49" charset="0"/>
                </a:rPr>
                <a:t>0   2   4   6   8</a:t>
              </a:r>
            </a:p>
          </p:txBody>
        </p:sp>
        <p:sp>
          <p:nvSpPr>
            <p:cNvPr id="161198" name="Text Box 430"/>
            <p:cNvSpPr txBox="1">
              <a:spLocks noChangeArrowheads="1"/>
            </p:cNvSpPr>
            <p:nvPr/>
          </p:nvSpPr>
          <p:spPr bwMode="auto">
            <a:xfrm>
              <a:off x="1467" y="1389"/>
              <a:ext cx="132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sz="1400">
                  <a:latin typeface="Courier New" pitchFamily="49" charset="0"/>
                </a:rPr>
                <a:t>10  12  14  16  18</a:t>
              </a:r>
            </a:p>
          </p:txBody>
        </p:sp>
        <p:sp>
          <p:nvSpPr>
            <p:cNvPr id="161199" name="Text Box 431"/>
            <p:cNvSpPr txBox="1">
              <a:spLocks noChangeArrowheads="1"/>
            </p:cNvSpPr>
            <p:nvPr/>
          </p:nvSpPr>
          <p:spPr bwMode="auto">
            <a:xfrm>
              <a:off x="2828" y="1389"/>
              <a:ext cx="132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sz="1400">
                  <a:latin typeface="Courier New" pitchFamily="49" charset="0"/>
                </a:rPr>
                <a:t>20  22  24  26  28</a:t>
              </a:r>
            </a:p>
          </p:txBody>
        </p:sp>
        <p:sp>
          <p:nvSpPr>
            <p:cNvPr id="161200" name="Text Box 432"/>
            <p:cNvSpPr txBox="1">
              <a:spLocks noChangeArrowheads="1"/>
            </p:cNvSpPr>
            <p:nvPr/>
          </p:nvSpPr>
          <p:spPr bwMode="auto">
            <a:xfrm>
              <a:off x="4189" y="1389"/>
              <a:ext cx="132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sz="1400">
                  <a:latin typeface="Courier New" pitchFamily="49" charset="0"/>
                </a:rPr>
                <a:t>30  32  34  36  38</a:t>
              </a:r>
            </a:p>
          </p:txBody>
        </p:sp>
      </p:grpSp>
      <p:grpSp>
        <p:nvGrpSpPr>
          <p:cNvPr id="161209" name="Group 441"/>
          <p:cNvGrpSpPr>
            <a:grpSpLocks/>
          </p:cNvGrpSpPr>
          <p:nvPr/>
        </p:nvGrpSpPr>
        <p:grpSpPr bwMode="auto">
          <a:xfrm>
            <a:off x="1571625" y="5734050"/>
            <a:ext cx="7313613" cy="261938"/>
            <a:chOff x="990" y="3203"/>
            <a:chExt cx="4607" cy="165"/>
          </a:xfrm>
        </p:grpSpPr>
        <p:sp>
          <p:nvSpPr>
            <p:cNvPr id="161201" name="Text Box 433"/>
            <p:cNvSpPr txBox="1">
              <a:spLocks noChangeArrowheads="1"/>
            </p:cNvSpPr>
            <p:nvPr/>
          </p:nvSpPr>
          <p:spPr bwMode="auto">
            <a:xfrm>
              <a:off x="990" y="3203"/>
              <a:ext cx="1255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sz="1400">
                  <a:latin typeface="Courier New" pitchFamily="49" charset="0"/>
                </a:rPr>
                <a:t>0   2   4   6   8</a:t>
              </a:r>
            </a:p>
          </p:txBody>
        </p:sp>
        <p:sp>
          <p:nvSpPr>
            <p:cNvPr id="161202" name="Text Box 434"/>
            <p:cNvSpPr txBox="1">
              <a:spLocks noChangeArrowheads="1"/>
            </p:cNvSpPr>
            <p:nvPr/>
          </p:nvSpPr>
          <p:spPr bwMode="auto">
            <a:xfrm>
              <a:off x="2296" y="3203"/>
              <a:ext cx="132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sz="1400">
                  <a:latin typeface="Courier New" pitchFamily="49" charset="0"/>
                </a:rPr>
                <a:t>10  12  14  16  18</a:t>
              </a:r>
            </a:p>
          </p:txBody>
        </p:sp>
        <p:sp>
          <p:nvSpPr>
            <p:cNvPr id="161203" name="Text Box 435"/>
            <p:cNvSpPr txBox="1">
              <a:spLocks noChangeArrowheads="1"/>
            </p:cNvSpPr>
            <p:nvPr/>
          </p:nvSpPr>
          <p:spPr bwMode="auto">
            <a:xfrm>
              <a:off x="3657" y="3203"/>
              <a:ext cx="132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sz="1400">
                  <a:latin typeface="Courier New" pitchFamily="49" charset="0"/>
                </a:rPr>
                <a:t>20  22  24  26  28</a:t>
              </a:r>
            </a:p>
          </p:txBody>
        </p:sp>
        <p:sp>
          <p:nvSpPr>
            <p:cNvPr id="161204" name="Text Box 436"/>
            <p:cNvSpPr txBox="1">
              <a:spLocks noChangeArrowheads="1"/>
            </p:cNvSpPr>
            <p:nvPr/>
          </p:nvSpPr>
          <p:spPr bwMode="auto">
            <a:xfrm>
              <a:off x="5012" y="3203"/>
              <a:ext cx="585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it-IT" sz="1400">
                  <a:latin typeface="Courier New" pitchFamily="49" charset="0"/>
                </a:rPr>
                <a:t>30  32 </a:t>
              </a:r>
            </a:p>
          </p:txBody>
        </p:sp>
      </p:grpSp>
      <p:sp>
        <p:nvSpPr>
          <p:cNvPr id="161205" name="Text Box 437"/>
          <p:cNvSpPr txBox="1">
            <a:spLocks noChangeArrowheads="1"/>
          </p:cNvSpPr>
          <p:nvPr/>
        </p:nvSpPr>
        <p:spPr bwMode="auto">
          <a:xfrm>
            <a:off x="3276600" y="4581525"/>
            <a:ext cx="154940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 sz="1800" b="1">
                <a:solidFill>
                  <a:srgbClr val="FF3300"/>
                </a:solidFill>
                <a:latin typeface="Courier New" pitchFamily="49" charset="0"/>
              </a:rPr>
              <a:t>TS 3 to 8 </a:t>
            </a:r>
          </a:p>
        </p:txBody>
      </p:sp>
      <p:sp>
        <p:nvSpPr>
          <p:cNvPr id="161207" name="Text Box 439"/>
          <p:cNvSpPr txBox="1">
            <a:spLocks noChangeArrowheads="1"/>
          </p:cNvSpPr>
          <p:nvPr/>
        </p:nvSpPr>
        <p:spPr bwMode="auto">
          <a:xfrm>
            <a:off x="7092950" y="4581525"/>
            <a:ext cx="182245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it-IT" sz="1800" b="1">
                <a:solidFill>
                  <a:srgbClr val="FF3300"/>
                </a:solidFill>
                <a:latin typeface="Courier New" pitchFamily="49" charset="0"/>
              </a:rPr>
              <a:t>TS 21 to 26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it-IT" smtClean="0">
              <a:latin typeface="Comic Sans MS" pitchFamily="66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021388"/>
            <a:ext cx="8229600" cy="43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 smtClean="0">
                <a:latin typeface="Comic Sans MS" pitchFamily="66" charset="0"/>
              </a:rPr>
              <a:t>172 GROS, 204 1-Gbps links, 20 FEBoards, &lt;88 kB/evento</a:t>
            </a:r>
          </a:p>
        </p:txBody>
      </p:sp>
      <p:graphicFrame>
        <p:nvGraphicFramePr>
          <p:cNvPr id="152580" name="Group 4"/>
          <p:cNvGraphicFramePr>
            <a:graphicFrameLocks noGrp="1"/>
          </p:cNvGraphicFramePr>
          <p:nvPr/>
        </p:nvGraphicFramePr>
        <p:xfrm>
          <a:off x="395288" y="549275"/>
          <a:ext cx="8280400" cy="5312731"/>
        </p:xfrm>
        <a:graphic>
          <a:graphicData uri="http://schemas.openxmlformats.org/drawingml/2006/table">
            <a:tbl>
              <a:tblPr/>
              <a:tblGrid>
                <a:gridCol w="744537"/>
                <a:gridCol w="833438"/>
                <a:gridCol w="582612"/>
                <a:gridCol w="647700"/>
                <a:gridCol w="1081088"/>
                <a:gridCol w="668337"/>
                <a:gridCol w="744538"/>
                <a:gridCol w="744537"/>
                <a:gridCol w="744538"/>
                <a:gridCol w="744537"/>
                <a:gridCol w="744538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Layer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layer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Chip/ROS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Avai chans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back. rate MHz/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cm2 (safety = 5)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Hits in BCO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Occupancy in BCO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Grouping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Triggered Gbit/s/GROS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Boards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Event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Size (hits)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Striplet u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6.54%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8037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Striplet v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6.54%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8037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10.31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1.52%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14.97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2.21%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2377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6.88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1.44%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8.81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1.85%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2.994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0.94%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1.22%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0.218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0.15%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0.337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0.218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0.16%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0.337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0.31%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0.114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0.159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0.18%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0.114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Strip 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0.159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0.18%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52774" name="Oval 198"/>
          <p:cNvSpPr>
            <a:spLocks noChangeArrowheads="1"/>
          </p:cNvSpPr>
          <p:nvPr/>
        </p:nvSpPr>
        <p:spPr bwMode="auto">
          <a:xfrm>
            <a:off x="6588125" y="1700213"/>
            <a:ext cx="647700" cy="504825"/>
          </a:xfrm>
          <a:prstGeom prst="ellipse">
            <a:avLst/>
          </a:prstGeom>
          <a:noFill/>
          <a:ln w="127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313" y="203200"/>
            <a:ext cx="8229600" cy="922338"/>
          </a:xfrm>
        </p:spPr>
        <p:txBody>
          <a:bodyPr/>
          <a:lstStyle/>
          <a:p>
            <a:r>
              <a:rPr lang="it-IT" smtClean="0">
                <a:latin typeface="Comic Sans MS" pitchFamily="66" charset="0"/>
              </a:rPr>
              <a:t>Maximum data lines per chip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 smtClean="0">
              <a:latin typeface="Comic Sans MS" pitchFamily="66" charset="0"/>
            </a:endParaRPr>
          </a:p>
        </p:txBody>
      </p:sp>
      <p:graphicFrame>
        <p:nvGraphicFramePr>
          <p:cNvPr id="153790" name="Group 190"/>
          <p:cNvGraphicFramePr>
            <a:graphicFrameLocks noGrp="1"/>
          </p:cNvGraphicFramePr>
          <p:nvPr/>
        </p:nvGraphicFramePr>
        <p:xfrm>
          <a:off x="395288" y="981075"/>
          <a:ext cx="7378700" cy="4520568"/>
        </p:xfrm>
        <a:graphic>
          <a:graphicData uri="http://schemas.openxmlformats.org/drawingml/2006/table">
            <a:tbl>
              <a:tblPr/>
              <a:tblGrid>
                <a:gridCol w="360362"/>
                <a:gridCol w="431800"/>
                <a:gridCol w="720725"/>
                <a:gridCol w="792163"/>
                <a:gridCol w="647700"/>
                <a:gridCol w="704850"/>
                <a:gridCol w="609600"/>
                <a:gridCol w="609600"/>
                <a:gridCol w="668337"/>
                <a:gridCol w="576263"/>
                <a:gridCol w="647700"/>
                <a:gridCol w="60960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 pitchFamily="34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 pitchFamily="34" charset="0"/>
                        </a:rPr>
                        <a:t>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 HIT strip rate (kHz)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DAQ Time window (us)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Hits/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chip per Trig.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Words per chip per trigger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Bits per chip per trig.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bandwidth (Mbit/s)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Lines at 60 MHz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Lines at 120 MHz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Lines at 180 MHz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Chip/ROS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1736.0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260.4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1736.0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260.4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758.3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1309.8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735.3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937.3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140.6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719.2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795.2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722.2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699.2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104.9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540.5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81.1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545.6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767" name="Group 167"/>
          <p:cNvGraphicFramePr>
            <a:graphicFrameLocks noGrp="1"/>
          </p:cNvGraphicFramePr>
          <p:nvPr/>
        </p:nvGraphicFramePr>
        <p:xfrm>
          <a:off x="7745413" y="981075"/>
          <a:ext cx="787400" cy="4505327"/>
        </p:xfrm>
        <a:graphic>
          <a:graphicData uri="http://schemas.openxmlformats.org/drawingml/2006/table">
            <a:tbl>
              <a:tblPr/>
              <a:tblGrid>
                <a:gridCol w="78740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Lines/ROS at 180 MHz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53787" name="Text Box 187"/>
          <p:cNvSpPr txBox="1">
            <a:spLocks noChangeArrowheads="1"/>
          </p:cNvSpPr>
          <p:nvPr/>
        </p:nvSpPr>
        <p:spPr bwMode="auto">
          <a:xfrm>
            <a:off x="376238" y="5672138"/>
            <a:ext cx="8207375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it-IT"/>
              <a:t>1,2,4 lines </a:t>
            </a:r>
            <a:r>
              <a:rPr lang="it-IT" b="1"/>
              <a:t>per chip</a:t>
            </a:r>
            <a:r>
              <a:rPr lang="it-IT"/>
              <a:t> usable at 120 MHz on all SVT</a:t>
            </a:r>
          </a:p>
          <a:p>
            <a:pPr marL="342900" indent="-342900" algn="l"/>
            <a:r>
              <a:rPr lang="it-IT"/>
              <a:t>14 lines </a:t>
            </a:r>
            <a:r>
              <a:rPr lang="it-IT" b="1"/>
              <a:t>per module</a:t>
            </a:r>
            <a:r>
              <a:rPr lang="it-IT"/>
              <a:t> max at 180 MHz (16 bits serializers)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888" name="Straight Connector 40"/>
          <p:cNvCxnSpPr>
            <a:cxnSpLocks noChangeShapeType="1"/>
          </p:cNvCxnSpPr>
          <p:nvPr/>
        </p:nvCxnSpPr>
        <p:spPr bwMode="auto">
          <a:xfrm>
            <a:off x="7235825" y="3357563"/>
            <a:ext cx="787400" cy="95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0834" name="Straight Connector 40"/>
          <p:cNvCxnSpPr>
            <a:cxnSpLocks noChangeShapeType="1"/>
          </p:cNvCxnSpPr>
          <p:nvPr/>
        </p:nvCxnSpPr>
        <p:spPr bwMode="auto">
          <a:xfrm>
            <a:off x="6011863" y="3068638"/>
            <a:ext cx="211137" cy="95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0835" name="Slide Number Placeholder 5"/>
          <p:cNvSpPr txBox="1">
            <a:spLocks noGrp="1"/>
          </p:cNvSpPr>
          <p:nvPr/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9F07DD92-0AF9-4829-A77B-C0908145968E}" type="slidenum">
              <a:rPr lang="it-IT" sz="1400">
                <a:latin typeface="Arial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35</a:t>
            </a:fld>
            <a:endParaRPr lang="it-IT" sz="1400">
              <a:latin typeface="Arial" pitchFamily="34" charset="0"/>
            </a:endParaRPr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435975" cy="904875"/>
          </a:xfrm>
        </p:spPr>
        <p:txBody>
          <a:bodyPr lIns="0" tIns="0" rIns="0" bIns="0"/>
          <a:lstStyle/>
          <a:p>
            <a:pPr eaLnBrk="1"/>
            <a:r>
              <a:rPr lang="it-IT" smtClean="0">
                <a:latin typeface="Comic Sans MS" pitchFamily="66" charset="0"/>
              </a:rPr>
              <a:t>DAQ reading chain for L0-L5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07950" y="4005263"/>
            <a:ext cx="2914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High rad area 15Mrad/year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6202363" y="2635250"/>
            <a:ext cx="1020762" cy="849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7092950" y="3284538"/>
            <a:ext cx="358775" cy="14287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4203700" y="4595813"/>
            <a:ext cx="136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194175" y="4292600"/>
            <a:ext cx="1441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Off detector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low rad area</a:t>
            </a:r>
          </a:p>
        </p:txBody>
      </p:sp>
      <p:sp>
        <p:nvSpPr>
          <p:cNvPr id="120842" name="Rectangle 13"/>
          <p:cNvSpPr>
            <a:spLocks noChangeArrowheads="1"/>
          </p:cNvSpPr>
          <p:nvPr/>
        </p:nvSpPr>
        <p:spPr bwMode="auto">
          <a:xfrm>
            <a:off x="7451725" y="2565400"/>
            <a:ext cx="1512888" cy="574675"/>
          </a:xfrm>
          <a:prstGeom prst="rect">
            <a:avLst/>
          </a:prstGeom>
          <a:noFill/>
          <a:ln w="9525" algn="ctr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it-IT" sz="1400">
                <a:latin typeface="Arial" pitchFamily="34" charset="0"/>
              </a:rPr>
              <a:t>Optical Link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it-IT" sz="1400">
                <a:latin typeface="Arial" pitchFamily="34" charset="0"/>
              </a:rPr>
              <a:t>2.5 Gbit/s to ROM</a:t>
            </a:r>
          </a:p>
        </p:txBody>
      </p:sp>
      <p:sp>
        <p:nvSpPr>
          <p:cNvPr id="120843" name="Line 15"/>
          <p:cNvSpPr>
            <a:spLocks noChangeShapeType="1"/>
          </p:cNvSpPr>
          <p:nvPr/>
        </p:nvSpPr>
        <p:spPr bwMode="auto">
          <a:xfrm flipH="1">
            <a:off x="7524750" y="3141663"/>
            <a:ext cx="214313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20844" name="Text Box 21"/>
          <p:cNvSpPr txBox="1">
            <a:spLocks noChangeArrowheads="1"/>
          </p:cNvSpPr>
          <p:nvPr/>
        </p:nvSpPr>
        <p:spPr bwMode="auto">
          <a:xfrm>
            <a:off x="6269038" y="4538663"/>
            <a:ext cx="2025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Counting room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Std electronics</a:t>
            </a:r>
          </a:p>
        </p:txBody>
      </p:sp>
      <p:sp>
        <p:nvSpPr>
          <p:cNvPr id="120845" name="Line 22"/>
          <p:cNvSpPr>
            <a:spLocks noChangeShapeType="1"/>
          </p:cNvSpPr>
          <p:nvPr/>
        </p:nvSpPr>
        <p:spPr bwMode="auto">
          <a:xfrm>
            <a:off x="5883275" y="4576763"/>
            <a:ext cx="30099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20846" name="Text Box 24"/>
          <p:cNvSpPr txBox="1">
            <a:spLocks noChangeArrowheads="1"/>
          </p:cNvSpPr>
          <p:nvPr/>
        </p:nvSpPr>
        <p:spPr bwMode="auto">
          <a:xfrm>
            <a:off x="6418263" y="2709863"/>
            <a:ext cx="628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FEB</a:t>
            </a:r>
          </a:p>
        </p:txBody>
      </p:sp>
      <p:sp>
        <p:nvSpPr>
          <p:cNvPr id="120847" name="Rectangle 31"/>
          <p:cNvSpPr>
            <a:spLocks noChangeArrowheads="1"/>
          </p:cNvSpPr>
          <p:nvPr/>
        </p:nvSpPr>
        <p:spPr bwMode="auto">
          <a:xfrm>
            <a:off x="6130925" y="2997200"/>
            <a:ext cx="358775" cy="142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20848" name="Text Box 41"/>
          <p:cNvSpPr txBox="1">
            <a:spLocks noChangeArrowheads="1"/>
          </p:cNvSpPr>
          <p:nvPr/>
        </p:nvSpPr>
        <p:spPr bwMode="auto">
          <a:xfrm>
            <a:off x="5580063" y="908050"/>
            <a:ext cx="3436937" cy="64135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DAQ chain independent on the chosen FE options</a:t>
            </a:r>
          </a:p>
        </p:txBody>
      </p:sp>
      <p:sp>
        <p:nvSpPr>
          <p:cNvPr id="120849" name="Rectangle 16"/>
          <p:cNvSpPr>
            <a:spLocks noChangeArrowheads="1"/>
          </p:cNvSpPr>
          <p:nvPr/>
        </p:nvSpPr>
        <p:spPr bwMode="auto">
          <a:xfrm>
            <a:off x="5580063" y="1989138"/>
            <a:ext cx="1944687" cy="574675"/>
          </a:xfrm>
          <a:prstGeom prst="rect">
            <a:avLst/>
          </a:prstGeom>
          <a:noFill/>
          <a:ln w="9525" algn="ctr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it-IT" sz="1600">
                <a:latin typeface="Arial" pitchFamily="34" charset="0"/>
              </a:rPr>
              <a:t> </a:t>
            </a:r>
            <a:r>
              <a:rPr lang="it-IT" sz="1600">
                <a:solidFill>
                  <a:srgbClr val="CC0099"/>
                </a:solidFill>
                <a:latin typeface="Arial" pitchFamily="34" charset="0"/>
              </a:rPr>
              <a:t>Optical 1 Gbit/s </a:t>
            </a:r>
          </a:p>
        </p:txBody>
      </p:sp>
      <p:sp>
        <p:nvSpPr>
          <p:cNvPr id="120850" name="Line 17"/>
          <p:cNvSpPr>
            <a:spLocks noChangeShapeType="1"/>
          </p:cNvSpPr>
          <p:nvPr/>
        </p:nvSpPr>
        <p:spPr bwMode="auto">
          <a:xfrm flipH="1">
            <a:off x="5708650" y="2492375"/>
            <a:ext cx="71438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20851" name="TextBox 33"/>
          <p:cNvSpPr txBox="1">
            <a:spLocks noChangeArrowheads="1"/>
          </p:cNvSpPr>
          <p:nvPr/>
        </p:nvSpPr>
        <p:spPr bwMode="auto">
          <a:xfrm>
            <a:off x="3132138" y="3789363"/>
            <a:ext cx="661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latin typeface="Arial" pitchFamily="34" charset="0"/>
              </a:rPr>
              <a:t>~1-2 m</a:t>
            </a:r>
            <a:endParaRPr lang="it-IT" sz="1200">
              <a:latin typeface="Arial" pitchFamily="34" charset="0"/>
            </a:endParaRPr>
          </a:p>
        </p:txBody>
      </p:sp>
      <p:sp>
        <p:nvSpPr>
          <p:cNvPr id="120852" name="Line 28"/>
          <p:cNvSpPr>
            <a:spLocks noChangeShapeType="1"/>
          </p:cNvSpPr>
          <p:nvPr/>
        </p:nvSpPr>
        <p:spPr bwMode="auto">
          <a:xfrm flipH="1" flipV="1">
            <a:off x="6804025" y="3429000"/>
            <a:ext cx="0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20853" name="Text Box 29"/>
          <p:cNvSpPr txBox="1">
            <a:spLocks noChangeArrowheads="1"/>
          </p:cNvSpPr>
          <p:nvPr/>
        </p:nvSpPr>
        <p:spPr bwMode="auto">
          <a:xfrm>
            <a:off x="6588125" y="3789363"/>
            <a:ext cx="590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solidFill>
                  <a:schemeClr val="accent2"/>
                </a:solidFill>
                <a:latin typeface="Arial" pitchFamily="34" charset="0"/>
              </a:rPr>
              <a:t>LV1</a:t>
            </a:r>
          </a:p>
        </p:txBody>
      </p:sp>
      <p:sp>
        <p:nvSpPr>
          <p:cNvPr id="120854" name="Text Box 30"/>
          <p:cNvSpPr txBox="1">
            <a:spLocks noChangeArrowheads="1"/>
          </p:cNvSpPr>
          <p:nvPr/>
        </p:nvSpPr>
        <p:spPr bwMode="auto">
          <a:xfrm>
            <a:off x="179388" y="5118100"/>
            <a:ext cx="8132762" cy="14652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Data Encoder IC .... Specs are under discussion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Rad-hard serializer to be finalized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	</a:t>
            </a:r>
            <a:r>
              <a:rPr lang="it-IT" sz="1800">
                <a:latin typeface="Arial" pitchFamily="34" charset="0"/>
                <a:sym typeface="Wingdings" pitchFamily="2" charset="2"/>
              </a:rPr>
              <a:t> </a:t>
            </a:r>
            <a:r>
              <a:rPr lang="it-IT" sz="1800">
                <a:latin typeface="Arial" pitchFamily="34" charset="0"/>
              </a:rPr>
              <a:t>looking into a low power/low speed version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Copper tail: lenght vs data transfer to be studied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20855" name="TextBox 41"/>
          <p:cNvSpPr txBox="1">
            <a:spLocks noChangeArrowheads="1"/>
          </p:cNvSpPr>
          <p:nvPr/>
        </p:nvSpPr>
        <p:spPr bwMode="auto">
          <a:xfrm>
            <a:off x="5651500" y="3429000"/>
            <a:ext cx="528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000" b="1">
                <a:latin typeface="Arial" pitchFamily="34" charset="0"/>
              </a:rPr>
              <a:t>fibers</a:t>
            </a: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539750" y="2205038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57" name="Text Box 25"/>
          <p:cNvSpPr txBox="1">
            <a:spLocks noChangeArrowheads="1"/>
          </p:cNvSpPr>
          <p:nvPr/>
        </p:nvSpPr>
        <p:spPr bwMode="auto">
          <a:xfrm>
            <a:off x="735013" y="2143125"/>
            <a:ext cx="445135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it-IT"/>
              <a:t>Example of a read-out section</a:t>
            </a:r>
          </a:p>
        </p:txBody>
      </p:sp>
      <p:sp>
        <p:nvSpPr>
          <p:cNvPr id="120858" name="Rectangle 26" descr="Griglia piccola"/>
          <p:cNvSpPr>
            <a:spLocks noChangeArrowheads="1"/>
          </p:cNvSpPr>
          <p:nvPr/>
        </p:nvSpPr>
        <p:spPr bwMode="auto">
          <a:xfrm>
            <a:off x="250825" y="3141663"/>
            <a:ext cx="1728788" cy="64770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59" name="Text Box 27"/>
          <p:cNvSpPr txBox="1">
            <a:spLocks noChangeArrowheads="1"/>
          </p:cNvSpPr>
          <p:nvPr/>
        </p:nvSpPr>
        <p:spPr bwMode="auto">
          <a:xfrm>
            <a:off x="250825" y="3357563"/>
            <a:ext cx="1487488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it-IT"/>
              <a:t>Detector</a:t>
            </a:r>
          </a:p>
        </p:txBody>
      </p:sp>
      <p:sp>
        <p:nvSpPr>
          <p:cNvPr id="120860" name="AutoShape 28"/>
          <p:cNvSpPr>
            <a:spLocks noChangeArrowheads="1"/>
          </p:cNvSpPr>
          <p:nvPr/>
        </p:nvSpPr>
        <p:spPr bwMode="auto">
          <a:xfrm rot="16200000">
            <a:off x="1835944" y="3285332"/>
            <a:ext cx="647700" cy="360362"/>
          </a:xfrm>
          <a:custGeom>
            <a:avLst/>
            <a:gdLst>
              <a:gd name="G0" fmla="+- 3987 0 0"/>
              <a:gd name="G1" fmla="+- 21600 0 3987"/>
              <a:gd name="G2" fmla="*/ 3987 1 2"/>
              <a:gd name="G3" fmla="+- 21600 0 G2"/>
              <a:gd name="G4" fmla="+/ 3987 21600 2"/>
              <a:gd name="G5" fmla="+/ G1 0 2"/>
              <a:gd name="G6" fmla="*/ 21600 21600 3987"/>
              <a:gd name="G7" fmla="*/ G6 1 2"/>
              <a:gd name="G8" fmla="+- 21600 0 G7"/>
              <a:gd name="G9" fmla="*/ 21600 1 2"/>
              <a:gd name="G10" fmla="+- 3987 0 G9"/>
              <a:gd name="G11" fmla="?: G10 G8 0"/>
              <a:gd name="G12" fmla="?: G10 G7 21600"/>
              <a:gd name="T0" fmla="*/ 19606 w 21600"/>
              <a:gd name="T1" fmla="*/ 10800 h 21600"/>
              <a:gd name="T2" fmla="*/ 10800 w 21600"/>
              <a:gd name="T3" fmla="*/ 21600 h 21600"/>
              <a:gd name="T4" fmla="*/ 1994 w 21600"/>
              <a:gd name="T5" fmla="*/ 10800 h 21600"/>
              <a:gd name="T6" fmla="*/ 10800 w 21600"/>
              <a:gd name="T7" fmla="*/ 0 h 21600"/>
              <a:gd name="T8" fmla="*/ 3794 w 21600"/>
              <a:gd name="T9" fmla="*/ 3794 h 21600"/>
              <a:gd name="T10" fmla="*/ 17806 w 21600"/>
              <a:gd name="T11" fmla="*/ 178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987" y="21600"/>
                </a:lnTo>
                <a:lnTo>
                  <a:pt x="1761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33"/>
          </a:solidFill>
          <a:ln w="9525" algn="ctr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2268538" y="34290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62" name="AutoShape 30"/>
          <p:cNvSpPr>
            <a:spLocks noChangeArrowheads="1"/>
          </p:cNvSpPr>
          <p:nvPr/>
        </p:nvSpPr>
        <p:spPr bwMode="auto">
          <a:xfrm>
            <a:off x="250825" y="2636838"/>
            <a:ext cx="2233613" cy="504825"/>
          </a:xfrm>
          <a:prstGeom prst="parallelogram">
            <a:avLst>
              <a:gd name="adj" fmla="val 110613"/>
            </a:avLst>
          </a:prstGeom>
          <a:solidFill>
            <a:srgbClr val="FF9933"/>
          </a:solidFill>
          <a:ln w="9525" algn="ctr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63" name="AutoShape 31"/>
          <p:cNvSpPr>
            <a:spLocks noChangeArrowheads="1"/>
          </p:cNvSpPr>
          <p:nvPr/>
        </p:nvSpPr>
        <p:spPr bwMode="auto">
          <a:xfrm>
            <a:off x="1042988" y="2636838"/>
            <a:ext cx="1441450" cy="360362"/>
          </a:xfrm>
          <a:prstGeom prst="parallelogram">
            <a:avLst>
              <a:gd name="adj" fmla="val 0"/>
            </a:avLst>
          </a:prstGeom>
          <a:solidFill>
            <a:srgbClr val="FF9933"/>
          </a:solidFill>
          <a:ln w="9525" algn="ctr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2339975" y="3213100"/>
            <a:ext cx="431800" cy="503238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2339975" y="2565400"/>
            <a:ext cx="431800" cy="503238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66" name="Rectangle 34"/>
          <p:cNvSpPr>
            <a:spLocks noChangeArrowheads="1"/>
          </p:cNvSpPr>
          <p:nvPr/>
        </p:nvSpPr>
        <p:spPr bwMode="auto">
          <a:xfrm>
            <a:off x="2411413" y="3284538"/>
            <a:ext cx="144462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67" name="Rectangle 35"/>
          <p:cNvSpPr>
            <a:spLocks noChangeArrowheads="1"/>
          </p:cNvSpPr>
          <p:nvPr/>
        </p:nvSpPr>
        <p:spPr bwMode="auto">
          <a:xfrm>
            <a:off x="2411413" y="3500438"/>
            <a:ext cx="144462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2411413" y="2636838"/>
            <a:ext cx="144462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2411413" y="2852738"/>
            <a:ext cx="144462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70" name="Text Box 38"/>
          <p:cNvSpPr txBox="1">
            <a:spLocks noChangeArrowheads="1"/>
          </p:cNvSpPr>
          <p:nvPr/>
        </p:nvSpPr>
        <p:spPr bwMode="auto">
          <a:xfrm>
            <a:off x="2124075" y="3789363"/>
            <a:ext cx="9525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it-IT"/>
              <a:t>HDIs</a:t>
            </a:r>
          </a:p>
        </p:txBody>
      </p:sp>
      <p:sp>
        <p:nvSpPr>
          <p:cNvPr id="120871" name="AutoShape 39" descr="Linee orizzontali ravvicinate"/>
          <p:cNvSpPr>
            <a:spLocks noChangeArrowheads="1"/>
          </p:cNvSpPr>
          <p:nvPr/>
        </p:nvSpPr>
        <p:spPr bwMode="auto">
          <a:xfrm>
            <a:off x="2771775" y="2852738"/>
            <a:ext cx="1441450" cy="144462"/>
          </a:xfrm>
          <a:prstGeom prst="parallelogram">
            <a:avLst>
              <a:gd name="adj" fmla="val 0"/>
            </a:avLst>
          </a:prstGeom>
          <a:pattFill prst="narHorz">
            <a:fgClr>
              <a:srgbClr val="FF9933"/>
            </a:fgClr>
            <a:bgClr>
              <a:schemeClr val="bg1"/>
            </a:bgClr>
          </a:pattFill>
          <a:ln w="9525" algn="ctr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it-IT"/>
              <a:t>C</a:t>
            </a:r>
          </a:p>
        </p:txBody>
      </p:sp>
      <p:sp>
        <p:nvSpPr>
          <p:cNvPr id="120872" name="AutoShape 40" descr="Linee orizzontali ravvicinate"/>
          <p:cNvSpPr>
            <a:spLocks noChangeArrowheads="1"/>
          </p:cNvSpPr>
          <p:nvPr/>
        </p:nvSpPr>
        <p:spPr bwMode="auto">
          <a:xfrm>
            <a:off x="2771775" y="3500438"/>
            <a:ext cx="1441450" cy="144462"/>
          </a:xfrm>
          <a:prstGeom prst="parallelogram">
            <a:avLst>
              <a:gd name="adj" fmla="val 0"/>
            </a:avLst>
          </a:prstGeom>
          <a:pattFill prst="narHorz">
            <a:fgClr>
              <a:srgbClr val="FF9933"/>
            </a:fgClr>
            <a:bgClr>
              <a:schemeClr val="bg1"/>
            </a:bgClr>
          </a:pattFill>
          <a:ln w="9525" algn="ctr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73" name="Line 41"/>
          <p:cNvSpPr>
            <a:spLocks noChangeShapeType="1"/>
          </p:cNvSpPr>
          <p:nvPr/>
        </p:nvSpPr>
        <p:spPr bwMode="auto">
          <a:xfrm flipH="1">
            <a:off x="2627313" y="2709863"/>
            <a:ext cx="576262" cy="714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0874" name="Text Box 42"/>
          <p:cNvSpPr txBox="1">
            <a:spLocks noChangeArrowheads="1"/>
          </p:cNvSpPr>
          <p:nvPr/>
        </p:nvSpPr>
        <p:spPr bwMode="auto">
          <a:xfrm>
            <a:off x="2700338" y="2492375"/>
            <a:ext cx="1498600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it-IT" sz="1400"/>
              <a:t>Front-end chips</a:t>
            </a:r>
          </a:p>
        </p:txBody>
      </p:sp>
      <p:sp>
        <p:nvSpPr>
          <p:cNvPr id="120875" name="Text Box 43"/>
          <p:cNvSpPr txBox="1">
            <a:spLocks noChangeArrowheads="1"/>
          </p:cNvSpPr>
          <p:nvPr/>
        </p:nvSpPr>
        <p:spPr bwMode="auto">
          <a:xfrm>
            <a:off x="2916238" y="3213100"/>
            <a:ext cx="1093787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it-IT" sz="1400"/>
              <a:t>Copper bus</a:t>
            </a:r>
          </a:p>
        </p:txBody>
      </p:sp>
      <p:sp>
        <p:nvSpPr>
          <p:cNvPr id="120876" name="Text Box 44"/>
          <p:cNvSpPr txBox="1">
            <a:spLocks noChangeArrowheads="1"/>
          </p:cNvSpPr>
          <p:nvPr/>
        </p:nvSpPr>
        <p:spPr bwMode="auto">
          <a:xfrm>
            <a:off x="750888" y="2636838"/>
            <a:ext cx="1228725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it-IT" sz="1200"/>
              <a:t>UPILEX+Cu (?)</a:t>
            </a:r>
          </a:p>
        </p:txBody>
      </p:sp>
      <p:sp>
        <p:nvSpPr>
          <p:cNvPr id="120877" name="Rectangle 45"/>
          <p:cNvSpPr>
            <a:spLocks noChangeArrowheads="1"/>
          </p:cNvSpPr>
          <p:nvPr/>
        </p:nvSpPr>
        <p:spPr bwMode="auto">
          <a:xfrm>
            <a:off x="4211638" y="2708275"/>
            <a:ext cx="1439862" cy="1081088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78" name="Text Box 46"/>
          <p:cNvSpPr txBox="1">
            <a:spLocks noChangeArrowheads="1"/>
          </p:cNvSpPr>
          <p:nvPr/>
        </p:nvSpPr>
        <p:spPr bwMode="auto">
          <a:xfrm>
            <a:off x="4138613" y="3862388"/>
            <a:ext cx="187325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it-IT" sz="1600"/>
              <a:t>Transition card</a:t>
            </a:r>
          </a:p>
        </p:txBody>
      </p:sp>
      <p:sp>
        <p:nvSpPr>
          <p:cNvPr id="120879" name="Line 47"/>
          <p:cNvSpPr>
            <a:spLocks noChangeShapeType="1"/>
          </p:cNvSpPr>
          <p:nvPr/>
        </p:nvSpPr>
        <p:spPr bwMode="auto">
          <a:xfrm>
            <a:off x="2916238" y="378936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it-IT"/>
          </a:p>
        </p:txBody>
      </p:sp>
      <p:cxnSp>
        <p:nvCxnSpPr>
          <p:cNvPr id="120880" name="Straight Connector 40"/>
          <p:cNvCxnSpPr>
            <a:cxnSpLocks noChangeShapeType="1"/>
          </p:cNvCxnSpPr>
          <p:nvPr/>
        </p:nvCxnSpPr>
        <p:spPr bwMode="auto">
          <a:xfrm>
            <a:off x="5435600" y="3284538"/>
            <a:ext cx="787400" cy="95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0881" name="Rectangle 31"/>
          <p:cNvSpPr>
            <a:spLocks noChangeArrowheads="1"/>
          </p:cNvSpPr>
          <p:nvPr/>
        </p:nvSpPr>
        <p:spPr bwMode="auto">
          <a:xfrm>
            <a:off x="6130925" y="3213100"/>
            <a:ext cx="358775" cy="142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20882" name="Rectangle 50"/>
          <p:cNvSpPr>
            <a:spLocks noChangeArrowheads="1"/>
          </p:cNvSpPr>
          <p:nvPr/>
        </p:nvSpPr>
        <p:spPr bwMode="auto">
          <a:xfrm>
            <a:off x="4572000" y="3213100"/>
            <a:ext cx="720725" cy="287338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it-IT" sz="1200"/>
              <a:t>Serdes </a:t>
            </a:r>
          </a:p>
          <a:p>
            <a:pPr marL="342900" indent="-342900"/>
            <a:r>
              <a:rPr lang="it-IT" sz="1200"/>
              <a:t>or FPGA</a:t>
            </a:r>
          </a:p>
        </p:txBody>
      </p:sp>
      <p:sp>
        <p:nvSpPr>
          <p:cNvPr id="120883" name="Rectangle 31"/>
          <p:cNvSpPr>
            <a:spLocks noChangeArrowheads="1"/>
          </p:cNvSpPr>
          <p:nvPr/>
        </p:nvSpPr>
        <p:spPr bwMode="auto">
          <a:xfrm>
            <a:off x="5437188" y="3213100"/>
            <a:ext cx="358775" cy="142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20884" name="Line 22"/>
          <p:cNvSpPr>
            <a:spLocks noChangeShapeType="1"/>
          </p:cNvSpPr>
          <p:nvPr/>
        </p:nvSpPr>
        <p:spPr bwMode="auto">
          <a:xfrm>
            <a:off x="179388" y="4581525"/>
            <a:ext cx="30099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8027988" y="3213100"/>
            <a:ext cx="936625" cy="576263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it-IT"/>
              <a:t>ROM</a:t>
            </a:r>
          </a:p>
        </p:txBody>
      </p:sp>
      <p:sp>
        <p:nvSpPr>
          <p:cNvPr id="120887" name="Rectangle 7"/>
          <p:cNvSpPr>
            <a:spLocks noChangeArrowheads="1"/>
          </p:cNvSpPr>
          <p:nvPr/>
        </p:nvSpPr>
        <p:spPr bwMode="auto">
          <a:xfrm>
            <a:off x="7742238" y="3284538"/>
            <a:ext cx="358775" cy="14287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Comic Sans MS" pitchFamily="66" charset="0"/>
              </a:rPr>
              <a:t>FEB Board functionalities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it-IT" sz="2800" smtClean="0">
                <a:latin typeface="Comic Sans MS" pitchFamily="66" charset="0"/>
              </a:rPr>
              <a:t>FE chip clock, timestamp and trigger signals distribution</a:t>
            </a:r>
          </a:p>
          <a:p>
            <a:pPr marL="914400" lvl="1" indent="-457200">
              <a:lnSpc>
                <a:spcPct val="80000"/>
              </a:lnSpc>
            </a:pPr>
            <a:r>
              <a:rPr lang="it-IT" sz="2400" smtClean="0">
                <a:latin typeface="Comic Sans MS" pitchFamily="66" charset="0"/>
              </a:rPr>
              <a:t>Check and keep FE chips (&gt;1600) in sync 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it-IT" sz="2800" smtClean="0">
                <a:latin typeface="Comic Sans MS" pitchFamily="66" charset="0"/>
              </a:rPr>
              <a:t>Configure FE chips (MB of data to upload), provide calibration mechanisms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it-IT" sz="2800" smtClean="0">
                <a:latin typeface="Comic Sans MS" pitchFamily="66" charset="0"/>
              </a:rPr>
              <a:t>Convert SuperB LVL1 signal to SVT trigger signal (timestamp aware)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it-IT" sz="2800" smtClean="0">
                <a:latin typeface="Comic Sans MS" pitchFamily="66" charset="0"/>
              </a:rPr>
              <a:t>Acquire FE hits, provide a first data compression </a:t>
            </a:r>
          </a:p>
          <a:p>
            <a:pPr marL="914400" lvl="1" indent="-457200">
              <a:lnSpc>
                <a:spcPct val="80000"/>
              </a:lnSpc>
            </a:pPr>
            <a:r>
              <a:rPr lang="it-IT" sz="2400" smtClean="0">
                <a:latin typeface="Comic Sans MS" pitchFamily="66" charset="0"/>
              </a:rPr>
              <a:t>TS stripping, hit packing (clusterization?)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it-IT" sz="2800" smtClean="0">
                <a:latin typeface="Comic Sans MS" pitchFamily="66" charset="0"/>
              </a:rPr>
              <a:t>Send data to ROM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it-IT" sz="2800" smtClean="0">
                <a:latin typeface="Comic Sans MS" pitchFamily="66" charset="0"/>
              </a:rPr>
              <a:t>HW monitoring of data</a:t>
            </a:r>
          </a:p>
        </p:txBody>
      </p:sp>
      <p:sp>
        <p:nvSpPr>
          <p:cNvPr id="169988" name="Slide Number Placeholder 5"/>
          <p:cNvSpPr txBox="1">
            <a:spLocks noGrp="1"/>
          </p:cNvSpPr>
          <p:nvPr/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020B19D2-06B7-48EA-8E0A-077552BE29B1}" type="slidenum">
              <a:rPr lang="it-IT" sz="1400">
                <a:latin typeface="Arial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36</a:t>
            </a:fld>
            <a:endParaRPr lang="it-IT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2640013" y="1412875"/>
            <a:ext cx="3960812" cy="403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2568575" y="2924175"/>
            <a:ext cx="1368425" cy="792163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568575" y="3789363"/>
            <a:ext cx="1368425" cy="792162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568575" y="4652963"/>
            <a:ext cx="1368425" cy="792162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44537"/>
          </a:xfrm>
        </p:spPr>
        <p:txBody>
          <a:bodyPr lIns="0" tIns="0" rIns="0" bIns="0"/>
          <a:lstStyle/>
          <a:p>
            <a:pPr eaLnBrk="1"/>
            <a:r>
              <a:rPr lang="it-IT" smtClean="0">
                <a:latin typeface="Comic Sans MS" pitchFamily="66" charset="0"/>
              </a:rPr>
              <a:t>SuperB-FEB Board schematics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2481263" y="5084763"/>
            <a:ext cx="360362" cy="714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2481263" y="5229225"/>
            <a:ext cx="360362" cy="714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2481263" y="4940300"/>
            <a:ext cx="360362" cy="714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2481263" y="4797425"/>
            <a:ext cx="360362" cy="714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2482850" y="4149725"/>
            <a:ext cx="360363" cy="714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2482850" y="4294188"/>
            <a:ext cx="360363" cy="714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2482850" y="4005263"/>
            <a:ext cx="360363" cy="714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2482850" y="3862388"/>
            <a:ext cx="360363" cy="714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2482850" y="3284538"/>
            <a:ext cx="360363" cy="714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2482850" y="3429000"/>
            <a:ext cx="360363" cy="714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49" name="Rectangle 17"/>
          <p:cNvSpPr>
            <a:spLocks noChangeArrowheads="1"/>
          </p:cNvSpPr>
          <p:nvPr/>
        </p:nvSpPr>
        <p:spPr bwMode="auto">
          <a:xfrm>
            <a:off x="2482850" y="3140075"/>
            <a:ext cx="360363" cy="714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2482850" y="2997200"/>
            <a:ext cx="360363" cy="714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2481263" y="2493963"/>
            <a:ext cx="360362" cy="714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2481263" y="2351088"/>
            <a:ext cx="360362" cy="714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3130550" y="4868863"/>
            <a:ext cx="503238" cy="287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54" name="Rectangle 22"/>
          <p:cNvSpPr>
            <a:spLocks noChangeArrowheads="1"/>
          </p:cNvSpPr>
          <p:nvPr/>
        </p:nvSpPr>
        <p:spPr bwMode="auto">
          <a:xfrm>
            <a:off x="3130550" y="4005263"/>
            <a:ext cx="503238" cy="287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55" name="Rectangle 23"/>
          <p:cNvSpPr>
            <a:spLocks noChangeArrowheads="1"/>
          </p:cNvSpPr>
          <p:nvPr/>
        </p:nvSpPr>
        <p:spPr bwMode="auto">
          <a:xfrm>
            <a:off x="3130550" y="3141663"/>
            <a:ext cx="503238" cy="287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4067175" y="2420938"/>
            <a:ext cx="935038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57" name="Rectangle 25"/>
          <p:cNvSpPr>
            <a:spLocks noChangeArrowheads="1"/>
          </p:cNvSpPr>
          <p:nvPr/>
        </p:nvSpPr>
        <p:spPr bwMode="auto">
          <a:xfrm>
            <a:off x="4224338" y="3716338"/>
            <a:ext cx="576262" cy="287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58" name="Line 26"/>
          <p:cNvSpPr>
            <a:spLocks noChangeShapeType="1"/>
          </p:cNvSpPr>
          <p:nvPr/>
        </p:nvSpPr>
        <p:spPr bwMode="auto">
          <a:xfrm flipV="1">
            <a:off x="3778250" y="3141663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 flipV="1">
            <a:off x="3706813" y="3284538"/>
            <a:ext cx="360362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 flipV="1">
            <a:off x="3633788" y="3213100"/>
            <a:ext cx="576262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 flipH="1" flipV="1">
            <a:off x="2914650" y="256540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 flipH="1" flipV="1">
            <a:off x="2914650" y="2420938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2063" name="Text Box 31"/>
          <p:cNvSpPr txBox="1">
            <a:spLocks noChangeArrowheads="1"/>
          </p:cNvSpPr>
          <p:nvPr/>
        </p:nvSpPr>
        <p:spPr bwMode="auto">
          <a:xfrm>
            <a:off x="301625" y="2081213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DAQ link 2.5 Gbit/s</a:t>
            </a:r>
          </a:p>
        </p:txBody>
      </p:sp>
      <p:sp>
        <p:nvSpPr>
          <p:cNvPr id="172064" name="Text Box 32"/>
          <p:cNvSpPr txBox="1">
            <a:spLocks noChangeArrowheads="1"/>
          </p:cNvSpPr>
          <p:nvPr/>
        </p:nvSpPr>
        <p:spPr bwMode="auto">
          <a:xfrm>
            <a:off x="282575" y="241458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L1/Spare DAQ link </a:t>
            </a:r>
          </a:p>
        </p:txBody>
      </p:sp>
      <p:sp>
        <p:nvSpPr>
          <p:cNvPr id="172065" name="Text Box 33"/>
          <p:cNvSpPr txBox="1">
            <a:spLocks noChangeArrowheads="1"/>
          </p:cNvSpPr>
          <p:nvPr/>
        </p:nvSpPr>
        <p:spPr bwMode="auto">
          <a:xfrm>
            <a:off x="250825" y="30686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4x1 Gbit/s FE links</a:t>
            </a:r>
          </a:p>
        </p:txBody>
      </p:sp>
      <p:sp>
        <p:nvSpPr>
          <p:cNvPr id="172066" name="Text Box 34"/>
          <p:cNvSpPr txBox="1">
            <a:spLocks noChangeArrowheads="1"/>
          </p:cNvSpPr>
          <p:nvPr/>
        </p:nvSpPr>
        <p:spPr bwMode="auto">
          <a:xfrm>
            <a:off x="250825" y="385445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4x1 Gbit/s FE links</a:t>
            </a:r>
          </a:p>
        </p:txBody>
      </p:sp>
      <p:sp>
        <p:nvSpPr>
          <p:cNvPr id="172067" name="Text Box 35"/>
          <p:cNvSpPr txBox="1">
            <a:spLocks noChangeArrowheads="1"/>
          </p:cNvSpPr>
          <p:nvPr/>
        </p:nvSpPr>
        <p:spPr bwMode="auto">
          <a:xfrm>
            <a:off x="322263" y="486251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4x1 Gbit/s FE links</a:t>
            </a:r>
          </a:p>
        </p:txBody>
      </p:sp>
      <p:sp>
        <p:nvSpPr>
          <p:cNvPr id="172068" name="Text Box 36"/>
          <p:cNvSpPr txBox="1">
            <a:spLocks noChangeArrowheads="1"/>
          </p:cNvSpPr>
          <p:nvPr/>
        </p:nvSpPr>
        <p:spPr bwMode="auto">
          <a:xfrm>
            <a:off x="2855913" y="5211763"/>
            <a:ext cx="116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400">
                <a:latin typeface="Arial" pitchFamily="34" charset="0"/>
              </a:rPr>
              <a:t>Small FPGA</a:t>
            </a:r>
          </a:p>
        </p:txBody>
      </p:sp>
      <p:sp>
        <p:nvSpPr>
          <p:cNvPr id="172069" name="Text Box 37"/>
          <p:cNvSpPr txBox="1">
            <a:spLocks noChangeArrowheads="1"/>
          </p:cNvSpPr>
          <p:nvPr/>
        </p:nvSpPr>
        <p:spPr bwMode="auto">
          <a:xfrm>
            <a:off x="2554288" y="3500438"/>
            <a:ext cx="116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400">
                <a:latin typeface="Arial" pitchFamily="34" charset="0"/>
              </a:rPr>
              <a:t>Small FPGA</a:t>
            </a:r>
          </a:p>
        </p:txBody>
      </p:sp>
      <p:sp>
        <p:nvSpPr>
          <p:cNvPr id="172070" name="Text Box 38"/>
          <p:cNvSpPr txBox="1">
            <a:spLocks noChangeArrowheads="1"/>
          </p:cNvSpPr>
          <p:nvPr/>
        </p:nvSpPr>
        <p:spPr bwMode="auto">
          <a:xfrm>
            <a:off x="2554288" y="4365625"/>
            <a:ext cx="116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400">
                <a:latin typeface="Arial" pitchFamily="34" charset="0"/>
              </a:rPr>
              <a:t>Small FPGA</a:t>
            </a:r>
          </a:p>
        </p:txBody>
      </p:sp>
      <p:sp>
        <p:nvSpPr>
          <p:cNvPr id="172071" name="Text Box 39"/>
          <p:cNvSpPr txBox="1">
            <a:spLocks noChangeArrowheads="1"/>
          </p:cNvSpPr>
          <p:nvPr/>
        </p:nvSpPr>
        <p:spPr bwMode="auto">
          <a:xfrm>
            <a:off x="4079875" y="4005263"/>
            <a:ext cx="823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400">
                <a:latin typeface="Arial" pitchFamily="34" charset="0"/>
              </a:rPr>
              <a:t>Memory</a:t>
            </a:r>
          </a:p>
        </p:txBody>
      </p:sp>
      <p:sp>
        <p:nvSpPr>
          <p:cNvPr id="172072" name="Text Box 40"/>
          <p:cNvSpPr txBox="1">
            <a:spLocks noChangeArrowheads="1"/>
          </p:cNvSpPr>
          <p:nvPr/>
        </p:nvSpPr>
        <p:spPr bwMode="auto">
          <a:xfrm>
            <a:off x="3863975" y="1844675"/>
            <a:ext cx="1169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400">
                <a:latin typeface="Arial" pitchFamily="34" charset="0"/>
              </a:rPr>
              <a:t>Large FPGA</a:t>
            </a:r>
          </a:p>
        </p:txBody>
      </p:sp>
      <p:sp>
        <p:nvSpPr>
          <p:cNvPr id="172073" name="Rectangle 41"/>
          <p:cNvSpPr>
            <a:spLocks noChangeArrowheads="1"/>
          </p:cNvSpPr>
          <p:nvPr/>
        </p:nvSpPr>
        <p:spPr bwMode="auto">
          <a:xfrm>
            <a:off x="2482850" y="1700213"/>
            <a:ext cx="360363" cy="714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74" name="Text Box 42"/>
          <p:cNvSpPr txBox="1">
            <a:spLocks noChangeArrowheads="1"/>
          </p:cNvSpPr>
          <p:nvPr/>
        </p:nvSpPr>
        <p:spPr bwMode="auto">
          <a:xfrm>
            <a:off x="1041400" y="1557338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Gb ethernet</a:t>
            </a:r>
          </a:p>
        </p:txBody>
      </p:sp>
      <p:sp>
        <p:nvSpPr>
          <p:cNvPr id="172075" name="Rectangle 43"/>
          <p:cNvSpPr>
            <a:spLocks noChangeArrowheads="1"/>
          </p:cNvSpPr>
          <p:nvPr/>
        </p:nvSpPr>
        <p:spPr bwMode="auto">
          <a:xfrm>
            <a:off x="5434013" y="1700213"/>
            <a:ext cx="649287" cy="4333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76" name="Text Box 44"/>
          <p:cNvSpPr txBox="1">
            <a:spLocks noChangeArrowheads="1"/>
          </p:cNvSpPr>
          <p:nvPr/>
        </p:nvSpPr>
        <p:spPr bwMode="auto">
          <a:xfrm>
            <a:off x="5376863" y="2133600"/>
            <a:ext cx="11699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400">
                <a:latin typeface="Arial" pitchFamily="34" charset="0"/>
              </a:rPr>
              <a:t>VME FPGA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400">
                <a:latin typeface="Arial" pitchFamily="34" charset="0"/>
              </a:rPr>
              <a:t>Or uCPU</a:t>
            </a:r>
          </a:p>
        </p:txBody>
      </p:sp>
      <p:sp>
        <p:nvSpPr>
          <p:cNvPr id="172077" name="AutoShape 45"/>
          <p:cNvSpPr>
            <a:spLocks noChangeArrowheads="1"/>
          </p:cNvSpPr>
          <p:nvPr/>
        </p:nvSpPr>
        <p:spPr bwMode="auto">
          <a:xfrm>
            <a:off x="6370638" y="1773238"/>
            <a:ext cx="433387" cy="288925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78" name="Text Box 46"/>
          <p:cNvSpPr txBox="1">
            <a:spLocks noChangeArrowheads="1"/>
          </p:cNvSpPr>
          <p:nvPr/>
        </p:nvSpPr>
        <p:spPr bwMode="auto">
          <a:xfrm>
            <a:off x="6588125" y="20605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VME!</a:t>
            </a:r>
          </a:p>
        </p:txBody>
      </p:sp>
      <p:sp>
        <p:nvSpPr>
          <p:cNvPr id="172079" name="AutoShape 47"/>
          <p:cNvSpPr>
            <a:spLocks/>
          </p:cNvSpPr>
          <p:nvPr/>
        </p:nvSpPr>
        <p:spPr bwMode="auto">
          <a:xfrm>
            <a:off x="2855913" y="2924175"/>
            <a:ext cx="215900" cy="576263"/>
          </a:xfrm>
          <a:prstGeom prst="rightBrace">
            <a:avLst>
              <a:gd name="adj1" fmla="val 22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80" name="AutoShape 48"/>
          <p:cNvSpPr>
            <a:spLocks/>
          </p:cNvSpPr>
          <p:nvPr/>
        </p:nvSpPr>
        <p:spPr bwMode="auto">
          <a:xfrm>
            <a:off x="2855913" y="3860800"/>
            <a:ext cx="215900" cy="576263"/>
          </a:xfrm>
          <a:prstGeom prst="rightBrace">
            <a:avLst>
              <a:gd name="adj1" fmla="val 22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81" name="AutoShape 49"/>
          <p:cNvSpPr>
            <a:spLocks/>
          </p:cNvSpPr>
          <p:nvPr/>
        </p:nvSpPr>
        <p:spPr bwMode="auto">
          <a:xfrm>
            <a:off x="2855913" y="4724400"/>
            <a:ext cx="215900" cy="576263"/>
          </a:xfrm>
          <a:prstGeom prst="rightBrace">
            <a:avLst>
              <a:gd name="adj1" fmla="val 22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it-IT" sz="1800">
              <a:latin typeface="Arial" pitchFamily="34" charset="0"/>
            </a:endParaRPr>
          </a:p>
        </p:txBody>
      </p:sp>
      <p:sp>
        <p:nvSpPr>
          <p:cNvPr id="172082" name="Rectangle 50"/>
          <p:cNvSpPr>
            <a:spLocks noChangeArrowheads="1"/>
          </p:cNvSpPr>
          <p:nvPr/>
        </p:nvSpPr>
        <p:spPr bwMode="auto">
          <a:xfrm>
            <a:off x="5376863" y="3357563"/>
            <a:ext cx="1728787" cy="360362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FCTS interface</a:t>
            </a:r>
          </a:p>
        </p:txBody>
      </p:sp>
      <p:sp>
        <p:nvSpPr>
          <p:cNvPr id="172083" name="Rectangle 51"/>
          <p:cNvSpPr>
            <a:spLocks noChangeArrowheads="1"/>
          </p:cNvSpPr>
          <p:nvPr/>
        </p:nvSpPr>
        <p:spPr bwMode="auto">
          <a:xfrm>
            <a:off x="5376863" y="3860800"/>
            <a:ext cx="1728787" cy="360363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ECS interface</a:t>
            </a:r>
          </a:p>
        </p:txBody>
      </p:sp>
      <p:sp>
        <p:nvSpPr>
          <p:cNvPr id="172084" name="Text Box 52"/>
          <p:cNvSpPr txBox="1">
            <a:spLocks noChangeArrowheads="1"/>
          </p:cNvSpPr>
          <p:nvPr/>
        </p:nvSpPr>
        <p:spPr bwMode="auto">
          <a:xfrm>
            <a:off x="395288" y="5562600"/>
            <a:ext cx="6130925" cy="9445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FCTS protocol to be decided experiment-wide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Large FPGA for data shipping and monitoring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1800">
                <a:latin typeface="Arial" pitchFamily="34" charset="0"/>
              </a:rPr>
              <a:t>VME FPGA or uCPU might be included in the large FPGA.</a:t>
            </a:r>
          </a:p>
        </p:txBody>
      </p:sp>
      <p:sp>
        <p:nvSpPr>
          <p:cNvPr id="172085" name="Line 53"/>
          <p:cNvSpPr>
            <a:spLocks noChangeShapeType="1"/>
          </p:cNvSpPr>
          <p:nvPr/>
        </p:nvSpPr>
        <p:spPr bwMode="auto">
          <a:xfrm>
            <a:off x="3000375" y="1773238"/>
            <a:ext cx="1223963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2086" name="Line 54"/>
          <p:cNvSpPr>
            <a:spLocks noChangeShapeType="1"/>
          </p:cNvSpPr>
          <p:nvPr/>
        </p:nvSpPr>
        <p:spPr bwMode="auto">
          <a:xfrm>
            <a:off x="4584700" y="3284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2087" name="Line 55"/>
          <p:cNvSpPr>
            <a:spLocks noChangeShapeType="1"/>
          </p:cNvSpPr>
          <p:nvPr/>
        </p:nvSpPr>
        <p:spPr bwMode="auto">
          <a:xfrm flipH="1">
            <a:off x="5016500" y="2060575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2088" name="Line 56"/>
          <p:cNvSpPr>
            <a:spLocks noChangeShapeType="1"/>
          </p:cNvSpPr>
          <p:nvPr/>
        </p:nvSpPr>
        <p:spPr bwMode="auto">
          <a:xfrm flipH="1" flipV="1">
            <a:off x="5016500" y="3140075"/>
            <a:ext cx="287338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2089" name="Line 57"/>
          <p:cNvSpPr>
            <a:spLocks noChangeShapeType="1"/>
          </p:cNvSpPr>
          <p:nvPr/>
        </p:nvSpPr>
        <p:spPr bwMode="auto">
          <a:xfrm flipH="1" flipV="1">
            <a:off x="4945063" y="3284538"/>
            <a:ext cx="3587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2090" name="Slide Number Placeholder 5"/>
          <p:cNvSpPr txBox="1">
            <a:spLocks noGrp="1"/>
          </p:cNvSpPr>
          <p:nvPr/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DA887241-10D3-403E-A806-AE3256F19720}" type="slidenum">
              <a:rPr lang="it-IT" sz="1400">
                <a:latin typeface="Arial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37</a:t>
            </a:fld>
            <a:endParaRPr lang="it-IT" sz="1400">
              <a:latin typeface="Arial" pitchFamily="34" charset="0"/>
            </a:endParaRPr>
          </a:p>
        </p:txBody>
      </p:sp>
      <p:sp>
        <p:nvSpPr>
          <p:cNvPr id="172091" name="Text Box 59"/>
          <p:cNvSpPr txBox="1">
            <a:spLocks noChangeArrowheads="1"/>
          </p:cNvSpPr>
          <p:nvPr/>
        </p:nvSpPr>
        <p:spPr bwMode="auto">
          <a:xfrm rot="709538">
            <a:off x="6877050" y="4724400"/>
            <a:ext cx="2024063" cy="974725"/>
          </a:xfrm>
          <a:prstGeom prst="rect">
            <a:avLst/>
          </a:prstGeom>
          <a:solidFill>
            <a:srgbClr val="ECF7A7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it-IT" sz="2000"/>
              <a:t>Planning</a:t>
            </a:r>
          </a:p>
          <a:p>
            <a:pPr marL="342900" indent="-342900" algn="l"/>
            <a:r>
              <a:rPr lang="it-IT" sz="2000"/>
              <a:t>For changes</a:t>
            </a:r>
          </a:p>
          <a:p>
            <a:pPr marL="342900" indent="-342900" algn="l"/>
            <a:r>
              <a:rPr lang="it-IT" sz="2000"/>
              <a:t>And extensions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>
                <a:latin typeface="Comic Sans MS" pitchFamily="66" charset="0"/>
              </a:rPr>
              <a:t>Input mezzanines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435975" cy="5111750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Input </a:t>
            </a:r>
            <a:r>
              <a:rPr lang="it-IT" dirty="0" err="1" smtClean="0">
                <a:latin typeface="Comic Sans MS" pitchFamily="66" charset="0"/>
              </a:rPr>
              <a:t>optical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links</a:t>
            </a:r>
            <a:r>
              <a:rPr lang="it-IT" dirty="0" smtClean="0">
                <a:latin typeface="Comic Sans MS" pitchFamily="66" charset="0"/>
              </a:rPr>
              <a:t> on </a:t>
            </a:r>
            <a:r>
              <a:rPr lang="it-IT" dirty="0" err="1" smtClean="0">
                <a:latin typeface="Comic Sans MS" pitchFamily="66" charset="0"/>
              </a:rPr>
              <a:t>mezzanines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to</a:t>
            </a:r>
            <a:r>
              <a:rPr lang="it-IT" dirty="0" smtClean="0">
                <a:latin typeface="Comic Sans MS" pitchFamily="66" charset="0"/>
              </a:rPr>
              <a:t> easy future </a:t>
            </a:r>
            <a:r>
              <a:rPr lang="it-IT" dirty="0" err="1" smtClean="0">
                <a:latin typeface="Comic Sans MS" pitchFamily="66" charset="0"/>
              </a:rPr>
              <a:t>upgrades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4  1-Gbps </a:t>
            </a:r>
            <a:r>
              <a:rPr lang="it-IT" dirty="0" err="1" smtClean="0">
                <a:latin typeface="Comic Sans MS" pitchFamily="66" charset="0"/>
              </a:rPr>
              <a:t>optical</a:t>
            </a:r>
            <a:r>
              <a:rPr lang="it-IT" dirty="0" smtClean="0">
                <a:latin typeface="Comic Sans MS" pitchFamily="66" charset="0"/>
              </a:rPr>
              <a:t> link </a:t>
            </a:r>
            <a:r>
              <a:rPr lang="it-IT" dirty="0" err="1" smtClean="0">
                <a:latin typeface="Comic Sans MS" pitchFamily="66" charset="0"/>
              </a:rPr>
              <a:t>mezzanine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compatible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with</a:t>
            </a:r>
            <a:r>
              <a:rPr lang="it-IT" dirty="0" smtClean="0">
                <a:latin typeface="Comic Sans MS" pitchFamily="66" charset="0"/>
              </a:rPr>
              <a:t> EDRO </a:t>
            </a:r>
            <a:r>
              <a:rPr lang="it-IT" dirty="0" err="1" smtClean="0">
                <a:latin typeface="Comic Sans MS" pitchFamily="66" charset="0"/>
              </a:rPr>
              <a:t>available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for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tests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2 </a:t>
            </a:r>
            <a:r>
              <a:rPr lang="it-IT" dirty="0" err="1" smtClean="0">
                <a:latin typeface="Comic Sans MS" pitchFamily="66" charset="0"/>
              </a:rPr>
              <a:t>Small</a:t>
            </a:r>
            <a:r>
              <a:rPr lang="it-IT" dirty="0" smtClean="0">
                <a:latin typeface="Comic Sans MS" pitchFamily="66" charset="0"/>
              </a:rPr>
              <a:t> FPGA (</a:t>
            </a:r>
            <a:r>
              <a:rPr lang="it-IT" dirty="0" err="1" smtClean="0">
                <a:latin typeface="Comic Sans MS" pitchFamily="66" charset="0"/>
              </a:rPr>
              <a:t>spartan</a:t>
            </a:r>
            <a:r>
              <a:rPr lang="it-IT" dirty="0" smtClean="0">
                <a:latin typeface="Comic Sans MS" pitchFamily="66" charset="0"/>
              </a:rPr>
              <a:t>) and </a:t>
            </a:r>
            <a:r>
              <a:rPr lang="it-IT" dirty="0" err="1" smtClean="0">
                <a:latin typeface="Comic Sans MS" pitchFamily="66" charset="0"/>
              </a:rPr>
              <a:t>memory</a:t>
            </a:r>
            <a:r>
              <a:rPr lang="it-IT" dirty="0" smtClean="0">
                <a:latin typeface="Comic Sans MS" pitchFamily="66" charset="0"/>
              </a:rPr>
              <a:t> on </a:t>
            </a:r>
            <a:r>
              <a:rPr lang="it-IT" dirty="0" err="1" smtClean="0">
                <a:latin typeface="Comic Sans MS" pitchFamily="66" charset="0"/>
              </a:rPr>
              <a:t>board</a:t>
            </a:r>
            <a:endParaRPr lang="it-IT" dirty="0" smtClean="0">
              <a:latin typeface="Comic Sans MS" pitchFamily="66" charset="0"/>
            </a:endParaRPr>
          </a:p>
        </p:txBody>
      </p:sp>
      <p:pic>
        <p:nvPicPr>
          <p:cNvPr id="123908" name="Immagine 6" descr="mezzanina.JPG"/>
          <p:cNvPicPr>
            <a:picLocks noChangeAspect="1"/>
          </p:cNvPicPr>
          <p:nvPr/>
        </p:nvPicPr>
        <p:blipFill>
          <a:blip r:embed="rId2" cstate="print"/>
          <a:srcRect l="7727" t="15453" r="7727" b="28329"/>
          <a:stretch>
            <a:fillRect/>
          </a:stretch>
        </p:blipFill>
        <p:spPr bwMode="auto">
          <a:xfrm>
            <a:off x="5076825" y="4365625"/>
            <a:ext cx="36544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9" name="Slide Number Placeholder 5"/>
          <p:cNvSpPr txBox="1">
            <a:spLocks noGrp="1"/>
          </p:cNvSpPr>
          <p:nvPr/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017BD11B-DE06-429D-B802-C8ADB9B1DE11}" type="slidenum">
              <a:rPr lang="it-IT" sz="1400">
                <a:latin typeface="Arial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38</a:t>
            </a:fld>
            <a:endParaRPr lang="it-IT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Hardware </a:t>
            </a:r>
            <a:r>
              <a:rPr lang="it-IT" dirty="0" err="1" smtClean="0">
                <a:latin typeface="Comic Sans MS" pitchFamily="66" charset="0"/>
              </a:rPr>
              <a:t>simulations</a:t>
            </a:r>
            <a:r>
              <a:rPr lang="it-IT" dirty="0" smtClean="0">
                <a:latin typeface="Comic Sans MS" pitchFamily="66" charset="0"/>
              </a:rPr>
              <a:t> ??</a:t>
            </a:r>
          </a:p>
        </p:txBody>
      </p:sp>
      <p:pic>
        <p:nvPicPr>
          <p:cNvPr id="123908" name="Immagine 6" descr="mezzanina.JPG"/>
          <p:cNvPicPr>
            <a:picLocks noChangeAspect="1"/>
          </p:cNvPicPr>
          <p:nvPr/>
        </p:nvPicPr>
        <p:blipFill>
          <a:blip r:embed="rId2" cstate="print"/>
          <a:srcRect l="7727" t="15453" r="7727" b="28329"/>
          <a:stretch>
            <a:fillRect/>
          </a:stretch>
        </p:blipFill>
        <p:spPr bwMode="auto">
          <a:xfrm>
            <a:off x="5364088" y="1412776"/>
            <a:ext cx="1584176" cy="8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9" name="Slide Number Placeholder 5"/>
          <p:cNvSpPr txBox="1">
            <a:spLocks noGrp="1"/>
          </p:cNvSpPr>
          <p:nvPr/>
        </p:nvSpPr>
        <p:spPr bwMode="auto">
          <a:xfrm>
            <a:off x="6553200" y="5805116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017BD11B-DE06-429D-B802-C8ADB9B1DE11}" type="slidenum">
              <a:rPr lang="it-IT" sz="1400">
                <a:latin typeface="Arial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39</a:t>
            </a:fld>
            <a:endParaRPr lang="it-IT" sz="1400">
              <a:latin typeface="Arial" pitchFamily="34" charset="0"/>
            </a:endParaRPr>
          </a:p>
        </p:txBody>
      </p:sp>
      <p:pic>
        <p:nvPicPr>
          <p:cNvPr id="7" name="Immagine 6" descr="mezzanina.JPG"/>
          <p:cNvPicPr>
            <a:picLocks noChangeAspect="1"/>
          </p:cNvPicPr>
          <p:nvPr/>
        </p:nvPicPr>
        <p:blipFill>
          <a:blip r:embed="rId2" cstate="print"/>
          <a:srcRect l="7727" t="15453" r="7727" b="28329"/>
          <a:stretch>
            <a:fillRect/>
          </a:stretch>
        </p:blipFill>
        <p:spPr bwMode="auto">
          <a:xfrm>
            <a:off x="5364088" y="3648902"/>
            <a:ext cx="1584176" cy="8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mezzanina.JPG"/>
          <p:cNvPicPr>
            <a:picLocks noChangeAspect="1"/>
          </p:cNvPicPr>
          <p:nvPr/>
        </p:nvPicPr>
        <p:blipFill>
          <a:blip r:embed="rId2" cstate="print"/>
          <a:srcRect l="7727" t="15453" r="7727" b="28329"/>
          <a:stretch>
            <a:fillRect/>
          </a:stretch>
        </p:blipFill>
        <p:spPr bwMode="auto">
          <a:xfrm rot="10800000">
            <a:off x="1835696" y="2492896"/>
            <a:ext cx="1584176" cy="8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 bwMode="auto">
          <a:xfrm>
            <a:off x="5220072" y="1196752"/>
            <a:ext cx="2952328" cy="21602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5220072" y="3501008"/>
            <a:ext cx="2952328" cy="21602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5372472" y="3653408"/>
            <a:ext cx="2952328" cy="21602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5220072" y="1196752"/>
            <a:ext cx="3240360" cy="2088232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5220072" y="3501008"/>
            <a:ext cx="3240360" cy="2088232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5292080" y="1340768"/>
            <a:ext cx="3096344" cy="50405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20272" y="1412776"/>
            <a:ext cx="1380507" cy="391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TC+ROS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 bwMode="auto">
          <a:xfrm>
            <a:off x="467544" y="2420888"/>
            <a:ext cx="3096344" cy="50405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395536" y="2348880"/>
            <a:ext cx="3240360" cy="2088232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5292080" y="1844824"/>
            <a:ext cx="3096344" cy="50405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020272" y="1916832"/>
            <a:ext cx="1380507" cy="391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TC+ROS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 bwMode="auto">
          <a:xfrm>
            <a:off x="5292080" y="3573016"/>
            <a:ext cx="3096344" cy="50405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020272" y="3645024"/>
            <a:ext cx="1380507" cy="391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TC+ROS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 bwMode="auto">
          <a:xfrm>
            <a:off x="5279725" y="4077072"/>
            <a:ext cx="3096344" cy="50405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007917" y="4149080"/>
            <a:ext cx="1380507" cy="391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TC+ROS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 bwMode="auto">
          <a:xfrm>
            <a:off x="467544" y="2924944"/>
            <a:ext cx="3096344" cy="50405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09597" y="2492896"/>
            <a:ext cx="896400" cy="391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FEB1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98425" y="3037803"/>
            <a:ext cx="946093" cy="391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FEB2</a:t>
            </a:r>
            <a:endParaRPr lang="it-IT" dirty="0"/>
          </a:p>
        </p:txBody>
      </p:sp>
      <p:sp>
        <p:nvSpPr>
          <p:cNvPr id="31" name="Figura a mano libera 30"/>
          <p:cNvSpPr/>
          <p:nvPr/>
        </p:nvSpPr>
        <p:spPr bwMode="auto">
          <a:xfrm>
            <a:off x="3361267" y="1551040"/>
            <a:ext cx="2142066" cy="1111526"/>
          </a:xfrm>
          <a:custGeom>
            <a:avLst/>
            <a:gdLst>
              <a:gd name="connsiteX0" fmla="*/ 0 w 2142066"/>
              <a:gd name="connsiteY0" fmla="*/ 1077488 h 1111526"/>
              <a:gd name="connsiteX1" fmla="*/ 364066 w 2142066"/>
              <a:gd name="connsiteY1" fmla="*/ 1077488 h 1111526"/>
              <a:gd name="connsiteX2" fmla="*/ 423333 w 2142066"/>
              <a:gd name="connsiteY2" fmla="*/ 1060555 h 1111526"/>
              <a:gd name="connsiteX3" fmla="*/ 474133 w 2142066"/>
              <a:gd name="connsiteY3" fmla="*/ 1052088 h 1111526"/>
              <a:gd name="connsiteX4" fmla="*/ 508000 w 2142066"/>
              <a:gd name="connsiteY4" fmla="*/ 1026688 h 1111526"/>
              <a:gd name="connsiteX5" fmla="*/ 533400 w 2142066"/>
              <a:gd name="connsiteY5" fmla="*/ 1018221 h 1111526"/>
              <a:gd name="connsiteX6" fmla="*/ 567266 w 2142066"/>
              <a:gd name="connsiteY6" fmla="*/ 984355 h 1111526"/>
              <a:gd name="connsiteX7" fmla="*/ 592666 w 2142066"/>
              <a:gd name="connsiteY7" fmla="*/ 967421 h 1111526"/>
              <a:gd name="connsiteX8" fmla="*/ 635000 w 2142066"/>
              <a:gd name="connsiteY8" fmla="*/ 942021 h 1111526"/>
              <a:gd name="connsiteX9" fmla="*/ 660400 w 2142066"/>
              <a:gd name="connsiteY9" fmla="*/ 899688 h 1111526"/>
              <a:gd name="connsiteX10" fmla="*/ 711200 w 2142066"/>
              <a:gd name="connsiteY10" fmla="*/ 857355 h 1111526"/>
              <a:gd name="connsiteX11" fmla="*/ 728133 w 2142066"/>
              <a:gd name="connsiteY11" fmla="*/ 840421 h 1111526"/>
              <a:gd name="connsiteX12" fmla="*/ 736600 w 2142066"/>
              <a:gd name="connsiteY12" fmla="*/ 815021 h 1111526"/>
              <a:gd name="connsiteX13" fmla="*/ 770466 w 2142066"/>
              <a:gd name="connsiteY13" fmla="*/ 747288 h 1111526"/>
              <a:gd name="connsiteX14" fmla="*/ 778933 w 2142066"/>
              <a:gd name="connsiteY14" fmla="*/ 713421 h 1111526"/>
              <a:gd name="connsiteX15" fmla="*/ 795866 w 2142066"/>
              <a:gd name="connsiteY15" fmla="*/ 688021 h 1111526"/>
              <a:gd name="connsiteX16" fmla="*/ 812800 w 2142066"/>
              <a:gd name="connsiteY16" fmla="*/ 654155 h 1111526"/>
              <a:gd name="connsiteX17" fmla="*/ 838200 w 2142066"/>
              <a:gd name="connsiteY17" fmla="*/ 569488 h 1111526"/>
              <a:gd name="connsiteX18" fmla="*/ 863600 w 2142066"/>
              <a:gd name="connsiteY18" fmla="*/ 510221 h 1111526"/>
              <a:gd name="connsiteX19" fmla="*/ 872066 w 2142066"/>
              <a:gd name="connsiteY19" fmla="*/ 476355 h 1111526"/>
              <a:gd name="connsiteX20" fmla="*/ 889000 w 2142066"/>
              <a:gd name="connsiteY20" fmla="*/ 425555 h 1111526"/>
              <a:gd name="connsiteX21" fmla="*/ 897466 w 2142066"/>
              <a:gd name="connsiteY21" fmla="*/ 391688 h 1111526"/>
              <a:gd name="connsiteX22" fmla="*/ 905933 w 2142066"/>
              <a:gd name="connsiteY22" fmla="*/ 366288 h 1111526"/>
              <a:gd name="connsiteX23" fmla="*/ 956733 w 2142066"/>
              <a:gd name="connsiteY23" fmla="*/ 332421 h 1111526"/>
              <a:gd name="connsiteX24" fmla="*/ 982133 w 2142066"/>
              <a:gd name="connsiteY24" fmla="*/ 307021 h 1111526"/>
              <a:gd name="connsiteX25" fmla="*/ 1032933 w 2142066"/>
              <a:gd name="connsiteY25" fmla="*/ 290088 h 1111526"/>
              <a:gd name="connsiteX26" fmla="*/ 1058333 w 2142066"/>
              <a:gd name="connsiteY26" fmla="*/ 281621 h 1111526"/>
              <a:gd name="connsiteX27" fmla="*/ 1083733 w 2142066"/>
              <a:gd name="connsiteY27" fmla="*/ 273155 h 1111526"/>
              <a:gd name="connsiteX28" fmla="*/ 1168400 w 2142066"/>
              <a:gd name="connsiteY28" fmla="*/ 239288 h 1111526"/>
              <a:gd name="connsiteX29" fmla="*/ 1202266 w 2142066"/>
              <a:gd name="connsiteY29" fmla="*/ 230821 h 1111526"/>
              <a:gd name="connsiteX30" fmla="*/ 1244600 w 2142066"/>
              <a:gd name="connsiteY30" fmla="*/ 222355 h 1111526"/>
              <a:gd name="connsiteX31" fmla="*/ 1295400 w 2142066"/>
              <a:gd name="connsiteY31" fmla="*/ 205421 h 1111526"/>
              <a:gd name="connsiteX32" fmla="*/ 1354666 w 2142066"/>
              <a:gd name="connsiteY32" fmla="*/ 188488 h 1111526"/>
              <a:gd name="connsiteX33" fmla="*/ 1388533 w 2142066"/>
              <a:gd name="connsiteY33" fmla="*/ 180021 h 1111526"/>
              <a:gd name="connsiteX34" fmla="*/ 1413933 w 2142066"/>
              <a:gd name="connsiteY34" fmla="*/ 171555 h 1111526"/>
              <a:gd name="connsiteX35" fmla="*/ 1447800 w 2142066"/>
              <a:gd name="connsiteY35" fmla="*/ 163088 h 1111526"/>
              <a:gd name="connsiteX36" fmla="*/ 1498600 w 2142066"/>
              <a:gd name="connsiteY36" fmla="*/ 146155 h 1111526"/>
              <a:gd name="connsiteX37" fmla="*/ 1524000 w 2142066"/>
              <a:gd name="connsiteY37" fmla="*/ 137688 h 1111526"/>
              <a:gd name="connsiteX38" fmla="*/ 1574800 w 2142066"/>
              <a:gd name="connsiteY38" fmla="*/ 129221 h 1111526"/>
              <a:gd name="connsiteX39" fmla="*/ 1600200 w 2142066"/>
              <a:gd name="connsiteY39" fmla="*/ 120755 h 1111526"/>
              <a:gd name="connsiteX40" fmla="*/ 1634066 w 2142066"/>
              <a:gd name="connsiteY40" fmla="*/ 112288 h 1111526"/>
              <a:gd name="connsiteX41" fmla="*/ 1684866 w 2142066"/>
              <a:gd name="connsiteY41" fmla="*/ 95355 h 1111526"/>
              <a:gd name="connsiteX42" fmla="*/ 1735666 w 2142066"/>
              <a:gd name="connsiteY42" fmla="*/ 78421 h 1111526"/>
              <a:gd name="connsiteX43" fmla="*/ 1761066 w 2142066"/>
              <a:gd name="connsiteY43" fmla="*/ 69955 h 1111526"/>
              <a:gd name="connsiteX44" fmla="*/ 1905000 w 2142066"/>
              <a:gd name="connsiteY44" fmla="*/ 44555 h 1111526"/>
              <a:gd name="connsiteX45" fmla="*/ 1964266 w 2142066"/>
              <a:gd name="connsiteY45" fmla="*/ 27621 h 1111526"/>
              <a:gd name="connsiteX46" fmla="*/ 1998133 w 2142066"/>
              <a:gd name="connsiteY46" fmla="*/ 19155 h 1111526"/>
              <a:gd name="connsiteX47" fmla="*/ 2023533 w 2142066"/>
              <a:gd name="connsiteY47" fmla="*/ 2221 h 1111526"/>
              <a:gd name="connsiteX48" fmla="*/ 2116666 w 2142066"/>
              <a:gd name="connsiteY48" fmla="*/ 10688 h 1111526"/>
              <a:gd name="connsiteX49" fmla="*/ 2142066 w 2142066"/>
              <a:gd name="connsiteY49" fmla="*/ 10688 h 111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142066" h="1111526">
                <a:moveTo>
                  <a:pt x="0" y="1077488"/>
                </a:moveTo>
                <a:cubicBezTo>
                  <a:pt x="136146" y="1111526"/>
                  <a:pt x="65148" y="1096983"/>
                  <a:pt x="364066" y="1077488"/>
                </a:cubicBezTo>
                <a:cubicBezTo>
                  <a:pt x="384569" y="1076151"/>
                  <a:pt x="403313" y="1065175"/>
                  <a:pt x="423333" y="1060555"/>
                </a:cubicBezTo>
                <a:cubicBezTo>
                  <a:pt x="440060" y="1056695"/>
                  <a:pt x="457200" y="1054910"/>
                  <a:pt x="474133" y="1052088"/>
                </a:cubicBezTo>
                <a:cubicBezTo>
                  <a:pt x="485422" y="1043621"/>
                  <a:pt x="495748" y="1033689"/>
                  <a:pt x="508000" y="1026688"/>
                </a:cubicBezTo>
                <a:cubicBezTo>
                  <a:pt x="515749" y="1022260"/>
                  <a:pt x="526138" y="1023408"/>
                  <a:pt x="533400" y="1018221"/>
                </a:cubicBezTo>
                <a:cubicBezTo>
                  <a:pt x="546391" y="1008942"/>
                  <a:pt x="555145" y="994745"/>
                  <a:pt x="567266" y="984355"/>
                </a:cubicBezTo>
                <a:cubicBezTo>
                  <a:pt x="574992" y="977733"/>
                  <a:pt x="584720" y="973778"/>
                  <a:pt x="592666" y="967421"/>
                </a:cubicBezTo>
                <a:cubicBezTo>
                  <a:pt x="625871" y="940857"/>
                  <a:pt x="590892" y="956724"/>
                  <a:pt x="635000" y="942021"/>
                </a:cubicBezTo>
                <a:cubicBezTo>
                  <a:pt x="643467" y="927910"/>
                  <a:pt x="650526" y="912853"/>
                  <a:pt x="660400" y="899688"/>
                </a:cubicBezTo>
                <a:cubicBezTo>
                  <a:pt x="683028" y="869517"/>
                  <a:pt x="684308" y="878869"/>
                  <a:pt x="711200" y="857355"/>
                </a:cubicBezTo>
                <a:cubicBezTo>
                  <a:pt x="717433" y="852368"/>
                  <a:pt x="722489" y="846066"/>
                  <a:pt x="728133" y="840421"/>
                </a:cubicBezTo>
                <a:cubicBezTo>
                  <a:pt x="730955" y="831954"/>
                  <a:pt x="732907" y="823146"/>
                  <a:pt x="736600" y="815021"/>
                </a:cubicBezTo>
                <a:cubicBezTo>
                  <a:pt x="747045" y="792041"/>
                  <a:pt x="764344" y="771777"/>
                  <a:pt x="770466" y="747288"/>
                </a:cubicBezTo>
                <a:cubicBezTo>
                  <a:pt x="773288" y="735999"/>
                  <a:pt x="774349" y="724117"/>
                  <a:pt x="778933" y="713421"/>
                </a:cubicBezTo>
                <a:cubicBezTo>
                  <a:pt x="782941" y="704068"/>
                  <a:pt x="790817" y="696856"/>
                  <a:pt x="795866" y="688021"/>
                </a:cubicBezTo>
                <a:cubicBezTo>
                  <a:pt x="802128" y="677063"/>
                  <a:pt x="807828" y="665756"/>
                  <a:pt x="812800" y="654155"/>
                </a:cubicBezTo>
                <a:cubicBezTo>
                  <a:pt x="824487" y="626885"/>
                  <a:pt x="826513" y="596758"/>
                  <a:pt x="838200" y="569488"/>
                </a:cubicBezTo>
                <a:cubicBezTo>
                  <a:pt x="857549" y="524341"/>
                  <a:pt x="852256" y="549926"/>
                  <a:pt x="863600" y="510221"/>
                </a:cubicBezTo>
                <a:cubicBezTo>
                  <a:pt x="866797" y="499033"/>
                  <a:pt x="868722" y="487500"/>
                  <a:pt x="872066" y="476355"/>
                </a:cubicBezTo>
                <a:cubicBezTo>
                  <a:pt x="877195" y="459258"/>
                  <a:pt x="884671" y="442872"/>
                  <a:pt x="889000" y="425555"/>
                </a:cubicBezTo>
                <a:cubicBezTo>
                  <a:pt x="891822" y="414266"/>
                  <a:pt x="894269" y="402877"/>
                  <a:pt x="897466" y="391688"/>
                </a:cubicBezTo>
                <a:cubicBezTo>
                  <a:pt x="899918" y="383107"/>
                  <a:pt x="899622" y="372599"/>
                  <a:pt x="905933" y="366288"/>
                </a:cubicBezTo>
                <a:cubicBezTo>
                  <a:pt x="920324" y="351897"/>
                  <a:pt x="942342" y="346812"/>
                  <a:pt x="956733" y="332421"/>
                </a:cubicBezTo>
                <a:cubicBezTo>
                  <a:pt x="965200" y="323954"/>
                  <a:pt x="971666" y="312836"/>
                  <a:pt x="982133" y="307021"/>
                </a:cubicBezTo>
                <a:cubicBezTo>
                  <a:pt x="997736" y="298353"/>
                  <a:pt x="1016000" y="295732"/>
                  <a:pt x="1032933" y="290088"/>
                </a:cubicBezTo>
                <a:lnTo>
                  <a:pt x="1058333" y="281621"/>
                </a:lnTo>
                <a:cubicBezTo>
                  <a:pt x="1066800" y="278799"/>
                  <a:pt x="1075751" y="277146"/>
                  <a:pt x="1083733" y="273155"/>
                </a:cubicBezTo>
                <a:cubicBezTo>
                  <a:pt x="1118772" y="255635"/>
                  <a:pt x="1126545" y="249752"/>
                  <a:pt x="1168400" y="239288"/>
                </a:cubicBezTo>
                <a:cubicBezTo>
                  <a:pt x="1179689" y="236466"/>
                  <a:pt x="1190907" y="233345"/>
                  <a:pt x="1202266" y="230821"/>
                </a:cubicBezTo>
                <a:cubicBezTo>
                  <a:pt x="1216314" y="227699"/>
                  <a:pt x="1230716" y="226141"/>
                  <a:pt x="1244600" y="222355"/>
                </a:cubicBezTo>
                <a:cubicBezTo>
                  <a:pt x="1261820" y="217659"/>
                  <a:pt x="1278084" y="209750"/>
                  <a:pt x="1295400" y="205421"/>
                </a:cubicBezTo>
                <a:cubicBezTo>
                  <a:pt x="1401231" y="178965"/>
                  <a:pt x="1269672" y="212773"/>
                  <a:pt x="1354666" y="188488"/>
                </a:cubicBezTo>
                <a:cubicBezTo>
                  <a:pt x="1365855" y="185291"/>
                  <a:pt x="1377344" y="183218"/>
                  <a:pt x="1388533" y="180021"/>
                </a:cubicBezTo>
                <a:cubicBezTo>
                  <a:pt x="1397114" y="177569"/>
                  <a:pt x="1405352" y="174007"/>
                  <a:pt x="1413933" y="171555"/>
                </a:cubicBezTo>
                <a:cubicBezTo>
                  <a:pt x="1425122" y="168358"/>
                  <a:pt x="1436654" y="166432"/>
                  <a:pt x="1447800" y="163088"/>
                </a:cubicBezTo>
                <a:cubicBezTo>
                  <a:pt x="1464897" y="157959"/>
                  <a:pt x="1481667" y="151799"/>
                  <a:pt x="1498600" y="146155"/>
                </a:cubicBezTo>
                <a:cubicBezTo>
                  <a:pt x="1507067" y="143333"/>
                  <a:pt x="1515197" y="139155"/>
                  <a:pt x="1524000" y="137688"/>
                </a:cubicBezTo>
                <a:cubicBezTo>
                  <a:pt x="1540933" y="134866"/>
                  <a:pt x="1558042" y="132945"/>
                  <a:pt x="1574800" y="129221"/>
                </a:cubicBezTo>
                <a:cubicBezTo>
                  <a:pt x="1583512" y="127285"/>
                  <a:pt x="1591619" y="123207"/>
                  <a:pt x="1600200" y="120755"/>
                </a:cubicBezTo>
                <a:cubicBezTo>
                  <a:pt x="1611388" y="117558"/>
                  <a:pt x="1622921" y="115632"/>
                  <a:pt x="1634066" y="112288"/>
                </a:cubicBezTo>
                <a:cubicBezTo>
                  <a:pt x="1651162" y="107159"/>
                  <a:pt x="1667933" y="100999"/>
                  <a:pt x="1684866" y="95355"/>
                </a:cubicBezTo>
                <a:lnTo>
                  <a:pt x="1735666" y="78421"/>
                </a:lnTo>
                <a:cubicBezTo>
                  <a:pt x="1744133" y="75599"/>
                  <a:pt x="1752231" y="71217"/>
                  <a:pt x="1761066" y="69955"/>
                </a:cubicBezTo>
                <a:cubicBezTo>
                  <a:pt x="1815087" y="62237"/>
                  <a:pt x="1849422" y="58450"/>
                  <a:pt x="1905000" y="44555"/>
                </a:cubicBezTo>
                <a:cubicBezTo>
                  <a:pt x="2010936" y="18069"/>
                  <a:pt x="1879191" y="51928"/>
                  <a:pt x="1964266" y="27621"/>
                </a:cubicBezTo>
                <a:cubicBezTo>
                  <a:pt x="1975455" y="24424"/>
                  <a:pt x="1986844" y="21977"/>
                  <a:pt x="1998133" y="19155"/>
                </a:cubicBezTo>
                <a:cubicBezTo>
                  <a:pt x="2006600" y="13510"/>
                  <a:pt x="2013383" y="2946"/>
                  <a:pt x="2023533" y="2221"/>
                </a:cubicBezTo>
                <a:cubicBezTo>
                  <a:pt x="2054626" y="0"/>
                  <a:pt x="2085573" y="8467"/>
                  <a:pt x="2116666" y="10688"/>
                </a:cubicBezTo>
                <a:cubicBezTo>
                  <a:pt x="2125111" y="11291"/>
                  <a:pt x="2133599" y="10688"/>
                  <a:pt x="2142066" y="10688"/>
                </a:cubicBez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Figura a mano libera 31"/>
          <p:cNvSpPr/>
          <p:nvPr/>
        </p:nvSpPr>
        <p:spPr bwMode="auto">
          <a:xfrm>
            <a:off x="3420533" y="1974613"/>
            <a:ext cx="2032000" cy="882515"/>
          </a:xfrm>
          <a:custGeom>
            <a:avLst/>
            <a:gdLst>
              <a:gd name="connsiteX0" fmla="*/ 0 w 2032000"/>
              <a:gd name="connsiteY0" fmla="*/ 882515 h 882515"/>
              <a:gd name="connsiteX1" fmla="*/ 33867 w 2032000"/>
              <a:gd name="connsiteY1" fmla="*/ 874048 h 882515"/>
              <a:gd name="connsiteX2" fmla="*/ 203200 w 2032000"/>
              <a:gd name="connsiteY2" fmla="*/ 857115 h 882515"/>
              <a:gd name="connsiteX3" fmla="*/ 304800 w 2032000"/>
              <a:gd name="connsiteY3" fmla="*/ 840182 h 882515"/>
              <a:gd name="connsiteX4" fmla="*/ 381000 w 2032000"/>
              <a:gd name="connsiteY4" fmla="*/ 831715 h 882515"/>
              <a:gd name="connsiteX5" fmla="*/ 474134 w 2032000"/>
              <a:gd name="connsiteY5" fmla="*/ 806315 h 882515"/>
              <a:gd name="connsiteX6" fmla="*/ 541867 w 2032000"/>
              <a:gd name="connsiteY6" fmla="*/ 789382 h 882515"/>
              <a:gd name="connsiteX7" fmla="*/ 601134 w 2032000"/>
              <a:gd name="connsiteY7" fmla="*/ 772448 h 882515"/>
              <a:gd name="connsiteX8" fmla="*/ 626534 w 2032000"/>
              <a:gd name="connsiteY8" fmla="*/ 755515 h 882515"/>
              <a:gd name="connsiteX9" fmla="*/ 660400 w 2032000"/>
              <a:gd name="connsiteY9" fmla="*/ 738582 h 882515"/>
              <a:gd name="connsiteX10" fmla="*/ 677334 w 2032000"/>
              <a:gd name="connsiteY10" fmla="*/ 721648 h 882515"/>
              <a:gd name="connsiteX11" fmla="*/ 711200 w 2032000"/>
              <a:gd name="connsiteY11" fmla="*/ 696248 h 882515"/>
              <a:gd name="connsiteX12" fmla="*/ 736600 w 2032000"/>
              <a:gd name="connsiteY12" fmla="*/ 679315 h 882515"/>
              <a:gd name="connsiteX13" fmla="*/ 795867 w 2032000"/>
              <a:gd name="connsiteY13" fmla="*/ 636982 h 882515"/>
              <a:gd name="connsiteX14" fmla="*/ 812800 w 2032000"/>
              <a:gd name="connsiteY14" fmla="*/ 611582 h 882515"/>
              <a:gd name="connsiteX15" fmla="*/ 846667 w 2032000"/>
              <a:gd name="connsiteY15" fmla="*/ 543848 h 882515"/>
              <a:gd name="connsiteX16" fmla="*/ 872067 w 2032000"/>
              <a:gd name="connsiteY16" fmla="*/ 526915 h 882515"/>
              <a:gd name="connsiteX17" fmla="*/ 922867 w 2032000"/>
              <a:gd name="connsiteY17" fmla="*/ 450715 h 882515"/>
              <a:gd name="connsiteX18" fmla="*/ 939800 w 2032000"/>
              <a:gd name="connsiteY18" fmla="*/ 425315 h 882515"/>
              <a:gd name="connsiteX19" fmla="*/ 956734 w 2032000"/>
              <a:gd name="connsiteY19" fmla="*/ 391448 h 882515"/>
              <a:gd name="connsiteX20" fmla="*/ 973667 w 2032000"/>
              <a:gd name="connsiteY20" fmla="*/ 366048 h 882515"/>
              <a:gd name="connsiteX21" fmla="*/ 982134 w 2032000"/>
              <a:gd name="connsiteY21" fmla="*/ 340648 h 882515"/>
              <a:gd name="connsiteX22" fmla="*/ 1007534 w 2032000"/>
              <a:gd name="connsiteY22" fmla="*/ 323715 h 882515"/>
              <a:gd name="connsiteX23" fmla="*/ 1032934 w 2032000"/>
              <a:gd name="connsiteY23" fmla="*/ 272915 h 882515"/>
              <a:gd name="connsiteX24" fmla="*/ 1075267 w 2032000"/>
              <a:gd name="connsiteY24" fmla="*/ 230582 h 882515"/>
              <a:gd name="connsiteX25" fmla="*/ 1134534 w 2032000"/>
              <a:gd name="connsiteY25" fmla="*/ 188248 h 882515"/>
              <a:gd name="connsiteX26" fmla="*/ 1185334 w 2032000"/>
              <a:gd name="connsiteY26" fmla="*/ 137448 h 882515"/>
              <a:gd name="connsiteX27" fmla="*/ 1219200 w 2032000"/>
              <a:gd name="connsiteY27" fmla="*/ 120515 h 882515"/>
              <a:gd name="connsiteX28" fmla="*/ 1253067 w 2032000"/>
              <a:gd name="connsiteY28" fmla="*/ 86648 h 882515"/>
              <a:gd name="connsiteX29" fmla="*/ 1346200 w 2032000"/>
              <a:gd name="connsiteY29" fmla="*/ 61248 h 882515"/>
              <a:gd name="connsiteX30" fmla="*/ 1388534 w 2032000"/>
              <a:gd name="connsiteY30" fmla="*/ 52782 h 882515"/>
              <a:gd name="connsiteX31" fmla="*/ 1549400 w 2032000"/>
              <a:gd name="connsiteY31" fmla="*/ 44315 h 882515"/>
              <a:gd name="connsiteX32" fmla="*/ 1591734 w 2032000"/>
              <a:gd name="connsiteY32" fmla="*/ 35848 h 882515"/>
              <a:gd name="connsiteX33" fmla="*/ 1659467 w 2032000"/>
              <a:gd name="connsiteY33" fmla="*/ 27382 h 882515"/>
              <a:gd name="connsiteX34" fmla="*/ 1718734 w 2032000"/>
              <a:gd name="connsiteY34" fmla="*/ 10448 h 882515"/>
              <a:gd name="connsiteX35" fmla="*/ 1811867 w 2032000"/>
              <a:gd name="connsiteY35" fmla="*/ 1982 h 882515"/>
              <a:gd name="connsiteX36" fmla="*/ 2032000 w 2032000"/>
              <a:gd name="connsiteY36" fmla="*/ 1982 h 88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32000" h="882515">
                <a:moveTo>
                  <a:pt x="0" y="882515"/>
                </a:moveTo>
                <a:cubicBezTo>
                  <a:pt x="11289" y="879693"/>
                  <a:pt x="22366" y="875817"/>
                  <a:pt x="33867" y="874048"/>
                </a:cubicBezTo>
                <a:cubicBezTo>
                  <a:pt x="79802" y="866981"/>
                  <a:pt x="159321" y="861991"/>
                  <a:pt x="203200" y="857115"/>
                </a:cubicBezTo>
                <a:cubicBezTo>
                  <a:pt x="357703" y="839947"/>
                  <a:pt x="184496" y="857368"/>
                  <a:pt x="304800" y="840182"/>
                </a:cubicBezTo>
                <a:cubicBezTo>
                  <a:pt x="330099" y="836568"/>
                  <a:pt x="355600" y="834537"/>
                  <a:pt x="381000" y="831715"/>
                </a:cubicBezTo>
                <a:cubicBezTo>
                  <a:pt x="418091" y="794626"/>
                  <a:pt x="383323" y="822341"/>
                  <a:pt x="474134" y="806315"/>
                </a:cubicBezTo>
                <a:cubicBezTo>
                  <a:pt x="497052" y="802271"/>
                  <a:pt x="519289" y="795026"/>
                  <a:pt x="541867" y="789382"/>
                </a:cubicBezTo>
                <a:cubicBezTo>
                  <a:pt x="552719" y="786669"/>
                  <a:pt x="588987" y="778522"/>
                  <a:pt x="601134" y="772448"/>
                </a:cubicBezTo>
                <a:cubicBezTo>
                  <a:pt x="610235" y="767897"/>
                  <a:pt x="617699" y="760563"/>
                  <a:pt x="626534" y="755515"/>
                </a:cubicBezTo>
                <a:cubicBezTo>
                  <a:pt x="637492" y="749253"/>
                  <a:pt x="649899" y="745583"/>
                  <a:pt x="660400" y="738582"/>
                </a:cubicBezTo>
                <a:cubicBezTo>
                  <a:pt x="667042" y="734154"/>
                  <a:pt x="671202" y="726758"/>
                  <a:pt x="677334" y="721648"/>
                </a:cubicBezTo>
                <a:cubicBezTo>
                  <a:pt x="688174" y="712614"/>
                  <a:pt x="699717" y="704450"/>
                  <a:pt x="711200" y="696248"/>
                </a:cubicBezTo>
                <a:cubicBezTo>
                  <a:pt x="719480" y="690334"/>
                  <a:pt x="728874" y="685937"/>
                  <a:pt x="736600" y="679315"/>
                </a:cubicBezTo>
                <a:cubicBezTo>
                  <a:pt x="787735" y="635485"/>
                  <a:pt x="749196" y="652538"/>
                  <a:pt x="795867" y="636982"/>
                </a:cubicBezTo>
                <a:cubicBezTo>
                  <a:pt x="801511" y="628515"/>
                  <a:pt x="807927" y="620515"/>
                  <a:pt x="812800" y="611582"/>
                </a:cubicBezTo>
                <a:cubicBezTo>
                  <a:pt x="824888" y="589421"/>
                  <a:pt x="825663" y="557850"/>
                  <a:pt x="846667" y="543848"/>
                </a:cubicBezTo>
                <a:lnTo>
                  <a:pt x="872067" y="526915"/>
                </a:lnTo>
                <a:lnTo>
                  <a:pt x="922867" y="450715"/>
                </a:lnTo>
                <a:cubicBezTo>
                  <a:pt x="928511" y="442248"/>
                  <a:pt x="935249" y="434416"/>
                  <a:pt x="939800" y="425315"/>
                </a:cubicBezTo>
                <a:cubicBezTo>
                  <a:pt x="945445" y="414026"/>
                  <a:pt x="950472" y="402407"/>
                  <a:pt x="956734" y="391448"/>
                </a:cubicBezTo>
                <a:cubicBezTo>
                  <a:pt x="961783" y="382613"/>
                  <a:pt x="969116" y="375149"/>
                  <a:pt x="973667" y="366048"/>
                </a:cubicBezTo>
                <a:cubicBezTo>
                  <a:pt x="977658" y="358066"/>
                  <a:pt x="976559" y="347617"/>
                  <a:pt x="982134" y="340648"/>
                </a:cubicBezTo>
                <a:cubicBezTo>
                  <a:pt x="988491" y="332702"/>
                  <a:pt x="999067" y="329359"/>
                  <a:pt x="1007534" y="323715"/>
                </a:cubicBezTo>
                <a:cubicBezTo>
                  <a:pt x="1056061" y="250923"/>
                  <a:pt x="997881" y="343022"/>
                  <a:pt x="1032934" y="272915"/>
                </a:cubicBezTo>
                <a:cubicBezTo>
                  <a:pt x="1051279" y="236225"/>
                  <a:pt x="1045633" y="255983"/>
                  <a:pt x="1075267" y="230582"/>
                </a:cubicBezTo>
                <a:cubicBezTo>
                  <a:pt x="1126403" y="186751"/>
                  <a:pt x="1087862" y="203806"/>
                  <a:pt x="1134534" y="188248"/>
                </a:cubicBezTo>
                <a:cubicBezTo>
                  <a:pt x="1151467" y="171315"/>
                  <a:pt x="1163915" y="148158"/>
                  <a:pt x="1185334" y="137448"/>
                </a:cubicBezTo>
                <a:cubicBezTo>
                  <a:pt x="1196623" y="131804"/>
                  <a:pt x="1209103" y="128088"/>
                  <a:pt x="1219200" y="120515"/>
                </a:cubicBezTo>
                <a:cubicBezTo>
                  <a:pt x="1231972" y="110936"/>
                  <a:pt x="1237921" y="91696"/>
                  <a:pt x="1253067" y="86648"/>
                </a:cubicBezTo>
                <a:cubicBezTo>
                  <a:pt x="1289553" y="74487"/>
                  <a:pt x="1298474" y="70792"/>
                  <a:pt x="1346200" y="61248"/>
                </a:cubicBezTo>
                <a:cubicBezTo>
                  <a:pt x="1360311" y="58426"/>
                  <a:pt x="1374193" y="53977"/>
                  <a:pt x="1388534" y="52782"/>
                </a:cubicBezTo>
                <a:cubicBezTo>
                  <a:pt x="1442045" y="48323"/>
                  <a:pt x="1495778" y="47137"/>
                  <a:pt x="1549400" y="44315"/>
                </a:cubicBezTo>
                <a:cubicBezTo>
                  <a:pt x="1563511" y="41493"/>
                  <a:pt x="1577511" y="38036"/>
                  <a:pt x="1591734" y="35848"/>
                </a:cubicBezTo>
                <a:cubicBezTo>
                  <a:pt x="1614223" y="32388"/>
                  <a:pt x="1637081" y="31452"/>
                  <a:pt x="1659467" y="27382"/>
                </a:cubicBezTo>
                <a:cubicBezTo>
                  <a:pt x="1731304" y="14321"/>
                  <a:pt x="1630055" y="22272"/>
                  <a:pt x="1718734" y="10448"/>
                </a:cubicBezTo>
                <a:cubicBezTo>
                  <a:pt x="1749633" y="6328"/>
                  <a:pt x="1780706" y="2824"/>
                  <a:pt x="1811867" y="1982"/>
                </a:cubicBezTo>
                <a:cubicBezTo>
                  <a:pt x="1885218" y="0"/>
                  <a:pt x="1958622" y="1982"/>
                  <a:pt x="2032000" y="1982"/>
                </a:cubicBez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Figura a mano libera 32"/>
          <p:cNvSpPr/>
          <p:nvPr/>
        </p:nvSpPr>
        <p:spPr bwMode="auto">
          <a:xfrm>
            <a:off x="3412067" y="3077261"/>
            <a:ext cx="2032000" cy="707455"/>
          </a:xfrm>
          <a:custGeom>
            <a:avLst/>
            <a:gdLst>
              <a:gd name="connsiteX0" fmla="*/ 0 w 2032000"/>
              <a:gd name="connsiteY0" fmla="*/ 0 h 707455"/>
              <a:gd name="connsiteX1" fmla="*/ 355600 w 2032000"/>
              <a:gd name="connsiteY1" fmla="*/ 8467 h 707455"/>
              <a:gd name="connsiteX2" fmla="*/ 541866 w 2032000"/>
              <a:gd name="connsiteY2" fmla="*/ 25400 h 707455"/>
              <a:gd name="connsiteX3" fmla="*/ 635000 w 2032000"/>
              <a:gd name="connsiteY3" fmla="*/ 33867 h 707455"/>
              <a:gd name="connsiteX4" fmla="*/ 795866 w 2032000"/>
              <a:gd name="connsiteY4" fmla="*/ 76200 h 707455"/>
              <a:gd name="connsiteX5" fmla="*/ 795866 w 2032000"/>
              <a:gd name="connsiteY5" fmla="*/ 76200 h 707455"/>
              <a:gd name="connsiteX6" fmla="*/ 931333 w 2032000"/>
              <a:gd name="connsiteY6" fmla="*/ 118534 h 707455"/>
              <a:gd name="connsiteX7" fmla="*/ 973666 w 2032000"/>
              <a:gd name="connsiteY7" fmla="*/ 135467 h 707455"/>
              <a:gd name="connsiteX8" fmla="*/ 1041400 w 2032000"/>
              <a:gd name="connsiteY8" fmla="*/ 152400 h 707455"/>
              <a:gd name="connsiteX9" fmla="*/ 1092200 w 2032000"/>
              <a:gd name="connsiteY9" fmla="*/ 186267 h 707455"/>
              <a:gd name="connsiteX10" fmla="*/ 1126066 w 2032000"/>
              <a:gd name="connsiteY10" fmla="*/ 211667 h 707455"/>
              <a:gd name="connsiteX11" fmla="*/ 1151466 w 2032000"/>
              <a:gd name="connsiteY11" fmla="*/ 262467 h 707455"/>
              <a:gd name="connsiteX12" fmla="*/ 1176866 w 2032000"/>
              <a:gd name="connsiteY12" fmla="*/ 270934 h 707455"/>
              <a:gd name="connsiteX13" fmla="*/ 1202266 w 2032000"/>
              <a:gd name="connsiteY13" fmla="*/ 287867 h 707455"/>
              <a:gd name="connsiteX14" fmla="*/ 1227666 w 2032000"/>
              <a:gd name="connsiteY14" fmla="*/ 338667 h 707455"/>
              <a:gd name="connsiteX15" fmla="*/ 1253066 w 2032000"/>
              <a:gd name="connsiteY15" fmla="*/ 364067 h 707455"/>
              <a:gd name="connsiteX16" fmla="*/ 1270000 w 2032000"/>
              <a:gd name="connsiteY16" fmla="*/ 389467 h 707455"/>
              <a:gd name="connsiteX17" fmla="*/ 1295400 w 2032000"/>
              <a:gd name="connsiteY17" fmla="*/ 414867 h 707455"/>
              <a:gd name="connsiteX18" fmla="*/ 1329266 w 2032000"/>
              <a:gd name="connsiteY18" fmla="*/ 465667 h 707455"/>
              <a:gd name="connsiteX19" fmla="*/ 1346200 w 2032000"/>
              <a:gd name="connsiteY19" fmla="*/ 491067 h 707455"/>
              <a:gd name="connsiteX20" fmla="*/ 1371600 w 2032000"/>
              <a:gd name="connsiteY20" fmla="*/ 508000 h 707455"/>
              <a:gd name="connsiteX21" fmla="*/ 1422400 w 2032000"/>
              <a:gd name="connsiteY21" fmla="*/ 550334 h 707455"/>
              <a:gd name="connsiteX22" fmla="*/ 1447800 w 2032000"/>
              <a:gd name="connsiteY22" fmla="*/ 558800 h 707455"/>
              <a:gd name="connsiteX23" fmla="*/ 1540933 w 2032000"/>
              <a:gd name="connsiteY23" fmla="*/ 592667 h 707455"/>
              <a:gd name="connsiteX24" fmla="*/ 1591733 w 2032000"/>
              <a:gd name="connsiteY24" fmla="*/ 609600 h 707455"/>
              <a:gd name="connsiteX25" fmla="*/ 1667933 w 2032000"/>
              <a:gd name="connsiteY25" fmla="*/ 618067 h 707455"/>
              <a:gd name="connsiteX26" fmla="*/ 1769533 w 2032000"/>
              <a:gd name="connsiteY26" fmla="*/ 626534 h 707455"/>
              <a:gd name="connsiteX27" fmla="*/ 1854200 w 2032000"/>
              <a:gd name="connsiteY27" fmla="*/ 635000 h 707455"/>
              <a:gd name="connsiteX28" fmla="*/ 1871133 w 2032000"/>
              <a:gd name="connsiteY28" fmla="*/ 651934 h 707455"/>
              <a:gd name="connsiteX29" fmla="*/ 1921933 w 2032000"/>
              <a:gd name="connsiteY29" fmla="*/ 685800 h 707455"/>
              <a:gd name="connsiteX30" fmla="*/ 1938866 w 2032000"/>
              <a:gd name="connsiteY30" fmla="*/ 702734 h 707455"/>
              <a:gd name="connsiteX31" fmla="*/ 2032000 w 2032000"/>
              <a:gd name="connsiteY31" fmla="*/ 702734 h 70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32000" h="707455">
                <a:moveTo>
                  <a:pt x="0" y="0"/>
                </a:moveTo>
                <a:cubicBezTo>
                  <a:pt x="118533" y="2822"/>
                  <a:pt x="237163" y="2915"/>
                  <a:pt x="355600" y="8467"/>
                </a:cubicBezTo>
                <a:cubicBezTo>
                  <a:pt x="417876" y="11386"/>
                  <a:pt x="479777" y="19756"/>
                  <a:pt x="541866" y="25400"/>
                </a:cubicBezTo>
                <a:lnTo>
                  <a:pt x="635000" y="33867"/>
                </a:lnTo>
                <a:cubicBezTo>
                  <a:pt x="707480" y="70107"/>
                  <a:pt x="656490" y="48325"/>
                  <a:pt x="795866" y="76200"/>
                </a:cubicBezTo>
                <a:lnTo>
                  <a:pt x="795866" y="76200"/>
                </a:lnTo>
                <a:cubicBezTo>
                  <a:pt x="966322" y="140120"/>
                  <a:pt x="762097" y="66461"/>
                  <a:pt x="931333" y="118534"/>
                </a:cubicBezTo>
                <a:cubicBezTo>
                  <a:pt x="945859" y="123004"/>
                  <a:pt x="959140" y="130998"/>
                  <a:pt x="973666" y="135467"/>
                </a:cubicBezTo>
                <a:cubicBezTo>
                  <a:pt x="995910" y="142311"/>
                  <a:pt x="1041400" y="152400"/>
                  <a:pt x="1041400" y="152400"/>
                </a:cubicBezTo>
                <a:cubicBezTo>
                  <a:pt x="1075902" y="186904"/>
                  <a:pt x="1037525" y="152095"/>
                  <a:pt x="1092200" y="186267"/>
                </a:cubicBezTo>
                <a:cubicBezTo>
                  <a:pt x="1104166" y="193746"/>
                  <a:pt x="1114777" y="203200"/>
                  <a:pt x="1126066" y="211667"/>
                </a:cubicBezTo>
                <a:cubicBezTo>
                  <a:pt x="1131643" y="228399"/>
                  <a:pt x="1136546" y="250531"/>
                  <a:pt x="1151466" y="262467"/>
                </a:cubicBezTo>
                <a:cubicBezTo>
                  <a:pt x="1158435" y="268042"/>
                  <a:pt x="1168884" y="266943"/>
                  <a:pt x="1176866" y="270934"/>
                </a:cubicBezTo>
                <a:cubicBezTo>
                  <a:pt x="1185967" y="275485"/>
                  <a:pt x="1193799" y="282223"/>
                  <a:pt x="1202266" y="287867"/>
                </a:cubicBezTo>
                <a:cubicBezTo>
                  <a:pt x="1210752" y="313323"/>
                  <a:pt x="1209430" y="316784"/>
                  <a:pt x="1227666" y="338667"/>
                </a:cubicBezTo>
                <a:cubicBezTo>
                  <a:pt x="1235331" y="347865"/>
                  <a:pt x="1245401" y="354869"/>
                  <a:pt x="1253066" y="364067"/>
                </a:cubicBezTo>
                <a:cubicBezTo>
                  <a:pt x="1259580" y="371884"/>
                  <a:pt x="1263486" y="381650"/>
                  <a:pt x="1270000" y="389467"/>
                </a:cubicBezTo>
                <a:cubicBezTo>
                  <a:pt x="1277665" y="398665"/>
                  <a:pt x="1288049" y="405416"/>
                  <a:pt x="1295400" y="414867"/>
                </a:cubicBezTo>
                <a:cubicBezTo>
                  <a:pt x="1307894" y="430931"/>
                  <a:pt x="1317977" y="448734"/>
                  <a:pt x="1329266" y="465667"/>
                </a:cubicBezTo>
                <a:cubicBezTo>
                  <a:pt x="1334911" y="474134"/>
                  <a:pt x="1337733" y="485423"/>
                  <a:pt x="1346200" y="491067"/>
                </a:cubicBezTo>
                <a:cubicBezTo>
                  <a:pt x="1354667" y="496711"/>
                  <a:pt x="1363654" y="501643"/>
                  <a:pt x="1371600" y="508000"/>
                </a:cubicBezTo>
                <a:cubicBezTo>
                  <a:pt x="1404272" y="534138"/>
                  <a:pt x="1371962" y="521513"/>
                  <a:pt x="1422400" y="550334"/>
                </a:cubicBezTo>
                <a:cubicBezTo>
                  <a:pt x="1430149" y="554762"/>
                  <a:pt x="1439333" y="555978"/>
                  <a:pt x="1447800" y="558800"/>
                </a:cubicBezTo>
                <a:cubicBezTo>
                  <a:pt x="1501046" y="594298"/>
                  <a:pt x="1443929" y="560333"/>
                  <a:pt x="1540933" y="592667"/>
                </a:cubicBezTo>
                <a:cubicBezTo>
                  <a:pt x="1557866" y="598311"/>
                  <a:pt x="1573993" y="607629"/>
                  <a:pt x="1591733" y="609600"/>
                </a:cubicBezTo>
                <a:lnTo>
                  <a:pt x="1667933" y="618067"/>
                </a:lnTo>
                <a:cubicBezTo>
                  <a:pt x="1701764" y="621289"/>
                  <a:pt x="1735688" y="623457"/>
                  <a:pt x="1769533" y="626534"/>
                </a:cubicBezTo>
                <a:lnTo>
                  <a:pt x="1854200" y="635000"/>
                </a:lnTo>
                <a:cubicBezTo>
                  <a:pt x="1859844" y="640645"/>
                  <a:pt x="1864747" y="647144"/>
                  <a:pt x="1871133" y="651934"/>
                </a:cubicBezTo>
                <a:cubicBezTo>
                  <a:pt x="1887414" y="664145"/>
                  <a:pt x="1907543" y="671409"/>
                  <a:pt x="1921933" y="685800"/>
                </a:cubicBezTo>
                <a:cubicBezTo>
                  <a:pt x="1927577" y="691445"/>
                  <a:pt x="1930976" y="701520"/>
                  <a:pt x="1938866" y="702734"/>
                </a:cubicBezTo>
                <a:cubicBezTo>
                  <a:pt x="1969550" y="707455"/>
                  <a:pt x="2000955" y="702734"/>
                  <a:pt x="2032000" y="702734"/>
                </a:cubicBez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Figura a mano libera 33"/>
          <p:cNvSpPr/>
          <p:nvPr/>
        </p:nvSpPr>
        <p:spPr bwMode="auto">
          <a:xfrm>
            <a:off x="3403600" y="3229661"/>
            <a:ext cx="1989667" cy="982837"/>
          </a:xfrm>
          <a:custGeom>
            <a:avLst/>
            <a:gdLst>
              <a:gd name="connsiteX0" fmla="*/ 0 w 1989667"/>
              <a:gd name="connsiteY0" fmla="*/ 0 h 982837"/>
              <a:gd name="connsiteX1" fmla="*/ 33867 w 1989667"/>
              <a:gd name="connsiteY1" fmla="*/ 8467 h 982837"/>
              <a:gd name="connsiteX2" fmla="*/ 76200 w 1989667"/>
              <a:gd name="connsiteY2" fmla="*/ 25400 h 982837"/>
              <a:gd name="connsiteX3" fmla="*/ 127000 w 1989667"/>
              <a:gd name="connsiteY3" fmla="*/ 33867 h 982837"/>
              <a:gd name="connsiteX4" fmla="*/ 160867 w 1989667"/>
              <a:gd name="connsiteY4" fmla="*/ 42334 h 982837"/>
              <a:gd name="connsiteX5" fmla="*/ 211667 w 1989667"/>
              <a:gd name="connsiteY5" fmla="*/ 50800 h 982837"/>
              <a:gd name="connsiteX6" fmla="*/ 254000 w 1989667"/>
              <a:gd name="connsiteY6" fmla="*/ 67734 h 982837"/>
              <a:gd name="connsiteX7" fmla="*/ 338667 w 1989667"/>
              <a:gd name="connsiteY7" fmla="*/ 84667 h 982837"/>
              <a:gd name="connsiteX8" fmla="*/ 397933 w 1989667"/>
              <a:gd name="connsiteY8" fmla="*/ 110067 h 982837"/>
              <a:gd name="connsiteX9" fmla="*/ 431800 w 1989667"/>
              <a:gd name="connsiteY9" fmla="*/ 127000 h 982837"/>
              <a:gd name="connsiteX10" fmla="*/ 499533 w 1989667"/>
              <a:gd name="connsiteY10" fmla="*/ 152400 h 982837"/>
              <a:gd name="connsiteX11" fmla="*/ 533400 w 1989667"/>
              <a:gd name="connsiteY11" fmla="*/ 177800 h 982837"/>
              <a:gd name="connsiteX12" fmla="*/ 584200 w 1989667"/>
              <a:gd name="connsiteY12" fmla="*/ 194734 h 982837"/>
              <a:gd name="connsiteX13" fmla="*/ 643467 w 1989667"/>
              <a:gd name="connsiteY13" fmla="*/ 237067 h 982837"/>
              <a:gd name="connsiteX14" fmla="*/ 668867 w 1989667"/>
              <a:gd name="connsiteY14" fmla="*/ 254000 h 982837"/>
              <a:gd name="connsiteX15" fmla="*/ 685800 w 1989667"/>
              <a:gd name="connsiteY15" fmla="*/ 270934 h 982837"/>
              <a:gd name="connsiteX16" fmla="*/ 711200 w 1989667"/>
              <a:gd name="connsiteY16" fmla="*/ 279400 h 982837"/>
              <a:gd name="connsiteX17" fmla="*/ 795867 w 1989667"/>
              <a:gd name="connsiteY17" fmla="*/ 321734 h 982837"/>
              <a:gd name="connsiteX18" fmla="*/ 838200 w 1989667"/>
              <a:gd name="connsiteY18" fmla="*/ 355600 h 982837"/>
              <a:gd name="connsiteX19" fmla="*/ 880533 w 1989667"/>
              <a:gd name="connsiteY19" fmla="*/ 397934 h 982837"/>
              <a:gd name="connsiteX20" fmla="*/ 905933 w 1989667"/>
              <a:gd name="connsiteY20" fmla="*/ 414867 h 982837"/>
              <a:gd name="connsiteX21" fmla="*/ 948267 w 1989667"/>
              <a:gd name="connsiteY21" fmla="*/ 457200 h 982837"/>
              <a:gd name="connsiteX22" fmla="*/ 1024467 w 1989667"/>
              <a:gd name="connsiteY22" fmla="*/ 524934 h 982837"/>
              <a:gd name="connsiteX23" fmla="*/ 1066800 w 1989667"/>
              <a:gd name="connsiteY23" fmla="*/ 558800 h 982837"/>
              <a:gd name="connsiteX24" fmla="*/ 1109133 w 1989667"/>
              <a:gd name="connsiteY24" fmla="*/ 584200 h 982837"/>
              <a:gd name="connsiteX25" fmla="*/ 1126067 w 1989667"/>
              <a:gd name="connsiteY25" fmla="*/ 609600 h 982837"/>
              <a:gd name="connsiteX26" fmla="*/ 1176867 w 1989667"/>
              <a:gd name="connsiteY26" fmla="*/ 635000 h 982837"/>
              <a:gd name="connsiteX27" fmla="*/ 1210733 w 1989667"/>
              <a:gd name="connsiteY27" fmla="*/ 668867 h 982837"/>
              <a:gd name="connsiteX28" fmla="*/ 1244600 w 1989667"/>
              <a:gd name="connsiteY28" fmla="*/ 677334 h 982837"/>
              <a:gd name="connsiteX29" fmla="*/ 1295400 w 1989667"/>
              <a:gd name="connsiteY29" fmla="*/ 711200 h 982837"/>
              <a:gd name="connsiteX30" fmla="*/ 1363133 w 1989667"/>
              <a:gd name="connsiteY30" fmla="*/ 762000 h 982837"/>
              <a:gd name="connsiteX31" fmla="*/ 1413933 w 1989667"/>
              <a:gd name="connsiteY31" fmla="*/ 795867 h 982837"/>
              <a:gd name="connsiteX32" fmla="*/ 1430867 w 1989667"/>
              <a:gd name="connsiteY32" fmla="*/ 812800 h 982837"/>
              <a:gd name="connsiteX33" fmla="*/ 1464733 w 1989667"/>
              <a:gd name="connsiteY33" fmla="*/ 821267 h 982837"/>
              <a:gd name="connsiteX34" fmla="*/ 1507067 w 1989667"/>
              <a:gd name="connsiteY34" fmla="*/ 846667 h 982837"/>
              <a:gd name="connsiteX35" fmla="*/ 1532467 w 1989667"/>
              <a:gd name="connsiteY35" fmla="*/ 863600 h 982837"/>
              <a:gd name="connsiteX36" fmla="*/ 1549400 w 1989667"/>
              <a:gd name="connsiteY36" fmla="*/ 880534 h 982837"/>
              <a:gd name="connsiteX37" fmla="*/ 1583267 w 1989667"/>
              <a:gd name="connsiteY37" fmla="*/ 889000 h 982837"/>
              <a:gd name="connsiteX38" fmla="*/ 1608667 w 1989667"/>
              <a:gd name="connsiteY38" fmla="*/ 897467 h 982837"/>
              <a:gd name="connsiteX39" fmla="*/ 1642533 w 1989667"/>
              <a:gd name="connsiteY39" fmla="*/ 914400 h 982837"/>
              <a:gd name="connsiteX40" fmla="*/ 1701800 w 1989667"/>
              <a:gd name="connsiteY40" fmla="*/ 931334 h 982837"/>
              <a:gd name="connsiteX41" fmla="*/ 1727200 w 1989667"/>
              <a:gd name="connsiteY41" fmla="*/ 939800 h 982837"/>
              <a:gd name="connsiteX42" fmla="*/ 1752600 w 1989667"/>
              <a:gd name="connsiteY42" fmla="*/ 956734 h 982837"/>
              <a:gd name="connsiteX43" fmla="*/ 1862667 w 1989667"/>
              <a:gd name="connsiteY43" fmla="*/ 973667 h 982837"/>
              <a:gd name="connsiteX44" fmla="*/ 1989667 w 1989667"/>
              <a:gd name="connsiteY44" fmla="*/ 982134 h 98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89667" h="982837">
                <a:moveTo>
                  <a:pt x="0" y="0"/>
                </a:moveTo>
                <a:cubicBezTo>
                  <a:pt x="11289" y="2822"/>
                  <a:pt x="22828" y="4787"/>
                  <a:pt x="33867" y="8467"/>
                </a:cubicBezTo>
                <a:cubicBezTo>
                  <a:pt x="48285" y="13273"/>
                  <a:pt x="61538" y="21401"/>
                  <a:pt x="76200" y="25400"/>
                </a:cubicBezTo>
                <a:cubicBezTo>
                  <a:pt x="92762" y="29917"/>
                  <a:pt x="110166" y="30500"/>
                  <a:pt x="127000" y="33867"/>
                </a:cubicBezTo>
                <a:cubicBezTo>
                  <a:pt x="138410" y="36149"/>
                  <a:pt x="149457" y="40052"/>
                  <a:pt x="160867" y="42334"/>
                </a:cubicBezTo>
                <a:cubicBezTo>
                  <a:pt x="177701" y="45701"/>
                  <a:pt x="194734" y="47978"/>
                  <a:pt x="211667" y="50800"/>
                </a:cubicBezTo>
                <a:cubicBezTo>
                  <a:pt x="225778" y="56445"/>
                  <a:pt x="239582" y="62928"/>
                  <a:pt x="254000" y="67734"/>
                </a:cubicBezTo>
                <a:cubicBezTo>
                  <a:pt x="279253" y="76152"/>
                  <a:pt x="313667" y="80500"/>
                  <a:pt x="338667" y="84667"/>
                </a:cubicBezTo>
                <a:cubicBezTo>
                  <a:pt x="450972" y="140819"/>
                  <a:pt x="310738" y="72698"/>
                  <a:pt x="397933" y="110067"/>
                </a:cubicBezTo>
                <a:cubicBezTo>
                  <a:pt x="409534" y="115039"/>
                  <a:pt x="420199" y="122028"/>
                  <a:pt x="431800" y="127000"/>
                </a:cubicBezTo>
                <a:cubicBezTo>
                  <a:pt x="465063" y="141256"/>
                  <a:pt x="460076" y="130480"/>
                  <a:pt x="499533" y="152400"/>
                </a:cubicBezTo>
                <a:cubicBezTo>
                  <a:pt x="511868" y="159253"/>
                  <a:pt x="520779" y="171489"/>
                  <a:pt x="533400" y="177800"/>
                </a:cubicBezTo>
                <a:cubicBezTo>
                  <a:pt x="549365" y="185783"/>
                  <a:pt x="584200" y="194734"/>
                  <a:pt x="584200" y="194734"/>
                </a:cubicBezTo>
                <a:cubicBezTo>
                  <a:pt x="625573" y="236107"/>
                  <a:pt x="591461" y="207350"/>
                  <a:pt x="643467" y="237067"/>
                </a:cubicBezTo>
                <a:cubicBezTo>
                  <a:pt x="652302" y="242115"/>
                  <a:pt x="660921" y="247643"/>
                  <a:pt x="668867" y="254000"/>
                </a:cubicBezTo>
                <a:cubicBezTo>
                  <a:pt x="675100" y="258987"/>
                  <a:pt x="678955" y="266827"/>
                  <a:pt x="685800" y="270934"/>
                </a:cubicBezTo>
                <a:cubicBezTo>
                  <a:pt x="693453" y="275526"/>
                  <a:pt x="702733" y="276578"/>
                  <a:pt x="711200" y="279400"/>
                </a:cubicBezTo>
                <a:cubicBezTo>
                  <a:pt x="771682" y="319722"/>
                  <a:pt x="742256" y="308331"/>
                  <a:pt x="795867" y="321734"/>
                </a:cubicBezTo>
                <a:cubicBezTo>
                  <a:pt x="839955" y="387868"/>
                  <a:pt x="783672" y="314703"/>
                  <a:pt x="838200" y="355600"/>
                </a:cubicBezTo>
                <a:cubicBezTo>
                  <a:pt x="854165" y="367574"/>
                  <a:pt x="863928" y="386864"/>
                  <a:pt x="880533" y="397934"/>
                </a:cubicBezTo>
                <a:lnTo>
                  <a:pt x="905933" y="414867"/>
                </a:lnTo>
                <a:cubicBezTo>
                  <a:pt x="939803" y="465670"/>
                  <a:pt x="903109" y="417686"/>
                  <a:pt x="948267" y="457200"/>
                </a:cubicBezTo>
                <a:cubicBezTo>
                  <a:pt x="1052888" y="548744"/>
                  <a:pt x="937646" y="459819"/>
                  <a:pt x="1024467" y="524934"/>
                </a:cubicBezTo>
                <a:cubicBezTo>
                  <a:pt x="1058194" y="575525"/>
                  <a:pt x="1021359" y="531535"/>
                  <a:pt x="1066800" y="558800"/>
                </a:cubicBezTo>
                <a:cubicBezTo>
                  <a:pt x="1124909" y="593666"/>
                  <a:pt x="1037180" y="560217"/>
                  <a:pt x="1109133" y="584200"/>
                </a:cubicBezTo>
                <a:cubicBezTo>
                  <a:pt x="1114778" y="592667"/>
                  <a:pt x="1118872" y="602405"/>
                  <a:pt x="1126067" y="609600"/>
                </a:cubicBezTo>
                <a:cubicBezTo>
                  <a:pt x="1142482" y="626015"/>
                  <a:pt x="1156206" y="628114"/>
                  <a:pt x="1176867" y="635000"/>
                </a:cubicBezTo>
                <a:cubicBezTo>
                  <a:pt x="1188156" y="646289"/>
                  <a:pt x="1197195" y="660406"/>
                  <a:pt x="1210733" y="668867"/>
                </a:cubicBezTo>
                <a:cubicBezTo>
                  <a:pt x="1220601" y="675034"/>
                  <a:pt x="1234918" y="670879"/>
                  <a:pt x="1244600" y="677334"/>
                </a:cubicBezTo>
                <a:cubicBezTo>
                  <a:pt x="1314761" y="724108"/>
                  <a:pt x="1198173" y="686895"/>
                  <a:pt x="1295400" y="711200"/>
                </a:cubicBezTo>
                <a:cubicBezTo>
                  <a:pt x="1353418" y="769218"/>
                  <a:pt x="1302950" y="725890"/>
                  <a:pt x="1363133" y="762000"/>
                </a:cubicBezTo>
                <a:cubicBezTo>
                  <a:pt x="1380584" y="772471"/>
                  <a:pt x="1399542" y="781477"/>
                  <a:pt x="1413933" y="795867"/>
                </a:cubicBezTo>
                <a:cubicBezTo>
                  <a:pt x="1419578" y="801511"/>
                  <a:pt x="1423727" y="809230"/>
                  <a:pt x="1430867" y="812800"/>
                </a:cubicBezTo>
                <a:cubicBezTo>
                  <a:pt x="1441275" y="818004"/>
                  <a:pt x="1453444" y="818445"/>
                  <a:pt x="1464733" y="821267"/>
                </a:cubicBezTo>
                <a:cubicBezTo>
                  <a:pt x="1497809" y="854341"/>
                  <a:pt x="1463103" y="824685"/>
                  <a:pt x="1507067" y="846667"/>
                </a:cubicBezTo>
                <a:cubicBezTo>
                  <a:pt x="1516168" y="851218"/>
                  <a:pt x="1524521" y="857243"/>
                  <a:pt x="1532467" y="863600"/>
                </a:cubicBezTo>
                <a:cubicBezTo>
                  <a:pt x="1538700" y="868587"/>
                  <a:pt x="1542260" y="876964"/>
                  <a:pt x="1549400" y="880534"/>
                </a:cubicBezTo>
                <a:cubicBezTo>
                  <a:pt x="1559808" y="885738"/>
                  <a:pt x="1572078" y="885803"/>
                  <a:pt x="1583267" y="889000"/>
                </a:cubicBezTo>
                <a:cubicBezTo>
                  <a:pt x="1591848" y="891452"/>
                  <a:pt x="1600464" y="893951"/>
                  <a:pt x="1608667" y="897467"/>
                </a:cubicBezTo>
                <a:cubicBezTo>
                  <a:pt x="1620268" y="902439"/>
                  <a:pt x="1630932" y="909428"/>
                  <a:pt x="1642533" y="914400"/>
                </a:cubicBezTo>
                <a:cubicBezTo>
                  <a:pt x="1662833" y="923100"/>
                  <a:pt x="1680318" y="925196"/>
                  <a:pt x="1701800" y="931334"/>
                </a:cubicBezTo>
                <a:cubicBezTo>
                  <a:pt x="1710381" y="933786"/>
                  <a:pt x="1718733" y="936978"/>
                  <a:pt x="1727200" y="939800"/>
                </a:cubicBezTo>
                <a:cubicBezTo>
                  <a:pt x="1735667" y="945445"/>
                  <a:pt x="1743247" y="952726"/>
                  <a:pt x="1752600" y="956734"/>
                </a:cubicBezTo>
                <a:cubicBezTo>
                  <a:pt x="1777928" y="967589"/>
                  <a:pt x="1848108" y="972280"/>
                  <a:pt x="1862667" y="973667"/>
                </a:cubicBezTo>
                <a:cubicBezTo>
                  <a:pt x="1958950" y="982837"/>
                  <a:pt x="1933710" y="982134"/>
                  <a:pt x="1989667" y="982134"/>
                </a:cubicBez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148064" y="4941168"/>
            <a:ext cx="3390673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Simulazioni </a:t>
            </a:r>
            <a:r>
              <a:rPr lang="it-IT" dirty="0" err="1" smtClean="0"/>
              <a:t>Chips</a:t>
            </a:r>
            <a:r>
              <a:rPr lang="it-IT" dirty="0" smtClean="0"/>
              <a:t> e TC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815655" y="3717032"/>
            <a:ext cx="2406428" cy="760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Prototype</a:t>
            </a:r>
            <a:r>
              <a:rPr lang="it-IT" dirty="0" smtClean="0"/>
              <a:t> DAQ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Board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395536" y="4653136"/>
            <a:ext cx="3783408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 smtClean="0"/>
              <a:t>Risposte su:</a:t>
            </a:r>
          </a:p>
          <a:p>
            <a:pPr algn="l"/>
            <a:r>
              <a:rPr lang="it-IT" sz="2000" dirty="0" smtClean="0"/>
              <a:t>Protocollo trasmissione clock, </a:t>
            </a:r>
          </a:p>
          <a:p>
            <a:pPr algn="l"/>
            <a:r>
              <a:rPr lang="it-IT" sz="2000" dirty="0"/>
              <a:t>	</a:t>
            </a:r>
            <a:r>
              <a:rPr lang="it-IT" sz="2000" dirty="0" smtClean="0"/>
              <a:t>TS, trigger</a:t>
            </a:r>
          </a:p>
          <a:p>
            <a:pPr algn="l"/>
            <a:r>
              <a:rPr lang="it-IT" sz="2000" dirty="0" err="1" smtClean="0"/>
              <a:t>Tests</a:t>
            </a:r>
            <a:r>
              <a:rPr lang="it-IT" sz="2000" dirty="0" smtClean="0"/>
              <a:t> slow </a:t>
            </a:r>
            <a:r>
              <a:rPr lang="it-IT" sz="2000" dirty="0" err="1" smtClean="0"/>
              <a:t>control</a:t>
            </a:r>
            <a:r>
              <a:rPr lang="it-IT" sz="2000" dirty="0" smtClean="0"/>
              <a:t> chip FE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Discussion</a:t>
            </a:r>
            <a:r>
              <a:rPr lang="it-IT" dirty="0" smtClean="0"/>
              <a:t> and </a:t>
            </a:r>
            <a:r>
              <a:rPr lang="it-IT" dirty="0" err="1" smtClean="0"/>
              <a:t>action</a:t>
            </a:r>
            <a:r>
              <a:rPr lang="it-IT" dirty="0" smtClean="0"/>
              <a:t> </a:t>
            </a:r>
            <a:r>
              <a:rPr lang="it-IT" dirty="0" err="1" smtClean="0"/>
              <a:t>items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The </a:t>
            </a:r>
            <a:r>
              <a:rPr lang="it-IT" sz="2000" dirty="0" err="1" smtClean="0"/>
              <a:t>number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input </a:t>
            </a:r>
            <a:r>
              <a:rPr lang="it-IT" sz="2000" dirty="0" err="1" smtClean="0"/>
              <a:t>lines</a:t>
            </a:r>
            <a:r>
              <a:rPr lang="it-IT" sz="2000" dirty="0" smtClean="0"/>
              <a:t> (6)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manageable</a:t>
            </a:r>
            <a:r>
              <a:rPr lang="it-IT" sz="2000" dirty="0" smtClean="0"/>
              <a:t> at the TC </a:t>
            </a:r>
            <a:r>
              <a:rPr lang="it-IT" sz="2000" dirty="0" err="1" smtClean="0"/>
              <a:t>level</a:t>
            </a:r>
            <a:r>
              <a:rPr lang="it-IT" sz="2000" dirty="0" smtClean="0"/>
              <a:t>. </a:t>
            </a:r>
            <a:r>
              <a:rPr lang="it-IT" sz="2000" dirty="0" err="1" smtClean="0"/>
              <a:t>Reduction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lines</a:t>
            </a:r>
            <a:r>
              <a:rPr lang="it-IT" sz="2000" dirty="0" smtClean="0"/>
              <a:t> (</a:t>
            </a:r>
            <a:r>
              <a:rPr lang="it-IT" sz="2000" dirty="0" err="1" smtClean="0"/>
              <a:t>as</a:t>
            </a:r>
            <a:r>
              <a:rPr lang="it-IT" sz="2000" dirty="0" smtClean="0"/>
              <a:t> in ATLAS FE) </a:t>
            </a:r>
            <a:r>
              <a:rPr lang="it-IT" sz="2000" dirty="0" err="1" smtClean="0"/>
              <a:t>therefore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a </a:t>
            </a:r>
            <a:r>
              <a:rPr lang="it-IT" sz="2000" dirty="0" err="1" smtClean="0"/>
              <a:t>priority</a:t>
            </a:r>
            <a:r>
              <a:rPr lang="it-IT" sz="2000" dirty="0" smtClean="0"/>
              <a:t>.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would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interesting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go in </a:t>
            </a:r>
            <a:r>
              <a:rPr lang="it-IT" sz="2000" dirty="0" err="1" smtClean="0"/>
              <a:t>that</a:t>
            </a:r>
            <a:r>
              <a:rPr lang="it-IT" sz="2000" dirty="0" smtClean="0"/>
              <a:t> direction </a:t>
            </a:r>
            <a:r>
              <a:rPr lang="it-IT" sz="2000" dirty="0" err="1" smtClean="0"/>
              <a:t>together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a </a:t>
            </a:r>
            <a:r>
              <a:rPr lang="it-IT" sz="2000" dirty="0" err="1" smtClean="0"/>
              <a:t>redundancy</a:t>
            </a:r>
            <a:r>
              <a:rPr lang="it-IT" sz="2000" dirty="0" smtClean="0"/>
              <a:t> on input </a:t>
            </a:r>
            <a:r>
              <a:rPr lang="it-IT" sz="2000" dirty="0" err="1" smtClean="0"/>
              <a:t>lines</a:t>
            </a:r>
            <a:r>
              <a:rPr lang="it-IT" sz="2000" dirty="0" smtClean="0"/>
              <a:t> (</a:t>
            </a:r>
            <a:r>
              <a:rPr lang="it-IT" sz="2000" dirty="0" err="1" smtClean="0"/>
              <a:t>raising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4).</a:t>
            </a:r>
          </a:p>
          <a:p>
            <a:r>
              <a:rPr lang="it-IT" sz="2000" dirty="0" smtClean="0"/>
              <a:t>The </a:t>
            </a:r>
            <a:r>
              <a:rPr lang="it-IT" sz="2000" dirty="0" err="1" smtClean="0"/>
              <a:t>real</a:t>
            </a:r>
            <a:r>
              <a:rPr lang="it-IT" sz="2000" dirty="0" smtClean="0"/>
              <a:t> </a:t>
            </a:r>
            <a:r>
              <a:rPr lang="it-IT" sz="2000" dirty="0" err="1" smtClean="0"/>
              <a:t>priority</a:t>
            </a:r>
            <a:r>
              <a:rPr lang="it-IT" sz="2000" dirty="0" smtClean="0"/>
              <a:t> on the FE chip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therefore</a:t>
            </a:r>
            <a:r>
              <a:rPr lang="it-IT" sz="2000" dirty="0" smtClean="0"/>
              <a:t> the data output </a:t>
            </a:r>
            <a:r>
              <a:rPr lang="it-IT" sz="2000" dirty="0" err="1" smtClean="0"/>
              <a:t>serialisation</a:t>
            </a:r>
            <a:r>
              <a:rPr lang="it-IT" sz="2000" dirty="0" smtClean="0"/>
              <a:t> on 1 or 2 </a:t>
            </a:r>
            <a:r>
              <a:rPr lang="it-IT" sz="2000" dirty="0" err="1" smtClean="0"/>
              <a:t>lines</a:t>
            </a:r>
            <a:r>
              <a:rPr lang="it-IT" sz="2000" dirty="0" smtClean="0"/>
              <a:t>. RB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study</a:t>
            </a:r>
            <a:r>
              <a:rPr lang="it-IT" sz="2000" dirty="0" smtClean="0"/>
              <a:t> </a:t>
            </a:r>
            <a:r>
              <a:rPr lang="it-IT" sz="2000" dirty="0" err="1" smtClean="0"/>
              <a:t>solutions</a:t>
            </a:r>
            <a:r>
              <a:rPr lang="it-IT" sz="2000" dirty="0" smtClean="0"/>
              <a:t> </a:t>
            </a:r>
            <a:r>
              <a:rPr lang="it-IT" sz="2000" dirty="0" err="1" smtClean="0"/>
              <a:t>based</a:t>
            </a:r>
            <a:r>
              <a:rPr lang="it-IT" sz="2000" dirty="0" smtClean="0"/>
              <a:t> on the 8b/10b </a:t>
            </a:r>
            <a:r>
              <a:rPr lang="it-IT" sz="2000" dirty="0" err="1" smtClean="0"/>
              <a:t>protocol</a:t>
            </a:r>
            <a:r>
              <a:rPr lang="it-IT" sz="2000" dirty="0" smtClean="0"/>
              <a:t> </a:t>
            </a:r>
            <a:r>
              <a:rPr lang="it-IT" sz="2000" dirty="0" smtClean="0"/>
              <a:t>(</a:t>
            </a:r>
            <a:r>
              <a:rPr lang="it-IT" sz="2000" dirty="0" err="1" smtClean="0"/>
              <a:t>trying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minimize</a:t>
            </a:r>
            <a:r>
              <a:rPr lang="it-IT" sz="2000" dirty="0" smtClean="0"/>
              <a:t> the </a:t>
            </a:r>
            <a:r>
              <a:rPr lang="it-IT" sz="2000" dirty="0" err="1" smtClean="0"/>
              <a:t>changes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current</a:t>
            </a:r>
            <a:r>
              <a:rPr lang="it-IT" sz="2000" dirty="0" smtClean="0"/>
              <a:t> code).</a:t>
            </a:r>
          </a:p>
          <a:p>
            <a:r>
              <a:rPr lang="it-IT" sz="2000" dirty="0" smtClean="0"/>
              <a:t>Chip </a:t>
            </a:r>
            <a:r>
              <a:rPr lang="it-IT" sz="2000" dirty="0" err="1" smtClean="0"/>
              <a:t>registers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cross </a:t>
            </a:r>
            <a:r>
              <a:rPr lang="it-IT" sz="2000" dirty="0" err="1" smtClean="0"/>
              <a:t>checked</a:t>
            </a:r>
            <a:r>
              <a:rPr lang="it-IT" sz="2000" dirty="0" smtClean="0"/>
              <a:t> </a:t>
            </a:r>
            <a:r>
              <a:rPr lang="it-IT" sz="2000" dirty="0" err="1" smtClean="0"/>
              <a:t>again</a:t>
            </a:r>
            <a:r>
              <a:rPr lang="it-IT" sz="2000" dirty="0" smtClean="0"/>
              <a:t>: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must</a:t>
            </a:r>
            <a:r>
              <a:rPr lang="it-IT" sz="2000" dirty="0" smtClean="0"/>
              <a:t> </a:t>
            </a:r>
            <a:r>
              <a:rPr lang="it-IT" sz="2000" dirty="0" err="1" smtClean="0"/>
              <a:t>ensure</a:t>
            </a:r>
            <a:r>
              <a:rPr lang="it-IT" sz="2000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the </a:t>
            </a:r>
            <a:r>
              <a:rPr lang="it-IT" sz="2000" dirty="0" err="1" smtClean="0"/>
              <a:t>sync</a:t>
            </a:r>
            <a:r>
              <a:rPr lang="it-IT" sz="2000" dirty="0" smtClean="0"/>
              <a:t> state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chip can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checked</a:t>
            </a:r>
            <a:r>
              <a:rPr lang="it-IT" sz="2000" dirty="0" smtClean="0"/>
              <a:t> </a:t>
            </a:r>
            <a:r>
              <a:rPr lang="it-IT" sz="2000" dirty="0" err="1" smtClean="0"/>
              <a:t>remotely</a:t>
            </a:r>
            <a:r>
              <a:rPr lang="it-IT" sz="2000" dirty="0" smtClean="0"/>
              <a:t> (</a:t>
            </a:r>
            <a:r>
              <a:rPr lang="it-IT" sz="2000" dirty="0" err="1" smtClean="0"/>
              <a:t>mandatory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a 2 input </a:t>
            </a:r>
            <a:r>
              <a:rPr lang="it-IT" sz="2000" dirty="0" err="1" smtClean="0"/>
              <a:t>line</a:t>
            </a:r>
            <a:r>
              <a:rPr lang="it-IT" sz="2000" dirty="0" smtClean="0"/>
              <a:t> </a:t>
            </a:r>
            <a:r>
              <a:rPr lang="it-IT" sz="2000" dirty="0" err="1" smtClean="0"/>
              <a:t>solution</a:t>
            </a:r>
            <a:r>
              <a:rPr lang="it-IT" sz="2000" dirty="0" smtClean="0"/>
              <a:t>).</a:t>
            </a:r>
          </a:p>
          <a:p>
            <a:pPr>
              <a:buNone/>
            </a:pPr>
            <a:endParaRPr lang="it-IT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Discussion</a:t>
            </a:r>
            <a:r>
              <a:rPr lang="it-IT" dirty="0" smtClean="0"/>
              <a:t> and </a:t>
            </a:r>
            <a:r>
              <a:rPr lang="it-IT" dirty="0" err="1" smtClean="0"/>
              <a:t>action</a:t>
            </a:r>
            <a:r>
              <a:rPr lang="it-IT" dirty="0" smtClean="0"/>
              <a:t> </a:t>
            </a:r>
            <a:r>
              <a:rPr lang="it-IT" dirty="0" err="1" smtClean="0"/>
              <a:t>items</a:t>
            </a:r>
            <a:r>
              <a:rPr lang="it-IT" dirty="0" smtClean="0"/>
              <a:t>  II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err="1" smtClean="0"/>
              <a:t>Possibility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use</a:t>
            </a:r>
            <a:r>
              <a:rPr lang="it-IT" sz="2000" dirty="0" smtClean="0"/>
              <a:t> just </a:t>
            </a:r>
            <a:r>
              <a:rPr lang="it-IT" sz="2000" dirty="0" err="1" smtClean="0"/>
              <a:t>one</a:t>
            </a:r>
            <a:r>
              <a:rPr lang="it-IT" sz="2000" dirty="0" smtClean="0"/>
              <a:t> fast clock </a:t>
            </a:r>
            <a:r>
              <a:rPr lang="it-IT" sz="2000" dirty="0" err="1" smtClean="0"/>
              <a:t>line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discussed</a:t>
            </a:r>
            <a:r>
              <a:rPr lang="it-IT" sz="2000" dirty="0" smtClean="0"/>
              <a:t>.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studied</a:t>
            </a:r>
            <a:r>
              <a:rPr lang="it-IT" sz="2000" dirty="0" smtClean="0"/>
              <a:t> </a:t>
            </a:r>
            <a:r>
              <a:rPr lang="it-IT" sz="2000" dirty="0" err="1" smtClean="0"/>
              <a:t>after</a:t>
            </a:r>
            <a:r>
              <a:rPr lang="it-IT" sz="2000" dirty="0" smtClean="0"/>
              <a:t> the serial data </a:t>
            </a:r>
            <a:r>
              <a:rPr lang="it-IT" sz="2000" dirty="0" err="1" smtClean="0"/>
              <a:t>transmission</a:t>
            </a:r>
            <a:r>
              <a:rPr lang="it-IT" sz="2000" dirty="0" smtClean="0"/>
              <a:t> (</a:t>
            </a:r>
            <a:r>
              <a:rPr lang="it-IT" sz="2000" dirty="0" err="1" smtClean="0"/>
              <a:t>needs</a:t>
            </a:r>
            <a:r>
              <a:rPr lang="it-IT" sz="2000" dirty="0" smtClean="0"/>
              <a:t> </a:t>
            </a:r>
            <a:r>
              <a:rPr lang="it-IT" sz="2000" dirty="0" err="1" smtClean="0"/>
              <a:t>interactions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other</a:t>
            </a:r>
            <a:r>
              <a:rPr lang="it-IT" sz="2000" dirty="0" smtClean="0"/>
              <a:t> people and </a:t>
            </a:r>
            <a:r>
              <a:rPr lang="it-IT" sz="2000" dirty="0" err="1" smtClean="0"/>
              <a:t>availability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PLL or </a:t>
            </a:r>
            <a:r>
              <a:rPr lang="it-IT" sz="2000" dirty="0" err="1" smtClean="0"/>
              <a:t>similar</a:t>
            </a:r>
            <a:r>
              <a:rPr lang="it-IT" sz="2000" dirty="0" smtClean="0"/>
              <a:t> </a:t>
            </a:r>
            <a:r>
              <a:rPr lang="it-IT" sz="2000" dirty="0" err="1" smtClean="0"/>
              <a:t>blocks</a:t>
            </a:r>
            <a:r>
              <a:rPr lang="it-IT" sz="2000" dirty="0" smtClean="0"/>
              <a:t>)</a:t>
            </a:r>
          </a:p>
          <a:p>
            <a:r>
              <a:rPr lang="it-IT" sz="2000" dirty="0" err="1" smtClean="0"/>
              <a:t>Tests</a:t>
            </a:r>
            <a:r>
              <a:rPr lang="it-IT" sz="2000" dirty="0" smtClean="0"/>
              <a:t> on </a:t>
            </a:r>
            <a:r>
              <a:rPr lang="it-IT" sz="2000" dirty="0" err="1" smtClean="0"/>
              <a:t>fixed</a:t>
            </a:r>
            <a:r>
              <a:rPr lang="it-IT" sz="2000" dirty="0" smtClean="0"/>
              <a:t> </a:t>
            </a:r>
            <a:r>
              <a:rPr lang="it-IT" sz="2000" dirty="0" err="1" smtClean="0"/>
              <a:t>latency</a:t>
            </a:r>
            <a:r>
              <a:rPr lang="it-IT" sz="2000" dirty="0" smtClean="0"/>
              <a:t> </a:t>
            </a:r>
            <a:r>
              <a:rPr lang="it-IT" sz="2000" dirty="0" err="1" smtClean="0"/>
              <a:t>protocols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start in </a:t>
            </a:r>
            <a:r>
              <a:rPr lang="it-IT" sz="2000" dirty="0" err="1" smtClean="0"/>
              <a:t>september</a:t>
            </a:r>
            <a:r>
              <a:rPr lang="it-IT" sz="2000" dirty="0" smtClean="0"/>
              <a:t> in BO. The system </a:t>
            </a:r>
            <a:r>
              <a:rPr lang="it-IT" sz="2000" dirty="0" err="1" smtClean="0"/>
              <a:t>might</a:t>
            </a:r>
            <a:r>
              <a:rPr lang="it-IT" sz="2000" dirty="0" smtClean="0"/>
              <a:t> evolve </a:t>
            </a:r>
            <a:r>
              <a:rPr lang="it-IT" sz="2000" dirty="0" err="1" smtClean="0"/>
              <a:t>to</a:t>
            </a:r>
            <a:r>
              <a:rPr lang="it-IT" sz="2000" dirty="0" smtClean="0"/>
              <a:t> a full hardware </a:t>
            </a:r>
            <a:r>
              <a:rPr lang="it-IT" sz="2000" dirty="0" err="1" smtClean="0"/>
              <a:t>simulation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few</a:t>
            </a:r>
            <a:r>
              <a:rPr lang="it-IT" sz="2000" dirty="0" smtClean="0"/>
              <a:t> ROS </a:t>
            </a:r>
            <a:r>
              <a:rPr lang="it-IT" sz="2000" dirty="0" err="1" smtClean="0"/>
              <a:t>sections</a:t>
            </a:r>
            <a:r>
              <a:rPr lang="it-IT" sz="2000" dirty="0" smtClean="0"/>
              <a:t> (</a:t>
            </a:r>
            <a:r>
              <a:rPr lang="it-IT" sz="2000" dirty="0" err="1" smtClean="0"/>
              <a:t>including</a:t>
            </a:r>
            <a:r>
              <a:rPr lang="it-IT" sz="2000" dirty="0" smtClean="0"/>
              <a:t> FEB, TC, HDI and FE </a:t>
            </a:r>
            <a:r>
              <a:rPr lang="it-IT" sz="2000" dirty="0" err="1" smtClean="0"/>
              <a:t>chips</a:t>
            </a:r>
            <a:r>
              <a:rPr lang="it-IT" sz="2000" dirty="0" smtClean="0"/>
              <a:t>). </a:t>
            </a:r>
          </a:p>
          <a:p>
            <a:r>
              <a:rPr lang="it-IT" sz="2000" dirty="0" err="1" smtClean="0"/>
              <a:t>Discussion</a:t>
            </a:r>
            <a:r>
              <a:rPr lang="it-IT" sz="2000" dirty="0" smtClean="0"/>
              <a:t> on </a:t>
            </a:r>
            <a:r>
              <a:rPr lang="it-IT" sz="2000" dirty="0" err="1" smtClean="0"/>
              <a:t>optical</a:t>
            </a:r>
            <a:r>
              <a:rPr lang="it-IT" sz="2000" dirty="0" smtClean="0"/>
              <a:t> link </a:t>
            </a:r>
            <a:r>
              <a:rPr lang="it-IT" sz="2000" dirty="0" err="1" smtClean="0"/>
              <a:t>type</a:t>
            </a:r>
            <a:r>
              <a:rPr lang="it-IT" sz="2000" dirty="0" smtClean="0"/>
              <a:t>: SFP or SNAP12? </a:t>
            </a:r>
            <a:r>
              <a:rPr lang="it-IT" sz="2000" dirty="0" err="1" smtClean="0"/>
              <a:t>While</a:t>
            </a:r>
            <a:r>
              <a:rPr lang="it-IT" sz="2000" dirty="0" smtClean="0"/>
              <a:t> SFP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well</a:t>
            </a:r>
            <a:r>
              <a:rPr lang="it-IT" sz="2000" dirty="0" smtClean="0"/>
              <a:t> </a:t>
            </a:r>
            <a:r>
              <a:rPr lang="it-IT" sz="2000" dirty="0" err="1" smtClean="0"/>
              <a:t>suitable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TC, SNAP12 </a:t>
            </a:r>
            <a:r>
              <a:rPr lang="it-IT" sz="2000" dirty="0" err="1" smtClean="0"/>
              <a:t>helps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a compact system at the FEB </a:t>
            </a:r>
            <a:r>
              <a:rPr lang="it-IT" sz="2000" dirty="0" err="1" smtClean="0"/>
              <a:t>level</a:t>
            </a:r>
            <a:r>
              <a:rPr lang="it-IT" sz="2000" dirty="0" smtClean="0"/>
              <a:t>. </a:t>
            </a:r>
            <a:r>
              <a:rPr lang="it-IT" sz="2000" dirty="0" err="1" smtClean="0"/>
              <a:t>Investigations</a:t>
            </a:r>
            <a:r>
              <a:rPr lang="it-IT" sz="2000" dirty="0" smtClean="0"/>
              <a:t> (MV</a:t>
            </a:r>
            <a:r>
              <a:rPr lang="it-IT" sz="2000" dirty="0" smtClean="0"/>
              <a:t> </a:t>
            </a:r>
            <a:r>
              <a:rPr lang="it-IT" sz="2000" dirty="0" smtClean="0"/>
              <a:t>&amp; MC </a:t>
            </a:r>
            <a:r>
              <a:rPr lang="it-IT" sz="2000" dirty="0" err="1" smtClean="0"/>
              <a:t>with</a:t>
            </a:r>
            <a:r>
              <a:rPr lang="it-IT" sz="2000" dirty="0" smtClean="0"/>
              <a:t> F. Bosi)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performed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understand</a:t>
            </a:r>
            <a:r>
              <a:rPr lang="it-IT" sz="2000" dirty="0" smtClean="0"/>
              <a:t> </a:t>
            </a:r>
            <a:r>
              <a:rPr lang="it-IT" sz="2000" dirty="0" err="1" smtClean="0"/>
              <a:t>if</a:t>
            </a:r>
            <a:r>
              <a:rPr lang="it-IT" sz="2000" dirty="0" smtClean="0"/>
              <a:t> </a:t>
            </a:r>
            <a:r>
              <a:rPr lang="it-IT" sz="2000" dirty="0" err="1" smtClean="0"/>
              <a:t>there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 </a:t>
            </a:r>
            <a:r>
              <a:rPr lang="it-IT" sz="2000" dirty="0" err="1" smtClean="0"/>
              <a:t>possibility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the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systems</a:t>
            </a:r>
            <a:r>
              <a:rPr lang="it-IT" sz="2000" dirty="0" smtClean="0"/>
              <a:t>.</a:t>
            </a:r>
          </a:p>
          <a:p>
            <a:r>
              <a:rPr lang="it-IT" sz="2000" dirty="0" err="1" smtClean="0"/>
              <a:t>Power</a:t>
            </a:r>
            <a:r>
              <a:rPr lang="it-IT" sz="2000" dirty="0" smtClean="0"/>
              <a:t> </a:t>
            </a:r>
            <a:r>
              <a:rPr lang="it-IT" sz="2000" dirty="0" err="1" smtClean="0"/>
              <a:t>distribution</a:t>
            </a:r>
            <a:r>
              <a:rPr lang="it-IT" sz="2000" dirty="0" smtClean="0"/>
              <a:t> (</a:t>
            </a:r>
            <a:r>
              <a:rPr lang="it-IT" sz="2000" dirty="0" err="1" smtClean="0"/>
              <a:t>to</a:t>
            </a:r>
            <a:r>
              <a:rPr lang="it-IT" sz="2000" dirty="0" smtClean="0"/>
              <a:t> HDI)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still</a:t>
            </a:r>
            <a:r>
              <a:rPr lang="it-IT" sz="2000" dirty="0" smtClean="0"/>
              <a:t> </a:t>
            </a:r>
            <a:r>
              <a:rPr lang="it-IT" sz="2000" dirty="0" err="1" smtClean="0"/>
              <a:t>an</a:t>
            </a:r>
            <a:r>
              <a:rPr lang="it-IT" sz="2000" dirty="0" smtClean="0"/>
              <a:t> open </a:t>
            </a:r>
            <a:r>
              <a:rPr lang="it-IT" sz="2000" dirty="0" err="1" smtClean="0"/>
              <a:t>question</a:t>
            </a:r>
            <a:r>
              <a:rPr lang="it-IT" sz="2000" dirty="0" smtClean="0"/>
              <a:t>. MC </a:t>
            </a:r>
            <a:r>
              <a:rPr lang="it-IT" sz="2000" dirty="0" err="1" smtClean="0"/>
              <a:t>will</a:t>
            </a:r>
            <a:r>
              <a:rPr lang="it-IT" sz="2000" dirty="0" smtClean="0"/>
              <a:t> look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solutions</a:t>
            </a:r>
            <a:r>
              <a:rPr lang="it-IT" sz="2000" dirty="0" smtClean="0"/>
              <a:t>.</a:t>
            </a:r>
          </a:p>
          <a:p>
            <a:endParaRPr lang="it-IT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en-US" b="1" dirty="0" smtClean="0"/>
              <a:t>Strip Chip </a:t>
            </a:r>
            <a:r>
              <a:rPr lang="en-US" b="1" dirty="0" err="1" smtClean="0"/>
              <a:t>SuperB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Technical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Peripheral Logic </a:t>
            </a:r>
            <a:endParaRPr lang="it-IT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/>
          <a:lstStyle/>
          <a:p>
            <a:r>
              <a:rPr lang="en-US" dirty="0" smtClean="0"/>
              <a:t>F. </a:t>
            </a:r>
            <a:r>
              <a:rPr lang="en-US" dirty="0" err="1" smtClean="0"/>
              <a:t>Giorgi</a:t>
            </a:r>
            <a:r>
              <a:rPr lang="en-US" dirty="0" smtClean="0"/>
              <a:t> 17-07-2012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376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Chip Overview</a:t>
            </a:r>
          </a:p>
          <a:p>
            <a:r>
              <a:rPr lang="en-US" dirty="0" smtClean="0"/>
              <a:t>Clock Domains</a:t>
            </a:r>
          </a:p>
          <a:p>
            <a:r>
              <a:rPr lang="en-US" dirty="0" smtClean="0"/>
              <a:t>Fundamental Blocks</a:t>
            </a:r>
          </a:p>
          <a:p>
            <a:pPr lvl="1"/>
            <a:r>
              <a:rPr lang="en-US" dirty="0" smtClean="0"/>
              <a:t>Trigger Logic</a:t>
            </a:r>
          </a:p>
          <a:p>
            <a:pPr lvl="1"/>
            <a:r>
              <a:rPr lang="en-US" dirty="0" err="1" smtClean="0"/>
              <a:t>Sparsifiers</a:t>
            </a:r>
            <a:endParaRPr lang="en-US" dirty="0" smtClean="0"/>
          </a:p>
          <a:p>
            <a:pPr lvl="1"/>
            <a:r>
              <a:rPr lang="en-US" dirty="0" smtClean="0"/>
              <a:t>Barrels</a:t>
            </a:r>
          </a:p>
          <a:p>
            <a:pPr lvl="1"/>
            <a:r>
              <a:rPr lang="en-US" dirty="0" smtClean="0"/>
              <a:t>Concentrators</a:t>
            </a:r>
          </a:p>
          <a:p>
            <a:pPr lvl="1"/>
            <a:r>
              <a:rPr lang="en-US" dirty="0" smtClean="0"/>
              <a:t>Output Stage</a:t>
            </a:r>
          </a:p>
          <a:p>
            <a:r>
              <a:rPr lang="en-US" dirty="0" smtClean="0"/>
              <a:t>Slow Control Interface</a:t>
            </a:r>
          </a:p>
          <a:p>
            <a:r>
              <a:rPr lang="en-US" dirty="0" smtClean="0"/>
              <a:t>Register List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196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ruttura predefinit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2982</Words>
  <Application>Microsoft Office PowerPoint</Application>
  <PresentationFormat>Presentazione su schermo (4:3)</PresentationFormat>
  <Paragraphs>1026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2_Struttura predefinita</vt:lpstr>
      <vt:lpstr>Bologna meeting 17/7/2012  Front End chip and DAQ Chain </vt:lpstr>
      <vt:lpstr>Presentations</vt:lpstr>
      <vt:lpstr>Presentations II</vt:lpstr>
      <vt:lpstr>Discussion and action items</vt:lpstr>
      <vt:lpstr>Discussion and action items  II</vt:lpstr>
      <vt:lpstr>Diapositiva 6</vt:lpstr>
      <vt:lpstr>Diapositiva 7</vt:lpstr>
      <vt:lpstr>Strip Chip SuperB Technical Meeting Peripheral Logic </vt:lpstr>
      <vt:lpstr>Outline</vt:lpstr>
      <vt:lpstr>Chip Overview</vt:lpstr>
      <vt:lpstr>Clock List</vt:lpstr>
      <vt:lpstr>Diapositiva 12</vt:lpstr>
      <vt:lpstr>Fundamental Blocks: Trigger Logic</vt:lpstr>
      <vt:lpstr>Trigger handling</vt:lpstr>
      <vt:lpstr>Fundamental Blocks: Sparsifier</vt:lpstr>
      <vt:lpstr>Fundamental Blocks: Barrel</vt:lpstr>
      <vt:lpstr>Fundamental Blocks: Concentrator</vt:lpstr>
      <vt:lpstr>Fundamental Blocks: Output Stage</vt:lpstr>
      <vt:lpstr>Slow Control Interface (1)</vt:lpstr>
      <vt:lpstr>Slow Control Interface (2)</vt:lpstr>
      <vt:lpstr>Register List: Read Only</vt:lpstr>
      <vt:lpstr>Register List: Read /Write</vt:lpstr>
      <vt:lpstr>Missing:</vt:lpstr>
      <vt:lpstr>Diapositiva 24</vt:lpstr>
      <vt:lpstr>Bologna meeting 17/7/2012 </vt:lpstr>
      <vt:lpstr>Strip readout architecture under development</vt:lpstr>
      <vt:lpstr>Strip readout chip simulations</vt:lpstr>
      <vt:lpstr>Digital periferical logic blocks</vt:lpstr>
      <vt:lpstr>Clock, Trigger, Registers</vt:lpstr>
      <vt:lpstr>Two line command implementation</vt:lpstr>
      <vt:lpstr>Two line command implementation -cnd</vt:lpstr>
      <vt:lpstr>Trigger handling in SVT </vt:lpstr>
      <vt:lpstr>Diapositiva 33</vt:lpstr>
      <vt:lpstr>Maximum data lines per chip</vt:lpstr>
      <vt:lpstr>DAQ reading chain for L0-L5</vt:lpstr>
      <vt:lpstr>FEB Board functionalities</vt:lpstr>
      <vt:lpstr>SuperB-FEB Board schematics</vt:lpstr>
      <vt:lpstr>Input mezzanines</vt:lpstr>
      <vt:lpstr>Hardware simulations ??</vt:lpstr>
      <vt:lpstr>Diapositiva 40</vt:lpstr>
      <vt:lpstr>Diapositiva 41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Stato WP3 19/06/08</dc:title>
  <dc:creator>Mauro Villa</dc:creator>
  <cp:lastModifiedBy>villa</cp:lastModifiedBy>
  <cp:revision>167</cp:revision>
  <dcterms:created xsi:type="dcterms:W3CDTF">2008-06-19T06:29:13Z</dcterms:created>
  <dcterms:modified xsi:type="dcterms:W3CDTF">2012-07-27T09:12:20Z</dcterms:modified>
</cp:coreProperties>
</file>