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49" r:id="rId2"/>
  </p:sldMasterIdLst>
  <p:notesMasterIdLst>
    <p:notesMasterId r:id="rId31"/>
  </p:notesMasterIdLst>
  <p:handoutMasterIdLst>
    <p:handoutMasterId r:id="rId32"/>
  </p:handoutMasterIdLst>
  <p:sldIdLst>
    <p:sldId id="319" r:id="rId3"/>
    <p:sldId id="523" r:id="rId4"/>
    <p:sldId id="539" r:id="rId5"/>
    <p:sldId id="540" r:id="rId6"/>
    <p:sldId id="542" r:id="rId7"/>
    <p:sldId id="541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62" r:id="rId17"/>
    <p:sldId id="56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3" r:id="rId28"/>
    <p:sldId id="564" r:id="rId29"/>
    <p:sldId id="565" r:id="rId30"/>
  </p:sldIdLst>
  <p:sldSz cx="9906000" cy="6858000" type="A4"/>
  <p:notesSz cx="7099300" cy="10234613"/>
  <p:defaultTextStyle>
    <a:defPPr>
      <a:defRPr lang="it-IT"/>
    </a:defPPr>
    <a:lvl1pPr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99"/>
    <a:srgbClr val="000000"/>
    <a:srgbClr val="E6E6E6"/>
    <a:srgbClr val="E6E4E8"/>
    <a:srgbClr val="CC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20" y="-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61" y="-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2010809D-0451-414D-8935-7C88999013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766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0" y="787400"/>
            <a:ext cx="5459413" cy="3779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881563"/>
            <a:ext cx="5192713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6925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9686925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2701742C-4767-DD49-B8BC-EC22379B88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910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37DC-0784-4848-BB9D-A1E399057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0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1191-93C6-3543-B217-D041FE259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EBB6-EF9D-EE48-9FBC-43F62E8F9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5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99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32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9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5970-844F-E440-904F-2E805E0FD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61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58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0903-1B36-244B-B542-7DDE6DBB1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F93F-55A2-534A-A478-026F67874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3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0FEE-1920-BB4F-9B8B-395A6E72D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495A-21B7-8345-98C3-4D6EF3E8A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FC1D-30B7-CA4A-BD77-A4C027D8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1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EEAE-D679-9647-94AA-966291885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3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BC73-AA49-E640-9A9E-349DFFE8F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30" name="Text Box 1090"/>
          <p:cNvSpPr txBox="1">
            <a:spLocks noChangeArrowheads="1"/>
          </p:cNvSpPr>
          <p:nvPr/>
        </p:nvSpPr>
        <p:spPr bwMode="auto">
          <a:xfrm>
            <a:off x="1749425" y="6424613"/>
            <a:ext cx="6192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sz="1200" b="1" dirty="0" smtClean="0">
                <a:solidFill>
                  <a:srgbClr val="003399"/>
                </a:solidFill>
                <a:latin typeface="Comic Sans MS" charset="0"/>
                <a:cs typeface="Comic Sans MS" charset="0"/>
              </a:rPr>
              <a:t>L. </a:t>
            </a:r>
            <a:r>
              <a:rPr lang="en-US" sz="1200" b="1" dirty="0" err="1" smtClean="0">
                <a:solidFill>
                  <a:srgbClr val="003399"/>
                </a:solidFill>
                <a:latin typeface="Comic Sans MS" charset="0"/>
                <a:cs typeface="Comic Sans MS" charset="0"/>
              </a:rPr>
              <a:t>Ratti</a:t>
            </a:r>
            <a:r>
              <a:rPr lang="en-US" sz="1200" b="1" dirty="0" smtClean="0">
                <a:solidFill>
                  <a:srgbClr val="003399"/>
                </a:solidFill>
                <a:latin typeface="Comic Sans MS" charset="0"/>
                <a:cs typeface="Comic Sans MS" charset="0"/>
              </a:rPr>
              <a:t>, Hit time resolution study – SVT-TDR phone meeting, 27/07/2012</a:t>
            </a:r>
          </a:p>
        </p:txBody>
      </p:sp>
      <p:sp>
        <p:nvSpPr>
          <p:cNvPr id="1027" name="Rectangle 1092"/>
          <p:cNvSpPr>
            <a:spLocks noChangeArrowheads="1"/>
          </p:cNvSpPr>
          <p:nvPr/>
        </p:nvSpPr>
        <p:spPr bwMode="auto">
          <a:xfrm>
            <a:off x="8890000" y="6375400"/>
            <a:ext cx="812800" cy="342900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953" name="AutoShape 1113"/>
          <p:cNvSpPr>
            <a:spLocks noChangeArrowheads="1"/>
          </p:cNvSpPr>
          <p:nvPr/>
        </p:nvSpPr>
        <p:spPr bwMode="auto">
          <a:xfrm>
            <a:off x="127000" y="101600"/>
            <a:ext cx="9664700" cy="5207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76200" y="5888038"/>
            <a:ext cx="9753600" cy="914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0BFEB0-B7E2-E645-81B1-AA6E3941C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70"/>
          <p:cNvSpPr>
            <a:spLocks noChangeArrowheads="1"/>
          </p:cNvSpPr>
          <p:nvPr/>
        </p:nvSpPr>
        <p:spPr bwMode="auto">
          <a:xfrm flipH="1">
            <a:off x="1612900" y="2667000"/>
            <a:ext cx="563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Rectangle 75"/>
          <p:cNvSpPr>
            <a:spLocks noChangeArrowheads="1"/>
          </p:cNvSpPr>
          <p:nvPr/>
        </p:nvSpPr>
        <p:spPr bwMode="auto">
          <a:xfrm flipH="1">
            <a:off x="5219700" y="3416300"/>
            <a:ext cx="3670300" cy="16510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5250B1-DA2D-324C-8D32-7A4757A03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046"/>
          <p:cNvSpPr txBox="1">
            <a:spLocks noChangeArrowheads="1"/>
          </p:cNvSpPr>
          <p:nvPr/>
        </p:nvSpPr>
        <p:spPr bwMode="auto">
          <a:xfrm>
            <a:off x="2197100" y="2603500"/>
            <a:ext cx="5383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Comic Sans MS" charset="0"/>
              </a:rPr>
              <a:t>L. </a:t>
            </a:r>
            <a:r>
              <a:rPr lang="en-US" sz="1800" dirty="0" err="1" smtClean="0">
                <a:solidFill>
                  <a:srgbClr val="000066"/>
                </a:solidFill>
                <a:latin typeface="Comic Sans MS" charset="0"/>
              </a:rPr>
              <a:t>Ratti</a:t>
            </a:r>
            <a:endParaRPr lang="en-US" sz="1800" dirty="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7650" name="Text Box 1047"/>
          <p:cNvSpPr txBox="1">
            <a:spLocks noChangeArrowheads="1"/>
          </p:cNvSpPr>
          <p:nvPr/>
        </p:nvSpPr>
        <p:spPr bwMode="auto">
          <a:xfrm>
            <a:off x="1679575" y="3462338"/>
            <a:ext cx="65071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400">
                <a:solidFill>
                  <a:srgbClr val="000066"/>
                </a:solidFill>
                <a:latin typeface="Comic Sans MS" charset="0"/>
              </a:rPr>
              <a:t>Università degli Studi di Pavia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400">
                <a:solidFill>
                  <a:srgbClr val="000066"/>
                </a:solidFill>
                <a:latin typeface="Comic Sans MS" charset="0"/>
              </a:rPr>
              <a:t>INFN Pavia</a:t>
            </a:r>
          </a:p>
        </p:txBody>
      </p:sp>
      <p:sp>
        <p:nvSpPr>
          <p:cNvPr id="128076" name="AutoShape 1100"/>
          <p:cNvSpPr>
            <a:spLocks noChangeArrowheads="1"/>
          </p:cNvSpPr>
          <p:nvPr/>
        </p:nvSpPr>
        <p:spPr bwMode="auto">
          <a:xfrm>
            <a:off x="609600" y="381000"/>
            <a:ext cx="8661400" cy="14732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noFill/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52" name="Text Box 1101"/>
          <p:cNvSpPr txBox="1">
            <a:spLocks noChangeArrowheads="1"/>
          </p:cNvSpPr>
          <p:nvPr/>
        </p:nvSpPr>
        <p:spPr bwMode="auto">
          <a:xfrm>
            <a:off x="757238" y="784225"/>
            <a:ext cx="8348662" cy="52322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2800" b="1" dirty="0" smtClean="0">
                <a:latin typeface="Comic Sans MS" charset="0"/>
                <a:cs typeface="Times New Roman" charset="0"/>
              </a:rPr>
              <a:t>Hit time resolution study</a:t>
            </a:r>
            <a:endParaRPr lang="it-IT" sz="2800" b="1" dirty="0">
              <a:latin typeface="Comic Sans MS" charset="0"/>
              <a:cs typeface="Times New Roman" charset="0"/>
            </a:endParaRPr>
          </a:p>
        </p:txBody>
      </p:sp>
      <p:sp>
        <p:nvSpPr>
          <p:cNvPr id="27653" name="Text Box 1103"/>
          <p:cNvSpPr txBox="1">
            <a:spLocks noChangeArrowheads="1"/>
          </p:cNvSpPr>
          <p:nvPr/>
        </p:nvSpPr>
        <p:spPr bwMode="auto">
          <a:xfrm>
            <a:off x="2197100" y="5156200"/>
            <a:ext cx="5383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800" dirty="0" smtClean="0">
                <a:solidFill>
                  <a:srgbClr val="000066"/>
                </a:solidFill>
                <a:latin typeface="Comic Sans MS" charset="0"/>
              </a:rPr>
              <a:t>SVT-TDR phone </a:t>
            </a:r>
            <a:r>
              <a:rPr lang="en-US" sz="1800" dirty="0">
                <a:solidFill>
                  <a:srgbClr val="000066"/>
                </a:solidFill>
                <a:latin typeface="Comic Sans MS" charset="0"/>
              </a:rPr>
              <a:t>meeting, </a:t>
            </a:r>
            <a:r>
              <a:rPr lang="en-US" sz="1800" dirty="0" smtClean="0">
                <a:solidFill>
                  <a:srgbClr val="000066"/>
                </a:solidFill>
                <a:latin typeface="Comic Sans MS" charset="0"/>
              </a:rPr>
              <a:t>27/07/2012</a:t>
            </a:r>
            <a:endParaRPr lang="it-IT" sz="1800" baseline="30000" dirty="0">
              <a:solidFill>
                <a:srgbClr val="000066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walk contribution to hit time resolution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5" name="Text Box 438"/>
          <p:cNvSpPr txBox="1">
            <a:spLocks noChangeArrowheads="1"/>
          </p:cNvSpPr>
          <p:nvPr/>
        </p:nvSpPr>
        <p:spPr bwMode="auto">
          <a:xfrm>
            <a:off x="808150" y="5715785"/>
            <a:ext cx="852678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If represented as a function of the TOT clock period (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), the time walk contribution to time resolution does not depend on the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ratio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685940"/>
            <a:ext cx="5638898" cy="49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>
                <a:latin typeface="Comic Sans MS" charset="0"/>
                <a:sym typeface="Symbol" charset="0"/>
              </a:rPr>
              <a:t>H</a:t>
            </a:r>
            <a:r>
              <a:rPr lang="en-US" sz="2400" b="1" dirty="0" smtClean="0">
                <a:latin typeface="Comic Sans MS" charset="0"/>
                <a:sym typeface="Symbol" charset="0"/>
              </a:rPr>
              <a:t>it time resolution (TS and time walk)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4" name="Text Box 438"/>
          <p:cNvSpPr txBox="1">
            <a:spLocks noChangeArrowheads="1"/>
          </p:cNvSpPr>
          <p:nvPr/>
        </p:nvSpPr>
        <p:spPr bwMode="auto">
          <a:xfrm>
            <a:off x="355600" y="992188"/>
            <a:ext cx="9436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The following equation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094715"/>
              </p:ext>
            </p:extLst>
          </p:nvPr>
        </p:nvGraphicFramePr>
        <p:xfrm>
          <a:off x="2371725" y="1722438"/>
          <a:ext cx="49450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Equation" r:id="rId3" imgW="3263900" imgH="469900" progId="Equation.3">
                  <p:embed/>
                </p:oleObj>
              </mc:Choice>
              <mc:Fallback>
                <p:oleObj name="Equation" r:id="rId3" imgW="3263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1722438"/>
                        <a:ext cx="494506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38"/>
          <p:cNvSpPr txBox="1">
            <a:spLocks noChangeArrowheads="1"/>
          </p:cNvSpPr>
          <p:nvPr/>
        </p:nvSpPr>
        <p:spPr bwMode="auto">
          <a:xfrm>
            <a:off x="359563" y="2744603"/>
            <a:ext cx="9436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is found to be consistent with results from simulations including contributions from both time stamp and time walk</a:t>
            </a:r>
          </a:p>
        </p:txBody>
      </p:sp>
      <p:sp>
        <p:nvSpPr>
          <p:cNvPr id="7" name="Text Box 438"/>
          <p:cNvSpPr txBox="1">
            <a:spLocks noChangeArrowheads="1"/>
          </p:cNvSpPr>
          <p:nvPr/>
        </p:nvSpPr>
        <p:spPr bwMode="auto">
          <a:xfrm>
            <a:off x="538077" y="4113796"/>
            <a:ext cx="32552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Distribution of the event time reconstruction error in the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c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ase of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=400 ns,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</a:t>
            </a:r>
            <a:r>
              <a:rPr lang="en-US" baseline="-25000" dirty="0">
                <a:solidFill>
                  <a:srgbClr val="000066"/>
                </a:solidFill>
                <a:latin typeface="Comic Sans MS" charset="0"/>
              </a:rPr>
              <a:t>,TOT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=4 and TS=40 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057" y="3165078"/>
            <a:ext cx="5149880" cy="3218675"/>
          </a:xfrm>
          <a:prstGeom prst="rect">
            <a:avLst/>
          </a:prstGeom>
        </p:spPr>
      </p:pic>
      <p:sp>
        <p:nvSpPr>
          <p:cNvPr id="9" name="Text Box 438"/>
          <p:cNvSpPr txBox="1">
            <a:spLocks noChangeArrowheads="1"/>
          </p:cNvSpPr>
          <p:nvPr/>
        </p:nvSpPr>
        <p:spPr bwMode="auto">
          <a:xfrm>
            <a:off x="5044583" y="3259971"/>
            <a:ext cx="14865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t0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=21 ns</a:t>
            </a:r>
          </a:p>
        </p:txBody>
      </p:sp>
    </p:spTree>
    <p:extLst>
      <p:ext uri="{BB962C8B-B14F-4D97-AF65-F5344CB8AC3E}">
        <p14:creationId xmlns:p14="http://schemas.microsoft.com/office/powerpoint/2010/main" val="277174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Noise contribution to hit time resolution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4" name="Text Box 438"/>
          <p:cNvSpPr txBox="1">
            <a:spLocks noChangeArrowheads="1"/>
          </p:cNvSpPr>
          <p:nvPr/>
        </p:nvSpPr>
        <p:spPr bwMode="auto">
          <a:xfrm>
            <a:off x="355600" y="992188"/>
            <a:ext cx="94361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Simulations have also been performed including noise effects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for each event, two random charge samples with Gaussian distribution and sigma=ENC are generated (fully uncorrelated noise); one sample is subtracted from the threshold when calculating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re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, the other when calculating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fe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1" y="2783201"/>
            <a:ext cx="5579409" cy="3347645"/>
          </a:xfrm>
          <a:prstGeom prst="rect">
            <a:avLst/>
          </a:prstGeom>
        </p:spPr>
      </p:pic>
      <p:sp>
        <p:nvSpPr>
          <p:cNvPr id="9" name="Text Box 438"/>
          <p:cNvSpPr txBox="1">
            <a:spLocks noChangeArrowheads="1"/>
          </p:cNvSpPr>
          <p:nvPr/>
        </p:nvSpPr>
        <p:spPr bwMode="auto">
          <a:xfrm>
            <a:off x="5964215" y="3239535"/>
            <a:ext cx="32552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Distribution of the event time reconstruction error in the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c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ase of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=400 ns,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</a:t>
            </a:r>
            <a:r>
              <a:rPr lang="en-US" baseline="-25000" dirty="0">
                <a:solidFill>
                  <a:srgbClr val="000066"/>
                </a:solidFill>
                <a:latin typeface="Comic Sans MS" charset="0"/>
              </a:rPr>
              <a:t>,TOT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=3 and TS=66 ns </a:t>
            </a:r>
          </a:p>
        </p:txBody>
      </p:sp>
    </p:spTree>
    <p:extLst>
      <p:ext uri="{BB962C8B-B14F-4D97-AF65-F5344CB8AC3E}">
        <p14:creationId xmlns:p14="http://schemas.microsoft.com/office/powerpoint/2010/main" val="44093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Comparison with </a:t>
            </a:r>
            <a:r>
              <a:rPr lang="en-US" sz="2400" b="1" dirty="0" err="1" smtClean="0">
                <a:latin typeface="Comic Sans MS" charset="0"/>
                <a:sym typeface="Symbol" charset="0"/>
              </a:rPr>
              <a:t>BaBar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time resolution data (including noise)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5" name="Text Box 438"/>
          <p:cNvSpPr txBox="1">
            <a:spLocks noChangeArrowheads="1"/>
          </p:cNvSpPr>
          <p:nvPr/>
        </p:nvSpPr>
        <p:spPr bwMode="auto">
          <a:xfrm>
            <a:off x="306120" y="4130078"/>
            <a:ext cx="9436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Background hit effects have been taken into account in SVT time resolution measurements at some point in time during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BaBar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operation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58447"/>
              </p:ext>
            </p:extLst>
          </p:nvPr>
        </p:nvGraphicFramePr>
        <p:xfrm>
          <a:off x="273990" y="1121713"/>
          <a:ext cx="9417600" cy="18614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39318"/>
                <a:gridCol w="965269"/>
                <a:gridCol w="1238762"/>
                <a:gridCol w="949182"/>
                <a:gridCol w="1914450"/>
                <a:gridCol w="1158323"/>
                <a:gridCol w="1126148"/>
                <a:gridCol w="1126148"/>
              </a:tblGrid>
              <a:tr h="662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(no rad effects)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/>
                          <a:ea typeface="Lucida Grande"/>
                          <a:cs typeface="Comic Sans MS"/>
                        </a:rPr>
                        <a:t>simulated</a:t>
                      </a:r>
                      <a:r>
                        <a:rPr lang="it-IT" sz="1600" dirty="0" smtClean="0">
                          <a:latin typeface="Comic Sans MS"/>
                          <a:ea typeface="Lucida Grande"/>
                          <a:cs typeface="Comic Sans MS"/>
                        </a:rPr>
                        <a:t> </a:t>
                      </a: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latin typeface="Comic Sans MS"/>
                          <a:ea typeface="Lucida Grande"/>
                          <a:cs typeface="Comic Sans MS"/>
                        </a:rPr>
                        <a:t>measured</a:t>
                      </a:r>
                      <a:r>
                        <a:rPr lang="it-IT" sz="1600" dirty="0" smtClean="0">
                          <a:latin typeface="Comic Sans MS"/>
                          <a:ea typeface="Lucida Grande"/>
                          <a:cs typeface="Comic Sans MS"/>
                        </a:rPr>
                        <a:t> </a:t>
                      </a: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</a:p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 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1700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24.5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~35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 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30.8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~50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8451655" y="940795"/>
            <a:ext cx="1317142" cy="252446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7557883" y="3183021"/>
            <a:ext cx="1144659" cy="391997"/>
          </a:xfrm>
          <a:prstGeom prst="line">
            <a:avLst/>
          </a:prstGeom>
          <a:solidFill>
            <a:schemeClr val="bg1">
              <a:alpha val="8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438"/>
          <p:cNvSpPr txBox="1">
            <a:spLocks noChangeArrowheads="1"/>
          </p:cNvSpPr>
          <p:nvPr/>
        </p:nvSpPr>
        <p:spPr bwMode="auto">
          <a:xfrm>
            <a:off x="3292852" y="3326001"/>
            <a:ext cx="453159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Apparently overestimated due to spurious background hits</a:t>
            </a:r>
          </a:p>
        </p:txBody>
      </p:sp>
      <p:sp>
        <p:nvSpPr>
          <p:cNvPr id="10" name="Text Box 438"/>
          <p:cNvSpPr txBox="1">
            <a:spLocks noChangeArrowheads="1"/>
          </p:cNvSpPr>
          <p:nvPr/>
        </p:nvSpPr>
        <p:spPr bwMode="auto">
          <a:xfrm>
            <a:off x="317400" y="4721518"/>
            <a:ext cx="958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In the following two slides, simulation results are compared to data from 2008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BaBar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OPR runs; agreement is fairly good, especially if radiation induced noise degradation is considered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  <a:sym typeface="Wingdings"/>
              </a:rPr>
              <a:t>(20% noise increase after ~8 year operation is assumed for the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  <a:sym typeface="Wingdings"/>
              </a:rPr>
              <a:t>AToM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  <a:sym typeface="Wingdings"/>
              </a:rPr>
              <a:t> chip in the second slide)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9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92664"/>
              </p:ext>
            </p:extLst>
          </p:nvPr>
        </p:nvGraphicFramePr>
        <p:xfrm>
          <a:off x="14597" y="904376"/>
          <a:ext cx="9905999" cy="532054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9038"/>
                <a:gridCol w="474018"/>
                <a:gridCol w="691811"/>
                <a:gridCol w="873062"/>
                <a:gridCol w="901321"/>
                <a:gridCol w="1024229"/>
                <a:gridCol w="737445"/>
                <a:gridCol w="778414"/>
                <a:gridCol w="983260"/>
                <a:gridCol w="1133480"/>
                <a:gridCol w="1147136"/>
                <a:gridCol w="892785"/>
              </a:tblGrid>
              <a:tr h="8905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/>
                          <a:ea typeface="Lucida Grande"/>
                          <a:cs typeface="Comic Sans MS"/>
                        </a:rPr>
                        <a:t>simulated</a:t>
                      </a:r>
                      <a:r>
                        <a:rPr lang="it-IT" sz="1600" dirty="0" smtClean="0">
                          <a:latin typeface="Comic Sans MS"/>
                          <a:ea typeface="Lucida Grande"/>
                          <a:cs typeface="Comic Sans MS"/>
                        </a:rPr>
                        <a:t> </a:t>
                      </a: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latin typeface="Comic Sans MS"/>
                          <a:ea typeface="Lucida Grande"/>
                          <a:cs typeface="Comic Sans MS"/>
                        </a:rPr>
                        <a:t>measured</a:t>
                      </a:r>
                      <a:r>
                        <a:rPr lang="it-IT" sz="1600" dirty="0" smtClean="0">
                          <a:latin typeface="Comic Sans MS"/>
                          <a:ea typeface="Lucida Grande"/>
                          <a:cs typeface="Comic Sans MS"/>
                        </a:rPr>
                        <a:t> </a:t>
                      </a: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</a:p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1200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23.7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+0.4%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880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0.32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22.3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25.4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-12.2%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1240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23.5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+1.3%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970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0.32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25.9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-9.3%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1440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25.3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-2.8%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1180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0.31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27.0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-9.2%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1350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0.61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32.2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35.6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-9.5%</a:t>
                      </a: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1210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31.2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34.4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-9.3%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0.62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35.2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37.0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-4.9%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1200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31.9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36.0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-11.4%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345044"/>
              </p:ext>
            </p:extLst>
          </p:nvPr>
        </p:nvGraphicFramePr>
        <p:xfrm>
          <a:off x="9055100" y="1121921"/>
          <a:ext cx="85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3" imgW="850900" imgH="406400" progId="Equation.3">
                  <p:embed/>
                </p:oleObj>
              </mc:Choice>
              <mc:Fallback>
                <p:oleObj name="Equation" r:id="rId3" imgW="850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55100" y="1121921"/>
                        <a:ext cx="850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BaBar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fresh detector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4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40665"/>
              </p:ext>
            </p:extLst>
          </p:nvPr>
        </p:nvGraphicFramePr>
        <p:xfrm>
          <a:off x="14597" y="904376"/>
          <a:ext cx="9905999" cy="532054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9038"/>
                <a:gridCol w="474018"/>
                <a:gridCol w="691811"/>
                <a:gridCol w="873062"/>
                <a:gridCol w="901321"/>
                <a:gridCol w="1024229"/>
                <a:gridCol w="737445"/>
                <a:gridCol w="778414"/>
                <a:gridCol w="983260"/>
                <a:gridCol w="1133480"/>
                <a:gridCol w="1147136"/>
                <a:gridCol w="892785"/>
              </a:tblGrid>
              <a:tr h="8905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/>
                          <a:ea typeface="Lucida Grande"/>
                          <a:cs typeface="Comic Sans MS"/>
                        </a:rPr>
                        <a:t>simulated</a:t>
                      </a:r>
                      <a:r>
                        <a:rPr lang="it-IT" sz="1600" dirty="0" smtClean="0">
                          <a:latin typeface="Comic Sans MS"/>
                          <a:ea typeface="Lucida Grande"/>
                          <a:cs typeface="Comic Sans MS"/>
                        </a:rPr>
                        <a:t> </a:t>
                      </a: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latin typeface="Comic Sans MS"/>
                          <a:ea typeface="Lucida Grande"/>
                          <a:cs typeface="Comic Sans MS"/>
                        </a:rPr>
                        <a:t>measured</a:t>
                      </a:r>
                      <a:r>
                        <a:rPr lang="it-IT" sz="1600" dirty="0" smtClean="0">
                          <a:latin typeface="Comic Sans MS"/>
                          <a:ea typeface="Lucida Grande"/>
                          <a:cs typeface="Comic Sans MS"/>
                        </a:rPr>
                        <a:t> </a:t>
                      </a: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</a:p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1440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25.1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23.7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+5.9%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1056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0.32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25.4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-6.2%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1488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25.1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23.5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+6.8%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1164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0.32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25.9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-5.6%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1728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26.3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25.3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+3.9%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1416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0.31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0.17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25.9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27.0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-4.1%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1620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0.61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34.8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35.6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-2.2%</a:t>
                      </a: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1452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33.4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34.4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-2.9%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1920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0.62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37.7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37.0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+1.9%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4300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1440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34.8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36.0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-3.3%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BaBar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older detector (+20% noise increase)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5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time resolution simulations (noise included)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5" name="Text Box 438"/>
          <p:cNvSpPr txBox="1">
            <a:spLocks noChangeArrowheads="1"/>
          </p:cNvSpPr>
          <p:nvPr/>
        </p:nvSpPr>
        <p:spPr bwMode="auto">
          <a:xfrm>
            <a:off x="355600" y="992188"/>
            <a:ext cx="94361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Simulations performed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for Layer 0 to 5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in the case of Layers 4 and 5, for 2 different values of the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TOT,CK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ratio, 4 and 6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including noise from circuit simulations in different conditions:</a:t>
            </a:r>
          </a:p>
          <a:p>
            <a:pPr marL="1028700" lvl="1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fresh detector</a:t>
            </a:r>
          </a:p>
          <a:p>
            <a:pPr marL="1028700" lvl="1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after 7.5 year operation (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  <a:sym typeface="Wingdings"/>
              </a:rPr>
              <a:t> main effect from detector leakage current increase)</a:t>
            </a:r>
          </a:p>
          <a:p>
            <a:pPr marL="1028700" lvl="1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  <a:sym typeface="Wingdings"/>
              </a:rPr>
              <a:t>after 7.5 year operation including x5 safety factor (equivalent to 37.5 year SVT operation)</a:t>
            </a:r>
          </a:p>
        </p:txBody>
      </p:sp>
    </p:spTree>
    <p:extLst>
      <p:ext uri="{BB962C8B-B14F-4D97-AF65-F5344CB8AC3E}">
        <p14:creationId xmlns:p14="http://schemas.microsoft.com/office/powerpoint/2010/main" val="181886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5097"/>
              </p:ext>
            </p:extLst>
          </p:nvPr>
        </p:nvGraphicFramePr>
        <p:xfrm>
          <a:off x="62222" y="904375"/>
          <a:ext cx="9780278" cy="50170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8766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u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892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v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893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1106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697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1070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660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864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669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fresh detector (L0-3)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5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46787"/>
              </p:ext>
            </p:extLst>
          </p:nvPr>
        </p:nvGraphicFramePr>
        <p:xfrm>
          <a:off x="62222" y="904375"/>
          <a:ext cx="9780278" cy="50170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8766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u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905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v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907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Comic Sans MS"/>
                          <a:cs typeface="Comic Sans MS"/>
                        </a:rPr>
                        <a:t>9.6</a:t>
                      </a:r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1160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812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1127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778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1040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836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7.5 year old detector (L0-3)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0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51223"/>
              </p:ext>
            </p:extLst>
          </p:nvPr>
        </p:nvGraphicFramePr>
        <p:xfrm>
          <a:off x="62222" y="904375"/>
          <a:ext cx="9780278" cy="50170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8766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u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958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v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959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Comic Sans MS"/>
                          <a:cs typeface="Comic Sans MS"/>
                        </a:rPr>
                        <a:t>9.6</a:t>
                      </a:r>
                      <a:endParaRPr lang="en-US" sz="160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1352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1165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1332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1132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1470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754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1254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0.45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7.5 year old detector x5 (L0-3)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838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>
                <a:latin typeface="Comic Sans MS" charset="0"/>
              </a:rPr>
              <a:t>Hit time estimation</a:t>
            </a:r>
            <a:endParaRPr lang="it-IT" sz="2400" b="1">
              <a:latin typeface="Comic Sans MS" charset="0"/>
              <a:sym typeface="Symbol" charset="0"/>
            </a:endParaRPr>
          </a:p>
        </p:txBody>
      </p:sp>
      <p:pic>
        <p:nvPicPr>
          <p:cNvPr id="337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8" y="2995613"/>
            <a:ext cx="45593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3" y="876300"/>
            <a:ext cx="47625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10710"/>
              </p:ext>
            </p:extLst>
          </p:nvPr>
        </p:nvGraphicFramePr>
        <p:xfrm>
          <a:off x="6721475" y="2746798"/>
          <a:ext cx="12731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Equation" r:id="rId5" imgW="901700" imgH="215900" progId="Equation.3">
                  <p:embed/>
                </p:oleObj>
              </mc:Choice>
              <mc:Fallback>
                <p:oleObj name="Equation" r:id="rId5" imgW="9017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2746798"/>
                        <a:ext cx="127317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DC6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4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438"/>
          <p:cNvSpPr txBox="1">
            <a:spLocks noChangeArrowheads="1"/>
          </p:cNvSpPr>
          <p:nvPr/>
        </p:nvSpPr>
        <p:spPr bwMode="auto">
          <a:xfrm>
            <a:off x="4766425" y="3139953"/>
            <a:ext cx="51395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>
                <a:solidFill>
                  <a:srgbClr val="003399"/>
                </a:solidFill>
                <a:latin typeface="Comic Sans MS" charset="0"/>
              </a:rPr>
              <a:t>with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Comic Sans MS" charset="0"/>
              </a:rPr>
              <a:t>th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 the threshold crossing time and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Comic Sans MS" charset="0"/>
              </a:rPr>
              <a:t>walk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the time needed by the signal to reach the threshold (depending on the signal amplitude and, in turn, on the input charge).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Actually 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can be measured with the sensitivity provided by the time stamp clock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walk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can be estimated based on the amplitude measurement, whose accuracy depends on the TOT clock and on the shaping function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both measurements are affected by noise sources in the system</a:t>
            </a:r>
            <a:endParaRPr lang="en-US" dirty="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33803" name="Text Box 438"/>
          <p:cNvSpPr txBox="1">
            <a:spLocks noChangeArrowheads="1"/>
          </p:cNvSpPr>
          <p:nvPr/>
        </p:nvSpPr>
        <p:spPr bwMode="auto">
          <a:xfrm>
            <a:off x="4826000" y="870298"/>
            <a:ext cx="5080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>
                <a:solidFill>
                  <a:srgbClr val="003399"/>
                </a:solidFill>
                <a:latin typeface="Comic Sans MS" charset="0"/>
              </a:rPr>
              <a:t>Consider a readout channel with threshold discrimination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>
                <a:solidFill>
                  <a:srgbClr val="003399"/>
                </a:solidFill>
                <a:latin typeface="Comic Sans MS" charset="0"/>
              </a:rPr>
              <a:t>The time of arrival of a particle,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>
                <a:solidFill>
                  <a:srgbClr val="FF0000"/>
                </a:solidFill>
                <a:latin typeface="Comic Sans MS" charset="0"/>
              </a:rPr>
              <a:t>0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 (corresponding to the signal start time, drift time of the charge in the detector is considered negligible),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can be estimated if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walk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are known</a:t>
            </a:r>
            <a:endParaRPr lang="it-IT" dirty="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F81EF-99D5-0E40-A090-838B5FE451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72516"/>
              </p:ext>
            </p:extLst>
          </p:nvPr>
        </p:nvGraphicFramePr>
        <p:xfrm>
          <a:off x="62222" y="794616"/>
          <a:ext cx="9780278" cy="5572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70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1220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17.8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1140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1086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28.8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982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886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20.1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819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1257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1187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30.8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1106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42.6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925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20.5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866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25.2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808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34.3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fresh detector (L4-</a:t>
            </a:r>
            <a:r>
              <a:rPr lang="en-US" sz="2400" b="1" dirty="0">
                <a:latin typeface="Comic Sans MS" charset="0"/>
                <a:sym typeface="Symbol" charset="0"/>
              </a:rPr>
              <a:t>5</a:t>
            </a:r>
            <a:r>
              <a:rPr lang="en-US" sz="2400" b="1" dirty="0" smtClean="0">
                <a:latin typeface="Comic Sans MS" charset="0"/>
                <a:sym typeface="Symbol" charset="0"/>
              </a:rPr>
              <a:t>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2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50673"/>
              </p:ext>
            </p:extLst>
          </p:nvPr>
        </p:nvGraphicFramePr>
        <p:xfrm>
          <a:off x="62222" y="794616"/>
          <a:ext cx="9780278" cy="5572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70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1353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18.7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1271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1263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32.2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1074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1041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22.2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1049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28.5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1304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25.5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32.0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1204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45.2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977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21.2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937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26.4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913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37.1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7.5 year old detector (L4-</a:t>
            </a:r>
            <a:r>
              <a:rPr lang="en-US" sz="2400" b="1" dirty="0">
                <a:latin typeface="Comic Sans MS" charset="0"/>
                <a:sym typeface="Symbol" charset="0"/>
              </a:rPr>
              <a:t>5</a:t>
            </a:r>
            <a:r>
              <a:rPr lang="en-US" sz="2400" b="1" dirty="0" smtClean="0">
                <a:latin typeface="Comic Sans MS" charset="0"/>
                <a:sym typeface="Symbol" charset="0"/>
              </a:rPr>
              <a:t>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5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0563"/>
              </p:ext>
            </p:extLst>
          </p:nvPr>
        </p:nvGraphicFramePr>
        <p:xfrm>
          <a:off x="62222" y="794616"/>
          <a:ext cx="9780278" cy="5572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70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1639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21.1</a:t>
                      </a: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1696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30.7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1804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41.6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1417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19.3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1551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28.8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1675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49.4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1474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27.6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1478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36.0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1530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18.6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54.6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1162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1178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30.4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1244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46.7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7.5 year old detector x5 (L4-</a:t>
            </a:r>
            <a:r>
              <a:rPr lang="en-US" sz="2400" b="1" dirty="0">
                <a:latin typeface="Comic Sans MS" charset="0"/>
                <a:sym typeface="Symbol" charset="0"/>
              </a:rPr>
              <a:t>5</a:t>
            </a:r>
            <a:r>
              <a:rPr lang="en-US" sz="2400" b="1" dirty="0" smtClean="0">
                <a:latin typeface="Comic Sans MS" charset="0"/>
                <a:sym typeface="Symbol" charset="0"/>
              </a:rPr>
              <a:t>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34090"/>
              </p:ext>
            </p:extLst>
          </p:nvPr>
        </p:nvGraphicFramePr>
        <p:xfrm>
          <a:off x="62222" y="794616"/>
          <a:ext cx="9780278" cy="5572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70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b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1220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17.4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1140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22.8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1086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27.7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982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886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19.3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819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1257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1187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30.0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1106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41.0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925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19.9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866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808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33.1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fresh detector (L4-</a:t>
            </a:r>
            <a:r>
              <a:rPr lang="en-US" sz="2400" b="1" dirty="0">
                <a:latin typeface="Comic Sans MS" charset="0"/>
                <a:sym typeface="Symbol" charset="0"/>
              </a:rPr>
              <a:t>5</a:t>
            </a:r>
            <a:r>
              <a:rPr lang="en-US" sz="2400" b="1" dirty="0" smtClean="0">
                <a:latin typeface="Comic Sans MS" charset="0"/>
                <a:sym typeface="Symbol" charset="0"/>
              </a:rPr>
              <a:t>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9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58763"/>
              </p:ext>
            </p:extLst>
          </p:nvPr>
        </p:nvGraphicFramePr>
        <p:xfrm>
          <a:off x="62222" y="794616"/>
          <a:ext cx="9780278" cy="5572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70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b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1353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18.5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1271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1263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31.4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1074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1041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21.3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1049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27.2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1304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31.4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1204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44.1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977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20.6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937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25.0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913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35.8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7.5 year old detector (L4-</a:t>
            </a:r>
            <a:r>
              <a:rPr lang="en-US" sz="2400" b="1" dirty="0">
                <a:latin typeface="Comic Sans MS" charset="0"/>
                <a:sym typeface="Symbol" charset="0"/>
              </a:rPr>
              <a:t>5</a:t>
            </a:r>
            <a:r>
              <a:rPr lang="en-US" sz="2400" b="1" dirty="0" smtClean="0">
                <a:latin typeface="Comic Sans MS" charset="0"/>
                <a:sym typeface="Symbol" charset="0"/>
              </a:rPr>
              <a:t>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2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58053"/>
              </p:ext>
            </p:extLst>
          </p:nvPr>
        </p:nvGraphicFramePr>
        <p:xfrm>
          <a:off x="62222" y="794616"/>
          <a:ext cx="9780278" cy="5572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70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b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1639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20.8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1696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30.4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1804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41.9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1417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19.0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1551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28.3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1675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39.1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1474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27.0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1478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35.3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1530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52.9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1162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1178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12.0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29.8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1244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14.4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45.4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7.5 year old detector x5 (L4-</a:t>
            </a:r>
            <a:r>
              <a:rPr lang="en-US" sz="2400" b="1" dirty="0">
                <a:latin typeface="Comic Sans MS" charset="0"/>
                <a:sym typeface="Symbol" charset="0"/>
              </a:rPr>
              <a:t>5</a:t>
            </a:r>
            <a:r>
              <a:rPr lang="en-US" sz="2400" b="1" dirty="0" smtClean="0">
                <a:latin typeface="Comic Sans MS" charset="0"/>
                <a:sym typeface="Symbol" charset="0"/>
              </a:rPr>
              <a:t>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7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22769"/>
              </p:ext>
            </p:extLst>
          </p:nvPr>
        </p:nvGraphicFramePr>
        <p:xfrm>
          <a:off x="62222" y="794616"/>
          <a:ext cx="9780278" cy="5572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70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b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1220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17.1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1140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22.3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1086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27.4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982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886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18.7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819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22.3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1257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1187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29.4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1106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40.3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925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19.3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866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23.2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808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31.3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fresh detector (L4-</a:t>
            </a:r>
            <a:r>
              <a:rPr lang="en-US" sz="2400" b="1" dirty="0">
                <a:latin typeface="Comic Sans MS" charset="0"/>
                <a:sym typeface="Symbol" charset="0"/>
              </a:rPr>
              <a:t>5</a:t>
            </a:r>
            <a:r>
              <a:rPr lang="en-US" sz="2400" b="1" dirty="0" smtClean="0">
                <a:latin typeface="Comic Sans MS" charset="0"/>
                <a:sym typeface="Symbol" charset="0"/>
              </a:rPr>
              <a:t>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28818"/>
              </p:ext>
            </p:extLst>
          </p:nvPr>
        </p:nvGraphicFramePr>
        <p:xfrm>
          <a:off x="62222" y="794616"/>
          <a:ext cx="9780278" cy="5572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70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b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1353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18.3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1271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1263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30.8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1074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1041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20.9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1049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26.6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1304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1251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30.6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1204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43.0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977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20.0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937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24.5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913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34.5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7.5 year old detector (L4-</a:t>
            </a:r>
            <a:r>
              <a:rPr lang="en-US" sz="2400" b="1" dirty="0">
                <a:latin typeface="Comic Sans MS" charset="0"/>
                <a:sym typeface="Symbol" charset="0"/>
              </a:rPr>
              <a:t>5</a:t>
            </a:r>
            <a:r>
              <a:rPr lang="en-US" sz="2400" b="1" dirty="0" smtClean="0">
                <a:latin typeface="Comic Sans MS" charset="0"/>
                <a:sym typeface="Symbol" charset="0"/>
              </a:rPr>
              <a:t>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4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43182"/>
              </p:ext>
            </p:extLst>
          </p:nvPr>
        </p:nvGraphicFramePr>
        <p:xfrm>
          <a:off x="62222" y="794616"/>
          <a:ext cx="9780278" cy="55726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4508"/>
                <a:gridCol w="589370"/>
                <a:gridCol w="860162"/>
                <a:gridCol w="1085521"/>
                <a:gridCol w="1120656"/>
                <a:gridCol w="1273474"/>
                <a:gridCol w="916901"/>
                <a:gridCol w="967840"/>
                <a:gridCol w="1222535"/>
                <a:gridCol w="1409311"/>
              </a:tblGrid>
              <a:tr h="7011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MPV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[MIP]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sigma [MIP]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b="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1639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20.7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1696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29.8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1804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40.9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1417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9.7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18.8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1551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28.1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1675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38.5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1474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26.8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1478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35.0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1530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52.7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1162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22.6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1178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29.2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5953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18</a:t>
                      </a:r>
                      <a:endParaRPr lang="en-US" sz="1600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1244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44.3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SuperB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SVT: 7.5 year old detector x5 (L4-</a:t>
            </a:r>
            <a:r>
              <a:rPr lang="en-US" sz="2400" b="1" dirty="0">
                <a:latin typeface="Comic Sans MS" charset="0"/>
                <a:sym typeface="Symbol" charset="0"/>
              </a:rPr>
              <a:t>5</a:t>
            </a:r>
            <a:r>
              <a:rPr lang="en-US" sz="2400" b="1" dirty="0" smtClean="0">
                <a:latin typeface="Comic Sans MS" charset="0"/>
                <a:sym typeface="Symbol" charset="0"/>
              </a:rPr>
              <a:t>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4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resolution simulations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4" name="Text Box 438"/>
          <p:cNvSpPr txBox="1">
            <a:spLocks noChangeArrowheads="1"/>
          </p:cNvSpPr>
          <p:nvPr/>
        </p:nvSpPr>
        <p:spPr bwMode="auto">
          <a:xfrm>
            <a:off x="355600" y="992188"/>
            <a:ext cx="94361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Simulations performed with Wolfram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Mathematica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by means of purely statistical methods (no time transients involved)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Simulation input: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delta response of the channel + peaking time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discriminator threshold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time stamp clock period (T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CK,TS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)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TOT clock period (T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)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event energy distribution (MPV and sigma for a Landau distribution)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405355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resolution simulations – time stamp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91" y="711198"/>
            <a:ext cx="6081521" cy="3940530"/>
          </a:xfrm>
          <a:prstGeom prst="rect">
            <a:avLst/>
          </a:prstGeom>
        </p:spPr>
      </p:pic>
      <p:sp>
        <p:nvSpPr>
          <p:cNvPr id="12" name="Text Box 438"/>
          <p:cNvSpPr txBox="1">
            <a:spLocks noChangeArrowheads="1"/>
          </p:cNvSpPr>
          <p:nvPr/>
        </p:nvSpPr>
        <p:spPr bwMode="auto">
          <a:xfrm>
            <a:off x="115451" y="4532288"/>
            <a:ext cx="9790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 random charge signal with Landau distribution is generated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The TS clock is assumed to start at t=0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Comic Sans MS" charset="0"/>
              </a:rPr>
              <a:t>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is a uniformly distributed random time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If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re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(rising edge time of the discriminator) falls between the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i-th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and the (i+1)-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TS clock pulse, then TS=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i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IntegerPart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[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re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CK,TS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]  and the best estimate of the time stamp is (i+0.5)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xT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CK,TS</a:t>
            </a:r>
            <a:endParaRPr lang="it-IT" dirty="0" smtClean="0">
              <a:solidFill>
                <a:srgbClr val="FF0000"/>
              </a:solidFill>
              <a:latin typeface="Comic Sans MS" charset="0"/>
            </a:endParaRP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endParaRPr lang="en-US" dirty="0" smtClean="0">
              <a:solidFill>
                <a:srgbClr val="000066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0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resolution simulations – TOT counts 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277" y="687454"/>
            <a:ext cx="5706515" cy="4341500"/>
          </a:xfrm>
          <a:prstGeom prst="rect">
            <a:avLst/>
          </a:prstGeom>
        </p:spPr>
      </p:pic>
      <p:sp>
        <p:nvSpPr>
          <p:cNvPr id="12" name="Text Box 438"/>
          <p:cNvSpPr txBox="1">
            <a:spLocks noChangeArrowheads="1"/>
          </p:cNvSpPr>
          <p:nvPr/>
        </p:nvSpPr>
        <p:spPr bwMode="auto">
          <a:xfrm>
            <a:off x="16493" y="4841374"/>
            <a:ext cx="98400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A sort of acceptance-rejection method is applied to account for the effect of the random phase on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:</a:t>
            </a:r>
          </a:p>
          <a:p>
            <a:pPr marL="1028700" lvl="1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a random number 0&lt;r&lt;1 is generated</a:t>
            </a:r>
          </a:p>
          <a:p>
            <a:pPr marL="1028700" lvl="1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if 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</a:rPr>
              <a:t>FractionalPart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[TOT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]&lt;r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TOT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=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  <a:sym typeface="Wingdings"/>
              </a:rPr>
              <a:t>IntegerPart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[TOT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/T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], else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=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  <a:sym typeface="Wingdings"/>
              </a:rPr>
              <a:t>IntegerPart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[TOT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A</a:t>
            </a:r>
            <a:r>
              <a:rPr lang="en-US" dirty="0">
                <a:solidFill>
                  <a:srgbClr val="000066"/>
                </a:solidFill>
                <a:latin typeface="Comic Sans MS" charset="0"/>
                <a:sym typeface="Wingdings"/>
              </a:rPr>
              <a:t>/T</a:t>
            </a:r>
            <a:r>
              <a:rPr lang="en-US" baseline="-25000" dirty="0">
                <a:solidFill>
                  <a:srgbClr val="000066"/>
                </a:solidFill>
                <a:latin typeface="Comic Sans MS" charset="0"/>
                <a:sym typeface="Wingdings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+1]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</a:t>
            </a:r>
            <a:endParaRPr lang="en-US" dirty="0">
              <a:solidFill>
                <a:srgbClr val="003399"/>
              </a:solidFill>
              <a:latin typeface="Comic Sans MS" charset="0"/>
            </a:endParaRPr>
          </a:p>
        </p:txBody>
      </p:sp>
      <p:sp>
        <p:nvSpPr>
          <p:cNvPr id="13" name="Text Box 438"/>
          <p:cNvSpPr txBox="1">
            <a:spLocks noChangeArrowheads="1"/>
          </p:cNvSpPr>
          <p:nvPr/>
        </p:nvSpPr>
        <p:spPr bwMode="auto">
          <a:xfrm>
            <a:off x="0" y="1484577"/>
            <a:ext cx="37933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The same TOT interval (TOT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)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may result in the count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of j or j+1 TOT clock pulses, depending on the relative position of the signal with respect to the TOT clock (TOT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=3.1T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is more likely to result in 3 counts than in 4,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=3.9T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is more likely to result in 4 counts than in 3) </a:t>
            </a:r>
          </a:p>
        </p:txBody>
      </p:sp>
    </p:spTree>
    <p:extLst>
      <p:ext uri="{BB962C8B-B14F-4D97-AF65-F5344CB8AC3E}">
        <p14:creationId xmlns:p14="http://schemas.microsoft.com/office/powerpoint/2010/main" val="303970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095" y="1115843"/>
            <a:ext cx="4642975" cy="2876065"/>
          </a:xfrm>
          <a:prstGeom prst="rect">
            <a:avLst/>
          </a:prstGeom>
        </p:spPr>
      </p:pic>
      <p:sp>
        <p:nvSpPr>
          <p:cNvPr id="4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Distribution of TOT</a:t>
            </a:r>
            <a:r>
              <a:rPr lang="en-US" sz="2400" b="1" baseline="-25000" dirty="0" smtClean="0">
                <a:latin typeface="Comic Sans MS" charset="0"/>
                <a:sym typeface="Symbol" charset="0"/>
              </a:rPr>
              <a:t>A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contributing to TOT</a:t>
            </a:r>
            <a:r>
              <a:rPr lang="en-US" sz="2400" b="1" baseline="-25000" dirty="0" smtClean="0">
                <a:latin typeface="Comic Sans MS" charset="0"/>
                <a:sym typeface="Symbol" charset="0"/>
              </a:rPr>
              <a:t>D</a:t>
            </a:r>
            <a:r>
              <a:rPr lang="en-US" sz="2400" b="1" dirty="0" smtClean="0">
                <a:latin typeface="Comic Sans MS" charset="0"/>
                <a:sym typeface="Symbol" charset="0"/>
              </a:rPr>
              <a:t>=j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5" name="Text Box 438"/>
          <p:cNvSpPr txBox="1">
            <a:spLocks noChangeArrowheads="1"/>
          </p:cNvSpPr>
          <p:nvPr/>
        </p:nvSpPr>
        <p:spPr bwMode="auto">
          <a:xfrm>
            <a:off x="16493" y="4692919"/>
            <a:ext cx="984002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Only (j-1)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0066"/>
                </a:solidFill>
                <a:latin typeface="Comic Sans MS" charset="0"/>
              </a:rPr>
              <a:t>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&lt;TOT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&lt;(j+1)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0066"/>
                </a:solidFill>
                <a:latin typeface="Comic Sans MS" charset="0"/>
              </a:rPr>
              <a:t>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can contribute to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=j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close to (j-1)T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and (j+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1) T</a:t>
            </a:r>
            <a:r>
              <a:rPr lang="en-US" baseline="-25000" dirty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are much less likely to contribute to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=j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close to 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</a:rPr>
              <a:t>j</a:t>
            </a:r>
            <a:r>
              <a:rPr lang="en-US" dirty="0" err="1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err="1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have probability close to 1 to result in j TOT counts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This was not accounted for correctly in previous studies, leading to an overestimation of the time walk contribution to hit time resolution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24" y="1049862"/>
            <a:ext cx="4771261" cy="29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resolution definition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4" name="Text Box 438"/>
          <p:cNvSpPr txBox="1">
            <a:spLocks noChangeArrowheads="1"/>
          </p:cNvSpPr>
          <p:nvPr/>
        </p:nvSpPr>
        <p:spPr bwMode="auto">
          <a:xfrm>
            <a:off x="355600" y="992188"/>
            <a:ext cx="9436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For the k-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of the N total simulated events, given the time stamp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TS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and the TOT count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TOT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D,k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, the error </a:t>
            </a:r>
            <a:r>
              <a:rPr lang="en-US" dirty="0" err="1" smtClean="0">
                <a:solidFill>
                  <a:srgbClr val="003399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err,k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in 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reconstruction is defined as 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447097"/>
              </p:ext>
            </p:extLst>
          </p:nvPr>
        </p:nvGraphicFramePr>
        <p:xfrm>
          <a:off x="2084388" y="1901825"/>
          <a:ext cx="5521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3644900" imgH="241300" progId="Equation.3">
                  <p:embed/>
                </p:oleObj>
              </mc:Choice>
              <mc:Fallback>
                <p:oleObj name="Equation" r:id="rId3" imgW="364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1901825"/>
                        <a:ext cx="5521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38"/>
          <p:cNvSpPr txBox="1">
            <a:spLocks noChangeArrowheads="1"/>
          </p:cNvSpPr>
          <p:nvPr/>
        </p:nvSpPr>
        <p:spPr bwMode="auto">
          <a:xfrm>
            <a:off x="359563" y="2546663"/>
            <a:ext cx="9436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where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0,est,k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is the estimated hit time for the k-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event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walk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(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TOT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D,k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) is the estimated time walk as a function of the TOT count for the k-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event</a:t>
            </a:r>
          </a:p>
        </p:txBody>
      </p:sp>
      <p:sp>
        <p:nvSpPr>
          <p:cNvPr id="7" name="Text Box 438"/>
          <p:cNvSpPr txBox="1">
            <a:spLocks noChangeArrowheads="1"/>
          </p:cNvSpPr>
          <p:nvPr/>
        </p:nvSpPr>
        <p:spPr bwMode="auto">
          <a:xfrm>
            <a:off x="376058" y="3899335"/>
            <a:ext cx="9436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The hit time resolution is defined as the standard deviation of the distribution of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the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errors </a:t>
            </a:r>
            <a:r>
              <a:rPr lang="en-US" dirty="0" err="1" smtClean="0">
                <a:solidFill>
                  <a:srgbClr val="003399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err,k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, k=1,…,N</a:t>
            </a:r>
          </a:p>
        </p:txBody>
      </p:sp>
    </p:spTree>
    <p:extLst>
      <p:ext uri="{BB962C8B-B14F-4D97-AF65-F5344CB8AC3E}">
        <p14:creationId xmlns:p14="http://schemas.microsoft.com/office/powerpoint/2010/main" val="277112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TS contribution to time resolution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36" y="3497045"/>
            <a:ext cx="4598434" cy="2771834"/>
          </a:xfrm>
          <a:prstGeom prst="rect">
            <a:avLst/>
          </a:prstGeom>
        </p:spPr>
      </p:pic>
      <p:sp>
        <p:nvSpPr>
          <p:cNvPr id="10" name="Text Box 438"/>
          <p:cNvSpPr txBox="1">
            <a:spLocks noChangeArrowheads="1"/>
          </p:cNvSpPr>
          <p:nvPr/>
        </p:nvSpPr>
        <p:spPr bwMode="auto">
          <a:xfrm>
            <a:off x="329855" y="5050078"/>
            <a:ext cx="47499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Not surprisingly, the TS contribution to hit time resolution is 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CK,TS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sqrt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(12)</a:t>
            </a:r>
          </a:p>
        </p:txBody>
      </p:sp>
      <p:sp>
        <p:nvSpPr>
          <p:cNvPr id="11" name="Text Box 438"/>
          <p:cNvSpPr txBox="1">
            <a:spLocks noChangeArrowheads="1"/>
          </p:cNvSpPr>
          <p:nvPr/>
        </p:nvSpPr>
        <p:spPr bwMode="auto">
          <a:xfrm>
            <a:off x="5156067" y="2035351"/>
            <a:ext cx="4749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Case of a TS frequency of 25 MHz; the event time reconstruction error is uniformly distributed between -20 ns and 20 ns  </a:t>
            </a:r>
          </a:p>
        </p:txBody>
      </p:sp>
      <p:sp>
        <p:nvSpPr>
          <p:cNvPr id="13" name="Text Box 438"/>
          <p:cNvSpPr txBox="1">
            <a:spLocks noChangeArrowheads="1"/>
          </p:cNvSpPr>
          <p:nvPr/>
        </p:nvSpPr>
        <p:spPr bwMode="auto">
          <a:xfrm>
            <a:off x="7782390" y="3226980"/>
            <a:ext cx="1503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t0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=11.5 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7255"/>
            <a:ext cx="4799411" cy="42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walk contribution to hit time resolution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5" name="Text Box 438"/>
          <p:cNvSpPr txBox="1">
            <a:spLocks noChangeArrowheads="1"/>
          </p:cNvSpPr>
          <p:nvPr/>
        </p:nvSpPr>
        <p:spPr bwMode="auto">
          <a:xfrm>
            <a:off x="544262" y="5198540"/>
            <a:ext cx="4749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If represented as a function of the peaking time, the time walk contribution to time resolution depends on the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ratio</a:t>
            </a:r>
          </a:p>
        </p:txBody>
      </p:sp>
      <p:sp>
        <p:nvSpPr>
          <p:cNvPr id="7" name="Text Box 438"/>
          <p:cNvSpPr txBox="1">
            <a:spLocks noChangeArrowheads="1"/>
          </p:cNvSpPr>
          <p:nvPr/>
        </p:nvSpPr>
        <p:spPr bwMode="auto">
          <a:xfrm>
            <a:off x="5156067" y="1952886"/>
            <a:ext cx="47499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Distribution of the event time reconstruction error in the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c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ase of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=100 ns and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354" y="3002176"/>
            <a:ext cx="4948645" cy="3051664"/>
          </a:xfrm>
          <a:prstGeom prst="rect">
            <a:avLst/>
          </a:prstGeom>
        </p:spPr>
      </p:pic>
      <p:sp>
        <p:nvSpPr>
          <p:cNvPr id="9" name="Text Box 438"/>
          <p:cNvSpPr txBox="1">
            <a:spLocks noChangeArrowheads="1"/>
          </p:cNvSpPr>
          <p:nvPr/>
        </p:nvSpPr>
        <p:spPr bwMode="auto">
          <a:xfrm>
            <a:off x="7782391" y="3226980"/>
            <a:ext cx="1261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t0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=2.1 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" y="721276"/>
            <a:ext cx="4921638" cy="43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2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28353</TotalTime>
  <Words>3426</Words>
  <Application>Microsoft Macintosh PowerPoint</Application>
  <PresentationFormat>A4 Paper (210x297 mm)</PresentationFormat>
  <Paragraphs>1642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Struttura predefinita</vt:lpstr>
      <vt:lpstr>Personalizza struttura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Pavia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Lab S. E.</dc:creator>
  <cp:lastModifiedBy>lr</cp:lastModifiedBy>
  <cp:revision>1233</cp:revision>
  <dcterms:created xsi:type="dcterms:W3CDTF">2011-10-13T21:16:09Z</dcterms:created>
  <dcterms:modified xsi:type="dcterms:W3CDTF">2012-07-30T08:35:32Z</dcterms:modified>
</cp:coreProperties>
</file>