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9" r:id="rId3"/>
    <p:sldId id="273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9" r:id="rId12"/>
    <p:sldId id="267" r:id="rId13"/>
    <p:sldId id="271" r:id="rId14"/>
    <p:sldId id="274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0"/>
  </p:normalViewPr>
  <p:slideViewPr>
    <p:cSldViewPr>
      <p:cViewPr varScale="1">
        <p:scale>
          <a:sx n="69" d="100"/>
          <a:sy n="69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84FB0-53FB-494A-9AE0-60F89AFD38CA}" type="datetimeFigureOut">
              <a:rPr lang="it-IT" smtClean="0"/>
              <a:t>10/07/2012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0370B-2B16-4DCA-BDF4-6D11E3E33F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20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4869-A68E-4FA5-9963-579E1CA353F6}" type="datetimeFigureOut">
              <a:rPr lang="it-IT" smtClean="0"/>
              <a:t>10/07/2012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C60C0A0-FC42-49F3-8A2C-46370A1201DD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4869-A68E-4FA5-9963-579E1CA353F6}" type="datetimeFigureOut">
              <a:rPr lang="it-IT" smtClean="0"/>
              <a:t>10/07/2012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C0A0-FC42-49F3-8A2C-46370A1201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4869-A68E-4FA5-9963-579E1CA353F6}" type="datetimeFigureOut">
              <a:rPr lang="it-IT" smtClean="0"/>
              <a:t>10/07/2012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C0A0-FC42-49F3-8A2C-46370A1201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4869-A68E-4FA5-9963-579E1CA353F6}" type="datetimeFigureOut">
              <a:rPr lang="it-IT" smtClean="0"/>
              <a:t>10/07/2012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C0A0-FC42-49F3-8A2C-46370A1201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4869-A68E-4FA5-9963-579E1CA353F6}" type="datetimeFigureOut">
              <a:rPr lang="it-IT" smtClean="0"/>
              <a:t>10/07/2012</a:t>
            </a:fld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C0A0-FC42-49F3-8A2C-46370A1201DD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4869-A68E-4FA5-9963-579E1CA353F6}" type="datetimeFigureOut">
              <a:rPr lang="it-IT" smtClean="0"/>
              <a:t>10/07/2012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C0A0-FC42-49F3-8A2C-46370A1201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4869-A68E-4FA5-9963-579E1CA353F6}" type="datetimeFigureOut">
              <a:rPr lang="it-IT" smtClean="0"/>
              <a:t>10/07/2012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C0A0-FC42-49F3-8A2C-46370A1201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4869-A68E-4FA5-9963-579E1CA353F6}" type="datetimeFigureOut">
              <a:rPr lang="it-IT" smtClean="0"/>
              <a:t>10/07/2012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C0A0-FC42-49F3-8A2C-46370A1201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4869-A68E-4FA5-9963-579E1CA353F6}" type="datetimeFigureOut">
              <a:rPr lang="it-IT" smtClean="0"/>
              <a:t>10/07/2012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C0A0-FC42-49F3-8A2C-46370A1201D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4869-A68E-4FA5-9963-579E1CA353F6}" type="datetimeFigureOut">
              <a:rPr lang="it-IT" smtClean="0"/>
              <a:t>10/07/2012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C0A0-FC42-49F3-8A2C-46370A1201DD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4869-A68E-4FA5-9963-579E1CA353F6}" type="datetimeFigureOut">
              <a:rPr lang="it-IT" smtClean="0"/>
              <a:t>10/07/2012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C0A0-FC42-49F3-8A2C-46370A1201DD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F764869-A68E-4FA5-9963-579E1CA353F6}" type="datetimeFigureOut">
              <a:rPr lang="it-IT" smtClean="0"/>
              <a:t>10/07/2012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C60C0A0-FC42-49F3-8A2C-46370A1201D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Area del personale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Servizio Sistema Informativo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7504" y="6381328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2"/>
                </a:solidFill>
              </a:rPr>
              <a:t>Emanuele Turella – 10 / 07 / 2012</a:t>
            </a:r>
            <a:endParaRPr 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2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stato </a:t>
            </a:r>
            <a:r>
              <a:rPr lang="it-IT" dirty="0" smtClean="0"/>
              <a:t>fatto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28800"/>
            <a:ext cx="8229600" cy="4373563"/>
          </a:xfrm>
        </p:spPr>
        <p:txBody>
          <a:bodyPr/>
          <a:lstStyle/>
          <a:p>
            <a:r>
              <a:rPr lang="it-IT" dirty="0" smtClean="0"/>
              <a:t>Gestione Domande di Sussidio</a:t>
            </a:r>
            <a:endParaRPr lang="it-I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584293" cy="30014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91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GestIONE</a:t>
            </a:r>
            <a:r>
              <a:rPr lang="it-IT" dirty="0" smtClean="0"/>
              <a:t> Ospiti, Dipendenti, </a:t>
            </a:r>
            <a:r>
              <a:rPr lang="it-IT" dirty="0" err="1" smtClean="0"/>
              <a:t>VisITATORI</a:t>
            </a:r>
            <a:r>
              <a:rPr lang="it-IT" dirty="0" smtClean="0"/>
              <a:t> e ASSOCIATI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28800"/>
            <a:ext cx="8229600" cy="36004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Dal punto di vista strutturale</a:t>
            </a:r>
            <a:endParaRPr lang="it-IT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4932040" y="4695471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x</a:t>
            </a:r>
            <a:endParaRPr lang="it-IT" dirty="0"/>
          </a:p>
        </p:txBody>
      </p:sp>
      <p:sp>
        <p:nvSpPr>
          <p:cNvPr id="4" name="Arrotonda angolo diagonale rettangolo 3"/>
          <p:cNvSpPr/>
          <p:nvPr/>
        </p:nvSpPr>
        <p:spPr>
          <a:xfrm>
            <a:off x="3491880" y="4318994"/>
            <a:ext cx="1800200" cy="720080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 smtClean="0"/>
              <a:t>GODiVA</a:t>
            </a:r>
            <a:endParaRPr lang="it-IT" sz="2800" b="1" dirty="0" smtClean="0"/>
          </a:p>
          <a:p>
            <a:pPr algn="ctr"/>
            <a:r>
              <a:rPr lang="it-IT" sz="1200" b="1" dirty="0" smtClean="0"/>
              <a:t>CHI – COSA – DOVE</a:t>
            </a:r>
            <a:endParaRPr lang="it-IT" sz="2400" b="1" dirty="0"/>
          </a:p>
        </p:txBody>
      </p:sp>
      <p:sp>
        <p:nvSpPr>
          <p:cNvPr id="7" name="Angolo ripiegato 6"/>
          <p:cNvSpPr/>
          <p:nvPr/>
        </p:nvSpPr>
        <p:spPr>
          <a:xfrm>
            <a:off x="467544" y="4450061"/>
            <a:ext cx="1656184" cy="457946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Anagrafica</a:t>
            </a:r>
            <a:endParaRPr lang="it-IT" dirty="0"/>
          </a:p>
        </p:txBody>
      </p:sp>
      <p:sp>
        <p:nvSpPr>
          <p:cNvPr id="14" name="Angolo ripiegato 13"/>
          <p:cNvSpPr/>
          <p:nvPr/>
        </p:nvSpPr>
        <p:spPr>
          <a:xfrm>
            <a:off x="1979712" y="2924944"/>
            <a:ext cx="2088232" cy="457946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Organizzazione</a:t>
            </a:r>
            <a:endParaRPr lang="it-IT" dirty="0"/>
          </a:p>
        </p:txBody>
      </p:sp>
      <p:sp>
        <p:nvSpPr>
          <p:cNvPr id="16" name="Angolo ripiegato 15"/>
          <p:cNvSpPr/>
          <p:nvPr/>
        </p:nvSpPr>
        <p:spPr>
          <a:xfrm>
            <a:off x="4788024" y="2924944"/>
            <a:ext cx="2088232" cy="457946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Ruoli</a:t>
            </a:r>
            <a:endParaRPr lang="it-IT" dirty="0"/>
          </a:p>
        </p:txBody>
      </p:sp>
      <p:sp>
        <p:nvSpPr>
          <p:cNvPr id="17" name="Freccia a destra 16"/>
          <p:cNvSpPr/>
          <p:nvPr/>
        </p:nvSpPr>
        <p:spPr>
          <a:xfrm rot="10800000">
            <a:off x="2337366" y="4572043"/>
            <a:ext cx="1019997" cy="21398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/>
          <p:cNvSpPr/>
          <p:nvPr/>
        </p:nvSpPr>
        <p:spPr>
          <a:xfrm rot="13346096">
            <a:off x="3109352" y="3703960"/>
            <a:ext cx="1019997" cy="21398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Freccia a destra 20"/>
          <p:cNvSpPr/>
          <p:nvPr/>
        </p:nvSpPr>
        <p:spPr>
          <a:xfrm rot="19000804">
            <a:off x="4674069" y="3708609"/>
            <a:ext cx="1019997" cy="21398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Angolo ripiegato 21"/>
          <p:cNvSpPr/>
          <p:nvPr/>
        </p:nvSpPr>
        <p:spPr>
          <a:xfrm>
            <a:off x="6660232" y="4450061"/>
            <a:ext cx="2088232" cy="457946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Eventi</a:t>
            </a:r>
            <a:endParaRPr lang="it-IT" dirty="0"/>
          </a:p>
        </p:txBody>
      </p:sp>
      <p:sp>
        <p:nvSpPr>
          <p:cNvPr id="23" name="Freccia a destra 22"/>
          <p:cNvSpPr/>
          <p:nvPr/>
        </p:nvSpPr>
        <p:spPr>
          <a:xfrm>
            <a:off x="5435712" y="4572043"/>
            <a:ext cx="1019997" cy="21398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Angolo ripiegato 24"/>
          <p:cNvSpPr/>
          <p:nvPr/>
        </p:nvSpPr>
        <p:spPr>
          <a:xfrm>
            <a:off x="1954811" y="5911140"/>
            <a:ext cx="2088232" cy="457946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Documentale</a:t>
            </a:r>
            <a:endParaRPr lang="it-IT" dirty="0"/>
          </a:p>
        </p:txBody>
      </p:sp>
      <p:sp>
        <p:nvSpPr>
          <p:cNvPr id="26" name="Angolo ripiegato 25"/>
          <p:cNvSpPr/>
          <p:nvPr/>
        </p:nvSpPr>
        <p:spPr>
          <a:xfrm>
            <a:off x="4790935" y="5911140"/>
            <a:ext cx="2088232" cy="457946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Scripting</a:t>
            </a:r>
            <a:endParaRPr lang="it-IT" dirty="0"/>
          </a:p>
        </p:txBody>
      </p:sp>
      <p:sp>
        <p:nvSpPr>
          <p:cNvPr id="27" name="Freccia a destra 26"/>
          <p:cNvSpPr/>
          <p:nvPr/>
        </p:nvSpPr>
        <p:spPr>
          <a:xfrm rot="2505477">
            <a:off x="4729531" y="5370513"/>
            <a:ext cx="1019997" cy="21398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a destra 27"/>
          <p:cNvSpPr/>
          <p:nvPr/>
        </p:nvSpPr>
        <p:spPr>
          <a:xfrm rot="8225856">
            <a:off x="3088599" y="5385547"/>
            <a:ext cx="1019997" cy="21398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86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GestIONE</a:t>
            </a:r>
            <a:r>
              <a:rPr lang="it-IT" dirty="0" smtClean="0"/>
              <a:t> Ospiti, Dipendenti, </a:t>
            </a:r>
            <a:r>
              <a:rPr lang="it-IT" dirty="0" err="1" smtClean="0"/>
              <a:t>VisITATORI</a:t>
            </a:r>
            <a:r>
              <a:rPr lang="it-IT" dirty="0" smtClean="0"/>
              <a:t> e ASSOCIATI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28800"/>
            <a:ext cx="8229600" cy="360040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Dal punto di vista strutturale</a:t>
            </a:r>
          </a:p>
          <a:p>
            <a:endParaRPr lang="it-IT" dirty="0"/>
          </a:p>
        </p:txBody>
      </p:sp>
      <p:sp>
        <p:nvSpPr>
          <p:cNvPr id="5" name="Ritaglia angolo diagonale rettangolo 4"/>
          <p:cNvSpPr/>
          <p:nvPr/>
        </p:nvSpPr>
        <p:spPr>
          <a:xfrm>
            <a:off x="611560" y="3933056"/>
            <a:ext cx="1872208" cy="396044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Associazioni</a:t>
            </a:r>
            <a:endParaRPr lang="it-IT" dirty="0"/>
          </a:p>
        </p:txBody>
      </p:sp>
      <p:sp>
        <p:nvSpPr>
          <p:cNvPr id="7" name="Ritaglia angolo diagonale rettangolo 6"/>
          <p:cNvSpPr/>
          <p:nvPr/>
        </p:nvSpPr>
        <p:spPr>
          <a:xfrm>
            <a:off x="6516216" y="4761148"/>
            <a:ext cx="1728192" cy="396044"/>
          </a:xfrm>
          <a:prstGeom prst="snip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Cézanne</a:t>
            </a:r>
            <a:endParaRPr lang="it-IT" dirty="0"/>
          </a:p>
        </p:txBody>
      </p:sp>
      <p:sp>
        <p:nvSpPr>
          <p:cNvPr id="6" name="Preparazione 5"/>
          <p:cNvSpPr/>
          <p:nvPr/>
        </p:nvSpPr>
        <p:spPr>
          <a:xfrm>
            <a:off x="3684641" y="5687146"/>
            <a:ext cx="1584176" cy="432048"/>
          </a:xfrm>
          <a:prstGeom prst="flowChartPreparati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LDAP</a:t>
            </a:r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>
            <a:off x="4294323" y="5132288"/>
            <a:ext cx="264769" cy="50405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itaglia angolo diagonale rettangolo 9"/>
          <p:cNvSpPr/>
          <p:nvPr/>
        </p:nvSpPr>
        <p:spPr>
          <a:xfrm>
            <a:off x="611560" y="4481500"/>
            <a:ext cx="1872208" cy="396044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GODiVA</a:t>
            </a:r>
            <a:r>
              <a:rPr lang="it-IT" dirty="0" smtClean="0"/>
              <a:t> Web</a:t>
            </a:r>
            <a:endParaRPr lang="it-IT" dirty="0"/>
          </a:p>
        </p:txBody>
      </p:sp>
      <p:sp>
        <p:nvSpPr>
          <p:cNvPr id="11" name="Ritaglia angolo diagonale rettangolo 10"/>
          <p:cNvSpPr/>
          <p:nvPr/>
        </p:nvSpPr>
        <p:spPr>
          <a:xfrm>
            <a:off x="611560" y="5032743"/>
            <a:ext cx="1872208" cy="396044"/>
          </a:xfrm>
          <a:prstGeom prst="snip2Diag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Organigrammi</a:t>
            </a:r>
            <a:endParaRPr lang="it-IT" dirty="0"/>
          </a:p>
        </p:txBody>
      </p:sp>
      <p:cxnSp>
        <p:nvCxnSpPr>
          <p:cNvPr id="12" name="Connettore 4 11"/>
          <p:cNvCxnSpPr>
            <a:stCxn id="5" idx="0"/>
            <a:endCxn id="4" idx="2"/>
          </p:cNvCxnSpPr>
          <p:nvPr/>
        </p:nvCxnSpPr>
        <p:spPr>
          <a:xfrm>
            <a:off x="2483768" y="4131078"/>
            <a:ext cx="1008112" cy="5479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ttore 4 14"/>
          <p:cNvCxnSpPr>
            <a:stCxn id="10" idx="0"/>
            <a:endCxn id="4" idx="2"/>
          </p:cNvCxnSpPr>
          <p:nvPr/>
        </p:nvCxnSpPr>
        <p:spPr>
          <a:xfrm flipV="1">
            <a:off x="2483768" y="4679034"/>
            <a:ext cx="1008112" cy="4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Connettore 4 18"/>
          <p:cNvCxnSpPr>
            <a:stCxn id="11" idx="0"/>
            <a:endCxn id="4" idx="2"/>
          </p:cNvCxnSpPr>
          <p:nvPr/>
        </p:nvCxnSpPr>
        <p:spPr>
          <a:xfrm flipV="1">
            <a:off x="2483768" y="4679034"/>
            <a:ext cx="1008112" cy="55173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Ritaglia angolo diagonale rettangolo 21"/>
          <p:cNvSpPr/>
          <p:nvPr/>
        </p:nvSpPr>
        <p:spPr>
          <a:xfrm>
            <a:off x="6516216" y="4185084"/>
            <a:ext cx="1728192" cy="396044"/>
          </a:xfrm>
          <a:prstGeom prst="snip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HR 11.5.10</a:t>
            </a:r>
            <a:endParaRPr lang="it-IT" dirty="0"/>
          </a:p>
        </p:txBody>
      </p:sp>
      <p:cxnSp>
        <p:nvCxnSpPr>
          <p:cNvPr id="24" name="Connettore 4 23"/>
          <p:cNvCxnSpPr>
            <a:stCxn id="4" idx="0"/>
            <a:endCxn id="7" idx="2"/>
          </p:cNvCxnSpPr>
          <p:nvPr/>
        </p:nvCxnSpPr>
        <p:spPr>
          <a:xfrm>
            <a:off x="5292080" y="4679034"/>
            <a:ext cx="1224136" cy="2801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Connettore 4 26"/>
          <p:cNvCxnSpPr>
            <a:stCxn id="4" idx="0"/>
            <a:endCxn id="22" idx="2"/>
          </p:cNvCxnSpPr>
          <p:nvPr/>
        </p:nvCxnSpPr>
        <p:spPr>
          <a:xfrm flipV="1">
            <a:off x="5292080" y="4383106"/>
            <a:ext cx="1224136" cy="29592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0" name="Rettangolo arrotondato 29"/>
          <p:cNvSpPr/>
          <p:nvPr/>
        </p:nvSpPr>
        <p:spPr>
          <a:xfrm>
            <a:off x="4559092" y="2394910"/>
            <a:ext cx="1656000" cy="2880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Sussidi</a:t>
            </a:r>
            <a:endParaRPr lang="it-IT" sz="1600" dirty="0"/>
          </a:p>
        </p:txBody>
      </p:sp>
      <p:cxnSp>
        <p:nvCxnSpPr>
          <p:cNvPr id="9220" name="Connettore 2 9219"/>
          <p:cNvCxnSpPr>
            <a:stCxn id="4" idx="3"/>
            <a:endCxn id="30" idx="2"/>
          </p:cNvCxnSpPr>
          <p:nvPr/>
        </p:nvCxnSpPr>
        <p:spPr>
          <a:xfrm flipV="1">
            <a:off x="4391980" y="2682942"/>
            <a:ext cx="995112" cy="1636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arrotondato 38"/>
          <p:cNvSpPr/>
          <p:nvPr/>
        </p:nvSpPr>
        <p:spPr>
          <a:xfrm>
            <a:off x="2555776" y="2394910"/>
            <a:ext cx="1656000" cy="2880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Anagr</a:t>
            </a:r>
            <a:r>
              <a:rPr lang="it-IT" sz="1600" dirty="0" smtClean="0"/>
              <a:t>. </a:t>
            </a:r>
            <a:r>
              <a:rPr lang="it-IT" sz="1600" dirty="0" err="1" smtClean="0"/>
              <a:t>Scient</a:t>
            </a:r>
            <a:r>
              <a:rPr lang="it-IT" sz="1600" dirty="0" smtClean="0"/>
              <a:t>.</a:t>
            </a:r>
            <a:endParaRPr lang="it-IT" sz="1600" dirty="0"/>
          </a:p>
        </p:txBody>
      </p:sp>
      <p:cxnSp>
        <p:nvCxnSpPr>
          <p:cNvPr id="41" name="Connettore 2 40"/>
          <p:cNvCxnSpPr>
            <a:stCxn id="4" idx="3"/>
            <a:endCxn id="39" idx="2"/>
          </p:cNvCxnSpPr>
          <p:nvPr/>
        </p:nvCxnSpPr>
        <p:spPr>
          <a:xfrm flipH="1" flipV="1">
            <a:off x="3383776" y="2682942"/>
            <a:ext cx="1008204" cy="1636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tangolo arrotondato 44"/>
          <p:cNvSpPr/>
          <p:nvPr/>
        </p:nvSpPr>
        <p:spPr>
          <a:xfrm>
            <a:off x="899776" y="3284984"/>
            <a:ext cx="1656000" cy="2880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‘Associate’</a:t>
            </a:r>
            <a:endParaRPr lang="it-IT" sz="1600" dirty="0"/>
          </a:p>
        </p:txBody>
      </p:sp>
      <p:cxnSp>
        <p:nvCxnSpPr>
          <p:cNvPr id="46" name="Connettore 2 45"/>
          <p:cNvCxnSpPr>
            <a:stCxn id="4" idx="3"/>
            <a:endCxn id="45" idx="3"/>
          </p:cNvCxnSpPr>
          <p:nvPr/>
        </p:nvCxnSpPr>
        <p:spPr>
          <a:xfrm flipH="1" flipV="1">
            <a:off x="2555776" y="3429000"/>
            <a:ext cx="1836204" cy="889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arrotondato 48"/>
          <p:cNvSpPr/>
          <p:nvPr/>
        </p:nvSpPr>
        <p:spPr>
          <a:xfrm>
            <a:off x="5386285" y="2836002"/>
            <a:ext cx="1656000" cy="2880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Dati </a:t>
            </a:r>
            <a:r>
              <a:rPr lang="it-IT" sz="1600" dirty="0" err="1" smtClean="0"/>
              <a:t>Person</a:t>
            </a:r>
            <a:r>
              <a:rPr lang="it-IT" sz="1600" dirty="0" smtClean="0"/>
              <a:t>.</a:t>
            </a:r>
            <a:endParaRPr lang="it-IT" sz="1600" dirty="0"/>
          </a:p>
        </p:txBody>
      </p:sp>
      <p:cxnSp>
        <p:nvCxnSpPr>
          <p:cNvPr id="50" name="Connettore 2 49"/>
          <p:cNvCxnSpPr>
            <a:stCxn id="4" idx="3"/>
            <a:endCxn id="49" idx="2"/>
          </p:cNvCxnSpPr>
          <p:nvPr/>
        </p:nvCxnSpPr>
        <p:spPr>
          <a:xfrm flipV="1">
            <a:off x="4391980" y="3124034"/>
            <a:ext cx="1822305" cy="1194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ttangolo arrotondato 52"/>
          <p:cNvSpPr/>
          <p:nvPr/>
        </p:nvSpPr>
        <p:spPr>
          <a:xfrm>
            <a:off x="6228184" y="3284984"/>
            <a:ext cx="1656000" cy="2880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Formazione</a:t>
            </a:r>
            <a:endParaRPr lang="it-IT" sz="1600" dirty="0"/>
          </a:p>
        </p:txBody>
      </p:sp>
      <p:cxnSp>
        <p:nvCxnSpPr>
          <p:cNvPr id="56" name="Connettore 2 55"/>
          <p:cNvCxnSpPr>
            <a:stCxn id="4" idx="3"/>
            <a:endCxn id="53" idx="1"/>
          </p:cNvCxnSpPr>
          <p:nvPr/>
        </p:nvCxnSpPr>
        <p:spPr>
          <a:xfrm flipV="1">
            <a:off x="4391980" y="3429000"/>
            <a:ext cx="1836204" cy="889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tangolo arrotondato 59"/>
          <p:cNvSpPr/>
          <p:nvPr/>
        </p:nvSpPr>
        <p:spPr>
          <a:xfrm>
            <a:off x="1727776" y="2836002"/>
            <a:ext cx="1656000" cy="2880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err="1" smtClean="0"/>
              <a:t>Appl</a:t>
            </a:r>
            <a:r>
              <a:rPr lang="it-IT" sz="1600" dirty="0" smtClean="0"/>
              <a:t>. </a:t>
            </a:r>
            <a:r>
              <a:rPr lang="it-IT" sz="1600" dirty="0" err="1" smtClean="0"/>
              <a:t>Scient</a:t>
            </a:r>
            <a:r>
              <a:rPr lang="it-IT" sz="1600" dirty="0" smtClean="0"/>
              <a:t>.</a:t>
            </a:r>
            <a:endParaRPr lang="it-IT" sz="1600" dirty="0"/>
          </a:p>
        </p:txBody>
      </p:sp>
      <p:cxnSp>
        <p:nvCxnSpPr>
          <p:cNvPr id="61" name="Connettore 2 60"/>
          <p:cNvCxnSpPr>
            <a:stCxn id="4" idx="3"/>
            <a:endCxn id="60" idx="2"/>
          </p:cNvCxnSpPr>
          <p:nvPr/>
        </p:nvCxnSpPr>
        <p:spPr>
          <a:xfrm flipH="1" flipV="1">
            <a:off x="2555776" y="3124034"/>
            <a:ext cx="1836204" cy="11949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ttangolo arrotondato 71"/>
          <p:cNvSpPr/>
          <p:nvPr/>
        </p:nvSpPr>
        <p:spPr>
          <a:xfrm>
            <a:off x="2958894" y="1988840"/>
            <a:ext cx="2854176" cy="2880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Applicazioni di terze parti</a:t>
            </a:r>
            <a:endParaRPr lang="it-IT" sz="1600" dirty="0"/>
          </a:p>
        </p:txBody>
      </p:sp>
      <p:cxnSp>
        <p:nvCxnSpPr>
          <p:cNvPr id="73" name="Connettore 2 72"/>
          <p:cNvCxnSpPr>
            <a:stCxn id="4" idx="3"/>
            <a:endCxn id="72" idx="2"/>
          </p:cNvCxnSpPr>
          <p:nvPr/>
        </p:nvCxnSpPr>
        <p:spPr>
          <a:xfrm flipH="1" flipV="1">
            <a:off x="4385982" y="2276872"/>
            <a:ext cx="5998" cy="2042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4 79"/>
          <p:cNvCxnSpPr>
            <a:stCxn id="7" idx="1"/>
            <a:endCxn id="81" idx="2"/>
          </p:cNvCxnSpPr>
          <p:nvPr/>
        </p:nvCxnSpPr>
        <p:spPr>
          <a:xfrm rot="5400000" flipH="1">
            <a:off x="6163987" y="3940868"/>
            <a:ext cx="92389" cy="2340260"/>
          </a:xfrm>
          <a:prstGeom prst="bentConnector3">
            <a:avLst>
              <a:gd name="adj1" fmla="val -146627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1" name="CasellaDiTesto 80"/>
          <p:cNvSpPr txBox="1"/>
          <p:nvPr/>
        </p:nvSpPr>
        <p:spPr>
          <a:xfrm>
            <a:off x="4932040" y="4695471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x</a:t>
            </a:r>
            <a:endParaRPr lang="it-IT" dirty="0"/>
          </a:p>
        </p:txBody>
      </p:sp>
      <p:sp>
        <p:nvSpPr>
          <p:cNvPr id="4" name="Arrotonda angolo diagonale rettangolo 3"/>
          <p:cNvSpPr/>
          <p:nvPr/>
        </p:nvSpPr>
        <p:spPr>
          <a:xfrm>
            <a:off x="3491880" y="4318994"/>
            <a:ext cx="1800200" cy="720080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err="1" smtClean="0"/>
              <a:t>GODiVA</a:t>
            </a:r>
            <a:endParaRPr lang="it-IT" sz="2800" b="1" dirty="0" smtClean="0"/>
          </a:p>
          <a:p>
            <a:pPr algn="ctr"/>
            <a:r>
              <a:rPr lang="it-IT" sz="1200" b="1" dirty="0" smtClean="0"/>
              <a:t>CHI – COSA – DOVE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88709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8" grpId="0" animBg="1"/>
      <p:bldP spid="10" grpId="0" animBg="1"/>
      <p:bldP spid="11" grpId="0" animBg="1"/>
      <p:bldP spid="22" grpId="0" animBg="1"/>
      <p:bldP spid="30" grpId="0" animBg="1"/>
      <p:bldP spid="39" grpId="0" animBg="1"/>
      <p:bldP spid="45" grpId="0" animBg="1"/>
      <p:bldP spid="49" grpId="0" animBg="1"/>
      <p:bldP spid="53" grpId="0" animBg="1"/>
      <p:bldP spid="60" grpId="0" animBg="1"/>
      <p:bldP spid="72" grpId="0" animBg="1"/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c’è da fare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28800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Upgrade delle Associazioni</a:t>
            </a:r>
          </a:p>
          <a:p>
            <a:pPr lvl="1"/>
            <a:r>
              <a:rPr lang="it-IT" sz="1800" dirty="0" smtClean="0"/>
              <a:t>Eliminazione dei flussi cartacei</a:t>
            </a:r>
          </a:p>
          <a:p>
            <a:r>
              <a:rPr lang="it-IT" dirty="0" smtClean="0"/>
              <a:t>Interfaccia </a:t>
            </a:r>
            <a:r>
              <a:rPr lang="it-IT" dirty="0" err="1" smtClean="0"/>
              <a:t>GODiVA</a:t>
            </a:r>
            <a:r>
              <a:rPr lang="it-IT" dirty="0" smtClean="0"/>
              <a:t> – HR</a:t>
            </a:r>
          </a:p>
          <a:p>
            <a:pPr lvl="1"/>
            <a:r>
              <a:rPr lang="it-IT" sz="1800" dirty="0" smtClean="0"/>
              <a:t>Migrazione dalla 11.5.7 </a:t>
            </a:r>
            <a:r>
              <a:rPr lang="it-IT" sz="1400" dirty="0" smtClean="0"/>
              <a:t>(</a:t>
            </a:r>
            <a:r>
              <a:rPr lang="it-IT" sz="1400" dirty="0" err="1" smtClean="0"/>
              <a:t>sync</a:t>
            </a:r>
            <a:r>
              <a:rPr lang="it-IT" sz="1400" dirty="0" smtClean="0"/>
              <a:t> tra tabelle) </a:t>
            </a:r>
            <a:r>
              <a:rPr lang="it-IT" sz="1800" dirty="0" smtClean="0"/>
              <a:t>a Cézanne </a:t>
            </a:r>
            <a:r>
              <a:rPr lang="it-IT" sz="1400" dirty="0" smtClean="0"/>
              <a:t>(bus ad eventi)</a:t>
            </a:r>
          </a:p>
          <a:p>
            <a:r>
              <a:rPr lang="it-IT" dirty="0" smtClean="0"/>
              <a:t>Gestione sussidi</a:t>
            </a:r>
          </a:p>
          <a:p>
            <a:pPr lvl="1"/>
            <a:r>
              <a:rPr lang="it-IT" sz="1800" dirty="0" smtClean="0"/>
              <a:t>Sviluppo back-office per la commissione e gli organi di ispezione</a:t>
            </a:r>
          </a:p>
          <a:p>
            <a:pPr lvl="1"/>
            <a:r>
              <a:rPr lang="it-IT" sz="1800" dirty="0" smtClean="0"/>
              <a:t>Eliminazione dei flussi cartacei</a:t>
            </a:r>
          </a:p>
          <a:p>
            <a:r>
              <a:rPr lang="it-IT" dirty="0" smtClean="0"/>
              <a:t>Percipienti in </a:t>
            </a:r>
            <a:r>
              <a:rPr lang="it-IT" dirty="0" err="1" smtClean="0"/>
              <a:t>GODiVA</a:t>
            </a:r>
            <a:endParaRPr lang="it-IT" dirty="0" smtClean="0"/>
          </a:p>
          <a:p>
            <a:pPr lvl="1"/>
            <a:r>
              <a:rPr lang="it-IT" sz="1800" dirty="0" smtClean="0"/>
              <a:t>Certificazione dei dati già validati per il 770</a:t>
            </a:r>
            <a:r>
              <a:rPr lang="it-IT" sz="1400" dirty="0" smtClean="0"/>
              <a:t> </a:t>
            </a:r>
            <a:r>
              <a:rPr lang="it-IT" sz="1600" dirty="0" smtClean="0"/>
              <a:t>(2010-2011-2012)</a:t>
            </a:r>
            <a:endParaRPr lang="it-IT" dirty="0" smtClean="0"/>
          </a:p>
          <a:p>
            <a:r>
              <a:rPr lang="it-IT" dirty="0" smtClean="0"/>
              <a:t>Armonizzare le procedure di selezione</a:t>
            </a:r>
          </a:p>
          <a:p>
            <a:pPr lvl="1"/>
            <a:r>
              <a:rPr lang="it-IT" sz="1800" dirty="0" smtClean="0"/>
              <a:t>Framework per la creazione dei moduli di richiesta</a:t>
            </a:r>
          </a:p>
          <a:p>
            <a:pPr lvl="1"/>
            <a:r>
              <a:rPr lang="it-IT" sz="1800" dirty="0" smtClean="0"/>
              <a:t>Gestione dei processi di selezione</a:t>
            </a:r>
            <a:endParaRPr lang="it-IT" sz="2200" dirty="0" smtClean="0"/>
          </a:p>
          <a:p>
            <a:r>
              <a:rPr lang="it-IT" sz="2200" dirty="0" smtClean="0"/>
              <a:t>Uno strumento con cui ognuno possa ispezionare i dati gestiti dai sistemi informatizzati 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508104" y="1772816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 smtClean="0">
                <a:solidFill>
                  <a:schemeClr val="accent5">
                    <a:lumMod val="75000"/>
                  </a:schemeClr>
                </a:solidFill>
              </a:rPr>
              <a:t>Secondo le attuali priorità</a:t>
            </a:r>
            <a:endParaRPr lang="it-IT" sz="2000" b="1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562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DIFFICOLTA’ e CRITICITA’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5112568"/>
          </a:xfrm>
        </p:spPr>
        <p:txBody>
          <a:bodyPr>
            <a:normAutofit/>
          </a:bodyPr>
          <a:lstStyle/>
          <a:p>
            <a:r>
              <a:rPr lang="it-IT" dirty="0" smtClean="0"/>
              <a:t>Gli attori coinvolti nei processi lavorano spesso senza che abbiamo una visione chiara del flusso nel suo complesso</a:t>
            </a:r>
          </a:p>
          <a:p>
            <a:endParaRPr lang="it-IT" dirty="0" smtClean="0"/>
          </a:p>
          <a:p>
            <a:r>
              <a:rPr lang="it-IT" dirty="0" smtClean="0"/>
              <a:t>In genere molto lavoro va speso sull’acquisizione dei requisiti e sulla reingegnerizzazione dei processi</a:t>
            </a:r>
          </a:p>
          <a:p>
            <a:endParaRPr lang="it-IT" dirty="0" smtClean="0"/>
          </a:p>
          <a:p>
            <a:r>
              <a:rPr lang="it-IT" dirty="0" smtClean="0"/>
              <a:t>Lo svolgimento in parallelo di analisi </a:t>
            </a:r>
            <a:r>
              <a:rPr lang="it-IT" dirty="0" err="1" smtClean="0"/>
              <a:t>sw</a:t>
            </a:r>
            <a:r>
              <a:rPr lang="it-IT" dirty="0" smtClean="0"/>
              <a:t>, manutenzione</a:t>
            </a:r>
            <a:r>
              <a:rPr lang="it-IT" dirty="0"/>
              <a:t> </a:t>
            </a:r>
            <a:r>
              <a:rPr lang="it-IT" dirty="0" smtClean="0"/>
              <a:t>e assistenza comportano un </a:t>
            </a:r>
            <a:r>
              <a:rPr lang="it-IT" dirty="0" err="1" smtClean="0"/>
              <a:t>overhead</a:t>
            </a:r>
            <a:r>
              <a:rPr lang="it-IT" dirty="0" smtClean="0"/>
              <a:t> elevato</a:t>
            </a:r>
          </a:p>
          <a:p>
            <a:endParaRPr lang="it-IT" dirty="0"/>
          </a:p>
          <a:p>
            <a:r>
              <a:rPr lang="it-IT" dirty="0" smtClean="0"/>
              <a:t>Schedulazione delle attività e allocazione di risorse</a:t>
            </a:r>
          </a:p>
        </p:txBody>
      </p:sp>
    </p:spTree>
    <p:extLst>
      <p:ext uri="{BB962C8B-B14F-4D97-AF65-F5344CB8AC3E}">
        <p14:creationId xmlns:p14="http://schemas.microsoft.com/office/powerpoint/2010/main" val="1892758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0242" name="Picture 2" descr="C:\Users\turella\Desktop\Banner_FAQ_22022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64904"/>
            <a:ext cx="279400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07504" y="6381328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2"/>
                </a:solidFill>
              </a:rPr>
              <a:t>Emanuele Turella – 10 / 07 / 2012</a:t>
            </a:r>
            <a:endParaRPr lang="it-IT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3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92896"/>
            <a:ext cx="4104455" cy="23785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stato fatto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6816" y="1628800"/>
            <a:ext cx="8229600" cy="4373563"/>
          </a:xfrm>
        </p:spPr>
        <p:txBody>
          <a:bodyPr/>
          <a:lstStyle/>
          <a:p>
            <a:r>
              <a:rPr lang="it-IT" dirty="0" smtClean="0"/>
              <a:t>Associazioni INFN</a:t>
            </a: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272" y="4293096"/>
            <a:ext cx="6079979" cy="23489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60848"/>
            <a:ext cx="4686431" cy="21549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9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stato fatto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86816" y="1628800"/>
            <a:ext cx="8229600" cy="4373563"/>
          </a:xfrm>
        </p:spPr>
        <p:txBody>
          <a:bodyPr/>
          <a:lstStyle/>
          <a:p>
            <a:r>
              <a:rPr lang="it-IT" dirty="0" smtClean="0"/>
              <a:t>Integrazione Associazioni -&gt; HR 11.5.10</a:t>
            </a: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" y="2780928"/>
            <a:ext cx="8239125" cy="2476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25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stato fatto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07504" y="1628800"/>
            <a:ext cx="8229600" cy="4373563"/>
          </a:xfrm>
        </p:spPr>
        <p:txBody>
          <a:bodyPr/>
          <a:lstStyle/>
          <a:p>
            <a:r>
              <a:rPr lang="it-IT" dirty="0" err="1" smtClean="0"/>
              <a:t>GODiVA</a:t>
            </a:r>
            <a:r>
              <a:rPr lang="it-IT" dirty="0" smtClean="0"/>
              <a:t> Web </a:t>
            </a:r>
            <a:r>
              <a:rPr lang="it-IT" sz="1200" dirty="0" smtClean="0"/>
              <a:t>(ex ‘Personale INFN’)</a:t>
            </a:r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72816"/>
            <a:ext cx="3593226" cy="37023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64" y="2422513"/>
            <a:ext cx="4843784" cy="33827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693" y="3980451"/>
            <a:ext cx="5760640" cy="27007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52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stato fatto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5995" y="1628800"/>
            <a:ext cx="8920501" cy="3450696"/>
          </a:xfrm>
        </p:spPr>
        <p:txBody>
          <a:bodyPr/>
          <a:lstStyle/>
          <a:p>
            <a:r>
              <a:rPr lang="it-IT" dirty="0" smtClean="0"/>
              <a:t>Post-</a:t>
            </a:r>
            <a:r>
              <a:rPr lang="it-IT" dirty="0" err="1" smtClean="0"/>
              <a:t>doctoral</a:t>
            </a:r>
            <a:r>
              <a:rPr lang="it-IT" dirty="0" smtClean="0"/>
              <a:t> </a:t>
            </a:r>
            <a:r>
              <a:rPr lang="it-IT" dirty="0" err="1" smtClean="0"/>
              <a:t>Fellowships</a:t>
            </a:r>
            <a:r>
              <a:rPr lang="it-IT" dirty="0" smtClean="0"/>
              <a:t> </a:t>
            </a:r>
            <a:r>
              <a:rPr lang="it-IT" sz="1600" dirty="0" smtClean="0"/>
              <a:t>(</a:t>
            </a:r>
            <a:r>
              <a:rPr lang="it-IT" sz="1600" dirty="0" err="1" smtClean="0"/>
              <a:t>Exp</a:t>
            </a:r>
            <a:r>
              <a:rPr lang="it-IT" sz="1600" dirty="0"/>
              <a:t> </a:t>
            </a:r>
            <a:r>
              <a:rPr lang="it-IT" sz="1600" dirty="0" smtClean="0"/>
              <a:t>&amp; Theo)</a:t>
            </a:r>
          </a:p>
          <a:p>
            <a:r>
              <a:rPr lang="it-IT" dirty="0" err="1"/>
              <a:t>Cern</a:t>
            </a:r>
            <a:r>
              <a:rPr lang="it-IT" dirty="0"/>
              <a:t> ‘Associate’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6530959" cy="28803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653136"/>
            <a:ext cx="6996459" cy="21319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1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stato fatto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47725"/>
            <a:ext cx="8229600" cy="4373563"/>
          </a:xfrm>
        </p:spPr>
        <p:txBody>
          <a:bodyPr/>
          <a:lstStyle/>
          <a:p>
            <a:r>
              <a:rPr lang="it-IT" dirty="0" smtClean="0"/>
              <a:t>Fondi Affari Internazionali</a:t>
            </a:r>
          </a:p>
          <a:p>
            <a:r>
              <a:rPr lang="it-IT" dirty="0" smtClean="0"/>
              <a:t>Richieste ospiti MICINN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6"/>
            <a:ext cx="5905152" cy="26627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72815"/>
            <a:ext cx="4176464" cy="36535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58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stato fatto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575717"/>
            <a:ext cx="8784976" cy="4373563"/>
          </a:xfrm>
        </p:spPr>
        <p:txBody>
          <a:bodyPr/>
          <a:lstStyle/>
          <a:p>
            <a:r>
              <a:rPr lang="it-IT" dirty="0" err="1" smtClean="0"/>
              <a:t>Autoregistrazione</a:t>
            </a:r>
            <a:r>
              <a:rPr lang="it-IT" dirty="0" smtClean="0"/>
              <a:t> Anagrafica </a:t>
            </a:r>
            <a:r>
              <a:rPr lang="it-IT" sz="1400" dirty="0" smtClean="0"/>
              <a:t>(e attivazione dell’account ai servizi web)</a:t>
            </a:r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34208"/>
            <a:ext cx="3600400" cy="23249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3758467" cy="3960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37258"/>
            <a:ext cx="3528392" cy="16684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0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stato fatto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47725"/>
            <a:ext cx="8229600" cy="4373563"/>
          </a:xfrm>
        </p:spPr>
        <p:txBody>
          <a:bodyPr/>
          <a:lstStyle/>
          <a:p>
            <a:r>
              <a:rPr lang="it-IT" dirty="0" smtClean="0"/>
              <a:t>Gestione (estesa) degli </a:t>
            </a:r>
            <a:r>
              <a:rPr lang="it-IT" dirty="0" smtClean="0"/>
              <a:t>organigrammi </a:t>
            </a:r>
            <a:r>
              <a:rPr lang="it-IT" sz="2000" dirty="0" smtClean="0">
                <a:solidFill>
                  <a:srgbClr val="FF0000"/>
                </a:solidFill>
              </a:rPr>
              <a:t>(F. Serafini)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05715"/>
            <a:ext cx="4814490" cy="35435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013176"/>
            <a:ext cx="4947344" cy="17577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32856"/>
            <a:ext cx="3633329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51520" y="609329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i="1" dirty="0" smtClean="0">
                <a:solidFill>
                  <a:schemeClr val="accent5">
                    <a:lumMod val="75000"/>
                  </a:schemeClr>
                </a:solidFill>
              </a:rPr>
              <a:t>Chi – Cosa – Dove</a:t>
            </a:r>
          </a:p>
        </p:txBody>
      </p:sp>
    </p:spTree>
    <p:extLst>
      <p:ext uri="{BB962C8B-B14F-4D97-AF65-F5344CB8AC3E}">
        <p14:creationId xmlns:p14="http://schemas.microsoft.com/office/powerpoint/2010/main" val="38110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stato fatto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28800"/>
            <a:ext cx="8229600" cy="4373563"/>
          </a:xfrm>
        </p:spPr>
        <p:txBody>
          <a:bodyPr/>
          <a:lstStyle/>
          <a:p>
            <a:r>
              <a:rPr lang="it-IT" dirty="0" smtClean="0"/>
              <a:t>Accesso alle informazioni personali </a:t>
            </a:r>
            <a:r>
              <a:rPr lang="it-IT" sz="1200" dirty="0" smtClean="0"/>
              <a:t>(su </a:t>
            </a:r>
            <a:r>
              <a:rPr lang="it-IT" sz="1200" dirty="0" err="1" smtClean="0"/>
              <a:t>GODiVA</a:t>
            </a:r>
            <a:r>
              <a:rPr lang="it-IT" sz="1200" dirty="0" smtClean="0"/>
              <a:t> e Cézanne)</a:t>
            </a:r>
            <a:endParaRPr lang="it-IT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64457"/>
            <a:ext cx="6211459" cy="22726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633831"/>
            <a:ext cx="6084168" cy="31795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7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rmacia">
  <a:themeElements>
    <a:clrScheme name="Farmaci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Farmaci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rmac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386</TotalTime>
  <Words>359</Words>
  <Application>Microsoft Office PowerPoint</Application>
  <PresentationFormat>Presentazione su schermo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Farmacia</vt:lpstr>
      <vt:lpstr>Servizio Sistema Informativo</vt:lpstr>
      <vt:lpstr>Cosa è stato fatto</vt:lpstr>
      <vt:lpstr>Cosa è stato fatto</vt:lpstr>
      <vt:lpstr>Cosa è stato fatto</vt:lpstr>
      <vt:lpstr>Cosa è stato fatto</vt:lpstr>
      <vt:lpstr>Cosa è stato fatto</vt:lpstr>
      <vt:lpstr>Cosa è stato fatto</vt:lpstr>
      <vt:lpstr>Cosa è stato fatto</vt:lpstr>
      <vt:lpstr>Cosa è stato fatto</vt:lpstr>
      <vt:lpstr>Cosa è stato fatto</vt:lpstr>
      <vt:lpstr>GestIONE Ospiti, Dipendenti, VisITATORI e ASSOCIATI</vt:lpstr>
      <vt:lpstr>GestIONE Ospiti, Dipendenti, VisITATORI e ASSOCIATI</vt:lpstr>
      <vt:lpstr>COSA c’è da fare</vt:lpstr>
      <vt:lpstr>DIFFICOLTA’ e CRITICITA’</vt:lpstr>
      <vt:lpstr>Fine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Servizio Sistema Informativo</dc:title>
  <dc:creator>turella</dc:creator>
  <cp:lastModifiedBy>turella</cp:lastModifiedBy>
  <cp:revision>24</cp:revision>
  <dcterms:created xsi:type="dcterms:W3CDTF">2012-07-09T07:59:21Z</dcterms:created>
  <dcterms:modified xsi:type="dcterms:W3CDTF">2012-07-10T10:20:11Z</dcterms:modified>
</cp:coreProperties>
</file>