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49" r:id="rId2"/>
  </p:sldMasterIdLst>
  <p:notesMasterIdLst>
    <p:notesMasterId r:id="rId18"/>
  </p:notesMasterIdLst>
  <p:handoutMasterIdLst>
    <p:handoutMasterId r:id="rId19"/>
  </p:handoutMasterIdLst>
  <p:sldIdLst>
    <p:sldId id="319" r:id="rId3"/>
    <p:sldId id="523" r:id="rId4"/>
    <p:sldId id="539" r:id="rId5"/>
    <p:sldId id="540" r:id="rId6"/>
    <p:sldId id="542" r:id="rId7"/>
    <p:sldId id="541" r:id="rId8"/>
    <p:sldId id="543" r:id="rId9"/>
    <p:sldId id="544" r:id="rId10"/>
    <p:sldId id="545" r:id="rId11"/>
    <p:sldId id="546" r:id="rId12"/>
    <p:sldId id="547" r:id="rId13"/>
    <p:sldId id="548" r:id="rId14"/>
    <p:sldId id="531" r:id="rId15"/>
    <p:sldId id="550" r:id="rId16"/>
    <p:sldId id="549" r:id="rId17"/>
  </p:sldIdLst>
  <p:sldSz cx="9906000" cy="6858000" type="A4"/>
  <p:notesSz cx="7099300" cy="10234613"/>
  <p:defaultTextStyle>
    <a:defPPr>
      <a:defRPr lang="it-IT"/>
    </a:defPPr>
    <a:lvl1pPr algn="ctr" rtl="0" fontAlgn="base">
      <a:spcBef>
        <a:spcPct val="0"/>
      </a:spcBef>
      <a:spcAft>
        <a:spcPct val="0"/>
      </a:spcAft>
      <a:buClr>
        <a:srgbClr val="FFE107"/>
      </a:buClr>
      <a:buFont typeface="Wingdings" charset="0"/>
      <a:defRPr sz="1600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buClr>
        <a:srgbClr val="FFE107"/>
      </a:buClr>
      <a:buFont typeface="Wingdings" charset="0"/>
      <a:defRPr sz="1600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buClr>
        <a:srgbClr val="FFE107"/>
      </a:buClr>
      <a:buFont typeface="Wingdings" charset="0"/>
      <a:defRPr sz="1600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buClr>
        <a:srgbClr val="FFE107"/>
      </a:buClr>
      <a:buFont typeface="Wingdings" charset="0"/>
      <a:defRPr sz="1600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buClr>
        <a:srgbClr val="FFE107"/>
      </a:buClr>
      <a:buFont typeface="Wingdings" charset="0"/>
      <a:defRPr sz="1600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003399"/>
    <a:srgbClr val="000000"/>
    <a:srgbClr val="E6E6E6"/>
    <a:srgbClr val="E6E4E8"/>
    <a:srgbClr val="CC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1176" y="-10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261" y="-8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l" defTabSz="950913">
              <a:defRPr sz="12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l" defTabSz="950913">
              <a:defRPr sz="12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fld id="{2010809D-0451-414D-8935-7C88999013D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7666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46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l" defTabSz="9509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4150" y="0"/>
            <a:ext cx="31146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5500" y="787400"/>
            <a:ext cx="5459413" cy="3779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8850" y="4881563"/>
            <a:ext cx="5192713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86925"/>
            <a:ext cx="31146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l" defTabSz="9509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150" y="9686925"/>
            <a:ext cx="3114675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2701742C-4767-DD49-B8BC-EC22379B887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9108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C37DC-0784-4848-BB9D-A1E399057F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0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41191-93C6-3543-B217-D041FE2592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2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7EBB6-EF9D-EE48-9FBC-43F62E8F93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56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20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72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16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99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32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39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9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E5970-844F-E440-904F-2E805E0FDA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61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58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1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2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80903-1B36-244B-B542-7DDE6DBB16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5F93F-55A2-534A-A478-026F67874B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3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70FEE-1920-BB4F-9B8B-395A6E72D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1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A495A-21B7-8345-98C3-4D6EF3E8A3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55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EFC1D-30B7-CA4A-BD77-A4C027D8F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1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BEEAE-D679-9647-94AA-966291885E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3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5BC73-AA49-E640-9A9E-349DFFE8F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7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30" name="Text Box 1090"/>
          <p:cNvSpPr txBox="1">
            <a:spLocks noChangeArrowheads="1"/>
          </p:cNvSpPr>
          <p:nvPr/>
        </p:nvSpPr>
        <p:spPr bwMode="auto">
          <a:xfrm>
            <a:off x="1749425" y="6424613"/>
            <a:ext cx="6192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sz="1200" b="1" dirty="0" smtClean="0">
                <a:solidFill>
                  <a:srgbClr val="003399"/>
                </a:solidFill>
                <a:latin typeface="Comic Sans MS" charset="0"/>
                <a:cs typeface="Comic Sans MS" charset="0"/>
              </a:rPr>
              <a:t>L. </a:t>
            </a:r>
            <a:r>
              <a:rPr lang="en-US" sz="1200" b="1" dirty="0" err="1" smtClean="0">
                <a:solidFill>
                  <a:srgbClr val="003399"/>
                </a:solidFill>
                <a:latin typeface="Comic Sans MS" charset="0"/>
                <a:cs typeface="Comic Sans MS" charset="0"/>
              </a:rPr>
              <a:t>Ratti</a:t>
            </a:r>
            <a:r>
              <a:rPr lang="en-US" sz="1200" b="1" dirty="0" smtClean="0">
                <a:solidFill>
                  <a:srgbClr val="003399"/>
                </a:solidFill>
                <a:latin typeface="Comic Sans MS" charset="0"/>
                <a:cs typeface="Comic Sans MS" charset="0"/>
              </a:rPr>
              <a:t>, Hit time resolution study – SVT-TDR phone meeting, 13/07/2012</a:t>
            </a:r>
          </a:p>
        </p:txBody>
      </p:sp>
      <p:sp>
        <p:nvSpPr>
          <p:cNvPr id="1027" name="Rectangle 1092"/>
          <p:cNvSpPr>
            <a:spLocks noChangeArrowheads="1"/>
          </p:cNvSpPr>
          <p:nvPr/>
        </p:nvSpPr>
        <p:spPr bwMode="auto">
          <a:xfrm>
            <a:off x="8890000" y="6375400"/>
            <a:ext cx="812800" cy="342900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953" name="AutoShape 1113"/>
          <p:cNvSpPr>
            <a:spLocks noChangeArrowheads="1"/>
          </p:cNvSpPr>
          <p:nvPr/>
        </p:nvSpPr>
        <p:spPr bwMode="auto">
          <a:xfrm>
            <a:off x="127000" y="101600"/>
            <a:ext cx="9664700" cy="52070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9" name="Rectangle 6"/>
          <p:cNvSpPr>
            <a:spLocks noChangeArrowheads="1"/>
          </p:cNvSpPr>
          <p:nvPr userDrawn="1"/>
        </p:nvSpPr>
        <p:spPr bwMode="auto">
          <a:xfrm>
            <a:off x="76200" y="5888038"/>
            <a:ext cx="9753600" cy="9144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0BFEB0-B7E2-E645-81B1-AA6E3941C2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70"/>
          <p:cNvSpPr>
            <a:spLocks noChangeArrowheads="1"/>
          </p:cNvSpPr>
          <p:nvPr/>
        </p:nvSpPr>
        <p:spPr bwMode="auto">
          <a:xfrm flipH="1">
            <a:off x="1612900" y="2667000"/>
            <a:ext cx="5638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8" name="Rectangle 75"/>
          <p:cNvSpPr>
            <a:spLocks noChangeArrowheads="1"/>
          </p:cNvSpPr>
          <p:nvPr/>
        </p:nvSpPr>
        <p:spPr bwMode="auto">
          <a:xfrm flipH="1">
            <a:off x="5219700" y="3416300"/>
            <a:ext cx="3670300" cy="16510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5250B1-DA2D-324C-8D32-7A4757A03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046"/>
          <p:cNvSpPr txBox="1">
            <a:spLocks noChangeArrowheads="1"/>
          </p:cNvSpPr>
          <p:nvPr/>
        </p:nvSpPr>
        <p:spPr bwMode="auto">
          <a:xfrm>
            <a:off x="2197100" y="2603500"/>
            <a:ext cx="5383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800" dirty="0">
                <a:solidFill>
                  <a:srgbClr val="000066"/>
                </a:solidFill>
                <a:latin typeface="Comic Sans MS" charset="0"/>
              </a:rPr>
              <a:t>L. </a:t>
            </a:r>
            <a:r>
              <a:rPr lang="en-US" sz="1800" dirty="0" err="1" smtClean="0">
                <a:solidFill>
                  <a:srgbClr val="000066"/>
                </a:solidFill>
                <a:latin typeface="Comic Sans MS" charset="0"/>
              </a:rPr>
              <a:t>Ratti</a:t>
            </a:r>
            <a:endParaRPr lang="en-US" sz="1800" dirty="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27650" name="Text Box 1047"/>
          <p:cNvSpPr txBox="1">
            <a:spLocks noChangeArrowheads="1"/>
          </p:cNvSpPr>
          <p:nvPr/>
        </p:nvSpPr>
        <p:spPr bwMode="auto">
          <a:xfrm>
            <a:off x="1679575" y="3462338"/>
            <a:ext cx="650716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400">
                <a:solidFill>
                  <a:srgbClr val="000066"/>
                </a:solidFill>
                <a:latin typeface="Comic Sans MS" charset="0"/>
              </a:rPr>
              <a:t>Università degli Studi di Pavia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400">
                <a:solidFill>
                  <a:srgbClr val="000066"/>
                </a:solidFill>
                <a:latin typeface="Comic Sans MS" charset="0"/>
              </a:rPr>
              <a:t>INFN Pavia</a:t>
            </a:r>
          </a:p>
        </p:txBody>
      </p:sp>
      <p:sp>
        <p:nvSpPr>
          <p:cNvPr id="128076" name="AutoShape 1100"/>
          <p:cNvSpPr>
            <a:spLocks noChangeArrowheads="1"/>
          </p:cNvSpPr>
          <p:nvPr/>
        </p:nvSpPr>
        <p:spPr bwMode="auto">
          <a:xfrm>
            <a:off x="609600" y="381000"/>
            <a:ext cx="8661400" cy="147320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9525">
            <a:noFill/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652" name="Text Box 1101"/>
          <p:cNvSpPr txBox="1">
            <a:spLocks noChangeArrowheads="1"/>
          </p:cNvSpPr>
          <p:nvPr/>
        </p:nvSpPr>
        <p:spPr bwMode="auto">
          <a:xfrm>
            <a:off x="757238" y="784225"/>
            <a:ext cx="8348662" cy="52322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sz="2800" b="1" dirty="0" smtClean="0">
                <a:latin typeface="Comic Sans MS" charset="0"/>
                <a:cs typeface="Times New Roman" charset="0"/>
              </a:rPr>
              <a:t>Hit time resolution study</a:t>
            </a:r>
            <a:endParaRPr lang="it-IT" sz="2800" b="1" dirty="0">
              <a:latin typeface="Comic Sans MS" charset="0"/>
              <a:cs typeface="Times New Roman" charset="0"/>
            </a:endParaRPr>
          </a:p>
        </p:txBody>
      </p:sp>
      <p:sp>
        <p:nvSpPr>
          <p:cNvPr id="27653" name="Text Box 1103"/>
          <p:cNvSpPr txBox="1">
            <a:spLocks noChangeArrowheads="1"/>
          </p:cNvSpPr>
          <p:nvPr/>
        </p:nvSpPr>
        <p:spPr bwMode="auto">
          <a:xfrm>
            <a:off x="2197100" y="5156200"/>
            <a:ext cx="5383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800" dirty="0" smtClean="0">
                <a:solidFill>
                  <a:srgbClr val="000066"/>
                </a:solidFill>
                <a:latin typeface="Comic Sans MS" charset="0"/>
              </a:rPr>
              <a:t>SVT-TDR phone </a:t>
            </a:r>
            <a:r>
              <a:rPr lang="en-US" sz="1800" dirty="0">
                <a:solidFill>
                  <a:srgbClr val="000066"/>
                </a:solidFill>
                <a:latin typeface="Comic Sans MS" charset="0"/>
              </a:rPr>
              <a:t>meeting, </a:t>
            </a:r>
            <a:r>
              <a:rPr lang="en-US" sz="1800" dirty="0" smtClean="0">
                <a:solidFill>
                  <a:srgbClr val="000066"/>
                </a:solidFill>
                <a:latin typeface="Comic Sans MS" charset="0"/>
              </a:rPr>
              <a:t>13/07/2012</a:t>
            </a:r>
            <a:endParaRPr lang="it-IT" sz="1800" baseline="30000" dirty="0">
              <a:solidFill>
                <a:srgbClr val="000066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smtClean="0">
                <a:latin typeface="Comic Sans MS" charset="0"/>
                <a:sym typeface="Symbol" charset="0"/>
              </a:rPr>
              <a:t>Time walk contribution to hit time resolution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  <p:sp>
        <p:nvSpPr>
          <p:cNvPr id="5" name="Text Box 438"/>
          <p:cNvSpPr txBox="1">
            <a:spLocks noChangeArrowheads="1"/>
          </p:cNvSpPr>
          <p:nvPr/>
        </p:nvSpPr>
        <p:spPr bwMode="auto">
          <a:xfrm>
            <a:off x="808150" y="5511945"/>
            <a:ext cx="852678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If represented as a function of the TOT clock period (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Ck,TOT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), the time walk contribution to time resolution does not depend on the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p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/T</a:t>
            </a:r>
            <a:r>
              <a:rPr lang="en-US" baseline="-25000" dirty="0" smtClean="0">
                <a:solidFill>
                  <a:srgbClr val="003399"/>
                </a:solidFill>
                <a:latin typeface="Comic Sans MS" charset="0"/>
              </a:rPr>
              <a:t>CK,TOT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ratio</a:t>
            </a:r>
            <a:endParaRPr lang="en-US" dirty="0" smtClean="0">
              <a:solidFill>
                <a:srgbClr val="003399"/>
              </a:solidFill>
              <a:latin typeface="Comic Sans M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665" y="800251"/>
            <a:ext cx="5280583" cy="457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1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>
                <a:latin typeface="Comic Sans MS" charset="0"/>
                <a:sym typeface="Symbol" charset="0"/>
              </a:rPr>
              <a:t>H</a:t>
            </a:r>
            <a:r>
              <a:rPr lang="en-US" sz="2400" b="1" dirty="0" smtClean="0">
                <a:latin typeface="Comic Sans MS" charset="0"/>
                <a:sym typeface="Symbol" charset="0"/>
              </a:rPr>
              <a:t>it time resolution (TS and time walk)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  <p:sp>
        <p:nvSpPr>
          <p:cNvPr id="4" name="Text Box 438"/>
          <p:cNvSpPr txBox="1">
            <a:spLocks noChangeArrowheads="1"/>
          </p:cNvSpPr>
          <p:nvPr/>
        </p:nvSpPr>
        <p:spPr bwMode="auto">
          <a:xfrm>
            <a:off x="355600" y="992188"/>
            <a:ext cx="9436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The following equation</a:t>
            </a:r>
            <a:endParaRPr lang="en-US" dirty="0" smtClean="0">
              <a:solidFill>
                <a:srgbClr val="003399"/>
              </a:solidFill>
              <a:latin typeface="Comic Sans MS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789761"/>
              </p:ext>
            </p:extLst>
          </p:nvPr>
        </p:nvGraphicFramePr>
        <p:xfrm>
          <a:off x="2390775" y="1722438"/>
          <a:ext cx="490696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7" name="Equation" r:id="rId3" imgW="3238500" imgH="469900" progId="Equation.3">
                  <p:embed/>
                </p:oleObj>
              </mc:Choice>
              <mc:Fallback>
                <p:oleObj name="Equation" r:id="rId3" imgW="3238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1722438"/>
                        <a:ext cx="4906963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38"/>
          <p:cNvSpPr txBox="1">
            <a:spLocks noChangeArrowheads="1"/>
          </p:cNvSpPr>
          <p:nvPr/>
        </p:nvSpPr>
        <p:spPr bwMode="auto">
          <a:xfrm>
            <a:off x="359563" y="2744603"/>
            <a:ext cx="94361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is found to be consistent with results from simulations including contributions from both time stamp and time walk</a:t>
            </a:r>
            <a:endParaRPr lang="en-US" dirty="0" smtClean="0">
              <a:solidFill>
                <a:srgbClr val="003399"/>
              </a:solidFill>
              <a:latin typeface="Comic Sans MS" charset="0"/>
            </a:endParaRPr>
          </a:p>
        </p:txBody>
      </p:sp>
      <p:sp>
        <p:nvSpPr>
          <p:cNvPr id="7" name="Text Box 438"/>
          <p:cNvSpPr txBox="1">
            <a:spLocks noChangeArrowheads="1"/>
          </p:cNvSpPr>
          <p:nvPr/>
        </p:nvSpPr>
        <p:spPr bwMode="auto">
          <a:xfrm>
            <a:off x="538077" y="4113796"/>
            <a:ext cx="325527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Distribution of the event time reconstruction error 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in the </a:t>
            </a:r>
            <a:r>
              <a:rPr lang="en-US" dirty="0">
                <a:solidFill>
                  <a:srgbClr val="003399"/>
                </a:solidFill>
                <a:latin typeface="Comic Sans MS" charset="0"/>
              </a:rPr>
              <a:t>c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ase of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p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=400 ns,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p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/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CK</a:t>
            </a:r>
            <a:r>
              <a:rPr lang="en-US" baseline="-25000" dirty="0">
                <a:solidFill>
                  <a:srgbClr val="000066"/>
                </a:solidFill>
                <a:latin typeface="Comic Sans MS" charset="0"/>
              </a:rPr>
              <a:t>,TOT</a:t>
            </a:r>
            <a:r>
              <a:rPr lang="en-US" dirty="0">
                <a:solidFill>
                  <a:srgbClr val="000066"/>
                </a:solidFill>
                <a:latin typeface="Comic Sans MS" charset="0"/>
              </a:rPr>
              <a:t> 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=4 and TS=40 ns </a:t>
            </a:r>
            <a:endParaRPr lang="en-US" dirty="0" smtClean="0">
              <a:solidFill>
                <a:srgbClr val="003399"/>
              </a:solidFill>
              <a:latin typeface="Comic Sans MS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057" y="3165078"/>
            <a:ext cx="5149880" cy="3218675"/>
          </a:xfrm>
          <a:prstGeom prst="rect">
            <a:avLst/>
          </a:prstGeom>
        </p:spPr>
      </p:pic>
      <p:sp>
        <p:nvSpPr>
          <p:cNvPr id="9" name="Text Box 438"/>
          <p:cNvSpPr txBox="1">
            <a:spLocks noChangeArrowheads="1"/>
          </p:cNvSpPr>
          <p:nvPr/>
        </p:nvSpPr>
        <p:spPr bwMode="auto">
          <a:xfrm>
            <a:off x="5044583" y="3259971"/>
            <a:ext cx="14865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smtClean="0">
                <a:solidFill>
                  <a:srgbClr val="003399"/>
                </a:solidFill>
                <a:latin typeface="Comic Sans MS" charset="0"/>
              </a:rPr>
              <a:t>t0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=21 ns</a:t>
            </a:r>
            <a:endParaRPr lang="en-US" dirty="0" smtClean="0">
              <a:solidFill>
                <a:srgbClr val="003399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4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smtClean="0">
                <a:latin typeface="Comic Sans MS" charset="0"/>
                <a:sym typeface="Symbol" charset="0"/>
              </a:rPr>
              <a:t>Noise contribution to hit time resolution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  <p:sp>
        <p:nvSpPr>
          <p:cNvPr id="4" name="Text Box 438"/>
          <p:cNvSpPr txBox="1">
            <a:spLocks noChangeArrowheads="1"/>
          </p:cNvSpPr>
          <p:nvPr/>
        </p:nvSpPr>
        <p:spPr bwMode="auto">
          <a:xfrm>
            <a:off x="355600" y="992188"/>
            <a:ext cx="94361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Simulations have also been performed including noise effects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for each event, two random charge samples with Gaussian distribution and sigma=ENC are generated (fully uncorrelated noise); one sample is subtracted from the threshold when calculating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re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, the other when calculating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fe</a:t>
            </a:r>
            <a:endParaRPr lang="en-US" dirty="0" smtClean="0">
              <a:solidFill>
                <a:srgbClr val="003399"/>
              </a:solidFill>
              <a:latin typeface="Comic Sans MS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11" y="2783201"/>
            <a:ext cx="5579409" cy="3347645"/>
          </a:xfrm>
          <a:prstGeom prst="rect">
            <a:avLst/>
          </a:prstGeom>
        </p:spPr>
      </p:pic>
      <p:sp>
        <p:nvSpPr>
          <p:cNvPr id="9" name="Text Box 438"/>
          <p:cNvSpPr txBox="1">
            <a:spLocks noChangeArrowheads="1"/>
          </p:cNvSpPr>
          <p:nvPr/>
        </p:nvSpPr>
        <p:spPr bwMode="auto">
          <a:xfrm>
            <a:off x="5964215" y="3239535"/>
            <a:ext cx="325527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Distribution of the event time reconstruction error 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in the </a:t>
            </a:r>
            <a:r>
              <a:rPr lang="en-US" dirty="0">
                <a:solidFill>
                  <a:srgbClr val="003399"/>
                </a:solidFill>
                <a:latin typeface="Comic Sans MS" charset="0"/>
              </a:rPr>
              <a:t>c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ase of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p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=400 ns,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p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/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CK</a:t>
            </a:r>
            <a:r>
              <a:rPr lang="en-US" baseline="-25000" dirty="0">
                <a:solidFill>
                  <a:srgbClr val="000066"/>
                </a:solidFill>
                <a:latin typeface="Comic Sans MS" charset="0"/>
              </a:rPr>
              <a:t>,TOT</a:t>
            </a:r>
            <a:r>
              <a:rPr lang="en-US" dirty="0">
                <a:solidFill>
                  <a:srgbClr val="000066"/>
                </a:solidFill>
                <a:latin typeface="Comic Sans MS" charset="0"/>
              </a:rPr>
              <a:t> 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=3 and TS=66 ns </a:t>
            </a:r>
            <a:endParaRPr lang="en-US" dirty="0" smtClean="0">
              <a:solidFill>
                <a:srgbClr val="003399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3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391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smtClean="0">
                <a:latin typeface="Comic Sans MS" charset="0"/>
                <a:sym typeface="Symbol" charset="0"/>
              </a:rPr>
              <a:t>Hit time resolution including noise effects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550635"/>
              </p:ext>
            </p:extLst>
          </p:nvPr>
        </p:nvGraphicFramePr>
        <p:xfrm>
          <a:off x="735795" y="1105197"/>
          <a:ext cx="8500184" cy="4816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62965"/>
                <a:gridCol w="989569"/>
                <a:gridCol w="1269947"/>
                <a:gridCol w="973077"/>
                <a:gridCol w="1962645"/>
                <a:gridCol w="1187483"/>
                <a:gridCol w="1154498"/>
              </a:tblGrid>
              <a:tr h="662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Layer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/T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CK,TOT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f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CK,TS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[MHz]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ENC (no rad effects) [e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-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rms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] 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(w/o noise) 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[ns]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92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0 u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892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9.6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92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0</a:t>
                      </a:r>
                      <a:r>
                        <a:rPr lang="en-US" sz="1600" b="0" baseline="0" dirty="0" smtClean="0">
                          <a:latin typeface="Comic Sans MS"/>
                          <a:cs typeface="Comic Sans MS"/>
                        </a:rPr>
                        <a:t> v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893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9.6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92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</a:t>
                      </a:r>
                      <a:r>
                        <a:rPr lang="en-US" sz="1600" b="0" baseline="0" dirty="0" smtClean="0">
                          <a:latin typeface="Comic Sans MS"/>
                          <a:cs typeface="Comic Sans MS"/>
                        </a:rPr>
                        <a:t> 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1106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10.6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92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</a:t>
                      </a:r>
                      <a:r>
                        <a:rPr lang="en-US" sz="1600" b="0" baseline="0" dirty="0" smtClean="0">
                          <a:latin typeface="Comic Sans MS"/>
                          <a:cs typeface="Comic Sans MS"/>
                        </a:rPr>
                        <a:t> 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75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697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92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 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1070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11.1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92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 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660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9.9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10.3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92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 z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864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10.1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11.9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92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 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669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10.1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11.2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8A3DA1-B050-BD49-B1D6-99B51723645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err="1" smtClean="0">
                <a:latin typeface="Comic Sans MS" charset="0"/>
                <a:sym typeface="Symbol" charset="0"/>
              </a:rPr>
              <a:t>BaBar</a:t>
            </a:r>
            <a:r>
              <a:rPr lang="en-US" sz="2400" b="1" dirty="0" smtClean="0">
                <a:latin typeface="Comic Sans MS" charset="0"/>
                <a:sym typeface="Symbol" charset="0"/>
              </a:rPr>
              <a:t> data (phi layers)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29" y="1016847"/>
            <a:ext cx="5920922" cy="5032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319" y="2078432"/>
            <a:ext cx="2934531" cy="253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8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smtClean="0">
                <a:latin typeface="Comic Sans MS" charset="0"/>
                <a:sym typeface="Symbol" charset="0"/>
              </a:rPr>
              <a:t>Comparison with </a:t>
            </a:r>
            <a:r>
              <a:rPr lang="en-US" sz="2400" b="1" dirty="0" err="1" smtClean="0">
                <a:latin typeface="Comic Sans MS" charset="0"/>
                <a:sym typeface="Symbol" charset="0"/>
              </a:rPr>
              <a:t>BaBar</a:t>
            </a:r>
            <a:r>
              <a:rPr lang="en-US" sz="2400" b="1" dirty="0" smtClean="0">
                <a:latin typeface="Comic Sans MS" charset="0"/>
                <a:sym typeface="Symbol" charset="0"/>
              </a:rPr>
              <a:t> results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  <p:sp>
        <p:nvSpPr>
          <p:cNvPr id="5" name="Text Box 438"/>
          <p:cNvSpPr txBox="1">
            <a:spLocks noChangeArrowheads="1"/>
          </p:cNvSpPr>
          <p:nvPr/>
        </p:nvSpPr>
        <p:spPr bwMode="auto">
          <a:xfrm>
            <a:off x="306121" y="3252003"/>
            <a:ext cx="94361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To reproduce time resolution measurements in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BaBar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(holds also for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SuperB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SVT)</a:t>
            </a:r>
            <a:endParaRPr lang="en-US" dirty="0" smtClean="0">
              <a:solidFill>
                <a:srgbClr val="003399"/>
              </a:solidFill>
              <a:latin typeface="Comic Sans MS" charset="0"/>
            </a:endParaRP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event energy distribution (MPV and sigma in the case of a Landau distribution)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actual threshold during detector operation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some numbers for the noise in the different layers (found several, slightly different figures), possibly from measurements; noise may depend from the absorbed dose, so numbers may change significantly depending on the time spent in the experiment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real TOT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vs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Q relationship, accounting for output range limitations in the 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shaper and 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non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linearities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in the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transconductors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(look up table, or empirical interpolating function)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058447"/>
              </p:ext>
            </p:extLst>
          </p:nvPr>
        </p:nvGraphicFramePr>
        <p:xfrm>
          <a:off x="273990" y="1121713"/>
          <a:ext cx="9417600" cy="18614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39318"/>
                <a:gridCol w="965269"/>
                <a:gridCol w="1238762"/>
                <a:gridCol w="949182"/>
                <a:gridCol w="1914450"/>
                <a:gridCol w="1158323"/>
                <a:gridCol w="1126148"/>
                <a:gridCol w="1126148"/>
              </a:tblGrid>
              <a:tr h="662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Layer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/T</a:t>
                      </a:r>
                      <a:r>
                        <a:rPr lang="en-US" sz="1600" baseline="-25000" dirty="0" smtClean="0">
                          <a:latin typeface="Comic Sans MS"/>
                          <a:cs typeface="Comic Sans MS"/>
                        </a:rPr>
                        <a:t>CK,TOT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f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CK,TS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[MHz]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ENC (no rad effects) [e</a:t>
                      </a:r>
                      <a:r>
                        <a:rPr lang="en-US" sz="1600" baseline="30000" dirty="0" smtClean="0">
                          <a:latin typeface="Comic Sans MS"/>
                          <a:cs typeface="Comic Sans MS"/>
                        </a:rPr>
                        <a:t>-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rms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] 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(w/o noise) 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[ns]</a:t>
                      </a:r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>
                          <a:latin typeface="Comic Sans MS"/>
                          <a:ea typeface="Lucida Grande"/>
                          <a:cs typeface="Comic Sans MS"/>
                        </a:rPr>
                        <a:t>simulated</a:t>
                      </a:r>
                      <a:r>
                        <a:rPr lang="it-IT" sz="1600" dirty="0" smtClean="0">
                          <a:latin typeface="Comic Sans MS"/>
                          <a:ea typeface="Lucida Grande"/>
                          <a:cs typeface="Comic Sans MS"/>
                        </a:rPr>
                        <a:t> </a:t>
                      </a:r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[ns]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>
                          <a:latin typeface="Comic Sans MS"/>
                          <a:ea typeface="Lucida Grande"/>
                          <a:cs typeface="Comic Sans MS"/>
                        </a:rPr>
                        <a:t>measured</a:t>
                      </a:r>
                      <a:r>
                        <a:rPr lang="it-IT" sz="1600" dirty="0" smtClean="0">
                          <a:latin typeface="Comic Sans MS"/>
                          <a:ea typeface="Lucida Grande"/>
                          <a:cs typeface="Comic Sans MS"/>
                        </a:rPr>
                        <a:t> </a:t>
                      </a:r>
                      <a:r>
                        <a:rPr lang="el-GR" sz="1600" dirty="0" smtClean="0">
                          <a:latin typeface="Comic Sans MS"/>
                          <a:ea typeface="Lucida Grande"/>
                          <a:cs typeface="Comic Sans MS"/>
                        </a:rPr>
                        <a:t>σ</a:t>
                      </a:r>
                      <a:r>
                        <a:rPr lang="en-US" sz="1600" b="1" kern="1200" baseline="-250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t0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[ns]</a:t>
                      </a:r>
                    </a:p>
                    <a:p>
                      <a:pPr algn="ctr"/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92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 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200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1700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20.1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24.5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~35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5192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5 phi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400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15</a:t>
                      </a:r>
                      <a:endParaRPr 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Comic Sans MS"/>
                          <a:cs typeface="Comic Sans MS"/>
                        </a:rPr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22.3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30.8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~50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89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838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>
                <a:latin typeface="Comic Sans MS" charset="0"/>
              </a:rPr>
              <a:t>Hit time estimation</a:t>
            </a:r>
            <a:endParaRPr lang="it-IT" sz="2400" b="1">
              <a:latin typeface="Comic Sans MS" charset="0"/>
              <a:sym typeface="Symbol" charset="0"/>
            </a:endParaRPr>
          </a:p>
        </p:txBody>
      </p:sp>
      <p:pic>
        <p:nvPicPr>
          <p:cNvPr id="3379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8" y="2995613"/>
            <a:ext cx="4559300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3" y="876300"/>
            <a:ext cx="47625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79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510710"/>
              </p:ext>
            </p:extLst>
          </p:nvPr>
        </p:nvGraphicFramePr>
        <p:xfrm>
          <a:off x="6721475" y="2746798"/>
          <a:ext cx="127317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9" name="Equation" r:id="rId5" imgW="901700" imgH="215900" progId="Equation.3">
                  <p:embed/>
                </p:oleObj>
              </mc:Choice>
              <mc:Fallback>
                <p:oleObj name="Equation" r:id="rId5" imgW="9017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475" y="2746798"/>
                        <a:ext cx="1273175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DC6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4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438"/>
          <p:cNvSpPr txBox="1">
            <a:spLocks noChangeArrowheads="1"/>
          </p:cNvSpPr>
          <p:nvPr/>
        </p:nvSpPr>
        <p:spPr bwMode="auto">
          <a:xfrm>
            <a:off x="4766425" y="3139953"/>
            <a:ext cx="513957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>
                <a:solidFill>
                  <a:srgbClr val="003399"/>
                </a:solidFill>
                <a:latin typeface="Comic Sans MS" charset="0"/>
              </a:rPr>
              <a:t>with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</a:rPr>
              <a:t>t</a:t>
            </a:r>
            <a:r>
              <a:rPr lang="en-US" baseline="-25000" dirty="0" err="1">
                <a:solidFill>
                  <a:srgbClr val="FF0000"/>
                </a:solidFill>
                <a:latin typeface="Comic Sans MS" charset="0"/>
              </a:rPr>
              <a:t>th</a:t>
            </a:r>
            <a:r>
              <a:rPr lang="en-US" dirty="0">
                <a:solidFill>
                  <a:srgbClr val="003399"/>
                </a:solidFill>
                <a:latin typeface="Comic Sans MS" charset="0"/>
              </a:rPr>
              <a:t> the threshold crossing time and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</a:rPr>
              <a:t>t</a:t>
            </a:r>
            <a:r>
              <a:rPr lang="en-US" baseline="-25000" dirty="0" err="1">
                <a:solidFill>
                  <a:srgbClr val="FF0000"/>
                </a:solidFill>
                <a:latin typeface="Comic Sans MS" charset="0"/>
              </a:rPr>
              <a:t>walk</a:t>
            </a:r>
            <a:r>
              <a:rPr lang="en-US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dirty="0">
                <a:solidFill>
                  <a:srgbClr val="003399"/>
                </a:solidFill>
                <a:latin typeface="Comic Sans MS" charset="0"/>
              </a:rPr>
              <a:t>the time needed by the signal to reach the threshold (depending on the signal amplitude and, in turn, on the input charge). 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Actually 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err="1" smtClean="0">
                <a:solidFill>
                  <a:srgbClr val="FF0000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charset="0"/>
              </a:rPr>
              <a:t>th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 can be measured with the sensitivity provided by the time stamp clock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err="1" smtClean="0">
                <a:solidFill>
                  <a:srgbClr val="FF0000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charset="0"/>
              </a:rPr>
              <a:t>walk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can be estimated based on the amplitude measurement, whose accuracy depends on the TOT clock and on the shaping function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both measurements are affected by noise sources in the system</a:t>
            </a:r>
            <a:endParaRPr lang="en-US" dirty="0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33803" name="Text Box 438"/>
          <p:cNvSpPr txBox="1">
            <a:spLocks noChangeArrowheads="1"/>
          </p:cNvSpPr>
          <p:nvPr/>
        </p:nvSpPr>
        <p:spPr bwMode="auto">
          <a:xfrm>
            <a:off x="4826000" y="870298"/>
            <a:ext cx="5080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>
                <a:solidFill>
                  <a:srgbClr val="003399"/>
                </a:solidFill>
                <a:latin typeface="Comic Sans MS" charset="0"/>
              </a:rPr>
              <a:t>Consider a readout channel with threshold discrimination</a:t>
            </a:r>
          </a:p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>
                <a:solidFill>
                  <a:srgbClr val="003399"/>
                </a:solidFill>
                <a:latin typeface="Comic Sans MS" charset="0"/>
              </a:rPr>
              <a:t>The time of arrival of a particle, </a:t>
            </a:r>
            <a:r>
              <a:rPr lang="en-US" dirty="0">
                <a:solidFill>
                  <a:srgbClr val="FF0000"/>
                </a:solidFill>
                <a:latin typeface="Comic Sans MS" charset="0"/>
              </a:rPr>
              <a:t>t</a:t>
            </a:r>
            <a:r>
              <a:rPr lang="en-US" baseline="-25000" dirty="0">
                <a:solidFill>
                  <a:srgbClr val="FF0000"/>
                </a:solidFill>
                <a:latin typeface="Comic Sans MS" charset="0"/>
              </a:rPr>
              <a:t>0</a:t>
            </a:r>
            <a:r>
              <a:rPr lang="en-US" dirty="0">
                <a:solidFill>
                  <a:srgbClr val="003399"/>
                </a:solidFill>
                <a:latin typeface="Comic Sans MS" charset="0"/>
              </a:rPr>
              <a:t> (corresponding to the signal start time, drift time of the charge in the detector is considered negligible), 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can be estimated if 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charset="0"/>
              </a:rPr>
              <a:t>th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and 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charset="0"/>
              </a:rPr>
              <a:t>walk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are known</a:t>
            </a:r>
            <a:endParaRPr lang="it-IT" dirty="0">
              <a:solidFill>
                <a:srgbClr val="CC0000"/>
              </a:solidFill>
              <a:latin typeface="Comic Sans M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BF81EF-99D5-0E40-A090-838B5FE451F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smtClean="0">
                <a:latin typeface="Comic Sans MS" charset="0"/>
                <a:sym typeface="Symbol" charset="0"/>
              </a:rPr>
              <a:t>Time resolution simulations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  <p:sp>
        <p:nvSpPr>
          <p:cNvPr id="4" name="Text Box 438"/>
          <p:cNvSpPr txBox="1">
            <a:spLocks noChangeArrowheads="1"/>
          </p:cNvSpPr>
          <p:nvPr/>
        </p:nvSpPr>
        <p:spPr bwMode="auto">
          <a:xfrm>
            <a:off x="355600" y="992188"/>
            <a:ext cx="94361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Simulations performed with Wolfram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Mathematica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by means of purely statistical methods (no time transients involved)</a:t>
            </a:r>
          </a:p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Simulation input: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delta response of the channel + peaking time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discriminator threshold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time stamp clock period (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smtClean="0">
                <a:solidFill>
                  <a:srgbClr val="003399"/>
                </a:solidFill>
                <a:latin typeface="Comic Sans MS" charset="0"/>
              </a:rPr>
              <a:t>CK,</a:t>
            </a:r>
            <a:r>
              <a:rPr lang="en-US" baseline="-25000" dirty="0" smtClean="0">
                <a:solidFill>
                  <a:srgbClr val="003399"/>
                </a:solidFill>
                <a:latin typeface="Comic Sans MS" charset="0"/>
              </a:rPr>
              <a:t>TS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)</a:t>
            </a:r>
            <a:endParaRPr lang="en-US" dirty="0" smtClean="0">
              <a:solidFill>
                <a:srgbClr val="003399"/>
              </a:solidFill>
              <a:latin typeface="Comic Sans MS" charset="0"/>
            </a:endParaRP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TOT clock period (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smtClean="0">
                <a:solidFill>
                  <a:srgbClr val="003399"/>
                </a:solidFill>
                <a:latin typeface="Comic Sans MS" charset="0"/>
              </a:rPr>
              <a:t>CK,TOT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)</a:t>
            </a:r>
            <a:endParaRPr lang="en-US" dirty="0" smtClean="0">
              <a:solidFill>
                <a:srgbClr val="003399"/>
              </a:solidFill>
              <a:latin typeface="Comic Sans MS" charset="0"/>
            </a:endParaRP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event energy distribution (MPV and sigma for a Landau distribution)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noise</a:t>
            </a:r>
          </a:p>
        </p:txBody>
      </p:sp>
    </p:spTree>
    <p:extLst>
      <p:ext uri="{BB962C8B-B14F-4D97-AF65-F5344CB8AC3E}">
        <p14:creationId xmlns:p14="http://schemas.microsoft.com/office/powerpoint/2010/main" val="405355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smtClean="0">
                <a:latin typeface="Comic Sans MS" charset="0"/>
                <a:sym typeface="Symbol" charset="0"/>
              </a:rPr>
              <a:t>Time resolution </a:t>
            </a:r>
            <a:r>
              <a:rPr lang="en-US" sz="2400" b="1" dirty="0" smtClean="0">
                <a:latin typeface="Comic Sans MS" charset="0"/>
                <a:sym typeface="Symbol" charset="0"/>
              </a:rPr>
              <a:t>simulations – time stamp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991" y="711198"/>
            <a:ext cx="6081521" cy="3940530"/>
          </a:xfrm>
          <a:prstGeom prst="rect">
            <a:avLst/>
          </a:prstGeom>
        </p:spPr>
      </p:pic>
      <p:sp>
        <p:nvSpPr>
          <p:cNvPr id="12" name="Text Box 438"/>
          <p:cNvSpPr txBox="1">
            <a:spLocks noChangeArrowheads="1"/>
          </p:cNvSpPr>
          <p:nvPr/>
        </p:nvSpPr>
        <p:spPr bwMode="auto">
          <a:xfrm>
            <a:off x="115451" y="4532288"/>
            <a:ext cx="97905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A random charge signal with Landau distribution is generated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The TS clock is assumed to start at t=0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omic Sans MS" charset="0"/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  <a:latin typeface="Comic Sans MS" charset="0"/>
              </a:rPr>
              <a:t>0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is a uniformly distributed random time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If 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  <a:latin typeface="Comic Sans MS" charset="0"/>
              </a:rPr>
              <a:t>re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(rising edge time of the discriminator) falls between the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i-th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and the (i+1)-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th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TS clock pulse, then TS=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i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=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IntegerPart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[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re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/T</a:t>
            </a:r>
            <a:r>
              <a:rPr lang="en-US" baseline="-25000" dirty="0" smtClean="0">
                <a:solidFill>
                  <a:srgbClr val="003399"/>
                </a:solidFill>
                <a:latin typeface="Comic Sans MS" charset="0"/>
              </a:rPr>
              <a:t>CK,TS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]  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and the best estimate of 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the time stamp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is (i+0.5)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xT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CK,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TS</a:t>
            </a:r>
            <a:endParaRPr lang="it-IT" dirty="0" smtClean="0">
              <a:solidFill>
                <a:srgbClr val="FF0000"/>
              </a:solidFill>
              <a:latin typeface="Comic Sans MS" charset="0"/>
            </a:endParaRP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endParaRPr lang="en-US" dirty="0" smtClean="0">
              <a:solidFill>
                <a:srgbClr val="000066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0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smtClean="0">
                <a:latin typeface="Comic Sans MS" charset="0"/>
                <a:sym typeface="Symbol" charset="0"/>
              </a:rPr>
              <a:t>Time resolution </a:t>
            </a:r>
            <a:r>
              <a:rPr lang="en-US" sz="2400" b="1" dirty="0" smtClean="0">
                <a:latin typeface="Comic Sans MS" charset="0"/>
                <a:sym typeface="Symbol" charset="0"/>
              </a:rPr>
              <a:t>simulations – TOT counts 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277" y="687454"/>
            <a:ext cx="5706515" cy="4341500"/>
          </a:xfrm>
          <a:prstGeom prst="rect">
            <a:avLst/>
          </a:prstGeom>
        </p:spPr>
      </p:pic>
      <p:sp>
        <p:nvSpPr>
          <p:cNvPr id="12" name="Text Box 438"/>
          <p:cNvSpPr txBox="1">
            <a:spLocks noChangeArrowheads="1"/>
          </p:cNvSpPr>
          <p:nvPr/>
        </p:nvSpPr>
        <p:spPr bwMode="auto">
          <a:xfrm>
            <a:off x="16493" y="4841374"/>
            <a:ext cx="98400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A 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sort of acceptance-rejection method is applied to account for the effect of the random phase on 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D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:</a:t>
            </a:r>
          </a:p>
          <a:p>
            <a:pPr marL="1028700" lvl="1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a random number 0&lt;r&lt;1 is generated</a:t>
            </a:r>
          </a:p>
          <a:p>
            <a:pPr marL="1028700" lvl="1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if </a:t>
            </a:r>
            <a:r>
              <a:rPr lang="en-US" dirty="0" err="1" smtClean="0">
                <a:solidFill>
                  <a:srgbClr val="000066"/>
                </a:solidFill>
                <a:latin typeface="Comic Sans MS" charset="0"/>
              </a:rPr>
              <a:t>FractionalPart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[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A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/T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CK,TOT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]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&lt;r 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TOT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D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=</a:t>
            </a:r>
            <a:r>
              <a:rPr lang="en-US" dirty="0" err="1" smtClean="0">
                <a:solidFill>
                  <a:srgbClr val="000066"/>
                </a:solidFill>
                <a:latin typeface="Comic Sans MS" charset="0"/>
                <a:sym typeface="Wingdings"/>
              </a:rPr>
              <a:t>IntegerPart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[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A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/T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CK,TOT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]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, else 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D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=</a:t>
            </a:r>
            <a:r>
              <a:rPr lang="en-US" dirty="0" err="1" smtClean="0">
                <a:solidFill>
                  <a:srgbClr val="000066"/>
                </a:solidFill>
                <a:latin typeface="Comic Sans MS" charset="0"/>
                <a:sym typeface="Wingdings"/>
              </a:rPr>
              <a:t>IntegerPart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[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A</a:t>
            </a:r>
            <a:r>
              <a:rPr lang="en-US" dirty="0">
                <a:solidFill>
                  <a:srgbClr val="000066"/>
                </a:solidFill>
                <a:latin typeface="Comic Sans MS" charset="0"/>
                <a:sym typeface="Wingdings"/>
              </a:rPr>
              <a:t>/T</a:t>
            </a:r>
            <a:r>
              <a:rPr lang="en-US" baseline="-25000" dirty="0">
                <a:solidFill>
                  <a:srgbClr val="000066"/>
                </a:solidFill>
                <a:latin typeface="Comic Sans MS" charset="0"/>
                <a:sym typeface="Wingdings"/>
              </a:rPr>
              <a:t>CK,TOT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+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  <a:sym typeface="Wingdings"/>
              </a:rPr>
              <a:t>1]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 </a:t>
            </a:r>
            <a:endParaRPr lang="en-US" dirty="0">
              <a:solidFill>
                <a:srgbClr val="003399"/>
              </a:solidFill>
              <a:latin typeface="Comic Sans MS" charset="0"/>
            </a:endParaRPr>
          </a:p>
        </p:txBody>
      </p:sp>
      <p:sp>
        <p:nvSpPr>
          <p:cNvPr id="13" name="Text Box 438"/>
          <p:cNvSpPr txBox="1">
            <a:spLocks noChangeArrowheads="1"/>
          </p:cNvSpPr>
          <p:nvPr/>
        </p:nvSpPr>
        <p:spPr bwMode="auto">
          <a:xfrm>
            <a:off x="0" y="1484577"/>
            <a:ext cx="379334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The same TOT interval (TOT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A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)</a:t>
            </a:r>
            <a:r>
              <a:rPr lang="en-US" dirty="0">
                <a:solidFill>
                  <a:srgbClr val="000066"/>
                </a:solidFill>
                <a:latin typeface="Comic Sans MS" charset="0"/>
              </a:rPr>
              <a:t> 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may result in the count 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D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 of j or j+1 TOT clock pulses, depending on the relative position of the signal with respect to the TOT clock (TOT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A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=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3.1T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CK,TOT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 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is more likely to result in 3 counts than in 4, 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A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=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3.9T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Ck,TOT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 is more likely to result in 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4 counts than in 3) </a:t>
            </a:r>
          </a:p>
        </p:txBody>
      </p:sp>
    </p:spTree>
    <p:extLst>
      <p:ext uri="{BB962C8B-B14F-4D97-AF65-F5344CB8AC3E}">
        <p14:creationId xmlns:p14="http://schemas.microsoft.com/office/powerpoint/2010/main" val="303970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095" y="1115843"/>
            <a:ext cx="4642975" cy="2876065"/>
          </a:xfrm>
          <a:prstGeom prst="rect">
            <a:avLst/>
          </a:prstGeom>
        </p:spPr>
      </p:pic>
      <p:sp>
        <p:nvSpPr>
          <p:cNvPr id="4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smtClean="0">
                <a:latin typeface="Comic Sans MS" charset="0"/>
                <a:sym typeface="Symbol" charset="0"/>
              </a:rPr>
              <a:t>Distribution of TOT</a:t>
            </a:r>
            <a:r>
              <a:rPr lang="en-US" sz="2400" b="1" baseline="-25000" dirty="0" smtClean="0">
                <a:latin typeface="Comic Sans MS" charset="0"/>
                <a:sym typeface="Symbol" charset="0"/>
              </a:rPr>
              <a:t>A</a:t>
            </a:r>
            <a:r>
              <a:rPr lang="en-US" sz="2400" b="1" dirty="0" smtClean="0">
                <a:latin typeface="Comic Sans MS" charset="0"/>
                <a:sym typeface="Symbol" charset="0"/>
              </a:rPr>
              <a:t> contributing to TOT</a:t>
            </a:r>
            <a:r>
              <a:rPr lang="en-US" sz="2400" b="1" baseline="-25000" dirty="0" smtClean="0">
                <a:latin typeface="Comic Sans MS" charset="0"/>
                <a:sym typeface="Symbol" charset="0"/>
              </a:rPr>
              <a:t>D</a:t>
            </a:r>
            <a:r>
              <a:rPr lang="en-US" sz="2400" b="1" dirty="0" smtClean="0">
                <a:latin typeface="Comic Sans MS" charset="0"/>
                <a:sym typeface="Symbol" charset="0"/>
              </a:rPr>
              <a:t>=j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  <p:sp>
        <p:nvSpPr>
          <p:cNvPr id="5" name="Text Box 438"/>
          <p:cNvSpPr txBox="1">
            <a:spLocks noChangeArrowheads="1"/>
          </p:cNvSpPr>
          <p:nvPr/>
        </p:nvSpPr>
        <p:spPr bwMode="auto">
          <a:xfrm>
            <a:off x="16493" y="4692919"/>
            <a:ext cx="984002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Only (j-1)</a:t>
            </a:r>
            <a:r>
              <a:rPr lang="en-US" dirty="0" err="1" smtClean="0">
                <a:solidFill>
                  <a:srgbClr val="000066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0066"/>
                </a:solidFill>
                <a:latin typeface="Comic Sans MS" charset="0"/>
              </a:rPr>
              <a:t>tot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&lt;TOT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A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&lt;(j+1)</a:t>
            </a:r>
            <a:r>
              <a:rPr lang="en-US" dirty="0" err="1" smtClean="0">
                <a:solidFill>
                  <a:srgbClr val="000066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0066"/>
                </a:solidFill>
                <a:latin typeface="Comic Sans MS" charset="0"/>
              </a:rPr>
              <a:t>tot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 can contribute to 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D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=j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A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 close to (j-1)T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CK,TOT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 and (j+</a:t>
            </a:r>
            <a:r>
              <a:rPr lang="en-US" dirty="0">
                <a:solidFill>
                  <a:srgbClr val="000066"/>
                </a:solidFill>
                <a:latin typeface="Comic Sans MS" charset="0"/>
              </a:rPr>
              <a:t>1) T</a:t>
            </a:r>
            <a:r>
              <a:rPr lang="en-US" baseline="-25000" dirty="0">
                <a:solidFill>
                  <a:srgbClr val="000066"/>
                </a:solidFill>
                <a:latin typeface="Comic Sans MS" charset="0"/>
              </a:rPr>
              <a:t>CK,TOT</a:t>
            </a:r>
            <a:r>
              <a:rPr lang="en-US" dirty="0">
                <a:solidFill>
                  <a:srgbClr val="000066"/>
                </a:solidFill>
                <a:latin typeface="Comic Sans MS" charset="0"/>
              </a:rPr>
              <a:t>  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are much less likely to contribute to 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D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=j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TOT</a:t>
            </a:r>
            <a:r>
              <a:rPr lang="en-US" baseline="-25000" dirty="0" smtClean="0">
                <a:solidFill>
                  <a:srgbClr val="000066"/>
                </a:solidFill>
                <a:latin typeface="Comic Sans MS" charset="0"/>
              </a:rPr>
              <a:t>A</a:t>
            </a:r>
            <a:r>
              <a:rPr lang="en-US" dirty="0">
                <a:solidFill>
                  <a:srgbClr val="000066"/>
                </a:solidFill>
                <a:latin typeface="Comic Sans MS" charset="0"/>
              </a:rPr>
              <a:t> 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close to </a:t>
            </a:r>
            <a:r>
              <a:rPr lang="en-US" dirty="0" err="1" smtClean="0">
                <a:solidFill>
                  <a:srgbClr val="000066"/>
                </a:solidFill>
                <a:latin typeface="Comic Sans MS" charset="0"/>
              </a:rPr>
              <a:t>j</a:t>
            </a:r>
            <a:r>
              <a:rPr lang="en-US" dirty="0" err="1">
                <a:solidFill>
                  <a:srgbClr val="000066"/>
                </a:solidFill>
                <a:latin typeface="Comic Sans MS" charset="0"/>
              </a:rPr>
              <a:t>T</a:t>
            </a:r>
            <a:r>
              <a:rPr lang="en-US" baseline="-25000" dirty="0" err="1">
                <a:solidFill>
                  <a:srgbClr val="000066"/>
                </a:solidFill>
                <a:latin typeface="Comic Sans MS" charset="0"/>
              </a:rPr>
              <a:t>CK,TOT</a:t>
            </a:r>
            <a:r>
              <a:rPr lang="en-US" dirty="0">
                <a:solidFill>
                  <a:srgbClr val="000066"/>
                </a:solidFill>
                <a:latin typeface="Comic Sans MS" charset="0"/>
              </a:rPr>
              <a:t> </a:t>
            </a: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have probability close to 1 to result in j TOT counts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0066"/>
                </a:solidFill>
                <a:latin typeface="Comic Sans MS" charset="0"/>
              </a:rPr>
              <a:t>This was not accounted for correctly in previous studies, leading to an overestimation of the time walk contribution to hit time resolution </a:t>
            </a:r>
            <a:endParaRPr lang="en-US" dirty="0" smtClean="0">
              <a:solidFill>
                <a:srgbClr val="000066"/>
              </a:solidFill>
              <a:latin typeface="Comic Sans M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24" y="1049862"/>
            <a:ext cx="4771261" cy="295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4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smtClean="0">
                <a:latin typeface="Comic Sans MS" charset="0"/>
                <a:sym typeface="Symbol" charset="0"/>
              </a:rPr>
              <a:t>Time resolution definition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  <p:sp>
        <p:nvSpPr>
          <p:cNvPr id="4" name="Text Box 438"/>
          <p:cNvSpPr txBox="1">
            <a:spLocks noChangeArrowheads="1"/>
          </p:cNvSpPr>
          <p:nvPr/>
        </p:nvSpPr>
        <p:spPr bwMode="auto">
          <a:xfrm>
            <a:off x="355600" y="992188"/>
            <a:ext cx="94361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For the k-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th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of the N total simulated events, given the time stamp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TS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k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and the TOT count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TOT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D,k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, the error </a:t>
            </a:r>
            <a:r>
              <a:rPr lang="en-US" dirty="0" err="1" smtClean="0">
                <a:solidFill>
                  <a:srgbClr val="003399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err,k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in t</a:t>
            </a:r>
            <a:r>
              <a:rPr lang="en-US" baseline="-25000" dirty="0" smtClean="0">
                <a:solidFill>
                  <a:srgbClr val="003399"/>
                </a:solidFill>
                <a:latin typeface="Comic Sans MS" charset="0"/>
              </a:rPr>
              <a:t>0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reconstruction is defined as  </a:t>
            </a:r>
            <a:endParaRPr lang="en-US" dirty="0" smtClean="0">
              <a:solidFill>
                <a:srgbClr val="003399"/>
              </a:solidFill>
              <a:latin typeface="Comic Sans MS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447097"/>
              </p:ext>
            </p:extLst>
          </p:nvPr>
        </p:nvGraphicFramePr>
        <p:xfrm>
          <a:off x="2084388" y="1901825"/>
          <a:ext cx="55213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3" imgW="3644900" imgH="241300" progId="Equation.3">
                  <p:embed/>
                </p:oleObj>
              </mc:Choice>
              <mc:Fallback>
                <p:oleObj name="Equation" r:id="rId3" imgW="3644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8" y="1901825"/>
                        <a:ext cx="552132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38"/>
          <p:cNvSpPr txBox="1">
            <a:spLocks noChangeArrowheads="1"/>
          </p:cNvSpPr>
          <p:nvPr/>
        </p:nvSpPr>
        <p:spPr bwMode="auto">
          <a:xfrm>
            <a:off x="359563" y="2546663"/>
            <a:ext cx="94361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where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smtClean="0">
                <a:solidFill>
                  <a:srgbClr val="003399"/>
                </a:solidFill>
                <a:latin typeface="Comic Sans MS" charset="0"/>
              </a:rPr>
              <a:t>0,est,k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is the estimated hit time for the k-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th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event</a:t>
            </a:r>
          </a:p>
          <a:p>
            <a:pPr marL="285750" indent="-285750" algn="l">
              <a:spcBef>
                <a:spcPct val="50000"/>
              </a:spcBef>
              <a:buClrTx/>
              <a:buFont typeface="Arial"/>
              <a:buChar char="•"/>
            </a:pP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walk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(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TOT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D,k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) is the estimated time walk as a function of the TOT count for the k-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th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event</a:t>
            </a:r>
            <a:endParaRPr lang="en-US" dirty="0" smtClean="0">
              <a:solidFill>
                <a:srgbClr val="003399"/>
              </a:solidFill>
              <a:latin typeface="Comic Sans MS" charset="0"/>
            </a:endParaRPr>
          </a:p>
        </p:txBody>
      </p:sp>
      <p:sp>
        <p:nvSpPr>
          <p:cNvPr id="7" name="Text Box 438"/>
          <p:cNvSpPr txBox="1">
            <a:spLocks noChangeArrowheads="1"/>
          </p:cNvSpPr>
          <p:nvPr/>
        </p:nvSpPr>
        <p:spPr bwMode="auto">
          <a:xfrm>
            <a:off x="376058" y="3899335"/>
            <a:ext cx="94361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The hit time resolution is defined as the standard deviation of the distribution of </a:t>
            </a:r>
            <a:r>
              <a:rPr lang="en-US" dirty="0">
                <a:solidFill>
                  <a:srgbClr val="003399"/>
                </a:solidFill>
                <a:latin typeface="Comic Sans MS" charset="0"/>
              </a:rPr>
              <a:t>the 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errors </a:t>
            </a:r>
            <a:r>
              <a:rPr lang="en-US" dirty="0" err="1" smtClean="0">
                <a:solidFill>
                  <a:srgbClr val="003399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err,k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, k=1,…,N</a:t>
            </a:r>
            <a:endParaRPr lang="en-US" dirty="0" smtClean="0">
              <a:solidFill>
                <a:srgbClr val="003399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2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smtClean="0">
                <a:latin typeface="Comic Sans MS" charset="0"/>
                <a:sym typeface="Symbol" charset="0"/>
              </a:rPr>
              <a:t>TS contribution to time resolution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236" y="3497045"/>
            <a:ext cx="4598434" cy="2771834"/>
          </a:xfrm>
          <a:prstGeom prst="rect">
            <a:avLst/>
          </a:prstGeom>
        </p:spPr>
      </p:pic>
      <p:sp>
        <p:nvSpPr>
          <p:cNvPr id="10" name="Text Box 438"/>
          <p:cNvSpPr txBox="1">
            <a:spLocks noChangeArrowheads="1"/>
          </p:cNvSpPr>
          <p:nvPr/>
        </p:nvSpPr>
        <p:spPr bwMode="auto">
          <a:xfrm>
            <a:off x="329855" y="5050078"/>
            <a:ext cx="47499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Not surprisingly, the TS contribution to hit time resolution is 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smtClean="0">
                <a:solidFill>
                  <a:srgbClr val="003399"/>
                </a:solidFill>
                <a:latin typeface="Comic Sans MS" charset="0"/>
              </a:rPr>
              <a:t>CK,TS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/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sqrt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(12)</a:t>
            </a:r>
            <a:endParaRPr lang="en-US" dirty="0" smtClean="0">
              <a:solidFill>
                <a:srgbClr val="003399"/>
              </a:solidFill>
              <a:latin typeface="Comic Sans MS" charset="0"/>
            </a:endParaRPr>
          </a:p>
        </p:txBody>
      </p:sp>
      <p:sp>
        <p:nvSpPr>
          <p:cNvPr id="11" name="Text Box 438"/>
          <p:cNvSpPr txBox="1">
            <a:spLocks noChangeArrowheads="1"/>
          </p:cNvSpPr>
          <p:nvPr/>
        </p:nvSpPr>
        <p:spPr bwMode="auto">
          <a:xfrm>
            <a:off x="5156067" y="2035351"/>
            <a:ext cx="47499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Case of a TS frequency of 25 MHz; the event time reconstruction error is uniformly distributed between -20 ns and 20 ns  </a:t>
            </a:r>
            <a:endParaRPr lang="en-US" dirty="0" smtClean="0">
              <a:solidFill>
                <a:srgbClr val="003399"/>
              </a:solidFill>
              <a:latin typeface="Comic Sans MS" charset="0"/>
            </a:endParaRPr>
          </a:p>
        </p:txBody>
      </p:sp>
      <p:sp>
        <p:nvSpPr>
          <p:cNvPr id="13" name="Text Box 438"/>
          <p:cNvSpPr txBox="1">
            <a:spLocks noChangeArrowheads="1"/>
          </p:cNvSpPr>
          <p:nvPr/>
        </p:nvSpPr>
        <p:spPr bwMode="auto">
          <a:xfrm>
            <a:off x="7782390" y="3226980"/>
            <a:ext cx="15030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smtClean="0">
                <a:solidFill>
                  <a:srgbClr val="003399"/>
                </a:solidFill>
                <a:latin typeface="Comic Sans MS" charset="0"/>
              </a:rPr>
              <a:t>t0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=11.5 ns</a:t>
            </a:r>
            <a:endParaRPr lang="en-US" dirty="0" smtClean="0">
              <a:solidFill>
                <a:srgbClr val="003399"/>
              </a:solidFill>
              <a:latin typeface="Comic Sans MS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7255"/>
            <a:ext cx="4799411" cy="42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4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EFC1D-30B7-CA4A-BD77-A4C027D8FCF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ext Box 187"/>
          <p:cNvSpPr txBox="1">
            <a:spLocks noChangeArrowheads="1"/>
          </p:cNvSpPr>
          <p:nvPr/>
        </p:nvSpPr>
        <p:spPr bwMode="auto">
          <a:xfrm>
            <a:off x="171450" y="134938"/>
            <a:ext cx="9278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sz="2400" b="1" dirty="0" smtClean="0">
                <a:latin typeface="Comic Sans MS" charset="0"/>
                <a:sym typeface="Symbol" charset="0"/>
              </a:rPr>
              <a:t>Time walk contribution to hit time resolution</a:t>
            </a:r>
            <a:endParaRPr lang="it-IT" sz="2400" b="1" dirty="0">
              <a:latin typeface="Comic Sans MS" charset="0"/>
              <a:sym typeface="Symbol" charset="0"/>
            </a:endParaRPr>
          </a:p>
        </p:txBody>
      </p:sp>
      <p:sp>
        <p:nvSpPr>
          <p:cNvPr id="5" name="Text Box 438"/>
          <p:cNvSpPr txBox="1">
            <a:spLocks noChangeArrowheads="1"/>
          </p:cNvSpPr>
          <p:nvPr/>
        </p:nvSpPr>
        <p:spPr bwMode="auto">
          <a:xfrm>
            <a:off x="544262" y="5198540"/>
            <a:ext cx="47499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If represented as a function of the peaking time, the time walk contribution to time resolution depends on the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p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/T</a:t>
            </a:r>
            <a:r>
              <a:rPr lang="en-US" baseline="-25000" dirty="0" smtClean="0">
                <a:solidFill>
                  <a:srgbClr val="003399"/>
                </a:solidFill>
                <a:latin typeface="Comic Sans MS" charset="0"/>
              </a:rPr>
              <a:t>CK,TOT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 ratio</a:t>
            </a:r>
            <a:endParaRPr lang="en-US" dirty="0" smtClean="0">
              <a:solidFill>
                <a:srgbClr val="003399"/>
              </a:solidFill>
              <a:latin typeface="Comic Sans MS" charset="0"/>
            </a:endParaRPr>
          </a:p>
        </p:txBody>
      </p:sp>
      <p:sp>
        <p:nvSpPr>
          <p:cNvPr id="7" name="Text Box 438"/>
          <p:cNvSpPr txBox="1">
            <a:spLocks noChangeArrowheads="1"/>
          </p:cNvSpPr>
          <p:nvPr/>
        </p:nvSpPr>
        <p:spPr bwMode="auto">
          <a:xfrm>
            <a:off x="5156067" y="1952886"/>
            <a:ext cx="47499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Distribution of the event time reconstruction error 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in the </a:t>
            </a:r>
            <a:r>
              <a:rPr lang="en-US" dirty="0">
                <a:solidFill>
                  <a:srgbClr val="003399"/>
                </a:solidFill>
                <a:latin typeface="Comic Sans MS" charset="0"/>
              </a:rPr>
              <a:t>c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ase of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p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=100 ns and </a:t>
            </a:r>
            <a:r>
              <a:rPr lang="en-US" dirty="0" err="1" smtClean="0">
                <a:solidFill>
                  <a:srgbClr val="003399"/>
                </a:solidFill>
                <a:latin typeface="Comic Sans MS" charset="0"/>
              </a:rPr>
              <a:t>t</a:t>
            </a:r>
            <a:r>
              <a:rPr lang="en-US" baseline="-25000" dirty="0" err="1" smtClean="0">
                <a:solidFill>
                  <a:srgbClr val="003399"/>
                </a:solidFill>
                <a:latin typeface="Comic Sans MS" charset="0"/>
              </a:rPr>
              <a:t>p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/T</a:t>
            </a:r>
            <a:r>
              <a:rPr lang="en-US" baseline="-25000" dirty="0" smtClean="0">
                <a:solidFill>
                  <a:srgbClr val="003399"/>
                </a:solidFill>
                <a:latin typeface="Comic Sans MS" charset="0"/>
              </a:rPr>
              <a:t>CK,TOT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=4</a:t>
            </a:r>
            <a:endParaRPr lang="en-US" dirty="0" smtClean="0">
              <a:solidFill>
                <a:srgbClr val="003399"/>
              </a:solidFill>
              <a:latin typeface="Comic Sans MS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354" y="3002176"/>
            <a:ext cx="4948645" cy="3051664"/>
          </a:xfrm>
          <a:prstGeom prst="rect">
            <a:avLst/>
          </a:prstGeom>
        </p:spPr>
      </p:pic>
      <p:sp>
        <p:nvSpPr>
          <p:cNvPr id="9" name="Text Box 438"/>
          <p:cNvSpPr txBox="1">
            <a:spLocks noChangeArrowheads="1"/>
          </p:cNvSpPr>
          <p:nvPr/>
        </p:nvSpPr>
        <p:spPr bwMode="auto">
          <a:xfrm>
            <a:off x="7782391" y="3226980"/>
            <a:ext cx="12612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ClrTx/>
              <a:buFontTx/>
              <a:buNone/>
            </a:pPr>
            <a:r>
              <a:rPr lang="en-US" dirty="0" smtClean="0">
                <a:solidFill>
                  <a:srgbClr val="003399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smtClean="0">
                <a:solidFill>
                  <a:srgbClr val="003399"/>
                </a:solidFill>
                <a:latin typeface="Comic Sans MS" charset="0"/>
              </a:rPr>
              <a:t>t0</a:t>
            </a:r>
            <a:r>
              <a:rPr lang="en-US" dirty="0" smtClean="0">
                <a:solidFill>
                  <a:srgbClr val="003399"/>
                </a:solidFill>
                <a:latin typeface="Comic Sans MS" charset="0"/>
              </a:rPr>
              <a:t>=2.1 ns</a:t>
            </a:r>
            <a:endParaRPr lang="en-US" dirty="0" smtClean="0">
              <a:solidFill>
                <a:srgbClr val="003399"/>
              </a:solidFill>
              <a:latin typeface="Comic Sans MS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92" y="767254"/>
            <a:ext cx="4980832" cy="427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2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27939</TotalTime>
  <Words>1267</Words>
  <Application>Microsoft Macintosh PowerPoint</Application>
  <PresentationFormat>A4 Paper (210x297 mm)</PresentationFormat>
  <Paragraphs>170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Struttura predefinita</vt:lpstr>
      <vt:lpstr>Personalizza struttura</vt:lpstr>
      <vt:lpstr>Equation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Università di Pavia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Lab S. E.</dc:creator>
  <cp:lastModifiedBy>lr</cp:lastModifiedBy>
  <cp:revision>1212</cp:revision>
  <dcterms:created xsi:type="dcterms:W3CDTF">2011-10-13T21:16:09Z</dcterms:created>
  <dcterms:modified xsi:type="dcterms:W3CDTF">2012-07-13T10:29:55Z</dcterms:modified>
</cp:coreProperties>
</file>