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Default Extension="pdf" ContentType="application/pdf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61" r:id="rId4"/>
    <p:sldId id="259" r:id="rId5"/>
    <p:sldId id="262" r:id="rId6"/>
    <p:sldId id="263" r:id="rId7"/>
    <p:sldId id="260" r:id="rId8"/>
    <p:sldId id="264" r:id="rId9"/>
    <p:sldId id="265" r:id="rId10"/>
    <p:sldId id="25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4597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72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C43C3-E180-DB41-BBCE-CA625310AA9B}" type="datetimeFigureOut">
              <a:t>10/9/12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8694B0-23A7-D14F-847C-B486D65B710E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694B0-23A7-D14F-847C-B486D65B710E}" type="slidenum"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3C88D-E2FB-CC42-955A-8D248EB2CBFD}" type="datetimeFigureOut">
              <a:rPr/>
              <a:pPr/>
              <a:t>10/9/12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BD016-A4F1-9641-8F73-8EFDF63A1996}" type="slidenum">
              <a:rPr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df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df"/><Relationship Id="rId4" Type="http://schemas.openxmlformats.org/officeDocument/2006/relationships/image" Target="../media/image6.png"/><Relationship Id="rId5" Type="http://schemas.openxmlformats.org/officeDocument/2006/relationships/image" Target="../media/image7.pdf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df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d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d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jpe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0" y="469899"/>
            <a:ext cx="4102100" cy="6158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572000" y="694246"/>
            <a:ext cx="4092544" cy="5808154"/>
            <a:chOff x="304800" y="524923"/>
            <a:chExt cx="4092544" cy="5808154"/>
          </a:xfrm>
        </p:grpSpPr>
        <p:pic>
          <p:nvPicPr>
            <p:cNvPr id="5" name="Picture 4" descr="tocsin.pdf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2"/>
                <a:stretch>
                  <a:fillRect/>
                </a:stretch>
              </p:blipFill>
            </mc:Choice>
            <mc:Fallback>
              <p:blipFill>
                <a:blip r:embed="rId3"/>
                <a:stretch>
                  <a:fillRect/>
                </a:stretch>
              </p:blipFill>
            </mc:Fallback>
          </mc:AlternateContent>
          <p:spPr>
            <a:xfrm>
              <a:off x="304800" y="524923"/>
              <a:ext cx="4092544" cy="5808154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04800" y="2057400"/>
              <a:ext cx="4092544" cy="990600"/>
            </a:xfrm>
            <a:prstGeom prst="rect">
              <a:avLst/>
            </a:prstGeom>
            <a:solidFill>
              <a:srgbClr val="FF0000">
                <a:alpha val="20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04800" y="4495800"/>
              <a:ext cx="4092544" cy="990600"/>
            </a:xfrm>
            <a:prstGeom prst="rect">
              <a:avLst/>
            </a:prstGeom>
            <a:solidFill>
              <a:srgbClr val="FF0000">
                <a:alpha val="20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020151" y="5968060"/>
            <a:ext cx="35518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/>
              <a:t>“The Songs of the Distant Earth” </a:t>
            </a:r>
          </a:p>
          <a:p>
            <a:r>
              <a:rPr lang="en-US" sz="2000"/>
              <a:t>by Arthur C. Clarke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266700"/>
            <a:ext cx="35220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My first contact with John’s work in</a:t>
            </a:r>
          </a:p>
          <a:p>
            <a:r>
              <a:rPr lang="en-US"/>
              <a:t>the early 90s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963" y="2130961"/>
            <a:ext cx="3566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rgbClr val="C0504D"/>
                </a:solidFill>
              </a:rPr>
              <a:t>No one heard the first tolling of Earth’s funeral bell – not even the scientists who made the fatal discovery, far underground, in an abandoned Colorado gold mine.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93263" y="4569361"/>
            <a:ext cx="3566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accent2"/>
                </a:solidFill>
              </a:rPr>
              <a:t>Especially the Sun. Astronomers were confident that they understood the reactions powering the solar furnace, upon which all life on Earth ultimately depended.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71027" y="3110468"/>
            <a:ext cx="9001946" cy="3487182"/>
            <a:chOff x="0" y="2843768"/>
            <a:chExt cx="9001946" cy="348718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2971800"/>
              <a:ext cx="4350833" cy="3359150"/>
            </a:xfrm>
            <a:prstGeom prst="rect">
              <a:avLst/>
            </a:prstGeom>
          </p:spPr>
        </p:pic>
        <p:grpSp>
          <p:nvGrpSpPr>
            <p:cNvPr id="18" name="Group 17"/>
            <p:cNvGrpSpPr/>
            <p:nvPr/>
          </p:nvGrpSpPr>
          <p:grpSpPr>
            <a:xfrm>
              <a:off x="4140200" y="3213100"/>
              <a:ext cx="4861746" cy="2994432"/>
              <a:chOff x="3886200" y="2971800"/>
              <a:chExt cx="4861746" cy="2994432"/>
            </a:xfrm>
          </p:grpSpPr>
          <p:pic>
            <p:nvPicPr>
              <p:cNvPr id="12" name="Picture 11" descr="thvsexp.pdf"/>
              <p:cNvPicPr>
                <a:picLocks noChangeAspect="1"/>
              </p:cNvPicPr>
              <p:nvPr/>
            </p:nvPicPr>
            <mc:AlternateContent>
              <mc:Choice xmlns:ma="http://schemas.microsoft.com/office/mac/drawingml/2008/main" Requires="ma">
                <p:blipFill>
                  <a:blip r:embed="rId3"/>
                  <a:stretch>
                    <a:fillRect/>
                  </a:stretch>
                </p:blipFill>
              </mc:Choice>
              <mc:Fallback>
                <p:blipFill>
                  <a:blip r:embed="rId4"/>
                  <a:stretch>
                    <a:fillRect/>
                  </a:stretch>
                </p:blipFill>
              </mc:Fallback>
            </mc:AlternateContent>
            <p:spPr>
              <a:xfrm>
                <a:off x="3886200" y="2971800"/>
                <a:ext cx="4861746" cy="2994432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7937500" y="3429000"/>
                <a:ext cx="165100" cy="18288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8119533" y="3585633"/>
                <a:ext cx="571500" cy="1227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5" name="Picture 14" descr="Untitled.pdf"/>
              <p:cNvPicPr>
                <a:picLocks noChangeAspect="1"/>
              </p:cNvPicPr>
              <p:nvPr/>
            </p:nvPicPr>
            <mc:AlternateContent>
              <mc:Choice xmlns:ma="http://schemas.microsoft.com/office/mac/drawingml/2008/main" Requires="ma">
                <p:blipFill>
                  <a:blip r:embed="rId5"/>
                  <a:stretch>
                    <a:fillRect/>
                  </a:stretch>
                </p:blipFill>
              </mc:Choice>
              <mc:Fallback>
                <p:blipFill>
                  <a:blip r:embed="rId6"/>
                  <a:stretch>
                    <a:fillRect/>
                  </a:stretch>
                </p:blipFill>
              </mc:Fallback>
            </mc:AlternateContent>
            <p:spPr>
              <a:xfrm>
                <a:off x="7931150" y="3136900"/>
                <a:ext cx="170392" cy="292100"/>
              </a:xfrm>
              <a:prstGeom prst="rect">
                <a:avLst/>
              </a:prstGeom>
            </p:spPr>
          </p:pic>
          <p:pic>
            <p:nvPicPr>
              <p:cNvPr id="16" name="Picture 15" descr="Untitled.pdf"/>
              <p:cNvPicPr>
                <a:picLocks noChangeAspect="1"/>
              </p:cNvPicPr>
              <p:nvPr/>
            </p:nvPicPr>
            <mc:AlternateContent>
              <mc:Choice xmlns:ma="http://schemas.microsoft.com/office/mac/drawingml/2008/main" Requires="ma">
                <p:blipFill>
                  <a:blip r:embed="rId5"/>
                  <a:stretch>
                    <a:fillRect/>
                  </a:stretch>
                </p:blipFill>
              </mc:Choice>
              <mc:Fallback>
                <p:blipFill>
                  <a:blip r:embed="rId6"/>
                  <a:stretch>
                    <a:fillRect/>
                  </a:stretch>
                </p:blipFill>
              </mc:Fallback>
            </mc:AlternateContent>
            <p:spPr>
              <a:xfrm rot="10800000">
                <a:off x="7939617" y="3429000"/>
                <a:ext cx="170392" cy="292100"/>
              </a:xfrm>
              <a:prstGeom prst="rect">
                <a:avLst/>
              </a:prstGeom>
            </p:spPr>
          </p:pic>
          <p:sp>
            <p:nvSpPr>
              <p:cNvPr id="17" name="Rectangle 16"/>
              <p:cNvSpPr/>
              <p:nvPr/>
            </p:nvSpPr>
            <p:spPr>
              <a:xfrm>
                <a:off x="7941745" y="3429012"/>
                <a:ext cx="165100" cy="283621"/>
              </a:xfrm>
              <a:prstGeom prst="rect">
                <a:avLst/>
              </a:prstGeom>
              <a:solidFill>
                <a:srgbClr val="0000FF">
                  <a:alpha val="50000"/>
                </a:srgb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552700" y="2843768"/>
              <a:ext cx="3594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/>
                <a:t>Bahcall – Pinsonneault 2000   &amp; SNO 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600" y="0"/>
            <a:ext cx="2133600" cy="311772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124200" y="520700"/>
            <a:ext cx="5911970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Direct contact with John’s work at his ESO colloquium in 2003 </a:t>
            </a:r>
          </a:p>
          <a:p>
            <a:endParaRPr lang="en-US"/>
          </a:p>
          <a:p>
            <a:r>
              <a:rPr lang="en-US"/>
              <a:t>The Earth had been saved and... </a:t>
            </a:r>
          </a:p>
          <a:p>
            <a:endParaRPr lang="en-US"/>
          </a:p>
          <a:p>
            <a:r>
              <a:rPr lang="en-US"/>
              <a:t>by the way, theory of stellar evolution confirmed and</a:t>
            </a:r>
          </a:p>
          <a:p>
            <a:r>
              <a:rPr lang="en-US"/>
              <a:t>neutrino oscillations discovered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637" y="3788833"/>
            <a:ext cx="5232400" cy="2917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826" y="215515"/>
            <a:ext cx="3026611" cy="45427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00" y="285750"/>
            <a:ext cx="5080000" cy="34480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78500" y="5183256"/>
            <a:ext cx="318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IAS – an innocent looking paradise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330202"/>
            <a:ext cx="4876800" cy="3657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6400" y="4141857"/>
            <a:ext cx="46922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Astro-ph coffee at IAS 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It came to life, literally, in other institutions</a:t>
            </a:r>
          </a:p>
        </p:txBody>
      </p:sp>
      <p:pic>
        <p:nvPicPr>
          <p:cNvPr id="11" name="Picture 10" descr="coffee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336550" y="5118100"/>
            <a:ext cx="6718300" cy="15494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533900" y="6151023"/>
            <a:ext cx="635000" cy="173577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300" y="255657"/>
            <a:ext cx="863061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Many top range astrophysics Departments &amp; Faculties in USA are populated by </a:t>
            </a:r>
          </a:p>
          <a:p>
            <a:r>
              <a:rPr lang="en-US" sz="2000">
                <a:solidFill>
                  <a:schemeClr val="tx2"/>
                </a:solidFill>
              </a:rPr>
              <a:t>former SNS-IAS members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John’s hand was everywhere: in the selection of the members, in contributing to </a:t>
            </a:r>
          </a:p>
          <a:p>
            <a:r>
              <a:rPr lang="en-US" sz="2000">
                <a:solidFill>
                  <a:schemeClr val="tx2"/>
                </a:solidFill>
              </a:rPr>
              <a:t>their scientific development, and in helping them find good positions afterwards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It was his scientific “family” he was taking care off. In this, too, he is irreplaceable</a:t>
            </a:r>
          </a:p>
          <a:p>
            <a:endParaRPr lang="en-US" sz="2000">
              <a:solidFill>
                <a:schemeClr val="tx2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3168650"/>
            <a:ext cx="3390900" cy="235243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300" y="255657"/>
            <a:ext cx="863061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Many top range astrophysics Departments &amp; Faculties in USA are populated by </a:t>
            </a:r>
          </a:p>
          <a:p>
            <a:r>
              <a:rPr lang="en-US" sz="2000">
                <a:solidFill>
                  <a:schemeClr val="tx2"/>
                </a:solidFill>
              </a:rPr>
              <a:t>former SNS-IAS members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John’s work was everywhere: in the selection of the members, in contributing to </a:t>
            </a:r>
          </a:p>
          <a:p>
            <a:r>
              <a:rPr lang="en-US" sz="2000">
                <a:solidFill>
                  <a:schemeClr val="tx2"/>
                </a:solidFill>
              </a:rPr>
              <a:t>their scientific development, and in helping them find good positions afterwards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It was his scientific “family” he was taking care off. In this, too, he is irreplaceable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John, not less than any other, has contributed to the prestige of the IAS  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52399" y="3429000"/>
            <a:ext cx="5580363" cy="2019300"/>
            <a:chOff x="3162300" y="4089400"/>
            <a:chExt cx="5626100" cy="2133600"/>
          </a:xfrm>
        </p:grpSpPr>
        <p:pic>
          <p:nvPicPr>
            <p:cNvPr id="6" name="Picture 5" descr="IAS_space.pdf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2"/>
                <a:stretch>
                  <a:fillRect/>
                </a:stretch>
              </p:blipFill>
            </mc:Choice>
            <mc:Fallback>
              <p:blipFill>
                <a:blip r:embed="rId3"/>
                <a:stretch>
                  <a:fillRect/>
                </a:stretch>
              </p:blipFill>
            </mc:Fallback>
          </mc:AlternateContent>
          <p:spPr>
            <a:xfrm>
              <a:off x="3166365" y="4089400"/>
              <a:ext cx="5622035" cy="213360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162300" y="4207922"/>
              <a:ext cx="5626100" cy="1087977"/>
            </a:xfrm>
            <a:prstGeom prst="rect">
              <a:avLst/>
            </a:prstGeom>
            <a:solidFill>
              <a:srgbClr val="FF0000">
                <a:alpha val="20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0" y="5743714"/>
            <a:ext cx="5750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“The Songs of the Distant Earth” by Arthur C. Clarke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800" y="3429000"/>
            <a:ext cx="2260600" cy="270424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3700" y="281057"/>
            <a:ext cx="72009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tx2"/>
                </a:solidFill>
              </a:rPr>
              <a:t>300 1</a:t>
            </a:r>
            <a:r>
              <a:rPr lang="en-US" sz="2000" b="1" baseline="30000">
                <a:solidFill>
                  <a:schemeClr val="tx2"/>
                </a:solidFill>
              </a:rPr>
              <a:t>st</a:t>
            </a:r>
            <a:r>
              <a:rPr lang="en-US" sz="2000" b="1">
                <a:solidFill>
                  <a:schemeClr val="tx2"/>
                </a:solidFill>
              </a:rPr>
              <a:t> author papers – covering a huge range of disimilar topics</a:t>
            </a:r>
          </a:p>
          <a:p>
            <a:endParaRPr lang="en-US" sz="2000" b="1">
              <a:solidFill>
                <a:schemeClr val="tx2"/>
              </a:solidFill>
            </a:endParaRPr>
          </a:p>
          <a:p>
            <a:r>
              <a:rPr lang="en-US" sz="2000" b="1">
                <a:solidFill>
                  <a:schemeClr val="accent2"/>
                </a:solidFill>
              </a:rPr>
              <a:t>solar (&amp; stellar) physics</a:t>
            </a:r>
          </a:p>
          <a:p>
            <a:r>
              <a:rPr lang="en-US" sz="2000" b="1">
                <a:solidFill>
                  <a:schemeClr val="accent2"/>
                </a:solidFill>
              </a:rPr>
              <a:t>galactic structure</a:t>
            </a:r>
          </a:p>
          <a:p>
            <a:r>
              <a:rPr lang="en-US" sz="2000" b="1">
                <a:solidFill>
                  <a:schemeClr val="accent2"/>
                </a:solidFill>
              </a:rPr>
              <a:t>quasars</a:t>
            </a:r>
          </a:p>
          <a:p>
            <a:r>
              <a:rPr lang="en-US" sz="2000" b="1">
                <a:solidFill>
                  <a:schemeClr val="accent2"/>
                </a:solidFill>
              </a:rPr>
              <a:t>x-ray binaries</a:t>
            </a:r>
          </a:p>
          <a:p>
            <a:r>
              <a:rPr lang="en-US" sz="2000" b="1">
                <a:solidFill>
                  <a:schemeClr val="accent2"/>
                </a:solidFill>
              </a:rPr>
              <a:t>extragalactic x-ray sources</a:t>
            </a:r>
          </a:p>
          <a:p>
            <a:r>
              <a:rPr lang="en-US" sz="2000" b="1">
                <a:solidFill>
                  <a:schemeClr val="accent2"/>
                </a:solidFill>
              </a:rPr>
              <a:t>dark matter</a:t>
            </a:r>
          </a:p>
          <a:p>
            <a:r>
              <a:rPr lang="en-US" sz="2000" b="1">
                <a:solidFill>
                  <a:schemeClr val="accent2"/>
                </a:solidFill>
              </a:rPr>
              <a:t>ultrahigh-energy neutrinos</a:t>
            </a:r>
          </a:p>
          <a:p>
            <a:r>
              <a:rPr lang="en-US" sz="2000" b="1">
                <a:solidFill>
                  <a:schemeClr val="accent2"/>
                </a:solidFill>
              </a:rPr>
              <a:t>neutron stars</a:t>
            </a:r>
          </a:p>
          <a:p>
            <a:r>
              <a:rPr lang="en-US" sz="2000" b="1">
                <a:solidFill>
                  <a:schemeClr val="accent2"/>
                </a:solidFill>
              </a:rPr>
              <a:t>black holes</a:t>
            </a:r>
          </a:p>
          <a:p>
            <a:r>
              <a:rPr lang="en-US" sz="2000" b="1">
                <a:solidFill>
                  <a:schemeClr val="accent2"/>
                </a:solidFill>
              </a:rPr>
              <a:t>dynamics of stellar systems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6400" y="4014857"/>
            <a:ext cx="81661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tx2"/>
                </a:solidFill>
              </a:rPr>
              <a:t>John tried to bridge some gaps</a:t>
            </a:r>
          </a:p>
          <a:p>
            <a:endParaRPr lang="en-US" sz="2000" b="1">
              <a:solidFill>
                <a:schemeClr val="tx2"/>
              </a:solidFill>
            </a:endParaRPr>
          </a:p>
          <a:p>
            <a:r>
              <a:rPr lang="en-US" sz="2000" b="1">
                <a:solidFill>
                  <a:schemeClr val="tx2"/>
                </a:solidFill>
              </a:rPr>
              <a:t>Unique ability to bring people from different fields together to work for a common goal </a:t>
            </a:r>
            <a:r>
              <a:rPr lang="en-US" sz="2000">
                <a:solidFill>
                  <a:schemeClr val="tx2"/>
                </a:solidFill>
              </a:rPr>
              <a:t>– as NG noted yesterday, not easy to do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 b="1">
                <a:solidFill>
                  <a:schemeClr val="tx2"/>
                </a:solidFill>
              </a:rPr>
              <a:t>He taught astrophysicists to take a more scientific approach: uncertainties are of fundamental importance, also for models.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77799" y="3429000"/>
            <a:ext cx="7826375" cy="3022600"/>
            <a:chOff x="3479800" y="2209800"/>
            <a:chExt cx="5524500" cy="2133600"/>
          </a:xfrm>
        </p:grpSpPr>
        <p:pic>
          <p:nvPicPr>
            <p:cNvPr id="5" name="Picture 4" descr="spitzer.pdf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2"/>
                <a:stretch>
                  <a:fillRect/>
                </a:stretch>
              </p:blipFill>
            </mc:Choice>
            <mc:Fallback>
              <p:blipFill>
                <a:blip r:embed="rId3"/>
                <a:stretch>
                  <a:fillRect/>
                </a:stretch>
              </p:blipFill>
            </mc:Fallback>
          </mc:AlternateContent>
          <p:spPr>
            <a:xfrm>
              <a:off x="3479800" y="2209800"/>
              <a:ext cx="5524500" cy="210820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3517900" y="3467100"/>
              <a:ext cx="5486400" cy="876300"/>
            </a:xfrm>
            <a:prstGeom prst="rect">
              <a:avLst/>
            </a:prstGeom>
            <a:solidFill>
              <a:srgbClr val="FF0000">
                <a:alpha val="20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0" y="368300"/>
            <a:ext cx="3427651" cy="3886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100" y="2311400"/>
            <a:ext cx="50064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Extracted from the “Remarks at the Inaugural Press </a:t>
            </a:r>
          </a:p>
          <a:p>
            <a:r>
              <a:rPr lang="en-US"/>
              <a:t>Conference for the Lyman Spitzer Space Telescope”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4953000" y="3962400"/>
            <a:ext cx="3860800" cy="25577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1074" y="0"/>
            <a:ext cx="594185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</a:rPr>
              <a:t>The Many Lives of John N. Bahcall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>
            <a:off x="5405967" y="1305399"/>
            <a:ext cx="3517900" cy="2682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alphaModFix amt="62000"/>
          </a:blip>
          <a:stretch>
            <a:fillRect/>
          </a:stretch>
        </p:blipFill>
        <p:spPr>
          <a:xfrm>
            <a:off x="3016250" y="550281"/>
            <a:ext cx="3111500" cy="2201386"/>
          </a:xfrm>
          <a:prstGeom prst="rect">
            <a:avLst/>
          </a:prstGeom>
          <a:noFill/>
        </p:spPr>
      </p:pic>
      <p:pic>
        <p:nvPicPr>
          <p:cNvPr id="12" name="Picture 11" descr="jnb2.jpg"/>
          <p:cNvPicPr>
            <a:picLocks noChangeAspect="1"/>
          </p:cNvPicPr>
          <p:nvPr/>
        </p:nvPicPr>
        <p:blipFill>
          <a:blip r:embed="rId5">
            <a:alphaModFix amt="74000"/>
          </a:blip>
          <a:stretch>
            <a:fillRect/>
          </a:stretch>
        </p:blipFill>
        <p:spPr>
          <a:xfrm>
            <a:off x="228600" y="1231900"/>
            <a:ext cx="2930236" cy="3657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alphaModFix amt="79000"/>
          </a:blip>
          <a:stretch>
            <a:fillRect/>
          </a:stretch>
        </p:blipFill>
        <p:spPr>
          <a:xfrm>
            <a:off x="990600" y="4006850"/>
            <a:ext cx="3962400" cy="2659761"/>
          </a:xfrm>
          <a:prstGeom prst="rect">
            <a:avLst/>
          </a:prstGeom>
        </p:spPr>
      </p:pic>
      <p:pic>
        <p:nvPicPr>
          <p:cNvPr id="14" name="Picture 13" descr="jnb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5400" y="1975104"/>
            <a:ext cx="4038600" cy="29077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421</Words>
  <Application>Microsoft Macintosh PowerPoint</Application>
  <PresentationFormat>On-screen Show (4:3)</PresentationFormat>
  <Paragraphs>55</Paragraphs>
  <Slides>10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ICE-CSIC</Company>
  <LinksUpToDate>false</LinksUpToDate>
  <SharedDoc>false</SharedDoc>
  <HyperlinksChanged>false</HyperlinksChanged>
  <AppVersion>12.0256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Aldo M. Serenelli</dc:creator>
  <cp:lastModifiedBy>Aldo M. Serenelli</cp:lastModifiedBy>
  <cp:revision>30</cp:revision>
  <dcterms:created xsi:type="dcterms:W3CDTF">2012-10-09T07:13:07Z</dcterms:created>
  <dcterms:modified xsi:type="dcterms:W3CDTF">2012-10-09T12:51:12Z</dcterms:modified>
</cp:coreProperties>
</file>