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92" r:id="rId2"/>
    <p:sldMasterId id="2147483706" r:id="rId3"/>
    <p:sldMasterId id="2147483720" r:id="rId4"/>
  </p:sldMasterIdLst>
  <p:notesMasterIdLst>
    <p:notesMasterId r:id="rId33"/>
  </p:notesMasterIdLst>
  <p:sldIdLst>
    <p:sldId id="256" r:id="rId5"/>
    <p:sldId id="330" r:id="rId6"/>
    <p:sldId id="326" r:id="rId7"/>
    <p:sldId id="340" r:id="rId8"/>
    <p:sldId id="261" r:id="rId9"/>
    <p:sldId id="367" r:id="rId10"/>
    <p:sldId id="331" r:id="rId11"/>
    <p:sldId id="342" r:id="rId12"/>
    <p:sldId id="343" r:id="rId13"/>
    <p:sldId id="352" r:id="rId14"/>
    <p:sldId id="353" r:id="rId15"/>
    <p:sldId id="325" r:id="rId16"/>
    <p:sldId id="345" r:id="rId17"/>
    <p:sldId id="346" r:id="rId18"/>
    <p:sldId id="329" r:id="rId19"/>
    <p:sldId id="351" r:id="rId20"/>
    <p:sldId id="365" r:id="rId21"/>
    <p:sldId id="355" r:id="rId22"/>
    <p:sldId id="356" r:id="rId23"/>
    <p:sldId id="363" r:id="rId24"/>
    <p:sldId id="360" r:id="rId25"/>
    <p:sldId id="364" r:id="rId26"/>
    <p:sldId id="362" r:id="rId27"/>
    <p:sldId id="274" r:id="rId28"/>
    <p:sldId id="344" r:id="rId29"/>
    <p:sldId id="368" r:id="rId30"/>
    <p:sldId id="370" r:id="rId31"/>
    <p:sldId id="354" r:id="rId32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 baseline="300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defTabSz="457200" rtl="0" fontAlgn="base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 baseline="300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defTabSz="457200" rtl="0" fontAlgn="base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 baseline="300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defTabSz="457200" rtl="0" fontAlgn="base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 baseline="300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defTabSz="457200" rtl="0" fontAlgn="base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 baseline="300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 baseline="300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 baseline="300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 baseline="300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 baseline="300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1" autoAdjust="0"/>
    <p:restoredTop sz="94669" autoAdjust="0"/>
  </p:normalViewPr>
  <p:slideViewPr>
    <p:cSldViewPr>
      <p:cViewPr>
        <p:scale>
          <a:sx n="69" d="100"/>
          <a:sy n="69" d="100"/>
        </p:scale>
        <p:origin x="-1206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3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3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aseline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5C8AE8-DB94-4802-96F4-D766C5B17A2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380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0A7B85F-A7DF-4163-8FCC-1531DAABADFE}" type="slidenum">
              <a:rPr lang="en-GB" baseline="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GB" baseline="0" smtClean="0">
              <a:solidFill>
                <a:srgbClr val="000000"/>
              </a:solidFill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A5C8AE8-DB94-4802-96F4-D766C5B17A2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6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4EE167D-FC93-42F9-B313-1342C40D8C87}" type="slidenum">
              <a:rPr lang="en-GB" baseline="0" smtClean="0">
                <a:solidFill>
                  <a:srgbClr val="000000"/>
                </a:solidFill>
              </a:rPr>
              <a:pPr eaLnBrk="1" hangingPunct="1"/>
              <a:t>5</a:t>
            </a:fld>
            <a:endParaRPr lang="en-GB" baseline="0" smtClean="0">
              <a:solidFill>
                <a:srgbClr val="000000"/>
              </a:solidFill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94A199B-2FFF-454A-B544-8E0293D356D0}" type="slidenum">
              <a:rPr lang="en-GB" baseline="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GB" baseline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7B60789-63A3-468B-B6D2-F5FC63FE9AFD}" type="slidenum">
              <a:rPr lang="en-GB" baseline="0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GB" baseline="0" smtClean="0">
              <a:solidFill>
                <a:srgbClr val="000000"/>
              </a:solidFill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0090E-0FD7-4B09-AA58-6CA1C494172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AB40-AADF-4C7E-8CCE-CBFA5E9B04D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2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9F343-6631-49D0-8EA8-5BD4405EFD6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9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1A802-1EB3-4F15-AF20-B2ADC434C88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435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7E02-9AD7-4BDC-B2C4-232144B78DF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504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fr-CH" smtClean="0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228013" cy="4524375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1F5A-079F-4F95-B24E-243AEFA2E80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375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33600" cy="260648"/>
          </a:xfrm>
        </p:spPr>
        <p:txBody>
          <a:bodyPr/>
          <a:lstStyle/>
          <a:p>
            <a:fld id="{34EAFA79-3D34-4581-82FC-F40A639A3AB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60648"/>
          </a:xfr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597352"/>
            <a:ext cx="2133600" cy="26064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8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836712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496" y="908720"/>
            <a:ext cx="9073008" cy="561662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AB0D80B-BA32-4556-A3A6-2F34D62063D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38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506E-4EEA-4C08-9E29-CAE3EB7E9F6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36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04E9-95CC-47B3-81E5-218A08BC84B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49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BE52-A2E8-451D-A935-BC8925C0D82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F775F-9E1B-487D-8502-3F39F9C208F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899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836712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A015-FB3E-4DE7-8E7E-3F7F0234BF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8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1478-E05D-4784-8F8B-FE921ABB67E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88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C07D-61A1-4EEE-AF9D-8CBCEE76DBE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38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487B-06C7-449C-AEE1-51FBFCB600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79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1F0-B662-4240-BF93-AE1DCB2516B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07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7ABC-109F-41D0-B46D-738A6BCED4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17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68313" y="115888"/>
            <a:ext cx="8229600" cy="6121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EF5A7-C04B-4731-83F8-24308C7D1EE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2012/10/10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F9BE-9A9D-4C73-BF76-39A374D1AB6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1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1D42-1789-4607-9B64-9E0700E50866}" type="datetime1">
              <a: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pPr/>
              <a:t>2012/10/10</a:t>
            </a:fld>
            <a:endParaRPr lang="en-US" altLang="ja-JP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9CC263-7CA4-47DB-A0BD-A9008022AC53}" type="slidenum">
              <a:rPr lang="en-US" altLang="ja-JP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pPr/>
              <a:t>‹N›</a:t>
            </a:fld>
            <a:endParaRPr lang="en-US" altLang="ja-JP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ja-JP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053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33600" cy="260648"/>
          </a:xfrm>
        </p:spPr>
        <p:txBody>
          <a:bodyPr/>
          <a:lstStyle/>
          <a:p>
            <a:fld id="{34EAFA79-3D34-4581-82FC-F40A639A3AB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60648"/>
          </a:xfr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597352"/>
            <a:ext cx="2133600" cy="26064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82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836712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496" y="908720"/>
            <a:ext cx="9073008" cy="561662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AB0D80B-BA32-4556-A3A6-2F34D62063D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4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FA84A-EBEB-4DC3-AA32-3F622C27FE5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571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506E-4EEA-4C08-9E29-CAE3EB7E9F6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55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04E9-95CC-47B3-81E5-218A08BC84B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79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BE52-A2E8-451D-A935-BC8925C0D82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09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836712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A015-FB3E-4DE7-8E7E-3F7F0234BF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48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1478-E05D-4784-8F8B-FE921ABB67E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10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C07D-61A1-4EEE-AF9D-8CBCEE76DBE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29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487B-06C7-449C-AEE1-51FBFCB600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03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1F0-B662-4240-BF93-AE1DCB2516B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67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7ABC-109F-41D0-B46D-738A6BCED4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64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68313" y="115888"/>
            <a:ext cx="8229600" cy="6121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EF5A7-C04B-4731-83F8-24308C7D1EE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2012/10/10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F9BE-9A9D-4C73-BF76-39A374D1AB6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7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6CF09-73B6-4EFE-BD55-068AC006848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13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1D42-1789-4607-9B64-9E0700E50866}" type="datetime1">
              <a: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pPr/>
              <a:t>2012/10/10</a:t>
            </a:fld>
            <a:endParaRPr lang="en-US" altLang="ja-JP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9CC263-7CA4-47DB-A0BD-A9008022AC53}" type="slidenum">
              <a:rPr lang="en-US" altLang="ja-JP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pPr/>
              <a:t>‹N›</a:t>
            </a:fld>
            <a:endParaRPr lang="en-US" altLang="ja-JP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ja-JP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685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33600" cy="260648"/>
          </a:xfrm>
        </p:spPr>
        <p:txBody>
          <a:bodyPr/>
          <a:lstStyle/>
          <a:p>
            <a:fld id="{34EAFA79-3D34-4581-82FC-F40A639A3AB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60648"/>
          </a:xfr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597352"/>
            <a:ext cx="2133600" cy="26064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679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836712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496" y="908720"/>
            <a:ext cx="9073008" cy="561662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AB0D80B-BA32-4556-A3A6-2F34D62063D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83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506E-4EEA-4C08-9E29-CAE3EB7E9F6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727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04E9-95CC-47B3-81E5-218A08BC84B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25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BE52-A2E8-451D-A935-BC8925C0D82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43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836712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A015-FB3E-4DE7-8E7E-3F7F0234BF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66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1478-E05D-4784-8F8B-FE921ABB67E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5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C07D-61A1-4EEE-AF9D-8CBCEE76DBE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76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487B-06C7-449C-AEE1-51FBFCB600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3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3CBE7-97A1-4C3D-8E96-55829D33951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7706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1F0-B662-4240-BF93-AE1DCB2516B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02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7ABC-109F-41D0-B46D-738A6BCED4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2012/10/10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35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68313" y="115888"/>
            <a:ext cx="8229600" cy="6121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EF5A7-C04B-4731-83F8-24308C7D1EE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2012/10/10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F9BE-9A9D-4C73-BF76-39A374D1AB6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523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1D42-1789-4607-9B64-9E0700E50866}" type="datetime1">
              <a: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pPr/>
              <a:t>2012/10/10</a:t>
            </a:fld>
            <a:endParaRPr lang="en-US" altLang="ja-JP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9CC263-7CA4-47DB-A0BD-A9008022AC53}" type="slidenum">
              <a:rPr lang="en-US" altLang="ja-JP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pPr/>
              <a:t>‹N›</a:t>
            </a:fld>
            <a:endParaRPr lang="en-US" altLang="ja-JP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ja-JP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11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CB01-19E8-41AD-9A6A-A247F3DAC1F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52719-9B60-41A0-AD1A-0C91F916CB6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84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881F6-3823-47D9-AC52-DFF2604BB27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3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7B4CF-E04A-4B5F-8076-2C435972CC1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0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684213" y="6165850"/>
            <a:ext cx="7773987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532813" y="6400800"/>
            <a:ext cx="4318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StarSymbol" charset="0"/>
              <a:buNone/>
              <a:defRPr sz="1400" baseline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3C6D271C-3BE5-404E-8CEF-4474D0E67B6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395288" y="6381750"/>
            <a:ext cx="8353425" cy="1588"/>
          </a:xfrm>
          <a:prstGeom prst="line">
            <a:avLst/>
          </a:prstGeom>
          <a:noFill/>
          <a:ln w="2556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395288" y="6381750"/>
            <a:ext cx="8353425" cy="1588"/>
          </a:xfrm>
          <a:prstGeom prst="line">
            <a:avLst/>
          </a:prstGeom>
          <a:noFill/>
          <a:ln w="2556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90" r:id="rId13"/>
    <p:sldLayoutId id="2147483691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Times New Roman" charset="0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457200" algn="ctr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imes New Roman" pitchFamily="18" charset="0"/>
        </a:defRPr>
      </a:lvl6pPr>
      <a:lvl7pPr marL="914400" algn="ctr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imes New Roman" pitchFamily="18" charset="0"/>
        </a:defRPr>
      </a:lvl7pPr>
      <a:lvl8pPr marL="1371600" algn="ctr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imes New Roman" pitchFamily="18" charset="0"/>
        </a:defRPr>
      </a:lvl8pPr>
      <a:lvl9pPr marL="1828800" algn="ctr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1313" indent="-341313" algn="l" defTabSz="457200" rtl="0" eaLnBrk="0" fontAlgn="base" hangingPunct="0">
        <a:lnSpc>
          <a:spcPct val="102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Times New Roman" charset="0"/>
          <a:cs typeface="+mn-cs"/>
        </a:defRPr>
      </a:lvl1pPr>
      <a:lvl2pPr marL="741363" indent="-284163" algn="l" defTabSz="457200" rtl="0" eaLnBrk="0" fontAlgn="base" hangingPunct="0">
        <a:lnSpc>
          <a:spcPct val="102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Times New Roman" charset="0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Times New Roman" charset="0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Times New Roman" charset="0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Times New Roman" charset="0"/>
          <a:cs typeface="+mn-cs"/>
        </a:defRPr>
      </a:lvl5pPr>
      <a:lvl6pPr marL="2514600" indent="-228600" algn="l" defTabSz="457200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91440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67544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679B434-009E-4D65-B979-D17280DBE7EE}" type="datetime1">
              <a:rPr kumimoji="1" lang="ja-JP" altLang="en-US" baseline="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2012/10/10</a:t>
            </a:fld>
            <a:endParaRPr kumimoji="1" lang="ja-JP" altLang="en-US" baseline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34544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ja-JP" altLang="en-US" baseline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63544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2D8002D-B5B0-4BAC-B1F6-782DDCCE6D9C}" type="slidenum">
              <a:rPr kumimoji="1" lang="ja-JP" altLang="en-US" baseline="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‹N›</a:t>
            </a:fld>
            <a:endParaRPr kumimoji="1" lang="ja-JP" altLang="en-US" baseline="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10800" y="1"/>
            <a:ext cx="10332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7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b="1" u="sng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" pitchFamily="2" charset="2"/>
        <a:buChar char="n"/>
        <a:defRPr kumimoji="1"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" pitchFamily="2" charset="2"/>
        <a:buChar char="n"/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" pitchFamily="2" charset="2"/>
        <a:buChar char="n"/>
        <a:defRPr kumimoji="1"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91440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67544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679B434-009E-4D65-B979-D17280DBE7EE}" type="datetime1">
              <a:rPr kumimoji="1" lang="ja-JP" altLang="en-US" baseline="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2012/10/10</a:t>
            </a:fld>
            <a:endParaRPr kumimoji="1" lang="ja-JP" altLang="en-US" baseline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34544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ja-JP" altLang="en-US" baseline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63544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2D8002D-B5B0-4BAC-B1F6-782DDCCE6D9C}" type="slidenum">
              <a:rPr kumimoji="1" lang="ja-JP" altLang="en-US" baseline="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‹N›</a:t>
            </a:fld>
            <a:endParaRPr kumimoji="1" lang="ja-JP" altLang="en-US" baseline="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10800" y="1"/>
            <a:ext cx="10332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784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b="1" u="sng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" pitchFamily="2" charset="2"/>
        <a:buChar char="n"/>
        <a:defRPr kumimoji="1"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" pitchFamily="2" charset="2"/>
        <a:buChar char="n"/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" pitchFamily="2" charset="2"/>
        <a:buChar char="n"/>
        <a:defRPr kumimoji="1"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91440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67544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679B434-009E-4D65-B979-D17280DBE7EE}" type="datetime1">
              <a:rPr kumimoji="1" lang="ja-JP" altLang="en-US" baseline="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2012/10/10</a:t>
            </a:fld>
            <a:endParaRPr kumimoji="1" lang="ja-JP" altLang="en-US" baseline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34544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ja-JP" altLang="en-US" baseline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63544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2D8002D-B5B0-4BAC-B1F6-782DDCCE6D9C}" type="slidenum">
              <a:rPr kumimoji="1" lang="ja-JP" altLang="en-US" baseline="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‹N›</a:t>
            </a:fld>
            <a:endParaRPr kumimoji="1" lang="ja-JP" altLang="en-US" baseline="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10800" y="1"/>
            <a:ext cx="10332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24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b="1" u="sng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" pitchFamily="2" charset="2"/>
        <a:buChar char="n"/>
        <a:defRPr kumimoji="1"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" pitchFamily="2" charset="2"/>
        <a:buChar char="n"/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" pitchFamily="2" charset="2"/>
        <a:buChar char="n"/>
        <a:defRPr kumimoji="1"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E708E63-B51C-4224-B1A2-A2375FD5EB2D}" type="slidenum">
              <a:rPr lang="en-GB" baseline="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GB" baseline="0" smtClean="0">
              <a:solidFill>
                <a:srgbClr val="000000"/>
              </a:solidFill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 rot="10800000" flipV="1">
            <a:off x="0" y="5422280"/>
            <a:ext cx="9144000" cy="54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Verdana" pitchFamily="34" charset="0"/>
              <a:buNone/>
            </a:pPr>
            <a:endParaRPr lang="en-GB" sz="1500" u="sng" baseline="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lnSpc>
                <a:spcPct val="100000"/>
              </a:lnSpc>
              <a:buFont typeface="Verdana" pitchFamily="34" charset="0"/>
              <a:buNone/>
            </a:pPr>
            <a:endParaRPr lang="en-GB" sz="1400" baseline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79388" y="0"/>
            <a:ext cx="87137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125"/>
              </a:spcBef>
              <a:buClr>
                <a:srgbClr val="000099"/>
              </a:buClr>
              <a:buFont typeface="Verdana" pitchFamily="34" charset="0"/>
              <a:buNone/>
            </a:pPr>
            <a:r>
              <a:rPr lang="en-GB" sz="2400" b="1" baseline="0" dirty="0">
                <a:solidFill>
                  <a:srgbClr val="FF0000"/>
                </a:solidFill>
                <a:latin typeface="Verdana" pitchFamily="34" charset="0"/>
              </a:rPr>
              <a:t>PHYSUN 2012 </a:t>
            </a:r>
          </a:p>
          <a:p>
            <a:pPr algn="ctr" eaLnBrk="1" hangingPunct="1">
              <a:lnSpc>
                <a:spcPct val="100000"/>
              </a:lnSpc>
              <a:spcBef>
                <a:spcPts val="1125"/>
              </a:spcBef>
              <a:buClr>
                <a:srgbClr val="000099"/>
              </a:buClr>
              <a:buFont typeface="Verdana" pitchFamily="34" charset="0"/>
              <a:buNone/>
            </a:pPr>
            <a:r>
              <a:rPr lang="it-IT" b="1" baseline="0" dirty="0">
                <a:solidFill>
                  <a:srgbClr val="000099"/>
                </a:solidFill>
                <a:latin typeface="Verdana" pitchFamily="34" charset="0"/>
              </a:rPr>
              <a:t>The </a:t>
            </a:r>
            <a:r>
              <a:rPr lang="it-IT" b="1" baseline="0" dirty="0" err="1">
                <a:solidFill>
                  <a:srgbClr val="000099"/>
                </a:solidFill>
                <a:latin typeface="Verdana" pitchFamily="34" charset="0"/>
              </a:rPr>
              <a:t>physics</a:t>
            </a:r>
            <a:r>
              <a:rPr lang="it-IT" b="1" baseline="0" dirty="0">
                <a:solidFill>
                  <a:srgbClr val="000099"/>
                </a:solidFill>
                <a:latin typeface="Verdana" pitchFamily="34" charset="0"/>
              </a:rPr>
              <a:t> of the </a:t>
            </a:r>
            <a:r>
              <a:rPr lang="it-IT" b="1" baseline="0" dirty="0" err="1">
                <a:solidFill>
                  <a:srgbClr val="000099"/>
                </a:solidFill>
                <a:latin typeface="Verdana" pitchFamily="34" charset="0"/>
              </a:rPr>
              <a:t>Sun</a:t>
            </a:r>
            <a:r>
              <a:rPr lang="it-IT" b="1" baseline="0" dirty="0">
                <a:solidFill>
                  <a:srgbClr val="000099"/>
                </a:solidFill>
                <a:latin typeface="Verdana" pitchFamily="34" charset="0"/>
              </a:rPr>
              <a:t> and the solar </a:t>
            </a:r>
            <a:r>
              <a:rPr lang="it-IT" b="1" baseline="0" dirty="0" smtClean="0">
                <a:solidFill>
                  <a:srgbClr val="000099"/>
                </a:solidFill>
                <a:latin typeface="Verdana" pitchFamily="34" charset="0"/>
              </a:rPr>
              <a:t>neutrinos:3rd  </a:t>
            </a:r>
            <a:endParaRPr lang="it-IT" b="1" baseline="0" dirty="0">
              <a:solidFill>
                <a:srgbClr val="000099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1125"/>
              </a:spcBef>
              <a:buClr>
                <a:srgbClr val="000099"/>
              </a:buClr>
              <a:buFont typeface="Verdana" pitchFamily="34" charset="0"/>
              <a:buNone/>
            </a:pPr>
            <a:r>
              <a:rPr lang="en-GB" b="1" baseline="0" dirty="0">
                <a:solidFill>
                  <a:schemeClr val="tx1"/>
                </a:solidFill>
                <a:latin typeface="Verdana" pitchFamily="34" charset="0"/>
              </a:rPr>
              <a:t>October 8</a:t>
            </a:r>
            <a:r>
              <a:rPr lang="en-GB" b="1" dirty="0">
                <a:solidFill>
                  <a:schemeClr val="tx1"/>
                </a:solidFill>
                <a:latin typeface="Verdana" pitchFamily="34" charset="0"/>
              </a:rPr>
              <a:t>th</a:t>
            </a:r>
            <a:r>
              <a:rPr lang="en-GB" b="1" baseline="0" dirty="0">
                <a:solidFill>
                  <a:schemeClr val="tx1"/>
                </a:solidFill>
                <a:latin typeface="Verdana" pitchFamily="34" charset="0"/>
              </a:rPr>
              <a:t>–10</a:t>
            </a:r>
            <a:r>
              <a:rPr lang="en-GB" b="1" dirty="0">
                <a:solidFill>
                  <a:schemeClr val="tx1"/>
                </a:solidFill>
                <a:latin typeface="Verdana" pitchFamily="34" charset="0"/>
              </a:rPr>
              <a:t>th </a:t>
            </a:r>
            <a:r>
              <a:rPr lang="en-GB" b="1" baseline="0" dirty="0">
                <a:solidFill>
                  <a:schemeClr val="tx1"/>
                </a:solidFill>
                <a:latin typeface="Verdana" pitchFamily="34" charset="0"/>
              </a:rPr>
              <a:t>2012 – LNGS-</a:t>
            </a:r>
            <a:r>
              <a:rPr lang="en-GB" b="1" baseline="0" dirty="0" err="1">
                <a:solidFill>
                  <a:schemeClr val="tx1"/>
                </a:solidFill>
                <a:latin typeface="Verdana" pitchFamily="34" charset="0"/>
              </a:rPr>
              <a:t>Assergi</a:t>
            </a:r>
            <a:r>
              <a:rPr lang="en-GB" b="1" baseline="0" dirty="0">
                <a:solidFill>
                  <a:schemeClr val="tx1"/>
                </a:solidFill>
                <a:latin typeface="Verdana" pitchFamily="34" charset="0"/>
              </a:rPr>
              <a:t>, ITALY</a:t>
            </a:r>
            <a:endParaRPr lang="en-GB" sz="1400" b="1" baseline="0" dirty="0">
              <a:solidFill>
                <a:schemeClr val="tx1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1125"/>
              </a:spcBef>
              <a:buClr>
                <a:srgbClr val="000099"/>
              </a:buClr>
              <a:buFont typeface="Verdana" pitchFamily="34" charset="0"/>
              <a:buNone/>
            </a:pPr>
            <a:endParaRPr lang="en-GB" sz="1400" b="1" baseline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179388" y="1556792"/>
            <a:ext cx="8991600" cy="51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V.Antonelli</a:t>
            </a:r>
            <a:r>
              <a:rPr lang="it-IT" sz="24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Milano </a:t>
            </a:r>
            <a:r>
              <a:rPr lang="it-IT" sz="2000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it-IT" sz="20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I.N.F.N. Milano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3800" baseline="0" dirty="0" err="1" smtClean="0">
                <a:solidFill>
                  <a:srgbClr val="CC0000"/>
                </a:solidFill>
              </a:rPr>
              <a:t>Recent</a:t>
            </a:r>
            <a:r>
              <a:rPr lang="it-IT" sz="3800" baseline="0" dirty="0" smtClean="0">
                <a:solidFill>
                  <a:srgbClr val="CC0000"/>
                </a:solidFill>
              </a:rPr>
              <a:t> </a:t>
            </a:r>
            <a:r>
              <a:rPr lang="it-IT" sz="3800" baseline="0" dirty="0" err="1" smtClean="0">
                <a:solidFill>
                  <a:srgbClr val="CC0000"/>
                </a:solidFill>
              </a:rPr>
              <a:t>advancements</a:t>
            </a:r>
            <a:r>
              <a:rPr lang="it-IT" sz="3800" baseline="0" dirty="0" smtClean="0">
                <a:solidFill>
                  <a:srgbClr val="CC0000"/>
                </a:solidFill>
              </a:rPr>
              <a:t> and </a:t>
            </a:r>
            <a:r>
              <a:rPr lang="it-IT" sz="3800" baseline="0" dirty="0">
                <a:solidFill>
                  <a:srgbClr val="CC0000"/>
                </a:solidFill>
              </a:rPr>
              <a:t>future </a:t>
            </a:r>
            <a:r>
              <a:rPr lang="it-IT" sz="3800" baseline="0" dirty="0" err="1">
                <a:solidFill>
                  <a:srgbClr val="CC0000"/>
                </a:solidFill>
              </a:rPr>
              <a:t>perspectives</a:t>
            </a:r>
            <a:r>
              <a:rPr lang="it-IT" sz="3800" baseline="0" dirty="0">
                <a:solidFill>
                  <a:srgbClr val="CC0000"/>
                </a:solidFill>
              </a:rPr>
              <a:t> of solar neutrino </a:t>
            </a:r>
            <a:r>
              <a:rPr lang="it-IT" sz="3800" baseline="0" dirty="0" err="1" smtClean="0">
                <a:solidFill>
                  <a:srgbClr val="CC0000"/>
                </a:solidFill>
              </a:rPr>
              <a:t>physics</a:t>
            </a:r>
            <a:endParaRPr lang="it-IT" sz="3800" baseline="0" dirty="0" smtClean="0">
              <a:solidFill>
                <a:srgbClr val="CC0000"/>
              </a:solidFill>
            </a:endParaRPr>
          </a:p>
          <a:p>
            <a:pPr algn="ctr" eaLnBrk="1" hangingPunct="1">
              <a:spcBef>
                <a:spcPts val="800"/>
              </a:spcBef>
            </a:pPr>
            <a:endParaRPr lang="it-IT" sz="3800" baseline="0" dirty="0">
              <a:solidFill>
                <a:srgbClr val="CC0000"/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it-IT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Mainly</a:t>
            </a:r>
            <a:r>
              <a:rPr lang="it-IT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it-IT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‘‘Solar </a:t>
            </a:r>
            <a:r>
              <a:rPr lang="it-IT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Neutrinos</a:t>
            </a:r>
            <a:r>
              <a:rPr lang="it-IT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’’,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it-IT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V. Antonelli</a:t>
            </a:r>
            <a:r>
              <a:rPr lang="it-IT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it-IT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L. Miramonti</a:t>
            </a:r>
            <a:r>
              <a:rPr lang="it-IT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it-IT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C. Pena Garay</a:t>
            </a:r>
            <a:r>
              <a:rPr lang="it-IT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t-IT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A. Serenelli</a:t>
            </a:r>
            <a:r>
              <a:rPr lang="it-IT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it-IT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it-IT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it-IT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appear</a:t>
            </a:r>
            <a:r>
              <a:rPr lang="it-IT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it-IT" b="1" baseline="0" dirty="0" err="1" smtClean="0">
                <a:solidFill>
                  <a:prstClr val="black"/>
                </a:solidFill>
                <a:latin typeface="Calibri"/>
                <a:cs typeface="+mn-cs"/>
              </a:rPr>
              <a:t>Advances</a:t>
            </a:r>
            <a:r>
              <a:rPr lang="it-IT" b="1" baseline="0" dirty="0" smtClean="0">
                <a:solidFill>
                  <a:prstClr val="black"/>
                </a:solidFill>
                <a:latin typeface="Calibri"/>
                <a:cs typeface="+mn-cs"/>
              </a:rPr>
              <a:t> in High Energy </a:t>
            </a:r>
            <a:r>
              <a:rPr lang="it-IT" b="1" baseline="0" dirty="0" err="1" smtClean="0">
                <a:solidFill>
                  <a:prstClr val="black"/>
                </a:solidFill>
                <a:latin typeface="Calibri"/>
                <a:cs typeface="+mn-cs"/>
              </a:rPr>
              <a:t>Physics</a:t>
            </a:r>
            <a:r>
              <a:rPr lang="it-IT" b="1" baseline="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it-IT" baseline="0" dirty="0" smtClean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it-IT" sz="1600" i="1" baseline="0" dirty="0">
                <a:solidFill>
                  <a:prstClr val="black"/>
                </a:solidFill>
                <a:latin typeface="Calibri"/>
                <a:cs typeface="+mn-cs"/>
              </a:rPr>
              <a:t>Guest </a:t>
            </a:r>
            <a:r>
              <a:rPr lang="it-IT" sz="1600" i="1" baseline="0" dirty="0" err="1">
                <a:solidFill>
                  <a:prstClr val="black"/>
                </a:solidFill>
                <a:latin typeface="Calibri"/>
                <a:cs typeface="+mn-cs"/>
              </a:rPr>
              <a:t>Editors</a:t>
            </a:r>
            <a:r>
              <a:rPr lang="it-IT" sz="1600" i="1" baseline="0" dirty="0">
                <a:solidFill>
                  <a:prstClr val="black"/>
                </a:solidFill>
                <a:latin typeface="Calibri"/>
                <a:cs typeface="+mn-cs"/>
              </a:rPr>
              <a:t>: </a:t>
            </a:r>
            <a:r>
              <a:rPr lang="it-IT" sz="1600" i="1" baseline="0" dirty="0" smtClean="0">
                <a:solidFill>
                  <a:prstClr val="black"/>
                </a:solidFill>
                <a:latin typeface="Calibri"/>
                <a:cs typeface="+mn-cs"/>
              </a:rPr>
              <a:t>J. </a:t>
            </a:r>
            <a:r>
              <a:rPr lang="it-IT" sz="1600" i="1" baseline="0" dirty="0" err="1">
                <a:solidFill>
                  <a:prstClr val="black"/>
                </a:solidFill>
                <a:latin typeface="Calibri"/>
                <a:cs typeface="+mn-cs"/>
              </a:rPr>
              <a:t>Bernabeu</a:t>
            </a:r>
            <a:r>
              <a:rPr lang="it-IT" sz="1600" i="1" baseline="0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it-IT" sz="1600" i="1" baseline="0" dirty="0" smtClean="0">
                <a:solidFill>
                  <a:prstClr val="black"/>
                </a:solidFill>
                <a:latin typeface="Calibri"/>
                <a:cs typeface="+mn-cs"/>
              </a:rPr>
              <a:t>G. L. </a:t>
            </a:r>
            <a:r>
              <a:rPr lang="it-IT" sz="1600" i="1" baseline="0" dirty="0">
                <a:solidFill>
                  <a:prstClr val="black"/>
                </a:solidFill>
                <a:latin typeface="Calibri"/>
                <a:cs typeface="+mn-cs"/>
              </a:rPr>
              <a:t>Fogli, </a:t>
            </a:r>
            <a:r>
              <a:rPr lang="it-IT" sz="1600" i="1" baseline="0" dirty="0" smtClean="0">
                <a:solidFill>
                  <a:prstClr val="black"/>
                </a:solidFill>
                <a:latin typeface="Calibri"/>
                <a:cs typeface="+mn-cs"/>
              </a:rPr>
              <a:t>A. B. McDonald</a:t>
            </a:r>
            <a:r>
              <a:rPr lang="it-IT" sz="1600" i="1" baseline="0" dirty="0">
                <a:solidFill>
                  <a:prstClr val="black"/>
                </a:solidFill>
                <a:latin typeface="Calibri"/>
                <a:cs typeface="+mn-cs"/>
              </a:rPr>
              <a:t>, and </a:t>
            </a:r>
            <a:r>
              <a:rPr lang="it-IT" sz="1600" i="1" baseline="0" dirty="0" smtClean="0">
                <a:solidFill>
                  <a:prstClr val="black"/>
                </a:solidFill>
                <a:latin typeface="Calibri"/>
                <a:cs typeface="+mn-cs"/>
              </a:rPr>
              <a:t>K. </a:t>
            </a:r>
            <a:r>
              <a:rPr lang="it-IT" sz="1600" i="1" baseline="0" dirty="0" err="1" smtClean="0">
                <a:solidFill>
                  <a:prstClr val="black"/>
                </a:solidFill>
                <a:latin typeface="Calibri"/>
                <a:cs typeface="+mn-cs"/>
              </a:rPr>
              <a:t>Nishikawa</a:t>
            </a:r>
            <a:r>
              <a:rPr lang="it-IT" i="1" baseline="0" dirty="0" smtClean="0">
                <a:solidFill>
                  <a:prstClr val="black"/>
                </a:solidFill>
                <a:latin typeface="Calibri"/>
                <a:cs typeface="+mn-cs"/>
              </a:rPr>
              <a:t>  (</a:t>
            </a:r>
            <a:r>
              <a:rPr lang="it-IT" b="1" i="1" baseline="0" dirty="0" err="1" smtClean="0">
                <a:solidFill>
                  <a:schemeClr val="accent2"/>
                </a:solidFill>
                <a:latin typeface="Calibri"/>
                <a:cs typeface="+mn-cs"/>
              </a:rPr>
              <a:t>arXIV</a:t>
            </a:r>
            <a:r>
              <a:rPr lang="it-IT" b="1" i="1" baseline="0" dirty="0" smtClean="0">
                <a:solidFill>
                  <a:schemeClr val="accent2"/>
                </a:solidFill>
                <a:latin typeface="Calibri"/>
                <a:cs typeface="+mn-cs"/>
              </a:rPr>
              <a:t>: </a:t>
            </a:r>
            <a:r>
              <a:rPr lang="it-IT" b="1" baseline="0" dirty="0" smtClean="0">
                <a:solidFill>
                  <a:schemeClr val="accent2"/>
                </a:solidFill>
                <a:latin typeface="Calibri"/>
                <a:cs typeface="+mn-cs"/>
              </a:rPr>
              <a:t>1208.1356)</a:t>
            </a:r>
            <a:endParaRPr lang="it-IT" b="1" baseline="0" dirty="0">
              <a:solidFill>
                <a:schemeClr val="accent2"/>
              </a:solidFill>
              <a:latin typeface="Calibri"/>
              <a:cs typeface="+mn-cs"/>
            </a:endParaRPr>
          </a:p>
          <a:p>
            <a:pPr algn="just" eaLnBrk="1" hangingPunct="1">
              <a:lnSpc>
                <a:spcPct val="100000"/>
              </a:lnSpc>
              <a:spcBef>
                <a:spcPts val="1200"/>
              </a:spcBef>
              <a:buFont typeface="Verdana" pitchFamily="34" charset="0"/>
              <a:buNone/>
            </a:pPr>
            <a:r>
              <a:rPr lang="en-GB" sz="135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13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35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Università </a:t>
            </a:r>
            <a:r>
              <a:rPr lang="en-GB" sz="1350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degli</a:t>
            </a:r>
            <a:r>
              <a:rPr lang="en-GB" sz="135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350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GB" sz="135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di Milano e I.N.F.N. </a:t>
            </a:r>
            <a:r>
              <a:rPr lang="en-GB" sz="1350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Sezione</a:t>
            </a:r>
            <a:r>
              <a:rPr lang="en-GB" sz="135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GB" sz="135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Milano; </a:t>
            </a:r>
            <a:r>
              <a:rPr lang="en-GB" sz="13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GB" sz="135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Instituto de </a:t>
            </a:r>
            <a:r>
              <a:rPr lang="en-GB" sz="1350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Fisica</a:t>
            </a:r>
            <a:r>
              <a:rPr lang="en-GB" sz="135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350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Corpuscolar</a:t>
            </a:r>
            <a:r>
              <a:rPr lang="en-GB" sz="135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CSIC-UVEG, Valencia;</a:t>
            </a:r>
            <a:r>
              <a:rPr lang="en-GB" sz="13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GB" sz="135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Instituto de </a:t>
            </a:r>
            <a:r>
              <a:rPr lang="en-GB" sz="1350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Ciencias</a:t>
            </a:r>
            <a:r>
              <a:rPr lang="en-GB" sz="135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GB" sz="1350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Espacio</a:t>
            </a:r>
            <a:r>
              <a:rPr lang="en-GB" sz="135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(CSIC-IEEC), </a:t>
            </a:r>
            <a:r>
              <a:rPr lang="en-GB" sz="1350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Facultad</a:t>
            </a:r>
            <a:r>
              <a:rPr lang="en-GB" sz="135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1350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Ciencias</a:t>
            </a:r>
            <a:r>
              <a:rPr lang="en-GB" sz="135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Campus UAB, </a:t>
            </a:r>
            <a:r>
              <a:rPr lang="en-GB" sz="1350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Bellaterra</a:t>
            </a:r>
            <a:r>
              <a:rPr lang="en-GB" sz="135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Spain)</a:t>
            </a:r>
            <a:endParaRPr lang="en-GB" sz="1350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00000"/>
              </a:lnSpc>
              <a:buFont typeface="Verdana" pitchFamily="34" charset="0"/>
              <a:buNone/>
            </a:pPr>
            <a:endParaRPr lang="en-GB" sz="2000" baseline="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lnSpc>
                <a:spcPct val="100000"/>
              </a:lnSpc>
              <a:buFont typeface="Verdana" pitchFamily="34" charset="0"/>
              <a:buNone/>
            </a:pPr>
            <a:endParaRPr lang="en-GB" baseline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43523"/>
            <a:ext cx="6984776" cy="39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86532"/>
            <a:ext cx="8352928" cy="437877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9512" y="404664"/>
            <a:ext cx="8856984" cy="1302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>
              <a:lnSpc>
                <a:spcPct val="114000"/>
              </a:lnSpc>
              <a:spcBef>
                <a:spcPts val="0"/>
              </a:spcBef>
            </a:pPr>
            <a:r>
              <a:rPr lang="it-IT" sz="1600" kern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sz="16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kern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kern="0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Tension</a:t>
            </a:r>
            <a:r>
              <a:rPr lang="it-IT" sz="1600" kern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kern="0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sz="16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solar </a:t>
            </a:r>
            <a:r>
              <a:rPr lang="it-IT" sz="1600" kern="0" baseline="0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n </a:t>
            </a:r>
            <a:r>
              <a:rPr lang="it-IT" sz="1600" kern="0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it-IT" sz="16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and KL </a:t>
            </a:r>
            <a:r>
              <a:rPr lang="it-IT" sz="1600" kern="0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strongly</a:t>
            </a:r>
            <a:r>
              <a:rPr lang="it-IT" sz="16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kern="0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it-IT" sz="16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1600" b="1" kern="0" baseline="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it-IT" sz="1600" b="1" kern="0" baseline="0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flavor</a:t>
            </a:r>
            <a:r>
              <a:rPr lang="it-IT" sz="1600" b="1" kern="0" baseline="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kern="0" baseline="0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oscill</a:t>
            </a:r>
            <a:r>
              <a:rPr lang="it-IT" sz="1600" b="1" kern="0" baseline="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1600" b="1" kern="0" baseline="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case</a:t>
            </a:r>
            <a:r>
              <a:rPr lang="it-IT" sz="1600" kern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ctr" eaLnBrk="0" hangingPunct="0">
              <a:lnSpc>
                <a:spcPct val="114000"/>
              </a:lnSpc>
              <a:spcBef>
                <a:spcPts val="0"/>
              </a:spcBef>
            </a:pPr>
            <a:r>
              <a:rPr lang="it-IT" sz="1700" kern="0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Sensitivity</a:t>
            </a:r>
            <a:r>
              <a:rPr lang="it-IT" sz="1700" kern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it-IT" sz="1600" i="1" kern="0" baseline="0" dirty="0" smtClean="0">
                <a:solidFill>
                  <a:srgbClr val="000000"/>
                </a:solidFill>
                <a:latin typeface="Symbol"/>
                <a:ea typeface="Times New Roman"/>
                <a:cs typeface="Times New Roman"/>
              </a:rPr>
              <a:t>q</a:t>
            </a:r>
            <a:r>
              <a:rPr lang="it-IT" sz="1600" i="1" kern="0" baseline="-25000" dirty="0" smtClean="0">
                <a:solidFill>
                  <a:srgbClr val="000000"/>
                </a:solidFill>
                <a:latin typeface="Symbol"/>
                <a:ea typeface="Times New Roman"/>
                <a:cs typeface="Times New Roman"/>
              </a:rPr>
              <a:t>12 </a:t>
            </a:r>
            <a:r>
              <a:rPr lang="it-IT" sz="1700" kern="0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improved</a:t>
            </a:r>
            <a:r>
              <a:rPr lang="it-IT" sz="1700" kern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the </a:t>
            </a:r>
            <a:r>
              <a:rPr lang="it-IT" sz="1700" kern="0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combination</a:t>
            </a:r>
            <a:r>
              <a:rPr lang="it-IT" sz="17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solar and KL data. </a:t>
            </a:r>
            <a:r>
              <a:rPr lang="it-IT" sz="1700" kern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Preferred</a:t>
            </a:r>
            <a:r>
              <a:rPr lang="it-IT" i="1" kern="0" baseline="0" dirty="0" smtClean="0">
                <a:solidFill>
                  <a:srgbClr val="000000"/>
                </a:solidFill>
                <a:latin typeface="Symbol"/>
                <a:ea typeface="Times New Roman"/>
                <a:cs typeface="Times New Roman"/>
              </a:rPr>
              <a:t>q</a:t>
            </a:r>
            <a:r>
              <a:rPr lang="it-IT" i="1" kern="0" baseline="-25000" dirty="0" smtClean="0">
                <a:solidFill>
                  <a:srgbClr val="000000"/>
                </a:solidFill>
                <a:latin typeface="Symbol"/>
                <a:ea typeface="Times New Roman"/>
                <a:cs typeface="Times New Roman"/>
              </a:rPr>
              <a:t>13</a:t>
            </a:r>
            <a:r>
              <a:rPr lang="it-IT" i="1" kern="0" baseline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≠ </a:t>
            </a:r>
            <a:r>
              <a:rPr lang="it-IT" sz="1700" kern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it-IT" sz="17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1600" kern="0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Agree</a:t>
            </a:r>
            <a:r>
              <a:rPr lang="it-IT" sz="16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with LBL(T2K and MINOS), </a:t>
            </a:r>
            <a:r>
              <a:rPr lang="it-IT" sz="1600" kern="0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combined</a:t>
            </a:r>
            <a:r>
              <a:rPr lang="it-IT" sz="16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kern="0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it-IT" sz="16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(PRD </a:t>
            </a:r>
            <a:r>
              <a:rPr lang="it-IT" sz="1400" kern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84(2011)053007</a:t>
            </a:r>
            <a:r>
              <a:rPr lang="it-IT" sz="1700" kern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7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it-IT" sz="1700" kern="0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mainly</a:t>
            </a:r>
            <a:r>
              <a:rPr lang="it-IT" sz="17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it-IT" sz="1600" kern="0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recent</a:t>
            </a:r>
            <a:r>
              <a:rPr lang="it-IT" sz="16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SBL </a:t>
            </a:r>
            <a:r>
              <a:rPr lang="it-IT" sz="1600" kern="0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reactor</a:t>
            </a:r>
            <a:r>
              <a:rPr lang="it-IT" sz="1600" kern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kern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DOUBLE-CHOOZ</a:t>
            </a:r>
            <a:r>
              <a:rPr lang="it-IT" sz="14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DAYA-BAY, </a:t>
            </a:r>
            <a:r>
              <a:rPr lang="it-IT" sz="1400" kern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RENO</a:t>
            </a:r>
            <a:r>
              <a:rPr lang="it-IT" sz="1700" kern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7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0.020 ≤ sin</a:t>
            </a:r>
            <a:r>
              <a:rPr lang="it-IT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t-IT" i="1" kern="0" baseline="0" dirty="0">
                <a:solidFill>
                  <a:srgbClr val="000000"/>
                </a:solidFill>
                <a:latin typeface="Symbol"/>
                <a:ea typeface="Times New Roman"/>
                <a:cs typeface="Times New Roman"/>
              </a:rPr>
              <a:t>q</a:t>
            </a:r>
            <a:r>
              <a:rPr lang="it-IT" i="1" kern="0" baseline="-25000" dirty="0">
                <a:solidFill>
                  <a:srgbClr val="000000"/>
                </a:solidFill>
                <a:latin typeface="Symbol"/>
                <a:ea typeface="Times New Roman"/>
                <a:cs typeface="Times New Roman"/>
              </a:rPr>
              <a:t>13</a:t>
            </a:r>
            <a:r>
              <a:rPr lang="it-IT" sz="1700" kern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≤0.030 (</a:t>
            </a:r>
            <a:r>
              <a:rPr lang="it-IT" sz="1700" kern="0" baseline="0" dirty="0">
                <a:solidFill>
                  <a:srgbClr val="000000"/>
                </a:solidFill>
                <a:latin typeface="Times New Roman"/>
                <a:cs typeface="Times New Roman"/>
              </a:rPr>
              <a:t>≠0 </a:t>
            </a:r>
            <a:r>
              <a:rPr lang="it-IT" sz="1700" kern="0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lang="it-IT" sz="1700" kern="0" baseline="0" dirty="0">
                <a:solidFill>
                  <a:srgbClr val="000000"/>
                </a:solidFill>
                <a:latin typeface="Times New Roman"/>
                <a:cs typeface="Times New Roman"/>
              </a:rPr>
              <a:t>  &gt; 5</a:t>
            </a:r>
            <a:r>
              <a:rPr lang="it-IT" sz="1700" kern="0" baseline="0" dirty="0">
                <a:solidFill>
                  <a:srgbClr val="000000"/>
                </a:solidFill>
                <a:latin typeface="Symbol" pitchFamily="18" charset="2"/>
                <a:cs typeface="Times New Roman"/>
              </a:rPr>
              <a:t>s</a:t>
            </a:r>
            <a:r>
              <a:rPr lang="it-IT" sz="1700" kern="0" baseline="0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97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28012" cy="648072"/>
          </a:xfrm>
        </p:spPr>
        <p:txBody>
          <a:bodyPr/>
          <a:lstStyle/>
          <a:p>
            <a:pPr eaLnBrk="1" hangingPunct="1"/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Toward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the sub-</a:t>
            </a:r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MeV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analysis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Borexino</a:t>
            </a:r>
            <a:endParaRPr lang="it-IT" sz="3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72008" y="620688"/>
            <a:ext cx="8964488" cy="5688631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1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SK, SNO and KL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obtained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investigated</a:t>
            </a:r>
            <a:r>
              <a:rPr lang="it-IT" sz="1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it-IT" sz="1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the high </a:t>
            </a:r>
            <a:r>
              <a:rPr lang="it-IT" sz="19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it-IT" sz="1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part of solar </a:t>
            </a:r>
            <a:r>
              <a:rPr lang="it-IT" sz="1900" b="1" dirty="0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spectrum</a:t>
            </a:r>
            <a:r>
              <a:rPr lang="it-IT" sz="1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above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4-5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Up to 4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ago the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part  (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component) of the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spectrum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studied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radiochemical</a:t>
            </a:r>
            <a:r>
              <a:rPr lang="it-IT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-36000" algn="just" eaLnBrk="1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Borexino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first </a:t>
            </a:r>
            <a:r>
              <a:rPr lang="it-IT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real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it-IT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xploring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sub-</a:t>
            </a:r>
            <a:r>
              <a:rPr lang="it-IT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region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it-IT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isolating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monochromatic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Berillium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line.</a:t>
            </a:r>
          </a:p>
          <a:p>
            <a:pPr marL="342900" indent="-342900" algn="ctr" eaLnBrk="1" hangingPunct="1">
              <a:lnSpc>
                <a:spcPct val="92000"/>
              </a:lnSpc>
              <a:buFont typeface="Arial" pitchFamily="34" charset="0"/>
              <a:buChar char="•"/>
            </a:pPr>
            <a:r>
              <a:rPr lang="it-IT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2000" b="1" baseline="30000" dirty="0" smtClean="0">
                <a:solidFill>
                  <a:schemeClr val="accent2"/>
                </a:solidFill>
                <a:latin typeface="Arial" charset="0"/>
              </a:rPr>
              <a:t>7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 line (and </a:t>
            </a:r>
            <a:r>
              <a:rPr lang="it-IT" sz="2000" b="1" baseline="30000" dirty="0">
                <a:solidFill>
                  <a:schemeClr val="accent2"/>
                </a:solidFill>
                <a:latin typeface="Arial" charset="0"/>
              </a:rPr>
              <a:t>8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it-IT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spectrum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t-IT" sz="2000" baseline="-25000" dirty="0" smtClean="0">
              <a:solidFill>
                <a:schemeClr val="tx1"/>
              </a:solidFill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</a:pPr>
            <a:r>
              <a:rPr lang="it-IT" sz="20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sz="1700" baseline="30000" dirty="0" smtClean="0">
                <a:solidFill>
                  <a:schemeClr val="tx1"/>
                </a:solidFill>
                <a:latin typeface="Arial" charset="0"/>
              </a:rPr>
              <a:t>7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signal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months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an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192 live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days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’07-April ’08),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corresponding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41.3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</a:t>
            </a:r>
            <a:r>
              <a:rPr lang="it-IT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∙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yr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fiducial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exposure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solar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neutrinos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</a:pP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Value 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0.862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baseline="30000" dirty="0" smtClean="0">
                <a:solidFill>
                  <a:schemeClr val="accent2"/>
                </a:solidFill>
                <a:latin typeface="Arial" charset="0"/>
              </a:rPr>
              <a:t>7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 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solar </a:t>
            </a:r>
            <a:r>
              <a:rPr lang="it-IT" sz="1700" b="1" dirty="0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interac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rate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49±3(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)±4(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/(day</a:t>
            </a:r>
            <a:r>
              <a:rPr lang="it-IT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∙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 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</a:pP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oscill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excluded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it-IT" sz="1700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C.L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.;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agreement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with LMA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48±4 </a:t>
            </a:r>
            <a:r>
              <a:rPr lang="it-IT" sz="1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counts</a:t>
            </a:r>
            <a:r>
              <a:rPr lang="it-IT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/(day</a:t>
            </a:r>
            <a:r>
              <a:rPr lang="it-IT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∙</a:t>
            </a:r>
            <a:r>
              <a:rPr lang="it-IT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</a:pPr>
            <a:r>
              <a:rPr lang="it-IT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2009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Calibration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campaign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radioactive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sources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1600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a, b, g 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neutrons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of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various</a:t>
            </a:r>
            <a:r>
              <a:rPr lang="it-IT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introduced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positions inside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Borexino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detector and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studied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reduce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systematic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uncertainties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tune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reconstruction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algorithm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MC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</a:pP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Significant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reduction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uncertainties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the E scale and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fiducial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volume: from a 6% for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a global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uncertainty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2.7%.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</a:pPr>
            <a:r>
              <a:rPr lang="it-IT" sz="1800" b="1" baseline="30000" dirty="0" smtClean="0">
                <a:solidFill>
                  <a:schemeClr val="accent2"/>
                </a:solidFill>
                <a:latin typeface="Arial" charset="0"/>
              </a:rPr>
              <a:t>7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Interaction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:46.0±1.5(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)±1.3(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</a:t>
            </a:r>
            <a:r>
              <a:rPr lang="it-IT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it-IT" sz="1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counts</a:t>
            </a:r>
            <a:r>
              <a:rPr lang="it-IT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/(day∙100 </a:t>
            </a:r>
            <a:r>
              <a:rPr lang="it-IT" sz="1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Cannot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discriminate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high and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Z.  </a:t>
            </a:r>
            <a:r>
              <a:rPr lang="it-IT" sz="1700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 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</a:pPr>
            <a:r>
              <a:rPr lang="it-IT" sz="1700" dirty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it-IT" sz="1800" b="1" baseline="30000" dirty="0" smtClean="0">
                <a:solidFill>
                  <a:schemeClr val="accent2"/>
                </a:solidFill>
                <a:latin typeface="Arial" charset="0"/>
              </a:rPr>
              <a:t>8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 , with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E_thresh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T_e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&gt; 3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compatible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stringent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it-IT" sz="1700" dirty="0" smtClean="0">
              <a:solidFill>
                <a:schemeClr val="tx1"/>
              </a:solidFill>
              <a:latin typeface="Symbol" pitchFamily="18" charset="2"/>
              <a:cs typeface="Arial" pitchFamily="34" charset="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</a:pPr>
            <a:r>
              <a:rPr lang="it-IT" sz="1800" dirty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 </a:t>
            </a:r>
            <a:endParaRPr lang="it-IT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9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9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9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9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712968" cy="720080"/>
          </a:xfrm>
        </p:spPr>
        <p:txBody>
          <a:bodyPr/>
          <a:lstStyle/>
          <a:p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Borexino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it-IT" sz="2800" b="1" i="1" dirty="0" err="1" smtClean="0">
                <a:solidFill>
                  <a:srgbClr val="FF0000"/>
                </a:solidFill>
                <a:latin typeface="Comic Sans MS" pitchFamily="66" charset="0"/>
              </a:rPr>
              <a:t>pep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 and CNO </a:t>
            </a:r>
            <a:r>
              <a:rPr lang="it-IT" sz="2800" b="1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measurements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t-IT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544616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1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 SSM, 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solar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luminosity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the link to </a:t>
            </a:r>
            <a:r>
              <a:rPr lang="it-IT" sz="19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it-IT" sz="1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i="1" dirty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900" i="1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 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constraint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19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pep</a:t>
            </a:r>
            <a:r>
              <a:rPr lang="it-IT" sz="19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i="1" dirty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n </a:t>
            </a:r>
            <a:r>
              <a:rPr lang="it-IT" sz="19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it-IT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it-IT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it-IT" sz="1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 small </a:t>
            </a:r>
            <a:r>
              <a:rPr lang="it-IT" sz="19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uncertainty</a:t>
            </a:r>
            <a:r>
              <a:rPr lang="it-IT" sz="1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(1.2%): </a:t>
            </a:r>
            <a:r>
              <a:rPr lang="it-IT" sz="19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ideal</a:t>
            </a:r>
            <a:r>
              <a:rPr lang="it-IT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probe 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it-IT" sz="1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test </a:t>
            </a:r>
            <a:r>
              <a:rPr lang="it-IT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SSM. 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19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Neutrinos</a:t>
            </a:r>
            <a:r>
              <a:rPr lang="it-IT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from CNO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cycle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essential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sz="19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determine</a:t>
            </a:r>
            <a:r>
              <a:rPr lang="it-IT" sz="19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solar core </a:t>
            </a:r>
            <a:r>
              <a:rPr lang="it-IT" sz="19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metallicity</a:t>
            </a:r>
            <a:r>
              <a:rPr lang="it-IT" sz="19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fuel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various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evolution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continous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spectra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with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endpoints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among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1.19 and 1.74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(N, O, F).  </a:t>
            </a:r>
          </a:p>
          <a:p>
            <a:pPr marL="342900" indent="-342900" algn="ctr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t-IT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Despite</a:t>
            </a:r>
            <a:r>
              <a:rPr lang="it-IT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it-IT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relevance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…. </a:t>
            </a:r>
          </a:p>
          <a:p>
            <a:pPr marL="0" indent="0" algn="ctr"/>
            <a:r>
              <a:rPr lang="it-IT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until</a:t>
            </a:r>
            <a:r>
              <a:rPr lang="it-IT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2011 no </a:t>
            </a:r>
            <a:r>
              <a:rPr lang="it-IT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</a:t>
            </a:r>
            <a:r>
              <a:rPr lang="it-IT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detection</a:t>
            </a:r>
            <a:r>
              <a:rPr lang="it-IT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1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pep</a:t>
            </a:r>
            <a:r>
              <a:rPr lang="it-IT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CNO </a:t>
            </a:r>
            <a:r>
              <a:rPr lang="it-IT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neutrinos</a:t>
            </a:r>
            <a:r>
              <a:rPr lang="it-IT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16000" indent="0" algn="just">
              <a:spcBef>
                <a:spcPts val="900"/>
              </a:spcBef>
            </a:pP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lectron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recoil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spectrum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from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pep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Compton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shoulder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with 1.22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end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point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Bckg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reduction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more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challenging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1800" b="1" baseline="30000" dirty="0" smtClean="0">
                <a:solidFill>
                  <a:schemeClr val="tx1"/>
                </a:solidFill>
                <a:latin typeface="Arial" charset="0"/>
              </a:rPr>
              <a:t>7</a:t>
            </a:r>
            <a:r>
              <a:rPr lang="it-IT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(inter.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least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      </a:t>
            </a:r>
          </a:p>
          <a:p>
            <a:pPr marL="216000" indent="0" algn="just">
              <a:spcBef>
                <a:spcPts val="1200"/>
              </a:spcBef>
            </a:pPr>
            <a:r>
              <a:rPr lang="it-IT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it-IT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ew </a:t>
            </a:r>
            <a:r>
              <a:rPr lang="it-IT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it-IT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techniques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TFC Three-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Fold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Coincidence</a:t>
            </a:r>
            <a:r>
              <a:rPr lang="it-IT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space</a:t>
            </a:r>
            <a:r>
              <a:rPr lang="it-I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time veto </a:t>
            </a:r>
            <a:r>
              <a:rPr lang="it-IT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it-I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coincidences</a:t>
            </a:r>
            <a:r>
              <a:rPr lang="it-I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muon</a:t>
            </a:r>
            <a:r>
              <a:rPr lang="it-I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signals</a:t>
            </a:r>
            <a:r>
              <a:rPr lang="it-I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cosmogenic</a:t>
            </a:r>
            <a:r>
              <a:rPr lang="it-I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neutron</a:t>
            </a:r>
            <a:r>
              <a:rPr lang="it-I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1300" baseline="30000" dirty="0" smtClean="0">
                <a:solidFill>
                  <a:schemeClr val="tx1"/>
                </a:solidFill>
                <a:latin typeface="Arial" charset="0"/>
              </a:rPr>
              <a:t>11</a:t>
            </a:r>
            <a:r>
              <a:rPr lang="it-IT" sz="1300" dirty="0" smtClean="0">
                <a:solidFill>
                  <a:schemeClr val="tx1"/>
                </a:solidFill>
                <a:latin typeface="Arial" charset="0"/>
              </a:rPr>
              <a:t>C</a:t>
            </a:r>
            <a:r>
              <a:rPr lang="it-IT" sz="13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300" dirty="0" err="1" smtClean="0">
                <a:solidFill>
                  <a:schemeClr val="tx1"/>
                </a:solidFill>
                <a:latin typeface="Arial" charset="0"/>
              </a:rPr>
              <a:t>decay</a:t>
            </a:r>
            <a:r>
              <a:rPr lang="it-IT" sz="1300" dirty="0" smtClean="0">
                <a:solidFill>
                  <a:schemeClr val="tx1"/>
                </a:solidFill>
                <a:latin typeface="Arial" charset="0"/>
              </a:rPr>
              <a:t> ) </a:t>
            </a:r>
            <a:r>
              <a:rPr lang="it-IT" sz="1800" b="1" dirty="0" smtClean="0">
                <a:solidFill>
                  <a:schemeClr val="accent2"/>
                </a:solidFill>
                <a:latin typeface="Arial" charset="0"/>
              </a:rPr>
              <a:t>to reduce </a:t>
            </a:r>
            <a:r>
              <a:rPr lang="it-IT" sz="1800" b="1" dirty="0" err="1" smtClean="0">
                <a:solidFill>
                  <a:schemeClr val="accent2"/>
                </a:solidFill>
                <a:latin typeface="Arial" charset="0"/>
              </a:rPr>
              <a:t>main</a:t>
            </a:r>
            <a:r>
              <a:rPr lang="it-IT" sz="18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it-IT" sz="1800" b="1" dirty="0" err="1" smtClean="0">
                <a:solidFill>
                  <a:schemeClr val="accent2"/>
                </a:solidFill>
                <a:latin typeface="Arial" charset="0"/>
              </a:rPr>
              <a:t>bckg</a:t>
            </a:r>
            <a:r>
              <a:rPr lang="it-IT" sz="1800" b="1" dirty="0" smtClean="0">
                <a:solidFill>
                  <a:schemeClr val="accent2"/>
                </a:solidFill>
                <a:latin typeface="Arial" charset="0"/>
              </a:rPr>
              <a:t> source (for 1&lt;E&lt;2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1800" b="1" dirty="0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emitter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baseline="30000" dirty="0" smtClean="0">
                <a:solidFill>
                  <a:schemeClr val="accent2"/>
                </a:solidFill>
                <a:latin typeface="Arial" charset="0"/>
              </a:rPr>
              <a:t>11</a:t>
            </a:r>
            <a:r>
              <a:rPr lang="it-IT" sz="1800" b="1" dirty="0" smtClean="0">
                <a:solidFill>
                  <a:schemeClr val="accent2"/>
                </a:solidFill>
                <a:latin typeface="Arial" charset="0"/>
              </a:rPr>
              <a:t>C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</a:rPr>
              <a:t>produced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</a:rPr>
              <a:t> in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</a:rPr>
              <a:t>scintillator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</a:rPr>
              <a:t> by </a:t>
            </a:r>
            <a:r>
              <a:rPr lang="it-IT" sz="18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</a:rPr>
              <a:t> and </a:t>
            </a:r>
            <a:r>
              <a:rPr lang="it-IT" sz="1800" baseline="30000" dirty="0" smtClean="0">
                <a:solidFill>
                  <a:schemeClr val="tx1"/>
                </a:solidFill>
                <a:latin typeface="Arial" charset="0"/>
              </a:rPr>
              <a:t>12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</a:rPr>
              <a:t>C nuclei 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</a:rPr>
              <a:t>interactions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.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Data: </a:t>
            </a:r>
            <a:r>
              <a:rPr lang="it-IT" sz="1600" dirty="0" err="1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Jan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 ’08- May’10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.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Addition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 of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pulse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shape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discrimination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.  </a:t>
            </a:r>
            <a:r>
              <a:rPr lang="it-IT" sz="1900" b="1" dirty="0" err="1" smtClean="0">
                <a:solidFill>
                  <a:schemeClr val="accent2"/>
                </a:solidFill>
                <a:latin typeface="Arial" charset="0"/>
                <a:cs typeface="Arial" pitchFamily="34" charset="0"/>
              </a:rPr>
              <a:t>Results</a:t>
            </a:r>
            <a:r>
              <a:rPr lang="it-IT" sz="1800" b="1" dirty="0" smtClean="0">
                <a:solidFill>
                  <a:schemeClr val="accent2"/>
                </a:solidFill>
                <a:latin typeface="Arial" charset="0"/>
                <a:cs typeface="Arial" pitchFamily="34" charset="0"/>
              </a:rPr>
              <a:t> </a:t>
            </a:r>
            <a:r>
              <a:rPr lang="it-IT" sz="14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(PRL 108 (2012)051302):         </a:t>
            </a:r>
            <a:r>
              <a:rPr lang="it-IT" sz="1800" b="1" dirty="0" smtClean="0">
                <a:solidFill>
                  <a:schemeClr val="accent2"/>
                </a:solidFill>
                <a:latin typeface="Arial" charset="0"/>
                <a:cs typeface="Arial" pitchFamily="34" charset="0"/>
              </a:rPr>
              <a:t>CNO : </a:t>
            </a:r>
            <a:r>
              <a:rPr lang="it-IT" sz="1800" dirty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it-IT" sz="1800" dirty="0">
                <a:solidFill>
                  <a:schemeClr val="tx1"/>
                </a:solidFill>
                <a:latin typeface="Arial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&lt; 7.7x10</a:t>
            </a:r>
            <a:r>
              <a:rPr lang="it-IT" sz="2000" b="1" baseline="30000" dirty="0" smtClean="0">
                <a:solidFill>
                  <a:schemeClr val="tx1"/>
                </a:solidFill>
                <a:latin typeface="Arial" charset="0"/>
              </a:rPr>
              <a:t>8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cm</a:t>
            </a:r>
            <a:r>
              <a:rPr lang="it-IT" sz="2000" b="1" baseline="30000" dirty="0" smtClean="0">
                <a:solidFill>
                  <a:schemeClr val="tx1"/>
                </a:solidFill>
                <a:latin typeface="Arial" charset="0"/>
              </a:rPr>
              <a:t>-2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s</a:t>
            </a:r>
            <a:r>
              <a:rPr lang="it-IT" sz="2000" b="1" baseline="30000" dirty="0" smtClean="0">
                <a:solidFill>
                  <a:schemeClr val="tx1"/>
                </a:solidFill>
                <a:latin typeface="Arial" charset="0"/>
              </a:rPr>
              <a:t>-1</a:t>
            </a:r>
            <a:endParaRPr lang="it-IT" sz="1800" b="1" dirty="0" smtClean="0">
              <a:solidFill>
                <a:schemeClr val="accent2"/>
              </a:solidFill>
              <a:latin typeface="Arial" charset="0"/>
              <a:cs typeface="Arial" pitchFamily="34" charset="0"/>
            </a:endParaRPr>
          </a:p>
          <a:p>
            <a:pPr marL="216000" indent="0" algn="just">
              <a:spcBef>
                <a:spcPts val="0"/>
              </a:spcBef>
            </a:pPr>
            <a:r>
              <a:rPr lang="it-IT" sz="1900" b="1" i="1" dirty="0" err="1" smtClean="0">
                <a:solidFill>
                  <a:schemeClr val="accent2"/>
                </a:solidFill>
                <a:latin typeface="Arial" charset="0"/>
                <a:cs typeface="Arial" pitchFamily="34" charset="0"/>
              </a:rPr>
              <a:t>pep</a:t>
            </a:r>
            <a:r>
              <a:rPr lang="it-IT" sz="1900" b="1" i="1" dirty="0" smtClean="0">
                <a:solidFill>
                  <a:schemeClr val="accent2"/>
                </a:solidFill>
                <a:latin typeface="Arial" charset="0"/>
                <a:cs typeface="Arial" pitchFamily="34" charset="0"/>
              </a:rPr>
              <a:t>: </a:t>
            </a:r>
            <a:r>
              <a:rPr lang="it-IT" sz="19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rate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=</a:t>
            </a:r>
            <a:r>
              <a:rPr lang="it-IT" sz="17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3.1±0.6(</a:t>
            </a:r>
            <a:r>
              <a:rPr lang="it-IT" sz="1700" dirty="0" err="1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stat</a:t>
            </a:r>
            <a:r>
              <a:rPr lang="it-IT" sz="17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)±0.3(</a:t>
            </a:r>
            <a:r>
              <a:rPr lang="it-IT" sz="1700" dirty="0" err="1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syst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) [c/(day∙100tons] ; </a:t>
            </a:r>
            <a:r>
              <a:rPr lang="it-IT" sz="1600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 =(1.6 ±0.3)x10</a:t>
            </a:r>
            <a:r>
              <a:rPr lang="it-IT" sz="1800" b="1" baseline="30000" dirty="0" smtClean="0">
                <a:solidFill>
                  <a:schemeClr val="tx1"/>
                </a:solidFill>
                <a:latin typeface="Arial" charset="0"/>
              </a:rPr>
              <a:t>8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cm</a:t>
            </a:r>
            <a:r>
              <a:rPr lang="it-IT" sz="1800" b="1" baseline="30000" dirty="0" smtClean="0">
                <a:solidFill>
                  <a:schemeClr val="tx1"/>
                </a:solidFill>
                <a:latin typeface="Arial" charset="0"/>
              </a:rPr>
              <a:t>-2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s</a:t>
            </a:r>
            <a:r>
              <a:rPr lang="it-IT" sz="1800" b="1" baseline="30000" dirty="0" smtClean="0">
                <a:solidFill>
                  <a:schemeClr val="tx1"/>
                </a:solidFill>
                <a:latin typeface="Arial" charset="0"/>
              </a:rPr>
              <a:t>-1       </a:t>
            </a:r>
            <a:endParaRPr lang="it-IT" sz="1800" b="1" baseline="30000" dirty="0">
              <a:solidFill>
                <a:schemeClr val="tx1"/>
              </a:solidFill>
              <a:latin typeface="Arial" charset="0"/>
            </a:endParaRPr>
          </a:p>
          <a:p>
            <a:pPr marL="0" indent="0" algn="just"/>
            <a:r>
              <a:rPr lang="it-IT" sz="1800" dirty="0">
                <a:solidFill>
                  <a:schemeClr val="tx1"/>
                </a:solidFill>
                <a:latin typeface="Arial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   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May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 10-Aug 11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purification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: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very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low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levels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 of </a:t>
            </a:r>
            <a:r>
              <a:rPr lang="it-IT" sz="1800" baseline="30000" dirty="0" smtClean="0">
                <a:solidFill>
                  <a:schemeClr val="tx1"/>
                </a:solidFill>
                <a:latin typeface="Arial" charset="0"/>
              </a:rPr>
              <a:t>86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Kr and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factor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 4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reduction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 of </a:t>
            </a:r>
            <a:r>
              <a:rPr lang="it-IT" sz="1800" baseline="30000" dirty="0" smtClean="0">
                <a:solidFill>
                  <a:schemeClr val="tx1"/>
                </a:solidFill>
                <a:latin typeface="Arial" charset="0"/>
              </a:rPr>
              <a:t>210 </a:t>
            </a:r>
            <a:r>
              <a:rPr lang="it-IT" sz="1800" dirty="0">
                <a:solidFill>
                  <a:schemeClr val="tx1"/>
                </a:solidFill>
                <a:latin typeface="Arial" charset="0"/>
                <a:cs typeface="Arial" pitchFamily="34" charset="0"/>
              </a:rPr>
              <a:t>Bi</a:t>
            </a:r>
          </a:p>
          <a:p>
            <a:pPr marL="0" indent="0" algn="just"/>
            <a:endParaRPr lang="it-IT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/>
            <a:r>
              <a:rPr lang="it-IT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1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76085" cy="864096"/>
          </a:xfrm>
        </p:spPr>
        <p:txBody>
          <a:bodyPr/>
          <a:lstStyle/>
          <a:p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Present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situation: </a:t>
            </a:r>
            <a:r>
              <a:rPr lang="it-IT" sz="32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flux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determination</a:t>
            </a:r>
            <a:endParaRPr lang="it-IT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7" y="986792"/>
            <a:ext cx="8568953" cy="5106504"/>
          </a:xfrm>
        </p:spPr>
        <p:txBody>
          <a:bodyPr/>
          <a:lstStyle/>
          <a:p>
            <a:pPr marL="342900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9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it-IT" sz="19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it-IT" sz="19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be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modified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it-IT" sz="19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varying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19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solar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it-IT" sz="19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luxes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9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imposing</a:t>
            </a:r>
            <a:r>
              <a:rPr lang="it-IT" sz="19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19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luminosity</a:t>
            </a:r>
            <a:r>
              <a:rPr lang="it-IT" sz="19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constraint</a:t>
            </a:r>
            <a:r>
              <a:rPr lang="it-IT" sz="19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conservation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in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nuclear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fusion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among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light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elements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associated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a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percentage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accurately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computed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of the E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provided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the star by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nuclear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fusion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reaction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spcBef>
                <a:spcPts val="1400"/>
              </a:spcBef>
              <a:buFont typeface="Arial" pitchFamily="34" charset="0"/>
              <a:buChar char="•"/>
            </a:pPr>
            <a:r>
              <a:rPr lang="it-IT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From solar </a:t>
            </a:r>
            <a:r>
              <a:rPr lang="it-IT" sz="1900" b="1" dirty="0" smtClean="0">
                <a:solidFill>
                  <a:schemeClr val="accent6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9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data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quite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accurate </a:t>
            </a:r>
            <a:r>
              <a:rPr lang="it-IT" sz="19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predictions</a:t>
            </a:r>
            <a:r>
              <a:rPr lang="it-IT" sz="19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of the </a:t>
            </a:r>
            <a:r>
              <a:rPr lang="it-IT" sz="19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solar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b="1" dirty="0">
                <a:solidFill>
                  <a:schemeClr val="accent6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fluxes</a:t>
            </a:r>
            <a:r>
              <a:rPr lang="it-IT" sz="19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correlations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consistent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global </a:t>
            </a:r>
            <a:r>
              <a:rPr lang="it-IT" sz="19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comparison</a:t>
            </a:r>
            <a:r>
              <a:rPr lang="it-IT" sz="19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of SSM </a:t>
            </a:r>
            <a:r>
              <a:rPr lang="it-IT" sz="19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fluxes</a:t>
            </a:r>
            <a:r>
              <a:rPr lang="it-IT" sz="19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the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inferred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from solar </a:t>
            </a:r>
            <a:r>
              <a:rPr lang="it-IT" sz="1800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data. Precision on </a:t>
            </a:r>
            <a:r>
              <a:rPr lang="it-IT" sz="1800" b="1" baseline="30000" dirty="0" smtClean="0">
                <a:solidFill>
                  <a:schemeClr val="accent6"/>
                </a:solidFill>
                <a:latin typeface="Arial" charset="0"/>
              </a:rPr>
              <a:t>7</a:t>
            </a:r>
            <a:r>
              <a:rPr lang="it-IT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it-IT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it-IT" sz="1800" b="1" baseline="30000" dirty="0" smtClean="0">
                <a:solidFill>
                  <a:schemeClr val="accent6"/>
                </a:solidFill>
                <a:latin typeface="Arial" charset="0"/>
              </a:rPr>
              <a:t>8</a:t>
            </a:r>
            <a:r>
              <a:rPr lang="it-IT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 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driven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it-IT" sz="18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Borexino</a:t>
            </a:r>
            <a:r>
              <a:rPr lang="it-IT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and SNO (SK),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1800" b="1" i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it-IT" sz="18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it-IT" sz="18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i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pep</a:t>
            </a:r>
            <a:r>
              <a:rPr lang="it-IT" sz="18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determination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mainly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comes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it-IT" sz="18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luminosity</a:t>
            </a:r>
            <a:r>
              <a:rPr lang="it-IT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contrain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spcBef>
                <a:spcPts val="1400"/>
              </a:spcBef>
              <a:buFont typeface="Arial" pitchFamily="34" charset="0"/>
              <a:buChar char="•"/>
            </a:pPr>
            <a:r>
              <a:rPr lang="it-IT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shines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the </a:t>
            </a:r>
            <a:r>
              <a:rPr lang="it-IT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the CNO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cycle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contribues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percent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20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0" indent="0"/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ccia a destra 3"/>
          <p:cNvSpPr/>
          <p:nvPr/>
        </p:nvSpPr>
        <p:spPr bwMode="auto">
          <a:xfrm>
            <a:off x="4010788" y="3284984"/>
            <a:ext cx="489204" cy="21602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it-IT" sz="2400" b="0" i="0" u="none" strike="noStrike" cap="none" normalizeH="0" baseline="3000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>
            <a:spLocks noGrp="1" noChangeArrowheads="1"/>
          </p:cNvSpPr>
          <p:nvPr>
            <p:ph type="title"/>
          </p:nvPr>
        </p:nvSpPr>
        <p:spPr>
          <a:xfrm>
            <a:off x="0" y="273050"/>
            <a:ext cx="9144000" cy="1143000"/>
          </a:xfrm>
          <a:noFill/>
        </p:spPr>
        <p:txBody>
          <a:bodyPr anchor="ctr"/>
          <a:lstStyle/>
          <a:p>
            <a:pPr eaLnBrk="1" hangingPunct="1">
              <a:spcBef>
                <a:spcPct val="50000"/>
              </a:spcBef>
            </a:pPr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Estimates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for </a:t>
            </a:r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different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solar </a:t>
            </a:r>
            <a:r>
              <a:rPr lang="it-IT" sz="32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Comic Sans MS" pitchFamily="66" charset="0"/>
              </a:rPr>
              <a:t>fluxes</a:t>
            </a:r>
            <a:endParaRPr lang="it-IT" sz="32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5297" name="Group 65"/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3713946335"/>
                  </p:ext>
                </p:extLst>
              </p:nvPr>
            </p:nvGraphicFramePr>
            <p:xfrm>
              <a:off x="539552" y="1340768"/>
              <a:ext cx="8172400" cy="3823369"/>
            </p:xfrm>
            <a:graphic>
              <a:graphicData uri="http://schemas.openxmlformats.org/drawingml/2006/table">
                <a:tbl>
                  <a:tblPr/>
                  <a:tblGrid>
                    <a:gridCol w="1656184"/>
                    <a:gridCol w="1656184"/>
                    <a:gridCol w="1728192"/>
                    <a:gridCol w="3131840"/>
                  </a:tblGrid>
                  <a:tr h="396044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it-IT" sz="1800" b="0" i="0" u="none" strike="noStrike" kern="1200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Flux</a:t>
                          </a:r>
                          <a:endParaRPr kumimoji="0" lang="it-IT" sz="18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T="45726" marB="45726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it-IT" sz="18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 SFII – GS98 </a:t>
                          </a:r>
                        </a:p>
                      </a:txBody>
                      <a:tcPr marL="90000" marR="90000" marT="46806" marB="4680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SFII – AGSS09 </a:t>
                          </a:r>
                          <a:endParaRPr kumimoji="0" lang="it-IT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90000" marR="90000" marT="46806" marB="4680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Arial" charset="0"/>
                            </a:rPr>
                            <a:t> </a:t>
                          </a:r>
                          <a:r>
                            <a:rPr kumimoji="0" lang="it-IT" sz="18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Solar</a:t>
                          </a:r>
                        </a:p>
                      </a:txBody>
                      <a:tcPr marL="90000" marR="90000" marT="46806" marB="4680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96044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800" b="0" i="1" u="none" strike="noStrike" kern="1200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pp</a:t>
                          </a:r>
                          <a:endParaRPr kumimoji="0" lang="it-IT" sz="1800" b="0" i="1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T="45726" marB="45726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it-IT" sz="17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5.98∙(1±0.006)</a:t>
                          </a:r>
                        </a:p>
                      </a:txBody>
                      <a:tcPr marL="90000" marR="90000" marT="46806" marB="4680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7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6.03∙(1±0.006)</a:t>
                          </a:r>
                        </a:p>
                      </a:txBody>
                      <a:tcPr marL="90000" marR="90000" marT="46806" marB="4680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it-IT" sz="1800" b="0" i="1" u="none" strike="noStrike" kern="1200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Arial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it-IT" sz="1800" b="0" i="0" u="none" strike="noStrike" kern="1200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Arial" pitchFamily="34" charset="0"/>
                                      </a:rPr>
                                      <m:t>6.05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kumimoji="0" lang="it-IT" sz="1800" b="0" i="0" u="none" strike="noStrike" kern="1200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Arial" pitchFamily="34" charset="0"/>
                                        <a:ea typeface="+mn-ea"/>
                                        <a:cs typeface="Arial" pitchFamily="34" charset="0"/>
                                      </a:rPr>
                                      <m:t>∙</m:t>
                                    </m:r>
                                    <m:r>
                                      <a:rPr kumimoji="0" lang="it-IT" sz="1800" b="0" i="0" u="none" strike="noStrike" kern="1200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Arial" pitchFamily="34" charset="0"/>
                                      </a:rPr>
                                      <m:t>(1</m:t>
                                    </m:r>
                                  </m:e>
                                  <m:sub>
                                    <m:r>
                                      <a:rPr kumimoji="0" lang="it-IT" sz="1800" b="0" i="0" u="none" strike="noStrike" kern="1200" cap="none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Arial" pitchFamily="34" charset="0"/>
                                      </a:rPr>
                                      <m:t>−0.0</m:t>
                                    </m:r>
                                    <m:r>
                                      <a:rPr kumimoji="0" lang="it-IT" sz="1800" b="0" i="0" u="none" strike="noStrike" kern="1200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Arial" pitchFamily="34" charset="0"/>
                                      </a:rPr>
                                      <m:t>1</m:t>
                                    </m:r>
                                    <m:r>
                                      <a:rPr kumimoji="0" lang="it-IT" sz="1800" b="0" i="0" u="none" strike="noStrike" kern="1200" cap="none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Arial" pitchFamily="34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0" lang="it-IT" sz="1800" b="0" i="0" u="none" strike="noStrike" kern="1200" cap="none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Arial" pitchFamily="34" charset="0"/>
                                      </a:rPr>
                                      <m:t>+0.0</m:t>
                                    </m:r>
                                    <m:r>
                                      <a:rPr kumimoji="0" lang="it-IT" sz="1800" b="0" i="0" u="none" strike="noStrike" kern="1200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Arial" pitchFamily="34" charset="0"/>
                                      </a:rPr>
                                      <m:t>03</m:t>
                                    </m:r>
                                  </m:sup>
                                </m:sSubSup>
                                <m:r>
                                  <a:rPr kumimoji="0" lang="it-IT" sz="1800" b="0" i="0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Arial" pitchFamily="34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kumimoji="0" lang="it-IT" sz="18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0000" marR="90000" marT="46806" marB="4680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0569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it-IT" sz="1800" b="0" i="1" u="none" strike="noStrike" kern="1200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pep</a:t>
                          </a:r>
                          <a:endParaRPr kumimoji="0" lang="it-IT" sz="1800" b="0" i="1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T="45726" marB="45726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1.44∙(1±0.012)</a:t>
                          </a:r>
                          <a:endParaRPr kumimoji="0" lang="it-IT" sz="16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Arial" charset="0"/>
                          </a:endParaRPr>
                        </a:p>
                      </a:txBody>
                      <a:tcPr marL="90000" marR="90000" marT="46806" marB="4680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1.47∙(1±0.012)</a:t>
                          </a:r>
                          <a:endParaRPr kumimoji="0" lang="it-IT" sz="16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Arial" charset="0"/>
                          </a:endParaRP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it-IT" sz="1600" b="0" i="1" u="none" strike="noStrike" kern="1200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Arial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it-IT" sz="1600" b="0" i="0" u="none" strike="noStrike" kern="1200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Arial" pitchFamily="34" charset="0"/>
                                      </a:rPr>
                                      <m:t>1.46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kumimoji="0" lang="it-IT" sz="1600" b="0" i="0" u="none" strike="noStrike" kern="1200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Arial" pitchFamily="34" charset="0"/>
                                        <a:ea typeface="+mn-ea"/>
                                        <a:cs typeface="Arial" pitchFamily="34" charset="0"/>
                                      </a:rPr>
                                      <m:t>∙</m:t>
                                    </m:r>
                                    <m:r>
                                      <a:rPr kumimoji="0" lang="it-IT" sz="1600" b="0" i="0" u="none" strike="noStrike" kern="1200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Arial" pitchFamily="34" charset="0"/>
                                      </a:rPr>
                                      <m:t>(1</m:t>
                                    </m:r>
                                  </m:e>
                                  <m:sub>
                                    <m:r>
                                      <a:rPr kumimoji="0" lang="it-IT" sz="1600" b="0" i="0" u="none" strike="noStrike" kern="1200" cap="none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Arial" pitchFamily="34" charset="0"/>
                                      </a:rPr>
                                      <m:t>−0.0</m:t>
                                    </m:r>
                                    <m:r>
                                      <a:rPr kumimoji="0" lang="it-IT" sz="1600" b="0" i="0" u="none" strike="noStrike" kern="1200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Arial" pitchFamily="34" charset="0"/>
                                      </a:rPr>
                                      <m:t>14</m:t>
                                    </m:r>
                                  </m:sub>
                                  <m:sup>
                                    <m:r>
                                      <a:rPr kumimoji="0" lang="it-IT" sz="1600" b="0" i="0" u="none" strike="noStrike" kern="1200" cap="none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Arial" pitchFamily="34" charset="0"/>
                                      </a:rPr>
                                      <m:t>+0.0</m:t>
                                    </m:r>
                                    <m:r>
                                      <a:rPr kumimoji="0" lang="it-IT" sz="1600" b="0" i="0" u="none" strike="noStrike" kern="1200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Arial" pitchFamily="34" charset="0"/>
                                      </a:rPr>
                                      <m:t>10</m:t>
                                    </m:r>
                                  </m:sup>
                                </m:sSubSup>
                                <m:r>
                                  <a:rPr kumimoji="0" lang="it-IT" sz="1600" b="0" i="0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Arial" pitchFamily="34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kumimoji="0" lang="it-IT" sz="16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423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lang="it-IT" sz="1800" b="0" baseline="30000" dirty="0" smtClean="0">
                              <a:solidFill>
                                <a:schemeClr val="tx1"/>
                              </a:solidFill>
                              <a:latin typeface="Arial" charset="0"/>
                            </a:rPr>
                            <a:t>7</a:t>
                          </a:r>
                          <a:r>
                            <a:rPr lang="it-IT" sz="1800" b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Be</a:t>
                          </a:r>
                          <a:endParaRPr kumimoji="0" lang="it-IT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T="45726" marB="45726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5.00∙(1±0.07)</a:t>
                          </a:r>
                        </a:p>
                      </a:txBody>
                      <a:tcPr marL="90000" marR="90000" marT="46806" marB="4680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4.56</a:t>
                          </a: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∙(1±0.07)</a:t>
                          </a:r>
                        </a:p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endParaRPr kumimoji="0" lang="it-IT" sz="16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0000" marR="90000" marT="46806" marB="46806" anchor="b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it-IT" sz="1600" b="0" i="1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it-IT" sz="1600" b="0" i="0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itchFamily="34" charset="0"/>
                                    </a:rPr>
                                    <m:t>4.82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it-IT" sz="1600" b="0" i="0" u="none" strike="noStrike" kern="1200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Arial" pitchFamily="34" charset="0"/>
                                      <a:ea typeface="+mn-ea"/>
                                      <a:cs typeface="Arial" pitchFamily="34" charset="0"/>
                                    </a:rPr>
                                    <m:t>∙</m:t>
                                  </m:r>
                                  <m:r>
                                    <a:rPr kumimoji="0" lang="it-IT" sz="1600" b="0" i="0" u="none" strike="noStrike" kern="1200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itchFamily="34" charset="0"/>
                                    </a:rPr>
                                    <m:t>(1</m:t>
                                  </m:r>
                                </m:e>
                                <m:sub>
                                  <m:r>
                                    <a:rPr kumimoji="0" lang="it-IT" sz="1600" b="0" i="0" u="none" strike="noStrike" kern="1200" cap="none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itchFamily="34" charset="0"/>
                                    </a:rPr>
                                    <m:t>−0.0</m:t>
                                  </m:r>
                                  <m:r>
                                    <a:rPr kumimoji="0" lang="it-IT" sz="1600" b="0" i="0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itchFamily="34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kumimoji="0" lang="it-IT" sz="1600" b="0" i="0" u="none" strike="noStrike" kern="1200" cap="none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itchFamily="34" charset="0"/>
                                    </a:rPr>
                                    <m:t>+0.</m:t>
                                  </m:r>
                                  <m:r>
                                    <a:rPr kumimoji="0" lang="it-IT" sz="1600" b="0" i="1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itchFamily="34" charset="0"/>
                                    </a:rPr>
                                    <m:t>.05</m:t>
                                  </m:r>
                                </m:sup>
                              </m:sSubSup>
                              <m:r>
                                <a:rPr kumimoji="0" lang="it-IT" sz="1600" b="0" i="0" u="none" strike="noStrike" kern="1200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Arial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)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8519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lang="it-IT" sz="1800" b="0" baseline="30000" dirty="0" smtClean="0">
                              <a:solidFill>
                                <a:schemeClr val="tx1"/>
                              </a:solidFill>
                              <a:latin typeface="Arial" charset="0"/>
                              <a:cs typeface="+mn-cs"/>
                            </a:rPr>
                            <a:t>8</a:t>
                          </a:r>
                          <a:r>
                            <a:rPr lang="it-IT" sz="1800" b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</a:t>
                          </a:r>
                          <a:endParaRPr kumimoji="0" lang="it-IT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90000" marR="90000" marT="46806" marB="46806" anchor="ctr" anchorCtr="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5.58∙(1±0.13)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4.59∙(1±0.13) 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5.00∙(1±0.03) 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0120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lang="it-IT" sz="2000" b="0" baseline="30000" dirty="0" smtClean="0">
                              <a:solidFill>
                                <a:schemeClr val="tx1"/>
                              </a:solidFill>
                              <a:latin typeface="Arial" charset="0"/>
                              <a:cs typeface="+mn-cs"/>
                            </a:rPr>
                            <a:t>13</a:t>
                          </a:r>
                          <a:r>
                            <a:rPr lang="it-IT" sz="20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N</a:t>
                          </a:r>
                        </a:p>
                      </a:txBody>
                      <a:tcPr marL="90000" marR="90000" marT="46806" marB="46806" anchor="ctr" anchorCtr="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2.96∙(1±0.15)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2.17∙(1±0.13)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it-IT" sz="1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≤ 6.7</a:t>
                          </a:r>
                          <a:endParaRPr kumimoji="0" lang="it-IT" sz="1800" b="0" i="0" u="none" strike="noStrike" kern="1200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0120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20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+mn-ea"/>
                              <a:cs typeface="+mn-cs"/>
                            </a:rPr>
                            <a:t> 15</a:t>
                          </a:r>
                          <a:r>
                            <a:rPr kumimoji="0" lang="it-IT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O</a:t>
                          </a:r>
                        </a:p>
                      </a:txBody>
                      <a:tcPr marL="90000" marR="90000" marT="46806" marB="46806" anchor="ctr" anchorCtr="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2.23∙(1±0.16)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1.56∙(1±0.15)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≤ 3.2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2977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lang="it-IT" sz="2000" b="0" baseline="30000" dirty="0" smtClean="0">
                              <a:solidFill>
                                <a:schemeClr val="tx1"/>
                              </a:solidFill>
                              <a:latin typeface="Arial" charset="0"/>
                              <a:cs typeface="+mn-cs"/>
                            </a:rPr>
                            <a:t>17</a:t>
                          </a:r>
                          <a:r>
                            <a:rPr lang="it-IT" sz="20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F</a:t>
                          </a:r>
                        </a:p>
                      </a:txBody>
                      <a:tcPr marL="90000" marR="90000" marT="46806" marB="46806" anchor="ctr" anchorCtr="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5.52∙(1±0.18)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3.40∙(1±0.16)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≤ 5.9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5297" name="Group 65"/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3713946335"/>
                  </p:ext>
                </p:extLst>
              </p:nvPr>
            </p:nvGraphicFramePr>
            <p:xfrm>
              <a:off x="539552" y="1340768"/>
              <a:ext cx="8172400" cy="3823369"/>
            </p:xfrm>
            <a:graphic>
              <a:graphicData uri="http://schemas.openxmlformats.org/drawingml/2006/table">
                <a:tbl>
                  <a:tblPr/>
                  <a:tblGrid>
                    <a:gridCol w="1656184"/>
                    <a:gridCol w="1656184"/>
                    <a:gridCol w="1728192"/>
                    <a:gridCol w="3131840"/>
                  </a:tblGrid>
                  <a:tr h="396044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it-IT" sz="1800" b="0" i="0" u="none" strike="noStrike" kern="1200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Flux</a:t>
                          </a:r>
                          <a:endParaRPr kumimoji="0" lang="it-IT" sz="18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T="45726" marB="45726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it-IT" sz="18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 SFII – GS98 </a:t>
                          </a:r>
                        </a:p>
                      </a:txBody>
                      <a:tcPr marL="90000" marR="90000" marT="46806" marB="4680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SFII – AGSS09 </a:t>
                          </a:r>
                          <a:endParaRPr kumimoji="0" lang="it-IT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90000" marR="90000" marT="46806" marB="4680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Arial" charset="0"/>
                            </a:rPr>
                            <a:t> </a:t>
                          </a:r>
                          <a:r>
                            <a:rPr kumimoji="0" lang="it-IT" sz="18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Solar</a:t>
                          </a:r>
                        </a:p>
                      </a:txBody>
                      <a:tcPr marL="90000" marR="90000" marT="46806" marB="4680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96044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800" b="0" i="1" u="none" strike="noStrike" kern="1200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pp</a:t>
                          </a:r>
                          <a:endParaRPr kumimoji="0" lang="it-IT" sz="1800" b="0" i="1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T="45726" marB="45726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it-IT" sz="17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5.98∙(1±0.006)</a:t>
                          </a:r>
                        </a:p>
                      </a:txBody>
                      <a:tcPr marL="90000" marR="90000" marT="46806" marB="4680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7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6.03∙(1±0.006)</a:t>
                          </a:r>
                        </a:p>
                      </a:txBody>
                      <a:tcPr marL="90000" marR="90000" marT="46806" marB="4680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0000" marR="90000" marT="46806" marB="4680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60895" t="-107692" r="-195" b="-784615"/>
                          </a:stretch>
                        </a:blipFill>
                      </a:tcPr>
                    </a:tc>
                  </a:tr>
                  <a:tr h="430569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it-IT" sz="1800" b="0" i="1" u="none" strike="noStrike" kern="1200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pep</a:t>
                          </a:r>
                          <a:endParaRPr kumimoji="0" lang="it-IT" sz="1800" b="0" i="1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T="45726" marB="45726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1.44∙(1±0.012)</a:t>
                          </a:r>
                          <a:endParaRPr kumimoji="0" lang="it-IT" sz="16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Arial" charset="0"/>
                          </a:endParaRPr>
                        </a:p>
                      </a:txBody>
                      <a:tcPr marL="90000" marR="90000" marT="46806" marB="4680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1.47∙(1±0.012)</a:t>
                          </a:r>
                          <a:endParaRPr kumimoji="0" lang="it-IT" sz="16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Arial" charset="0"/>
                          </a:endParaRP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60895" t="-190141" r="-195" b="-618310"/>
                          </a:stretch>
                        </a:blipFill>
                      </a:tcPr>
                    </a:tc>
                  </a:tr>
                  <a:tr h="676733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lang="it-IT" sz="1800" b="0" baseline="30000" dirty="0" smtClean="0">
                              <a:solidFill>
                                <a:schemeClr val="tx1"/>
                              </a:solidFill>
                              <a:latin typeface="Arial" charset="0"/>
                            </a:rPr>
                            <a:t>7</a:t>
                          </a:r>
                          <a:r>
                            <a:rPr lang="it-IT" sz="1800" b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Be</a:t>
                          </a:r>
                          <a:endParaRPr kumimoji="0" lang="it-IT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T="45726" marB="45726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5.00∙(1±0.07)</a:t>
                          </a:r>
                        </a:p>
                      </a:txBody>
                      <a:tcPr marL="90000" marR="90000" marT="46806" marB="4680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4.56</a:t>
                          </a: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∙(1±0.07)</a:t>
                          </a:r>
                        </a:p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endParaRPr kumimoji="0" lang="it-IT" sz="16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0000" marR="90000" marT="46806" marB="46806" anchor="b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60895" t="-187273" r="-195" b="-299091"/>
                          </a:stretch>
                        </a:blipFill>
                      </a:tcPr>
                    </a:tc>
                  </a:tr>
                  <a:tr h="68519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lang="it-IT" sz="1800" b="0" baseline="30000" dirty="0" smtClean="0">
                              <a:solidFill>
                                <a:schemeClr val="tx1"/>
                              </a:solidFill>
                              <a:latin typeface="Arial" charset="0"/>
                              <a:cs typeface="+mn-cs"/>
                            </a:rPr>
                            <a:t>8</a:t>
                          </a:r>
                          <a:r>
                            <a:rPr lang="it-IT" sz="1800" b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</a:t>
                          </a:r>
                          <a:endParaRPr kumimoji="0" lang="it-IT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90000" marR="90000" marT="46806" marB="46806" anchor="ctr" anchorCtr="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5.58∙(1±0.13)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4.59∙(1±0.13) 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5.00∙(1±0.03) 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0450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lang="it-IT" sz="2000" b="0" baseline="30000" dirty="0" smtClean="0">
                              <a:solidFill>
                                <a:schemeClr val="tx1"/>
                              </a:solidFill>
                              <a:latin typeface="Arial" charset="0"/>
                              <a:cs typeface="+mn-cs"/>
                            </a:rPr>
                            <a:t>13</a:t>
                          </a:r>
                          <a:r>
                            <a:rPr lang="it-IT" sz="20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N</a:t>
                          </a:r>
                        </a:p>
                      </a:txBody>
                      <a:tcPr marL="90000" marR="90000" marT="46806" marB="46806" anchor="ctr" anchorCtr="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2.96∙(1±0.15)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2.17∙(1±0.13)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it-IT" sz="1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≤ 6.7</a:t>
                          </a:r>
                          <a:endParaRPr kumimoji="0" lang="it-IT" sz="1800" b="0" i="0" u="none" strike="noStrike" kern="1200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0450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20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+mn-ea"/>
                              <a:cs typeface="+mn-cs"/>
                            </a:rPr>
                            <a:t> 15</a:t>
                          </a:r>
                          <a:r>
                            <a:rPr kumimoji="0" lang="it-IT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O</a:t>
                          </a:r>
                        </a:p>
                      </a:txBody>
                      <a:tcPr marL="90000" marR="90000" marT="46806" marB="46806" anchor="ctr" anchorCtr="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2.23∙(1±0.16)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1.56∙(1±0.15)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≤ 3.2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2977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lang="it-IT" sz="2000" b="0" baseline="30000" dirty="0" smtClean="0">
                              <a:solidFill>
                                <a:schemeClr val="tx1"/>
                              </a:solidFill>
                              <a:latin typeface="Arial" charset="0"/>
                              <a:cs typeface="+mn-cs"/>
                            </a:rPr>
                            <a:t>17</a:t>
                          </a:r>
                          <a:r>
                            <a:rPr lang="it-IT" sz="20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F</a:t>
                          </a:r>
                        </a:p>
                      </a:txBody>
                      <a:tcPr marL="90000" marR="90000" marT="46806" marB="46806" anchor="ctr" anchorCtr="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5.52∙(1±0.18)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3.40∙(1±0.16)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0" fontAlgn="base" latinLnBrk="0" hangingPunct="0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≤ 5.9</a:t>
                          </a:r>
                        </a:p>
                      </a:txBody>
                      <a:tcPr marL="90000" marR="90000" marT="46806" marB="468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CasellaDiTesto 2"/>
          <p:cNvSpPr txBox="1"/>
          <p:nvPr/>
        </p:nvSpPr>
        <p:spPr>
          <a:xfrm>
            <a:off x="1115616" y="5661248"/>
            <a:ext cx="7344816" cy="37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ts val="800"/>
              </a:spcBef>
              <a:defRPr/>
            </a:pPr>
            <a:r>
              <a:rPr lang="it-IT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Units</a:t>
            </a:r>
            <a:r>
              <a:rPr lang="it-IT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cm</a:t>
            </a:r>
            <a:r>
              <a:rPr lang="it-IT" dirty="0">
                <a:solidFill>
                  <a:schemeClr val="tx1"/>
                </a:solidFill>
                <a:latin typeface="Arial" charset="0"/>
                <a:cs typeface="+mn-cs"/>
              </a:rPr>
              <a:t>-2</a:t>
            </a:r>
            <a:r>
              <a:rPr lang="it-IT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it-IT" dirty="0">
                <a:solidFill>
                  <a:schemeClr val="tx1"/>
                </a:solidFill>
                <a:latin typeface="Arial" charset="0"/>
                <a:cs typeface="+mn-cs"/>
              </a:rPr>
              <a:t>-1</a:t>
            </a:r>
            <a:r>
              <a:rPr lang="it-IT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10</a:t>
            </a:r>
            <a:r>
              <a:rPr lang="it-IT" dirty="0" smtClean="0">
                <a:solidFill>
                  <a:schemeClr val="tx1"/>
                </a:solidFill>
                <a:latin typeface="Arial" charset="0"/>
                <a:cs typeface="+mn-cs"/>
              </a:rPr>
              <a:t>10</a:t>
            </a:r>
            <a:r>
              <a:rPr lang="it-IT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i="1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it-IT" i="1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it-IT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10</a:t>
            </a:r>
            <a:r>
              <a:rPr lang="it-IT" dirty="0">
                <a:solidFill>
                  <a:schemeClr val="tx1"/>
                </a:solidFill>
                <a:latin typeface="Arial" charset="0"/>
              </a:rPr>
              <a:t>9</a:t>
            </a:r>
            <a:r>
              <a:rPr lang="it-IT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dirty="0" smtClean="0">
                <a:solidFill>
                  <a:srgbClr val="000000"/>
                </a:solidFill>
                <a:latin typeface="Arial" charset="0"/>
                <a:cs typeface="Arial"/>
              </a:rPr>
              <a:t>7</a:t>
            </a:r>
            <a:r>
              <a:rPr lang="it-IT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Be)</a:t>
            </a:r>
            <a:r>
              <a:rPr lang="it-IT" baseline="0" dirty="0" smtClean="0">
                <a:solidFill>
                  <a:schemeClr val="tx1"/>
                </a:solidFill>
                <a:cs typeface="Arial" charset="0"/>
              </a:rPr>
              <a:t>, </a:t>
            </a:r>
            <a:r>
              <a:rPr lang="it-IT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it-IT" dirty="0">
                <a:solidFill>
                  <a:schemeClr val="tx1"/>
                </a:solidFill>
                <a:latin typeface="Arial" charset="0"/>
              </a:rPr>
              <a:t>8</a:t>
            </a:r>
            <a:r>
              <a:rPr lang="it-IT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i="1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(pep,</a:t>
            </a:r>
            <a:r>
              <a:rPr lang="it-IT" dirty="0" smtClean="0">
                <a:solidFill>
                  <a:schemeClr val="tx1"/>
                </a:solidFill>
                <a:latin typeface="Arial" charset="0"/>
              </a:rPr>
              <a:t>13</a:t>
            </a:r>
            <a:r>
              <a:rPr lang="it-IT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N,</a:t>
            </a:r>
            <a:r>
              <a:rPr lang="it-IT" dirty="0" smtClean="0">
                <a:solidFill>
                  <a:srgbClr val="000000"/>
                </a:solidFill>
                <a:latin typeface="Arial" charset="0"/>
                <a:cs typeface="Arial"/>
              </a:rPr>
              <a:t>15</a:t>
            </a:r>
            <a:r>
              <a:rPr lang="it-IT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it-IT" i="1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</a:t>
            </a:r>
            <a:r>
              <a:rPr lang="it-IT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it-IT" dirty="0">
                <a:solidFill>
                  <a:schemeClr val="tx1"/>
                </a:solidFill>
                <a:latin typeface="Arial" charset="0"/>
              </a:rPr>
              <a:t>6</a:t>
            </a:r>
            <a:r>
              <a:rPr lang="it-IT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dirty="0" smtClean="0">
                <a:solidFill>
                  <a:srgbClr val="000000"/>
                </a:solidFill>
                <a:latin typeface="Arial" charset="0"/>
                <a:cs typeface="Arial"/>
              </a:rPr>
              <a:t>8</a:t>
            </a:r>
            <a:r>
              <a:rPr lang="it-IT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B, </a:t>
            </a:r>
            <a:r>
              <a:rPr lang="it-IT" dirty="0" smtClean="0">
                <a:solidFill>
                  <a:srgbClr val="000000"/>
                </a:solidFill>
                <a:latin typeface="Arial" charset="0"/>
                <a:cs typeface="Arial"/>
              </a:rPr>
              <a:t>17</a:t>
            </a:r>
            <a:r>
              <a:rPr lang="it-IT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F)</a:t>
            </a:r>
            <a:r>
              <a:rPr lang="it-IT" baseline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it-IT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9036496" cy="936104"/>
          </a:xfrm>
        </p:spPr>
        <p:txBody>
          <a:bodyPr/>
          <a:lstStyle/>
          <a:p>
            <a:r>
              <a:rPr lang="it-IT" sz="3200" dirty="0" err="1">
                <a:solidFill>
                  <a:srgbClr val="FF0000"/>
                </a:solidFill>
                <a:latin typeface="Comic Sans MS" pitchFamily="66" charset="0"/>
              </a:rPr>
              <a:t>Present</a:t>
            </a:r>
            <a:r>
              <a:rPr lang="it-IT" sz="3200" dirty="0">
                <a:solidFill>
                  <a:srgbClr val="FF0000"/>
                </a:solidFill>
                <a:latin typeface="Comic Sans MS" pitchFamily="66" charset="0"/>
              </a:rPr>
              <a:t> situation: </a:t>
            </a:r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spectrum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consistency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t-IT" sz="3200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5616624"/>
          </a:xfrm>
        </p:spPr>
        <p:txBody>
          <a:bodyPr/>
          <a:lstStyle/>
          <a:p>
            <a:pPr marL="72000" indent="0" algn="just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it-IT" sz="1700" dirty="0" err="1" smtClean="0">
                <a:latin typeface="Arial" pitchFamily="34" charset="0"/>
                <a:cs typeface="Arial" pitchFamily="34" charset="0"/>
              </a:rPr>
              <a:t>undamental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steps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forward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1700" b="1" baseline="30000" dirty="0" smtClean="0">
                <a:solidFill>
                  <a:schemeClr val="accent2"/>
                </a:solidFill>
                <a:latin typeface="Arial" charset="0"/>
              </a:rPr>
              <a:t>8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 and </a:t>
            </a:r>
            <a:r>
              <a:rPr lang="it-IT" sz="1700" b="1" baseline="30000" dirty="0" smtClean="0">
                <a:solidFill>
                  <a:schemeClr val="accent2"/>
                </a:solidFill>
                <a:latin typeface="Arial" charset="0"/>
              </a:rPr>
              <a:t>7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it-IT" sz="17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it-IT" sz="1700" dirty="0" smtClean="0">
                <a:latin typeface="Symbol" pitchFamily="18" charset="2"/>
                <a:cs typeface="Arial" pitchFamily="34" charset="0"/>
              </a:rPr>
              <a:t>n </a:t>
            </a:r>
            <a:r>
              <a:rPr lang="it-IT" sz="1700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however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some </a:t>
            </a:r>
            <a:r>
              <a:rPr lang="it-IT" sz="1700" dirty="0" err="1" smtClean="0">
                <a:latin typeface="Arial" pitchFamily="34" charset="0"/>
                <a:cs typeface="Arial" pitchFamily="34" charset="0"/>
              </a:rPr>
              <a:t>key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features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1700" dirty="0" err="1" smtClean="0">
                <a:latin typeface="Arial" pitchFamily="34" charset="0"/>
                <a:cs typeface="Arial" pitchFamily="34" charset="0"/>
              </a:rPr>
              <a:t>oscillation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it-IT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still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must be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tested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       </a:t>
            </a:r>
          </a:p>
          <a:p>
            <a:pPr marL="72000" indent="0" algn="just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it-IT" sz="1700" dirty="0">
                <a:latin typeface="Arial" pitchFamily="34" charset="0"/>
                <a:cs typeface="Arial" pitchFamily="34" charset="0"/>
              </a:rPr>
              <a:t>: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72000" indent="0" algn="just">
              <a:lnSpc>
                <a:spcPct val="114000"/>
              </a:lnSpc>
              <a:spcBef>
                <a:spcPts val="0"/>
              </a:spcBef>
            </a:pPr>
            <a:r>
              <a:rPr lang="it-IT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- the </a:t>
            </a:r>
            <a:r>
              <a:rPr lang="it-IT" sz="1700" dirty="0" err="1" smtClean="0">
                <a:latin typeface="Arial" pitchFamily="34" charset="0"/>
                <a:cs typeface="Arial" pitchFamily="34" charset="0"/>
              </a:rPr>
              <a:t>transition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it-IT" sz="1700" dirty="0" err="1" smtClean="0">
                <a:latin typeface="Arial" pitchFamily="34" charset="0"/>
                <a:cs typeface="Arial" pitchFamily="34" charset="0"/>
              </a:rPr>
              <a:t>vacuum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latin typeface="Arial" pitchFamily="34" charset="0"/>
                <a:cs typeface="Arial" pitchFamily="34" charset="0"/>
              </a:rPr>
              <a:t>dominated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 and the ‘‘</a:t>
            </a:r>
            <a:r>
              <a:rPr lang="it-IT" sz="1700" dirty="0" err="1" smtClean="0">
                <a:latin typeface="Arial" pitchFamily="34" charset="0"/>
                <a:cs typeface="Arial" pitchFamily="34" charset="0"/>
              </a:rPr>
              <a:t>matter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latin typeface="Arial" pitchFamily="34" charset="0"/>
                <a:cs typeface="Arial" pitchFamily="34" charset="0"/>
              </a:rPr>
              <a:t>enhanced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’’ </a:t>
            </a:r>
            <a:r>
              <a:rPr lang="it-IT" sz="1700" dirty="0" err="1" smtClean="0">
                <a:latin typeface="Arial" pitchFamily="34" charset="0"/>
                <a:cs typeface="Arial" pitchFamily="34" charset="0"/>
              </a:rPr>
              <a:t>spectrum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marL="72000" indent="0" algn="just">
              <a:lnSpc>
                <a:spcPct val="114000"/>
              </a:lnSpc>
              <a:spcBef>
                <a:spcPts val="0"/>
              </a:spcBef>
            </a:pPr>
            <a:r>
              <a:rPr lang="it-IT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latin typeface="Arial" pitchFamily="34" charset="0"/>
                <a:cs typeface="Arial" pitchFamily="34" charset="0"/>
              </a:rPr>
              <a:t>regions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.  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Partial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deficit of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baseline="30000" dirty="0">
                <a:solidFill>
                  <a:schemeClr val="accent2"/>
                </a:solidFill>
                <a:latin typeface="Arial" charset="0"/>
              </a:rPr>
              <a:t>8</a:t>
            </a:r>
            <a:r>
              <a:rPr lang="it-IT" sz="1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neutrinos</a:t>
            </a:r>
            <a:r>
              <a:rPr lang="it-IT" sz="1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it-IT" sz="1700" dirty="0" err="1" smtClean="0">
                <a:latin typeface="Arial" pitchFamily="34" charset="0"/>
                <a:cs typeface="Arial" pitchFamily="34" charset="0"/>
              </a:rPr>
              <a:t>explanations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?)</a:t>
            </a:r>
          </a:p>
          <a:p>
            <a:pPr marL="72000" indent="0" algn="just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t-IT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latin typeface="Arial" pitchFamily="34" charset="0"/>
                <a:cs typeface="Arial" pitchFamily="34" charset="0"/>
              </a:rPr>
              <a:t>Theoretical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uncertainties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it-IT" sz="1700" b="1" baseline="30000" dirty="0" smtClean="0">
                <a:solidFill>
                  <a:schemeClr val="accent2"/>
                </a:solidFill>
                <a:latin typeface="Arial" charset="0"/>
              </a:rPr>
              <a:t>8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B, </a:t>
            </a:r>
            <a:r>
              <a:rPr lang="it-IT" sz="1700" b="1" baseline="30000" dirty="0" smtClean="0">
                <a:solidFill>
                  <a:schemeClr val="accent2"/>
                </a:solidFill>
                <a:latin typeface="Arial" charset="0"/>
              </a:rPr>
              <a:t>7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 and </a:t>
            </a:r>
            <a:r>
              <a:rPr lang="it-IT" sz="1700" b="1" i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hep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Predictions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it-IT" sz="1700" b="1" i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it-IT" sz="17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it-IT" sz="1700" b="1" i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pep</a:t>
            </a:r>
            <a:r>
              <a:rPr lang="it-IT" sz="17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fluxes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,instead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strongly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constrained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correlation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by the SSM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prediction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chain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responsible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more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99% of the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17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significant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improvements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on</a:t>
            </a:r>
            <a:r>
              <a:rPr lang="it-IT" sz="17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i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pep</a:t>
            </a:r>
            <a:r>
              <a:rPr lang="it-IT" sz="17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would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reduce the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indetermination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luminosity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would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 a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stringent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test  of SSM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hypothesis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08000" indent="0" algn="just">
              <a:lnSpc>
                <a:spcPct val="120000"/>
              </a:lnSpc>
              <a:spcBef>
                <a:spcPts val="900"/>
              </a:spcBef>
              <a:buFont typeface="Times New Roman" pitchFamily="18" charset="0"/>
              <a:buChar char="•"/>
            </a:pP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Water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Cerenkov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photon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yield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 can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detect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medium and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part of the</a:t>
            </a:r>
          </a:p>
          <a:p>
            <a:pPr marL="108000" indent="0" algn="just">
              <a:lnSpc>
                <a:spcPct val="120000"/>
              </a:lnSpc>
              <a:spcBef>
                <a:spcPts val="0"/>
              </a:spcBef>
            </a:pPr>
            <a:r>
              <a:rPr lang="it-IT" sz="1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spectrum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Radiochemical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integrated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rate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above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threshold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  </a:t>
            </a:r>
          </a:p>
          <a:p>
            <a:pPr marL="108000" indent="0" algn="just">
              <a:lnSpc>
                <a:spcPct val="120000"/>
              </a:lnSpc>
              <a:spcBef>
                <a:spcPts val="600"/>
              </a:spcBef>
            </a:pPr>
            <a:r>
              <a:rPr lang="it-IT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it-IT" sz="17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it-IT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contribution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should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come </a:t>
            </a:r>
            <a:r>
              <a:rPr lang="it-IT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it-IT" sz="17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organic</a:t>
            </a:r>
            <a:r>
              <a:rPr lang="it-IT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scintillators</a:t>
            </a:r>
            <a:endParaRPr lang="it-IT" sz="1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08000" indent="0" algn="just">
              <a:lnSpc>
                <a:spcPct val="120000"/>
              </a:lnSpc>
              <a:spcBef>
                <a:spcPts val="600"/>
              </a:spcBef>
            </a:pP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High light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yield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large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masses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and high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radiopurity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Bx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):can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perform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it-IT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solar neutrino </a:t>
            </a:r>
            <a:r>
              <a:rPr lang="it-IT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spectroscopy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near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future: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expected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improvements</a:t>
            </a:r>
            <a:r>
              <a:rPr lang="it-IT" sz="1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it-IT" sz="17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Borexino</a:t>
            </a:r>
            <a:r>
              <a:rPr lang="it-IT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possible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from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purification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it-IT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campaign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new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signal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extraction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techniques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aseline="30000" dirty="0" smtClean="0">
                <a:solidFill>
                  <a:schemeClr val="tx1"/>
                </a:solidFill>
                <a:latin typeface="Arial" charset="0"/>
              </a:rPr>
              <a:t>210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</a:t>
            </a:r>
            <a:r>
              <a:rPr lang="it-IT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bckg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reduction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SNO+</a:t>
            </a: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8013" cy="1143000"/>
          </a:xfrm>
        </p:spPr>
        <p:txBody>
          <a:bodyPr/>
          <a:lstStyle/>
          <a:p>
            <a:r>
              <a:rPr lang="it-IT" sz="3200" b="1" dirty="0" smtClean="0">
                <a:solidFill>
                  <a:srgbClr val="FF0000"/>
                </a:solidFill>
                <a:latin typeface="Comic Sans MS" pitchFamily="66" charset="0"/>
              </a:rPr>
              <a:t>SNO+</a:t>
            </a:r>
            <a:endParaRPr lang="it-IT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052736"/>
            <a:ext cx="8649717" cy="5028431"/>
          </a:xfrm>
        </p:spPr>
        <p:txBody>
          <a:bodyPr/>
          <a:lstStyle/>
          <a:p>
            <a:pPr marL="285750" lvl="0" indent="-285750"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experiment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SNOLAB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 Idea: re-use </a:t>
            </a:r>
            <a:r>
              <a:rPr lang="it-IT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SNO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replacing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deuterium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it-IT" sz="20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it-IT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scintillator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Improvements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in: 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electronics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and DAQ; </a:t>
            </a:r>
            <a:r>
              <a:rPr lang="it-IT" sz="1600" dirty="0" smtClean="0">
                <a:latin typeface="Symbol" pitchFamily="18" charset="2"/>
                <a:cs typeface="Arial" pitchFamily="34" charset="0"/>
              </a:rPr>
              <a:t>a-b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separation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; 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Scintillator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developments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10000 </a:t>
            </a:r>
            <a:r>
              <a:rPr lang="it-IT" sz="1400" dirty="0" smtClean="0">
                <a:latin typeface="Symbol" pitchFamily="18" charset="2"/>
                <a:cs typeface="Arial" pitchFamily="34" charset="0"/>
              </a:rPr>
              <a:t>g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purification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SNO+ </a:t>
            </a:r>
            <a:r>
              <a:rPr lang="it-IT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advantages</a:t>
            </a:r>
            <a:r>
              <a:rPr lang="it-IT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- mass </a:t>
            </a:r>
            <a:r>
              <a:rPr lang="it-IT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larger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and 2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times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deepe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r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than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Bx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6080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mwe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against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3500 for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and 2700 for KL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):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better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signal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bckg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ratio for </a:t>
            </a:r>
            <a:r>
              <a:rPr lang="it-IT" sz="1800" i="1" dirty="0" err="1" smtClean="0">
                <a:latin typeface="Arial" pitchFamily="34" charset="0"/>
                <a:cs typeface="Arial" pitchFamily="34" charset="0"/>
              </a:rPr>
              <a:t>pep</a:t>
            </a:r>
            <a:r>
              <a:rPr lang="it-IT" sz="18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it-IT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baseline="30000" dirty="0" smtClean="0">
                <a:latin typeface="Arial" charset="0"/>
              </a:rPr>
              <a:t>11</a:t>
            </a:r>
            <a:r>
              <a:rPr lang="it-IT" sz="1800" i="1" dirty="0" smtClean="0">
                <a:latin typeface="Arial" pitchFamily="34" charset="0"/>
                <a:cs typeface="Arial" pitchFamily="34" charset="0"/>
              </a:rPr>
              <a:t>C)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it-IT" sz="1800" b="1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expected</a:t>
            </a:r>
            <a:r>
              <a:rPr lang="it-IT" sz="18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5% </a:t>
            </a:r>
            <a:r>
              <a:rPr lang="it-IT" sz="1800" b="1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uncertainty</a:t>
            </a:r>
            <a:r>
              <a:rPr lang="it-IT" sz="18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it-IT" sz="1800" b="1" i="1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pep</a:t>
            </a: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u="sng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it-IT" sz="20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u="sng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program</a:t>
            </a:r>
            <a:endParaRPr lang="it-IT" sz="2000" b="1" u="sng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- 0</a:t>
            </a:r>
            <a:r>
              <a:rPr lang="it-IT" sz="2000" dirty="0" smtClean="0">
                <a:latin typeface="Symbol" pitchFamily="18" charset="2"/>
                <a:cs typeface="Arial" pitchFamily="34" charset="0"/>
              </a:rPr>
              <a:t>n </a:t>
            </a:r>
            <a:r>
              <a:rPr lang="it-IT" sz="2000" dirty="0" err="1">
                <a:latin typeface="Symbol" pitchFamily="18" charset="2"/>
                <a:cs typeface="Arial" pitchFamily="34" charset="0"/>
              </a:rPr>
              <a:t>bb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decay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  ;  -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reactor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Symbol" pitchFamily="18" charset="2"/>
                <a:cs typeface="Arial" pitchFamily="34" charset="0"/>
              </a:rPr>
              <a:t>n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geoneutrinos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 ; SN </a:t>
            </a:r>
            <a:r>
              <a:rPr lang="it-IT" sz="2000" dirty="0" smtClean="0">
                <a:latin typeface="Symbol" pitchFamily="18" charset="2"/>
                <a:cs typeface="Arial" pitchFamily="34" charset="0"/>
              </a:rPr>
              <a:t>n   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latin typeface="Symbol" pitchFamily="18" charset="2"/>
                <a:cs typeface="Arial" pitchFamily="34" charset="0"/>
              </a:rPr>
              <a:t> </a:t>
            </a:r>
            <a:r>
              <a:rPr lang="it-IT" sz="2000" dirty="0" smtClean="0">
                <a:latin typeface="Symbol" pitchFamily="18" charset="2"/>
                <a:cs typeface="Arial" pitchFamily="34" charset="0"/>
              </a:rPr>
              <a:t>-  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Solar </a:t>
            </a:r>
            <a:r>
              <a:rPr lang="it-IT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neutrinos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it-IT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Precision </a:t>
            </a:r>
            <a:r>
              <a:rPr lang="it-IT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pep</a:t>
            </a:r>
            <a:r>
              <a:rPr lang="it-IT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lux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;    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sz="1700" b="1" baseline="30000" dirty="0" smtClean="0">
                <a:solidFill>
                  <a:schemeClr val="tx1"/>
                </a:solidFill>
                <a:latin typeface="Arial" charset="0"/>
              </a:rPr>
              <a:t>8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B;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-night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asimmetry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CNO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measuremen</a:t>
            </a:r>
            <a:r>
              <a:rPr lang="it-IT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solve solar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metallicity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</a:t>
            </a:r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together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8B from SNO</a:t>
            </a:r>
            <a:r>
              <a:rPr lang="it-IT" sz="1600" b="1" dirty="0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)</a:t>
            </a:r>
            <a:r>
              <a:rPr lang="it-IT" sz="1800" b="1" dirty="0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?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8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779686"/>
          </a:xfrm>
        </p:spPr>
        <p:txBody>
          <a:bodyPr/>
          <a:lstStyle/>
          <a:p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The far future</a:t>
            </a:r>
            <a:endParaRPr lang="it-IT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24745"/>
            <a:ext cx="8856984" cy="5004594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Aim</a:t>
            </a: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experiments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 E </a:t>
            </a:r>
            <a:r>
              <a:rPr lang="it-IT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threshold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signal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radioactive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bckg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usually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multiporpose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devices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0</a:t>
            </a:r>
            <a:r>
              <a:rPr lang="it-IT" sz="1800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n-bb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dark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matter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searches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Large mass detector and high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levels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radiopurity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next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generation </a:t>
            </a:r>
            <a:r>
              <a:rPr lang="it-IT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scintillators</a:t>
            </a:r>
            <a:r>
              <a:rPr lang="it-IT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varying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traditional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organic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scintillators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technological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devices</a:t>
            </a:r>
            <a:r>
              <a:rPr lang="it-IT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to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new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noble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gases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it-IT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lnSpc>
                <a:spcPct val="120000"/>
              </a:lnSpc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LENA </a:t>
            </a:r>
            <a:r>
              <a:rPr lang="it-IT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9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it-IT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Energy Neutrino </a:t>
            </a:r>
            <a:r>
              <a:rPr lang="it-IT" sz="19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Astronomy</a:t>
            </a:r>
            <a:r>
              <a:rPr lang="it-IT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t-IT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/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Next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generation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scintillator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detector (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it-IT" sz="1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ktons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(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cylindrical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detector: d= 30m ; h=100m) 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Will be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hosted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Pyhsalmi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underground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laboratorie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/>
            <a:r>
              <a:rPr lang="it-IT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- 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Multipurpose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detector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galactic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diffuse SN;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geoneutrinos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reactor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n;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 algn="just"/>
            <a:r>
              <a:rPr lang="it-IT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IDM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proton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decay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LBL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oscillations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it-IT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solar </a:t>
            </a:r>
            <a:r>
              <a:rPr lang="it-IT" sz="17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neutrinos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/>
            <a:r>
              <a:rPr lang="it-IT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it-IT" sz="1800" dirty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-e (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Bx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SNO+) and CC: </a:t>
            </a:r>
            <a:r>
              <a:rPr lang="it-IT" sz="1800" dirty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600" kern="1200" dirty="0">
                <a:latin typeface="Cambria Math"/>
                <a:ea typeface="+mn-ea"/>
                <a:cs typeface="Arial" pitchFamily="34" charset="0"/>
              </a:rPr>
              <a:t>e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it-IT" sz="2000" kern="1200" baseline="30000" dirty="0">
                <a:solidFill>
                  <a:schemeClr val="tx1"/>
                </a:solidFill>
                <a:latin typeface="Arial" charset="0"/>
                <a:ea typeface="+mn-ea"/>
              </a:rPr>
              <a:t>13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    </a:t>
            </a:r>
            <a:r>
              <a:rPr lang="it-IT" sz="2000" kern="1200" baseline="30000" dirty="0" smtClean="0">
                <a:solidFill>
                  <a:schemeClr val="tx1"/>
                </a:solidFill>
                <a:latin typeface="Arial" charset="0"/>
                <a:ea typeface="+mn-ea"/>
              </a:rPr>
              <a:t>13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N+e</a:t>
            </a:r>
            <a:r>
              <a:rPr lang="it-IT" sz="2000" kern="1200" baseline="30000" dirty="0" smtClean="0">
                <a:solidFill>
                  <a:schemeClr val="tx1"/>
                </a:solidFill>
                <a:latin typeface="Arial" charset="0"/>
                <a:ea typeface="+mn-ea"/>
              </a:rPr>
              <a:t>-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/>
            <a:r>
              <a:rPr lang="it-IT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Very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precis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2000" b="1" kern="1200" baseline="30000" dirty="0">
                <a:solidFill>
                  <a:schemeClr val="accent2"/>
                </a:solidFill>
                <a:latin typeface="Arial" charset="0"/>
                <a:ea typeface="+mn-ea"/>
              </a:rPr>
              <a:t>7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signal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modulation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it-IT" sz="2000" b="1" kern="1200" baseline="30000" dirty="0">
                <a:solidFill>
                  <a:schemeClr val="accent2"/>
                </a:solidFill>
                <a:latin typeface="Arial" charset="0"/>
                <a:ea typeface="+mn-ea"/>
              </a:rPr>
              <a:t>8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it-IT" sz="1800" dirty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detection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possible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marL="0" indent="0" algn="just"/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E: 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 3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;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pep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and CNO </a:t>
            </a:r>
            <a:r>
              <a:rPr lang="it-IT" sz="1800" dirty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difficult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probably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feasible</a:t>
            </a:r>
            <a:r>
              <a:rPr lang="it-IT" sz="1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>
            <a:off x="5076056" y="5013176"/>
            <a:ext cx="2160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34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8013" cy="864096"/>
          </a:xfrm>
        </p:spPr>
        <p:txBody>
          <a:bodyPr/>
          <a:lstStyle/>
          <a:p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Noble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liquid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scintillators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548680"/>
            <a:ext cx="8568952" cy="5604495"/>
          </a:xfrm>
        </p:spPr>
        <p:txBody>
          <a:bodyPr/>
          <a:lstStyle/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it-IT" sz="22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Scintillators</a:t>
            </a:r>
            <a:r>
              <a:rPr lang="it-IT" sz="2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with </a:t>
            </a:r>
            <a:r>
              <a:rPr lang="it-IT" sz="22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noble</a:t>
            </a:r>
            <a:r>
              <a:rPr lang="it-IT" sz="2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gases</a:t>
            </a:r>
            <a:r>
              <a:rPr lang="it-IT" sz="2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(Xe, </a:t>
            </a:r>
            <a:r>
              <a:rPr lang="it-IT" sz="20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it-IT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, Ne)</a:t>
            </a:r>
          </a:p>
          <a:p>
            <a:pPr marL="0" indent="0" algn="just">
              <a:lnSpc>
                <a:spcPct val="120000"/>
              </a:lnSpc>
              <a:spcBef>
                <a:spcPts val="400"/>
              </a:spcBef>
            </a:pPr>
            <a:r>
              <a:rPr lang="it-IT" sz="20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sz="18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Relatively</a:t>
            </a:r>
            <a:r>
              <a:rPr lang="it-IT" sz="1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inexpensive</a:t>
            </a:r>
            <a:r>
              <a:rPr lang="it-IT" sz="1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, easy to </a:t>
            </a:r>
            <a:r>
              <a:rPr lang="it-IT" sz="18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obtain</a:t>
            </a:r>
            <a:r>
              <a:rPr lang="it-IT" sz="1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, dense: large </a:t>
            </a:r>
            <a:r>
              <a:rPr lang="it-IT" sz="18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homogeneous</a:t>
            </a:r>
            <a:r>
              <a:rPr lang="it-IT" sz="1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detectors; </a:t>
            </a:r>
          </a:p>
          <a:p>
            <a:pPr marL="0" indent="0" algn="just">
              <a:lnSpc>
                <a:spcPct val="120000"/>
              </a:lnSpc>
              <a:spcBef>
                <a:spcPts val="400"/>
              </a:spcBef>
            </a:pPr>
            <a:r>
              <a:rPr lang="it-IT" sz="18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- ‘‘</a:t>
            </a:r>
            <a:r>
              <a:rPr lang="it-IT" sz="18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Easily</a:t>
            </a:r>
            <a:r>
              <a:rPr lang="it-IT" sz="1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’’ </a:t>
            </a:r>
            <a:r>
              <a:rPr lang="it-IT" sz="18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purified</a:t>
            </a:r>
            <a:r>
              <a:rPr lang="it-IT" sz="1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, high </a:t>
            </a:r>
            <a:r>
              <a:rPr lang="it-IT" sz="18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scintillation</a:t>
            </a:r>
            <a:r>
              <a:rPr lang="it-IT" sz="1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yield</a:t>
            </a:r>
            <a:r>
              <a:rPr lang="it-IT" sz="1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30-40 </a:t>
            </a:r>
            <a:r>
              <a:rPr lang="it-IT" sz="16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photons</a:t>
            </a:r>
            <a:r>
              <a:rPr lang="it-IT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sz="16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it-IT" sz="1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), no </a:t>
            </a:r>
            <a:r>
              <a:rPr lang="it-IT" sz="18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autoabsorption</a:t>
            </a:r>
            <a:r>
              <a:rPr lang="it-IT" sz="1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ctr">
              <a:spcBef>
                <a:spcPts val="1800"/>
              </a:spcBef>
              <a:buFont typeface="Arial" pitchFamily="34" charset="0"/>
              <a:buChar char="•"/>
            </a:pPr>
            <a:r>
              <a:rPr lang="it-IT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CLEAN/DEAP </a:t>
            </a:r>
            <a:r>
              <a:rPr lang="it-IT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2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LNe</a:t>
            </a:r>
            <a:r>
              <a:rPr lang="it-IT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44000" indent="0" algn="just">
              <a:lnSpc>
                <a:spcPct val="120000"/>
              </a:lnSpc>
            </a:pPr>
            <a:r>
              <a:rPr lang="it-IT" sz="175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Scaleable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technology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Prototypes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SNOLAB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(From Pico-CLEAN…to CLEAN/DEAP).     </a:t>
            </a:r>
            <a:r>
              <a:rPr lang="it-IT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44000" indent="0" algn="just">
              <a:lnSpc>
                <a:spcPct val="120000"/>
              </a:lnSpc>
            </a:pPr>
            <a:r>
              <a:rPr lang="it-IT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Aim</a:t>
            </a:r>
            <a:r>
              <a:rPr lang="it-IT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Dark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matter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search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real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18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solar </a:t>
            </a:r>
            <a:r>
              <a:rPr lang="it-IT" sz="1800" dirty="0" smtClean="0">
                <a:solidFill>
                  <a:schemeClr val="tx2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(from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elastic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1800" dirty="0" smtClean="0">
                <a:solidFill>
                  <a:schemeClr val="tx2"/>
                </a:solidFill>
                <a:latin typeface="Symbol" pitchFamily="18" charset="2"/>
                <a:cs typeface="Arial" pitchFamily="34" charset="0"/>
              </a:rPr>
              <a:t>n-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  and </a:t>
            </a:r>
            <a:r>
              <a:rPr lang="it-IT" sz="1800" dirty="0">
                <a:solidFill>
                  <a:schemeClr val="tx2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nucleus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scattering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44000" indent="0" algn="just">
              <a:lnSpc>
                <a:spcPct val="120000"/>
              </a:lnSpc>
              <a:spcBef>
                <a:spcPts val="400"/>
              </a:spcBef>
            </a:pPr>
            <a:r>
              <a:rPr lang="it-IT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it-IT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Expected</a:t>
            </a:r>
            <a:r>
              <a:rPr lang="it-IT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15000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photons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1%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statistical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uncertainty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it-IT" sz="18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pp</a:t>
            </a:r>
            <a:endParaRPr lang="it-IT" sz="18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44000" indent="0" algn="just">
              <a:lnSpc>
                <a:spcPct val="120000"/>
              </a:lnSpc>
              <a:spcBef>
                <a:spcPts val="400"/>
              </a:spcBef>
            </a:pPr>
            <a:r>
              <a:rPr lang="it-IT" sz="1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Test of SSM,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determination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1800" i="1" dirty="0">
                <a:latin typeface="Symbol"/>
                <a:ea typeface="Times New Roman"/>
                <a:cs typeface="Times New Roman"/>
              </a:rPr>
              <a:t>q</a:t>
            </a:r>
            <a:r>
              <a:rPr lang="it-IT" sz="1800" i="1" baseline="-25000" dirty="0">
                <a:latin typeface="Symbol"/>
                <a:ea typeface="Times New Roman"/>
                <a:cs typeface="Times New Roman"/>
              </a:rPr>
              <a:t>12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LMA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consistency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(in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transition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region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); </a:t>
            </a:r>
          </a:p>
          <a:p>
            <a:pPr marL="144000" indent="0" algn="just">
              <a:lnSpc>
                <a:spcPct val="120000"/>
              </a:lnSpc>
              <a:spcBef>
                <a:spcPts val="400"/>
              </a:spcBef>
            </a:pP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Try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measure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CNO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with 10-15%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marL="144000" indent="0" algn="just">
              <a:lnSpc>
                <a:spcPct val="120000"/>
              </a:lnSpc>
              <a:spcBef>
                <a:spcPts val="400"/>
              </a:spcBef>
            </a:pP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Alternative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LXe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(high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stopping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ionization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scint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yields</a:t>
            </a:r>
            <a:r>
              <a:rPr lang="it-IT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it-IT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ts val="1100"/>
              </a:spcBef>
              <a:buFont typeface="Arial" pitchFamily="34" charset="0"/>
              <a:buChar char="•"/>
            </a:pPr>
            <a:endParaRPr lang="it-IT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400"/>
              </a:spcBef>
            </a:pPr>
            <a:endParaRPr lang="it-IT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71450"/>
            <a:ext cx="8532813" cy="1143000"/>
          </a:xfrm>
        </p:spPr>
        <p:txBody>
          <a:bodyPr/>
          <a:lstStyle/>
          <a:p>
            <a:r>
              <a:rPr lang="it-IT" sz="3200" smtClean="0">
                <a:solidFill>
                  <a:srgbClr val="CC0000"/>
                </a:solidFill>
                <a:latin typeface="Comic Sans MS" pitchFamily="66" charset="0"/>
              </a:rPr>
              <a:t>Historical role and future of solar neutrinos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836712"/>
            <a:ext cx="9045575" cy="5334000"/>
          </a:xfrm>
        </p:spPr>
        <p:txBody>
          <a:bodyPr/>
          <a:lstStyle/>
          <a:p>
            <a:pPr marL="0" indent="0" algn="ctr">
              <a:lnSpc>
                <a:spcPct val="14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it-IT" sz="20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it-IT" sz="2000" b="1" dirty="0">
                <a:solidFill>
                  <a:schemeClr val="accent2"/>
                </a:solidFill>
                <a:latin typeface="Verdana" pitchFamily="34" charset="0"/>
              </a:rPr>
              <a:t>S</a:t>
            </a:r>
            <a:r>
              <a:rPr lang="it-IT" sz="2000" b="1" dirty="0" smtClean="0">
                <a:solidFill>
                  <a:srgbClr val="0000FF"/>
                </a:solidFill>
                <a:latin typeface="Verdana" pitchFamily="34" charset="0"/>
              </a:rPr>
              <a:t>olar </a:t>
            </a:r>
            <a:r>
              <a:rPr lang="it-IT" sz="2000" b="1" dirty="0" err="1" smtClean="0">
                <a:solidFill>
                  <a:srgbClr val="0000FF"/>
                </a:solidFill>
                <a:latin typeface="Verdana" pitchFamily="34" charset="0"/>
              </a:rPr>
              <a:t>neutrinos</a:t>
            </a:r>
            <a:r>
              <a:rPr lang="it-IT" sz="2000" b="1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since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ever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fundamental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 f</a:t>
            </a:r>
            <a:r>
              <a:rPr lang="it-IT" sz="1600" dirty="0" smtClean="0">
                <a:latin typeface="Verdana" pitchFamily="34" charset="0"/>
              </a:rPr>
              <a:t>or</a:t>
            </a:r>
            <a:r>
              <a:rPr lang="it-IT" sz="1600" b="1" dirty="0" smtClean="0">
                <a:latin typeface="Verdana" pitchFamily="34" charset="0"/>
              </a:rPr>
              <a:t> </a:t>
            </a:r>
            <a:r>
              <a:rPr lang="it-IT" sz="1900" b="1" dirty="0" err="1" smtClean="0">
                <a:solidFill>
                  <a:srgbClr val="0000FF"/>
                </a:solidFill>
                <a:latin typeface="Verdana" pitchFamily="34" charset="0"/>
              </a:rPr>
              <a:t>elementary</a:t>
            </a:r>
            <a:r>
              <a:rPr lang="it-IT" sz="1900" b="1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it-IT" sz="1900" b="1" dirty="0" err="1" smtClean="0">
                <a:solidFill>
                  <a:srgbClr val="0000FF"/>
                </a:solidFill>
                <a:latin typeface="Verdana" pitchFamily="34" charset="0"/>
              </a:rPr>
              <a:t>particle</a:t>
            </a:r>
            <a:r>
              <a:rPr lang="it-IT" sz="1900" b="1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it-IT" sz="1900" b="1" dirty="0" err="1" smtClean="0">
                <a:solidFill>
                  <a:srgbClr val="0000FF"/>
                </a:solidFill>
                <a:latin typeface="Verdana" pitchFamily="34" charset="0"/>
              </a:rPr>
              <a:t>physics</a:t>
            </a:r>
            <a:r>
              <a:rPr lang="it-IT" sz="1900" b="1" dirty="0" smtClean="0">
                <a:solidFill>
                  <a:srgbClr val="0000FF"/>
                </a:solidFill>
                <a:latin typeface="Verdana" pitchFamily="34" charset="0"/>
              </a:rPr>
              <a:t> and </a:t>
            </a:r>
            <a:r>
              <a:rPr lang="it-IT" sz="1900" b="1" dirty="0" err="1" smtClean="0">
                <a:solidFill>
                  <a:srgbClr val="0000FF"/>
                </a:solidFill>
                <a:latin typeface="Verdana" pitchFamily="34" charset="0"/>
              </a:rPr>
              <a:t>astrophysics</a:t>
            </a:r>
            <a:r>
              <a:rPr lang="it-IT" sz="1600" b="1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it-IT" sz="1600" dirty="0" smtClean="0">
                <a:latin typeface="Verdana" pitchFamily="34" charset="0"/>
              </a:rPr>
              <a:t>and in </a:t>
            </a:r>
            <a:r>
              <a:rPr lang="it-IT" sz="1600" dirty="0" err="1" smtClean="0">
                <a:latin typeface="Verdana" pitchFamily="34" charset="0"/>
              </a:rPr>
              <a:t>creating</a:t>
            </a:r>
            <a:r>
              <a:rPr lang="it-IT" sz="1600" dirty="0" smtClean="0">
                <a:latin typeface="Verdana" pitchFamily="34" charset="0"/>
              </a:rPr>
              <a:t> a </a:t>
            </a:r>
            <a:r>
              <a:rPr lang="it-IT" sz="1900" b="1" dirty="0" smtClean="0">
                <a:solidFill>
                  <a:srgbClr val="0000FF"/>
                </a:solidFill>
                <a:latin typeface="Verdana" pitchFamily="34" charset="0"/>
              </a:rPr>
              <a:t>connection</a:t>
            </a:r>
            <a:r>
              <a:rPr lang="it-IT" sz="16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it-IT" sz="1600" dirty="0" err="1" smtClean="0">
                <a:latin typeface="Verdana" pitchFamily="34" charset="0"/>
              </a:rPr>
              <a:t>between</a:t>
            </a:r>
            <a:r>
              <a:rPr lang="it-IT" sz="1600" dirty="0" smtClean="0">
                <a:latin typeface="Verdana" pitchFamily="34" charset="0"/>
              </a:rPr>
              <a:t> the </a:t>
            </a:r>
            <a:r>
              <a:rPr lang="it-IT" sz="1600" dirty="0" err="1" smtClean="0">
                <a:latin typeface="Verdana" pitchFamily="34" charset="0"/>
              </a:rPr>
              <a:t>two</a:t>
            </a:r>
            <a:r>
              <a:rPr lang="it-IT" sz="1600" dirty="0" smtClean="0">
                <a:latin typeface="Verdana" pitchFamily="34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</a:pPr>
            <a:r>
              <a:rPr lang="it-IT" sz="16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Verdana" pitchFamily="34" charset="0"/>
              </a:rPr>
              <a:t>Historical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Verdana" pitchFamily="34" charset="0"/>
              </a:rPr>
              <a:t>view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it-IT" sz="1600" dirty="0" err="1" smtClean="0">
                <a:latin typeface="Verdana" pitchFamily="34" charset="0"/>
              </a:rPr>
              <a:t>helps</a:t>
            </a:r>
            <a:r>
              <a:rPr lang="it-IT" sz="1600" dirty="0" smtClean="0">
                <a:latin typeface="Verdana" pitchFamily="34" charset="0"/>
              </a:rPr>
              <a:t> in </a:t>
            </a:r>
            <a:r>
              <a:rPr lang="it-IT" sz="1600" dirty="0" err="1" smtClean="0">
                <a:latin typeface="Verdana" pitchFamily="34" charset="0"/>
              </a:rPr>
              <a:t>understanding</a:t>
            </a:r>
            <a:r>
              <a:rPr lang="it-IT" sz="1600" dirty="0" smtClean="0">
                <a:latin typeface="Verdana" pitchFamily="34" charset="0"/>
              </a:rPr>
              <a:t>  </a:t>
            </a:r>
            <a:r>
              <a:rPr lang="it-IT" sz="1800" b="1" dirty="0" err="1" smtClean="0">
                <a:solidFill>
                  <a:srgbClr val="0000FF"/>
                </a:solidFill>
                <a:latin typeface="Verdana" pitchFamily="34" charset="0"/>
              </a:rPr>
              <a:t>present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 situation and future </a:t>
            </a:r>
            <a:r>
              <a:rPr lang="it-IT" sz="1900" b="1" dirty="0" err="1" smtClean="0">
                <a:solidFill>
                  <a:srgbClr val="0000FF"/>
                </a:solidFill>
                <a:latin typeface="Verdana" pitchFamily="34" charset="0"/>
              </a:rPr>
              <a:t>outlooks</a:t>
            </a:r>
            <a:r>
              <a:rPr lang="it-IT" sz="1900" b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      </a:t>
            </a:r>
            <a:r>
              <a:rPr lang="it-IT" sz="1900" b="1" dirty="0" smtClean="0">
                <a:latin typeface="Verdana" pitchFamily="34" charset="0"/>
              </a:rPr>
              <a:t>of solar neutrino </a:t>
            </a:r>
            <a:r>
              <a:rPr lang="it-IT" sz="1900" b="1" dirty="0" err="1" smtClean="0">
                <a:latin typeface="Verdana" pitchFamily="34" charset="0"/>
              </a:rPr>
              <a:t>physics</a:t>
            </a:r>
            <a:endParaRPr lang="it-IT" sz="1900" b="1" dirty="0" smtClean="0">
              <a:latin typeface="Verdana" pitchFamily="34" charset="0"/>
            </a:endParaRPr>
          </a:p>
          <a:p>
            <a:pPr marL="0" indent="0">
              <a:lnSpc>
                <a:spcPct val="125000"/>
              </a:lnSpc>
              <a:spcBef>
                <a:spcPts val="300"/>
              </a:spcBef>
              <a:buFont typeface="Arial" charset="0"/>
              <a:buChar char="•"/>
            </a:pPr>
            <a:r>
              <a:rPr lang="it-IT" sz="1600" b="1" dirty="0" smtClean="0">
                <a:latin typeface="Verdana" pitchFamily="34" charset="0"/>
              </a:rPr>
              <a:t> </a:t>
            </a:r>
            <a:r>
              <a:rPr lang="it-IT" sz="1600" dirty="0" smtClean="0">
                <a:latin typeface="Verdana" pitchFamily="34" charset="0"/>
              </a:rPr>
              <a:t>Long standing 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solar neutrino puzzle</a:t>
            </a:r>
            <a:r>
              <a:rPr lang="it-IT" sz="1800" b="1" dirty="0" smtClean="0">
                <a:latin typeface="Verdana" pitchFamily="34" charset="0"/>
              </a:rPr>
              <a:t> </a:t>
            </a:r>
            <a:r>
              <a:rPr lang="it-IT" sz="1600" dirty="0" smtClean="0">
                <a:latin typeface="Verdana" pitchFamily="34" charset="0"/>
              </a:rPr>
              <a:t>(</a:t>
            </a:r>
            <a:r>
              <a:rPr lang="it-IT" sz="1600" dirty="0" err="1" smtClean="0">
                <a:latin typeface="Verdana" pitchFamily="34" charset="0"/>
              </a:rPr>
              <a:t>radiochem</a:t>
            </a:r>
            <a:r>
              <a:rPr lang="it-IT" sz="1600" dirty="0">
                <a:latin typeface="Verdana" pitchFamily="34" charset="0"/>
              </a:rPr>
              <a:t>.</a:t>
            </a:r>
            <a:r>
              <a:rPr lang="it-IT" sz="1600" dirty="0" smtClean="0">
                <a:latin typeface="Verdana" pitchFamily="34" charset="0"/>
              </a:rPr>
              <a:t> </a:t>
            </a:r>
            <a:r>
              <a:rPr lang="it-IT" sz="1600" dirty="0" err="1" smtClean="0">
                <a:latin typeface="Verdana" pitchFamily="34" charset="0"/>
              </a:rPr>
              <a:t>exp</a:t>
            </a:r>
            <a:r>
              <a:rPr lang="it-IT" sz="1600" dirty="0" smtClean="0">
                <a:latin typeface="Verdana" pitchFamily="34" charset="0"/>
              </a:rPr>
              <a:t>., </a:t>
            </a:r>
            <a:r>
              <a:rPr lang="it-IT" sz="1600" dirty="0" err="1" smtClean="0">
                <a:latin typeface="Verdana" pitchFamily="34" charset="0"/>
              </a:rPr>
              <a:t>SuperKamiokande</a:t>
            </a:r>
            <a:r>
              <a:rPr lang="it-IT" sz="1600" dirty="0" smtClean="0">
                <a:latin typeface="Verdana" pitchFamily="34" charset="0"/>
              </a:rPr>
              <a:t>), and</a:t>
            </a:r>
            <a:r>
              <a:rPr lang="it-IT" sz="1600" b="1" dirty="0" smtClean="0">
                <a:latin typeface="Verdana" pitchFamily="34" charset="0"/>
              </a:rPr>
              <a:t> </a:t>
            </a:r>
            <a:r>
              <a:rPr lang="it-IT" sz="1600" dirty="0" err="1" smtClean="0">
                <a:latin typeface="Verdana" pitchFamily="34" charset="0"/>
              </a:rPr>
              <a:t>its</a:t>
            </a:r>
            <a:r>
              <a:rPr lang="it-IT" sz="1600" b="1" dirty="0" smtClean="0">
                <a:latin typeface="Verdana" pitchFamily="34" charset="0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Verdana" pitchFamily="34" charset="0"/>
              </a:rPr>
              <a:t>solution</a:t>
            </a:r>
            <a:r>
              <a:rPr lang="it-IT" sz="1600" b="1" dirty="0" smtClean="0">
                <a:latin typeface="Verdana" pitchFamily="34" charset="0"/>
              </a:rPr>
              <a:t> </a:t>
            </a:r>
            <a:r>
              <a:rPr lang="it-IT" sz="1600" dirty="0" smtClean="0">
                <a:latin typeface="Verdana" pitchFamily="34" charset="0"/>
              </a:rPr>
              <a:t>(SNO and the </a:t>
            </a:r>
            <a:r>
              <a:rPr lang="it-IT" sz="1600" dirty="0" err="1" smtClean="0">
                <a:latin typeface="Verdana" pitchFamily="34" charset="0"/>
              </a:rPr>
              <a:t>confirmation</a:t>
            </a:r>
            <a:r>
              <a:rPr lang="it-IT" sz="1600" dirty="0" smtClean="0">
                <a:latin typeface="Verdana" pitchFamily="34" charset="0"/>
              </a:rPr>
              <a:t> by KL </a:t>
            </a:r>
            <a:r>
              <a:rPr lang="it-IT" sz="1600" dirty="0" err="1" smtClean="0">
                <a:latin typeface="Verdana" pitchFamily="34" charset="0"/>
              </a:rPr>
              <a:t>reactor</a:t>
            </a:r>
            <a:r>
              <a:rPr lang="it-IT" sz="1600" dirty="0" smtClean="0">
                <a:latin typeface="Verdana" pitchFamily="34" charset="0"/>
              </a:rPr>
              <a:t> </a:t>
            </a:r>
            <a:r>
              <a:rPr lang="it-IT" sz="1600" dirty="0" err="1" smtClean="0">
                <a:latin typeface="Verdana" pitchFamily="34" charset="0"/>
              </a:rPr>
              <a:t>exp</a:t>
            </a:r>
            <a:r>
              <a:rPr lang="it-IT" sz="1600" dirty="0" smtClean="0">
                <a:latin typeface="Verdana" pitchFamily="34" charset="0"/>
              </a:rPr>
              <a:t>): </a:t>
            </a:r>
            <a:r>
              <a:rPr lang="it-IT" sz="1600" dirty="0" err="1" smtClean="0">
                <a:latin typeface="Verdana" pitchFamily="34" charset="0"/>
              </a:rPr>
              <a:t>contribution</a:t>
            </a:r>
            <a:r>
              <a:rPr lang="it-IT" sz="1600" dirty="0" smtClean="0">
                <a:latin typeface="Verdana" pitchFamily="34" charset="0"/>
              </a:rPr>
              <a:t> to the </a:t>
            </a:r>
            <a:r>
              <a:rPr lang="it-IT" sz="1600" dirty="0" err="1" smtClean="0">
                <a:latin typeface="Verdana" pitchFamily="34" charset="0"/>
              </a:rPr>
              <a:t>proof</a:t>
            </a:r>
            <a:r>
              <a:rPr lang="it-IT" sz="1600" dirty="0" smtClean="0">
                <a:latin typeface="Verdana" pitchFamily="34" charset="0"/>
              </a:rPr>
              <a:t> of neutrino</a:t>
            </a:r>
            <a:r>
              <a:rPr lang="it-IT" sz="1600" b="1" dirty="0" smtClean="0">
                <a:latin typeface="Verdana" pitchFamily="34" charset="0"/>
              </a:rPr>
              <a:t> 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mass and </a:t>
            </a:r>
            <a:r>
              <a:rPr lang="it-IT" sz="1800" b="1" dirty="0" err="1" smtClean="0">
                <a:solidFill>
                  <a:srgbClr val="0000FF"/>
                </a:solidFill>
                <a:latin typeface="Verdana" pitchFamily="34" charset="0"/>
              </a:rPr>
              <a:t>oscillation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first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clear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indication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 of the </a:t>
            </a:r>
            <a:r>
              <a:rPr lang="it-IT" sz="1800" b="1" dirty="0" err="1" smtClean="0">
                <a:solidFill>
                  <a:srgbClr val="0000FF"/>
                </a:solidFill>
                <a:latin typeface="Verdana" pitchFamily="34" charset="0"/>
              </a:rPr>
              <a:t>need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 to go </a:t>
            </a:r>
            <a:r>
              <a:rPr lang="it-IT" sz="1800" b="1" dirty="0" err="1" smtClean="0">
                <a:solidFill>
                  <a:srgbClr val="0000FF"/>
                </a:solidFill>
                <a:latin typeface="Verdana" pitchFamily="34" charset="0"/>
              </a:rPr>
              <a:t>beyond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   </a:t>
            </a:r>
          </a:p>
          <a:p>
            <a:pPr marL="0" indent="0">
              <a:lnSpc>
                <a:spcPct val="125000"/>
              </a:lnSpc>
              <a:spcBef>
                <a:spcPts val="300"/>
              </a:spcBef>
            </a:pP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 the Standard Mode</a:t>
            </a:r>
            <a:r>
              <a:rPr lang="it-IT" sz="1800" b="1" dirty="0" smtClean="0">
                <a:solidFill>
                  <a:schemeClr val="accent2"/>
                </a:solidFill>
                <a:latin typeface="Verdana" pitchFamily="34" charset="0"/>
              </a:rPr>
              <a:t>l</a:t>
            </a:r>
            <a:r>
              <a:rPr lang="it-IT" sz="1600" b="1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marL="0" indent="0">
              <a:lnSpc>
                <a:spcPct val="130000"/>
              </a:lnSpc>
              <a:buFont typeface="Arial" charset="0"/>
              <a:buChar char="•"/>
            </a:pPr>
            <a:r>
              <a:rPr lang="it-IT" sz="18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Verdana" pitchFamily="34" charset="0"/>
              </a:rPr>
              <a:t>Change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 of </a:t>
            </a:r>
            <a:r>
              <a:rPr lang="it-IT" sz="1800" b="1" dirty="0" err="1" smtClean="0">
                <a:solidFill>
                  <a:srgbClr val="0000FF"/>
                </a:solidFill>
                <a:latin typeface="Verdana" pitchFamily="34" charset="0"/>
              </a:rPr>
              <a:t>paradigm</a:t>
            </a:r>
            <a:r>
              <a:rPr lang="it-IT" sz="18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in neutrino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physics</a:t>
            </a:r>
            <a:r>
              <a:rPr lang="it-IT" sz="1800" b="1" dirty="0" smtClean="0">
                <a:solidFill>
                  <a:schemeClr val="accent2"/>
                </a:solidFill>
                <a:latin typeface="Verdana" pitchFamily="34" charset="0"/>
              </a:rPr>
              <a:t>: 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focus on </a:t>
            </a:r>
            <a:r>
              <a:rPr lang="it-IT" sz="1800" b="1" dirty="0" err="1" smtClean="0">
                <a:solidFill>
                  <a:srgbClr val="0000FF"/>
                </a:solidFill>
                <a:latin typeface="Verdana" pitchFamily="34" charset="0"/>
              </a:rPr>
              <a:t>appearance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Verdana" pitchFamily="34" charset="0"/>
              </a:rPr>
              <a:t>exp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. and</a:t>
            </a:r>
            <a:r>
              <a:rPr lang="it-IT" sz="1600" b="1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Verdana" pitchFamily="34" charset="0"/>
              </a:rPr>
              <a:t>artificial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Verdana" pitchFamily="34" charset="0"/>
              </a:rPr>
              <a:t>sources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(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reactors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accelerators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, SBL and LBL and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superbeams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).  </a:t>
            </a:r>
          </a:p>
          <a:p>
            <a:pPr marL="0" indent="0">
              <a:lnSpc>
                <a:spcPct val="130000"/>
              </a:lnSpc>
              <a:buFont typeface="Arial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Solar </a:t>
            </a:r>
            <a:r>
              <a:rPr lang="it-IT" sz="1800" b="1" dirty="0" smtClean="0">
                <a:solidFill>
                  <a:srgbClr val="0000FF"/>
                </a:solidFill>
                <a:latin typeface="Symbol" pitchFamily="18" charset="2"/>
              </a:rPr>
              <a:t>n </a:t>
            </a:r>
            <a:r>
              <a:rPr lang="it-IT" sz="1800" b="1" dirty="0" err="1" smtClean="0">
                <a:solidFill>
                  <a:srgbClr val="0000FF"/>
                </a:solidFill>
                <a:latin typeface="Verdana" pitchFamily="34" charset="0"/>
              </a:rPr>
              <a:t>experiments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: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still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many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it-IT" sz="1800" b="1" dirty="0" smtClean="0">
                <a:solidFill>
                  <a:schemeClr val="accent2"/>
                </a:solidFill>
                <a:latin typeface="Verdana" pitchFamily="34" charset="0"/>
              </a:rPr>
              <a:t>open </a:t>
            </a:r>
            <a:r>
              <a:rPr lang="it-IT" sz="1800" b="1" dirty="0" err="1" smtClean="0">
                <a:solidFill>
                  <a:schemeClr val="accent2"/>
                </a:solidFill>
                <a:latin typeface="Verdana" pitchFamily="34" charset="0"/>
              </a:rPr>
              <a:t>questions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: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improve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 the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knowledge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 of </a:t>
            </a:r>
            <a:r>
              <a:rPr lang="it-IT" sz="1800" b="1" dirty="0" smtClean="0">
                <a:solidFill>
                  <a:srgbClr val="0000FF"/>
                </a:solidFill>
                <a:latin typeface="Verdana" pitchFamily="34" charset="0"/>
              </a:rPr>
              <a:t>mass and mixing </a:t>
            </a:r>
            <a:r>
              <a:rPr lang="it-IT" sz="1700" dirty="0" err="1" smtClean="0">
                <a:solidFill>
                  <a:schemeClr val="tx1"/>
                </a:solidFill>
                <a:latin typeface="Verdana" pitchFamily="34" charset="0"/>
              </a:rPr>
              <a:t>framework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study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it-IT" sz="1600" b="1" dirty="0" smtClean="0">
                <a:solidFill>
                  <a:schemeClr val="accent2"/>
                </a:solidFill>
                <a:latin typeface="Verdana" pitchFamily="34" charset="0"/>
              </a:rPr>
              <a:t>the </a:t>
            </a:r>
            <a:r>
              <a:rPr lang="it-IT" sz="1600" b="1" dirty="0" err="1" smtClean="0">
                <a:solidFill>
                  <a:schemeClr val="accent2"/>
                </a:solidFill>
                <a:latin typeface="Verdana" pitchFamily="34" charset="0"/>
              </a:rPr>
              <a:t>low</a:t>
            </a:r>
            <a:r>
              <a:rPr lang="it-IT" sz="16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it-IT" sz="1600" b="1" dirty="0">
                <a:solidFill>
                  <a:schemeClr val="accent2"/>
                </a:solidFill>
                <a:latin typeface="Verdana" pitchFamily="34" charset="0"/>
              </a:rPr>
              <a:t>E</a:t>
            </a:r>
            <a:r>
              <a:rPr lang="it-IT" sz="1600" b="1" dirty="0" smtClean="0">
                <a:solidFill>
                  <a:schemeClr val="accent2"/>
                </a:solidFill>
                <a:latin typeface="Verdana" pitchFamily="34" charset="0"/>
              </a:rPr>
              <a:t> part 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of the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spectrum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  and look for </a:t>
            </a:r>
            <a:r>
              <a:rPr lang="it-IT" sz="1600" b="1" dirty="0" err="1" smtClean="0">
                <a:solidFill>
                  <a:schemeClr val="accent2"/>
                </a:solidFill>
                <a:latin typeface="Verdana" pitchFamily="34" charset="0"/>
              </a:rPr>
              <a:t>possible</a:t>
            </a:r>
            <a:r>
              <a:rPr lang="it-IT" sz="1600" b="1" dirty="0" smtClean="0">
                <a:solidFill>
                  <a:schemeClr val="accent2"/>
                </a:solidFill>
                <a:latin typeface="Verdana" pitchFamily="34" charset="0"/>
              </a:rPr>
              <a:t> ‘‘</a:t>
            </a:r>
            <a:r>
              <a:rPr lang="it-IT" sz="1600" b="1" dirty="0" err="1" smtClean="0">
                <a:solidFill>
                  <a:schemeClr val="accent2"/>
                </a:solidFill>
                <a:latin typeface="Verdana" pitchFamily="34" charset="0"/>
              </a:rPr>
              <a:t>anomalies</a:t>
            </a:r>
            <a:r>
              <a:rPr lang="it-IT" sz="1600" b="1" dirty="0" smtClean="0">
                <a:solidFill>
                  <a:schemeClr val="accent2"/>
                </a:solidFill>
                <a:latin typeface="Verdana" pitchFamily="34" charset="0"/>
              </a:rPr>
              <a:t>’’ 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in the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oscillation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 pattern. -&gt; </a:t>
            </a:r>
            <a:r>
              <a:rPr lang="it-IT" sz="1600" b="1" dirty="0" smtClean="0">
                <a:solidFill>
                  <a:schemeClr val="accent2"/>
                </a:solidFill>
                <a:latin typeface="Verdana" pitchFamily="34" charset="0"/>
              </a:rPr>
              <a:t>Impact on solar </a:t>
            </a:r>
            <a:r>
              <a:rPr lang="it-IT" sz="1600" b="1" dirty="0" err="1" smtClean="0">
                <a:solidFill>
                  <a:schemeClr val="accent2"/>
                </a:solidFill>
                <a:latin typeface="Verdana" pitchFamily="34" charset="0"/>
              </a:rPr>
              <a:t>models</a:t>
            </a:r>
            <a:r>
              <a:rPr lang="it-IT" sz="16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(high and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low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 Z...,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problem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 of solar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</a:rPr>
              <a:t>abundancies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</a:rPr>
              <a:t>)  </a:t>
            </a:r>
            <a:endParaRPr lang="it-IT" sz="1600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 marL="0" indent="0">
              <a:lnSpc>
                <a:spcPct val="130000"/>
              </a:lnSpc>
              <a:buFont typeface="Arial" charset="0"/>
              <a:buChar char="•"/>
            </a:pPr>
            <a:endParaRPr lang="it-IT" sz="900" b="1" dirty="0" smtClean="0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8013" cy="720080"/>
          </a:xfrm>
        </p:spPr>
        <p:txBody>
          <a:bodyPr/>
          <a:lstStyle/>
          <a:p>
            <a:r>
              <a:rPr lang="it-IT" sz="3200" b="1" dirty="0" smtClean="0">
                <a:solidFill>
                  <a:srgbClr val="FF0000"/>
                </a:solidFill>
                <a:latin typeface="Comic Sans MS" pitchFamily="66" charset="0"/>
              </a:rPr>
              <a:t>CLEAN</a:t>
            </a:r>
            <a:endParaRPr lang="it-IT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9" y="1604963"/>
            <a:ext cx="7344816" cy="470435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28268"/>
            <a:ext cx="7344816" cy="513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4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8013" cy="1143000"/>
          </a:xfrm>
        </p:spPr>
        <p:txBody>
          <a:bodyPr/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Noble</a:t>
            </a:r>
            <a:r>
              <a:rPr lang="it-IT" sz="32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liquid</a:t>
            </a:r>
            <a:r>
              <a:rPr lang="it-IT" sz="32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scintillators</a:t>
            </a:r>
            <a:r>
              <a:rPr lang="it-IT" sz="32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: 2 </a:t>
            </a:r>
            <a:endParaRPr lang="it-IT" sz="3200" b="1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8013" cy="4896544"/>
          </a:xfrm>
        </p:spPr>
        <p:txBody>
          <a:bodyPr/>
          <a:lstStyle/>
          <a:p>
            <a:pPr marL="342900" lvl="0" indent="-342900" algn="ctr">
              <a:spcBef>
                <a:spcPts val="1100"/>
              </a:spcBef>
              <a:buFont typeface="Arial" pitchFamily="34" charset="0"/>
              <a:buChar char="•"/>
            </a:pPr>
            <a:r>
              <a:rPr lang="it-IT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XMASS</a:t>
            </a:r>
          </a:p>
          <a:p>
            <a:pPr marL="0" lvl="0" indent="0" algn="just">
              <a:lnSpc>
                <a:spcPct val="80000"/>
              </a:lnSpc>
              <a:spcBef>
                <a:spcPts val="1200"/>
              </a:spcBef>
            </a:pP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- Large massive </a:t>
            </a:r>
            <a:r>
              <a:rPr lang="it-IT" sz="1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LXe</a:t>
            </a:r>
            <a:r>
              <a:rPr lang="it-IT" sz="1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detector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;                   - </a:t>
            </a:r>
            <a:r>
              <a:rPr lang="it-IT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Goals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: </a:t>
            </a: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80000"/>
              </a:lnSpc>
              <a:spcBef>
                <a:spcPts val="600"/>
              </a:spcBef>
            </a:pPr>
            <a:r>
              <a:rPr lang="it-IT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) look for </a:t>
            </a:r>
            <a:r>
              <a:rPr lang="it-IT" sz="1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WIMPs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 (dark </a:t>
            </a:r>
            <a:r>
              <a:rPr lang="it-IT" sz="1800" dirty="0" err="1">
                <a:latin typeface="Arial" pitchFamily="34" charset="0"/>
                <a:cs typeface="Arial" pitchFamily="34" charset="0"/>
              </a:rPr>
              <a:t>matter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latin typeface="Arial" pitchFamily="34" charset="0"/>
                <a:cs typeface="Arial" pitchFamily="34" charset="0"/>
              </a:rPr>
              <a:t>candidates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); </a:t>
            </a: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80000"/>
              </a:lnSpc>
              <a:spcBef>
                <a:spcPts val="600"/>
              </a:spcBef>
            </a:pPr>
            <a:r>
              <a:rPr lang="it-IT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) </a:t>
            </a:r>
            <a:r>
              <a:rPr lang="it-IT" sz="1800" dirty="0" err="1">
                <a:latin typeface="Arial" pitchFamily="34" charset="0"/>
                <a:cs typeface="Arial" pitchFamily="34" charset="0"/>
              </a:rPr>
              <a:t>search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 for </a:t>
            </a:r>
            <a:r>
              <a:rPr lang="it-IT" sz="1800" b="1" dirty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0n </a:t>
            </a:r>
            <a:r>
              <a:rPr lang="it-IT" sz="1800" b="1" dirty="0" err="1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bb</a:t>
            </a:r>
            <a:r>
              <a:rPr lang="it-IT" sz="1800" b="1" dirty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decay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;                    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c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it-IT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it-IT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it-IT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1800" b="1" baseline="30000" dirty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it-IT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 solar </a:t>
            </a:r>
            <a:r>
              <a:rPr lang="it-IT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neutrinos</a:t>
            </a:r>
            <a:r>
              <a:rPr lang="it-IT" sz="18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.         </a:t>
            </a:r>
          </a:p>
          <a:p>
            <a:pPr marL="0" lvl="0" indent="0" algn="just">
              <a:lnSpc>
                <a:spcPct val="80000"/>
              </a:lnSpc>
              <a:spcBef>
                <a:spcPts val="600"/>
              </a:spcBef>
            </a:pPr>
            <a:r>
              <a:rPr lang="it-IT" sz="18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- 2 </a:t>
            </a:r>
            <a:r>
              <a:rPr lang="it-IT" sz="1800" dirty="0" err="1">
                <a:latin typeface="Arial" pitchFamily="34" charset="0"/>
                <a:cs typeface="Arial" pitchFamily="34" charset="0"/>
              </a:rPr>
              <a:t>preliminary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latin typeface="Arial" pitchFamily="34" charset="0"/>
                <a:cs typeface="Arial" pitchFamily="34" charset="0"/>
              </a:rPr>
              <a:t>phases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 with 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latin typeface="Arial" pitchFamily="34" charset="0"/>
                <a:cs typeface="Arial" pitchFamily="34" charset="0"/>
              </a:rPr>
              <a:t>prototypes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 in </a:t>
            </a:r>
            <a:r>
              <a:rPr lang="it-IT" sz="1800" dirty="0" err="1">
                <a:latin typeface="Arial" pitchFamily="34" charset="0"/>
                <a:cs typeface="Arial" pitchFamily="34" charset="0"/>
              </a:rPr>
              <a:t>Kamioka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;  </a:t>
            </a: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80000"/>
              </a:lnSpc>
              <a:spcBef>
                <a:spcPts val="600"/>
              </a:spcBef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    full 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detector </a:t>
            </a:r>
            <a:r>
              <a:rPr lang="it-IT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it-IT" sz="1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metric</a:t>
            </a:r>
            <a:r>
              <a:rPr lang="it-IT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tons</a:t>
            </a:r>
            <a:r>
              <a:rPr lang="it-IT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(FV 10 </a:t>
            </a:r>
            <a:r>
              <a:rPr lang="it-IT" sz="1800" dirty="0" err="1">
                <a:latin typeface="Arial" pitchFamily="34" charset="0"/>
                <a:cs typeface="Arial" pitchFamily="34" charset="0"/>
              </a:rPr>
              <a:t>tons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).; </a:t>
            </a: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600"/>
              </a:spcBef>
            </a:pPr>
            <a:r>
              <a:rPr lang="it-IT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Issues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it-IT" sz="1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it-IT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1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bckg</a:t>
            </a:r>
            <a:r>
              <a:rPr lang="it-IT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reducing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radioactive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bckg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, large pure water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active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shield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mainly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for </a:t>
            </a:r>
            <a:r>
              <a:rPr lang="it-IT" sz="1600" dirty="0">
                <a:latin typeface="Symbol" pitchFamily="18" charset="2"/>
                <a:cs typeface="Arial" pitchFamily="34" charset="0"/>
              </a:rPr>
              <a:t>m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neutrons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and </a:t>
            </a:r>
            <a:r>
              <a:rPr lang="it-IT" sz="1600" dirty="0">
                <a:latin typeface="Symbol" pitchFamily="18" charset="2"/>
                <a:cs typeface="Arial" pitchFamily="34" charset="0"/>
              </a:rPr>
              <a:t>g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),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distillation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system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for Xe, </a:t>
            </a:r>
            <a:r>
              <a:rPr lang="it-IT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reduce </a:t>
            </a:r>
            <a:r>
              <a:rPr lang="it-IT" sz="1800" kern="1200" baseline="30000" dirty="0">
                <a:solidFill>
                  <a:schemeClr val="tx1"/>
                </a:solidFill>
                <a:latin typeface="Arial" charset="0"/>
                <a:ea typeface="+mn-ea"/>
              </a:rPr>
              <a:t>85</a:t>
            </a:r>
            <a:r>
              <a:rPr lang="it-IT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Kr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) 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90000"/>
              </a:lnSpc>
              <a:buFont typeface="Arial" pitchFamily="34" charset="0"/>
              <a:buChar char="•"/>
            </a:pPr>
            <a:r>
              <a:rPr lang="it-IT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DARWIN</a:t>
            </a:r>
            <a: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DARk</a:t>
            </a: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matter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Wimp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search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it-IT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liquids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t-IT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lnSpc>
                <a:spcPct val="120000"/>
              </a:lnSpc>
              <a:buFontTx/>
              <a:buChar char="-"/>
            </a:pP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EU-US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working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future multi-ton scale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LXe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dark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matter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facility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Europe (multiple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target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measurements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marL="0" lvl="0" indent="0" algn="just">
              <a:lnSpc>
                <a:spcPct val="120000"/>
              </a:lnSpc>
            </a:pP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Nuclear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recoil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region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(&lt; 200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interesting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studies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sz="1800" dirty="0" smtClean="0">
                <a:latin typeface="Symbol" pitchFamily="18" charset="2"/>
                <a:cs typeface="Arial" pitchFamily="34" charset="0"/>
              </a:rPr>
              <a:t>n-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e</a:t>
            </a:r>
            <a:endParaRPr lang="it-IT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 smtClean="0"/>
              <a:t>  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bckg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WIMP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searches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LXe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technical</a:t>
            </a: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design </a:t>
            </a:r>
            <a:r>
              <a:rPr lang="it-IT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2013; first </a:t>
            </a:r>
            <a:r>
              <a:rPr lang="it-IT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run</a:t>
            </a: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2017)</a:t>
            </a: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F:\figura_2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68952" cy="550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8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8013" cy="737948"/>
          </a:xfrm>
        </p:spPr>
        <p:txBody>
          <a:bodyPr/>
          <a:lstStyle/>
          <a:p>
            <a:r>
              <a:rPr lang="it-IT" sz="3200" b="1" dirty="0" smtClean="0">
                <a:solidFill>
                  <a:srgbClr val="FF0000"/>
                </a:solidFill>
                <a:latin typeface="Comic Sans MS" pitchFamily="66" charset="0"/>
              </a:rPr>
              <a:t>LENS 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Low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Energy Neutrino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Spectroscopy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it-IT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604963"/>
            <a:ext cx="8928992" cy="4524375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Real time ‘‘</a:t>
            </a:r>
            <a:r>
              <a:rPr lang="it-IT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differential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’’ </a:t>
            </a:r>
            <a:r>
              <a:rPr lang="it-IT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of solar </a:t>
            </a:r>
            <a:r>
              <a:rPr lang="it-IT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neutrinos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function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of 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Particular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part of the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spectrum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mainly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CC </a:t>
            </a:r>
            <a:r>
              <a:rPr lang="it-IT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/>
            <a:r>
              <a:rPr lang="it-IT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latin typeface="Symbol" pitchFamily="18" charset="2"/>
                <a:cs typeface="Arial" pitchFamily="34" charset="0"/>
              </a:rPr>
              <a:t>n</a:t>
            </a:r>
            <a:r>
              <a:rPr lang="it-IT" sz="1600" kern="1200" dirty="0" smtClean="0">
                <a:latin typeface="Cambria Math"/>
                <a:ea typeface="+mn-ea"/>
                <a:cs typeface="Arial" pitchFamily="34" charset="0"/>
              </a:rPr>
              <a:t>e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+</a:t>
            </a:r>
            <a:r>
              <a:rPr lang="it-IT" sz="2000" kern="1200" baseline="30000" dirty="0" smtClean="0">
                <a:latin typeface="Arial" charset="0"/>
                <a:ea typeface="+mn-ea"/>
              </a:rPr>
              <a:t>115</a:t>
            </a:r>
            <a:r>
              <a:rPr lang="it-IT" sz="1800" dirty="0" smtClean="0">
                <a:latin typeface="Arial" pitchFamily="34" charset="0"/>
                <a:ea typeface="+mn-ea"/>
                <a:cs typeface="Arial" pitchFamily="34" charset="0"/>
              </a:rPr>
              <a:t>In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it-IT" sz="2000" kern="1200" baseline="30000" dirty="0" smtClean="0">
                <a:latin typeface="Arial" charset="0"/>
                <a:ea typeface="+mn-ea"/>
              </a:rPr>
              <a:t>115</a:t>
            </a:r>
            <a:r>
              <a:rPr lang="it-IT" sz="1800" dirty="0" smtClean="0">
                <a:latin typeface="Arial" pitchFamily="34" charset="0"/>
                <a:ea typeface="+mn-ea"/>
                <a:cs typeface="Arial" pitchFamily="34" charset="0"/>
              </a:rPr>
              <a:t>Sn* 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+ e</a:t>
            </a:r>
            <a:r>
              <a:rPr lang="it-IT" sz="2400" kern="1200" baseline="30000" dirty="0" smtClean="0">
                <a:latin typeface="Arial" charset="0"/>
                <a:ea typeface="+mn-ea"/>
              </a:rPr>
              <a:t>-</a:t>
            </a:r>
            <a:r>
              <a:rPr lang="it-IT" sz="2000" kern="1200" baseline="30000" dirty="0" smtClean="0">
                <a:latin typeface="Arial" charset="0"/>
                <a:ea typeface="+mn-ea"/>
              </a:rPr>
              <a:t>  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 = E -114 </a:t>
            </a:r>
            <a:r>
              <a:rPr lang="it-IT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it-IT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  </a:t>
            </a:r>
            <a:r>
              <a:rPr lang="it-IT" sz="2000" kern="1200" baseline="30000" dirty="0" smtClean="0">
                <a:latin typeface="Arial" charset="0"/>
              </a:rPr>
              <a:t>115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Sn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*(</a:t>
            </a:r>
            <a:r>
              <a:rPr lang="it-IT" sz="1800" dirty="0" smtClean="0">
                <a:latin typeface="Symbol" pitchFamily="18" charset="2"/>
                <a:cs typeface="Arial" pitchFamily="34" charset="0"/>
              </a:rPr>
              <a:t>t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=4.76</a:t>
            </a:r>
            <a:r>
              <a:rPr lang="it-IT" sz="1800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it-IT" sz="1700" dirty="0" smtClean="0">
                <a:latin typeface="Arial" pitchFamily="34" charset="0"/>
                <a:cs typeface="Arial" pitchFamily="34" charset="0"/>
              </a:rPr>
              <a:t>s)      </a:t>
            </a:r>
            <a:r>
              <a:rPr lang="it-IT" sz="1800" kern="1200" baseline="30000" dirty="0" smtClean="0">
                <a:latin typeface="Arial" charset="0"/>
              </a:rPr>
              <a:t>115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Sn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z="1800" dirty="0" smtClean="0">
                <a:latin typeface="Symbol" pitchFamily="18" charset="2"/>
                <a:cs typeface="Arial" pitchFamily="34" charset="0"/>
              </a:rPr>
              <a:t>g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(498keV)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it-IT" sz="1800" dirty="0">
                <a:latin typeface="Symbol" pitchFamily="18" charset="2"/>
                <a:cs typeface="Arial" pitchFamily="34" charset="0"/>
              </a:rPr>
              <a:t>g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(116keV)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it-IT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CNO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measurements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basically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bckg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free;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resolution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issue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it-IT" sz="2000" kern="1200" baseline="30000" dirty="0">
                <a:latin typeface="Arial" charset="0"/>
              </a:rPr>
              <a:t>7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peaks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visible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it-IT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eriment 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going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forward</a:t>
            </a:r>
            <a:endParaRPr lang="it-IT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nettore 2 3"/>
          <p:cNvCxnSpPr/>
          <p:nvPr/>
        </p:nvCxnSpPr>
        <p:spPr bwMode="auto">
          <a:xfrm>
            <a:off x="1187624" y="3284984"/>
            <a:ext cx="2160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Connettore 2 4"/>
          <p:cNvCxnSpPr/>
          <p:nvPr/>
        </p:nvCxnSpPr>
        <p:spPr bwMode="auto">
          <a:xfrm>
            <a:off x="9648056" y="8442176"/>
            <a:ext cx="2160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Connettore 2 5"/>
          <p:cNvCxnSpPr/>
          <p:nvPr/>
        </p:nvCxnSpPr>
        <p:spPr bwMode="auto">
          <a:xfrm>
            <a:off x="6156176" y="3284984"/>
            <a:ext cx="2160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748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71513"/>
          </a:xfrm>
        </p:spPr>
        <p:txBody>
          <a:bodyPr lIns="90000" tIns="46800" rIns="90000" bIns="46800" anchor="t"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FF9900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</a:rPr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602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7504" y="692150"/>
                <a:ext cx="8856984" cy="5557548"/>
              </a:xfrm>
            </p:spPr>
            <p:txBody>
              <a:bodyPr wrap="square" lIns="90000" tIns="46800" rIns="90000" bIns="46800">
                <a:spAutoFit/>
              </a:bodyPr>
              <a:lstStyle/>
              <a:p>
                <a:pPr algn="just" eaLnBrk="1" hangingPunct="1">
                  <a:lnSpc>
                    <a:spcPct val="100000"/>
                  </a:lnSpc>
                  <a:spcBef>
                    <a:spcPts val="575"/>
                  </a:spcBef>
                  <a:buFont typeface="Times New Roman" pitchFamily="18" charset="0"/>
                  <a:buChar char="•"/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Since oscillation discovery and solution of SNP, solar </a:t>
                </a:r>
                <a:r>
                  <a:rPr lang="en-GB" sz="2000" dirty="0" smtClean="0">
                    <a:latin typeface="Symbol" pitchFamily="18" charset="2"/>
                    <a:cs typeface="Arial" pitchFamily="34" charset="0"/>
                  </a:rPr>
                  <a:t>n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physics evolved quickly, taking advantage from data from many experiments (SNO, SK, KL) and recently the 1</a:t>
                </a:r>
                <a:r>
                  <a:rPr lang="en-GB" sz="2000" baseline="30000" dirty="0" smtClean="0">
                    <a:latin typeface="Arial" pitchFamily="34" charset="0"/>
                    <a:cs typeface="Arial" pitchFamily="34" charset="0"/>
                  </a:rPr>
                  <a:t>st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real time low E exp. </a:t>
                </a:r>
                <a:r>
                  <a:rPr lang="en-GB" sz="2000" dirty="0" err="1" smtClean="0">
                    <a:latin typeface="Arial" pitchFamily="34" charset="0"/>
                    <a:cs typeface="Arial" pitchFamily="34" charset="0"/>
                  </a:rPr>
                  <a:t>Borexino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algn="just" eaLnBrk="1" hangingPunct="1">
                  <a:lnSpc>
                    <a:spcPct val="100000"/>
                  </a:lnSpc>
                  <a:spcBef>
                    <a:spcPts val="575"/>
                  </a:spcBef>
                  <a:buFont typeface="Times New Roman" pitchFamily="18" charset="0"/>
                  <a:buChar char="•"/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Picture </a:t>
                </a:r>
                <a:r>
                  <a:rPr lang="en-GB" sz="2000" dirty="0" err="1" smtClean="0">
                    <a:latin typeface="Arial" pitchFamily="34" charset="0"/>
                    <a:cs typeface="Arial" pitchFamily="34" charset="0"/>
                  </a:rPr>
                  <a:t>emerging,‘‘driving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’’ parameters  </a:t>
                </a:r>
                <a:r>
                  <a:rPr lang="it-IT" sz="1700" dirty="0"/>
                  <a:t> </a:t>
                </a:r>
                <a:r>
                  <a:rPr lang="it-IT" sz="1800" dirty="0">
                    <a:latin typeface="Symbol" pitchFamily="18" charset="2"/>
                  </a:rPr>
                  <a:t>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sz="1800" i="1">
                            <a:latin typeface="Cambria Math"/>
                          </a:rPr>
                          <m:t>12</m:t>
                        </m:r>
                      </m:sub>
                      <m:sup>
                        <m:r>
                          <a:rPr lang="it-IT" sz="18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and </a:t>
                </a:r>
                <a:r>
                  <a:rPr lang="it-IT" sz="1800" i="1" dirty="0" smtClean="0">
                    <a:latin typeface="Symbol"/>
                    <a:ea typeface="Times New Roman"/>
                  </a:rPr>
                  <a:t>q</a:t>
                </a:r>
                <a:r>
                  <a:rPr lang="it-IT" sz="1800" i="1" baseline="-25000" dirty="0" smtClean="0">
                    <a:latin typeface="Symbol"/>
                    <a:ea typeface="Times New Roman"/>
                  </a:rPr>
                  <a:t>12 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known quite well and MSW-LMA solution well established….</a:t>
                </a:r>
              </a:p>
              <a:p>
                <a:pPr algn="just" eaLnBrk="1" hangingPunct="1">
                  <a:lnSpc>
                    <a:spcPct val="100000"/>
                  </a:lnSpc>
                  <a:spcBef>
                    <a:spcPts val="575"/>
                  </a:spcBef>
                  <a:buFont typeface="Times New Roman" pitchFamily="18" charset="0"/>
                  <a:buChar char="•"/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….however important aspects still to clarify: as vacuum to matter transition regime.</a:t>
                </a:r>
              </a:p>
              <a:p>
                <a:pPr algn="just" eaLnBrk="1" hangingPunct="1">
                  <a:lnSpc>
                    <a:spcPct val="100000"/>
                  </a:lnSpc>
                  <a:spcBef>
                    <a:spcPts val="575"/>
                  </a:spcBef>
                  <a:buFont typeface="Times New Roman" pitchFamily="18" charset="0"/>
                  <a:buChar char="•"/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Meanwhile: </a:t>
                </a:r>
                <a:r>
                  <a:rPr lang="it-IT" sz="1800" i="1" dirty="0" smtClean="0">
                    <a:latin typeface="Symbol"/>
                    <a:ea typeface="Times New Roman"/>
                  </a:rPr>
                  <a:t>q</a:t>
                </a:r>
                <a:r>
                  <a:rPr lang="it-IT" sz="1800" i="1" baseline="-25000" dirty="0" smtClean="0">
                    <a:latin typeface="Symbol"/>
                    <a:ea typeface="Times New Roman"/>
                  </a:rPr>
                  <a:t>13</a:t>
                </a:r>
                <a:r>
                  <a:rPr lang="it-IT" sz="1800" i="1" dirty="0" smtClean="0">
                    <a:latin typeface="Symbol"/>
                    <a:ea typeface="Times New Roman"/>
                  </a:rPr>
                  <a:t> 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≠ 0 .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Interesting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for future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exp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. (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as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CP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violation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).</a:t>
                </a:r>
              </a:p>
              <a:p>
                <a:pPr algn="just" eaLnBrk="1" hangingPunct="1">
                  <a:lnSpc>
                    <a:spcPct val="100000"/>
                  </a:lnSpc>
                  <a:spcBef>
                    <a:spcPts val="575"/>
                  </a:spcBef>
                  <a:buFont typeface="Times New Roman" pitchFamily="18" charset="0"/>
                  <a:buChar char="•"/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For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astrophysics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Bahcall’s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original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dream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is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coming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real.Using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luminosity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contraint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it-IT" sz="2000" baseline="30000" dirty="0"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Be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largest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uncertainty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it-IT" sz="2000" dirty="0" smtClean="0">
                    <a:latin typeface="Times New Roman"/>
                    <a:cs typeface="Times New Roman"/>
                  </a:rPr>
                  <a:t>≈ 4.5%) 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in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pp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chain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and general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agreement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with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SSMs</a:t>
                </a:r>
                <a:endParaRPr lang="it-IT" sz="20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ts val="575"/>
                  </a:spcBef>
                  <a:buFont typeface="Times New Roman" pitchFamily="18" charset="0"/>
                  <a:buChar char="•"/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Unlikely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the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pp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chain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fluxes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alone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will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be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sufficient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to discriminate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between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different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Sun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compositions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…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fundamental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role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of CNO (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complemented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with 8B)</a:t>
                </a:r>
              </a:p>
              <a:p>
                <a:pPr algn="just" eaLnBrk="1" hangingPunct="1">
                  <a:lnSpc>
                    <a:spcPct val="100000"/>
                  </a:lnSpc>
                  <a:spcBef>
                    <a:spcPts val="575"/>
                  </a:spcBef>
                  <a:buFont typeface="Times New Roman" pitchFamily="18" charset="0"/>
                  <a:buChar char="•"/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Important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hopes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and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possibilities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for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Borexino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and SNO+ </a:t>
                </a:r>
              </a:p>
              <a:p>
                <a:pPr algn="just" eaLnBrk="1" hangingPunct="1">
                  <a:lnSpc>
                    <a:spcPct val="100000"/>
                  </a:lnSpc>
                  <a:spcBef>
                    <a:spcPts val="575"/>
                  </a:spcBef>
                  <a:buFont typeface="Times New Roman" pitchFamily="18" charset="0"/>
                  <a:buChar char="•"/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Future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exp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.: LENA,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liquid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scintillators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with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noble</a:t>
                </a:r>
                <a:r>
                  <a:rPr lang="it-IT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err="1" smtClean="0">
                    <a:latin typeface="Arial" pitchFamily="34" charset="0"/>
                    <a:cs typeface="Arial" pitchFamily="34" charset="0"/>
                  </a:rPr>
                  <a:t>gases,LENS</a:t>
                </a:r>
                <a:endParaRPr lang="en-GB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560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692150"/>
                <a:ext cx="8856984" cy="5557548"/>
              </a:xfrm>
              <a:blipFill rotWithShape="1">
                <a:blip r:embed="rId3"/>
                <a:stretch>
                  <a:fillRect l="-619" t="-549" r="-688" b="-10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Borexino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characteristic</a:t>
            </a:r>
            <a:endParaRPr lang="it-IT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008" y="1268760"/>
            <a:ext cx="8964488" cy="4824536"/>
          </a:xfrm>
        </p:spPr>
        <p:txBody>
          <a:bodyPr/>
          <a:lstStyle/>
          <a:p>
            <a:pPr algn="just"/>
            <a:r>
              <a:rPr lang="it-IT" dirty="0" smtClean="0"/>
              <a:t> - </a:t>
            </a:r>
            <a:r>
              <a:rPr lang="it-IT" sz="1500" dirty="0" smtClean="0"/>
              <a:t>ES </a:t>
            </a:r>
            <a:r>
              <a:rPr lang="it-IT" sz="15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cattering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smtClean="0">
                <a:latin typeface="Symbol" pitchFamily="18" charset="2"/>
                <a:cs typeface="Arial" pitchFamily="34" charset="0"/>
              </a:rPr>
              <a:t>n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-e :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contribution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from </a:t>
            </a:r>
            <a:r>
              <a:rPr lang="it-IT" sz="1500" dirty="0">
                <a:latin typeface="Symbol" pitchFamily="18" charset="2"/>
                <a:cs typeface="Arial" pitchFamily="34" charset="0"/>
              </a:rPr>
              <a:t>n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e 5-6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times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larger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(CC in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addition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to NC)</a:t>
            </a:r>
          </a:p>
          <a:p>
            <a:pPr algn="just"/>
            <a:r>
              <a:rPr lang="it-IT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Monoergetic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(0.862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) Be line: Compton-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edge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recoil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electrons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665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keV</a:t>
            </a:r>
            <a:endParaRPr lang="it-IT" sz="1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- High light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yield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liquid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scintillator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threshold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(5%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) and </a:t>
            </a:r>
            <a:r>
              <a:rPr lang="it-IT" sz="1500" dirty="0" smtClean="0">
                <a:latin typeface="Symbol" pitchFamily="18" charset="2"/>
                <a:cs typeface="Arial" pitchFamily="34" charset="0"/>
              </a:rPr>
              <a:t>a-b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discrimination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but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directionality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therefore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distinction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with e-e from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radioactivity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Bckg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sz="1500" dirty="0" smtClean="0">
                <a:latin typeface="Symbol" pitchFamily="18" charset="2"/>
                <a:cs typeface="Arial" pitchFamily="34" charset="0"/>
              </a:rPr>
              <a:t>b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decay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from 14C (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endpoint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156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keV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) -&gt;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limit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E_neutrino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200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keV</a:t>
            </a:r>
            <a:endParaRPr lang="it-IT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- CTF : 4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tons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 ;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Borexino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graded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 smtClean="0">
                <a:latin typeface="Arial" pitchFamily="34" charset="0"/>
                <a:cs typeface="Arial" pitchFamily="34" charset="0"/>
              </a:rPr>
              <a:t>shielding</a:t>
            </a:r>
            <a:r>
              <a:rPr lang="it-IT" sz="15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500" dirty="0"/>
              <a:t>S</a:t>
            </a:r>
            <a:r>
              <a:rPr lang="en-US" sz="1500" dirty="0" smtClean="0"/>
              <a:t>cintillator (300 </a:t>
            </a:r>
            <a:r>
              <a:rPr lang="en-US" sz="1500" dirty="0"/>
              <a:t>tons) </a:t>
            </a:r>
            <a:r>
              <a:rPr lang="en-US" sz="1500" dirty="0" smtClean="0"/>
              <a:t>contained in a thin </a:t>
            </a:r>
            <a:r>
              <a:rPr lang="en-US" sz="1500" dirty="0"/>
              <a:t>nylon Inner Vessel (IV), of radius 4.25 </a:t>
            </a:r>
            <a:r>
              <a:rPr lang="en-US" sz="1500" dirty="0" smtClean="0"/>
              <a:t>m, at </a:t>
            </a:r>
            <a:r>
              <a:rPr lang="en-US" sz="1500" dirty="0"/>
              <a:t>the center of a set of concentric shells of increasing </a:t>
            </a:r>
            <a:r>
              <a:rPr lang="en-US" sz="1500" dirty="0" err="1"/>
              <a:t>radiopurity</a:t>
            </a:r>
            <a:r>
              <a:rPr lang="en-US" sz="1500" dirty="0"/>
              <a:t> and it is surrounded by an </a:t>
            </a:r>
            <a:r>
              <a:rPr lang="en-US" sz="1500" dirty="0" smtClean="0"/>
              <a:t>outer vessel </a:t>
            </a:r>
            <a:r>
              <a:rPr lang="en-US" sz="1500" dirty="0"/>
              <a:t>(OV), </a:t>
            </a:r>
            <a:r>
              <a:rPr lang="en-US" sz="1500" dirty="0" smtClean="0"/>
              <a:t>led </a:t>
            </a:r>
            <a:r>
              <a:rPr lang="en-US" sz="1500" dirty="0"/>
              <a:t>with </a:t>
            </a:r>
            <a:r>
              <a:rPr lang="en-US" sz="1500" dirty="0" smtClean="0"/>
              <a:t>PC </a:t>
            </a:r>
          </a:p>
          <a:p>
            <a:r>
              <a:rPr lang="en-US" sz="1500" dirty="0" smtClean="0"/>
              <a:t> - Contaminants </a:t>
            </a:r>
            <a:r>
              <a:rPr lang="en-US" sz="1500" dirty="0"/>
              <a:t>from dust (U, </a:t>
            </a:r>
            <a:r>
              <a:rPr lang="en-US" sz="1500" dirty="0" err="1"/>
              <a:t>Th</a:t>
            </a:r>
            <a:r>
              <a:rPr lang="en-US" sz="1500" dirty="0"/>
              <a:t>, K), air (39Ar, 85Kr) and </a:t>
            </a:r>
            <a:r>
              <a:rPr lang="en-US" sz="1500" dirty="0" err="1" smtClean="0"/>
              <a:t>cosmogenically</a:t>
            </a:r>
            <a:r>
              <a:rPr lang="en-US" sz="1500" dirty="0"/>
              <a:t> </a:t>
            </a:r>
            <a:r>
              <a:rPr lang="en-US" sz="1500" dirty="0" smtClean="0"/>
              <a:t>produced </a:t>
            </a:r>
            <a:r>
              <a:rPr lang="en-US" sz="1500" dirty="0"/>
              <a:t>isotopes (7Be), </a:t>
            </a:r>
            <a:r>
              <a:rPr lang="en-US" sz="1500" dirty="0" err="1"/>
              <a:t>dierent</a:t>
            </a:r>
            <a:r>
              <a:rPr lang="en-US" sz="1500" dirty="0"/>
              <a:t> </a:t>
            </a:r>
            <a:r>
              <a:rPr lang="en-US" sz="1500" dirty="0" err="1"/>
              <a:t>purication</a:t>
            </a:r>
            <a:r>
              <a:rPr lang="en-US" sz="1500" dirty="0"/>
              <a:t> techniques were applied, such as distillation, </a:t>
            </a:r>
            <a:r>
              <a:rPr lang="en-US" sz="1500" dirty="0" smtClean="0"/>
              <a:t>water extraction</a:t>
            </a:r>
            <a:r>
              <a:rPr lang="en-US" sz="1500" dirty="0"/>
              <a:t>, nitrogen stripping and </a:t>
            </a:r>
            <a:r>
              <a:rPr lang="en-US" sz="1500" dirty="0" smtClean="0"/>
              <a:t>ultra-fine filtration.</a:t>
            </a:r>
          </a:p>
          <a:p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Fi</a:t>
            </a:r>
            <a:r>
              <a:rPr lang="en-US" sz="1600" dirty="0" err="1" smtClean="0"/>
              <a:t>ducial</a:t>
            </a:r>
            <a:r>
              <a:rPr lang="en-US" sz="1600" dirty="0" smtClean="0"/>
              <a:t> </a:t>
            </a:r>
            <a:r>
              <a:rPr lang="en-US" sz="1600" dirty="0"/>
              <a:t>spherical volume, corresponding approximately to 1/3 (i.e. about 100 tons) of the scintillator</a:t>
            </a:r>
          </a:p>
          <a:p>
            <a:r>
              <a:rPr lang="en-US" sz="1600" dirty="0"/>
              <a:t>volume in order to reject external </a:t>
            </a:r>
            <a:r>
              <a:rPr lang="en-US" sz="1600" dirty="0" smtClean="0">
                <a:latin typeface="Symbol" pitchFamily="18" charset="2"/>
              </a:rPr>
              <a:t>g</a:t>
            </a:r>
            <a:r>
              <a:rPr lang="en-US" sz="1600" dirty="0" smtClean="0"/>
              <a:t> </a:t>
            </a:r>
            <a:r>
              <a:rPr lang="en-US" sz="1600" dirty="0"/>
              <a:t>background. The others 2/3 of the scintillator act as an </a:t>
            </a:r>
            <a:r>
              <a:rPr lang="en-US" sz="1600" dirty="0" smtClean="0"/>
              <a:t>active </a:t>
            </a:r>
            <a:r>
              <a:rPr lang="it-IT" sz="1600" dirty="0" err="1" smtClean="0"/>
              <a:t>shield</a:t>
            </a:r>
            <a:r>
              <a:rPr lang="it-IT" sz="1600" dirty="0"/>
              <a:t>.</a:t>
            </a:r>
          </a:p>
          <a:p>
            <a:endParaRPr lang="it-IT" sz="1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35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228600" y="0"/>
            <a:ext cx="7696200" cy="92867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ea typeface="ＭＳ Ｐゴシック" charset="-128"/>
              </a:rPr>
              <a:t>SK-IV solar neutrino flux</a:t>
            </a:r>
            <a:endParaRPr lang="ja-JP" altLang="en-US" dirty="0" smtClean="0">
              <a:ea typeface="ＭＳ Ｐゴシック" charset="-128"/>
            </a:endParaRPr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109446"/>
            <a:ext cx="8748464" cy="5559914"/>
          </a:xfrm>
        </p:spPr>
        <p:txBody>
          <a:bodyPr/>
          <a:lstStyle/>
          <a:p>
            <a:r>
              <a:rPr lang="en-US" altLang="ja-JP" sz="2400" dirty="0" smtClean="0">
                <a:ea typeface="ＭＳ Ｐゴシック" charset="-128"/>
              </a:rPr>
              <a:t>Total live time : </a:t>
            </a:r>
            <a:r>
              <a:rPr lang="en-US" altLang="ja-JP" sz="2400" dirty="0" smtClean="0">
                <a:solidFill>
                  <a:srgbClr val="0070C0"/>
                </a:solidFill>
                <a:ea typeface="ＭＳ Ｐゴシック" charset="-128"/>
              </a:rPr>
              <a:t>1069.3 days </a:t>
            </a:r>
            <a:r>
              <a:rPr lang="en-US" altLang="ja-JP" sz="2400" dirty="0" smtClean="0">
                <a:ea typeface="ＭＳ Ｐゴシック" charset="-128"/>
              </a:rPr>
              <a:t>(</a:t>
            </a:r>
            <a:r>
              <a:rPr lang="en-US" altLang="ja-JP" sz="2400" dirty="0"/>
              <a:t>2008/10-2012/03</a:t>
            </a:r>
            <a:r>
              <a:rPr lang="en-US" altLang="ja-JP" sz="2400" dirty="0" smtClean="0">
                <a:ea typeface="ＭＳ Ｐゴシック" charset="-128"/>
              </a:rPr>
              <a:t>)</a:t>
            </a:r>
          </a:p>
          <a:p>
            <a:r>
              <a:rPr lang="en-US" altLang="ja-JP" sz="2400" dirty="0" smtClean="0">
                <a:ea typeface="ＭＳ Ｐゴシック" charset="-128"/>
              </a:rPr>
              <a:t>Energy region for flux:  </a:t>
            </a:r>
            <a:r>
              <a:rPr lang="en-US" altLang="ja-JP" sz="2400" dirty="0" err="1" smtClean="0">
                <a:solidFill>
                  <a:srgbClr val="009900"/>
                </a:solidFill>
                <a:ea typeface="ＭＳ Ｐゴシック" charset="-128"/>
              </a:rPr>
              <a:t>E</a:t>
            </a:r>
            <a:r>
              <a:rPr lang="en-US" altLang="ja-JP" sz="2400" baseline="-25000" dirty="0" err="1" smtClean="0">
                <a:solidFill>
                  <a:srgbClr val="009900"/>
                </a:solidFill>
                <a:ea typeface="ＭＳ Ｐゴシック" charset="-128"/>
              </a:rPr>
              <a:t>kinetic</a:t>
            </a:r>
            <a:r>
              <a:rPr lang="en-US" altLang="ja-JP" sz="2400" baseline="-25000" dirty="0" smtClean="0">
                <a:solidFill>
                  <a:srgbClr val="009900"/>
                </a:solidFill>
                <a:ea typeface="ＭＳ Ｐゴシック" charset="-128"/>
              </a:rPr>
              <a:t> </a:t>
            </a:r>
            <a:r>
              <a:rPr lang="en-US" altLang="ja-JP" sz="2400" dirty="0" smtClean="0">
                <a:solidFill>
                  <a:srgbClr val="009900"/>
                </a:solidFill>
                <a:ea typeface="ＭＳ Ｐゴシック" charset="-128"/>
              </a:rPr>
              <a:t>=</a:t>
            </a:r>
            <a:r>
              <a:rPr lang="en-US" altLang="ja-JP" sz="2400" dirty="0" smtClean="0">
                <a:solidFill>
                  <a:srgbClr val="C00000"/>
                </a:solidFill>
                <a:ea typeface="ＭＳ Ｐゴシック" charset="-128"/>
              </a:rPr>
              <a:t> 4.0 </a:t>
            </a:r>
            <a:r>
              <a:rPr lang="en-US" altLang="ja-JP" sz="2400" dirty="0" smtClean="0">
                <a:solidFill>
                  <a:srgbClr val="009900"/>
                </a:solidFill>
                <a:ea typeface="ＭＳ Ｐゴシック" charset="-128"/>
              </a:rPr>
              <a:t>– 19.5 MeV</a:t>
            </a:r>
          </a:p>
          <a:p>
            <a:r>
              <a:rPr lang="en-US" altLang="ja-JP" sz="2400" dirty="0">
                <a:ea typeface="ＭＳ Ｐゴシック" charset="-128"/>
              </a:rPr>
              <a:t>Winter06 </a:t>
            </a:r>
            <a:r>
              <a:rPr lang="en-US" altLang="ja-JP" sz="2400" baseline="30000" dirty="0">
                <a:ea typeface="ＭＳ Ｐゴシック" charset="-128"/>
              </a:rPr>
              <a:t>8</a:t>
            </a:r>
            <a:r>
              <a:rPr lang="en-US" altLang="ja-JP" sz="2400" dirty="0">
                <a:ea typeface="ＭＳ Ｐゴシック" charset="-128"/>
              </a:rPr>
              <a:t>B </a:t>
            </a:r>
            <a:r>
              <a:rPr lang="en-US" altLang="ja-JP" sz="2400" dirty="0" smtClean="0">
                <a:ea typeface="ＭＳ Ｐゴシック" charset="-128"/>
              </a:rPr>
              <a:t>spectrum is used.</a:t>
            </a:r>
          </a:p>
          <a:p>
            <a:pPr eaLnBrk="1" hangingPunct="1"/>
            <a:r>
              <a:rPr lang="en-US" altLang="ja-JP" sz="2400" baseline="30000" dirty="0" smtClean="0">
                <a:ea typeface="ＭＳ Ｐゴシック" charset="-128"/>
              </a:rPr>
              <a:t>8</a:t>
            </a:r>
            <a:r>
              <a:rPr lang="en-US" altLang="ja-JP" sz="2400" dirty="0" smtClean="0">
                <a:ea typeface="ＭＳ Ｐゴシック" charset="-128"/>
              </a:rPr>
              <a:t>B Flux in ES reaction, without </a:t>
            </a:r>
            <a:r>
              <a:rPr lang="en-US" altLang="ja-JP" sz="2400" dirty="0" smtClean="0">
                <a:latin typeface="Symbol" pitchFamily="18" charset="2"/>
                <a:ea typeface="ＭＳ Ｐゴシック" charset="-128"/>
              </a:rPr>
              <a:t>n</a:t>
            </a:r>
            <a:r>
              <a:rPr lang="en-US" altLang="ja-JP" sz="2400" dirty="0" smtClean="0">
                <a:ea typeface="ＭＳ Ｐゴシック" charset="-128"/>
              </a:rPr>
              <a:t> oscillation:</a:t>
            </a:r>
          </a:p>
          <a:p>
            <a:pPr lvl="1"/>
            <a:r>
              <a:rPr lang="en-US" altLang="ja-JP" sz="2400" dirty="0" smtClean="0">
                <a:ea typeface="ＭＳ Ｐゴシック" charset="-128"/>
              </a:rPr>
              <a:t>SK-IV:  </a:t>
            </a:r>
            <a:r>
              <a:rPr lang="en-US" altLang="ja-JP" sz="2400" dirty="0" smtClean="0">
                <a:solidFill>
                  <a:srgbClr val="C00000"/>
                </a:solidFill>
                <a:ea typeface="ＭＳ Ｐゴシック" charset="-128"/>
              </a:rPr>
              <a:t>2.34+/-0.03(stat.)+/-0.04(syst.) </a:t>
            </a:r>
            <a:r>
              <a:rPr lang="en-US" altLang="ja-JP" sz="2400" dirty="0" smtClean="0">
                <a:ea typeface="ＭＳ Ｐゴシック" charset="-128"/>
              </a:rPr>
              <a:t>[x10</a:t>
            </a:r>
            <a:r>
              <a:rPr lang="en-US" altLang="ja-JP" sz="2400" baseline="30000" dirty="0" smtClean="0">
                <a:ea typeface="ＭＳ Ｐゴシック" charset="-128"/>
              </a:rPr>
              <a:t>6</a:t>
            </a:r>
            <a:r>
              <a:rPr lang="en-US" altLang="ja-JP" sz="2400" dirty="0" smtClean="0">
                <a:ea typeface="ＭＳ Ｐゴシック" charset="-128"/>
              </a:rPr>
              <a:t>/cm</a:t>
            </a:r>
            <a:r>
              <a:rPr lang="en-US" altLang="ja-JP" sz="2400" baseline="30000" dirty="0" smtClean="0">
                <a:ea typeface="ＭＳ Ｐゴシック" charset="-128"/>
              </a:rPr>
              <a:t>2</a:t>
            </a:r>
            <a:r>
              <a:rPr lang="en-US" altLang="ja-JP" sz="2400" dirty="0" smtClean="0">
                <a:ea typeface="ＭＳ Ｐゴシック" charset="-128"/>
              </a:rPr>
              <a:t>/s]</a:t>
            </a:r>
          </a:p>
          <a:p>
            <a:pPr lvl="1"/>
            <a:r>
              <a:rPr lang="en-US" altLang="ja-JP" sz="2400" dirty="0" smtClean="0">
                <a:ea typeface="ＭＳ Ｐゴシック" charset="-128"/>
              </a:rPr>
              <a:t>SK-I:  2.38+/-0.02(stat.)+/-0.08(syst.)</a:t>
            </a:r>
          </a:p>
          <a:p>
            <a:pPr lvl="1"/>
            <a:r>
              <a:rPr lang="en-US" altLang="ja-JP" sz="2400" dirty="0" smtClean="0">
                <a:ea typeface="ＭＳ Ｐゴシック" charset="-128"/>
              </a:rPr>
              <a:t>SK-II:  2.41+/-0.05(stat.)+0.16/-0.15(syst.) </a:t>
            </a:r>
          </a:p>
          <a:p>
            <a:pPr lvl="1"/>
            <a:r>
              <a:rPr lang="en-US" altLang="ja-JP" sz="2400" dirty="0" smtClean="0">
                <a:ea typeface="ＭＳ Ｐゴシック" charset="-128"/>
              </a:rPr>
              <a:t>SK-III</a:t>
            </a:r>
            <a:r>
              <a:rPr lang="en-US" altLang="ja-JP" sz="2400" dirty="0">
                <a:ea typeface="ＭＳ Ｐゴシック" charset="-128"/>
              </a:rPr>
              <a:t>:  </a:t>
            </a:r>
            <a:r>
              <a:rPr lang="en-US" altLang="ja-JP" sz="2400" dirty="0" smtClean="0">
                <a:ea typeface="ＭＳ Ｐゴシック" charset="-128"/>
              </a:rPr>
              <a:t>2.40+/-0.04(stat.)+/-0.05(syst.) </a:t>
            </a:r>
            <a:br>
              <a:rPr lang="en-US" altLang="ja-JP" sz="2400" dirty="0" smtClean="0">
                <a:ea typeface="ＭＳ Ｐゴシック" charset="-128"/>
              </a:rPr>
            </a:br>
            <a:r>
              <a:rPr lang="en-US" altLang="ja-JP" sz="2400" dirty="0" smtClean="0">
                <a:ea typeface="ＭＳ Ｐゴシック" charset="-128"/>
              </a:rPr>
              <a:t>  (SK-I,II are recalculated with the Winter06 </a:t>
            </a:r>
            <a:r>
              <a:rPr lang="en-US" altLang="ja-JP" sz="2400" baseline="30000" dirty="0" smtClean="0">
                <a:ea typeface="ＭＳ Ｐゴシック" charset="-128"/>
              </a:rPr>
              <a:t>8</a:t>
            </a:r>
            <a:r>
              <a:rPr lang="en-US" altLang="ja-JP" sz="2400" dirty="0" smtClean="0">
                <a:ea typeface="ＭＳ Ｐゴシック" charset="-128"/>
              </a:rPr>
              <a:t>B spectrum.)</a:t>
            </a:r>
            <a:br>
              <a:rPr lang="en-US" altLang="ja-JP" sz="2400" dirty="0" smtClean="0">
                <a:ea typeface="ＭＳ Ｐゴシック" charset="-128"/>
              </a:rPr>
            </a:br>
            <a:r>
              <a:rPr lang="en-US" altLang="ja-JP" sz="2400" dirty="0" smtClean="0">
                <a:ea typeface="ＭＳ Ｐゴシック" charset="-128"/>
              </a:rPr>
              <a:t>  (The problem in SK-III is fixed.)</a:t>
            </a:r>
          </a:p>
          <a:p>
            <a:endParaRPr lang="en-US" altLang="ja-JP" sz="2400" dirty="0" smtClean="0">
              <a:ea typeface="ＭＳ Ｐゴシック" charset="-128"/>
            </a:endParaRPr>
          </a:p>
          <a:p>
            <a:r>
              <a:rPr lang="en-US" altLang="ja-JP" sz="2400" dirty="0" smtClean="0">
                <a:ea typeface="ＭＳ Ｐゴシック" charset="-128"/>
              </a:rPr>
              <a:t>3.5-4.0MeV(kin) in SK-IV is used for oscillation analysis.</a:t>
            </a:r>
          </a:p>
          <a:p>
            <a:pPr lvl="1"/>
            <a:r>
              <a:rPr lang="en-US" altLang="ja-JP" sz="2000" dirty="0" smtClean="0">
                <a:ea typeface="ＭＳ Ｐゴシック" charset="-128"/>
              </a:rPr>
              <a:t>Energy threshold is lowest in SK-IV </a:t>
            </a:r>
          </a:p>
          <a:p>
            <a:endParaRPr lang="en-US" altLang="ja-JP" sz="2400" dirty="0" smtClean="0">
              <a:ea typeface="ＭＳ Ｐゴシック" charset="-128"/>
            </a:endParaRPr>
          </a:p>
          <a:p>
            <a:pPr marL="0" indent="0">
              <a:buNone/>
            </a:pPr>
            <a:endParaRPr lang="en-US" altLang="ja-JP" sz="2400" dirty="0" smtClean="0">
              <a:ea typeface="ＭＳ Ｐゴシック" charset="-128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581447" y="1109445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b="1" i="1" baseline="0" dirty="0" smtClean="0">
                <a:solidFill>
                  <a:srgbClr val="009900"/>
                </a:solidFill>
                <a:latin typeface="Arial" charset="0"/>
                <a:ea typeface="ＭＳ Ｐゴシック" charset="-128"/>
                <a:cs typeface="+mn-cs"/>
              </a:rPr>
              <a:t>Preliminary</a:t>
            </a:r>
            <a:endParaRPr kumimoji="1" lang="en-US" b="1" i="1" baseline="0" dirty="0">
              <a:solidFill>
                <a:srgbClr val="0099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86084" y="790805"/>
            <a:ext cx="979755" cy="3186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400" b="1" baseline="0" dirty="0" smtClean="0">
                <a:solidFill>
                  <a:srgbClr val="C00000"/>
                </a:solidFill>
                <a:latin typeface="Arial" charset="0"/>
                <a:cs typeface="+mn-cs"/>
              </a:rPr>
              <a:t>May 2012</a:t>
            </a:r>
            <a:endParaRPr kumimoji="1" lang="ja-JP" altLang="en-US" sz="1400" b="1" baseline="0" dirty="0">
              <a:solidFill>
                <a:srgbClr val="C00000"/>
              </a:solidFill>
              <a:latin typeface="Arial" charset="0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588224" y="1785590"/>
            <a:ext cx="2399910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b="1" baseline="0" dirty="0" smtClean="0">
                <a:solidFill>
                  <a:srgbClr val="7030A0"/>
                </a:solidFill>
              </a:rPr>
              <a:t>SK-I:   PRD73, 112001</a:t>
            </a:r>
          </a:p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b="1" baseline="0" dirty="0" smtClean="0">
                <a:solidFill>
                  <a:srgbClr val="7030A0"/>
                </a:solidFill>
              </a:rPr>
              <a:t>SK-II:  PRD78, 032002</a:t>
            </a:r>
          </a:p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b="1" baseline="0" dirty="0" smtClean="0">
                <a:solidFill>
                  <a:srgbClr val="7030A0"/>
                </a:solidFill>
              </a:rPr>
              <a:t>SK-III: PRD83, 052010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215054" y="3337025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2000" b="1" baseline="0" dirty="0" smtClean="0">
                <a:solidFill>
                  <a:srgbClr val="009900"/>
                </a:solidFill>
                <a:latin typeface="Calibri"/>
                <a:cs typeface="+mn-cs"/>
              </a:rPr>
              <a:t>4.5 </a:t>
            </a:r>
            <a:r>
              <a:rPr kumimoji="1" lang="en-US" altLang="ja-JP" sz="2000" b="1" baseline="0" dirty="0">
                <a:solidFill>
                  <a:srgbClr val="009900"/>
                </a:solidFill>
                <a:latin typeface="Calibri"/>
                <a:cs typeface="+mn-cs"/>
              </a:rPr>
              <a:t>– 19.5 </a:t>
            </a:r>
            <a:r>
              <a:rPr kumimoji="1" lang="en-US" altLang="ja-JP" sz="2000" b="1" baseline="0" dirty="0" smtClean="0">
                <a:solidFill>
                  <a:srgbClr val="009900"/>
                </a:solidFill>
                <a:latin typeface="Calibri"/>
                <a:cs typeface="+mn-cs"/>
              </a:rPr>
              <a:t>MeV(kin)</a:t>
            </a:r>
            <a:endParaRPr kumimoji="1" lang="ja-JP" altLang="en-US" sz="2000" b="1" baseline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225097" y="3752452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2000" b="1" baseline="0" dirty="0" smtClean="0">
                <a:solidFill>
                  <a:srgbClr val="00B0F0"/>
                </a:solidFill>
                <a:latin typeface="Calibri"/>
                <a:cs typeface="+mn-cs"/>
              </a:rPr>
              <a:t>6.5</a:t>
            </a:r>
            <a:r>
              <a:rPr kumimoji="1" lang="en-US" altLang="ja-JP" sz="2000" b="1" baseline="0" dirty="0" smtClean="0">
                <a:solidFill>
                  <a:srgbClr val="009900"/>
                </a:solidFill>
                <a:latin typeface="Calibri"/>
                <a:cs typeface="+mn-cs"/>
              </a:rPr>
              <a:t> </a:t>
            </a:r>
            <a:r>
              <a:rPr kumimoji="1" lang="en-US" altLang="ja-JP" sz="2000" b="1" baseline="0" dirty="0">
                <a:solidFill>
                  <a:srgbClr val="009900"/>
                </a:solidFill>
                <a:latin typeface="Calibri"/>
                <a:cs typeface="+mn-cs"/>
              </a:rPr>
              <a:t>– 19.5 </a:t>
            </a:r>
            <a:r>
              <a:rPr kumimoji="1" lang="en-US" altLang="ja-JP" sz="2000" b="1" baseline="0" dirty="0" smtClean="0">
                <a:solidFill>
                  <a:srgbClr val="009900"/>
                </a:solidFill>
                <a:latin typeface="Calibri"/>
                <a:cs typeface="+mn-cs"/>
              </a:rPr>
              <a:t>MeV(kin)</a:t>
            </a:r>
            <a:endParaRPr kumimoji="1" lang="ja-JP" altLang="en-US" sz="2000" b="1" baseline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249146" y="4201121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2000" b="1" baseline="0" dirty="0" smtClean="0">
                <a:solidFill>
                  <a:srgbClr val="009900"/>
                </a:solidFill>
                <a:latin typeface="Calibri"/>
                <a:cs typeface="+mn-cs"/>
              </a:rPr>
              <a:t>4.5 </a:t>
            </a:r>
            <a:r>
              <a:rPr kumimoji="1" lang="en-US" altLang="ja-JP" sz="2000" b="1" baseline="0" dirty="0">
                <a:solidFill>
                  <a:srgbClr val="009900"/>
                </a:solidFill>
                <a:latin typeface="Calibri"/>
                <a:cs typeface="+mn-cs"/>
              </a:rPr>
              <a:t>– 19.5 </a:t>
            </a:r>
            <a:r>
              <a:rPr kumimoji="1" lang="en-US" altLang="ja-JP" sz="2000" b="1" baseline="0" dirty="0" smtClean="0">
                <a:solidFill>
                  <a:srgbClr val="009900"/>
                </a:solidFill>
                <a:latin typeface="Calibri"/>
                <a:cs typeface="+mn-cs"/>
              </a:rPr>
              <a:t>MeV(kin)</a:t>
            </a:r>
            <a:endParaRPr kumimoji="1" lang="ja-JP" altLang="en-US" sz="2000" b="1" baseline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7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836712"/>
            <a:ext cx="9073008" cy="5976664"/>
          </a:xfrm>
        </p:spPr>
        <p:txBody>
          <a:bodyPr>
            <a:normAutofit lnSpcReduction="10000"/>
          </a:bodyPr>
          <a:lstStyle/>
          <a:p>
            <a:r>
              <a:rPr lang="en-US" altLang="ja-JP" sz="2800" dirty="0" smtClean="0"/>
              <a:t>SK-IV is running with the </a:t>
            </a:r>
            <a:r>
              <a:rPr lang="en-US" altLang="ja-JP" sz="2800" dirty="0" smtClean="0">
                <a:solidFill>
                  <a:srgbClr val="0070C0"/>
                </a:solidFill>
              </a:rPr>
              <a:t>lowest energy threshold </a:t>
            </a:r>
            <a:r>
              <a:rPr lang="en-US" altLang="ja-JP" sz="2800" dirty="0" smtClean="0"/>
              <a:t>in SK</a:t>
            </a:r>
          </a:p>
          <a:p>
            <a:pPr lvl="1"/>
            <a:r>
              <a:rPr lang="en-US" altLang="ja-JP" sz="2400" dirty="0" smtClean="0"/>
              <a:t>Trigger efficiency: &gt;99</a:t>
            </a:r>
            <a:r>
              <a:rPr lang="en-US" altLang="ja-JP" sz="2400" dirty="0"/>
              <a:t>%@</a:t>
            </a:r>
            <a:r>
              <a:rPr lang="en-US" altLang="ja-JP" sz="2400" dirty="0" smtClean="0"/>
              <a:t>4.0MeV(kin),  ~</a:t>
            </a:r>
            <a:r>
              <a:rPr lang="en-US" altLang="ja-JP" sz="2400" dirty="0"/>
              <a:t>86%@</a:t>
            </a:r>
            <a:r>
              <a:rPr lang="en-US" altLang="ja-JP" sz="2400" dirty="0" smtClean="0"/>
              <a:t>3.5MeV(kin)</a:t>
            </a:r>
          </a:p>
          <a:p>
            <a:pPr lvl="1"/>
            <a:r>
              <a:rPr lang="en-US" altLang="ja-JP" sz="2400" dirty="0"/>
              <a:t>The energy threshold </a:t>
            </a:r>
            <a:r>
              <a:rPr lang="en-US" altLang="ja-JP" sz="2400" dirty="0" smtClean="0"/>
              <a:t>will </a:t>
            </a:r>
            <a:r>
              <a:rPr lang="en-US" altLang="ja-JP" sz="2400" dirty="0"/>
              <a:t>be lowered in near future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800" dirty="0" smtClean="0"/>
              <a:t>The </a:t>
            </a:r>
            <a:r>
              <a:rPr lang="en-US" altLang="ja-JP" sz="2800" dirty="0" smtClean="0">
                <a:solidFill>
                  <a:srgbClr val="C00000"/>
                </a:solidFill>
              </a:rPr>
              <a:t>initial results from 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>SK-IV </a:t>
            </a:r>
            <a:r>
              <a:rPr kumimoji="1" lang="en-US" altLang="ja-JP" sz="2800" dirty="0" smtClean="0"/>
              <a:t>are obtained in May 2012.</a:t>
            </a:r>
          </a:p>
          <a:p>
            <a:pPr lvl="1"/>
            <a:r>
              <a:rPr kumimoji="1" lang="en-US" altLang="ja-JP" sz="2400" dirty="0" smtClean="0"/>
              <a:t>Observed </a:t>
            </a:r>
            <a:r>
              <a:rPr kumimoji="1" lang="en-US" altLang="ja-JP" sz="2400" baseline="30000" dirty="0" smtClean="0">
                <a:solidFill>
                  <a:srgbClr val="009900"/>
                </a:solidFill>
              </a:rPr>
              <a:t>8</a:t>
            </a:r>
            <a:r>
              <a:rPr kumimoji="1" lang="en-US" altLang="ja-JP" sz="2400" dirty="0" smtClean="0">
                <a:solidFill>
                  <a:srgbClr val="009900"/>
                </a:solidFill>
              </a:rPr>
              <a:t>B fluxes are consistent </a:t>
            </a:r>
            <a:r>
              <a:rPr kumimoji="1" lang="en-US" altLang="ja-JP" sz="2400" dirty="0" smtClean="0"/>
              <a:t>among SK phases</a:t>
            </a:r>
          </a:p>
          <a:p>
            <a:pPr lvl="1"/>
            <a:r>
              <a:rPr lang="en-US" altLang="ja-JP" sz="2400" dirty="0" smtClean="0">
                <a:solidFill>
                  <a:srgbClr val="7030A0"/>
                </a:solidFill>
              </a:rPr>
              <a:t>~7 sigma signal </a:t>
            </a:r>
            <a:r>
              <a:rPr lang="en-US" altLang="ja-JP" sz="2400" dirty="0" smtClean="0"/>
              <a:t>in </a:t>
            </a:r>
            <a:r>
              <a:rPr lang="en-US" altLang="ja-JP" sz="2400" dirty="0" smtClean="0">
                <a:solidFill>
                  <a:srgbClr val="7030A0"/>
                </a:solidFill>
              </a:rPr>
              <a:t>3.5-4.0MeV(kin)</a:t>
            </a:r>
            <a:r>
              <a:rPr lang="en-US" altLang="ja-JP" sz="2400" dirty="0" smtClean="0"/>
              <a:t> region</a:t>
            </a:r>
          </a:p>
          <a:p>
            <a:pPr lvl="1"/>
            <a:r>
              <a:rPr kumimoji="1" lang="en-US" altLang="ja-JP" sz="2400" dirty="0" smtClean="0"/>
              <a:t>Performed an oscillation analysis with SK-IV data</a:t>
            </a:r>
          </a:p>
          <a:p>
            <a:pPr lvl="1"/>
            <a:endParaRPr lang="en-US" altLang="ja-JP" sz="2400" dirty="0"/>
          </a:p>
          <a:p>
            <a:pPr lvl="1"/>
            <a:endParaRPr kumimoji="1" lang="en-US" altLang="ja-JP" sz="2400" dirty="0" smtClean="0"/>
          </a:p>
          <a:p>
            <a:pPr lvl="1"/>
            <a:endParaRPr lang="en-US" altLang="ja-JP" sz="2400" dirty="0"/>
          </a:p>
          <a:p>
            <a:pPr lvl="1"/>
            <a:r>
              <a:rPr lang="en-US" altLang="ja-JP" sz="2400" dirty="0" smtClean="0"/>
              <a:t>Possible spectrum distortion:  </a:t>
            </a:r>
            <a:r>
              <a:rPr lang="en-US" altLang="ja-JP" sz="2400" dirty="0" smtClean="0">
                <a:solidFill>
                  <a:srgbClr val="3333CC"/>
                </a:solidFill>
              </a:rPr>
              <a:t>1.1 sigma </a:t>
            </a:r>
            <a:r>
              <a:rPr lang="en-US" altLang="ja-JP" sz="2400" dirty="0">
                <a:solidFill>
                  <a:srgbClr val="3333CC"/>
                </a:solidFill>
              </a:rPr>
              <a:t>to </a:t>
            </a:r>
            <a:r>
              <a:rPr lang="en-US" altLang="ja-JP" sz="2400" dirty="0" smtClean="0">
                <a:solidFill>
                  <a:srgbClr val="3333CC"/>
                </a:solidFill>
              </a:rPr>
              <a:t>1.9 sigma</a:t>
            </a:r>
            <a:endParaRPr kumimoji="1" lang="en-US" altLang="ja-JP" sz="2400" dirty="0" smtClean="0">
              <a:solidFill>
                <a:srgbClr val="3333CC"/>
              </a:solidFill>
            </a:endParaRPr>
          </a:p>
          <a:p>
            <a:pPr lvl="1"/>
            <a:r>
              <a:rPr lang="en-US" altLang="ja-JP" sz="2400" dirty="0" smtClean="0"/>
              <a:t>Day-Night asymmetry: </a:t>
            </a:r>
            <a:r>
              <a:rPr lang="en-US" altLang="ja-JP" sz="2400" dirty="0">
                <a:solidFill>
                  <a:srgbClr val="C00000"/>
                </a:solidFill>
              </a:rPr>
              <a:t>consistent with zero </a:t>
            </a:r>
            <a:r>
              <a:rPr lang="en-US" altLang="ja-JP" sz="2400" dirty="0" smtClean="0">
                <a:solidFill>
                  <a:srgbClr val="C00000"/>
                </a:solidFill>
              </a:rPr>
              <a:t>at </a:t>
            </a:r>
            <a:r>
              <a:rPr lang="en-US" altLang="ja-JP" sz="2400" dirty="0" smtClean="0">
                <a:solidFill>
                  <a:srgbClr val="C00000"/>
                </a:solidFill>
                <a:cs typeface="Times" charset="0"/>
              </a:rPr>
              <a:t>2.3 sigma</a:t>
            </a:r>
            <a:endParaRPr lang="en-US" altLang="ja-JP" sz="2400" dirty="0">
              <a:solidFill>
                <a:srgbClr val="C00000"/>
              </a:solidFill>
              <a:cs typeface="Times" charset="0"/>
            </a:endParaRPr>
          </a:p>
          <a:p>
            <a:pPr lvl="1"/>
            <a:r>
              <a:rPr lang="en-US" altLang="ja-JP" sz="2400" dirty="0">
                <a:latin typeface="Symbol" pitchFamily="18" charset="2"/>
                <a:cs typeface="Arial" charset="0"/>
              </a:rPr>
              <a:t>D</a:t>
            </a:r>
            <a:r>
              <a:rPr lang="en-US" altLang="ja-JP" sz="2400" dirty="0">
                <a:cs typeface="Arial" charset="0"/>
              </a:rPr>
              <a:t>m</a:t>
            </a:r>
            <a:r>
              <a:rPr lang="en-US" altLang="ja-JP" sz="2400" baseline="-25000" dirty="0">
                <a:cs typeface="Arial" charset="0"/>
              </a:rPr>
              <a:t>21</a:t>
            </a:r>
            <a:r>
              <a:rPr lang="en-US" altLang="ja-JP" sz="2400" baseline="30000" dirty="0">
                <a:cs typeface="Arial" charset="0"/>
              </a:rPr>
              <a:t>2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: </a:t>
            </a:r>
            <a:r>
              <a:rPr lang="en-US" altLang="ja-JP" sz="2400" dirty="0" smtClean="0">
                <a:solidFill>
                  <a:srgbClr val="009900"/>
                </a:solidFill>
              </a:rPr>
              <a:t>some tension</a:t>
            </a:r>
            <a:r>
              <a:rPr lang="en-US" altLang="ja-JP" sz="2400" dirty="0" smtClean="0"/>
              <a:t> between solar global and KamLAND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endParaRPr kumimoji="1" lang="en-US" altLang="ja-JP" sz="2800" dirty="0" smtClean="0"/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046511" y="3818270"/>
            <a:ext cx="3446984" cy="1074950"/>
          </a:xfrm>
          <a:prstGeom prst="rect">
            <a:avLst/>
          </a:prstGeom>
          <a:solidFill>
            <a:srgbClr val="FFFF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kumimoji="1" lang="ja-JP" altLang="en-US" baseline="0">
              <a:solidFill>
                <a:prstClr val="white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959769" y="4179188"/>
            <a:ext cx="3509678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10312" rIns="0">
            <a:spAutoFit/>
          </a:bodyPr>
          <a:lstStyle/>
          <a:p>
            <a:pPr marL="85725" indent="-85725"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2000" b="1" baseline="0" dirty="0" smtClean="0">
                <a:solidFill>
                  <a:prstClr val="black"/>
                </a:solidFill>
                <a:latin typeface="Symbol" pitchFamily="18" charset="2"/>
                <a:cs typeface="Arial" charset="0"/>
              </a:rPr>
              <a:t>D</a:t>
            </a:r>
            <a:r>
              <a:rPr kumimoji="1" lang="en-US" altLang="ja-JP" sz="2000" b="1" baseline="0" dirty="0" smtClean="0">
                <a:solidFill>
                  <a:prstClr val="black"/>
                </a:solidFill>
                <a:cs typeface="Arial" charset="0"/>
              </a:rPr>
              <a:t>m</a:t>
            </a:r>
            <a:r>
              <a:rPr kumimoji="1" lang="en-US" altLang="ja-JP" sz="2000" b="1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kumimoji="1" lang="en-US" altLang="ja-JP" sz="2000" b="1" baseline="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kumimoji="1" lang="en-US" altLang="ja-JP" sz="2000" b="1" baseline="0" dirty="0">
                <a:solidFill>
                  <a:prstClr val="black"/>
                </a:solidFill>
                <a:cs typeface="Arial" charset="0"/>
              </a:rPr>
              <a:t>= </a:t>
            </a:r>
            <a:r>
              <a:rPr kumimoji="1" lang="en-US" altLang="ja-JP" sz="2000" b="1" baseline="0" dirty="0" smtClean="0">
                <a:solidFill>
                  <a:prstClr val="black"/>
                </a:solidFill>
                <a:cs typeface="Arial" charset="0"/>
              </a:rPr>
              <a:t>(7.4+/-0.2)</a:t>
            </a:r>
            <a:r>
              <a:rPr kumimoji="1" lang="ja-JP" altLang="en-US" sz="2000" b="1" baseline="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kumimoji="1" lang="en-US" altLang="ja-JP" sz="2000" b="1" baseline="0" dirty="0">
                <a:solidFill>
                  <a:prstClr val="black"/>
                </a:solidFill>
                <a:cs typeface="Arial" charset="0"/>
              </a:rPr>
              <a:t>[×</a:t>
            </a:r>
            <a:r>
              <a:rPr kumimoji="1" lang="en-US" altLang="ja-JP" sz="2000" b="1" baseline="0" dirty="0" smtClean="0">
                <a:solidFill>
                  <a:prstClr val="black"/>
                </a:solidFill>
                <a:cs typeface="Arial" charset="0"/>
              </a:rPr>
              <a:t>10</a:t>
            </a:r>
            <a:r>
              <a:rPr kumimoji="1" lang="en-US" altLang="ja-JP" sz="2000" b="1" dirty="0" smtClean="0">
                <a:solidFill>
                  <a:prstClr val="black"/>
                </a:solidFill>
                <a:cs typeface="Arial" charset="0"/>
              </a:rPr>
              <a:t>-5</a:t>
            </a:r>
            <a:r>
              <a:rPr kumimoji="1" lang="en-US" altLang="ja-JP" sz="2000" b="1" baseline="0" dirty="0" smtClean="0">
                <a:solidFill>
                  <a:prstClr val="black"/>
                </a:solidFill>
                <a:cs typeface="Arial" charset="0"/>
              </a:rPr>
              <a:t>eV</a:t>
            </a:r>
            <a:r>
              <a:rPr kumimoji="1" lang="en-US" altLang="ja-JP" sz="2000" b="1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kumimoji="1" lang="en-US" altLang="ja-JP" sz="2000" b="1" baseline="0" dirty="0">
                <a:solidFill>
                  <a:prstClr val="black"/>
                </a:solidFill>
                <a:cs typeface="Arial" charset="0"/>
              </a:rPr>
              <a:t>]</a:t>
            </a:r>
            <a:r>
              <a:rPr kumimoji="1" lang="en-US" altLang="ja-JP" sz="2000" b="1" dirty="0">
                <a:solidFill>
                  <a:prstClr val="black"/>
                </a:solidFill>
                <a:cs typeface="Arial" charset="0"/>
              </a:rPr>
              <a:t/>
            </a:r>
            <a:br>
              <a:rPr kumimoji="1" lang="en-US" altLang="ja-JP" sz="2000" b="1" dirty="0">
                <a:solidFill>
                  <a:prstClr val="black"/>
                </a:solidFill>
                <a:cs typeface="Arial" charset="0"/>
              </a:rPr>
            </a:br>
            <a:r>
              <a:rPr kumimoji="1" lang="en-US" altLang="ja-JP" sz="2000" b="1" baseline="0" dirty="0" smtClean="0">
                <a:solidFill>
                  <a:prstClr val="black"/>
                </a:solidFill>
                <a:cs typeface="Arial" charset="0"/>
              </a:rPr>
              <a:t>sin</a:t>
            </a:r>
            <a:r>
              <a:rPr kumimoji="1" lang="en-US" altLang="ja-JP" sz="2000" b="1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kumimoji="1" lang="en-US" altLang="ja-JP" sz="2000" b="1" baseline="0" dirty="0" smtClean="0">
                <a:solidFill>
                  <a:prstClr val="black"/>
                </a:solidFill>
                <a:latin typeface="Symbol" pitchFamily="18" charset="2"/>
                <a:cs typeface="Arial" charset="0"/>
              </a:rPr>
              <a:t>q</a:t>
            </a:r>
            <a:r>
              <a:rPr kumimoji="1" lang="en-US" altLang="ja-JP" sz="2000" b="1" baseline="-25000" dirty="0" smtClean="0">
                <a:solidFill>
                  <a:prstClr val="black"/>
                </a:solidFill>
                <a:cs typeface="Arial" charset="0"/>
              </a:rPr>
              <a:t>12</a:t>
            </a:r>
            <a:r>
              <a:rPr kumimoji="1" lang="en-US" altLang="ja-JP" sz="2000" b="1" baseline="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kumimoji="1" lang="en-US" altLang="ja-JP" sz="2000" b="1" baseline="0" dirty="0">
                <a:solidFill>
                  <a:prstClr val="black"/>
                </a:solidFill>
                <a:cs typeface="Arial" charset="0"/>
              </a:rPr>
              <a:t>= </a:t>
            </a:r>
            <a:r>
              <a:rPr kumimoji="1" lang="en-US" altLang="ja-JP" sz="2000" b="1" baseline="0" dirty="0" smtClean="0">
                <a:solidFill>
                  <a:prstClr val="black"/>
                </a:solidFill>
                <a:cs typeface="Arial" charset="0"/>
              </a:rPr>
              <a:t>0.304+/-0.013</a:t>
            </a:r>
            <a:endParaRPr kumimoji="1" lang="en-US" altLang="ja-JP" sz="2000" b="1" baseline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76056" y="3809662"/>
            <a:ext cx="333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2400" b="1" baseline="0" dirty="0" smtClean="0">
                <a:solidFill>
                  <a:srgbClr val="CC00CC"/>
                </a:solidFill>
                <a:latin typeface="Calibri"/>
                <a:cs typeface="+mn-cs"/>
              </a:rPr>
              <a:t>Solar global + KamLAND:</a:t>
            </a:r>
            <a:endParaRPr kumimoji="1" lang="ja-JP" altLang="en-US" sz="2400" b="1" baseline="0" dirty="0">
              <a:solidFill>
                <a:srgbClr val="CC00CC"/>
              </a:solidFill>
              <a:latin typeface="Calibri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58079" y="3835560"/>
            <a:ext cx="3446984" cy="1057660"/>
          </a:xfrm>
          <a:prstGeom prst="rect">
            <a:avLst/>
          </a:prstGeom>
          <a:solidFill>
            <a:srgbClr val="FFFFCC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kumimoji="1" lang="ja-JP" altLang="en-US" baseline="0">
              <a:solidFill>
                <a:prstClr val="white"/>
              </a:solidFill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990645" y="4185334"/>
            <a:ext cx="3596512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10312" rIns="0">
            <a:spAutoFit/>
          </a:bodyPr>
          <a:lstStyle/>
          <a:p>
            <a:pPr marL="85725" indent="-85725"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2000" b="1" baseline="0" dirty="0" smtClean="0">
                <a:solidFill>
                  <a:prstClr val="black"/>
                </a:solidFill>
                <a:latin typeface="Symbol" pitchFamily="18" charset="2"/>
                <a:cs typeface="Arial" charset="0"/>
              </a:rPr>
              <a:t>D</a:t>
            </a:r>
            <a:r>
              <a:rPr kumimoji="1" lang="en-US" altLang="ja-JP" sz="2000" b="1" baseline="0" dirty="0" smtClean="0">
                <a:solidFill>
                  <a:prstClr val="black"/>
                </a:solidFill>
                <a:cs typeface="Arial" charset="0"/>
              </a:rPr>
              <a:t>m</a:t>
            </a:r>
            <a:r>
              <a:rPr kumimoji="1" lang="en-US" altLang="ja-JP" sz="2000" b="1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kumimoji="1" lang="en-US" altLang="ja-JP" sz="2000" b="1" baseline="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kumimoji="1" lang="en-US" altLang="ja-JP" sz="2000" b="1" baseline="0" dirty="0">
                <a:solidFill>
                  <a:prstClr val="black"/>
                </a:solidFill>
                <a:cs typeface="Arial" charset="0"/>
              </a:rPr>
              <a:t>= </a:t>
            </a:r>
            <a:r>
              <a:rPr kumimoji="1" lang="en-US" altLang="ja-JP" sz="2000" b="1" baseline="0" dirty="0" smtClean="0">
                <a:solidFill>
                  <a:prstClr val="black"/>
                </a:solidFill>
                <a:cs typeface="Arial" charset="0"/>
              </a:rPr>
              <a:t>(4.9+1.4/-0.5)</a:t>
            </a:r>
            <a:r>
              <a:rPr kumimoji="1" lang="ja-JP" altLang="en-US" sz="2000" b="1" baseline="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kumimoji="1" lang="en-US" altLang="ja-JP" sz="2000" b="1" baseline="0" dirty="0">
                <a:solidFill>
                  <a:prstClr val="black"/>
                </a:solidFill>
                <a:cs typeface="Arial" charset="0"/>
              </a:rPr>
              <a:t>[×</a:t>
            </a:r>
            <a:r>
              <a:rPr kumimoji="1" lang="en-US" altLang="ja-JP" sz="2000" b="1" baseline="0" dirty="0" smtClean="0">
                <a:solidFill>
                  <a:prstClr val="black"/>
                </a:solidFill>
                <a:cs typeface="Arial" charset="0"/>
              </a:rPr>
              <a:t>10</a:t>
            </a:r>
            <a:r>
              <a:rPr kumimoji="1" lang="en-US" altLang="ja-JP" sz="2000" b="1" dirty="0" smtClean="0">
                <a:solidFill>
                  <a:prstClr val="black"/>
                </a:solidFill>
                <a:cs typeface="Arial" charset="0"/>
              </a:rPr>
              <a:t>-5</a:t>
            </a:r>
            <a:r>
              <a:rPr kumimoji="1" lang="en-US" altLang="ja-JP" sz="2000" b="1" baseline="0" dirty="0" smtClean="0">
                <a:solidFill>
                  <a:prstClr val="black"/>
                </a:solidFill>
                <a:cs typeface="Arial" charset="0"/>
              </a:rPr>
              <a:t>eV</a:t>
            </a:r>
            <a:r>
              <a:rPr kumimoji="1" lang="en-US" altLang="ja-JP" sz="2000" b="1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kumimoji="1" lang="en-US" altLang="ja-JP" sz="2000" b="1" baseline="0" dirty="0">
                <a:solidFill>
                  <a:prstClr val="black"/>
                </a:solidFill>
                <a:cs typeface="Arial" charset="0"/>
              </a:rPr>
              <a:t>]</a:t>
            </a:r>
            <a:r>
              <a:rPr kumimoji="1" lang="en-US" altLang="ja-JP" sz="2000" b="1" dirty="0">
                <a:solidFill>
                  <a:prstClr val="black"/>
                </a:solidFill>
                <a:cs typeface="Arial" charset="0"/>
              </a:rPr>
              <a:t/>
            </a:r>
            <a:br>
              <a:rPr kumimoji="1" lang="en-US" altLang="ja-JP" sz="2000" b="1" dirty="0">
                <a:solidFill>
                  <a:prstClr val="black"/>
                </a:solidFill>
                <a:cs typeface="Arial" charset="0"/>
              </a:rPr>
            </a:br>
            <a:r>
              <a:rPr kumimoji="1" lang="en-US" altLang="ja-JP" sz="2000" b="1" baseline="0" dirty="0" smtClean="0">
                <a:solidFill>
                  <a:prstClr val="black"/>
                </a:solidFill>
                <a:cs typeface="Arial" charset="0"/>
              </a:rPr>
              <a:t>sin</a:t>
            </a:r>
            <a:r>
              <a:rPr kumimoji="1" lang="en-US" altLang="ja-JP" sz="2000" b="1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kumimoji="1" lang="en-US" altLang="ja-JP" sz="2000" b="1" baseline="0" dirty="0" smtClean="0">
                <a:solidFill>
                  <a:prstClr val="black"/>
                </a:solidFill>
                <a:latin typeface="Symbol" pitchFamily="18" charset="2"/>
                <a:cs typeface="Arial" charset="0"/>
              </a:rPr>
              <a:t>q</a:t>
            </a:r>
            <a:r>
              <a:rPr kumimoji="1" lang="en-US" altLang="ja-JP" sz="2000" b="1" baseline="-25000" dirty="0" smtClean="0">
                <a:solidFill>
                  <a:prstClr val="black"/>
                </a:solidFill>
                <a:cs typeface="Arial" charset="0"/>
              </a:rPr>
              <a:t>12</a:t>
            </a:r>
            <a:r>
              <a:rPr kumimoji="1" lang="en-US" altLang="ja-JP" sz="2000" b="1" baseline="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kumimoji="1" lang="en-US" altLang="ja-JP" sz="2000" b="1" baseline="0" dirty="0">
                <a:solidFill>
                  <a:prstClr val="black"/>
                </a:solidFill>
                <a:cs typeface="Arial" charset="0"/>
              </a:rPr>
              <a:t>= </a:t>
            </a:r>
            <a:r>
              <a:rPr kumimoji="1" lang="en-US" altLang="ja-JP" sz="2000" b="1" baseline="0" dirty="0" smtClean="0">
                <a:solidFill>
                  <a:prstClr val="black"/>
                </a:solidFill>
                <a:cs typeface="Arial" charset="0"/>
              </a:rPr>
              <a:t>0.310+0.014-0.015</a:t>
            </a:r>
            <a:endParaRPr kumimoji="1" lang="en-US" altLang="ja-JP" sz="2000" b="1" baseline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91287" y="3812437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2400" b="1" baseline="0" dirty="0" smtClean="0">
                <a:solidFill>
                  <a:srgbClr val="00B050"/>
                </a:solidFill>
                <a:latin typeface="Calibri"/>
                <a:cs typeface="+mn-cs"/>
              </a:rPr>
              <a:t>Solar global:</a:t>
            </a:r>
            <a:endParaRPr kumimoji="1" lang="ja-JP" altLang="en-US" sz="2400" b="1" baseline="0" dirty="0">
              <a:solidFill>
                <a:srgbClr val="00B050"/>
              </a:solidFill>
              <a:latin typeface="Calibri"/>
              <a:cs typeface="+mn-cs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223400" y="3442950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b="1" i="1" baseline="0" dirty="0" smtClean="0">
                <a:solidFill>
                  <a:srgbClr val="009900"/>
                </a:solidFill>
                <a:latin typeface="Arial" charset="0"/>
                <a:ea typeface="ＭＳ Ｐゴシック" charset="-128"/>
                <a:cs typeface="+mn-cs"/>
              </a:rPr>
              <a:t>Preliminary</a:t>
            </a:r>
            <a:endParaRPr kumimoji="1" lang="en-US" b="1" i="1" baseline="0" dirty="0">
              <a:solidFill>
                <a:srgbClr val="0099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199" y="1604963"/>
            <a:ext cx="6276014" cy="4524375"/>
          </a:xfrm>
        </p:spPr>
      </p:pic>
    </p:spTree>
    <p:extLst>
      <p:ext uri="{BB962C8B-B14F-4D97-AF65-F5344CB8AC3E}">
        <p14:creationId xmlns:p14="http://schemas.microsoft.com/office/powerpoint/2010/main" val="23649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it-IT" sz="3600" b="1" dirty="0" smtClean="0">
                <a:solidFill>
                  <a:srgbClr val="CC0000"/>
                </a:solidFill>
                <a:latin typeface="Comic Sans MS" pitchFamily="66" charset="0"/>
              </a:rPr>
              <a:t>The 2002 situation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696"/>
            <a:ext cx="9036050" cy="4464496"/>
          </a:xfrm>
        </p:spPr>
        <p:txBody>
          <a:bodyPr/>
          <a:lstStyle/>
          <a:p>
            <a:pPr algn="ctr">
              <a:lnSpc>
                <a:spcPct val="150000"/>
              </a:lnSpc>
              <a:buFont typeface="Times New Roman" pitchFamily="18" charset="0"/>
              <a:buChar char="•"/>
              <a:defRPr/>
            </a:pPr>
            <a:r>
              <a:rPr lang="it-IT" sz="2400" dirty="0" smtClean="0">
                <a:solidFill>
                  <a:srgbClr val="FF0000"/>
                </a:solidFill>
                <a:latin typeface="Arial" charset="0"/>
              </a:rPr>
              <a:t>2002 </a:t>
            </a:r>
            <a:r>
              <a:rPr lang="it-IT" sz="2400" dirty="0" err="1" smtClean="0">
                <a:solidFill>
                  <a:srgbClr val="FF0000"/>
                </a:solidFill>
                <a:latin typeface="Arial" charset="0"/>
              </a:rPr>
              <a:t>annus</a:t>
            </a:r>
            <a:r>
              <a:rPr lang="it-IT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charset="0"/>
              </a:rPr>
              <a:t>mirabilis</a:t>
            </a:r>
            <a:r>
              <a:rPr lang="it-IT" sz="2400" b="1" dirty="0" smtClean="0">
                <a:solidFill>
                  <a:schemeClr val="accent2"/>
                </a:solidFill>
                <a:latin typeface="Verdana" charset="0"/>
              </a:rPr>
              <a:t>: </a:t>
            </a:r>
            <a:r>
              <a:rPr lang="it-IT" sz="2000" b="1" dirty="0" smtClean="0">
                <a:solidFill>
                  <a:schemeClr val="accent2"/>
                </a:solidFill>
                <a:latin typeface="Verdana" charset="0"/>
              </a:rPr>
              <a:t>                                                                   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it-IT" sz="2000" b="1" dirty="0" smtClean="0">
                <a:solidFill>
                  <a:schemeClr val="accent2"/>
                </a:solidFill>
                <a:latin typeface="Arial" charset="0"/>
              </a:rPr>
              <a:t>April: SNO data </a:t>
            </a:r>
            <a:r>
              <a:rPr lang="it-IT" sz="2000" b="1" dirty="0" err="1" smtClean="0">
                <a:solidFill>
                  <a:schemeClr val="accent2"/>
                </a:solidFill>
                <a:latin typeface="Arial" charset="0"/>
              </a:rPr>
              <a:t>including</a:t>
            </a:r>
            <a:r>
              <a:rPr lang="it-IT" sz="20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it-IT" sz="2000" b="1" dirty="0" err="1" smtClean="0">
                <a:solidFill>
                  <a:schemeClr val="accent2"/>
                </a:solidFill>
                <a:latin typeface="Arial" charset="0"/>
              </a:rPr>
              <a:t>also</a:t>
            </a:r>
            <a:r>
              <a:rPr lang="it-IT" sz="2000" b="1" dirty="0" smtClean="0">
                <a:solidFill>
                  <a:schemeClr val="accent2"/>
                </a:solidFill>
                <a:latin typeface="Arial" charset="0"/>
              </a:rPr>
              <a:t> NC 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</a:rPr>
              <a:t>(in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</a:rPr>
              <a:t>addition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</a:rPr>
              <a:t> to ES and CC). </a:t>
            </a:r>
          </a:p>
          <a:p>
            <a:pPr marL="0" indent="0" algn="just">
              <a:lnSpc>
                <a:spcPct val="150000"/>
              </a:lnSpc>
              <a:defRPr/>
            </a:pPr>
            <a:r>
              <a:rPr lang="it-IT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it-IT" sz="2000" b="1" dirty="0" smtClean="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it-IT" sz="2000" b="1" baseline="30000" dirty="0" smtClean="0">
                <a:solidFill>
                  <a:schemeClr val="accent2"/>
                </a:solidFill>
                <a:latin typeface="Arial" charset="0"/>
              </a:rPr>
              <a:t>st </a:t>
            </a:r>
            <a:r>
              <a:rPr lang="it-IT" sz="2000" b="1" dirty="0" err="1" smtClean="0">
                <a:solidFill>
                  <a:schemeClr val="accent2"/>
                </a:solidFill>
                <a:latin typeface="Arial" charset="0"/>
              </a:rPr>
              <a:t>direct</a:t>
            </a:r>
            <a:r>
              <a:rPr lang="it-IT" sz="20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it-IT" sz="2000" b="1" dirty="0" err="1" smtClean="0">
                <a:solidFill>
                  <a:schemeClr val="accent2"/>
                </a:solidFill>
                <a:latin typeface="Arial" charset="0"/>
              </a:rPr>
              <a:t>measurement</a:t>
            </a:r>
            <a:r>
              <a:rPr lang="it-IT" sz="2000" b="1" dirty="0" smtClean="0">
                <a:solidFill>
                  <a:schemeClr val="accent2"/>
                </a:solidFill>
                <a:latin typeface="Arial" charset="0"/>
              </a:rPr>
              <a:t> of </a:t>
            </a:r>
            <a:r>
              <a:rPr lang="it-IT" sz="2000" b="1" dirty="0" err="1" smtClean="0">
                <a:solidFill>
                  <a:schemeClr val="accent2"/>
                </a:solidFill>
                <a:latin typeface="Arial" charset="0"/>
              </a:rPr>
              <a:t>total</a:t>
            </a:r>
            <a:r>
              <a:rPr lang="it-IT" sz="2000" b="1" dirty="0" smtClean="0">
                <a:solidFill>
                  <a:schemeClr val="accent2"/>
                </a:solidFill>
                <a:latin typeface="Arial" charset="0"/>
              </a:rPr>
              <a:t> solar </a:t>
            </a:r>
            <a:r>
              <a:rPr lang="it-IT" sz="2000" b="1" dirty="0" smtClean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it-IT" sz="20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it-IT" sz="2000" b="1" dirty="0" err="1" smtClean="0">
                <a:solidFill>
                  <a:schemeClr val="accent2"/>
                </a:solidFill>
                <a:latin typeface="Arial" charset="0"/>
              </a:rPr>
              <a:t>flux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</a:rPr>
              <a:t>proof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</a:rPr>
              <a:t> of the Standard Solar </a:t>
            </a:r>
            <a:r>
              <a:rPr lang="it-IT" sz="1800" dirty="0">
                <a:solidFill>
                  <a:schemeClr val="tx1"/>
                </a:solidFill>
                <a:latin typeface="Arial" charset="0"/>
              </a:rPr>
              <a:t>M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</a:rPr>
              <a:t>odel    </a:t>
            </a:r>
          </a:p>
          <a:p>
            <a:pPr marL="0" indent="0" algn="just">
              <a:lnSpc>
                <a:spcPct val="150000"/>
              </a:lnSpc>
              <a:defRPr/>
            </a:pPr>
            <a:r>
              <a:rPr lang="it-IT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</a:rPr>
              <a:t>  and (in </a:t>
            </a:r>
            <a:r>
              <a:rPr lang="it-IT" sz="2000" b="1" dirty="0" err="1" smtClean="0">
                <a:solidFill>
                  <a:schemeClr val="accent2"/>
                </a:solidFill>
                <a:latin typeface="Arial" charset="0"/>
              </a:rPr>
              <a:t>combination</a:t>
            </a:r>
            <a:r>
              <a:rPr lang="it-IT" sz="2000" b="1" dirty="0" smtClean="0">
                <a:solidFill>
                  <a:schemeClr val="accent2"/>
                </a:solidFill>
                <a:latin typeface="Arial" charset="0"/>
              </a:rPr>
              <a:t> with SK  and </a:t>
            </a:r>
            <a:r>
              <a:rPr lang="it-IT" sz="2000" b="1" dirty="0" err="1" smtClean="0">
                <a:solidFill>
                  <a:schemeClr val="accent2"/>
                </a:solidFill>
                <a:latin typeface="Arial" charset="0"/>
              </a:rPr>
              <a:t>previous</a:t>
            </a:r>
            <a:r>
              <a:rPr lang="it-IT" sz="2000" b="1" dirty="0" smtClean="0">
                <a:solidFill>
                  <a:schemeClr val="accent2"/>
                </a:solidFill>
                <a:latin typeface="Arial" charset="0"/>
              </a:rPr>
              <a:t> solar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</a:rPr>
              <a:t>experiments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</a:rPr>
              <a:t>) of the </a:t>
            </a:r>
            <a:r>
              <a:rPr lang="it-IT" sz="2000" b="1" dirty="0" err="1" smtClean="0">
                <a:solidFill>
                  <a:schemeClr val="accent2"/>
                </a:solidFill>
                <a:latin typeface="Arial" charset="0"/>
              </a:rPr>
              <a:t>validity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</a:rPr>
              <a:t>        </a:t>
            </a:r>
          </a:p>
          <a:p>
            <a:pPr marL="0" indent="0" algn="just">
              <a:lnSpc>
                <a:spcPct val="150000"/>
              </a:lnSpc>
              <a:defRPr/>
            </a:pPr>
            <a:r>
              <a:rPr lang="it-IT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</a:rPr>
              <a:t>  of the </a:t>
            </a:r>
            <a:r>
              <a:rPr lang="it-IT" sz="2000" b="1" dirty="0" err="1" smtClean="0">
                <a:solidFill>
                  <a:schemeClr val="accent2"/>
                </a:solidFill>
                <a:latin typeface="Arial" charset="0"/>
              </a:rPr>
              <a:t>oscillation</a:t>
            </a:r>
            <a:r>
              <a:rPr lang="it-IT" sz="20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it-IT" sz="2000" b="1" dirty="0" err="1" smtClean="0">
                <a:solidFill>
                  <a:schemeClr val="accent2"/>
                </a:solidFill>
                <a:latin typeface="Arial" charset="0"/>
              </a:rPr>
              <a:t>hypothesis</a:t>
            </a:r>
            <a:r>
              <a:rPr lang="it-IT" sz="2000" b="1" dirty="0" smtClean="0">
                <a:solidFill>
                  <a:schemeClr val="accent2"/>
                </a:solidFill>
                <a:latin typeface="Arial" charset="0"/>
              </a:rPr>
              <a:t>.</a:t>
            </a:r>
            <a:r>
              <a:rPr lang="it-IT" sz="1800" dirty="0" smtClean="0">
                <a:solidFill>
                  <a:schemeClr val="tx1"/>
                </a:solidFill>
              </a:rPr>
              <a:t>	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it-IT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December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1st data from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reactor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experiment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KamLand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cristal</a:t>
            </a:r>
            <a:r>
              <a:rPr lang="it-IT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clear</a:t>
            </a:r>
            <a:r>
              <a:rPr lang="it-IT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it-IT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it-I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of the LMA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solution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Solar Neutrino Puzzle 	</a:t>
            </a:r>
            <a:r>
              <a:rPr lang="it-IT" sz="1800" dirty="0" smtClean="0">
                <a:solidFill>
                  <a:schemeClr val="tx1"/>
                </a:solidFill>
              </a:rPr>
              <a:t>																												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smtClean="0">
                <a:solidFill>
                  <a:schemeClr val="tx1"/>
                </a:solidFill>
              </a:rPr>
              <a:t>      																					</a:t>
            </a:r>
            <a:r>
              <a:rPr lang="it-IT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																					</a:t>
            </a:r>
            <a:r>
              <a:rPr lang="it-IT" sz="1800" dirty="0" smtClean="0">
                <a:solidFill>
                  <a:schemeClr val="tx1"/>
                </a:solidFill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it-IT" sz="2900" b="1" dirty="0" smtClean="0">
                <a:solidFill>
                  <a:schemeClr val="accent2"/>
                </a:solidFill>
              </a:rPr>
              <a:t> </a:t>
            </a:r>
            <a:endParaRPr lang="it-IT" sz="2000" b="1" dirty="0" smtClean="0">
              <a:solidFill>
                <a:schemeClr val="accent2"/>
              </a:solidFill>
            </a:endParaRPr>
          </a:p>
          <a:p>
            <a:pPr algn="just">
              <a:lnSpc>
                <a:spcPct val="82000"/>
              </a:lnSpc>
              <a:buFontTx/>
              <a:buNone/>
              <a:defRPr/>
            </a:pPr>
            <a:endParaRPr lang="it-IT" sz="2400" b="1" dirty="0" smtClean="0">
              <a:solidFill>
                <a:schemeClr val="accent2"/>
              </a:solidFill>
            </a:endParaRPr>
          </a:p>
          <a:p>
            <a:pPr algn="just">
              <a:lnSpc>
                <a:spcPct val="82000"/>
              </a:lnSpc>
              <a:buFontTx/>
              <a:buChar char="-"/>
              <a:defRPr/>
            </a:pPr>
            <a:r>
              <a:rPr lang="it-IT" sz="2400" dirty="0" smtClean="0"/>
              <a:t>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843808" y="5209506"/>
            <a:ext cx="36004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Arial" pitchFamily="34" charset="0"/>
                <a:ea typeface="Arial" charset="0"/>
                <a:cs typeface="Arial" pitchFamily="34" charset="0"/>
              </a:rPr>
              <a:t>… and </a:t>
            </a:r>
            <a:r>
              <a:rPr lang="it-IT" sz="4000" b="1" dirty="0" err="1">
                <a:solidFill>
                  <a:srgbClr val="FF0000"/>
                </a:solidFill>
                <a:latin typeface="Arial" pitchFamily="34" charset="0"/>
                <a:ea typeface="Arial" charset="0"/>
                <a:cs typeface="Arial" pitchFamily="34" charset="0"/>
              </a:rPr>
              <a:t>what</a:t>
            </a:r>
            <a:r>
              <a:rPr lang="it-IT" sz="4000" b="1" dirty="0">
                <a:solidFill>
                  <a:srgbClr val="FF0000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it-IT" sz="4000" b="1" dirty="0" err="1">
                <a:solidFill>
                  <a:srgbClr val="FF0000"/>
                </a:solidFill>
                <a:latin typeface="Arial" pitchFamily="34" charset="0"/>
                <a:ea typeface="Arial" charset="0"/>
                <a:cs typeface="Arial" pitchFamily="34" charset="0"/>
              </a:rPr>
              <a:t>next</a:t>
            </a:r>
            <a:r>
              <a:rPr lang="it-IT" sz="4000" b="1" dirty="0">
                <a:solidFill>
                  <a:srgbClr val="FF0000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it-IT" sz="4000" b="1" dirty="0" smtClean="0">
                <a:solidFill>
                  <a:srgbClr val="FF0000"/>
                </a:solidFill>
                <a:latin typeface="Arial" pitchFamily="34" charset="0"/>
                <a:ea typeface="Arial" charset="0"/>
                <a:cs typeface="Arial" pitchFamily="34" charset="0"/>
              </a:rPr>
              <a:t>?</a:t>
            </a:r>
            <a:endParaRPr lang="it-IT" sz="4000" b="1" dirty="0">
              <a:solidFill>
                <a:srgbClr val="FF0000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8013" cy="56366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SNO and SK legacy </a:t>
            </a:r>
            <a:endParaRPr lang="it-IT" sz="28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548680"/>
                <a:ext cx="8928992" cy="5616624"/>
              </a:xfrm>
            </p:spPr>
            <p:txBody>
              <a:bodyPr/>
              <a:lstStyle/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it-IT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‘</a:t>
                </a:r>
                <a:r>
                  <a:rPr lang="it-IT" sz="24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‘SNO II’’ </a:t>
                </a:r>
                <a:r>
                  <a:rPr lang="it-IT" sz="1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it-IT" sz="19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July</a:t>
                </a:r>
                <a:r>
                  <a:rPr lang="it-IT" sz="1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2001-September 2003): </a:t>
                </a:r>
                <a:r>
                  <a:rPr lang="it-IT" sz="1900" b="1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the </a:t>
                </a:r>
                <a:r>
                  <a:rPr lang="it-IT" sz="1900" b="1" dirty="0" err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salt</a:t>
                </a:r>
                <a:r>
                  <a:rPr lang="it-IT" sz="1900" b="1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900" b="1" dirty="0" err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r>
                  <a:rPr lang="it-IT" sz="1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it-IT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endParaRPr lang="it-IT" sz="17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/>
                <a:r>
                  <a:rPr lang="it-IT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Enhancement of the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neutron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capture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efficiency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and the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energy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of </a:t>
                </a:r>
                <a:r>
                  <a:rPr lang="it-IT" sz="1700" dirty="0" smtClean="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g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ray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emission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better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discrimination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NC-CC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also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thanks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to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different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isotropy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of multiple </a:t>
                </a:r>
                <a:r>
                  <a:rPr lang="it-IT" sz="1400" dirty="0" smtClean="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g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ray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emission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from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neutron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capture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on </a:t>
                </a:r>
                <a:r>
                  <a:rPr lang="it-IT" sz="1400" baseline="30000" dirty="0" smtClean="0">
                    <a:solidFill>
                      <a:schemeClr val="tx1"/>
                    </a:solidFill>
                    <a:latin typeface="Arial" charset="0"/>
                  </a:rPr>
                  <a:t>35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Cl) 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      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Rejection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at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more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than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5 </a:t>
                </a:r>
                <a:r>
                  <a:rPr lang="it-IT" sz="1700" dirty="0" smtClean="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s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it-IT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of </a:t>
                </a:r>
                <a:r>
                  <a:rPr lang="it-IT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maximal</a:t>
                </a:r>
                <a:r>
                  <a:rPr lang="it-IT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mixing </a:t>
                </a:r>
                <a:r>
                  <a:rPr lang="it-IT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hypothesis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</a:p>
              <a:p>
                <a:pPr marL="0" indent="0" algn="just"/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Day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-night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asymmetry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in NC rate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consistent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with zero (no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indication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of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oscillation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to sterile </a:t>
                </a:r>
                <a:r>
                  <a:rPr lang="it-IT" sz="1700" dirty="0" smtClean="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n  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or non standard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interaction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with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matter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it-IT" sz="1700" dirty="0" smtClean="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.</a:t>
                </a:r>
                <a:r>
                  <a:rPr lang="it-IT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it-IT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  </a:t>
                </a:r>
                <a:endParaRPr lang="it-IT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it-IT" sz="24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‘‘SNO III’</a:t>
                </a:r>
                <a:r>
                  <a:rPr lang="it-IT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’ 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November</a:t>
                </a:r>
                <a:r>
                  <a:rPr lang="it-IT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2004-Nov. 2006):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addition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of </a:t>
                </a:r>
                <a:r>
                  <a:rPr lang="it-IT" sz="1800" b="1" baseline="30000" dirty="0">
                    <a:solidFill>
                      <a:schemeClr val="accent2"/>
                    </a:solidFill>
                    <a:latin typeface="Arial" charset="0"/>
                  </a:rPr>
                  <a:t>3</a:t>
                </a:r>
                <a:r>
                  <a:rPr lang="it-IT" sz="18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He </a:t>
                </a:r>
                <a:r>
                  <a:rPr lang="it-IT" sz="18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proportional</a:t>
                </a:r>
                <a:r>
                  <a:rPr lang="it-IT" sz="18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chambers</a:t>
                </a:r>
                <a:endParaRPr lang="it-IT" sz="18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/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Reduction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of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fluxes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correlation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improvement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of mixing angle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determination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- Total </a:t>
                </a:r>
                <a:r>
                  <a:rPr lang="it-IT" sz="1600" baseline="30000" dirty="0" smtClean="0">
                    <a:solidFill>
                      <a:schemeClr val="tx1"/>
                    </a:solidFill>
                    <a:latin typeface="Arial" charset="0"/>
                  </a:rPr>
                  <a:t>8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 </a:t>
                </a:r>
                <a:r>
                  <a:rPr lang="it-IT" sz="1700" dirty="0" smtClean="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n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flux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it-IT" sz="18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5.54</m:t>
                        </m:r>
                      </m:e>
                      <m:sub>
                        <m:r>
                          <a:rPr lang="it-IT" sz="18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−0.31</m:t>
                        </m:r>
                      </m:sub>
                      <m:sup>
                        <m:r>
                          <a:rPr lang="it-IT" sz="18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+0.33</m:t>
                        </m:r>
                      </m:sup>
                    </m:sSubSup>
                    <m:r>
                      <a:rPr lang="it-IT" sz="1800" b="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it-IT" sz="1800" b="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𝑠𝑡𝑎𝑡</m:t>
                    </m:r>
                    <m:r>
                      <a:rPr lang="it-IT" sz="1800" b="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  <m:sPre>
                      <m:sPrePr>
                        <m:ctrlPr>
                          <a:rPr lang="it-IT" sz="1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PrePr>
                      <m:sub>
                        <m:r>
                          <a:rPr lang="it-IT" sz="18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−0.3</m:t>
                        </m:r>
                        <m:r>
                          <a:rPr lang="it-IT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sub>
                      <m:sup>
                        <m:r>
                          <a:rPr lang="it-IT" sz="18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+0.36</m:t>
                        </m:r>
                      </m:sup>
                      <m:e>
                        <m:d>
                          <m:dPr>
                            <m:ctrlPr>
                              <a:rPr lang="it-IT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𝑠𝑦𝑠𝑡</m:t>
                            </m:r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</m:e>
                        </m:d>
                        <m:r>
                          <a:rPr lang="it-IT" sz="18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×</m:t>
                        </m:r>
                        <m:sSup>
                          <m:sSupPr>
                            <m:ctrlPr>
                              <a:rPr lang="it-IT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10</m:t>
                            </m:r>
                          </m:e>
                          <m:sup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</m:sup>
                        </m:sSup>
                        <m:sSup>
                          <m:sSupPr>
                            <m:ctrlPr>
                              <a:rPr lang="it-IT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𝑐𝑚</m:t>
                            </m:r>
                          </m:e>
                          <m:sup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−2</m:t>
                            </m:r>
                          </m:sup>
                        </m:sSup>
                        <m:r>
                          <a:rPr lang="it-IT" sz="18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sSup>
                          <m:sSupPr>
                            <m:ctrlPr>
                              <a:rPr lang="it-IT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−1</m:t>
                            </m:r>
                          </m:sup>
                        </m:sSup>
                      </m:e>
                    </m:sPre>
                  </m:oMath>
                </a14:m>
                <a:r>
                  <a:rPr lang="it-IT" sz="1800" dirty="0" smtClean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:endParaRPr lang="it-IT" sz="18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 algn="just">
                  <a:spcBef>
                    <a:spcPts val="0"/>
                  </a:spcBef>
                </a:pP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in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agreement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with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previous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measurements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SSMs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- Ratio of </a:t>
                </a:r>
                <a:r>
                  <a:rPr lang="it-IT" sz="1800" baseline="30000" dirty="0" smtClean="0">
                    <a:solidFill>
                      <a:schemeClr val="tx1"/>
                    </a:solidFill>
                    <a:latin typeface="Arial" charset="0"/>
                  </a:rPr>
                  <a:t>8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flux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measured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with CC and NC: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𝐹𝑙𝑢𝑠𝑠𝑜</m:t>
                            </m:r>
                          </m:e>
                          <m:sub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𝑆𝑁𝑂</m:t>
                            </m:r>
                          </m:sub>
                          <m:sup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𝐶𝐶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it-IT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𝐹𝑙𝑢𝑠𝑠𝑜</m:t>
                            </m:r>
                          </m:e>
                          <m:sub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𝑆𝑁𝑂</m:t>
                            </m:r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</m:sub>
                          <m:sup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𝑁𝐶</m:t>
                            </m:r>
                          </m:sup>
                        </m:sSubSup>
                      </m:den>
                    </m:f>
                  </m:oMath>
                </a14:m>
                <a:r>
                  <a:rPr lang="it-IT" sz="1800" dirty="0">
                    <a:solidFill>
                      <a:schemeClr val="tx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= 0.301</a:t>
                </a:r>
                <a14:m>
                  <m:oMath xmlns:m="http://schemas.openxmlformats.org/officeDocument/2006/math">
                    <m:r>
                      <a:rPr lang="it-IT" sz="1800" b="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±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0.033</a:t>
                </a:r>
                <a:endParaRPr lang="it-IT" sz="1800" dirty="0" smtClean="0">
                  <a:solidFill>
                    <a:schemeClr val="tx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rPr>
                  <a:t>Global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rPr>
                  <a:t>analysis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rPr>
                  <a:t>,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rPr>
                  <a:t>including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rPr>
                  <a:t> the first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rPr>
                  <a:t>Borexino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rPr>
                  <a:t>results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rPr>
                  <a:t> (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rPr>
                  <a:t>PRL 101(2008) 091302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rPr>
                  <a:t>) and KL data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rPr>
                  <a:t>gave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rPr>
                  <a:t>: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t-IT" sz="1800" dirty="0" smtClean="0">
                    <a:effectLst/>
                    <a:latin typeface="Symbol"/>
                    <a:ea typeface="Times New Roman"/>
                    <a:cs typeface="Times New Roman"/>
                  </a:rPr>
                  <a:t>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it-IT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e>
                      <m:sub>
                        <m:r>
                          <a:rPr lang="it-IT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12</m:t>
                        </m:r>
                      </m:sub>
                      <m:sup>
                        <m:r>
                          <a:rPr lang="it-IT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it-IT" sz="1800" dirty="0">
                    <a:effectLst/>
                    <a:latin typeface="Symbol"/>
                    <a:ea typeface="Times New Roman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it-IT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7.59</m:t>
                        </m:r>
                      </m:e>
                      <m:sub>
                        <m:r>
                          <a:rPr lang="it-IT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−0.21</m:t>
                        </m:r>
                      </m:sub>
                      <m:sup>
                        <m:r>
                          <a:rPr lang="it-IT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+0.19</m:t>
                        </m:r>
                      </m:sup>
                    </m:sSubSup>
                    <m:r>
                      <a:rPr lang="it-IT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sSup>
                      <m:sSupPr>
                        <m:ctrlPr>
                          <a:rPr lang="it-IT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it-IT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it-IT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it-IT" sz="1800" dirty="0" smtClean="0">
                    <a:effectLst/>
                    <a:latin typeface="Symbol"/>
                    <a:ea typeface="Times New Roman"/>
                    <a:cs typeface="Times New Roman"/>
                  </a:rPr>
                  <a:t>;</a:t>
                </a:r>
                <a:r>
                  <a:rPr lang="it-IT" sz="1800" dirty="0">
                    <a:effectLst/>
                    <a:latin typeface="Symbol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it-IT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𝑡𝑎𝑛</m:t>
                        </m:r>
                      </m:e>
                      <m:sup>
                        <m:r>
                          <a:rPr lang="it-IT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800" i="1" dirty="0">
                    <a:effectLst/>
                    <a:latin typeface="Symbol"/>
                    <a:ea typeface="Times New Roman"/>
                    <a:cs typeface="Times New Roman"/>
                  </a:rPr>
                  <a:t>q</a:t>
                </a:r>
                <a:r>
                  <a:rPr lang="it-IT" sz="1800" i="1" baseline="-25000" dirty="0">
                    <a:effectLst/>
                    <a:latin typeface="Symbol"/>
                    <a:ea typeface="Times New Roman"/>
                    <a:cs typeface="Times New Roman"/>
                  </a:rPr>
                  <a:t>12 </a:t>
                </a:r>
                <a:r>
                  <a:rPr lang="it-IT" sz="1800" i="1" dirty="0">
                    <a:effectLst/>
                    <a:latin typeface="Arial"/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>
                            <a:latin typeface="Cambria Math"/>
                            <a:ea typeface="Times New Roman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/>
                            <a:ea typeface="Times New Roman"/>
                          </a:rPr>
                          <m:t>0.469</m:t>
                        </m:r>
                      </m:e>
                      <m:sub>
                        <m:r>
                          <a:rPr lang="it-IT" sz="1800" i="1">
                            <a:latin typeface="Cambria Math"/>
                            <a:ea typeface="Times New Roman"/>
                          </a:rPr>
                          <m:t>−0.041</m:t>
                        </m:r>
                      </m:sub>
                      <m:sup>
                        <m:r>
                          <a:rPr lang="it-IT" sz="1800" i="1">
                            <a:latin typeface="Cambria Math"/>
                            <a:ea typeface="Times New Roman"/>
                          </a:rPr>
                          <m:t>+0.047</m:t>
                        </m:r>
                      </m:sup>
                    </m:sSubSup>
                  </m:oMath>
                </a14:m>
                <a:r>
                  <a:rPr lang="it-IT" sz="1800" dirty="0" smtClean="0">
                    <a:effectLst/>
                    <a:latin typeface="Calibri"/>
                    <a:ea typeface="Calibri"/>
                    <a:cs typeface="Times New Roman"/>
                  </a:rPr>
                  <a:t>.  </a:t>
                </a:r>
                <a:r>
                  <a:rPr lang="it-IT" sz="1800" dirty="0">
                    <a:latin typeface="Calibri"/>
                    <a:ea typeface="Calibri"/>
                    <a:cs typeface="Times New Roman"/>
                  </a:rPr>
                  <a:t>  </a:t>
                </a:r>
                <a:r>
                  <a:rPr lang="it-IT" sz="1800" dirty="0" smtClean="0">
                    <a:latin typeface="Calibri"/>
                    <a:ea typeface="Calibri"/>
                    <a:cs typeface="Times New Roman"/>
                  </a:rPr>
                  <a:t>    KL</a:t>
                </a:r>
                <a:r>
                  <a:rPr lang="it-IT" sz="1800" dirty="0" smtClean="0">
                    <a:effectLst/>
                    <a:latin typeface="Calibri"/>
                    <a:ea typeface="Calibri"/>
                    <a:cs typeface="Times New Roman"/>
                  </a:rPr>
                  <a:t>: </a:t>
                </a:r>
                <a:r>
                  <a:rPr lang="it-IT" sz="1800" dirty="0" err="1" smtClean="0">
                    <a:effectLst/>
                    <a:latin typeface="Calibri"/>
                    <a:ea typeface="Calibri"/>
                    <a:cs typeface="Times New Roman"/>
                  </a:rPr>
                  <a:t>improved</a:t>
                </a:r>
                <a:r>
                  <a:rPr lang="it-IT" sz="1800" dirty="0" smtClean="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it-IT" sz="1800" dirty="0" err="1" smtClean="0">
                    <a:effectLst/>
                    <a:latin typeface="Calibri"/>
                    <a:ea typeface="Calibri"/>
                    <a:cs typeface="Times New Roman"/>
                  </a:rPr>
                  <a:t>accuracy</a:t>
                </a:r>
                <a:r>
                  <a:rPr lang="it-IT" sz="1800" dirty="0" smtClean="0">
                    <a:effectLst/>
                    <a:latin typeface="Calibri"/>
                    <a:ea typeface="Calibri"/>
                    <a:cs typeface="Times New Roman"/>
                  </a:rPr>
                  <a:t> and </a:t>
                </a:r>
                <a:r>
                  <a:rPr lang="it-IT" sz="1800" dirty="0" err="1" smtClean="0">
                    <a:effectLst/>
                    <a:latin typeface="Calibri"/>
                    <a:ea typeface="Calibri"/>
                    <a:cs typeface="Times New Roman"/>
                  </a:rPr>
                  <a:t>higher</a:t>
                </a:r>
                <a:r>
                  <a:rPr lang="it-IT" sz="1800" dirty="0" smtClean="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it-IT" sz="1800" dirty="0">
                    <a:latin typeface="Symbol"/>
                    <a:ea typeface="Times New Roman"/>
                    <a:cs typeface="Times New Roman"/>
                  </a:rPr>
                  <a:t>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e>
                      <m:sub>
                        <m:r>
                          <a:rPr lang="it-IT" sz="1800" i="1">
                            <a:latin typeface="Cambria Math"/>
                            <a:ea typeface="Times New Roman"/>
                            <a:cs typeface="Times New Roman"/>
                          </a:rPr>
                          <m:t>12</m:t>
                        </m:r>
                      </m:sub>
                      <m:sup>
                        <m:r>
                          <a:rPr lang="it-IT" sz="1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bSup>
                    <m:r>
                      <a:rPr lang="it-IT" sz="1800" b="0" i="1" smtClean="0">
                        <a:latin typeface="Cambria Math"/>
                        <a:ea typeface="Times New Roman"/>
                        <a:cs typeface="Times New Roman"/>
                      </a:rPr>
                      <m:t>   </m:t>
                    </m:r>
                  </m:oMath>
                </a14:m>
                <a:endParaRPr lang="it-IT" sz="1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t-IT" sz="1800" dirty="0" smtClean="0">
                    <a:effectLst/>
                    <a:latin typeface="Symbol"/>
                    <a:ea typeface="Times New Roman"/>
                    <a:cs typeface="Times New Roman"/>
                  </a:rPr>
                  <a:t> </a:t>
                </a:r>
                <a:endParaRPr lang="it-IT" sz="1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</a:pPr>
                <a:endParaRPr lang="it-IT" sz="1700" dirty="0" smtClean="0">
                  <a:solidFill>
                    <a:schemeClr val="tx1"/>
                  </a:solidFill>
                  <a:latin typeface="Arial" pitchFamily="34" charset="0"/>
                  <a:ea typeface="Calibri"/>
                  <a:cs typeface="Arial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buFontTx/>
                  <a:buChar char="-"/>
                </a:pPr>
                <a:endParaRPr lang="it-IT" sz="18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 algn="just">
                  <a:spcBef>
                    <a:spcPts val="0"/>
                  </a:spcBef>
                </a:pPr>
                <a:endParaRPr lang="it-IT" sz="1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it-IT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it-IT" sz="2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548680"/>
                <a:ext cx="8928992" cy="5616624"/>
              </a:xfrm>
              <a:blipFill rotWithShape="1">
                <a:blip r:embed="rId3"/>
                <a:stretch>
                  <a:fillRect l="-1981" t="-1846" r="-1503" b="-530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9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525401"/>
          </a:xfrm>
        </p:spPr>
        <p:txBody>
          <a:bodyPr lIns="90000" tIns="46800" rIns="90000" bIns="46800" anchor="t"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CC0000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/>
              </a:rPr>
              <a:t>The SNO and SK legacy </a:t>
            </a:r>
            <a:r>
              <a:rPr lang="en-GB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/>
              </a:rPr>
              <a:t>- 2</a:t>
            </a:r>
            <a:endParaRPr lang="en-GB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20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5496" y="620688"/>
                <a:ext cx="9036496" cy="5963557"/>
              </a:xfrm>
            </p:spPr>
            <p:txBody>
              <a:bodyPr wrap="square" lIns="90000" tIns="46800" rIns="90000" bIns="46800">
                <a:spAutoFit/>
              </a:bodyPr>
              <a:lstStyle/>
              <a:p>
                <a:pPr marL="342900" indent="-342900" eaLnBrk="1" hangingPunct="1">
                  <a:lnSpc>
                    <a:spcPct val="100000"/>
                  </a:lnSpc>
                  <a:spcBef>
                    <a:spcPts val="775"/>
                  </a:spcBef>
                  <a:buClr>
                    <a:srgbClr val="0033CC"/>
                  </a:buClr>
                  <a:buFont typeface="Arial" pitchFamily="34" charset="0"/>
                  <a:buChar char="•"/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sz="20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Subsequent analysis of SNO I and II data: LETA </a:t>
                </a:r>
                <a:r>
                  <a:rPr lang="en-GB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(Phys. Rev. C 81(2010)055504 )</a:t>
                </a:r>
              </a:p>
              <a:p>
                <a:pPr marL="0" indent="0" eaLnBrk="1" hangingPunct="1">
                  <a:lnSpc>
                    <a:spcPct val="100000"/>
                  </a:lnSpc>
                  <a:spcBef>
                    <a:spcPts val="775"/>
                  </a:spcBef>
                  <a:buClr>
                    <a:srgbClr val="0033CC"/>
                  </a:buClr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Reconstructed </a:t>
                </a:r>
                <a:r>
                  <a:rPr lang="en-GB" sz="17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GB" sz="1700" b="1" dirty="0" err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_</a:t>
                </a:r>
                <a:r>
                  <a:rPr lang="en-GB" sz="17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thr</a:t>
                </a:r>
                <a:r>
                  <a:rPr lang="en-GB" sz="17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. lowered (</a:t>
                </a:r>
                <a:r>
                  <a:rPr lang="en-GB" sz="17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Teff</a:t>
                </a:r>
                <a:r>
                  <a:rPr lang="en-GB" sz="17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=3.5 MeV</a:t>
                </a: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). </a:t>
                </a:r>
                <a:r>
                  <a:rPr lang="en-GB" sz="1700" b="1" u="sng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Reduction of </a:t>
                </a:r>
                <a:r>
                  <a:rPr lang="en-GB" sz="1700" b="1" u="sng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bckg</a:t>
                </a:r>
                <a:r>
                  <a:rPr lang="en-GB" sz="1700" b="1" u="sng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and systematic</a:t>
                </a: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 increased statistics (mainly NC).              </a:t>
                </a:r>
                <a:r>
                  <a:rPr lang="en-GB" sz="17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Total </a:t>
                </a:r>
                <a:r>
                  <a:rPr lang="it-IT" sz="1600" b="1" baseline="30000" dirty="0">
                    <a:solidFill>
                      <a:schemeClr val="accent2"/>
                    </a:solidFill>
                    <a:latin typeface="Arial" charset="0"/>
                    <a:cs typeface="Arial"/>
                  </a:rPr>
                  <a:t>8</a:t>
                </a:r>
                <a:r>
                  <a:rPr lang="it-IT" sz="1700" b="1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B </a:t>
                </a:r>
                <a:r>
                  <a:rPr lang="it-IT" sz="1700" b="1" dirty="0">
                    <a:solidFill>
                      <a:schemeClr val="accent2"/>
                    </a:solidFill>
                    <a:latin typeface="Symbol" pitchFamily="18" charset="2"/>
                    <a:cs typeface="Arial" pitchFamily="34" charset="0"/>
                  </a:rPr>
                  <a:t>n</a:t>
                </a:r>
                <a:r>
                  <a:rPr lang="it-IT" sz="1700" b="1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flux</a:t>
                </a:r>
                <a:r>
                  <a:rPr lang="it-IT" sz="17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4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sSubSupPr>
                      <m:e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5.</m:t>
                        </m:r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e>
                      <m:sub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−0.</m:t>
                        </m:r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20</m:t>
                        </m:r>
                      </m:sub>
                      <m:sup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+0.</m:t>
                        </m:r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21</m:t>
                        </m:r>
                      </m:sup>
                    </m:sSubSup>
                    <m:r>
                      <a:rPr lang="it-IT" sz="14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it-IT" sz="16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×</m:t>
                    </m:r>
                    <m:sSup>
                      <m:sSupPr>
                        <m:ctrlPr>
                          <a:rPr lang="it-IT" sz="16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10</m:t>
                        </m:r>
                      </m:e>
                      <m:sup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it-IT" sz="16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𝑐𝑚</m:t>
                        </m:r>
                      </m:e>
                      <m:sup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−2</m:t>
                        </m:r>
                      </m:sup>
                    </m:sSup>
                    <m:r>
                      <a:rPr lang="it-IT" sz="16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 </m:t>
                    </m:r>
                    <m:sSup>
                      <m:sSupPr>
                        <m:ctrlPr>
                          <a:rPr lang="it-IT" sz="16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𝑠</m:t>
                        </m:r>
                      </m:e>
                      <m:sup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−1</m:t>
                        </m:r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 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.  </m:t>
                    </m:r>
                  </m:oMath>
                </a14:m>
                <a:endParaRPr lang="en-GB" sz="17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44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7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SNO only analysis (LETA+SNOIII): </a:t>
                </a: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best fit point moved to  LOW region;  but including KL data previous results confirmed for </a:t>
                </a:r>
                <a:r>
                  <a:rPr lang="it-IT" sz="1800" b="1" dirty="0" smtClean="0">
                    <a:solidFill>
                      <a:schemeClr val="accent2"/>
                    </a:solidFill>
                    <a:latin typeface="Symbol"/>
                    <a:ea typeface="Times New Roman"/>
                  </a:rPr>
                  <a:t>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b="1" i="1">
                            <a:solidFill>
                              <a:schemeClr val="accent2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bSupPr>
                      <m:e>
                        <m:r>
                          <a:rPr lang="it-IT" sz="1800" b="1" i="1">
                            <a:solidFill>
                              <a:schemeClr val="accent2"/>
                            </a:solidFill>
                            <a:latin typeface="Cambria Math"/>
                            <a:ea typeface="Times New Roman"/>
                          </a:rPr>
                          <m:t>𝒎</m:t>
                        </m:r>
                      </m:e>
                      <m:sub>
                        <m:r>
                          <a:rPr lang="it-IT" sz="1800" b="1" i="1">
                            <a:solidFill>
                              <a:schemeClr val="accent2"/>
                            </a:solidFill>
                            <a:latin typeface="Cambria Math"/>
                            <a:ea typeface="Times New Roman"/>
                          </a:rPr>
                          <m:t>𝟏𝟐</m:t>
                        </m:r>
                      </m:sub>
                      <m:sup>
                        <m:r>
                          <a:rPr lang="it-IT" sz="1800" b="1" i="1">
                            <a:solidFill>
                              <a:schemeClr val="accent2"/>
                            </a:solidFill>
                            <a:latin typeface="Cambria Math"/>
                            <a:ea typeface="Times New Roman"/>
                          </a:rPr>
                          <m:t>𝟐</m:t>
                        </m:r>
                      </m:sup>
                    </m:sSubSup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/>
                        <a:ea typeface="Times New Roman"/>
                      </a:rPr>
                      <m:t> </m:t>
                    </m:r>
                  </m:oMath>
                </a14:m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with better accuracy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b="1" i="1" smtClean="0">
                            <a:solidFill>
                              <a:schemeClr val="accent2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it-IT" sz="1800" b="1" i="1">
                            <a:solidFill>
                              <a:schemeClr val="accent2"/>
                            </a:solidFill>
                            <a:latin typeface="Cambria Math"/>
                            <a:ea typeface="Times New Roman"/>
                          </a:rPr>
                          <m:t>𝒕𝒂𝒏</m:t>
                        </m:r>
                      </m:e>
                      <m:sup>
                        <m:r>
                          <a:rPr lang="it-IT" sz="1800" b="1" i="1">
                            <a:solidFill>
                              <a:schemeClr val="accent2"/>
                            </a:solidFill>
                            <a:latin typeface="Cambria Math"/>
                            <a:ea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1800" b="1" i="1" dirty="0" smtClean="0">
                    <a:solidFill>
                      <a:schemeClr val="accent2"/>
                    </a:solidFill>
                    <a:latin typeface="Symbol"/>
                    <a:ea typeface="Times New Roman"/>
                  </a:rPr>
                  <a:t>q</a:t>
                </a:r>
                <a:r>
                  <a:rPr lang="it-IT" sz="1800" b="1" i="1" baseline="-25000" dirty="0" smtClean="0">
                    <a:solidFill>
                      <a:schemeClr val="accent2"/>
                    </a:solidFill>
                    <a:latin typeface="Symbol"/>
                    <a:ea typeface="Times New Roman"/>
                  </a:rPr>
                  <a:t>12</a:t>
                </a:r>
                <a:endParaRPr lang="en-GB" sz="1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indent="-342900" eaLnBrk="1" hangingPunct="1">
                  <a:lnSpc>
                    <a:spcPct val="100000"/>
                  </a:lnSpc>
                  <a:spcBef>
                    <a:spcPts val="775"/>
                  </a:spcBef>
                  <a:buClr>
                    <a:srgbClr val="0033CC"/>
                  </a:buClr>
                  <a:buFont typeface="Arial" pitchFamily="34" charset="0"/>
                  <a:buChar char="•"/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sz="20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SuperKamiokande</a:t>
                </a:r>
                <a:r>
                  <a:rPr lang="en-GB" sz="20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</a:p>
              <a:p>
                <a:pPr marL="0" indent="0" algn="just" eaLnBrk="1" hangingPunct="1">
                  <a:lnSpc>
                    <a:spcPct val="100000"/>
                  </a:lnSpc>
                  <a:spcBef>
                    <a:spcPts val="775"/>
                  </a:spcBef>
                  <a:buClr>
                    <a:srgbClr val="0033CC"/>
                  </a:buClr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GB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ay-night asymmetry already from the analysis of ES data above 5 MeV in SK-I (</a:t>
                </a:r>
                <a:r>
                  <a:rPr lang="en-GB" sz="15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Phys. Rev. D 69(2004)011104)</a:t>
                </a: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1" i="1" smtClean="0">
                            <a:solidFill>
                              <a:schemeClr val="accent2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it-IT" sz="1800" b="1" i="1">
                            <a:solidFill>
                              <a:schemeClr val="accent2"/>
                            </a:solidFill>
                            <a:latin typeface="Cambria Math"/>
                            <a:ea typeface="Times New Roman"/>
                          </a:rPr>
                          <m:t>𝑨</m:t>
                        </m:r>
                      </m:e>
                      <m:sub>
                        <m:r>
                          <a:rPr lang="it-IT" sz="1800" b="1" i="1">
                            <a:solidFill>
                              <a:schemeClr val="accent2"/>
                            </a:solidFill>
                            <a:latin typeface="Cambria Math"/>
                            <a:ea typeface="Times New Roman"/>
                          </a:rPr>
                          <m:t>𝑫𝑵</m:t>
                        </m:r>
                      </m:sub>
                    </m:sSub>
                    <m:r>
                      <a:rPr lang="it-IT" sz="1800" i="1">
                        <a:latin typeface="Cambria Math"/>
                        <a:ea typeface="Times New Roman"/>
                      </a:rPr>
                      <m:t>=−0.021±0.020</m:t>
                    </m:r>
                    <m:sSubSup>
                      <m:sSubSupPr>
                        <m:ctrlPr>
                          <a:rPr lang="it-IT" sz="18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/>
                            <a:ea typeface="Times New Roman"/>
                          </a:rPr>
                          <m:t>(</m:t>
                        </m:r>
                        <m:r>
                          <a:rPr lang="it-IT" sz="1800" i="1">
                            <a:latin typeface="Cambria Math"/>
                            <a:ea typeface="Times New Roman"/>
                          </a:rPr>
                          <m:t>𝑠𝑡𝑎𝑡</m:t>
                        </m:r>
                        <m:r>
                          <a:rPr lang="it-IT" sz="1800" i="1">
                            <a:latin typeface="Cambria Math"/>
                            <a:ea typeface="Times New Roman"/>
                          </a:rPr>
                          <m:t>)</m:t>
                        </m:r>
                      </m:e>
                      <m:sub>
                        <m:r>
                          <a:rPr lang="it-IT" sz="1800" i="1">
                            <a:latin typeface="Cambria Math"/>
                            <a:ea typeface="Times New Roman"/>
                          </a:rPr>
                          <m:t>−0 .012</m:t>
                        </m:r>
                      </m:sub>
                      <m:sup>
                        <m:r>
                          <a:rPr lang="it-IT" sz="1800" i="1">
                            <a:latin typeface="Cambria Math"/>
                            <a:ea typeface="Times New Roman"/>
                          </a:rPr>
                          <m:t>+0.013</m:t>
                        </m:r>
                      </m:sup>
                    </m:sSubSup>
                    <m:r>
                      <a:rPr lang="it-IT" sz="1800" i="1">
                        <a:latin typeface="Cambria Math"/>
                        <a:ea typeface="Times New Roman"/>
                      </a:rPr>
                      <m:t> (</m:t>
                    </m:r>
                    <m:r>
                      <a:rPr lang="it-IT" sz="1800" i="1">
                        <a:latin typeface="Cambria Math"/>
                        <a:ea typeface="Times New Roman"/>
                      </a:rPr>
                      <m:t>𝑠𝑦𝑠𝑡</m:t>
                    </m:r>
                    <m:r>
                      <a:rPr lang="it-IT" sz="1800" i="1">
                        <a:latin typeface="Cambria Math"/>
                        <a:ea typeface="Times New Roman"/>
                      </a:rPr>
                      <m:t>.)</m:t>
                    </m:r>
                  </m:oMath>
                </a14:m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GB" sz="17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consistent with zero </a:t>
                </a: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(0.9 </a:t>
                </a:r>
                <a:r>
                  <a:rPr lang="en-GB" sz="1700" dirty="0" smtClean="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s</a:t>
                </a: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GB" sz="17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and in agreement with LMA.</a:t>
                </a:r>
              </a:p>
              <a:p>
                <a:pPr marL="285750" indent="-285750" algn="just" eaLnBrk="1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0033CC"/>
                  </a:buClr>
                  <a:buFontTx/>
                  <a:buChar char="-"/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SK also studied electron energy spectrum: consistent with </a:t>
                </a:r>
                <a:r>
                  <a:rPr lang="en-GB" sz="17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undistorted </a:t>
                </a:r>
                <a:r>
                  <a:rPr lang="it-IT" sz="1700" b="1" baseline="30000" dirty="0">
                    <a:solidFill>
                      <a:schemeClr val="accent2"/>
                    </a:solidFill>
                    <a:latin typeface="Arial" charset="0"/>
                    <a:cs typeface="Arial"/>
                  </a:rPr>
                  <a:t>8</a:t>
                </a:r>
                <a:r>
                  <a:rPr lang="it-IT" sz="1700" b="1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GB" sz="17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1700" b="1" dirty="0" smtClean="0">
                    <a:solidFill>
                      <a:schemeClr val="accent2"/>
                    </a:solidFill>
                    <a:latin typeface="Symbol" pitchFamily="18" charset="2"/>
                    <a:cs typeface="Arial" pitchFamily="34" charset="0"/>
                  </a:rPr>
                  <a:t>n </a:t>
                </a:r>
                <a:r>
                  <a:rPr lang="en-GB" sz="17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spectrum</a:t>
                </a: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 </a:t>
                </a:r>
              </a:p>
              <a:p>
                <a:pPr marL="0" indent="0" algn="just" eaLnBrk="1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0033CC"/>
                  </a:buClr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sz="17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no </a:t>
                </a:r>
                <a:r>
                  <a:rPr lang="en-GB" sz="1700" b="1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anomalous time variation</a:t>
                </a: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</a:p>
              <a:p>
                <a:pPr marL="0" indent="0" algn="just" eaLnBrk="1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0033CC"/>
                  </a:buClr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greement with SNO, with slightly larger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2000" b="0" i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tan</m:t>
                        </m:r>
                      </m:e>
                      <m:sup>
                        <m:r>
                          <a:rPr lang="it-IT" sz="2000" b="0" i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000" dirty="0">
                    <a:solidFill>
                      <a:schemeClr val="tx1"/>
                    </a:solidFill>
                    <a:latin typeface="Symbol"/>
                    <a:ea typeface="Times New Roman"/>
                  </a:rPr>
                  <a:t>q</a:t>
                </a:r>
                <a:r>
                  <a:rPr lang="it-IT" sz="2000" baseline="-25000" dirty="0">
                    <a:solidFill>
                      <a:schemeClr val="tx1"/>
                    </a:solidFill>
                    <a:latin typeface="Symbol"/>
                    <a:ea typeface="Times New Roman"/>
                  </a:rPr>
                  <a:t>12 </a:t>
                </a:r>
                <a:r>
                  <a:rPr lang="it-IT" sz="2000" baseline="-25000" dirty="0">
                    <a:solidFill>
                      <a:schemeClr val="tx1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for SK.</a:t>
                </a:r>
                <a:endParaRPr lang="en-GB" sz="1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-342900" algn="just" eaLnBrk="1" hangingPunct="1">
                  <a:lnSpc>
                    <a:spcPct val="100000"/>
                  </a:lnSpc>
                  <a:spcBef>
                    <a:spcPts val="775"/>
                  </a:spcBef>
                  <a:buClr>
                    <a:srgbClr val="0033CC"/>
                  </a:buClr>
                  <a:buFont typeface="Arial" pitchFamily="34" charset="0"/>
                  <a:buChar char="•"/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sz="20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SK II </a:t>
                </a: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(Dec.02-Oct.05)</a:t>
                </a:r>
                <a:r>
                  <a:rPr lang="en-GB" sz="20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and SK III </a:t>
                </a: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(July06-Aug.08): </a:t>
                </a:r>
                <a:r>
                  <a:rPr lang="en-GB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(PRD 78(2008)032002 and 83(2011)052010). </a:t>
                </a: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Reduced sensitivity, but improved data collection (vertex reconstruction, angular resolution and </a:t>
                </a:r>
                <a:r>
                  <a:rPr lang="en-GB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bckg</a:t>
                </a: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Reduction) and analysis.</a:t>
                </a:r>
                <a:r>
                  <a:rPr lang="en-GB" sz="20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17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General confirmation of SK-I </a:t>
                </a:r>
                <a:endParaRPr lang="en-GB" sz="20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-342900" algn="just" eaLnBrk="1" hangingPunct="1">
                  <a:lnSpc>
                    <a:spcPct val="100000"/>
                  </a:lnSpc>
                  <a:spcBef>
                    <a:spcPts val="500"/>
                  </a:spcBef>
                  <a:buClr>
                    <a:srgbClr val="0033CC"/>
                  </a:buClr>
                  <a:buFont typeface="Arial" pitchFamily="34" charset="0"/>
                  <a:buChar char="•"/>
                  <a:tabLst>
                    <a:tab pos="341313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Since Sept. 2008:</a:t>
                </a:r>
                <a:r>
                  <a:rPr lang="en-GB" sz="20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SK-IV  </a:t>
                </a:r>
                <a:r>
                  <a:rPr lang="en-GB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running</a:t>
                </a:r>
                <a:r>
                  <a:rPr lang="en-GB" sz="20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(hep-ex:1110012 and ‘‘Neutrino 2012’’ )</a:t>
                </a:r>
                <a:r>
                  <a:rPr lang="en-GB" sz="20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Faster data </a:t>
                </a:r>
                <a:r>
                  <a:rPr lang="en-GB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acq</a:t>
                </a:r>
                <a:r>
                  <a:rPr lang="en-GB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system (DAQ). </a:t>
                </a:r>
                <a:r>
                  <a:rPr lang="en-GB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Present </a:t>
                </a:r>
                <a:r>
                  <a:rPr lang="en-GB" sz="16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E_thr</a:t>
                </a:r>
                <a:r>
                  <a:rPr lang="en-GB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(linked to computing system): around 4.2 MeV</a:t>
                </a:r>
                <a:r>
                  <a:rPr lang="en-GB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Total systematic error on total flux 1.7%</a:t>
                </a:r>
                <a:endPara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22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620688"/>
                <a:ext cx="9036496" cy="5963557"/>
              </a:xfrm>
              <a:blipFill rotWithShape="1">
                <a:blip r:embed="rId3"/>
                <a:stretch>
                  <a:fillRect l="-607" t="-409" r="-4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8" name="Slide Number Placeholder 4"/>
          <p:cNvSpPr>
            <a:spLocks noGrp="1"/>
          </p:cNvSpPr>
          <p:nvPr>
            <p:ph type="sldNum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7061675-8B03-414A-AE4C-DDB69A7970F3}" type="slidenum">
              <a:rPr lang="en-GB" baseline="0" smtClean="0">
                <a:solidFill>
                  <a:srgbClr val="000000"/>
                </a:solidFill>
                <a:cs typeface="Arial" charset="0"/>
              </a:rPr>
              <a:pPr eaLnBrk="1" hangingPunct="1"/>
              <a:t>5</a:t>
            </a:fld>
            <a:endParaRPr lang="en-GB" baseline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228600" y="0"/>
            <a:ext cx="7696200" cy="928670"/>
          </a:xfrm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Recent progresses</a:t>
            </a:r>
            <a:endParaRPr lang="ja-JP" altLang="en-US" dirty="0" smtClean="0">
              <a:ea typeface="ＭＳ Ｐゴシック" charset="-128"/>
            </a:endParaRPr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>
          <a:xfrm>
            <a:off x="35496" y="992297"/>
            <a:ext cx="8976762" cy="5749071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ea typeface="ＭＳ Ｐゴシック" charset="-128"/>
              </a:rPr>
              <a:t>Update live time: </a:t>
            </a:r>
          </a:p>
          <a:p>
            <a:pPr lvl="1"/>
            <a:r>
              <a:rPr lang="en-US" altLang="ja-JP" dirty="0" smtClean="0"/>
              <a:t>2008/10-2012/03 </a:t>
            </a:r>
            <a:r>
              <a:rPr lang="en-US" altLang="ja-JP" dirty="0" smtClean="0">
                <a:solidFill>
                  <a:srgbClr val="0070C0"/>
                </a:solidFill>
                <a:ea typeface="ＭＳ Ｐゴシック" charset="-128"/>
              </a:rPr>
              <a:t>SK-IV 1069 days  </a:t>
            </a:r>
            <a:r>
              <a:rPr lang="en-US" altLang="ja-JP" dirty="0" smtClean="0">
                <a:ea typeface="ＭＳ Ｐゴシック" charset="-128"/>
              </a:rPr>
              <a:t>(cf. SK-I 1496 days)</a:t>
            </a:r>
          </a:p>
          <a:p>
            <a:r>
              <a:rPr lang="en-US" altLang="ja-JP" dirty="0" smtClean="0">
                <a:ea typeface="ＭＳ Ｐゴシック" charset="-128"/>
              </a:rPr>
              <a:t>All the conventional event selection criteria are optimized in SK-IV</a:t>
            </a:r>
          </a:p>
          <a:p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Introduced 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</a:rPr>
              <a:t>a new event selection 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parameter</a:t>
            </a:r>
          </a:p>
          <a:p>
            <a:pPr lvl="1"/>
            <a:r>
              <a:rPr lang="en-US" altLang="ja-JP" dirty="0" smtClean="0">
                <a:solidFill>
                  <a:srgbClr val="CC00CC"/>
                </a:solidFill>
                <a:ea typeface="ＭＳ Ｐゴシック" charset="-128"/>
              </a:rPr>
              <a:t>Multiple </a:t>
            </a:r>
            <a:r>
              <a:rPr lang="en-US" altLang="ja-JP" dirty="0">
                <a:solidFill>
                  <a:srgbClr val="CC00CC"/>
                </a:solidFill>
                <a:ea typeface="ＭＳ Ｐゴシック" charset="-128"/>
              </a:rPr>
              <a:t>S</a:t>
            </a:r>
            <a:r>
              <a:rPr lang="en-US" altLang="ja-JP" dirty="0" smtClean="0">
                <a:solidFill>
                  <a:srgbClr val="CC00CC"/>
                </a:solidFill>
                <a:ea typeface="ＭＳ Ｐゴシック" charset="-128"/>
              </a:rPr>
              <a:t>cattering Goodness</a:t>
            </a:r>
            <a:endParaRPr lang="en-US" altLang="ja-JP" dirty="0">
              <a:solidFill>
                <a:srgbClr val="CC00CC"/>
              </a:solidFill>
              <a:ea typeface="ＭＳ Ｐゴシック" charset="-128"/>
            </a:endParaRPr>
          </a:p>
          <a:p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Systematic uncertainties are updated in SK-IV</a:t>
            </a:r>
          </a:p>
          <a:p>
            <a:r>
              <a:rPr lang="en-US" altLang="ja-JP" dirty="0">
                <a:solidFill>
                  <a:srgbClr val="C00000"/>
                </a:solidFill>
                <a:ea typeface="ＭＳ Ｐゴシック" charset="-128"/>
              </a:rPr>
              <a:t>Obtained SK-IV </a:t>
            </a:r>
            <a:r>
              <a:rPr lang="en-US" altLang="ja-JP" dirty="0" smtClean="0">
                <a:solidFill>
                  <a:srgbClr val="C00000"/>
                </a:solidFill>
                <a:ea typeface="ＭＳ Ｐゴシック" charset="-128"/>
              </a:rPr>
              <a:t>initial preliminary results</a:t>
            </a:r>
            <a:endParaRPr lang="en-US" altLang="ja-JP" dirty="0">
              <a:solidFill>
                <a:srgbClr val="000000"/>
              </a:solidFill>
              <a:ea typeface="ＭＳ Ｐゴシック" charset="-128"/>
            </a:endParaRPr>
          </a:p>
          <a:p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Carried out an </a:t>
            </a:r>
            <a:r>
              <a:rPr lang="en-US" altLang="ja-JP" dirty="0" smtClean="0">
                <a:solidFill>
                  <a:srgbClr val="009900"/>
                </a:solidFill>
                <a:ea typeface="ＭＳ Ｐゴシック" charset="-128"/>
              </a:rPr>
              <a:t>oscillation analysis with SK-IV data </a:t>
            </a:r>
            <a:endParaRPr lang="en-US" altLang="ja-JP" dirty="0">
              <a:solidFill>
                <a:srgbClr val="009900"/>
              </a:solidFill>
              <a:ea typeface="ＭＳ Ｐゴシック" charset="-128"/>
            </a:endParaRPr>
          </a:p>
          <a:p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Fixed a mistake in SK-III flux calculation</a:t>
            </a:r>
          </a:p>
          <a:p>
            <a:pPr eaLnBrk="1" hangingPunct="1"/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Preparing a paper on SK-IV solar </a:t>
            </a:r>
            <a:r>
              <a:rPr lang="en-US" altLang="ja-JP" dirty="0" smtClean="0">
                <a:solidFill>
                  <a:srgbClr val="000000"/>
                </a:solidFill>
                <a:latin typeface="Symbol" pitchFamily="18" charset="2"/>
                <a:ea typeface="ＭＳ Ｐゴシック" charset="-128"/>
              </a:rPr>
              <a:t>n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 results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86084" y="832977"/>
            <a:ext cx="979755" cy="3186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400" b="1" baseline="0" dirty="0" smtClean="0">
                <a:solidFill>
                  <a:srgbClr val="C00000"/>
                </a:solidFill>
                <a:latin typeface="Arial" charset="0"/>
                <a:cs typeface="+mn-cs"/>
              </a:rPr>
              <a:t>May 2012</a:t>
            </a:r>
            <a:endParaRPr kumimoji="1" lang="ja-JP" altLang="en-US" sz="1400" b="1" baseline="0" dirty="0">
              <a:solidFill>
                <a:srgbClr val="C00000"/>
              </a:solidFill>
              <a:latin typeface="Arial" charset="0"/>
              <a:cs typeface="+mn-cs"/>
            </a:endParaRPr>
          </a:p>
        </p:txBody>
      </p:sp>
      <p:sp>
        <p:nvSpPr>
          <p:cNvPr id="3" name="右矢印 2"/>
          <p:cNvSpPr/>
          <p:nvPr/>
        </p:nvSpPr>
        <p:spPr>
          <a:xfrm rot="10800000">
            <a:off x="7255258" y="5742890"/>
            <a:ext cx="360040" cy="2700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kumimoji="1" lang="ja-JP" altLang="en-US" baseline="0">
              <a:solidFill>
                <a:prstClr val="white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 rot="10800000">
            <a:off x="5459484" y="3590974"/>
            <a:ext cx="360040" cy="2700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kumimoji="1" lang="ja-JP" altLang="en-US" baseline="0">
              <a:solidFill>
                <a:prstClr val="white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右矢印 8"/>
          <p:cNvSpPr/>
          <p:nvPr/>
        </p:nvSpPr>
        <p:spPr>
          <a:xfrm rot="10800000">
            <a:off x="7524328" y="4659632"/>
            <a:ext cx="360040" cy="2700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kumimoji="1" lang="ja-JP" altLang="en-US" baseline="0">
              <a:solidFill>
                <a:prstClr val="white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 rot="10800000">
            <a:off x="8875227" y="5211948"/>
            <a:ext cx="225465" cy="2700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kumimoji="1" lang="ja-JP" altLang="en-US" baseline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8013" cy="792088"/>
          </a:xfrm>
        </p:spPr>
        <p:txBody>
          <a:bodyPr/>
          <a:lstStyle/>
          <a:p>
            <a:r>
              <a:rPr lang="en-GB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/>
              </a:rPr>
              <a:t>Impact of </a:t>
            </a:r>
            <a:r>
              <a:rPr lang="en-GB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/>
              </a:rPr>
              <a:t>KamLAND</a:t>
            </a:r>
            <a:r>
              <a:rPr lang="en-GB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/>
              </a:rPr>
              <a:t> results</a:t>
            </a:r>
            <a:endParaRPr lang="it-IT" sz="3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836712"/>
                <a:ext cx="9001000" cy="5400600"/>
              </a:xfrm>
            </p:spPr>
            <p:txBody>
              <a:bodyPr/>
              <a:lstStyle/>
              <a:p>
                <a:pPr algn="ctr">
                  <a:spcAft>
                    <a:spcPts val="600"/>
                  </a:spcAft>
                </a:pPr>
                <a:endParaRPr lang="it-IT" sz="1800" dirty="0" smtClean="0">
                  <a:latin typeface="Verdana" pitchFamily="34" charset="0"/>
                </a:endParaRPr>
              </a:p>
              <a:p>
                <a:pPr marL="72000" algn="just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it-IT" sz="20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The 2002-2004 </a:t>
                </a:r>
                <a:r>
                  <a:rPr lang="it-IT" sz="20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campaign</a:t>
                </a:r>
                <a:r>
                  <a:rPr lang="it-IT" sz="20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it-IT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For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events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above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2.6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MeV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 anti-</a:t>
                </a:r>
                <a:r>
                  <a:rPr lang="it-IT" sz="1700" dirty="0" smtClean="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n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survival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probability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smtClean="0">
                    <a:latin typeface="Arial" pitchFamily="34" charset="0"/>
                    <a:cs typeface="Arial" pitchFamily="34" charset="0"/>
                  </a:rPr>
                  <a:t>0.658±0</a:t>
                </a:r>
                <a:r>
                  <a:rPr lang="it-IT" sz="1700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it-IT" sz="1700" dirty="0" smtClean="0">
                    <a:latin typeface="Arial" pitchFamily="34" charset="0"/>
                    <a:cs typeface="Arial" pitchFamily="34" charset="0"/>
                  </a:rPr>
                  <a:t>044(</a:t>
                </a:r>
                <a:r>
                  <a:rPr lang="it-IT" sz="1700" dirty="0" err="1" smtClean="0">
                    <a:latin typeface="Arial" pitchFamily="34" charset="0"/>
                    <a:cs typeface="Arial" pitchFamily="34" charset="0"/>
                  </a:rPr>
                  <a:t>stat</a:t>
                </a:r>
                <a:r>
                  <a:rPr lang="it-IT" sz="1700" dirty="0" smtClean="0">
                    <a:latin typeface="Arial" pitchFamily="34" charset="0"/>
                    <a:cs typeface="Arial" pitchFamily="34" charset="0"/>
                  </a:rPr>
                  <a:t>)±0.047(</a:t>
                </a:r>
                <a:r>
                  <a:rPr lang="it-IT" sz="1700" dirty="0" err="1" smtClean="0">
                    <a:latin typeface="Arial" pitchFamily="34" charset="0"/>
                    <a:cs typeface="Arial" pitchFamily="34" charset="0"/>
                  </a:rPr>
                  <a:t>syst</a:t>
                </a:r>
                <a:r>
                  <a:rPr lang="it-IT" sz="1700" dirty="0" smtClean="0">
                    <a:latin typeface="Arial" pitchFamily="34" charset="0"/>
                    <a:cs typeface="Arial" pitchFamily="34" charset="0"/>
                  </a:rPr>
                  <a:t>). </a:t>
                </a:r>
                <a:r>
                  <a:rPr lang="it-IT" sz="17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No </a:t>
                </a:r>
                <a:r>
                  <a:rPr lang="it-IT" sz="17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oscillation</a:t>
                </a:r>
                <a:r>
                  <a:rPr lang="it-IT" sz="17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hypothesis</a:t>
                </a:r>
                <a:r>
                  <a:rPr lang="it-IT" sz="17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excluded</a:t>
                </a:r>
                <a:r>
                  <a:rPr lang="it-IT" sz="17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at</a:t>
                </a:r>
                <a:r>
                  <a:rPr lang="it-IT" sz="17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99.6% </a:t>
                </a:r>
                <a:r>
                  <a:rPr lang="it-IT" sz="1700" dirty="0" err="1" smtClean="0">
                    <a:latin typeface="Arial" pitchFamily="34" charset="0"/>
                    <a:cs typeface="Arial" pitchFamily="34" charset="0"/>
                  </a:rPr>
                  <a:t>statistcal</a:t>
                </a:r>
                <a:r>
                  <a:rPr lang="it-IT" sz="17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latin typeface="Arial" pitchFamily="34" charset="0"/>
                    <a:cs typeface="Arial" pitchFamily="34" charset="0"/>
                  </a:rPr>
                  <a:t>significance</a:t>
                </a:r>
                <a:r>
                  <a:rPr lang="it-IT" sz="1700" dirty="0" smtClean="0">
                    <a:latin typeface="Arial" pitchFamily="34" charset="0"/>
                    <a:cs typeface="Arial" pitchFamily="34" charset="0"/>
                  </a:rPr>
                  <a:t>.   </a:t>
                </a:r>
                <a:r>
                  <a:rPr lang="it-IT" sz="1700" dirty="0" err="1" smtClean="0">
                    <a:latin typeface="Arial" pitchFamily="34" charset="0"/>
                    <a:cs typeface="Arial" pitchFamily="34" charset="0"/>
                  </a:rPr>
                  <a:t>Need</a:t>
                </a:r>
                <a:r>
                  <a:rPr lang="it-IT" sz="1700" dirty="0" smtClean="0">
                    <a:latin typeface="Arial" pitchFamily="34" charset="0"/>
                    <a:cs typeface="Arial" pitchFamily="34" charset="0"/>
                  </a:rPr>
                  <a:t> to combine with solar </a:t>
                </a:r>
                <a:r>
                  <a:rPr lang="it-IT" sz="1700" dirty="0" smtClean="0">
                    <a:latin typeface="Symbol" pitchFamily="18" charset="2"/>
                    <a:cs typeface="Arial" pitchFamily="34" charset="0"/>
                  </a:rPr>
                  <a:t>n</a:t>
                </a:r>
                <a:r>
                  <a:rPr lang="it-IT" sz="17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latin typeface="Arial" pitchFamily="34" charset="0"/>
                    <a:cs typeface="Arial" pitchFamily="34" charset="0"/>
                  </a:rPr>
                  <a:t>experiments</a:t>
                </a:r>
                <a:r>
                  <a:rPr lang="it-IT" sz="1700" dirty="0" smtClean="0">
                    <a:latin typeface="Arial" pitchFamily="34" charset="0"/>
                    <a:cs typeface="Arial" pitchFamily="34" charset="0"/>
                  </a:rPr>
                  <a:t> to discriminate in LMA </a:t>
                </a:r>
                <a:r>
                  <a:rPr lang="it-IT" sz="1700" dirty="0" err="1" smtClean="0">
                    <a:latin typeface="Arial" pitchFamily="34" charset="0"/>
                    <a:cs typeface="Arial" pitchFamily="34" charset="0"/>
                  </a:rPr>
                  <a:t>region</a:t>
                </a:r>
                <a:r>
                  <a:rPr lang="it-IT" sz="1700" dirty="0" smtClean="0">
                    <a:latin typeface="Arial" pitchFamily="34" charset="0"/>
                    <a:cs typeface="Arial" pitchFamily="34" charset="0"/>
                  </a:rPr>
                  <a:t> the right </a:t>
                </a:r>
                <a:r>
                  <a:rPr lang="it-IT" sz="1700" dirty="0" err="1" smtClean="0">
                    <a:latin typeface="Arial" pitchFamily="34" charset="0"/>
                    <a:cs typeface="Arial" pitchFamily="34" charset="0"/>
                  </a:rPr>
                  <a:t>solution</a:t>
                </a:r>
                <a:r>
                  <a:rPr lang="it-IT" sz="1700" dirty="0" smtClean="0">
                    <a:latin typeface="Arial" pitchFamily="34" charset="0"/>
                    <a:cs typeface="Arial" pitchFamily="34" charset="0"/>
                  </a:rPr>
                  <a:t>  from </a:t>
                </a:r>
                <a:r>
                  <a:rPr lang="it-IT" sz="1700" dirty="0" err="1" smtClean="0">
                    <a:latin typeface="Arial" pitchFamily="34" charset="0"/>
                    <a:cs typeface="Arial" pitchFamily="34" charset="0"/>
                  </a:rPr>
                  <a:t>another</a:t>
                </a:r>
                <a:r>
                  <a:rPr lang="it-IT" sz="17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latin typeface="Arial" pitchFamily="34" charset="0"/>
                    <a:cs typeface="Arial" pitchFamily="34" charset="0"/>
                  </a:rPr>
                  <a:t>one</a:t>
                </a:r>
                <a:r>
                  <a:rPr lang="it-IT" sz="1700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it-IT" sz="17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endParaRPr lang="it-IT" sz="20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it-IT" sz="20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Following</a:t>
                </a:r>
                <a:r>
                  <a:rPr lang="it-IT" sz="20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analysis</a:t>
                </a:r>
                <a:r>
                  <a:rPr lang="it-IT" sz="20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data up to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May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2007.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Enlarging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of the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fiducial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volume,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reduction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of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systematic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uncertainties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radioactive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bckg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      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Results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smtClean="0"/>
                  <a:t>  </a:t>
                </a:r>
                <a:r>
                  <a:rPr lang="it-IT" sz="1700" dirty="0" smtClean="0">
                    <a:latin typeface="Symbol" pitchFamily="18" charset="2"/>
                  </a:rPr>
                  <a:t>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7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17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sz="1700" i="1">
                            <a:latin typeface="Cambria Math"/>
                          </a:rPr>
                          <m:t>12</m:t>
                        </m:r>
                      </m:sub>
                      <m:sup>
                        <m:r>
                          <a:rPr lang="it-IT" sz="17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it-IT" sz="1700" dirty="0" smtClean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700" i="1"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1700" i="1">
                            <a:latin typeface="Cambria Math"/>
                          </a:rPr>
                          <m:t>7.5</m:t>
                        </m:r>
                        <m:r>
                          <a:rPr lang="it-IT" sz="1700" b="0" i="1" smtClean="0">
                            <a:latin typeface="Cambria Math"/>
                          </a:rPr>
                          <m:t>8</m:t>
                        </m:r>
                      </m:e>
                      <m:sub>
                        <m:r>
                          <a:rPr lang="it-IT" sz="1700" i="1">
                            <a:latin typeface="Cambria Math"/>
                          </a:rPr>
                          <m:t>−0.1</m:t>
                        </m:r>
                        <m:r>
                          <a:rPr lang="it-IT" sz="1700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it-IT" sz="1700" i="1">
                            <a:latin typeface="Cambria Math"/>
                          </a:rPr>
                          <m:t>+0.1</m:t>
                        </m:r>
                        <m:r>
                          <a:rPr lang="it-IT" sz="1700" b="0" i="1" smtClean="0">
                            <a:latin typeface="Cambria Math"/>
                          </a:rPr>
                          <m:t>4</m:t>
                        </m:r>
                      </m:sup>
                    </m:sSubSup>
                    <m:sSubSup>
                      <m:sSubSupPr>
                        <m:ctrlPr>
                          <a:rPr lang="it-IT" sz="17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it-IT" sz="17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1700" b="0" i="1" smtClean="0">
                                <a:latin typeface="Cambria Math"/>
                              </a:rPr>
                              <m:t>𝑠𝑡𝑎𝑡</m:t>
                            </m:r>
                          </m:e>
                        </m:d>
                      </m:e>
                      <m:sub>
                        <m:r>
                          <a:rPr lang="it-IT" sz="1700" i="1"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it-IT" sz="1700" b="0" i="1" smtClean="0">
                            <a:latin typeface="Cambria Math"/>
                            <a:ea typeface="Calibri"/>
                          </a:rPr>
                          <m:t>0.15</m:t>
                        </m:r>
                      </m:sub>
                      <m:sup>
                        <m:r>
                          <a:rPr lang="it-IT" sz="1700" i="1">
                            <a:latin typeface="Cambria Math"/>
                            <a:ea typeface="Calibri"/>
                          </a:rPr>
                          <m:t>+</m:t>
                        </m:r>
                        <m:r>
                          <a:rPr lang="it-IT" sz="1700" b="0" i="1" smtClean="0">
                            <a:latin typeface="Cambria Math"/>
                            <a:ea typeface="Calibri"/>
                          </a:rPr>
                          <m:t>0.15</m:t>
                        </m:r>
                      </m:sup>
                    </m:sSubSup>
                    <m:r>
                      <a:rPr lang="it-IT" sz="1700" b="0" i="1" smtClean="0">
                        <a:latin typeface="Cambria Math"/>
                        <a:ea typeface="Calibri"/>
                      </a:rPr>
                      <m:t>(</m:t>
                    </m:r>
                    <m:r>
                      <a:rPr lang="it-IT" sz="1700" b="0" i="1" smtClean="0">
                        <a:latin typeface="Cambria Math"/>
                        <a:ea typeface="Calibri"/>
                      </a:rPr>
                      <m:t>𝑠𝑦𝑠</m:t>
                    </m:r>
                    <m:r>
                      <a:rPr lang="it-IT" sz="1700" b="0" i="1" smtClean="0">
                        <a:latin typeface="Cambria Math"/>
                        <a:ea typeface="Calibri"/>
                      </a:rPr>
                      <m:t>)×</m:t>
                    </m:r>
                    <m:sSup>
                      <m:sSupPr>
                        <m:ctrlPr>
                          <a:rPr lang="it-IT" sz="1700" i="1">
                            <a:latin typeface="Cambria Math"/>
                          </a:rPr>
                        </m:ctrlPr>
                      </m:sSupPr>
                      <m:e>
                        <m:r>
                          <a:rPr lang="it-IT" sz="17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it-IT" sz="1700" i="1">
                            <a:latin typeface="Cambria Math"/>
                          </a:rPr>
                          <m:t>−5</m:t>
                        </m:r>
                      </m:sup>
                    </m:sSup>
                    <m:sSup>
                      <m:sSupPr>
                        <m:ctrlPr>
                          <a:rPr lang="it-IT" sz="1700" i="1">
                            <a:latin typeface="Cambria Math"/>
                          </a:rPr>
                        </m:ctrlPr>
                      </m:sSupPr>
                      <m:e>
                        <m:r>
                          <a:rPr lang="it-IT" sz="1700" i="1">
                            <a:latin typeface="Cambria Math"/>
                          </a:rPr>
                          <m:t>𝑒𝑉</m:t>
                        </m:r>
                      </m:e>
                      <m:sup>
                        <m:r>
                          <a:rPr lang="it-IT" sz="17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6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 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700" i="1"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it-IT" sz="1700" i="1">
                            <a:latin typeface="Cambria Math"/>
                            <a:ea typeface="Times New Roman"/>
                          </a:rPr>
                          <m:t>𝑡𝑎𝑛</m:t>
                        </m:r>
                      </m:e>
                      <m:sup>
                        <m:r>
                          <a:rPr lang="it-IT" sz="1700" i="1"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700" i="1" dirty="0" smtClean="0">
                    <a:latin typeface="Symbol"/>
                    <a:ea typeface="Times New Roman"/>
                  </a:rPr>
                  <a:t> q</a:t>
                </a:r>
                <a:r>
                  <a:rPr lang="it-IT" sz="1700" i="1" baseline="-25000" dirty="0" smtClean="0">
                    <a:latin typeface="Symbol"/>
                    <a:ea typeface="Times New Roman"/>
                  </a:rPr>
                  <a:t>12</a:t>
                </a:r>
                <a14:m>
                  <m:oMath xmlns:m="http://schemas.openxmlformats.org/officeDocument/2006/math">
                    <m:r>
                      <a:rPr lang="it-IT" sz="17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it-IT" sz="1700" i="1"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1700" b="0" i="1" smtClean="0">
                            <a:latin typeface="Cambria Math"/>
                          </a:rPr>
                          <m:t>0.56</m:t>
                        </m:r>
                      </m:e>
                      <m:sub>
                        <m:r>
                          <a:rPr lang="it-IT" sz="1700" i="1"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it-IT" sz="1700" b="0" i="1" smtClean="0">
                            <a:latin typeface="Cambria Math"/>
                            <a:ea typeface="Calibri"/>
                          </a:rPr>
                          <m:t>0.07</m:t>
                        </m:r>
                      </m:sub>
                      <m:sup>
                        <m:r>
                          <a:rPr lang="it-IT" sz="1700" i="1">
                            <a:latin typeface="Cambria Math"/>
                            <a:ea typeface="Calibri"/>
                          </a:rPr>
                          <m:t>+</m:t>
                        </m:r>
                        <m:r>
                          <a:rPr lang="it-IT" sz="1700" b="0" i="1" smtClean="0">
                            <a:latin typeface="Cambria Math"/>
                            <a:ea typeface="Calibri"/>
                          </a:rPr>
                          <m:t>0.10</m:t>
                        </m:r>
                      </m:sup>
                    </m:sSubSup>
                    <m:sSubSup>
                      <m:sSubSupPr>
                        <m:ctrlPr>
                          <a:rPr lang="it-IT" sz="1700" i="1"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1700" b="0" i="1" smtClean="0">
                            <a:latin typeface="Cambria Math"/>
                          </a:rPr>
                          <m:t>(</m:t>
                        </m:r>
                        <m:r>
                          <a:rPr lang="it-IT" sz="1700" b="0" i="1" smtClean="0">
                            <a:latin typeface="Cambria Math"/>
                          </a:rPr>
                          <m:t>𝑠𝑡𝑎𝑡</m:t>
                        </m:r>
                        <m:r>
                          <a:rPr lang="it-IT" sz="1700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it-IT" sz="1700" i="1"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it-IT" sz="1700" b="0" i="1" smtClean="0">
                            <a:latin typeface="Cambria Math"/>
                            <a:ea typeface="Calibri"/>
                          </a:rPr>
                          <m:t>0.06</m:t>
                        </m:r>
                      </m:sub>
                      <m:sup>
                        <m:r>
                          <a:rPr lang="it-IT" sz="1700" i="1">
                            <a:latin typeface="Cambria Math"/>
                            <a:ea typeface="Calibri"/>
                          </a:rPr>
                          <m:t>+</m:t>
                        </m:r>
                        <m:r>
                          <a:rPr lang="it-IT" sz="1700" b="0" i="1" smtClean="0">
                            <a:latin typeface="Cambria Math"/>
                            <a:ea typeface="Calibri"/>
                          </a:rPr>
                          <m:t>0.10</m:t>
                        </m:r>
                      </m:sup>
                    </m:sSubSup>
                  </m:oMath>
                </a14:m>
                <a:r>
                  <a:rPr lang="it-IT" sz="1700" dirty="0" smtClean="0">
                    <a:latin typeface="Calibri"/>
                    <a:ea typeface="Calibri"/>
                  </a:rPr>
                  <a:t> (</a:t>
                </a:r>
                <a:r>
                  <a:rPr lang="it-IT" sz="1700" dirty="0" err="1" smtClean="0">
                    <a:latin typeface="Calibri"/>
                    <a:ea typeface="Calibri"/>
                  </a:rPr>
                  <a:t>sys</a:t>
                </a:r>
                <a:r>
                  <a:rPr lang="it-IT" sz="1700" dirty="0" smtClean="0">
                    <a:latin typeface="Calibri"/>
                    <a:ea typeface="Calibri"/>
                  </a:rPr>
                  <a:t>), 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700" i="1"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it-IT" sz="1700" i="1">
                            <a:latin typeface="Cambria Math"/>
                            <a:ea typeface="Times New Roman"/>
                          </a:rPr>
                          <m:t>𝑡𝑎𝑛</m:t>
                        </m:r>
                      </m:e>
                      <m:sup>
                        <m:r>
                          <a:rPr lang="it-IT" sz="1700" i="1"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700" i="1" dirty="0" smtClean="0">
                    <a:latin typeface="Symbol"/>
                    <a:ea typeface="Times New Roman"/>
                  </a:rPr>
                  <a:t>q &lt;1</a:t>
                </a:r>
                <a:endParaRPr lang="it-IT" sz="1700" dirty="0" smtClean="0">
                  <a:latin typeface="Calibri"/>
                  <a:ea typeface="Calibri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1700" dirty="0" smtClean="0">
                    <a:latin typeface="Calibri"/>
                    <a:ea typeface="Calibri"/>
                  </a:rPr>
                  <a:t>     </a:t>
                </a:r>
                <a:r>
                  <a:rPr lang="it-IT" sz="1700" dirty="0" smtClean="0">
                    <a:latin typeface="Arial" pitchFamily="34" charset="0"/>
                    <a:ea typeface="Calibri"/>
                    <a:cs typeface="Arial" pitchFamily="34" charset="0"/>
                  </a:rPr>
                  <a:t>Extension to</a:t>
                </a:r>
                <a:r>
                  <a:rPr lang="it-IT" sz="1700" dirty="0" smtClean="0">
                    <a:latin typeface="Calibri"/>
                    <a:ea typeface="Calibri"/>
                  </a:rPr>
                  <a:t> 3 </a:t>
                </a:r>
                <a:r>
                  <a:rPr lang="it-IT" sz="1700" dirty="0" smtClean="0">
                    <a:latin typeface="Symbol" pitchFamily="18" charset="2"/>
                    <a:ea typeface="Calibri"/>
                  </a:rPr>
                  <a:t>n</a:t>
                </a:r>
                <a:r>
                  <a:rPr lang="it-IT" sz="1700" dirty="0" smtClean="0">
                    <a:latin typeface="Calibri"/>
                    <a:ea typeface="Calibri"/>
                  </a:rPr>
                  <a:t> </a:t>
                </a:r>
                <a:r>
                  <a:rPr lang="it-IT" sz="1700" dirty="0" err="1" smtClean="0">
                    <a:latin typeface="Arial" pitchFamily="34" charset="0"/>
                    <a:ea typeface="Calibri"/>
                    <a:cs typeface="Arial" pitchFamily="34" charset="0"/>
                  </a:rPr>
                  <a:t>oscillation</a:t>
                </a:r>
                <a:r>
                  <a:rPr lang="it-IT" sz="1700" dirty="0" smtClean="0">
                    <a:latin typeface="Arial" pitchFamily="34" charset="0"/>
                    <a:ea typeface="Calibri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latin typeface="Arial" pitchFamily="34" charset="0"/>
                    <a:ea typeface="Calibri"/>
                    <a:cs typeface="Arial" pitchFamily="34" charset="0"/>
                  </a:rPr>
                  <a:t>analysis</a:t>
                </a:r>
                <a:r>
                  <a:rPr lang="it-IT" sz="1700" dirty="0" smtClean="0">
                    <a:latin typeface="Arial" pitchFamily="34" charset="0"/>
                    <a:ea typeface="Calibri"/>
                    <a:cs typeface="Arial" pitchFamily="34" charset="0"/>
                  </a:rPr>
                  <a:t>: </a:t>
                </a:r>
                <a:r>
                  <a:rPr lang="it-IT" sz="1700" dirty="0" err="1" smtClean="0">
                    <a:latin typeface="Arial" pitchFamily="34" charset="0"/>
                    <a:ea typeface="Calibri"/>
                    <a:cs typeface="Arial" pitchFamily="34" charset="0"/>
                  </a:rPr>
                  <a:t>enlarging</a:t>
                </a:r>
                <a:r>
                  <a:rPr lang="it-IT" sz="1700" dirty="0" smtClean="0">
                    <a:latin typeface="Arial" pitchFamily="34" charset="0"/>
                    <a:ea typeface="Calibri"/>
                    <a:cs typeface="Arial" pitchFamily="34" charset="0"/>
                  </a:rPr>
                  <a:t> of </a:t>
                </a:r>
                <a:r>
                  <a:rPr lang="it-IT" sz="1700" i="1" dirty="0">
                    <a:latin typeface="Symbol"/>
                    <a:ea typeface="Times New Roman"/>
                  </a:rPr>
                  <a:t>q</a:t>
                </a:r>
                <a:r>
                  <a:rPr lang="it-IT" sz="1700" i="1" baseline="-25000" dirty="0">
                    <a:latin typeface="Symbol"/>
                    <a:ea typeface="Times New Roman"/>
                  </a:rPr>
                  <a:t>12</a:t>
                </a:r>
                <a:r>
                  <a:rPr lang="it-IT" sz="1700" dirty="0" smtClean="0">
                    <a:latin typeface="Arial" pitchFamily="34" charset="0"/>
                    <a:ea typeface="Calibri"/>
                    <a:cs typeface="Arial" pitchFamily="34" charset="0"/>
                  </a:rPr>
                  <a:t> , small </a:t>
                </a:r>
                <a:r>
                  <a:rPr lang="it-IT" sz="1700" dirty="0" err="1" smtClean="0">
                    <a:latin typeface="Arial" pitchFamily="34" charset="0"/>
                    <a:ea typeface="Calibri"/>
                    <a:cs typeface="Arial" pitchFamily="34" charset="0"/>
                  </a:rPr>
                  <a:t>effect</a:t>
                </a:r>
                <a:r>
                  <a:rPr lang="it-IT" sz="1700" dirty="0" smtClean="0">
                    <a:latin typeface="Arial" pitchFamily="34" charset="0"/>
                    <a:ea typeface="Calibri"/>
                    <a:cs typeface="Arial" pitchFamily="34" charset="0"/>
                  </a:rPr>
                  <a:t> on </a:t>
                </a:r>
                <a:r>
                  <a:rPr lang="it-IT" sz="1700" dirty="0">
                    <a:latin typeface="Symbol" pitchFamily="18" charset="2"/>
                  </a:rPr>
                  <a:t>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700" i="1"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17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sz="1700" i="1">
                            <a:latin typeface="Cambria Math"/>
                          </a:rPr>
                          <m:t>12</m:t>
                        </m:r>
                      </m:sub>
                      <m:sup>
                        <m:r>
                          <a:rPr lang="it-IT" sz="17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it-IT" sz="1700" dirty="0" smtClean="0">
                  <a:latin typeface="Arial" pitchFamily="34" charset="0"/>
                  <a:ea typeface="Calibri"/>
                  <a:cs typeface="Arial" pitchFamily="34" charset="0"/>
                </a:endParaRPr>
              </a:p>
              <a:p>
                <a:pPr marL="0" indent="0" algn="ctr">
                  <a:lnSpc>
                    <a:spcPct val="125000"/>
                  </a:lnSpc>
                  <a:spcAft>
                    <a:spcPts val="600"/>
                  </a:spcAft>
                </a:pPr>
                <a:r>
                  <a:rPr lang="it-IT" sz="16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it-IT" sz="1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Good </a:t>
                </a:r>
                <a:r>
                  <a:rPr lang="it-IT" sz="18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agreement</a:t>
                </a:r>
                <a:r>
                  <a:rPr lang="it-IT" sz="1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with the solar neutrino </a:t>
                </a:r>
                <a:r>
                  <a:rPr lang="it-IT" sz="18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exp</a:t>
                </a:r>
                <a:r>
                  <a:rPr lang="it-IT" sz="1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it-IT" sz="18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results</a:t>
                </a:r>
                <a:r>
                  <a:rPr lang="it-IT" sz="1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it-IT" sz="18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slight</a:t>
                </a:r>
                <a:r>
                  <a:rPr lang="it-IT" sz="1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tension</a:t>
                </a:r>
                <a:r>
                  <a:rPr lang="it-IT" sz="1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of KL </a:t>
                </a:r>
                <a:r>
                  <a:rPr lang="it-IT" sz="18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toward</a:t>
                </a:r>
                <a:r>
                  <a:rPr lang="it-IT" sz="1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           </a:t>
                </a:r>
              </a:p>
              <a:p>
                <a:pPr marL="0" indent="0" algn="ctr">
                  <a:lnSpc>
                    <a:spcPct val="125000"/>
                  </a:lnSpc>
                  <a:spcAft>
                    <a:spcPts val="600"/>
                  </a:spcAft>
                </a:pPr>
                <a:r>
                  <a:rPr lang="it-IT" sz="1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it-IT" sz="18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higher</a:t>
                </a:r>
                <a:r>
                  <a:rPr lang="it-IT" sz="1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values</a:t>
                </a:r>
                <a:r>
                  <a:rPr lang="it-IT" sz="1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of  </a:t>
                </a:r>
                <a:r>
                  <a:rPr lang="it-IT" sz="1800" b="1" dirty="0" smtClean="0">
                    <a:solidFill>
                      <a:srgbClr val="0070C0"/>
                    </a:solidFill>
                    <a:latin typeface="Symbol" pitchFamily="18" charset="2"/>
                  </a:rPr>
                  <a:t>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it-IT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𝟏𝟐</m:t>
                        </m:r>
                      </m:sub>
                      <m:sup>
                        <m:r>
                          <a:rPr lang="it-IT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it-IT" sz="1800" b="1" dirty="0" smtClean="0">
                    <a:solidFill>
                      <a:srgbClr val="0070C0"/>
                    </a:solidFill>
                    <a:latin typeface="Verdana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b="1" i="1">
                            <a:solidFill>
                              <a:srgbClr val="0070C0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it-IT" sz="1800" b="1" i="1">
                            <a:solidFill>
                              <a:srgbClr val="0070C0"/>
                            </a:solidFill>
                            <a:latin typeface="Cambria Math"/>
                            <a:ea typeface="Times New Roman"/>
                          </a:rPr>
                          <m:t>𝒕𝒂𝒏</m:t>
                        </m:r>
                      </m:e>
                      <m:sup>
                        <m:r>
                          <a:rPr lang="it-IT" sz="1800" b="1" i="1">
                            <a:solidFill>
                              <a:srgbClr val="0070C0"/>
                            </a:solidFill>
                            <a:latin typeface="Cambria Math"/>
                            <a:ea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1800" b="1" i="1" dirty="0">
                    <a:solidFill>
                      <a:srgbClr val="0070C0"/>
                    </a:solidFill>
                    <a:latin typeface="Symbol"/>
                    <a:ea typeface="Times New Roman"/>
                  </a:rPr>
                  <a:t>q</a:t>
                </a:r>
                <a:r>
                  <a:rPr lang="it-IT" sz="1800" b="1" i="1" baseline="-25000" dirty="0">
                    <a:solidFill>
                      <a:srgbClr val="0070C0"/>
                    </a:solidFill>
                    <a:latin typeface="Symbol"/>
                    <a:ea typeface="Times New Roman"/>
                  </a:rPr>
                  <a:t>12</a:t>
                </a:r>
                <a:r>
                  <a:rPr lang="it-IT" sz="1800" b="1" i="1" dirty="0">
                    <a:solidFill>
                      <a:srgbClr val="0070C0"/>
                    </a:solidFill>
                    <a:latin typeface="Symbol"/>
                    <a:ea typeface="Times New Roman"/>
                  </a:rPr>
                  <a:t> </a:t>
                </a:r>
                <a:endParaRPr lang="it-IT" sz="1800" b="1" dirty="0" smtClean="0">
                  <a:solidFill>
                    <a:srgbClr val="0070C0"/>
                  </a:solidFill>
                  <a:latin typeface="Verdana" pitchFamily="34" charset="0"/>
                </a:endParaRPr>
              </a:p>
              <a:p>
                <a:pPr algn="just">
                  <a:lnSpc>
                    <a:spcPct val="125000"/>
                  </a:lnSpc>
                  <a:spcAft>
                    <a:spcPts val="600"/>
                  </a:spcAft>
                </a:pPr>
                <a:endParaRPr lang="it-IT" sz="1800" b="1" dirty="0" smtClean="0">
                  <a:solidFill>
                    <a:srgbClr val="0070C0"/>
                  </a:solidFill>
                  <a:latin typeface="Verdana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it-IT" sz="1800" dirty="0" smtClean="0">
                  <a:latin typeface="Verdana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it-IT" sz="1800" dirty="0" smtClean="0">
                  <a:latin typeface="Verdana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it-IT" sz="1800" dirty="0" smtClean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1024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836712"/>
                <a:ext cx="9001000" cy="5400600"/>
              </a:xfrm>
              <a:blipFill rotWithShape="1">
                <a:blip r:embed="rId2"/>
                <a:stretch>
                  <a:fillRect l="-1626" r="-14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5" name="Segnaposto contenuto 4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280597725"/>
              </p:ext>
            </p:extLst>
          </p:nvPr>
        </p:nvGraphicFramePr>
        <p:xfrm>
          <a:off x="2693988" y="-26988"/>
          <a:ext cx="4116387" cy="5327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Acrobat Document" r:id="rId3" imgW="5829103" imgH="7543564" progId="AcroExch.Document.7">
                  <p:embed/>
                </p:oleObj>
              </mc:Choice>
              <mc:Fallback>
                <p:oleObj name="Acrobat Document" r:id="rId3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3988" y="-26988"/>
                        <a:ext cx="4116387" cy="5327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egnaposto testo 14"/>
          <p:cNvSpPr>
            <a:spLocks noGrp="1"/>
          </p:cNvSpPr>
          <p:nvPr>
            <p:ph type="body" sz="half" idx="2"/>
          </p:nvPr>
        </p:nvSpPr>
        <p:spPr>
          <a:xfrm>
            <a:off x="1331640" y="5367338"/>
            <a:ext cx="6840760" cy="804862"/>
          </a:xfrm>
        </p:spPr>
        <p:txBody>
          <a:bodyPr/>
          <a:lstStyle/>
          <a:p>
            <a:r>
              <a:rPr lang="it-IT" dirty="0" smtClean="0"/>
              <a:t>  </a:t>
            </a:r>
            <a:r>
              <a:rPr lang="it-IT" sz="1600" dirty="0" err="1" smtClean="0"/>
              <a:t>Allowed</a:t>
            </a:r>
            <a:r>
              <a:rPr lang="it-IT" sz="1600" dirty="0" smtClean="0"/>
              <a:t> </a:t>
            </a:r>
            <a:r>
              <a:rPr lang="it-IT" sz="1600" dirty="0" err="1" smtClean="0"/>
              <a:t>region</a:t>
            </a:r>
            <a:r>
              <a:rPr lang="it-IT" sz="1600" dirty="0" smtClean="0"/>
              <a:t> in the mixing </a:t>
            </a:r>
            <a:r>
              <a:rPr lang="it-IT" sz="1600" dirty="0" err="1" smtClean="0"/>
              <a:t>parameter</a:t>
            </a:r>
            <a:r>
              <a:rPr lang="it-IT" sz="1600" dirty="0" smtClean="0"/>
              <a:t> </a:t>
            </a:r>
            <a:r>
              <a:rPr lang="it-IT" sz="1600" dirty="0" err="1" smtClean="0"/>
              <a:t>space</a:t>
            </a:r>
            <a:r>
              <a:rPr lang="it-IT" sz="1600" dirty="0" smtClean="0"/>
              <a:t> from a global </a:t>
            </a:r>
            <a:r>
              <a:rPr lang="it-IT" sz="1600" dirty="0" err="1" smtClean="0"/>
              <a:t>analysis</a:t>
            </a:r>
            <a:r>
              <a:rPr lang="it-IT" sz="1600" dirty="0" smtClean="0"/>
              <a:t> of KL and solar n </a:t>
            </a:r>
            <a:r>
              <a:rPr lang="it-IT" sz="1600" dirty="0" err="1" smtClean="0"/>
              <a:t>experiments</a:t>
            </a:r>
            <a:r>
              <a:rPr lang="it-IT" sz="1600" dirty="0" smtClean="0"/>
              <a:t>, </a:t>
            </a:r>
            <a:r>
              <a:rPr lang="it-IT" sz="1600" dirty="0" err="1" smtClean="0"/>
              <a:t>together</a:t>
            </a:r>
            <a:r>
              <a:rPr lang="it-IT" sz="1600" dirty="0" smtClean="0"/>
              <a:t> with </a:t>
            </a:r>
            <a:r>
              <a:rPr lang="it-IT" sz="1600" dirty="0" smtClean="0">
                <a:latin typeface="Symbol" pitchFamily="18" charset="2"/>
              </a:rPr>
              <a:t>Dc2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profiles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for KL (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dashed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), solar (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dotted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) and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combined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solid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Taken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from PRL100(2008)221803.</a:t>
            </a:r>
            <a:r>
              <a:rPr lang="it-IT" sz="1600" dirty="0" smtClean="0"/>
              <a:t>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0260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07678"/>
          </a:xfrm>
        </p:spPr>
        <p:txBody>
          <a:bodyPr/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Comic Sans MS" pitchFamily="66" charset="0"/>
              </a:rPr>
              <a:t>Recent</a:t>
            </a:r>
            <a:r>
              <a:rPr lang="it-IT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Comic Sans MS" pitchFamily="66" charset="0"/>
              </a:rPr>
              <a:t>advancements</a:t>
            </a:r>
            <a:endParaRPr lang="it-IT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36712"/>
                <a:ext cx="8928992" cy="5544616"/>
              </a:xfrm>
            </p:spPr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it-IT" sz="22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SNO 3 </a:t>
                </a:r>
                <a:r>
                  <a:rPr lang="it-IT" sz="22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phases</a:t>
                </a:r>
                <a:r>
                  <a:rPr lang="it-IT" sz="22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2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combined</a:t>
                </a:r>
                <a:r>
                  <a:rPr lang="it-IT" sz="22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2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analysis</a:t>
                </a:r>
                <a:r>
                  <a:rPr lang="it-IT" sz="20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it-IT" sz="2000" b="1" dirty="0" smtClean="0">
                    <a:solidFill>
                      <a:srgbClr val="000066"/>
                    </a:solidFill>
                    <a:latin typeface="UniversCE-Bold"/>
                  </a:rPr>
                  <a:t>(</a:t>
                </a:r>
                <a:r>
                  <a:rPr lang="it-IT" sz="1400" dirty="0" smtClean="0">
                    <a:solidFill>
                      <a:srgbClr val="000066"/>
                    </a:solidFill>
                    <a:latin typeface="SFTT0800"/>
                  </a:rPr>
                  <a:t>arXiV:1109.0763</a:t>
                </a:r>
                <a:r>
                  <a:rPr lang="it-IT" sz="1400" b="1" dirty="0" smtClean="0">
                    <a:solidFill>
                      <a:srgbClr val="000066"/>
                    </a:solidFill>
                    <a:latin typeface="UniversCE-Bold"/>
                  </a:rPr>
                  <a:t>)</a:t>
                </a:r>
              </a:p>
              <a:p>
                <a:pPr marL="285750" indent="-285750">
                  <a:buFontTx/>
                  <a:buChar char="-"/>
                </a:pP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article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identification</a:t>
                </a:r>
                <a:r>
                  <a:rPr lang="it-IT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through</a:t>
                </a:r>
                <a:r>
                  <a:rPr lang="it-IT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pulse</a:t>
                </a:r>
                <a:r>
                  <a:rPr lang="it-IT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shape</a:t>
                </a:r>
                <a:r>
                  <a:rPr lang="it-IT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analysis</a:t>
                </a:r>
                <a:r>
                  <a:rPr lang="it-IT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of NCD 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data ; </a:t>
                </a:r>
              </a:p>
              <a:p>
                <a:pPr marL="285750" indent="-285750">
                  <a:buFontTx/>
                  <a:buChar char="-"/>
                </a:pP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it-IT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Data </a:t>
                </a:r>
                <a:r>
                  <a:rPr lang="it-IT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fitted</a:t>
                </a:r>
                <a:r>
                  <a:rPr lang="it-IT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to MC </a:t>
                </a:r>
                <a:r>
                  <a:rPr lang="it-IT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derived</a:t>
                </a:r>
                <a:r>
                  <a:rPr lang="it-IT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PDFs</a:t>
                </a:r>
                <a:r>
                  <a:rPr lang="it-IT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for </a:t>
                </a:r>
                <a:r>
                  <a:rPr lang="it-IT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signals</a:t>
                </a:r>
                <a:r>
                  <a:rPr lang="it-IT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:r>
                  <a:rPr lang="it-IT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bckg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;  </a:t>
                </a:r>
              </a:p>
              <a:p>
                <a:pPr marL="285750" indent="-285750">
                  <a:buFontTx/>
                  <a:buChar char="-"/>
                </a:pP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 New way </a:t>
                </a:r>
                <a:r>
                  <a:rPr lang="it-IT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 </a:t>
                </a:r>
                <a:r>
                  <a:rPr lang="it-IT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parametrize</a:t>
                </a:r>
                <a:r>
                  <a:rPr lang="it-IT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baseline="30000" dirty="0">
                    <a:solidFill>
                      <a:schemeClr val="tx1"/>
                    </a:solidFill>
                    <a:latin typeface="Arial" charset="0"/>
                    <a:cs typeface="Arial"/>
                  </a:rPr>
                  <a:t>8</a:t>
                </a:r>
                <a:r>
                  <a:rPr lang="it-IT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 </a:t>
                </a:r>
                <a:r>
                  <a:rPr lang="it-IT" sz="1400" dirty="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n</a:t>
                </a:r>
                <a:r>
                  <a:rPr lang="it-IT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signal</a:t>
                </a:r>
                <a:r>
                  <a:rPr lang="it-IT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it-IT" sz="1400" b="1" dirty="0" smtClean="0">
                  <a:solidFill>
                    <a:srgbClr val="000066"/>
                  </a:solidFill>
                  <a:latin typeface="UniversCE-Bold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it-IT" sz="1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From</a:t>
                </a:r>
                <a:r>
                  <a:rPr lang="it-IT" sz="18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combined</a:t>
                </a:r>
                <a:r>
                  <a:rPr lang="it-IT" sz="18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analysis</a:t>
                </a:r>
                <a:r>
                  <a:rPr lang="it-IT" sz="18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of </a:t>
                </a:r>
                <a:r>
                  <a:rPr lang="it-IT" sz="18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all</a:t>
                </a:r>
                <a:r>
                  <a:rPr lang="it-IT" sz="18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SNO data: </a:t>
                </a:r>
                <a:r>
                  <a:rPr lang="it-IT" sz="1800" u="sng" dirty="0" err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it-IT" sz="1800" u="sng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etter</a:t>
                </a:r>
                <a:r>
                  <a:rPr lang="it-IT" sz="1800" u="sng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u="sng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determination</a:t>
                </a:r>
                <a:r>
                  <a:rPr lang="it-IT" sz="1800" u="sng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of </a:t>
                </a:r>
                <a:r>
                  <a:rPr lang="it-IT" sz="1800" u="sng" baseline="30000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r>
                  <a:rPr lang="it-IT" sz="1800" u="sng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B </a:t>
                </a:r>
                <a:r>
                  <a:rPr lang="it-IT" sz="1800" u="sng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solar </a:t>
                </a:r>
                <a:r>
                  <a:rPr lang="it-IT" sz="1800" u="sng" dirty="0" smtClean="0">
                    <a:solidFill>
                      <a:schemeClr val="accent2"/>
                    </a:solidFill>
                    <a:latin typeface="Symbol" pitchFamily="18" charset="2"/>
                    <a:cs typeface="Arial" pitchFamily="34" charset="0"/>
                  </a:rPr>
                  <a:t>n  </a:t>
                </a:r>
                <a:r>
                  <a:rPr lang="it-IT" sz="1800" u="sng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flux</a:t>
                </a:r>
                <a:r>
                  <a:rPr lang="it-IT" sz="1800" u="sng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:        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bSupPr>
                        <m:e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5.</m:t>
                          </m:r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25±0.16(</m:t>
                          </m:r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𝑠𝑡𝑎𝑡</m:t>
                          </m:r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.)</m:t>
                          </m:r>
                        </m:e>
                        <m:sub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−0.</m:t>
                          </m:r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13</m:t>
                          </m:r>
                        </m:sub>
                        <m:sup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+0.1</m:t>
                          </m:r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1</m:t>
                          </m:r>
                        </m:sup>
                      </m:sSubSup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(</m:t>
                      </m:r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𝑠𝑦𝑠𝑡</m:t>
                      </m:r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.) ×</m:t>
                      </m:r>
                      <m:sSup>
                        <m:sSupPr>
                          <m:ctrlP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10</m:t>
                          </m:r>
                        </m:e>
                        <m:sup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𝑐𝑚</m:t>
                          </m:r>
                        </m:e>
                        <m:sup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−2</m:t>
                          </m:r>
                        </m:sup>
                      </m:sSup>
                      <m:r>
                        <a:rPr lang="it-IT" sz="18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 </m:t>
                      </m:r>
                      <m:sSup>
                        <m:sSupPr>
                          <m:ctrlP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𝑠</m:t>
                          </m:r>
                        </m:e>
                        <m:sup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−1 </m:t>
                          </m:r>
                        </m:sup>
                      </m:sSup>
                      <m:r>
                        <a:rPr lang="it-IT" sz="18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.  </m:t>
                      </m:r>
                    </m:oMath>
                  </m:oMathPara>
                </a14:m>
                <a:endParaRPr lang="en-GB" sz="1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/>
                <a:r>
                  <a:rPr lang="en-GB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18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Consistent both with SSMs </a:t>
                </a:r>
                <a:r>
                  <a:rPr lang="it-IT" sz="18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high-Z </a:t>
                </a:r>
                <a:r>
                  <a:rPr lang="it-IT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BPS09(GS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it-IT" sz="18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it-IT" sz="1800" dirty="0" smtClean="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F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=5.88±0.65</a:t>
                </a:r>
                <a:r>
                  <a:rPr lang="it-IT" sz="18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8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×</m:t>
                    </m:r>
                    <m:sSup>
                      <m:sSupPr>
                        <m:ctrlP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10</m:t>
                        </m:r>
                      </m:e>
                      <m:sup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𝑐𝑚</m:t>
                        </m:r>
                      </m:e>
                      <m:sup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−2</m:t>
                        </m:r>
                      </m:sup>
                    </m:sSup>
                    <m:r>
                      <a:rPr lang="it-IT" sz="18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 </m:t>
                    </m:r>
                    <m:sSup>
                      <m:sSupPr>
                        <m:ctrlPr>
                          <a:rPr lang="it-IT" sz="18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𝑠</m:t>
                        </m:r>
                      </m:e>
                      <m:sup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−1</m:t>
                        </m:r>
                        <m:r>
                          <a:rPr lang="it-IT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   </m:t>
                        </m:r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 </m:t>
                        </m:r>
                      </m:sup>
                    </m:sSup>
                    <m:r>
                      <a:rPr lang="it-IT" sz="18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 </m:t>
                    </m:r>
                  </m:oMath>
                </a14:m>
                <a:endParaRPr lang="it-IT" sz="1700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/>
                <a:r>
                  <a:rPr lang="it-IT" sz="1700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  and </a:t>
                </a:r>
                <a:r>
                  <a:rPr lang="it-IT" sz="1800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low</a:t>
                </a:r>
                <a:r>
                  <a:rPr lang="it-IT" sz="18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-Z 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BPS09   (AGSS09)</a:t>
                </a:r>
                <a:r>
                  <a:rPr lang="it-IT" sz="18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it-IT" sz="1800" dirty="0" smtClean="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F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=4.85±0.58 </a:t>
                </a:r>
                <a14:m>
                  <m:oMath xmlns:m="http://schemas.openxmlformats.org/officeDocument/2006/math">
                    <m:r>
                      <a:rPr lang="it-IT" sz="18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×</m:t>
                    </m:r>
                    <m:sSup>
                      <m:sSupPr>
                        <m:ctrlP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10</m:t>
                        </m:r>
                      </m:e>
                      <m:sup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𝑐𝑚</m:t>
                        </m:r>
                      </m:e>
                      <m:sup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−2</m:t>
                        </m:r>
                      </m:sup>
                    </m:sSup>
                    <m:r>
                      <a:rPr lang="it-IT" sz="18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 </m:t>
                    </m:r>
                  </m:oMath>
                </a14:m>
                <a:r>
                  <a:rPr lang="en-GB" sz="17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.  </a:t>
                </a:r>
                <a:endParaRPr lang="en-GB" sz="17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 algn="ctr">
                  <a:lnSpc>
                    <a:spcPct val="105000"/>
                  </a:lnSpc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it-IT" sz="20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Global </a:t>
                </a:r>
                <a:r>
                  <a:rPr lang="it-IT" sz="20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analysis</a:t>
                </a:r>
                <a:r>
                  <a:rPr lang="it-IT" sz="20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 algn="just"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it-IT" sz="2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- In 2 </a:t>
                </a:r>
                <a:r>
                  <a:rPr lang="it-IT" sz="20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flavor</a:t>
                </a:r>
                <a:r>
                  <a:rPr lang="it-IT" sz="20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oscillation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model SNO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dominates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the </a:t>
                </a:r>
                <a:r>
                  <a:rPr lang="it-IT" sz="2000" i="1" dirty="0" smtClean="0">
                    <a:latin typeface="Symbol"/>
                    <a:ea typeface="Times New Roman"/>
                  </a:rPr>
                  <a:t>q</a:t>
                </a:r>
                <a:r>
                  <a:rPr lang="it-IT" sz="2000" i="1" baseline="-25000" dirty="0" smtClean="0">
                    <a:latin typeface="Symbol"/>
                    <a:ea typeface="Times New Roman"/>
                  </a:rPr>
                  <a:t>12 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d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etermination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but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SNO alone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not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sufficient</a:t>
                </a:r>
                <a:r>
                  <a:rPr lang="it-IT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exclude</a:t>
                </a:r>
                <a:r>
                  <a:rPr lang="it-IT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LOW </a:t>
                </a:r>
                <a:r>
                  <a:rPr lang="it-IT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solution</a:t>
                </a:r>
                <a:r>
                  <a:rPr lang="it-IT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it-IT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It’s</a:t>
                </a:r>
                <a:r>
                  <a:rPr lang="it-IT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definitely</a:t>
                </a:r>
                <a:r>
                  <a:rPr lang="it-IT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removed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including</a:t>
                </a:r>
                <a:r>
                  <a:rPr lang="it-IT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the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results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of </a:t>
                </a:r>
                <a:r>
                  <a:rPr lang="it-IT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previous</a:t>
                </a:r>
                <a:r>
                  <a:rPr lang="it-IT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solar</a:t>
                </a:r>
                <a:r>
                  <a:rPr lang="it-IT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2000" dirty="0" smtClean="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n</a:t>
                </a:r>
                <a:r>
                  <a:rPr lang="it-IT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exp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., the </a:t>
                </a:r>
                <a:r>
                  <a:rPr lang="it-IT" sz="1800" baseline="30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Be solar </a:t>
                </a:r>
                <a:r>
                  <a:rPr lang="it-IT" sz="1800" dirty="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n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rate 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(PRL</a:t>
                </a:r>
                <a:r>
                  <a:rPr lang="it-IT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107(2011)141302</a:t>
                </a:r>
                <a:r>
                  <a:rPr lang="it-IT" sz="15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  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and the </a:t>
                </a:r>
                <a:r>
                  <a:rPr lang="it-IT" sz="1800" baseline="30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 </a:t>
                </a:r>
                <a:r>
                  <a:rPr lang="it-IT" sz="1800" dirty="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n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spectra</a:t>
                </a:r>
                <a:r>
                  <a:rPr lang="it-IT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it-IT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PRD 82(2010)033006) 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by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Borexino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and the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same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with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KamLAND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0" indent="0" algn="just"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it-IT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Slight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tension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between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solar </a:t>
                </a:r>
                <a:r>
                  <a:rPr lang="it-IT" sz="1600" dirty="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n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exp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it-IT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nd KL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strongly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reduced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in </a:t>
                </a:r>
                <a:r>
                  <a:rPr lang="it-IT" sz="19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3 </a:t>
                </a:r>
                <a:r>
                  <a:rPr lang="it-IT" sz="19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flavor</a:t>
                </a:r>
                <a:r>
                  <a:rPr lang="it-IT" sz="19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900" b="1" dirty="0" err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oscill</a:t>
                </a:r>
                <a:r>
                  <a:rPr lang="it-IT" sz="19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. case</a:t>
                </a: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0" indent="0" algn="just"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it-IT" sz="1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   </a:t>
                </a:r>
                <a:endParaRPr lang="it-IT" sz="1700" u="sng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Segnaposto contenut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36712"/>
                <a:ext cx="8928992" cy="5544616"/>
              </a:xfrm>
              <a:blipFill rotWithShape="1">
                <a:blip r:embed="rId2"/>
                <a:stretch>
                  <a:fillRect l="-1844" t="-1648" r="-68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2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8513</TotalTime>
  <Words>3936</Words>
  <Application>Microsoft Office PowerPoint</Application>
  <PresentationFormat>Presentazione su schermo (4:3)</PresentationFormat>
  <Paragraphs>291</Paragraphs>
  <Slides>28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1_Struttura predefinita</vt:lpstr>
      <vt:lpstr>Office テーマ</vt:lpstr>
      <vt:lpstr>1_Office テーマ</vt:lpstr>
      <vt:lpstr>2_Office テーマ</vt:lpstr>
      <vt:lpstr>Acrobat Document</vt:lpstr>
      <vt:lpstr>Presentazione standard di PowerPoint</vt:lpstr>
      <vt:lpstr>Historical role and future of solar neutrinos</vt:lpstr>
      <vt:lpstr>The 2002 situation </vt:lpstr>
      <vt:lpstr>The SNO and SK legacy </vt:lpstr>
      <vt:lpstr>The SNO and SK legacy - 2</vt:lpstr>
      <vt:lpstr>Recent progresses</vt:lpstr>
      <vt:lpstr>Impact of KamLAND results</vt:lpstr>
      <vt:lpstr>Presentazione standard di PowerPoint</vt:lpstr>
      <vt:lpstr>Recent advancements</vt:lpstr>
      <vt:lpstr>Presentazione standard di PowerPoint</vt:lpstr>
      <vt:lpstr>Presentazione standard di PowerPoint</vt:lpstr>
      <vt:lpstr>Toward the sub-MeV analysis: Borexino</vt:lpstr>
      <vt:lpstr>Borexino: pep and CNO n measurements </vt:lpstr>
      <vt:lpstr>Present situation: n flux determination</vt:lpstr>
      <vt:lpstr>Estimates for different solar n fluxes</vt:lpstr>
      <vt:lpstr>Present situation: spectrum consistency </vt:lpstr>
      <vt:lpstr>SNO+</vt:lpstr>
      <vt:lpstr>The far future</vt:lpstr>
      <vt:lpstr>Noble liquid scintillators</vt:lpstr>
      <vt:lpstr>CLEAN</vt:lpstr>
      <vt:lpstr>Noble liquid scintillators: 2 </vt:lpstr>
      <vt:lpstr>Presentazione standard di PowerPoint</vt:lpstr>
      <vt:lpstr>LENS (Low Energy Neutrino Spectroscopy)</vt:lpstr>
      <vt:lpstr>CONCLUSIONS</vt:lpstr>
      <vt:lpstr>Borexino characteristic</vt:lpstr>
      <vt:lpstr>SK-IV solar neutrino flux</vt:lpstr>
      <vt:lpstr>Summary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vito</dc:creator>
  <cp:lastModifiedBy>vito</cp:lastModifiedBy>
  <cp:revision>269</cp:revision>
  <cp:lastPrinted>2012-10-09T15:32:31Z</cp:lastPrinted>
  <dcterms:created xsi:type="dcterms:W3CDTF">2012-10-06T05:53:54Z</dcterms:created>
  <dcterms:modified xsi:type="dcterms:W3CDTF">2012-10-10T05:51:09Z</dcterms:modified>
</cp:coreProperties>
</file>