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4078" r:id="rId5"/>
    <p:sldMasterId id="2147484058" r:id="rId6"/>
  </p:sldMasterIdLst>
  <p:notesMasterIdLst>
    <p:notesMasterId r:id="rId105"/>
  </p:notesMasterIdLst>
  <p:handoutMasterIdLst>
    <p:handoutMasterId r:id="rId106"/>
  </p:handoutMasterIdLst>
  <p:sldIdLst>
    <p:sldId id="257" r:id="rId7"/>
    <p:sldId id="610" r:id="rId8"/>
    <p:sldId id="562" r:id="rId9"/>
    <p:sldId id="609" r:id="rId10"/>
    <p:sldId id="616" r:id="rId11"/>
    <p:sldId id="620" r:id="rId12"/>
    <p:sldId id="700" r:id="rId13"/>
    <p:sldId id="617" r:id="rId14"/>
    <p:sldId id="611" r:id="rId15"/>
    <p:sldId id="627" r:id="rId16"/>
    <p:sldId id="632" r:id="rId17"/>
    <p:sldId id="634" r:id="rId18"/>
    <p:sldId id="633" r:id="rId19"/>
    <p:sldId id="651" r:id="rId20"/>
    <p:sldId id="663" r:id="rId21"/>
    <p:sldId id="637" r:id="rId22"/>
    <p:sldId id="638" r:id="rId23"/>
    <p:sldId id="641" r:id="rId24"/>
    <p:sldId id="666" r:id="rId25"/>
    <p:sldId id="667" r:id="rId26"/>
    <p:sldId id="670" r:id="rId27"/>
    <p:sldId id="653" r:id="rId28"/>
    <p:sldId id="656" r:id="rId29"/>
    <p:sldId id="657" r:id="rId30"/>
    <p:sldId id="660" r:id="rId31"/>
    <p:sldId id="671" r:id="rId32"/>
    <p:sldId id="626" r:id="rId33"/>
    <p:sldId id="668" r:id="rId34"/>
    <p:sldId id="675" r:id="rId35"/>
    <p:sldId id="676" r:id="rId36"/>
    <p:sldId id="677" r:id="rId37"/>
    <p:sldId id="679" r:id="rId38"/>
    <p:sldId id="745" r:id="rId39"/>
    <p:sldId id="746" r:id="rId40"/>
    <p:sldId id="747" r:id="rId41"/>
    <p:sldId id="748" r:id="rId42"/>
    <p:sldId id="751" r:id="rId43"/>
    <p:sldId id="773" r:id="rId44"/>
    <p:sldId id="774" r:id="rId45"/>
    <p:sldId id="678" r:id="rId46"/>
    <p:sldId id="690" r:id="rId47"/>
    <p:sldId id="691" r:id="rId48"/>
    <p:sldId id="693" r:id="rId49"/>
    <p:sldId id="695" r:id="rId50"/>
    <p:sldId id="696" r:id="rId51"/>
    <p:sldId id="697" r:id="rId52"/>
    <p:sldId id="698" r:id="rId53"/>
    <p:sldId id="699" r:id="rId54"/>
    <p:sldId id="680" r:id="rId55"/>
    <p:sldId id="681" r:id="rId56"/>
    <p:sldId id="682" r:id="rId57"/>
    <p:sldId id="684" r:id="rId58"/>
    <p:sldId id="685" r:id="rId59"/>
    <p:sldId id="686" r:id="rId60"/>
    <p:sldId id="687" r:id="rId61"/>
    <p:sldId id="688" r:id="rId62"/>
    <p:sldId id="701" r:id="rId63"/>
    <p:sldId id="702" r:id="rId64"/>
    <p:sldId id="612" r:id="rId65"/>
    <p:sldId id="631" r:id="rId66"/>
    <p:sldId id="628" r:id="rId67"/>
    <p:sldId id="629" r:id="rId68"/>
    <p:sldId id="703" r:id="rId69"/>
    <p:sldId id="704" r:id="rId70"/>
    <p:sldId id="712" r:id="rId71"/>
    <p:sldId id="775" r:id="rId72"/>
    <p:sldId id="716" r:id="rId73"/>
    <p:sldId id="714" r:id="rId74"/>
    <p:sldId id="718" r:id="rId75"/>
    <p:sldId id="719" r:id="rId76"/>
    <p:sldId id="720" r:id="rId77"/>
    <p:sldId id="721" r:id="rId78"/>
    <p:sldId id="722" r:id="rId79"/>
    <p:sldId id="743" r:id="rId80"/>
    <p:sldId id="723" r:id="rId81"/>
    <p:sldId id="736" r:id="rId82"/>
    <p:sldId id="725" r:id="rId83"/>
    <p:sldId id="728" r:id="rId84"/>
    <p:sldId id="730" r:id="rId85"/>
    <p:sldId id="776" r:id="rId86"/>
    <p:sldId id="613" r:id="rId87"/>
    <p:sldId id="753" r:id="rId88"/>
    <p:sldId id="754" r:id="rId89"/>
    <p:sldId id="755" r:id="rId90"/>
    <p:sldId id="756" r:id="rId91"/>
    <p:sldId id="757" r:id="rId92"/>
    <p:sldId id="760" r:id="rId93"/>
    <p:sldId id="761" r:id="rId94"/>
    <p:sldId id="770" r:id="rId95"/>
    <p:sldId id="771" r:id="rId96"/>
    <p:sldId id="614" r:id="rId97"/>
    <p:sldId id="766" r:id="rId98"/>
    <p:sldId id="763" r:id="rId99"/>
    <p:sldId id="767" r:id="rId100"/>
    <p:sldId id="768" r:id="rId101"/>
    <p:sldId id="769" r:id="rId102"/>
    <p:sldId id="772" r:id="rId103"/>
    <p:sldId id="615" r:id="rId104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e Warren" initials="MCW" lastIdx="37" clrIdx="0"/>
  <p:cmAuthor id="1" name="Andrei Seryi" initials="AS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0066"/>
    <a:srgbClr val="002147"/>
    <a:srgbClr val="1B3665"/>
    <a:srgbClr val="33AAE1"/>
    <a:srgbClr val="C8FF01"/>
    <a:srgbClr val="FF66FF"/>
    <a:srgbClr val="006600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90" autoAdjust="0"/>
    <p:restoredTop sz="94701" autoAdjust="0"/>
  </p:normalViewPr>
  <p:slideViewPr>
    <p:cSldViewPr>
      <p:cViewPr varScale="1">
        <p:scale>
          <a:sx n="58" d="100"/>
          <a:sy n="58" d="100"/>
        </p:scale>
        <p:origin x="-69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720" y="360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07" Type="http://schemas.openxmlformats.org/officeDocument/2006/relationships/commentAuthors" Target="commentAuthors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11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viewProps" Target="viewProp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r">
              <a:defRPr sz="1300"/>
            </a:lvl1pPr>
          </a:lstStyle>
          <a:p>
            <a:fld id="{578464EE-8FC5-4F02-BC81-34DC28FC3A45}" type="datetimeFigureOut">
              <a:rPr lang="en-GB" smtClean="0"/>
              <a:t>14/03/2013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r">
              <a:defRPr sz="1300"/>
            </a:lvl1pPr>
          </a:lstStyle>
          <a:p>
            <a:fld id="{759F7051-67EA-4A31-B5B5-DF6CC3F14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003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5561" tIns="47781" rIns="95561" bIns="47781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1F41DC28-1398-423E-92A5-48F3835C63AC}" type="datetime1">
              <a:rPr lang="en-US"/>
              <a:pPr>
                <a:defRPr/>
              </a:pPr>
              <a:t>3/14/2013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1" tIns="47781" rIns="95561" bIns="4778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1" tIns="47781" rIns="95561" bIns="4778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5561" tIns="47781" rIns="95561" bIns="47781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2329F151-7AF5-4E0D-AF08-2F1024B49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9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3014C-F9EC-44C5-B4CB-CDD06D4CCF2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153"/>
            <a:ext cx="5438140" cy="4282256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800"/>
            </a:pP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Likelihood </a:t>
            </a:r>
            <a:r>
              <a:rPr lang="en-US" sz="1600" dirty="0">
                <a:latin typeface="Times New Roman" pitchFamily="18" charset="0"/>
                <a:ea typeface="Droid Sans" pitchFamily="2"/>
                <a:cs typeface="Times New Roman" pitchFamily="18" charset="0"/>
              </a:rPr>
              <a:t>ratio test to obtain a statistical measure if something else than the  </a:t>
            </a: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considered </a:t>
            </a:r>
            <a:r>
              <a:rPr lang="en-US" sz="1600" dirty="0">
                <a:latin typeface="Times New Roman" pitchFamily="18" charset="0"/>
                <a:ea typeface="Droid Sans" pitchFamily="2"/>
                <a:cs typeface="Times New Roman" pitchFamily="18" charset="0"/>
              </a:rPr>
              <a:t>backgrounds is needed to explain the observation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800"/>
            </a:pPr>
            <a:endParaRPr lang="en-US" sz="1600" dirty="0">
              <a:latin typeface="Times New Roman" pitchFamily="18" charset="0"/>
              <a:ea typeface="Droid Sans" pitchFamily="2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defRPr sz="1800"/>
            </a:pP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Significance </a:t>
            </a:r>
            <a:r>
              <a:rPr lang="en-US" sz="1600" dirty="0">
                <a:latin typeface="Times New Roman" pitchFamily="18" charset="0"/>
                <a:ea typeface="Droid Sans" pitchFamily="2"/>
                <a:cs typeface="Times New Roman" pitchFamily="18" charset="0"/>
              </a:rPr>
              <a:t>that signal is not produced by statistical fluctuation of backgrounds</a:t>
            </a: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: 4.7</a:t>
            </a:r>
            <a:r>
              <a:rPr lang="en-US" sz="1600" dirty="0" smtClean="0">
                <a:latin typeface="Symbol" pitchFamily="18" charset="2"/>
                <a:ea typeface="Droid Sans" pitchFamily="2"/>
                <a:cs typeface="Times New Roman" pitchFamily="18" charset="0"/>
              </a:rPr>
              <a:t>s </a:t>
            </a: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(M1)/4.2</a:t>
            </a:r>
            <a:r>
              <a:rPr lang="en-US" sz="1600" dirty="0" smtClean="0">
                <a:latin typeface="Symbol" pitchFamily="18" charset="2"/>
                <a:ea typeface="Droid Sans" pitchFamily="2"/>
                <a:cs typeface="Times New Roman" pitchFamily="18" charset="0"/>
              </a:rPr>
              <a:t>s</a:t>
            </a: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 (M2)</a:t>
            </a:r>
            <a:endParaRPr lang="en-US" sz="1600" dirty="0">
              <a:latin typeface="Times New Roman" pitchFamily="18" charset="0"/>
              <a:ea typeface="Droid Sans" pitchFamily="2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800"/>
            </a:pPr>
            <a:endParaRPr lang="en-US" sz="1600" dirty="0" smtClean="0">
              <a:latin typeface="Times New Roman" pitchFamily="18" charset="0"/>
              <a:ea typeface="Droid Sans" pitchFamily="2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800"/>
            </a:pP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Additional </a:t>
            </a:r>
            <a:r>
              <a:rPr lang="en-US" sz="1600" dirty="0">
                <a:latin typeface="Times New Roman" pitchFamily="18" charset="0"/>
                <a:ea typeface="Droid Sans" pitchFamily="2"/>
                <a:cs typeface="Times New Roman" pitchFamily="18" charset="0"/>
              </a:rPr>
              <a:t>source of events is needed at high statistical significance. WIMPs   </a:t>
            </a: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would </a:t>
            </a:r>
            <a:r>
              <a:rPr lang="en-US" sz="1600" dirty="0">
                <a:latin typeface="Times New Roman" pitchFamily="18" charset="0"/>
                <a:ea typeface="Droid Sans" pitchFamily="2"/>
                <a:cs typeface="Times New Roman" pitchFamily="18" charset="0"/>
              </a:rPr>
              <a:t>be such a source with suitable energy and yield distribution.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800"/>
            </a:pPr>
            <a:endParaRPr lang="en-US" sz="1600" dirty="0">
              <a:latin typeface="Times New Roman" pitchFamily="18" charset="0"/>
              <a:ea typeface="Droid Sans" pitchFamily="2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800"/>
            </a:pP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Background </a:t>
            </a:r>
            <a:r>
              <a:rPr lang="en-US" sz="1600" dirty="0">
                <a:latin typeface="Times New Roman" pitchFamily="18" charset="0"/>
                <a:ea typeface="Droid Sans" pitchFamily="2"/>
                <a:cs typeface="Times New Roman" pitchFamily="18" charset="0"/>
              </a:rPr>
              <a:t>contributions still relatively large. For ultimate clarification reduction   is necessary to reduce possible uncertainties in modeling of these  </a:t>
            </a: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backgrounds</a:t>
            </a:r>
            <a:r>
              <a:rPr lang="en-US" sz="1600" dirty="0">
                <a:latin typeface="Times New Roman" pitchFamily="18" charset="0"/>
                <a:ea typeface="Droid Sans" pitchFamily="2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800"/>
            </a:pPr>
            <a:endParaRPr lang="en-US" sz="1600" dirty="0">
              <a:latin typeface="Times New Roman" pitchFamily="18" charset="0"/>
              <a:ea typeface="Droid Sans" pitchFamily="2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800"/>
            </a:pP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Goal </a:t>
            </a:r>
            <a:r>
              <a:rPr lang="en-US" sz="1600" dirty="0">
                <a:latin typeface="Times New Roman" pitchFamily="18" charset="0"/>
                <a:ea typeface="Droid Sans" pitchFamily="2"/>
                <a:cs typeface="Times New Roman" pitchFamily="18" charset="0"/>
              </a:rPr>
              <a:t>of the next run is a reduction of backgrounds to clarify the nature of </a:t>
            </a:r>
            <a:r>
              <a:rPr lang="en-US" sz="1600" dirty="0" smtClean="0">
                <a:latin typeface="Times New Roman" pitchFamily="18" charset="0"/>
                <a:ea typeface="Droid Sans" pitchFamily="2"/>
                <a:cs typeface="Times New Roman" pitchFamily="18" charset="0"/>
              </a:rPr>
              <a:t>the  signal</a:t>
            </a:r>
            <a:endParaRPr lang="en-US" sz="1600" dirty="0">
              <a:latin typeface="Times New Roman" pitchFamily="18" charset="0"/>
              <a:ea typeface="Droid Sans" pitchFamily="2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27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37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7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6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88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AFF9DED1-EFEB-4FA1-87BC-28401B9952D4}" type="slidenum">
              <a:rPr lang="en-US" sz="1200" smtClean="0">
                <a:latin typeface="Times New Roman" charset="0"/>
              </a:rPr>
              <a:pPr/>
              <a:t>93</a:t>
            </a:fld>
            <a:endParaRPr lang="en-US" sz="1200" smtClean="0">
              <a:latin typeface="Times New Roman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N Borexino</a:t>
            </a:r>
            <a:endParaRPr lang="en-GB" dirty="0"/>
          </a:p>
          <a:p>
            <a:r>
              <a:rPr lang="it-IT" dirty="0"/>
              <a:t>N COBRA</a:t>
            </a:r>
            <a:endParaRPr lang="en-GB" dirty="0"/>
          </a:p>
          <a:p>
            <a:r>
              <a:rPr lang="it-IT" dirty="0">
                <a:solidFill>
                  <a:srgbClr val="00B050"/>
                </a:solidFill>
              </a:rPr>
              <a:t>- COSMIC-SILENCE</a:t>
            </a:r>
            <a:endParaRPr lang="en-GB" dirty="0">
              <a:solidFill>
                <a:srgbClr val="00B05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Y CRESST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Y CUORE 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Y DAMA-LIBRA</a:t>
            </a:r>
            <a:r>
              <a:rPr lang="it-IT" dirty="0"/>
              <a:t> </a:t>
            </a:r>
            <a:endParaRPr lang="en-GB" dirty="0"/>
          </a:p>
          <a:p>
            <a:r>
              <a:rPr lang="it-IT" dirty="0"/>
              <a:t>Y DarkSide</a:t>
            </a:r>
            <a:endParaRPr lang="en-GB" dirty="0"/>
          </a:p>
          <a:p>
            <a:r>
              <a:rPr lang="it-IT" dirty="0"/>
              <a:t>- ERMES-WORLD/ERMES</a:t>
            </a:r>
            <a:endParaRPr lang="en-GB" dirty="0"/>
          </a:p>
          <a:p>
            <a:r>
              <a:rPr lang="it-IT" dirty="0"/>
              <a:t>N GERDA</a:t>
            </a:r>
            <a:endParaRPr lang="en-GB" dirty="0"/>
          </a:p>
          <a:p>
            <a:r>
              <a:rPr lang="it-IT" dirty="0"/>
              <a:t>Y GINGER</a:t>
            </a:r>
            <a:endParaRPr lang="en-GB" dirty="0"/>
          </a:p>
          <a:p>
            <a:r>
              <a:rPr lang="it-IT" dirty="0"/>
              <a:t>N ICARUS</a:t>
            </a:r>
            <a:endParaRPr lang="en-GB" dirty="0"/>
          </a:p>
          <a:p>
            <a:r>
              <a:rPr lang="it-IT" dirty="0"/>
              <a:t>Y LUCIFER</a:t>
            </a:r>
            <a:endParaRPr lang="en-GB" dirty="0"/>
          </a:p>
          <a:p>
            <a:r>
              <a:rPr lang="it-IT" dirty="0"/>
              <a:t>Y LUNA/LUNA-MV</a:t>
            </a:r>
            <a:endParaRPr lang="en-GB" dirty="0"/>
          </a:p>
          <a:p>
            <a:r>
              <a:rPr lang="it-IT" dirty="0"/>
              <a:t>N LVD</a:t>
            </a:r>
            <a:endParaRPr lang="en-GB" dirty="0"/>
          </a:p>
          <a:p>
            <a:r>
              <a:rPr lang="it-IT" dirty="0"/>
              <a:t>N OPERA</a:t>
            </a:r>
            <a:endParaRPr lang="en-GB" dirty="0"/>
          </a:p>
          <a:p>
            <a:r>
              <a:rPr lang="it-IT" dirty="0"/>
              <a:t>Y VIP</a:t>
            </a:r>
            <a:endParaRPr lang="en-GB" dirty="0"/>
          </a:p>
          <a:p>
            <a:r>
              <a:rPr lang="it-IT" dirty="0"/>
              <a:t>N XENON/XENON 1 ton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0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51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52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Environmental radioactivity</a:t>
            </a:r>
          </a:p>
          <a:p>
            <a:r>
              <a:rPr lang="en-GB" dirty="0"/>
              <a:t>Solid and Fluid Earth Dynamics</a:t>
            </a:r>
          </a:p>
          <a:p>
            <a:r>
              <a:rPr lang="en-GB" dirty="0"/>
              <a:t>Neutrino and Dark Matter detection</a:t>
            </a:r>
          </a:p>
          <a:p>
            <a:r>
              <a:rPr lang="en-GB" dirty="0"/>
              <a:t>Nuclear Metrology,</a:t>
            </a:r>
          </a:p>
          <a:p>
            <a:r>
              <a:rPr lang="en-GB" dirty="0"/>
              <a:t>Health Safety, Nuclear Safety,</a:t>
            </a:r>
          </a:p>
          <a:p>
            <a:r>
              <a:rPr lang="en-GB" dirty="0" err="1"/>
              <a:t>Cosmogenic</a:t>
            </a:r>
            <a:r>
              <a:rPr lang="en-GB" dirty="0"/>
              <a:t>, primordial, radiogenic and anthropogenic radionuclides are powerful tracers in Environmental Sciences for better characterisation of the Earth’s atmosphere, oceans, and overall hydrological processes (water vapour dynamics, meteoric precipitations, groundwater, etc.).</a:t>
            </a:r>
          </a:p>
          <a:p>
            <a:r>
              <a:rPr lang="en-GB" dirty="0"/>
              <a:t>Primordial radionuclides are also fundamental probes for studying Earth’s interior, opening new scenarios in the Earth’s heat flow modelling as well as geodynamical processes in upper mantle and lithosphere. </a:t>
            </a:r>
          </a:p>
          <a:p>
            <a:r>
              <a:rPr lang="en-GB" dirty="0"/>
              <a:t>Environmental radioactivity represents itself as a synergy crossover in space and time from all Environmental Sciences:</a:t>
            </a:r>
          </a:p>
          <a:p>
            <a:r>
              <a:rPr lang="en-GB" dirty="0"/>
              <a:t>Radionuclides and radioactive decays are bridging past, present and future processes, and linking Earth’s environmental dynamics. Therefore, a comprehensive understanding of Earth’s climate, </a:t>
            </a:r>
            <a:r>
              <a:rPr lang="en-GB" dirty="0" smtClean="0"/>
              <a:t>geodynamics</a:t>
            </a:r>
            <a:r>
              <a:rPr lang="en-GB" dirty="0"/>
              <a:t>,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8FDA1E-1D7A-4436-A2CF-8C66A38A42B0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3219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  <p:sp>
        <p:nvSpPr>
          <p:cNvPr id="3932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0C369B1-FF5C-4181-A557-5809120903F3}" type="slidenum">
              <a:rPr lang="ja-JP" altLang="en-US">
                <a:solidFill>
                  <a:srgbClr val="000000"/>
                </a:solidFill>
              </a:rPr>
              <a:pPr/>
              <a:t>18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" pitchFamily="1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F2F8BA-4715-4239-8584-1E80CA836F03}" type="slidenum">
              <a:rPr lang="en-GB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In LVD, signals coming from each </a:t>
            </a:r>
            <a:r>
              <a:rPr lang="en-US" dirty="0" err="1">
                <a:latin typeface="Times New Roman" charset="0"/>
                <a:cs typeface="Times New Roman" charset="0"/>
                <a:sym typeface="Times New Roman" charset="0"/>
              </a:rPr>
              <a:t>pmt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 are discriminated at two different thresholds (L and H), corresponding to the energies E</a:t>
            </a:r>
            <a:r>
              <a:rPr lang="en-US" baseline="-6000" dirty="0">
                <a:latin typeface="Times New Roman" charset="0"/>
                <a:cs typeface="Times New Roman" charset="0"/>
                <a:sym typeface="Times New Roman" charset="0"/>
              </a:rPr>
              <a:t>L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~ 0.5 MeV and E</a:t>
            </a:r>
            <a:r>
              <a:rPr lang="en-US" baseline="-6000" dirty="0">
                <a:latin typeface="Times New Roman" charset="0"/>
                <a:cs typeface="Times New Roman" charset="0"/>
                <a:sym typeface="Times New Roman" charset="0"/>
              </a:rPr>
              <a:t>H 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~ 4 MeV.</a:t>
            </a:r>
          </a:p>
          <a:p>
            <a:endParaRPr lang="en-US" dirty="0">
              <a:latin typeface="Times New Roman" charset="0"/>
              <a:cs typeface="Times New Roman" charset="0"/>
              <a:sym typeface="Times New Roman" charset="0"/>
            </a:endParaRPr>
          </a:p>
          <a:p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The single counter rate at the low energy threshold (LTCR) is measured by a system of </a:t>
            </a:r>
            <a:r>
              <a:rPr lang="en-US" dirty="0" err="1">
                <a:latin typeface="Times New Roman" charset="0"/>
                <a:cs typeface="Times New Roman" charset="0"/>
                <a:sym typeface="Times New Roman" charset="0"/>
              </a:rPr>
              <a:t>scalers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 enabled, every 10 min for 10 s, by a dedicated trigger designed for monitoring </a:t>
            </a:r>
            <a:r>
              <a:rPr lang="en-US" dirty="0" err="1">
                <a:latin typeface="Times New Roman" charset="0"/>
                <a:cs typeface="Times New Roman" charset="0"/>
                <a:sym typeface="Times New Roman" charset="0"/>
              </a:rPr>
              <a:t>purpose.The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 rate per counter is around 50 counts/s, and it is mainly due to gammas from material radioactivity and decays of Radon products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.</a:t>
            </a:r>
          </a:p>
          <a:p>
            <a:endParaRPr lang="en-US" dirty="0">
              <a:latin typeface="Times New Roman" charset="0"/>
              <a:cs typeface="Times New Roman" charset="0"/>
              <a:sym typeface="Times New Roman" charset="0"/>
            </a:endParaRPr>
          </a:p>
          <a:p>
            <a:pPr>
              <a:tabLst>
                <a:tab pos="244894" algn="l"/>
                <a:tab pos="478657" algn="l"/>
                <a:tab pos="723551" algn="l"/>
                <a:tab pos="968445" algn="l"/>
                <a:tab pos="1213339" algn="l"/>
                <a:tab pos="1447102" algn="l"/>
                <a:tab pos="1691996" algn="l"/>
                <a:tab pos="1936890" algn="l"/>
                <a:tab pos="2170652" algn="l"/>
                <a:tab pos="2415546" algn="l"/>
                <a:tab pos="2660440" algn="l"/>
                <a:tab pos="2894203" algn="l"/>
              </a:tabLst>
            </a:pP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The analysis carried out shows evidence of a seasonal variation. To better visualize the modulation we plot the yearly rate averaged over 6 years (1997-2002). </a:t>
            </a:r>
          </a:p>
          <a:p>
            <a:pPr>
              <a:tabLst>
                <a:tab pos="244894" algn="l"/>
                <a:tab pos="478657" algn="l"/>
                <a:tab pos="723551" algn="l"/>
                <a:tab pos="968445" algn="l"/>
                <a:tab pos="1213339" algn="l"/>
                <a:tab pos="1447102" algn="l"/>
                <a:tab pos="1691996" algn="l"/>
                <a:tab pos="1936890" algn="l"/>
                <a:tab pos="2170652" algn="l"/>
                <a:tab pos="2415546" algn="l"/>
                <a:tab pos="2660440" algn="l"/>
                <a:tab pos="2894203" algn="l"/>
              </a:tabLst>
            </a:pPr>
            <a:endParaRPr lang="en-US" dirty="0">
              <a:latin typeface="Times New Roman" charset="0"/>
              <a:cs typeface="Times New Roman" charset="0"/>
              <a:sym typeface="Times New Roman" charset="0"/>
            </a:endParaRPr>
          </a:p>
          <a:p>
            <a:pPr>
              <a:tabLst>
                <a:tab pos="244894" algn="l"/>
                <a:tab pos="478657" algn="l"/>
                <a:tab pos="723551" algn="l"/>
                <a:tab pos="968445" algn="l"/>
                <a:tab pos="1213339" algn="l"/>
                <a:tab pos="1447102" algn="l"/>
                <a:tab pos="1691996" algn="l"/>
                <a:tab pos="1936890" algn="l"/>
                <a:tab pos="2170652" algn="l"/>
                <a:tab pos="2415546" algn="l"/>
                <a:tab pos="2660440" algn="l"/>
                <a:tab pos="2894203" algn="l"/>
              </a:tabLst>
            </a:pP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The seasonal modulation shows the maximum at day  241 ± 32. </a:t>
            </a:r>
          </a:p>
          <a:p>
            <a:pPr>
              <a:tabLst>
                <a:tab pos="244894" algn="l"/>
                <a:tab pos="478657" algn="l"/>
                <a:tab pos="723551" algn="l"/>
                <a:tab pos="968445" algn="l"/>
                <a:tab pos="1213339" algn="l"/>
                <a:tab pos="1447102" algn="l"/>
                <a:tab pos="1691996" algn="l"/>
                <a:tab pos="1936890" algn="l"/>
                <a:tab pos="2170652" algn="l"/>
                <a:tab pos="2415546" algn="l"/>
                <a:tab pos="2660440" algn="l"/>
                <a:tab pos="2894203" algn="l"/>
              </a:tabLst>
            </a:pPr>
            <a:endParaRPr lang="en-US" dirty="0">
              <a:latin typeface="Times New Roman" charset="0"/>
              <a:cs typeface="Times New Roman" charset="0"/>
              <a:sym typeface="Times New Roman" charset="0"/>
            </a:endParaRPr>
          </a:p>
          <a:p>
            <a:pPr>
              <a:tabLst>
                <a:tab pos="244894" algn="l"/>
                <a:tab pos="478657" algn="l"/>
                <a:tab pos="723551" algn="l"/>
                <a:tab pos="968445" algn="l"/>
                <a:tab pos="1213339" algn="l"/>
                <a:tab pos="1447102" algn="l"/>
                <a:tab pos="1691996" algn="l"/>
                <a:tab pos="1936890" algn="l"/>
                <a:tab pos="2170652" algn="l"/>
                <a:tab pos="2415546" algn="l"/>
                <a:tab pos="2660440" algn="l"/>
                <a:tab pos="2894203" algn="l"/>
              </a:tabLst>
            </a:pPr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  <a:sym typeface="Times New Roman" charset="0"/>
              </a:rPr>
              <a:t>The same procedure, applied to the </a:t>
            </a:r>
            <a:r>
              <a:rPr lang="en-US" dirty="0" err="1">
                <a:solidFill>
                  <a:srgbClr val="0000FF"/>
                </a:solidFill>
                <a:latin typeface="Times New Roman" charset="0"/>
                <a:cs typeface="Times New Roman" charset="0"/>
                <a:sym typeface="Times New Roman" charset="0"/>
              </a:rPr>
              <a:t>Rn</a:t>
            </a:r>
            <a:r>
              <a:rPr lang="en-US" dirty="0">
                <a:solidFill>
                  <a:srgbClr val="0000FF"/>
                </a:solidFill>
                <a:latin typeface="Times New Roman" charset="0"/>
                <a:cs typeface="Times New Roman" charset="0"/>
                <a:sym typeface="Times New Roman" charset="0"/>
              </a:rPr>
              <a:t>-meter data set, supports the previous result.</a:t>
            </a:r>
            <a:r>
              <a:rPr lang="en-US" dirty="0">
                <a:latin typeface="Times New Roman" charset="0"/>
                <a:cs typeface="Times New Roman" charset="0"/>
                <a:sym typeface="Times New Roman" charset="0"/>
              </a:rPr>
              <a:t> </a:t>
            </a:r>
          </a:p>
          <a:p>
            <a:endParaRPr lang="en-US" dirty="0">
              <a:latin typeface="Times New Roman" charset="0"/>
              <a:cs typeface="Times New Roman" charset="0"/>
              <a:sym typeface="Times New Roman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74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" charset="-128"/>
            </a:endParaRPr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fld id="{1B293E18-9B86-4CE0-9A41-FFBAC667A7B2}" type="slidenum">
              <a:rPr lang="de-DE" sz="1200">
                <a:latin typeface="Calibri" pitchFamily="-1" charset="0"/>
              </a:rPr>
              <a:pPr eaLnBrk="1" hangingPunct="1"/>
              <a:t>54</a:t>
            </a:fld>
            <a:endParaRPr lang="de-DE" sz="1200">
              <a:latin typeface="Calibri" pitchFamily="-1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93928-9168-471C-8B26-55845FC89329}" type="slidenum">
              <a:rPr lang="it-IT"/>
              <a:pPr/>
              <a:t>66</a:t>
            </a:fld>
            <a:endParaRPr lang="it-IT" dirty="0"/>
          </a:p>
        </p:txBody>
      </p:sp>
      <p:sp>
        <p:nvSpPr>
          <p:cNvPr id="437250" name="Rectangle 7"/>
          <p:cNvSpPr txBox="1">
            <a:spLocks noGrp="1" noChangeArrowheads="1"/>
          </p:cNvSpPr>
          <p:nvPr/>
        </p:nvSpPr>
        <p:spPr bwMode="auto">
          <a:xfrm>
            <a:off x="3849153" y="9427436"/>
            <a:ext cx="2946932" cy="49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6" tIns="45722" rIns="91446" bIns="45722" anchor="b"/>
          <a:lstStyle>
            <a:lvl1pPr defTabSz="909638">
              <a:defRPr>
                <a:solidFill>
                  <a:schemeClr val="tx1"/>
                </a:solidFill>
                <a:latin typeface="Arial" charset="0"/>
              </a:defRPr>
            </a:lvl1pPr>
            <a:lvl2pPr marL="37799963" indent="-37344350" defTabSz="9096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53D26F0-05FD-46F4-B86A-BB9D80EE2F41}" type="slidenum">
              <a:rPr lang="it-IT" sz="1200"/>
              <a:pPr algn="r"/>
              <a:t>66</a:t>
            </a:fld>
            <a:endParaRPr lang="it-IT" sz="1200" dirty="0"/>
          </a:p>
        </p:txBody>
      </p:sp>
      <p:sp>
        <p:nvSpPr>
          <p:cNvPr id="437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69938"/>
            <a:ext cx="5002212" cy="3751262"/>
          </a:xfrm>
          <a:ln/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586" y="4743225"/>
            <a:ext cx="4980506" cy="441308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241" tIns="46122" rIns="92241" bIns="46122"/>
          <a:lstStyle/>
          <a:p>
            <a:pPr>
              <a:spcBef>
                <a:spcPct val="0"/>
              </a:spcBef>
            </a:pPr>
            <a:endParaRPr lang="it-IT" sz="18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434" name="Picture 17" descr="RHUL-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5349" y="124886"/>
            <a:ext cx="1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6011" y="124886"/>
            <a:ext cx="1649458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 t="5604" b="10342"/>
          <a:stretch>
            <a:fillRect/>
          </a:stretch>
        </p:blipFill>
        <p:spPr bwMode="auto">
          <a:xfrm>
            <a:off x="-1" y="116632"/>
            <a:ext cx="3713572" cy="8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26059"/>
            <a:ext cx="140219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728700"/>
            <a:ext cx="7772400" cy="5868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434" name="Picture 17" descr="RHUL-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5349" y="124886"/>
            <a:ext cx="1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6011" y="124886"/>
            <a:ext cx="1649458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126059"/>
            <a:ext cx="140219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8" y="37708"/>
            <a:ext cx="3774958" cy="107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434" name="Picture 17" descr="RHUL-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5349" y="124886"/>
            <a:ext cx="1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6011" y="124886"/>
            <a:ext cx="1649458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 t="5604" b="10342"/>
          <a:stretch>
            <a:fillRect/>
          </a:stretch>
        </p:blipFill>
        <p:spPr bwMode="auto">
          <a:xfrm>
            <a:off x="-1" y="116632"/>
            <a:ext cx="3713572" cy="8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26059"/>
            <a:ext cx="140219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3474615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939" y="116632"/>
            <a:ext cx="6659485" cy="43204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7"/>
            </a:gs>
            <a:gs pos="100000">
              <a:srgbClr val="F3FD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696785"/>
            <a:ext cx="7772400" cy="590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643366"/>
            <a:ext cx="9144000" cy="2308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NOVE/Venice March 14 2013: The LNGS Scientific Programme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                    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fld id="{8271069F-2A6D-4553-9E5B-4AD62DD3B5D5}" type="slidenum">
              <a:rPr lang="en-GB" sz="900" smtClean="0">
                <a:solidFill>
                  <a:srgbClr val="FFFFFF"/>
                </a:solidFill>
                <a:latin typeface="Arial" pitchFamily="34" charset="0"/>
              </a:rPr>
              <a:pPr marL="228600" indent="-228600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			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                          Ken Peach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JAI </a:t>
            </a:r>
            <a:endParaRPr lang="en-GB" sz="9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28939" y="116632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1" cstate="print"/>
          <a:srcRect l="7271" t="11251" r="18139" b="8266"/>
          <a:stretch/>
        </p:blipFill>
        <p:spPr bwMode="auto">
          <a:xfrm>
            <a:off x="-508" y="44624"/>
            <a:ext cx="2114146" cy="65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Line 13"/>
          <p:cNvSpPr>
            <a:spLocks noChangeShapeType="1"/>
          </p:cNvSpPr>
          <p:nvPr/>
        </p:nvSpPr>
        <p:spPr bwMode="auto">
          <a:xfrm flipV="1">
            <a:off x="35496" y="642784"/>
            <a:ext cx="9108504" cy="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73" r:id="rId2"/>
    <p:sldLayoutId id="2147484037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4032" r:id="rId19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6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800080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B36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618" y="37708"/>
            <a:ext cx="3774958" cy="107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052736"/>
            <a:ext cx="7772400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V="1">
            <a:off x="3851920" y="836712"/>
            <a:ext cx="5292080" cy="0"/>
          </a:xfrm>
          <a:prstGeom prst="line">
            <a:avLst/>
          </a:prstGeom>
          <a:noFill/>
          <a:ln w="73025">
            <a:solidFill>
              <a:srgbClr val="33AAE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643366"/>
            <a:ext cx="9144000" cy="230832"/>
          </a:xfrm>
          <a:prstGeom prst="rect">
            <a:avLst/>
          </a:prstGeom>
          <a:solidFill>
            <a:srgbClr val="002147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NVEC,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25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June  2012		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                    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fld id="{8271069F-2A6D-4553-9E5B-4AD62DD3B5D5}" type="slidenum">
              <a:rPr lang="en-GB" sz="900" smtClean="0">
                <a:solidFill>
                  <a:srgbClr val="FFFFFF"/>
                </a:solidFill>
                <a:latin typeface="Arial" pitchFamily="34" charset="0"/>
              </a:rPr>
              <a:pPr marL="228600" indent="-228600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			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                 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Name Surname, JAI </a:t>
            </a:r>
            <a:endParaRPr lang="en-GB" sz="9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3" name="Picture 17" descr="RHUL-Logo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6732240" y="6916"/>
            <a:ext cx="116666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5324099" y="6916"/>
            <a:ext cx="1374548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491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pic>
        <p:nvPicPr>
          <p:cNvPr id="435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30582" y="10324"/>
            <a:ext cx="1168495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  <p:sldLayoutId id="2147484096" r:id="rId18"/>
    <p:sldLayoutId id="2147484097" r:id="rId19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66FF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C8FF0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7"/>
            </a:gs>
            <a:gs pos="100000">
              <a:srgbClr val="F3FD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1" cstate="print"/>
          <a:srcRect t="5604" b="10342"/>
          <a:stretch>
            <a:fillRect/>
          </a:stretch>
        </p:blipFill>
        <p:spPr bwMode="auto">
          <a:xfrm>
            <a:off x="-1" y="116632"/>
            <a:ext cx="3713572" cy="8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052736"/>
            <a:ext cx="7772400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3707904" y="836613"/>
            <a:ext cx="5436096" cy="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643366"/>
            <a:ext cx="9144000" cy="2308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NVEC,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25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June  2012		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                    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fld id="{8271069F-2A6D-4553-9E5B-4AD62DD3B5D5}" type="slidenum">
              <a:rPr lang="en-GB" sz="900" smtClean="0">
                <a:solidFill>
                  <a:srgbClr val="FFFFFF"/>
                </a:solidFill>
                <a:latin typeface="Arial" pitchFamily="34" charset="0"/>
              </a:rPr>
              <a:pPr marL="228600" indent="-228600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			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                 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Name Surname, JAI </a:t>
            </a:r>
            <a:endParaRPr lang="en-GB" sz="9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3" name="Picture 17" descr="RHUL-Logo"/>
          <p:cNvPicPr>
            <a:picLocks noChangeAspect="1" noChangeArrowheads="1"/>
          </p:cNvPicPr>
          <p:nvPr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6732240" y="6916"/>
            <a:ext cx="116666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5324099" y="16343"/>
            <a:ext cx="1374548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491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pic>
        <p:nvPicPr>
          <p:cNvPr id="435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30582" y="10324"/>
            <a:ext cx="1168495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  <p:sldLayoutId id="2147484074" r:id="rId16"/>
    <p:sldLayoutId id="2147484075" r:id="rId17"/>
    <p:sldLayoutId id="2147484076" r:id="rId18"/>
    <p:sldLayoutId id="2147484077" r:id="rId19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6">
              <a:lumMod val="75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80008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???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8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11" Type="http://schemas.openxmlformats.org/officeDocument/2006/relationships/image" Target="../media/image60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7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5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24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8.wmf"/><Relationship Id="rId4" Type="http://schemas.openxmlformats.org/officeDocument/2006/relationships/oleObject" Target="../embeddings/oleObject7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552" y="1880828"/>
            <a:ext cx="8136904" cy="900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b="0" dirty="0"/>
              <a:t>XV International Workshop on Neutrino Telescopes</a:t>
            </a:r>
          </a:p>
          <a:p>
            <a:pPr>
              <a:lnSpc>
                <a:spcPct val="90000"/>
              </a:lnSpc>
            </a:pPr>
            <a:r>
              <a:rPr lang="en-GB" sz="2400" b="0" dirty="0" smtClean="0">
                <a:solidFill>
                  <a:schemeClr val="accent2"/>
                </a:solidFill>
                <a:ea typeface="ＭＳ Ｐゴシック" pitchFamily="34" charset="-128"/>
              </a:rPr>
              <a:t>14th March 2013, Venice</a:t>
            </a:r>
          </a:p>
          <a:p>
            <a:pPr>
              <a:lnSpc>
                <a:spcPct val="90000"/>
              </a:lnSpc>
            </a:pPr>
            <a:endParaRPr lang="en-GB" sz="1100" dirty="0" smtClean="0">
              <a:solidFill>
                <a:schemeClr val="accent2"/>
              </a:solidFill>
              <a:ea typeface="ＭＳ Ｐゴシック" pitchFamily="34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980728"/>
            <a:ext cx="9144000" cy="792088"/>
          </a:xfrm>
        </p:spPr>
        <p:txBody>
          <a:bodyPr/>
          <a:lstStyle/>
          <a:p>
            <a:r>
              <a:rPr lang="en-GB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LNGS Scientific Programme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12261" y="6387715"/>
            <a:ext cx="2268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j-lt"/>
              </a:rPr>
              <a:t>*  Chair, </a:t>
            </a:r>
          </a:p>
          <a:p>
            <a:r>
              <a:rPr lang="en-GB" sz="1200" dirty="0" smtClean="0">
                <a:latin typeface="+mj-lt"/>
              </a:rPr>
              <a:t>    LNGS Scientific Committee</a:t>
            </a:r>
            <a:endParaRPr lang="en-GB" sz="12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2658989"/>
            <a:ext cx="5004048" cy="2498361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300191" y="2600908"/>
            <a:ext cx="2812387" cy="111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>
                <a:solidFill>
                  <a:srgbClr val="000099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FF33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80008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GB" sz="1100" kern="0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GB" sz="2400" kern="0" dirty="0" smtClean="0">
                <a:solidFill>
                  <a:srgbClr val="FF0000"/>
                </a:solidFill>
                <a:ea typeface="ＭＳ Ｐゴシック" pitchFamily="34" charset="-128"/>
              </a:rPr>
              <a:t>Ken Peach</a:t>
            </a:r>
            <a:r>
              <a:rPr lang="en-GB" sz="2400" kern="0" baseline="30000" dirty="0" smtClean="0">
                <a:solidFill>
                  <a:srgbClr val="FF0000"/>
                </a:solidFill>
                <a:ea typeface="ＭＳ Ｐゴシック" pitchFamily="34" charset="-128"/>
              </a:rPr>
              <a:t>*</a:t>
            </a:r>
          </a:p>
          <a:p>
            <a:pPr>
              <a:lnSpc>
                <a:spcPct val="90000"/>
              </a:lnSpc>
            </a:pPr>
            <a:r>
              <a:rPr lang="en-GB" sz="2400" b="0" kern="0" dirty="0" smtClean="0">
                <a:solidFill>
                  <a:srgbClr val="FF0000"/>
                </a:solidFill>
                <a:ea typeface="ＭＳ Ｐゴシック" pitchFamily="34" charset="-128"/>
              </a:rPr>
              <a:t>JAI, Oxford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5616" y="5193196"/>
            <a:ext cx="4968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GB" dirty="0">
                <a:latin typeface="Blackadder ITC" pitchFamily="82" charset="0"/>
              </a:rPr>
              <a:t>There is something so </a:t>
            </a:r>
            <a:r>
              <a:rPr lang="en-GB" dirty="0" smtClean="0">
                <a:latin typeface="Blackadder ITC" pitchFamily="82" charset="0"/>
              </a:rPr>
              <a:t> different in Venice </a:t>
            </a:r>
            <a:r>
              <a:rPr lang="en-GB" dirty="0">
                <a:latin typeface="Blackadder ITC" pitchFamily="82" charset="0"/>
              </a:rPr>
              <a:t>from any other place </a:t>
            </a:r>
            <a:r>
              <a:rPr lang="en-GB" dirty="0" smtClean="0">
                <a:latin typeface="Blackadder ITC" pitchFamily="82" charset="0"/>
              </a:rPr>
              <a:t>in the </a:t>
            </a:r>
            <a:r>
              <a:rPr lang="en-GB" dirty="0">
                <a:latin typeface="Blackadder ITC" pitchFamily="82" charset="0"/>
              </a:rPr>
              <a:t>world, that you leave </a:t>
            </a:r>
            <a:r>
              <a:rPr lang="en-GB" dirty="0" smtClean="0">
                <a:latin typeface="Blackadder ITC" pitchFamily="82" charset="0"/>
              </a:rPr>
              <a:t>at once </a:t>
            </a:r>
            <a:r>
              <a:rPr lang="en-GB" dirty="0">
                <a:latin typeface="Blackadder ITC" pitchFamily="82" charset="0"/>
              </a:rPr>
              <a:t>all </a:t>
            </a:r>
            <a:r>
              <a:rPr lang="en-GB" dirty="0" smtClean="0">
                <a:latin typeface="Blackadder ITC" pitchFamily="82" charset="0"/>
              </a:rPr>
              <a:t>accustomed </a:t>
            </a:r>
            <a:r>
              <a:rPr lang="en-GB" dirty="0">
                <a:latin typeface="Blackadder ITC" pitchFamily="82" charset="0"/>
              </a:rPr>
              <a:t>habits </a:t>
            </a:r>
            <a:r>
              <a:rPr lang="en-GB" dirty="0" smtClean="0">
                <a:latin typeface="Blackadder ITC" pitchFamily="82" charset="0"/>
              </a:rPr>
              <a:t>and everyday </a:t>
            </a:r>
            <a:r>
              <a:rPr lang="en-GB" dirty="0">
                <a:latin typeface="Blackadder ITC" pitchFamily="82" charset="0"/>
              </a:rPr>
              <a:t>sights to enter </a:t>
            </a:r>
            <a:r>
              <a:rPr lang="en-GB" dirty="0" smtClean="0">
                <a:latin typeface="Blackadder ITC" pitchFamily="82" charset="0"/>
              </a:rPr>
              <a:t>an enchanted </a:t>
            </a:r>
            <a:r>
              <a:rPr lang="en-GB" dirty="0">
                <a:latin typeface="Blackadder ITC" pitchFamily="82" charset="0"/>
              </a:rPr>
              <a:t>garden</a:t>
            </a:r>
            <a:r>
              <a:rPr lang="en-GB" dirty="0" smtClean="0">
                <a:latin typeface="Blackadder ITC" pitchFamily="82" charset="0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GB" dirty="0">
                <a:latin typeface="Blackadder ITC" pitchFamily="82" charset="0"/>
              </a:rPr>
              <a:t/>
            </a:r>
            <a:br>
              <a:rPr lang="en-GB" dirty="0">
                <a:latin typeface="Blackadder ITC" pitchFamily="82" charset="0"/>
              </a:rPr>
            </a:br>
            <a:r>
              <a:rPr lang="en-GB" dirty="0">
                <a:latin typeface="Blackadder ITC" pitchFamily="82" charset="0"/>
              </a:rPr>
              <a:t>Mary </a:t>
            </a:r>
            <a:r>
              <a:rPr lang="en-GB" dirty="0" smtClean="0">
                <a:latin typeface="Blackadder ITC" pitchFamily="82" charset="0"/>
              </a:rPr>
              <a:t>Shelley (1797-1851)</a:t>
            </a:r>
            <a:endParaRPr lang="en-GB" dirty="0">
              <a:latin typeface="Blackadder ITC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400"/>
              <a:t>1950’s and early 60’s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Nature (and existence) of the neutrino </a:t>
            </a:r>
          </a:p>
          <a:p>
            <a:pPr lvl="2">
              <a:lnSpc>
                <a:spcPct val="90000"/>
              </a:lnSpc>
            </a:pPr>
            <a:r>
              <a:rPr lang="en-GB" sz="1800"/>
              <a:t>(Reines &amp; Cowan, Lederman, Schwartz and Steinberger)</a:t>
            </a:r>
          </a:p>
          <a:p>
            <a:pPr>
              <a:lnSpc>
                <a:spcPct val="90000"/>
              </a:lnSpc>
            </a:pPr>
            <a:r>
              <a:rPr lang="en-GB" sz="2400"/>
              <a:t>Late 1960s, 1970s, 1980s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Structure of the nucleon</a:t>
            </a:r>
          </a:p>
          <a:p>
            <a:pPr lvl="2">
              <a:lnSpc>
                <a:spcPct val="90000"/>
              </a:lnSpc>
            </a:pPr>
            <a:r>
              <a:rPr lang="en-GB" sz="1800" i="1">
                <a:latin typeface="Times New Roman" pitchFamily="18" charset="0"/>
              </a:rPr>
              <a:t>F</a:t>
            </a:r>
            <a:r>
              <a:rPr lang="en-GB" sz="1800" i="1" baseline="-25000">
                <a:latin typeface="Times New Roman" pitchFamily="18" charset="0"/>
              </a:rPr>
              <a:t>2</a:t>
            </a:r>
            <a:r>
              <a:rPr lang="en-GB" sz="1800" i="1">
                <a:latin typeface="Times New Roman" pitchFamily="18" charset="0"/>
              </a:rPr>
              <a:t>, xF</a:t>
            </a:r>
            <a:r>
              <a:rPr lang="en-GB" sz="1800" i="1" baseline="-25000">
                <a:latin typeface="Times New Roman" pitchFamily="18" charset="0"/>
              </a:rPr>
              <a:t>3</a:t>
            </a:r>
            <a:r>
              <a:rPr lang="en-GB" sz="1800"/>
              <a:t> etc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Structure of the weak current</a:t>
            </a:r>
          </a:p>
          <a:p>
            <a:pPr lvl="2">
              <a:lnSpc>
                <a:spcPct val="90000"/>
              </a:lnSpc>
            </a:pPr>
            <a:r>
              <a:rPr lang="en-GB" sz="1800"/>
              <a:t>Neutral currents, </a:t>
            </a:r>
            <a:r>
              <a:rPr lang="en-GB" sz="1800" i="1">
                <a:latin typeface="Times New Roman" pitchFamily="18" charset="0"/>
              </a:rPr>
              <a:t>sin</a:t>
            </a:r>
            <a:r>
              <a:rPr lang="en-GB" sz="1800" i="1" baseline="-25000">
                <a:latin typeface="Times New Roman" pitchFamily="18" charset="0"/>
              </a:rPr>
              <a:t>2</a:t>
            </a:r>
            <a:r>
              <a:rPr lang="en-GB" sz="1800" i="1">
                <a:latin typeface="Symbol" pitchFamily="18" charset="2"/>
              </a:rPr>
              <a:t>q</a:t>
            </a:r>
            <a:r>
              <a:rPr lang="en-GB" sz="1800" i="1" baseline="-25000">
                <a:latin typeface="Times New Roman" pitchFamily="18" charset="0"/>
              </a:rPr>
              <a:t>w</a:t>
            </a:r>
            <a:r>
              <a:rPr lang="en-GB" sz="1800"/>
              <a:t> etc</a:t>
            </a:r>
          </a:p>
          <a:p>
            <a:pPr>
              <a:lnSpc>
                <a:spcPct val="90000"/>
              </a:lnSpc>
            </a:pPr>
            <a:r>
              <a:rPr lang="en-GB" sz="2400"/>
              <a:t>Now, and future</a:t>
            </a:r>
          </a:p>
          <a:p>
            <a:pPr lvl="1">
              <a:lnSpc>
                <a:spcPct val="90000"/>
              </a:lnSpc>
            </a:pPr>
            <a:r>
              <a:rPr lang="en-GB" sz="2000"/>
              <a:t>Nature of the neutrino</a:t>
            </a:r>
          </a:p>
          <a:p>
            <a:pPr lvl="2">
              <a:lnSpc>
                <a:spcPct val="90000"/>
              </a:lnSpc>
            </a:pPr>
            <a:r>
              <a:rPr lang="en-GB" sz="1800"/>
              <a:t>Neutrino Mass and Neutrino Oscillations</a:t>
            </a:r>
          </a:p>
          <a:p>
            <a:pPr lvl="2">
              <a:lnSpc>
                <a:spcPct val="90000"/>
              </a:lnSpc>
            </a:pPr>
            <a:r>
              <a:rPr lang="en-GB" sz="1800"/>
              <a:t>Standard Model assumption of massless neutrinos is </a:t>
            </a:r>
            <a:r>
              <a:rPr lang="en-GB" sz="1800" i="1"/>
              <a:t>wrong!</a:t>
            </a:r>
          </a:p>
          <a:p>
            <a:pPr lvl="3">
              <a:lnSpc>
                <a:spcPct val="90000"/>
              </a:lnSpc>
            </a:pPr>
            <a:r>
              <a:rPr lang="en-GB" sz="1600"/>
              <a:t>Note: difficult to add neutrino mass to SM </a:t>
            </a:r>
            <a:r>
              <a:rPr lang="en-GB" sz="1600" i="1"/>
              <a:t>a la Higgs</a:t>
            </a:r>
            <a:endParaRPr lang="en-GB" sz="1600"/>
          </a:p>
          <a:p>
            <a:pPr lvl="3">
              <a:lnSpc>
                <a:spcPct val="90000"/>
              </a:lnSpc>
            </a:pPr>
            <a:r>
              <a:rPr lang="en-GB" sz="1600"/>
              <a:t>Lack of Charge </a:t>
            </a:r>
            <a:r>
              <a:rPr lang="en-GB" sz="1600">
                <a:sym typeface="Wingdings" pitchFamily="2" charset="2"/>
              </a:rPr>
              <a:t> additional mass-like (Majorana) terms</a:t>
            </a:r>
          </a:p>
          <a:p>
            <a:pPr>
              <a:lnSpc>
                <a:spcPct val="90000"/>
              </a:lnSpc>
            </a:pPr>
            <a:r>
              <a:rPr lang="en-GB" sz="2400"/>
              <a:t>New Physics at last!!!!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Neutrino’s colourful history!</a:t>
            </a:r>
            <a:endParaRPr lang="en-GB" dirty="0"/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auto">
          <a:xfrm rot="16200000">
            <a:off x="6390482" y="2583656"/>
            <a:ext cx="2735262" cy="2555875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FF00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1" hangingPunct="1"/>
            <a:r>
              <a:rPr lang="en-GB" sz="1200" dirty="0"/>
              <a:t>New</a:t>
            </a:r>
          </a:p>
          <a:p>
            <a:pPr algn="ctr" eaLnBrk="1" hangingPunct="1"/>
            <a:r>
              <a:rPr lang="en-GB" sz="1200" dirty="0"/>
              <a:t>facilities</a:t>
            </a:r>
          </a:p>
          <a:p>
            <a:pPr algn="ctr" eaLnBrk="1" hangingPunct="1"/>
            <a:r>
              <a:rPr lang="en-GB" sz="1200" dirty="0"/>
              <a:t>allow</a:t>
            </a:r>
          </a:p>
          <a:p>
            <a:pPr algn="ctr" eaLnBrk="1" hangingPunct="1"/>
            <a:r>
              <a:rPr lang="en-GB" sz="1200" dirty="0"/>
              <a:t>old</a:t>
            </a:r>
          </a:p>
          <a:p>
            <a:pPr algn="ctr" eaLnBrk="1" hangingPunct="1"/>
            <a:r>
              <a:rPr lang="en-GB" sz="1200" dirty="0"/>
              <a:t>physics</a:t>
            </a:r>
          </a:p>
          <a:p>
            <a:pPr algn="ctr" eaLnBrk="1" hangingPunct="1"/>
            <a:r>
              <a:rPr lang="en-GB" sz="1200" dirty="0"/>
              <a:t>to be</a:t>
            </a:r>
          </a:p>
          <a:p>
            <a:pPr algn="ctr" eaLnBrk="1" hangingPunct="1"/>
            <a:r>
              <a:rPr lang="en-GB" sz="1200" dirty="0"/>
              <a:t>done</a:t>
            </a:r>
          </a:p>
          <a:p>
            <a:pPr algn="ctr" eaLnBrk="1" hangingPunct="1"/>
            <a:r>
              <a:rPr lang="en-GB" sz="1200" dirty="0"/>
              <a:t>much</a:t>
            </a:r>
          </a:p>
          <a:p>
            <a:pPr algn="ctr" eaLnBrk="1" hangingPunct="1"/>
            <a:r>
              <a:rPr lang="en-GB" sz="1200" dirty="0"/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2059921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Neutrino Oscillations now</a:t>
            </a:r>
          </a:p>
          <a:p>
            <a:pPr lvl="1"/>
            <a:r>
              <a:rPr lang="en-GB" dirty="0"/>
              <a:t>w</a:t>
            </a:r>
            <a:r>
              <a:rPr lang="en-GB" dirty="0" smtClean="0"/>
              <a:t>ell established</a:t>
            </a:r>
          </a:p>
          <a:p>
            <a:pPr lvl="1"/>
            <a:r>
              <a:rPr lang="en-GB" dirty="0"/>
              <a:t>c</a:t>
            </a:r>
            <a:r>
              <a:rPr lang="en-GB" dirty="0" smtClean="0"/>
              <a:t>onsistent with 3-flavour mixing</a:t>
            </a:r>
          </a:p>
          <a:p>
            <a:pPr lvl="2"/>
            <a:r>
              <a:rPr lang="en-GB" dirty="0"/>
              <a:t>w</a:t>
            </a:r>
            <a:r>
              <a:rPr lang="en-GB" dirty="0" smtClean="0"/>
              <a:t>ith caveats</a:t>
            </a:r>
          </a:p>
          <a:p>
            <a:pPr lvl="3"/>
            <a:r>
              <a:rPr lang="en-GB" dirty="0" smtClean="0"/>
              <a:t>LSND, </a:t>
            </a:r>
            <a:r>
              <a:rPr lang="en-GB" dirty="0" err="1" smtClean="0"/>
              <a:t>MiniBoone</a:t>
            </a:r>
            <a:r>
              <a:rPr lang="en-GB" dirty="0" smtClean="0"/>
              <a:t> …</a:t>
            </a:r>
          </a:p>
          <a:p>
            <a:r>
              <a:rPr lang="en-GB" dirty="0" smtClean="0"/>
              <a:t>Neutrinos history of revolution</a:t>
            </a:r>
          </a:p>
          <a:p>
            <a:pPr lvl="1"/>
            <a:r>
              <a:rPr lang="en-GB" dirty="0" smtClean="0"/>
              <a:t>need to measure all possible channels</a:t>
            </a:r>
          </a:p>
          <a:p>
            <a:pPr lvl="1"/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Symbol" pitchFamily="18" charset="2"/>
              </a:rPr>
              <a:t>n</a:t>
            </a:r>
            <a:r>
              <a:rPr lang="en-GB" baseline="-25000" dirty="0" err="1">
                <a:latin typeface="Symbol" pitchFamily="18" charset="2"/>
              </a:rPr>
              <a:t>m</a:t>
            </a:r>
            <a:r>
              <a:rPr lang="en-GB" dirty="0" err="1">
                <a:sym typeface="Wingdings" pitchFamily="2" charset="2"/>
              </a:rPr>
              <a:t></a:t>
            </a:r>
            <a:r>
              <a:rPr lang="en-GB" dirty="0" err="1">
                <a:latin typeface="Symbol" pitchFamily="18" charset="2"/>
                <a:sym typeface="Wingdings" pitchFamily="2" charset="2"/>
              </a:rPr>
              <a:t>n</a:t>
            </a:r>
            <a:r>
              <a:rPr lang="en-GB" baseline="-25000" dirty="0" err="1">
                <a:latin typeface="Symbol" pitchFamily="18" charset="2"/>
                <a:sym typeface="Wingdings" pitchFamily="2" charset="2"/>
              </a:rPr>
              <a:t>t</a:t>
            </a:r>
            <a:r>
              <a:rPr lang="en-GB" dirty="0">
                <a:latin typeface="Symbol" pitchFamily="18" charset="2"/>
                <a:sym typeface="Wingdings" pitchFamily="2" charset="2"/>
              </a:rPr>
              <a:t> </a:t>
            </a:r>
            <a:r>
              <a:rPr lang="en-GB" dirty="0">
                <a:sym typeface="Wingdings" pitchFamily="2" charset="2"/>
              </a:rPr>
              <a:t>oscillations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955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</a:t>
            </a:r>
            <a:r>
              <a:rPr lang="en-GB" dirty="0" smtClean="0"/>
              <a:t>can be measured?</a:t>
            </a:r>
            <a:endParaRPr lang="en-GB" dirty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08050"/>
            <a:ext cx="4608513" cy="3744913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z="2400" dirty="0"/>
              <a:t>Neutrinos</a:t>
            </a:r>
          </a:p>
          <a:p>
            <a:pPr algn="ctr">
              <a:buFontTx/>
              <a:buNone/>
            </a:pPr>
            <a:r>
              <a:rPr lang="en-GB" sz="2400" dirty="0">
                <a:latin typeface="Symbol" pitchFamily="18" charset="2"/>
              </a:rPr>
              <a:t>		</a:t>
            </a:r>
            <a:r>
              <a:rPr lang="en-GB" sz="24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2400" baseline="-25000" dirty="0">
                <a:solidFill>
                  <a:srgbClr val="FF0000"/>
                </a:solidFill>
              </a:rPr>
              <a:t>e</a:t>
            </a:r>
            <a:r>
              <a:rPr lang="en-GB" sz="2400" dirty="0"/>
              <a:t>	disappearance</a:t>
            </a:r>
          </a:p>
          <a:p>
            <a:pPr algn="ctr">
              <a:buFontTx/>
              <a:buNone/>
            </a:pPr>
            <a:r>
              <a:rPr lang="en-GB" sz="24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2400" baseline="-25000" dirty="0">
                <a:solidFill>
                  <a:srgbClr val="FF0000"/>
                </a:solidFill>
              </a:rPr>
              <a:t>e</a:t>
            </a:r>
            <a:r>
              <a:rPr lang="en-GB" sz="2400" dirty="0"/>
              <a:t> 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>
                <a:solidFill>
                  <a:srgbClr val="00CC00"/>
                </a:solidFill>
                <a:latin typeface="Symbol" pitchFamily="18" charset="2"/>
              </a:rPr>
              <a:t>n</a:t>
            </a:r>
            <a:r>
              <a:rPr lang="en-GB" sz="2400" baseline="-25000" dirty="0">
                <a:solidFill>
                  <a:srgbClr val="00CC00"/>
                </a:solidFill>
                <a:latin typeface="Symbol" pitchFamily="18" charset="2"/>
              </a:rPr>
              <a:t>m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smtClean="0">
                <a:sym typeface="Wingdings" pitchFamily="2" charset="2"/>
              </a:rPr>
              <a:t>    appearance</a:t>
            </a:r>
            <a:endParaRPr lang="en-GB" sz="2400" dirty="0"/>
          </a:p>
          <a:p>
            <a:pPr algn="ctr">
              <a:buFontTx/>
              <a:buNone/>
            </a:pPr>
            <a:r>
              <a:rPr lang="en-GB" sz="24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2400" baseline="-25000" dirty="0">
                <a:solidFill>
                  <a:srgbClr val="FF0000"/>
                </a:solidFill>
              </a:rPr>
              <a:t>e</a:t>
            </a:r>
            <a:r>
              <a:rPr lang="en-GB" sz="2400" dirty="0"/>
              <a:t> 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 err="1">
                <a:solidFill>
                  <a:srgbClr val="990099"/>
                </a:solidFill>
                <a:latin typeface="Symbol" pitchFamily="18" charset="2"/>
              </a:rPr>
              <a:t>n</a:t>
            </a:r>
            <a:r>
              <a:rPr lang="en-GB" sz="2400" baseline="-25000" dirty="0" err="1">
                <a:solidFill>
                  <a:srgbClr val="990099"/>
                </a:solidFill>
                <a:latin typeface="Symbol" pitchFamily="18" charset="2"/>
              </a:rPr>
              <a:t>t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smtClean="0">
                <a:sym typeface="Wingdings" pitchFamily="2" charset="2"/>
              </a:rPr>
              <a:t>    appearance</a:t>
            </a:r>
            <a:endParaRPr lang="en-GB" sz="2400" dirty="0">
              <a:sym typeface="Wingdings" pitchFamily="2" charset="2"/>
            </a:endParaRPr>
          </a:p>
          <a:p>
            <a:pPr algn="ctr">
              <a:buFontTx/>
              <a:buNone/>
            </a:pPr>
            <a:endParaRPr lang="en-GB" sz="2400" dirty="0">
              <a:sym typeface="Wingdings" pitchFamily="2" charset="2"/>
            </a:endParaRPr>
          </a:p>
          <a:p>
            <a:pPr algn="ctr">
              <a:buFontTx/>
              <a:buNone/>
            </a:pPr>
            <a:r>
              <a:rPr lang="en-GB" sz="2400" dirty="0">
                <a:latin typeface="Symbol" pitchFamily="18" charset="2"/>
              </a:rPr>
              <a:t>		</a:t>
            </a:r>
            <a:r>
              <a:rPr lang="en-GB" sz="2400" dirty="0">
                <a:solidFill>
                  <a:srgbClr val="00CC00"/>
                </a:solidFill>
                <a:latin typeface="Symbol" pitchFamily="18" charset="2"/>
              </a:rPr>
              <a:t>n</a:t>
            </a:r>
            <a:r>
              <a:rPr lang="en-GB" sz="2400" baseline="-25000" dirty="0">
                <a:solidFill>
                  <a:srgbClr val="00CC00"/>
                </a:solidFill>
                <a:latin typeface="Symbol" pitchFamily="18" charset="2"/>
              </a:rPr>
              <a:t>m</a:t>
            </a:r>
            <a:r>
              <a:rPr lang="en-GB" sz="2400" dirty="0"/>
              <a:t>	disappearance</a:t>
            </a:r>
          </a:p>
          <a:p>
            <a:pPr algn="ctr">
              <a:buFontTx/>
              <a:buNone/>
            </a:pPr>
            <a:r>
              <a:rPr lang="en-GB" sz="2400" dirty="0">
                <a:solidFill>
                  <a:srgbClr val="00CC00"/>
                </a:solidFill>
                <a:latin typeface="Symbol" pitchFamily="18" charset="2"/>
              </a:rPr>
              <a:t>n</a:t>
            </a:r>
            <a:r>
              <a:rPr lang="en-GB" sz="2400" baseline="-25000" dirty="0">
                <a:solidFill>
                  <a:srgbClr val="00CC00"/>
                </a:solidFill>
                <a:latin typeface="Symbol" pitchFamily="18" charset="2"/>
              </a:rPr>
              <a:t>m</a:t>
            </a:r>
            <a:r>
              <a:rPr lang="en-GB" sz="2400" dirty="0"/>
              <a:t> 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GB" sz="2400" baseline="-25000" dirty="0">
                <a:solidFill>
                  <a:srgbClr val="FF0000"/>
                </a:solidFill>
              </a:rPr>
              <a:t>e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smtClean="0">
                <a:sym typeface="Wingdings" pitchFamily="2" charset="2"/>
              </a:rPr>
              <a:t>    appearance</a:t>
            </a:r>
            <a:endParaRPr lang="en-GB" sz="2400" dirty="0"/>
          </a:p>
          <a:p>
            <a:pPr algn="ctr">
              <a:buFontTx/>
              <a:buNone/>
            </a:pPr>
            <a:r>
              <a:rPr lang="en-GB" sz="2400" dirty="0">
                <a:solidFill>
                  <a:srgbClr val="00CC00"/>
                </a:solidFill>
                <a:latin typeface="Symbol" pitchFamily="18" charset="2"/>
              </a:rPr>
              <a:t>n</a:t>
            </a:r>
            <a:r>
              <a:rPr lang="en-GB" sz="2400" baseline="-25000" dirty="0">
                <a:solidFill>
                  <a:srgbClr val="00CC00"/>
                </a:solidFill>
                <a:latin typeface="Symbol" pitchFamily="18" charset="2"/>
              </a:rPr>
              <a:t>m</a:t>
            </a:r>
            <a:r>
              <a:rPr lang="en-GB" sz="2400" dirty="0">
                <a:solidFill>
                  <a:srgbClr val="00CC00"/>
                </a:solidFill>
              </a:rPr>
              <a:t> 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en-GB" sz="2400" dirty="0" err="1">
                <a:solidFill>
                  <a:srgbClr val="990099"/>
                </a:solidFill>
                <a:latin typeface="Symbol" pitchFamily="18" charset="2"/>
              </a:rPr>
              <a:t>n</a:t>
            </a:r>
            <a:r>
              <a:rPr lang="en-GB" sz="2400" baseline="-25000" dirty="0" err="1">
                <a:solidFill>
                  <a:srgbClr val="990099"/>
                </a:solidFill>
                <a:latin typeface="Symbol" pitchFamily="18" charset="2"/>
              </a:rPr>
              <a:t>t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 smtClean="0">
                <a:sym typeface="Wingdings" pitchFamily="2" charset="2"/>
              </a:rPr>
              <a:t>    appearance</a:t>
            </a:r>
            <a:endParaRPr lang="en-GB" sz="2400" dirty="0">
              <a:sym typeface="Wingdings" pitchFamily="2" charset="2"/>
            </a:endParaRPr>
          </a:p>
        </p:txBody>
      </p:sp>
      <p:sp>
        <p:nvSpPr>
          <p:cNvPr id="2508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35600" y="1700213"/>
            <a:ext cx="3241675" cy="1873250"/>
          </a:xfrm>
          <a:solidFill>
            <a:schemeClr val="accent2"/>
          </a:solidFill>
        </p:spPr>
        <p:txBody>
          <a:bodyPr/>
          <a:lstStyle/>
          <a:p>
            <a:pPr>
              <a:buFontTx/>
              <a:buNone/>
            </a:pPr>
            <a:r>
              <a:rPr lang="en-GB">
                <a:solidFill>
                  <a:srgbClr val="FFFF00"/>
                </a:solidFill>
              </a:rPr>
              <a:t>… and the corresponding antineutrino interactions</a:t>
            </a:r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1403350" y="4652963"/>
            <a:ext cx="6696075" cy="15049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1800" dirty="0"/>
              <a:t>Note: the beam requirements for these experiments are: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 dirty="0"/>
              <a:t>high intensity		</a:t>
            </a:r>
            <a:r>
              <a:rPr lang="en-GB" sz="1800" dirty="0" smtClean="0"/>
              <a:t>known </a:t>
            </a:r>
            <a:r>
              <a:rPr lang="en-GB" sz="1800" dirty="0"/>
              <a:t>flux</a:t>
            </a:r>
          </a:p>
          <a:p>
            <a:pPr eaLnBrk="1" hangingPunct="1">
              <a:spcBef>
                <a:spcPct val="50000"/>
              </a:spcBef>
            </a:pPr>
            <a:r>
              <a:rPr lang="en-GB" sz="1800" dirty="0"/>
              <a:t>known spectrum 		known composition 					</a:t>
            </a:r>
            <a:r>
              <a:rPr lang="en-GB" sz="1200" dirty="0"/>
              <a:t>(preferably no background)</a:t>
            </a:r>
          </a:p>
        </p:txBody>
      </p:sp>
    </p:spTree>
    <p:extLst>
      <p:ext uri="{BB962C8B-B14F-4D97-AF65-F5344CB8AC3E}">
        <p14:creationId xmlns:p14="http://schemas.microsoft.com/office/powerpoint/2010/main" val="747965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Symbol" pitchFamily="18" charset="2"/>
              </a:rPr>
              <a:t>n</a:t>
            </a:r>
            <a:r>
              <a:rPr lang="en-GB" baseline="-25000" dirty="0" err="1" smtClean="0">
                <a:latin typeface="Symbol" pitchFamily="18" charset="2"/>
              </a:rPr>
              <a:t>m</a:t>
            </a:r>
            <a:r>
              <a:rPr lang="en-GB" dirty="0" err="1" smtClean="0">
                <a:sym typeface="Wingdings" pitchFamily="2" charset="2"/>
              </a:rPr>
              <a:t></a:t>
            </a:r>
            <a:r>
              <a:rPr lang="en-GB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GB" baseline="-25000" dirty="0" err="1" smtClean="0">
                <a:latin typeface="Symbol" pitchFamily="18" charset="2"/>
                <a:sym typeface="Wingdings" pitchFamily="2" charset="2"/>
              </a:rPr>
              <a:t>t</a:t>
            </a:r>
            <a:r>
              <a:rPr lang="en-GB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GB" dirty="0" smtClean="0">
                <a:sym typeface="Wingdings" pitchFamily="2" charset="2"/>
              </a:rPr>
              <a:t>oscillations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215516" y="1668051"/>
            <a:ext cx="5748059" cy="4434626"/>
            <a:chOff x="215516" y="1992087"/>
            <a:chExt cx="5748059" cy="443462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7" t="18481" r="23960" b="18433"/>
            <a:stretch/>
          </p:blipFill>
          <p:spPr bwMode="auto">
            <a:xfrm>
              <a:off x="215516" y="1992087"/>
              <a:ext cx="5748059" cy="443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3548" y="6093296"/>
              <a:ext cx="8515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/>
                <a:t>Erica Smith</a:t>
              </a:r>
              <a:endParaRPr lang="en-GB" sz="1050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t="16357" r="68361" b="20558"/>
          <a:stretch/>
        </p:blipFill>
        <p:spPr bwMode="auto">
          <a:xfrm>
            <a:off x="5965724" y="1520788"/>
            <a:ext cx="2746736" cy="443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 flipH="1">
            <a:off x="6516216" y="5625244"/>
            <a:ext cx="648072" cy="477433"/>
            <a:chOff x="7200292" y="6093296"/>
            <a:chExt cx="648072" cy="333417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7200292" y="6093296"/>
              <a:ext cx="0" cy="33341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7200292" y="6426713"/>
              <a:ext cx="64807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704953" y="5769260"/>
                <a:ext cx="1883271" cy="666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en-GB" sz="200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GB" sz="2000" b="0" i="1" smtClean="0">
                          <a:latin typeface="Cambria Math"/>
                          <a:ea typeface="Cambria Math"/>
                        </a:rPr>
                        <m:t>1100 [</m:t>
                      </m:r>
                      <m:box>
                        <m:boxPr>
                          <m:ctrlPr>
                            <a:rPr lang="en-GB" sz="2000" b="0" i="1" smtClean="0">
                              <a:latin typeface="Cambria Math"/>
                              <a:ea typeface="Cambria Math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latin typeface="Cambria Math"/>
                                  <a:ea typeface="Cambria Math"/>
                                </a:rPr>
                                <m:t>𝑘𝑚</m:t>
                              </m:r>
                            </m:num>
                            <m:den>
                              <m:r>
                                <a:rPr lang="en-GB" sz="2000" b="0" i="1" smtClean="0">
                                  <a:latin typeface="Cambria Math"/>
                                  <a:ea typeface="Cambria Math"/>
                                </a:rPr>
                                <m:t>𝐺𝑒𝑉</m:t>
                              </m:r>
                            </m:den>
                          </m:f>
                          <m:r>
                            <a:rPr lang="en-GB" sz="2000" b="0" i="1" smtClean="0">
                              <a:latin typeface="Cambria Math"/>
                              <a:ea typeface="Cambria Math"/>
                            </a:rPr>
                            <m:t>]</m:t>
                          </m:r>
                        </m:e>
                      </m:box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953" y="5769260"/>
                <a:ext cx="1883271" cy="6665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4" t="52149" r="10099" b="33217"/>
          <a:stretch/>
        </p:blipFill>
        <p:spPr bwMode="auto">
          <a:xfrm>
            <a:off x="396044" y="764704"/>
            <a:ext cx="8568444" cy="93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952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</a:t>
            </a:r>
            <a:endParaRPr lang="en-GB" dirty="0"/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1115099" y="5305623"/>
            <a:ext cx="6983017" cy="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>
                <a:solidFill>
                  <a:srgbClr val="05024D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Target  </a:t>
            </a:r>
            <a:r>
              <a:rPr lang="en-US" dirty="0" smtClean="0">
                <a:solidFill>
                  <a:srgbClr val="05024D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                                 </a:t>
            </a:r>
            <a:r>
              <a:rPr lang="en-US" dirty="0">
                <a:solidFill>
                  <a:srgbClr val="05024D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Target    </a:t>
            </a:r>
          </a:p>
          <a:p>
            <a:r>
              <a:rPr lang="en-US" sz="1400" dirty="0">
                <a:solidFill>
                  <a:srgbClr val="05024D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brick walls+ </a:t>
            </a:r>
            <a:r>
              <a:rPr lang="en-US" sz="1400" dirty="0" err="1" smtClean="0">
                <a:solidFill>
                  <a:srgbClr val="05024D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Taget</a:t>
            </a:r>
            <a:r>
              <a:rPr lang="en-US" sz="1400" dirty="0" smtClean="0">
                <a:solidFill>
                  <a:srgbClr val="05024D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 </a:t>
            </a:r>
            <a:r>
              <a:rPr lang="en-US" sz="1400" dirty="0">
                <a:solidFill>
                  <a:srgbClr val="05024D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Tracker                                   brick walls+ Target Tracker                        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3" y="1160748"/>
            <a:ext cx="8090297" cy="415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/>
          </p:cNvSpPr>
          <p:nvPr/>
        </p:nvSpPr>
        <p:spPr bwMode="auto">
          <a:xfrm>
            <a:off x="2606352" y="5320666"/>
            <a:ext cx="592886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 </a:t>
            </a:r>
            <a:r>
              <a:rPr lang="en-US" dirty="0">
                <a:solidFill>
                  <a:srgbClr val="0D6802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Spectrometer</a:t>
            </a:r>
            <a:r>
              <a:rPr lang="en-US" dirty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  </a:t>
            </a:r>
            <a:r>
              <a:rPr lang="en-US" dirty="0" smtClean="0"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                      </a:t>
            </a:r>
            <a:r>
              <a:rPr lang="en-US" dirty="0" err="1" smtClean="0">
                <a:solidFill>
                  <a:srgbClr val="0D6802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Spectrometer</a:t>
            </a:r>
            <a:endParaRPr lang="en-US" dirty="0" smtClean="0">
              <a:solidFill>
                <a:srgbClr val="0D6802"/>
              </a:solidFill>
              <a:latin typeface="Songti SC Bold" charset="0"/>
              <a:ea typeface="Songti SC Bold" charset="0"/>
              <a:cs typeface="Songti SC Bold" charset="0"/>
              <a:sym typeface="Songti SC Bold" charset="0"/>
            </a:endParaRPr>
          </a:p>
          <a:p>
            <a:endParaRPr lang="en-US" sz="1400" dirty="0">
              <a:solidFill>
                <a:srgbClr val="0D6802"/>
              </a:solidFill>
              <a:latin typeface="Songti SC Bold" charset="0"/>
              <a:ea typeface="Songti SC Bold" charset="0"/>
              <a:cs typeface="Songti SC Bold" charset="0"/>
              <a:sym typeface="Songti SC Bold" charset="0"/>
            </a:endParaRPr>
          </a:p>
          <a:p>
            <a:r>
              <a:rPr lang="en-US" sz="1400" dirty="0" err="1">
                <a:solidFill>
                  <a:srgbClr val="0D6802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RPC+Drift</a:t>
            </a:r>
            <a:r>
              <a:rPr lang="en-US" sz="1400" dirty="0">
                <a:solidFill>
                  <a:srgbClr val="0D6802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 Tubes                                                         </a:t>
            </a:r>
            <a:r>
              <a:rPr lang="en-US" sz="1400" dirty="0" smtClean="0">
                <a:solidFill>
                  <a:srgbClr val="0D6802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       </a:t>
            </a:r>
            <a:r>
              <a:rPr lang="en-US" sz="1400" dirty="0" err="1" smtClean="0">
                <a:solidFill>
                  <a:srgbClr val="0D6802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RPC</a:t>
            </a:r>
            <a:r>
              <a:rPr lang="en-US" sz="1400" dirty="0" err="1">
                <a:solidFill>
                  <a:srgbClr val="0D6802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+Drift</a:t>
            </a:r>
            <a:r>
              <a:rPr lang="en-US" sz="1400" dirty="0">
                <a:solidFill>
                  <a:srgbClr val="0D6802"/>
                </a:solidFill>
                <a:latin typeface="Songti SC Bold" charset="0"/>
                <a:ea typeface="Songti SC Bold" charset="0"/>
                <a:cs typeface="Songti SC Bold" charset="0"/>
                <a:sym typeface="Songti SC Bold" charset="0"/>
              </a:rPr>
              <a:t> Tubes </a:t>
            </a: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821531" y="728700"/>
            <a:ext cx="7310066" cy="290215"/>
            <a:chOff x="0" y="44"/>
            <a:chExt cx="6549" cy="260"/>
          </a:xfrm>
        </p:grpSpPr>
        <p:sp>
          <p:nvSpPr>
            <p:cNvPr id="13" name="Rectangle 10"/>
            <p:cNvSpPr>
              <a:spLocks/>
            </p:cNvSpPr>
            <p:nvPr/>
          </p:nvSpPr>
          <p:spPr bwMode="auto">
            <a:xfrm>
              <a:off x="1276" y="44"/>
              <a:ext cx="3818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>
                  <a:solidFill>
                    <a:srgbClr val="AA2407"/>
                  </a:solidFill>
                  <a:latin typeface="Songti SC Bold" charset="0"/>
                  <a:ea typeface="Songti SC Bold" charset="0"/>
                  <a:cs typeface="Songti SC Bold" charset="0"/>
                  <a:sym typeface="Songti SC Bold" charset="0"/>
                </a:rPr>
                <a:t>SM-1                                                         SM-2</a:t>
              </a: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0" y="304"/>
              <a:ext cx="3136" cy="0"/>
            </a:xfrm>
            <a:prstGeom prst="line">
              <a:avLst/>
            </a:prstGeom>
            <a:noFill/>
            <a:ln w="38100" cap="flat">
              <a:solidFill>
                <a:srgbClr val="AA2407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3312" y="304"/>
              <a:ext cx="3237" cy="0"/>
            </a:xfrm>
            <a:prstGeom prst="line">
              <a:avLst/>
            </a:prstGeom>
            <a:noFill/>
            <a:ln w="38100" cap="flat">
              <a:solidFill>
                <a:srgbClr val="AA2407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825170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First tau neutrino candidate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event</a:t>
            </a:r>
            <a:endParaRPr lang="en-GB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brick_1072693_Event9234119599_1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975" y="728700"/>
            <a:ext cx="8251825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34975" y="5730351"/>
            <a:ext cx="8251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cs typeface="Times New Roman" pitchFamily="18" charset="0"/>
              </a:rPr>
              <a:t>Muonless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 event 9234119599, taken on 22</a:t>
            </a:r>
            <a:r>
              <a:rPr lang="en-US" baseline="30000" dirty="0">
                <a:solidFill>
                  <a:srgbClr val="002060"/>
                </a:solidFill>
                <a:cs typeface="Times New Roman" pitchFamily="18" charset="0"/>
              </a:rPr>
              <a:t>nd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  August 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2009</a:t>
            </a:r>
            <a:endParaRPr lang="en-US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91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1828800" y="96813"/>
            <a:ext cx="65596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Event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reconstruction in the brick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62469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79698"/>
            <a:ext cx="8610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Grp="1"/>
          </p:cNvSpPr>
          <p:nvPr>
            <p:ph idx="1"/>
          </p:nvPr>
        </p:nvSpPr>
        <p:spPr bwMode="auto">
          <a:xfrm>
            <a:off x="5148064" y="4441362"/>
            <a:ext cx="2855909" cy="121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ap="flat">
                <a:solidFill>
                  <a:srgbClr val="176B12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0" indent="0" algn="l">
              <a:lnSpc>
                <a:spcPct val="70000"/>
              </a:lnSpc>
              <a:buNone/>
            </a:pP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τ</a:t>
            </a:r>
            <a:r>
              <a:rPr lang="en-US" sz="2000" baseline="31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−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→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ρ</a:t>
            </a:r>
            <a:r>
              <a:rPr lang="en-US" sz="2000" baseline="31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−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ν</a:t>
            </a:r>
            <a:r>
              <a:rPr lang="en-US" sz="2000" baseline="-17000" dirty="0" err="1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τ</a:t>
            </a:r>
            <a:endParaRPr lang="en-US" sz="2000" dirty="0">
              <a:solidFill>
                <a:schemeClr val="bg1"/>
              </a:solidFill>
              <a:latin typeface="Arial" pitchFamily="34" charset="0"/>
              <a:ea typeface="ＭＳ Ｐゴシック" charset="0"/>
              <a:cs typeface="Arial" pitchFamily="34" charset="0"/>
              <a:sym typeface="Symbol" charset="0"/>
            </a:endParaRPr>
          </a:p>
          <a:p>
            <a:pPr marL="0" indent="0" algn="l">
              <a:lnSpc>
                <a:spcPct val="7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Lucida Grande" charset="0"/>
              </a:rPr>
              <a:t>     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ρ</a:t>
            </a:r>
            <a:r>
              <a:rPr lang="en-US" sz="2000" baseline="31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−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→π</a:t>
            </a:r>
            <a:r>
              <a:rPr lang="en-US" sz="2000" baseline="31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0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 π</a:t>
            </a:r>
            <a:r>
              <a:rPr lang="en-US" sz="2000" baseline="31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-</a:t>
            </a:r>
            <a:endParaRPr lang="en-US" sz="2000" dirty="0">
              <a:solidFill>
                <a:schemeClr val="bg1"/>
              </a:solidFill>
              <a:latin typeface="Arial" pitchFamily="34" charset="0"/>
              <a:ea typeface="ＭＳ Ｐゴシック" charset="0"/>
              <a:cs typeface="Arial" pitchFamily="34" charset="0"/>
              <a:sym typeface="Symbol" charset="0"/>
            </a:endParaRPr>
          </a:p>
          <a:p>
            <a:pPr marL="0" indent="0" algn="l">
              <a:lnSpc>
                <a:spcPct val="70000"/>
              </a:lnSpc>
              <a:buNone/>
            </a:pPr>
            <a:r>
              <a:rPr lang="en-US" sz="2000" baseline="31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                      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π</a:t>
            </a:r>
            <a:r>
              <a:rPr lang="en-US" sz="2000" baseline="31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0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→ γ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  <a:sym typeface="Symbol" charset="0"/>
              </a:rPr>
              <a:t>γ</a:t>
            </a:r>
            <a:r>
              <a:rPr lang="en-US" sz="2000" baseline="31000" dirty="0" smtClean="0">
                <a:solidFill>
                  <a:schemeClr val="bg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                </a:t>
            </a:r>
            <a:endParaRPr lang="en-US" sz="2000" baseline="31000" dirty="0">
              <a:solidFill>
                <a:schemeClr val="bg1"/>
              </a:solidFill>
              <a:latin typeface="Symbol" charset="0"/>
              <a:ea typeface="ＭＳ Ｐゴシック" charset="0"/>
              <a:cs typeface="Symbol" charset="0"/>
              <a:sym typeface="Symbol" charset="0"/>
            </a:endParaRPr>
          </a:p>
          <a:p>
            <a:pPr marL="0" indent="0" algn="l">
              <a:lnSpc>
                <a:spcPct val="70000"/>
              </a:lnSpc>
              <a:buNone/>
            </a:pPr>
            <a:endParaRPr lang="en-US" sz="3200" dirty="0">
              <a:solidFill>
                <a:schemeClr val="bg1"/>
              </a:solidFill>
              <a:latin typeface="Lucida Grande" charset="0"/>
              <a:ea typeface="ＭＳ Ｐゴシック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"/>
          <p:cNvGrpSpPr>
            <a:grpSpLocks/>
          </p:cNvGrpSpPr>
          <p:nvPr/>
        </p:nvGrpSpPr>
        <p:grpSpPr bwMode="auto">
          <a:xfrm>
            <a:off x="1007929" y="794039"/>
            <a:ext cx="7848547" cy="5339499"/>
            <a:chOff x="-428625" y="-7938"/>
            <a:chExt cx="9644063" cy="6865938"/>
          </a:xfrm>
        </p:grpSpPr>
        <p:sp>
          <p:nvSpPr>
            <p:cNvPr id="66566" name="Rectangle 2"/>
            <p:cNvSpPr>
              <a:spLocks noChangeArrowheads="1"/>
            </p:cNvSpPr>
            <p:nvPr/>
          </p:nvSpPr>
          <p:spPr bwMode="auto">
            <a:xfrm>
              <a:off x="-428625" y="0"/>
              <a:ext cx="9144000" cy="6858000"/>
            </a:xfrm>
            <a:prstGeom prst="rect">
              <a:avLst/>
            </a:prstGeom>
            <a:solidFill>
              <a:srgbClr val="CCCC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67" name="Rectangle 3"/>
            <p:cNvSpPr>
              <a:spLocks noChangeArrowheads="1"/>
            </p:cNvSpPr>
            <p:nvPr/>
          </p:nvSpPr>
          <p:spPr bwMode="auto">
            <a:xfrm>
              <a:off x="72342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68" name="Rectangle 4"/>
            <p:cNvSpPr>
              <a:spLocks noChangeArrowheads="1"/>
            </p:cNvSpPr>
            <p:nvPr/>
          </p:nvSpPr>
          <p:spPr bwMode="auto">
            <a:xfrm>
              <a:off x="72342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69" name="Rectangle 5"/>
            <p:cNvSpPr>
              <a:spLocks noChangeArrowheads="1"/>
            </p:cNvSpPr>
            <p:nvPr/>
          </p:nvSpPr>
          <p:spPr bwMode="auto">
            <a:xfrm>
              <a:off x="76025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0" name="Rectangle 6"/>
            <p:cNvSpPr>
              <a:spLocks noChangeArrowheads="1"/>
            </p:cNvSpPr>
            <p:nvPr/>
          </p:nvSpPr>
          <p:spPr bwMode="auto">
            <a:xfrm>
              <a:off x="55578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1" name="Rectangle 7"/>
            <p:cNvSpPr>
              <a:spLocks noChangeArrowheads="1"/>
            </p:cNvSpPr>
            <p:nvPr/>
          </p:nvSpPr>
          <p:spPr bwMode="auto">
            <a:xfrm>
              <a:off x="54689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2" name="Rectangle 8"/>
            <p:cNvSpPr>
              <a:spLocks noChangeArrowheads="1"/>
            </p:cNvSpPr>
            <p:nvPr/>
          </p:nvSpPr>
          <p:spPr bwMode="auto">
            <a:xfrm>
              <a:off x="58626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3" name="Rectangle 9"/>
            <p:cNvSpPr>
              <a:spLocks noChangeArrowheads="1"/>
            </p:cNvSpPr>
            <p:nvPr/>
          </p:nvSpPr>
          <p:spPr bwMode="auto">
            <a:xfrm>
              <a:off x="38052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4" name="Rectangle 10"/>
            <p:cNvSpPr>
              <a:spLocks noChangeArrowheads="1"/>
            </p:cNvSpPr>
            <p:nvPr/>
          </p:nvSpPr>
          <p:spPr bwMode="auto">
            <a:xfrm>
              <a:off x="37163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5" name="Rectangle 11"/>
            <p:cNvSpPr>
              <a:spLocks noChangeArrowheads="1"/>
            </p:cNvSpPr>
            <p:nvPr/>
          </p:nvSpPr>
          <p:spPr bwMode="auto">
            <a:xfrm>
              <a:off x="41100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6" name="Rectangle 12"/>
            <p:cNvSpPr>
              <a:spLocks noChangeArrowheads="1"/>
            </p:cNvSpPr>
            <p:nvPr/>
          </p:nvSpPr>
          <p:spPr bwMode="auto">
            <a:xfrm>
              <a:off x="2238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7" name="Rectangle 13"/>
            <p:cNvSpPr>
              <a:spLocks noChangeArrowheads="1"/>
            </p:cNvSpPr>
            <p:nvPr/>
          </p:nvSpPr>
          <p:spPr bwMode="auto">
            <a:xfrm>
              <a:off x="592138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8" name="Line 14"/>
            <p:cNvSpPr>
              <a:spLocks noChangeShapeType="1"/>
            </p:cNvSpPr>
            <p:nvPr/>
          </p:nvSpPr>
          <p:spPr bwMode="auto">
            <a:xfrm flipV="1">
              <a:off x="2662238" y="3194050"/>
              <a:ext cx="1828800" cy="2349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579" name="Rectangle 22"/>
            <p:cNvSpPr>
              <a:spLocks noChangeArrowheads="1"/>
            </p:cNvSpPr>
            <p:nvPr/>
          </p:nvSpPr>
          <p:spPr bwMode="auto">
            <a:xfrm>
              <a:off x="7850926" y="2714625"/>
              <a:ext cx="731542" cy="464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>
                  <a:solidFill>
                    <a:schemeClr val="accent2"/>
                  </a:solidFill>
                  <a:sym typeface="Symbol" pitchFamily="18" charset="2"/>
                </a:rPr>
                <a:t></a:t>
              </a:r>
              <a:r>
                <a:rPr lang="en-US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6580" name="Rectangle 23"/>
            <p:cNvSpPr>
              <a:spLocks noChangeArrowheads="1"/>
            </p:cNvSpPr>
            <p:nvPr/>
          </p:nvSpPr>
          <p:spPr bwMode="auto">
            <a:xfrm>
              <a:off x="2601654" y="6485660"/>
              <a:ext cx="1153042" cy="2795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>
                  <a:solidFill>
                    <a:srgbClr val="000000"/>
                  </a:solidFill>
                </a:rPr>
                <a:t>1mm lead</a:t>
              </a:r>
            </a:p>
          </p:txBody>
        </p:sp>
        <p:sp>
          <p:nvSpPr>
            <p:cNvPr id="66581" name="Rectangle 27"/>
            <p:cNvSpPr>
              <a:spLocks noChangeArrowheads="1"/>
            </p:cNvSpPr>
            <p:nvPr/>
          </p:nvSpPr>
          <p:spPr bwMode="auto">
            <a:xfrm>
              <a:off x="3576638" y="76200"/>
              <a:ext cx="938877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PL19</a:t>
              </a:r>
            </a:p>
          </p:txBody>
        </p:sp>
        <p:sp>
          <p:nvSpPr>
            <p:cNvPr id="66582" name="Rectangle 28"/>
            <p:cNvSpPr>
              <a:spLocks noChangeArrowheads="1"/>
            </p:cNvSpPr>
            <p:nvPr/>
          </p:nvSpPr>
          <p:spPr bwMode="auto">
            <a:xfrm>
              <a:off x="5329238" y="76200"/>
              <a:ext cx="1020393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PL20</a:t>
              </a:r>
            </a:p>
          </p:txBody>
        </p:sp>
        <p:sp>
          <p:nvSpPr>
            <p:cNvPr id="66583" name="Rectangle 29"/>
            <p:cNvSpPr>
              <a:spLocks noChangeArrowheads="1"/>
            </p:cNvSpPr>
            <p:nvPr/>
          </p:nvSpPr>
          <p:spPr bwMode="auto">
            <a:xfrm>
              <a:off x="7081838" y="76200"/>
              <a:ext cx="1022165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PL21</a:t>
              </a:r>
            </a:p>
          </p:txBody>
        </p:sp>
        <p:sp>
          <p:nvSpPr>
            <p:cNvPr id="66584" name="Line 32"/>
            <p:cNvSpPr>
              <a:spLocks noChangeShapeType="1"/>
            </p:cNvSpPr>
            <p:nvPr/>
          </p:nvSpPr>
          <p:spPr bwMode="auto">
            <a:xfrm>
              <a:off x="2681288" y="3429000"/>
              <a:ext cx="3962400" cy="34290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585" name="Oval 34"/>
            <p:cNvSpPr>
              <a:spLocks noChangeArrowheads="1"/>
            </p:cNvSpPr>
            <p:nvPr/>
          </p:nvSpPr>
          <p:spPr bwMode="auto">
            <a:xfrm>
              <a:off x="4081463" y="2590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86" name="Oval 35"/>
            <p:cNvSpPr>
              <a:spLocks noChangeArrowheads="1"/>
            </p:cNvSpPr>
            <p:nvPr/>
          </p:nvSpPr>
          <p:spPr bwMode="auto">
            <a:xfrm>
              <a:off x="2662238" y="3403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87" name="Rectangle 36"/>
            <p:cNvSpPr>
              <a:spLocks noChangeArrowheads="1"/>
            </p:cNvSpPr>
            <p:nvPr/>
          </p:nvSpPr>
          <p:spPr bwMode="auto">
            <a:xfrm>
              <a:off x="2238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88" name="Rectangle 37"/>
            <p:cNvSpPr>
              <a:spLocks noChangeArrowheads="1"/>
            </p:cNvSpPr>
            <p:nvPr/>
          </p:nvSpPr>
          <p:spPr bwMode="auto">
            <a:xfrm>
              <a:off x="71438" y="76200"/>
              <a:ext cx="935332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PL17</a:t>
              </a:r>
            </a:p>
          </p:txBody>
        </p:sp>
        <p:sp>
          <p:nvSpPr>
            <p:cNvPr id="66589" name="Rectangle 38"/>
            <p:cNvSpPr>
              <a:spLocks noChangeArrowheads="1"/>
            </p:cNvSpPr>
            <p:nvPr/>
          </p:nvSpPr>
          <p:spPr bwMode="auto">
            <a:xfrm>
              <a:off x="20526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90" name="Rectangle 39"/>
            <p:cNvSpPr>
              <a:spLocks noChangeArrowheads="1"/>
            </p:cNvSpPr>
            <p:nvPr/>
          </p:nvSpPr>
          <p:spPr bwMode="auto">
            <a:xfrm>
              <a:off x="19764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91" name="Rectangle 40"/>
            <p:cNvSpPr>
              <a:spLocks noChangeArrowheads="1"/>
            </p:cNvSpPr>
            <p:nvPr/>
          </p:nvSpPr>
          <p:spPr bwMode="auto">
            <a:xfrm>
              <a:off x="235743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92" name="Rectangle 43"/>
            <p:cNvSpPr>
              <a:spLocks noChangeArrowheads="1"/>
            </p:cNvSpPr>
            <p:nvPr/>
          </p:nvSpPr>
          <p:spPr bwMode="auto">
            <a:xfrm>
              <a:off x="1825625" y="76200"/>
              <a:ext cx="1015262" cy="4027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>
                  <a:solidFill>
                    <a:srgbClr val="000000"/>
                  </a:solidFill>
                </a:rPr>
                <a:t>PL18</a:t>
              </a:r>
            </a:p>
          </p:txBody>
        </p:sp>
        <p:sp>
          <p:nvSpPr>
            <p:cNvPr id="66593" name="Oval 44"/>
            <p:cNvSpPr>
              <a:spLocks noChangeArrowheads="1"/>
            </p:cNvSpPr>
            <p:nvPr/>
          </p:nvSpPr>
          <p:spPr bwMode="auto">
            <a:xfrm>
              <a:off x="3729038" y="2794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94" name="Oval 45"/>
            <p:cNvSpPr>
              <a:spLocks noChangeArrowheads="1"/>
            </p:cNvSpPr>
            <p:nvPr/>
          </p:nvSpPr>
          <p:spPr bwMode="auto">
            <a:xfrm>
              <a:off x="3729038" y="28844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95" name="Oval 46"/>
            <p:cNvSpPr>
              <a:spLocks noChangeArrowheads="1"/>
            </p:cNvSpPr>
            <p:nvPr/>
          </p:nvSpPr>
          <p:spPr bwMode="auto">
            <a:xfrm>
              <a:off x="4081463" y="2717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96" name="Oval 47"/>
            <p:cNvSpPr>
              <a:spLocks noChangeArrowheads="1"/>
            </p:cNvSpPr>
            <p:nvPr/>
          </p:nvSpPr>
          <p:spPr bwMode="auto">
            <a:xfrm>
              <a:off x="3713163" y="30607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97" name="Oval 48"/>
            <p:cNvSpPr>
              <a:spLocks noChangeArrowheads="1"/>
            </p:cNvSpPr>
            <p:nvPr/>
          </p:nvSpPr>
          <p:spPr bwMode="auto">
            <a:xfrm>
              <a:off x="4081463" y="29479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98" name="Oval 49"/>
            <p:cNvSpPr>
              <a:spLocks noChangeArrowheads="1"/>
            </p:cNvSpPr>
            <p:nvPr/>
          </p:nvSpPr>
          <p:spPr bwMode="auto">
            <a:xfrm>
              <a:off x="3729038" y="32527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99" name="Oval 50"/>
            <p:cNvSpPr>
              <a:spLocks noChangeArrowheads="1"/>
            </p:cNvSpPr>
            <p:nvPr/>
          </p:nvSpPr>
          <p:spPr bwMode="auto">
            <a:xfrm>
              <a:off x="4081463" y="32004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00" name="Oval 51"/>
            <p:cNvSpPr>
              <a:spLocks noChangeArrowheads="1"/>
            </p:cNvSpPr>
            <p:nvPr/>
          </p:nvSpPr>
          <p:spPr bwMode="auto">
            <a:xfrm>
              <a:off x="3729038" y="43576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01" name="Oval 52"/>
            <p:cNvSpPr>
              <a:spLocks noChangeArrowheads="1"/>
            </p:cNvSpPr>
            <p:nvPr/>
          </p:nvSpPr>
          <p:spPr bwMode="auto">
            <a:xfrm>
              <a:off x="4081463" y="46624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02" name="Oval 53"/>
            <p:cNvSpPr>
              <a:spLocks noChangeArrowheads="1"/>
            </p:cNvSpPr>
            <p:nvPr/>
          </p:nvSpPr>
          <p:spPr bwMode="auto">
            <a:xfrm>
              <a:off x="5834063" y="1638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03" name="Oval 54"/>
            <p:cNvSpPr>
              <a:spLocks noChangeArrowheads="1"/>
            </p:cNvSpPr>
            <p:nvPr/>
          </p:nvSpPr>
          <p:spPr bwMode="auto">
            <a:xfrm>
              <a:off x="5481638" y="18415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04" name="Oval 55"/>
            <p:cNvSpPr>
              <a:spLocks noChangeArrowheads="1"/>
            </p:cNvSpPr>
            <p:nvPr/>
          </p:nvSpPr>
          <p:spPr bwMode="auto">
            <a:xfrm>
              <a:off x="7586663" y="685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05" name="Oval 56"/>
            <p:cNvSpPr>
              <a:spLocks noChangeArrowheads="1"/>
            </p:cNvSpPr>
            <p:nvPr/>
          </p:nvSpPr>
          <p:spPr bwMode="auto">
            <a:xfrm>
              <a:off x="7234238" y="889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06" name="Oval 57"/>
            <p:cNvSpPr>
              <a:spLocks noChangeArrowheads="1"/>
            </p:cNvSpPr>
            <p:nvPr/>
          </p:nvSpPr>
          <p:spPr bwMode="auto">
            <a:xfrm>
              <a:off x="5481638" y="20716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07" name="Oval 58"/>
            <p:cNvSpPr>
              <a:spLocks noChangeArrowheads="1"/>
            </p:cNvSpPr>
            <p:nvPr/>
          </p:nvSpPr>
          <p:spPr bwMode="auto">
            <a:xfrm>
              <a:off x="5834063" y="1905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08" name="Oval 59"/>
            <p:cNvSpPr>
              <a:spLocks noChangeArrowheads="1"/>
            </p:cNvSpPr>
            <p:nvPr/>
          </p:nvSpPr>
          <p:spPr bwMode="auto">
            <a:xfrm>
              <a:off x="7234238" y="12334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09" name="Oval 60"/>
            <p:cNvSpPr>
              <a:spLocks noChangeArrowheads="1"/>
            </p:cNvSpPr>
            <p:nvPr/>
          </p:nvSpPr>
          <p:spPr bwMode="auto">
            <a:xfrm>
              <a:off x="7586663" y="10668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10" name="Oval 61"/>
            <p:cNvSpPr>
              <a:spLocks noChangeArrowheads="1"/>
            </p:cNvSpPr>
            <p:nvPr/>
          </p:nvSpPr>
          <p:spPr bwMode="auto">
            <a:xfrm>
              <a:off x="5465763" y="25257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11" name="Oval 62"/>
            <p:cNvSpPr>
              <a:spLocks noChangeArrowheads="1"/>
            </p:cNvSpPr>
            <p:nvPr/>
          </p:nvSpPr>
          <p:spPr bwMode="auto">
            <a:xfrm>
              <a:off x="5834063" y="24130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12" name="Oval 63"/>
            <p:cNvSpPr>
              <a:spLocks noChangeArrowheads="1"/>
            </p:cNvSpPr>
            <p:nvPr/>
          </p:nvSpPr>
          <p:spPr bwMode="auto">
            <a:xfrm>
              <a:off x="7218363" y="20081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13" name="Oval 64"/>
            <p:cNvSpPr>
              <a:spLocks noChangeArrowheads="1"/>
            </p:cNvSpPr>
            <p:nvPr/>
          </p:nvSpPr>
          <p:spPr bwMode="auto">
            <a:xfrm>
              <a:off x="7586663" y="189547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14" name="Oval 65"/>
            <p:cNvSpPr>
              <a:spLocks noChangeArrowheads="1"/>
            </p:cNvSpPr>
            <p:nvPr/>
          </p:nvSpPr>
          <p:spPr bwMode="auto">
            <a:xfrm>
              <a:off x="5453063" y="32639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15" name="Oval 66"/>
            <p:cNvSpPr>
              <a:spLocks noChangeArrowheads="1"/>
            </p:cNvSpPr>
            <p:nvPr/>
          </p:nvSpPr>
          <p:spPr bwMode="auto">
            <a:xfrm>
              <a:off x="5834063" y="3289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16" name="Oval 67"/>
            <p:cNvSpPr>
              <a:spLocks noChangeArrowheads="1"/>
            </p:cNvSpPr>
            <p:nvPr/>
          </p:nvSpPr>
          <p:spPr bwMode="auto">
            <a:xfrm>
              <a:off x="7234238" y="3416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17" name="Oval 68"/>
            <p:cNvSpPr>
              <a:spLocks noChangeArrowheads="1"/>
            </p:cNvSpPr>
            <p:nvPr/>
          </p:nvSpPr>
          <p:spPr bwMode="auto">
            <a:xfrm>
              <a:off x="7586663" y="34544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18" name="Oval 69"/>
            <p:cNvSpPr>
              <a:spLocks noChangeArrowheads="1"/>
            </p:cNvSpPr>
            <p:nvPr/>
          </p:nvSpPr>
          <p:spPr bwMode="auto">
            <a:xfrm>
              <a:off x="5481638" y="58801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19" name="Oval 70"/>
            <p:cNvSpPr>
              <a:spLocks noChangeArrowheads="1"/>
            </p:cNvSpPr>
            <p:nvPr/>
          </p:nvSpPr>
          <p:spPr bwMode="auto">
            <a:xfrm>
              <a:off x="5834063" y="61849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20" name="Oval 71"/>
            <p:cNvSpPr>
              <a:spLocks noChangeArrowheads="1"/>
            </p:cNvSpPr>
            <p:nvPr/>
          </p:nvSpPr>
          <p:spPr bwMode="auto">
            <a:xfrm>
              <a:off x="7234238" y="3162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21" name="Oval 72"/>
            <p:cNvSpPr>
              <a:spLocks noChangeArrowheads="1"/>
            </p:cNvSpPr>
            <p:nvPr/>
          </p:nvSpPr>
          <p:spPr bwMode="auto">
            <a:xfrm>
              <a:off x="7586663" y="31623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22" name="Oval 96"/>
            <p:cNvSpPr>
              <a:spLocks noChangeArrowheads="1"/>
            </p:cNvSpPr>
            <p:nvPr/>
          </p:nvSpPr>
          <p:spPr bwMode="auto">
            <a:xfrm>
              <a:off x="4465638" y="3175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23" name="Rectangle 99"/>
            <p:cNvSpPr>
              <a:spLocks noChangeArrowheads="1"/>
            </p:cNvSpPr>
            <p:nvPr/>
          </p:nvSpPr>
          <p:spPr bwMode="auto">
            <a:xfrm>
              <a:off x="4386632" y="2923586"/>
              <a:ext cx="1006068" cy="2826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>
                  <a:solidFill>
                    <a:srgbClr val="000000"/>
                  </a:solidFill>
                </a:rPr>
                <a:t>kink  point</a:t>
              </a:r>
            </a:p>
          </p:txBody>
        </p:sp>
        <p:sp>
          <p:nvSpPr>
            <p:cNvPr id="66624" name="Rectangle 100"/>
            <p:cNvSpPr>
              <a:spLocks noChangeArrowheads="1"/>
            </p:cNvSpPr>
            <p:nvPr/>
          </p:nvSpPr>
          <p:spPr bwMode="auto">
            <a:xfrm>
              <a:off x="6015038" y="5943600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6</a:t>
              </a:r>
            </a:p>
          </p:txBody>
        </p:sp>
        <p:sp>
          <p:nvSpPr>
            <p:cNvPr id="66625" name="Oval 52"/>
            <p:cNvSpPr>
              <a:spLocks noChangeArrowheads="1"/>
            </p:cNvSpPr>
            <p:nvPr/>
          </p:nvSpPr>
          <p:spPr bwMode="auto">
            <a:xfrm>
              <a:off x="4076700" y="371475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26" name="Oval 52"/>
            <p:cNvSpPr>
              <a:spLocks noChangeArrowheads="1"/>
            </p:cNvSpPr>
            <p:nvPr/>
          </p:nvSpPr>
          <p:spPr bwMode="auto">
            <a:xfrm>
              <a:off x="3709988" y="36306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27" name="Oval 52"/>
            <p:cNvSpPr>
              <a:spLocks noChangeArrowheads="1"/>
            </p:cNvSpPr>
            <p:nvPr/>
          </p:nvSpPr>
          <p:spPr bwMode="auto">
            <a:xfrm>
              <a:off x="5434013" y="40147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28" name="Oval 52"/>
            <p:cNvSpPr>
              <a:spLocks noChangeArrowheads="1"/>
            </p:cNvSpPr>
            <p:nvPr/>
          </p:nvSpPr>
          <p:spPr bwMode="auto">
            <a:xfrm>
              <a:off x="5824538" y="41402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29" name="Oval 52"/>
            <p:cNvSpPr>
              <a:spLocks noChangeArrowheads="1"/>
            </p:cNvSpPr>
            <p:nvPr/>
          </p:nvSpPr>
          <p:spPr bwMode="auto">
            <a:xfrm>
              <a:off x="7219950" y="442595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30" name="Oval 52"/>
            <p:cNvSpPr>
              <a:spLocks noChangeArrowheads="1"/>
            </p:cNvSpPr>
            <p:nvPr/>
          </p:nvSpPr>
          <p:spPr bwMode="auto">
            <a:xfrm>
              <a:off x="7610475" y="44973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31" name="Rectangle 100"/>
            <p:cNvSpPr>
              <a:spLocks noChangeArrowheads="1"/>
            </p:cNvSpPr>
            <p:nvPr/>
          </p:nvSpPr>
          <p:spPr bwMode="auto">
            <a:xfrm>
              <a:off x="6826250" y="4429125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66632" name="Rectangle 100"/>
            <p:cNvSpPr>
              <a:spLocks noChangeArrowheads="1"/>
            </p:cNvSpPr>
            <p:nvPr/>
          </p:nvSpPr>
          <p:spPr bwMode="auto">
            <a:xfrm>
              <a:off x="6824663" y="3395663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8</a:t>
              </a:r>
            </a:p>
          </p:txBody>
        </p:sp>
        <p:sp>
          <p:nvSpPr>
            <p:cNvPr id="66633" name="Rectangle 100"/>
            <p:cNvSpPr>
              <a:spLocks noChangeArrowheads="1"/>
            </p:cNvSpPr>
            <p:nvPr/>
          </p:nvSpPr>
          <p:spPr bwMode="auto">
            <a:xfrm>
              <a:off x="3752850" y="3214688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4</a:t>
              </a:r>
            </a:p>
          </p:txBody>
        </p:sp>
        <p:sp>
          <p:nvSpPr>
            <p:cNvPr id="66634" name="Rectangle 100"/>
            <p:cNvSpPr>
              <a:spLocks noChangeArrowheads="1"/>
            </p:cNvSpPr>
            <p:nvPr/>
          </p:nvSpPr>
          <p:spPr bwMode="auto">
            <a:xfrm>
              <a:off x="7969250" y="1721136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66635" name="Rectangle 100"/>
            <p:cNvSpPr>
              <a:spLocks noChangeArrowheads="1"/>
            </p:cNvSpPr>
            <p:nvPr/>
          </p:nvSpPr>
          <p:spPr bwMode="auto">
            <a:xfrm>
              <a:off x="7785026" y="526079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5</a:t>
              </a:r>
            </a:p>
          </p:txBody>
        </p:sp>
        <p:sp>
          <p:nvSpPr>
            <p:cNvPr id="66636" name="Rectangle 100"/>
            <p:cNvSpPr>
              <a:spLocks noChangeArrowheads="1"/>
            </p:cNvSpPr>
            <p:nvPr/>
          </p:nvSpPr>
          <p:spPr bwMode="auto">
            <a:xfrm>
              <a:off x="6040438" y="966788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66637" name="Rectangle 36"/>
            <p:cNvSpPr>
              <a:spLocks noChangeArrowheads="1"/>
            </p:cNvSpPr>
            <p:nvPr/>
          </p:nvSpPr>
          <p:spPr bwMode="auto">
            <a:xfrm>
              <a:off x="8675688" y="0"/>
              <a:ext cx="762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38" name="Rectangle 12"/>
            <p:cNvSpPr>
              <a:spLocks noChangeArrowheads="1"/>
            </p:cNvSpPr>
            <p:nvPr/>
          </p:nvSpPr>
          <p:spPr bwMode="auto">
            <a:xfrm>
              <a:off x="8753475" y="-7938"/>
              <a:ext cx="381000" cy="6858001"/>
            </a:xfrm>
            <a:prstGeom prst="rect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39" name="Rectangle 13"/>
            <p:cNvSpPr>
              <a:spLocks noChangeArrowheads="1"/>
            </p:cNvSpPr>
            <p:nvPr/>
          </p:nvSpPr>
          <p:spPr bwMode="auto">
            <a:xfrm>
              <a:off x="9053513" y="0"/>
              <a:ext cx="88900" cy="6858000"/>
            </a:xfrm>
            <a:prstGeom prst="rect">
              <a:avLst/>
            </a:prstGeom>
            <a:solidFill>
              <a:srgbClr val="D2D7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40" name="Line 21"/>
            <p:cNvSpPr>
              <a:spLocks noChangeShapeType="1"/>
            </p:cNvSpPr>
            <p:nvPr/>
          </p:nvSpPr>
          <p:spPr bwMode="auto">
            <a:xfrm>
              <a:off x="7234238" y="3200400"/>
              <a:ext cx="1876425" cy="46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641" name="Oval 68"/>
            <p:cNvSpPr>
              <a:spLocks noChangeArrowheads="1"/>
            </p:cNvSpPr>
            <p:nvPr/>
          </p:nvSpPr>
          <p:spPr bwMode="auto">
            <a:xfrm>
              <a:off x="8680507" y="32146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42" name="Oval 68"/>
            <p:cNvSpPr>
              <a:spLocks noChangeArrowheads="1"/>
            </p:cNvSpPr>
            <p:nvPr/>
          </p:nvSpPr>
          <p:spPr bwMode="auto">
            <a:xfrm>
              <a:off x="9061507" y="32115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43" name="Line 15"/>
            <p:cNvSpPr>
              <a:spLocks noChangeShapeType="1"/>
            </p:cNvSpPr>
            <p:nvPr/>
          </p:nvSpPr>
          <p:spPr bwMode="auto">
            <a:xfrm>
              <a:off x="4502905" y="3200400"/>
              <a:ext cx="4619625" cy="4429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644" name="Line 15"/>
            <p:cNvSpPr>
              <a:spLocks noChangeShapeType="1"/>
            </p:cNvSpPr>
            <p:nvPr/>
          </p:nvSpPr>
          <p:spPr bwMode="auto">
            <a:xfrm>
              <a:off x="2738438" y="3448050"/>
              <a:ext cx="6477000" cy="14097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645" name="Oval 68"/>
            <p:cNvSpPr>
              <a:spLocks noChangeArrowheads="1"/>
            </p:cNvSpPr>
            <p:nvPr/>
          </p:nvSpPr>
          <p:spPr bwMode="auto">
            <a:xfrm>
              <a:off x="8677446" y="35687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46" name="Oval 68"/>
            <p:cNvSpPr>
              <a:spLocks noChangeArrowheads="1"/>
            </p:cNvSpPr>
            <p:nvPr/>
          </p:nvSpPr>
          <p:spPr bwMode="auto">
            <a:xfrm>
              <a:off x="8648700" y="471487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47" name="Oval 68"/>
            <p:cNvSpPr>
              <a:spLocks noChangeArrowheads="1"/>
            </p:cNvSpPr>
            <p:nvPr/>
          </p:nvSpPr>
          <p:spPr bwMode="auto">
            <a:xfrm>
              <a:off x="9039225" y="47863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48" name="Oval 68"/>
            <p:cNvSpPr>
              <a:spLocks noChangeArrowheads="1"/>
            </p:cNvSpPr>
            <p:nvPr/>
          </p:nvSpPr>
          <p:spPr bwMode="auto">
            <a:xfrm>
              <a:off x="9039225" y="357187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49" name="Oval 68"/>
            <p:cNvSpPr>
              <a:spLocks noChangeArrowheads="1"/>
            </p:cNvSpPr>
            <p:nvPr/>
          </p:nvSpPr>
          <p:spPr bwMode="auto">
            <a:xfrm>
              <a:off x="9039225" y="14970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50" name="Oval 68"/>
            <p:cNvSpPr>
              <a:spLocks noChangeArrowheads="1"/>
            </p:cNvSpPr>
            <p:nvPr/>
          </p:nvSpPr>
          <p:spPr bwMode="auto">
            <a:xfrm>
              <a:off x="9039225" y="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51" name="Oval 68"/>
            <p:cNvSpPr>
              <a:spLocks noChangeArrowheads="1"/>
            </p:cNvSpPr>
            <p:nvPr/>
          </p:nvSpPr>
          <p:spPr bwMode="auto">
            <a:xfrm>
              <a:off x="9039225" y="428625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52" name="Oval 68"/>
            <p:cNvSpPr>
              <a:spLocks noChangeArrowheads="1"/>
            </p:cNvSpPr>
            <p:nvPr/>
          </p:nvSpPr>
          <p:spPr bwMode="auto">
            <a:xfrm>
              <a:off x="8648700" y="158273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53" name="Line 33"/>
            <p:cNvSpPr>
              <a:spLocks noChangeShapeType="1"/>
            </p:cNvSpPr>
            <p:nvPr/>
          </p:nvSpPr>
          <p:spPr bwMode="auto">
            <a:xfrm flipV="1">
              <a:off x="2662238" y="1500188"/>
              <a:ext cx="6448425" cy="192881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654" name="Line 31"/>
            <p:cNvSpPr>
              <a:spLocks noChangeShapeType="1"/>
            </p:cNvSpPr>
            <p:nvPr/>
          </p:nvSpPr>
          <p:spPr bwMode="auto">
            <a:xfrm flipV="1">
              <a:off x="2662238" y="428625"/>
              <a:ext cx="6448425" cy="30003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655" name="Line 30"/>
            <p:cNvSpPr>
              <a:spLocks noChangeShapeType="1"/>
            </p:cNvSpPr>
            <p:nvPr/>
          </p:nvSpPr>
          <p:spPr bwMode="auto">
            <a:xfrm flipV="1">
              <a:off x="2662238" y="0"/>
              <a:ext cx="6376987" cy="34290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656" name="Oval 68"/>
            <p:cNvSpPr>
              <a:spLocks noChangeArrowheads="1"/>
            </p:cNvSpPr>
            <p:nvPr/>
          </p:nvSpPr>
          <p:spPr bwMode="auto">
            <a:xfrm>
              <a:off x="8639175" y="6111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57" name="Oval 68"/>
            <p:cNvSpPr>
              <a:spLocks noChangeArrowheads="1"/>
            </p:cNvSpPr>
            <p:nvPr/>
          </p:nvSpPr>
          <p:spPr bwMode="auto">
            <a:xfrm>
              <a:off x="8648700" y="139700"/>
              <a:ext cx="104775" cy="7461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58" name="Line 21"/>
            <p:cNvSpPr>
              <a:spLocks noChangeShapeType="1"/>
            </p:cNvSpPr>
            <p:nvPr/>
          </p:nvSpPr>
          <p:spPr bwMode="auto">
            <a:xfrm flipV="1">
              <a:off x="6697663" y="960438"/>
              <a:ext cx="2438400" cy="9540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6659" name="Oval 68"/>
            <p:cNvSpPr>
              <a:spLocks noChangeArrowheads="1"/>
            </p:cNvSpPr>
            <p:nvPr/>
          </p:nvSpPr>
          <p:spPr bwMode="auto">
            <a:xfrm>
              <a:off x="7219950" y="16398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60" name="Oval 68"/>
            <p:cNvSpPr>
              <a:spLocks noChangeArrowheads="1"/>
            </p:cNvSpPr>
            <p:nvPr/>
          </p:nvSpPr>
          <p:spPr bwMode="auto">
            <a:xfrm>
              <a:off x="7577138" y="1500188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61" name="Oval 68"/>
            <p:cNvSpPr>
              <a:spLocks noChangeArrowheads="1"/>
            </p:cNvSpPr>
            <p:nvPr/>
          </p:nvSpPr>
          <p:spPr bwMode="auto">
            <a:xfrm>
              <a:off x="8648700" y="107156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62" name="Oval 68"/>
            <p:cNvSpPr>
              <a:spLocks noChangeArrowheads="1"/>
            </p:cNvSpPr>
            <p:nvPr/>
          </p:nvSpPr>
          <p:spPr bwMode="auto">
            <a:xfrm>
              <a:off x="9039225" y="925513"/>
              <a:ext cx="104775" cy="74612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663" name="Rectangle 100"/>
            <p:cNvSpPr>
              <a:spLocks noChangeArrowheads="1"/>
            </p:cNvSpPr>
            <p:nvPr/>
          </p:nvSpPr>
          <p:spPr bwMode="auto">
            <a:xfrm>
              <a:off x="8048625" y="853938"/>
              <a:ext cx="355600" cy="83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ja-JP">
                  <a:solidFill>
                    <a:srgbClr val="0000FF"/>
                  </a:solidFill>
                </a:rPr>
                <a:t>7</a:t>
              </a:r>
            </a:p>
          </p:txBody>
        </p:sp>
        <p:cxnSp>
          <p:nvCxnSpPr>
            <p:cNvPr id="206" name="Straight Arrow Connector 205"/>
            <p:cNvCxnSpPr/>
            <p:nvPr/>
          </p:nvCxnSpPr>
          <p:spPr>
            <a:xfrm>
              <a:off x="2500313" y="6498810"/>
              <a:ext cx="1143000" cy="15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665" name="Rectangle 99"/>
            <p:cNvSpPr>
              <a:spLocks noChangeArrowheads="1"/>
            </p:cNvSpPr>
            <p:nvPr/>
          </p:nvSpPr>
          <p:spPr bwMode="auto">
            <a:xfrm>
              <a:off x="2357438" y="2751138"/>
              <a:ext cx="1230312" cy="464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1200">
                  <a:solidFill>
                    <a:srgbClr val="000000"/>
                  </a:solidFill>
                </a:rPr>
                <a:t>Primary vertex </a:t>
              </a:r>
            </a:p>
            <a:p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US" sz="1200">
                <a:solidFill>
                  <a:srgbClr val="000000"/>
                </a:solidFill>
              </a:endParaRPr>
            </a:p>
          </p:txBody>
        </p:sp>
      </p:grpSp>
      <p:sp>
        <p:nvSpPr>
          <p:cNvPr id="66565" name="Rectangle 50"/>
          <p:cNvSpPr>
            <a:spLocks noChangeArrowheads="1"/>
          </p:cNvSpPr>
          <p:nvPr/>
        </p:nvSpPr>
        <p:spPr bwMode="auto">
          <a:xfrm>
            <a:off x="76200" y="3717032"/>
            <a:ext cx="3276600" cy="2032000"/>
          </a:xfrm>
          <a:prstGeom prst="rect">
            <a:avLst/>
          </a:prstGeom>
          <a:solidFill>
            <a:srgbClr val="FF6600">
              <a:alpha val="5607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</a:rPr>
              <a:t>careful visual inspection of the films behind/in </a:t>
            </a:r>
            <a:r>
              <a:rPr lang="en-US" sz="1800" dirty="0" smtClean="0">
                <a:solidFill>
                  <a:srgbClr val="000090"/>
                </a:solidFill>
              </a:rPr>
              <a:t>front of </a:t>
            </a:r>
            <a:r>
              <a:rPr lang="en-US" sz="1800" dirty="0">
                <a:solidFill>
                  <a:srgbClr val="000090"/>
                </a:solidFill>
              </a:rPr>
              <a:t>the secondary vertex:</a:t>
            </a:r>
          </a:p>
          <a:p>
            <a:endParaRPr lang="en-US" sz="1800" dirty="0">
              <a:solidFill>
                <a:srgbClr val="000090"/>
              </a:solidFill>
            </a:endParaRPr>
          </a:p>
          <a:p>
            <a:r>
              <a:rPr lang="en-US" sz="1800" dirty="0">
                <a:solidFill>
                  <a:srgbClr val="000090"/>
                </a:solidFill>
              </a:rPr>
              <a:t>no “black” or “evaporation” tracks. Support topological hypothesis of a particle decay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F:\ElectronWG\Nagoya CM\trident\anim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4478" y="1214457"/>
            <a:ext cx="72580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5" name="テキスト ボックス 1"/>
          <p:cNvSpPr txBox="1">
            <a:spLocks noChangeArrowheads="1"/>
          </p:cNvSpPr>
          <p:nvPr/>
        </p:nvSpPr>
        <p:spPr bwMode="auto">
          <a:xfrm>
            <a:off x="1187450" y="5356225"/>
            <a:ext cx="1008063" cy="3381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FFFFFF"/>
                </a:solidFill>
                <a:latin typeface="Symbol" pitchFamily="18" charset="2"/>
              </a:rPr>
              <a:t>2000 m</a:t>
            </a:r>
            <a:r>
              <a:rPr lang="en-US" altLang="ja-JP" sz="1600">
                <a:solidFill>
                  <a:srgbClr val="FFFFFF"/>
                </a:solidFill>
              </a:rPr>
              <a:t>m</a:t>
            </a: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Second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　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Mincho" pitchFamily="49" charset="-128"/>
                <a:cs typeface="Times New Roman" pitchFamily="18" charset="0"/>
                <a:sym typeface="Symbol"/>
              </a:rPr>
              <a:t></a:t>
            </a:r>
            <a:r>
              <a:rPr lang="en-US" altLang="ja-JP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Mincho" pitchFamily="49" charset="-128"/>
                <a:cs typeface="Times New Roman" pitchFamily="18" charset="0"/>
                <a:sym typeface="Symbol"/>
              </a:rPr>
              <a:t>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Mincho" pitchFamily="49" charset="-128"/>
                <a:cs typeface="Times New Roman" pitchFamily="18" charset="0"/>
              </a:rPr>
              <a:t>  c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andidate event: topology 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Electron neutrino search</a:t>
            </a:r>
            <a:endParaRPr lang="en-GB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egnaposto contenuto 5"/>
          <p:cNvPicPr>
            <a:picLocks noChangeAspect="1"/>
          </p:cNvPicPr>
          <p:nvPr/>
        </p:nvPicPr>
        <p:blipFill rotWithShape="1">
          <a:blip r:embed="rId2"/>
          <a:srcRect l="-1421" t="1" r="-1617" b="-2389"/>
          <a:stretch/>
        </p:blipFill>
        <p:spPr>
          <a:xfrm>
            <a:off x="1019268" y="1047712"/>
            <a:ext cx="6613072" cy="5194623"/>
          </a:xfrm>
          <a:prstGeom prst="rect">
            <a:avLst/>
          </a:prstGeom>
        </p:spPr>
      </p:pic>
      <p:sp>
        <p:nvSpPr>
          <p:cNvPr id="6" name="CasellaDiTesto 2"/>
          <p:cNvSpPr txBox="1"/>
          <p:nvPr/>
        </p:nvSpPr>
        <p:spPr>
          <a:xfrm>
            <a:off x="7542508" y="3645024"/>
            <a:ext cx="1277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Times New Roman"/>
                <a:cs typeface="Times New Roman"/>
              </a:rPr>
              <a:t>Interface </a:t>
            </a:r>
          </a:p>
          <a:p>
            <a:pPr algn="ctr"/>
            <a:r>
              <a:rPr lang="en-GB" sz="2400" dirty="0" smtClean="0">
                <a:latin typeface="Times New Roman"/>
                <a:cs typeface="Times New Roman"/>
              </a:rPr>
              <a:t>films</a:t>
            </a:r>
            <a:endParaRPr lang="en-GB" sz="2400" dirty="0">
              <a:latin typeface="Times New Roman"/>
              <a:cs typeface="Times New Roman"/>
            </a:endParaRPr>
          </a:p>
        </p:txBody>
      </p:sp>
      <p:cxnSp>
        <p:nvCxnSpPr>
          <p:cNvPr id="7" name="Connettore 2 7"/>
          <p:cNvCxnSpPr/>
          <p:nvPr/>
        </p:nvCxnSpPr>
        <p:spPr>
          <a:xfrm flipH="1" flipV="1">
            <a:off x="6948264" y="2564904"/>
            <a:ext cx="936104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11"/>
          <p:cNvCxnSpPr/>
          <p:nvPr/>
        </p:nvCxnSpPr>
        <p:spPr>
          <a:xfrm flipH="1">
            <a:off x="6948264" y="4509120"/>
            <a:ext cx="1368152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403648" y="676378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A </a:t>
            </a:r>
            <a:r>
              <a:rPr lang="en-GB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candidate event 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with a π</a:t>
            </a:r>
            <a:r>
              <a:rPr lang="en-GB" baseline="30000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0 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as seen in the brick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82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Laboratori</a:t>
            </a:r>
            <a:r>
              <a:rPr lang="en-GB" dirty="0" smtClean="0"/>
              <a:t> </a:t>
            </a:r>
            <a:r>
              <a:rPr lang="en-GB" dirty="0" err="1" smtClean="0"/>
              <a:t>Naztionali</a:t>
            </a:r>
            <a:r>
              <a:rPr lang="en-GB" dirty="0" smtClean="0"/>
              <a:t> del Gran </a:t>
            </a:r>
            <a:r>
              <a:rPr lang="en-GB" dirty="0" err="1" smtClean="0"/>
              <a:t>Sasso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50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Search for non-standard oscillations</a:t>
            </a:r>
            <a:endParaRPr lang="en-GB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egnaposto contenuto 7"/>
          <p:cNvPicPr>
            <a:picLocks noChangeAspect="1"/>
          </p:cNvPicPr>
          <p:nvPr/>
        </p:nvPicPr>
        <p:blipFill rotWithShape="1">
          <a:blip r:embed="rId2"/>
          <a:srcRect l="-1196" t="3221" r="-1053" b="3718"/>
          <a:stretch/>
        </p:blipFill>
        <p:spPr>
          <a:xfrm>
            <a:off x="636814" y="1365516"/>
            <a:ext cx="8180615" cy="51598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9592" y="836712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preliminary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exclusion plot in the sin</a:t>
            </a:r>
            <a:r>
              <a:rPr lang="en-US" baseline="30000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θ</a:t>
            </a:r>
            <a:r>
              <a:rPr lang="en-US" baseline="-25000" dirty="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new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)- Δm</a:t>
            </a:r>
            <a:r>
              <a:rPr lang="en-US" baseline="30000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new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plane 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25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03947" y="1052736"/>
            <a:ext cx="4752529" cy="68407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0.77 </a:t>
            </a:r>
            <a:r>
              <a:rPr lang="en-GB" dirty="0" err="1"/>
              <a:t>kton</a:t>
            </a:r>
            <a:r>
              <a:rPr lang="en-GB" dirty="0"/>
              <a:t> </a:t>
            </a:r>
            <a:r>
              <a:rPr lang="en-GB" dirty="0" err="1"/>
              <a:t>LAr</a:t>
            </a:r>
            <a:r>
              <a:rPr lang="en-GB" dirty="0"/>
              <a:t>-TPC</a:t>
            </a:r>
          </a:p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ICARUS-T600 @ LNGS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6942" y="2888939"/>
            <a:ext cx="4591038" cy="371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50"/>
          <a:stretch/>
        </p:blipFill>
        <p:spPr bwMode="auto">
          <a:xfrm>
            <a:off x="35496" y="728700"/>
            <a:ext cx="4092326" cy="245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T600_structure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248980"/>
            <a:ext cx="447553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6577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7524" y="836712"/>
            <a:ext cx="8748972" cy="5688632"/>
          </a:xfrm>
        </p:spPr>
        <p:txBody>
          <a:bodyPr/>
          <a:lstStyle/>
          <a:p>
            <a:r>
              <a:rPr lang="en-GB" sz="2000" dirty="0" smtClean="0">
                <a:solidFill>
                  <a:srgbClr val="FA012E"/>
                </a:solidFill>
              </a:rPr>
              <a:t>2010: </a:t>
            </a:r>
            <a:r>
              <a:rPr lang="en-GB" sz="2000" dirty="0" smtClean="0">
                <a:solidFill>
                  <a:srgbClr val="FF0000"/>
                </a:solidFill>
              </a:rPr>
              <a:t>Successful assembly and commissioning of ICARUS-T600</a:t>
            </a:r>
            <a:r>
              <a:rPr lang="en-GB" sz="2000" dirty="0" smtClean="0"/>
              <a:t>:</a:t>
            </a:r>
          </a:p>
          <a:p>
            <a:pPr lvl="1" hangingPunct="1">
              <a:lnSpc>
                <a:spcPct val="110000"/>
              </a:lnSpc>
              <a:spcBef>
                <a:spcPts val="345"/>
              </a:spcBef>
              <a:tabLst>
                <a:tab pos="687922" algn="l"/>
                <a:tab pos="1375844" algn="l"/>
                <a:tab pos="2063767" algn="l"/>
                <a:tab pos="2751689" algn="l"/>
                <a:tab pos="3439611" algn="l"/>
                <a:tab pos="4127533" algn="l"/>
                <a:tab pos="4815455" algn="l"/>
                <a:tab pos="5503377" algn="l"/>
                <a:tab pos="6191300" algn="l"/>
              </a:tabLst>
            </a:pPr>
            <a:r>
              <a:rPr lang="en-GB" sz="1800" dirty="0" smtClean="0">
                <a:solidFill>
                  <a:srgbClr val="000000"/>
                </a:solidFill>
              </a:rPr>
              <a:t>May 28th : first CNGS neutrino</a:t>
            </a:r>
          </a:p>
          <a:p>
            <a:pPr lvl="1" hangingPunct="1">
              <a:lnSpc>
                <a:spcPct val="110000"/>
              </a:lnSpc>
              <a:spcBef>
                <a:spcPts val="345"/>
              </a:spcBef>
              <a:tabLst>
                <a:tab pos="687922" algn="l"/>
                <a:tab pos="1375844" algn="l"/>
                <a:tab pos="2063767" algn="l"/>
                <a:tab pos="2751689" algn="l"/>
                <a:tab pos="3439611" algn="l"/>
                <a:tab pos="4127533" algn="l"/>
                <a:tab pos="4815455" algn="l"/>
                <a:tab pos="5503377" algn="l"/>
                <a:tab pos="6191300" algn="l"/>
              </a:tabLst>
            </a:pPr>
            <a:r>
              <a:rPr lang="en-GB" sz="1800" dirty="0" smtClean="0">
                <a:solidFill>
                  <a:srgbClr val="000000"/>
                </a:solidFill>
              </a:rPr>
              <a:t>October: start of physics runs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2011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smtClean="0">
                <a:solidFill>
                  <a:srgbClr val="C00000"/>
                </a:solidFill>
              </a:rPr>
              <a:t>– </a:t>
            </a:r>
            <a:r>
              <a:rPr lang="en-GB" sz="2000" dirty="0" smtClean="0">
                <a:solidFill>
                  <a:srgbClr val="FF0000"/>
                </a:solidFill>
              </a:rPr>
              <a:t>Dec 3rd, 2012</a:t>
            </a:r>
            <a:r>
              <a:rPr lang="en-GB" sz="2000" dirty="0" smtClean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GB" sz="1800" dirty="0" smtClean="0">
                <a:solidFill>
                  <a:schemeClr val="tx1"/>
                </a:solidFill>
              </a:rPr>
              <a:t>T600 data-taking with CNGS beam and cosmic rays</a:t>
            </a:r>
          </a:p>
          <a:p>
            <a:pPr lvl="2"/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2800  CC + 900 </a:t>
            </a:r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NC</a:t>
            </a:r>
          </a:p>
          <a:p>
            <a:pPr lvl="2"/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Muons 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from upstream GS rock ≈ 12000 ev  (≈ 8200 on TPC front </a:t>
            </a:r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face)</a:t>
            </a:r>
          </a:p>
          <a:p>
            <a:pPr lvl="2"/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Intrinsic 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beam </a:t>
            </a:r>
            <a:r>
              <a:rPr lang="it-IT" sz="1400" dirty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n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e CC ≈  26 </a:t>
            </a:r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ev</a:t>
            </a:r>
          </a:p>
          <a:p>
            <a:pPr lvl="2"/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 </a:t>
            </a:r>
            <a:r>
              <a:rPr lang="it-IT" sz="1400" dirty="0" smtClean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</a:t>
            </a:r>
            <a:r>
              <a:rPr lang="it-IT" sz="1400" baseline="-33000" dirty="0" smtClean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 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-&gt; </a:t>
            </a:r>
            <a:r>
              <a:rPr lang="it-IT" sz="1400" dirty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</a:t>
            </a:r>
            <a:r>
              <a:rPr lang="it-IT" sz="1400" baseline="-33000" dirty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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  </a:t>
            </a:r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with kinematic </a:t>
            </a:r>
            <a:r>
              <a:rPr lang="it-IT" sz="1400" dirty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</a:t>
            </a:r>
            <a:r>
              <a:rPr lang="it-IT" sz="1400" baseline="-33000" dirty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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 </a:t>
            </a:r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-selection  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(~2 event </a:t>
            </a:r>
            <a:r>
              <a:rPr lang="it-IT" sz="1400" dirty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</a:t>
            </a:r>
            <a:r>
              <a:rPr lang="it-IT" sz="1400" baseline="-33000" dirty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 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-&gt;e </a:t>
            </a:r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) </a:t>
            </a:r>
            <a:r>
              <a:rPr lang="it-IT" sz="1400" dirty="0" smtClean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</a:t>
            </a:r>
            <a:r>
              <a:rPr lang="it-IT" sz="1400" baseline="-33000" dirty="0" smtClean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</a:t>
            </a:r>
            <a:r>
              <a:rPr lang="it-IT" sz="1400" dirty="0" smtClean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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-&gt;  </a:t>
            </a:r>
            <a:r>
              <a:rPr lang="it-IT" sz="1400" dirty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</a:t>
            </a:r>
            <a:r>
              <a:rPr lang="it-IT" sz="1400" baseline="-330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e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 ( </a:t>
            </a:r>
            <a:r>
              <a:rPr lang="it-IT" sz="1400" dirty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</a:t>
            </a:r>
            <a:r>
              <a:rPr lang="it-IT" sz="1400" baseline="-330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13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) from e-like CC events </a:t>
            </a:r>
            <a:endParaRPr lang="it-IT" sz="1400" dirty="0" smtClean="0">
              <a:solidFill>
                <a:schemeClr val="accent2"/>
              </a:solidFill>
              <a:ea typeface="MS PGothic" charset="0"/>
              <a:cs typeface="MS PGothic" charset="0"/>
            </a:endParaRPr>
          </a:p>
          <a:p>
            <a:pPr lvl="2"/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excess 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at E &lt; 20 GeV (~5 events </a:t>
            </a:r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CC)</a:t>
            </a:r>
          </a:p>
          <a:p>
            <a:pPr lvl="2"/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Search 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for </a:t>
            </a:r>
            <a:r>
              <a:rPr lang="it-IT" sz="1400" dirty="0" smtClean="0">
                <a:solidFill>
                  <a:schemeClr val="accent2"/>
                </a:solidFill>
                <a:latin typeface="Symbol" charset="0"/>
                <a:ea typeface="MS PGothic" charset="0"/>
                <a:cs typeface="MS PGothic" charset="0"/>
              </a:rPr>
              <a:t></a:t>
            </a:r>
            <a:r>
              <a:rPr lang="it-IT" sz="1400" baseline="-330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s</a:t>
            </a:r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 in </a:t>
            </a:r>
            <a:r>
              <a:rPr lang="it-IT" sz="1400" dirty="0">
                <a:solidFill>
                  <a:schemeClr val="accent2"/>
                </a:solidFill>
                <a:ea typeface="MS PGothic" charset="0"/>
                <a:cs typeface="MS PGothic" charset="0"/>
              </a:rPr>
              <a:t>LSND parameter space, studying e-like CC events at   E &gt; 10 </a:t>
            </a:r>
            <a:r>
              <a:rPr lang="it-IT" sz="1400" dirty="0" smtClean="0">
                <a:solidFill>
                  <a:schemeClr val="accent2"/>
                </a:solidFill>
                <a:ea typeface="MS PGothic" charset="0"/>
                <a:cs typeface="MS PGothic" charset="0"/>
              </a:rPr>
              <a:t>GeV</a:t>
            </a:r>
            <a:endParaRPr lang="en-GB" sz="1400" dirty="0" smtClean="0">
              <a:solidFill>
                <a:schemeClr val="accent2"/>
              </a:solidFill>
            </a:endParaRPr>
          </a:p>
          <a:p>
            <a:pPr lvl="1"/>
            <a:r>
              <a:rPr lang="en-GB" sz="1800" dirty="0" smtClean="0">
                <a:solidFill>
                  <a:srgbClr val="000000"/>
                </a:solidFill>
              </a:rPr>
              <a:t>Nov. 2011 &amp; March 2012: bunched beam for v velocity measurement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Dec.2012 – June 2013: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</a:rPr>
              <a:t>Data-taking with cosmic rays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</a:rPr>
              <a:t>From June: decommissioning</a:t>
            </a:r>
            <a:endParaRPr lang="en-GB" sz="2000" dirty="0" smtClean="0"/>
          </a:p>
          <a:p>
            <a:r>
              <a:rPr lang="en-GB" sz="2000" dirty="0" smtClean="0">
                <a:solidFill>
                  <a:srgbClr val="FF0000"/>
                </a:solidFill>
              </a:rPr>
              <a:t>2014 onward</a:t>
            </a:r>
          </a:p>
          <a:p>
            <a:pPr lvl="1"/>
            <a:r>
              <a:rPr lang="en-GB" sz="1800" dirty="0" smtClean="0">
                <a:solidFill>
                  <a:schemeClr val="accent6">
                    <a:lumMod val="50000"/>
                  </a:schemeClr>
                </a:solidFill>
              </a:rPr>
              <a:t>Sterile neutrino search at the new CERN SPS neutrino beam</a:t>
            </a:r>
            <a:endParaRPr lang="en-GB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ICARUS T600 timeline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11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MS PGothic" pitchFamily="34" charset="-128"/>
              </a:rPr>
              <a:t>ICARUS (CNGS2) data collection</a:t>
            </a:r>
          </a:p>
        </p:txBody>
      </p:sp>
      <p:grpSp>
        <p:nvGrpSpPr>
          <p:cNvPr id="2" name="Group 26"/>
          <p:cNvGrpSpPr/>
          <p:nvPr/>
        </p:nvGrpSpPr>
        <p:grpSpPr>
          <a:xfrm>
            <a:off x="76200" y="837239"/>
            <a:ext cx="4459166" cy="2894104"/>
            <a:chOff x="76200" y="991564"/>
            <a:chExt cx="4459166" cy="2894104"/>
          </a:xfrm>
        </p:grpSpPr>
        <p:grpSp>
          <p:nvGrpSpPr>
            <p:cNvPr id="3" name="Group 17"/>
            <p:cNvGrpSpPr/>
            <p:nvPr/>
          </p:nvGrpSpPr>
          <p:grpSpPr>
            <a:xfrm>
              <a:off x="76200" y="991564"/>
              <a:ext cx="4459166" cy="2894104"/>
              <a:chOff x="76200" y="991564"/>
              <a:chExt cx="4459166" cy="2894104"/>
            </a:xfrm>
          </p:grpSpPr>
          <p:pic>
            <p:nvPicPr>
              <p:cNvPr id="95237" name="Picture 4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1371068"/>
                <a:ext cx="4459166" cy="25146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20968" y="991564"/>
                <a:ext cx="339423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u="sng" dirty="0">
                    <a:solidFill>
                      <a:schemeClr val="tx1">
                        <a:lumMod val="10000"/>
                      </a:schemeClr>
                    </a:solidFill>
                    <a:latin typeface="Comic Sans MS"/>
                    <a:ea typeface="ＭＳ Ｐゴシック" pitchFamily="-112" charset="-128"/>
                    <a:cs typeface="Comic Sans MS"/>
                  </a:rPr>
                  <a:t>2010</a:t>
                </a:r>
                <a:r>
                  <a:rPr lang="en-US" sz="2000" dirty="0">
                    <a:solidFill>
                      <a:schemeClr val="tx1">
                        <a:lumMod val="10000"/>
                      </a:schemeClr>
                    </a:solidFill>
                    <a:latin typeface="Comic Sans MS"/>
                    <a:ea typeface="ＭＳ Ｐゴシック" pitchFamily="-112" charset="-128"/>
                    <a:cs typeface="Comic Sans MS"/>
                  </a:rPr>
                  <a:t>: </a:t>
                </a:r>
                <a:r>
                  <a:rPr lang="en-US" sz="2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Oct. 1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st </a:t>
                </a:r>
                <a:r>
                  <a:rPr lang="en-US" sz="2000" dirty="0">
                    <a:solidFill>
                      <a:srgbClr val="000000"/>
                    </a:solidFill>
                    <a:latin typeface="Comic Sans MS"/>
                    <a:ea typeface="ＭＳ Ｐゴシック" pitchFamily="-112" charset="-128"/>
                    <a:cs typeface="Comic Sans MS"/>
                    <a:sym typeface="Symbol"/>
                  </a:rPr>
                  <a:t> Nov. 22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Comic Sans MS"/>
                    <a:ea typeface="ＭＳ Ｐゴシック" pitchFamily="-112" charset="-128"/>
                    <a:cs typeface="Comic Sans MS"/>
                    <a:sym typeface="Symbol"/>
                  </a:rPr>
                  <a:t>nd</a:t>
                </a:r>
                <a:endParaRPr lang="en-US" sz="2000" u="sng" dirty="0">
                  <a:solidFill>
                    <a:schemeClr val="tx1">
                      <a:lumMod val="10000"/>
                    </a:schemeClr>
                  </a:solidFill>
                  <a:latin typeface="Comic Sans MS"/>
                  <a:ea typeface="ＭＳ Ｐゴシック" pitchFamily="-112" charset="-128"/>
                  <a:cs typeface="Comic Sans MS"/>
                </a:endParaRPr>
              </a:p>
            </p:txBody>
          </p:sp>
        </p:grpSp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2667407" y="2971800"/>
              <a:ext cx="167646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Zapf Dingbats" pitchFamily="-112" charset="2"/>
                <a:buChar char="l"/>
                <a:defRPr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MS PGothic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155000"/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MS PGothic" charset="0"/>
                  <a:sym typeface="Wingding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j-lt"/>
                  <a:ea typeface="ＭＳ Ｐゴシック" pitchFamily="-112" charset="-128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  <a:ea typeface="ＭＳ Ｐゴシック" pitchFamily="-112" charset="-128"/>
                  <a:cs typeface="MS PGothic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  <a:ea typeface="ＭＳ Ｐゴシック" pitchFamily="-108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  <a:ea typeface="ＭＳ Ｐゴシック" pitchFamily="-108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  <a:ea typeface="ＭＳ Ｐゴシック" pitchFamily="-108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  <a:ea typeface="ＭＳ Ｐゴシック" pitchFamily="-108" charset="-128"/>
                </a:defRPr>
              </a:lvl9pPr>
            </a:lstStyle>
            <a:p>
              <a:pPr marL="53975" indent="0">
                <a:lnSpc>
                  <a:spcPct val="110000"/>
                </a:lnSpc>
                <a:buClr>
                  <a:schemeClr val="tx1">
                    <a:lumMod val="10000"/>
                  </a:schemeClr>
                </a:buClr>
                <a:buSzPct val="100000"/>
                <a:buFont typeface="Zapf Dingbats" pitchFamily="-112" charset="2"/>
                <a:buNone/>
                <a:defRPr/>
              </a:pPr>
              <a:r>
                <a:rPr lang="en-US" sz="1600" b="1" dirty="0" smtClean="0">
                  <a:solidFill>
                    <a:srgbClr val="0000FF"/>
                  </a:solidFill>
                  <a:ea typeface="MS PGothic" pitchFamily="34" charset="-128"/>
                  <a:cs typeface="Comic Sans MS"/>
                </a:rPr>
                <a:t>5.8 10</a:t>
              </a:r>
              <a:r>
                <a:rPr lang="en-US" sz="1600" b="1" baseline="30000" dirty="0" smtClean="0">
                  <a:solidFill>
                    <a:srgbClr val="0000FF"/>
                  </a:solidFill>
                  <a:ea typeface="MS PGothic" pitchFamily="34" charset="-128"/>
                  <a:cs typeface="Comic Sans MS"/>
                </a:rPr>
                <a:t>18</a:t>
              </a:r>
              <a:r>
                <a:rPr lang="en-US" sz="1600" b="1" dirty="0" smtClean="0">
                  <a:solidFill>
                    <a:srgbClr val="0000FF"/>
                  </a:solidFill>
                  <a:ea typeface="MS PGothic" pitchFamily="34" charset="-128"/>
                  <a:cs typeface="Comic Sans MS"/>
                </a:rPr>
                <a:t> pot</a:t>
              </a:r>
            </a:p>
            <a:p>
              <a:pPr>
                <a:buFont typeface="Zapf Dingbats" pitchFamily="4" charset="2"/>
                <a:buNone/>
                <a:defRPr/>
              </a:pPr>
              <a:endParaRPr lang="en-US" sz="1600" dirty="0" smtClean="0">
                <a:solidFill>
                  <a:srgbClr val="000000"/>
                </a:solidFill>
                <a:ea typeface="MS PGothic" pitchFamily="34" charset="-128"/>
                <a:cs typeface="Comic Sans MS"/>
              </a:endParaRPr>
            </a:p>
            <a:p>
              <a:pPr>
                <a:buFont typeface="Zapf Dingbats" pitchFamily="4" charset="2"/>
                <a:buNone/>
                <a:defRPr/>
              </a:pPr>
              <a:endParaRPr lang="en-US" sz="1600" dirty="0" smtClean="0">
                <a:solidFill>
                  <a:srgbClr val="000000"/>
                </a:solidFill>
                <a:ea typeface="MS PGothic" pitchFamily="34" charset="-128"/>
                <a:cs typeface="Comic Sans MS"/>
              </a:endParaRPr>
            </a:p>
            <a:p>
              <a:pPr>
                <a:buFont typeface="Zapf Dingbats" pitchFamily="4" charset="2"/>
                <a:buNone/>
                <a:defRPr/>
              </a:pPr>
              <a:endParaRPr lang="en-US" sz="1600" dirty="0" smtClean="0">
                <a:ea typeface="MS PGothic" pitchFamily="34" charset="-128"/>
                <a:cs typeface="Comic Sans MS"/>
              </a:endParaRPr>
            </a:p>
            <a:p>
              <a:pPr>
                <a:lnSpc>
                  <a:spcPct val="110000"/>
                </a:lnSpc>
                <a:spcBef>
                  <a:spcPts val="450"/>
                </a:spcBef>
                <a:buSzPct val="66000"/>
                <a:buFont typeface="Zapf Dingbats" pitchFamily="4" charset="2"/>
                <a:buNone/>
                <a:defRPr/>
              </a:pPr>
              <a:endParaRPr lang="en-US" sz="1600" dirty="0" smtClean="0">
                <a:ea typeface="MS PGothic" pitchFamily="34" charset="-128"/>
                <a:cs typeface="Comic Sans MS"/>
              </a:endParaRPr>
            </a:p>
          </p:txBody>
        </p:sp>
      </p:grpSp>
      <p:grpSp>
        <p:nvGrpSpPr>
          <p:cNvPr id="4" name="Group 27"/>
          <p:cNvGrpSpPr/>
          <p:nvPr/>
        </p:nvGrpSpPr>
        <p:grpSpPr>
          <a:xfrm>
            <a:off x="4583723" y="836712"/>
            <a:ext cx="4466492" cy="2895599"/>
            <a:chOff x="4583723" y="991565"/>
            <a:chExt cx="4466492" cy="2895599"/>
          </a:xfrm>
        </p:grpSpPr>
        <p:grpSp>
          <p:nvGrpSpPr>
            <p:cNvPr id="5" name="Group 20"/>
            <p:cNvGrpSpPr/>
            <p:nvPr/>
          </p:nvGrpSpPr>
          <p:grpSpPr>
            <a:xfrm>
              <a:off x="4583723" y="991565"/>
              <a:ext cx="4466492" cy="2895599"/>
              <a:chOff x="4583723" y="991565"/>
              <a:chExt cx="4466492" cy="2895599"/>
            </a:xfrm>
          </p:grpSpPr>
          <p:graphicFrame>
            <p:nvGraphicFramePr>
              <p:cNvPr id="95236" name="Object 2"/>
              <p:cNvGraphicFramePr>
                <a:graphicFrameLocks noChangeAspect="1"/>
              </p:cNvGraphicFramePr>
              <p:nvPr/>
            </p:nvGraphicFramePr>
            <p:xfrm>
              <a:off x="4583723" y="1372564"/>
              <a:ext cx="4466492" cy="2514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39" name="Document" r:id="rId6" imgW="15949206" imgH="11174603" progId="Word.Document.12">
                      <p:link updateAutomatic="1"/>
                    </p:oleObj>
                  </mc:Choice>
                  <mc:Fallback>
                    <p:oleObj name="Document" r:id="rId6" imgW="15949206" imgH="11174603" progId="Word.Document.12">
                      <p:link updateAutomatic="1"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83723" y="1372564"/>
                            <a:ext cx="4466492" cy="25146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Box 21"/>
              <p:cNvSpPr txBox="1"/>
              <p:nvPr/>
            </p:nvSpPr>
            <p:spPr>
              <a:xfrm>
                <a:off x="5383824" y="991565"/>
                <a:ext cx="3284874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u="sng" dirty="0">
                    <a:solidFill>
                      <a:schemeClr val="tx1">
                        <a:lumMod val="10000"/>
                      </a:schemeClr>
                    </a:solidFill>
                    <a:latin typeface="Comic Sans MS"/>
                    <a:ea typeface="ＭＳ Ｐゴシック" pitchFamily="-112" charset="-128"/>
                    <a:cs typeface="Comic Sans MS"/>
                  </a:rPr>
                  <a:t>2011</a:t>
                </a:r>
                <a:r>
                  <a:rPr lang="en-US" sz="2000" dirty="0">
                    <a:solidFill>
                      <a:schemeClr val="tx1">
                        <a:lumMod val="10000"/>
                      </a:schemeClr>
                    </a:solidFill>
                    <a:latin typeface="Comic Sans MS"/>
                    <a:ea typeface="ＭＳ Ｐゴシック" pitchFamily="-112" charset="-128"/>
                    <a:cs typeface="Comic Sans MS"/>
                  </a:rPr>
                  <a:t>: </a:t>
                </a:r>
                <a:r>
                  <a:rPr lang="en-US" sz="2000" dirty="0">
                    <a:solidFill>
                      <a:srgbClr val="000000"/>
                    </a:solidFill>
                    <a:latin typeface="Comic Sans MS"/>
                    <a:ea typeface="ＭＳ Ｐゴシック" pitchFamily="34" charset="-128"/>
                    <a:cs typeface="Comic Sans MS"/>
                  </a:rPr>
                  <a:t>Mar. 19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Comic Sans MS"/>
                    <a:ea typeface="ＭＳ Ｐゴシック" pitchFamily="34" charset="-128"/>
                    <a:cs typeface="Comic Sans MS"/>
                  </a:rPr>
                  <a:t>th </a:t>
                </a:r>
                <a:r>
                  <a:rPr lang="en-US" sz="2000" dirty="0">
                    <a:solidFill>
                      <a:srgbClr val="000000"/>
                    </a:solidFill>
                    <a:latin typeface="Comic Sans MS"/>
                    <a:ea typeface="ＭＳ Ｐゴシック" pitchFamily="-112" charset="-128"/>
                    <a:cs typeface="Comic Sans MS"/>
                    <a:sym typeface="Symbol"/>
                  </a:rPr>
                  <a:t> Nov. 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Comic Sans MS"/>
                    <a:ea typeface="ＭＳ Ｐゴシック" pitchFamily="-112" charset="-128"/>
                    <a:cs typeface="Comic Sans MS"/>
                    <a:sym typeface="Symbol"/>
                  </a:rPr>
                  <a:t>14</a:t>
                </a:r>
                <a:r>
                  <a:rPr lang="en-US" sz="2000" baseline="30000" dirty="0" smtClean="0">
                    <a:solidFill>
                      <a:srgbClr val="000000"/>
                    </a:solidFill>
                    <a:latin typeface="Comic Sans MS"/>
                    <a:ea typeface="ＭＳ Ｐゴシック" pitchFamily="-112" charset="-128"/>
                    <a:cs typeface="Comic Sans MS"/>
                    <a:sym typeface="Symbol"/>
                  </a:rPr>
                  <a:t>th</a:t>
                </a:r>
                <a:endParaRPr lang="en-US" sz="2000" b="1" u="sng" dirty="0">
                  <a:solidFill>
                    <a:schemeClr val="tx1">
                      <a:lumMod val="10000"/>
                    </a:schemeClr>
                  </a:solidFill>
                  <a:latin typeface="Comic Sans MS"/>
                  <a:ea typeface="ＭＳ Ｐゴシック" pitchFamily="-112" charset="-128"/>
                  <a:cs typeface="Comic Sans MS"/>
                </a:endParaRPr>
              </a:p>
            </p:txBody>
          </p:sp>
        </p:grpSp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7062711" y="2971800"/>
              <a:ext cx="1600200" cy="457200"/>
            </a:xfrm>
            <a:prstGeom prst="rect">
              <a:avLst/>
            </a:prstGeom>
          </p:spPr>
          <p:txBody>
            <a:bodyPr>
              <a:normAutofit fontScale="62500" lnSpcReduction="20000"/>
            </a:bodyPr>
            <a:lstStyle/>
            <a:p>
              <a:pPr marL="53975">
                <a:lnSpc>
                  <a:spcPct val="110000"/>
                </a:lnSpc>
                <a:spcBef>
                  <a:spcPct val="20000"/>
                </a:spcBef>
                <a:buClr>
                  <a:schemeClr val="tx1">
                    <a:lumMod val="10000"/>
                  </a:schemeClr>
                </a:buClr>
                <a:buSzPct val="100000"/>
                <a:defRPr/>
              </a:pPr>
              <a:r>
                <a:rPr lang="en-US" b="1" dirty="0">
                  <a:solidFill>
                    <a:srgbClr val="0000FF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4.44 10</a:t>
              </a:r>
              <a:r>
                <a:rPr lang="en-US" b="1" baseline="30000" dirty="0">
                  <a:solidFill>
                    <a:srgbClr val="0000FF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19</a:t>
              </a:r>
              <a:r>
                <a:rPr lang="en-US" b="1" dirty="0">
                  <a:solidFill>
                    <a:srgbClr val="0000FF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 pot</a:t>
              </a:r>
              <a:endParaRPr lang="en-US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01662" y="3807543"/>
            <a:ext cx="4642338" cy="2514600"/>
          </a:xfrm>
        </p:spPr>
        <p:txBody>
          <a:bodyPr/>
          <a:lstStyle/>
          <a:p>
            <a:pPr>
              <a:buSzPct val="150000"/>
              <a:buFont typeface="Comic Sans MS" pitchFamily="66" charset="0"/>
              <a:buChar char="●"/>
            </a:pPr>
            <a:r>
              <a:rPr lang="en-GB" sz="2200" dirty="0" smtClean="0"/>
              <a:t>Detector live-time &gt; 93% in 2011 and 2012</a:t>
            </a:r>
            <a:endParaRPr lang="en-US" sz="2200" dirty="0" smtClean="0"/>
          </a:p>
          <a:p>
            <a:pPr>
              <a:buSzPct val="150000"/>
              <a:buFont typeface="Comic Sans MS" pitchFamily="66" charset="0"/>
              <a:buChar char="●"/>
            </a:pPr>
            <a:r>
              <a:rPr lang="en-GB" sz="2200" dirty="0" smtClean="0"/>
              <a:t>Globally: 8.6 10</a:t>
            </a:r>
            <a:r>
              <a:rPr lang="en-GB" sz="2200" baseline="30000" dirty="0" smtClean="0"/>
              <a:t>19</a:t>
            </a:r>
            <a:r>
              <a:rPr lang="en-GB" sz="2200" dirty="0" smtClean="0"/>
              <a:t> pot collected </a:t>
            </a:r>
          </a:p>
          <a:p>
            <a:pPr>
              <a:buSzPct val="150000"/>
              <a:buFont typeface="Comic Sans MS" pitchFamily="66" charset="0"/>
              <a:buChar char="●"/>
            </a:pPr>
            <a:r>
              <a:rPr lang="en-GB" sz="2200" dirty="0" smtClean="0"/>
              <a:t>Analysed to date: 3.3 10</a:t>
            </a:r>
            <a:r>
              <a:rPr lang="en-GB" sz="2200" baseline="30000" dirty="0" smtClean="0"/>
              <a:t>19</a:t>
            </a:r>
            <a:r>
              <a:rPr lang="en-GB" sz="2200" dirty="0" smtClean="0"/>
              <a:t> pot (1091 contained events)</a:t>
            </a:r>
            <a:r>
              <a:rPr lang="en-US" sz="2200" dirty="0" smtClean="0"/>
              <a:t> </a:t>
            </a:r>
          </a:p>
          <a:p>
            <a:pPr>
              <a:buSzPct val="150000"/>
              <a:buFont typeface="Comic Sans MS" pitchFamily="66" charset="0"/>
              <a:buChar char="●"/>
            </a:pPr>
            <a:r>
              <a:rPr lang="en-US" sz="2200" dirty="0" smtClean="0"/>
              <a:t>≈ 1/3 of “ultimate” sample</a:t>
            </a:r>
            <a:endParaRPr lang="en-US" sz="22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70337" y="3864633"/>
            <a:ext cx="4431324" cy="2762310"/>
            <a:chOff x="76198" y="4019490"/>
            <a:chExt cx="4800601" cy="2762310"/>
          </a:xfrm>
        </p:grpSpPr>
        <p:pic>
          <p:nvPicPr>
            <p:cNvPr id="364572" name="Picture 28" descr="E:\Paris 2012\pot_stats_integral_201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1333498" y="3238499"/>
              <a:ext cx="2286001" cy="4800601"/>
            </a:xfrm>
            <a:prstGeom prst="rect">
              <a:avLst/>
            </a:prstGeom>
            <a:noFill/>
          </p:spPr>
        </p:pic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2819400" y="5562600"/>
              <a:ext cx="1733550" cy="457200"/>
            </a:xfrm>
            <a:prstGeom prst="rect">
              <a:avLst/>
            </a:prstGeom>
          </p:spPr>
          <p:txBody>
            <a:bodyPr>
              <a:normAutofit fontScale="62500" lnSpcReduction="20000"/>
            </a:bodyPr>
            <a:lstStyle/>
            <a:p>
              <a:pPr marL="53975">
                <a:lnSpc>
                  <a:spcPct val="110000"/>
                </a:lnSpc>
                <a:spcBef>
                  <a:spcPct val="20000"/>
                </a:spcBef>
                <a:buClr>
                  <a:schemeClr val="tx1">
                    <a:lumMod val="10000"/>
                  </a:schemeClr>
                </a:buClr>
                <a:buSzPct val="100000"/>
                <a:defRPr/>
              </a:pPr>
              <a:r>
                <a:rPr lang="en-US" b="1" dirty="0" smtClean="0">
                  <a:solidFill>
                    <a:srgbClr val="0000FF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3.54 10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19</a:t>
              </a:r>
              <a:r>
                <a:rPr lang="en-US" b="1" dirty="0" smtClean="0">
                  <a:solidFill>
                    <a:srgbClr val="0000FF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 </a:t>
              </a:r>
              <a:r>
                <a:rPr lang="en-US" b="1" dirty="0">
                  <a:solidFill>
                    <a:srgbClr val="0000FF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pot</a:t>
              </a:r>
              <a:endParaRPr lang="en-US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90600" y="4019490"/>
              <a:ext cx="3515199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u="sng" dirty="0" smtClean="0">
                  <a:solidFill>
                    <a:schemeClr val="tx1">
                      <a:lumMod val="10000"/>
                    </a:schemeClr>
                  </a:solidFill>
                  <a:latin typeface="Comic Sans MS"/>
                  <a:ea typeface="ＭＳ Ｐゴシック" pitchFamily="-112" charset="-128"/>
                  <a:cs typeface="Comic Sans MS"/>
                </a:rPr>
                <a:t>2012</a:t>
              </a:r>
              <a:r>
                <a:rPr lang="en-US" sz="2000" dirty="0" smtClean="0">
                  <a:solidFill>
                    <a:schemeClr val="tx1">
                      <a:lumMod val="10000"/>
                    </a:schemeClr>
                  </a:solidFill>
                  <a:latin typeface="Comic Sans MS"/>
                  <a:ea typeface="ＭＳ Ｐゴシック" pitchFamily="-112" charset="-128"/>
                  <a:cs typeface="Comic Sans MS"/>
                </a:rPr>
                <a:t> :</a:t>
              </a:r>
              <a:r>
                <a:rPr lang="en-US" sz="2000" dirty="0" smtClean="0">
                  <a:solidFill>
                    <a:srgbClr val="000000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Mar</a:t>
              </a:r>
              <a:r>
                <a:rPr lang="en-US" sz="2000" dirty="0">
                  <a:solidFill>
                    <a:srgbClr val="000000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. </a:t>
              </a:r>
              <a:r>
                <a:rPr lang="en-US" sz="2000" dirty="0" smtClean="0">
                  <a:solidFill>
                    <a:srgbClr val="000000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23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Comic Sans MS"/>
                  <a:ea typeface="ＭＳ Ｐゴシック" pitchFamily="34" charset="-128"/>
                  <a:cs typeface="Comic Sans MS"/>
                </a:rPr>
                <a:t>th </a:t>
              </a:r>
              <a:r>
                <a:rPr lang="en-US" sz="2000" dirty="0">
                  <a:solidFill>
                    <a:srgbClr val="000000"/>
                  </a:solidFill>
                  <a:latin typeface="Comic Sans MS"/>
                  <a:ea typeface="ＭＳ Ｐゴシック" pitchFamily="-112" charset="-128"/>
                  <a:cs typeface="Comic Sans MS"/>
                  <a:sym typeface="Symbol"/>
                </a:rPr>
                <a:t> </a:t>
              </a:r>
              <a:r>
                <a:rPr lang="en-US" sz="2000" dirty="0" smtClean="0">
                  <a:solidFill>
                    <a:srgbClr val="000000"/>
                  </a:solidFill>
                  <a:latin typeface="Comic Sans MS"/>
                  <a:ea typeface="ＭＳ Ｐゴシック" pitchFamily="-112" charset="-128"/>
                  <a:cs typeface="Comic Sans MS"/>
                  <a:sym typeface="Symbol"/>
                </a:rPr>
                <a:t>Dec. 3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Comic Sans MS"/>
                  <a:ea typeface="ＭＳ Ｐゴシック" pitchFamily="-112" charset="-128"/>
                  <a:cs typeface="Comic Sans MS"/>
                  <a:sym typeface="Symbol"/>
                </a:rPr>
                <a:t>th</a:t>
              </a:r>
              <a:endParaRPr lang="en-US" sz="2000" b="1" u="sng" dirty="0">
                <a:solidFill>
                  <a:schemeClr val="tx1">
                    <a:lumMod val="10000"/>
                  </a:schemeClr>
                </a:solidFill>
                <a:latin typeface="Comic Sans MS"/>
                <a:ea typeface="ＭＳ Ｐゴシック" pitchFamily="-112" charset="-128"/>
                <a:cs typeface="Comic Sans MS"/>
              </a:endParaRPr>
            </a:p>
          </p:txBody>
        </p:sp>
      </p:grp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0" name="AutoShape 2"/>
          <p:cNvSpPr>
            <a:spLocks noGrp="1" noChangeArrowheads="1"/>
          </p:cNvSpPr>
          <p:nvPr>
            <p:ph type="title"/>
          </p:nvPr>
        </p:nvSpPr>
        <p:spPr>
          <a:xfrm>
            <a:off x="1043608" y="116632"/>
            <a:ext cx="8100392" cy="432048"/>
          </a:xfrm>
        </p:spPr>
        <p:txBody>
          <a:bodyPr/>
          <a:lstStyle/>
          <a:p>
            <a:r>
              <a:rPr lang="en-US" dirty="0" smtClean="0">
                <a:ea typeface="Arial" charset="0"/>
                <a:cs typeface="Arial" charset="0"/>
              </a:rPr>
              <a:t>The LAR-TPC: the electronic bubble chamber</a:t>
            </a:r>
            <a:endParaRPr lang="en-GB" dirty="0">
              <a:ea typeface="Arial" charset="0"/>
              <a:cs typeface="Arial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15516" y="2689228"/>
            <a:ext cx="3312403" cy="3694112"/>
            <a:chOff x="1905000" y="2624138"/>
            <a:chExt cx="3588437" cy="3694112"/>
          </a:xfrm>
        </p:grpSpPr>
        <p:pic>
          <p:nvPicPr>
            <p:cNvPr id="123948" name="Picture 42" descr="gamma-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624138"/>
              <a:ext cx="3581400" cy="17843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23944" name="Picture 43" descr="gamma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419600"/>
              <a:ext cx="3581400" cy="18986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23945" name="pole tekstowe 11"/>
            <p:cNvSpPr txBox="1">
              <a:spLocks noChangeArrowheads="1"/>
            </p:cNvSpPr>
            <p:nvPr/>
          </p:nvSpPr>
          <p:spPr bwMode="auto">
            <a:xfrm>
              <a:off x="4114800" y="4419600"/>
              <a:ext cx="13253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pl-PL" sz="1800" b="1" dirty="0" smtClean="0">
                  <a:solidFill>
                    <a:srgbClr val="FF0000"/>
                  </a:solidFill>
                  <a:latin typeface="+mn-lt"/>
                  <a:ea typeface="Arial" charset="0"/>
                  <a:cs typeface="Arial" charset="0"/>
                </a:rPr>
                <a:t>Induction</a:t>
              </a:r>
              <a:endParaRPr lang="pl-PL" sz="1800" b="1" dirty="0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369712" name="pole tekstowe 24"/>
            <p:cNvSpPr txBox="1">
              <a:spLocks noChangeArrowheads="1"/>
            </p:cNvSpPr>
            <p:nvPr/>
          </p:nvSpPr>
          <p:spPr bwMode="auto">
            <a:xfrm>
              <a:off x="4572000" y="5105400"/>
              <a:ext cx="5246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pl-PL" sz="2400">
                  <a:solidFill>
                    <a:srgbClr val="FF0000"/>
                  </a:solidFill>
                  <a:latin typeface="Symbol" charset="2"/>
                  <a:ea typeface="Arial" charset="0"/>
                  <a:cs typeface="Arial" charset="0"/>
                </a:rPr>
                <a:t>p</a:t>
              </a:r>
              <a:r>
                <a:rPr lang="pl-PL" sz="2400" baseline="3000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  <a:endParaRPr lang="pl-PL" sz="2400" b="1" baseline="300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3939" name="Line 49"/>
            <p:cNvSpPr>
              <a:spLocks noChangeShapeType="1"/>
            </p:cNvSpPr>
            <p:nvPr/>
          </p:nvSpPr>
          <p:spPr bwMode="auto">
            <a:xfrm flipH="1">
              <a:off x="3886200" y="3505200"/>
              <a:ext cx="457200" cy="1676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40" name="Line 50"/>
            <p:cNvSpPr>
              <a:spLocks noChangeShapeType="1"/>
            </p:cNvSpPr>
            <p:nvPr/>
          </p:nvSpPr>
          <p:spPr bwMode="auto">
            <a:xfrm flipH="1">
              <a:off x="4419600" y="3352800"/>
              <a:ext cx="457200" cy="1676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41" name="pole tekstowe 20"/>
            <p:cNvSpPr txBox="1">
              <a:spLocks noChangeArrowheads="1"/>
            </p:cNvSpPr>
            <p:nvPr/>
          </p:nvSpPr>
          <p:spPr bwMode="auto">
            <a:xfrm>
              <a:off x="2300705" y="5715000"/>
              <a:ext cx="3192732" cy="52322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pl-PL" sz="1400" b="1" dirty="0">
                  <a:solidFill>
                    <a:srgbClr val="FF0000"/>
                  </a:solidFill>
                  <a:latin typeface="+mn-lt"/>
                  <a:ea typeface="Arial" charset="0"/>
                  <a:cs typeface="Arial" charset="0"/>
                </a:rPr>
                <a:t>Conversion distances</a:t>
              </a:r>
            </a:p>
            <a:p>
              <a:pPr algn="ctr" eaLnBrk="1" hangingPunct="1"/>
              <a:r>
                <a:rPr lang="pl-PL" sz="1400" b="1" dirty="0">
                  <a:solidFill>
                    <a:srgbClr val="FF0000"/>
                  </a:solidFill>
                  <a:latin typeface="+mn-lt"/>
                  <a:ea typeface="Arial" charset="0"/>
                  <a:cs typeface="Arial" charset="0"/>
                </a:rPr>
                <a:t>6.9 cm,  2.3 cm</a:t>
              </a:r>
              <a:endParaRPr lang="pl-PL" sz="1400" b="1" dirty="0"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123942" name="Line 52"/>
            <p:cNvSpPr>
              <a:spLocks noChangeShapeType="1"/>
            </p:cNvSpPr>
            <p:nvPr/>
          </p:nvSpPr>
          <p:spPr bwMode="auto">
            <a:xfrm flipH="1" flipV="1">
              <a:off x="3962400" y="5334000"/>
              <a:ext cx="152400" cy="381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43" name="Line 53"/>
            <p:cNvSpPr>
              <a:spLocks noChangeShapeType="1"/>
            </p:cNvSpPr>
            <p:nvPr/>
          </p:nvSpPr>
          <p:spPr bwMode="auto">
            <a:xfrm flipH="1" flipV="1">
              <a:off x="4572000" y="5257800"/>
              <a:ext cx="152400" cy="457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9725" name="Text Box 61"/>
          <p:cNvSpPr txBox="1">
            <a:spLocks noChangeArrowheads="1"/>
          </p:cNvSpPr>
          <p:nvPr/>
        </p:nvSpPr>
        <p:spPr bwMode="auto">
          <a:xfrm>
            <a:off x="3657599" y="4140658"/>
            <a:ext cx="5366251" cy="168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0000"/>
              </a:buClr>
              <a:buFont typeface="Zapf Dingbats" charset="2"/>
              <a:buNone/>
            </a:pPr>
            <a:r>
              <a:rPr lang="pl-PL" sz="1800" b="1" i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Primary vertex (A):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>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Zapf Dingbats" charset="2"/>
              <a:buNone/>
            </a:pPr>
            <a:r>
              <a:rPr lang="pl-PL" sz="1800" b="1" dirty="0">
                <a:latin typeface="+mn-lt"/>
                <a:ea typeface="Arial" charset="0"/>
                <a:cs typeface="Arial" charset="0"/>
              </a:rPr>
              <a:t>very long </a:t>
            </a:r>
            <a:r>
              <a:rPr lang="en-US" sz="1800" b="1" dirty="0" smtClean="0">
                <a:latin typeface="Symbol" pitchFamily="18" charset="2"/>
                <a:ea typeface="Arial" charset="0"/>
                <a:cs typeface="Arial" charset="0"/>
              </a:rPr>
              <a:t>m</a:t>
            </a:r>
            <a:r>
              <a:rPr lang="en-US" sz="1800" b="1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pl-PL" sz="1800" b="1" dirty="0" smtClean="0">
                <a:latin typeface="+mn-lt"/>
                <a:ea typeface="Arial" charset="0"/>
                <a:cs typeface="Arial" charset="0"/>
              </a:rPr>
              <a:t>(1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>), </a:t>
            </a:r>
            <a:r>
              <a:rPr lang="pl-PL" sz="1800" b="1" dirty="0" smtClean="0">
                <a:latin typeface="+mn-lt"/>
                <a:ea typeface="Arial" charset="0"/>
                <a:cs typeface="Arial" charset="0"/>
              </a:rPr>
              <a:t>e.m.cascades(</a:t>
            </a:r>
            <a:r>
              <a:rPr lang="en-GB" sz="1800" b="1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pl-PL" sz="1800" b="1" dirty="0" smtClean="0">
                <a:latin typeface="+mn-lt"/>
                <a:ea typeface="Arial" charset="0"/>
                <a:cs typeface="Arial" charset="0"/>
              </a:rPr>
              <a:t>2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>), </a:t>
            </a:r>
            <a:r>
              <a:rPr lang="en-US" sz="1800" b="1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pl-PL" sz="1800" b="1" dirty="0" smtClean="0">
                <a:latin typeface="Symbol" pitchFamily="18" charset="2"/>
                <a:ea typeface="Arial" charset="0"/>
                <a:cs typeface="Arial" charset="0"/>
              </a:rPr>
              <a:t>p</a:t>
            </a:r>
            <a:r>
              <a:rPr lang="en-GB" sz="1800" b="1" dirty="0" smtClean="0">
                <a:latin typeface="Symbol" pitchFamily="18" charset="2"/>
                <a:ea typeface="Arial" charset="0"/>
                <a:cs typeface="Arial" charset="0"/>
              </a:rPr>
              <a:t> </a:t>
            </a:r>
            <a:r>
              <a:rPr lang="pl-PL" sz="1800" b="1" dirty="0" smtClean="0">
                <a:latin typeface="+mn-lt"/>
                <a:ea typeface="Arial" charset="0"/>
                <a:cs typeface="Arial" charset="0"/>
              </a:rPr>
              <a:t>(3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>)</a:t>
            </a:r>
          </a:p>
          <a:p>
            <a:pPr algn="ctr">
              <a:spcBef>
                <a:spcPct val="20000"/>
              </a:spcBef>
              <a:buClr>
                <a:srgbClr val="FF0000"/>
              </a:buClr>
              <a:buFont typeface="Zapf Dingbats" charset="2"/>
              <a:buNone/>
            </a:pPr>
            <a:r>
              <a:rPr lang="pl-PL" sz="1800" b="1" i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Secondary vertex (B):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>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Zapf Dingbats" charset="2"/>
              <a:buNone/>
            </a:pPr>
            <a:r>
              <a:rPr lang="pl-PL" sz="1800" b="1" dirty="0" smtClean="0">
                <a:latin typeface="+mn-lt"/>
                <a:ea typeface="Arial" charset="0"/>
                <a:cs typeface="Arial" charset="0"/>
              </a:rPr>
              <a:t>longest 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>track (5) is a </a:t>
            </a:r>
            <a:r>
              <a:rPr lang="pl-PL" sz="2000" b="1" dirty="0">
                <a:latin typeface="+mn-lt"/>
                <a:ea typeface="Arial" charset="0"/>
                <a:cs typeface="Arial" charset="0"/>
                <a:sym typeface="Symbol" charset="2"/>
              </a:rPr>
              <a:t>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> </a:t>
            </a:r>
            <a:r>
              <a:rPr lang="pl-PL" sz="1800" b="1" dirty="0" smtClean="0">
                <a:latin typeface="+mn-lt"/>
                <a:ea typeface="Arial" charset="0"/>
                <a:cs typeface="Arial" charset="0"/>
              </a:rPr>
              <a:t>from 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>stopping </a:t>
            </a:r>
            <a:r>
              <a:rPr lang="en-GB" sz="1800" b="1" dirty="0" smtClean="0">
                <a:latin typeface="+mn-lt"/>
                <a:ea typeface="Arial" charset="0"/>
                <a:cs typeface="Arial" charset="0"/>
              </a:rPr>
              <a:t>K</a:t>
            </a:r>
            <a:r>
              <a:rPr lang="pl-PL" sz="1800" b="1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>(6</a:t>
            </a:r>
            <a:r>
              <a:rPr lang="pl-PL" sz="1800" b="1" dirty="0" smtClean="0">
                <a:latin typeface="+mn-lt"/>
                <a:ea typeface="Arial" charset="0"/>
                <a:cs typeface="Arial" charset="0"/>
              </a:rPr>
              <a:t>)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/>
            </a:r>
            <a:br>
              <a:rPr lang="pl-PL" sz="1800" b="1" dirty="0">
                <a:latin typeface="+mn-lt"/>
                <a:ea typeface="Arial" charset="0"/>
                <a:cs typeface="Arial" charset="0"/>
              </a:rPr>
            </a:br>
            <a:r>
              <a:rPr lang="pl-PL" sz="1800" b="1" dirty="0" smtClean="0">
                <a:latin typeface="+mn-lt"/>
                <a:ea typeface="Arial" charset="0"/>
                <a:cs typeface="Arial" charset="0"/>
                <a:sym typeface="Symbol" charset="2"/>
              </a:rPr>
              <a:t></a:t>
            </a:r>
            <a:r>
              <a:rPr lang="pl-PL" sz="1800" b="1" dirty="0" smtClean="0">
                <a:latin typeface="+mn-lt"/>
                <a:ea typeface="Arial" charset="0"/>
                <a:cs typeface="Arial" charset="0"/>
              </a:rPr>
              <a:t> </a:t>
            </a:r>
            <a:r>
              <a:rPr lang="pl-PL" sz="1800" b="1" dirty="0">
                <a:latin typeface="+mn-lt"/>
                <a:ea typeface="Arial" charset="0"/>
                <a:cs typeface="Arial" charset="0"/>
              </a:rPr>
              <a:t>decay is observed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69676" y="836712"/>
            <a:ext cx="8298768" cy="2257008"/>
            <a:chOff x="304799" y="404406"/>
            <a:chExt cx="9804027" cy="2695421"/>
          </a:xfrm>
        </p:grpSpPr>
        <p:pic>
          <p:nvPicPr>
            <p:cNvPr id="123946" name="Obraz 6" descr="Run9927Event572_Collection_right_IIcopy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26" y="404406"/>
              <a:ext cx="9601200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947" name="Text Box 63"/>
            <p:cNvSpPr txBox="1">
              <a:spLocks noChangeArrowheads="1"/>
            </p:cNvSpPr>
            <p:nvPr/>
          </p:nvSpPr>
          <p:spPr bwMode="auto">
            <a:xfrm>
              <a:off x="304799" y="685800"/>
              <a:ext cx="4002436" cy="441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800" b="1" dirty="0"/>
                <a:t>Total visible energy </a:t>
              </a:r>
              <a:r>
                <a:rPr lang="pl-PL" sz="1800" b="1" dirty="0">
                  <a:latin typeface="Arial" charset="0"/>
                  <a:ea typeface="Arial" charset="0"/>
                  <a:cs typeface="Arial" charset="0"/>
                </a:rPr>
                <a:t>4.5 GeV</a:t>
              </a:r>
            </a:p>
          </p:txBody>
        </p:sp>
        <p:sp>
          <p:nvSpPr>
            <p:cNvPr id="123936" name="Dowolny kształt 5"/>
            <p:cNvSpPr>
              <a:spLocks/>
            </p:cNvSpPr>
            <p:nvPr/>
          </p:nvSpPr>
          <p:spPr bwMode="auto">
            <a:xfrm>
              <a:off x="8562347" y="1229943"/>
              <a:ext cx="1443037" cy="1171575"/>
            </a:xfrm>
            <a:custGeom>
              <a:avLst/>
              <a:gdLst>
                <a:gd name="T0" fmla="*/ 0 w 1332346"/>
                <a:gd name="T1" fmla="*/ 0 h 1170709"/>
                <a:gd name="T2" fmla="*/ 0 w 1332346"/>
                <a:gd name="T3" fmla="*/ 0 h 1170709"/>
                <a:gd name="T4" fmla="*/ 0 w 1332346"/>
                <a:gd name="T5" fmla="*/ 0 h 1170709"/>
                <a:gd name="T6" fmla="*/ 0 w 1332346"/>
                <a:gd name="T7" fmla="*/ 0 h 1170709"/>
                <a:gd name="T8" fmla="*/ 0 w 1332346"/>
                <a:gd name="T9" fmla="*/ 0 h 1170709"/>
                <a:gd name="T10" fmla="*/ 0 w 1332346"/>
                <a:gd name="T11" fmla="*/ 0 h 1170709"/>
                <a:gd name="T12" fmla="*/ 0 w 1332346"/>
                <a:gd name="T13" fmla="*/ 0 h 11707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32346"/>
                <a:gd name="T22" fmla="*/ 0 h 1170709"/>
                <a:gd name="T23" fmla="*/ 1332346 w 1332346"/>
                <a:gd name="T24" fmla="*/ 1170709 h 11707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32346" h="1170709">
                  <a:moveTo>
                    <a:pt x="949037" y="0"/>
                  </a:moveTo>
                  <a:cubicBezTo>
                    <a:pt x="680028" y="166255"/>
                    <a:pt x="411019" y="332510"/>
                    <a:pt x="256310" y="471055"/>
                  </a:cubicBezTo>
                  <a:cubicBezTo>
                    <a:pt x="101601" y="609601"/>
                    <a:pt x="41564" y="731982"/>
                    <a:pt x="20782" y="831273"/>
                  </a:cubicBezTo>
                  <a:cubicBezTo>
                    <a:pt x="0" y="930564"/>
                    <a:pt x="25401" y="1018309"/>
                    <a:pt x="131619" y="1066800"/>
                  </a:cubicBezTo>
                  <a:cubicBezTo>
                    <a:pt x="237837" y="1115291"/>
                    <a:pt x="471056" y="1170709"/>
                    <a:pt x="658092" y="1122218"/>
                  </a:cubicBezTo>
                  <a:cubicBezTo>
                    <a:pt x="845128" y="1073727"/>
                    <a:pt x="1175328" y="928255"/>
                    <a:pt x="1253837" y="775855"/>
                  </a:cubicBezTo>
                  <a:cubicBezTo>
                    <a:pt x="1332346" y="623455"/>
                    <a:pt x="1230746" y="415636"/>
                    <a:pt x="1129146" y="207818"/>
                  </a:cubicBezTo>
                </a:path>
              </a:pathLst>
            </a:custGeom>
            <a:noFill/>
            <a:ln w="25400" cap="rnd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37" name="Line 69"/>
            <p:cNvSpPr>
              <a:spLocks noChangeShapeType="1"/>
            </p:cNvSpPr>
            <p:nvPr/>
          </p:nvSpPr>
          <p:spPr bwMode="auto">
            <a:xfrm flipH="1">
              <a:off x="2306015" y="2124311"/>
              <a:ext cx="6256329" cy="1929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35" name="Text Box 72"/>
            <p:cNvSpPr txBox="1">
              <a:spLocks noChangeArrowheads="1"/>
            </p:cNvSpPr>
            <p:nvPr/>
          </p:nvSpPr>
          <p:spPr bwMode="auto">
            <a:xfrm>
              <a:off x="453488" y="2695511"/>
              <a:ext cx="3604206" cy="404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pl-PL" sz="1600" b="1" dirty="0">
                  <a:solidFill>
                    <a:srgbClr val="FF0000"/>
                  </a:solidFill>
                  <a:latin typeface="+mn-lt"/>
                  <a:ea typeface="Arial" charset="0"/>
                  <a:cs typeface="Arial" charset="0"/>
                </a:rPr>
                <a:t>close-up of two e.m. showers</a:t>
              </a:r>
              <a:endParaRPr lang="en-GB" sz="2000" b="1" dirty="0">
                <a:latin typeface="+mn-lt"/>
                <a:ea typeface="Arial" charset="0"/>
                <a:cs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36096" y="2635251"/>
            <a:ext cx="3587754" cy="1473200"/>
            <a:chOff x="5486400" y="2514600"/>
            <a:chExt cx="4289436" cy="1680865"/>
          </a:xfrm>
        </p:grpSpPr>
        <p:pic>
          <p:nvPicPr>
            <p:cNvPr id="369669" name="Obraz 7" descr="run9927ev572.gi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514600"/>
              <a:ext cx="4191000" cy="14732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369729" name="Text Box 65"/>
            <p:cNvSpPr txBox="1">
              <a:spLocks noChangeArrowheads="1"/>
            </p:cNvSpPr>
            <p:nvPr/>
          </p:nvSpPr>
          <p:spPr bwMode="auto">
            <a:xfrm>
              <a:off x="9372600" y="3733800"/>
              <a:ext cx="4032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i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69732" name="Text Box 68"/>
            <p:cNvSpPr txBox="1">
              <a:spLocks noChangeArrowheads="1"/>
            </p:cNvSpPr>
            <p:nvPr/>
          </p:nvSpPr>
          <p:spPr bwMode="auto">
            <a:xfrm>
              <a:off x="8534400" y="3733800"/>
              <a:ext cx="4223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369742" name="Text Box 78"/>
            <p:cNvSpPr txBox="1">
              <a:spLocks noChangeArrowheads="1"/>
            </p:cNvSpPr>
            <p:nvPr/>
          </p:nvSpPr>
          <p:spPr bwMode="auto">
            <a:xfrm>
              <a:off x="8518526" y="2655888"/>
              <a:ext cx="6081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i="1" dirty="0">
                  <a:solidFill>
                    <a:srgbClr val="FF0000"/>
                  </a:solidFill>
                </a:rPr>
                <a:t>3D</a:t>
              </a:r>
            </a:p>
          </p:txBody>
        </p:sp>
      </p:grpSp>
      <p:sp>
        <p:nvSpPr>
          <p:cNvPr id="123938" name="Line 70"/>
          <p:cNvSpPr>
            <a:spLocks noChangeShapeType="1"/>
          </p:cNvSpPr>
          <p:nvPr/>
        </p:nvSpPr>
        <p:spPr bwMode="auto">
          <a:xfrm>
            <a:off x="1943708" y="24384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pole tekstowe 11"/>
          <p:cNvSpPr txBox="1">
            <a:spLocks noChangeArrowheads="1"/>
          </p:cNvSpPr>
          <p:nvPr/>
        </p:nvSpPr>
        <p:spPr bwMode="auto">
          <a:xfrm>
            <a:off x="2236966" y="4113076"/>
            <a:ext cx="1300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 dirty="0" err="1" smtClean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Colle</a:t>
            </a:r>
            <a:r>
              <a:rPr lang="pl-PL" sz="1800" b="1" dirty="0" smtClean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ction</a:t>
            </a:r>
            <a:endParaRPr lang="pl-PL" sz="1800" b="1" dirty="0">
              <a:latin typeface="+mn-lt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tan2011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7108" y="597768"/>
            <a:ext cx="7596554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LSND-like exclusion</a:t>
            </a:r>
            <a:endParaRPr lang="en-US" dirty="0"/>
          </a:p>
        </p:txBody>
      </p:sp>
      <p:sp>
        <p:nvSpPr>
          <p:cNvPr id="21" name="Content Placeholder 5"/>
          <p:cNvSpPr>
            <a:spLocks noGrp="1"/>
          </p:cNvSpPr>
          <p:nvPr>
            <p:ph idx="4294967295"/>
          </p:nvPr>
        </p:nvSpPr>
        <p:spPr>
          <a:xfrm>
            <a:off x="971550" y="5084763"/>
            <a:ext cx="8172450" cy="1512887"/>
          </a:xfrm>
        </p:spPr>
        <p:txBody>
          <a:bodyPr/>
          <a:lstStyle/>
          <a:p>
            <a:r>
              <a:rPr lang="en-US" sz="2000" dirty="0" smtClean="0"/>
              <a:t>ICARUS result strongly limits parameters for </a:t>
            </a:r>
            <a:r>
              <a:rPr lang="en-GB" sz="2000" dirty="0" smtClean="0"/>
              <a:t>LSND anomaly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m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–sin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) = (0.5 eV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-0.005) </a:t>
            </a:r>
          </a:p>
          <a:p>
            <a:r>
              <a:rPr lang="en-US" sz="2000" dirty="0" smtClean="0"/>
              <a:t>overall agreement (90 % CL) between: </a:t>
            </a:r>
          </a:p>
          <a:p>
            <a:pPr lvl="1">
              <a:buNone/>
            </a:pPr>
            <a:r>
              <a:rPr lang="en-US" sz="2000" dirty="0" smtClean="0"/>
              <a:t>  </a:t>
            </a:r>
            <a:r>
              <a:rPr lang="en-US" sz="2000" b="1" dirty="0" smtClean="0">
                <a:solidFill>
                  <a:srgbClr val="FF0000"/>
                </a:solidFill>
              </a:rPr>
              <a:t>-</a:t>
            </a:r>
            <a:r>
              <a:rPr lang="en-US" sz="2000" dirty="0" smtClean="0"/>
              <a:t> ICARUS, KARMEN and “signals” of  LSND and </a:t>
            </a:r>
            <a:r>
              <a:rPr lang="en-GB" sz="2000" dirty="0" err="1" smtClean="0"/>
              <a:t>MiniBooNE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979631" y="3340968"/>
            <a:ext cx="2249335" cy="1281069"/>
            <a:chOff x="7332669" y="3862002"/>
            <a:chExt cx="2436780" cy="1416684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7543800" y="3862002"/>
              <a:ext cx="533400" cy="6257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332669" y="4563934"/>
              <a:ext cx="2436780" cy="714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F0000"/>
                  </a:solidFill>
                  <a:latin typeface="+mn-lt"/>
                </a:rPr>
                <a:t>New exclusion</a:t>
              </a:r>
            </a:p>
            <a:p>
              <a:pPr algn="ctr"/>
              <a:r>
                <a:rPr lang="en-US" sz="1800" b="1" dirty="0" smtClean="0">
                  <a:solidFill>
                    <a:srgbClr val="FF0000"/>
                  </a:solidFill>
                  <a:latin typeface="+mn-lt"/>
                </a:rPr>
                <a:t> area from ICARUS</a:t>
              </a:r>
              <a:endParaRPr lang="en-US" sz="1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9242" y="1399545"/>
            <a:ext cx="210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Allowed by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LSND/</a:t>
            </a:r>
            <a:r>
              <a:rPr lang="en-US" sz="1800" b="1" dirty="0" err="1" smtClean="0">
                <a:solidFill>
                  <a:srgbClr val="FF0000"/>
                </a:solidFill>
                <a:latin typeface="+mn-lt"/>
              </a:rPr>
              <a:t>MiniBooNE</a:t>
            </a:r>
            <a:endParaRPr lang="en-US" sz="1800" b="1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257510" y="1738342"/>
            <a:ext cx="547463" cy="1568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674415"/>
          </a:xfrm>
        </p:spPr>
        <p:txBody>
          <a:bodyPr/>
          <a:lstStyle/>
          <a:p>
            <a:r>
              <a:rPr lang="en-GB" dirty="0" smtClean="0"/>
              <a:t>Solar and </a:t>
            </a:r>
            <a:r>
              <a:rPr lang="en-GB" dirty="0" err="1" smtClean="0"/>
              <a:t>Cosmogenic</a:t>
            </a:r>
            <a:r>
              <a:rPr lang="en-GB" dirty="0" smtClean="0"/>
              <a:t> Neutrinos</a:t>
            </a:r>
          </a:p>
        </p:txBody>
      </p:sp>
    </p:spTree>
    <p:extLst>
      <p:ext uri="{BB962C8B-B14F-4D97-AF65-F5344CB8AC3E}">
        <p14:creationId xmlns:p14="http://schemas.microsoft.com/office/powerpoint/2010/main" val="305253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28939" y="116632"/>
            <a:ext cx="4367061" cy="432048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Neutrinos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6512" y="1441152"/>
            <a:ext cx="6408204" cy="1277938"/>
          </a:xfrm>
        </p:spPr>
        <p:txBody>
          <a:bodyPr/>
          <a:lstStyle/>
          <a:p>
            <a:pPr defTabSz="762000">
              <a:lnSpc>
                <a:spcPct val="90000"/>
              </a:lnSpc>
              <a:buFontTx/>
              <a:buNone/>
            </a:pPr>
            <a:r>
              <a:rPr lang="en-GB" sz="2400" dirty="0"/>
              <a:t>Of the 3 types of neutrino</a:t>
            </a:r>
          </a:p>
          <a:p>
            <a:pPr lvl="1" defTabSz="762000">
              <a:lnSpc>
                <a:spcPct val="90000"/>
              </a:lnSpc>
            </a:pPr>
            <a:r>
              <a:rPr lang="en-GB" sz="2000" dirty="0"/>
              <a:t>electron, muon, tau</a:t>
            </a:r>
          </a:p>
          <a:p>
            <a:pPr defTabSz="762000">
              <a:lnSpc>
                <a:spcPct val="90000"/>
              </a:lnSpc>
              <a:buFontTx/>
              <a:buNone/>
            </a:pPr>
            <a:r>
              <a:rPr lang="en-GB" sz="2400" dirty="0"/>
              <a:t>only </a:t>
            </a:r>
            <a:r>
              <a:rPr lang="en-GB" sz="2400" dirty="0">
                <a:solidFill>
                  <a:srgbClr val="20FE30"/>
                </a:solidFill>
              </a:rPr>
              <a:t>electron</a:t>
            </a:r>
            <a:r>
              <a:rPr lang="en-GB" sz="2400" dirty="0"/>
              <a:t> neutrinos come from the sun</a:t>
            </a:r>
          </a:p>
        </p:txBody>
      </p:sp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6264188" y="8064"/>
            <a:ext cx="2879812" cy="4815700"/>
            <a:chOff x="3840" y="-70"/>
            <a:chExt cx="1920" cy="3105"/>
          </a:xfrm>
        </p:grpSpPr>
        <p:pic>
          <p:nvPicPr>
            <p:cNvPr id="72709" name="Picture 5" descr="Su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-70"/>
              <a:ext cx="1920" cy="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10" name="Picture 6" descr="solarreacti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764"/>
              <a:ext cx="1920" cy="1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0" y="799504"/>
            <a:ext cx="548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algn="l" defTabSz="762000">
              <a:spcBef>
                <a:spcPct val="20000"/>
              </a:spcBef>
              <a:buSzPct val="100000"/>
              <a:buFontTx/>
              <a:buChar char="•"/>
            </a:pPr>
            <a:r>
              <a:rPr lang="en-GB" sz="2400" b="1" dirty="0">
                <a:latin typeface="+mn-lt"/>
              </a:rPr>
              <a:t>neutrinos are produced in the sun</a:t>
            </a:r>
          </a:p>
        </p:txBody>
      </p:sp>
      <p:pic>
        <p:nvPicPr>
          <p:cNvPr id="72712" name="Picture 8" descr="nspec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" b="5721"/>
          <a:stretch>
            <a:fillRect/>
          </a:stretch>
        </p:blipFill>
        <p:spPr bwMode="auto">
          <a:xfrm>
            <a:off x="304800" y="3276302"/>
            <a:ext cx="4648200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713" name="Group 9"/>
          <p:cNvGrpSpPr>
            <a:grpSpLocks/>
          </p:cNvGrpSpPr>
          <p:nvPr/>
        </p:nvGrpSpPr>
        <p:grpSpPr bwMode="auto">
          <a:xfrm>
            <a:off x="1981200" y="2895302"/>
            <a:ext cx="6477000" cy="990600"/>
            <a:chOff x="1248" y="1920"/>
            <a:chExt cx="4080" cy="624"/>
          </a:xfrm>
        </p:grpSpPr>
        <p:sp>
          <p:nvSpPr>
            <p:cNvPr id="72714" name="Oval 10"/>
            <p:cNvSpPr>
              <a:spLocks noChangeArrowheads="1"/>
            </p:cNvSpPr>
            <p:nvPr/>
          </p:nvSpPr>
          <p:spPr bwMode="auto">
            <a:xfrm>
              <a:off x="5136" y="1920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715" name="Line 11"/>
            <p:cNvSpPr>
              <a:spLocks noChangeShapeType="1"/>
            </p:cNvSpPr>
            <p:nvPr/>
          </p:nvSpPr>
          <p:spPr bwMode="auto">
            <a:xfrm flipH="1">
              <a:off x="1248" y="2016"/>
              <a:ext cx="3888" cy="5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2716" name="Group 12"/>
          <p:cNvGrpSpPr>
            <a:grpSpLocks/>
          </p:cNvGrpSpPr>
          <p:nvPr/>
        </p:nvGrpSpPr>
        <p:grpSpPr bwMode="auto">
          <a:xfrm>
            <a:off x="2421396" y="3681028"/>
            <a:ext cx="5715000" cy="914400"/>
            <a:chOff x="1488" y="2496"/>
            <a:chExt cx="3600" cy="576"/>
          </a:xfrm>
        </p:grpSpPr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>
              <a:off x="4896" y="2496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718" name="Line 14"/>
            <p:cNvSpPr>
              <a:spLocks noChangeShapeType="1"/>
            </p:cNvSpPr>
            <p:nvPr/>
          </p:nvSpPr>
          <p:spPr bwMode="auto">
            <a:xfrm flipH="1">
              <a:off x="1488" y="2592"/>
              <a:ext cx="3408" cy="48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3657600" y="4419302"/>
            <a:ext cx="4876800" cy="1219200"/>
            <a:chOff x="2304" y="2880"/>
            <a:chExt cx="3072" cy="768"/>
          </a:xfrm>
        </p:grpSpPr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>
              <a:off x="5184" y="2880"/>
              <a:ext cx="192" cy="19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721" name="Line 17"/>
            <p:cNvSpPr>
              <a:spLocks noChangeShapeType="1"/>
            </p:cNvSpPr>
            <p:nvPr/>
          </p:nvSpPr>
          <p:spPr bwMode="auto">
            <a:xfrm flipH="1">
              <a:off x="2304" y="2976"/>
              <a:ext cx="2880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5029200" y="4977172"/>
            <a:ext cx="4114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defTabSz="762000">
              <a:spcBef>
                <a:spcPct val="20000"/>
              </a:spcBef>
              <a:buSzPct val="100000"/>
            </a:pPr>
            <a:r>
              <a:rPr lang="en-GB" sz="2000" b="1" dirty="0">
                <a:solidFill>
                  <a:srgbClr val="000099"/>
                </a:solidFill>
                <a:latin typeface="+mn-lt"/>
              </a:rPr>
              <a:t>Can we detect them?</a:t>
            </a:r>
          </a:p>
          <a:p>
            <a:pPr marL="342900" indent="-342900" defTabSz="762000">
              <a:spcBef>
                <a:spcPct val="20000"/>
              </a:spcBef>
              <a:buSzPct val="100000"/>
            </a:pPr>
            <a:r>
              <a:rPr lang="en-GB" sz="2000" b="1" dirty="0">
                <a:solidFill>
                  <a:srgbClr val="FF3300"/>
                </a:solidFill>
                <a:latin typeface="+mn-lt"/>
              </a:rPr>
              <a:t>YES!</a:t>
            </a:r>
            <a:endParaRPr lang="en-GB" sz="1800" b="1" dirty="0">
              <a:solidFill>
                <a:srgbClr val="FF3300"/>
              </a:solidFill>
              <a:latin typeface="+mn-lt"/>
            </a:endParaRPr>
          </a:p>
          <a:p>
            <a:pPr marL="342900" indent="-342900" defTabSz="762000">
              <a:spcBef>
                <a:spcPct val="20000"/>
              </a:spcBef>
              <a:buSzPct val="100000"/>
            </a:pPr>
            <a:r>
              <a:rPr lang="en-GB" sz="2000" b="1" dirty="0">
                <a:solidFill>
                  <a:srgbClr val="000099"/>
                </a:solidFill>
                <a:latin typeface="+mn-lt"/>
              </a:rPr>
              <a:t>Do they</a:t>
            </a:r>
            <a:r>
              <a:rPr lang="en-GB" sz="2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GB" sz="2000" b="1" dirty="0">
                <a:solidFill>
                  <a:srgbClr val="20FE30"/>
                </a:solidFill>
                <a:latin typeface="+mn-lt"/>
              </a:rPr>
              <a:t>all</a:t>
            </a:r>
            <a:r>
              <a:rPr lang="en-GB" sz="2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GB" sz="2000" b="1" dirty="0">
                <a:solidFill>
                  <a:srgbClr val="000099"/>
                </a:solidFill>
                <a:latin typeface="+mn-lt"/>
              </a:rPr>
              <a:t>reach the earth?</a:t>
            </a:r>
          </a:p>
          <a:p>
            <a:pPr marL="342900" indent="-342900" defTabSz="762000">
              <a:spcBef>
                <a:spcPct val="20000"/>
              </a:spcBef>
              <a:buSzPct val="100000"/>
            </a:pPr>
            <a:r>
              <a:rPr lang="en-GB" sz="2000" b="1" dirty="0">
                <a:solidFill>
                  <a:srgbClr val="FFFF00"/>
                </a:solidFill>
                <a:latin typeface="+mn-lt"/>
              </a:rPr>
              <a:t>	</a:t>
            </a:r>
            <a:r>
              <a:rPr lang="en-GB" sz="2000" b="1" dirty="0">
                <a:solidFill>
                  <a:srgbClr val="000099"/>
                </a:solidFill>
                <a:latin typeface="+mn-lt"/>
              </a:rPr>
              <a:t>Apparently</a:t>
            </a:r>
            <a:r>
              <a:rPr lang="en-GB" sz="2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GB" sz="2000" b="1" dirty="0">
                <a:solidFill>
                  <a:srgbClr val="20FE30"/>
                </a:solidFill>
                <a:latin typeface="+mn-lt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4277736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052736"/>
            <a:ext cx="8172263" cy="5544914"/>
          </a:xfrm>
        </p:spPr>
        <p:txBody>
          <a:bodyPr/>
          <a:lstStyle/>
          <a:p>
            <a:r>
              <a:rPr lang="en-GB" dirty="0" smtClean="0"/>
              <a:t>Solar Neutrino oscillations</a:t>
            </a:r>
          </a:p>
          <a:p>
            <a:pPr lvl="1"/>
            <a:r>
              <a:rPr lang="en-GB" dirty="0" smtClean="0"/>
              <a:t>Well established</a:t>
            </a:r>
          </a:p>
          <a:p>
            <a:pPr lvl="2"/>
            <a:r>
              <a:rPr lang="en-GB" dirty="0" smtClean="0"/>
              <a:t>Many experiments</a:t>
            </a:r>
          </a:p>
          <a:p>
            <a:pPr lvl="1"/>
            <a:r>
              <a:rPr lang="en-GB" dirty="0" smtClean="0"/>
              <a:t>What still to learn?</a:t>
            </a:r>
          </a:p>
          <a:p>
            <a:pPr lvl="2"/>
            <a:r>
              <a:rPr lang="en-GB" dirty="0" smtClean="0"/>
              <a:t>(recall) neutrinos </a:t>
            </a:r>
            <a:r>
              <a:rPr lang="en-GB" dirty="0"/>
              <a:t>history </a:t>
            </a:r>
            <a:r>
              <a:rPr lang="en-GB" dirty="0" smtClean="0"/>
              <a:t>of revolution</a:t>
            </a:r>
          </a:p>
          <a:p>
            <a:pPr lvl="2"/>
            <a:r>
              <a:rPr lang="en-GB" dirty="0" smtClean="0"/>
              <a:t>Check everything</a:t>
            </a:r>
          </a:p>
          <a:p>
            <a:pPr lvl="1"/>
            <a:r>
              <a:rPr lang="en-GB" dirty="0" smtClean="0"/>
              <a:t>Use neutrinos to probe the sun</a:t>
            </a:r>
          </a:p>
          <a:p>
            <a:pPr lvl="2"/>
            <a:r>
              <a:rPr lang="en-GB" dirty="0" smtClean="0"/>
              <a:t>The traditional role of the neutrino</a:t>
            </a:r>
          </a:p>
          <a:p>
            <a:pPr lvl="3"/>
            <a:r>
              <a:rPr lang="en-GB" dirty="0" smtClean="0"/>
              <a:t>First use to study the neutrino properties</a:t>
            </a:r>
          </a:p>
          <a:p>
            <a:pPr lvl="3"/>
            <a:r>
              <a:rPr lang="en-GB" dirty="0" smtClean="0"/>
              <a:t>Then use neutrinos special properties to measure</a:t>
            </a:r>
          </a:p>
          <a:p>
            <a:pPr lvl="4"/>
            <a:r>
              <a:rPr lang="en-GB" dirty="0" smtClean="0"/>
              <a:t>Something else!</a:t>
            </a:r>
            <a:endParaRPr lang="en-GB" dirty="0"/>
          </a:p>
          <a:p>
            <a:pPr lvl="2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Solar Neutrinos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96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Borexino</a:t>
            </a:r>
            <a:r>
              <a:rPr lang="en-GB" dirty="0" smtClean="0"/>
              <a:t> solar </a:t>
            </a:r>
            <a:r>
              <a:rPr lang="en-GB" dirty="0" smtClean="0">
                <a:latin typeface="Symbol" pitchFamily="18" charset="2"/>
              </a:rPr>
              <a:t>n</a:t>
            </a:r>
            <a:r>
              <a:rPr lang="en-GB" dirty="0" smtClean="0"/>
              <a:t> results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92896"/>
            <a:ext cx="4824536" cy="343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383" y="872716"/>
            <a:ext cx="2051720" cy="139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71632" y="2370366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+mn-lt"/>
              </a:rPr>
              <a:t>Before Borexino</a:t>
            </a:r>
            <a:endParaRPr lang="it-IT" sz="16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5688632" cy="47705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+mn-lt"/>
              </a:rPr>
              <a:t>G. Bellini et al., Borexino Collaboration, Phys. Rev. Lett. 108 (2012) 051302..</a:t>
            </a:r>
          </a:p>
          <a:p>
            <a:r>
              <a:rPr lang="it-IT" sz="1600" dirty="0" smtClean="0">
                <a:solidFill>
                  <a:srgbClr val="FF0000"/>
                </a:solidFill>
                <a:latin typeface="+mn-lt"/>
              </a:rPr>
              <a:t>Pep rate= 3.1 ±0.6 (stat)  ±0.3 (sys) cpd/100t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15816" y="1700808"/>
            <a:ext cx="1080120" cy="16550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504" y="1736812"/>
            <a:ext cx="5688632" cy="4770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+mn-lt"/>
              </a:rPr>
              <a:t>G. Bellini et al., Borexino Collaboration, Phys. Rev. Lett. 107 (2011) 141362.</a:t>
            </a:r>
          </a:p>
          <a:p>
            <a:r>
              <a:rPr lang="it-IT" sz="1600" baseline="30000" dirty="0" smtClean="0">
                <a:solidFill>
                  <a:schemeClr val="accent2"/>
                </a:solidFill>
                <a:latin typeface="+mn-lt"/>
              </a:rPr>
              <a:t>7</a:t>
            </a:r>
            <a:r>
              <a:rPr lang="it-IT" sz="1600" dirty="0" smtClean="0">
                <a:solidFill>
                  <a:schemeClr val="accent2"/>
                </a:solidFill>
                <a:latin typeface="+mn-lt"/>
              </a:rPr>
              <a:t>Be rate(0.862 MeV)=46.0± 1.5 (stat) </a:t>
            </a:r>
            <a:r>
              <a:rPr lang="it-IT" sz="1600" baseline="30000" dirty="0" smtClean="0">
                <a:solidFill>
                  <a:schemeClr val="accent2"/>
                </a:solidFill>
                <a:latin typeface="+mn-lt"/>
              </a:rPr>
              <a:t>+1.5</a:t>
            </a:r>
            <a:r>
              <a:rPr lang="it-IT" sz="1600" baseline="-25000" dirty="0" smtClean="0">
                <a:solidFill>
                  <a:schemeClr val="accent2"/>
                </a:solidFill>
                <a:latin typeface="+mn-lt"/>
              </a:rPr>
              <a:t> -1.6 </a:t>
            </a:r>
            <a:r>
              <a:rPr lang="it-IT" sz="1600" dirty="0" smtClean="0">
                <a:solidFill>
                  <a:schemeClr val="accent2"/>
                </a:solidFill>
                <a:latin typeface="+mn-lt"/>
              </a:rPr>
              <a:t>(sys)  cpd/100 t</a:t>
            </a:r>
            <a:endParaRPr lang="it-IT" sz="1600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411760" y="2276872"/>
            <a:ext cx="144016" cy="140415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55876" y="2878777"/>
            <a:ext cx="5661593" cy="477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+mn-lt"/>
              </a:rPr>
              <a:t>G. Bellini et al., Borexino Collaboration, Phys. Rev. D82 (2010) 033006.</a:t>
            </a:r>
            <a:endParaRPr lang="it-IT" sz="1200" dirty="0" smtClean="0">
              <a:latin typeface="+mn-lt"/>
            </a:endParaRPr>
          </a:p>
          <a:p>
            <a:r>
              <a:rPr lang="it-IT" sz="1600" baseline="30000" dirty="0" smtClean="0">
                <a:latin typeface="+mn-lt"/>
              </a:rPr>
              <a:t>8</a:t>
            </a:r>
            <a:r>
              <a:rPr lang="it-IT" sz="1600" dirty="0" smtClean="0">
                <a:latin typeface="+mn-lt"/>
              </a:rPr>
              <a:t>B rate(E&gt;3 MeV)= 0.22 ±0.04(stat) ±0.01 (sys) cpd/100t</a:t>
            </a:r>
            <a:endParaRPr lang="it-IT" sz="1600" dirty="0">
              <a:latin typeface="+mn-lt"/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4535996" y="3355831"/>
            <a:ext cx="1750677" cy="97326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7564" y="2852936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CC0066"/>
                </a:solidFill>
                <a:latin typeface="+mn-lt"/>
              </a:rPr>
              <a:t>Combined analysis</a:t>
            </a:r>
          </a:p>
          <a:p>
            <a:r>
              <a:rPr lang="it-IT" sz="1600" dirty="0" smtClean="0">
                <a:solidFill>
                  <a:srgbClr val="CC0066"/>
                </a:solidFill>
                <a:latin typeface="+mn-lt"/>
              </a:rPr>
              <a:t>Borexino&amp;solar</a:t>
            </a:r>
            <a:endParaRPr lang="it-IT" sz="1600" dirty="0">
              <a:solidFill>
                <a:srgbClr val="CC0066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475656" y="3429000"/>
            <a:ext cx="0" cy="413465"/>
          </a:xfrm>
          <a:prstGeom prst="straightConnector1">
            <a:avLst/>
          </a:prstGeom>
          <a:ln w="38100">
            <a:solidFill>
              <a:srgbClr val="CC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00113" y="4365104"/>
            <a:ext cx="3751348" cy="101566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latin typeface="+mn-lt"/>
              </a:rPr>
              <a:t>Best upper limit on CNO n flux</a:t>
            </a:r>
          </a:p>
          <a:p>
            <a:r>
              <a:rPr lang="it-IT" sz="2000" dirty="0" smtClean="0">
                <a:latin typeface="+mn-lt"/>
              </a:rPr>
              <a:t>CNO&lt; 7.9 cpd/100t</a:t>
            </a:r>
          </a:p>
          <a:p>
            <a:r>
              <a:rPr lang="it-IT" sz="2000" dirty="0" smtClean="0">
                <a:latin typeface="+mn-lt"/>
              </a:rPr>
              <a:t>Data/SSM&lt;1.5 (with pep result)</a:t>
            </a:r>
            <a:endParaRPr lang="it-IT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5481228"/>
            <a:ext cx="4329446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0070C0"/>
                </a:solidFill>
                <a:latin typeface="+mn-lt"/>
              </a:rPr>
              <a:t>Absence of </a:t>
            </a:r>
            <a:r>
              <a:rPr lang="it-IT" sz="2000" baseline="30000" dirty="0" smtClean="0">
                <a:solidFill>
                  <a:srgbClr val="0070C0"/>
                </a:solidFill>
              </a:rPr>
              <a:t>7</a:t>
            </a:r>
            <a:r>
              <a:rPr lang="it-IT" sz="2000" dirty="0" smtClean="0">
                <a:solidFill>
                  <a:srgbClr val="0070C0"/>
                </a:solidFill>
              </a:rPr>
              <a:t>Be </a:t>
            </a:r>
            <a:r>
              <a:rPr lang="it-IT" sz="2000" dirty="0" smtClean="0">
                <a:solidFill>
                  <a:srgbClr val="0070C0"/>
                </a:solidFill>
                <a:latin typeface="+mn-lt"/>
              </a:rPr>
              <a:t>day night asymmetry </a:t>
            </a:r>
          </a:p>
          <a:p>
            <a:pPr algn="ctr"/>
            <a:r>
              <a:rPr lang="it-IT" sz="2000" dirty="0" smtClean="0">
                <a:latin typeface="+mn-lt"/>
              </a:rPr>
              <a:t>0.001 ± 0.012(stat) ± 0.007(sys</a:t>
            </a:r>
            <a:r>
              <a:rPr lang="it-IT" dirty="0" smtClean="0">
                <a:latin typeface="+mn-lt"/>
              </a:rPr>
              <a:t>) </a:t>
            </a:r>
            <a:endParaRPr lang="it-IT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6425" y="6273316"/>
            <a:ext cx="36279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>
                <a:latin typeface="+mn-lt"/>
              </a:rPr>
              <a:t>G. Bellini et al., Borexino Collaboration, Phys. Lett. B707 (2012) 22.</a:t>
            </a:r>
            <a:endParaRPr lang="it-IT" sz="9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496" y="620688"/>
            <a:ext cx="6192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+mn-lt"/>
              </a:rPr>
              <a:t>Neutrino </a:t>
            </a:r>
            <a:r>
              <a:rPr lang="it-IT" dirty="0">
                <a:solidFill>
                  <a:srgbClr val="FF0000"/>
                </a:solidFill>
                <a:latin typeface="+mn-lt"/>
              </a:rPr>
              <a:t>Survival Probability P</a:t>
            </a:r>
            <a:r>
              <a:rPr lang="it-IT" baseline="-25000" dirty="0">
                <a:solidFill>
                  <a:srgbClr val="FF0000"/>
                </a:solidFill>
                <a:latin typeface="+mn-lt"/>
              </a:rPr>
              <a:t>ee</a:t>
            </a:r>
            <a:r>
              <a:rPr lang="it-IT" dirty="0">
                <a:solidFill>
                  <a:srgbClr val="FF0000"/>
                </a:solidFill>
                <a:latin typeface="+mn-lt"/>
              </a:rPr>
              <a:t>(E)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875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684212" y="728700"/>
            <a:ext cx="8280275" cy="5868950"/>
          </a:xfrm>
        </p:spPr>
        <p:txBody>
          <a:bodyPr/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Neutrino Physics</a:t>
            </a:r>
          </a:p>
          <a:p>
            <a:pPr lvl="1"/>
            <a:r>
              <a:rPr lang="en-GB" dirty="0" smtClean="0"/>
              <a:t>High Energy</a:t>
            </a:r>
          </a:p>
          <a:p>
            <a:pPr lvl="1"/>
            <a:r>
              <a:rPr lang="en-GB" dirty="0" smtClean="0"/>
              <a:t>Solar and </a:t>
            </a:r>
            <a:r>
              <a:rPr lang="en-GB" dirty="0" err="1" smtClean="0"/>
              <a:t>cosmogenic</a:t>
            </a:r>
            <a:endParaRPr lang="en-GB" dirty="0" smtClean="0"/>
          </a:p>
          <a:p>
            <a:pPr lvl="1"/>
            <a:r>
              <a:rPr lang="en-GB" dirty="0" smtClean="0"/>
              <a:t>Double Beta Decay</a:t>
            </a:r>
          </a:p>
          <a:p>
            <a:r>
              <a:rPr lang="en-GB" dirty="0" smtClean="0"/>
              <a:t>Dark Matter</a:t>
            </a:r>
          </a:p>
          <a:p>
            <a:r>
              <a:rPr lang="en-GB" dirty="0" smtClean="0"/>
              <a:t>Tests of Fundamental Principles</a:t>
            </a:r>
          </a:p>
          <a:p>
            <a:r>
              <a:rPr lang="en-GB" dirty="0" smtClean="0"/>
              <a:t>Other Science</a:t>
            </a:r>
          </a:p>
          <a:p>
            <a:r>
              <a:rPr lang="en-GB" dirty="0" smtClean="0"/>
              <a:t>Summary</a:t>
            </a:r>
          </a:p>
          <a:p>
            <a:pPr marL="914400" lvl="2" indent="0">
              <a:buNone/>
            </a:pPr>
            <a:r>
              <a:rPr lang="en-GB" dirty="0" smtClean="0"/>
              <a:t>      Many thanks to all who supplied information</a:t>
            </a:r>
          </a:p>
          <a:p>
            <a:pPr marL="1371600" lvl="3" indent="0">
              <a:buNone/>
            </a:pPr>
            <a:r>
              <a:rPr lang="en-GB" dirty="0" smtClean="0"/>
              <a:t>I hope that I have accurately transcribed it …</a:t>
            </a:r>
          </a:p>
          <a:p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15516" y="5733256"/>
            <a:ext cx="87129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Seasonal modulation of the </a:t>
            </a:r>
            <a:r>
              <a:rPr lang="en-GB" baseline="30000" dirty="0" smtClean="0"/>
              <a:t>7</a:t>
            </a:r>
            <a:r>
              <a:rPr lang="en-GB" dirty="0" smtClean="0"/>
              <a:t>Be signal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0169" b="16327"/>
          <a:stretch/>
        </p:blipFill>
        <p:spPr bwMode="auto">
          <a:xfrm>
            <a:off x="151454" y="1412776"/>
            <a:ext cx="455636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15792" y="1915612"/>
            <a:ext cx="22801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2060"/>
                </a:solidFill>
              </a:rPr>
              <a:t>Peak at period 0.979 Year </a:t>
            </a:r>
            <a:endParaRPr lang="it-IT" sz="1600" dirty="0">
              <a:solidFill>
                <a:srgbClr val="002060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309438"/>
              </p:ext>
            </p:extLst>
          </p:nvPr>
        </p:nvGraphicFramePr>
        <p:xfrm>
          <a:off x="323528" y="620688"/>
          <a:ext cx="2717800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Equation" r:id="rId4" imgW="1866600" imgH="457200" progId="Equation.3">
                  <p:embed/>
                </p:oleObj>
              </mc:Choice>
              <mc:Fallback>
                <p:oleObj name="Equation" r:id="rId4" imgW="1866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620688"/>
                        <a:ext cx="2717800" cy="665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03848" y="692696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 </a:t>
            </a:r>
            <a:r>
              <a:rPr lang="it-IT" b="1" dirty="0" smtClean="0">
                <a:latin typeface="+mn-lt"/>
              </a:rPr>
              <a:t>6.7% effect</a:t>
            </a:r>
            <a:endParaRPr lang="it-IT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941168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latin typeface="+mn-lt"/>
              </a:rPr>
              <a:t>Phase 1 tresults consistent with expectation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593" y="5446092"/>
            <a:ext cx="431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latin typeface="+mn-lt"/>
              </a:rPr>
              <a:t>No modulation rejected at more than 3 </a:t>
            </a:r>
            <a:r>
              <a:rPr lang="it-IT" sz="1800" dirty="0" smtClean="0">
                <a:latin typeface="Symbol" pitchFamily="18" charset="2"/>
              </a:rPr>
              <a:t>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160748"/>
            <a:ext cx="3888432" cy="25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 bwMode="auto">
          <a:xfrm>
            <a:off x="1691680" y="1736812"/>
            <a:ext cx="2808312" cy="17641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9902" y="733926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+mn-lt"/>
              </a:rPr>
              <a:t>Counts in the </a:t>
            </a:r>
            <a:r>
              <a:rPr lang="it-IT" sz="1400" baseline="30000" dirty="0" smtClean="0">
                <a:latin typeface="+mn-lt"/>
              </a:rPr>
              <a:t>7</a:t>
            </a:r>
            <a:r>
              <a:rPr lang="it-IT" sz="1400" dirty="0" smtClean="0">
                <a:latin typeface="+mn-lt"/>
              </a:rPr>
              <a:t>Be energy region vs time</a:t>
            </a:r>
          </a:p>
          <a:p>
            <a:r>
              <a:rPr lang="it-IT" sz="1400" dirty="0" smtClean="0">
                <a:latin typeface="+mn-lt"/>
              </a:rPr>
              <a:t>PHASE 1 </a:t>
            </a:r>
            <a:r>
              <a:rPr lang="it-IT" sz="1200" dirty="0" smtClean="0">
                <a:latin typeface="+mn-lt"/>
              </a:rPr>
              <a:t>(before scintillator purification)</a:t>
            </a:r>
            <a:endParaRPr lang="it-IT" sz="12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6096" y="1448780"/>
            <a:ext cx="2953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+mn-lt"/>
              </a:rPr>
              <a:t>Period and eccentricity</a:t>
            </a:r>
          </a:p>
          <a:p>
            <a:r>
              <a:rPr lang="it-IT" sz="1600" dirty="0">
                <a:latin typeface="+mn-lt"/>
              </a:rPr>
              <a:t>c</a:t>
            </a:r>
            <a:r>
              <a:rPr lang="it-IT" sz="1600" dirty="0" smtClean="0">
                <a:latin typeface="+mn-lt"/>
              </a:rPr>
              <a:t>onsistent with nominal values</a:t>
            </a:r>
          </a:p>
          <a:p>
            <a:r>
              <a:rPr lang="it-IT" sz="1600" dirty="0" smtClean="0">
                <a:latin typeface="+mn-lt"/>
              </a:rPr>
              <a:t> within 2 </a:t>
            </a:r>
            <a:r>
              <a:rPr lang="it-IT" sz="1600" dirty="0" smtClean="0">
                <a:latin typeface="Symbol" pitchFamily="18" charset="2"/>
              </a:rPr>
              <a:t>s</a:t>
            </a:r>
            <a:endParaRPr lang="it-IT" sz="1600" dirty="0">
              <a:latin typeface="Symbol" pitchFamily="18" charset="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555" y="4329100"/>
            <a:ext cx="3960440" cy="223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436096" y="4041068"/>
            <a:ext cx="3472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+mn-lt"/>
              </a:rPr>
              <a:t>PRELIMINARY: counts  during PHASE 2 </a:t>
            </a:r>
          </a:p>
          <a:p>
            <a:r>
              <a:rPr lang="it-IT" sz="1400" dirty="0" smtClean="0">
                <a:solidFill>
                  <a:srgbClr val="FF0000"/>
                </a:solidFill>
                <a:latin typeface="+mn-lt"/>
              </a:rPr>
              <a:t>after</a:t>
            </a:r>
            <a:r>
              <a:rPr lang="it-IT" sz="1400" dirty="0" smtClean="0">
                <a:latin typeface="+mn-lt"/>
              </a:rPr>
              <a:t> purification</a:t>
            </a:r>
            <a:endParaRPr lang="it-IT" sz="1400" dirty="0"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547664" y="2276872"/>
            <a:ext cx="288032" cy="1008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15792" y="4293096"/>
            <a:ext cx="206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latin typeface="+mn-lt"/>
              </a:rPr>
              <a:t>Frequency (year)</a:t>
            </a:r>
            <a:endParaRPr lang="en-GB" sz="1800" b="1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91680" y="256490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2060"/>
                </a:solidFill>
                <a:latin typeface="+mn-lt"/>
              </a:rPr>
              <a:t>Spectral power density: 7.96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349331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 Neutrinos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075909"/>
              </p:ext>
            </p:extLst>
          </p:nvPr>
        </p:nvGraphicFramePr>
        <p:xfrm>
          <a:off x="-1" y="728700"/>
          <a:ext cx="9072501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625"/>
                <a:gridCol w="1188132"/>
                <a:gridCol w="1332148"/>
                <a:gridCol w="1188132"/>
                <a:gridCol w="1190451"/>
                <a:gridCol w="1329829"/>
                <a:gridCol w="1656184"/>
              </a:tblGrid>
              <a:tr h="864096">
                <a:tc>
                  <a:txBody>
                    <a:bodyPr/>
                    <a:lstStyle/>
                    <a:p>
                      <a:r>
                        <a:rPr lang="it-IT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baseline="-25000" dirty="0" smtClean="0">
                          <a:solidFill>
                            <a:schemeClr val="tx1"/>
                          </a:solidFill>
                        </a:rPr>
                        <a:t>reactor</a:t>
                      </a:r>
                    </a:p>
                    <a:p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Expected with osc.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>
                          <a:solidFill>
                            <a:schemeClr val="tx1"/>
                          </a:solidFill>
                        </a:rPr>
                        <a:t> N</a:t>
                      </a:r>
                      <a:r>
                        <a:rPr lang="it-IT" baseline="-25000" dirty="0" smtClean="0">
                          <a:solidFill>
                            <a:schemeClr val="tx1"/>
                          </a:solidFill>
                        </a:rPr>
                        <a:t>reactor</a:t>
                      </a:r>
                    </a:p>
                    <a:p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Expected </a:t>
                      </a:r>
                    </a:p>
                    <a:p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no osc.</a:t>
                      </a:r>
                      <a:endParaRPr lang="it-IT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Others back.</a:t>
                      </a:r>
                    </a:p>
                    <a:p>
                      <a:endParaRPr lang="it-IT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it-IT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baseline="-25000" dirty="0" smtClean="0">
                          <a:solidFill>
                            <a:schemeClr val="tx1"/>
                          </a:solidFill>
                        </a:rPr>
                        <a:t>geo</a:t>
                      </a:r>
                    </a:p>
                    <a:p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measured</a:t>
                      </a:r>
                      <a:endParaRPr lang="it-IT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it-IT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baseline="-25000" dirty="0" smtClean="0">
                          <a:solidFill>
                            <a:schemeClr val="tx1"/>
                          </a:solidFill>
                        </a:rPr>
                        <a:t>reactor</a:t>
                      </a:r>
                    </a:p>
                    <a:p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measured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baseline="-25000" dirty="0" smtClean="0">
                          <a:solidFill>
                            <a:schemeClr val="tx1"/>
                          </a:solidFill>
                        </a:rPr>
                        <a:t>geo</a:t>
                      </a:r>
                    </a:p>
                    <a:p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measured</a:t>
                      </a:r>
                    </a:p>
                    <a:p>
                      <a:endParaRPr lang="it-IT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baseline="-25000" dirty="0" smtClean="0">
                          <a:solidFill>
                            <a:schemeClr val="tx1"/>
                          </a:solidFill>
                        </a:rPr>
                        <a:t>reactor</a:t>
                      </a:r>
                    </a:p>
                    <a:p>
                      <a:r>
                        <a:rPr lang="it-IT" sz="1600" baseline="0" dirty="0" smtClean="0">
                          <a:solidFill>
                            <a:schemeClr val="tx1"/>
                          </a:solidFill>
                        </a:rPr>
                        <a:t>measured</a:t>
                      </a:r>
                    </a:p>
                    <a:p>
                      <a:endParaRPr lang="it-IT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039"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events</a:t>
                      </a:r>
                      <a:endParaRPr lang="it-IT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Events</a:t>
                      </a:r>
                      <a:endParaRPr lang="it-IT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events</a:t>
                      </a:r>
                      <a:endParaRPr lang="it-IT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events</a:t>
                      </a:r>
                      <a:endParaRPr lang="it-IT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events</a:t>
                      </a:r>
                      <a:endParaRPr lang="it-IT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TNU</a:t>
                      </a:r>
                      <a:endParaRPr lang="it-IT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TNU</a:t>
                      </a:r>
                      <a:endParaRPr lang="it-IT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824">
                <a:tc>
                  <a:txBody>
                    <a:bodyPr/>
                    <a:lstStyle/>
                    <a:p>
                      <a:r>
                        <a:rPr lang="it-IT" sz="2000" baseline="0" dirty="0" smtClean="0"/>
                        <a:t>33.3±2.4</a:t>
                      </a:r>
                      <a:endParaRPr lang="it-IT" sz="20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aseline="0" dirty="0" smtClean="0"/>
                        <a:t>60.4±2.4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aseline="0" dirty="0" smtClean="0"/>
                        <a:t>0.70±0.18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aseline="0" dirty="0" smtClean="0">
                          <a:solidFill>
                            <a:srgbClr val="FF0000"/>
                          </a:solidFill>
                        </a:rPr>
                        <a:t>14.3±4.4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aseline="0" dirty="0" smtClean="0"/>
                        <a:t>31.2</a:t>
                      </a:r>
                      <a:r>
                        <a:rPr lang="it-IT" sz="2000" baseline="-25000" dirty="0" smtClean="0"/>
                        <a:t>-6.1</a:t>
                      </a:r>
                      <a:r>
                        <a:rPr lang="it-IT" sz="2000" baseline="30000" dirty="0" smtClean="0"/>
                        <a:t>+7</a:t>
                      </a:r>
                      <a:endParaRPr lang="it-IT" sz="20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aseline="0" dirty="0" smtClean="0"/>
                        <a:t>38.8±12.0</a:t>
                      </a:r>
                    </a:p>
                    <a:p>
                      <a:endParaRPr lang="it-IT" sz="20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aseline="0" dirty="0" smtClean="0"/>
                        <a:t>84.5</a:t>
                      </a:r>
                      <a:r>
                        <a:rPr lang="it-IT" sz="2000" baseline="30000" dirty="0" smtClean="0"/>
                        <a:t>+19.3</a:t>
                      </a:r>
                      <a:r>
                        <a:rPr lang="it-IT" sz="2000" baseline="-25000" dirty="0" smtClean="0"/>
                        <a:t>-16.9</a:t>
                      </a:r>
                      <a:endParaRPr lang="it-IT" sz="2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2823436"/>
            <a:ext cx="4450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Exposure   613 ± 26 ton year</a:t>
            </a:r>
          </a:p>
          <a:p>
            <a:r>
              <a:rPr lang="it-IT" dirty="0" smtClean="0">
                <a:latin typeface="+mn-lt"/>
              </a:rPr>
              <a:t>(3.69 ± 0.16) 10</a:t>
            </a:r>
            <a:r>
              <a:rPr lang="it-IT" baseline="30000" dirty="0" smtClean="0">
                <a:latin typeface="+mn-lt"/>
              </a:rPr>
              <a:t>31</a:t>
            </a:r>
            <a:r>
              <a:rPr lang="it-IT" dirty="0" smtClean="0">
                <a:latin typeface="+mn-lt"/>
              </a:rPr>
              <a:t> proton year</a:t>
            </a:r>
            <a:endParaRPr lang="it-IT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4176464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88160" y="2910653"/>
            <a:ext cx="407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  signal: rejecte at 4.5 </a:t>
            </a:r>
            <a:r>
              <a:rPr lang="it-IT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 C.L.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07704" y="4479620"/>
            <a:ext cx="64807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83768" y="4335604"/>
            <a:ext cx="862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reactor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1259632" y="4047572"/>
            <a:ext cx="65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geo</a:t>
            </a:r>
            <a:r>
              <a:rPr lang="it-IT" dirty="0" smtClean="0">
                <a:latin typeface="Symbol" pitchFamily="18" charset="2"/>
              </a:rPr>
              <a:t>n</a:t>
            </a:r>
            <a:endParaRPr lang="it-IT" dirty="0">
              <a:latin typeface="Symbol" pitchFamily="18" charset="2"/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>
            <a:off x="1043608" y="4416904"/>
            <a:ext cx="541434" cy="7107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76648" y="3893684"/>
            <a:ext cx="1550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1MeV ≈ 500 p.e.</a:t>
            </a:r>
            <a:endParaRPr lang="it-IT" sz="16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4915" y="3584098"/>
            <a:ext cx="2963589" cy="28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78430" y="6312240"/>
            <a:ext cx="566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/>
              <a:t>2.4 times data more than in  </a:t>
            </a:r>
            <a:r>
              <a:rPr lang="it-IT" sz="1200" dirty="0" smtClean="0"/>
              <a:t>Phys. Lett. B 687 (2010) 299 (Borexino Coll.)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40214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728700"/>
            <a:ext cx="9144000" cy="18362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charset="0"/>
                <a:sym typeface="Times New Roman" charset="0"/>
              </a:rPr>
              <a:t>Search for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Symbol" pitchFamily="18" charset="2"/>
                <a:cs typeface="Times New Roman" charset="0"/>
                <a:sym typeface="Times New Roman" charset="0"/>
              </a:rPr>
              <a:t>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cs typeface="Times New Roman" charset="0"/>
                <a:sym typeface="Times New Roman" charset="0"/>
              </a:rPr>
              <a:t> from Core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Times New Roman" charset="0"/>
                <a:sym typeface="Times New Roman" charset="0"/>
              </a:rPr>
              <a:t>Collapse Supernovae </a:t>
            </a:r>
            <a:endParaRPr lang="en-GB" dirty="0" smtClean="0">
              <a:cs typeface="Times New Roman" charset="0"/>
              <a:sym typeface="Times New Roman" charset="0"/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LVD </a:t>
            </a:r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live since 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1992. </a:t>
            </a:r>
            <a:endParaRPr lang="en-US" sz="2000" dirty="0" smtClean="0">
              <a:solidFill>
                <a:srgbClr val="FF0000"/>
              </a:solidFill>
              <a:cs typeface="Times New Roman" charset="0"/>
              <a:sym typeface="Times New Roman" charset="0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90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% </a:t>
            </a:r>
            <a:r>
              <a:rPr lang="en-US" sz="2000" dirty="0" err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c.l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. upper </a:t>
            </a:r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limit of 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gravitational stellar collapses </a:t>
            </a:r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D ≤ 20 </a:t>
            </a:r>
            <a:r>
              <a:rPr lang="en-US" sz="2000" dirty="0" err="1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kpc</a:t>
            </a:r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	R </a:t>
            </a:r>
            <a:r>
              <a:rPr lang="en-US" sz="2000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&lt; 0.12 events/year</a:t>
            </a:r>
          </a:p>
          <a:p>
            <a:pPr marL="0" indent="0" algn="ctr">
              <a:buNone/>
            </a:pPr>
            <a:endParaRPr lang="en-US" sz="1400" dirty="0">
              <a:solidFill>
                <a:schemeClr val="accent6">
                  <a:lumMod val="75000"/>
                </a:schemeClr>
              </a:solidFill>
              <a:cs typeface="Times" charset="0"/>
              <a:sym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LVD</a:t>
            </a:r>
            <a:endParaRPr lang="en-GB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2564904"/>
            <a:ext cx="327565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2600908"/>
            <a:ext cx="3909549" cy="295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93" y="4836233"/>
            <a:ext cx="2259475" cy="17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454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1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4" y="800556"/>
            <a:ext cx="8808701" cy="339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4198598"/>
            <a:ext cx="7772400" cy="2399051"/>
          </a:xfrm>
        </p:spPr>
        <p:txBody>
          <a:bodyPr/>
          <a:lstStyle/>
          <a:p>
            <a:r>
              <a:rPr lang="en-GB" dirty="0" smtClean="0"/>
              <a:t>Need large mass</a:t>
            </a:r>
          </a:p>
          <a:p>
            <a:pPr lvl="1"/>
            <a:r>
              <a:rPr lang="en-GB" dirty="0" smtClean="0"/>
              <a:t>1 </a:t>
            </a:r>
            <a:r>
              <a:rPr lang="en-GB" dirty="0" err="1" smtClean="0"/>
              <a:t>kT</a:t>
            </a:r>
            <a:endParaRPr lang="en-GB" dirty="0" smtClean="0"/>
          </a:p>
          <a:p>
            <a:r>
              <a:rPr lang="en-GB" dirty="0" smtClean="0"/>
              <a:t>Need high availability</a:t>
            </a:r>
          </a:p>
          <a:p>
            <a:pPr lvl="1"/>
            <a:r>
              <a:rPr lang="en-GB" dirty="0" smtClean="0"/>
              <a:t>~100%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Duty factor</a:t>
            </a:r>
            <a:endParaRPr lang="en-GB" dirty="0"/>
          </a:p>
        </p:txBody>
      </p:sp>
      <p:pic>
        <p:nvPicPr>
          <p:cNvPr id="22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019" y="40316"/>
            <a:ext cx="764263" cy="5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019" y="40316"/>
            <a:ext cx="764263" cy="5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8" y="800708"/>
            <a:ext cx="8622727" cy="333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3"/>
          <p:cNvSpPr>
            <a:spLocks/>
          </p:cNvSpPr>
          <p:nvPr/>
        </p:nvSpPr>
        <p:spPr bwMode="auto">
          <a:xfrm>
            <a:off x="1979712" y="4620350"/>
            <a:ext cx="4713178" cy="58745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   </a:t>
            </a:r>
            <a:r>
              <a:rPr lang="en-US" b="1" dirty="0" smtClean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2001-2008</a:t>
            </a:r>
            <a:r>
              <a:rPr lang="en-US" b="1" dirty="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Seasonal modulation of muon flux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/>
          <a:stretch/>
        </p:blipFill>
        <p:spPr bwMode="auto">
          <a:xfrm>
            <a:off x="5245110" y="728700"/>
            <a:ext cx="3863394" cy="251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5"/>
          <a:stretch/>
        </p:blipFill>
        <p:spPr bwMode="auto">
          <a:xfrm>
            <a:off x="586432" y="728700"/>
            <a:ext cx="3844390" cy="25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019" y="40316"/>
            <a:ext cx="764263" cy="5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+mn-lt"/>
                <a:cs typeface="Times New Roman" charset="0"/>
                <a:sym typeface="Times New Roman" charset="0"/>
              </a:rPr>
              <a:t>Long-term </a:t>
            </a:r>
            <a:r>
              <a:rPr lang="en-US" dirty="0" smtClean="0">
                <a:latin typeface="+mn-lt"/>
                <a:cs typeface="Times New Roman" charset="0"/>
                <a:sym typeface="Times New Roman" charset="0"/>
              </a:rPr>
              <a:t>low </a:t>
            </a:r>
            <a:r>
              <a:rPr lang="en-US" dirty="0">
                <a:latin typeface="+mn-lt"/>
                <a:cs typeface="Times New Roman" charset="0"/>
                <a:sym typeface="Times New Roman" charset="0"/>
              </a:rPr>
              <a:t>energy counting </a:t>
            </a:r>
            <a:r>
              <a:rPr lang="en-US" dirty="0" smtClean="0">
                <a:latin typeface="+mn-lt"/>
                <a:cs typeface="Times New Roman" charset="0"/>
                <a:sym typeface="Times New Roman" charset="0"/>
              </a:rPr>
              <a:t>rate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517" y="3140968"/>
            <a:ext cx="4644516" cy="104441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cs typeface="Times New Roman" charset="0"/>
                <a:sym typeface="Times New Roman" charset="0"/>
              </a:rPr>
              <a:t>L</a:t>
            </a:r>
            <a:r>
              <a:rPr lang="en-US" dirty="0" smtClean="0">
                <a:cs typeface="Times New Roman" charset="0"/>
                <a:sym typeface="Times New Roman" charset="0"/>
              </a:rPr>
              <a:t>ow </a:t>
            </a:r>
            <a:r>
              <a:rPr lang="en-US" dirty="0">
                <a:cs typeface="Times New Roman" charset="0"/>
                <a:sym typeface="Times New Roman" charset="0"/>
              </a:rPr>
              <a:t>threshold </a:t>
            </a:r>
            <a:r>
              <a:rPr lang="en-US" dirty="0" smtClean="0">
                <a:cs typeface="Times New Roman" charset="0"/>
                <a:sym typeface="Times New Roman" charset="0"/>
              </a:rPr>
              <a:t>count </a:t>
            </a:r>
            <a:r>
              <a:rPr lang="en-US" dirty="0">
                <a:cs typeface="Times New Roman" charset="0"/>
                <a:sym typeface="Times New Roman" charset="0"/>
              </a:rPr>
              <a:t>rate </a:t>
            </a:r>
            <a:endParaRPr lang="en-US" dirty="0" smtClean="0">
              <a:cs typeface="Times New Roman" charset="0"/>
              <a:sym typeface="Times New Roman" charset="0"/>
            </a:endParaRPr>
          </a:p>
          <a:p>
            <a:pPr marL="400050" lvl="1" indent="0">
              <a:buNone/>
            </a:pPr>
            <a:r>
              <a:rPr lang="en-US" dirty="0" smtClean="0">
                <a:cs typeface="Times New Roman" charset="0"/>
                <a:sym typeface="Times New Roman" charset="0"/>
              </a:rPr>
              <a:t>averaged (</a:t>
            </a:r>
            <a:r>
              <a:rPr lang="en-US" dirty="0">
                <a:cs typeface="Times New Roman" charset="0"/>
                <a:sym typeface="Times New Roman" charset="0"/>
              </a:rPr>
              <a:t>1997-2002</a:t>
            </a:r>
            <a:r>
              <a:rPr lang="en-US" dirty="0" smtClean="0">
                <a:cs typeface="Times New Roman" charset="0"/>
                <a:sym typeface="Times New Roman" charset="0"/>
              </a:rPr>
              <a:t>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6776" y="3141266"/>
            <a:ext cx="3459720" cy="72008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>
                <a:cs typeface="Times New Roman" charset="0"/>
                <a:sym typeface="Times New Roman" charset="0"/>
              </a:rPr>
              <a:t> </a:t>
            </a:r>
            <a:r>
              <a:rPr lang="en-US" dirty="0" err="1">
                <a:cs typeface="Times New Roman" charset="0"/>
                <a:sym typeface="Times New Roman" charset="0"/>
              </a:rPr>
              <a:t>Rn</a:t>
            </a:r>
            <a:r>
              <a:rPr lang="en-US" dirty="0">
                <a:cs typeface="Times New Roman" charset="0"/>
                <a:sym typeface="Times New Roman" charset="0"/>
              </a:rPr>
              <a:t> concentration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137286" y="3657798"/>
            <a:ext cx="3939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charset="0"/>
                <a:sym typeface="Times New Roman" charset="0"/>
              </a:rPr>
              <a:t> </a:t>
            </a:r>
            <a:r>
              <a:rPr lang="en-US" b="1" dirty="0" smtClean="0">
                <a:latin typeface="+mn-lt"/>
                <a:cs typeface="Times New Roman" charset="0"/>
                <a:sym typeface="Times New Roman" charset="0"/>
              </a:rPr>
              <a:t>Fit:     </a:t>
            </a:r>
            <a:r>
              <a:rPr lang="en-US" b="1" dirty="0" smtClean="0">
                <a:latin typeface="Cambria Math" pitchFamily="18" charset="0"/>
                <a:ea typeface="Cambria Math" pitchFamily="18" charset="0"/>
                <a:cs typeface="Times New Roman" charset="0"/>
                <a:sym typeface="Times New Roman" charset="0"/>
              </a:rPr>
              <a:t>k + A</a:t>
            </a:r>
            <a:r>
              <a:rPr lang="en-US" dirty="0" smtClean="0"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en-US" b="1" dirty="0">
                <a:latin typeface="Times New Roman" charset="0"/>
                <a:cs typeface="Times New Roman" charset="0"/>
                <a:sym typeface="Times New Roman" charset="0"/>
              </a:rPr>
              <a:t>sin(2π/T (</a:t>
            </a:r>
            <a:r>
              <a:rPr lang="en-US" b="1" dirty="0" err="1">
                <a:latin typeface="Times New Roman" charset="0"/>
                <a:cs typeface="Times New Roman" charset="0"/>
                <a:sym typeface="Times New Roman" charset="0"/>
              </a:rPr>
              <a:t>x+φ</a:t>
            </a:r>
            <a:r>
              <a:rPr lang="en-US" b="1" dirty="0">
                <a:latin typeface="Times New Roman" charset="0"/>
                <a:cs typeface="Times New Roman" charset="0"/>
                <a:sym typeface="Times New Roman" charset="0"/>
              </a:rPr>
              <a:t>))</a:t>
            </a:r>
            <a:endParaRPr lang="en-GB" b="1" dirty="0"/>
          </a:p>
        </p:txBody>
      </p:sp>
      <p:sp>
        <p:nvSpPr>
          <p:cNvPr id="6" name="Rectangle 5"/>
          <p:cNvSpPr/>
          <p:nvPr/>
        </p:nvSpPr>
        <p:spPr>
          <a:xfrm>
            <a:off x="179512" y="4257092"/>
            <a:ext cx="86617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latin typeface="+mn-lt"/>
                <a:cs typeface="Times New Roman" charset="0"/>
                <a:sym typeface="Times New Roman" charset="0"/>
              </a:rPr>
              <a:t>S</a:t>
            </a:r>
            <a:r>
              <a:rPr lang="en-US" sz="2000" b="1" dirty="0" smtClean="0">
                <a:latin typeface="+mn-lt"/>
                <a:cs typeface="Times New Roman" charset="0"/>
                <a:sym typeface="Times New Roman" charset="0"/>
              </a:rPr>
              <a:t>ingle count </a:t>
            </a:r>
            <a:r>
              <a:rPr lang="en-US" sz="2000" b="1" dirty="0">
                <a:latin typeface="+mn-lt"/>
                <a:cs typeface="Times New Roman" charset="0"/>
                <a:sym typeface="Times New Roman" charset="0"/>
              </a:rPr>
              <a:t>rate at the low energy threshold (LTCR) </a:t>
            </a:r>
            <a:endParaRPr lang="en-US" sz="2000" b="1" dirty="0" smtClean="0">
              <a:latin typeface="+mn-lt"/>
              <a:cs typeface="Times New Roman" charset="0"/>
              <a:sym typeface="Times New Roman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latin typeface="+mn-lt"/>
                <a:cs typeface="Times New Roman" charset="0"/>
                <a:sym typeface="Times New Roman" charset="0"/>
              </a:rPr>
              <a:t>M</a:t>
            </a:r>
            <a:r>
              <a:rPr lang="en-US" sz="2000" b="1" dirty="0" smtClean="0">
                <a:latin typeface="+mn-lt"/>
                <a:cs typeface="Times New Roman" charset="0"/>
                <a:sym typeface="Times New Roman" charset="0"/>
              </a:rPr>
              <a:t>easured for 10s every </a:t>
            </a:r>
            <a:r>
              <a:rPr lang="en-US" sz="2000" b="1" dirty="0">
                <a:latin typeface="+mn-lt"/>
                <a:cs typeface="Times New Roman" charset="0"/>
                <a:sym typeface="Times New Roman" charset="0"/>
              </a:rPr>
              <a:t>10 </a:t>
            </a:r>
            <a:r>
              <a:rPr lang="en-US" sz="2000" b="1" dirty="0" smtClean="0">
                <a:latin typeface="+mn-lt"/>
                <a:cs typeface="Times New Roman" charset="0"/>
                <a:sym typeface="Times New Roman" charset="0"/>
              </a:rPr>
              <a:t>min</a:t>
            </a:r>
          </a:p>
          <a:p>
            <a:pPr lvl="1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charset="0"/>
                <a:sym typeface="Times New Roman" charset="0"/>
              </a:rPr>
              <a:t>D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charset="0"/>
                <a:sym typeface="Times New Roman" charset="0"/>
              </a:rPr>
              <a:t>edicated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charset="0"/>
                <a:sym typeface="Times New Roman" charset="0"/>
              </a:rPr>
              <a:t>trigger designed for monitoring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charset="0"/>
                <a:sym typeface="Times New Roman" charset="0"/>
              </a:rPr>
              <a:t>purpose</a:t>
            </a:r>
            <a:endParaRPr lang="en-US" sz="2000" b="1" dirty="0" smtClean="0">
              <a:latin typeface="+mn-lt"/>
              <a:cs typeface="Times New Roman" charset="0"/>
              <a:sym typeface="Times New Roman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latin typeface="+mn-lt"/>
                <a:cs typeface="Times New Roman" charset="0"/>
                <a:sym typeface="Times New Roman" charset="0"/>
              </a:rPr>
              <a:t>R</a:t>
            </a:r>
            <a:r>
              <a:rPr lang="en-US" sz="2000" b="1" dirty="0" smtClean="0">
                <a:latin typeface="+mn-lt"/>
                <a:cs typeface="Times New Roman" charset="0"/>
                <a:sym typeface="Times New Roman" charset="0"/>
              </a:rPr>
              <a:t>ate </a:t>
            </a:r>
            <a:r>
              <a:rPr lang="en-US" sz="2000" b="1" dirty="0">
                <a:latin typeface="+mn-lt"/>
                <a:cs typeface="Times New Roman" charset="0"/>
                <a:sym typeface="Times New Roman" charset="0"/>
              </a:rPr>
              <a:t>per counter is around 50 </a:t>
            </a:r>
            <a:r>
              <a:rPr lang="en-US" sz="2000" b="1" dirty="0" smtClean="0">
                <a:latin typeface="+mn-lt"/>
                <a:cs typeface="Times New Roman" charset="0"/>
                <a:sym typeface="Times New Roman" charset="0"/>
              </a:rPr>
              <a:t>counts/s</a:t>
            </a:r>
          </a:p>
          <a:p>
            <a:pPr lvl="1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charset="0"/>
                <a:sym typeface="Times New Roman" charset="0"/>
              </a:rPr>
              <a:t>Mainly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Symbol" pitchFamily="18" charset="2"/>
                <a:cs typeface="Times New Roman" charset="0"/>
                <a:sym typeface="Times New Roman" charset="0"/>
              </a:rPr>
              <a:t>g </a:t>
            </a:r>
          </a:p>
          <a:p>
            <a:pPr lvl="2"/>
            <a:r>
              <a:rPr lang="en-US" sz="2000" b="1" dirty="0" smtClean="0">
                <a:solidFill>
                  <a:srgbClr val="CC0066"/>
                </a:solidFill>
                <a:latin typeface="+mn-lt"/>
                <a:cs typeface="Times New Roman" charset="0"/>
                <a:sym typeface="Times New Roman" charset="0"/>
              </a:rPr>
              <a:t>from </a:t>
            </a:r>
            <a:r>
              <a:rPr lang="en-US" sz="2000" b="1" dirty="0">
                <a:solidFill>
                  <a:srgbClr val="CC0066"/>
                </a:solidFill>
                <a:latin typeface="+mn-lt"/>
                <a:cs typeface="Times New Roman" charset="0"/>
                <a:sym typeface="Times New Roman" charset="0"/>
              </a:rPr>
              <a:t>material radioactivity </a:t>
            </a:r>
            <a:endParaRPr lang="en-US" sz="2000" b="1" dirty="0" smtClean="0">
              <a:solidFill>
                <a:srgbClr val="CC0066"/>
              </a:solidFill>
              <a:latin typeface="+mn-lt"/>
              <a:cs typeface="Times New Roman" charset="0"/>
              <a:sym typeface="Times New Roman" charset="0"/>
            </a:endParaRPr>
          </a:p>
          <a:p>
            <a:pPr lvl="2"/>
            <a:r>
              <a:rPr lang="en-US" sz="2000" b="1" dirty="0" smtClean="0">
                <a:solidFill>
                  <a:srgbClr val="CC0066"/>
                </a:solidFill>
                <a:latin typeface="+mn-lt"/>
                <a:cs typeface="Times New Roman" charset="0"/>
                <a:sym typeface="Times New Roman" charset="0"/>
              </a:rPr>
              <a:t>&amp; from Radon product decays</a:t>
            </a:r>
            <a:endParaRPr lang="en-GB" sz="2000" b="1" dirty="0">
              <a:solidFill>
                <a:srgbClr val="CC0066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28700"/>
            <a:ext cx="4139953" cy="267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OPERA-LVD muons</a:t>
            </a:r>
          </a:p>
        </p:txBody>
      </p:sp>
      <p:pic>
        <p:nvPicPr>
          <p:cNvPr id="419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8019"/>
            <a:ext cx="4441682" cy="302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82" y="3356992"/>
            <a:ext cx="4702318" cy="315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23532" y="836712"/>
            <a:ext cx="5168548" cy="138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+mn-lt"/>
              </a:rPr>
              <a:t>Time-shift 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in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OPERA 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set-up </a:t>
            </a:r>
            <a:endParaRPr lang="en-US" b="1" dirty="0" smtClean="0">
              <a:solidFill>
                <a:srgbClr val="0000FF"/>
              </a:solidFill>
              <a:latin typeface="+mn-lt"/>
            </a:endParaRPr>
          </a:p>
          <a:p>
            <a:r>
              <a:rPr lang="en-US" b="1" dirty="0">
                <a:solidFill>
                  <a:srgbClr val="0000FF"/>
                </a:solidFill>
                <a:latin typeface="+mn-lt"/>
              </a:rPr>
              <a:t>	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high 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energy horizontal </a:t>
            </a:r>
            <a:r>
              <a:rPr lang="en-US" b="1" dirty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  <a:latin typeface="+mn-lt"/>
              </a:rPr>
              <a:t>	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both LVD &amp; OPERA</a:t>
            </a:r>
            <a:endParaRPr lang="en-US" dirty="0">
              <a:latin typeface="+mn-lt"/>
            </a:endParaRPr>
          </a:p>
          <a:p>
            <a:pPr algn="r"/>
            <a:r>
              <a:rPr lang="fr-FR" sz="1200" b="1" dirty="0" err="1">
                <a:latin typeface="+mn-lt"/>
              </a:rPr>
              <a:t>Eur.Phys.J.Plus</a:t>
            </a:r>
            <a:r>
              <a:rPr lang="fr-FR" sz="1200" b="1" dirty="0">
                <a:latin typeface="+mn-lt"/>
              </a:rPr>
              <a:t> 127 (2012) 71</a:t>
            </a:r>
            <a:endParaRPr lang="en-US" sz="1200" dirty="0">
              <a:latin typeface="+mn-lt"/>
            </a:endParaRP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flipH="1">
            <a:off x="1441646" y="3634883"/>
            <a:ext cx="17648" cy="2454942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flipH="1">
            <a:off x="3567463" y="3683838"/>
            <a:ext cx="17648" cy="2454942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3" name="TextBox 12"/>
          <p:cNvSpPr txBox="1">
            <a:spLocks noChangeArrowheads="1"/>
          </p:cNvSpPr>
          <p:nvPr/>
        </p:nvSpPr>
        <p:spPr bwMode="auto">
          <a:xfrm>
            <a:off x="549781" y="5470690"/>
            <a:ext cx="909513" cy="34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r>
              <a:rPr lang="en-US" sz="1600"/>
              <a:t>Class A</a:t>
            </a:r>
          </a:p>
        </p:txBody>
      </p:sp>
      <p:sp>
        <p:nvSpPr>
          <p:cNvPr id="41994" name="TextBox 13"/>
          <p:cNvSpPr txBox="1">
            <a:spLocks noChangeArrowheads="1"/>
          </p:cNvSpPr>
          <p:nvPr/>
        </p:nvSpPr>
        <p:spPr bwMode="auto">
          <a:xfrm>
            <a:off x="1920838" y="5092011"/>
            <a:ext cx="909513" cy="3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r>
              <a:rPr lang="en-US" sz="1600"/>
              <a:t>Class B</a:t>
            </a:r>
          </a:p>
        </p:txBody>
      </p:sp>
      <p:sp>
        <p:nvSpPr>
          <p:cNvPr id="41995" name="TextBox 14"/>
          <p:cNvSpPr txBox="1">
            <a:spLocks noChangeArrowheads="1"/>
          </p:cNvSpPr>
          <p:nvPr/>
        </p:nvSpPr>
        <p:spPr bwMode="auto">
          <a:xfrm>
            <a:off x="3507734" y="5428935"/>
            <a:ext cx="909513" cy="34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r>
              <a:rPr lang="en-US" sz="1600"/>
              <a:t>Class A</a:t>
            </a:r>
          </a:p>
        </p:txBody>
      </p:sp>
      <p:pic>
        <p:nvPicPr>
          <p:cNvPr id="13" name="Picture 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019" y="40316"/>
            <a:ext cx="764263" cy="5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it-IT" smtClean="0"/>
              <a:t>Continue data taking trying to keep the experiment as much performing as it was since the past 21 years!!!! </a:t>
            </a: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>
                <a:solidFill>
                  <a:srgbClr val="FF0000"/>
                </a:solidFill>
              </a:rPr>
              <a:t>…. and for the future</a:t>
            </a:r>
          </a:p>
        </p:txBody>
      </p:sp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019" y="40316"/>
            <a:ext cx="764263" cy="5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4212" y="512676"/>
            <a:ext cx="8208267" cy="5904656"/>
          </a:xfrm>
        </p:spPr>
        <p:txBody>
          <a:bodyPr/>
          <a:lstStyle/>
          <a:p>
            <a:r>
              <a:rPr lang="en-GB" dirty="0" smtClean="0"/>
              <a:t>Controversy? (Good – interesting)</a:t>
            </a:r>
          </a:p>
          <a:p>
            <a:pPr lvl="1"/>
            <a:r>
              <a:rPr lang="en-GB" dirty="0" smtClean="0"/>
              <a:t>Are sterile neutrinos needed?</a:t>
            </a:r>
          </a:p>
          <a:p>
            <a:pPr lvl="2"/>
            <a:r>
              <a:rPr lang="en-GB" dirty="0" smtClean="0"/>
              <a:t>(Rubbia … resolve experimental inconsistency)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Has the impossible been eliminated?</a:t>
            </a:r>
          </a:p>
          <a:p>
            <a:pPr lvl="1"/>
            <a:r>
              <a:rPr lang="en-GB" dirty="0" smtClean="0"/>
              <a:t>Short baseline intense neutrino sources</a:t>
            </a:r>
          </a:p>
          <a:p>
            <a:pPr lvl="2"/>
            <a:r>
              <a:rPr lang="en-GB" dirty="0" smtClean="0"/>
              <a:t>In </a:t>
            </a:r>
            <a:r>
              <a:rPr lang="en-GB" dirty="0" err="1" smtClean="0"/>
              <a:t>Borexino</a:t>
            </a:r>
            <a:r>
              <a:rPr lang="en-GB" dirty="0" smtClean="0"/>
              <a:t> … </a:t>
            </a:r>
            <a:r>
              <a:rPr lang="en-GB" dirty="0" err="1" smtClean="0"/>
              <a:t>SoX</a:t>
            </a:r>
            <a:endParaRPr lang="en-GB" dirty="0" smtClean="0"/>
          </a:p>
          <a:p>
            <a:pPr lvl="3"/>
            <a:r>
              <a:rPr lang="en-GB" sz="3200" dirty="0" smtClean="0"/>
              <a:t>S</a:t>
            </a:r>
            <a:r>
              <a:rPr lang="en-GB" dirty="0" smtClean="0"/>
              <a:t>hort</a:t>
            </a:r>
            <a:r>
              <a:rPr lang="en-GB" sz="3200" dirty="0" smtClean="0"/>
              <a:t> O</a:t>
            </a:r>
            <a:r>
              <a:rPr lang="en-GB" sz="2400" dirty="0" smtClean="0"/>
              <a:t>scillations</a:t>
            </a:r>
            <a:r>
              <a:rPr lang="en-GB" sz="3200" dirty="0" smtClean="0"/>
              <a:t> </a:t>
            </a:r>
            <a:r>
              <a:rPr lang="en-GB" dirty="0" smtClean="0"/>
              <a:t>with </a:t>
            </a:r>
            <a:r>
              <a:rPr lang="en-GB" dirty="0" err="1" smtClean="0"/>
              <a:t>Bore</a:t>
            </a:r>
            <a:r>
              <a:rPr lang="en-GB" sz="3200" dirty="0" err="1" smtClean="0"/>
              <a:t>X</a:t>
            </a:r>
            <a:r>
              <a:rPr lang="en-GB" dirty="0" err="1" smtClean="0"/>
              <a:t>ino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neutrinos?</a:t>
            </a:r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184666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3548" y="2132856"/>
            <a:ext cx="8172908" cy="138499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b="1" dirty="0">
                <a:cs typeface="Times New Roman" pitchFamily="18" charset="0"/>
              </a:rPr>
              <a:t>When you have eliminated the impossible, whatever remains, however improbable, must be the </a:t>
            </a:r>
            <a:r>
              <a:rPr lang="en-US" b="1" dirty="0" smtClean="0">
                <a:cs typeface="Times New Roman" pitchFamily="18" charset="0"/>
              </a:rPr>
              <a:t>truth</a:t>
            </a:r>
          </a:p>
          <a:p>
            <a:pPr algn="r"/>
            <a:r>
              <a:rPr lang="en-US" sz="1800" dirty="0" smtClean="0">
                <a:cs typeface="Times New Roman" pitchFamily="18" charset="0"/>
              </a:rPr>
              <a:t>Arthur Conan Doyle (Sherlock Holmes) </a:t>
            </a:r>
          </a:p>
          <a:p>
            <a:pPr algn="r"/>
            <a:r>
              <a:rPr lang="en-US" sz="1800" dirty="0" smtClean="0">
                <a:cs typeface="Times New Roman" pitchFamily="18" charset="0"/>
              </a:rPr>
              <a:t>The Sign of the Four</a:t>
            </a:r>
            <a:endParaRPr lang="en-GB" sz="1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2802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SOX</a:t>
            </a:r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5" t="9243" r="16837" b="9375"/>
          <a:stretch/>
        </p:blipFill>
        <p:spPr bwMode="auto">
          <a:xfrm>
            <a:off x="71500" y="1219200"/>
            <a:ext cx="2988332" cy="405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t="19098" r="15772" b="6250"/>
          <a:stretch/>
        </p:blipFill>
        <p:spPr bwMode="auto">
          <a:xfrm>
            <a:off x="3023828" y="1268760"/>
            <a:ext cx="6073930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8946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59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674415"/>
          </a:xfrm>
        </p:spPr>
        <p:txBody>
          <a:bodyPr/>
          <a:lstStyle/>
          <a:p>
            <a:r>
              <a:rPr lang="en-GB" dirty="0" smtClean="0"/>
              <a:t>0</a:t>
            </a:r>
            <a:r>
              <a:rPr lang="en-GB" dirty="0" smtClean="0">
                <a:latin typeface="Symbol" pitchFamily="18" charset="2"/>
              </a:rPr>
              <a:t>nbb</a:t>
            </a:r>
          </a:p>
        </p:txBody>
      </p:sp>
    </p:spTree>
    <p:extLst>
      <p:ext uri="{BB962C8B-B14F-4D97-AF65-F5344CB8AC3E}">
        <p14:creationId xmlns:p14="http://schemas.microsoft.com/office/powerpoint/2010/main" val="3205200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574" y="6022677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98" y="692696"/>
            <a:ext cx="3203802" cy="272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495800" y="1721397"/>
            <a:ext cx="1874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993300"/>
                </a:solidFill>
                <a:latin typeface="+mn-lt"/>
                <a:ea typeface="+mn-ea"/>
              </a:rPr>
              <a:t>Phase space integral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553200" y="1734097"/>
            <a:ext cx="2151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993300"/>
                </a:solidFill>
                <a:latin typeface="+mn-lt"/>
                <a:ea typeface="+mn-ea"/>
              </a:rPr>
              <a:t>Nuclear matrix element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5346700" y="1568997"/>
            <a:ext cx="22860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 flipV="1">
            <a:off x="7010399" y="1581697"/>
            <a:ext cx="219075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854333"/>
              </p:ext>
            </p:extLst>
          </p:nvPr>
        </p:nvGraphicFramePr>
        <p:xfrm>
          <a:off x="4419600" y="1111797"/>
          <a:ext cx="374650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2" name="Equation" r:id="rId5" imgW="2006280" imgH="279360" progId="Equation.3">
                  <p:embed/>
                </p:oleObj>
              </mc:Choice>
              <mc:Fallback>
                <p:oleObj name="Equation" r:id="rId5" imgW="20062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111797"/>
                        <a:ext cx="3746500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419600" y="706985"/>
            <a:ext cx="253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993300"/>
                </a:solidFill>
                <a:latin typeface="+mn-lt"/>
                <a:ea typeface="+mn-ea"/>
              </a:rPr>
              <a:t>Expected decay rate</a:t>
            </a:r>
            <a:r>
              <a:rPr lang="en-US" b="1" dirty="0">
                <a:solidFill>
                  <a:srgbClr val="993300"/>
                </a:solidFill>
                <a:latin typeface="+mn-lt"/>
                <a:ea typeface="+mn-ea"/>
              </a:rPr>
              <a:t>:</a:t>
            </a:r>
            <a:r>
              <a:rPr lang="en-US" dirty="0">
                <a:latin typeface="+mn-lt"/>
                <a:ea typeface="+mn-ea"/>
              </a:rPr>
              <a:t>  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53200" y="2208760"/>
            <a:ext cx="21320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993300"/>
                </a:solidFill>
                <a:latin typeface="+mn-lt"/>
                <a:ea typeface="+mn-ea"/>
              </a:rPr>
              <a:t>Effective neutrino mass</a:t>
            </a:r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410082"/>
              </p:ext>
            </p:extLst>
          </p:nvPr>
        </p:nvGraphicFramePr>
        <p:xfrm>
          <a:off x="4419600" y="1992860"/>
          <a:ext cx="19589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3" name="Equation" r:id="rId7" imgW="1091880" imgH="457200" progId="Equation.3">
                  <p:embed/>
                </p:oleObj>
              </mc:Choice>
              <mc:Fallback>
                <p:oleObj name="Equation" r:id="rId7" imgW="1091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992860"/>
                        <a:ext cx="195897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090945"/>
              </p:ext>
            </p:extLst>
          </p:nvPr>
        </p:nvGraphicFramePr>
        <p:xfrm>
          <a:off x="4419600" y="281201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4" name="Equation" r:id="rId9" imgW="228600" imgH="228600" progId="Equation.3">
                  <p:embed/>
                </p:oleObj>
              </mc:Choice>
              <mc:Fallback>
                <p:oleObj name="Equation" r:id="rId9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812010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916046" y="2834433"/>
            <a:ext cx="378821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993300"/>
                </a:solidFill>
                <a:latin typeface="+mn-lt"/>
                <a:ea typeface="+mn-ea"/>
              </a:rPr>
              <a:t>Elements of (</a:t>
            </a:r>
            <a:r>
              <a:rPr lang="en-US" sz="1600" dirty="0">
                <a:solidFill>
                  <a:srgbClr val="993300"/>
                </a:solidFill>
                <a:latin typeface="+mn-lt"/>
                <a:ea typeface="+mn-ea"/>
              </a:rPr>
              <a:t>complex) </a:t>
            </a:r>
            <a:r>
              <a:rPr lang="en-US" sz="1600" dirty="0" smtClean="0">
                <a:solidFill>
                  <a:srgbClr val="993300"/>
                </a:solidFill>
                <a:latin typeface="+mn-lt"/>
                <a:ea typeface="+mn-ea"/>
              </a:rPr>
              <a:t>PMNS mixing matrix</a:t>
            </a:r>
          </a:p>
          <a:p>
            <a:pPr>
              <a:defRPr/>
            </a:pPr>
            <a:endParaRPr lang="en-US" sz="1600" dirty="0">
              <a:solidFill>
                <a:srgbClr val="993300"/>
              </a:solidFill>
              <a:latin typeface="+mn-lt"/>
              <a:ea typeface="+mn-ea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969022"/>
            <a:ext cx="41910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987550" y="6331222"/>
            <a:ext cx="1231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+mn-lt"/>
                <a:ea typeface="+mn-ea"/>
              </a:rPr>
              <a:t>Energy (keV)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 rot="16200000">
            <a:off x="-488950" y="4935810"/>
            <a:ext cx="1416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+mn-ea"/>
              </a:rPr>
              <a:t>arbitrary</a:t>
            </a:r>
            <a:r>
              <a:rPr lang="en-US" sz="1600" dirty="0">
                <a:ea typeface="+mn-ea"/>
              </a:rPr>
              <a:t> units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>
            <a:off x="4040187" y="4396060"/>
            <a:ext cx="1101723" cy="919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514475" y="4078560"/>
            <a:ext cx="681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993300"/>
                </a:solidFill>
              </a:rPr>
              <a:t>2</a:t>
            </a:r>
            <a:r>
              <a:rPr lang="en-US">
                <a:solidFill>
                  <a:srgbClr val="993300"/>
                </a:solidFill>
                <a:sym typeface="Symbol" charset="0"/>
              </a:rPr>
              <a:t>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3359150" y="4959622"/>
            <a:ext cx="68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993300"/>
                </a:solidFill>
              </a:rPr>
              <a:t>0</a:t>
            </a:r>
            <a:r>
              <a:rPr lang="en-US">
                <a:solidFill>
                  <a:srgbClr val="993300"/>
                </a:solidFill>
                <a:sym typeface="Symbol" charset="0"/>
              </a:rPr>
              <a:t>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4916046" y="3394735"/>
            <a:ext cx="422795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u="sng" dirty="0">
                <a:latin typeface="Calibri" charset="0"/>
              </a:rPr>
              <a:t>Experimental signatures:</a:t>
            </a:r>
            <a:r>
              <a:rPr lang="en-US" sz="2000" dirty="0">
                <a:latin typeface="Calibri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993300"/>
                </a:solidFill>
                <a:latin typeface="Calibri" charset="0"/>
              </a:rPr>
              <a:t> peak at Q</a:t>
            </a:r>
            <a:r>
              <a:rPr lang="en-US" sz="2000" baseline="-25000" dirty="0">
                <a:solidFill>
                  <a:srgbClr val="993300"/>
                </a:solidFill>
                <a:latin typeface="Calibri" charset="0"/>
                <a:sym typeface="Symbol" charset="0"/>
              </a:rPr>
              <a:t> </a:t>
            </a:r>
            <a:r>
              <a:rPr lang="en-US" sz="2000" dirty="0">
                <a:solidFill>
                  <a:srgbClr val="993300"/>
                </a:solidFill>
                <a:latin typeface="Calibri" charset="0"/>
                <a:sym typeface="Symbol" charset="0"/>
              </a:rPr>
              <a:t>= </a:t>
            </a:r>
            <a:r>
              <a:rPr lang="en-US" sz="2000" dirty="0" smtClean="0">
                <a:solidFill>
                  <a:srgbClr val="993300"/>
                </a:solidFill>
                <a:latin typeface="Calibri" charset="0"/>
                <a:sym typeface="Symbol" charset="0"/>
              </a:rPr>
              <a:t>m(A,Z)-m(A,Z+2)-2m</a:t>
            </a:r>
            <a:r>
              <a:rPr lang="en-US" sz="2000" baseline="-25000" dirty="0" smtClean="0">
                <a:solidFill>
                  <a:srgbClr val="993300"/>
                </a:solidFill>
                <a:latin typeface="Calibri" charset="0"/>
                <a:sym typeface="Symbol" charset="0"/>
              </a:rPr>
              <a:t>e</a:t>
            </a:r>
            <a:r>
              <a:rPr lang="en-US" sz="2000" dirty="0" smtClean="0">
                <a:solidFill>
                  <a:srgbClr val="993300"/>
                </a:solidFill>
                <a:latin typeface="Calibri" charset="0"/>
              </a:rPr>
              <a:t> </a:t>
            </a:r>
            <a:endParaRPr lang="en-US" sz="2000" dirty="0">
              <a:solidFill>
                <a:srgbClr val="993300"/>
              </a:solidFill>
              <a:latin typeface="Calibri" charset="0"/>
            </a:endParaRPr>
          </a:p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993300"/>
                </a:solidFill>
                <a:latin typeface="Calibri" charset="0"/>
              </a:rPr>
              <a:t> two electrons </a:t>
            </a:r>
            <a:r>
              <a:rPr lang="en-US" sz="2000" dirty="0" smtClean="0">
                <a:solidFill>
                  <a:srgbClr val="993300"/>
                </a:solidFill>
                <a:latin typeface="Calibri" charset="0"/>
              </a:rPr>
              <a:t>from vertex</a:t>
            </a:r>
            <a:endParaRPr lang="en-US" sz="2000" dirty="0">
              <a:solidFill>
                <a:srgbClr val="993300"/>
              </a:solidFill>
              <a:latin typeface="Calibri" charset="0"/>
            </a:endParaRPr>
          </a:p>
          <a:p>
            <a:pPr eaLnBrk="1" hangingPunct="1"/>
            <a:r>
              <a:rPr lang="en-US" sz="2000" u="sng" dirty="0">
                <a:latin typeface="Calibri" charset="0"/>
              </a:rPr>
              <a:t>Discovery would imply:</a:t>
            </a:r>
          </a:p>
          <a:p>
            <a:pPr eaLnBrk="1" hangingPunct="1">
              <a:buFontTx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Calibri" charset="0"/>
              </a:rPr>
              <a:t> lepton number violation ΔL = 2</a:t>
            </a:r>
          </a:p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  <a:latin typeface="Calibri" charset="0"/>
              </a:rPr>
              <a:t>ν’s</a:t>
            </a:r>
            <a:r>
              <a:rPr lang="en-US" sz="2000" dirty="0" smtClean="0">
                <a:solidFill>
                  <a:srgbClr val="800000"/>
                </a:solidFill>
                <a:latin typeface="Calibri" charset="0"/>
              </a:rPr>
              <a:t> are </a:t>
            </a:r>
            <a:r>
              <a:rPr lang="en-US" sz="2000" dirty="0" err="1" smtClean="0">
                <a:solidFill>
                  <a:srgbClr val="800000"/>
                </a:solidFill>
                <a:latin typeface="Calibri" charset="0"/>
              </a:rPr>
              <a:t>Majorana</a:t>
            </a:r>
            <a:r>
              <a:rPr lang="en-US" sz="2000" dirty="0" smtClean="0">
                <a:solidFill>
                  <a:srgbClr val="800000"/>
                </a:solidFill>
                <a:latin typeface="Calibri" charset="0"/>
              </a:rPr>
              <a:t> type </a:t>
            </a:r>
            <a:endParaRPr lang="en-US" sz="2000" dirty="0">
              <a:solidFill>
                <a:srgbClr val="800000"/>
              </a:solidFill>
              <a:latin typeface="Calibri" charset="0"/>
            </a:endParaRPr>
          </a:p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2000" dirty="0" smtClean="0">
                <a:solidFill>
                  <a:srgbClr val="800000"/>
                </a:solidFill>
                <a:latin typeface="Calibri" charset="0"/>
              </a:rPr>
              <a:t>mass </a:t>
            </a:r>
            <a:r>
              <a:rPr lang="en-US" sz="2000" dirty="0">
                <a:solidFill>
                  <a:srgbClr val="800000"/>
                </a:solidFill>
                <a:latin typeface="Calibri" charset="0"/>
              </a:rPr>
              <a:t>scale &amp; hierarchy</a:t>
            </a:r>
          </a:p>
          <a:p>
            <a:pPr eaLnBrk="1" hangingPunct="1">
              <a:buFontTx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Calibri" charset="0"/>
              </a:rPr>
              <a:t> physics </a:t>
            </a:r>
            <a:r>
              <a:rPr lang="en-US" sz="2000" dirty="0">
                <a:solidFill>
                  <a:srgbClr val="800000"/>
                </a:solidFill>
                <a:latin typeface="Calibri" charset="0"/>
              </a:rPr>
              <a:t>beyond the standard model</a:t>
            </a:r>
            <a:endParaRPr lang="en-US" sz="2000" dirty="0">
              <a:solidFill>
                <a:srgbClr val="993300"/>
              </a:solidFill>
              <a:latin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5342" y="4041036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Q</a:t>
            </a:r>
            <a:r>
              <a:rPr lang="en-US" b="1" baseline="-25000" dirty="0" smtClean="0">
                <a:solidFill>
                  <a:schemeClr val="accent6">
                    <a:lumMod val="50000"/>
                  </a:schemeClr>
                </a:solidFill>
              </a:rPr>
              <a:t>ββ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=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2039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keV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</a:t>
            </a:r>
            <a:r>
              <a:rPr lang="en-US" dirty="0" smtClean="0"/>
              <a:t>0νββ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3987701" y="6063679"/>
            <a:ext cx="414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  <a:latin typeface="+mn-lt"/>
              </a:rPr>
              <a:t>Introductory slide credit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261" y="3501008"/>
            <a:ext cx="414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+mn-lt"/>
              </a:rPr>
              <a:t>Example </a:t>
            </a:r>
            <a:r>
              <a:rPr lang="en-GB" b="1" baseline="30000" dirty="0" smtClean="0">
                <a:solidFill>
                  <a:srgbClr val="FF0000"/>
                </a:solidFill>
                <a:latin typeface="+mn-lt"/>
              </a:rPr>
              <a:t>76</a:t>
            </a:r>
            <a:r>
              <a:rPr lang="en-GB" b="1" dirty="0" smtClean="0">
                <a:solidFill>
                  <a:srgbClr val="FF0000"/>
                </a:solidFill>
                <a:latin typeface="+mn-lt"/>
              </a:rPr>
              <a:t>Ge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4001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" y="990548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GERDA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904288" y="6607175"/>
            <a:ext cx="239712" cy="263525"/>
          </a:xfrm>
          <a:prstGeom prst="rect">
            <a:avLst/>
          </a:prstGeom>
        </p:spPr>
        <p:txBody>
          <a:bodyPr/>
          <a:lstStyle/>
          <a:p>
            <a:fld id="{2C8DD426-49A7-B649-AC54-599C178FB2FE}" type="slidenum">
              <a:rPr lang="en-US" sz="1000" smtClean="0"/>
              <a:t>42</a:t>
            </a:fld>
            <a:endParaRPr lang="en-US" sz="1000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r="1009"/>
          <a:stretch>
            <a:fillRect/>
          </a:stretch>
        </p:blipFill>
        <p:spPr bwMode="auto">
          <a:xfrm>
            <a:off x="1181205" y="949443"/>
            <a:ext cx="7032950" cy="525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20"/>
          <p:cNvSpPr txBox="1"/>
          <p:nvPr/>
        </p:nvSpPr>
        <p:spPr>
          <a:xfrm>
            <a:off x="3317875" y="1069856"/>
            <a:ext cx="2217738" cy="33813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clean room with lock</a:t>
            </a:r>
            <a:endParaRPr lang="de-DE" sz="1600" b="1" dirty="0">
              <a:latin typeface="+mn-lt"/>
              <a:ea typeface="+mn-ea"/>
              <a:cs typeface="+mn-cs"/>
            </a:endParaRPr>
          </a:p>
        </p:txBody>
      </p:sp>
      <p:sp>
        <p:nvSpPr>
          <p:cNvPr id="9" name="Textfeld 21"/>
          <p:cNvSpPr txBox="1"/>
          <p:nvPr/>
        </p:nvSpPr>
        <p:spPr>
          <a:xfrm>
            <a:off x="609600" y="3218193"/>
            <a:ext cx="156527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control rooms</a:t>
            </a:r>
            <a:endParaRPr lang="de-DE" sz="1600" b="1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Textfeld 22"/>
          <p:cNvSpPr txBox="1"/>
          <p:nvPr/>
        </p:nvSpPr>
        <p:spPr>
          <a:xfrm>
            <a:off x="650875" y="4565980"/>
            <a:ext cx="1622425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water plant &amp;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radon monitor</a:t>
            </a:r>
            <a:endParaRPr lang="de-DE" sz="16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Textfeld 23"/>
          <p:cNvSpPr txBox="1"/>
          <p:nvPr/>
        </p:nvSpPr>
        <p:spPr>
          <a:xfrm>
            <a:off x="5527675" y="5175580"/>
            <a:ext cx="2754313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latin typeface="+mn-lt"/>
              </a:rPr>
              <a:t>water tank, Ø10m,</a:t>
            </a:r>
          </a:p>
          <a:p>
            <a:pPr eaLnBrk="1" hangingPunct="1"/>
            <a:r>
              <a:rPr lang="en-US" sz="1600" b="1">
                <a:latin typeface="+mn-lt"/>
              </a:rPr>
              <a:t>part of muon-veto detector</a:t>
            </a:r>
            <a:endParaRPr lang="de-DE" sz="1600" b="1">
              <a:latin typeface="+mn-lt"/>
            </a:endParaRPr>
          </a:p>
        </p:txBody>
      </p:sp>
      <p:sp>
        <p:nvSpPr>
          <p:cNvPr id="12" name="Textfeld 24"/>
          <p:cNvSpPr txBox="1"/>
          <p:nvPr/>
        </p:nvSpPr>
        <p:spPr>
          <a:xfrm>
            <a:off x="6289675" y="2279980"/>
            <a:ext cx="1727200" cy="8302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latin typeface="+mn-lt"/>
              </a:rPr>
              <a:t> cryostat, Ø4m, </a:t>
            </a:r>
          </a:p>
          <a:p>
            <a:pPr algn="ctr" eaLnBrk="1" hangingPunct="1"/>
            <a:r>
              <a:rPr lang="en-US" sz="1600" b="1">
                <a:latin typeface="+mn-lt"/>
              </a:rPr>
              <a:t>with internal</a:t>
            </a:r>
          </a:p>
          <a:p>
            <a:pPr algn="ctr" eaLnBrk="1" hangingPunct="1"/>
            <a:r>
              <a:rPr lang="en-US" sz="1600" b="1">
                <a:latin typeface="+mn-lt"/>
              </a:rPr>
              <a:t>Cu shield</a:t>
            </a:r>
            <a:endParaRPr lang="de-DE" sz="1600" b="1">
              <a:latin typeface="+mn-lt"/>
            </a:endParaRPr>
          </a:p>
        </p:txBody>
      </p:sp>
      <p:sp>
        <p:nvSpPr>
          <p:cNvPr id="13" name="Textfeld 25"/>
          <p:cNvSpPr txBox="1"/>
          <p:nvPr/>
        </p:nvSpPr>
        <p:spPr>
          <a:xfrm>
            <a:off x="658813" y="1746580"/>
            <a:ext cx="1973262" cy="584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err="1">
                <a:latin typeface="+mn-lt"/>
                <a:ea typeface="+mn-ea"/>
                <a:cs typeface="+mn-cs"/>
              </a:rPr>
              <a:t>muon</a:t>
            </a:r>
            <a:r>
              <a:rPr lang="en-US" sz="1600" b="1" dirty="0">
                <a:latin typeface="+mn-lt"/>
                <a:ea typeface="+mn-ea"/>
                <a:cs typeface="+mn-cs"/>
              </a:rPr>
              <a:t> &amp; cryogenic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+mn-ea"/>
                <a:cs typeface="+mn-cs"/>
              </a:rPr>
              <a:t>infrastructure</a:t>
            </a:r>
            <a:endParaRPr lang="de-DE" sz="1600" b="1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546475" y="3346780"/>
            <a:ext cx="18891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latin typeface="+mn-lt"/>
              </a:rPr>
              <a:t>Ge-detector array</a:t>
            </a:r>
          </a:p>
          <a:p>
            <a:pPr eaLnBrk="1" hangingPunct="1"/>
            <a:r>
              <a:rPr lang="en-US" sz="1600" b="1">
                <a:latin typeface="+mn-lt"/>
              </a:rPr>
              <a:t>(enriched in </a:t>
            </a:r>
            <a:r>
              <a:rPr lang="en-US" sz="1600" b="1" baseline="30000">
                <a:latin typeface="+mn-lt"/>
              </a:rPr>
              <a:t>76</a:t>
            </a:r>
            <a:r>
              <a:rPr lang="en-US" sz="1600" b="1">
                <a:latin typeface="+mn-lt"/>
              </a:rPr>
              <a:t>Ge)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5157788" y="656692"/>
            <a:ext cx="1489075" cy="33655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latin typeface="+mn-lt"/>
                <a:sym typeface="Symbol" charset="0"/>
              </a:rPr>
              <a:t>plastic -veto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13" y="6353186"/>
            <a:ext cx="21162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00" dirty="0" err="1">
                <a:latin typeface="+mn-lt"/>
              </a:rPr>
              <a:t>Eur</a:t>
            </a:r>
            <a:r>
              <a:rPr lang="tr-TR" sz="1100" dirty="0">
                <a:latin typeface="+mn-lt"/>
              </a:rPr>
              <a:t>. </a:t>
            </a:r>
            <a:r>
              <a:rPr lang="tr-TR" sz="1100" dirty="0" err="1">
                <a:latin typeface="+mn-lt"/>
              </a:rPr>
              <a:t>Phys</a:t>
            </a:r>
            <a:r>
              <a:rPr lang="tr-TR" sz="1100" dirty="0">
                <a:latin typeface="+mn-lt"/>
              </a:rPr>
              <a:t>. J. C (2013) 73:2330</a:t>
            </a:r>
            <a:endParaRPr lang="en-US" sz="1100" dirty="0">
              <a:latin typeface="+mn-lt"/>
            </a:endParaRPr>
          </a:p>
        </p:txBody>
      </p:sp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36" y="103821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189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36" y="103821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GERDA construction phase 2008-2010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904288" y="6607175"/>
            <a:ext cx="239712" cy="263525"/>
          </a:xfrm>
          <a:prstGeom prst="rect">
            <a:avLst/>
          </a:prstGeom>
        </p:spPr>
        <p:txBody>
          <a:bodyPr/>
          <a:lstStyle/>
          <a:p>
            <a:fld id="{2C8DD426-49A7-B649-AC54-599C178FB2FE}" type="slidenum">
              <a:rPr lang="en-US" sz="1000" smtClean="0"/>
              <a:t>43</a:t>
            </a:fld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5474"/>
            <a:ext cx="9144000" cy="5857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8400" y="4965700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2010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17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7119415" y="548680"/>
            <a:ext cx="2025093" cy="5527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energy resolution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1052736"/>
            <a:ext cx="9144000" cy="4268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572" y="5261938"/>
            <a:ext cx="8697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Energy resolution at Q</a:t>
            </a:r>
            <a:r>
              <a:rPr lang="en-US" sz="2000" b="1" baseline="-25000" dirty="0" smtClean="0">
                <a:latin typeface="+mn-lt"/>
              </a:rPr>
              <a:t>ββ</a:t>
            </a:r>
            <a:r>
              <a:rPr lang="en-US" sz="2000" b="1" dirty="0" smtClean="0">
                <a:latin typeface="+mn-lt"/>
              </a:rPr>
              <a:t> (FWHM, mass weighted average):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+mn-lt"/>
              </a:rPr>
              <a:t>4.5 </a:t>
            </a:r>
            <a:r>
              <a:rPr lang="en-US" sz="2000" b="1" dirty="0" err="1" smtClean="0">
                <a:latin typeface="+mn-lt"/>
              </a:rPr>
              <a:t>keV</a:t>
            </a:r>
            <a:r>
              <a:rPr lang="en-US" sz="2000" b="1" dirty="0" smtClean="0">
                <a:latin typeface="+mn-lt"/>
              </a:rPr>
              <a:t> for coaxial detectors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+mn-lt"/>
              </a:rPr>
              <a:t>3 </a:t>
            </a:r>
            <a:r>
              <a:rPr lang="en-US" sz="2000" b="1" dirty="0" err="1" smtClean="0">
                <a:latin typeface="+mn-lt"/>
              </a:rPr>
              <a:t>keV</a:t>
            </a:r>
            <a:r>
              <a:rPr lang="en-US" sz="2000" b="1" dirty="0" smtClean="0">
                <a:latin typeface="+mn-lt"/>
              </a:rPr>
              <a:t> for </a:t>
            </a:r>
            <a:r>
              <a:rPr lang="en-US" sz="2000" b="1" dirty="0" err="1" smtClean="0">
                <a:latin typeface="+mn-lt"/>
              </a:rPr>
              <a:t>BEGe</a:t>
            </a:r>
            <a:r>
              <a:rPr lang="en-US" sz="2000" b="1" dirty="0" smtClean="0">
                <a:latin typeface="+mn-lt"/>
              </a:rPr>
              <a:t> detectors</a:t>
            </a:r>
            <a:endParaRPr lang="en-US" sz="2000" b="1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228</a:t>
            </a:r>
            <a:r>
              <a:rPr lang="en-US" dirty="0"/>
              <a:t>Th calibration spectra</a:t>
            </a:r>
            <a:endParaRPr lang="en-GB" dirty="0"/>
          </a:p>
        </p:txBody>
      </p:sp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36" y="103821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192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00708"/>
            <a:ext cx="7617155" cy="4752528"/>
          </a:xfrm>
          <a:prstGeom prst="rect">
            <a:avLst/>
          </a:prstGeom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32130" y="5566712"/>
            <a:ext cx="8588342" cy="400110"/>
          </a:xfrm>
          <a:prstGeom prst="rect">
            <a:avLst/>
          </a:prstGeom>
          <a:solidFill>
            <a:schemeClr val="bg1">
              <a:alpha val="30196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GERDA  backgrounds are ~ 1/10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Heidelberg-Moscow experiment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Phase I</a:t>
            </a:r>
            <a:r>
              <a:rPr lang="en-US" sz="3600" dirty="0"/>
              <a:t> </a:t>
            </a:r>
            <a:r>
              <a:rPr lang="en-US" sz="3600" dirty="0" smtClean="0"/>
              <a:t>ongoing (preliminary)</a:t>
            </a:r>
            <a:endParaRPr lang="en-US" sz="27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500813"/>
            <a:ext cx="2133600" cy="365125"/>
          </a:xfrm>
          <a:prstGeom prst="rect">
            <a:avLst/>
          </a:prstGeom>
        </p:spPr>
        <p:txBody>
          <a:bodyPr/>
          <a:lstStyle/>
          <a:p>
            <a:fld id="{57B47207-9CEE-471F-A6C2-E4AEA6521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8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36" y="103821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716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 background index at Q</a:t>
            </a:r>
            <a:r>
              <a:rPr lang="en-US" baseline="-25000" dirty="0"/>
              <a:t>ββ</a:t>
            </a:r>
            <a:r>
              <a:rPr lang="en-US" dirty="0"/>
              <a:t>: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650038"/>
            <a:ext cx="2133600" cy="476250"/>
          </a:xfrm>
          <a:prstGeom prst="rect">
            <a:avLst/>
          </a:prstGeom>
        </p:spPr>
        <p:txBody>
          <a:bodyPr/>
          <a:lstStyle/>
          <a:p>
            <a:fld id="{3A6181F2-C393-FB4F-95D4-4A7B80D06FA1}" type="slidenum">
              <a:rPr lang="en-US" smtClean="0">
                <a:solidFill>
                  <a:srgbClr val="808080"/>
                </a:solidFill>
              </a:rPr>
              <a:pPr/>
              <a:t>46</a:t>
            </a:fld>
            <a:endParaRPr lang="en-US">
              <a:solidFill>
                <a:srgbClr val="8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6892"/>
            <a:ext cx="5066126" cy="3861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935" y="692696"/>
            <a:ext cx="6920872" cy="16853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890" y="2695584"/>
            <a:ext cx="3351596" cy="1058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974" y="4149063"/>
            <a:ext cx="3351596" cy="1413954"/>
          </a:xfrm>
          <a:prstGeom prst="rect">
            <a:avLst/>
          </a:prstGeom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36" y="103821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862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4912" y="6356357"/>
            <a:ext cx="4519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GERDA collaboration, J</a:t>
            </a:r>
            <a:r>
              <a:rPr lang="en-US" sz="1200" dirty="0"/>
              <a:t>. Phys. G: </a:t>
            </a:r>
            <a:r>
              <a:rPr lang="en-US" sz="1200" dirty="0" err="1"/>
              <a:t>Nucl</a:t>
            </a:r>
            <a:r>
              <a:rPr lang="en-US" sz="1200" dirty="0"/>
              <a:t>. Part. Phys. 40 (2013) </a:t>
            </a:r>
            <a:r>
              <a:rPr lang="en-US" sz="1200" dirty="0" smtClean="0"/>
              <a:t>035110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7" y="873015"/>
            <a:ext cx="3904844" cy="5668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400" y="3170692"/>
            <a:ext cx="4444143" cy="2960931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7316" y="891897"/>
            <a:ext cx="3630613" cy="243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052166" y="937935"/>
            <a:ext cx="2876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Precursor </a:t>
            </a:r>
            <a:r>
              <a: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 Heidelberg-Moscow experiment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 H.V. Klapdor-Kleingrothaus et al.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Eur. Phys. J. A 12, 147–154 (2001)</a:t>
            </a: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6768129" y="2111097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6768129" y="2492097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5880716" y="2568297"/>
            <a:ext cx="969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Calibri" charset="0"/>
              </a:rPr>
              <a:t>S/B ~ 1/1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1620" y="116632"/>
            <a:ext cx="7713923" cy="432048"/>
          </a:xfrm>
        </p:spPr>
        <p:txBody>
          <a:bodyPr/>
          <a:lstStyle/>
          <a:p>
            <a:pPr algn="l"/>
            <a:r>
              <a:rPr lang="en-US" dirty="0">
                <a:latin typeface="Arial" charset="0"/>
                <a:cs typeface="Arial" charset="0"/>
              </a:rPr>
              <a:t>GERDA 2</a:t>
            </a:r>
            <a:r>
              <a:rPr lang="el-GR" dirty="0">
                <a:latin typeface="Arial" charset="0"/>
                <a:cs typeface="Arial" charset="0"/>
              </a:rPr>
              <a:t>νββ</a:t>
            </a:r>
            <a:r>
              <a:rPr lang="en-US" dirty="0">
                <a:latin typeface="Arial" charset="0"/>
                <a:cs typeface="Arial" charset="0"/>
              </a:rPr>
              <a:t> spectrum from first 5.04 </a:t>
            </a:r>
            <a:r>
              <a:rPr lang="en-US" dirty="0" smtClean="0">
                <a:latin typeface="Arial" charset="0"/>
                <a:cs typeface="Arial" charset="0"/>
              </a:rPr>
              <a:t>kg-y </a:t>
            </a:r>
            <a:endParaRPr lang="en-GB" dirty="0"/>
          </a:p>
        </p:txBody>
      </p:sp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436" y="103821"/>
            <a:ext cx="503639" cy="535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958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30111_projected_exposur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50" y="3742388"/>
            <a:ext cx="4209862" cy="285496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496" y="656692"/>
            <a:ext cx="8712968" cy="6084676"/>
          </a:xfrm>
        </p:spPr>
        <p:txBody>
          <a:bodyPr/>
          <a:lstStyle/>
          <a:p>
            <a:r>
              <a:rPr lang="en-GB" dirty="0" smtClean="0"/>
              <a:t>Phase 1 started Nov 2011</a:t>
            </a:r>
          </a:p>
          <a:p>
            <a:pPr lvl="1"/>
            <a:r>
              <a:rPr lang="en-GB" dirty="0"/>
              <a:t> </a:t>
            </a:r>
            <a:r>
              <a:rPr lang="en-GB" dirty="0" smtClean="0"/>
              <a:t>more than 15kg.y exposure collected</a:t>
            </a:r>
          </a:p>
          <a:p>
            <a:pPr lvl="1"/>
            <a:r>
              <a:rPr lang="en-GB" dirty="0" smtClean="0"/>
              <a:t> background order of magnitude lower</a:t>
            </a:r>
          </a:p>
          <a:p>
            <a:pPr marL="914400" lvl="2" indent="0">
              <a:buNone/>
            </a:pPr>
            <a:r>
              <a:rPr lang="en-GB" dirty="0" smtClean="0"/>
              <a:t>~ 0.02cts/(</a:t>
            </a:r>
            <a:r>
              <a:rPr lang="en-GB" dirty="0" err="1" smtClean="0"/>
              <a:t>keV</a:t>
            </a:r>
            <a:r>
              <a:rPr lang="en-GB" dirty="0" smtClean="0"/>
              <a:t> kg y) @ </a:t>
            </a:r>
            <a:r>
              <a:rPr lang="en-GB" dirty="0" err="1" smtClean="0"/>
              <a:t>Q</a:t>
            </a:r>
            <a:r>
              <a:rPr lang="en-GB" baseline="-25000" dirty="0" err="1" smtClean="0">
                <a:latin typeface="Symbol" pitchFamily="18" charset="2"/>
              </a:rPr>
              <a:t>bb</a:t>
            </a:r>
            <a:r>
              <a:rPr lang="en-GB" dirty="0" smtClean="0"/>
              <a:t> </a:t>
            </a:r>
          </a:p>
          <a:p>
            <a:pPr marL="971550" lvl="1" indent="-457200"/>
            <a:r>
              <a:rPr lang="en-GB" dirty="0" smtClean="0"/>
              <a:t>Measured 2</a:t>
            </a:r>
            <a:r>
              <a:rPr lang="en-GB" dirty="0" smtClean="0">
                <a:latin typeface="Symbol" pitchFamily="18" charset="2"/>
              </a:rPr>
              <a:t>nbb</a:t>
            </a:r>
            <a:r>
              <a:rPr lang="en-GB" dirty="0" smtClean="0"/>
              <a:t> half-life</a:t>
            </a:r>
          </a:p>
          <a:p>
            <a:pPr marL="1371600" lvl="2" indent="-457200"/>
            <a:r>
              <a:rPr lang="en-GB" dirty="0"/>
              <a:t>	</a:t>
            </a:r>
            <a:r>
              <a:rPr lang="en-GB" dirty="0" smtClean="0"/>
              <a:t>reduced of systematics</a:t>
            </a:r>
          </a:p>
          <a:p>
            <a:pPr marL="971550" lvl="1" indent="-457200"/>
            <a:r>
              <a:rPr lang="en-GB" dirty="0" smtClean="0"/>
              <a:t>Phase 1 ~ complete</a:t>
            </a:r>
          </a:p>
          <a:p>
            <a:pPr marL="1371600" lvl="2" indent="-457200"/>
            <a:r>
              <a:rPr lang="en-GB" dirty="0" smtClean="0"/>
              <a:t>0</a:t>
            </a:r>
            <a:r>
              <a:rPr lang="en-GB" dirty="0" smtClean="0">
                <a:latin typeface="Symbol" pitchFamily="18" charset="2"/>
              </a:rPr>
              <a:t>nbb</a:t>
            </a:r>
            <a:r>
              <a:rPr lang="en-GB" dirty="0" smtClean="0"/>
              <a:t> sensitivity</a:t>
            </a:r>
          </a:p>
          <a:p>
            <a:pPr marL="1828800" lvl="3" indent="-457200"/>
            <a:endParaRPr lang="en-GB" dirty="0"/>
          </a:p>
          <a:p>
            <a:pPr marL="971550" lvl="1" indent="-457200"/>
            <a:r>
              <a:rPr lang="en-GB" dirty="0" smtClean="0"/>
              <a:t>Phase 2</a:t>
            </a:r>
          </a:p>
          <a:p>
            <a:pPr marL="1371600" lvl="2" indent="-457200"/>
            <a:r>
              <a:rPr lang="en-GB" dirty="0"/>
              <a:t> </a:t>
            </a:r>
            <a:r>
              <a:rPr lang="en-GB" dirty="0" smtClean="0"/>
              <a:t>in preparation</a:t>
            </a:r>
          </a:p>
          <a:p>
            <a:pPr marL="1371600" lvl="2" indent="-457200"/>
            <a:r>
              <a:rPr lang="en-GB" dirty="0"/>
              <a:t> </a:t>
            </a:r>
            <a:r>
              <a:rPr lang="en-GB" dirty="0" smtClean="0"/>
              <a:t>goal &lt;0.001cts</a:t>
            </a:r>
            <a:r>
              <a:rPr lang="en-GB" dirty="0"/>
              <a:t>/(</a:t>
            </a:r>
            <a:r>
              <a:rPr lang="en-GB" dirty="0" err="1"/>
              <a:t>keV</a:t>
            </a:r>
            <a:r>
              <a:rPr lang="en-GB" dirty="0"/>
              <a:t> kg y)</a:t>
            </a: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729" t="46298" r="21724" b="44529"/>
          <a:stretch/>
        </p:blipFill>
        <p:spPr>
          <a:xfrm>
            <a:off x="23264" y="4563499"/>
            <a:ext cx="4764760" cy="521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483" t="70816" r="30046" b="19127"/>
          <a:stretch/>
        </p:blipFill>
        <p:spPr>
          <a:xfrm>
            <a:off x="5669197" y="3128348"/>
            <a:ext cx="3295291" cy="552680"/>
          </a:xfrm>
          <a:prstGeom prst="rect">
            <a:avLst/>
          </a:prstGeom>
        </p:spPr>
      </p:pic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24" y="103821"/>
            <a:ext cx="1511751" cy="16060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55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6" y="2744924"/>
            <a:ext cx="2473685" cy="344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CUORE</a:t>
            </a:r>
            <a:endParaRPr lang="it-IT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777126" y="2847793"/>
            <a:ext cx="3198321" cy="266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3360" tIns="63360" rIns="108360" bIns="63360"/>
          <a:lstStyle/>
          <a:p>
            <a:pPr algn="ctr">
              <a:lnSpc>
                <a:spcPct val="93000"/>
              </a:lnSpc>
              <a:spcBef>
                <a:spcPts val="288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setup </a:t>
            </a:r>
          </a:p>
          <a:p>
            <a:pPr algn="ctr">
              <a:lnSpc>
                <a:spcPct val="93000"/>
              </a:lnSpc>
              <a:spcBef>
                <a:spcPts val="288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b="1" dirty="0" smtClean="0">
              <a:solidFill>
                <a:srgbClr val="000000"/>
              </a:solidFill>
              <a:latin typeface="+mn-lt"/>
              <a:cs typeface="Arial Bold" charset="0"/>
            </a:endParaRPr>
          </a:p>
          <a:p>
            <a:pPr algn="ctr">
              <a:lnSpc>
                <a:spcPct val="93000"/>
              </a:lnSpc>
              <a:spcBef>
                <a:spcPts val="288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988 </a:t>
            </a: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TeO</a:t>
            </a:r>
            <a:r>
              <a:rPr lang="en-US" sz="1800" b="1" baseline="-33000" dirty="0">
                <a:solidFill>
                  <a:srgbClr val="000000"/>
                </a:solidFill>
                <a:latin typeface="+mn-lt"/>
                <a:cs typeface="Arial Bold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 Bold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5x5x5 cm</a:t>
            </a:r>
            <a:r>
              <a:rPr lang="en-US" sz="1800" baseline="40000" dirty="0">
                <a:solidFill>
                  <a:srgbClr val="000000"/>
                </a:solidFill>
                <a:latin typeface="+mn-lt"/>
                <a:cs typeface="Arial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crystals            (750 g each)</a:t>
            </a:r>
            <a:endParaRPr lang="en-US" sz="1800" dirty="0">
              <a:solidFill>
                <a:srgbClr val="000000"/>
              </a:solidFill>
              <a:latin typeface="+mn-lt"/>
              <a:cs typeface="Arial" charset="0"/>
            </a:endParaRPr>
          </a:p>
          <a:p>
            <a:pPr algn="ctr">
              <a:lnSpc>
                <a:spcPct val="93000"/>
              </a:lnSpc>
              <a:spcBef>
                <a:spcPts val="288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 </a:t>
            </a:r>
            <a:endParaRPr lang="en-US" sz="1800" b="1" dirty="0" smtClean="0">
              <a:solidFill>
                <a:srgbClr val="000000"/>
              </a:solidFill>
              <a:latin typeface="+mn-lt"/>
              <a:cs typeface="Arial Bold" charset="0"/>
            </a:endParaRPr>
          </a:p>
          <a:p>
            <a:pPr algn="ctr">
              <a:lnSpc>
                <a:spcPct val="93000"/>
              </a:lnSpc>
              <a:spcBef>
                <a:spcPts val="288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Detector </a:t>
            </a: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Mass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 Bold" charset="0"/>
              </a:rPr>
              <a:t>: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741 kg TeO</a:t>
            </a:r>
            <a:r>
              <a:rPr lang="en-US" sz="1800" baseline="-33000" dirty="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</a:p>
          <a:p>
            <a:pPr algn="ctr">
              <a:lnSpc>
                <a:spcPct val="93000"/>
              </a:lnSpc>
              <a:spcBef>
                <a:spcPts val="288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baseline="40000" dirty="0">
                <a:solidFill>
                  <a:srgbClr val="000000"/>
                </a:solidFill>
                <a:latin typeface="+mn-lt"/>
                <a:cs typeface="Arial Bold" charset="0"/>
              </a:rPr>
              <a:t> 130</a:t>
            </a: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Te mass (natural </a:t>
            </a:r>
            <a:r>
              <a:rPr lang="en-US" sz="1800" b="1" dirty="0" err="1">
                <a:solidFill>
                  <a:srgbClr val="000000"/>
                </a:solidFill>
                <a:latin typeface="+mn-lt"/>
                <a:cs typeface="Arial Bold" charset="0"/>
              </a:rPr>
              <a:t>i.a</a:t>
            </a: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.) :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 Bold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 Bold" charset="0"/>
              </a:rPr>
              <a:t>                 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206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kg of </a:t>
            </a:r>
            <a:r>
              <a:rPr lang="en-US" sz="1800" baseline="33000" dirty="0">
                <a:solidFill>
                  <a:srgbClr val="000000"/>
                </a:solidFill>
                <a:latin typeface="+mn-lt"/>
                <a:cs typeface="Arial" charset="0"/>
              </a:rPr>
              <a:t>130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Te</a:t>
            </a:r>
          </a:p>
          <a:p>
            <a:pPr algn="ctr">
              <a:lnSpc>
                <a:spcPct val="93000"/>
              </a:lnSpc>
              <a:spcBef>
                <a:spcPts val="8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Array: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 19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towers 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Arial" charset="0"/>
              </a:rPr>
              <a:t>                                 </a:t>
            </a:r>
            <a:endParaRPr lang="en-US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766393" y="2847793"/>
            <a:ext cx="3197555" cy="2878986"/>
          </a:xfrm>
          <a:prstGeom prst="roundRect">
            <a:avLst>
              <a:gd name="adj" fmla="val 16662"/>
            </a:avLst>
          </a:prstGeom>
          <a:noFill/>
          <a:ln w="36720">
            <a:solidFill>
              <a:srgbClr val="00458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latin typeface="+mn-lt"/>
            </a:endParaRPr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70875" y="1556792"/>
            <a:ext cx="9505681" cy="1127477"/>
            <a:chOff x="319" y="607"/>
            <a:chExt cx="6005" cy="904"/>
          </a:xfrm>
        </p:grpSpPr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668" y="670"/>
              <a:ext cx="5656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39240" bIns="0"/>
            <a:lstStyle/>
            <a:p>
              <a:pPr marL="31750">
                <a:lnSpc>
                  <a:spcPct val="93000"/>
                </a:lnSpc>
                <a:spcBef>
                  <a:spcPts val="1138"/>
                </a:spcBef>
                <a:buSzPct val="69000"/>
                <a:buFont typeface="Times New Roman" charset="0"/>
                <a:buBlip>
                  <a:blip r:embed="rId3"/>
                </a:buBlip>
                <a:tabLst>
                  <a:tab pos="31750" algn="l"/>
                  <a:tab pos="488950" algn="l"/>
                  <a:tab pos="946150" algn="l"/>
                  <a:tab pos="1403350" algn="l"/>
                  <a:tab pos="1860550" algn="l"/>
                  <a:tab pos="2317750" algn="l"/>
                  <a:tab pos="2774950" algn="l"/>
                  <a:tab pos="3232150" algn="l"/>
                  <a:tab pos="3689350" algn="l"/>
                  <a:tab pos="4146550" algn="l"/>
                  <a:tab pos="4603750" algn="l"/>
                  <a:tab pos="5060950" algn="l"/>
                  <a:tab pos="5518150" algn="l"/>
                  <a:tab pos="5975350" algn="l"/>
                  <a:tab pos="6432550" algn="l"/>
                  <a:tab pos="6889750" algn="l"/>
                  <a:tab pos="7346950" algn="l"/>
                  <a:tab pos="7804150" algn="l"/>
                  <a:tab pos="8261350" algn="l"/>
                  <a:tab pos="8718550" algn="l"/>
                  <a:tab pos="9175750" algn="l"/>
                </a:tabLst>
              </a:pPr>
              <a:r>
                <a:rPr lang="en-US" sz="160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en-US" sz="1400" b="1" baseline="33000" dirty="0" smtClean="0">
                  <a:solidFill>
                    <a:srgbClr val="000000"/>
                  </a:solidFill>
                  <a:latin typeface="+mn-lt"/>
                  <a:cs typeface="Arial Bold" charset="0"/>
                </a:rPr>
                <a:t>130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 Bold" charset="0"/>
                </a:rPr>
                <a:t>Te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 Bold" charset="0"/>
                </a:rPr>
                <a:t>good 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DBD 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candidate: 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 Bold" charset="0"/>
                </a:rPr>
                <a:t>high 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 Bold" charset="0"/>
                </a:rPr>
                <a:t>natural 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 Bold" charset="0"/>
                </a:rPr>
                <a:t>abundance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(34.2 %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), reasonably 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 Bold" charset="0"/>
                </a:rPr>
                <a:t>high Q-value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(2528 </a:t>
              </a:r>
              <a:r>
                <a:rPr lang="en-US" sz="1400" b="1" dirty="0" err="1">
                  <a:solidFill>
                    <a:srgbClr val="000000"/>
                  </a:solidFill>
                  <a:latin typeface="+mn-lt"/>
                  <a:cs typeface="Arial" charset="0"/>
                </a:rPr>
                <a:t>keV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)</a:t>
              </a:r>
              <a:endParaRPr lang="en-US" sz="1400" b="1" dirty="0">
                <a:solidFill>
                  <a:srgbClr val="000000"/>
                </a:solidFill>
                <a:latin typeface="+mn-lt"/>
                <a:cs typeface="Arial" charset="0"/>
              </a:endParaRPr>
            </a:p>
            <a:p>
              <a:pPr marL="31750">
                <a:lnSpc>
                  <a:spcPct val="93000"/>
                </a:lnSpc>
                <a:spcBef>
                  <a:spcPts val="1138"/>
                </a:spcBef>
                <a:buSzPct val="69000"/>
                <a:buFont typeface="Times New Roman" charset="0"/>
                <a:buBlip>
                  <a:blip r:embed="rId3"/>
                </a:buBlip>
                <a:tabLst>
                  <a:tab pos="31750" algn="l"/>
                  <a:tab pos="488950" algn="l"/>
                  <a:tab pos="946150" algn="l"/>
                  <a:tab pos="1403350" algn="l"/>
                  <a:tab pos="1860550" algn="l"/>
                  <a:tab pos="2317750" algn="l"/>
                  <a:tab pos="2774950" algn="l"/>
                  <a:tab pos="3232150" algn="l"/>
                  <a:tab pos="3689350" algn="l"/>
                  <a:tab pos="4146550" algn="l"/>
                  <a:tab pos="4603750" algn="l"/>
                  <a:tab pos="5060950" algn="l"/>
                  <a:tab pos="5518150" algn="l"/>
                  <a:tab pos="5975350" algn="l"/>
                  <a:tab pos="6432550" algn="l"/>
                  <a:tab pos="6889750" algn="l"/>
                  <a:tab pos="7346950" algn="l"/>
                  <a:tab pos="7804150" algn="l"/>
                  <a:tab pos="8261350" algn="l"/>
                  <a:tab pos="8718550" algn="l"/>
                  <a:tab pos="917575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 Bold" charset="0"/>
                </a:rPr>
                <a:t>TeO</a:t>
              </a:r>
              <a:r>
                <a:rPr lang="en-US" sz="1400" b="1" baseline="-33000" dirty="0" smtClean="0">
                  <a:solidFill>
                    <a:srgbClr val="000000"/>
                  </a:solidFill>
                  <a:latin typeface="+mn-lt"/>
                  <a:cs typeface="Arial Bold" charset="0"/>
                </a:rPr>
                <a:t>2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 Bold" charset="0"/>
                </a:rPr>
                <a:t> 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is a compound with 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 Bold" charset="0"/>
                </a:rPr>
                <a:t>good mechanical and thermal properties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 containing </a:t>
              </a:r>
              <a:r>
                <a:rPr lang="en-US" sz="1400" b="1" baseline="33000" dirty="0">
                  <a:solidFill>
                    <a:srgbClr val="000000"/>
                  </a:solidFill>
                  <a:latin typeface="+mn-lt"/>
                  <a:cs typeface="Arial" charset="0"/>
                </a:rPr>
                <a:t>130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Te</a:t>
              </a:r>
            </a:p>
            <a:p>
              <a:pPr marL="31750">
                <a:lnSpc>
                  <a:spcPct val="93000"/>
                </a:lnSpc>
                <a:spcBef>
                  <a:spcPts val="850"/>
                </a:spcBef>
                <a:buSzPct val="69000"/>
                <a:buFont typeface="Times New Roman" charset="0"/>
                <a:buBlip>
                  <a:blip r:embed="rId3"/>
                </a:buBlip>
                <a:tabLst>
                  <a:tab pos="31750" algn="l"/>
                  <a:tab pos="488950" algn="l"/>
                  <a:tab pos="946150" algn="l"/>
                  <a:tab pos="1403350" algn="l"/>
                  <a:tab pos="1860550" algn="l"/>
                  <a:tab pos="2317750" algn="l"/>
                  <a:tab pos="2774950" algn="l"/>
                  <a:tab pos="3232150" algn="l"/>
                  <a:tab pos="3689350" algn="l"/>
                  <a:tab pos="4146550" algn="l"/>
                  <a:tab pos="4603750" algn="l"/>
                  <a:tab pos="5060950" algn="l"/>
                  <a:tab pos="5518150" algn="l"/>
                  <a:tab pos="5975350" algn="l"/>
                  <a:tab pos="6432550" algn="l"/>
                  <a:tab pos="6889750" algn="l"/>
                  <a:tab pos="7346950" algn="l"/>
                  <a:tab pos="7804150" algn="l"/>
                  <a:tab pos="8261350" algn="l"/>
                  <a:tab pos="8718550" algn="l"/>
                  <a:tab pos="9175750" algn="l"/>
                </a:tabLst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 5x5x5 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cm</a:t>
              </a:r>
              <a:r>
                <a:rPr lang="en-US" sz="1400" b="1" baseline="40000" dirty="0">
                  <a:solidFill>
                    <a:srgbClr val="000000"/>
                  </a:solidFill>
                  <a:latin typeface="+mn-lt"/>
                  <a:cs typeface="Arial" charset="0"/>
                </a:rPr>
                <a:t>3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 TeO</a:t>
              </a:r>
              <a:r>
                <a:rPr lang="en-US" sz="1400" b="1" baseline="-20000" dirty="0">
                  <a:solidFill>
                    <a:srgbClr val="000000"/>
                  </a:solidFill>
                  <a:latin typeface="+mn-lt"/>
                  <a:cs typeface="Arial" charset="0"/>
                </a:rPr>
                <a:t>2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 crystals have a high detection efficiency for 0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Lucida Grande" charset="0"/>
                </a:rPr>
                <a:t>νββ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" charset="0"/>
                </a:rPr>
                <a:t> events: </a:t>
              </a:r>
              <a:r>
                <a:rPr lang="en-US" sz="1400" b="1" dirty="0">
                  <a:solidFill>
                    <a:srgbClr val="000000"/>
                  </a:solidFill>
                  <a:latin typeface="+mn-lt"/>
                  <a:cs typeface="Arial Bold" charset="0"/>
                </a:rPr>
                <a:t>~87.4%</a:t>
              </a:r>
            </a:p>
          </p:txBody>
        </p:sp>
        <p:sp>
          <p:nvSpPr>
            <p:cNvPr id="24" name="AutoShape 7"/>
            <p:cNvSpPr>
              <a:spLocks noChangeArrowheads="1"/>
            </p:cNvSpPr>
            <p:nvPr/>
          </p:nvSpPr>
          <p:spPr bwMode="auto">
            <a:xfrm>
              <a:off x="319" y="607"/>
              <a:ext cx="5690" cy="904"/>
            </a:xfrm>
            <a:prstGeom prst="roundRect">
              <a:avLst>
                <a:gd name="adj" fmla="val 16662"/>
              </a:avLst>
            </a:prstGeom>
            <a:noFill/>
            <a:ln w="36720">
              <a:solidFill>
                <a:srgbClr val="00458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5" name="Rettangolo 24"/>
          <p:cNvSpPr/>
          <p:nvPr/>
        </p:nvSpPr>
        <p:spPr>
          <a:xfrm>
            <a:off x="609391" y="1072722"/>
            <a:ext cx="797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+mn-lt"/>
                <a:cs typeface="Arial" charset="0"/>
              </a:rPr>
              <a:t>Searching for </a:t>
            </a:r>
            <a:r>
              <a:rPr lang="en-US" dirty="0" err="1" smtClean="0">
                <a:solidFill>
                  <a:srgbClr val="000000"/>
                </a:solidFill>
                <a:latin typeface="+mn-lt"/>
                <a:cs typeface="Arial" charset="0"/>
              </a:rPr>
              <a:t>neutrinoless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Arial" charset="0"/>
              </a:rPr>
              <a:t> double beta decay of </a:t>
            </a:r>
            <a:r>
              <a:rPr lang="en-US" baseline="33000" dirty="0" smtClean="0">
                <a:solidFill>
                  <a:srgbClr val="000000"/>
                </a:solidFill>
                <a:latin typeface="+mn-lt"/>
                <a:cs typeface="Arial Bold" charset="0"/>
              </a:rPr>
              <a:t>130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Arial Bold" charset="0"/>
              </a:rPr>
              <a:t>Te</a:t>
            </a:r>
            <a:endParaRPr lang="it-IT" dirty="0">
              <a:latin typeface="+mn-lt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786507" y="6155082"/>
            <a:ext cx="6683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  <a:cs typeface="Arial" charset="0"/>
              </a:rPr>
              <a:t>background goal: 0.01 counts/kg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  <a:cs typeface="Arial" charset="0"/>
              </a:rPr>
              <a:t>keV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cs typeface="Arial" charset="0"/>
              </a:rPr>
              <a:t> y</a:t>
            </a:r>
            <a:endParaRPr lang="it-IT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Immagine 1" descr="Hal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60" y="3324113"/>
            <a:ext cx="2471862" cy="286297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544174" y="2872290"/>
            <a:ext cx="1895071" cy="4358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spcBef>
                <a:spcPts val="288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00"/>
                </a:solidFill>
                <a:latin typeface="+mn-lt"/>
                <a:cs typeface="Arial Bold" charset="0"/>
              </a:rPr>
              <a:t>CUORE </a:t>
            </a:r>
            <a:r>
              <a:rPr lang="en-US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Hut</a:t>
            </a:r>
            <a:endParaRPr lang="en-US" b="1" dirty="0">
              <a:solidFill>
                <a:srgbClr val="000000"/>
              </a:solidFill>
              <a:latin typeface="+mn-lt"/>
              <a:cs typeface="Arial Bold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662372" y="5508866"/>
            <a:ext cx="2169185" cy="43582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lnSpc>
                <a:spcPct val="93000"/>
              </a:lnSpc>
              <a:spcBef>
                <a:spcPts val="288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CUORE-0 Hut</a:t>
            </a:r>
            <a:endParaRPr lang="en-US" b="1" dirty="0">
              <a:solidFill>
                <a:srgbClr val="000000"/>
              </a:solidFill>
              <a:latin typeface="+mn-lt"/>
              <a:cs typeface="Arial Bold" charset="0"/>
            </a:endParaRPr>
          </a:p>
        </p:txBody>
      </p:sp>
      <p:cxnSp>
        <p:nvCxnSpPr>
          <p:cNvPr id="7" name="Connettore 2 6"/>
          <p:cNvCxnSpPr>
            <a:stCxn id="3" idx="2"/>
          </p:cNvCxnSpPr>
          <p:nvPr/>
        </p:nvCxnSpPr>
        <p:spPr>
          <a:xfrm flipH="1">
            <a:off x="6804248" y="3308115"/>
            <a:ext cx="687462" cy="8409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V="1">
            <a:off x="7709006" y="4860545"/>
            <a:ext cx="295364" cy="5808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30754" y="688247"/>
            <a:ext cx="8687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it-IT" b="1" dirty="0" smtClean="0">
                <a:latin typeface="+mj-lt"/>
              </a:rPr>
              <a:t>ryogenic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U</a:t>
            </a:r>
            <a:r>
              <a:rPr lang="it-IT" b="1" dirty="0">
                <a:latin typeface="+mj-lt"/>
              </a:rPr>
              <a:t>nderground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O</a:t>
            </a:r>
            <a:r>
              <a:rPr lang="it-IT" b="1" dirty="0">
                <a:latin typeface="+mj-lt"/>
              </a:rPr>
              <a:t>bservatory for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R</a:t>
            </a:r>
            <a:r>
              <a:rPr lang="it-IT" b="1" dirty="0">
                <a:latin typeface="+mj-lt"/>
              </a:rPr>
              <a:t>are </a:t>
            </a:r>
            <a:r>
              <a:rPr lang="it-IT" b="1" dirty="0">
                <a:solidFill>
                  <a:srgbClr val="FF0000"/>
                </a:solidFill>
                <a:latin typeface="+mj-lt"/>
              </a:rPr>
              <a:t>E</a:t>
            </a:r>
            <a:r>
              <a:rPr lang="it-IT" b="1" dirty="0">
                <a:latin typeface="+mj-lt"/>
              </a:rPr>
              <a:t>vents</a:t>
            </a:r>
            <a:endParaRPr lang="en-GB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710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Underground Science Laboratories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1124744"/>
            <a:ext cx="2448271" cy="1584176"/>
          </a:xfrm>
        </p:spPr>
        <p:txBody>
          <a:bodyPr/>
          <a:lstStyle/>
          <a:p>
            <a:r>
              <a:rPr lang="en-GB" dirty="0" smtClean="0"/>
              <a:t> LNGS</a:t>
            </a:r>
          </a:p>
          <a:p>
            <a:pPr lvl="1"/>
            <a:r>
              <a:rPr lang="en-GB" dirty="0" smtClean="0"/>
              <a:t>Largest</a:t>
            </a:r>
          </a:p>
          <a:p>
            <a:pPr lvl="1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141" r="32000"/>
          <a:stretch/>
        </p:blipFill>
        <p:spPr>
          <a:xfrm>
            <a:off x="2415108" y="836711"/>
            <a:ext cx="6693396" cy="5640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83768" y="6330806"/>
            <a:ext cx="66967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 smtClean="0"/>
              <a:t>Plot adapted from http</a:t>
            </a:r>
            <a:r>
              <a:rPr lang="en-GB" sz="1600" dirty="0"/>
              <a:t>://www.deepscience.org/contents/facilities.shtml</a:t>
            </a:r>
          </a:p>
        </p:txBody>
      </p:sp>
    </p:spTree>
    <p:extLst>
      <p:ext uri="{BB962C8B-B14F-4D97-AF65-F5344CB8AC3E}">
        <p14:creationId xmlns:p14="http://schemas.microsoft.com/office/powerpoint/2010/main" val="2098783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048"/>
            <a:ext cx="2421991" cy="385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+mn-lt"/>
              </a:rPr>
              <a:t>CUORE status</a:t>
            </a:r>
            <a:endParaRPr lang="it-IT" dirty="0">
              <a:latin typeface="+mn-lt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347672" y="1772024"/>
            <a:ext cx="5292780" cy="193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3360" tIns="63360" rIns="108360" bIns="63360">
            <a:spAutoFit/>
          </a:bodyPr>
          <a:lstStyle/>
          <a:p>
            <a:pPr>
              <a:lnSpc>
                <a:spcPct val="93000"/>
              </a:lnSpc>
              <a:buSzPct val="70000"/>
              <a:buFont typeface="Times New Roman" charset="0"/>
              <a:buBlip>
                <a:blip r:embed="rId3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 6 nested copper 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vessels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(300 K to 10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  <a:cs typeface="Arial" charset="0"/>
              </a:rPr>
              <a:t>mK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+mn-lt"/>
              <a:cs typeface="Arial Bold" charset="0"/>
            </a:endParaRPr>
          </a:p>
          <a:p>
            <a:pPr>
              <a:lnSpc>
                <a:spcPct val="93000"/>
              </a:lnSpc>
              <a:buSzPct val="70000"/>
              <a:buFont typeface="Times New Roman" charset="0"/>
              <a:buBlip>
                <a:blip r:embed="rId3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 Cryogen free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 Bold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 Bold" charset="0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better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duty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cycle)</a:t>
            </a:r>
            <a:endParaRPr lang="en-US" sz="1800" b="1" dirty="0">
              <a:solidFill>
                <a:srgbClr val="000000"/>
              </a:solidFill>
              <a:latin typeface="+mn-lt"/>
              <a:cs typeface="Lucida Grande" charset="0"/>
            </a:endParaRPr>
          </a:p>
          <a:p>
            <a:pPr>
              <a:lnSpc>
                <a:spcPct val="93000"/>
              </a:lnSpc>
              <a:buSzPct val="70000"/>
              <a:buFont typeface="Times New Roman" charset="0"/>
              <a:buBlip>
                <a:blip r:embed="rId3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" charset="0"/>
              </a:rPr>
              <a:t>Independent 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Detector suspension</a:t>
            </a:r>
          </a:p>
          <a:p>
            <a:pPr lvl="1">
              <a:lnSpc>
                <a:spcPct val="93000"/>
              </a:lnSpc>
              <a:buSzPct val="70000"/>
              <a:buFont typeface="Times New Roman" charset="0"/>
              <a:buBlip>
                <a:blip r:embed="rId3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less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vibrational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noise from refrigerator</a:t>
            </a:r>
          </a:p>
          <a:p>
            <a:pPr>
              <a:lnSpc>
                <a:spcPct val="93000"/>
              </a:lnSpc>
              <a:buSzPct val="70000"/>
              <a:buBlip>
                <a:blip r:embed="rId3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 Material selection </a:t>
            </a:r>
          </a:p>
          <a:p>
            <a:pPr lvl="1">
              <a:lnSpc>
                <a:spcPct val="93000"/>
              </a:lnSpc>
              <a:buSzPct val="70000"/>
              <a:buBlip>
                <a:blip r:embed="rId3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 low radioactivity</a:t>
            </a:r>
          </a:p>
          <a:p>
            <a:pPr>
              <a:lnSpc>
                <a:spcPct val="93000"/>
              </a:lnSpc>
              <a:buSzPct val="70000"/>
              <a:buBlip>
                <a:blip r:embed="rId3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 Neutron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Lucida Grande" charset="0"/>
              </a:rPr>
              <a:t>and 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+mn-lt"/>
                <a:cs typeface="Arial Bold" charset="0"/>
              </a:rPr>
              <a:t>External+Internal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+mn-lt"/>
                <a:cs typeface="Arial Bold" charset="0"/>
              </a:rPr>
              <a:t>Pb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 shields</a:t>
            </a:r>
            <a:endParaRPr lang="en-US" sz="1800" dirty="0" smtClean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633083" y="921292"/>
            <a:ext cx="6336160" cy="855247"/>
            <a:chOff x="144" y="679"/>
            <a:chExt cx="6065" cy="326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72" y="694"/>
              <a:ext cx="5937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63360" tIns="63360" rIns="108360" bIns="63360">
              <a:spAutoFit/>
            </a:bodyPr>
            <a:lstStyle/>
            <a:p>
              <a:pPr>
                <a:lnSpc>
                  <a:spcPct val="93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</a:pPr>
              <a:r>
                <a:rPr lang="en-US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low-noise</a:t>
              </a:r>
              <a:r>
                <a:rPr lang="en-US" dirty="0">
                  <a:solidFill>
                    <a:srgbClr val="000000"/>
                  </a:solidFill>
                  <a:latin typeface="+mn-lt"/>
                  <a:cs typeface="Arial" charset="0"/>
                </a:rPr>
                <a:t>, cryogen-free, </a:t>
              </a:r>
              <a:r>
                <a:rPr lang="en-US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low-activity </a:t>
              </a:r>
              <a:r>
                <a:rPr lang="en-US" dirty="0">
                  <a:solidFill>
                    <a:srgbClr val="000000"/>
                  </a:solidFill>
                  <a:latin typeface="+mn-lt"/>
                  <a:cs typeface="Arial" charset="0"/>
                </a:rPr>
                <a:t>cryostat </a:t>
              </a:r>
            </a:p>
            <a:p>
              <a:pPr>
                <a:lnSpc>
                  <a:spcPct val="93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</a:pPr>
              <a:r>
                <a:rPr lang="en-US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						 </a:t>
              </a:r>
              <a:r>
                <a:rPr lang="en-US" dirty="0">
                  <a:solidFill>
                    <a:srgbClr val="000000"/>
                  </a:solidFill>
                  <a:latin typeface="+mn-lt"/>
                  <a:cs typeface="Arial" charset="0"/>
                </a:rPr>
                <a:t>~ </a:t>
              </a:r>
              <a:r>
                <a:rPr lang="en-US" b="1" dirty="0">
                  <a:solidFill>
                    <a:srgbClr val="FF0000"/>
                  </a:solidFill>
                  <a:latin typeface="+mn-lt"/>
                  <a:cs typeface="Arial" charset="0"/>
                </a:rPr>
                <a:t>6</a:t>
              </a:r>
              <a:r>
                <a:rPr lang="en-US" dirty="0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+mn-lt"/>
                  <a:cs typeface="Arial" charset="0"/>
                </a:rPr>
                <a:t>mK</a:t>
              </a:r>
              <a:endParaRPr lang="en-US" dirty="0">
                <a:solidFill>
                  <a:srgbClr val="00000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144" y="679"/>
              <a:ext cx="6065" cy="283"/>
            </a:xfrm>
            <a:prstGeom prst="roundRect">
              <a:avLst>
                <a:gd name="adj" fmla="val 16662"/>
              </a:avLst>
            </a:prstGeom>
            <a:noFill/>
            <a:ln w="36720">
              <a:solidFill>
                <a:srgbClr val="00458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latin typeface="+mn-lt"/>
              </a:endParaRPr>
            </a:p>
          </p:txBody>
        </p:sp>
      </p:grp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991" y="4012139"/>
            <a:ext cx="1791880" cy="231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4438277" y="3703604"/>
            <a:ext cx="4705723" cy="780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0">
              <a:lnSpc>
                <a:spcPct val="93000"/>
              </a:lnSpc>
              <a:spcBef>
                <a:spcPts val="850"/>
              </a:spcBef>
              <a:buSzPct val="70000"/>
              <a:buFont typeface="Times New Roman" charset="0"/>
              <a:buBlip>
                <a:blip r:embed="rId3"/>
              </a:buBlip>
              <a:tabLst>
                <a:tab pos="31750" algn="l"/>
                <a:tab pos="488950" algn="l"/>
                <a:tab pos="946150" algn="l"/>
                <a:tab pos="1403350" algn="l"/>
                <a:tab pos="1860550" algn="l"/>
                <a:tab pos="2317750" algn="l"/>
                <a:tab pos="2774950" algn="l"/>
                <a:tab pos="3232150" algn="l"/>
                <a:tab pos="3689350" algn="l"/>
                <a:tab pos="4146550" algn="l"/>
                <a:tab pos="4603750" algn="l"/>
                <a:tab pos="5060950" algn="l"/>
                <a:tab pos="5518150" algn="l"/>
                <a:tab pos="5975350" algn="l"/>
                <a:tab pos="6432550" algn="l"/>
                <a:tab pos="6889750" algn="l"/>
                <a:tab pos="7346950" algn="l"/>
                <a:tab pos="7804150" algn="l"/>
                <a:tab pos="8261350" algn="l"/>
                <a:tab pos="8718550" algn="l"/>
                <a:tab pos="917575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Crystals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 Bold" charset="0"/>
              </a:rPr>
              <a:t>: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charset="0"/>
              </a:rPr>
              <a:t> 95% stored underground at </a:t>
            </a:r>
            <a:r>
              <a:rPr lang="en-US" sz="1600" dirty="0" smtClean="0">
                <a:solidFill>
                  <a:srgbClr val="000000"/>
                </a:solidFill>
                <a:latin typeface="+mn-lt"/>
                <a:cs typeface="Arial" charset="0"/>
              </a:rPr>
              <a:t>LNGS</a:t>
            </a:r>
            <a:endParaRPr lang="en-US" sz="1600" dirty="0">
              <a:solidFill>
                <a:srgbClr val="000000"/>
              </a:solidFill>
              <a:latin typeface="+mn-lt"/>
              <a:cs typeface="Arial" charset="0"/>
            </a:endParaRPr>
          </a:p>
          <a:p>
            <a:pPr marL="31750">
              <a:lnSpc>
                <a:spcPct val="93000"/>
              </a:lnSpc>
              <a:spcBef>
                <a:spcPts val="850"/>
              </a:spcBef>
              <a:buSzPct val="70000"/>
              <a:buFont typeface="Times New Roman" charset="0"/>
              <a:buBlip>
                <a:blip r:embed="rId3"/>
              </a:buBlip>
              <a:tabLst>
                <a:tab pos="31750" algn="l"/>
                <a:tab pos="488950" algn="l"/>
                <a:tab pos="946150" algn="l"/>
                <a:tab pos="1403350" algn="l"/>
                <a:tab pos="1860550" algn="l"/>
                <a:tab pos="2317750" algn="l"/>
                <a:tab pos="2774950" algn="l"/>
                <a:tab pos="3232150" algn="l"/>
                <a:tab pos="3689350" algn="l"/>
                <a:tab pos="4146550" algn="l"/>
                <a:tab pos="4603750" algn="l"/>
                <a:tab pos="5060950" algn="l"/>
                <a:tab pos="5518150" algn="l"/>
                <a:tab pos="5975350" algn="l"/>
                <a:tab pos="6432550" algn="l"/>
                <a:tab pos="6889750" algn="l"/>
                <a:tab pos="7346950" algn="l"/>
                <a:tab pos="7804150" algn="l"/>
                <a:tab pos="8261350" algn="l"/>
                <a:tab pos="8718550" algn="l"/>
                <a:tab pos="917575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+mn-lt"/>
                <a:cs typeface="Arial Bold" charset="0"/>
              </a:rPr>
              <a:t> Thermistors:</a:t>
            </a:r>
            <a:r>
              <a:rPr lang="en-US" sz="1600" b="1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n-lt"/>
                <a:cs typeface="Arial" charset="0"/>
              </a:rPr>
              <a:t>final 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charset="0"/>
              </a:rPr>
              <a:t>delivering in early 2013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130" y="4545124"/>
            <a:ext cx="2383803" cy="17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86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0"/>
          <p:cNvGrpSpPr>
            <a:grpSpLocks/>
          </p:cNvGrpSpPr>
          <p:nvPr/>
        </p:nvGrpSpPr>
        <p:grpSpPr bwMode="auto">
          <a:xfrm>
            <a:off x="5639190" y="4666822"/>
            <a:ext cx="2963863" cy="1857375"/>
            <a:chOff x="-621" y="2045"/>
            <a:chExt cx="1867" cy="1170"/>
          </a:xfrm>
        </p:grpSpPr>
        <p:pic>
          <p:nvPicPr>
            <p:cNvPr id="31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7" y="2045"/>
              <a:ext cx="1723" cy="1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2" name="AutoShape 22"/>
            <p:cNvSpPr>
              <a:spLocks noChangeArrowheads="1"/>
            </p:cNvSpPr>
            <p:nvPr/>
          </p:nvSpPr>
          <p:spPr bwMode="auto">
            <a:xfrm>
              <a:off x="-621" y="2045"/>
              <a:ext cx="715" cy="1170"/>
            </a:xfrm>
            <a:prstGeom prst="roundRect">
              <a:avLst>
                <a:gd name="adj" fmla="val 134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latin typeface="+mn-lt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+mn-lt"/>
              </a:rPr>
              <a:t>CUORE first phase –  CUORE-0</a:t>
            </a:r>
            <a:endParaRPr lang="it-IT" dirty="0">
              <a:latin typeface="+mn-lt"/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27056" y="728700"/>
            <a:ext cx="6128749" cy="1354880"/>
            <a:chOff x="1179" y="637"/>
            <a:chExt cx="3894" cy="949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1179" y="645"/>
              <a:ext cx="3810" cy="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63360" tIns="63360" rIns="108360" bIns="63360"/>
            <a:lstStyle/>
            <a:p>
              <a:pPr algn="ctr" eaLnBrk="1">
                <a:lnSpc>
                  <a:spcPct val="93000"/>
                </a:lnSpc>
                <a:spcBef>
                  <a:spcPts val="288"/>
                </a:spcBef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000000"/>
                  </a:solidFill>
                  <a:latin typeface="+mn-lt"/>
                  <a:cs typeface="Arial Bold" charset="0"/>
                </a:rPr>
                <a:t>1 CUORE-like tower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 Bold" charset="0"/>
                </a:rPr>
                <a:t> 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" charset="0"/>
                </a:rPr>
                <a:t>of 13 planes - 4 crystals each </a:t>
              </a:r>
            </a:p>
            <a:p>
              <a:pPr algn="ctr" eaLnBrk="1">
                <a:lnSpc>
                  <a:spcPct val="93000"/>
                </a:lnSpc>
                <a:spcBef>
                  <a:spcPts val="288"/>
                </a:spcBef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dirty="0">
                  <a:solidFill>
                    <a:srgbClr val="000000"/>
                  </a:solidFill>
                  <a:latin typeface="+mn-lt"/>
                  <a:cs typeface="Arial Bold" charset="0"/>
                </a:rPr>
                <a:t>52 TeO</a:t>
              </a:r>
              <a:r>
                <a:rPr lang="en-US" sz="1800" b="1" baseline="-33000" dirty="0">
                  <a:solidFill>
                    <a:srgbClr val="000000"/>
                  </a:solidFill>
                  <a:latin typeface="+mn-lt"/>
                  <a:cs typeface="Arial Bold" charset="0"/>
                </a:rPr>
                <a:t>2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 Bold" charset="0"/>
                </a:rPr>
                <a:t> 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" charset="0"/>
                </a:rPr>
                <a:t>5x5x5 cm</a:t>
              </a:r>
              <a:r>
                <a:rPr lang="en-US" sz="1800" baseline="40000" dirty="0">
                  <a:solidFill>
                    <a:srgbClr val="000000"/>
                  </a:solidFill>
                  <a:latin typeface="+mn-lt"/>
                  <a:cs typeface="Arial" charset="0"/>
                </a:rPr>
                <a:t>3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" charset="0"/>
                </a:rPr>
                <a:t> </a:t>
              </a:r>
              <a:r>
                <a:rPr lang="en-US" sz="1800" dirty="0" smtClean="0">
                  <a:solidFill>
                    <a:srgbClr val="000000"/>
                  </a:solidFill>
                  <a:latin typeface="+mn-lt"/>
                  <a:cs typeface="Arial" charset="0"/>
                </a:rPr>
                <a:t>crystals</a:t>
              </a:r>
              <a:endParaRPr lang="en-US" sz="1800" dirty="0">
                <a:solidFill>
                  <a:srgbClr val="000000"/>
                </a:solidFill>
                <a:latin typeface="+mn-lt"/>
                <a:cs typeface="Arial" charset="0"/>
              </a:endParaRPr>
            </a:p>
            <a:p>
              <a:pPr algn="ctr" eaLnBrk="1">
                <a:lnSpc>
                  <a:spcPct val="93000"/>
                </a:lnSpc>
                <a:spcBef>
                  <a:spcPts val="288"/>
                </a:spcBef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cs typeface="Arial Bold" charset="0"/>
                </a:rPr>
                <a:t> </a:t>
              </a:r>
              <a:r>
                <a:rPr lang="en-US" sz="1800" b="1" dirty="0">
                  <a:solidFill>
                    <a:srgbClr val="000000"/>
                  </a:solidFill>
                  <a:latin typeface="+mn-lt"/>
                  <a:cs typeface="Arial Bold" charset="0"/>
                </a:rPr>
                <a:t>Detector Mass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 Bold" charset="0"/>
                </a:rPr>
                <a:t>: 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" charset="0"/>
                </a:rPr>
                <a:t>39 kg TeO</a:t>
              </a:r>
              <a:r>
                <a:rPr lang="en-US" sz="1800" baseline="-33000" dirty="0">
                  <a:solidFill>
                    <a:srgbClr val="000000"/>
                  </a:solidFill>
                  <a:latin typeface="+mn-lt"/>
                  <a:cs typeface="Arial" charset="0"/>
                </a:rPr>
                <a:t>2</a:t>
              </a:r>
            </a:p>
            <a:p>
              <a:pPr algn="ctr" eaLnBrk="1">
                <a:lnSpc>
                  <a:spcPct val="93000"/>
                </a:lnSpc>
                <a:spcBef>
                  <a:spcPts val="288"/>
                </a:spcBef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800" b="1" baseline="40000" dirty="0">
                  <a:solidFill>
                    <a:srgbClr val="000000"/>
                  </a:solidFill>
                  <a:latin typeface="+mn-lt"/>
                  <a:cs typeface="Arial Bold" charset="0"/>
                </a:rPr>
                <a:t> 130</a:t>
              </a:r>
              <a:r>
                <a:rPr lang="en-US" sz="1800" b="1" dirty="0">
                  <a:solidFill>
                    <a:srgbClr val="000000"/>
                  </a:solidFill>
                  <a:latin typeface="+mn-lt"/>
                  <a:cs typeface="Arial Bold" charset="0"/>
                </a:rPr>
                <a:t>Te mass (natural </a:t>
              </a:r>
              <a:r>
                <a:rPr lang="en-US" sz="1800" b="1" dirty="0" err="1">
                  <a:solidFill>
                    <a:srgbClr val="000000"/>
                  </a:solidFill>
                  <a:latin typeface="+mn-lt"/>
                  <a:cs typeface="Arial Bold" charset="0"/>
                </a:rPr>
                <a:t>i.a</a:t>
              </a:r>
              <a:r>
                <a:rPr lang="en-US" sz="1800" b="1" dirty="0">
                  <a:solidFill>
                    <a:srgbClr val="000000"/>
                  </a:solidFill>
                  <a:latin typeface="+mn-lt"/>
                  <a:cs typeface="Arial Bold" charset="0"/>
                </a:rPr>
                <a:t>.):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 Bold" charset="0"/>
                </a:rPr>
                <a:t> 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" charset="0"/>
                </a:rPr>
                <a:t>11 kg of </a:t>
              </a:r>
              <a:r>
                <a:rPr lang="en-US" sz="1800" baseline="33000" dirty="0">
                  <a:solidFill>
                    <a:srgbClr val="000000"/>
                  </a:solidFill>
                  <a:latin typeface="+mn-lt"/>
                  <a:cs typeface="Arial" charset="0"/>
                </a:rPr>
                <a:t>130</a:t>
              </a:r>
              <a:r>
                <a:rPr lang="en-US" sz="1800" dirty="0">
                  <a:solidFill>
                    <a:srgbClr val="000000"/>
                  </a:solidFill>
                  <a:latin typeface="+mn-lt"/>
                  <a:cs typeface="Arial" charset="0"/>
                </a:rPr>
                <a:t>Te</a:t>
              </a:r>
            </a:p>
          </p:txBody>
        </p:sp>
        <p:sp>
          <p:nvSpPr>
            <p:cNvPr id="6" name="AutoShape 13"/>
            <p:cNvSpPr>
              <a:spLocks noChangeArrowheads="1"/>
            </p:cNvSpPr>
            <p:nvPr/>
          </p:nvSpPr>
          <p:spPr bwMode="auto">
            <a:xfrm>
              <a:off x="1265" y="637"/>
              <a:ext cx="3808" cy="949"/>
            </a:xfrm>
            <a:prstGeom prst="roundRect">
              <a:avLst>
                <a:gd name="adj" fmla="val 16662"/>
              </a:avLst>
            </a:prstGeom>
            <a:noFill/>
            <a:ln w="36720">
              <a:solidFill>
                <a:srgbClr val="00458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latin typeface="+mn-lt"/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07" y="728700"/>
            <a:ext cx="2381293" cy="357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40441" y="2132856"/>
            <a:ext cx="6089246" cy="103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39240" bIns="0">
            <a:spAutoFit/>
          </a:bodyPr>
          <a:lstStyle/>
          <a:p>
            <a:pPr marL="38100">
              <a:lnSpc>
                <a:spcPct val="93000"/>
              </a:lnSpc>
              <a:buClrTx/>
              <a:buFontTx/>
              <a:buNone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Assembled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in 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" charset="0"/>
              </a:rPr>
              <a:t>N</a:t>
            </a:r>
            <a:r>
              <a:rPr lang="en-US" sz="1800" b="1" baseline="-25000" dirty="0" smtClean="0">
                <a:solidFill>
                  <a:srgbClr val="000000"/>
                </a:solidFill>
                <a:latin typeface="+mn-lt"/>
                <a:cs typeface="Arial" charset="0"/>
              </a:rPr>
              <a:t>2 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" charset="0"/>
              </a:rPr>
              <a:t>atmosphere</a:t>
            </a:r>
          </a:p>
          <a:p>
            <a:pPr marL="38100">
              <a:lnSpc>
                <a:spcPct val="93000"/>
              </a:lnSpc>
              <a:buClrTx/>
              <a:buFontTx/>
              <a:buNone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" charset="0"/>
              </a:rPr>
              <a:t>uses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equipment developed for </a:t>
            </a: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CUORE</a:t>
            </a:r>
          </a:p>
          <a:p>
            <a:pPr marL="38100" algn="r">
              <a:lnSpc>
                <a:spcPct val="93000"/>
              </a:lnSpc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e.g. new </a:t>
            </a: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CUORE gluing semi-automatic machine</a:t>
            </a:r>
            <a:endParaRPr lang="en-US" sz="1800" dirty="0">
              <a:solidFill>
                <a:srgbClr val="000000"/>
              </a:solidFill>
              <a:latin typeface="+mn-lt"/>
              <a:cs typeface="Arial" charset="0"/>
            </a:endParaRPr>
          </a:p>
          <a:p>
            <a:pPr marL="38100" algn="ctr">
              <a:lnSpc>
                <a:spcPct val="93000"/>
              </a:lnSpc>
              <a:buClrTx/>
              <a:buFontTx/>
              <a:buNone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</a:pPr>
            <a:endParaRPr lang="en-US" sz="1800" b="1" dirty="0">
              <a:solidFill>
                <a:srgbClr val="000000"/>
              </a:solidFill>
              <a:latin typeface="+mn-lt"/>
              <a:cs typeface="Arial Bold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" y="2960948"/>
            <a:ext cx="2053400" cy="230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2271170" y="2924944"/>
            <a:ext cx="4422985" cy="75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39240" bIns="0"/>
          <a:lstStyle/>
          <a:p>
            <a:pPr marL="38100">
              <a:lnSpc>
                <a:spcPct val="93000"/>
              </a:lnSpc>
              <a:buClrTx/>
              <a:buFontTx/>
              <a:buNone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  <a:tab pos="9410700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+mn-lt"/>
                <a:cs typeface="Arial Bold" charset="0"/>
              </a:rPr>
              <a:t>CTAL </a:t>
            </a:r>
            <a:r>
              <a:rPr lang="en-US" sz="1800" b="1" dirty="0">
                <a:solidFill>
                  <a:srgbClr val="000000"/>
                </a:solidFill>
                <a:latin typeface="+mn-lt"/>
                <a:cs typeface="Arial Bold" charset="0"/>
              </a:rPr>
              <a:t>(CUORE Tower Assembly Line)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 Bold" charset="0"/>
              </a:rPr>
              <a:t> </a:t>
            </a:r>
            <a:endParaRPr lang="en-US" sz="1800" dirty="0" smtClean="0">
              <a:solidFill>
                <a:srgbClr val="000000"/>
              </a:solidFill>
              <a:latin typeface="+mn-lt"/>
              <a:cs typeface="Arial Bold" charset="0"/>
            </a:endParaRPr>
          </a:p>
          <a:p>
            <a:pPr marL="38100">
              <a:lnSpc>
                <a:spcPct val="93000"/>
              </a:lnSpc>
              <a:buClrTx/>
              <a:buFontTx/>
              <a:buNone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  <a:tab pos="9410700" algn="l"/>
              </a:tabLs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 Bold" charset="0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radioactivity control</a:t>
            </a:r>
          </a:p>
          <a:p>
            <a:pPr marL="38100">
              <a:lnSpc>
                <a:spcPct val="93000"/>
              </a:lnSpc>
              <a:buClrTx/>
              <a:buFontTx/>
              <a:buNone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  <a:tab pos="9410700" algn="l"/>
              </a:tabLst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charset="0"/>
              </a:rPr>
              <a:t>reproducible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Arial" charset="0"/>
              </a:rPr>
              <a:t>protocols</a:t>
            </a: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2123728" y="3717032"/>
            <a:ext cx="4680721" cy="2765627"/>
            <a:chOff x="1448" y="2447"/>
            <a:chExt cx="3565" cy="2307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" y="2447"/>
              <a:ext cx="3453" cy="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977" y="2465"/>
              <a:ext cx="2390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9pPr>
            </a:lstStyle>
            <a:p>
              <a:pPr algn="ctr" eaLnBrk="1">
                <a:buClrTx/>
                <a:buFontTx/>
                <a:buNone/>
              </a:pPr>
              <a:r>
                <a:rPr lang="en-US" sz="1800" b="1" dirty="0">
                  <a:latin typeface="+mn-lt"/>
                </a:rPr>
                <a:t>Ch. # 45  calibration spectrum</a:t>
              </a:r>
            </a:p>
            <a:p>
              <a:pPr algn="ctr" eaLnBrk="1">
                <a:buClrTx/>
                <a:buFontTx/>
                <a:buNone/>
              </a:pPr>
              <a:r>
                <a:rPr lang="en-US" sz="1800" b="1" dirty="0">
                  <a:latin typeface="+mn-lt"/>
                </a:rPr>
                <a:t>(</a:t>
              </a:r>
              <a:r>
                <a:rPr lang="en-US" sz="1800" b="1" baseline="33000" dirty="0">
                  <a:latin typeface="+mn-lt"/>
                </a:rPr>
                <a:t>232</a:t>
              </a:r>
              <a:r>
                <a:rPr lang="en-US" sz="1800" b="1" dirty="0">
                  <a:latin typeface="+mn-lt"/>
                </a:rPr>
                <a:t>Th source) </a:t>
              </a: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2302" y="2917"/>
              <a:ext cx="2711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2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WenQuanYi Zen Hei Sharp" charset="0"/>
                </a:defRPr>
              </a:lvl9pPr>
            </a:lstStyle>
            <a:p>
              <a:pPr eaLnBrk="1">
                <a:buClrTx/>
                <a:buFontTx/>
                <a:buNone/>
              </a:pPr>
              <a:r>
                <a:rPr 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E (@2615 </a:t>
              </a:r>
              <a:r>
                <a:rPr lang="en-US" sz="1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keV</a:t>
              </a:r>
              <a:r>
                <a:rPr 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) = 5.3 </a:t>
              </a:r>
              <a:r>
                <a:rPr lang="en-US" sz="1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keV</a:t>
              </a:r>
              <a:r>
                <a:rPr 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 (FWHM)</a:t>
              </a: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504" y="2470"/>
              <a:ext cx="285" cy="5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33638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CUORE </a:t>
            </a:r>
            <a:r>
              <a:rPr lang="en-GB" dirty="0" smtClean="0"/>
              <a:t>sensitivity</a:t>
            </a:r>
            <a:endParaRPr lang="en-GB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 r="9169"/>
          <a:stretch/>
        </p:blipFill>
        <p:spPr bwMode="auto">
          <a:xfrm>
            <a:off x="528012" y="800709"/>
            <a:ext cx="8256456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254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ea typeface="+mj-ea"/>
                <a:cs typeface="+mj-cs"/>
              </a:rPr>
              <a:t>COBRA:   The idea</a:t>
            </a:r>
          </a:p>
        </p:txBody>
      </p:sp>
      <p:pic>
        <p:nvPicPr>
          <p:cNvPr id="14339" name="Picture 4" descr="detector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3352800"/>
            <a:ext cx="3948113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cube_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2184400"/>
            <a:ext cx="1662113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429733" y="800708"/>
            <a:ext cx="6629400" cy="40005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 smtClean="0">
                <a:solidFill>
                  <a:srgbClr val="FFFF00"/>
                </a:solidFill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     Use large amount of  </a:t>
            </a:r>
            <a:r>
              <a:rPr lang="en-GB" sz="2000" dirty="0" err="1" smtClean="0">
                <a:solidFill>
                  <a:srgbClr val="FFFF00"/>
                </a:solidFill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CdZnTe</a:t>
            </a:r>
            <a:r>
              <a:rPr lang="en-GB" sz="2000" dirty="0" smtClean="0">
                <a:solidFill>
                  <a:srgbClr val="FFFF00"/>
                </a:solidFill>
                <a:latin typeface="Calibri" pitchFamily="1" charset="0"/>
                <a:ea typeface="ＭＳ Ｐゴシック" pitchFamily="1" charset="-128"/>
                <a:cs typeface="ＭＳ Ｐゴシック" pitchFamily="1" charset="-128"/>
              </a:rPr>
              <a:t> Semiconductor Detectors</a:t>
            </a:r>
            <a:endParaRPr lang="en-GB" sz="2000" dirty="0">
              <a:solidFill>
                <a:srgbClr val="FFFF00"/>
              </a:solidFill>
              <a:latin typeface="Calibri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744235" y="6402388"/>
            <a:ext cx="237597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050" smtClean="0">
                <a:latin typeface="+mn-lt"/>
              </a:rPr>
              <a:t>K. Zuber, Phys. Lett. B 519,1 (2001) </a:t>
            </a:r>
            <a:endParaRPr lang="en-GB" sz="1050">
              <a:latin typeface="+mn-lt"/>
            </a:endParaRPr>
          </a:p>
        </p:txBody>
      </p:sp>
      <p:pic>
        <p:nvPicPr>
          <p:cNvPr id="14343" name="Bild 10" descr="cobra_lef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0"/>
            <a:ext cx="131286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3"/>
          <p:cNvSpPr txBox="1">
            <a:spLocks noChangeArrowheads="1"/>
          </p:cNvSpPr>
          <p:nvPr/>
        </p:nvSpPr>
        <p:spPr bwMode="auto">
          <a:xfrm>
            <a:off x="4948238" y="1984375"/>
            <a:ext cx="2216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 smtClean="0">
                <a:solidFill>
                  <a:schemeClr val="tx2"/>
                </a:solidFill>
                <a:latin typeface="Calibri" pitchFamily="-1" charset="0"/>
              </a:rPr>
              <a:t> Source = detector</a:t>
            </a:r>
            <a:endParaRPr lang="en-GB" sz="2000">
              <a:solidFill>
                <a:schemeClr val="tx2"/>
              </a:solidFill>
              <a:latin typeface="Calibri" pitchFamily="-1" charset="0"/>
            </a:endParaRPr>
          </a:p>
        </p:txBody>
      </p:sp>
      <p:sp>
        <p:nvSpPr>
          <p:cNvPr id="14345" name="Text Box 4"/>
          <p:cNvSpPr txBox="1">
            <a:spLocks noChangeArrowheads="1"/>
          </p:cNvSpPr>
          <p:nvPr/>
        </p:nvSpPr>
        <p:spPr bwMode="auto">
          <a:xfrm>
            <a:off x="4960938" y="3203575"/>
            <a:ext cx="4003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  <a:t> Semiconductor </a:t>
            </a:r>
          </a:p>
          <a:p>
            <a:pPr eaLnBrk="1" hangingPunct="1"/>
            <a:r>
              <a:rPr lang="en-GB" sz="2000" dirty="0">
                <a:solidFill>
                  <a:schemeClr val="tx2"/>
                </a:solidFill>
                <a:latin typeface="Calibri" pitchFamily="-1" charset="0"/>
              </a:rPr>
              <a:t> </a:t>
            </a:r>
            <a: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  <a:t>        Good energy  resolution, clean</a:t>
            </a:r>
            <a:endParaRPr lang="en-GB" sz="2000" dirty="0">
              <a:solidFill>
                <a:schemeClr val="tx2"/>
              </a:solidFill>
              <a:latin typeface="Calibri" pitchFamily="-1" charset="0"/>
            </a:endParaRPr>
          </a:p>
        </p:txBody>
      </p:sp>
      <p:sp>
        <p:nvSpPr>
          <p:cNvPr id="14346" name="Text Box 6"/>
          <p:cNvSpPr txBox="1">
            <a:spLocks noChangeArrowheads="1"/>
          </p:cNvSpPr>
          <p:nvPr/>
        </p:nvSpPr>
        <p:spPr bwMode="auto">
          <a:xfrm>
            <a:off x="4960938" y="5372100"/>
            <a:ext cx="2544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  <a:t> Tracking/</a:t>
            </a:r>
            <a:r>
              <a:rPr lang="en-GB" sz="2000" dirty="0" err="1" smtClean="0">
                <a:solidFill>
                  <a:schemeClr val="tx2"/>
                </a:solidFill>
                <a:latin typeface="Calibri" pitchFamily="-1" charset="0"/>
              </a:rPr>
              <a:t>Pixelisation</a:t>
            </a:r>
            <a: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</a:br>
            <a: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  <a:t>        “Solid state TPC”</a:t>
            </a:r>
            <a:endParaRPr lang="en-GB" sz="2000" dirty="0">
              <a:solidFill>
                <a:schemeClr val="tx2"/>
              </a:solidFill>
              <a:latin typeface="Calibri" pitchFamily="-1" charset="0"/>
            </a:endParaRPr>
          </a:p>
        </p:txBody>
      </p:sp>
      <p:sp>
        <p:nvSpPr>
          <p:cNvPr id="14347" name="Text Box 7"/>
          <p:cNvSpPr txBox="1">
            <a:spLocks noChangeArrowheads="1"/>
          </p:cNvSpPr>
          <p:nvPr/>
        </p:nvSpPr>
        <p:spPr bwMode="auto">
          <a:xfrm>
            <a:off x="4968044" y="4689140"/>
            <a:ext cx="20938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  <a:t> Modular design </a:t>
            </a:r>
          </a:p>
          <a:p>
            <a:pPr eaLnBrk="1" hangingPunct="1"/>
            <a: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  <a:t>       Coincidences</a:t>
            </a:r>
            <a:endParaRPr lang="en-GB" sz="2000" dirty="0">
              <a:solidFill>
                <a:schemeClr val="tx2"/>
              </a:solidFill>
              <a:latin typeface="Calibri" pitchFamily="-1" charset="0"/>
            </a:endParaRPr>
          </a:p>
        </p:txBody>
      </p:sp>
      <p:sp>
        <p:nvSpPr>
          <p:cNvPr id="14348" name="Text Box 8"/>
          <p:cNvSpPr txBox="1">
            <a:spLocks noChangeArrowheads="1"/>
          </p:cNvSpPr>
          <p:nvPr/>
        </p:nvSpPr>
        <p:spPr bwMode="auto">
          <a:xfrm>
            <a:off x="4948238" y="2552700"/>
            <a:ext cx="41719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  <a:t>• Focus on </a:t>
            </a:r>
            <a:r>
              <a:rPr lang="en-GB" sz="2000" baseline="30000" dirty="0" smtClean="0">
                <a:solidFill>
                  <a:schemeClr val="tx2"/>
                </a:solidFill>
                <a:latin typeface="Calibri" pitchFamily="-1" charset="0"/>
              </a:rPr>
              <a:t>116</a:t>
            </a:r>
            <a: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  <a:t>Cd</a:t>
            </a:r>
            <a:b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</a:br>
            <a:r>
              <a:rPr lang="en-GB" sz="2000" dirty="0" smtClean="0">
                <a:solidFill>
                  <a:schemeClr val="tx2"/>
                </a:solidFill>
                <a:latin typeface="Calibri" pitchFamily="-1" charset="0"/>
              </a:rPr>
              <a:t>          Q-value = 2813.50 ±0.13 </a:t>
            </a:r>
            <a:r>
              <a:rPr lang="en-GB" sz="2000" dirty="0" err="1" smtClean="0">
                <a:solidFill>
                  <a:schemeClr val="tx2"/>
                </a:solidFill>
                <a:latin typeface="Calibri" pitchFamily="-1" charset="0"/>
              </a:rPr>
              <a:t>keV</a:t>
            </a:r>
            <a:endParaRPr lang="en-GB" sz="2000" dirty="0">
              <a:solidFill>
                <a:schemeClr val="tx2"/>
              </a:solidFill>
              <a:latin typeface="Calibri" pitchFamily="-1" charset="0"/>
            </a:endParaRPr>
          </a:p>
        </p:txBody>
      </p:sp>
      <p:sp>
        <p:nvSpPr>
          <p:cNvPr id="14349" name="Text Box 5"/>
          <p:cNvSpPr txBox="1">
            <a:spLocks noChangeArrowheads="1"/>
          </p:cNvSpPr>
          <p:nvPr/>
        </p:nvSpPr>
        <p:spPr bwMode="auto">
          <a:xfrm>
            <a:off x="4960938" y="4159250"/>
            <a:ext cx="289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sz="2000" smtClean="0">
                <a:solidFill>
                  <a:schemeClr val="tx2"/>
                </a:solidFill>
                <a:latin typeface="Calibri" pitchFamily="-1" charset="0"/>
              </a:rPr>
              <a:t> Room temperature</a:t>
            </a:r>
            <a:endParaRPr lang="en-GB" sz="2000">
              <a:solidFill>
                <a:schemeClr val="tx2"/>
              </a:solidFill>
              <a:latin typeface="Calibri" pitchFamily="-1" charset="0"/>
            </a:endParaRPr>
          </a:p>
        </p:txBody>
      </p:sp>
      <p:pic>
        <p:nvPicPr>
          <p:cNvPr id="14350" name="Picture 25" descr="tschechische_republ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4800" y="2514600"/>
            <a:ext cx="598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621088"/>
            <a:ext cx="60007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unitsta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114800"/>
            <a:ext cx="6000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21" descr="finla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559300"/>
            <a:ext cx="6731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23" descr="Argentinien+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181600"/>
            <a:ext cx="588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973263"/>
            <a:ext cx="6143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15" descr="SVKA000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003550"/>
            <a:ext cx="6683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20" descr="flagge_russlan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5789613"/>
            <a:ext cx="5921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Bild 14" descr="spec-wideE-narrowZ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222227"/>
            <a:ext cx="393382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739"/>
            <a:ext cx="4256088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94039"/>
            <a:ext cx="20574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5" name="Line 6"/>
          <p:cNvSpPr>
            <a:spLocks noChangeShapeType="1"/>
          </p:cNvSpPr>
          <p:nvPr/>
        </p:nvSpPr>
        <p:spPr bwMode="auto">
          <a:xfrm flipV="1">
            <a:off x="1600200" y="2909739"/>
            <a:ext cx="990600" cy="18288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5366" name="Picture 4" descr="img_12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95739"/>
            <a:ext cx="2362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Line 7"/>
          <p:cNvSpPr>
            <a:spLocks noChangeShapeType="1"/>
          </p:cNvSpPr>
          <p:nvPr/>
        </p:nvSpPr>
        <p:spPr bwMode="auto">
          <a:xfrm flipH="1" flipV="1">
            <a:off x="1676400" y="5729139"/>
            <a:ext cx="1638300" cy="1905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69" name="Textfeld 10"/>
          <p:cNvSpPr txBox="1">
            <a:spLocks noChangeArrowheads="1"/>
          </p:cNvSpPr>
          <p:nvPr/>
        </p:nvSpPr>
        <p:spPr bwMode="auto">
          <a:xfrm>
            <a:off x="4243388" y="680889"/>
            <a:ext cx="4545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latin typeface="Calibri" pitchFamily="-1" charset="0"/>
              </a:rPr>
              <a:t>Current spectrum  (32 detectors), 51.1 kg*days</a:t>
            </a:r>
          </a:p>
          <a:p>
            <a:pPr eaLnBrk="1" hangingPunct="1"/>
            <a:r>
              <a:rPr lang="de-DE" sz="1800">
                <a:latin typeface="Calibri" pitchFamily="-1" charset="0"/>
              </a:rPr>
              <a:t>Background at 2813 keV about 1 ct/keV/kg/yr</a:t>
            </a:r>
          </a:p>
        </p:txBody>
      </p:sp>
      <p:sp>
        <p:nvSpPr>
          <p:cNvPr id="15370" name="Textfeld 12"/>
          <p:cNvSpPr txBox="1">
            <a:spLocks noChangeArrowheads="1"/>
          </p:cNvSpPr>
          <p:nvPr/>
        </p:nvSpPr>
        <p:spPr bwMode="auto">
          <a:xfrm>
            <a:off x="642938" y="404664"/>
            <a:ext cx="307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endParaRPr lang="de-DE" sz="1800">
              <a:latin typeface="Calibri" pitchFamily="-1" charset="0"/>
            </a:endParaRPr>
          </a:p>
          <a:p>
            <a:pPr eaLnBrk="1" hangingPunct="1"/>
            <a:r>
              <a:rPr lang="de-DE" sz="1800">
                <a:solidFill>
                  <a:srgbClr val="0000FF"/>
                </a:solidFill>
                <a:latin typeface="Calibri" pitchFamily="-1" charset="0"/>
              </a:rPr>
              <a:t>Upgrade to 64 detectors soon</a:t>
            </a:r>
          </a:p>
          <a:p>
            <a:pPr eaLnBrk="1" hangingPunct="1">
              <a:buFontTx/>
              <a:buChar char="-"/>
            </a:pPr>
            <a:endParaRPr lang="de-DE" sz="1800">
              <a:solidFill>
                <a:srgbClr val="0000FF"/>
              </a:solidFill>
              <a:latin typeface="Calibri" pitchFamily="-1" charset="0"/>
            </a:endParaRPr>
          </a:p>
        </p:txBody>
      </p:sp>
      <p:sp>
        <p:nvSpPr>
          <p:cNvPr id="15371" name="Textfeld 19"/>
          <p:cNvSpPr txBox="1">
            <a:spLocks noChangeArrowheads="1"/>
          </p:cNvSpPr>
          <p:nvPr/>
        </p:nvSpPr>
        <p:spPr bwMode="auto">
          <a:xfrm>
            <a:off x="6526213" y="1407964"/>
            <a:ext cx="262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solidFill>
                  <a:srgbClr val="FF0000"/>
                </a:solidFill>
              </a:rPr>
              <a:t>Preliminary</a:t>
            </a:r>
          </a:p>
        </p:txBody>
      </p:sp>
      <p:cxnSp>
        <p:nvCxnSpPr>
          <p:cNvPr id="15372" name="Gerade Verbindung mit Pfeil 6"/>
          <p:cNvCxnSpPr>
            <a:cxnSpLocks noChangeShapeType="1"/>
          </p:cNvCxnSpPr>
          <p:nvPr/>
        </p:nvCxnSpPr>
        <p:spPr bwMode="auto">
          <a:xfrm rot="10800000" flipV="1">
            <a:off x="6537325" y="2617639"/>
            <a:ext cx="1385888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3" name="Textfeld 8"/>
          <p:cNvSpPr txBox="1">
            <a:spLocks noChangeArrowheads="1"/>
          </p:cNvSpPr>
          <p:nvPr/>
        </p:nvSpPr>
        <p:spPr bwMode="auto">
          <a:xfrm>
            <a:off x="7189788" y="2287439"/>
            <a:ext cx="1598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400" baseline="30000">
                <a:solidFill>
                  <a:srgbClr val="0000FF"/>
                </a:solidFill>
              </a:rPr>
              <a:t>116</a:t>
            </a:r>
            <a:r>
              <a:rPr lang="de-DE" sz="1400">
                <a:solidFill>
                  <a:srgbClr val="0000FF"/>
                </a:solidFill>
              </a:rPr>
              <a:t>Cd peak region</a:t>
            </a:r>
          </a:p>
        </p:txBody>
      </p:sp>
      <p:pic>
        <p:nvPicPr>
          <p:cNvPr id="15374" name="Bild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3859064"/>
            <a:ext cx="38258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feld 17"/>
          <p:cNvSpPr txBox="1">
            <a:spLocks noChangeArrowheads="1"/>
          </p:cNvSpPr>
          <p:nvPr/>
        </p:nvSpPr>
        <p:spPr bwMode="auto">
          <a:xfrm>
            <a:off x="7419975" y="4147989"/>
            <a:ext cx="14414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solidFill>
                  <a:srgbClr val="0000FF"/>
                </a:solidFill>
              </a:rPr>
              <a:t>Indication of </a:t>
            </a:r>
            <a:br>
              <a:rPr lang="de-DE" sz="1800">
                <a:solidFill>
                  <a:srgbClr val="0000FF"/>
                </a:solidFill>
              </a:rPr>
            </a:br>
            <a:r>
              <a:rPr lang="de-DE" sz="1800">
                <a:solidFill>
                  <a:srgbClr val="0000FF"/>
                </a:solidFill>
              </a:rPr>
              <a:t>2νββ-decay</a:t>
            </a:r>
            <a:r>
              <a:rPr lang="de-DE" sz="1800"/>
              <a:t/>
            </a:r>
            <a:br>
              <a:rPr lang="de-DE" sz="1800"/>
            </a:br>
            <a:r>
              <a:rPr lang="de-DE" sz="1400"/>
              <a:t>(after cuts)</a:t>
            </a:r>
          </a:p>
        </p:txBody>
      </p:sp>
      <p:cxnSp>
        <p:nvCxnSpPr>
          <p:cNvPr id="15376" name="Gerade Verbindung mit Pfeil 6"/>
          <p:cNvCxnSpPr>
            <a:cxnSpLocks noChangeShapeType="1"/>
          </p:cNvCxnSpPr>
          <p:nvPr/>
        </p:nvCxnSpPr>
        <p:spPr bwMode="auto">
          <a:xfrm rot="10800000" flipV="1">
            <a:off x="6405563" y="5919639"/>
            <a:ext cx="539750" cy="266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7" name="Textfeld 20"/>
          <p:cNvSpPr txBox="1">
            <a:spLocks noChangeArrowheads="1"/>
          </p:cNvSpPr>
          <p:nvPr/>
        </p:nvSpPr>
        <p:spPr bwMode="auto">
          <a:xfrm>
            <a:off x="6945313" y="5729139"/>
            <a:ext cx="1398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200"/>
              <a:t>Published half-life</a:t>
            </a:r>
          </a:p>
        </p:txBody>
      </p:sp>
      <p:sp>
        <p:nvSpPr>
          <p:cNvPr id="15378" name="Textfeld 21"/>
          <p:cNvSpPr txBox="1">
            <a:spLocks noChangeArrowheads="1"/>
          </p:cNvSpPr>
          <p:nvPr/>
        </p:nvSpPr>
        <p:spPr bwMode="auto">
          <a:xfrm>
            <a:off x="6056313" y="4155927"/>
            <a:ext cx="1416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200"/>
              <a:t>22Na, 40K peaks</a:t>
            </a:r>
          </a:p>
        </p:txBody>
      </p:sp>
      <p:cxnSp>
        <p:nvCxnSpPr>
          <p:cNvPr id="15379" name="Gerade Verbindung mit Pfeil 6"/>
          <p:cNvCxnSpPr>
            <a:cxnSpLocks noChangeShapeType="1"/>
          </p:cNvCxnSpPr>
          <p:nvPr/>
        </p:nvCxnSpPr>
        <p:spPr bwMode="auto">
          <a:xfrm rot="10800000" flipV="1">
            <a:off x="6197600" y="4559152"/>
            <a:ext cx="539750" cy="266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80" name="Gerade Verbindung mit Pfeil 6"/>
          <p:cNvCxnSpPr>
            <a:cxnSpLocks noChangeShapeType="1"/>
          </p:cNvCxnSpPr>
          <p:nvPr/>
        </p:nvCxnSpPr>
        <p:spPr bwMode="auto">
          <a:xfrm rot="10800000">
            <a:off x="6032500" y="4476602"/>
            <a:ext cx="693738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1" name="Textfeld 19"/>
          <p:cNvSpPr txBox="1">
            <a:spLocks noChangeArrowheads="1"/>
          </p:cNvSpPr>
          <p:nvPr/>
        </p:nvSpPr>
        <p:spPr bwMode="auto">
          <a:xfrm>
            <a:off x="7280275" y="5164138"/>
            <a:ext cx="20526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600">
                <a:solidFill>
                  <a:srgbClr val="FF0000"/>
                </a:solidFill>
              </a:rPr>
              <a:t>Very preliminary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Setup at Gran Sasso </a:t>
            </a:r>
            <a:r>
              <a:rPr lang="de-DE" dirty="0" smtClean="0"/>
              <a:t>Lab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7"/>
          <p:cNvSpPr>
            <a:spLocks noChangeShapeType="1"/>
          </p:cNvSpPr>
          <p:nvPr/>
        </p:nvSpPr>
        <p:spPr bwMode="auto">
          <a:xfrm flipH="1" flipV="1">
            <a:off x="6943725" y="3121025"/>
            <a:ext cx="38100" cy="1866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7412" name="Picture 9" descr="Bild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35052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alpha_ev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3636963" cy="24066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2" descr="03_alpha-followed-by-electron_3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r="19299"/>
          <a:stretch/>
        </p:blipFill>
        <p:spPr bwMode="auto">
          <a:xfrm>
            <a:off x="6604000" y="3725863"/>
            <a:ext cx="2540000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feld 9"/>
          <p:cNvSpPr txBox="1">
            <a:spLocks noChangeArrowheads="1"/>
          </p:cNvSpPr>
          <p:nvPr/>
        </p:nvSpPr>
        <p:spPr bwMode="auto">
          <a:xfrm>
            <a:off x="414338" y="811213"/>
            <a:ext cx="8467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algn="ctr" eaLnBrk="1" hangingPunct="1"/>
            <a:r>
              <a:rPr lang="de-DE" sz="1800" dirty="0">
                <a:solidFill>
                  <a:srgbClr val="FF0000"/>
                </a:solidFill>
                <a:latin typeface="Calibri" pitchFamily="-1" charset="0"/>
              </a:rPr>
              <a:t>Idea: Massive background reduction by particle identification</a:t>
            </a:r>
            <a:br>
              <a:rPr lang="de-DE" sz="1800" dirty="0">
                <a:solidFill>
                  <a:srgbClr val="FF0000"/>
                </a:solidFill>
                <a:latin typeface="Calibri" pitchFamily="-1" charset="0"/>
              </a:rPr>
            </a:br>
            <a:r>
              <a:rPr lang="de-DE" sz="1800" dirty="0">
                <a:latin typeface="Calibri" pitchFamily="-1" charset="0"/>
              </a:rPr>
              <a:t>According to Monte Carlo simulation this reduce background by 2-3 orders of magnitude</a:t>
            </a:r>
          </a:p>
        </p:txBody>
      </p:sp>
      <p:pic>
        <p:nvPicPr>
          <p:cNvPr id="17416" name="Bild 11" descr="Bildschirmfoto 2010-02-24 um 10.13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5306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Bild 12" descr="Bildschirmfoto 2010-02-24 um 10.16.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203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feld 13"/>
          <p:cNvSpPr txBox="1">
            <a:spLocks noChangeArrowheads="1"/>
          </p:cNvSpPr>
          <p:nvPr/>
        </p:nvSpPr>
        <p:spPr bwMode="auto">
          <a:xfrm>
            <a:off x="952500" y="3390900"/>
            <a:ext cx="159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latin typeface="Calibri" pitchFamily="-1" charset="0"/>
              </a:rPr>
              <a:t>200  μm pixel simulation</a:t>
            </a:r>
          </a:p>
        </p:txBody>
      </p:sp>
      <p:sp>
        <p:nvSpPr>
          <p:cNvPr id="17419" name="Textfeld 12"/>
          <p:cNvSpPr txBox="1">
            <a:spLocks noChangeArrowheads="1"/>
          </p:cNvSpPr>
          <p:nvPr/>
        </p:nvSpPr>
        <p:spPr bwMode="auto">
          <a:xfrm>
            <a:off x="4648200" y="4114800"/>
            <a:ext cx="1903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200">
                <a:solidFill>
                  <a:srgbClr val="FFFF00"/>
                </a:solidFill>
                <a:latin typeface="Calibri" pitchFamily="-1" charset="0"/>
              </a:rPr>
              <a:t>Bi-214 =</a:t>
            </a:r>
          </a:p>
          <a:p>
            <a:pPr eaLnBrk="1" hangingPunct="1"/>
            <a:r>
              <a:rPr lang="de-DE" sz="1200">
                <a:solidFill>
                  <a:srgbClr val="FFFF00"/>
                </a:solidFill>
                <a:latin typeface="Calibri" pitchFamily="-1" charset="0"/>
              </a:rPr>
              <a:t>Time coincidence of both</a:t>
            </a:r>
          </a:p>
        </p:txBody>
      </p:sp>
      <p:cxnSp>
        <p:nvCxnSpPr>
          <p:cNvPr id="17420" name="Gerade Verbindung mit Pfeil 14"/>
          <p:cNvCxnSpPr>
            <a:cxnSpLocks noChangeShapeType="1"/>
          </p:cNvCxnSpPr>
          <p:nvPr/>
        </p:nvCxnSpPr>
        <p:spPr bwMode="auto">
          <a:xfrm>
            <a:off x="3657600" y="3733800"/>
            <a:ext cx="8382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1" name="Gerade Verbindung mit Pfeil 16"/>
          <p:cNvCxnSpPr>
            <a:cxnSpLocks noChangeShapeType="1"/>
          </p:cNvCxnSpPr>
          <p:nvPr/>
        </p:nvCxnSpPr>
        <p:spPr bwMode="auto">
          <a:xfrm flipV="1">
            <a:off x="3124200" y="4495800"/>
            <a:ext cx="13716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2" name="Textfeld 17"/>
          <p:cNvSpPr txBox="1">
            <a:spLocks noChangeArrowheads="1"/>
          </p:cNvSpPr>
          <p:nvPr/>
        </p:nvSpPr>
        <p:spPr bwMode="auto">
          <a:xfrm>
            <a:off x="4648200" y="5638800"/>
            <a:ext cx="504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solidFill>
                  <a:srgbClr val="FFFF00"/>
                </a:solidFill>
                <a:latin typeface="Calibri" pitchFamily="-1" charset="0"/>
              </a:rPr>
              <a:t>alpha</a:t>
            </a:r>
          </a:p>
        </p:txBody>
      </p:sp>
      <p:sp>
        <p:nvSpPr>
          <p:cNvPr id="17423" name="Textfeld 18"/>
          <p:cNvSpPr txBox="1">
            <a:spLocks noChangeArrowheads="1"/>
          </p:cNvSpPr>
          <p:nvPr/>
        </p:nvSpPr>
        <p:spPr bwMode="auto">
          <a:xfrm>
            <a:off x="5526088" y="5638800"/>
            <a:ext cx="6461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solidFill>
                  <a:srgbClr val="FFFF00"/>
                </a:solidFill>
                <a:latin typeface="Calibri" pitchFamily="-1" charset="0"/>
              </a:rPr>
              <a:t>electron</a:t>
            </a:r>
          </a:p>
        </p:txBody>
      </p:sp>
      <p:cxnSp>
        <p:nvCxnSpPr>
          <p:cNvPr id="17424" name="Gerade Verbindung mit Pfeil 20"/>
          <p:cNvCxnSpPr>
            <a:cxnSpLocks noChangeShapeType="1"/>
          </p:cNvCxnSpPr>
          <p:nvPr/>
        </p:nvCxnSpPr>
        <p:spPr bwMode="auto">
          <a:xfrm rot="10800000">
            <a:off x="5410200" y="5334000"/>
            <a:ext cx="381000" cy="3048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5" name="Gerade Verbindung mit Pfeil 22"/>
          <p:cNvCxnSpPr>
            <a:cxnSpLocks noChangeShapeType="1"/>
            <a:stCxn id="17422" idx="0"/>
          </p:cNvCxnSpPr>
          <p:nvPr/>
        </p:nvCxnSpPr>
        <p:spPr bwMode="auto">
          <a:xfrm rot="5400000" flipH="1" flipV="1">
            <a:off x="4850607" y="5384006"/>
            <a:ext cx="304800" cy="204787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6" name="Gerade Verbindung mit Pfeil 26"/>
          <p:cNvCxnSpPr>
            <a:cxnSpLocks noChangeShapeType="1"/>
          </p:cNvCxnSpPr>
          <p:nvPr/>
        </p:nvCxnSpPr>
        <p:spPr bwMode="auto">
          <a:xfrm rot="5400000" flipH="1" flipV="1">
            <a:off x="7341394" y="4774406"/>
            <a:ext cx="304800" cy="204788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7" name="Textfeld 27"/>
          <p:cNvSpPr txBox="1">
            <a:spLocks noChangeArrowheads="1"/>
          </p:cNvSpPr>
          <p:nvPr/>
        </p:nvSpPr>
        <p:spPr bwMode="auto">
          <a:xfrm>
            <a:off x="6934200" y="5029200"/>
            <a:ext cx="504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solidFill>
                  <a:srgbClr val="FFFF00"/>
                </a:solidFill>
                <a:latin typeface="Calibri" pitchFamily="-1" charset="0"/>
              </a:rPr>
              <a:t>alpha</a:t>
            </a:r>
          </a:p>
        </p:txBody>
      </p:sp>
      <p:cxnSp>
        <p:nvCxnSpPr>
          <p:cNvPr id="17428" name="Gerade Verbindung mit Pfeil 28"/>
          <p:cNvCxnSpPr>
            <a:cxnSpLocks noChangeShapeType="1"/>
          </p:cNvCxnSpPr>
          <p:nvPr/>
        </p:nvCxnSpPr>
        <p:spPr bwMode="auto">
          <a:xfrm rot="10800000">
            <a:off x="8153400" y="5181600"/>
            <a:ext cx="457200" cy="2286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9" name="Textfeld 29"/>
          <p:cNvSpPr txBox="1">
            <a:spLocks noChangeArrowheads="1"/>
          </p:cNvSpPr>
          <p:nvPr/>
        </p:nvSpPr>
        <p:spPr bwMode="auto">
          <a:xfrm>
            <a:off x="7850324" y="5265204"/>
            <a:ext cx="6461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 dirty="0">
                <a:solidFill>
                  <a:srgbClr val="FFFF00"/>
                </a:solidFill>
                <a:latin typeface="Calibri" pitchFamily="-1" charset="0"/>
              </a:rPr>
              <a:t>electron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09600" y="1857375"/>
            <a:ext cx="5953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Alpha</a:t>
            </a:r>
          </a:p>
        </p:txBody>
      </p:sp>
      <p:sp>
        <p:nvSpPr>
          <p:cNvPr id="17431" name="Textfeld 34"/>
          <p:cNvSpPr txBox="1">
            <a:spLocks noChangeArrowheads="1"/>
          </p:cNvSpPr>
          <p:nvPr/>
        </p:nvSpPr>
        <p:spPr bwMode="auto">
          <a:xfrm>
            <a:off x="533400" y="4267200"/>
            <a:ext cx="1095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latin typeface="Calibri" pitchFamily="-1" charset="0"/>
              </a:rPr>
              <a:t>Electron 3 MeV</a:t>
            </a:r>
          </a:p>
        </p:txBody>
      </p:sp>
      <p:sp>
        <p:nvSpPr>
          <p:cNvPr id="17432" name="Textfeld 13"/>
          <p:cNvSpPr txBox="1">
            <a:spLocks noChangeArrowheads="1"/>
          </p:cNvSpPr>
          <p:nvPr/>
        </p:nvSpPr>
        <p:spPr bwMode="auto">
          <a:xfrm>
            <a:off x="609600" y="5791200"/>
            <a:ext cx="159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latin typeface="Calibri" pitchFamily="-1" charset="0"/>
              </a:rPr>
              <a:t>200  μm pixel simulation</a:t>
            </a:r>
          </a:p>
        </p:txBody>
      </p:sp>
      <p:sp>
        <p:nvSpPr>
          <p:cNvPr id="17433" name="Textfeld 13"/>
          <p:cNvSpPr txBox="1">
            <a:spLocks noChangeArrowheads="1"/>
          </p:cNvSpPr>
          <p:nvPr/>
        </p:nvSpPr>
        <p:spPr bwMode="auto">
          <a:xfrm>
            <a:off x="5083175" y="4554538"/>
            <a:ext cx="1470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solidFill>
                  <a:srgbClr val="FFFF00"/>
                </a:solidFill>
                <a:latin typeface="Calibri" pitchFamily="-1" charset="0"/>
              </a:rPr>
              <a:t>55  μm pixel real event</a:t>
            </a:r>
          </a:p>
        </p:txBody>
      </p:sp>
      <p:sp>
        <p:nvSpPr>
          <p:cNvPr id="17434" name="Textfeld 25"/>
          <p:cNvSpPr txBox="1">
            <a:spLocks noChangeArrowheads="1"/>
          </p:cNvSpPr>
          <p:nvPr/>
        </p:nvSpPr>
        <p:spPr bwMode="auto">
          <a:xfrm>
            <a:off x="6172200" y="6315075"/>
            <a:ext cx="1352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solidFill>
                  <a:srgbClr val="FF0000"/>
                </a:solidFill>
              </a:rPr>
              <a:t>Real event!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itchFamily="-1" charset="0"/>
              </a:rPr>
              <a:t>The pixel  option – Semiconductor tracker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89720"/>
            <a:ext cx="30321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89708"/>
            <a:ext cx="3151188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feld 8"/>
          <p:cNvSpPr txBox="1">
            <a:spLocks noChangeArrowheads="1"/>
          </p:cNvSpPr>
          <p:nvPr/>
        </p:nvSpPr>
        <p:spPr bwMode="auto">
          <a:xfrm>
            <a:off x="7772400" y="3085183"/>
            <a:ext cx="800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600">
                <a:solidFill>
                  <a:srgbClr val="FFFF00"/>
                </a:solidFill>
                <a:latin typeface="Calibri" pitchFamily="-1" charset="0"/>
              </a:rPr>
              <a:t>Muons</a:t>
            </a:r>
          </a:p>
        </p:txBody>
      </p:sp>
      <p:sp>
        <p:nvSpPr>
          <p:cNvPr id="18438" name="Textfeld 9"/>
          <p:cNvSpPr txBox="1">
            <a:spLocks noChangeArrowheads="1"/>
          </p:cNvSpPr>
          <p:nvPr/>
        </p:nvSpPr>
        <p:spPr bwMode="auto">
          <a:xfrm>
            <a:off x="4594225" y="3085183"/>
            <a:ext cx="1044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600">
                <a:solidFill>
                  <a:srgbClr val="FFFF00"/>
                </a:solidFill>
                <a:latin typeface="Calibri" pitchFamily="-1" charset="0"/>
              </a:rPr>
              <a:t>Electrons</a:t>
            </a:r>
          </a:p>
        </p:txBody>
      </p:sp>
      <p:sp>
        <p:nvSpPr>
          <p:cNvPr id="18439" name="Rechteck 13"/>
          <p:cNvSpPr>
            <a:spLocks noChangeArrowheads="1"/>
          </p:cNvSpPr>
          <p:nvPr/>
        </p:nvSpPr>
        <p:spPr bwMode="auto">
          <a:xfrm>
            <a:off x="3733800" y="908720"/>
            <a:ext cx="1931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66FF"/>
                </a:solidFill>
                <a:latin typeface="Calibri" pitchFamily="-1" charset="0"/>
              </a:rPr>
              <a:t>256x256 pixels, 55</a:t>
            </a:r>
            <a:r>
              <a:rPr lang="en-US">
                <a:solidFill>
                  <a:srgbClr val="3366FF"/>
                </a:solidFill>
                <a:latin typeface="Symbol" pitchFamily="-1" charset="2"/>
              </a:rPr>
              <a:t>m</a:t>
            </a:r>
            <a:r>
              <a:rPr lang="en-US">
                <a:solidFill>
                  <a:srgbClr val="3366FF"/>
                </a:solidFill>
                <a:latin typeface="Calibri" pitchFamily="-1" charset="0"/>
              </a:rPr>
              <a:t>m </a:t>
            </a:r>
            <a:endParaRPr lang="de-DE">
              <a:solidFill>
                <a:srgbClr val="3366FF"/>
              </a:solidFill>
              <a:latin typeface="Calibri" pitchFamily="-1" charset="0"/>
            </a:endParaRPr>
          </a:p>
        </p:txBody>
      </p:sp>
      <p:pic>
        <p:nvPicPr>
          <p:cNvPr id="18440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53208"/>
            <a:ext cx="303847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feld 12"/>
          <p:cNvSpPr txBox="1">
            <a:spLocks noChangeArrowheads="1"/>
          </p:cNvSpPr>
          <p:nvPr/>
        </p:nvSpPr>
        <p:spPr bwMode="auto">
          <a:xfrm>
            <a:off x="158750" y="4876800"/>
            <a:ext cx="81930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2000">
                <a:latin typeface="Calibri" pitchFamily="-1" charset="0"/>
              </a:rPr>
              <a:t>4 new detectors (110 μm pitch, 2mm thick)</a:t>
            </a:r>
          </a:p>
          <a:p>
            <a:pPr eaLnBrk="1" hangingPunct="1"/>
            <a:r>
              <a:rPr lang="de-DE" sz="2000">
                <a:latin typeface="Calibri" pitchFamily="-1" charset="0"/>
              </a:rPr>
              <a:t>in back-to-back configuration with several</a:t>
            </a:r>
            <a:br>
              <a:rPr lang="de-DE" sz="2000">
                <a:latin typeface="Calibri" pitchFamily="-1" charset="0"/>
              </a:rPr>
            </a:br>
            <a:r>
              <a:rPr lang="de-DE" sz="2000">
                <a:latin typeface="Calibri" pitchFamily="-1" charset="0"/>
              </a:rPr>
              <a:t>new low background components  </a:t>
            </a:r>
          </a:p>
          <a:p>
            <a:pPr eaLnBrk="1" hangingPunct="1"/>
            <a:r>
              <a:rPr lang="de-DE" sz="2000">
                <a:latin typeface="Calibri" pitchFamily="-1" charset="0"/>
              </a:rPr>
              <a:t>installed at LNGS in December 2012</a:t>
            </a:r>
            <a:br>
              <a:rPr lang="de-DE" sz="2000">
                <a:latin typeface="Calibri" pitchFamily="-1" charset="0"/>
              </a:rPr>
            </a:br>
            <a:endParaRPr lang="de-DE" sz="2000">
              <a:latin typeface="Calibri" pitchFamily="-1" charset="0"/>
            </a:endParaRPr>
          </a:p>
          <a:p>
            <a:pPr eaLnBrk="1" hangingPunct="1"/>
            <a:endParaRPr lang="de-DE" sz="2000">
              <a:latin typeface="Calibri" pitchFamily="-1" charset="0"/>
            </a:endParaRPr>
          </a:p>
          <a:p>
            <a:pPr eaLnBrk="1" hangingPunct="1"/>
            <a:endParaRPr lang="de-DE" sz="2000">
              <a:latin typeface="Calibri" pitchFamily="-1" charset="0"/>
            </a:endParaRPr>
          </a:p>
        </p:txBody>
      </p:sp>
      <p:sp>
        <p:nvSpPr>
          <p:cNvPr id="18442" name="Textfeld 10"/>
          <p:cNvSpPr txBox="1">
            <a:spLocks noChangeArrowheads="1"/>
          </p:cNvSpPr>
          <p:nvPr/>
        </p:nvSpPr>
        <p:spPr bwMode="auto">
          <a:xfrm>
            <a:off x="1765300" y="3042320"/>
            <a:ext cx="825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600">
                <a:solidFill>
                  <a:srgbClr val="FFFF00"/>
                </a:solidFill>
                <a:latin typeface="Calibri" pitchFamily="-1" charset="0"/>
              </a:rPr>
              <a:t>Alphas</a:t>
            </a:r>
          </a:p>
        </p:txBody>
      </p:sp>
      <p:sp>
        <p:nvSpPr>
          <p:cNvPr id="18443" name="Textfeld 13"/>
          <p:cNvSpPr txBox="1">
            <a:spLocks noChangeArrowheads="1"/>
          </p:cNvSpPr>
          <p:nvPr/>
        </p:nvSpPr>
        <p:spPr bwMode="auto">
          <a:xfrm>
            <a:off x="379413" y="908720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eaLnBrk="1" hangingPunct="1"/>
            <a:r>
              <a:rPr lang="de-DE" sz="1800">
                <a:latin typeface="Calibri" pitchFamily="-1" charset="0"/>
              </a:rPr>
              <a:t>Preselected samples</a:t>
            </a:r>
          </a:p>
        </p:txBody>
      </p:sp>
      <p:pic>
        <p:nvPicPr>
          <p:cNvPr id="18444" name="Bild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4771108"/>
            <a:ext cx="354488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Particle identification works </a:t>
            </a:r>
            <a:r>
              <a:rPr lang="de-DE" dirty="0" smtClean="0">
                <a:solidFill>
                  <a:srgbClr val="FF0000"/>
                </a:solidFill>
              </a:rPr>
              <a:t>!!!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LUCIFER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t="14386" r="15003" b="3537"/>
          <a:stretch/>
        </p:blipFill>
        <p:spPr bwMode="auto">
          <a:xfrm>
            <a:off x="215516" y="747519"/>
            <a:ext cx="8820980" cy="581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75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LUCIFER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1" t="12736" r="14075" b="1841"/>
          <a:stretch/>
        </p:blipFill>
        <p:spPr bwMode="auto">
          <a:xfrm>
            <a:off x="74441" y="656692"/>
            <a:ext cx="8962055" cy="596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977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 Searches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836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Flux versus depth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364473" y="6269250"/>
            <a:ext cx="3768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 smtClean="0"/>
              <a:t>Hime</a:t>
            </a:r>
            <a:r>
              <a:rPr lang="en-GB" sz="1200" dirty="0" smtClean="0"/>
              <a:t> </a:t>
            </a:r>
            <a:r>
              <a:rPr lang="en-GB" sz="1200" dirty="0"/>
              <a:t>and </a:t>
            </a:r>
            <a:r>
              <a:rPr lang="en-GB" sz="1200" dirty="0" smtClean="0"/>
              <a:t>Mei, </a:t>
            </a:r>
            <a:r>
              <a:rPr lang="en-GB" sz="1200" dirty="0" err="1"/>
              <a:t>Phys.Rev</a:t>
            </a:r>
            <a:r>
              <a:rPr lang="en-GB" sz="1200" dirty="0"/>
              <a:t>. D73 (2006) 053004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48133" r="54325" b="11781"/>
          <a:stretch/>
        </p:blipFill>
        <p:spPr bwMode="auto">
          <a:xfrm>
            <a:off x="683568" y="908720"/>
            <a:ext cx="7809196" cy="539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839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Rotation curves</a:t>
            </a:r>
          </a:p>
        </p:txBody>
      </p:sp>
      <p:pic>
        <p:nvPicPr>
          <p:cNvPr id="206854" name="Picture 6" descr="rotationcurve-princi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1875"/>
            <a:ext cx="20828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55" name="Picture 7" descr="RotCurv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81075"/>
            <a:ext cx="6677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57" name="Picture 9" descr="Whirlpool-Galaxy-Hersch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16508"/>
            <a:ext cx="2376488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5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Dark </a:t>
            </a:r>
            <a:r>
              <a:rPr lang="en-GB" sz="2400" dirty="0" smtClean="0"/>
              <a:t>versus </a:t>
            </a:r>
            <a:r>
              <a:rPr lang="en-GB" sz="2400" dirty="0"/>
              <a:t>“Light” Matter Distributions</a:t>
            </a:r>
          </a:p>
        </p:txBody>
      </p:sp>
      <p:pic>
        <p:nvPicPr>
          <p:cNvPr id="106499" name="Picture 3" descr="Chandra-D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117419"/>
            <a:ext cx="7489205" cy="54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500" name="Group 4"/>
          <p:cNvGrpSpPr>
            <a:grpSpLocks/>
          </p:cNvGrpSpPr>
          <p:nvPr/>
        </p:nvGrpSpPr>
        <p:grpSpPr bwMode="auto">
          <a:xfrm>
            <a:off x="3852863" y="765175"/>
            <a:ext cx="1727200" cy="1800225"/>
            <a:chOff x="2427" y="482"/>
            <a:chExt cx="1088" cy="1134"/>
          </a:xfrm>
        </p:grpSpPr>
        <p:sp>
          <p:nvSpPr>
            <p:cNvPr id="106501" name="AutoShape 5"/>
            <p:cNvSpPr>
              <a:spLocks noChangeArrowheads="1"/>
            </p:cNvSpPr>
            <p:nvPr/>
          </p:nvSpPr>
          <p:spPr bwMode="auto">
            <a:xfrm>
              <a:off x="2427" y="482"/>
              <a:ext cx="408" cy="1134"/>
            </a:xfrm>
            <a:prstGeom prst="downArrow">
              <a:avLst>
                <a:gd name="adj1" fmla="val 50000"/>
                <a:gd name="adj2" fmla="val 69485"/>
              </a:avLst>
            </a:prstGeom>
            <a:solidFill>
              <a:srgbClr val="FF66CC">
                <a:alpha val="74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6502" name="AutoShape 6"/>
            <p:cNvSpPr>
              <a:spLocks noChangeArrowheads="1"/>
            </p:cNvSpPr>
            <p:nvPr/>
          </p:nvSpPr>
          <p:spPr bwMode="auto">
            <a:xfrm>
              <a:off x="3107" y="482"/>
              <a:ext cx="408" cy="1134"/>
            </a:xfrm>
            <a:prstGeom prst="downArrow">
              <a:avLst>
                <a:gd name="adj1" fmla="val 50000"/>
                <a:gd name="adj2" fmla="val 69485"/>
              </a:avLst>
            </a:prstGeom>
            <a:solidFill>
              <a:srgbClr val="FF66CC">
                <a:alpha val="74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6503" name="Text Box 7"/>
            <p:cNvSpPr txBox="1">
              <a:spLocks noChangeArrowheads="1"/>
            </p:cNvSpPr>
            <p:nvPr/>
          </p:nvSpPr>
          <p:spPr bwMode="auto">
            <a:xfrm>
              <a:off x="2699" y="754"/>
              <a:ext cx="544" cy="330"/>
            </a:xfrm>
            <a:prstGeom prst="rect">
              <a:avLst/>
            </a:prstGeom>
            <a:solidFill>
              <a:srgbClr val="FF66CC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>
                  <a:solidFill>
                    <a:schemeClr val="bg1"/>
                  </a:solidFill>
                  <a:latin typeface="+mn-lt"/>
                </a:rPr>
                <a:t>Normal Matter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93006" y="4050096"/>
            <a:ext cx="3548857" cy="2285223"/>
            <a:chOff x="3393006" y="4050096"/>
            <a:chExt cx="3548857" cy="2285223"/>
          </a:xfrm>
        </p:grpSpPr>
        <p:sp>
          <p:nvSpPr>
            <p:cNvPr id="106505" name="AutoShape 9"/>
            <p:cNvSpPr>
              <a:spLocks noChangeArrowheads="1"/>
            </p:cNvSpPr>
            <p:nvPr/>
          </p:nvSpPr>
          <p:spPr bwMode="auto">
            <a:xfrm rot="14777591">
              <a:off x="3320775" y="5255024"/>
              <a:ext cx="1152526" cy="1008063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3366FF">
                <a:alpha val="60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6506" name="AutoShape 10"/>
            <p:cNvSpPr>
              <a:spLocks noChangeArrowheads="1"/>
            </p:cNvSpPr>
            <p:nvPr/>
          </p:nvSpPr>
          <p:spPr bwMode="auto">
            <a:xfrm rot="3977591" flipH="1">
              <a:off x="5850860" y="4111618"/>
              <a:ext cx="1152526" cy="1029481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3366FF">
                <a:alpha val="60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6507" name="Text Box 11"/>
            <p:cNvSpPr txBox="1">
              <a:spLocks noChangeArrowheads="1"/>
            </p:cNvSpPr>
            <p:nvPr/>
          </p:nvSpPr>
          <p:spPr bwMode="auto">
            <a:xfrm rot="20177591">
              <a:off x="4434668" y="5396061"/>
              <a:ext cx="1771993" cy="330200"/>
            </a:xfrm>
            <a:prstGeom prst="rect">
              <a:avLst/>
            </a:prstGeom>
            <a:solidFill>
              <a:srgbClr val="3366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>
                  <a:solidFill>
                    <a:srgbClr val="FFFF00"/>
                  </a:solidFill>
                  <a:latin typeface="+mn-lt"/>
                </a:rPr>
                <a:t>Dark Matter</a:t>
              </a:r>
            </a:p>
            <a:p>
              <a:pPr algn="ctr">
                <a:spcBef>
                  <a:spcPct val="50000"/>
                </a:spcBef>
              </a:pPr>
              <a:endParaRPr lang="en-GB" sz="1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871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More Dark Matter</a:t>
            </a:r>
          </a:p>
        </p:txBody>
      </p:sp>
      <p:grpSp>
        <p:nvGrpSpPr>
          <p:cNvPr id="107523" name="Group 3"/>
          <p:cNvGrpSpPr>
            <a:grpSpLocks/>
          </p:cNvGrpSpPr>
          <p:nvPr/>
        </p:nvGrpSpPr>
        <p:grpSpPr bwMode="auto">
          <a:xfrm>
            <a:off x="2195736" y="800708"/>
            <a:ext cx="5629052" cy="5734397"/>
            <a:chOff x="0" y="0"/>
            <a:chExt cx="2522" cy="3040"/>
          </a:xfrm>
        </p:grpSpPr>
        <p:sp>
          <p:nvSpPr>
            <p:cNvPr id="107524" name="Rectangle 4"/>
            <p:cNvSpPr>
              <a:spLocks/>
            </p:cNvSpPr>
            <p:nvPr/>
          </p:nvSpPr>
          <p:spPr bwMode="auto">
            <a:xfrm>
              <a:off x="0" y="0"/>
              <a:ext cx="2522" cy="30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13171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10752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" y="28"/>
              <a:ext cx="2458" cy="2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4916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9572" y="1088740"/>
            <a:ext cx="7772400" cy="5544914"/>
          </a:xfrm>
        </p:spPr>
        <p:txBody>
          <a:bodyPr/>
          <a:lstStyle/>
          <a:p>
            <a:r>
              <a:rPr lang="en-GB" dirty="0" smtClean="0"/>
              <a:t>Dark Matter </a:t>
            </a:r>
          </a:p>
          <a:p>
            <a:pPr marL="457200" lvl="1" indent="0">
              <a:buNone/>
            </a:pPr>
            <a:r>
              <a:rPr lang="en-GB" dirty="0" smtClean="0"/>
              <a:t> 			(cosmologically) </a:t>
            </a:r>
          </a:p>
          <a:p>
            <a:pPr marL="0" indent="0" algn="r">
              <a:buNone/>
            </a:pPr>
            <a:r>
              <a:rPr lang="en-GB" dirty="0"/>
              <a:t> </a:t>
            </a:r>
            <a:r>
              <a:rPr lang="en-GB" dirty="0" smtClean="0"/>
              <a:t>  should exist</a:t>
            </a:r>
          </a:p>
          <a:p>
            <a:r>
              <a:rPr lang="en-GB" dirty="0"/>
              <a:t>a</a:t>
            </a:r>
            <a:r>
              <a:rPr lang="en-GB" dirty="0" smtClean="0"/>
              <a:t>nd so it should be detectable</a:t>
            </a:r>
          </a:p>
          <a:p>
            <a:pPr lvl="1"/>
            <a:r>
              <a:rPr lang="en-GB" dirty="0"/>
              <a:t>w</a:t>
            </a:r>
            <a:r>
              <a:rPr lang="en-GB" dirty="0" smtClean="0"/>
              <a:t>ith sensitive searches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@ LNGS</a:t>
            </a:r>
          </a:p>
          <a:p>
            <a:pPr lvl="2"/>
            <a:r>
              <a:rPr lang="en-GB" dirty="0" smtClean="0"/>
              <a:t>DAMA/LIBRA</a:t>
            </a:r>
          </a:p>
          <a:p>
            <a:pPr lvl="2"/>
            <a:r>
              <a:rPr lang="en-GB" dirty="0" smtClean="0"/>
              <a:t>CRESST</a:t>
            </a:r>
          </a:p>
          <a:p>
            <a:pPr lvl="2"/>
            <a:r>
              <a:rPr lang="en-GB" dirty="0" smtClean="0"/>
              <a:t>XENON</a:t>
            </a:r>
          </a:p>
          <a:p>
            <a:pPr lvl="2"/>
            <a:r>
              <a:rPr lang="en-GB" dirty="0" err="1" smtClean="0"/>
              <a:t>DarkSide</a:t>
            </a:r>
            <a:endParaRPr lang="en-GB" dirty="0" smtClean="0"/>
          </a:p>
          <a:p>
            <a:pPr marL="0" indent="0" algn="r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394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4213" y="728700"/>
            <a:ext cx="7772400" cy="1620180"/>
          </a:xfrm>
        </p:spPr>
        <p:txBody>
          <a:bodyPr/>
          <a:lstStyle/>
          <a:p>
            <a:r>
              <a:rPr lang="en-GB" dirty="0" smtClean="0"/>
              <a:t>Ultrapure Na(</a:t>
            </a:r>
            <a:r>
              <a:rPr lang="en-GB" dirty="0" err="1" smtClean="0"/>
              <a:t>Tl</a:t>
            </a:r>
            <a:r>
              <a:rPr lang="en-GB" dirty="0" smtClean="0"/>
              <a:t>)</a:t>
            </a:r>
          </a:p>
          <a:p>
            <a:pPr lvl="1"/>
            <a:r>
              <a:rPr lang="en-US" dirty="0">
                <a:solidFill>
                  <a:srgbClr val="FF0000"/>
                </a:solidFill>
                <a:ea typeface="ＭＳ Ｐゴシック"/>
                <a:cs typeface="Arial"/>
              </a:rPr>
              <a:t>Residual </a:t>
            </a:r>
            <a:r>
              <a:rPr lang="en-US" dirty="0" smtClean="0">
                <a:solidFill>
                  <a:srgbClr val="FF0000"/>
                </a:solidFill>
                <a:ea typeface="ＭＳ Ｐゴシック"/>
                <a:cs typeface="Arial"/>
              </a:rPr>
              <a:t>contamination</a:t>
            </a:r>
          </a:p>
          <a:p>
            <a:pPr lvl="2"/>
            <a:r>
              <a:rPr lang="en-US" baseline="30000" dirty="0" smtClean="0">
                <a:solidFill>
                  <a:schemeClr val="tx1"/>
                </a:solidFill>
                <a:ea typeface="ＭＳ Ｐゴシック"/>
                <a:cs typeface="Arial"/>
              </a:rPr>
              <a:t>232</a:t>
            </a:r>
            <a:r>
              <a:rPr lang="en-US" dirty="0" smtClean="0">
                <a:solidFill>
                  <a:schemeClr val="tx1"/>
                </a:solidFill>
                <a:ea typeface="ＭＳ Ｐゴシック"/>
                <a:cs typeface="Arial"/>
              </a:rPr>
              <a:t>Th</a:t>
            </a:r>
            <a:r>
              <a:rPr lang="en-US" dirty="0">
                <a:solidFill>
                  <a:schemeClr val="tx1"/>
                </a:solidFill>
                <a:ea typeface="ＭＳ Ｐゴシック"/>
                <a:cs typeface="Arial"/>
              </a:rPr>
              <a:t>, </a:t>
            </a:r>
            <a:r>
              <a:rPr lang="en-US" baseline="30000" dirty="0">
                <a:solidFill>
                  <a:schemeClr val="tx1"/>
                </a:solidFill>
                <a:ea typeface="ＭＳ Ｐゴシック"/>
                <a:cs typeface="Arial"/>
              </a:rPr>
              <a:t>238</a:t>
            </a:r>
            <a:r>
              <a:rPr lang="en-US" dirty="0">
                <a:solidFill>
                  <a:schemeClr val="tx1"/>
                </a:solidFill>
                <a:ea typeface="ＭＳ Ｐゴシック"/>
                <a:cs typeface="Arial"/>
              </a:rPr>
              <a:t>U and </a:t>
            </a:r>
            <a:r>
              <a:rPr lang="en-US" baseline="30000" dirty="0">
                <a:solidFill>
                  <a:schemeClr val="tx1"/>
                </a:solidFill>
                <a:ea typeface="ＭＳ Ｐゴシック"/>
                <a:cs typeface="Arial"/>
              </a:rPr>
              <a:t>40</a:t>
            </a:r>
            <a:r>
              <a:rPr lang="en-US" dirty="0">
                <a:solidFill>
                  <a:schemeClr val="tx1"/>
                </a:solidFill>
                <a:ea typeface="ＭＳ Ｐゴシック"/>
                <a:cs typeface="Arial"/>
              </a:rPr>
              <a:t>K at level of 10</a:t>
            </a:r>
            <a:r>
              <a:rPr lang="en-US" baseline="30000" dirty="0">
                <a:solidFill>
                  <a:schemeClr val="tx1"/>
                </a:solidFill>
                <a:ea typeface="ＭＳ Ｐゴシック"/>
                <a:cs typeface="Arial"/>
              </a:rPr>
              <a:t>-12</a:t>
            </a:r>
            <a:r>
              <a:rPr lang="en-US" dirty="0">
                <a:solidFill>
                  <a:schemeClr val="tx1"/>
                </a:solidFill>
                <a:ea typeface="ＭＳ Ｐゴシック"/>
                <a:cs typeface="Arial"/>
              </a:rPr>
              <a:t> g/g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DAMA/LIBRA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07" y="2931476"/>
            <a:ext cx="3712358" cy="3341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5" descr="25cry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0965" y="4293096"/>
            <a:ext cx="2480331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168" y="2931475"/>
            <a:ext cx="2504324" cy="333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495" y="2924944"/>
            <a:ext cx="2439801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32449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DAMA/LIBRA – annual modulation</a:t>
            </a:r>
            <a:endParaRPr lang="en-GB" dirty="0"/>
          </a:p>
        </p:txBody>
      </p:sp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8"/>
          <a:stretch>
            <a:fillRect/>
          </a:stretch>
        </p:blipFill>
        <p:spPr bwMode="auto">
          <a:xfrm>
            <a:off x="179511" y="692696"/>
            <a:ext cx="8705857" cy="2692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lam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499906"/>
            <a:ext cx="2952328" cy="29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 rot="16200000">
            <a:off x="-1004887" y="4433379"/>
            <a:ext cx="2273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sz="1600" b="1" dirty="0" smtClean="0">
                <a:solidFill>
                  <a:schemeClr val="accent2"/>
                </a:solidFill>
                <a:effectLst/>
                <a:latin typeface="Tahoma" pitchFamily="34" charset="0"/>
                <a:ea typeface="ＭＳ Ｐゴシック" pitchFamily="34" charset="-128"/>
              </a:rPr>
              <a:t>Power spectrum </a:t>
            </a:r>
            <a:endParaRPr lang="en-US" sz="1600" b="1" dirty="0">
              <a:solidFill>
                <a:schemeClr val="accent2"/>
              </a:solidFill>
              <a:effectLst/>
              <a:latin typeface="Tahoma" pitchFamily="34" charset="0"/>
              <a:ea typeface="ＭＳ Ｐゴシック" pitchFamily="3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864" y="3390084"/>
            <a:ext cx="5715452" cy="3024862"/>
            <a:chOff x="3347864" y="2924944"/>
            <a:chExt cx="5715452" cy="302486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714" y="3861048"/>
              <a:ext cx="4581375" cy="1620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>
              <a:off x="3524715" y="3657927"/>
              <a:ext cx="4581374" cy="24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</a:pPr>
              <a:r>
                <a:rPr lang="en-US" sz="1200" b="1" i="1" dirty="0" smtClean="0">
                  <a:solidFill>
                    <a:srgbClr val="FF0000"/>
                  </a:solidFill>
                  <a:effectLst/>
                  <a:latin typeface="+mj-lt"/>
                  <a:ea typeface="ＭＳ Ｐゴシック" pitchFamily="34" charset="-128"/>
                </a:rPr>
                <a:t>Multiple hits events = Dark Matter particle “switched off”</a:t>
              </a:r>
              <a:endParaRPr lang="en-US" sz="1200" b="1" i="1" dirty="0">
                <a:solidFill>
                  <a:srgbClr val="008000"/>
                </a:solidFill>
                <a:effectLst/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5" name="AutoShape 24"/>
            <p:cNvSpPr>
              <a:spLocks noChangeArrowheads="1"/>
            </p:cNvSpPr>
            <p:nvPr/>
          </p:nvSpPr>
          <p:spPr bwMode="auto">
            <a:xfrm>
              <a:off x="3446264" y="5444698"/>
              <a:ext cx="5446216" cy="262086"/>
            </a:xfrm>
            <a:prstGeom prst="foldedCorner">
              <a:avLst>
                <a:gd name="adj" fmla="val 12500"/>
              </a:avLst>
            </a:prstGeom>
            <a:noFill/>
            <a:ln w="19050">
              <a:noFill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endParaRPr lang="en-US" sz="1000" dirty="0">
                <a:solidFill>
                  <a:srgbClr val="7030A0"/>
                </a:solidFill>
                <a:effectLst/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3429000" y="3016884"/>
              <a:ext cx="5557800" cy="65379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1200" dirty="0" smtClean="0">
                  <a:solidFill>
                    <a:srgbClr val="7030A0"/>
                  </a:solidFill>
                  <a:effectLst/>
                  <a:latin typeface="+mj-lt"/>
                  <a:ea typeface="ＭＳ Ｐゴシック" pitchFamily="34" charset="-128"/>
                </a:rPr>
                <a:t>Comparison between </a:t>
              </a:r>
              <a:r>
                <a:rPr lang="en-US" sz="1200" b="1" dirty="0" smtClean="0">
                  <a:solidFill>
                    <a:srgbClr val="FF0000"/>
                  </a:solidFill>
                  <a:effectLst/>
                  <a:latin typeface="+mj-lt"/>
                  <a:ea typeface="ＭＳ Ｐゴシック" pitchFamily="34" charset="-128"/>
                </a:rPr>
                <a:t>single hit residual rate (red points)</a:t>
              </a:r>
              <a:r>
                <a:rPr lang="en-US" sz="1200" dirty="0" smtClean="0">
                  <a:solidFill>
                    <a:schemeClr val="accent2"/>
                  </a:solidFill>
                  <a:effectLst/>
                  <a:latin typeface="+mj-lt"/>
                  <a:ea typeface="ＭＳ Ｐゴシック" pitchFamily="34" charset="-128"/>
                </a:rPr>
                <a:t> </a:t>
              </a:r>
              <a:r>
                <a:rPr lang="en-US" sz="1200" dirty="0" smtClean="0">
                  <a:solidFill>
                    <a:srgbClr val="7030A0"/>
                  </a:solidFill>
                  <a:effectLst/>
                  <a:latin typeface="+mj-lt"/>
                  <a:ea typeface="ＭＳ Ｐゴシック" pitchFamily="34" charset="-128"/>
                </a:rPr>
                <a:t>and 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sz="1200" b="1" dirty="0">
                  <a:solidFill>
                    <a:srgbClr val="7030A0"/>
                  </a:solidFill>
                  <a:latin typeface="+mj-lt"/>
                </a:rPr>
                <a:t>	</a:t>
              </a:r>
              <a:r>
                <a:rPr lang="en-US" sz="1200" b="1" dirty="0" smtClean="0">
                  <a:solidFill>
                    <a:srgbClr val="7030A0"/>
                  </a:solidFill>
                  <a:latin typeface="+mj-lt"/>
                </a:rPr>
                <a:t>               </a:t>
              </a:r>
              <a:r>
                <a:rPr lang="en-US" sz="1200" b="1" dirty="0" smtClean="0">
                  <a:solidFill>
                    <a:srgbClr val="006600"/>
                  </a:solidFill>
                  <a:effectLst/>
                  <a:latin typeface="+mj-lt"/>
                  <a:ea typeface="ＭＳ Ｐゴシック" pitchFamily="34" charset="-128"/>
                </a:rPr>
                <a:t>multiple hit residual rate (green points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Ｐゴシック" pitchFamily="34" charset="-128"/>
                </a:rPr>
                <a:t>)</a:t>
              </a:r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  <a:ea typeface="ＭＳ Ｐゴシック" pitchFamily="34" charset="-128"/>
                </a:rPr>
                <a:t>; </a:t>
              </a:r>
              <a:endParaRPr lang="en-US" sz="1200" dirty="0" smtClean="0">
                <a:solidFill>
                  <a:srgbClr val="7030A0"/>
                </a:solidFill>
                <a:effectLst/>
                <a:latin typeface="+mj-lt"/>
                <a:ea typeface="ＭＳ Ｐゴシック" pitchFamily="34" charset="-128"/>
              </a:endParaRPr>
            </a:p>
            <a:p>
              <a:pPr eaLnBrk="0" hangingPunct="0">
                <a:lnSpc>
                  <a:spcPct val="90000"/>
                </a:lnSpc>
              </a:pPr>
              <a:r>
                <a:rPr lang="en-US" sz="1200" b="1" dirty="0" smtClean="0">
                  <a:solidFill>
                    <a:srgbClr val="006600"/>
                  </a:solidFill>
                  <a:effectLst/>
                  <a:latin typeface="+mj-lt"/>
                  <a:ea typeface="ＭＳ Ｐゴシック" pitchFamily="34" charset="-128"/>
                  <a:sym typeface="Symbol" pitchFamily="18" charset="2"/>
                </a:rPr>
                <a:t>	               </a:t>
              </a:r>
              <a:r>
                <a:rPr lang="en-US" sz="1200" b="1" dirty="0" smtClean="0">
                  <a:effectLst/>
                  <a:latin typeface="+mj-lt"/>
                  <a:ea typeface="ＭＳ Ｐゴシック" pitchFamily="34" charset="-128"/>
                  <a:sym typeface="Symbol" pitchFamily="18" charset="2"/>
                </a:rPr>
                <a:t>A=-(0.0006±0.0004) </a:t>
              </a:r>
              <a:r>
                <a:rPr lang="en-US" sz="1200" b="1" dirty="0" err="1" smtClean="0">
                  <a:effectLst/>
                  <a:latin typeface="+mj-lt"/>
                  <a:ea typeface="ＭＳ Ｐゴシック" pitchFamily="34" charset="-128"/>
                  <a:sym typeface="Symbol" pitchFamily="18" charset="2"/>
                </a:rPr>
                <a:t>cpd</a:t>
              </a:r>
              <a:r>
                <a:rPr lang="en-US" sz="1200" b="1" dirty="0" smtClean="0">
                  <a:effectLst/>
                  <a:latin typeface="+mj-lt"/>
                  <a:ea typeface="ＭＳ Ｐゴシック" pitchFamily="34" charset="-128"/>
                  <a:sym typeface="Symbol" pitchFamily="18" charset="2"/>
                </a:rPr>
                <a:t>/kg/</a:t>
              </a:r>
              <a:r>
                <a:rPr lang="en-US" sz="1200" b="1" dirty="0" err="1" smtClean="0">
                  <a:effectLst/>
                  <a:latin typeface="+mj-lt"/>
                  <a:ea typeface="ＭＳ Ｐゴシック" pitchFamily="34" charset="-128"/>
                  <a:sym typeface="Symbol" pitchFamily="18" charset="2"/>
                </a:rPr>
                <a:t>keV</a:t>
              </a:r>
              <a:endParaRPr lang="en-US" sz="1200" b="1" dirty="0">
                <a:effectLst/>
                <a:latin typeface="+mj-lt"/>
                <a:ea typeface="ＭＳ Ｐゴシック" pitchFamily="34" charset="-128"/>
                <a:sym typeface="Symbol" pitchFamily="18" charset="2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47864" y="2924944"/>
              <a:ext cx="5715452" cy="3024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8678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8" name="Text Box 44"/>
          <p:cNvSpPr txBox="1">
            <a:spLocks noChangeArrowheads="1"/>
          </p:cNvSpPr>
          <p:nvPr/>
        </p:nvSpPr>
        <p:spPr bwMode="auto">
          <a:xfrm>
            <a:off x="157360" y="3616671"/>
            <a:ext cx="4691103" cy="8248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 marL="38371463" indent="-50787300">
              <a:defRPr>
                <a:solidFill>
                  <a:schemeClr val="tx1"/>
                </a:solidFill>
                <a:latin typeface="Arial" charset="0"/>
              </a:defRPr>
            </a:lvl5pPr>
            <a:lvl6pPr marL="38828663" indent="-50787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9285863" indent="-50787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9743063" indent="-50787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00263" indent="-50787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sz="1400" b="1" dirty="0" smtClean="0">
                <a:effectLst/>
                <a:latin typeface="+mj-lt"/>
                <a:ea typeface="ＭＳ Ｐゴシック" pitchFamily="34" charset="-128"/>
              </a:rPr>
              <a:t>No modulation above 6 keV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400" b="1" dirty="0" smtClean="0">
                <a:effectLst/>
                <a:latin typeface="+mj-lt"/>
                <a:ea typeface="ＭＳ Ｐゴシック" pitchFamily="34" charset="-128"/>
              </a:rPr>
              <a:t>No modulation in the whole energy spectrum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1400" b="1" dirty="0" smtClean="0">
                <a:effectLst/>
                <a:latin typeface="+mj-lt"/>
                <a:ea typeface="ＭＳ Ｐゴシック" pitchFamily="34" charset="-128"/>
              </a:rPr>
              <a:t>No modulation in the 2-6 keV multiple-hit events</a:t>
            </a:r>
            <a:endParaRPr lang="en-US" sz="1400" b="1" dirty="0">
              <a:effectLst/>
              <a:latin typeface="+mj-lt"/>
              <a:ea typeface="ＭＳ Ｐゴシック" pitchFamily="34" charset="-128"/>
            </a:endParaRPr>
          </a:p>
        </p:txBody>
      </p:sp>
      <p:graphicFrame>
        <p:nvGraphicFramePr>
          <p:cNvPr id="4362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211282"/>
              </p:ext>
            </p:extLst>
          </p:nvPr>
        </p:nvGraphicFramePr>
        <p:xfrm>
          <a:off x="161637" y="800708"/>
          <a:ext cx="2087563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8" name="Equation" r:id="rId4" imgW="1689100" imgH="228600" progId="Equation.3">
                  <p:embed/>
                </p:oleObj>
              </mc:Choice>
              <mc:Fallback>
                <p:oleObj name="Equation" r:id="rId4" imgW="168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37" y="800708"/>
                        <a:ext cx="2087563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6230" name="Rectangle 50"/>
          <p:cNvSpPr>
            <a:spLocks noChangeArrowheads="1"/>
          </p:cNvSpPr>
          <p:nvPr/>
        </p:nvSpPr>
        <p:spPr bwMode="auto">
          <a:xfrm>
            <a:off x="2381147" y="789596"/>
            <a:ext cx="2843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i="1" dirty="0" smtClean="0">
                <a:solidFill>
                  <a:srgbClr val="990000"/>
                </a:solidFill>
                <a:effectLst/>
                <a:latin typeface="+mj-lt"/>
                <a:ea typeface="ＭＳ Ｐゴシック" pitchFamily="34" charset="-128"/>
              </a:rPr>
              <a:t>T=2</a:t>
            </a:r>
            <a:r>
              <a:rPr lang="en-US" sz="1200" i="1" dirty="0">
                <a:solidFill>
                  <a:srgbClr val="990000"/>
                </a:solidFill>
                <a:effectLst/>
                <a:latin typeface="+mj-lt"/>
                <a:ea typeface="ＭＳ Ｐゴシック" pitchFamily="34" charset="-128"/>
                <a:sym typeface="Symbol" pitchFamily="18" charset="2"/>
              </a:rPr>
              <a:t>/=</a:t>
            </a:r>
            <a:r>
              <a:rPr lang="en-US" sz="1200" i="1" dirty="0">
                <a:solidFill>
                  <a:srgbClr val="990000"/>
                </a:solidFill>
                <a:effectLst/>
                <a:latin typeface="+mj-lt"/>
                <a:ea typeface="ＭＳ Ｐゴシック" pitchFamily="34" charset="-128"/>
              </a:rPr>
              <a:t>1</a:t>
            </a:r>
            <a:r>
              <a:rPr lang="en-US" sz="1200" dirty="0">
                <a:solidFill>
                  <a:srgbClr val="990000"/>
                </a:solidFill>
                <a:effectLst/>
                <a:latin typeface="+mj-lt"/>
                <a:ea typeface="ＭＳ Ｐゴシック" pitchFamily="34" charset="-128"/>
              </a:rPr>
              <a:t> yr and </a:t>
            </a:r>
            <a:r>
              <a:rPr lang="en-US" sz="1200" i="1" dirty="0">
                <a:solidFill>
                  <a:srgbClr val="990000"/>
                </a:solidFill>
                <a:effectLst/>
                <a:latin typeface="+mj-lt"/>
                <a:ea typeface="ＭＳ Ｐゴシック" pitchFamily="34" charset="-128"/>
              </a:rPr>
              <a:t>t</a:t>
            </a:r>
            <a:r>
              <a:rPr lang="en-US" sz="1200" i="1" baseline="-25000" dirty="0">
                <a:solidFill>
                  <a:srgbClr val="990000"/>
                </a:solidFill>
                <a:effectLst/>
                <a:latin typeface="+mj-lt"/>
                <a:ea typeface="ＭＳ Ｐゴシック" pitchFamily="34" charset="-128"/>
              </a:rPr>
              <a:t>0</a:t>
            </a:r>
            <a:r>
              <a:rPr lang="en-US" sz="1200" i="1" dirty="0">
                <a:solidFill>
                  <a:srgbClr val="990000"/>
                </a:solidFill>
                <a:effectLst/>
                <a:latin typeface="+mj-lt"/>
                <a:ea typeface="ＭＳ Ｐゴシック" pitchFamily="34" charset="-128"/>
              </a:rPr>
              <a:t>= 152.5</a:t>
            </a:r>
            <a:r>
              <a:rPr lang="en-US" sz="1200" dirty="0">
                <a:solidFill>
                  <a:srgbClr val="990000"/>
                </a:solidFill>
                <a:effectLst/>
                <a:latin typeface="+mj-lt"/>
                <a:ea typeface="ＭＳ Ｐゴシック" pitchFamily="34" charset="-128"/>
              </a:rPr>
              <a:t> day</a:t>
            </a:r>
          </a:p>
        </p:txBody>
      </p:sp>
      <p:sp>
        <p:nvSpPr>
          <p:cNvPr id="436231" name="Rectangle 51"/>
          <p:cNvSpPr>
            <a:spLocks noChangeArrowheads="1"/>
          </p:cNvSpPr>
          <p:nvPr/>
        </p:nvSpPr>
        <p:spPr bwMode="auto">
          <a:xfrm>
            <a:off x="4673600" y="3807041"/>
            <a:ext cx="4451349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Systematics </a:t>
            </a:r>
            <a:r>
              <a:rPr lang="en-US" sz="1400" b="1" dirty="0">
                <a:solidFill>
                  <a:srgbClr val="FF0000"/>
                </a:solidFill>
                <a:effectLst/>
                <a:latin typeface="+mj-lt"/>
              </a:rPr>
              <a:t>or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other processes  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do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not explain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rPr>
              <a:t>quantitatively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 </a:t>
            </a:r>
          </a:p>
          <a:p>
            <a:pPr eaLnBrk="0" hangingPunct="0"/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the </a:t>
            </a:r>
            <a:r>
              <a:rPr lang="en-US" sz="1400" b="1" dirty="0">
                <a:solidFill>
                  <a:srgbClr val="FF0000"/>
                </a:solidFill>
                <a:effectLst/>
                <a:latin typeface="+mj-lt"/>
              </a:rPr>
              <a:t>measured modulation amplitude and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simultaneously </a:t>
            </a:r>
            <a:r>
              <a:rPr lang="en-US" sz="1400" b="1" dirty="0">
                <a:solidFill>
                  <a:srgbClr val="FF0000"/>
                </a:solidFill>
                <a:effectLst/>
                <a:latin typeface="+mj-lt"/>
              </a:rPr>
              <a:t>satisfy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the signal characteristics</a:t>
            </a:r>
            <a:r>
              <a:rPr lang="en-US" sz="1400" dirty="0" smtClean="0">
                <a:solidFill>
                  <a:srgbClr val="FF0000"/>
                </a:solidFill>
                <a:effectLst/>
                <a:latin typeface="+mj-lt"/>
                <a:ea typeface="ＭＳ Ｐゴシック" pitchFamily="34" charset="-128"/>
              </a:rPr>
              <a:t>.</a:t>
            </a:r>
            <a:endParaRPr lang="en-US" sz="1400" dirty="0">
              <a:solidFill>
                <a:srgbClr val="FF0000"/>
              </a:solidFill>
              <a:effectLst/>
              <a:latin typeface="+mj-lt"/>
              <a:ea typeface="ＭＳ Ｐゴシック" pitchFamily="34" charset="-128"/>
            </a:endParaRPr>
          </a:p>
        </p:txBody>
      </p:sp>
      <p:graphicFrame>
        <p:nvGraphicFramePr>
          <p:cNvPr id="4362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219951"/>
              </p:ext>
            </p:extLst>
          </p:nvPr>
        </p:nvGraphicFramePr>
        <p:xfrm>
          <a:off x="5929313" y="828419"/>
          <a:ext cx="1701800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Equation" r:id="rId6" imgW="1650960" imgH="241200" progId="Equation.3">
                  <p:embed/>
                </p:oleObj>
              </mc:Choice>
              <mc:Fallback>
                <p:oleObj name="Equation" r:id="rId6" imgW="1650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3" y="828419"/>
                        <a:ext cx="1701800" cy="26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6235" name="Picture 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4" y="1324583"/>
            <a:ext cx="5113227" cy="214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36" name="Text Box 72"/>
          <p:cNvSpPr txBox="1">
            <a:spLocks noChangeArrowheads="1"/>
          </p:cNvSpPr>
          <p:nvPr/>
        </p:nvSpPr>
        <p:spPr bwMode="auto">
          <a:xfrm>
            <a:off x="2573050" y="1346808"/>
            <a:ext cx="1603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400" dirty="0">
                <a:solidFill>
                  <a:schemeClr val="accent2"/>
                </a:solidFill>
                <a:effectLst/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US" sz="1400" dirty="0">
                <a:solidFill>
                  <a:schemeClr val="accent2"/>
                </a:solidFill>
                <a:effectLst/>
                <a:ea typeface="ＭＳ Ｐゴシック" pitchFamily="34" charset="-128"/>
              </a:rPr>
              <a:t>E = 0.5 keV bins</a:t>
            </a:r>
          </a:p>
        </p:txBody>
      </p:sp>
      <p:pic>
        <p:nvPicPr>
          <p:cNvPr id="436239" name="Picture 7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72906"/>
            <a:ext cx="2664296" cy="254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 rot="11437">
            <a:off x="5224809" y="6291699"/>
            <a:ext cx="3923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/>
            <a:r>
              <a:rPr lang="en-US" sz="1200" dirty="0" smtClean="0">
                <a:effectLst/>
                <a:latin typeface="Tahoma" pitchFamily="34" charset="0"/>
                <a:ea typeface="ＭＳ Ｐゴシック" pitchFamily="34" charset="-128"/>
              </a:rPr>
              <a:t>EPJC 56(2008)333, EPJC 67(2010)39 </a:t>
            </a:r>
            <a:endParaRPr lang="en-US" sz="1200" dirty="0">
              <a:effectLst/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8100" y="6280662"/>
            <a:ext cx="9124951" cy="2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 smtClean="0">
                <a:latin typeface="+mj-lt"/>
              </a:rPr>
              <a:t>DAMA/NaI (7 years) + DAMA/LIBRA (6 years)   Total exposure: 425428 kg</a:t>
            </a:r>
            <a:r>
              <a:rPr lang="en-US" sz="1100" b="1" dirty="0" smtClean="0">
                <a:latin typeface="+mj-lt"/>
                <a:sym typeface="Symbol" pitchFamily="18" charset="2"/>
              </a:rPr>
              <a:t></a:t>
            </a:r>
            <a:r>
              <a:rPr lang="en-US" sz="1100" b="1" dirty="0" smtClean="0">
                <a:latin typeface="+mj-lt"/>
              </a:rPr>
              <a:t>day </a:t>
            </a:r>
            <a:r>
              <a:rPr lang="en-US" sz="1100" b="1" dirty="0" smtClean="0">
                <a:latin typeface="+mj-lt"/>
                <a:sym typeface="Symbol" pitchFamily="18" charset="2"/>
              </a:rPr>
              <a:t>=</a:t>
            </a:r>
            <a:r>
              <a:rPr lang="en-US" sz="1100" b="1" dirty="0" smtClean="0">
                <a:latin typeface="+mj-lt"/>
              </a:rPr>
              <a:t> 1.17 ton</a:t>
            </a:r>
            <a:r>
              <a:rPr lang="en-US" sz="1100" b="1" dirty="0" smtClean="0">
                <a:latin typeface="+mj-lt"/>
                <a:sym typeface="Symbol" pitchFamily="18" charset="2"/>
              </a:rPr>
              <a:t></a:t>
            </a:r>
            <a:r>
              <a:rPr lang="en-US" sz="1100" b="1" dirty="0" smtClean="0">
                <a:latin typeface="+mj-lt"/>
              </a:rPr>
              <a:t>yr</a:t>
            </a:r>
            <a:endParaRPr lang="en-US" sz="1100" b="1" dirty="0">
              <a:latin typeface="+mj-lt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43360" y="5010271"/>
            <a:ext cx="8857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it-IT" sz="1600" b="1" dirty="0">
                <a:solidFill>
                  <a:srgbClr val="FF0000"/>
                </a:solidFill>
                <a:latin typeface="+mj-lt"/>
              </a:rPr>
              <a:t>DAMA/LIBRA - phase </a:t>
            </a:r>
            <a:r>
              <a:rPr lang="it-IT" sz="1600" b="1" dirty="0" smtClean="0">
                <a:solidFill>
                  <a:srgbClr val="FF0000"/>
                </a:solidFill>
                <a:latin typeface="+mj-lt"/>
              </a:rPr>
              <a:t>1 concluded: </a:t>
            </a:r>
          </a:p>
          <a:p>
            <a:pPr marL="177800" indent="-177800"/>
            <a:r>
              <a:rPr lang="it-IT" sz="1600" b="1" dirty="0" smtClean="0">
                <a:solidFill>
                  <a:srgbClr val="FF0000"/>
                </a:solidFill>
                <a:latin typeface="+mj-lt"/>
              </a:rPr>
              <a:t>				</a:t>
            </a:r>
            <a:r>
              <a:rPr lang="it-IT" sz="1600" b="1" dirty="0" smtClean="0">
                <a:solidFill>
                  <a:srgbClr val="008000"/>
                </a:solidFill>
                <a:latin typeface="+mj-lt"/>
              </a:rPr>
              <a:t>the data </a:t>
            </a:r>
            <a:r>
              <a:rPr lang="it-IT" sz="1600" b="1" dirty="0" err="1" smtClean="0">
                <a:solidFill>
                  <a:srgbClr val="008000"/>
                </a:solidFill>
                <a:latin typeface="+mj-lt"/>
              </a:rPr>
              <a:t>of</a:t>
            </a:r>
            <a:r>
              <a:rPr lang="it-IT" sz="1600" b="1" dirty="0" smtClean="0">
                <a:solidFill>
                  <a:srgbClr val="008000"/>
                </a:solidFill>
                <a:latin typeface="+mj-lt"/>
              </a:rPr>
              <a:t> the last </a:t>
            </a:r>
            <a:r>
              <a:rPr lang="it-IT" sz="1600" b="1" dirty="0" err="1" smtClean="0">
                <a:solidFill>
                  <a:srgbClr val="008000"/>
                </a:solidFill>
                <a:latin typeface="+mj-lt"/>
              </a:rPr>
              <a:t>annual</a:t>
            </a:r>
            <a:r>
              <a:rPr lang="it-IT" sz="1600" b="1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it-IT" sz="1600" b="1" dirty="0" err="1" smtClean="0">
                <a:solidFill>
                  <a:srgbClr val="008000"/>
                </a:solidFill>
                <a:latin typeface="+mj-lt"/>
              </a:rPr>
              <a:t>cycle</a:t>
            </a:r>
            <a:r>
              <a:rPr lang="it-IT" sz="1600" b="1" dirty="0" smtClean="0">
                <a:solidFill>
                  <a:srgbClr val="008000"/>
                </a:solidFill>
                <a:latin typeface="+mj-lt"/>
              </a:rPr>
              <a:t> will </a:t>
            </a:r>
            <a:r>
              <a:rPr lang="it-IT" sz="1600" b="1" dirty="0">
                <a:solidFill>
                  <a:srgbClr val="008000"/>
                </a:solidFill>
                <a:latin typeface="+mj-lt"/>
              </a:rPr>
              <a:t>be </a:t>
            </a:r>
            <a:r>
              <a:rPr lang="it-IT" sz="1600" b="1" dirty="0" smtClean="0">
                <a:solidFill>
                  <a:srgbClr val="008000"/>
                </a:solidFill>
                <a:latin typeface="+mj-lt"/>
              </a:rPr>
              <a:t>released soon</a:t>
            </a:r>
            <a:endParaRPr lang="it-IT" sz="1600" b="1" dirty="0">
              <a:solidFill>
                <a:srgbClr val="008000"/>
              </a:solidFill>
              <a:latin typeface="+mj-lt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it-IT" sz="1600" b="1" dirty="0" smtClean="0">
                <a:solidFill>
                  <a:srgbClr val="FF0000"/>
                </a:solidFill>
                <a:latin typeface="+mj-lt"/>
              </a:rPr>
              <a:t>New investigations on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other rare processes </a:t>
            </a:r>
            <a:r>
              <a:rPr lang="it-IT" sz="1600" b="1" dirty="0" smtClean="0">
                <a:solidFill>
                  <a:srgbClr val="FF0000"/>
                </a:solidFill>
                <a:latin typeface="+mj-lt"/>
              </a:rPr>
              <a:t>in progress</a:t>
            </a:r>
            <a:endParaRPr lang="it-IT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885023" cy="432048"/>
          </a:xfrm>
        </p:spPr>
        <p:txBody>
          <a:bodyPr/>
          <a:lstStyle/>
          <a:p>
            <a:r>
              <a:rPr lang="en-US" b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DAMA: Model </a:t>
            </a:r>
            <a:r>
              <a:rPr lang="en-US" b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Independent Annual </a:t>
            </a:r>
            <a:r>
              <a:rPr lang="en-US" b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Modulation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49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itchFamily="34"/>
              </a:rPr>
              <a:t>CRESST-II</a:t>
            </a:r>
            <a:endParaRPr lang="en-GB" dirty="0"/>
          </a:p>
        </p:txBody>
      </p:sp>
      <p:sp>
        <p:nvSpPr>
          <p:cNvPr id="11" name="Freeform 10"/>
          <p:cNvSpPr/>
          <p:nvPr/>
        </p:nvSpPr>
        <p:spPr>
          <a:xfrm>
            <a:off x="3122813" y="6243978"/>
            <a:ext cx="2895788" cy="4756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chemeClr val="accent6">
                  <a:lumMod val="75000"/>
                </a:schemeClr>
              </a:solidFill>
              <a:latin typeface="Liberation Sans" pitchFamily="18"/>
              <a:ea typeface="Droid Sans" pitchFamily="2"/>
              <a:cs typeface="FreeSans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875965" y="5332861"/>
            <a:ext cx="3809440" cy="3966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9" tIns="42452" rIns="81639" bIns="42452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chemeClr val="accent6">
                  <a:lumMod val="75000"/>
                </a:schemeClr>
              </a:solidFill>
              <a:latin typeface="Liberation Sans" pitchFamily="18"/>
              <a:ea typeface="Droid Sans" pitchFamily="2"/>
              <a:cs typeface="FreeSans" pitchFamily="2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907968" y="3446316"/>
            <a:ext cx="184233" cy="3963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9" tIns="42452" rIns="81639" bIns="42452" anchor="ctr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chemeClr val="accent6">
                  <a:lumMod val="75000"/>
                </a:schemeClr>
              </a:solidFill>
              <a:latin typeface="Liberation Sans" pitchFamily="18"/>
              <a:ea typeface="Droid Sans" pitchFamily="2"/>
              <a:cs typeface="FreeSans" pitchFamily="2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01263" y="5432427"/>
            <a:ext cx="7697930" cy="107574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>
              <a:spcBef>
                <a:spcPts val="1131"/>
              </a:spcBef>
              <a:spcAft>
                <a:spcPts val="0"/>
              </a:spcAft>
              <a:defRPr sz="1800"/>
            </a:pP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Arial" pitchFamily="34"/>
                <a:ea typeface="Arial" pitchFamily="34"/>
                <a:cs typeface="Arial" pitchFamily="34"/>
              </a:rPr>
              <a:t>→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Arial" pitchFamily="34"/>
                <a:ea typeface="Droid Sans" pitchFamily="2"/>
                <a:cs typeface="FreeSans" pitchFamily="2"/>
              </a:rPr>
              <a:t>phonon channel provides precise measurement of deposited energy</a:t>
            </a:r>
          </a:p>
          <a:p>
            <a:pPr hangingPunct="0">
              <a:spcBef>
                <a:spcPts val="1131"/>
              </a:spcBef>
              <a:spcAft>
                <a:spcPts val="0"/>
              </a:spcAft>
              <a:defRPr sz="1800"/>
            </a:pP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Arial" pitchFamily="34"/>
                <a:ea typeface="Arial" pitchFamily="34"/>
                <a:cs typeface="Arial" pitchFamily="34"/>
              </a:rPr>
              <a:t>→ Light channel distinguishes types of interaction</a:t>
            </a:r>
          </a:p>
          <a:p>
            <a:pPr hangingPunct="0">
              <a:spcBef>
                <a:spcPts val="1131"/>
              </a:spcBef>
              <a:spcAft>
                <a:spcPts val="0"/>
              </a:spcAft>
              <a:defRPr sz="1800"/>
            </a:pP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Arial" pitchFamily="34"/>
                <a:ea typeface="Arial" pitchFamily="34"/>
                <a:cs typeface="Arial" pitchFamily="34"/>
              </a:rPr>
              <a:t>→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Arial" pitchFamily="34"/>
                <a:ea typeface="Droid Sans" pitchFamily="2"/>
                <a:cs typeface="FreeSans" pitchFamily="2"/>
              </a:rPr>
              <a:t> Types of recoiling nuclei distinguished by different slopes in light energy plane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4993" y="6399367"/>
            <a:ext cx="164937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chemeClr val="accent6">
                  <a:lumMod val="75000"/>
                </a:schemeClr>
              </a:solidFill>
              <a:latin typeface="Liberation Sans" pitchFamily="18"/>
              <a:ea typeface="Droid Sans" pitchFamily="2"/>
              <a:cs typeface="FreeSans" pitchFamily="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47735" y="829179"/>
            <a:ext cx="4281702" cy="4058950"/>
            <a:chOff x="-162816" y="914400"/>
            <a:chExt cx="4718792" cy="4476120"/>
          </a:xfrm>
        </p:grpSpPr>
        <p:sp>
          <p:nvSpPr>
            <p:cNvPr id="17" name="Freeform 16"/>
            <p:cNvSpPr/>
            <p:nvPr/>
          </p:nvSpPr>
          <p:spPr>
            <a:xfrm>
              <a:off x="638280" y="1513440"/>
              <a:ext cx="2574719" cy="30204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CFE7F5"/>
            </a:solidFill>
            <a:ln w="0">
              <a:solidFill>
                <a:srgbClr val="80808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schemeClr val="accent6">
                    <a:lumMod val="75000"/>
                  </a:schemeClr>
                </a:solidFill>
                <a:latin typeface="Liberation Sans" pitchFamily="18"/>
                <a:ea typeface="Droid Sans" pitchFamily="2"/>
                <a:cs typeface="FreeSans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flipV="1">
              <a:off x="847439" y="1853640"/>
              <a:ext cx="2044440" cy="781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80808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schemeClr val="accent6">
                    <a:lumMod val="75000"/>
                  </a:schemeClr>
                </a:solidFill>
                <a:latin typeface="Liberation Sans" pitchFamily="18"/>
                <a:ea typeface="Droid Sans" pitchFamily="2"/>
                <a:cs typeface="FreeSans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604160" y="1780200"/>
              <a:ext cx="643680" cy="1011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80808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schemeClr val="accent6">
                    <a:lumMod val="75000"/>
                  </a:schemeClr>
                </a:solidFill>
                <a:latin typeface="Liberation Sans" pitchFamily="18"/>
                <a:ea typeface="Droid Sans" pitchFamily="2"/>
                <a:cs typeface="FreeSans" pitchFamily="2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677959" y="4248360"/>
              <a:ext cx="524520" cy="946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80808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schemeClr val="accent6">
                    <a:lumMod val="75000"/>
                  </a:schemeClr>
                </a:solidFill>
                <a:latin typeface="Liberation Sans" pitchFamily="18"/>
                <a:ea typeface="Droid Sans" pitchFamily="2"/>
                <a:cs typeface="FreeSans" pitchFamily="2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896399" y="2118240"/>
              <a:ext cx="2061719" cy="2130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adFill>
              <a:gsLst>
                <a:gs pos="0">
                  <a:srgbClr val="000080"/>
                </a:gs>
                <a:gs pos="100000">
                  <a:srgbClr val="FFFFFF"/>
                </a:gs>
              </a:gsLst>
              <a:lin ang="2700000"/>
            </a:gradFill>
            <a:ln w="0">
              <a:solidFill>
                <a:srgbClr val="80808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schemeClr val="accent6">
                    <a:lumMod val="75000"/>
                  </a:schemeClr>
                </a:solidFill>
                <a:latin typeface="Liberation Sans" pitchFamily="18"/>
                <a:ea typeface="Droid Sans" pitchFamily="2"/>
                <a:cs typeface="FreeSans" pitchFamily="2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1319760" y="2738161"/>
              <a:ext cx="1371240" cy="6409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/>
            <a:p>
              <a:pPr algn="ctr" hangingPunct="0">
                <a:spcBef>
                  <a:spcPts val="905"/>
                </a:spcBef>
                <a:spcAft>
                  <a:spcPts val="0"/>
                </a:spcAft>
              </a:pPr>
              <a:r>
                <a:rPr lang="en-US" sz="1100" b="1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300g scintillating</a:t>
              </a:r>
              <a:br>
                <a:rPr lang="en-US" sz="1100" b="1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</a:br>
              <a:r>
                <a:rPr lang="en-US" sz="1100" b="1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CaWO</a:t>
              </a:r>
              <a:r>
                <a:rPr lang="en-US" sz="1100" b="1" baseline="-25000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4 </a:t>
              </a:r>
              <a:r>
                <a:rPr lang="en-US" sz="1100" b="1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crstal</a:t>
              </a:r>
            </a:p>
          </p:txBody>
        </p:sp>
        <p:sp>
          <p:nvSpPr>
            <p:cNvPr id="23" name="Straight Connector 22"/>
            <p:cNvSpPr/>
            <p:nvPr/>
          </p:nvSpPr>
          <p:spPr>
            <a:xfrm flipH="1" flipV="1">
              <a:off x="1980360" y="4410000"/>
              <a:ext cx="627120" cy="585000"/>
            </a:xfrm>
            <a:prstGeom prst="line">
              <a:avLst/>
            </a:prstGeom>
            <a:noFill/>
            <a:ln w="0">
              <a:solidFill>
                <a:schemeClr val="accent6">
                  <a:lumMod val="75000"/>
                </a:schemeClr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schemeClr val="accent6">
                    <a:lumMod val="75000"/>
                  </a:schemeClr>
                </a:solidFill>
                <a:latin typeface="Liberation Sans" pitchFamily="18"/>
                <a:ea typeface="Droid Sans" pitchFamily="2"/>
                <a:cs typeface="FreeSans" pitchFamily="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95240" y="4642200"/>
              <a:ext cx="1960736" cy="62064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W sensor</a:t>
              </a:r>
            </a:p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“phonon channel”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8600" y="967680"/>
              <a:ext cx="1333083" cy="327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light detector</a:t>
              </a:r>
            </a:p>
          </p:txBody>
        </p:sp>
        <p:sp>
          <p:nvSpPr>
            <p:cNvPr id="26" name="Straight Connector 25"/>
            <p:cNvSpPr/>
            <p:nvPr/>
          </p:nvSpPr>
          <p:spPr>
            <a:xfrm>
              <a:off x="647640" y="1319040"/>
              <a:ext cx="489960" cy="563400"/>
            </a:xfrm>
            <a:prstGeom prst="line">
              <a:avLst/>
            </a:prstGeom>
            <a:noFill/>
            <a:ln w="0">
              <a:solidFill>
                <a:schemeClr val="accent6">
                  <a:lumMod val="75000"/>
                </a:schemeClr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schemeClr val="accent6">
                    <a:lumMod val="75000"/>
                  </a:schemeClr>
                </a:solidFill>
                <a:latin typeface="Liberation Sans" pitchFamily="18"/>
                <a:ea typeface="Droid Sans" pitchFamily="2"/>
                <a:cs typeface="FreeSans" pitchFamily="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60319" y="914400"/>
              <a:ext cx="1620906" cy="62064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“light channel”</a:t>
              </a:r>
            </a:p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W sensor</a:t>
              </a:r>
            </a:p>
          </p:txBody>
        </p:sp>
        <p:sp>
          <p:nvSpPr>
            <p:cNvPr id="28" name="Straight Connector 27"/>
            <p:cNvSpPr/>
            <p:nvPr/>
          </p:nvSpPr>
          <p:spPr>
            <a:xfrm flipH="1">
              <a:off x="1949400" y="1372319"/>
              <a:ext cx="609480" cy="340200"/>
            </a:xfrm>
            <a:prstGeom prst="line">
              <a:avLst/>
            </a:prstGeom>
            <a:noFill/>
            <a:ln w="0">
              <a:solidFill>
                <a:schemeClr val="accent6">
                  <a:lumMod val="75000"/>
                </a:schemeClr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schemeClr val="accent6">
                    <a:lumMod val="75000"/>
                  </a:schemeClr>
                </a:solidFill>
                <a:latin typeface="Liberation Sans" pitchFamily="18"/>
                <a:ea typeface="Droid Sans" pitchFamily="2"/>
                <a:cs typeface="FreeSans" pitchFamily="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162816" y="4802400"/>
              <a:ext cx="2226793" cy="5881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algn="ctr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light reflector</a:t>
              </a:r>
            </a:p>
            <a:p>
              <a:pPr algn="ctr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Droid Sans" pitchFamily="2"/>
                  <a:cs typeface="FreeSans" pitchFamily="2"/>
                </a:rPr>
                <a:t>which also scintillates</a:t>
              </a:r>
            </a:p>
          </p:txBody>
        </p:sp>
        <p:sp>
          <p:nvSpPr>
            <p:cNvPr id="30" name="Straight Connector 29"/>
            <p:cNvSpPr/>
            <p:nvPr/>
          </p:nvSpPr>
          <p:spPr>
            <a:xfrm flipV="1">
              <a:off x="924840" y="4533840"/>
              <a:ext cx="159840" cy="272160"/>
            </a:xfrm>
            <a:prstGeom prst="line">
              <a:avLst/>
            </a:prstGeom>
            <a:noFill/>
            <a:ln w="0">
              <a:solidFill>
                <a:schemeClr val="accent6">
                  <a:lumMod val="75000"/>
                </a:schemeClr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schemeClr val="accent6">
                    <a:lumMod val="75000"/>
                  </a:schemeClr>
                </a:solidFill>
                <a:latin typeface="Liberation Sans" pitchFamily="18"/>
                <a:ea typeface="Droid Sans" pitchFamily="2"/>
                <a:cs typeface="FreeSans" pitchFamily="2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78208" y="721451"/>
            <a:ext cx="3680002" cy="2352387"/>
            <a:chOff x="5486399" y="795600"/>
            <a:chExt cx="4055669" cy="259416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tretch>
              <a:fillRect/>
            </a:stretch>
          </p:blipFill>
          <p:spPr>
            <a:xfrm>
              <a:off x="5486399" y="795600"/>
              <a:ext cx="3946320" cy="2594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8966520" y="1033558"/>
              <a:ext cx="575548" cy="3604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Arial" pitchFamily="34"/>
                  <a:cs typeface="Arial" pitchFamily="34"/>
                </a:rPr>
                <a:t>β</a:t>
              </a:r>
              <a:r>
                <a:rPr lang="en-US" sz="1600">
                  <a:solidFill>
                    <a:schemeClr val="accent6">
                      <a:lumMod val="75000"/>
                    </a:schemeClr>
                  </a:solidFill>
                  <a:latin typeface="Arial" pitchFamily="18"/>
                  <a:ea typeface="Arial" pitchFamily="34"/>
                  <a:cs typeface="Arial" pitchFamily="34"/>
                </a:rPr>
                <a:t>+</a:t>
              </a:r>
              <a:r>
                <a:rPr lang="en-US" sz="1600">
                  <a:solidFill>
                    <a:schemeClr val="accent6">
                      <a:lumMod val="75000"/>
                    </a:schemeClr>
                  </a:solidFill>
                  <a:latin typeface="Arial" pitchFamily="34"/>
                  <a:ea typeface="Arial" pitchFamily="34"/>
                  <a:cs typeface="Arial" pitchFamily="34"/>
                </a:rPr>
                <a:t>γ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0410" y="846359"/>
              <a:ext cx="2885822" cy="39295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algn="ctr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+mn-lt"/>
                  <a:ea typeface="Droid Sans" pitchFamily="2"/>
                  <a:cs typeface="FreeSans" pitchFamily="2"/>
                </a:rPr>
                <a:t>neutron test latest run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269686" y="2505165"/>
            <a:ext cx="313055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Liberation Sans" pitchFamily="18"/>
                <a:ea typeface="Droid Sans" pitchFamily="2"/>
                <a:cs typeface="FreeSans" pitchFamily="2"/>
              </a:rPr>
              <a:t>O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5144147" y="3150879"/>
            <a:ext cx="3152865" cy="2198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834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80426"/>
            <a:ext cx="4553446" cy="107065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600" b="1"/>
            </a:pPr>
            <a:r>
              <a:rPr lang="en-US" sz="1500" dirty="0">
                <a:solidFill>
                  <a:srgbClr val="FF950E"/>
                </a:solidFill>
                <a:latin typeface="+mn-lt"/>
                <a:ea typeface="Droid Sans" pitchFamily="2"/>
                <a:cs typeface="FreeSans" pitchFamily="2"/>
              </a:rPr>
              <a:t>From June 2009 to April 2011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  <a:defRPr sz="1600" b="1"/>
            </a:pPr>
            <a:endParaRPr lang="en-US" sz="1500" dirty="0">
              <a:solidFill>
                <a:schemeClr val="accent6">
                  <a:lumMod val="75000"/>
                </a:schemeClr>
              </a:solidFill>
              <a:latin typeface="+mn-lt"/>
              <a:ea typeface="Arial" pitchFamily="34"/>
              <a:cs typeface="Arial" pitchFamily="34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defRPr sz="1600" b="1"/>
            </a:pPr>
            <a:r>
              <a:rPr lang="en-US" sz="13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 – 18 modules installed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  <a:defRPr sz="1600" b="1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        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Arial" pitchFamily="34"/>
                <a:cs typeface="Arial" pitchFamily="34"/>
              </a:rPr>
              <a:t>→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10 complete modules operated (9 CaWO</a:t>
            </a:r>
            <a:r>
              <a:rPr lang="en-US" sz="1200" baseline="-330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4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+1 ZnWO</a:t>
            </a:r>
            <a:r>
              <a:rPr lang="en-US" sz="1200" baseline="-330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4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)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  <a:defRPr sz="1600" b="1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        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Arial" pitchFamily="34"/>
                <a:cs typeface="Arial" pitchFamily="34"/>
              </a:rPr>
              <a:t>→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8 CaWO</a:t>
            </a:r>
            <a:r>
              <a:rPr lang="en-US" sz="1200" baseline="-330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4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 modules used for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9992" y="653010"/>
            <a:ext cx="4439184" cy="1188830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300" b="1"/>
            </a:pP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Acceptance region: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  <a:defRPr sz="1300" b="1"/>
            </a:pPr>
            <a:endParaRPr lang="en-US" sz="1200" dirty="0">
              <a:solidFill>
                <a:schemeClr val="accent6">
                  <a:lumMod val="75000"/>
                </a:schemeClr>
              </a:solidFill>
              <a:latin typeface="+mn-lt"/>
              <a:ea typeface="Droid Sans" pitchFamily="2"/>
              <a:cs typeface="FreeSans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300" b="1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 O,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Ca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 and W bands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300" b="1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E</a:t>
            </a:r>
            <a:r>
              <a:rPr lang="en-US" sz="1200" baseline="-330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max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=40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keV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,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300" b="1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 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E</a:t>
            </a:r>
            <a:r>
              <a:rPr lang="en-US" sz="1200" baseline="-330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min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:  e/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Arial" pitchFamily="34"/>
                <a:cs typeface="Arial" pitchFamily="34"/>
              </a:rPr>
              <a:t>γ leakage = 1 event per module in whole data set </a:t>
            </a:r>
            <a:endParaRPr lang="en-US" sz="1200" dirty="0" smtClean="0">
              <a:solidFill>
                <a:schemeClr val="accent6">
                  <a:lumMod val="75000"/>
                </a:schemeClr>
              </a:solidFill>
              <a:latin typeface="+mn-lt"/>
              <a:ea typeface="Arial" pitchFamily="34"/>
              <a:cs typeface="Arial" pitchFamily="34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StarSymbol"/>
              <a:buChar char="●"/>
              <a:defRPr sz="1300" b="1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Arial" pitchFamily="34"/>
                <a:cs typeface="Arial" pitchFamily="34"/>
              </a:rPr>
              <a:t>	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Arial" pitchFamily="34"/>
                <a:cs typeface="Arial" pitchFamily="34"/>
              </a:rPr>
              <a:t>	(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Arial" pitchFamily="34"/>
                <a:cs typeface="Arial" pitchFamily="34"/>
              </a:rPr>
              <a:t>module specific)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Droid Sans" pitchFamily="2"/>
                <a:cs typeface="FreeSans" pitchFamily="2"/>
              </a:rPr>
              <a:t>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940" y="1907111"/>
            <a:ext cx="3401775" cy="358767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FF0000"/>
                </a:solidFill>
              </a:defRPr>
            </a:pPr>
            <a:r>
              <a:rPr lang="en-US" sz="1500" dirty="0">
                <a:solidFill>
                  <a:srgbClr val="FF0000"/>
                </a:solidFill>
                <a:latin typeface="+mn-lt"/>
                <a:ea typeface="Droid Sans" pitchFamily="2"/>
                <a:cs typeface="FreeSans" pitchFamily="2"/>
              </a:rPr>
              <a:t>Net exposure after cuts: 730 kg days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0088" y="1924740"/>
            <a:ext cx="3324905" cy="318399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 sz="1800"/>
            </a:pPr>
            <a:r>
              <a:rPr lang="en-US" sz="1600" dirty="0">
                <a:solidFill>
                  <a:srgbClr val="000000"/>
                </a:solidFill>
                <a:latin typeface="+mn-lt"/>
                <a:ea typeface="Droid Sans" pitchFamily="2"/>
                <a:cs typeface="FreeSans" pitchFamily="2"/>
              </a:rPr>
              <a:t>67 accepted events in 730 kg days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699" y="6218841"/>
            <a:ext cx="3768424" cy="3183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latin typeface="+mn-lt"/>
                <a:ea typeface="Droid Sans" pitchFamily="2"/>
                <a:cs typeface="FreeSans" pitchFamily="2"/>
              </a:rPr>
              <a:t>Assumes missing events due to WIMPs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404619"/>
            <a:ext cx="5144475" cy="36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08239" y="3091614"/>
            <a:ext cx="3835506" cy="2281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459370" y="2653372"/>
            <a:ext cx="3750315" cy="4648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 hangingPunct="0">
              <a:buNone/>
              <a:tabLst/>
              <a:defRPr sz="2200" b="1">
                <a:solidFill>
                  <a:srgbClr val="FF0000"/>
                </a:solidFill>
              </a:defRPr>
            </a:pPr>
            <a:r>
              <a:rPr lang="en-US" sz="2000">
                <a:solidFill>
                  <a:srgbClr val="FF0000"/>
                </a:solidFill>
                <a:latin typeface="+mn-lt"/>
                <a:ea typeface="Droid Sans" pitchFamily="2"/>
                <a:cs typeface="FreeSans" pitchFamily="2"/>
              </a:rPr>
              <a:t>Results from Likelihood Fit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latest CRESST run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728700"/>
            <a:ext cx="8712968" cy="58689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800" dirty="0" smtClean="0"/>
              <a:t>DM Search with sensitivity 10</a:t>
            </a:r>
            <a:r>
              <a:rPr lang="en-GB" sz="2800" baseline="30000" dirty="0" smtClean="0"/>
              <a:t>-47</a:t>
            </a:r>
            <a:r>
              <a:rPr lang="en-GB" sz="2800" dirty="0" smtClean="0"/>
              <a:t> cm</a:t>
            </a:r>
            <a:r>
              <a:rPr lang="en-GB" sz="2800" baseline="30000" dirty="0" smtClean="0"/>
              <a:t>2</a:t>
            </a:r>
            <a:r>
              <a:rPr lang="en-GB" sz="2800" dirty="0" smtClean="0"/>
              <a:t> </a:t>
            </a:r>
          </a:p>
          <a:p>
            <a:pPr lvl="8">
              <a:spcBef>
                <a:spcPts val="0"/>
              </a:spcBef>
            </a:pPr>
            <a:endParaRPr lang="en-GB" sz="700" dirty="0" smtClean="0"/>
          </a:p>
          <a:p>
            <a:pPr>
              <a:spcBef>
                <a:spcPts val="0"/>
              </a:spcBef>
            </a:pPr>
            <a:r>
              <a:rPr lang="en-GB" sz="2800" dirty="0" smtClean="0"/>
              <a:t>Phased programme </a:t>
            </a:r>
          </a:p>
          <a:p>
            <a:pPr lvl="1">
              <a:spcBef>
                <a:spcPts val="0"/>
              </a:spcBef>
            </a:pPr>
            <a:r>
              <a:rPr lang="en-GB" sz="2400" dirty="0" smtClean="0"/>
              <a:t>increased fiducial mass 0.01T </a:t>
            </a:r>
            <a:r>
              <a:rPr lang="en-GB" sz="2400" dirty="0" smtClean="0">
                <a:sym typeface="Wingdings" pitchFamily="2" charset="2"/>
              </a:rPr>
              <a:t> 0.1T  1T</a:t>
            </a:r>
          </a:p>
          <a:p>
            <a:pPr lvl="1">
              <a:spcBef>
                <a:spcPts val="0"/>
              </a:spcBef>
            </a:pPr>
            <a:r>
              <a:rPr lang="en-GB" sz="2400" dirty="0" smtClean="0">
                <a:sym typeface="Wingdings" pitchFamily="2" charset="2"/>
              </a:rPr>
              <a:t>decreased background</a:t>
            </a:r>
          </a:p>
          <a:p>
            <a:pPr lvl="8">
              <a:spcBef>
                <a:spcPts val="0"/>
              </a:spcBef>
            </a:pPr>
            <a:endParaRPr lang="en-GB" sz="700" dirty="0" smtClean="0">
              <a:sym typeface="Wingdings" pitchFamily="2" charset="2"/>
            </a:endParaRPr>
          </a:p>
          <a:p>
            <a:pPr>
              <a:spcBef>
                <a:spcPts val="0"/>
              </a:spcBef>
            </a:pPr>
            <a:r>
              <a:rPr lang="en-GB" sz="2800" dirty="0" err="1" smtClean="0">
                <a:sym typeface="Wingdings" pitchFamily="2" charset="2"/>
              </a:rPr>
              <a:t>XeTPC</a:t>
            </a:r>
            <a:r>
              <a:rPr lang="en-GB" sz="2800" dirty="0" smtClean="0">
                <a:sym typeface="Wingdings" pitchFamily="2" charset="2"/>
              </a:rPr>
              <a:t> detector</a:t>
            </a:r>
          </a:p>
          <a:p>
            <a:pPr lvl="1">
              <a:spcBef>
                <a:spcPts val="0"/>
              </a:spcBef>
            </a:pPr>
            <a:r>
              <a:rPr lang="en-GB" sz="2400" dirty="0" smtClean="0">
                <a:sym typeface="Wingdings" pitchFamily="2" charset="2"/>
              </a:rPr>
              <a:t> two phase (liquid/gas)</a:t>
            </a:r>
          </a:p>
          <a:p>
            <a:pPr lvl="1">
              <a:spcBef>
                <a:spcPts val="0"/>
              </a:spcBef>
            </a:pPr>
            <a:r>
              <a:rPr lang="en-GB" sz="2400" dirty="0" smtClean="0">
                <a:sym typeface="Wingdings" pitchFamily="2" charset="2"/>
              </a:rPr>
              <a:t> charge and light detection</a:t>
            </a:r>
          </a:p>
          <a:p>
            <a:pPr lvl="2">
              <a:spcBef>
                <a:spcPts val="0"/>
              </a:spcBef>
            </a:pPr>
            <a:r>
              <a:rPr lang="en-GB" sz="2000" dirty="0" smtClean="0">
                <a:sym typeface="Wingdings" pitchFamily="2" charset="2"/>
              </a:rPr>
              <a:t> </a:t>
            </a:r>
            <a:r>
              <a:rPr lang="en-GB" sz="1800" dirty="0" smtClean="0">
                <a:sym typeface="Wingdings" pitchFamily="2" charset="2"/>
              </a:rPr>
              <a:t>signal identification </a:t>
            </a:r>
          </a:p>
          <a:p>
            <a:pPr lvl="3">
              <a:spcBef>
                <a:spcPts val="0"/>
              </a:spcBef>
            </a:pPr>
            <a:r>
              <a:rPr lang="en-GB" sz="1800" dirty="0" smtClean="0">
                <a:sym typeface="Wingdings" pitchFamily="2" charset="2"/>
              </a:rPr>
              <a:t>energy and position reconstructed</a:t>
            </a:r>
          </a:p>
          <a:p>
            <a:pPr lvl="2">
              <a:spcBef>
                <a:spcPts val="0"/>
              </a:spcBef>
            </a:pPr>
            <a:r>
              <a:rPr lang="en-GB" sz="1800" dirty="0">
                <a:sym typeface="Wingdings" pitchFamily="2" charset="2"/>
              </a:rPr>
              <a:t>&amp; background </a:t>
            </a:r>
            <a:r>
              <a:rPr lang="en-GB" sz="1800" dirty="0" smtClean="0">
                <a:sym typeface="Wingdings" pitchFamily="2" charset="2"/>
              </a:rPr>
              <a:t>rejection</a:t>
            </a:r>
          </a:p>
          <a:p>
            <a:pPr lvl="3">
              <a:spcBef>
                <a:spcPts val="0"/>
              </a:spcBef>
            </a:pPr>
            <a:r>
              <a:rPr lang="en-GB" sz="1800" dirty="0" smtClean="0">
                <a:sym typeface="Wingdings" pitchFamily="2" charset="2"/>
              </a:rPr>
              <a:t>Liquid </a:t>
            </a:r>
            <a:r>
              <a:rPr lang="en-GB" sz="1800" dirty="0" err="1" smtClean="0">
                <a:sym typeface="Wingdings" pitchFamily="2" charset="2"/>
              </a:rPr>
              <a:t>Xe</a:t>
            </a:r>
            <a:r>
              <a:rPr lang="en-GB" sz="1800" dirty="0" smtClean="0">
                <a:sym typeface="Wingdings" pitchFamily="2" charset="2"/>
              </a:rPr>
              <a:t> self shielding</a:t>
            </a:r>
          </a:p>
          <a:p>
            <a:pPr lvl="3">
              <a:spcBef>
                <a:spcPts val="0"/>
              </a:spcBef>
            </a:pPr>
            <a:r>
              <a:rPr lang="en-GB" sz="1800" dirty="0" smtClean="0">
                <a:sym typeface="Wingdings" pitchFamily="2" charset="2"/>
              </a:rPr>
              <a:t>Fiducial Volume Selection</a:t>
            </a:r>
          </a:p>
          <a:p>
            <a:pPr lvl="3">
              <a:spcBef>
                <a:spcPts val="0"/>
              </a:spcBef>
            </a:pPr>
            <a:r>
              <a:rPr lang="en-GB" sz="1800" dirty="0" smtClean="0">
                <a:sym typeface="Wingdings" pitchFamily="2" charset="2"/>
              </a:rPr>
              <a:t>Multiple scattering and nuclear/electron event discrimination</a:t>
            </a:r>
          </a:p>
          <a:p>
            <a:pPr lvl="8">
              <a:spcBef>
                <a:spcPts val="0"/>
              </a:spcBef>
            </a:pPr>
            <a:endParaRPr lang="en-GB" sz="800" dirty="0" smtClean="0">
              <a:sym typeface="Wingdings" pitchFamily="2" charset="2"/>
            </a:endParaRPr>
          </a:p>
          <a:p>
            <a:pPr marL="180000">
              <a:spcBef>
                <a:spcPts val="0"/>
              </a:spcBef>
            </a:pPr>
            <a:r>
              <a:rPr lang="en-GB" sz="2800" dirty="0"/>
              <a:t>XENON100 </a:t>
            </a:r>
            <a:r>
              <a:rPr lang="en-GB" sz="2800" dirty="0" smtClean="0"/>
              <a:t>taking data </a:t>
            </a:r>
          </a:p>
          <a:p>
            <a:pPr marL="180000">
              <a:spcBef>
                <a:spcPts val="0"/>
              </a:spcBef>
            </a:pPr>
            <a:r>
              <a:rPr lang="en-GB" sz="2800" dirty="0" smtClean="0"/>
              <a:t>XENON1T in construction</a:t>
            </a: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XENON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038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LNGS Laboratory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978694" y="728700"/>
            <a:ext cx="5653646" cy="5691989"/>
            <a:chOff x="1978694" y="728700"/>
            <a:chExt cx="5653646" cy="56919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78694" y="728700"/>
              <a:ext cx="5653646" cy="5691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3733238" y="3831382"/>
              <a:ext cx="317500" cy="212467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3563888" y="1410703"/>
              <a:ext cx="38100" cy="242067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35896" y="1480994"/>
              <a:ext cx="18836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3400 </a:t>
              </a:r>
              <a:r>
                <a:rPr lang="en-US" b="1" dirty="0" err="1" smtClean="0">
                  <a:latin typeface="+mn-lt"/>
                </a:rPr>
                <a:t>m.w.e</a:t>
              </a:r>
              <a:r>
                <a:rPr lang="en-US" b="1" dirty="0" smtClean="0">
                  <a:latin typeface="+mn-lt"/>
                </a:rPr>
                <a:t>.</a:t>
              </a:r>
              <a:endParaRPr lang="en-US" b="1" dirty="0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41118" y="2159377"/>
              <a:ext cx="19784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1.1 </a:t>
              </a:r>
              <a:r>
                <a:rPr lang="en-US" b="1" dirty="0">
                  <a:latin typeface="+mn-lt"/>
                </a:rPr>
                <a:t>μ / (m</a:t>
              </a:r>
              <a:r>
                <a:rPr lang="en-US" b="1" baseline="30000" dirty="0">
                  <a:latin typeface="+mn-lt"/>
                </a:rPr>
                <a:t>2 </a:t>
              </a:r>
              <a:r>
                <a:rPr lang="en-US" b="1" dirty="0">
                  <a:latin typeface="+mn-lt"/>
                </a:rPr>
                <a:t>h</a:t>
              </a:r>
              <a:r>
                <a:rPr lang="en-US" b="1" dirty="0" smtClean="0">
                  <a:latin typeface="+mn-lt"/>
                </a:rPr>
                <a:t>)</a:t>
              </a:r>
              <a:endParaRPr lang="en-US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5074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XENON Family of TPCs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4624" r="16197" b="4245"/>
          <a:stretch/>
        </p:blipFill>
        <p:spPr bwMode="auto">
          <a:xfrm>
            <a:off x="575556" y="882060"/>
            <a:ext cx="8203997" cy="542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548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XENON100 SI results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2" t="16982" r="21370" b="11909"/>
          <a:stretch/>
        </p:blipFill>
        <p:spPr bwMode="auto">
          <a:xfrm>
            <a:off x="176089" y="836711"/>
            <a:ext cx="8536371" cy="563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546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XENON100 SD results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 t="16273" r="14932" b="5469"/>
          <a:stretch/>
        </p:blipFill>
        <p:spPr bwMode="auto">
          <a:xfrm>
            <a:off x="143508" y="728700"/>
            <a:ext cx="8776205" cy="54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32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4213" y="728700"/>
            <a:ext cx="7772400" cy="684076"/>
          </a:xfrm>
        </p:spPr>
        <p:txBody>
          <a:bodyPr/>
          <a:lstStyle/>
          <a:p>
            <a:r>
              <a:rPr lang="en-GB" dirty="0" smtClean="0"/>
              <a:t>Limit after 2T-years 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XENON1T Sensitivity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1" t="44576" r="42054" b="3773"/>
          <a:stretch/>
        </p:blipFill>
        <p:spPr bwMode="auto">
          <a:xfrm>
            <a:off x="719572" y="1412776"/>
            <a:ext cx="7751720" cy="51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457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Darkside</a:t>
            </a:r>
            <a:r>
              <a:rPr lang="en-GB" dirty="0" smtClean="0"/>
              <a:t> (</a:t>
            </a:r>
            <a:r>
              <a:rPr lang="en-GB" dirty="0" err="1" smtClean="0"/>
              <a:t>LAr</a:t>
            </a:r>
            <a:r>
              <a:rPr lang="en-GB" dirty="0" smtClean="0"/>
              <a:t> Dark Matter Search)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596"/>
            <a:ext cx="3670102" cy="569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623" y="836712"/>
            <a:ext cx="549245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633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idx="1"/>
          </p:nvPr>
        </p:nvSpPr>
        <p:spPr>
          <a:xfrm>
            <a:off x="684212" y="728700"/>
            <a:ext cx="8316279" cy="5868950"/>
          </a:xfrm>
          <a:ln/>
        </p:spPr>
        <p:txBody>
          <a:bodyPr/>
          <a:lstStyle/>
          <a:p>
            <a:pPr marL="625056"/>
            <a:r>
              <a:rPr lang="en-US" dirty="0"/>
              <a:t>DarkSide-50 (2×10</a:t>
            </a:r>
            <a:r>
              <a:rPr lang="en-US" baseline="32000" dirty="0"/>
              <a:t>-45</a:t>
            </a:r>
            <a:r>
              <a:rPr lang="en-US" dirty="0"/>
              <a:t> cm</a:t>
            </a:r>
            <a:r>
              <a:rPr lang="en-US" baseline="32000" dirty="0"/>
              <a:t>2</a:t>
            </a:r>
            <a:r>
              <a:rPr lang="en-US" dirty="0"/>
              <a:t>)</a:t>
            </a:r>
          </a:p>
          <a:p>
            <a:pPr marL="937584" lvl="1"/>
            <a:r>
              <a:rPr lang="en-US" dirty="0"/>
              <a:t>Funded by DOE, INFN, NSF</a:t>
            </a:r>
          </a:p>
          <a:p>
            <a:pPr marL="625056"/>
            <a:r>
              <a:rPr lang="en-US" dirty="0" smtClean="0"/>
              <a:t>DarkSide-G2 </a:t>
            </a:r>
            <a:r>
              <a:rPr lang="en-US" dirty="0"/>
              <a:t>(2×10</a:t>
            </a:r>
            <a:r>
              <a:rPr lang="en-US" baseline="32000" dirty="0"/>
              <a:t>-47</a:t>
            </a:r>
            <a:r>
              <a:rPr lang="en-US" dirty="0"/>
              <a:t> cm</a:t>
            </a:r>
            <a:r>
              <a:rPr lang="en-US" baseline="32000" dirty="0"/>
              <a:t>2</a:t>
            </a:r>
            <a:r>
              <a:rPr lang="en-US" dirty="0"/>
              <a:t>)</a:t>
            </a:r>
          </a:p>
          <a:p>
            <a:pPr marL="937584" lvl="1"/>
            <a:r>
              <a:rPr lang="en-US" dirty="0"/>
              <a:t>R&amp;D funded by NSF </a:t>
            </a:r>
            <a:r>
              <a:rPr lang="en-US" dirty="0" smtClean="0"/>
              <a:t>(May </a:t>
            </a:r>
            <a:r>
              <a:rPr lang="en-US" dirty="0"/>
              <a:t>1 2012</a:t>
            </a:r>
            <a:r>
              <a:rPr lang="en-US" dirty="0" smtClean="0"/>
              <a:t>)</a:t>
            </a:r>
          </a:p>
          <a:p>
            <a:pPr marL="625056"/>
            <a:r>
              <a:rPr lang="en-US" dirty="0" smtClean="0"/>
              <a:t>Detector requirements</a:t>
            </a:r>
          </a:p>
          <a:p>
            <a:pPr marL="1025106" lvl="1"/>
            <a:r>
              <a:rPr lang="en-US" dirty="0" smtClean="0"/>
              <a:t>Low </a:t>
            </a:r>
            <a:r>
              <a:rPr lang="en-US" dirty="0"/>
              <a:t>energy nuclear recoils (&lt; 100 </a:t>
            </a:r>
            <a:r>
              <a:rPr lang="en-US" dirty="0" err="1"/>
              <a:t>keV</a:t>
            </a:r>
            <a:r>
              <a:rPr lang="en-US" dirty="0"/>
              <a:t>)</a:t>
            </a:r>
          </a:p>
          <a:p>
            <a:pPr marL="1025106" lvl="1"/>
            <a:r>
              <a:rPr lang="en-US" dirty="0"/>
              <a:t>Low rate (~1 event/ton/</a:t>
            </a:r>
            <a:r>
              <a:rPr lang="en-US" dirty="0" err="1"/>
              <a:t>yr</a:t>
            </a:r>
            <a:r>
              <a:rPr lang="en-US" dirty="0"/>
              <a:t> for 10</a:t>
            </a:r>
            <a:r>
              <a:rPr lang="en-US" baseline="32000" dirty="0"/>
              <a:t>-47</a:t>
            </a:r>
            <a:r>
              <a:rPr lang="en-US" dirty="0"/>
              <a:t> cm</a:t>
            </a:r>
            <a:r>
              <a:rPr lang="en-US" baseline="32000" dirty="0"/>
              <a:t>2</a:t>
            </a:r>
            <a:r>
              <a:rPr lang="en-US" dirty="0"/>
              <a:t>)</a:t>
            </a:r>
          </a:p>
          <a:p>
            <a:pPr marL="1025106" lvl="1"/>
            <a:r>
              <a:rPr lang="en-US" dirty="0"/>
              <a:t>Background, background, background</a:t>
            </a:r>
          </a:p>
          <a:p>
            <a:pPr marL="625056"/>
            <a:r>
              <a:rPr lang="en-US" dirty="0"/>
              <a:t>Detector designed for discovery</a:t>
            </a:r>
          </a:p>
          <a:p>
            <a:pPr marL="937584" lvl="1"/>
            <a:endParaRPr lang="en-US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DarkSide Program: Status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43" y="847759"/>
            <a:ext cx="4282515" cy="571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/>
          <a:stretch/>
        </p:blipFill>
        <p:spPr bwMode="auto">
          <a:xfrm>
            <a:off x="0" y="847759"/>
            <a:ext cx="4896544" cy="571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Darkside</a:t>
            </a:r>
            <a:r>
              <a:rPr lang="en-GB" dirty="0" smtClean="0"/>
              <a:t> inner chambers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idx="1"/>
          </p:nvPr>
        </p:nvSpPr>
        <p:spPr>
          <a:xfrm>
            <a:off x="684213" y="728700"/>
            <a:ext cx="7772400" cy="3064225"/>
          </a:xfrm>
          <a:ln/>
        </p:spPr>
        <p:txBody>
          <a:bodyPr/>
          <a:lstStyle/>
          <a:p>
            <a:pPr marL="559202" indent="-335968"/>
            <a:r>
              <a:rPr lang="en-US" sz="3400" dirty="0"/>
              <a:t>Pulse shape </a:t>
            </a:r>
            <a:r>
              <a:rPr lang="en-US" sz="3400" dirty="0" smtClean="0"/>
              <a:t>Discrimination</a:t>
            </a:r>
          </a:p>
          <a:p>
            <a:pPr marL="959252" lvl="1" indent="-335968"/>
            <a:r>
              <a:rPr lang="en-US" sz="3000" dirty="0" smtClean="0"/>
              <a:t>Primary </a:t>
            </a:r>
            <a:r>
              <a:rPr lang="en-US" sz="3000" dirty="0"/>
              <a:t>Scintillation</a:t>
            </a:r>
          </a:p>
          <a:p>
            <a:pPr marL="559202" indent="-335968"/>
            <a:r>
              <a:rPr lang="en-US" sz="3400" dirty="0" smtClean="0"/>
              <a:t>Ionization/scintillation </a:t>
            </a:r>
            <a:r>
              <a:rPr lang="en-US" sz="3400" dirty="0"/>
              <a:t>Ratio</a:t>
            </a:r>
          </a:p>
          <a:p>
            <a:pPr marL="559202" indent="-335968"/>
            <a:r>
              <a:rPr lang="en-US" sz="3400" dirty="0"/>
              <a:t>Sub-cm Spatial Resolution</a:t>
            </a:r>
          </a:p>
          <a:p>
            <a:pPr marL="559202" indent="-335968"/>
            <a:r>
              <a:rPr lang="en-US" sz="3400" dirty="0"/>
              <a:t>Underground argon</a:t>
            </a:r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1151620" y="116632"/>
            <a:ext cx="7776863" cy="432048"/>
          </a:xfrm>
          <a:ln/>
        </p:spPr>
        <p:txBody>
          <a:bodyPr/>
          <a:lstStyle/>
          <a:p>
            <a:r>
              <a:rPr lang="en-US" sz="3600" dirty="0"/>
              <a:t>S</a:t>
            </a:r>
            <a:r>
              <a:rPr lang="en-US" sz="3600" dirty="0" smtClean="0"/>
              <a:t>calable</a:t>
            </a:r>
            <a:r>
              <a:rPr lang="en-US" sz="3600" dirty="0"/>
              <a:t>, </a:t>
            </a:r>
            <a:r>
              <a:rPr lang="en-US" sz="3600" dirty="0" smtClean="0"/>
              <a:t>zero-background</a:t>
            </a:r>
            <a:endParaRPr lang="en-US" sz="36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6509" y="3149769"/>
            <a:ext cx="2680489" cy="39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3392" y="5013176"/>
            <a:ext cx="4821548" cy="146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99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FF33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80008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9pPr>
          </a:lstStyle>
          <a:p>
            <a:pPr marL="282156" indent="0">
              <a:buNone/>
            </a:pPr>
            <a:r>
              <a:rPr lang="en-US" dirty="0"/>
              <a:t>DS-10 </a:t>
            </a:r>
            <a:r>
              <a:rPr lang="en-US" dirty="0" smtClean="0"/>
              <a:t>Results</a:t>
            </a:r>
          </a:p>
          <a:p>
            <a:pPr marL="1025106" lvl="1"/>
            <a:r>
              <a:rPr lang="en-US" kern="0" dirty="0" smtClean="0"/>
              <a:t>LY=8.9 </a:t>
            </a:r>
            <a:r>
              <a:rPr lang="en-US" kern="0" dirty="0" err="1" smtClean="0"/>
              <a:t>pe</a:t>
            </a:r>
            <a:r>
              <a:rPr lang="en-US" kern="0" dirty="0" smtClean="0"/>
              <a:t>/</a:t>
            </a:r>
            <a:r>
              <a:rPr lang="en-US" kern="0" dirty="0" err="1" smtClean="0"/>
              <a:t>keVee</a:t>
            </a:r>
            <a:endParaRPr lang="en-US" kern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ill Sans" charset="0"/>
                <a:cs typeface="Gill Sans" charset="0"/>
              </a:rPr>
              <a:t>DarkSide-10 </a:t>
            </a:r>
            <a:r>
              <a:rPr lang="en-US" dirty="0" smtClean="0">
                <a:ea typeface="Gill Sans" charset="0"/>
                <a:cs typeface="Gill Sans" charset="0"/>
              </a:rPr>
              <a:t>Run#4</a:t>
            </a:r>
            <a:endParaRPr lang="en-GB" dirty="0"/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113076"/>
            <a:ext cx="9064191" cy="2519362"/>
          </a:xfrm>
          <a:ln/>
        </p:spPr>
        <p:txBody>
          <a:bodyPr/>
          <a:lstStyle/>
          <a:p>
            <a:pPr marL="625056"/>
            <a:r>
              <a:rPr lang="en-US" sz="2800" dirty="0"/>
              <a:t>LY </a:t>
            </a:r>
            <a:r>
              <a:rPr lang="en-US" sz="2800" dirty="0" smtClean="0"/>
              <a:t>down </a:t>
            </a:r>
            <a:r>
              <a:rPr lang="en-US" sz="2800" dirty="0"/>
              <a:t>to 7.0 </a:t>
            </a:r>
            <a:r>
              <a:rPr lang="en-US" sz="2800" dirty="0" err="1"/>
              <a:t>pe</a:t>
            </a:r>
            <a:r>
              <a:rPr lang="en-US" sz="2800" dirty="0"/>
              <a:t>/</a:t>
            </a:r>
            <a:r>
              <a:rPr lang="en-US" sz="2800" dirty="0" err="1"/>
              <a:t>keV</a:t>
            </a:r>
            <a:r>
              <a:rPr lang="en-US" sz="2800" baseline="-6000" dirty="0" err="1"/>
              <a:t>ee</a:t>
            </a:r>
            <a:r>
              <a:rPr lang="en-US" sz="2800" dirty="0"/>
              <a:t> with </a:t>
            </a:r>
            <a:r>
              <a:rPr lang="en-US" sz="2800" dirty="0" smtClean="0"/>
              <a:t>HR-PTFE </a:t>
            </a:r>
            <a:r>
              <a:rPr lang="en-US" sz="2800" dirty="0"/>
              <a:t>reflector</a:t>
            </a:r>
          </a:p>
          <a:p>
            <a:pPr marL="625056"/>
            <a:r>
              <a:rPr lang="en-US" sz="2800" dirty="0"/>
              <a:t>Stainless </a:t>
            </a:r>
            <a:r>
              <a:rPr lang="en-US" sz="2800" dirty="0" smtClean="0"/>
              <a:t>steel-</a:t>
            </a:r>
            <a:r>
              <a:rPr lang="en-US" sz="2800" dirty="0" err="1" smtClean="0"/>
              <a:t>cryo</a:t>
            </a:r>
            <a:r>
              <a:rPr lang="en-US" sz="2800" dirty="0" smtClean="0"/>
              <a:t> </a:t>
            </a:r>
            <a:r>
              <a:rPr lang="en-US" sz="2800" dirty="0"/>
              <a:t>HDPE HHV </a:t>
            </a:r>
            <a:r>
              <a:rPr lang="en-US" sz="2800" dirty="0" smtClean="0"/>
              <a:t>feed-through </a:t>
            </a:r>
          </a:p>
          <a:p>
            <a:pPr marL="1025106" lvl="1"/>
            <a:r>
              <a:rPr lang="en-US" sz="2400" dirty="0" smtClean="0"/>
              <a:t>reached </a:t>
            </a:r>
            <a:r>
              <a:rPr lang="en-US" sz="2400" dirty="0"/>
              <a:t>required 36 kV </a:t>
            </a:r>
            <a:endParaRPr lang="en-US" sz="2400" dirty="0" smtClean="0"/>
          </a:p>
          <a:p>
            <a:pPr marL="1025106" lvl="1"/>
            <a:r>
              <a:rPr lang="en-US" sz="2400" dirty="0" smtClean="0">
                <a:solidFill>
                  <a:srgbClr val="FF0000"/>
                </a:solidFill>
              </a:rPr>
              <a:t>operated </a:t>
            </a:r>
            <a:r>
              <a:rPr lang="en-US" sz="2400" dirty="0">
                <a:solidFill>
                  <a:srgbClr val="FF0000"/>
                </a:solidFill>
              </a:rPr>
              <a:t>stably for over 8 months</a:t>
            </a:r>
          </a:p>
        </p:txBody>
      </p:sp>
      <p:grpSp>
        <p:nvGrpSpPr>
          <p:cNvPr id="36871" name="Group 7"/>
          <p:cNvGrpSpPr>
            <a:grpSpLocks/>
          </p:cNvGrpSpPr>
          <p:nvPr/>
        </p:nvGrpSpPr>
        <p:grpSpPr bwMode="auto">
          <a:xfrm>
            <a:off x="198685" y="764704"/>
            <a:ext cx="8866064" cy="3337463"/>
            <a:chOff x="0" y="21"/>
            <a:chExt cx="7943" cy="2989"/>
          </a:xfrm>
        </p:grpSpPr>
        <p:pic>
          <p:nvPicPr>
            <p:cNvPr id="368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45" y="-344"/>
              <a:ext cx="2709" cy="3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588" y="-344"/>
              <a:ext cx="2709" cy="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69" name="Rectangle 5"/>
            <p:cNvSpPr>
              <a:spLocks/>
            </p:cNvSpPr>
            <p:nvPr/>
          </p:nvSpPr>
          <p:spPr bwMode="auto">
            <a:xfrm>
              <a:off x="4800" y="21"/>
              <a:ext cx="2239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000">
                  <a:solidFill>
                    <a:srgbClr val="D90B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Am-Be Source</a:t>
              </a:r>
            </a:p>
          </p:txBody>
        </p:sp>
        <p:sp>
          <p:nvSpPr>
            <p:cNvPr id="36870" name="Rectangle 6"/>
            <p:cNvSpPr>
              <a:spLocks/>
            </p:cNvSpPr>
            <p:nvPr/>
          </p:nvSpPr>
          <p:spPr bwMode="auto">
            <a:xfrm>
              <a:off x="1046" y="21"/>
              <a:ext cx="1835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000">
                  <a:solidFill>
                    <a:srgbClr val="0044FE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Background</a:t>
              </a:r>
            </a:p>
          </p:txBody>
        </p:sp>
      </p:grpSp>
      <p:sp>
        <p:nvSpPr>
          <p:cNvPr id="36872" name="Rectangle 8"/>
          <p:cNvSpPr>
            <a:spLocks/>
          </p:cNvSpPr>
          <p:nvPr/>
        </p:nvSpPr>
        <p:spPr bwMode="auto">
          <a:xfrm>
            <a:off x="1309316" y="3116061"/>
            <a:ext cx="970458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aseline="32000">
                <a:solidFill>
                  <a:schemeClr val="tx1"/>
                </a:solidFill>
                <a:ea typeface="Gill Sans" charset="0"/>
                <a:cs typeface="Gill Sans" charset="0"/>
              </a:rPr>
              <a:t>39</a:t>
            </a:r>
            <a:r>
              <a:rPr lang="en-US">
                <a:solidFill>
                  <a:schemeClr val="tx1"/>
                </a:solidFill>
                <a:ea typeface="Lucida Grande" charset="0"/>
                <a:cs typeface="Lucida Grande" charset="0"/>
              </a:rPr>
              <a:t>Ar β’s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idx="1"/>
          </p:nvPr>
        </p:nvSpPr>
        <p:spPr>
          <a:xfrm>
            <a:off x="684213" y="4257092"/>
            <a:ext cx="7772400" cy="2412268"/>
          </a:xfrm>
          <a:ln/>
        </p:spPr>
        <p:txBody>
          <a:bodyPr/>
          <a:lstStyle/>
          <a:p>
            <a:pPr marL="625056"/>
            <a:r>
              <a:rPr lang="en-US" dirty="0"/>
              <a:t>&lt;6.5 </a:t>
            </a:r>
            <a:r>
              <a:rPr lang="en-US" dirty="0" err="1"/>
              <a:t>mBq</a:t>
            </a:r>
            <a:r>
              <a:rPr lang="en-US" dirty="0"/>
              <a:t>/kg</a:t>
            </a:r>
          </a:p>
          <a:p>
            <a:pPr marL="1025106" lvl="1"/>
            <a:r>
              <a:rPr lang="en-US" dirty="0"/>
              <a:t>125 of 150 kg </a:t>
            </a:r>
            <a:r>
              <a:rPr lang="en-US" dirty="0" smtClean="0"/>
              <a:t>collected</a:t>
            </a:r>
          </a:p>
          <a:p>
            <a:pPr marL="1025106" lvl="1"/>
            <a:r>
              <a:rPr lang="en-US" dirty="0" smtClean="0"/>
              <a:t>stable </a:t>
            </a:r>
            <a:r>
              <a:rPr lang="en-US" dirty="0"/>
              <a:t>production at 1/2 kg/day </a:t>
            </a:r>
          </a:p>
          <a:p>
            <a:pPr marL="1025106" lvl="1"/>
            <a:r>
              <a:rPr lang="en-US" dirty="0" smtClean="0"/>
              <a:t>expansion </a:t>
            </a:r>
            <a:r>
              <a:rPr lang="en-US" dirty="0"/>
              <a:t>up to 50 kg/day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“Underground” Argon</a:t>
            </a:r>
            <a:endParaRPr lang="en-GB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/>
          <a:stretch/>
        </p:blipFill>
        <p:spPr bwMode="auto">
          <a:xfrm rot="5400000">
            <a:off x="2891363" y="-376812"/>
            <a:ext cx="3527452" cy="573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Experiments at the </a:t>
            </a:r>
            <a:r>
              <a:rPr lang="en-GB" dirty="0" smtClean="0">
                <a:solidFill>
                  <a:srgbClr val="FF0000"/>
                </a:solidFill>
              </a:rPr>
              <a:t>precision</a:t>
            </a:r>
            <a:r>
              <a:rPr lang="en-GB" dirty="0" smtClean="0"/>
              <a:t> frontier</a:t>
            </a:r>
          </a:p>
          <a:p>
            <a:pPr lvl="1"/>
            <a:r>
              <a:rPr lang="en-GB" dirty="0" smtClean="0"/>
              <a:t>Test our skill as experimentalists</a:t>
            </a:r>
          </a:p>
          <a:p>
            <a:pPr lvl="1"/>
            <a:r>
              <a:rPr lang="en-GB" dirty="0" smtClean="0"/>
              <a:t>Test our ingenuity as theorists</a:t>
            </a:r>
          </a:p>
          <a:p>
            <a:pPr lvl="1"/>
            <a:r>
              <a:rPr lang="en-GB" dirty="0" smtClean="0"/>
              <a:t>An “each way” bet</a:t>
            </a:r>
          </a:p>
          <a:p>
            <a:pPr lvl="2"/>
            <a:r>
              <a:rPr lang="en-GB" dirty="0" smtClean="0"/>
              <a:t>Make a discovery</a:t>
            </a:r>
          </a:p>
          <a:p>
            <a:pPr lvl="3"/>
            <a:r>
              <a:rPr lang="en-GB" dirty="0" smtClean="0"/>
              <a:t>New Physics</a:t>
            </a:r>
          </a:p>
          <a:p>
            <a:pPr lvl="2"/>
            <a:r>
              <a:rPr lang="en-GB" dirty="0" smtClean="0"/>
              <a:t>Find what was expected</a:t>
            </a:r>
          </a:p>
          <a:p>
            <a:pPr lvl="3"/>
            <a:r>
              <a:rPr lang="en-GB" dirty="0" smtClean="0"/>
              <a:t>Constrain the new physics</a:t>
            </a:r>
          </a:p>
          <a:p>
            <a:pPr lvl="1"/>
            <a:r>
              <a:rPr lang="en-GB" dirty="0" smtClean="0"/>
              <a:t>For the </a:t>
            </a:r>
            <a:r>
              <a:rPr lang="en-GB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congnoscenti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Important Questions in Physics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591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great tragedy of Science: the slaying of a beautiful hypothesis by an ugly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fact</a:t>
            </a:r>
          </a:p>
          <a:p>
            <a:pPr marL="0" indent="0" algn="r">
              <a:buNone/>
            </a:pPr>
            <a:endParaRPr lang="en-GB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TH Huxley (1825-1895)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Need for “ugly facts”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480237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Tests of Fundamental Principles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VIP 		(Test of the Pauli Principle)</a:t>
            </a:r>
          </a:p>
          <a:p>
            <a:r>
              <a:rPr lang="en-GB" dirty="0" smtClean="0"/>
              <a:t>GINGER 	(Test of General </a:t>
            </a:r>
            <a:r>
              <a:rPr lang="en-GB" dirty="0"/>
              <a:t>R</a:t>
            </a:r>
            <a:r>
              <a:rPr lang="en-GB" dirty="0" smtClean="0"/>
              <a:t>elativity)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19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4" descr="Wolfgang_Pau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862013"/>
            <a:ext cx="2951820" cy="41931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0" y="728700"/>
            <a:ext cx="6012667" cy="5868950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 smtClean="0">
                <a:solidFill>
                  <a:srgbClr val="FF0000"/>
                </a:solidFill>
                <a:latin typeface="Arial" charset="0"/>
              </a:rPr>
              <a:t>Test Pauli </a:t>
            </a:r>
            <a:r>
              <a:rPr lang="en-US" sz="2800" i="1" dirty="0">
                <a:solidFill>
                  <a:srgbClr val="FF0000"/>
                </a:solidFill>
                <a:latin typeface="Arial" charset="0"/>
              </a:rPr>
              <a:t>Exclusion Principle </a:t>
            </a:r>
            <a:endParaRPr lang="en-US" sz="2800" i="1" dirty="0" smtClean="0">
              <a:solidFill>
                <a:srgbClr val="FF0000"/>
              </a:solidFill>
              <a:latin typeface="Arial" charset="0"/>
            </a:endParaRPr>
          </a:p>
          <a:p>
            <a:pPr marL="1257300" lvl="3" indent="0">
              <a:buNone/>
            </a:pPr>
            <a:r>
              <a:rPr lang="en-US" sz="1600" i="1" dirty="0" smtClean="0">
                <a:solidFill>
                  <a:srgbClr val="FF0000"/>
                </a:solidFill>
                <a:latin typeface="Arial" charset="0"/>
              </a:rPr>
              <a:t>(PEP)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US" sz="2800" i="1" dirty="0" smtClean="0">
                <a:latin typeface="Arial" charset="0"/>
              </a:rPr>
              <a:t>electrons </a:t>
            </a:r>
          </a:p>
          <a:p>
            <a:pPr marL="0" indent="0">
              <a:buNone/>
            </a:pPr>
            <a:r>
              <a:rPr lang="en-US" sz="2800" i="1" dirty="0">
                <a:latin typeface="Arial" charset="0"/>
              </a:rPr>
              <a:t>	</a:t>
            </a:r>
            <a:r>
              <a:rPr lang="en-US" sz="2800" i="1" dirty="0" smtClean="0">
                <a:solidFill>
                  <a:srgbClr val="FF0000"/>
                </a:solidFill>
                <a:latin typeface="Arial" charset="0"/>
              </a:rPr>
              <a:t>clean </a:t>
            </a:r>
            <a:r>
              <a:rPr lang="en-US" sz="2800" i="1" dirty="0">
                <a:solidFill>
                  <a:srgbClr val="FF0000"/>
                </a:solidFill>
                <a:latin typeface="Arial" charset="0"/>
              </a:rPr>
              <a:t>environment (LNGS</a:t>
            </a:r>
            <a:r>
              <a:rPr lang="en-US" sz="2800" i="1" dirty="0" smtClean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marL="0" indent="0">
              <a:buNone/>
            </a:pPr>
            <a:r>
              <a:rPr lang="en-US" sz="2800" i="1" dirty="0" smtClean="0">
                <a:latin typeface="Arial" charset="0"/>
              </a:rPr>
              <a:t>	atomic </a:t>
            </a:r>
            <a:r>
              <a:rPr lang="en-US" sz="2800" i="1" dirty="0">
                <a:latin typeface="Arial" charset="0"/>
              </a:rPr>
              <a:t>physics </a:t>
            </a:r>
            <a:endParaRPr lang="en-US" sz="2800" i="1" dirty="0" smtClean="0">
              <a:latin typeface="Arial" charset="0"/>
            </a:endParaRPr>
          </a:p>
          <a:p>
            <a:pPr marL="0" indent="0">
              <a:buNone/>
            </a:pPr>
            <a:r>
              <a:rPr lang="en-US" sz="2800" i="1" dirty="0" smtClean="0">
                <a:solidFill>
                  <a:srgbClr val="FF0000"/>
                </a:solidFill>
                <a:latin typeface="Arial" charset="0"/>
              </a:rPr>
              <a:t>PEP </a:t>
            </a:r>
            <a:r>
              <a:rPr lang="en-US" sz="2800" i="1" dirty="0">
                <a:solidFill>
                  <a:srgbClr val="FF0000"/>
                </a:solidFill>
                <a:latin typeface="Arial" charset="0"/>
              </a:rPr>
              <a:t>prohibited transitions </a:t>
            </a:r>
            <a:endParaRPr lang="en-US" sz="2800" i="1" dirty="0" smtClean="0">
              <a:solidFill>
                <a:srgbClr val="FF0000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n-US" sz="2800" i="1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electrons </a:t>
            </a:r>
            <a:r>
              <a:rPr lang="en-US" sz="2800" i="1" dirty="0" smtClean="0">
                <a:latin typeface="Arial" charset="0"/>
              </a:rPr>
              <a:t>in </a:t>
            </a:r>
            <a:r>
              <a:rPr lang="en-US" sz="2800" i="1" dirty="0">
                <a:latin typeface="Arial" charset="0"/>
              </a:rPr>
              <a:t>copper </a:t>
            </a:r>
            <a:r>
              <a:rPr lang="en-US" sz="2800" i="1" dirty="0" smtClean="0">
                <a:latin typeface="Arial" charset="0"/>
              </a:rPr>
              <a:t>	circulating </a:t>
            </a:r>
            <a:r>
              <a:rPr lang="en-US" sz="2800" i="1" dirty="0">
                <a:latin typeface="Arial" charset="0"/>
              </a:rPr>
              <a:t>a current </a:t>
            </a:r>
            <a:endParaRPr lang="en-US" sz="2800" i="1" dirty="0" smtClean="0">
              <a:latin typeface="Arial" charset="0"/>
            </a:endParaRPr>
          </a:p>
          <a:p>
            <a:pPr marL="800100" lvl="2" indent="0">
              <a:buNone/>
            </a:pPr>
            <a:r>
              <a:rPr lang="en-US" sz="2000" i="1" dirty="0" smtClean="0">
                <a:latin typeface="Arial" charset="0"/>
              </a:rPr>
              <a:t>2p -1s transition</a:t>
            </a:r>
          </a:p>
          <a:p>
            <a:pPr marL="800100" lvl="2" indent="0">
              <a:buNone/>
            </a:pPr>
            <a:r>
              <a:rPr lang="en-US" sz="2000" i="1" dirty="0">
                <a:latin typeface="Arial" charset="0"/>
              </a:rPr>
              <a:t>	</a:t>
            </a:r>
            <a:r>
              <a:rPr lang="en-US" sz="2000" i="1" dirty="0" smtClean="0">
                <a:latin typeface="Arial" charset="0"/>
              </a:rPr>
              <a:t>1s level </a:t>
            </a:r>
            <a:r>
              <a:rPr lang="en-US" sz="2000" i="1" dirty="0">
                <a:latin typeface="Arial" charset="0"/>
              </a:rPr>
              <a:t>already occupied by 2 electrons</a:t>
            </a:r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905000" y="2743200"/>
            <a:ext cx="2209800" cy="1447800"/>
            <a:chOff x="1200" y="2592"/>
            <a:chExt cx="1392" cy="912"/>
          </a:xfrm>
        </p:grpSpPr>
        <p:grpSp>
          <p:nvGrpSpPr>
            <p:cNvPr id="6167" name="Group 4"/>
            <p:cNvGrpSpPr>
              <a:grpSpLocks/>
            </p:cNvGrpSpPr>
            <p:nvPr/>
          </p:nvGrpSpPr>
          <p:grpSpPr bwMode="auto">
            <a:xfrm>
              <a:off x="1200" y="2592"/>
              <a:ext cx="1392" cy="912"/>
              <a:chOff x="1200" y="2592"/>
              <a:chExt cx="1392" cy="912"/>
            </a:xfrm>
          </p:grpSpPr>
          <p:sp>
            <p:nvSpPr>
              <p:cNvPr id="6169" name="Line 5"/>
              <p:cNvSpPr>
                <a:spLocks noChangeShapeType="1"/>
              </p:cNvSpPr>
              <p:nvPr/>
            </p:nvSpPr>
            <p:spPr bwMode="auto">
              <a:xfrm>
                <a:off x="1200" y="3456"/>
                <a:ext cx="13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170" name="Oval 6"/>
              <p:cNvSpPr>
                <a:spLocks noChangeArrowheads="1"/>
              </p:cNvSpPr>
              <p:nvPr/>
            </p:nvSpPr>
            <p:spPr bwMode="auto">
              <a:xfrm>
                <a:off x="1584" y="3360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1" name="Line 7"/>
              <p:cNvSpPr>
                <a:spLocks noChangeShapeType="1"/>
              </p:cNvSpPr>
              <p:nvPr/>
            </p:nvSpPr>
            <p:spPr bwMode="auto">
              <a:xfrm>
                <a:off x="1200" y="2688"/>
                <a:ext cx="13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172" name="Oval 8"/>
              <p:cNvSpPr>
                <a:spLocks noChangeArrowheads="1"/>
              </p:cNvSpPr>
              <p:nvPr/>
            </p:nvSpPr>
            <p:spPr bwMode="auto">
              <a:xfrm>
                <a:off x="1584" y="2592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3" name="Oval 9"/>
              <p:cNvSpPr>
                <a:spLocks noChangeArrowheads="1"/>
              </p:cNvSpPr>
              <p:nvPr/>
            </p:nvSpPr>
            <p:spPr bwMode="auto">
              <a:xfrm>
                <a:off x="1968" y="2592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68" name="AutoShape 10"/>
            <p:cNvSpPr>
              <a:spLocks noChangeArrowheads="1"/>
            </p:cNvSpPr>
            <p:nvPr/>
          </p:nvSpPr>
          <p:spPr bwMode="auto">
            <a:xfrm>
              <a:off x="1968" y="2784"/>
              <a:ext cx="144" cy="621"/>
            </a:xfrm>
            <a:prstGeom prst="curvedLeftArrow">
              <a:avLst>
                <a:gd name="adj1" fmla="val 86250"/>
                <a:gd name="adj2" fmla="val 172500"/>
                <a:gd name="adj3" fmla="val 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914400" y="3733800"/>
            <a:ext cx="114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0" u="none">
                <a:solidFill>
                  <a:schemeClr val="tx2"/>
                </a:solidFill>
              </a:rPr>
              <a:t>n=1</a:t>
            </a:r>
            <a:endParaRPr lang="it-IT" sz="3200" b="0" u="none">
              <a:solidFill>
                <a:schemeClr val="tx2"/>
              </a:solidFill>
            </a:endParaRPr>
          </a:p>
        </p:txBody>
      </p:sp>
      <p:sp>
        <p:nvSpPr>
          <p:cNvPr id="6149" name="Rectangle 12"/>
          <p:cNvSpPr>
            <a:spLocks noChangeArrowheads="1"/>
          </p:cNvSpPr>
          <p:nvPr/>
        </p:nvSpPr>
        <p:spPr bwMode="auto">
          <a:xfrm>
            <a:off x="990600" y="5105400"/>
            <a:ext cx="388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b="1" u="none" dirty="0">
                <a:solidFill>
                  <a:schemeClr val="tx2"/>
                </a:solidFill>
                <a:latin typeface="+mn-lt"/>
              </a:rPr>
              <a:t>Normal 2p –&gt;1s transition</a:t>
            </a:r>
          </a:p>
          <a:p>
            <a:pPr algn="ctr"/>
            <a:r>
              <a:rPr lang="en-US" sz="2000" b="1" u="none" dirty="0">
                <a:solidFill>
                  <a:schemeClr val="tx2"/>
                </a:solidFill>
                <a:latin typeface="+mn-lt"/>
              </a:rPr>
              <a:t>Energy 8.04 </a:t>
            </a:r>
            <a:r>
              <a:rPr lang="en-US" sz="2000" b="1" u="none" dirty="0" err="1">
                <a:solidFill>
                  <a:schemeClr val="tx2"/>
                </a:solidFill>
                <a:latin typeface="+mn-lt"/>
              </a:rPr>
              <a:t>keV</a:t>
            </a:r>
            <a:endParaRPr lang="it-IT" sz="2000" b="1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150" name="Rectangle 13"/>
          <p:cNvSpPr>
            <a:spLocks noChangeArrowheads="1"/>
          </p:cNvSpPr>
          <p:nvPr/>
        </p:nvSpPr>
        <p:spPr bwMode="auto">
          <a:xfrm>
            <a:off x="4580805" y="4760912"/>
            <a:ext cx="4383683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b="1" u="none" dirty="0">
                <a:solidFill>
                  <a:srgbClr val="FF0000"/>
                </a:solidFill>
                <a:latin typeface="+mn-lt"/>
              </a:rPr>
              <a:t>2p –&gt;</a:t>
            </a:r>
            <a:r>
              <a:rPr lang="en-US" sz="2000" b="1" u="none" dirty="0" smtClean="0">
                <a:solidFill>
                  <a:srgbClr val="FF0000"/>
                </a:solidFill>
                <a:latin typeface="+mn-lt"/>
              </a:rPr>
              <a:t>1s PEP violating </a:t>
            </a:r>
            <a:r>
              <a:rPr lang="en-US" sz="2000" b="1" u="none" dirty="0">
                <a:solidFill>
                  <a:srgbClr val="FF0000"/>
                </a:solidFill>
                <a:latin typeface="+mn-lt"/>
              </a:rPr>
              <a:t>transition </a:t>
            </a:r>
          </a:p>
          <a:p>
            <a:pPr algn="ctr"/>
            <a:r>
              <a:rPr lang="en-US" sz="2000" b="1" u="none" dirty="0">
                <a:solidFill>
                  <a:srgbClr val="FF0000"/>
                </a:solidFill>
                <a:latin typeface="+mn-lt"/>
              </a:rPr>
              <a:t>Energy 7.7 </a:t>
            </a:r>
            <a:r>
              <a:rPr lang="en-US" sz="2000" b="1" u="none" dirty="0" err="1">
                <a:solidFill>
                  <a:srgbClr val="FF0000"/>
                </a:solidFill>
                <a:latin typeface="+mn-lt"/>
              </a:rPr>
              <a:t>keV</a:t>
            </a:r>
            <a:endParaRPr lang="it-IT" sz="2000" b="1" u="none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151" name="Rectangle 14"/>
          <p:cNvSpPr>
            <a:spLocks noChangeArrowheads="1"/>
          </p:cNvSpPr>
          <p:nvPr/>
        </p:nvSpPr>
        <p:spPr bwMode="auto">
          <a:xfrm>
            <a:off x="1485900" y="766598"/>
            <a:ext cx="685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u="none" dirty="0">
                <a:solidFill>
                  <a:srgbClr val="FF0000"/>
                </a:solidFill>
                <a:latin typeface="Arial" charset="0"/>
              </a:rPr>
              <a:t>Search for anomalous X-ray </a:t>
            </a:r>
            <a:r>
              <a:rPr lang="en-US" sz="2800" u="none" dirty="0" smtClean="0">
                <a:solidFill>
                  <a:srgbClr val="FF0000"/>
                </a:solidFill>
                <a:latin typeface="Arial" charset="0"/>
              </a:rPr>
              <a:t>transitions</a:t>
            </a:r>
            <a:endParaRPr lang="en-US" sz="2800" u="none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152" name="Rectangle 15"/>
          <p:cNvSpPr>
            <a:spLocks noChangeArrowheads="1"/>
          </p:cNvSpPr>
          <p:nvPr/>
        </p:nvSpPr>
        <p:spPr bwMode="auto">
          <a:xfrm>
            <a:off x="684213" y="0"/>
            <a:ext cx="80787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400" b="0" u="none" dirty="0">
              <a:solidFill>
                <a:schemeClr val="tx2"/>
              </a:solidFill>
            </a:endParaRPr>
          </a:p>
        </p:txBody>
      </p:sp>
      <p:grpSp>
        <p:nvGrpSpPr>
          <p:cNvPr id="6153" name="Group 16"/>
          <p:cNvGrpSpPr>
            <a:grpSpLocks/>
          </p:cNvGrpSpPr>
          <p:nvPr/>
        </p:nvGrpSpPr>
        <p:grpSpPr bwMode="auto">
          <a:xfrm>
            <a:off x="4800600" y="2514600"/>
            <a:ext cx="3200400" cy="1828800"/>
            <a:chOff x="3024" y="1584"/>
            <a:chExt cx="2016" cy="1152"/>
          </a:xfrm>
        </p:grpSpPr>
        <p:sp>
          <p:nvSpPr>
            <p:cNvPr id="6156" name="Line 17"/>
            <p:cNvSpPr>
              <a:spLocks noChangeShapeType="1"/>
            </p:cNvSpPr>
            <p:nvPr/>
          </p:nvSpPr>
          <p:spPr bwMode="auto">
            <a:xfrm>
              <a:off x="3648" y="2592"/>
              <a:ext cx="13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6157" name="Oval 18"/>
            <p:cNvSpPr>
              <a:spLocks noChangeArrowheads="1"/>
            </p:cNvSpPr>
            <p:nvPr/>
          </p:nvSpPr>
          <p:spPr bwMode="auto">
            <a:xfrm>
              <a:off x="3923" y="2523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Oval 19"/>
            <p:cNvSpPr>
              <a:spLocks noChangeArrowheads="1"/>
            </p:cNvSpPr>
            <p:nvPr/>
          </p:nvSpPr>
          <p:spPr bwMode="auto">
            <a:xfrm>
              <a:off x="4241" y="2523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9" name="Group 20"/>
            <p:cNvGrpSpPr>
              <a:grpSpLocks/>
            </p:cNvGrpSpPr>
            <p:nvPr/>
          </p:nvGrpSpPr>
          <p:grpSpPr bwMode="auto">
            <a:xfrm>
              <a:off x="3648" y="1728"/>
              <a:ext cx="1392" cy="144"/>
              <a:chOff x="1200" y="3360"/>
              <a:chExt cx="1392" cy="144"/>
            </a:xfrm>
          </p:grpSpPr>
          <p:sp>
            <p:nvSpPr>
              <p:cNvPr id="6164" name="Line 21"/>
              <p:cNvSpPr>
                <a:spLocks noChangeShapeType="1"/>
              </p:cNvSpPr>
              <p:nvPr/>
            </p:nvSpPr>
            <p:spPr bwMode="auto">
              <a:xfrm>
                <a:off x="1200" y="3456"/>
                <a:ext cx="13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6165" name="Oval 22"/>
              <p:cNvSpPr>
                <a:spLocks noChangeArrowheads="1"/>
              </p:cNvSpPr>
              <p:nvPr/>
            </p:nvSpPr>
            <p:spPr bwMode="auto">
              <a:xfrm>
                <a:off x="1584" y="3360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6" name="Oval 23"/>
              <p:cNvSpPr>
                <a:spLocks noChangeArrowheads="1"/>
              </p:cNvSpPr>
              <p:nvPr/>
            </p:nvSpPr>
            <p:spPr bwMode="auto">
              <a:xfrm>
                <a:off x="1968" y="3360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60" name="AutoShape 24"/>
            <p:cNvSpPr>
              <a:spLocks noChangeArrowheads="1"/>
            </p:cNvSpPr>
            <p:nvPr/>
          </p:nvSpPr>
          <p:spPr bwMode="auto">
            <a:xfrm>
              <a:off x="4608" y="1872"/>
              <a:ext cx="144" cy="621"/>
            </a:xfrm>
            <a:prstGeom prst="curvedLeftArrow">
              <a:avLst>
                <a:gd name="adj1" fmla="val 86250"/>
                <a:gd name="adj2" fmla="val 172500"/>
                <a:gd name="adj3" fmla="val 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Rectangle 25"/>
            <p:cNvSpPr>
              <a:spLocks noChangeArrowheads="1"/>
            </p:cNvSpPr>
            <p:nvPr/>
          </p:nvSpPr>
          <p:spPr bwMode="auto">
            <a:xfrm>
              <a:off x="3024" y="1584"/>
              <a:ext cx="7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sz="3200" b="0" u="none">
                  <a:solidFill>
                    <a:schemeClr val="tx2"/>
                  </a:solidFill>
                </a:rPr>
                <a:t>n=2</a:t>
              </a:r>
              <a:endParaRPr lang="it-IT" sz="3200" b="0" u="none">
                <a:solidFill>
                  <a:schemeClr val="tx2"/>
                </a:solidFill>
              </a:endParaRPr>
            </a:p>
          </p:txBody>
        </p:sp>
        <p:sp>
          <p:nvSpPr>
            <p:cNvPr id="6162" name="Rectangle 26"/>
            <p:cNvSpPr>
              <a:spLocks noChangeArrowheads="1"/>
            </p:cNvSpPr>
            <p:nvPr/>
          </p:nvSpPr>
          <p:spPr bwMode="auto">
            <a:xfrm>
              <a:off x="3024" y="2400"/>
              <a:ext cx="7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sz="3200" b="0" u="none">
                  <a:solidFill>
                    <a:schemeClr val="tx2"/>
                  </a:solidFill>
                </a:rPr>
                <a:t>n=1</a:t>
              </a:r>
              <a:endParaRPr lang="it-IT" sz="3200" b="0" u="none">
                <a:solidFill>
                  <a:schemeClr val="tx2"/>
                </a:solidFill>
              </a:endParaRPr>
            </a:p>
          </p:txBody>
        </p:sp>
        <p:sp>
          <p:nvSpPr>
            <p:cNvPr id="6163" name="Oval 27"/>
            <p:cNvSpPr>
              <a:spLocks noChangeArrowheads="1"/>
            </p:cNvSpPr>
            <p:nvPr/>
          </p:nvSpPr>
          <p:spPr bwMode="auto">
            <a:xfrm>
              <a:off x="4513" y="2523"/>
              <a:ext cx="144" cy="144"/>
            </a:xfrm>
            <a:prstGeom prst="ellips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Oval 28"/>
          <p:cNvSpPr>
            <a:spLocks noChangeArrowheads="1"/>
          </p:cNvSpPr>
          <p:nvPr/>
        </p:nvSpPr>
        <p:spPr bwMode="auto">
          <a:xfrm>
            <a:off x="3059113" y="4005263"/>
            <a:ext cx="228600" cy="228600"/>
          </a:xfrm>
          <a:prstGeom prst="ellips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Rectangle 29"/>
          <p:cNvSpPr>
            <a:spLocks noChangeArrowheads="1"/>
          </p:cNvSpPr>
          <p:nvPr/>
        </p:nvSpPr>
        <p:spPr bwMode="auto">
          <a:xfrm>
            <a:off x="0" y="6308724"/>
            <a:ext cx="4723606" cy="274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200" b="1" dirty="0">
                <a:latin typeface="+mn-lt"/>
              </a:rPr>
              <a:t>Respecting the Messiah Greenberg superselection rule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VIP Experimental method</a:t>
            </a:r>
            <a:endParaRPr lang="en-GB" dirty="0"/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762000" y="2628106"/>
            <a:ext cx="115093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9pPr>
          </a:lstStyle>
          <a:p>
            <a:r>
              <a:rPr lang="en-US" sz="3200" kern="0" smtClean="0"/>
              <a:t>n=2</a:t>
            </a:r>
            <a:endParaRPr lang="it-IT" sz="3200" kern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xfrm>
            <a:off x="684213" y="728700"/>
            <a:ext cx="7772400" cy="3996444"/>
          </a:xfrm>
        </p:spPr>
        <p:txBody>
          <a:bodyPr/>
          <a:lstStyle/>
          <a:p>
            <a:pPr marL="0" indent="0" algn="just">
              <a:buNone/>
            </a:pPr>
            <a:r>
              <a:rPr lang="it-IT" i="1" dirty="0" smtClean="0">
                <a:solidFill>
                  <a:schemeClr val="accent6">
                    <a:lumMod val="75000"/>
                  </a:schemeClr>
                </a:solidFill>
              </a:rPr>
              <a:t>Possible motivations for PEP violation </a:t>
            </a:r>
          </a:p>
          <a:p>
            <a:pPr marL="857250" lvl="1" indent="-457200" algn="just">
              <a:buAutoNum type="alphaLcParenBoth"/>
            </a:pPr>
            <a:r>
              <a:rPr lang="it-IT" i="1" dirty="0" smtClean="0"/>
              <a:t>violation of CPT </a:t>
            </a:r>
          </a:p>
          <a:p>
            <a:pPr marL="857250" lvl="1" indent="-457200" algn="just">
              <a:buAutoNum type="alphaLcParenBoth"/>
            </a:pPr>
            <a:r>
              <a:rPr lang="it-IT" i="1" dirty="0" smtClean="0"/>
              <a:t>violation of locality</a:t>
            </a:r>
          </a:p>
          <a:p>
            <a:pPr marL="857250" lvl="1" indent="-457200" algn="just">
              <a:buAutoNum type="alphaLcParenBoth"/>
            </a:pPr>
            <a:r>
              <a:rPr lang="it-IT" i="1" dirty="0" smtClean="0"/>
              <a:t>violation of Lorentz invariance</a:t>
            </a:r>
          </a:p>
          <a:p>
            <a:pPr marL="857250" lvl="1" indent="-457200" algn="just">
              <a:buAutoNum type="alphaLcParenBoth"/>
            </a:pPr>
            <a:r>
              <a:rPr lang="it-IT" i="1" dirty="0" smtClean="0"/>
              <a:t>extra space dimensions</a:t>
            </a:r>
          </a:p>
          <a:p>
            <a:pPr marL="857250" lvl="1" indent="-457200" algn="just">
              <a:buAutoNum type="alphaLcParenBoth"/>
            </a:pPr>
            <a:r>
              <a:rPr lang="it-IT" i="1" dirty="0" smtClean="0"/>
              <a:t>discrete space and/or time</a:t>
            </a:r>
          </a:p>
          <a:p>
            <a:pPr marL="857250" lvl="1" indent="-457200" algn="just">
              <a:buAutoNum type="alphaLcParenBoth"/>
            </a:pPr>
            <a:r>
              <a:rPr lang="it-IT" i="1" dirty="0" smtClean="0"/>
              <a:t>noncommutative spacetime. </a:t>
            </a:r>
          </a:p>
          <a:p>
            <a:pPr marL="400050" lvl="1" indent="0" algn="just">
              <a:buNone/>
            </a:pPr>
            <a:endParaRPr lang="it-IT" sz="2000" dirty="0" smtClean="0"/>
          </a:p>
          <a:p>
            <a:endParaRPr lang="it-IT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Violation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of Spin Statistics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7744" y="5733256"/>
            <a:ext cx="6624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+mn-lt"/>
              </a:rPr>
              <a:t>See, for example, O.W</a:t>
            </a:r>
            <a:r>
              <a:rPr lang="it-IT" sz="1400" dirty="0">
                <a:latin typeface="+mn-lt"/>
              </a:rPr>
              <a:t>. Greenberg</a:t>
            </a:r>
            <a:r>
              <a:rPr lang="en-US" sz="1400" dirty="0">
                <a:latin typeface="+mn-lt"/>
              </a:rPr>
              <a:t> (</a:t>
            </a:r>
            <a:r>
              <a:rPr lang="it-IT" sz="1400" dirty="0">
                <a:latin typeface="+mn-lt"/>
              </a:rPr>
              <a:t>AIP Conf.Proc.545:113-127,2004)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631113" cy="836613"/>
          </a:xfrm>
        </p:spPr>
        <p:txBody>
          <a:bodyPr/>
          <a:lstStyle/>
          <a:p>
            <a:r>
              <a:rPr lang="en-US" smtClean="0"/>
              <a:t>VIP setup at LNGS </a:t>
            </a:r>
          </a:p>
        </p:txBody>
      </p:sp>
      <p:pic>
        <p:nvPicPr>
          <p:cNvPr id="257027" name="Picture 3" descr="vip-g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67056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23untitle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99" y="765175"/>
            <a:ext cx="5780087" cy="5170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SC013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765175"/>
            <a:ext cx="6804025" cy="5103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-91934" y="674687"/>
            <a:ext cx="90487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38200" indent="-838200" algn="ctr" eaLnBrk="0" hangingPunct="0"/>
            <a:r>
              <a:rPr lang="en-US" sz="3600" b="1" u="none" dirty="0" smtClean="0">
                <a:solidFill>
                  <a:srgbClr val="FF0000"/>
                </a:solidFill>
                <a:latin typeface="+mn-lt"/>
              </a:rPr>
              <a:t>Probability </a:t>
            </a:r>
            <a:r>
              <a:rPr lang="en-US" sz="3600" b="1" u="none" dirty="0">
                <a:solidFill>
                  <a:srgbClr val="FF0000"/>
                </a:solidFill>
                <a:latin typeface="+mn-lt"/>
              </a:rPr>
              <a:t>of PEP </a:t>
            </a:r>
            <a:r>
              <a:rPr lang="en-US" sz="3600" b="1" u="none" dirty="0" smtClean="0">
                <a:solidFill>
                  <a:srgbClr val="FF0000"/>
                </a:solidFill>
                <a:latin typeface="+mn-lt"/>
              </a:rPr>
              <a:t>violation</a:t>
            </a:r>
            <a:endParaRPr lang="it-IT" sz="2000" b="1" u="none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1763713" y="1268413"/>
          <a:ext cx="5792787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0" name="Equation" r:id="rId4" imgW="1409400" imgH="253800" progId="Equation.3">
                  <p:embed/>
                </p:oleObj>
              </mc:Choice>
              <mc:Fallback>
                <p:oleObj name="Equation" r:id="rId4" imgW="14094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268413"/>
                        <a:ext cx="5792787" cy="1223962"/>
                      </a:xfrm>
                      <a:prstGeom prst="rect">
                        <a:avLst/>
                      </a:prstGeom>
                      <a:solidFill>
                        <a:srgbClr val="FF99FF">
                          <a:alpha val="73000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1143000" y="6172200"/>
            <a:ext cx="6248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38200" indent="-838200" algn="just">
              <a:spcBef>
                <a:spcPct val="50000"/>
              </a:spcBef>
              <a:defRPr/>
            </a:pPr>
            <a:r>
              <a:rPr lang="en-US" sz="1800" i="1" u="none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   </a:t>
            </a:r>
            <a:endParaRPr lang="en-US" sz="1800" i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64198" name="Text Box 6"/>
          <p:cNvSpPr txBox="1">
            <a:spLocks noChangeArrowheads="1"/>
          </p:cNvSpPr>
          <p:nvPr/>
        </p:nvSpPr>
        <p:spPr bwMode="auto">
          <a:xfrm>
            <a:off x="5229286" y="2478378"/>
            <a:ext cx="39243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38200" indent="-838200" algn="r">
              <a:spcBef>
                <a:spcPct val="50000"/>
              </a:spcBef>
              <a:defRPr/>
            </a:pPr>
            <a:r>
              <a:rPr lang="en-US" sz="1600" i="1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(Foundation of Physics 41 (2011) </a:t>
            </a:r>
            <a:r>
              <a:rPr lang="en-US" sz="1600" i="1" u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282)</a:t>
            </a:r>
            <a:endParaRPr lang="en-US" i="1" u="none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0" y="2915047"/>
            <a:ext cx="9144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/>
              <a:t>... Already in my original paper I stressed the circumstance that I was unable to give a logical reason for the exclusion principle or to deduce it from more general assumptions.</a:t>
            </a:r>
          </a:p>
          <a:p>
            <a:pPr>
              <a:spcBef>
                <a:spcPct val="50000"/>
              </a:spcBef>
            </a:pPr>
            <a:r>
              <a:rPr lang="en-US" sz="2400" u="none" dirty="0"/>
              <a:t>I had always the feeling and I still have it today, that this is a deficiency. </a:t>
            </a:r>
          </a:p>
          <a:p>
            <a:pPr>
              <a:spcBef>
                <a:spcPct val="50000"/>
              </a:spcBef>
            </a:pPr>
            <a:r>
              <a:rPr lang="en-US" sz="2400" u="none" dirty="0">
                <a:solidFill>
                  <a:srgbClr val="CF1B10"/>
                </a:solidFill>
              </a:rPr>
              <a:t>... </a:t>
            </a:r>
            <a:r>
              <a:rPr lang="en-US" sz="2400" i="1" u="none" dirty="0">
                <a:solidFill>
                  <a:srgbClr val="CF1B10"/>
                </a:solidFill>
              </a:rPr>
              <a:t>The impression that the shadow of some incompleteness [falls] here on the bright light of success of the new quantum mechanics seems to me unavoidable.</a:t>
            </a:r>
          </a:p>
          <a:p>
            <a:pPr>
              <a:spcBef>
                <a:spcPct val="50000"/>
              </a:spcBef>
            </a:pPr>
            <a:r>
              <a:rPr lang="en-US" sz="2400" u="none" dirty="0"/>
              <a:t>W. Pauli, Nobel lecture 1945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939" y="44624"/>
            <a:ext cx="6659485" cy="432048"/>
          </a:xfrm>
        </p:spPr>
        <p:txBody>
          <a:bodyPr/>
          <a:lstStyle/>
          <a:p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VIP limit at LNGS</a:t>
            </a:r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728700"/>
            <a:ext cx="5148064" cy="5868950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it-IT" i="1" dirty="0"/>
              <a:t>Use of new </a:t>
            </a:r>
            <a:r>
              <a:rPr lang="it-IT" i="1" dirty="0" smtClean="0"/>
              <a:t>detectors</a:t>
            </a:r>
          </a:p>
          <a:p>
            <a:pPr marL="457200" lvl="1" indent="0" algn="just">
              <a:lnSpc>
                <a:spcPct val="80000"/>
              </a:lnSpc>
              <a:buNone/>
            </a:pPr>
            <a:r>
              <a:rPr lang="it-IT" i="1" dirty="0" smtClean="0"/>
              <a:t> triggerable </a:t>
            </a:r>
            <a:r>
              <a:rPr lang="it-IT" i="1" dirty="0"/>
              <a:t>SDD</a:t>
            </a:r>
          </a:p>
          <a:p>
            <a:pPr algn="just">
              <a:lnSpc>
                <a:spcPct val="80000"/>
              </a:lnSpc>
            </a:pPr>
            <a:r>
              <a:rPr lang="it-IT" i="1" dirty="0"/>
              <a:t>A new setup </a:t>
            </a:r>
            <a:endParaRPr lang="it-IT" i="1" dirty="0" smtClean="0"/>
          </a:p>
          <a:p>
            <a:pPr marL="457200" lvl="1" indent="0" algn="just">
              <a:lnSpc>
                <a:spcPct val="80000"/>
              </a:lnSpc>
              <a:buNone/>
            </a:pPr>
            <a:r>
              <a:rPr lang="it-IT" i="1" dirty="0" smtClean="0"/>
              <a:t>more </a:t>
            </a:r>
            <a:r>
              <a:rPr lang="it-IT" i="1" dirty="0"/>
              <a:t>compact; </a:t>
            </a:r>
            <a:endParaRPr lang="it-IT" i="1" dirty="0" smtClean="0"/>
          </a:p>
          <a:p>
            <a:pPr marL="457200" lvl="1" indent="0" algn="just">
              <a:lnSpc>
                <a:spcPct val="80000"/>
              </a:lnSpc>
              <a:buNone/>
            </a:pPr>
            <a:r>
              <a:rPr lang="it-IT" i="1" dirty="0" smtClean="0"/>
              <a:t>higher </a:t>
            </a:r>
            <a:r>
              <a:rPr lang="it-IT" i="1" dirty="0"/>
              <a:t>acceptance </a:t>
            </a:r>
            <a:endParaRPr lang="it-IT" i="1" dirty="0" smtClean="0"/>
          </a:p>
          <a:p>
            <a:pPr marL="457200" lvl="1" indent="0" algn="just">
              <a:lnSpc>
                <a:spcPct val="80000"/>
              </a:lnSpc>
              <a:buNone/>
            </a:pPr>
            <a:r>
              <a:rPr lang="it-IT" i="1" dirty="0" smtClean="0"/>
              <a:t>lower </a:t>
            </a:r>
            <a:r>
              <a:rPr lang="it-IT" i="1" dirty="0"/>
              <a:t>background</a:t>
            </a:r>
          </a:p>
          <a:p>
            <a:pPr algn="just">
              <a:lnSpc>
                <a:spcPct val="80000"/>
              </a:lnSpc>
            </a:pPr>
            <a:r>
              <a:rPr lang="it-IT" i="1" dirty="0" smtClean="0"/>
              <a:t> </a:t>
            </a:r>
            <a:r>
              <a:rPr lang="it-IT" i="1" dirty="0">
                <a:solidFill>
                  <a:schemeClr val="accent6">
                    <a:lumMod val="75000"/>
                  </a:schemeClr>
                </a:solidFill>
              </a:rPr>
              <a:t>gain a factor </a:t>
            </a:r>
            <a:r>
              <a:rPr lang="it-IT" i="1" dirty="0" smtClean="0">
                <a:solidFill>
                  <a:schemeClr val="accent6">
                    <a:lumMod val="75000"/>
                  </a:schemeClr>
                </a:solidFill>
              </a:rPr>
              <a:t>100</a:t>
            </a:r>
          </a:p>
          <a:p>
            <a:pPr lvl="1">
              <a:lnSpc>
                <a:spcPct val="80000"/>
              </a:lnSpc>
            </a:pPr>
            <a:r>
              <a:rPr lang="en-GB" i="1" dirty="0" smtClean="0">
                <a:solidFill>
                  <a:srgbClr val="FF0000"/>
                </a:solidFill>
              </a:rPr>
              <a:t>3-4 </a:t>
            </a:r>
            <a:r>
              <a:rPr lang="en-GB" i="1" dirty="0">
                <a:solidFill>
                  <a:srgbClr val="FF0000"/>
                </a:solidFill>
              </a:rPr>
              <a:t>years </a:t>
            </a:r>
            <a:r>
              <a:rPr lang="en-GB" i="1" dirty="0" smtClean="0">
                <a:solidFill>
                  <a:srgbClr val="FF0000"/>
                </a:solidFill>
              </a:rPr>
              <a:t>data </a:t>
            </a:r>
            <a:r>
              <a:rPr lang="en-GB" i="1" dirty="0">
                <a:solidFill>
                  <a:srgbClr val="FF0000"/>
                </a:solidFill>
              </a:rPr>
              <a:t>taking</a:t>
            </a:r>
            <a:r>
              <a:rPr lang="it-IT" i="1" dirty="0"/>
              <a:t> </a:t>
            </a:r>
            <a:r>
              <a:rPr lang="it-IT" sz="3600" dirty="0"/>
              <a:t/>
            </a:r>
            <a:br>
              <a:rPr lang="it-IT" sz="3600" dirty="0"/>
            </a:br>
            <a:r>
              <a:rPr lang="it-IT" sz="3600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it-IT" sz="36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pic>
        <p:nvPicPr>
          <p:cNvPr id="4" name="Picture 5" descr="VIP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20" y="908720"/>
            <a:ext cx="4116388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915229"/>
              </p:ext>
            </p:extLst>
          </p:nvPr>
        </p:nvGraphicFramePr>
        <p:xfrm>
          <a:off x="468313" y="4919563"/>
          <a:ext cx="38100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Equation" r:id="rId5" imgW="927100" imgH="228600" progId="Equation.3">
                  <p:embed/>
                </p:oleObj>
              </mc:Choice>
              <mc:Fallback>
                <p:oleObj name="Equation" r:id="rId5" imgW="9271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919563"/>
                        <a:ext cx="3810000" cy="1101725"/>
                      </a:xfrm>
                      <a:prstGeom prst="rect">
                        <a:avLst/>
                      </a:prstGeom>
                      <a:solidFill>
                        <a:srgbClr val="FF99FF">
                          <a:alpha val="72940"/>
                        </a:srgbClr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8813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644704"/>
            <a:ext cx="8244271" cy="2772308"/>
          </a:xfrm>
        </p:spPr>
        <p:txBody>
          <a:bodyPr/>
          <a:lstStyle/>
          <a:p>
            <a:r>
              <a:rPr lang="en-GB" dirty="0" smtClean="0"/>
              <a:t> G</a:t>
            </a:r>
            <a:r>
              <a:rPr lang="en-GB" dirty="0" smtClean="0">
                <a:solidFill>
                  <a:srgbClr val="CC0066"/>
                </a:solidFill>
              </a:rPr>
              <a:t>yroscopes</a:t>
            </a:r>
            <a:r>
              <a:rPr lang="en-GB" dirty="0" smtClean="0"/>
              <a:t> </a:t>
            </a:r>
            <a:r>
              <a:rPr lang="en-GB" dirty="0"/>
              <a:t>IN </a:t>
            </a:r>
            <a:r>
              <a:rPr lang="en-GB" dirty="0" err="1" smtClean="0"/>
              <a:t>GE</a:t>
            </a:r>
            <a:r>
              <a:rPr lang="en-GB" dirty="0" err="1" smtClean="0">
                <a:solidFill>
                  <a:srgbClr val="CC0066"/>
                </a:solidFill>
              </a:rPr>
              <a:t>neral</a:t>
            </a:r>
            <a:r>
              <a:rPr lang="en-GB" dirty="0" smtClean="0"/>
              <a:t> </a:t>
            </a:r>
            <a:r>
              <a:rPr lang="en-GB" dirty="0"/>
              <a:t>R</a:t>
            </a:r>
            <a:r>
              <a:rPr lang="en-GB" dirty="0">
                <a:solidFill>
                  <a:srgbClr val="CC0066"/>
                </a:solidFill>
              </a:rPr>
              <a:t>elativity</a:t>
            </a:r>
          </a:p>
          <a:p>
            <a:pPr lvl="1"/>
            <a:r>
              <a:rPr lang="en-GB" dirty="0" smtClean="0"/>
              <a:t>use light to probe </a:t>
            </a:r>
          </a:p>
          <a:p>
            <a:pPr lvl="2"/>
            <a:r>
              <a:rPr lang="en-GB" dirty="0" smtClean="0"/>
              <a:t>de </a:t>
            </a:r>
            <a:r>
              <a:rPr lang="en-GB" dirty="0"/>
              <a:t>Sitter </a:t>
            </a:r>
            <a:r>
              <a:rPr lang="en-GB" dirty="0" smtClean="0"/>
              <a:t>and </a:t>
            </a:r>
            <a:r>
              <a:rPr lang="en-GB" dirty="0" err="1" smtClean="0"/>
              <a:t>Lense</a:t>
            </a:r>
            <a:r>
              <a:rPr lang="en-GB" dirty="0" smtClean="0"/>
              <a:t>–</a:t>
            </a:r>
            <a:r>
              <a:rPr lang="en-GB" dirty="0" err="1" smtClean="0"/>
              <a:t>Thirring</a:t>
            </a:r>
            <a:r>
              <a:rPr lang="en-GB" dirty="0" smtClean="0"/>
              <a:t> </a:t>
            </a:r>
            <a:r>
              <a:rPr lang="en-GB" dirty="0"/>
              <a:t>relativistic </a:t>
            </a:r>
            <a:r>
              <a:rPr lang="en-GB" dirty="0" smtClean="0"/>
              <a:t>effects</a:t>
            </a:r>
          </a:p>
          <a:p>
            <a:pPr lvl="2"/>
            <a:r>
              <a:rPr lang="en-GB" dirty="0" smtClean="0"/>
              <a:t>Uses the </a:t>
            </a:r>
            <a:r>
              <a:rPr lang="en-GB" dirty="0" err="1" smtClean="0"/>
              <a:t>Sagnac</a:t>
            </a:r>
            <a:r>
              <a:rPr lang="en-GB" dirty="0" smtClean="0"/>
              <a:t> effect</a:t>
            </a:r>
          </a:p>
          <a:p>
            <a:pPr lvl="3"/>
            <a:r>
              <a:rPr lang="en-GB" dirty="0" smtClean="0"/>
              <a:t>2 light beams counter-propagating in a ring radius R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GINGER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33448" r="45845" b="59726"/>
          <a:stretch/>
        </p:blipFill>
        <p:spPr bwMode="auto">
          <a:xfrm>
            <a:off x="107504" y="5017853"/>
            <a:ext cx="3985404" cy="49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966032"/>
            <a:ext cx="2952328" cy="1505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2960948"/>
            <a:ext cx="5004556" cy="31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06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3629" y="116632"/>
            <a:ext cx="7776864" cy="432048"/>
          </a:xfrm>
        </p:spPr>
        <p:txBody>
          <a:bodyPr/>
          <a:lstStyle/>
          <a:p>
            <a:r>
              <a:rPr lang="en-GB" dirty="0" smtClean="0"/>
              <a:t>Requirements: </a:t>
            </a:r>
            <a:r>
              <a:rPr lang="en-GB" dirty="0" err="1" smtClean="0"/>
              <a:t>Lense-Thirring</a:t>
            </a:r>
            <a:r>
              <a:rPr lang="en-GB" dirty="0" smtClean="0"/>
              <a:t> measurement</a:t>
            </a:r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27150" r="13677" b="44102"/>
          <a:stretch/>
        </p:blipFill>
        <p:spPr bwMode="auto">
          <a:xfrm>
            <a:off x="395536" y="779836"/>
            <a:ext cx="8142652" cy="182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19575" r="41581" b="71333"/>
          <a:stretch/>
        </p:blipFill>
        <p:spPr bwMode="auto">
          <a:xfrm>
            <a:off x="3307321" y="6021288"/>
            <a:ext cx="4253011" cy="5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4933" r="11887" b="7956"/>
          <a:stretch/>
        </p:blipFill>
        <p:spPr>
          <a:xfrm>
            <a:off x="2843808" y="2276872"/>
            <a:ext cx="4822515" cy="362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87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Physics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674415"/>
          </a:xfrm>
        </p:spPr>
        <p:txBody>
          <a:bodyPr/>
          <a:lstStyle/>
          <a:p>
            <a:r>
              <a:rPr lang="en-GB" dirty="0" smtClean="0"/>
              <a:t>High Energy Neutrinos</a:t>
            </a:r>
          </a:p>
          <a:p>
            <a:r>
              <a:rPr lang="en-GB" dirty="0" smtClean="0"/>
              <a:t>Solar and </a:t>
            </a:r>
            <a:r>
              <a:rPr lang="en-GB" dirty="0" err="1" smtClean="0"/>
              <a:t>Cosmogenic</a:t>
            </a:r>
            <a:r>
              <a:rPr lang="en-GB" dirty="0" smtClean="0"/>
              <a:t> Neutrinos</a:t>
            </a:r>
          </a:p>
          <a:p>
            <a:r>
              <a:rPr lang="en-GB" dirty="0" smtClean="0"/>
              <a:t>Double </a:t>
            </a:r>
            <a:r>
              <a:rPr lang="en-GB" dirty="0" smtClean="0">
                <a:latin typeface="Symbol" pitchFamily="18" charset="2"/>
              </a:rPr>
              <a:t>b</a:t>
            </a:r>
            <a:r>
              <a:rPr lang="en-GB" dirty="0" smtClean="0"/>
              <a:t> decay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280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96035" y="3433642"/>
            <a:ext cx="4104457" cy="3164008"/>
          </a:xfrm>
        </p:spPr>
        <p:txBody>
          <a:bodyPr/>
          <a:lstStyle/>
          <a:p>
            <a:r>
              <a:rPr lang="en-GB" dirty="0" smtClean="0"/>
              <a:t>Underground location needed</a:t>
            </a:r>
          </a:p>
          <a:p>
            <a:pPr lvl="1"/>
            <a:r>
              <a:rPr lang="en-GB" dirty="0" smtClean="0"/>
              <a:t>Atmospheric variation</a:t>
            </a:r>
          </a:p>
          <a:p>
            <a:pPr lvl="2"/>
            <a:r>
              <a:rPr lang="en-GB" dirty="0" smtClean="0"/>
              <a:t>Wind, pressure</a:t>
            </a:r>
          </a:p>
          <a:p>
            <a:pPr lvl="2"/>
            <a:r>
              <a:rPr lang="en-GB" dirty="0" smtClean="0"/>
              <a:t>temperature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Arrangement of (3) ring lasers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8" t="13805" r="21259" b="13706"/>
          <a:stretch/>
        </p:blipFill>
        <p:spPr>
          <a:xfrm>
            <a:off x="144147" y="764704"/>
            <a:ext cx="2049363" cy="2668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r="26679"/>
          <a:stretch/>
        </p:blipFill>
        <p:spPr>
          <a:xfrm>
            <a:off x="2304344" y="764098"/>
            <a:ext cx="2339664" cy="2670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3861047"/>
            <a:ext cx="4972528" cy="2543621"/>
          </a:xfrm>
          <a:prstGeom prst="rect">
            <a:avLst/>
          </a:prstGeom>
        </p:spPr>
      </p:pic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4896036" y="692696"/>
            <a:ext cx="4104457" cy="274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rgbClr val="000099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rgbClr val="FF33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800080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00CC00"/>
                </a:solidFill>
                <a:latin typeface="+mn-lt"/>
              </a:defRPr>
            </a:lvl9pPr>
          </a:lstStyle>
          <a:p>
            <a:r>
              <a:rPr lang="en-GB" kern="0" dirty="0" smtClean="0"/>
              <a:t>GINGER</a:t>
            </a:r>
          </a:p>
          <a:p>
            <a:pPr lvl="1"/>
            <a:r>
              <a:rPr lang="en-GB" kern="0" dirty="0" smtClean="0"/>
              <a:t>Preliminary measurements</a:t>
            </a:r>
          </a:p>
          <a:p>
            <a:pPr lvl="2"/>
            <a:r>
              <a:rPr lang="en-GB" kern="0" dirty="0" smtClean="0"/>
              <a:t>Underground</a:t>
            </a:r>
          </a:p>
          <a:p>
            <a:pPr lvl="2"/>
            <a:r>
              <a:rPr lang="en-GB" kern="0" dirty="0" smtClean="0"/>
              <a:t>On the surface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609143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Science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287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4212" y="548680"/>
            <a:ext cx="8280275" cy="367240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nuclear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fusion reaction cross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sections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Stars </a:t>
            </a:r>
            <a:r>
              <a:rPr lang="en-US" dirty="0" smtClean="0"/>
              <a:t>powered </a:t>
            </a:r>
            <a:r>
              <a:rPr lang="en-US" dirty="0"/>
              <a:t>by nuclear reactions</a:t>
            </a:r>
          </a:p>
          <a:p>
            <a:pPr lvl="1"/>
            <a:r>
              <a:rPr lang="en-US" dirty="0"/>
              <a:t>K</a:t>
            </a:r>
            <a:r>
              <a:rPr lang="en-US" dirty="0" smtClean="0"/>
              <a:t>ey </a:t>
            </a:r>
            <a:r>
              <a:rPr lang="en-US" dirty="0"/>
              <a:t>parameters </a:t>
            </a:r>
            <a:r>
              <a:rPr lang="en-US" dirty="0" smtClean="0"/>
              <a:t>to </a:t>
            </a:r>
            <a:r>
              <a:rPr lang="en-US" dirty="0"/>
              <a:t>model </a:t>
            </a:r>
            <a:r>
              <a:rPr lang="en-US" dirty="0" smtClean="0"/>
              <a:t>stars</a:t>
            </a:r>
          </a:p>
          <a:p>
            <a:pPr lvl="2"/>
            <a:r>
              <a:rPr lang="en-US" dirty="0" smtClean="0"/>
              <a:t>chemical </a:t>
            </a:r>
            <a:r>
              <a:rPr lang="en-US" dirty="0"/>
              <a:t>composition, </a:t>
            </a:r>
            <a:r>
              <a:rPr lang="en-US" dirty="0" smtClean="0"/>
              <a:t>opacity…</a:t>
            </a:r>
          </a:p>
          <a:p>
            <a:pPr lvl="2"/>
            <a:r>
              <a:rPr lang="en-US" dirty="0" smtClean="0"/>
              <a:t>reactions </a:t>
            </a:r>
            <a:r>
              <a:rPr lang="en-US" dirty="0"/>
              <a:t>cross sections 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  <a:p>
            <a:pPr lvl="3"/>
            <a:r>
              <a:rPr lang="en-US" dirty="0" smtClean="0"/>
              <a:t>determine </a:t>
            </a:r>
            <a:r>
              <a:rPr lang="en-US" dirty="0"/>
              <a:t>the origin of </a:t>
            </a:r>
            <a:r>
              <a:rPr lang="en-US" dirty="0" smtClean="0"/>
              <a:t>elements</a:t>
            </a:r>
          </a:p>
          <a:p>
            <a:pPr lvl="3"/>
            <a:r>
              <a:rPr lang="en-US" dirty="0" smtClean="0"/>
              <a:t>stellar </a:t>
            </a:r>
            <a:r>
              <a:rPr lang="en-US" dirty="0"/>
              <a:t>evolution and </a:t>
            </a:r>
            <a:r>
              <a:rPr lang="en-US" dirty="0" smtClean="0"/>
              <a:t>dynamics</a:t>
            </a:r>
            <a:endParaRPr lang="en-US" dirty="0"/>
          </a:p>
          <a:p>
            <a:pPr lvl="2"/>
            <a:r>
              <a:rPr lang="en-US" dirty="0" smtClean="0"/>
              <a:t>Many </a:t>
            </a:r>
            <a:r>
              <a:rPr lang="en-US" dirty="0"/>
              <a:t>reactions </a:t>
            </a:r>
            <a:r>
              <a:rPr lang="en-US" dirty="0" smtClean="0"/>
              <a:t>need </a:t>
            </a:r>
            <a:r>
              <a:rPr lang="en-US" dirty="0"/>
              <a:t>high precision data.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The LUNA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experiment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270108"/>
            <a:ext cx="2567967" cy="24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star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209243"/>
            <a:ext cx="28098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767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" smtClean="0"/>
              <a:t>LUNA site</a:t>
            </a:r>
          </a:p>
        </p:txBody>
      </p:sp>
      <p:pic>
        <p:nvPicPr>
          <p:cNvPr id="17411" name="Picture 3" descr="lngs_h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0" y="2971800"/>
            <a:ext cx="1828800" cy="1006475"/>
            <a:chOff x="0" y="1872"/>
            <a:chExt cx="1152" cy="634"/>
          </a:xfrm>
        </p:grpSpPr>
        <p:sp>
          <p:nvSpPr>
            <p:cNvPr id="17428" name="Oval 5"/>
            <p:cNvSpPr>
              <a:spLocks noChangeArrowheads="1"/>
            </p:cNvSpPr>
            <p:nvPr/>
          </p:nvSpPr>
          <p:spPr bwMode="auto">
            <a:xfrm>
              <a:off x="1008" y="206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429" name="Text Box 6"/>
            <p:cNvSpPr txBox="1">
              <a:spLocks noChangeArrowheads="1"/>
            </p:cNvSpPr>
            <p:nvPr/>
          </p:nvSpPr>
          <p:spPr bwMode="auto">
            <a:xfrm>
              <a:off x="0" y="1872"/>
              <a:ext cx="1033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FF00"/>
                  </a:solidFill>
                </a:rPr>
                <a:t>LUNA 1</a:t>
              </a:r>
              <a:endParaRPr lang="it-IT" sz="2000">
                <a:solidFill>
                  <a:srgbClr val="FFFF00"/>
                </a:solidFill>
              </a:endParaRPr>
            </a:p>
            <a:p>
              <a:pPr eaLnBrk="1" hangingPunct="1"/>
              <a:r>
                <a:rPr lang="it-IT" sz="2000">
                  <a:solidFill>
                    <a:srgbClr val="FFFF00"/>
                  </a:solidFill>
                </a:rPr>
                <a:t>(1992-2001)</a:t>
              </a:r>
            </a:p>
            <a:p>
              <a:pPr eaLnBrk="1" hangingPunct="1"/>
              <a:r>
                <a:rPr lang="en-US" sz="2000">
                  <a:solidFill>
                    <a:schemeClr val="bg1"/>
                  </a:solidFill>
                </a:rPr>
                <a:t>50 kV</a:t>
              </a:r>
            </a:p>
          </p:txBody>
        </p:sp>
      </p:grpSp>
      <p:grpSp>
        <p:nvGrpSpPr>
          <p:cNvPr id="17413" name="Group 7"/>
          <p:cNvGrpSpPr>
            <a:grpSpLocks/>
          </p:cNvGrpSpPr>
          <p:nvPr/>
        </p:nvGrpSpPr>
        <p:grpSpPr bwMode="auto">
          <a:xfrm>
            <a:off x="914400" y="4191000"/>
            <a:ext cx="1600200" cy="1006475"/>
            <a:chOff x="576" y="2640"/>
            <a:chExt cx="1008" cy="634"/>
          </a:xfrm>
        </p:grpSpPr>
        <p:sp>
          <p:nvSpPr>
            <p:cNvPr id="17426" name="Oval 8"/>
            <p:cNvSpPr>
              <a:spLocks noChangeArrowheads="1"/>
            </p:cNvSpPr>
            <p:nvPr/>
          </p:nvSpPr>
          <p:spPr bwMode="auto">
            <a:xfrm>
              <a:off x="1440" y="268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427" name="Text Box 9"/>
            <p:cNvSpPr txBox="1">
              <a:spLocks noChangeArrowheads="1"/>
            </p:cNvSpPr>
            <p:nvPr/>
          </p:nvSpPr>
          <p:spPr bwMode="auto">
            <a:xfrm>
              <a:off x="576" y="2640"/>
              <a:ext cx="891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FF00"/>
                  </a:solidFill>
                </a:rPr>
                <a:t>LUNA 2</a:t>
              </a:r>
              <a:endParaRPr lang="it-IT" sz="2000">
                <a:solidFill>
                  <a:srgbClr val="FFFF00"/>
                </a:solidFill>
              </a:endParaRPr>
            </a:p>
            <a:p>
              <a:pPr eaLnBrk="1" hangingPunct="1"/>
              <a:r>
                <a:rPr lang="en-US" sz="2000">
                  <a:solidFill>
                    <a:srgbClr val="FFFF00"/>
                  </a:solidFill>
                </a:rPr>
                <a:t>(2000</a:t>
              </a:r>
              <a:r>
                <a:rPr lang="en-US" sz="2000">
                  <a:solidFill>
                    <a:srgbClr val="FFFF00"/>
                  </a:solidFill>
                  <a:sym typeface="Wingdings" pitchFamily="2" charset="2"/>
                </a:rPr>
                <a:t>…</a:t>
              </a:r>
              <a:r>
                <a:rPr lang="en-US" sz="2000">
                  <a:solidFill>
                    <a:srgbClr val="FFFF00"/>
                  </a:solidFill>
                </a:rPr>
                <a:t>)</a:t>
              </a:r>
              <a:endParaRPr lang="en-GB" sz="2000">
                <a:solidFill>
                  <a:srgbClr val="FFFF00"/>
                </a:solidFill>
              </a:endParaRPr>
            </a:p>
            <a:p>
              <a:pPr eaLnBrk="1" hangingPunct="1"/>
              <a:r>
                <a:rPr lang="en-US" sz="2000">
                  <a:solidFill>
                    <a:schemeClr val="bg1"/>
                  </a:solidFill>
                </a:rPr>
                <a:t>400 kV</a:t>
              </a:r>
            </a:p>
          </p:txBody>
        </p:sp>
      </p:grp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3170238" y="0"/>
            <a:ext cx="4930775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800" dirty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aboratory for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800" dirty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nderground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800" dirty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uclear </a:t>
            </a:r>
            <a:r>
              <a:rPr lang="en-GB" sz="2800" dirty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strophysics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60125" name="Group 29"/>
          <p:cNvGraphicFramePr>
            <a:graphicFrameLocks noGrp="1"/>
          </p:cNvGraphicFramePr>
          <p:nvPr>
            <p:ph idx="1"/>
          </p:nvPr>
        </p:nvGraphicFramePr>
        <p:xfrm>
          <a:off x="5724525" y="5084763"/>
          <a:ext cx="3600450" cy="1852612"/>
        </p:xfrm>
        <a:graphic>
          <a:graphicData uri="http://schemas.openxmlformats.org/drawingml/2006/table">
            <a:tbl>
              <a:tblPr/>
              <a:tblGrid>
                <a:gridCol w="1357313"/>
                <a:gridCol w="2243137"/>
              </a:tblGrid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Radiation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LNGS/surface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33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Muons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Neutrons</a:t>
                      </a:r>
                      <a:endParaRPr kumimoji="0" 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-6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omic Sans MS" pitchFamily="66" charset="0"/>
                        </a:rPr>
                        <a:t>-3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20" name="Rectangle 24"/>
          <p:cNvSpPr>
            <a:spLocks noChangeArrowheads="1"/>
          </p:cNvSpPr>
          <p:nvPr/>
        </p:nvSpPr>
        <p:spPr bwMode="auto">
          <a:xfrm>
            <a:off x="3730625" y="1497013"/>
            <a:ext cx="55419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000" b="1">
                <a:solidFill>
                  <a:srgbClr val="FF0000"/>
                </a:solidFill>
              </a:rPr>
              <a:t>LNGS</a:t>
            </a:r>
          </a:p>
          <a:p>
            <a:r>
              <a:rPr lang="it-IT" sz="2000" b="1">
                <a:solidFill>
                  <a:srgbClr val="FF0000"/>
                </a:solidFill>
              </a:rPr>
              <a:t>(1400 m rock shielding </a:t>
            </a:r>
            <a:r>
              <a:rPr lang="it-IT" sz="2000" b="1">
                <a:solidFill>
                  <a:srgbClr val="FF0000"/>
                </a:solidFill>
                <a:sym typeface="Symbol" pitchFamily="18" charset="2"/>
              </a:rPr>
              <a:t></a:t>
            </a:r>
            <a:r>
              <a:rPr lang="it-IT" sz="2000" b="1">
                <a:solidFill>
                  <a:srgbClr val="FF0000"/>
                </a:solidFill>
              </a:rPr>
              <a:t> 4000 m w.e.)</a:t>
            </a:r>
          </a:p>
        </p:txBody>
      </p:sp>
      <p:grpSp>
        <p:nvGrpSpPr>
          <p:cNvPr id="17421" name="Group 25"/>
          <p:cNvGrpSpPr>
            <a:grpSpLocks/>
          </p:cNvGrpSpPr>
          <p:nvPr/>
        </p:nvGrpSpPr>
        <p:grpSpPr bwMode="auto">
          <a:xfrm>
            <a:off x="0" y="0"/>
            <a:ext cx="1835150" cy="1773238"/>
            <a:chOff x="-1584" y="1344"/>
            <a:chExt cx="1776" cy="1560"/>
          </a:xfrm>
        </p:grpSpPr>
        <p:pic>
          <p:nvPicPr>
            <p:cNvPr id="17424" name="Picture 26" descr="italy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82C8EA"/>
                </a:clrFrom>
                <a:clrTo>
                  <a:srgbClr val="82C8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54"/>
            <a:stretch>
              <a:fillRect/>
            </a:stretch>
          </p:blipFill>
          <p:spPr bwMode="auto">
            <a:xfrm>
              <a:off x="-1584" y="1344"/>
              <a:ext cx="1776" cy="156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5" name="AutoShape 27"/>
            <p:cNvSpPr>
              <a:spLocks noChangeArrowheads="1"/>
            </p:cNvSpPr>
            <p:nvPr/>
          </p:nvSpPr>
          <p:spPr bwMode="auto">
            <a:xfrm rot="10800000">
              <a:off x="-624" y="1872"/>
              <a:ext cx="288" cy="144"/>
            </a:xfrm>
            <a:prstGeom prst="curvedUpArrow">
              <a:avLst>
                <a:gd name="adj1" fmla="val 33944"/>
                <a:gd name="adj2" fmla="val 96463"/>
                <a:gd name="adj3" fmla="val 36032"/>
              </a:avLst>
            </a:prstGeom>
            <a:solidFill>
              <a:schemeClr val="accent2"/>
            </a:solidFill>
            <a:ln w="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7422" name="Oval 34"/>
          <p:cNvSpPr>
            <a:spLocks noChangeArrowheads="1"/>
          </p:cNvSpPr>
          <p:nvPr/>
        </p:nvSpPr>
        <p:spPr bwMode="auto">
          <a:xfrm>
            <a:off x="704850" y="2220913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chemeClr val="accent2"/>
              </a:solidFill>
            </a:endParaRPr>
          </a:p>
        </p:txBody>
      </p:sp>
      <p:sp>
        <p:nvSpPr>
          <p:cNvPr id="17423" name="Text Box 35"/>
          <p:cNvSpPr txBox="1">
            <a:spLocks noChangeArrowheads="1"/>
          </p:cNvSpPr>
          <p:nvPr/>
        </p:nvSpPr>
        <p:spPr bwMode="auto">
          <a:xfrm>
            <a:off x="974725" y="1773238"/>
            <a:ext cx="1365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</a:rPr>
              <a:t>LUNA MV</a:t>
            </a:r>
            <a:endParaRPr lang="it-IT" sz="2000">
              <a:solidFill>
                <a:srgbClr val="FFFF00"/>
              </a:solidFill>
            </a:endParaRPr>
          </a:p>
          <a:p>
            <a:pPr eaLnBrk="1" hangingPunct="1"/>
            <a:r>
              <a:rPr lang="en-US" sz="2000">
                <a:solidFill>
                  <a:srgbClr val="FFFF00"/>
                </a:solidFill>
              </a:rPr>
              <a:t>(2012-&gt;...)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LUNA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astrophysical motivation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656692"/>
            <a:ext cx="8748971" cy="5868950"/>
          </a:xfrm>
        </p:spPr>
        <p:txBody>
          <a:bodyPr/>
          <a:lstStyle/>
          <a:p>
            <a:r>
              <a:rPr lang="en-US" sz="2400" dirty="0"/>
              <a:t>Solar neutrinos: </a:t>
            </a:r>
            <a:endParaRPr lang="en-US" sz="24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3</a:t>
            </a:r>
            <a:r>
              <a:rPr lang="en-US" sz="1800" dirty="0" smtClean="0">
                <a:solidFill>
                  <a:srgbClr val="FF0000"/>
                </a:solidFill>
              </a:rPr>
              <a:t>He(</a:t>
            </a:r>
            <a:r>
              <a:rPr lang="en-US" sz="1800" baseline="30000" dirty="0" smtClean="0">
                <a:solidFill>
                  <a:srgbClr val="FF0000"/>
                </a:solidFill>
              </a:rPr>
              <a:t>3</a:t>
            </a:r>
            <a:r>
              <a:rPr lang="en-US" sz="1800" dirty="0" smtClean="0">
                <a:solidFill>
                  <a:srgbClr val="FF0000"/>
                </a:solidFill>
              </a:rPr>
              <a:t>He,2p)</a:t>
            </a:r>
            <a:r>
              <a:rPr lang="en-US" sz="1800" baseline="30000" dirty="0" smtClean="0">
                <a:solidFill>
                  <a:srgbClr val="FF0000"/>
                </a:solidFill>
              </a:rPr>
              <a:t>4</a:t>
            </a:r>
            <a:r>
              <a:rPr lang="en-US" sz="1800" dirty="0" smtClean="0">
                <a:solidFill>
                  <a:srgbClr val="FF0000"/>
                </a:solidFill>
              </a:rPr>
              <a:t>He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He(</a:t>
            </a:r>
            <a:r>
              <a:rPr lang="en-US" sz="1800" baseline="30000" dirty="0">
                <a:solidFill>
                  <a:srgbClr val="FF0000"/>
                </a:solidFill>
              </a:rPr>
              <a:t>4</a:t>
            </a:r>
            <a:r>
              <a:rPr lang="en-US" sz="1800" dirty="0">
                <a:solidFill>
                  <a:srgbClr val="FF0000"/>
                </a:solidFill>
              </a:rPr>
              <a:t>He,</a:t>
            </a:r>
            <a:r>
              <a:rPr lang="en-US" sz="18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7</a:t>
            </a:r>
            <a:r>
              <a:rPr lang="en-US" sz="1800" dirty="0">
                <a:solidFill>
                  <a:srgbClr val="FF0000"/>
                </a:solidFill>
              </a:rPr>
              <a:t>Be, </a:t>
            </a:r>
            <a:r>
              <a:rPr lang="en-US" sz="1800" baseline="30000" dirty="0">
                <a:solidFill>
                  <a:srgbClr val="FF0000"/>
                </a:solidFill>
              </a:rPr>
              <a:t>14</a:t>
            </a:r>
            <a:r>
              <a:rPr lang="en-US" sz="1800" dirty="0">
                <a:solidFill>
                  <a:srgbClr val="FF0000"/>
                </a:solidFill>
              </a:rPr>
              <a:t>N(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15</a:t>
            </a:r>
            <a:r>
              <a:rPr lang="en-US" sz="1800" dirty="0">
                <a:solidFill>
                  <a:srgbClr val="FF0000"/>
                </a:solidFill>
              </a:rPr>
              <a:t>O</a:t>
            </a:r>
          </a:p>
          <a:p>
            <a:r>
              <a:rPr lang="en-US" sz="2400" dirty="0" smtClean="0"/>
              <a:t>Age </a:t>
            </a:r>
            <a:r>
              <a:rPr lang="en-US" sz="2400" dirty="0"/>
              <a:t>of globular cluster:  </a:t>
            </a:r>
            <a:endParaRPr lang="en-US" sz="24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14</a:t>
            </a:r>
            <a:r>
              <a:rPr lang="en-US" sz="1800" dirty="0" smtClean="0">
                <a:solidFill>
                  <a:srgbClr val="FF0000"/>
                </a:solidFill>
              </a:rPr>
              <a:t>N(</a:t>
            </a:r>
            <a:r>
              <a:rPr lang="en-US" sz="1800" dirty="0" err="1" smtClean="0">
                <a:solidFill>
                  <a:srgbClr val="FF0000"/>
                </a:solidFill>
              </a:rPr>
              <a:t>p,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15</a:t>
            </a:r>
            <a:r>
              <a:rPr lang="en-US" sz="1800" dirty="0" smtClean="0">
                <a:solidFill>
                  <a:srgbClr val="FF0000"/>
                </a:solidFill>
              </a:rPr>
              <a:t>O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2400" dirty="0" smtClean="0"/>
              <a:t>Light </a:t>
            </a:r>
            <a:r>
              <a:rPr lang="en-US" sz="2400" dirty="0"/>
              <a:t>nuclei </a:t>
            </a:r>
            <a:r>
              <a:rPr lang="en-US" sz="2400" dirty="0" err="1"/>
              <a:t>nucleosynthesis</a:t>
            </a:r>
            <a:r>
              <a:rPr lang="en-US" sz="2400" dirty="0"/>
              <a:t> </a:t>
            </a:r>
            <a:endParaRPr lang="en-US" sz="2400" dirty="0" smtClean="0"/>
          </a:p>
          <a:p>
            <a:pPr lvl="2"/>
            <a:r>
              <a:rPr lang="en-US" sz="1400" dirty="0" smtClean="0"/>
              <a:t>(</a:t>
            </a:r>
            <a:r>
              <a:rPr lang="en-US" sz="1400" baseline="30000" dirty="0"/>
              <a:t>17</a:t>
            </a:r>
            <a:r>
              <a:rPr lang="en-US" sz="1400" dirty="0"/>
              <a:t>/</a:t>
            </a:r>
            <a:r>
              <a:rPr lang="en-US" sz="1400" baseline="30000" dirty="0"/>
              <a:t>18</a:t>
            </a:r>
            <a:r>
              <a:rPr lang="en-US" sz="1400" dirty="0"/>
              <a:t>O abundances, </a:t>
            </a:r>
            <a:r>
              <a:rPr lang="en-US" sz="1400" baseline="30000" dirty="0"/>
              <a:t>19</a:t>
            </a:r>
            <a:r>
              <a:rPr lang="en-US" sz="1400" dirty="0"/>
              <a:t>F production, </a:t>
            </a:r>
            <a:r>
              <a:rPr lang="en-US" sz="1400" baseline="30000" dirty="0"/>
              <a:t>26</a:t>
            </a:r>
            <a:r>
              <a:rPr lang="en-US" sz="1400" dirty="0"/>
              <a:t>Mg excess,...): </a:t>
            </a:r>
            <a:endParaRPr lang="en-US" sz="14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15</a:t>
            </a:r>
            <a:r>
              <a:rPr lang="en-US" sz="1800" dirty="0" smtClean="0">
                <a:solidFill>
                  <a:srgbClr val="FF0000"/>
                </a:solidFill>
              </a:rPr>
              <a:t>N(</a:t>
            </a:r>
            <a:r>
              <a:rPr lang="en-US" sz="1800" dirty="0" err="1" smtClean="0">
                <a:solidFill>
                  <a:srgbClr val="FF0000"/>
                </a:solidFill>
              </a:rPr>
              <a:t>p,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16</a:t>
            </a:r>
            <a:r>
              <a:rPr lang="en-US" sz="1800" dirty="0" smtClean="0">
                <a:solidFill>
                  <a:srgbClr val="FF0000"/>
                </a:solidFill>
              </a:rPr>
              <a:t>O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aseline="30000" dirty="0">
                <a:solidFill>
                  <a:srgbClr val="FF0000"/>
                </a:solidFill>
              </a:rPr>
              <a:t>17</a:t>
            </a:r>
            <a:r>
              <a:rPr lang="en-US" sz="1800" dirty="0">
                <a:solidFill>
                  <a:srgbClr val="FF0000"/>
                </a:solidFill>
              </a:rPr>
              <a:t>N(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O, </a:t>
            </a:r>
            <a:r>
              <a:rPr lang="en-US" sz="1800" baseline="30000" dirty="0">
                <a:solidFill>
                  <a:srgbClr val="FF0000"/>
                </a:solidFill>
              </a:rPr>
              <a:t>25</a:t>
            </a:r>
            <a:r>
              <a:rPr lang="en-US" sz="1800" dirty="0">
                <a:solidFill>
                  <a:srgbClr val="FF0000"/>
                </a:solidFill>
              </a:rPr>
              <a:t>Mg(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26</a:t>
            </a:r>
            <a:r>
              <a:rPr lang="en-US" sz="1800" dirty="0">
                <a:solidFill>
                  <a:srgbClr val="FF0000"/>
                </a:solidFill>
              </a:rPr>
              <a:t>Al</a:t>
            </a:r>
          </a:p>
          <a:p>
            <a:r>
              <a:rPr lang="en-US" sz="2400" dirty="0" smtClean="0"/>
              <a:t>Big </a:t>
            </a:r>
            <a:r>
              <a:rPr lang="en-US" sz="2400" dirty="0"/>
              <a:t>Bang </a:t>
            </a:r>
            <a:r>
              <a:rPr lang="en-US" sz="2400" dirty="0" err="1"/>
              <a:t>Nucleosynthesis</a:t>
            </a:r>
            <a:r>
              <a:rPr lang="en-US" sz="2400" dirty="0"/>
              <a:t>: </a:t>
            </a:r>
            <a:endParaRPr lang="en-US" sz="24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2</a:t>
            </a:r>
            <a:r>
              <a:rPr lang="en-US" sz="1800" dirty="0" smtClean="0">
                <a:solidFill>
                  <a:srgbClr val="FF0000"/>
                </a:solidFill>
              </a:rPr>
              <a:t>H(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 smtClean="0">
                <a:solidFill>
                  <a:srgbClr val="FF0000"/>
                </a:solidFill>
              </a:rPr>
              <a:t>,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6</a:t>
            </a:r>
            <a:r>
              <a:rPr lang="en-US" sz="1800" dirty="0" smtClean="0">
                <a:solidFill>
                  <a:srgbClr val="FF0000"/>
                </a:solidFill>
              </a:rPr>
              <a:t>Li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He(</a:t>
            </a:r>
            <a:r>
              <a:rPr lang="en-US" sz="1800" baseline="30000" dirty="0">
                <a:solidFill>
                  <a:srgbClr val="FF0000"/>
                </a:solidFill>
              </a:rPr>
              <a:t>4</a:t>
            </a:r>
            <a:r>
              <a:rPr lang="en-US" sz="1800" dirty="0">
                <a:solidFill>
                  <a:srgbClr val="FF0000"/>
                </a:solidFill>
              </a:rPr>
              <a:t>He,</a:t>
            </a:r>
            <a:r>
              <a:rPr lang="en-US" sz="18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7</a:t>
            </a:r>
            <a:r>
              <a:rPr lang="en-US" sz="1800" dirty="0">
                <a:solidFill>
                  <a:srgbClr val="FF0000"/>
                </a:solidFill>
              </a:rPr>
              <a:t>Be, 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H(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3</a:t>
            </a:r>
            <a:r>
              <a:rPr lang="en-US" sz="1800" dirty="0">
                <a:solidFill>
                  <a:srgbClr val="FF0000"/>
                </a:solidFill>
              </a:rPr>
              <a:t>He</a:t>
            </a:r>
          </a:p>
          <a:p>
            <a:r>
              <a:rPr lang="en-US" sz="2000" dirty="0" smtClean="0">
                <a:solidFill>
                  <a:srgbClr val="CC0066"/>
                </a:solidFill>
              </a:rPr>
              <a:t>Next</a:t>
            </a:r>
            <a:r>
              <a:rPr lang="en-US" sz="2000" dirty="0">
                <a:solidFill>
                  <a:srgbClr val="CC0066"/>
                </a:solidFill>
              </a:rPr>
              <a:t>:</a:t>
            </a:r>
          </a:p>
          <a:p>
            <a:r>
              <a:rPr lang="en-US" sz="2000" dirty="0"/>
              <a:t>Light nuclei </a:t>
            </a:r>
            <a:r>
              <a:rPr lang="en-US" sz="2000" dirty="0" err="1"/>
              <a:t>nucleosynthesis</a:t>
            </a:r>
            <a:r>
              <a:rPr lang="en-US" sz="2000" dirty="0"/>
              <a:t>: 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17</a:t>
            </a:r>
            <a:r>
              <a:rPr lang="en-US" sz="1800" dirty="0" smtClean="0">
                <a:solidFill>
                  <a:srgbClr val="FF0000"/>
                </a:solidFill>
              </a:rPr>
              <a:t>O(</a:t>
            </a:r>
            <a:r>
              <a:rPr lang="en-US" sz="1800" dirty="0" err="1" smtClean="0">
                <a:solidFill>
                  <a:srgbClr val="FF0000"/>
                </a:solidFill>
              </a:rPr>
              <a:t>p,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14</a:t>
            </a:r>
            <a:r>
              <a:rPr lang="en-US" sz="1800" dirty="0" smtClean="0">
                <a:solidFill>
                  <a:srgbClr val="FF0000"/>
                </a:solidFill>
              </a:rPr>
              <a:t>N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aseline="30000" dirty="0">
                <a:solidFill>
                  <a:srgbClr val="FF0000"/>
                </a:solidFill>
              </a:rPr>
              <a:t>22</a:t>
            </a:r>
            <a:r>
              <a:rPr lang="en-US" sz="1800" dirty="0">
                <a:solidFill>
                  <a:srgbClr val="FF0000"/>
                </a:solidFill>
              </a:rPr>
              <a:t>Ne(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23</a:t>
            </a:r>
            <a:r>
              <a:rPr lang="en-US" sz="1800" dirty="0">
                <a:solidFill>
                  <a:srgbClr val="FF0000"/>
                </a:solidFill>
              </a:rPr>
              <a:t>Na, </a:t>
            </a:r>
            <a:r>
              <a:rPr lang="en-US" sz="1800" baseline="30000" dirty="0">
                <a:solidFill>
                  <a:srgbClr val="FF0000"/>
                </a:solidFill>
              </a:rPr>
              <a:t>23</a:t>
            </a:r>
            <a:r>
              <a:rPr lang="en-US" sz="1800" dirty="0">
                <a:solidFill>
                  <a:srgbClr val="FF0000"/>
                </a:solidFill>
              </a:rPr>
              <a:t>Na(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24</a:t>
            </a:r>
            <a:r>
              <a:rPr lang="en-US" sz="1800" dirty="0">
                <a:solidFill>
                  <a:srgbClr val="FF0000"/>
                </a:solidFill>
              </a:rPr>
              <a:t>Mg, 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O(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19</a:t>
            </a:r>
            <a:r>
              <a:rPr lang="en-US" sz="1800" dirty="0">
                <a:solidFill>
                  <a:srgbClr val="FF0000"/>
                </a:solidFill>
              </a:rPr>
              <a:t>F, 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O(</a:t>
            </a:r>
            <a:r>
              <a:rPr lang="en-US" sz="1800" dirty="0" err="1">
                <a:solidFill>
                  <a:srgbClr val="FF0000"/>
                </a:solidFill>
              </a:rPr>
              <a:t>p,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baseline="30000" dirty="0">
                <a:solidFill>
                  <a:srgbClr val="FF0000"/>
                </a:solidFill>
              </a:rPr>
              <a:t>15</a:t>
            </a:r>
            <a:r>
              <a:rPr lang="en-US" sz="1800" dirty="0">
                <a:solidFill>
                  <a:srgbClr val="FF0000"/>
                </a:solidFill>
              </a:rPr>
              <a:t>N</a:t>
            </a:r>
          </a:p>
          <a:p>
            <a:r>
              <a:rPr lang="en-US" sz="2000" dirty="0"/>
              <a:t>He burning and stellar evolution: </a:t>
            </a:r>
            <a:endParaRPr lang="en-US" sz="20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12</a:t>
            </a:r>
            <a:r>
              <a:rPr lang="en-US" sz="1800" dirty="0" smtClean="0">
                <a:solidFill>
                  <a:srgbClr val="FF0000"/>
                </a:solidFill>
              </a:rPr>
              <a:t>C(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 smtClean="0">
                <a:solidFill>
                  <a:srgbClr val="FF0000"/>
                </a:solidFill>
              </a:rPr>
              <a:t>,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16</a:t>
            </a:r>
            <a:r>
              <a:rPr lang="en-US" sz="1800" dirty="0" smtClean="0">
                <a:solidFill>
                  <a:srgbClr val="FF0000"/>
                </a:solidFill>
              </a:rPr>
              <a:t>O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2000" dirty="0"/>
              <a:t>s process </a:t>
            </a:r>
            <a:r>
              <a:rPr lang="en-US" sz="2000" dirty="0" err="1"/>
              <a:t>nucleosynthesis</a:t>
            </a:r>
            <a:r>
              <a:rPr lang="en-US" sz="2000" dirty="0"/>
              <a:t>: </a:t>
            </a:r>
            <a:endParaRPr lang="en-US" sz="2000" dirty="0" smtClean="0"/>
          </a:p>
          <a:p>
            <a:pPr lvl="1"/>
            <a:r>
              <a:rPr lang="en-US" sz="1800" baseline="30000" dirty="0" smtClean="0">
                <a:solidFill>
                  <a:srgbClr val="FF0000"/>
                </a:solidFill>
              </a:rPr>
              <a:t>13</a:t>
            </a:r>
            <a:r>
              <a:rPr lang="en-US" sz="1800" dirty="0" smtClean="0">
                <a:solidFill>
                  <a:srgbClr val="FF0000"/>
                </a:solidFill>
              </a:rPr>
              <a:t>C(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 smtClean="0">
                <a:solidFill>
                  <a:srgbClr val="FF0000"/>
                </a:solidFill>
              </a:rPr>
              <a:t>,n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16</a:t>
            </a:r>
            <a:r>
              <a:rPr lang="en-US" sz="1800" dirty="0" smtClean="0">
                <a:solidFill>
                  <a:srgbClr val="FF0000"/>
                </a:solidFill>
              </a:rPr>
              <a:t>O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baseline="30000" dirty="0" smtClean="0">
                <a:solidFill>
                  <a:srgbClr val="FF0000"/>
                </a:solidFill>
              </a:rPr>
              <a:t>22</a:t>
            </a:r>
            <a:r>
              <a:rPr lang="en-US" sz="1800" dirty="0" smtClean="0">
                <a:solidFill>
                  <a:srgbClr val="FF0000"/>
                </a:solidFill>
              </a:rPr>
              <a:t>Ne(</a:t>
            </a:r>
            <a:r>
              <a:rPr lang="en-US" sz="1800" dirty="0" err="1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1800" dirty="0" err="1" smtClean="0">
                <a:solidFill>
                  <a:srgbClr val="FF0000"/>
                </a:solidFill>
              </a:rPr>
              <a:t>,n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r>
              <a:rPr lang="en-US" sz="1800" baseline="30000" dirty="0" smtClean="0">
                <a:solidFill>
                  <a:srgbClr val="FF0000"/>
                </a:solidFill>
              </a:rPr>
              <a:t>25</a:t>
            </a:r>
            <a:r>
              <a:rPr lang="en-US" sz="1800" dirty="0" smtClean="0">
                <a:solidFill>
                  <a:srgbClr val="FF0000"/>
                </a:solidFill>
              </a:rPr>
              <a:t>Mg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812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 MV </a:t>
            </a:r>
            <a:r>
              <a:rPr lang="en-US" dirty="0" smtClean="0"/>
              <a:t>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Higher energy </a:t>
            </a:r>
            <a:r>
              <a:rPr lang="en-US" sz="2400" dirty="0" smtClean="0"/>
              <a:t>machine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3.5 </a:t>
            </a:r>
            <a:r>
              <a:rPr lang="en-US" sz="2000" dirty="0">
                <a:sym typeface="Wingdings" pitchFamily="2" charset="2"/>
              </a:rPr>
              <a:t>MV single ended positive ion </a:t>
            </a:r>
            <a:r>
              <a:rPr lang="en-US" sz="2000" dirty="0" smtClean="0">
                <a:sym typeface="Wingdings" pitchFamily="2" charset="2"/>
              </a:rPr>
              <a:t>accelerator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Now </a:t>
            </a:r>
            <a:r>
              <a:rPr lang="en-US" sz="2000" dirty="0">
                <a:sym typeface="Wingdings" pitchFamily="2" charset="2"/>
              </a:rPr>
              <a:t>funded by Italian Research Ministry </a:t>
            </a:r>
            <a:endParaRPr lang="en-US" sz="2000" dirty="0" smtClean="0">
              <a:sym typeface="Wingdings" pitchFamily="2" charset="2"/>
            </a:endParaRPr>
          </a:p>
          <a:p>
            <a:pPr lvl="2"/>
            <a:r>
              <a:rPr lang="en-US" sz="1600" dirty="0" smtClean="0">
                <a:sym typeface="Wingdings" pitchFamily="2" charset="2"/>
              </a:rPr>
              <a:t>2,8 </a:t>
            </a:r>
            <a:r>
              <a:rPr lang="en-US" sz="1600" dirty="0">
                <a:sym typeface="Wingdings" pitchFamily="2" charset="2"/>
              </a:rPr>
              <a:t>Million of Euros! </a:t>
            </a:r>
            <a:endParaRPr lang="en-US" sz="1600" dirty="0" smtClean="0">
              <a:sym typeface="Wingdings" pitchFamily="2" charset="2"/>
            </a:endParaRPr>
          </a:p>
          <a:p>
            <a:pPr lvl="2"/>
            <a:r>
              <a:rPr lang="en-US" sz="1600" dirty="0" smtClean="0">
                <a:sym typeface="Wingdings" pitchFamily="2" charset="2"/>
              </a:rPr>
              <a:t>New </a:t>
            </a:r>
            <a:r>
              <a:rPr lang="en-US" sz="1600" dirty="0">
                <a:sym typeface="Wingdings" pitchFamily="2" charset="2"/>
              </a:rPr>
              <a:t>collaborations highly welcome</a:t>
            </a:r>
            <a:endParaRPr lang="en-US" sz="1600" dirty="0"/>
          </a:p>
          <a:p>
            <a:r>
              <a:rPr lang="en-US" sz="2400" dirty="0" smtClean="0">
                <a:solidFill>
                  <a:srgbClr val="A50021"/>
                </a:solidFill>
              </a:rPr>
              <a:t>Aim</a:t>
            </a:r>
          </a:p>
          <a:p>
            <a:r>
              <a:rPr lang="en-US" sz="2400" dirty="0" smtClean="0"/>
              <a:t>key </a:t>
            </a:r>
            <a:r>
              <a:rPr lang="en-US" sz="2400" dirty="0"/>
              <a:t>s-process </a:t>
            </a:r>
            <a:r>
              <a:rPr lang="en-US" sz="2400" dirty="0" smtClean="0"/>
              <a:t>reactions</a:t>
            </a:r>
          </a:p>
          <a:p>
            <a:pPr lvl="1"/>
            <a:r>
              <a:rPr lang="en-US" sz="2000" dirty="0" smtClean="0">
                <a:solidFill>
                  <a:srgbClr val="CC0066"/>
                </a:solidFill>
              </a:rPr>
              <a:t>Helium</a:t>
            </a:r>
            <a:r>
              <a:rPr lang="en-US" sz="2000" dirty="0" smtClean="0"/>
              <a:t> burning </a:t>
            </a:r>
          </a:p>
          <a:p>
            <a:pPr lvl="1"/>
            <a:r>
              <a:rPr lang="en-US" sz="2000" dirty="0" smtClean="0"/>
              <a:t>neutron sources</a:t>
            </a:r>
            <a:endParaRPr lang="en-US" sz="2000" dirty="0"/>
          </a:p>
          <a:p>
            <a:pPr lvl="2"/>
            <a:r>
              <a:rPr lang="en-US" sz="1600" baseline="30000" dirty="0"/>
              <a:t>12</a:t>
            </a:r>
            <a:r>
              <a:rPr lang="en-US" sz="1600" dirty="0"/>
              <a:t>C(</a:t>
            </a:r>
            <a:r>
              <a:rPr lang="en-US" sz="1600" dirty="0" err="1">
                <a:latin typeface="Symbol" pitchFamily="18" charset="2"/>
              </a:rPr>
              <a:t>a</a:t>
            </a:r>
            <a:r>
              <a:rPr lang="en-US" sz="1600" dirty="0" err="1"/>
              <a:t>,</a:t>
            </a:r>
            <a:r>
              <a:rPr lang="en-US" sz="1600" dirty="0" err="1">
                <a:latin typeface="Symbol" pitchFamily="18" charset="2"/>
              </a:rPr>
              <a:t>g</a:t>
            </a:r>
            <a:r>
              <a:rPr lang="en-US" sz="1600" dirty="0"/>
              <a:t>)</a:t>
            </a:r>
            <a:r>
              <a:rPr lang="en-US" sz="1600" baseline="30000" dirty="0"/>
              <a:t>16</a:t>
            </a:r>
            <a:r>
              <a:rPr lang="en-US" sz="1600" dirty="0"/>
              <a:t>O</a:t>
            </a:r>
          </a:p>
          <a:p>
            <a:pPr lvl="2"/>
            <a:r>
              <a:rPr lang="en-US" sz="1600" baseline="30000" dirty="0"/>
              <a:t>13</a:t>
            </a:r>
            <a:r>
              <a:rPr lang="en-US" sz="1600" dirty="0"/>
              <a:t>C(</a:t>
            </a:r>
            <a:r>
              <a:rPr lang="en-US" sz="1600" dirty="0" err="1">
                <a:latin typeface="Symbol" pitchFamily="18" charset="2"/>
              </a:rPr>
              <a:t>a</a:t>
            </a:r>
            <a:r>
              <a:rPr lang="en-US" sz="1600" dirty="0" err="1"/>
              <a:t>,n</a:t>
            </a:r>
            <a:r>
              <a:rPr lang="en-US" sz="1600" dirty="0"/>
              <a:t>)</a:t>
            </a:r>
            <a:r>
              <a:rPr lang="en-US" sz="1600" baseline="30000" dirty="0"/>
              <a:t>16</a:t>
            </a:r>
            <a:r>
              <a:rPr lang="en-US" sz="1600" dirty="0"/>
              <a:t>O</a:t>
            </a:r>
          </a:p>
          <a:p>
            <a:pPr lvl="2"/>
            <a:r>
              <a:rPr lang="en-US" sz="1600" baseline="30000" dirty="0"/>
              <a:t>22</a:t>
            </a:r>
            <a:r>
              <a:rPr lang="en-US" sz="1600" dirty="0"/>
              <a:t>Ne(</a:t>
            </a:r>
            <a:r>
              <a:rPr lang="en-US" sz="1600" dirty="0" err="1">
                <a:latin typeface="Symbol" pitchFamily="18" charset="2"/>
              </a:rPr>
              <a:t>a</a:t>
            </a:r>
            <a:r>
              <a:rPr lang="en-US" sz="1600" dirty="0" err="1"/>
              <a:t>,n</a:t>
            </a:r>
            <a:r>
              <a:rPr lang="en-US" sz="1600" dirty="0"/>
              <a:t>)</a:t>
            </a:r>
            <a:r>
              <a:rPr lang="en-US" sz="1600" baseline="30000" dirty="0"/>
              <a:t>25</a:t>
            </a:r>
            <a:r>
              <a:rPr lang="en-US" sz="1600" dirty="0"/>
              <a:t>Mg</a:t>
            </a:r>
          </a:p>
          <a:p>
            <a:pPr lvl="2"/>
            <a:r>
              <a:rPr lang="en-US" sz="1600" dirty="0"/>
              <a:t>(</a:t>
            </a:r>
            <a:r>
              <a:rPr lang="en-US" sz="1600" dirty="0" err="1">
                <a:latin typeface="Symbol" pitchFamily="18" charset="2"/>
              </a:rPr>
              <a:t>a</a:t>
            </a:r>
            <a:r>
              <a:rPr lang="en-US" sz="1600" dirty="0" err="1"/>
              <a:t>,</a:t>
            </a:r>
            <a:r>
              <a:rPr lang="en-US" sz="1600" dirty="0" err="1">
                <a:latin typeface="Symbol" pitchFamily="18" charset="2"/>
              </a:rPr>
              <a:t>g</a:t>
            </a:r>
            <a:r>
              <a:rPr lang="en-US" sz="1600" dirty="0"/>
              <a:t>) reactions on </a:t>
            </a:r>
            <a:r>
              <a:rPr lang="en-US" sz="1600" baseline="30000" dirty="0"/>
              <a:t>14,15</a:t>
            </a:r>
            <a:r>
              <a:rPr lang="en-US" sz="1600" dirty="0"/>
              <a:t>N and </a:t>
            </a:r>
            <a:r>
              <a:rPr lang="en-US" sz="1600" baseline="30000" dirty="0"/>
              <a:t>18</a:t>
            </a:r>
            <a:r>
              <a:rPr lang="en-US" sz="1600" dirty="0"/>
              <a:t>O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elevant </a:t>
            </a:r>
            <a:r>
              <a:rPr lang="en-US" sz="2000" dirty="0"/>
              <a:t>at higher </a:t>
            </a:r>
            <a:r>
              <a:rPr lang="en-US" sz="2000" dirty="0" smtClean="0"/>
              <a:t>temperatures than hydrogen-burning</a:t>
            </a:r>
            <a:endParaRPr lang="en-US" sz="20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0398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ERMES(-WORLD) proposal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3709082"/>
          </a:xfrm>
        </p:spPr>
        <p:txBody>
          <a:bodyPr/>
          <a:lstStyle/>
          <a:p>
            <a:r>
              <a:rPr lang="en-GB" sz="1800" dirty="0" smtClean="0"/>
              <a:t> Environmental </a:t>
            </a:r>
            <a:r>
              <a:rPr lang="en-GB" sz="1800" dirty="0"/>
              <a:t>Sciences  </a:t>
            </a:r>
            <a:r>
              <a:rPr lang="en-GB" sz="1800" dirty="0" smtClean="0"/>
              <a:t>encompass complex </a:t>
            </a:r>
            <a:r>
              <a:rPr lang="en-GB" sz="1800" dirty="0"/>
              <a:t>processes </a:t>
            </a:r>
            <a:endParaRPr lang="en-GB" sz="1800" dirty="0" smtClean="0"/>
          </a:p>
          <a:p>
            <a:pPr lvl="1"/>
            <a:r>
              <a:rPr lang="en-GB" sz="1600" dirty="0" smtClean="0"/>
              <a:t>Climate Change</a:t>
            </a:r>
          </a:p>
          <a:p>
            <a:pPr lvl="1"/>
            <a:r>
              <a:rPr lang="en-GB" sz="1600" dirty="0" smtClean="0"/>
              <a:t>Earth’s </a:t>
            </a:r>
            <a:r>
              <a:rPr lang="en-GB" sz="1600" dirty="0"/>
              <a:t>interior and </a:t>
            </a:r>
            <a:r>
              <a:rPr lang="en-GB" sz="1600" dirty="0" smtClean="0"/>
              <a:t>its</a:t>
            </a:r>
          </a:p>
          <a:p>
            <a:pPr lvl="1"/>
            <a:r>
              <a:rPr lang="en-GB" sz="1600" dirty="0" smtClean="0"/>
              <a:t>global </a:t>
            </a:r>
            <a:r>
              <a:rPr lang="en-GB" sz="1600" dirty="0"/>
              <a:t>geodynamic processes</a:t>
            </a:r>
            <a:r>
              <a:rPr lang="en-GB" sz="1600" dirty="0" smtClean="0"/>
              <a:t>,</a:t>
            </a:r>
          </a:p>
          <a:p>
            <a:pPr lvl="1"/>
            <a:r>
              <a:rPr lang="en-GB" sz="1600" dirty="0" smtClean="0"/>
              <a:t>primary </a:t>
            </a:r>
            <a:r>
              <a:rPr lang="en-GB" sz="1600" dirty="0"/>
              <a:t>resources </a:t>
            </a:r>
            <a:r>
              <a:rPr lang="en-GB" sz="1600" dirty="0" smtClean="0"/>
              <a:t>e.g. water</a:t>
            </a:r>
            <a:r>
              <a:rPr lang="en-GB" sz="1600" dirty="0"/>
              <a:t>, etc. </a:t>
            </a:r>
            <a:endParaRPr lang="en-GB" sz="1600" dirty="0" smtClean="0"/>
          </a:p>
          <a:p>
            <a:r>
              <a:rPr lang="en-GB" sz="1800" dirty="0" smtClean="0"/>
              <a:t>characterization through radionuclide markers</a:t>
            </a:r>
          </a:p>
          <a:p>
            <a:r>
              <a:rPr lang="en-GB" sz="1800" dirty="0" smtClean="0"/>
              <a:t>modelling needs accurate experimental </a:t>
            </a:r>
            <a:r>
              <a:rPr lang="en-GB" sz="1800" dirty="0"/>
              <a:t>data </a:t>
            </a:r>
            <a:endParaRPr lang="en-GB" sz="1800" dirty="0" smtClean="0"/>
          </a:p>
          <a:p>
            <a:pPr lvl="1"/>
            <a:r>
              <a:rPr lang="en-GB" sz="1600" dirty="0" smtClean="0"/>
              <a:t>ultra-low </a:t>
            </a:r>
            <a:r>
              <a:rPr lang="en-GB" sz="1600" dirty="0"/>
              <a:t>level background environment </a:t>
            </a:r>
            <a:endParaRPr lang="en-GB" sz="1600" dirty="0" smtClean="0"/>
          </a:p>
          <a:p>
            <a:pPr lvl="1"/>
            <a:r>
              <a:rPr lang="en-GB" sz="1600" dirty="0" smtClean="0"/>
              <a:t>underground laboratory</a:t>
            </a:r>
            <a:endParaRPr lang="en-GB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r="11461" b="18743"/>
          <a:stretch/>
        </p:blipFill>
        <p:spPr bwMode="auto">
          <a:xfrm>
            <a:off x="323528" y="4075001"/>
            <a:ext cx="3611961" cy="245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88" y="4329100"/>
            <a:ext cx="5216861" cy="171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812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 background radiation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908050"/>
            <a:ext cx="8208267" cy="5689600"/>
          </a:xfrm>
        </p:spPr>
        <p:txBody>
          <a:bodyPr/>
          <a:lstStyle/>
          <a:p>
            <a:r>
              <a:rPr lang="en-GB" dirty="0" smtClean="0"/>
              <a:t>Test the “Linear No Threshold” model</a:t>
            </a:r>
          </a:p>
          <a:p>
            <a:pPr lvl="1"/>
            <a:r>
              <a:rPr lang="en-GB" dirty="0" smtClean="0"/>
              <a:t>No point in doubling the dose</a:t>
            </a:r>
          </a:p>
          <a:p>
            <a:pPr lvl="1"/>
            <a:r>
              <a:rPr lang="en-GB" dirty="0" smtClean="0"/>
              <a:t>Need to lower the dose</a:t>
            </a:r>
          </a:p>
          <a:p>
            <a:pPr lvl="2"/>
            <a:r>
              <a:rPr lang="en-GB" dirty="0" smtClean="0"/>
              <a:t>Is the damage to cells (DNA) </a:t>
            </a:r>
            <a:r>
              <a:rPr lang="en-GB" dirty="0" smtClean="0">
                <a:sym typeface="Symbol"/>
              </a:rPr>
              <a:t> dose</a:t>
            </a:r>
          </a:p>
          <a:p>
            <a:pPr lvl="3"/>
            <a:r>
              <a:rPr lang="en-GB" dirty="0">
                <a:sym typeface="Symbol"/>
              </a:rPr>
              <a:t>a</a:t>
            </a:r>
            <a:r>
              <a:rPr lang="en-GB" dirty="0" smtClean="0">
                <a:sym typeface="Symbol"/>
              </a:rPr>
              <a:t>t low dose</a:t>
            </a:r>
          </a:p>
          <a:p>
            <a:pPr lvl="2"/>
            <a:r>
              <a:rPr lang="en-GB" dirty="0" smtClean="0">
                <a:sym typeface="Symbol"/>
              </a:rPr>
              <a:t> or are low doses of radiation</a:t>
            </a:r>
          </a:p>
          <a:p>
            <a:pPr marL="1371600" lvl="3" indent="0">
              <a:buNone/>
            </a:pPr>
            <a:r>
              <a:rPr lang="en-GB" dirty="0" smtClean="0">
                <a:sym typeface="Symbol"/>
              </a:rPr>
              <a:t> more damaging ….. </a:t>
            </a:r>
            <a:r>
              <a:rPr lang="en-GB" dirty="0">
                <a:sym typeface="Symbol"/>
              </a:rPr>
              <a:t>o</a:t>
            </a:r>
            <a:r>
              <a:rPr lang="en-GB" dirty="0" smtClean="0">
                <a:sym typeface="Symbol"/>
              </a:rPr>
              <a:t>r ….</a:t>
            </a:r>
          </a:p>
          <a:p>
            <a:pPr marL="1371600" lvl="3" indent="0">
              <a:buNone/>
            </a:pPr>
            <a:r>
              <a:rPr lang="en-GB" dirty="0" smtClean="0"/>
              <a:t> less   damaging</a:t>
            </a:r>
          </a:p>
          <a:p>
            <a:pPr marL="914400" lvl="2" indent="0">
              <a:buNone/>
            </a:pPr>
            <a:r>
              <a:rPr lang="en-GB" dirty="0"/>
              <a:t> </a:t>
            </a:r>
            <a:r>
              <a:rPr lang="en-GB" dirty="0" smtClean="0"/>
              <a:t>   than expected from the LNT model</a:t>
            </a:r>
          </a:p>
          <a:p>
            <a:pPr lvl="1"/>
            <a:r>
              <a:rPr lang="en-GB" dirty="0"/>
              <a:t>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in vitro</a:t>
            </a:r>
            <a:r>
              <a:rPr lang="en-GB" dirty="0" smtClean="0"/>
              <a:t> studies done</a:t>
            </a:r>
          </a:p>
          <a:p>
            <a:pPr lvl="2"/>
            <a:r>
              <a:rPr lang="en-GB" dirty="0" smtClean="0"/>
              <a:t> with tantalising results </a:t>
            </a:r>
          </a:p>
          <a:p>
            <a:pPr lvl="1"/>
            <a:r>
              <a:rPr lang="en-GB" dirty="0"/>
              <a:t>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in vivo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cs typeface="Times New Roman" pitchFamily="18" charset="0"/>
              </a:rPr>
              <a:t>??????</a:t>
            </a:r>
            <a:endParaRPr lang="en-GB" dirty="0" smtClean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924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4212" y="728700"/>
            <a:ext cx="8100255" cy="5868950"/>
          </a:xfrm>
        </p:spPr>
        <p:txBody>
          <a:bodyPr/>
          <a:lstStyle/>
          <a:p>
            <a:r>
              <a:rPr lang="en-GB" sz="2800" dirty="0" smtClean="0"/>
              <a:t>The Scientific Programme at Gran </a:t>
            </a:r>
            <a:r>
              <a:rPr lang="en-GB" sz="2800" dirty="0" err="1" smtClean="0"/>
              <a:t>Sasso</a:t>
            </a:r>
            <a:r>
              <a:rPr lang="en-GB" sz="2800" dirty="0" smtClean="0"/>
              <a:t> is</a:t>
            </a:r>
          </a:p>
          <a:p>
            <a:pPr lvl="1"/>
            <a:r>
              <a:rPr lang="en-GB" sz="2600" dirty="0" smtClean="0"/>
              <a:t>World-leading</a:t>
            </a:r>
          </a:p>
          <a:p>
            <a:pPr lvl="1"/>
            <a:r>
              <a:rPr lang="en-GB" sz="2600" dirty="0" smtClean="0"/>
              <a:t>Addresses important scientific issues</a:t>
            </a:r>
          </a:p>
          <a:p>
            <a:pPr lvl="1"/>
            <a:r>
              <a:rPr lang="en-GB" sz="2600" dirty="0"/>
              <a:t>	</a:t>
            </a:r>
            <a:r>
              <a:rPr lang="en-GB" sz="2600" dirty="0" smtClean="0"/>
              <a:t>Neutrino physics</a:t>
            </a:r>
          </a:p>
          <a:p>
            <a:pPr lvl="2"/>
            <a:r>
              <a:rPr lang="en-GB" sz="2200" dirty="0" smtClean="0"/>
              <a:t>	neutrino oscillations</a:t>
            </a:r>
          </a:p>
          <a:p>
            <a:pPr lvl="2"/>
            <a:r>
              <a:rPr lang="en-GB" sz="2200" dirty="0" smtClean="0"/>
              <a:t>	solar physics</a:t>
            </a:r>
          </a:p>
          <a:p>
            <a:pPr lvl="2"/>
            <a:r>
              <a:rPr lang="en-GB" sz="2200" dirty="0" smtClean="0"/>
              <a:t>	double beta decay</a:t>
            </a:r>
          </a:p>
          <a:p>
            <a:pPr lvl="2"/>
            <a:r>
              <a:rPr lang="en-GB" sz="2200" dirty="0" smtClean="0"/>
              <a:t>	</a:t>
            </a:r>
            <a:r>
              <a:rPr lang="en-GB" sz="2200" dirty="0" err="1" smtClean="0"/>
              <a:t>cosmogenic</a:t>
            </a:r>
            <a:r>
              <a:rPr lang="en-GB" sz="2200" dirty="0" smtClean="0"/>
              <a:t> &amp; geo neutrinos</a:t>
            </a:r>
          </a:p>
          <a:p>
            <a:pPr lvl="1"/>
            <a:r>
              <a:rPr lang="en-GB" sz="2600" dirty="0"/>
              <a:t>	</a:t>
            </a:r>
            <a:r>
              <a:rPr lang="en-GB" sz="2600" dirty="0" smtClean="0"/>
              <a:t>Dark Matter</a:t>
            </a:r>
          </a:p>
          <a:p>
            <a:pPr lvl="1"/>
            <a:r>
              <a:rPr lang="en-GB" sz="2600" dirty="0"/>
              <a:t>	</a:t>
            </a:r>
            <a:r>
              <a:rPr lang="en-GB" sz="2600" dirty="0" smtClean="0"/>
              <a:t>Foundations of physics and cosmology</a:t>
            </a:r>
          </a:p>
          <a:p>
            <a:pPr lvl="1"/>
            <a:r>
              <a:rPr lang="en-GB" sz="2600" dirty="0"/>
              <a:t>	</a:t>
            </a:r>
            <a:r>
              <a:rPr lang="en-GB" sz="2600" dirty="0" smtClean="0"/>
              <a:t>potentially Environment </a:t>
            </a:r>
            <a:r>
              <a:rPr lang="en-GB" sz="2600" dirty="0"/>
              <a:t>a</a:t>
            </a:r>
            <a:r>
              <a:rPr lang="en-GB" sz="2600" dirty="0" smtClean="0"/>
              <a:t>nd health</a:t>
            </a:r>
          </a:p>
          <a:p>
            <a:r>
              <a:rPr lang="en-GB" sz="3000" dirty="0" smtClean="0"/>
              <a:t>A national lab &amp; international asset</a:t>
            </a:r>
            <a:endParaRPr lang="en-GB" sz="3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748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heme/theme1.xml><?xml version="1.0" encoding="utf-8"?>
<a:theme xmlns:a="http://schemas.openxmlformats.org/drawingml/2006/main" name="JAI-templates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D51CF613-68D3-4C45-9605-8719B12652F8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C74A243-D308-427B-ABDF-40C64F7C22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7B5F9C-6501-436E-A3F8-DA0088B7B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JAI-templates</Template>
  <TotalTime>6036</TotalTime>
  <Words>3870</Words>
  <Application>Microsoft Office PowerPoint</Application>
  <PresentationFormat>On-screen Show (4:3)</PresentationFormat>
  <Paragraphs>857</Paragraphs>
  <Slides>98</Slides>
  <Notes>22</Notes>
  <HiddenSlides>0</HiddenSlides>
  <MMClips>0</MMClips>
  <ScaleCrop>false</ScaleCrop>
  <HeadingPairs>
    <vt:vector size="8" baseType="variant">
      <vt:variant>
        <vt:lpstr>Theme</vt:lpstr>
      </vt:variant>
      <vt:variant>
        <vt:i4>3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3" baseType="lpstr">
      <vt:lpstr>JAI-templates</vt:lpstr>
      <vt:lpstr>3_JAI</vt:lpstr>
      <vt:lpstr>2_JAI</vt:lpstr>
      <vt:lpstr>???</vt:lpstr>
      <vt:lpstr>Equation</vt:lpstr>
      <vt:lpstr>The LNGS Scientific Programme</vt:lpstr>
      <vt:lpstr>Laboratori Naztionali del Gran Sasso</vt:lpstr>
      <vt:lpstr>Outline</vt:lpstr>
      <vt:lpstr>Introduction</vt:lpstr>
      <vt:lpstr>Underground Science Laboratories</vt:lpstr>
      <vt:lpstr>Muon Flux versus depth</vt:lpstr>
      <vt:lpstr>The LNGS Laboratory</vt:lpstr>
      <vt:lpstr>Important Questions in Physics</vt:lpstr>
      <vt:lpstr>Neutrino Physics</vt:lpstr>
      <vt:lpstr>The Neutrino’s colourful history!</vt:lpstr>
      <vt:lpstr>nmnt oscillations</vt:lpstr>
      <vt:lpstr>What can be measured?</vt:lpstr>
      <vt:lpstr>nmnt oscillations</vt:lpstr>
      <vt:lpstr>OPERA</vt:lpstr>
      <vt:lpstr>First tau neutrino candidate event</vt:lpstr>
      <vt:lpstr>PowerPoint Presentation</vt:lpstr>
      <vt:lpstr>Interpretation</vt:lpstr>
      <vt:lpstr>Second　  candidate event: topology  </vt:lpstr>
      <vt:lpstr>Electron neutrino search</vt:lpstr>
      <vt:lpstr>Search for non-standard oscillations</vt:lpstr>
      <vt:lpstr>ICARUS-T600 @ LNGS</vt:lpstr>
      <vt:lpstr>ICARUS T600 timeline</vt:lpstr>
      <vt:lpstr>ICARUS (CNGS2) data collection</vt:lpstr>
      <vt:lpstr>The LAR-TPC: the electronic bubble chamber</vt:lpstr>
      <vt:lpstr>LSND-like exclusion</vt:lpstr>
      <vt:lpstr>PowerPoint Presentation</vt:lpstr>
      <vt:lpstr>Solar Neutrinos</vt:lpstr>
      <vt:lpstr>Solar Neutrinos</vt:lpstr>
      <vt:lpstr>Borexino solar n results</vt:lpstr>
      <vt:lpstr>Seasonal modulation of the 7Be signal</vt:lpstr>
      <vt:lpstr>Geo Neutrinos</vt:lpstr>
      <vt:lpstr>LVD</vt:lpstr>
      <vt:lpstr>Duty factor</vt:lpstr>
      <vt:lpstr>Seasonal modulation of muon flux</vt:lpstr>
      <vt:lpstr>Long-term low energy counting rate</vt:lpstr>
      <vt:lpstr>OPERA-LVD muons</vt:lpstr>
      <vt:lpstr>…. and for the future</vt:lpstr>
      <vt:lpstr>More neutrinos?</vt:lpstr>
      <vt:lpstr>SOX</vt:lpstr>
      <vt:lpstr>PowerPoint Presentation</vt:lpstr>
      <vt:lpstr>Introduction: 0νββ</vt:lpstr>
      <vt:lpstr>GERDA</vt:lpstr>
      <vt:lpstr>GERDA construction phase 2008-2010 </vt:lpstr>
      <vt:lpstr>228Th calibration spectra</vt:lpstr>
      <vt:lpstr>Phase I ongoing (preliminary)</vt:lpstr>
      <vt:lpstr>Phase I background index at Qββ: </vt:lpstr>
      <vt:lpstr>GERDA 2νββ spectrum from first 5.04 kg-y </vt:lpstr>
      <vt:lpstr>Conclusions</vt:lpstr>
      <vt:lpstr>CUORE</vt:lpstr>
      <vt:lpstr>CUORE status</vt:lpstr>
      <vt:lpstr>CUORE first phase –  CUORE-0</vt:lpstr>
      <vt:lpstr>CUORE sensitivity</vt:lpstr>
      <vt:lpstr>COBRA:   The idea</vt:lpstr>
      <vt:lpstr>Setup at Gran Sasso Lab</vt:lpstr>
      <vt:lpstr>The pixel  option – Semiconductor tracker </vt:lpstr>
      <vt:lpstr>Particle identification works !!!</vt:lpstr>
      <vt:lpstr>LUCIFER</vt:lpstr>
      <vt:lpstr>LUCIFER</vt:lpstr>
      <vt:lpstr>Dark Matter Searches</vt:lpstr>
      <vt:lpstr>Rotation curves</vt:lpstr>
      <vt:lpstr>Dark versus “Light” Matter Distributions</vt:lpstr>
      <vt:lpstr>More Dark Matter</vt:lpstr>
      <vt:lpstr>Dark Matter</vt:lpstr>
      <vt:lpstr>DAMA/LIBRA</vt:lpstr>
      <vt:lpstr>DAMA/LIBRA – annual modulation</vt:lpstr>
      <vt:lpstr>DAMA: Model Independent Annual Modulation</vt:lpstr>
      <vt:lpstr>CRESST-II</vt:lpstr>
      <vt:lpstr>The latest CRESST run</vt:lpstr>
      <vt:lpstr>XENON</vt:lpstr>
      <vt:lpstr>The XENON Family of TPCs</vt:lpstr>
      <vt:lpstr>XENON100 SI results</vt:lpstr>
      <vt:lpstr>XENON100 SD results</vt:lpstr>
      <vt:lpstr>XENON1T Sensitivity</vt:lpstr>
      <vt:lpstr>Darkside (LAr Dark Matter Search)</vt:lpstr>
      <vt:lpstr>DarkSide Program: Status</vt:lpstr>
      <vt:lpstr>Darkside inner chambers</vt:lpstr>
      <vt:lpstr>Scalable, zero-background</vt:lpstr>
      <vt:lpstr>DarkSide-10 Run#4</vt:lpstr>
      <vt:lpstr>“Underground” Argon</vt:lpstr>
      <vt:lpstr>Need for “ugly facts”</vt:lpstr>
      <vt:lpstr>Tests of Fundamental Principles</vt:lpstr>
      <vt:lpstr>VIP</vt:lpstr>
      <vt:lpstr>VIP Experimental method</vt:lpstr>
      <vt:lpstr>Violation of Spin Statistics</vt:lpstr>
      <vt:lpstr>VIP setup at LNGS </vt:lpstr>
      <vt:lpstr>VIP limit at LNGS</vt:lpstr>
      <vt:lpstr>Next steps</vt:lpstr>
      <vt:lpstr>GINGER</vt:lpstr>
      <vt:lpstr>Requirements: Lense-Thirring measurement</vt:lpstr>
      <vt:lpstr>Arrangement of (3) ring lasers</vt:lpstr>
      <vt:lpstr>Other Science</vt:lpstr>
      <vt:lpstr>The LUNA experiment</vt:lpstr>
      <vt:lpstr>LUNA site</vt:lpstr>
      <vt:lpstr>LUNA astrophysical motivation</vt:lpstr>
      <vt:lpstr>LUNA MV Project</vt:lpstr>
      <vt:lpstr>ERMES(-WORLD) proposal</vt:lpstr>
      <vt:lpstr>Low background radiation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>Introduction</dc:subject>
  <dc:creator>Peach</dc:creator>
  <cp:lastModifiedBy>Peach</cp:lastModifiedBy>
  <cp:revision>88</cp:revision>
  <cp:lastPrinted>2013-03-06T13:41:08Z</cp:lastPrinted>
  <dcterms:created xsi:type="dcterms:W3CDTF">2013-02-25T10:39:07Z</dcterms:created>
  <dcterms:modified xsi:type="dcterms:W3CDTF">2013-03-14T07:12:31Z</dcterms:modified>
</cp:coreProperties>
</file>