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40"/>
  </p:notesMasterIdLst>
  <p:sldIdLst>
    <p:sldId id="256" r:id="rId2"/>
    <p:sldId id="271" r:id="rId3"/>
    <p:sldId id="266" r:id="rId4"/>
    <p:sldId id="337" r:id="rId5"/>
    <p:sldId id="338" r:id="rId6"/>
    <p:sldId id="340" r:id="rId7"/>
    <p:sldId id="376" r:id="rId8"/>
    <p:sldId id="342" r:id="rId9"/>
    <p:sldId id="341" r:id="rId10"/>
    <p:sldId id="343" r:id="rId11"/>
    <p:sldId id="302" r:id="rId12"/>
    <p:sldId id="336" r:id="rId13"/>
    <p:sldId id="346" r:id="rId14"/>
    <p:sldId id="347" r:id="rId15"/>
    <p:sldId id="278" r:id="rId16"/>
    <p:sldId id="335" r:id="rId17"/>
    <p:sldId id="348" r:id="rId18"/>
    <p:sldId id="350" r:id="rId19"/>
    <p:sldId id="352" r:id="rId20"/>
    <p:sldId id="353" r:id="rId21"/>
    <p:sldId id="354" r:id="rId22"/>
    <p:sldId id="355" r:id="rId23"/>
    <p:sldId id="370" r:id="rId24"/>
    <p:sldId id="351" r:id="rId25"/>
    <p:sldId id="372" r:id="rId26"/>
    <p:sldId id="288" r:id="rId27"/>
    <p:sldId id="377" r:id="rId28"/>
    <p:sldId id="368" r:id="rId29"/>
    <p:sldId id="365" r:id="rId30"/>
    <p:sldId id="366" r:id="rId31"/>
    <p:sldId id="374" r:id="rId32"/>
    <p:sldId id="357" r:id="rId33"/>
    <p:sldId id="364" r:id="rId34"/>
    <p:sldId id="306" r:id="rId35"/>
    <p:sldId id="362" r:id="rId36"/>
    <p:sldId id="359" r:id="rId37"/>
    <p:sldId id="360" r:id="rId38"/>
    <p:sldId id="361" r:id="rId39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  <a:srgbClr val="0000CC"/>
    <a:srgbClr val="193D69"/>
    <a:srgbClr val="FFFFCC"/>
    <a:srgbClr val="FFCCFF"/>
    <a:srgbClr val="008000"/>
    <a:srgbClr val="103556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3" autoAdjust="0"/>
    <p:restoredTop sz="95189" autoAdjust="0"/>
  </p:normalViewPr>
  <p:slideViewPr>
    <p:cSldViewPr>
      <p:cViewPr>
        <p:scale>
          <a:sx n="70" d="100"/>
          <a:sy n="70" d="100"/>
        </p:scale>
        <p:origin x="-450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0EB36F4-0B1B-469F-A649-D48F26C618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492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FECA0-3F8C-45C0-B92D-6A2011874B92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244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05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0CB819-642D-4637-8EDD-53E67CEC89E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B36F4-0B1B-469F-A649-D48F26C618B5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159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FE472-4AE9-42E5-9826-FAED225AA188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C83EB4-7F2D-4B17-9851-90515558CA3D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41055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0" y="6587248"/>
            <a:ext cx="25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2012-7-11</a:t>
            </a:r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339752" y="6587248"/>
            <a:ext cx="43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7235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6587248"/>
            <a:ext cx="25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2012-7-11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339752" y="6587248"/>
            <a:ext cx="43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7397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AB604C62-E775-4746-9BFA-AC7859C40E85}" type="datetime1">
              <a:rPr lang="en-US" smtClean="0"/>
              <a:pPr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0080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Observation of Electron-antineutrino Disappearance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24BAECFE-2508-7F4F-81FE-439E5AA99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0690F-6B02-4530-882D-DE772B2C7482}" type="datetimeFigureOut">
              <a:rPr lang="zh-CN" altLang="en-US"/>
              <a:pPr>
                <a:defRPr/>
              </a:pPr>
              <a:t>2013-03-12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09BD-9519-4D17-A770-3892944ECA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0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976"/>
            <a:ext cx="9144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20688"/>
            <a:ext cx="8229600" cy="595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Level one</a:t>
            </a:r>
          </a:p>
          <a:p>
            <a:pPr lvl="1"/>
            <a:r>
              <a:rPr lang="en-US" altLang="zh-CN" smtClean="0"/>
              <a:t>Level two</a:t>
            </a:r>
          </a:p>
          <a:p>
            <a:pPr lvl="2"/>
            <a:r>
              <a:rPr lang="en-US" altLang="zh-CN" smtClean="0"/>
              <a:t>Level three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76256" y="6586184"/>
            <a:ext cx="2267744" cy="276999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 wrap="square" tIns="0" bIns="0">
            <a:spAutoFit/>
          </a:bodyPr>
          <a:lstStyle/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1600" i="1" smtClean="0">
                <a:latin typeface="Times New Roman" pitchFamily="18" charset="0"/>
              </a:rPr>
              <a:t>  </a:t>
            </a:r>
            <a:r>
              <a:rPr lang="en-US" altLang="zh-CN" sz="1600" i="1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1600" smtClean="0">
                <a:latin typeface="Times New Roman" pitchFamily="18" charset="0"/>
              </a:rPr>
              <a:t>       </a:t>
            </a:r>
            <a:fld id="{1CEEA5D8-A167-44F9-85E3-5C9A7E390D15}" type="slidenum">
              <a:rPr lang="en-US" altLang="zh-CN" b="1">
                <a:latin typeface="Times New Roman" pitchFamily="18" charset="0"/>
              </a:rPr>
              <a:pPr algn="r" eaLnBrk="1" hangingPunct="1">
                <a:spcBef>
                  <a:spcPct val="50000"/>
                </a:spcBef>
                <a:buFont typeface="Wingdings" pitchFamily="2" charset="2"/>
                <a:buNone/>
              </a:pPr>
              <a:t>‹#›</a:t>
            </a:fld>
            <a:r>
              <a:rPr lang="en-US" altLang="zh-CN" b="1">
                <a:latin typeface="Times New Roman" pitchFamily="18" charset="0"/>
              </a:rPr>
              <a:t>   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0" y="36378"/>
            <a:ext cx="2057400" cy="457200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/>
        </p:spPr>
        <p:txBody>
          <a:bodyPr tIns="46800" bIns="46800"/>
          <a:lstStyle/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3200" i="1">
                <a:latin typeface="Garamond" pitchFamily="18" charset="0"/>
              </a:rPr>
              <a:t>  </a:t>
            </a:r>
            <a:endParaRPr lang="en-US" altLang="zh-CN" sz="3200" b="1">
              <a:latin typeface="Garamond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3" r:id="rId3"/>
    <p:sldLayoutId id="2147483705" r:id="rId4"/>
    <p:sldLayoutId id="2147483706" r:id="rId5"/>
  </p:sldLayoutIdLst>
  <p:transition spd="slow" advClick="0"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800" b="1">
          <a:solidFill>
            <a:srgbClr val="0000CC"/>
          </a:solidFill>
          <a:latin typeface="Times New Roman" pitchFamily="18" charset="0"/>
          <a:ea typeface="+mn-ea"/>
          <a:cs typeface="Times New Roman" pitchFamily="18" charset="0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400" b="1">
          <a:solidFill>
            <a:srgbClr val="008000"/>
          </a:solidFill>
          <a:latin typeface="Times New Roman" pitchFamily="18" charset="0"/>
          <a:ea typeface="+mn-ea"/>
          <a:cs typeface="Times New Roman" pitchFamily="18" charset="0"/>
        </a:defRPr>
      </a:lvl2pPr>
      <a:lvl3pPr marL="1295400" indent="-3810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>
          <a:solidFill>
            <a:srgbClr val="0000CC"/>
          </a:solidFill>
          <a:latin typeface="Times New Roman" pitchFamily="18" charset="0"/>
          <a:ea typeface="+mn-ea"/>
          <a:cs typeface="Times New Roman" pitchFamily="18" charset="0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5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3.png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72.wmf"/><Relationship Id="rId5" Type="http://schemas.openxmlformats.org/officeDocument/2006/relationships/image" Target="../media/image75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4.png"/><Relationship Id="rId9" Type="http://schemas.openxmlformats.org/officeDocument/2006/relationships/image" Target="../media/image7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7.png"/><Relationship Id="rId4" Type="http://schemas.openxmlformats.org/officeDocument/2006/relationships/image" Target="../media/image7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3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96952"/>
            <a:ext cx="9144000" cy="1512168"/>
          </a:xfrm>
        </p:spPr>
        <p:txBody>
          <a:bodyPr/>
          <a:lstStyle/>
          <a:p>
            <a:r>
              <a:rPr lang="en-US" altLang="zh-CN" sz="4400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Daya Bay: Results and Future</a:t>
            </a:r>
            <a:r>
              <a:rPr lang="en-US" altLang="zh-CN" sz="1400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1400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1400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2400" b="0" u="none">
              <a:solidFill>
                <a:schemeClr val="bg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746" y="4363588"/>
            <a:ext cx="9144000" cy="1327794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altLang="zh-CN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 Cao</a:t>
            </a:r>
            <a:r>
              <a:rPr lang="zh-CN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b="0" smtClean="0">
                <a:solidFill>
                  <a:schemeClr val="bg1"/>
                </a:solidFill>
              </a:rPr>
              <a:t>（</a:t>
            </a:r>
            <a:r>
              <a:rPr lang="en-US" altLang="zh-CN" b="0" smtClean="0">
                <a:solidFill>
                  <a:schemeClr val="bg1"/>
                </a:solidFill>
              </a:rPr>
              <a:t>IHEP</a:t>
            </a:r>
            <a:r>
              <a:rPr lang="zh-CN" altLang="en-US" b="0" smtClean="0">
                <a:solidFill>
                  <a:schemeClr val="bg1"/>
                </a:solidFill>
              </a:rPr>
              <a:t>）</a:t>
            </a:r>
            <a:endParaRPr lang="en-US" altLang="zh-CN" b="0" smtClean="0">
              <a:solidFill>
                <a:schemeClr val="bg1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zh-CN" altLang="en-US"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CN" altLang="en-US"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2400" b="0" smtClean="0">
                <a:solidFill>
                  <a:schemeClr val="bg1"/>
                </a:solidFill>
              </a:rPr>
              <a:t>On Behalf of the Daya Bay Collaboration</a:t>
            </a:r>
            <a:endParaRPr lang="en-US" altLang="zh-CN" sz="1800" b="0" smtClean="0">
              <a:solidFill>
                <a:schemeClr val="bg1"/>
              </a:solidFill>
            </a:endParaRPr>
          </a:p>
        </p:txBody>
      </p:sp>
      <p:pic>
        <p:nvPicPr>
          <p:cNvPr id="11" name="Picture 3" descr="DYB_panoram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00" y="13648"/>
            <a:ext cx="9144000" cy="2560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矩形 2"/>
          <p:cNvSpPr/>
          <p:nvPr/>
        </p:nvSpPr>
        <p:spPr>
          <a:xfrm>
            <a:off x="81081" y="6167045"/>
            <a:ext cx="9027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b="1">
                <a:solidFill>
                  <a:schemeClr val="bg1"/>
                </a:solidFill>
              </a:rPr>
              <a:t>XV International Workshop on Neutrino Telescopes </a:t>
            </a:r>
          </a:p>
          <a:p>
            <a:r>
              <a:rPr lang="it-IT" altLang="zh-CN">
                <a:solidFill>
                  <a:schemeClr val="bg1"/>
                </a:solidFill>
              </a:rPr>
              <a:t>11-15 March </a:t>
            </a:r>
            <a:r>
              <a:rPr lang="it-IT" altLang="zh-CN" smtClean="0">
                <a:solidFill>
                  <a:schemeClr val="bg1"/>
                </a:solidFill>
              </a:rPr>
              <a:t>2013, Palazzo </a:t>
            </a:r>
            <a:r>
              <a:rPr lang="it-IT" altLang="zh-CN">
                <a:solidFill>
                  <a:schemeClr val="bg1"/>
                </a:solidFill>
              </a:rPr>
              <a:t>Franchetti, Istituto Veneto di Scienze, </a:t>
            </a:r>
            <a:r>
              <a:rPr lang="it-IT" altLang="zh-CN" smtClean="0">
                <a:solidFill>
                  <a:schemeClr val="bg1"/>
                </a:solidFill>
              </a:rPr>
              <a:t> Venice</a:t>
            </a:r>
            <a:endParaRPr lang="it-IT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Detector Filling and Installation</a:t>
            </a:r>
            <a:endParaRPr lang="zh-CN" altLang="en-US"/>
          </a:p>
        </p:txBody>
      </p:sp>
      <p:pic>
        <p:nvPicPr>
          <p:cNvPr id="4" name="Picture 4" descr="P12004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881" y="969527"/>
            <a:ext cx="3121284" cy="234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ayaWane\现场安装\DSCF59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374" y="969361"/>
            <a:ext cx="3089626" cy="23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yb3.ihep.ac.cn/images/zdxw/2011/08/16/5B5F563470BB5B5CF5E0B722B7394F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88" y="3717032"/>
            <a:ext cx="421979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D:\科普\精选照片\Dayabay_photo\IMGP2246-EH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412" y="3683639"/>
            <a:ext cx="4262558" cy="284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DayaWane\现场安装\IMG_221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62" y="971242"/>
            <a:ext cx="290945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29043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0" descr="DYB_6ADs_prl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8453" y="2058814"/>
            <a:ext cx="5055547" cy="426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altLang="zh-CN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Underground Experiment Halls</a:t>
            </a:r>
            <a:endParaRPr lang="zh-CN" alt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1" y="2525423"/>
            <a:ext cx="3701028" cy="24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280" y="692696"/>
            <a:ext cx="2870632" cy="21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20110811_1号厅水池注水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453" y="4805662"/>
            <a:ext cx="302639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6063612"/>
            <a:ext cx="223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2011-8-15</a:t>
            </a:r>
            <a:endParaRPr lang="zh-CN" altLang="en-US" sz="28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846964"/>
            <a:ext cx="186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2011-11-5</a:t>
            </a:r>
            <a:endParaRPr lang="zh-CN" altLang="en-US" sz="28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424" y="1701191"/>
            <a:ext cx="2738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2011-12-24</a:t>
            </a:r>
            <a:endParaRPr lang="zh-CN" altLang="en-US" sz="28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074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0"/>
          <p:cNvGrpSpPr>
            <a:grpSpLocks/>
          </p:cNvGrpSpPr>
          <p:nvPr/>
        </p:nvGrpSpPr>
        <p:grpSpPr bwMode="auto">
          <a:xfrm>
            <a:off x="5113338" y="47625"/>
            <a:ext cx="3922712" cy="6477000"/>
            <a:chOff x="6160770" y="496623"/>
            <a:chExt cx="2983230" cy="5980377"/>
          </a:xfrm>
        </p:grpSpPr>
        <p:pic>
          <p:nvPicPr>
            <p:cNvPr id="6150" name="Picture 2" descr="livetime_EH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96623"/>
              <a:ext cx="2971799" cy="21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13" descr="livetime_EH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770" y="2438400"/>
              <a:ext cx="2983230" cy="214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14" descr="livetime_EH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323573"/>
              <a:ext cx="2971800" cy="215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" name="TextBox 14"/>
            <p:cNvSpPr txBox="1">
              <a:spLocks noChangeArrowheads="1"/>
            </p:cNvSpPr>
            <p:nvPr/>
          </p:nvSpPr>
          <p:spPr bwMode="auto">
            <a:xfrm>
              <a:off x="6553200" y="2069068"/>
              <a:ext cx="7268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0000FF"/>
                  </a:solidFill>
                </a:rPr>
                <a:t>Hall 1</a:t>
              </a:r>
            </a:p>
          </p:txBody>
        </p:sp>
        <p:sp>
          <p:nvSpPr>
            <p:cNvPr id="6154" name="TextBox 15"/>
            <p:cNvSpPr txBox="1">
              <a:spLocks noChangeArrowheads="1"/>
            </p:cNvSpPr>
            <p:nvPr/>
          </p:nvSpPr>
          <p:spPr bwMode="auto">
            <a:xfrm>
              <a:off x="6553200" y="3974068"/>
              <a:ext cx="7268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0000FF"/>
                  </a:solidFill>
                </a:rPr>
                <a:t>Hall 2</a:t>
              </a:r>
            </a:p>
          </p:txBody>
        </p:sp>
        <p:sp>
          <p:nvSpPr>
            <p:cNvPr id="6155" name="TextBox 16"/>
            <p:cNvSpPr txBox="1">
              <a:spLocks noChangeArrowheads="1"/>
            </p:cNvSpPr>
            <p:nvPr/>
          </p:nvSpPr>
          <p:spPr bwMode="auto">
            <a:xfrm>
              <a:off x="6512193" y="5879068"/>
              <a:ext cx="7268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0000FF"/>
                  </a:solidFill>
                </a:rPr>
                <a:t>Hall 3</a:t>
              </a:r>
            </a:p>
          </p:txBody>
        </p:sp>
        <p:cxnSp>
          <p:nvCxnSpPr>
            <p:cNvPr id="18" name="Straight Arrow Connector 19"/>
            <p:cNvCxnSpPr/>
            <p:nvPr/>
          </p:nvCxnSpPr>
          <p:spPr>
            <a:xfrm flipV="1">
              <a:off x="6553141" y="808834"/>
              <a:ext cx="0" cy="1629946"/>
            </a:xfrm>
            <a:prstGeom prst="straightConnector1">
              <a:avLst/>
            </a:prstGeom>
            <a:ln w="38100">
              <a:solidFill>
                <a:srgbClr val="0000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9"/>
            <p:cNvCxnSpPr/>
            <p:nvPr/>
          </p:nvCxnSpPr>
          <p:spPr>
            <a:xfrm flipV="1">
              <a:off x="7544332" y="838150"/>
              <a:ext cx="0" cy="5410189"/>
            </a:xfrm>
            <a:prstGeom prst="straightConnector1">
              <a:avLst/>
            </a:prstGeom>
            <a:ln w="38100">
              <a:solidFill>
                <a:srgbClr val="0000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31"/>
            <p:cNvCxnSpPr/>
            <p:nvPr/>
          </p:nvCxnSpPr>
          <p:spPr>
            <a:xfrm flipV="1">
              <a:off x="8152810" y="838150"/>
              <a:ext cx="0" cy="541018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32"/>
            <p:cNvCxnSpPr/>
            <p:nvPr/>
          </p:nvCxnSpPr>
          <p:spPr>
            <a:xfrm flipV="1">
              <a:off x="8991881" y="838150"/>
              <a:ext cx="0" cy="5410189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33"/>
            <p:cNvCxnSpPr/>
            <p:nvPr/>
          </p:nvCxnSpPr>
          <p:spPr>
            <a:xfrm>
              <a:off x="6629201" y="1829016"/>
              <a:ext cx="915131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37"/>
            <p:cNvCxnSpPr/>
            <p:nvPr/>
          </p:nvCxnSpPr>
          <p:spPr>
            <a:xfrm>
              <a:off x="7620391" y="3734529"/>
              <a:ext cx="53241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39"/>
            <p:cNvCxnSpPr/>
            <p:nvPr/>
          </p:nvCxnSpPr>
          <p:spPr>
            <a:xfrm>
              <a:off x="7620391" y="4037944"/>
              <a:ext cx="137148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63" name="TextBox 24"/>
            <p:cNvSpPr txBox="1">
              <a:spLocks noChangeArrowheads="1"/>
            </p:cNvSpPr>
            <p:nvPr/>
          </p:nvSpPr>
          <p:spPr bwMode="auto">
            <a:xfrm>
              <a:off x="6913270" y="1459468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6164" name="TextBox 25"/>
            <p:cNvSpPr txBox="1">
              <a:spLocks noChangeArrowheads="1"/>
            </p:cNvSpPr>
            <p:nvPr/>
          </p:nvSpPr>
          <p:spPr bwMode="auto">
            <a:xfrm>
              <a:off x="7696200" y="3364468"/>
              <a:ext cx="3140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/>
                <a:t>B</a:t>
              </a:r>
            </a:p>
          </p:txBody>
        </p:sp>
        <p:sp>
          <p:nvSpPr>
            <p:cNvPr id="6165" name="TextBox 26"/>
            <p:cNvSpPr txBox="1">
              <a:spLocks noChangeArrowheads="1"/>
            </p:cNvSpPr>
            <p:nvPr/>
          </p:nvSpPr>
          <p:spPr bwMode="auto">
            <a:xfrm>
              <a:off x="8220342" y="3657600"/>
              <a:ext cx="3068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10243" name="内容占位符 2"/>
          <p:cNvSpPr>
            <a:spLocks noGrp="1"/>
          </p:cNvSpPr>
          <p:nvPr>
            <p:ph idx="1"/>
          </p:nvPr>
        </p:nvSpPr>
        <p:spPr>
          <a:xfrm>
            <a:off x="285750" y="981074"/>
            <a:ext cx="4862513" cy="5400253"/>
          </a:xfrm>
        </p:spPr>
        <p:txBody>
          <a:bodyPr/>
          <a:lstStyle/>
          <a:p>
            <a:pPr>
              <a:defRPr/>
            </a:pPr>
            <a:r>
              <a:rPr lang="en-US" altLang="zh-CN" sz="2400" dirty="0" err="1" smtClean="0">
                <a:solidFill>
                  <a:srgbClr val="FF0000"/>
                </a:solidFill>
              </a:rPr>
              <a:t>A</a:t>
            </a:r>
            <a:r>
              <a:rPr lang="en-US" altLang="zh-CN" sz="2400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Two</a:t>
            </a:r>
            <a:r>
              <a:rPr lang="en-US" altLang="zh-CN" sz="2400" dirty="0" smtClean="0">
                <a:solidFill>
                  <a:srgbClr val="FF0000"/>
                </a:solidFill>
              </a:rPr>
              <a:t> Detector Comparison: </a:t>
            </a:r>
            <a:r>
              <a:rPr lang="en-US" altLang="zh-CN" sz="2400" dirty="0" smtClean="0"/>
              <a:t>Sep. 23, 2011 – Dec. 23, 2011</a:t>
            </a:r>
          </a:p>
          <a:p>
            <a:pPr>
              <a:buFont typeface="Arial" pitchFamily="34" charset="0"/>
              <a:buNone/>
              <a:defRPr/>
            </a:pPr>
            <a:r>
              <a:rPr lang="en-US" altLang="zh-CN" sz="1600" dirty="0" smtClean="0">
                <a:solidFill>
                  <a:srgbClr val="002060"/>
                </a:solidFill>
              </a:rPr>
              <a:t>        </a:t>
            </a:r>
            <a:r>
              <a:rPr lang="en-US" altLang="zh-CN" sz="1800" dirty="0" err="1" smtClean="0">
                <a:solidFill>
                  <a:srgbClr val="002060"/>
                </a:solidFill>
              </a:rPr>
              <a:t>Nucl</a:t>
            </a:r>
            <a:r>
              <a:rPr lang="en-US" altLang="zh-CN" sz="1800" dirty="0" smtClean="0">
                <a:solidFill>
                  <a:srgbClr val="002060"/>
                </a:solidFill>
              </a:rPr>
              <a:t>. Inst. and Meth. </a:t>
            </a:r>
            <a:r>
              <a:rPr lang="pt-BR" altLang="zh-CN" sz="1800" smtClean="0">
                <a:solidFill>
                  <a:srgbClr val="002060"/>
                </a:solidFill>
              </a:rPr>
              <a:t>A 685, 78 (2012)</a:t>
            </a:r>
            <a:endParaRPr lang="en-US" altLang="zh-CN" sz="1800" dirty="0" smtClean="0"/>
          </a:p>
          <a:p>
            <a:pPr>
              <a:defRPr/>
            </a:pPr>
            <a:r>
              <a:rPr lang="en-US" altLang="zh-CN" sz="2400" dirty="0" err="1" smtClean="0">
                <a:solidFill>
                  <a:srgbClr val="FF0000"/>
                </a:solidFill>
              </a:rPr>
              <a:t>B</a:t>
            </a:r>
            <a:r>
              <a:rPr lang="en-US" altLang="zh-CN" sz="2400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First</a:t>
            </a:r>
            <a:r>
              <a:rPr lang="en-US" altLang="zh-CN" sz="2400" dirty="0" smtClean="0">
                <a:solidFill>
                  <a:srgbClr val="FF0000"/>
                </a:solidFill>
              </a:rPr>
              <a:t> Oscillation Result: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zh-CN" sz="2400" dirty="0" smtClean="0">
                <a:solidFill>
                  <a:srgbClr val="FF0000"/>
                </a:solidFill>
              </a:rPr>
              <a:t>	</a:t>
            </a:r>
            <a:r>
              <a:rPr lang="en-US" altLang="zh-CN" sz="2400" dirty="0" smtClean="0"/>
              <a:t>Dec. 24, 2011 – Feb. 17, 2012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zh-CN" sz="1800" dirty="0" smtClean="0">
                <a:solidFill>
                  <a:srgbClr val="002060"/>
                </a:solidFill>
              </a:rPr>
              <a:t>       </a:t>
            </a:r>
            <a:r>
              <a:rPr lang="hu-HU" altLang="zh-CN" sz="1800" dirty="0" smtClean="0">
                <a:solidFill>
                  <a:srgbClr val="002060"/>
                </a:solidFill>
              </a:rPr>
              <a:t>Phys. Rev. Lett. 108, 171803 (2012)</a:t>
            </a:r>
            <a:endParaRPr lang="en-US" altLang="zh-CN" sz="1800" dirty="0" smtClean="0"/>
          </a:p>
          <a:p>
            <a:pPr>
              <a:defRPr/>
            </a:pPr>
            <a:r>
              <a:rPr lang="en-US" altLang="zh-CN" sz="24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2400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Updated</a:t>
            </a:r>
            <a:r>
              <a:rPr lang="en-US" altLang="zh-CN" sz="2400" dirty="0" smtClean="0">
                <a:solidFill>
                  <a:srgbClr val="FF0000"/>
                </a:solidFill>
              </a:rPr>
              <a:t> analysis:</a:t>
            </a:r>
            <a:r>
              <a:rPr lang="en-US" altLang="zh-CN" sz="24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zh-CN" sz="2400" dirty="0" smtClean="0"/>
              <a:t>	Dec. 24, 2011 – May 11, 2012</a:t>
            </a:r>
          </a:p>
          <a:p>
            <a:pPr>
              <a:buNone/>
              <a:defRPr/>
            </a:pPr>
            <a:r>
              <a:rPr lang="en-US" altLang="zh-CN" sz="1800" smtClean="0">
                <a:solidFill>
                  <a:srgbClr val="002060"/>
                </a:solidFill>
              </a:rPr>
              <a:t>    </a:t>
            </a:r>
            <a:r>
              <a:rPr lang="en-US" altLang="zh-CN" sz="1800">
                <a:solidFill>
                  <a:srgbClr val="002060"/>
                </a:solidFill>
              </a:rPr>
              <a:t>   Chinese Physics C37,  011001 (2013) </a:t>
            </a:r>
            <a:endParaRPr lang="en-US" altLang="zh-CN" sz="180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endParaRPr lang="en-US" altLang="zh-CN" sz="1800" dirty="0">
              <a:solidFill>
                <a:srgbClr val="002060"/>
              </a:solidFill>
            </a:endParaRPr>
          </a:p>
          <a:p>
            <a:pPr lvl="1">
              <a:defRPr/>
            </a:pPr>
            <a:r>
              <a:rPr lang="en-US" altLang="zh-CN" dirty="0" smtClean="0">
                <a:solidFill>
                  <a:schemeClr val="accent1"/>
                </a:solidFill>
              </a:rPr>
              <a:t>Data volume: 40TB</a:t>
            </a:r>
          </a:p>
          <a:p>
            <a:pPr lvl="1">
              <a:defRPr/>
            </a:pPr>
            <a:r>
              <a:rPr lang="en-US" altLang="zh-CN" dirty="0">
                <a:solidFill>
                  <a:schemeClr val="accent1"/>
                </a:solidFill>
              </a:rPr>
              <a:t>DAQ eff.  ~ 96%</a:t>
            </a:r>
          </a:p>
          <a:p>
            <a:pPr lvl="1">
              <a:defRPr/>
            </a:pPr>
            <a:r>
              <a:rPr lang="en-US" altLang="zh-CN" dirty="0">
                <a:solidFill>
                  <a:schemeClr val="accent1"/>
                </a:solidFill>
              </a:rPr>
              <a:t>Eff. for physics: ~ 94%</a:t>
            </a:r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1187450" y="111125"/>
            <a:ext cx="4032250" cy="437555"/>
          </a:xfrm>
        </p:spPr>
        <p:txBody>
          <a:bodyPr/>
          <a:lstStyle/>
          <a:p>
            <a:r>
              <a:rPr lang="en-US" altLang="zh-CN" smtClean="0"/>
              <a:t>Data Period</a:t>
            </a:r>
          </a:p>
        </p:txBody>
      </p:sp>
    </p:spTree>
    <p:extLst>
      <p:ext uri="{BB962C8B-B14F-4D97-AF65-F5344CB8AC3E}">
        <p14:creationId xmlns:p14="http://schemas.microsoft.com/office/powerpoint/2010/main" val="38845979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176713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组合 16"/>
          <p:cNvGrpSpPr>
            <a:grpSpLocks/>
          </p:cNvGrpSpPr>
          <p:nvPr/>
        </p:nvGrpSpPr>
        <p:grpSpPr bwMode="auto">
          <a:xfrm>
            <a:off x="467544" y="3162300"/>
            <a:ext cx="4464496" cy="3290888"/>
            <a:chOff x="5237163" y="0"/>
            <a:chExt cx="4699419" cy="3463925"/>
          </a:xfrm>
        </p:grpSpPr>
        <p:pic>
          <p:nvPicPr>
            <p:cNvPr id="7185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163" y="0"/>
              <a:ext cx="3906837" cy="346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1" name="Rectangle 18"/>
            <p:cNvSpPr>
              <a:spLocks noChangeArrowheads="1"/>
            </p:cNvSpPr>
            <p:nvPr/>
          </p:nvSpPr>
          <p:spPr bwMode="auto">
            <a:xfrm>
              <a:off x="5995865" y="1872402"/>
              <a:ext cx="3940717" cy="35635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The same non-linearity for all detectors</a:t>
              </a:r>
            </a:p>
          </p:txBody>
        </p:sp>
      </p:grp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349" y="952264"/>
            <a:ext cx="309562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标题 1"/>
          <p:cNvSpPr>
            <a:spLocks noGrp="1"/>
          </p:cNvSpPr>
          <p:nvPr>
            <p:ph type="title"/>
          </p:nvPr>
        </p:nvSpPr>
        <p:spPr>
          <a:xfrm>
            <a:off x="112713" y="1"/>
            <a:ext cx="8851900" cy="620688"/>
          </a:xfrm>
        </p:spPr>
        <p:txBody>
          <a:bodyPr/>
          <a:lstStyle/>
          <a:p>
            <a:r>
              <a:rPr lang="en-US" altLang="zh-CN" smtClean="0"/>
              <a:t>Energy calibration &amp; reconstruction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066" y="735807"/>
            <a:ext cx="8496300" cy="1439862"/>
          </a:xfrm>
        </p:spPr>
        <p:txBody>
          <a:bodyPr/>
          <a:lstStyle/>
          <a:p>
            <a:pPr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en-US" altLang="zh-CN" sz="2000" dirty="0" smtClean="0"/>
              <a:t>Low-intensity LED </a:t>
            </a:r>
            <a:r>
              <a:rPr lang="en-US" altLang="zh-CN" sz="2000" dirty="0" smtClean="0">
                <a:sym typeface="Wingdings" pitchFamily="2" charset="2"/>
              </a:rPr>
              <a:t> PMT gains are stable to 0.3%</a:t>
            </a:r>
            <a:endParaRPr lang="en-US" altLang="zh-CN" sz="2000" dirty="0" smtClean="0">
              <a:sym typeface="Symbol" pitchFamily="18" charset="2"/>
            </a:endParaRPr>
          </a:p>
          <a:p>
            <a:pPr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en-US" altLang="zh-CN" sz="2000" baseline="30000" dirty="0" smtClean="0"/>
              <a:t>60</a:t>
            </a:r>
            <a:r>
              <a:rPr lang="en-US" altLang="zh-CN" sz="2000" dirty="0" smtClean="0"/>
              <a:t>Co at the detector center </a:t>
            </a:r>
            <a:r>
              <a:rPr lang="en-US" altLang="zh-CN" sz="2000" dirty="0" smtClean="0">
                <a:sym typeface="Wingdings" pitchFamily="2" charset="2"/>
              </a:rPr>
              <a:t> raw energies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1800" kern="1200" dirty="0">
                <a:solidFill>
                  <a:srgbClr val="FF0000"/>
                </a:solidFill>
                <a:ea typeface="楷体" pitchFamily="49" charset="-122"/>
                <a:sym typeface="Wingdings" pitchFamily="2" charset="2"/>
              </a:rPr>
              <a:t>Correct small (0.2%) time dependence </a:t>
            </a:r>
          </a:p>
        </p:txBody>
      </p:sp>
      <p:sp>
        <p:nvSpPr>
          <p:cNvPr id="7176" name="右箭头 14"/>
          <p:cNvSpPr>
            <a:spLocks noChangeArrowheads="1"/>
          </p:cNvSpPr>
          <p:nvPr/>
        </p:nvSpPr>
        <p:spPr bwMode="auto">
          <a:xfrm rot="5400000">
            <a:off x="6280255" y="3247232"/>
            <a:ext cx="427037" cy="215900"/>
          </a:xfrm>
          <a:prstGeom prst="rightArrow">
            <a:avLst>
              <a:gd name="adj1" fmla="val 50000"/>
              <a:gd name="adj2" fmla="val 4991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812800" indent="-812800"/>
            <a:endParaRPr lang="zh-CN" altLang="en-US"/>
          </a:p>
        </p:txBody>
      </p:sp>
      <p:sp>
        <p:nvSpPr>
          <p:cNvPr id="7177" name="Line 20"/>
          <p:cNvSpPr>
            <a:spLocks noChangeShapeType="1"/>
          </p:cNvSpPr>
          <p:nvPr/>
        </p:nvSpPr>
        <p:spPr bwMode="auto">
          <a:xfrm>
            <a:off x="5508625" y="4680304"/>
            <a:ext cx="3276600" cy="0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78" name="Line 21"/>
          <p:cNvSpPr>
            <a:spLocks noChangeShapeType="1"/>
          </p:cNvSpPr>
          <p:nvPr/>
        </p:nvSpPr>
        <p:spPr bwMode="auto">
          <a:xfrm>
            <a:off x="5508625" y="5628260"/>
            <a:ext cx="3276600" cy="0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79" name="Line 25"/>
          <p:cNvSpPr>
            <a:spLocks noChangeShapeType="1"/>
          </p:cNvSpPr>
          <p:nvPr/>
        </p:nvSpPr>
        <p:spPr bwMode="auto">
          <a:xfrm flipV="1">
            <a:off x="6997369" y="4721864"/>
            <a:ext cx="0" cy="906395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6" name="Rectangle 32"/>
          <p:cNvSpPr>
            <a:spLocks noChangeArrowheads="1"/>
          </p:cNvSpPr>
          <p:nvPr/>
        </p:nvSpPr>
        <p:spPr bwMode="auto">
          <a:xfrm>
            <a:off x="5724525" y="5992813"/>
            <a:ext cx="3151188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Lucida Grande"/>
              <a:buNone/>
              <a:defRPr/>
            </a:pPr>
            <a:r>
              <a:rPr lang="en-US" altLang="zh-CN" sz="1400"/>
              <a:t> </a:t>
            </a:r>
            <a:r>
              <a:rPr lang="en-US" altLang="zh-CN" sz="1600" smtClean="0">
                <a:latin typeface="+mj-lt"/>
              </a:rPr>
              <a:t>~2% </a:t>
            </a:r>
            <a:r>
              <a:rPr lang="en-US" altLang="zh-CN" sz="1600" dirty="0">
                <a:latin typeface="+mj-lt"/>
              </a:rPr>
              <a:t>level residual non-uniformities</a:t>
            </a:r>
          </a:p>
        </p:txBody>
      </p:sp>
      <p:pic>
        <p:nvPicPr>
          <p:cNvPr id="718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881" y="787164"/>
            <a:ext cx="1727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170353" y="1844824"/>
            <a:ext cx="59721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b="1" baseline="300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60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Co at different positions in detector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Correct 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vertex dependence </a:t>
            </a:r>
            <a:endParaRPr lang="en-US" altLang="zh-CN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  <a:sym typeface="Wingdings" pitchFamily="2" charset="2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Common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correction for all the ADs</a:t>
            </a:r>
          </a:p>
        </p:txBody>
      </p:sp>
      <p:sp>
        <p:nvSpPr>
          <p:cNvPr id="7183" name="内容占位符 2"/>
          <p:cNvSpPr txBox="1">
            <a:spLocks/>
          </p:cNvSpPr>
          <p:nvPr/>
        </p:nvSpPr>
        <p:spPr bwMode="auto">
          <a:xfrm>
            <a:off x="107950" y="2779713"/>
            <a:ext cx="604837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23850" indent="-3238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zh-CN" sz="20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Calibrate energy scale using neutron capture peak</a:t>
            </a:r>
          </a:p>
        </p:txBody>
      </p:sp>
      <p:sp>
        <p:nvSpPr>
          <p:cNvPr id="7184" name="Rectangle 18"/>
          <p:cNvSpPr>
            <a:spLocks noChangeArrowheads="1"/>
          </p:cNvSpPr>
          <p:nvPr/>
        </p:nvSpPr>
        <p:spPr bwMode="auto">
          <a:xfrm>
            <a:off x="71438" y="6453188"/>
            <a:ext cx="4787900" cy="3698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 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ea typeface="楷体" pitchFamily="49" charset="-122"/>
              </a:rPr>
              <a:t>0.12% efficiency difference among detectors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526" y="610755"/>
            <a:ext cx="8435280" cy="471462"/>
          </a:xfrm>
        </p:spPr>
        <p:txBody>
          <a:bodyPr/>
          <a:lstStyle/>
          <a:p>
            <a:r>
              <a:rPr lang="en-US" altLang="zh-CN" sz="2400" b="0" smtClean="0"/>
              <a:t>PMT </a:t>
            </a:r>
            <a:r>
              <a:rPr lang="zh-CN" altLang="zh-CN" sz="2400" b="0" smtClean="0"/>
              <a:t>spontaneous</a:t>
            </a:r>
            <a:r>
              <a:rPr lang="en-US" altLang="zh-CN" sz="2400" b="0" smtClean="0"/>
              <a:t> light, rejected by hit pattern discriminator </a:t>
            </a:r>
            <a:endParaRPr lang="zh-CN" altLang="en-US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PMT Flasher</a:t>
            </a:r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9" y="1092150"/>
            <a:ext cx="2783835" cy="31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70" y="4279105"/>
            <a:ext cx="4362966" cy="257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 descr="mainPeak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736" y="4121696"/>
            <a:ext cx="4522166" cy="2736304"/>
          </a:xfrm>
          <a:prstGeom prst="rect">
            <a:avLst/>
          </a:prstGeom>
        </p:spPr>
      </p:pic>
      <p:pic>
        <p:nvPicPr>
          <p:cNvPr id="5" name="Picture 13" descr="E:\dayabay\PhysicsAnalysis\NearSite\SideBySide\flasherId\flasherCutEff\flasherPlots_Oct28\oldMiddleCharge\_EachPMT_hists\ellipsePerformance\CutNHit40\run15101to16432_5MeVto12MeV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 bwMode="auto">
          <a:xfrm>
            <a:off x="2776652" y="1340768"/>
            <a:ext cx="3214801" cy="299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03" y="1821358"/>
            <a:ext cx="3348228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2439" y="1127146"/>
            <a:ext cx="230425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2"/>
                </a:solidFill>
              </a:rPr>
              <a:t>Efficiency  99.98%</a:t>
            </a:r>
          </a:p>
          <a:p>
            <a:r>
              <a:rPr lang="en-US" altLang="zh-CN" b="1" smtClean="0">
                <a:solidFill>
                  <a:schemeClr val="accent2"/>
                </a:solidFill>
              </a:rPr>
              <a:t>Uncertainty 0.01%</a:t>
            </a:r>
            <a:endParaRPr lang="zh-CN" altLang="en-US" b="1">
              <a:solidFill>
                <a:schemeClr val="accent2"/>
              </a:solidFill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321999"/>
              </p:ext>
            </p:extLst>
          </p:nvPr>
        </p:nvGraphicFramePr>
        <p:xfrm>
          <a:off x="3268699" y="1821358"/>
          <a:ext cx="2230705" cy="391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Formula" r:id="rId8" imgW="1945640" imgH="340360" progId="Equation.Ribbit">
                  <p:embed/>
                </p:oleObj>
              </mc:Choice>
              <mc:Fallback>
                <p:oleObj name="Formula" r:id="rId8" imgW="1945640" imgH="340360" progId="Equation.Ribbit">
                  <p:embed/>
                  <p:pic>
                    <p:nvPicPr>
                      <p:cNvPr id="0" name="对象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699" y="1821358"/>
                        <a:ext cx="2230705" cy="39148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接箭头连接符 11"/>
          <p:cNvCxnSpPr/>
          <p:nvPr/>
        </p:nvCxnSpPr>
        <p:spPr bwMode="auto">
          <a:xfrm>
            <a:off x="2411760" y="3057227"/>
            <a:ext cx="576064" cy="1451893"/>
          </a:xfrm>
          <a:prstGeom prst="straightConnector1">
            <a:avLst/>
          </a:prstGeom>
          <a:solidFill>
            <a:schemeClr val="accent1"/>
          </a:solidFill>
          <a:ln w="76200" cap="flat" cmpd="dbl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/>
          <p:cNvCxnSpPr/>
          <p:nvPr/>
        </p:nvCxnSpPr>
        <p:spPr bwMode="auto">
          <a:xfrm>
            <a:off x="467544" y="3209627"/>
            <a:ext cx="935522" cy="1299493"/>
          </a:xfrm>
          <a:prstGeom prst="straightConnector1">
            <a:avLst/>
          </a:prstGeom>
          <a:solidFill>
            <a:schemeClr val="accent1"/>
          </a:solidFill>
          <a:ln w="76200" cap="flat" cmpd="dbl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箭头连接符 10"/>
          <p:cNvCxnSpPr/>
          <p:nvPr/>
        </p:nvCxnSpPr>
        <p:spPr bwMode="auto">
          <a:xfrm flipH="1">
            <a:off x="6948264" y="2337576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876256" y="19888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accent1"/>
                </a:solidFill>
              </a:rPr>
              <a:t>signal</a:t>
            </a: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 bwMode="auto">
          <a:xfrm>
            <a:off x="7596336" y="2269042"/>
            <a:ext cx="10503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596336" y="187241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accent1"/>
                </a:solidFill>
              </a:rPr>
              <a:t>Flasher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6599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D:\DayaWane\Conference\2012 07 澳大利亚\mytalk\nuspe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90" y="596349"/>
            <a:ext cx="3415938" cy="32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Detecting Reactor Antineutrino</a:t>
            </a:r>
            <a:endParaRPr lang="en-US" altLang="zh-CN"/>
          </a:p>
        </p:txBody>
      </p:sp>
      <p:grpSp>
        <p:nvGrpSpPr>
          <p:cNvPr id="353305" name="Group 25"/>
          <p:cNvGrpSpPr>
            <a:grpSpLocks/>
          </p:cNvGrpSpPr>
          <p:nvPr/>
        </p:nvGrpSpPr>
        <p:grpSpPr bwMode="auto">
          <a:xfrm>
            <a:off x="683568" y="1196082"/>
            <a:ext cx="3671888" cy="2085976"/>
            <a:chOff x="521" y="572"/>
            <a:chExt cx="2313" cy="1314"/>
          </a:xfrm>
        </p:grpSpPr>
        <p:graphicFrame>
          <p:nvGraphicFramePr>
            <p:cNvPr id="353285" name="Object 5"/>
            <p:cNvGraphicFramePr>
              <a:graphicFrameLocks noChangeAspect="1"/>
            </p:cNvGraphicFramePr>
            <p:nvPr/>
          </p:nvGraphicFramePr>
          <p:xfrm>
            <a:off x="521" y="1052"/>
            <a:ext cx="1248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73" name="Equation" r:id="rId5" imgW="977760" imgH="241200" progId="Equation.DSMT4">
                    <p:embed/>
                  </p:oleObj>
                </mc:Choice>
                <mc:Fallback>
                  <p:oleObj name="Equation" r:id="rId5" imgW="9777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1052"/>
                          <a:ext cx="1248" cy="3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3286" name="Object 6"/>
            <p:cNvGraphicFramePr>
              <a:graphicFrameLocks noChangeAspect="1"/>
            </p:cNvGraphicFramePr>
            <p:nvPr/>
          </p:nvGraphicFramePr>
          <p:xfrm>
            <a:off x="1649" y="778"/>
            <a:ext cx="1070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74" name="Equation" r:id="rId7" imgW="838080" imgH="228600" progId="Equation.DSMT4">
                    <p:embed/>
                  </p:oleObj>
                </mc:Choice>
                <mc:Fallback>
                  <p:oleObj name="Equation" r:id="rId7" imgW="8380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9" y="778"/>
                          <a:ext cx="1070" cy="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3287" name="Line 7"/>
            <p:cNvSpPr>
              <a:spLocks noChangeShapeType="1"/>
            </p:cNvSpPr>
            <p:nvPr/>
          </p:nvSpPr>
          <p:spPr bwMode="auto">
            <a:xfrm>
              <a:off x="1337" y="935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3288" name="Line 8"/>
            <p:cNvSpPr>
              <a:spLocks noChangeShapeType="1"/>
            </p:cNvSpPr>
            <p:nvPr/>
          </p:nvSpPr>
          <p:spPr bwMode="auto">
            <a:xfrm>
              <a:off x="1337" y="935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3289" name="Line 9"/>
            <p:cNvSpPr>
              <a:spLocks noChangeShapeType="1"/>
            </p:cNvSpPr>
            <p:nvPr/>
          </p:nvSpPr>
          <p:spPr bwMode="auto">
            <a:xfrm flipH="1">
              <a:off x="1676" y="1298"/>
              <a:ext cx="0" cy="181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3290" name="Text Box 10"/>
            <p:cNvSpPr txBox="1">
              <a:spLocks noChangeArrowheads="1"/>
            </p:cNvSpPr>
            <p:nvPr/>
          </p:nvSpPr>
          <p:spPr bwMode="auto">
            <a:xfrm>
              <a:off x="660" y="1479"/>
              <a:ext cx="217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indent="0" eaLnBrk="1" hangingPunct="1">
                <a:spcBef>
                  <a:spcPct val="50000"/>
                </a:spcBef>
                <a:buSzPct val="85000"/>
              </a:pPr>
              <a:r>
                <a:rPr kumimoji="1" lang="en-US" altLang="zh-CN" b="1">
                  <a:solidFill>
                    <a:srgbClr val="0033CC"/>
                  </a:solidFill>
                  <a:latin typeface="Times New Roman" pitchFamily="18" charset="0"/>
                </a:rPr>
                <a:t>Delayed signal</a:t>
              </a:r>
              <a:r>
                <a:rPr kumimoji="1" lang="en-US" altLang="zh-CN" b="1" smtClean="0">
                  <a:solidFill>
                    <a:srgbClr val="0033CC"/>
                  </a:solidFill>
                  <a:latin typeface="Times New Roman" pitchFamily="18" charset="0"/>
                </a:rPr>
                <a:t>, Capture </a:t>
              </a:r>
              <a:r>
                <a:rPr kumimoji="1" lang="en-US" altLang="zh-CN" b="1">
                  <a:solidFill>
                    <a:srgbClr val="0033CC"/>
                  </a:solidFill>
                  <a:latin typeface="Times New Roman" pitchFamily="18" charset="0"/>
                </a:rPr>
                <a:t>on </a:t>
              </a:r>
              <a:r>
                <a:rPr kumimoji="1" lang="en-US" altLang="zh-CN" b="1" smtClean="0">
                  <a:solidFill>
                    <a:srgbClr val="0033CC"/>
                  </a:solidFill>
                  <a:latin typeface="Times New Roman" pitchFamily="18" charset="0"/>
                </a:rPr>
                <a:t>H (2.2 MeV)  </a:t>
              </a:r>
              <a:r>
                <a:rPr kumimoji="1" lang="en-US" altLang="zh-CN" b="1">
                  <a:solidFill>
                    <a:srgbClr val="0033CC"/>
                  </a:solidFill>
                  <a:latin typeface="Times New Roman" pitchFamily="18" charset="0"/>
                </a:rPr>
                <a:t>or </a:t>
              </a:r>
              <a:r>
                <a:rPr kumimoji="1" lang="en-US" altLang="zh-CN" b="1" smtClean="0">
                  <a:solidFill>
                    <a:srgbClr val="0033CC"/>
                  </a:solidFill>
                  <a:latin typeface="Times New Roman" pitchFamily="18" charset="0"/>
                </a:rPr>
                <a:t>Gd (8 MeV), ~30</a:t>
              </a:r>
              <a:r>
                <a:rPr kumimoji="1" lang="en-US" altLang="zh-CN" b="1" smtClean="0">
                  <a:solidFill>
                    <a:srgbClr val="0033CC"/>
                  </a:solidFill>
                  <a:latin typeface="Times New Roman" pitchFamily="18" charset="0"/>
                  <a:sym typeface="Symbol"/>
                </a:rPr>
                <a:t>s</a:t>
              </a:r>
              <a:endParaRPr kumimoji="1" lang="en-US" altLang="zh-CN" b="1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sp>
          <p:nvSpPr>
            <p:cNvPr id="353291" name="Text Box 11"/>
            <p:cNvSpPr txBox="1">
              <a:spLocks noChangeArrowheads="1"/>
            </p:cNvSpPr>
            <p:nvPr/>
          </p:nvSpPr>
          <p:spPr bwMode="auto">
            <a:xfrm>
              <a:off x="1585" y="572"/>
              <a:ext cx="11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SzPct val="85000"/>
              </a:pPr>
              <a:r>
                <a:rPr kumimoji="1" lang="en-US" altLang="zh-CN" sz="2000">
                  <a:solidFill>
                    <a:srgbClr val="FF0000"/>
                  </a:solidFill>
                  <a:latin typeface="Times New Roman" pitchFamily="18" charset="0"/>
                </a:rPr>
                <a:t>Prompt signal</a:t>
              </a:r>
            </a:p>
          </p:txBody>
        </p:sp>
      </p:grpSp>
      <p:sp>
        <p:nvSpPr>
          <p:cNvPr id="353293" name="Text Box 13"/>
          <p:cNvSpPr txBox="1">
            <a:spLocks noChangeArrowheads="1"/>
          </p:cNvSpPr>
          <p:nvPr/>
        </p:nvSpPr>
        <p:spPr bwMode="auto">
          <a:xfrm>
            <a:off x="5241011" y="1092294"/>
            <a:ext cx="25202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u="sng">
                <a:solidFill>
                  <a:srgbClr val="FF0000"/>
                </a:solidFill>
              </a:rPr>
              <a:t>Peak at </a:t>
            </a:r>
            <a:r>
              <a:rPr lang="en-US" altLang="zh-CN" sz="2000" b="1" u="sng" smtClean="0">
                <a:solidFill>
                  <a:srgbClr val="FF0000"/>
                </a:solidFill>
              </a:rPr>
              <a:t>~4 </a:t>
            </a:r>
            <a:r>
              <a:rPr lang="en-US" altLang="zh-CN" sz="2000" b="1" u="sng">
                <a:solidFill>
                  <a:srgbClr val="FF0000"/>
                </a:solidFill>
              </a:rPr>
              <a:t>MeV</a:t>
            </a:r>
          </a:p>
        </p:txBody>
      </p:sp>
      <p:pic>
        <p:nvPicPr>
          <p:cNvPr id="353295" name="Picture 15" descr="delay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757612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98" name="Line 18"/>
          <p:cNvSpPr>
            <a:spLocks noChangeShapeType="1"/>
          </p:cNvSpPr>
          <p:nvPr/>
        </p:nvSpPr>
        <p:spPr bwMode="auto">
          <a:xfrm>
            <a:off x="2183507" y="4639047"/>
            <a:ext cx="0" cy="1800225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3299" name="AutoShape 19"/>
          <p:cNvSpPr>
            <a:spLocks noChangeArrowheads="1"/>
          </p:cNvSpPr>
          <p:nvPr/>
        </p:nvSpPr>
        <p:spPr bwMode="auto">
          <a:xfrm>
            <a:off x="2196207" y="5177210"/>
            <a:ext cx="288925" cy="254000"/>
          </a:xfrm>
          <a:prstGeom prst="rightArrow">
            <a:avLst>
              <a:gd name="adj1" fmla="val 26250"/>
              <a:gd name="adj2" fmla="val 61251"/>
            </a:avLst>
          </a:prstGeom>
          <a:solidFill>
            <a:srgbClr val="FF9933"/>
          </a:solidFill>
          <a:ln w="9525" algn="ctr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3300" name="Text Box 20"/>
          <p:cNvSpPr txBox="1">
            <a:spLocks noChangeArrowheads="1"/>
          </p:cNvSpPr>
          <p:nvPr/>
        </p:nvSpPr>
        <p:spPr bwMode="auto">
          <a:xfrm>
            <a:off x="683320" y="4796210"/>
            <a:ext cx="143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Capture on H</a:t>
            </a:r>
          </a:p>
        </p:txBody>
      </p:sp>
      <p:sp>
        <p:nvSpPr>
          <p:cNvPr id="353301" name="Text Box 21"/>
          <p:cNvSpPr txBox="1">
            <a:spLocks noChangeArrowheads="1"/>
          </p:cNvSpPr>
          <p:nvPr/>
        </p:nvSpPr>
        <p:spPr bwMode="auto">
          <a:xfrm>
            <a:off x="2214017" y="5466605"/>
            <a:ext cx="1728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Capture on Gd</a:t>
            </a:r>
          </a:p>
        </p:txBody>
      </p:sp>
      <p:sp>
        <p:nvSpPr>
          <p:cNvPr id="353303" name="Line 23"/>
          <p:cNvSpPr>
            <a:spLocks noChangeShapeType="1"/>
          </p:cNvSpPr>
          <p:nvPr/>
        </p:nvSpPr>
        <p:spPr bwMode="auto">
          <a:xfrm>
            <a:off x="4356100" y="1773362"/>
            <a:ext cx="86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3304" name="Line 24"/>
          <p:cNvSpPr>
            <a:spLocks noChangeShapeType="1"/>
          </p:cNvSpPr>
          <p:nvPr/>
        </p:nvSpPr>
        <p:spPr bwMode="auto">
          <a:xfrm>
            <a:off x="2483768" y="3284984"/>
            <a:ext cx="0" cy="7969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63062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Inverse beta decay</a:t>
            </a:r>
            <a:endParaRPr lang="zh-CN" altLang="en-US" sz="2400"/>
          </a:p>
        </p:txBody>
      </p:sp>
      <p:sp>
        <p:nvSpPr>
          <p:cNvPr id="25" name="内容占位符 5"/>
          <p:cNvSpPr txBox="1">
            <a:spLocks/>
          </p:cNvSpPr>
          <p:nvPr/>
        </p:nvSpPr>
        <p:spPr bwMode="auto">
          <a:xfrm>
            <a:off x="4355456" y="3790408"/>
            <a:ext cx="4752528" cy="295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2000" smtClean="0"/>
              <a:t>Backgrounds:</a:t>
            </a:r>
          </a:p>
          <a:p>
            <a:r>
              <a:rPr lang="en-US" altLang="zh-CN" sz="2000" smtClean="0"/>
              <a:t>Cosmogenic neutron/isotopes</a:t>
            </a:r>
          </a:p>
          <a:p>
            <a:pPr lvl="1"/>
            <a:r>
              <a:rPr lang="en-US" altLang="zh-CN" sz="2000" baseline="30000" smtClean="0"/>
              <a:t>8</a:t>
            </a:r>
            <a:r>
              <a:rPr lang="en-US" altLang="zh-CN" sz="2000" smtClean="0"/>
              <a:t>He/</a:t>
            </a:r>
            <a:r>
              <a:rPr lang="en-US" altLang="zh-CN" sz="2000" baseline="30000" smtClean="0"/>
              <a:t>9</a:t>
            </a:r>
            <a:r>
              <a:rPr lang="en-US" altLang="zh-CN" sz="2000" smtClean="0"/>
              <a:t>Li</a:t>
            </a:r>
          </a:p>
          <a:p>
            <a:pPr lvl="1"/>
            <a:r>
              <a:rPr lang="en-US" altLang="zh-CN" sz="2000"/>
              <a:t>fast </a:t>
            </a:r>
            <a:r>
              <a:rPr lang="en-US" altLang="zh-CN" sz="2000" smtClean="0"/>
              <a:t>neutron</a:t>
            </a:r>
          </a:p>
          <a:p>
            <a:r>
              <a:rPr lang="en-US" altLang="zh-CN" sz="2000" smtClean="0"/>
              <a:t>Ambient radioactivity</a:t>
            </a:r>
          </a:p>
          <a:p>
            <a:pPr lvl="1"/>
            <a:r>
              <a:rPr lang="en-US" altLang="zh-CN" sz="2000" smtClean="0"/>
              <a:t>accidental coincidence</a:t>
            </a:r>
            <a:endParaRPr lang="zh-CN" altLang="en-US" sz="2000" smtClean="0"/>
          </a:p>
          <a:p>
            <a:r>
              <a:rPr lang="en-US" altLang="zh-CN" sz="2000"/>
              <a:t>(alpha,n</a:t>
            </a:r>
            <a:r>
              <a:rPr lang="en-US" altLang="zh-CN" sz="2000" smtClean="0"/>
              <a:t>)</a:t>
            </a:r>
          </a:p>
          <a:p>
            <a:r>
              <a:rPr lang="en-US" altLang="zh-CN" sz="2000" smtClean="0"/>
              <a:t>Am-C source</a:t>
            </a:r>
            <a:endParaRPr lang="zh-CN" altLang="en-US" sz="2000"/>
          </a:p>
        </p:txBody>
      </p:sp>
      <p:sp>
        <p:nvSpPr>
          <p:cNvPr id="2" name="TextBox 1"/>
          <p:cNvSpPr txBox="1"/>
          <p:nvPr/>
        </p:nvSpPr>
        <p:spPr>
          <a:xfrm>
            <a:off x="241614" y="3696754"/>
            <a:ext cx="216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0.1% Gd by weight</a:t>
            </a:r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11379" y="6494280"/>
            <a:ext cx="23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Geant4 simulation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2632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Anti-neutrino Selections</a:t>
            </a:r>
            <a:endParaRPr lang="zh-CN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68044"/>
            <a:ext cx="342106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07504" y="704169"/>
            <a:ext cx="4248472" cy="2652823"/>
            <a:chOff x="52586" y="481846"/>
            <a:chExt cx="3816590" cy="233956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4716016" y="704169"/>
            <a:ext cx="4248472" cy="2652823"/>
            <a:chOff x="52586" y="481846"/>
            <a:chExt cx="3816590" cy="233956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5" name="直接连接符 14"/>
          <p:cNvCxnSpPr/>
          <p:nvPr/>
        </p:nvCxnSpPr>
        <p:spPr bwMode="auto">
          <a:xfrm>
            <a:off x="1134666" y="1052736"/>
            <a:ext cx="0" cy="20298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/>
          <p:cNvCxnSpPr/>
          <p:nvPr/>
        </p:nvCxnSpPr>
        <p:spPr bwMode="auto">
          <a:xfrm>
            <a:off x="2977191" y="1196752"/>
            <a:ext cx="0" cy="18858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箭头连接符 19"/>
          <p:cNvCxnSpPr/>
          <p:nvPr/>
        </p:nvCxnSpPr>
        <p:spPr bwMode="auto">
          <a:xfrm>
            <a:off x="1115616" y="2780928"/>
            <a:ext cx="18615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1295636" y="241159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0.7-12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 bwMode="auto">
          <a:xfrm>
            <a:off x="7063705" y="2166764"/>
            <a:ext cx="0" cy="8777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连接符 26"/>
          <p:cNvCxnSpPr/>
          <p:nvPr/>
        </p:nvCxnSpPr>
        <p:spPr bwMode="auto">
          <a:xfrm>
            <a:off x="8305783" y="2166764"/>
            <a:ext cx="0" cy="850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箭头连接符 27"/>
          <p:cNvCxnSpPr/>
          <p:nvPr/>
        </p:nvCxnSpPr>
        <p:spPr bwMode="auto">
          <a:xfrm>
            <a:off x="7063705" y="2839432"/>
            <a:ext cx="12420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5824711" y="2420888"/>
            <a:ext cx="155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568" y="3191242"/>
            <a:ext cx="253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Prompt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3793" y="3215381"/>
            <a:ext cx="224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Delayed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144" y="6420428"/>
            <a:ext cx="369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Correlated Events in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1-200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s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844" y="3967006"/>
            <a:ext cx="3128048" cy="21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747950" y="6120243"/>
            <a:ext cx="23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Reactor Neutrinos</a:t>
            </a:r>
          </a:p>
          <a:p>
            <a:pPr algn="ctr"/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(Prompt)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1304344" y="4692891"/>
            <a:ext cx="774000" cy="136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43" name="直接箭头连接符 42"/>
          <p:cNvCxnSpPr>
            <a:stCxn id="41" idx="3"/>
          </p:cNvCxnSpPr>
          <p:nvPr/>
        </p:nvCxnSpPr>
        <p:spPr bwMode="auto">
          <a:xfrm flipV="1">
            <a:off x="2078344" y="4948680"/>
            <a:ext cx="1389216" cy="4282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6" name="组合 45"/>
          <p:cNvGrpSpPr/>
          <p:nvPr/>
        </p:nvGrpSpPr>
        <p:grpSpPr>
          <a:xfrm>
            <a:off x="6295892" y="3967005"/>
            <a:ext cx="2848108" cy="2270307"/>
            <a:chOff x="3343700" y="2067669"/>
            <a:chExt cx="5453783" cy="363391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3700" y="2067669"/>
              <a:ext cx="5445457" cy="3142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52026" y="5128420"/>
              <a:ext cx="5445457" cy="573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6662953" y="6181133"/>
            <a:ext cx="244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Neutrons (</a:t>
            </a:r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Delayed </a:t>
            </a:r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接箭头连接符 28"/>
          <p:cNvCxnSpPr>
            <a:stCxn id="41" idx="3"/>
          </p:cNvCxnSpPr>
          <p:nvPr/>
        </p:nvCxnSpPr>
        <p:spPr bwMode="auto">
          <a:xfrm flipV="1">
            <a:off x="2078344" y="5293575"/>
            <a:ext cx="4700901" cy="833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接箭头连接符 33"/>
          <p:cNvCxnSpPr/>
          <p:nvPr/>
        </p:nvCxnSpPr>
        <p:spPr bwMode="auto">
          <a:xfrm flipH="1">
            <a:off x="2977192" y="3044503"/>
            <a:ext cx="190652" cy="5709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接箭头连接符 38"/>
          <p:cNvCxnSpPr/>
          <p:nvPr/>
        </p:nvCxnSpPr>
        <p:spPr bwMode="auto">
          <a:xfrm flipH="1">
            <a:off x="3167844" y="3017181"/>
            <a:ext cx="2556284" cy="5983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79905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365625"/>
            <a:ext cx="36020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标题 1"/>
          <p:cNvSpPr>
            <a:spLocks noGrp="1"/>
          </p:cNvSpPr>
          <p:nvPr>
            <p:ph type="title"/>
          </p:nvPr>
        </p:nvSpPr>
        <p:spPr>
          <a:xfrm>
            <a:off x="-1" y="39687"/>
            <a:ext cx="9143479" cy="581001"/>
          </a:xfrm>
        </p:spPr>
        <p:txBody>
          <a:bodyPr/>
          <a:lstStyle/>
          <a:p>
            <a:r>
              <a:rPr lang="en-US" altLang="zh-CN" smtClean="0"/>
              <a:t>Selection Cuts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318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AF9A82-33AA-4F23-9215-2F5E261D9428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416" y="836712"/>
            <a:ext cx="342106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矩形 9"/>
          <p:cNvSpPr>
            <a:spLocks noChangeArrowheads="1"/>
          </p:cNvSpPr>
          <p:nvPr/>
        </p:nvSpPr>
        <p:spPr bwMode="auto">
          <a:xfrm>
            <a:off x="323528" y="6396831"/>
            <a:ext cx="1498600" cy="3381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altLang="zh-CN" sz="16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Prompt energy</a:t>
            </a:r>
            <a:r>
              <a:rPr lang="zh-CN" altLang="en-US" sz="16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 </a:t>
            </a:r>
          </a:p>
        </p:txBody>
      </p:sp>
      <p:sp>
        <p:nvSpPr>
          <p:cNvPr id="8199" name="矩形 9"/>
          <p:cNvSpPr>
            <a:spLocks noChangeArrowheads="1"/>
          </p:cNvSpPr>
          <p:nvPr/>
        </p:nvSpPr>
        <p:spPr bwMode="auto">
          <a:xfrm>
            <a:off x="3995738" y="5251450"/>
            <a:ext cx="1728787" cy="3381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altLang="zh-CN" sz="16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Delayed energy</a:t>
            </a:r>
            <a:r>
              <a:rPr lang="zh-CN" altLang="en-US" sz="16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 </a:t>
            </a:r>
          </a:p>
        </p:txBody>
      </p:sp>
      <p:pic>
        <p:nvPicPr>
          <p:cNvPr id="8201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002236"/>
            <a:ext cx="36353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0"/>
          <p:cNvSpPr>
            <a:spLocks noChangeArrowheads="1"/>
          </p:cNvSpPr>
          <p:nvPr/>
        </p:nvSpPr>
        <p:spPr bwMode="auto">
          <a:xfrm>
            <a:off x="5940425" y="6273800"/>
            <a:ext cx="1944688" cy="584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342900" indent="-342900" eaLnBrk="0" hangingPunct="0">
              <a:defRPr/>
            </a:pPr>
            <a:r>
              <a:rPr lang="en-US" altLang="zh-CN" sz="1600" b="1" dirty="0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Time between  prompt-delayed </a:t>
            </a:r>
            <a:endParaRPr lang="zh-CN" altLang="en-US" sz="1600" b="1" dirty="0">
              <a:solidFill>
                <a:srgbClr val="0000FF"/>
              </a:solidFill>
              <a:latin typeface="Calibri" pitchFamily="34" charset="0"/>
              <a:ea typeface="楷体" pitchFamily="49" charset="-122"/>
            </a:endParaRPr>
          </a:p>
        </p:txBody>
      </p:sp>
      <p:sp>
        <p:nvSpPr>
          <p:cNvPr id="8203" name="内容占位符 2"/>
          <p:cNvSpPr>
            <a:spLocks noGrp="1"/>
          </p:cNvSpPr>
          <p:nvPr>
            <p:ph idx="1"/>
          </p:nvPr>
        </p:nvSpPr>
        <p:spPr>
          <a:xfrm>
            <a:off x="42766" y="593973"/>
            <a:ext cx="5897659" cy="3408263"/>
          </a:xfrm>
        </p:spPr>
        <p:txBody>
          <a:bodyPr/>
          <a:lstStyle/>
          <a:p>
            <a:r>
              <a:rPr lang="en-US" altLang="zh-CN" sz="2200" smtClean="0">
                <a:solidFill>
                  <a:schemeClr val="tx1"/>
                </a:solidFill>
              </a:rPr>
              <a:t>0.7 MeV &lt; E</a:t>
            </a:r>
            <a:r>
              <a:rPr lang="en-US" altLang="zh-CN" sz="2200" baseline="-25000" smtClean="0">
                <a:solidFill>
                  <a:schemeClr val="tx1"/>
                </a:solidFill>
              </a:rPr>
              <a:t>p</a:t>
            </a:r>
            <a:r>
              <a:rPr lang="en-US" altLang="zh-CN" sz="2200" smtClean="0">
                <a:solidFill>
                  <a:schemeClr val="tx1"/>
                </a:solidFill>
              </a:rPr>
              <a:t> &lt; 12.0 MeV</a:t>
            </a:r>
          </a:p>
          <a:p>
            <a:r>
              <a:rPr lang="en-US" altLang="zh-CN" sz="2200" smtClean="0">
                <a:solidFill>
                  <a:schemeClr val="tx1"/>
                </a:solidFill>
              </a:rPr>
              <a:t>6.0 MeV &lt; E</a:t>
            </a:r>
            <a:r>
              <a:rPr lang="en-US" altLang="zh-CN" sz="2200" baseline="-25000" smtClean="0">
                <a:solidFill>
                  <a:schemeClr val="tx1"/>
                </a:solidFill>
              </a:rPr>
              <a:t>d</a:t>
            </a:r>
            <a:r>
              <a:rPr lang="en-US" altLang="zh-CN" sz="2200" smtClean="0">
                <a:solidFill>
                  <a:schemeClr val="tx1"/>
                </a:solidFill>
              </a:rPr>
              <a:t> &lt; 12.0 MeV</a:t>
            </a:r>
          </a:p>
          <a:p>
            <a:r>
              <a:rPr lang="en-US" altLang="zh-CN" sz="2200" smtClean="0">
                <a:solidFill>
                  <a:schemeClr val="tx1"/>
                </a:solidFill>
              </a:rPr>
              <a:t>1 </a:t>
            </a:r>
            <a:r>
              <a:rPr lang="el-GR" altLang="zh-CN" sz="2200" smtClean="0">
                <a:solidFill>
                  <a:schemeClr val="tx1"/>
                </a:solidFill>
              </a:rPr>
              <a:t>μ</a:t>
            </a:r>
            <a:r>
              <a:rPr lang="en-US" altLang="zh-CN" sz="2200" smtClean="0">
                <a:solidFill>
                  <a:schemeClr val="tx1"/>
                </a:solidFill>
              </a:rPr>
              <a:t>s &lt; </a:t>
            </a:r>
            <a:r>
              <a:rPr lang="el-GR" altLang="zh-CN" sz="2200" smtClean="0">
                <a:solidFill>
                  <a:schemeClr val="tx1"/>
                </a:solidFill>
              </a:rPr>
              <a:t>Δ</a:t>
            </a:r>
            <a:r>
              <a:rPr lang="en-US" altLang="zh-CN" sz="2200" smtClean="0">
                <a:solidFill>
                  <a:schemeClr val="tx1"/>
                </a:solidFill>
              </a:rPr>
              <a:t>t</a:t>
            </a:r>
            <a:r>
              <a:rPr lang="en-US" altLang="zh-CN" sz="2200" baseline="-25000" smtClean="0">
                <a:solidFill>
                  <a:schemeClr val="tx1"/>
                </a:solidFill>
              </a:rPr>
              <a:t>p-d</a:t>
            </a:r>
            <a:r>
              <a:rPr lang="en-US" altLang="zh-CN" sz="2200" smtClean="0">
                <a:solidFill>
                  <a:schemeClr val="tx1"/>
                </a:solidFill>
              </a:rPr>
              <a:t> &lt; 200 </a:t>
            </a:r>
            <a:r>
              <a:rPr lang="el-GR" altLang="zh-CN" sz="2200" smtClean="0">
                <a:solidFill>
                  <a:schemeClr val="tx1"/>
                </a:solidFill>
              </a:rPr>
              <a:t>μ</a:t>
            </a:r>
            <a:r>
              <a:rPr lang="en-US" altLang="zh-CN" sz="2200" smtClean="0">
                <a:solidFill>
                  <a:schemeClr val="tx1"/>
                </a:solidFill>
              </a:rPr>
              <a:t>s</a:t>
            </a:r>
            <a:endParaRPr lang="zh-CN" altLang="en-US" sz="2200" baseline="-25000" smtClean="0">
              <a:solidFill>
                <a:schemeClr val="tx1"/>
              </a:solidFill>
            </a:endParaRPr>
          </a:p>
          <a:p>
            <a:r>
              <a:rPr lang="en-US" altLang="zh-CN" sz="2200" smtClean="0">
                <a:solidFill>
                  <a:srgbClr val="FF0000"/>
                </a:solidFill>
              </a:rPr>
              <a:t>Muon Veto</a:t>
            </a:r>
            <a:r>
              <a:rPr lang="en-US" altLang="zh-CN" sz="2200" smtClean="0">
                <a:solidFill>
                  <a:schemeClr val="tx1"/>
                </a:solidFill>
              </a:rPr>
              <a:t>: </a:t>
            </a:r>
            <a:r>
              <a:rPr lang="en-US" altLang="zh-CN" sz="2200" smtClean="0">
                <a:solidFill>
                  <a:srgbClr val="00B050"/>
                </a:solidFill>
              </a:rPr>
              <a:t>0.6 ms </a:t>
            </a:r>
            <a:r>
              <a:rPr lang="en-US" altLang="zh-CN" sz="2200" smtClean="0">
                <a:solidFill>
                  <a:schemeClr val="tx1"/>
                </a:solidFill>
              </a:rPr>
              <a:t>after a Pool muon (reject fast neutron), </a:t>
            </a:r>
            <a:r>
              <a:rPr lang="en-US" altLang="zh-CN" sz="2200" smtClean="0">
                <a:solidFill>
                  <a:srgbClr val="00B050"/>
                </a:solidFill>
              </a:rPr>
              <a:t>1 ms</a:t>
            </a:r>
            <a:r>
              <a:rPr lang="en-US" altLang="zh-CN" sz="2200" smtClean="0">
                <a:solidFill>
                  <a:schemeClr val="tx1"/>
                </a:solidFill>
              </a:rPr>
              <a:t> after an AD muon (reject double neutron), </a:t>
            </a:r>
            <a:r>
              <a:rPr lang="en-US" altLang="zh-CN" sz="2200" smtClean="0">
                <a:solidFill>
                  <a:srgbClr val="00B050"/>
                </a:solidFill>
              </a:rPr>
              <a:t>1 s</a:t>
            </a:r>
            <a:r>
              <a:rPr lang="en-US" altLang="zh-CN" sz="2200" smtClean="0">
                <a:solidFill>
                  <a:schemeClr val="tx1"/>
                </a:solidFill>
              </a:rPr>
              <a:t> after an AD shower muon (reject </a:t>
            </a:r>
            <a:r>
              <a:rPr lang="en-US" altLang="zh-CN" sz="2200" baseline="30000" smtClean="0">
                <a:solidFill>
                  <a:schemeClr val="tx1"/>
                </a:solidFill>
              </a:rPr>
              <a:t>9</a:t>
            </a:r>
            <a:r>
              <a:rPr lang="en-US" altLang="zh-CN" sz="2200" smtClean="0">
                <a:solidFill>
                  <a:schemeClr val="tx1"/>
                </a:solidFill>
              </a:rPr>
              <a:t>Li/</a:t>
            </a:r>
            <a:r>
              <a:rPr lang="en-US" altLang="zh-CN" sz="2200" baseline="30000" smtClean="0">
                <a:solidFill>
                  <a:schemeClr val="tx1"/>
                </a:solidFill>
              </a:rPr>
              <a:t>8</a:t>
            </a:r>
            <a:r>
              <a:rPr lang="en-US" altLang="zh-CN" sz="2200" smtClean="0">
                <a:solidFill>
                  <a:schemeClr val="tx1"/>
                </a:solidFill>
              </a:rPr>
              <a:t>He)</a:t>
            </a:r>
          </a:p>
          <a:p>
            <a:r>
              <a:rPr lang="en-US" altLang="zh-CN" sz="2200" smtClean="0">
                <a:solidFill>
                  <a:srgbClr val="FF0000"/>
                </a:solidFill>
              </a:rPr>
              <a:t>Multiplicity cut</a:t>
            </a:r>
            <a:r>
              <a:rPr lang="en-US" altLang="zh-CN" sz="2200" smtClean="0">
                <a:solidFill>
                  <a:schemeClr val="tx1"/>
                </a:solidFill>
              </a:rPr>
              <a:t>:  No other &gt;0.7 MeV trigger in (t</a:t>
            </a:r>
            <a:r>
              <a:rPr lang="en-US" altLang="zh-CN" sz="2200" baseline="-25000" smtClean="0">
                <a:solidFill>
                  <a:schemeClr val="tx1"/>
                </a:solidFill>
              </a:rPr>
              <a:t>p</a:t>
            </a:r>
            <a:r>
              <a:rPr lang="en-US" altLang="zh-CN" sz="2200" smtClean="0">
                <a:solidFill>
                  <a:schemeClr val="tx1"/>
                </a:solidFill>
              </a:rPr>
              <a:t>-200</a:t>
            </a:r>
            <a:r>
              <a:rPr lang="el-GR" altLang="zh-CN" sz="2200" smtClean="0">
                <a:solidFill>
                  <a:schemeClr val="tx1"/>
                </a:solidFill>
              </a:rPr>
              <a:t> </a:t>
            </a:r>
            <a:r>
              <a:rPr lang="en-US" altLang="zh-CN" sz="2200" smtClean="0">
                <a:solidFill>
                  <a:schemeClr val="tx1"/>
                </a:solidFill>
              </a:rPr>
              <a:t> </a:t>
            </a:r>
            <a:r>
              <a:rPr lang="el-GR" altLang="zh-CN" sz="2200" smtClean="0">
                <a:solidFill>
                  <a:schemeClr val="tx1"/>
                </a:solidFill>
              </a:rPr>
              <a:t>μ</a:t>
            </a:r>
            <a:r>
              <a:rPr lang="en-US" altLang="zh-CN" sz="2200" smtClean="0">
                <a:solidFill>
                  <a:schemeClr val="tx1"/>
                </a:solidFill>
              </a:rPr>
              <a:t>s , t</a:t>
            </a:r>
            <a:r>
              <a:rPr lang="en-US" altLang="zh-CN" sz="2200" baseline="-25000" smtClean="0">
                <a:solidFill>
                  <a:schemeClr val="tx1"/>
                </a:solidFill>
              </a:rPr>
              <a:t>d</a:t>
            </a:r>
            <a:r>
              <a:rPr lang="en-US" altLang="zh-CN" sz="2200" smtClean="0">
                <a:solidFill>
                  <a:schemeClr val="tx1"/>
                </a:solidFill>
              </a:rPr>
              <a:t>+200 </a:t>
            </a:r>
            <a:r>
              <a:rPr lang="el-GR" altLang="zh-CN" sz="2200" smtClean="0">
                <a:solidFill>
                  <a:schemeClr val="tx1"/>
                </a:solidFill>
              </a:rPr>
              <a:t>μ</a:t>
            </a:r>
            <a:r>
              <a:rPr lang="en-US" altLang="zh-CN" sz="2200" smtClean="0">
                <a:solidFill>
                  <a:schemeClr val="tx1"/>
                </a:solidFill>
              </a:rPr>
              <a:t>s) </a:t>
            </a:r>
          </a:p>
          <a:p>
            <a:pPr lvl="1"/>
            <a:endParaRPr lang="zh-CN" altLang="en-US" sz="2000" smtClean="0">
              <a:solidFill>
                <a:schemeClr val="tx1"/>
              </a:solidFill>
            </a:endParaRPr>
          </a:p>
        </p:txBody>
      </p:sp>
      <p:pic>
        <p:nvPicPr>
          <p:cNvPr id="8204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957638"/>
            <a:ext cx="3131840" cy="219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467544" y="4797152"/>
            <a:ext cx="288032" cy="36004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5" name="直接箭头连接符 4"/>
          <p:cNvCxnSpPr/>
          <p:nvPr/>
        </p:nvCxnSpPr>
        <p:spPr bwMode="auto">
          <a:xfrm>
            <a:off x="827584" y="5157192"/>
            <a:ext cx="576064" cy="360040"/>
          </a:xfrm>
          <a:prstGeom prst="straightConnector1">
            <a:avLst/>
          </a:prstGeom>
          <a:solidFill>
            <a:schemeClr val="accent1"/>
          </a:solidFill>
          <a:ln w="76200" cap="flat" cmpd="dbl" algn="ctr">
            <a:solidFill>
              <a:schemeClr val="accent1"/>
            </a:solidFill>
            <a:prstDash val="solid"/>
            <a:round/>
            <a:headEnd type="none" w="med" len="med"/>
            <a:tailEnd type="stealth" w="med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下箭头 2"/>
          <p:cNvSpPr/>
          <p:nvPr/>
        </p:nvSpPr>
        <p:spPr bwMode="auto">
          <a:xfrm>
            <a:off x="7092280" y="1124744"/>
            <a:ext cx="504056" cy="720080"/>
          </a:xfrm>
          <a:prstGeom prst="downArrow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3" y="54868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</a:rPr>
              <a:t>Neutrino Sample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20555" y="5521349"/>
            <a:ext cx="5320987" cy="1336651"/>
          </a:xfrm>
        </p:spPr>
        <p:txBody>
          <a:bodyPr/>
          <a:lstStyle/>
          <a:p>
            <a:r>
              <a:rPr lang="en-US" altLang="zh-CN" sz="2000" smtClean="0"/>
              <a:t>Evaluated by coincidence probability</a:t>
            </a:r>
          </a:p>
          <a:p>
            <a:r>
              <a:rPr lang="en-US" altLang="zh-CN" sz="2000" smtClean="0"/>
              <a:t>Cross checked by 1) off-windows coincidence; 2) vertex distance distribution</a:t>
            </a:r>
            <a:endParaRPr lang="zh-CN" altLang="en-US" sz="20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Backgrounds</a:t>
            </a:r>
            <a:r>
              <a:rPr lang="zh-CN" altLang="en-US" smtClean="0"/>
              <a:t>：</a:t>
            </a:r>
            <a:r>
              <a:rPr lang="en-US" altLang="zh-CN" smtClean="0"/>
              <a:t>Accidentals</a:t>
            </a:r>
            <a:endParaRPr lang="zh-CN" alt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061" y="3534277"/>
            <a:ext cx="3677953" cy="313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7504" y="641105"/>
            <a:ext cx="4248472" cy="2652823"/>
            <a:chOff x="52586" y="481846"/>
            <a:chExt cx="3816590" cy="23395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4716016" y="641105"/>
            <a:ext cx="4248472" cy="2652823"/>
            <a:chOff x="52586" y="481846"/>
            <a:chExt cx="3816590" cy="23395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1" name="直接连接符 10"/>
          <p:cNvCxnSpPr/>
          <p:nvPr/>
        </p:nvCxnSpPr>
        <p:spPr bwMode="auto">
          <a:xfrm>
            <a:off x="1134666" y="989672"/>
            <a:ext cx="0" cy="20298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连接符 11"/>
          <p:cNvCxnSpPr/>
          <p:nvPr/>
        </p:nvCxnSpPr>
        <p:spPr bwMode="auto">
          <a:xfrm>
            <a:off x="2977191" y="1133688"/>
            <a:ext cx="0" cy="18858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/>
          <p:cNvCxnSpPr/>
          <p:nvPr/>
        </p:nvCxnSpPr>
        <p:spPr bwMode="auto">
          <a:xfrm>
            <a:off x="1115616" y="2717864"/>
            <a:ext cx="18615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295636" y="234853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0.7-12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7063705" y="2103700"/>
            <a:ext cx="0" cy="8777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5"/>
          <p:cNvCxnSpPr/>
          <p:nvPr/>
        </p:nvCxnSpPr>
        <p:spPr bwMode="auto">
          <a:xfrm>
            <a:off x="8305783" y="2103700"/>
            <a:ext cx="0" cy="850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/>
          <p:cNvCxnSpPr/>
          <p:nvPr/>
        </p:nvCxnSpPr>
        <p:spPr bwMode="auto">
          <a:xfrm>
            <a:off x="7063705" y="2776368"/>
            <a:ext cx="12420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824711" y="2357824"/>
            <a:ext cx="155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3128178"/>
            <a:ext cx="253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Prompt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4466" y="3120785"/>
            <a:ext cx="224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Delayed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 flipH="1">
            <a:off x="2231739" y="3019539"/>
            <a:ext cx="245426" cy="12098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箭头连接符 21"/>
          <p:cNvCxnSpPr>
            <a:stCxn id="10" idx="0"/>
          </p:cNvCxnSpPr>
          <p:nvPr/>
        </p:nvCxnSpPr>
        <p:spPr bwMode="auto">
          <a:xfrm flipH="1">
            <a:off x="3707904" y="2909101"/>
            <a:ext cx="3132348" cy="2642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624441"/>
            <a:ext cx="2703511" cy="189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826391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3889375" cy="4105275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32337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标题 1"/>
          <p:cNvSpPr>
            <a:spLocks noGrp="1"/>
          </p:cNvSpPr>
          <p:nvPr>
            <p:ph type="title"/>
          </p:nvPr>
        </p:nvSpPr>
        <p:spPr>
          <a:xfrm>
            <a:off x="1" y="62793"/>
            <a:ext cx="9109074" cy="457907"/>
          </a:xfrm>
        </p:spPr>
        <p:txBody>
          <a:bodyPr/>
          <a:lstStyle/>
          <a:p>
            <a:r>
              <a:rPr lang="en-US" altLang="zh-CN" smtClean="0"/>
              <a:t>Backgrounds: </a:t>
            </a:r>
            <a:r>
              <a:rPr lang="en-US" altLang="zh-CN" baseline="30000" smtClean="0"/>
              <a:t>9</a:t>
            </a:r>
            <a:r>
              <a:rPr lang="en-US" altLang="zh-CN" smtClean="0"/>
              <a:t>Li/</a:t>
            </a:r>
            <a:r>
              <a:rPr lang="en-US" altLang="zh-CN" baseline="30000" smtClean="0"/>
              <a:t>8</a:t>
            </a:r>
            <a:r>
              <a:rPr lang="en-US" altLang="zh-CN" smtClean="0"/>
              <a:t>He</a:t>
            </a:r>
            <a:endParaRPr lang="zh-CN" altLang="en-US" smtClean="0"/>
          </a:p>
        </p:txBody>
      </p:sp>
      <p:sp>
        <p:nvSpPr>
          <p:cNvPr id="12293" name="内容占位符 2"/>
          <p:cNvSpPr>
            <a:spLocks noGrp="1"/>
          </p:cNvSpPr>
          <p:nvPr>
            <p:ph idx="1"/>
          </p:nvPr>
        </p:nvSpPr>
        <p:spPr>
          <a:xfrm>
            <a:off x="158750" y="908050"/>
            <a:ext cx="5276850" cy="5048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400" smtClean="0">
                <a:solidFill>
                  <a:srgbClr val="FF0000"/>
                </a:solidFill>
              </a:rPr>
              <a:t>Cosmic </a:t>
            </a:r>
            <a:r>
              <a:rPr lang="en-US" altLang="zh-CN" sz="2400" smtClean="0">
                <a:solidFill>
                  <a:srgbClr val="FF0000"/>
                </a:solidFill>
                <a:latin typeface="Symbol" pitchFamily="18" charset="2"/>
              </a:rPr>
              <a:t>m </a:t>
            </a:r>
            <a:r>
              <a:rPr lang="en-US" altLang="zh-CN" sz="2400" smtClean="0">
                <a:solidFill>
                  <a:srgbClr val="FF0000"/>
                </a:solidFill>
              </a:rPr>
              <a:t>produced </a:t>
            </a:r>
            <a:r>
              <a:rPr lang="en-US" altLang="zh-CN" sz="2400" baseline="30000" smtClean="0">
                <a:solidFill>
                  <a:srgbClr val="FF0000"/>
                </a:solidFill>
              </a:rPr>
              <a:t>9</a:t>
            </a:r>
            <a:r>
              <a:rPr lang="en-US" altLang="zh-CN" sz="2400" smtClean="0">
                <a:solidFill>
                  <a:srgbClr val="FF0000"/>
                </a:solidFill>
              </a:rPr>
              <a:t>Li/</a:t>
            </a:r>
            <a:r>
              <a:rPr lang="en-US" altLang="zh-CN" sz="2400" baseline="30000" smtClean="0">
                <a:solidFill>
                  <a:srgbClr val="FF0000"/>
                </a:solidFill>
              </a:rPr>
              <a:t>8</a:t>
            </a:r>
            <a:r>
              <a:rPr lang="en-US" altLang="zh-CN" sz="2400" smtClean="0">
                <a:solidFill>
                  <a:srgbClr val="FF0000"/>
                </a:solidFill>
              </a:rPr>
              <a:t>He in LS</a:t>
            </a:r>
          </a:p>
        </p:txBody>
      </p:sp>
      <p:grpSp>
        <p:nvGrpSpPr>
          <p:cNvPr id="12295" name="组合 17"/>
          <p:cNvGrpSpPr>
            <a:grpSpLocks/>
          </p:cNvGrpSpPr>
          <p:nvPr/>
        </p:nvGrpSpPr>
        <p:grpSpPr bwMode="auto">
          <a:xfrm>
            <a:off x="5616575" y="520700"/>
            <a:ext cx="3492500" cy="2187575"/>
            <a:chOff x="5868144" y="476672"/>
            <a:chExt cx="3275856" cy="2044556"/>
          </a:xfrm>
        </p:grpSpPr>
        <p:pic>
          <p:nvPicPr>
            <p:cNvPr id="12304" name="Picture 13" descr="G:\dayabay\PhysicsAnalysis\theta13\seminarPlots\Li9Fit_exampl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76672"/>
              <a:ext cx="3275856" cy="2044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矩形 6"/>
            <p:cNvSpPr>
              <a:spLocks noChangeArrowheads="1"/>
            </p:cNvSpPr>
            <p:nvPr/>
          </p:nvSpPr>
          <p:spPr bwMode="auto">
            <a:xfrm>
              <a:off x="7812361" y="726759"/>
              <a:ext cx="1179240" cy="3693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/>
                <a:t> </a:t>
              </a:r>
              <a:r>
                <a:rPr lang="en-US" altLang="zh-CN" baseline="30000"/>
                <a:t>9</a:t>
              </a:r>
              <a:r>
                <a:rPr lang="en-US" altLang="zh-CN"/>
                <a:t>Li yield </a:t>
              </a:r>
            </a:p>
          </p:txBody>
        </p:sp>
      </p:grp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1258888" y="1268413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defRPr/>
            </a:pPr>
            <a:r>
              <a:rPr lang="en-US" altLang="zh-CN" sz="2000" b="1" dirty="0">
                <a:solidFill>
                  <a:srgbClr val="00B050"/>
                </a:solidFill>
                <a:latin typeface="Symbol" pitchFamily="18" charset="2"/>
                <a:ea typeface="楷体" pitchFamily="49" charset="-122"/>
              </a:rPr>
              <a:t>b</a:t>
            </a:r>
            <a:r>
              <a:rPr lang="en-US" altLang="zh-CN" sz="2000" b="1" dirty="0">
                <a:solidFill>
                  <a:srgbClr val="00B050"/>
                </a:solidFill>
                <a:latin typeface="+mj-lt"/>
                <a:ea typeface="楷体" pitchFamily="49" charset="-122"/>
              </a:rPr>
              <a:t>-decay + neutron emitter</a:t>
            </a:r>
            <a:endParaRPr lang="zh-CN" altLang="en-US" sz="2000" b="1" dirty="0">
              <a:solidFill>
                <a:srgbClr val="00B050"/>
              </a:solidFill>
              <a:latin typeface="Symbol" pitchFamily="18" charset="2"/>
              <a:ea typeface="楷体" pitchFamily="49" charset="-122"/>
            </a:endParaRPr>
          </a:p>
        </p:txBody>
      </p:sp>
      <p:sp>
        <p:nvSpPr>
          <p:cNvPr id="12297" name="内容占位符 2"/>
          <p:cNvSpPr txBox="1">
            <a:spLocks/>
          </p:cNvSpPr>
          <p:nvPr/>
        </p:nvSpPr>
        <p:spPr bwMode="auto">
          <a:xfrm>
            <a:off x="107950" y="3068638"/>
            <a:ext cx="5357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19138" indent="-3587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altLang="zh-CN" sz="2400" b="1">
                <a:solidFill>
                  <a:srgbClr val="FF0000"/>
                </a:solidFill>
                <a:latin typeface="Calibri" pitchFamily="34" charset="0"/>
                <a:ea typeface="楷体" pitchFamily="49" charset="-122"/>
              </a:rPr>
              <a:t>Measurement:   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–"/>
            </a:pPr>
            <a:r>
              <a:rPr lang="en-US" altLang="zh-CN" sz="20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Time-since-last-muon fit method</a:t>
            </a:r>
          </a:p>
          <a:p>
            <a:pPr lvl="1">
              <a:spcBef>
                <a:spcPts val="300"/>
              </a:spcBef>
            </a:pPr>
            <a:endParaRPr lang="en-US" altLang="zh-CN" sz="1400" b="1">
              <a:latin typeface="Calibri" pitchFamily="34" charset="0"/>
              <a:ea typeface="楷体" pitchFamily="49" charset="-122"/>
            </a:endParaRPr>
          </a:p>
          <a:p>
            <a:pPr lvl="1">
              <a:spcBef>
                <a:spcPts val="300"/>
              </a:spcBef>
              <a:buFont typeface="Arial" pitchFamily="34" charset="0"/>
              <a:buChar char="–"/>
            </a:pPr>
            <a:endParaRPr lang="en-US" altLang="zh-CN" sz="2400" b="1">
              <a:solidFill>
                <a:srgbClr val="0000FF"/>
              </a:solidFill>
              <a:latin typeface="Calibri" pitchFamily="34" charset="0"/>
              <a:ea typeface="楷体" pitchFamily="49" charset="-122"/>
            </a:endParaRPr>
          </a:p>
          <a:p>
            <a:pPr lvl="1">
              <a:spcBef>
                <a:spcPts val="300"/>
              </a:spcBef>
              <a:buFont typeface="Arial" pitchFamily="34" charset="0"/>
              <a:buChar char="–"/>
            </a:pPr>
            <a:r>
              <a:rPr lang="en-US" altLang="zh-CN" sz="20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Improve the precision by preparing muon samples w/ and w/o followed neutrons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–"/>
            </a:pPr>
            <a:r>
              <a:rPr lang="en-US" altLang="zh-CN" sz="20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Set a lower </a:t>
            </a:r>
            <a:r>
              <a:rPr lang="en-US" altLang="zh-CN" sz="2000" b="1" smtClean="0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limit </a:t>
            </a:r>
            <a:r>
              <a:rPr lang="en-US" altLang="zh-CN" sz="2000" b="1" smtClean="0">
                <a:solidFill>
                  <a:srgbClr val="0000FF"/>
                </a:solidFill>
                <a:latin typeface="Calibri" pitchFamily="34" charset="0"/>
                <a:ea typeface="楷体" pitchFamily="49" charset="-122"/>
                <a:sym typeface="Symbol"/>
              </a:rPr>
              <a:t> </a:t>
            </a:r>
            <a:r>
              <a:rPr lang="en-US" altLang="zh-CN" sz="2000" b="1" smtClean="0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Muons </a:t>
            </a:r>
            <a:r>
              <a:rPr lang="en-US" altLang="zh-CN" sz="20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with small visible energy also produce </a:t>
            </a:r>
            <a:r>
              <a:rPr lang="en-US" altLang="zh-CN" sz="2000" b="1" baseline="30000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9</a:t>
            </a:r>
            <a:r>
              <a:rPr lang="en-US" altLang="zh-CN" sz="20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Li/</a:t>
            </a:r>
            <a:r>
              <a:rPr lang="en-US" altLang="zh-CN" sz="2000" b="1" baseline="30000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8</a:t>
            </a:r>
            <a:r>
              <a:rPr lang="en-US" altLang="zh-CN" sz="2000" b="1">
                <a:solidFill>
                  <a:srgbClr val="0000FF"/>
                </a:solidFill>
                <a:latin typeface="Calibri" pitchFamily="34" charset="0"/>
                <a:ea typeface="楷体" pitchFamily="49" charset="-122"/>
              </a:rPr>
              <a:t>He</a:t>
            </a:r>
          </a:p>
        </p:txBody>
      </p:sp>
      <p:graphicFrame>
        <p:nvGraphicFramePr>
          <p:cNvPr id="12298" name="对象 5"/>
          <p:cNvGraphicFramePr>
            <a:graphicFrameLocks noChangeAspect="1"/>
          </p:cNvGraphicFramePr>
          <p:nvPr/>
        </p:nvGraphicFramePr>
        <p:xfrm>
          <a:off x="6480175" y="1244600"/>
          <a:ext cx="2484438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5" name="Formula" r:id="rId6" imgW="1974850" imgH="191770" progId="Equation.Ribbit">
                  <p:embed/>
                </p:oleObj>
              </mc:Choice>
              <mc:Fallback>
                <p:oleObj name="Formula" r:id="rId6" imgW="1974850" imgH="19177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0175" y="1244600"/>
                        <a:ext cx="2484438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9" name="Rectangle 18"/>
          <p:cNvSpPr>
            <a:spLocks noChangeArrowheads="1"/>
          </p:cNvSpPr>
          <p:nvPr/>
        </p:nvSpPr>
        <p:spPr bwMode="auto">
          <a:xfrm>
            <a:off x="827088" y="6021388"/>
            <a:ext cx="4032250" cy="3698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7030A0"/>
                </a:solidFill>
                <a:latin typeface="Calibri" pitchFamily="34" charset="0"/>
                <a:ea typeface="楷体" pitchFamily="49" charset="-122"/>
              </a:rPr>
              <a:t>B/S @ EH1/2 ~ 0.4%,  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ea typeface="楷体" pitchFamily="49" charset="-122"/>
              </a:rPr>
              <a:t>B/S @ EH3 ~ 0.3%</a:t>
            </a:r>
          </a:p>
        </p:txBody>
      </p:sp>
      <p:graphicFrame>
        <p:nvGraphicFramePr>
          <p:cNvPr id="12300" name="Object 17"/>
          <p:cNvGraphicFramePr>
            <a:graphicFrameLocks noChangeAspect="1"/>
          </p:cNvGraphicFramePr>
          <p:nvPr/>
        </p:nvGraphicFramePr>
        <p:xfrm>
          <a:off x="1936750" y="3933825"/>
          <a:ext cx="2779713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6" name="Formula" r:id="rId8" imgW="1856740" imgH="368300" progId="Equation.Ribbit">
                  <p:embed/>
                </p:oleObj>
              </mc:Choice>
              <mc:Fallback>
                <p:oleObj name="Formula" r:id="rId8" imgW="1856740" imgH="36830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3933825"/>
                        <a:ext cx="2779713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Rectangle 18"/>
          <p:cNvSpPr>
            <a:spLocks noChangeArrowheads="1"/>
          </p:cNvSpPr>
          <p:nvPr/>
        </p:nvSpPr>
        <p:spPr bwMode="auto">
          <a:xfrm>
            <a:off x="179388" y="4005263"/>
            <a:ext cx="1871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latin typeface="Calibri" pitchFamily="34" charset="0"/>
                <a:ea typeface="楷体" pitchFamily="49" charset="-122"/>
              </a:rPr>
              <a:t>B/S uncertainty:</a:t>
            </a:r>
          </a:p>
        </p:txBody>
      </p:sp>
      <p:graphicFrame>
        <p:nvGraphicFramePr>
          <p:cNvPr id="12302" name="Object 18"/>
          <p:cNvGraphicFramePr>
            <a:graphicFrameLocks noChangeAspect="1"/>
          </p:cNvGraphicFramePr>
          <p:nvPr/>
        </p:nvGraphicFramePr>
        <p:xfrm>
          <a:off x="7812088" y="1546225"/>
          <a:ext cx="1114425" cy="22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7" name="Formula" r:id="rId10" imgW="885190" imgH="181610" progId="Equation.Ribbit">
                  <p:embed/>
                </p:oleObj>
              </mc:Choice>
              <mc:Fallback>
                <p:oleObj name="Formula" r:id="rId10" imgW="885190" imgH="18161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1546225"/>
                        <a:ext cx="1114425" cy="22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827088" y="6381750"/>
            <a:ext cx="1441450" cy="3683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Symbol" pitchFamily="18" charset="2"/>
                <a:ea typeface="楷体" pitchFamily="49" charset="-122"/>
              </a:rPr>
              <a:t>D</a:t>
            </a:r>
            <a:r>
              <a:rPr lang="en-US" altLang="zh-CN" b="1" dirty="0">
                <a:solidFill>
                  <a:srgbClr val="FF0000"/>
                </a:solidFill>
                <a:latin typeface="+mj-lt"/>
                <a:ea typeface="楷体" pitchFamily="49" charset="-122"/>
              </a:rPr>
              <a:t>B/B ~ 50%</a:t>
            </a:r>
            <a:endParaRPr lang="en-US" altLang="zh-CN" b="1" dirty="0">
              <a:solidFill>
                <a:srgbClr val="FF0000"/>
              </a:solidFill>
              <a:latin typeface="Symbol" pitchFamily="18" charset="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57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Measure </a:t>
            </a:r>
            <a:r>
              <a:rPr lang="en-US" altLang="zh-CN" smtClean="0">
                <a:sym typeface="Symbol"/>
              </a:rPr>
              <a:t></a:t>
            </a:r>
            <a:r>
              <a:rPr lang="en-US" altLang="zh-CN" baseline="-25000" smtClean="0">
                <a:sym typeface="Symbol"/>
              </a:rPr>
              <a:t>13</a:t>
            </a:r>
            <a:r>
              <a:rPr lang="en-US" altLang="zh-CN" smtClean="0">
                <a:sym typeface="Symbol"/>
              </a:rPr>
              <a:t> with reactors</a:t>
            </a:r>
            <a:endParaRPr lang="zh-CN" altLang="en-US"/>
          </a:p>
        </p:txBody>
      </p:sp>
      <p:pic>
        <p:nvPicPr>
          <p:cNvPr id="4" name="Picture 25" descr="allbaseline_dyb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904" y="2708920"/>
            <a:ext cx="4536504" cy="36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88763"/>
              </p:ext>
            </p:extLst>
          </p:nvPr>
        </p:nvGraphicFramePr>
        <p:xfrm>
          <a:off x="169167" y="1772816"/>
          <a:ext cx="8723313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7" name="Equation" r:id="rId4" imgW="4483080" imgH="279360" progId="Equation.DSMT4">
                  <p:embed/>
                </p:oleObj>
              </mc:Choice>
              <mc:Fallback>
                <p:oleObj name="Equation" r:id="rId4" imgW="4483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7" y="1772816"/>
                        <a:ext cx="8723313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352" y="2938821"/>
            <a:ext cx="115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4MeV </a:t>
            </a:r>
            <a:r>
              <a:rPr lang="en-US" altLang="zh-CN" sz="2000" b="1" smtClean="0">
                <a:solidFill>
                  <a:srgbClr val="0000FF"/>
                </a:solidFill>
                <a:latin typeface="Times New Roman"/>
                <a:cs typeface="Times New Roman"/>
              </a:rPr>
              <a:t>͞</a:t>
            </a:r>
            <a:r>
              <a:rPr lang="en-US" altLang="zh-CN" sz="2000" b="1" smtClean="0">
                <a:solidFill>
                  <a:srgbClr val="0000FF"/>
                </a:solidFill>
                <a:sym typeface="Symbol"/>
              </a:rPr>
              <a:t></a:t>
            </a:r>
            <a:r>
              <a:rPr lang="en-US" altLang="zh-CN" sz="2000" b="1" baseline="-25000" smtClean="0">
                <a:solidFill>
                  <a:srgbClr val="0000FF"/>
                </a:solidFill>
                <a:sym typeface="Symbol"/>
              </a:rPr>
              <a:t>e</a:t>
            </a:r>
            <a:endParaRPr lang="zh-CN" altLang="en-US" sz="2000" b="1" baseline="-25000">
              <a:solidFill>
                <a:srgbClr val="0000FF"/>
              </a:solidFill>
            </a:endParaRPr>
          </a:p>
        </p:txBody>
      </p:sp>
      <p:sp>
        <p:nvSpPr>
          <p:cNvPr id="11" name="Rectangle 64"/>
          <p:cNvSpPr txBox="1">
            <a:spLocks noChangeArrowheads="1"/>
          </p:cNvSpPr>
          <p:nvPr/>
        </p:nvSpPr>
        <p:spPr>
          <a:xfrm>
            <a:off x="322874" y="2536733"/>
            <a:ext cx="4872636" cy="3659243"/>
          </a:xfrm>
          <a:prstGeom prst="rect">
            <a:avLst/>
          </a:prstGeom>
          <a:noFill/>
          <a:ln/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zh-CN" sz="2400" smtClean="0">
                <a:solidFill>
                  <a:schemeClr val="tx1"/>
                </a:solidFill>
              </a:rPr>
              <a:t>Precision experiment with </a:t>
            </a:r>
            <a:br>
              <a:rPr lang="en-US" altLang="zh-CN" sz="2400" smtClean="0">
                <a:solidFill>
                  <a:schemeClr val="tx1"/>
                </a:solidFill>
              </a:rPr>
            </a:br>
            <a:r>
              <a:rPr lang="en-US" altLang="zh-CN" sz="2400" smtClean="0">
                <a:solidFill>
                  <a:schemeClr val="tx1"/>
                </a:solidFill>
              </a:rPr>
              <a:t>Near-far relative measurement</a:t>
            </a:r>
          </a:p>
          <a:p>
            <a:pPr>
              <a:buFont typeface="Wingdings" pitchFamily="2" charset="2"/>
              <a:buNone/>
            </a:pPr>
            <a:r>
              <a:rPr lang="en-US" altLang="zh-CN" sz="2400" smtClean="0">
                <a:solidFill>
                  <a:schemeClr val="tx1"/>
                </a:solidFill>
              </a:rPr>
              <a:t>Major uncertainties:</a:t>
            </a:r>
          </a:p>
          <a:p>
            <a:pPr marL="432000" indent="-432000"/>
            <a:r>
              <a:rPr lang="en-US" altLang="zh-CN" sz="2400" smtClean="0"/>
              <a:t>Reactor related   </a:t>
            </a:r>
            <a:br>
              <a:rPr lang="en-US" altLang="zh-CN" sz="2400" smtClean="0"/>
            </a:br>
            <a:r>
              <a:rPr lang="en-US" altLang="zh-CN" sz="2400" smtClean="0"/>
              <a:t>     ~2%  →   0.1%</a:t>
            </a:r>
          </a:p>
          <a:p>
            <a:pPr marL="432000" indent="-432000"/>
            <a:r>
              <a:rPr lang="en-US" altLang="zh-CN" sz="2400" smtClean="0"/>
              <a:t>Detector related </a:t>
            </a:r>
            <a:br>
              <a:rPr lang="en-US" altLang="zh-CN" sz="2400" smtClean="0"/>
            </a:br>
            <a:r>
              <a:rPr lang="en-US" altLang="zh-CN" sz="2400" smtClean="0"/>
              <a:t>     ~2%  →   0.18-0.38%</a:t>
            </a:r>
          </a:p>
          <a:p>
            <a:pPr marL="432000" indent="-432000"/>
            <a:r>
              <a:rPr lang="en-US" altLang="zh-CN" sz="2400" smtClean="0"/>
              <a:t>Background (shielding)</a:t>
            </a:r>
            <a:br>
              <a:rPr lang="en-US" altLang="zh-CN" sz="2400" smtClean="0"/>
            </a:br>
            <a:r>
              <a:rPr lang="en-US" altLang="zh-CN" sz="2400" smtClean="0"/>
              <a:t>    1~3%  →   0.5%</a:t>
            </a:r>
          </a:p>
        </p:txBody>
      </p:sp>
      <p:sp>
        <p:nvSpPr>
          <p:cNvPr id="12" name="Rectangle 64"/>
          <p:cNvSpPr txBox="1">
            <a:spLocks noChangeArrowheads="1"/>
          </p:cNvSpPr>
          <p:nvPr/>
        </p:nvSpPr>
        <p:spPr>
          <a:xfrm>
            <a:off x="347436" y="781068"/>
            <a:ext cx="8424936" cy="1080120"/>
          </a:xfrm>
          <a:prstGeom prst="rect">
            <a:avLst/>
          </a:prstGeom>
          <a:noFill/>
          <a:ln/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smtClean="0"/>
              <a:t>Daya Bay is a reactor neutrino experiment designed to measure sin</a:t>
            </a:r>
            <a:r>
              <a:rPr lang="en-US" altLang="zh-CN" sz="2400" baseline="30000" smtClean="0"/>
              <a:t>2</a:t>
            </a:r>
            <a:r>
              <a:rPr lang="en-US" altLang="zh-CN" sz="2400" smtClean="0"/>
              <a:t>2</a:t>
            </a:r>
            <a:r>
              <a:rPr lang="en-US" altLang="zh-CN" sz="2400">
                <a:sym typeface="Symbol"/>
              </a:rPr>
              <a:t></a:t>
            </a:r>
            <a:r>
              <a:rPr lang="en-US" altLang="zh-CN" sz="2400" baseline="-25000" smtClean="0">
                <a:sym typeface="Symbol"/>
              </a:rPr>
              <a:t>13</a:t>
            </a:r>
            <a:r>
              <a:rPr lang="en-US" altLang="zh-CN" sz="2400" smtClean="0">
                <a:sym typeface="Symbol"/>
              </a:rPr>
              <a:t> to 0.01 at 90% CL</a:t>
            </a:r>
            <a:endParaRPr lang="en-US" altLang="zh-CN" sz="2400" smtClean="0"/>
          </a:p>
        </p:txBody>
      </p:sp>
    </p:spTree>
    <p:extLst>
      <p:ext uri="{BB962C8B-B14F-4D97-AF65-F5344CB8AC3E}">
        <p14:creationId xmlns:p14="http://schemas.microsoft.com/office/powerpoint/2010/main" val="413007961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标题 1"/>
          <p:cNvSpPr>
            <a:spLocks noGrp="1"/>
          </p:cNvSpPr>
          <p:nvPr>
            <p:ph type="title"/>
          </p:nvPr>
        </p:nvSpPr>
        <p:spPr>
          <a:xfrm>
            <a:off x="457200" y="1"/>
            <a:ext cx="8686800" cy="548680"/>
          </a:xfrm>
        </p:spPr>
        <p:txBody>
          <a:bodyPr/>
          <a:lstStyle/>
          <a:p>
            <a:r>
              <a:rPr lang="en-US" altLang="zh-CN" smtClean="0"/>
              <a:t>Backgrounds: Fast neutrons</a:t>
            </a:r>
            <a:endParaRPr lang="zh-CN" altLang="en-US" smtClean="0"/>
          </a:p>
        </p:txBody>
      </p:sp>
      <p:grpSp>
        <p:nvGrpSpPr>
          <p:cNvPr id="13320" name="组合 25"/>
          <p:cNvGrpSpPr>
            <a:grpSpLocks/>
          </p:cNvGrpSpPr>
          <p:nvPr/>
        </p:nvGrpSpPr>
        <p:grpSpPr bwMode="auto">
          <a:xfrm>
            <a:off x="797074" y="4471582"/>
            <a:ext cx="5481637" cy="1046162"/>
            <a:chOff x="26119" y="4296635"/>
            <a:chExt cx="5482315" cy="1046888"/>
          </a:xfrm>
        </p:grpSpPr>
        <p:graphicFrame>
          <p:nvGraphicFramePr>
            <p:cNvPr id="13325" name="Object 5"/>
            <p:cNvGraphicFramePr>
              <a:graphicFrameLocks noChangeAspect="1"/>
            </p:cNvGraphicFramePr>
            <p:nvPr/>
          </p:nvGraphicFramePr>
          <p:xfrm>
            <a:off x="26119" y="4468204"/>
            <a:ext cx="5482315" cy="420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2" name="Formula" r:id="rId3" imgW="3016250" imgH="209550" progId="Equation.Ribbit">
                    <p:embed/>
                  </p:oleObj>
                </mc:Choice>
                <mc:Fallback>
                  <p:oleObj name="Formula" r:id="rId3" imgW="3016250" imgH="20955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19" y="4468204"/>
                          <a:ext cx="5482315" cy="4209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矩形 9"/>
            <p:cNvSpPr/>
            <p:nvPr/>
          </p:nvSpPr>
          <p:spPr>
            <a:xfrm>
              <a:off x="227756" y="5005151"/>
              <a:ext cx="2327563" cy="33837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rgbClr val="FF0000"/>
                  </a:solidFill>
                  <a:latin typeface="+mj-lt"/>
                </a:rPr>
                <a:t>efficiency of IWS </a:t>
              </a:r>
              <a:r>
                <a:rPr lang="en-US" altLang="zh-CN" sz="1600" dirty="0" err="1">
                  <a:solidFill>
                    <a:srgbClr val="FF0000"/>
                  </a:solidFill>
                  <a:latin typeface="+mj-lt"/>
                </a:rPr>
                <a:t>muon</a:t>
              </a:r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55319" y="5005151"/>
              <a:ext cx="2808635" cy="33837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rgbClr val="FF0000"/>
                  </a:solidFill>
                  <a:latin typeface="+mj-lt"/>
                </a:rPr>
                <a:t>efficiency of OWS </a:t>
              </a:r>
              <a:r>
                <a:rPr lang="en-US" altLang="zh-CN" sz="1600" i="1" dirty="0">
                  <a:solidFill>
                    <a:srgbClr val="FF0000"/>
                  </a:solidFill>
                  <a:latin typeface="+mj-lt"/>
                </a:rPr>
                <a:t>ONLY</a:t>
              </a:r>
              <a:r>
                <a:rPr lang="en-US" altLang="zh-CN" sz="1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altLang="zh-CN" sz="1600" dirty="0" err="1">
                  <a:solidFill>
                    <a:srgbClr val="FF0000"/>
                  </a:solidFill>
                  <a:latin typeface="+mj-lt"/>
                </a:rPr>
                <a:t>muons</a:t>
              </a:r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H="1">
              <a:off x="1834505" y="4831993"/>
              <a:ext cx="287374" cy="1811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H="1">
              <a:off x="3887397" y="4841525"/>
              <a:ext cx="187348" cy="2446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4165243" y="4296635"/>
              <a:ext cx="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23" name="Rectangle 18"/>
          <p:cNvSpPr>
            <a:spLocks noChangeArrowheads="1"/>
          </p:cNvSpPr>
          <p:nvPr/>
        </p:nvSpPr>
        <p:spPr bwMode="auto">
          <a:xfrm>
            <a:off x="2137142" y="5913128"/>
            <a:ext cx="4749971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7030A0"/>
                </a:solidFill>
                <a:latin typeface="Calibri" pitchFamily="34" charset="0"/>
                <a:ea typeface="楷体" pitchFamily="49" charset="-122"/>
              </a:rPr>
              <a:t>B/S @ EH1/2 ~ 0.12%, 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楷体" pitchFamily="49" charset="-122"/>
              </a:rPr>
              <a:t>B/S @ EH3 ~ 0.07%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347975" y="6341258"/>
            <a:ext cx="2012580" cy="40011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003399"/>
                </a:solidFill>
                <a:latin typeface="Symbol" pitchFamily="18" charset="2"/>
                <a:ea typeface="楷体" pitchFamily="49" charset="-122"/>
              </a:rPr>
              <a:t>D</a:t>
            </a:r>
            <a:r>
              <a:rPr lang="en-US" altLang="zh-CN" sz="2000" b="1" dirty="0">
                <a:solidFill>
                  <a:srgbClr val="003399"/>
                </a:solidFill>
                <a:latin typeface="+mj-lt"/>
                <a:ea typeface="楷体" pitchFamily="49" charset="-122"/>
              </a:rPr>
              <a:t>B/B ~ 40%</a:t>
            </a:r>
            <a:endParaRPr lang="en-US" altLang="zh-CN" sz="2000" b="1" dirty="0">
              <a:solidFill>
                <a:srgbClr val="003399"/>
              </a:solidFill>
              <a:latin typeface="Symbol" pitchFamily="18" charset="2"/>
              <a:ea typeface="楷体" pitchFamily="49" charset="-12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2332" y="836712"/>
            <a:ext cx="4713602" cy="351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Placeholder 13"/>
          <p:cNvSpPr txBox="1">
            <a:spLocks/>
          </p:cNvSpPr>
          <p:nvPr/>
        </p:nvSpPr>
        <p:spPr>
          <a:xfrm>
            <a:off x="175172" y="744437"/>
            <a:ext cx="5004048" cy="1498567"/>
          </a:xfrm>
          <a:prstGeom prst="rect">
            <a:avLst/>
          </a:prstGeom>
        </p:spPr>
        <p:txBody>
          <a:bodyPr wrap="square" lIns="223877" tIns="223877" rIns="223877" bIns="223877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Cosmogenic neutron: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proton recoil: prompt signal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neutron capture: delayed signal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4877625" y="3397936"/>
            <a:ext cx="39428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887114" y="1340768"/>
            <a:ext cx="160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Tagged fast-n spectrum</a:t>
            </a:r>
            <a:endParaRPr lang="zh-CN" altLang="en-US"/>
          </a:p>
        </p:txBody>
      </p:sp>
      <p:sp>
        <p:nvSpPr>
          <p:cNvPr id="25" name="内容占位符 2"/>
          <p:cNvSpPr>
            <a:spLocks noGrp="1"/>
          </p:cNvSpPr>
          <p:nvPr>
            <p:ph idx="1"/>
          </p:nvPr>
        </p:nvSpPr>
        <p:spPr>
          <a:xfrm>
            <a:off x="211794" y="2631008"/>
            <a:ext cx="4170567" cy="1533856"/>
          </a:xfrm>
        </p:spPr>
        <p:txBody>
          <a:bodyPr/>
          <a:lstStyle/>
          <a:p>
            <a:r>
              <a:rPr lang="en-US" altLang="zh-CN" sz="2000" smtClean="0"/>
              <a:t>Evaluated by extraploation</a:t>
            </a:r>
          </a:p>
          <a:p>
            <a:r>
              <a:rPr lang="en-US" altLang="zh-CN" sz="2000" smtClean="0"/>
              <a:t>Spectrum and rate </a:t>
            </a:r>
            <a:r>
              <a:rPr lang="en-US" altLang="zh-CN" sz="2000"/>
              <a:t>c</a:t>
            </a:r>
            <a:r>
              <a:rPr lang="en-US" altLang="zh-CN" sz="2000" smtClean="0"/>
              <a:t>ross checked with fast-n tagged by water pool</a:t>
            </a:r>
          </a:p>
        </p:txBody>
      </p:sp>
      <p:sp>
        <p:nvSpPr>
          <p:cNvPr id="9" name="椭圆 8"/>
          <p:cNvSpPr/>
          <p:nvPr/>
        </p:nvSpPr>
        <p:spPr bwMode="auto">
          <a:xfrm>
            <a:off x="4657874" y="3068960"/>
            <a:ext cx="778222" cy="10081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6223859" y="1897109"/>
            <a:ext cx="570597" cy="10081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95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4895850" y="2708275"/>
            <a:ext cx="4248150" cy="9233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B/S @ EH1/2 ~ 0.01%, 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B/S @ EH3 ~ 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0.05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%,  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  <a:sym typeface="Symbol"/>
              </a:rPr>
              <a:t>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B/B 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~ 5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%</a:t>
            </a:r>
            <a:endParaRPr lang="en-US" altLang="zh-CN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Symbol" pitchFamily="18" charset="2"/>
                <a:ea typeface="楷体" pitchFamily="49" charset="-122"/>
              </a:rPr>
              <a:t>D</a:t>
            </a:r>
            <a:r>
              <a:rPr lang="en-US" altLang="zh-CN" b="1" dirty="0">
                <a:solidFill>
                  <a:srgbClr val="FF0000"/>
                </a:solidFill>
                <a:latin typeface="+mj-lt"/>
                <a:ea typeface="楷体" pitchFamily="49" charset="-122"/>
              </a:rPr>
              <a:t>B/B ~ 50%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15900" y="2708275"/>
            <a:ext cx="4211638" cy="6477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B/S @ EH1/2 ~ 0.03%, 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B/S @ EH3 ~ 0.3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%,  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  <a:sym typeface="Symbol"/>
              </a:rPr>
              <a:t>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B/B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~ 100%</a:t>
            </a:r>
          </a:p>
        </p:txBody>
      </p:sp>
      <p:sp>
        <p:nvSpPr>
          <p:cNvPr id="14340" name="标题 1"/>
          <p:cNvSpPr>
            <a:spLocks noGrp="1"/>
          </p:cNvSpPr>
          <p:nvPr>
            <p:ph type="title"/>
          </p:nvPr>
        </p:nvSpPr>
        <p:spPr>
          <a:xfrm>
            <a:off x="-17344" y="7451"/>
            <a:ext cx="9144000" cy="613238"/>
          </a:xfrm>
        </p:spPr>
        <p:txBody>
          <a:bodyPr/>
          <a:lstStyle/>
          <a:p>
            <a:r>
              <a:rPr lang="en-US" altLang="zh-CN" sz="3200" smtClean="0"/>
              <a:t>Backgrounds: </a:t>
            </a:r>
            <a:r>
              <a:rPr lang="en-US" altLang="zh-CN" sz="3200" baseline="30000" smtClean="0"/>
              <a:t>241</a:t>
            </a:r>
            <a:r>
              <a:rPr lang="en-US" altLang="zh-CN" sz="3200" smtClean="0"/>
              <a:t>Am-</a:t>
            </a:r>
            <a:r>
              <a:rPr lang="en-US" altLang="zh-CN" sz="3200" baseline="30000" smtClean="0"/>
              <a:t>13</a:t>
            </a:r>
            <a:r>
              <a:rPr lang="en-US" altLang="zh-CN" sz="3200" smtClean="0"/>
              <a:t>C source &amp; </a:t>
            </a:r>
            <a:r>
              <a:rPr lang="en-US" altLang="zh-CN" sz="3200" baseline="30000" smtClean="0"/>
              <a:t>13</a:t>
            </a:r>
            <a:r>
              <a:rPr lang="en-US" altLang="zh-CN" sz="3200" smtClean="0"/>
              <a:t>C(</a:t>
            </a:r>
            <a:r>
              <a:rPr lang="el-GR" altLang="zh-CN" sz="3200" smtClean="0"/>
              <a:t>α,</a:t>
            </a:r>
            <a:r>
              <a:rPr lang="en-US" altLang="zh-CN" sz="3200" smtClean="0"/>
              <a:t>n)</a:t>
            </a:r>
            <a:r>
              <a:rPr lang="en-US" altLang="zh-CN" sz="3200" baseline="30000" smtClean="0"/>
              <a:t>16</a:t>
            </a:r>
            <a:r>
              <a:rPr lang="en-US" altLang="zh-CN" sz="3200" smtClean="0"/>
              <a:t>O  </a:t>
            </a:r>
            <a:endParaRPr lang="zh-CN" altLang="en-US" sz="3200" smtClean="0"/>
          </a:p>
        </p:txBody>
      </p:sp>
      <p:pic>
        <p:nvPicPr>
          <p:cNvPr id="14341" name="Picture 2" descr="说明: C:\Users\wenqiang\Desktop\amc\A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3500438"/>
            <a:ext cx="26431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4581525"/>
            <a:ext cx="3298825" cy="2211388"/>
          </a:xfrm>
          <a:prstGeom prst="rect">
            <a:avLst/>
          </a:prstGeom>
          <a:solidFill>
            <a:srgbClr val="FFC0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矩形 12"/>
          <p:cNvSpPr>
            <a:spLocks noChangeArrowheads="1"/>
          </p:cNvSpPr>
          <p:nvPr/>
        </p:nvSpPr>
        <p:spPr bwMode="auto">
          <a:xfrm>
            <a:off x="1116013" y="6092825"/>
            <a:ext cx="1223962" cy="307975"/>
          </a:xfrm>
          <a:prstGeom prst="rect">
            <a:avLst/>
          </a:prstGeom>
          <a:solidFill>
            <a:srgbClr val="FFC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dirty="0">
                <a:latin typeface="+mj-lt"/>
              </a:rPr>
              <a:t>n-like singles</a:t>
            </a:r>
            <a:endParaRPr lang="zh-CN" altLang="en-US" sz="1400" dirty="0">
              <a:latin typeface="+mj-lt"/>
            </a:endParaRPr>
          </a:p>
        </p:txBody>
      </p:sp>
      <p:sp>
        <p:nvSpPr>
          <p:cNvPr id="14344" name="内容占位符 2"/>
          <p:cNvSpPr>
            <a:spLocks noGrp="1"/>
          </p:cNvSpPr>
          <p:nvPr>
            <p:ph idx="1"/>
          </p:nvPr>
        </p:nvSpPr>
        <p:spPr>
          <a:xfrm>
            <a:off x="34925" y="836613"/>
            <a:ext cx="4392613" cy="1944687"/>
          </a:xfrm>
        </p:spPr>
        <p:txBody>
          <a:bodyPr/>
          <a:lstStyle/>
          <a:p>
            <a:r>
              <a:rPr lang="en-US" altLang="zh-CN" sz="2000" smtClean="0"/>
              <a:t>Correlated</a:t>
            </a:r>
            <a:r>
              <a:rPr lang="zh-CN" altLang="en-US" sz="2000" smtClean="0"/>
              <a:t> </a:t>
            </a:r>
            <a:r>
              <a:rPr lang="en-US" altLang="zh-CN" sz="2000" smtClean="0"/>
              <a:t>backgrounds from </a:t>
            </a:r>
            <a:r>
              <a:rPr lang="en-US" altLang="zh-CN" sz="2000" baseline="30000" smtClean="0"/>
              <a:t>241</a:t>
            </a:r>
            <a:r>
              <a:rPr lang="en-US" altLang="zh-CN" sz="2000" smtClean="0"/>
              <a:t>Am-</a:t>
            </a:r>
            <a:r>
              <a:rPr lang="en-US" altLang="zh-CN" sz="2000" baseline="30000" smtClean="0"/>
              <a:t>13</a:t>
            </a:r>
            <a:r>
              <a:rPr lang="en-US" altLang="zh-CN" sz="2000" smtClean="0"/>
              <a:t>C source inside ACUs :</a:t>
            </a:r>
          </a:p>
          <a:p>
            <a:pPr lvl="1"/>
            <a:r>
              <a:rPr lang="en-US" altLang="zh-CN" sz="1800" smtClean="0">
                <a:solidFill>
                  <a:schemeClr val="tx1"/>
                </a:solidFill>
              </a:rPr>
              <a:t>Neutron inelastic scattering with </a:t>
            </a:r>
            <a:r>
              <a:rPr lang="en-US" altLang="zh-CN" sz="1800" baseline="30000" smtClean="0">
                <a:solidFill>
                  <a:schemeClr val="tx1"/>
                </a:solidFill>
              </a:rPr>
              <a:t>56</a:t>
            </a:r>
            <a:r>
              <a:rPr lang="en-US" altLang="zh-CN" sz="1800" smtClean="0">
                <a:solidFill>
                  <a:schemeClr val="tx1"/>
                </a:solidFill>
              </a:rPr>
              <a:t>Fe + neutron capture on </a:t>
            </a:r>
            <a:r>
              <a:rPr lang="en-US" altLang="zh-CN" sz="1800" baseline="30000" smtClean="0">
                <a:solidFill>
                  <a:schemeClr val="tx1"/>
                </a:solidFill>
              </a:rPr>
              <a:t>57</a:t>
            </a:r>
            <a:r>
              <a:rPr lang="en-US" altLang="zh-CN" sz="1800" smtClean="0">
                <a:solidFill>
                  <a:schemeClr val="tx1"/>
                </a:solidFill>
              </a:rPr>
              <a:t>Fe</a:t>
            </a:r>
            <a:r>
              <a:rPr lang="zh-CN" altLang="en-US" sz="1800" smtClean="0">
                <a:solidFill>
                  <a:schemeClr val="tx1"/>
                </a:solidFill>
              </a:rPr>
              <a:t> </a:t>
            </a:r>
            <a:endParaRPr lang="en-US" altLang="zh-CN" sz="1800" smtClean="0">
              <a:solidFill>
                <a:schemeClr val="tx1"/>
              </a:solidFill>
            </a:endParaRPr>
          </a:p>
          <a:p>
            <a:pPr lvl="1"/>
            <a:r>
              <a:rPr lang="en-US" altLang="zh-CN" sz="1800" smtClean="0">
                <a:solidFill>
                  <a:schemeClr val="tx1"/>
                </a:solidFill>
              </a:rPr>
              <a:t>Simulation shows that correlated background is 0.2 events/day/AD</a:t>
            </a:r>
            <a:endParaRPr lang="zh-CN" altLang="en-US" sz="1800" smtClean="0">
              <a:solidFill>
                <a:schemeClr val="tx1"/>
              </a:solidFill>
            </a:endParaRP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4787900" y="6524625"/>
            <a:ext cx="3455988" cy="33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defRPr/>
            </a:pPr>
            <a:r>
              <a:rPr lang="en-US" altLang="zh-CN" sz="1600" dirty="0">
                <a:solidFill>
                  <a:srgbClr val="0000FF"/>
                </a:solidFill>
                <a:latin typeface="+mj-lt"/>
                <a:ea typeface="楷体" pitchFamily="49" charset="-122"/>
              </a:rPr>
              <a:t>Time correlations of the cascade decays</a:t>
            </a:r>
            <a:endParaRPr lang="zh-CN" altLang="en-US" sz="1600" dirty="0">
              <a:solidFill>
                <a:srgbClr val="0000FF"/>
              </a:solidFill>
              <a:latin typeface="Symbol" pitchFamily="18" charset="2"/>
              <a:ea typeface="楷体" pitchFamily="49" charset="-122"/>
            </a:endParaRPr>
          </a:p>
        </p:txBody>
      </p:sp>
      <p:grpSp>
        <p:nvGrpSpPr>
          <p:cNvPr id="14346" name="组合 30"/>
          <p:cNvGrpSpPr>
            <a:grpSpLocks/>
          </p:cNvGrpSpPr>
          <p:nvPr/>
        </p:nvGrpSpPr>
        <p:grpSpPr bwMode="auto">
          <a:xfrm>
            <a:off x="4643438" y="3284538"/>
            <a:ext cx="4473575" cy="3346450"/>
            <a:chOff x="4427984" y="2941910"/>
            <a:chExt cx="4725497" cy="3575795"/>
          </a:xfrm>
        </p:grpSpPr>
        <p:pic>
          <p:nvPicPr>
            <p:cNvPr id="14348" name="Picture 3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414" y="2941910"/>
              <a:ext cx="4407586" cy="3340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0"/>
            <p:cNvSpPr>
              <a:spLocks noChangeArrowheads="1"/>
            </p:cNvSpPr>
            <p:nvPr/>
          </p:nvSpPr>
          <p:spPr bwMode="auto">
            <a:xfrm>
              <a:off x="5796332" y="3041991"/>
              <a:ext cx="991046" cy="32738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(1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s, 3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s)</a:t>
              </a:r>
              <a:r>
                <a:rPr lang="en-US" altLang="zh-CN" sz="1400" dirty="0">
                  <a:solidFill>
                    <a:srgbClr val="0000FF"/>
                  </a:solidFill>
                  <a:latin typeface="Arial" charset="0"/>
                  <a:ea typeface="宋体" charset="-122"/>
                </a:rPr>
                <a:t> </a:t>
              </a:r>
              <a:endParaRPr lang="zh-CN" altLang="en-US" sz="1400" dirty="0">
                <a:solidFill>
                  <a:srgbClr val="0000FF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19" name="矩形 10"/>
            <p:cNvSpPr>
              <a:spLocks noChangeArrowheads="1"/>
            </p:cNvSpPr>
            <p:nvPr/>
          </p:nvSpPr>
          <p:spPr bwMode="auto">
            <a:xfrm>
              <a:off x="7850531" y="3639088"/>
              <a:ext cx="1230843" cy="3290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(10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s, 160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s)</a:t>
              </a:r>
              <a:r>
                <a:rPr lang="en-US" altLang="zh-CN" sz="1400" dirty="0">
                  <a:solidFill>
                    <a:srgbClr val="0000FF"/>
                  </a:solidFill>
                  <a:latin typeface="Arial" charset="0"/>
                  <a:ea typeface="宋体" charset="-122"/>
                </a:rPr>
                <a:t> </a:t>
              </a:r>
              <a:endParaRPr lang="zh-CN" altLang="en-US" sz="1400" dirty="0">
                <a:solidFill>
                  <a:srgbClr val="0000FF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0" name="矩形 10"/>
            <p:cNvSpPr>
              <a:spLocks noChangeArrowheads="1"/>
            </p:cNvSpPr>
            <p:nvPr/>
          </p:nvSpPr>
          <p:spPr bwMode="auto">
            <a:xfrm>
              <a:off x="5796332" y="4717933"/>
              <a:ext cx="1007815" cy="3290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(1ms, 2ms) </a:t>
              </a:r>
              <a:endParaRPr lang="zh-CN" altLang="en-US" sz="1400" dirty="0">
                <a:solidFill>
                  <a:srgbClr val="0000FF"/>
                </a:solidFill>
                <a:latin typeface="+mj-lt"/>
                <a:ea typeface="宋体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7885747" y="4697577"/>
              <a:ext cx="610391" cy="3290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Total</a:t>
              </a:r>
              <a:endParaRPr lang="zh-CN" altLang="en-US" sz="1400" dirty="0">
                <a:solidFill>
                  <a:srgbClr val="0000FF"/>
                </a:solidFill>
                <a:latin typeface="+mj-lt"/>
                <a:ea typeface="宋体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724225" y="3689977"/>
              <a:ext cx="657344" cy="369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232</a:t>
              </a:r>
              <a:r>
                <a:rPr lang="en-US" altLang="zh-CN" b="1" dirty="0">
                  <a:latin typeface="+mj-lt"/>
                </a:rPr>
                <a:t>Th</a:t>
              </a:r>
              <a:endParaRPr lang="zh-CN" altLang="en-US" b="1" dirty="0">
                <a:latin typeface="+mj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669426" y="3114932"/>
              <a:ext cx="570145" cy="3680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238</a:t>
              </a:r>
              <a:r>
                <a:rPr lang="en-US" altLang="zh-CN" b="1" dirty="0">
                  <a:latin typeface="+mj-lt"/>
                </a:rPr>
                <a:t>U</a:t>
              </a:r>
              <a:endParaRPr lang="zh-CN" altLang="en-US" b="1" dirty="0">
                <a:latin typeface="+mj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363693" y="5489749"/>
              <a:ext cx="655666" cy="3697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227</a:t>
              </a:r>
              <a:r>
                <a:rPr lang="en-US" altLang="zh-CN" b="1" dirty="0">
                  <a:latin typeface="+mj-lt"/>
                </a:rPr>
                <a:t>Ac</a:t>
              </a:r>
              <a:endParaRPr lang="zh-CN" altLang="en-US" b="1" dirty="0">
                <a:latin typeface="+mj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877362" y="3905407"/>
              <a:ext cx="655667" cy="3680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227</a:t>
              </a:r>
              <a:r>
                <a:rPr lang="en-US" altLang="zh-CN" b="1" dirty="0">
                  <a:latin typeface="+mj-lt"/>
                </a:rPr>
                <a:t>Ac</a:t>
              </a:r>
              <a:endParaRPr lang="zh-CN" altLang="en-US" b="1" dirty="0">
                <a:latin typeface="+mj-lt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V="1">
              <a:off x="5724225" y="3978347"/>
              <a:ext cx="216320" cy="712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7811963" y="3401606"/>
              <a:ext cx="216319" cy="729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7739856" y="4090303"/>
              <a:ext cx="207935" cy="305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0" name="矩形 28"/>
            <p:cNvSpPr>
              <a:spLocks noChangeArrowheads="1"/>
            </p:cNvSpPr>
            <p:nvPr/>
          </p:nvSpPr>
          <p:spPr bwMode="auto">
            <a:xfrm>
              <a:off x="7242380" y="6209928"/>
              <a:ext cx="19111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Delayed energy (MeV)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61" name="矩形 29"/>
            <p:cNvSpPr>
              <a:spLocks noChangeArrowheads="1"/>
            </p:cNvSpPr>
            <p:nvPr/>
          </p:nvSpPr>
          <p:spPr bwMode="auto">
            <a:xfrm rot="-5400000">
              <a:off x="3693681" y="4351943"/>
              <a:ext cx="17763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Prompt energy (MeV)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内容占位符 2"/>
          <p:cNvSpPr txBox="1">
            <a:spLocks/>
          </p:cNvSpPr>
          <p:nvPr/>
        </p:nvSpPr>
        <p:spPr bwMode="auto">
          <a:xfrm>
            <a:off x="4427538" y="836712"/>
            <a:ext cx="4621212" cy="20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000" baseline="30000" smtClean="0"/>
              <a:t>13</a:t>
            </a:r>
            <a:r>
              <a:rPr lang="en-US" altLang="zh-CN" sz="2000" smtClean="0"/>
              <a:t>C(</a:t>
            </a:r>
            <a:r>
              <a:rPr lang="el-GR" altLang="zh-CN" sz="2000"/>
              <a:t>α,</a:t>
            </a:r>
            <a:r>
              <a:rPr lang="en-US" altLang="zh-CN" sz="2000"/>
              <a:t>n)</a:t>
            </a:r>
            <a:r>
              <a:rPr lang="en-US" altLang="zh-CN" sz="2000" baseline="30000"/>
              <a:t>16</a:t>
            </a:r>
            <a:r>
              <a:rPr lang="en-US" altLang="zh-CN" sz="2000"/>
              <a:t>O correlated </a:t>
            </a:r>
            <a:r>
              <a:rPr lang="en-US" altLang="zh-CN" sz="2000" smtClean="0"/>
              <a:t>backgrounds</a:t>
            </a:r>
          </a:p>
          <a:p>
            <a:pPr lvl="1"/>
            <a:r>
              <a:rPr lang="en-US" altLang="zh-CN" sz="1800" smtClean="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Identified </a:t>
            </a:r>
            <a:r>
              <a:rPr lang="en-US" altLang="zh-CN" sz="1800">
                <a:solidFill>
                  <a:schemeClr val="tx1"/>
                </a:solidFill>
                <a:latin typeface="Symbol" pitchFamily="18" charset="2"/>
                <a:ea typeface="楷体" pitchFamily="49" charset="-122"/>
              </a:rPr>
              <a:t>a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 sources(</a:t>
            </a:r>
            <a:r>
              <a:rPr lang="en-US" altLang="zh-CN" sz="1800" baseline="300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238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U, </a:t>
            </a:r>
            <a:r>
              <a:rPr lang="en-US" altLang="zh-CN" sz="1800" baseline="300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232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Th, </a:t>
            </a:r>
            <a:r>
              <a:rPr lang="en-US" altLang="zh-CN" sz="1800" baseline="300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227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Ac, </a:t>
            </a:r>
            <a:r>
              <a:rPr lang="en-US" altLang="zh-CN" sz="1800" baseline="300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210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Po) and</a:t>
            </a:r>
            <a:r>
              <a:rPr lang="en-US" altLang="zh-CN" sz="1800">
                <a:solidFill>
                  <a:schemeClr val="tx1"/>
                </a:solidFill>
                <a:ea typeface="楷体" pitchFamily="49" charset="-122"/>
              </a:rPr>
              <a:t> rates from cascade decays and spatial </a:t>
            </a:r>
            <a:r>
              <a:rPr lang="en-US" altLang="zh-CN" sz="1800" smtClean="0">
                <a:solidFill>
                  <a:schemeClr val="tx1"/>
                </a:solidFill>
                <a:ea typeface="楷体" pitchFamily="49" charset="-122"/>
              </a:rPr>
              <a:t>distribution</a:t>
            </a:r>
          </a:p>
          <a:p>
            <a:pPr lvl="1"/>
            <a:r>
              <a:rPr lang="en-US" altLang="zh-CN" sz="1800" smtClean="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Calculate 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backgrounds from </a:t>
            </a:r>
            <a:r>
              <a:rPr lang="en-US" altLang="zh-CN" sz="1800">
                <a:solidFill>
                  <a:schemeClr val="tx1"/>
                </a:solidFill>
                <a:latin typeface="Symbol" pitchFamily="18" charset="2"/>
                <a:ea typeface="楷体" pitchFamily="49" charset="-122"/>
              </a:rPr>
              <a:t>a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 rate + (</a:t>
            </a:r>
            <a:r>
              <a:rPr lang="en-US" altLang="zh-CN" sz="1800">
                <a:solidFill>
                  <a:schemeClr val="tx1"/>
                </a:solidFill>
                <a:latin typeface="Symbol" pitchFamily="18" charset="2"/>
                <a:ea typeface="楷体" pitchFamily="49" charset="-122"/>
              </a:rPr>
              <a:t>a</a:t>
            </a:r>
            <a:r>
              <a:rPr lang="en-US" altLang="zh-CN" sz="1800">
                <a:solidFill>
                  <a:schemeClr val="tx1"/>
                </a:solidFill>
                <a:latin typeface="Calibri" pitchFamily="34" charset="0"/>
                <a:ea typeface="楷体" pitchFamily="49" charset="-122"/>
              </a:rPr>
              <a:t>,n) cross sections </a:t>
            </a:r>
          </a:p>
          <a:p>
            <a:endParaRPr lang="zh-CN" altLang="en-US" sz="20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1152580" y="0"/>
            <a:ext cx="7499350" cy="581571"/>
          </a:xfrm>
        </p:spPr>
        <p:txBody>
          <a:bodyPr/>
          <a:lstStyle/>
          <a:p>
            <a:r>
              <a:rPr lang="en-US" altLang="zh-CN" smtClean="0"/>
              <a:t>Backgrounds summary</a:t>
            </a:r>
            <a:endParaRPr lang="zh-CN" altLang="en-US" smtClean="0"/>
          </a:p>
        </p:txBody>
      </p:sp>
      <p:graphicFrame>
        <p:nvGraphicFramePr>
          <p:cNvPr id="5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201088"/>
              </p:ext>
            </p:extLst>
          </p:nvPr>
        </p:nvGraphicFramePr>
        <p:xfrm>
          <a:off x="323528" y="1013390"/>
          <a:ext cx="8424933" cy="3999786"/>
        </p:xfrm>
        <a:graphic>
          <a:graphicData uri="http://schemas.openxmlformats.org/drawingml/2006/table">
            <a:tbl>
              <a:tblPr/>
              <a:tblGrid>
                <a:gridCol w="2130443"/>
                <a:gridCol w="1162060"/>
                <a:gridCol w="1162060"/>
                <a:gridCol w="1162060"/>
                <a:gridCol w="1258898"/>
                <a:gridCol w="1549412"/>
              </a:tblGrid>
              <a:tr h="40215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Near Halls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Far Hall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2823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B/S(%)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sz="2400" b="1" baseline="-2500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B/S</a:t>
                      </a:r>
                      <a:r>
                        <a:rPr lang="en-US" sz="2400" b="1" baseline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(%)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B/S(%)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sz="2400" b="1" baseline="-2500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B/S</a:t>
                      </a:r>
                      <a:r>
                        <a:rPr lang="en-US" sz="2400" b="1" baseline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(%)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charset="-122"/>
                          <a:cs typeface="宋体" charset="-122"/>
                        </a:rPr>
                        <a:t>D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B/B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4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Accidentals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1.5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0.02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4.0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0.05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~1%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28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Fast neutrons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0.12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0.05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0.07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~40%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2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Li/</a:t>
                      </a:r>
                      <a:r>
                        <a:rPr kumimoji="0" lang="en-US" altLang="zh-CN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He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0.4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0.2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0.2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~50%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2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241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Am-</a:t>
                      </a:r>
                      <a:r>
                        <a:rPr kumimoji="0" lang="en-US" altLang="zh-CN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13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C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~100%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2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13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C(</a:t>
                      </a:r>
                      <a:r>
                        <a:rPr kumimoji="0" lang="el-GR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α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, n)</a:t>
                      </a:r>
                      <a:r>
                        <a:rPr kumimoji="0" lang="en-US" altLang="zh-CN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16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O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0.01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0.006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0.05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~50%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2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Sum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2.1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0.21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4.7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0.37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~10%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35" marR="91435" marT="45729" marB="4572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5426" name="Rectangle 18"/>
          <p:cNvSpPr>
            <a:spLocks noChangeArrowheads="1"/>
          </p:cNvSpPr>
          <p:nvPr/>
        </p:nvSpPr>
        <p:spPr bwMode="auto">
          <a:xfrm>
            <a:off x="719562" y="5622647"/>
            <a:ext cx="7992888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00CC"/>
                </a:solidFill>
                <a:latin typeface="Calibri" pitchFamily="34" charset="0"/>
                <a:ea typeface="楷体" pitchFamily="49" charset="-122"/>
              </a:rPr>
              <a:t>Total backgrounds are 5% (2%) in far (near) halls</a:t>
            </a:r>
          </a:p>
          <a:p>
            <a:r>
              <a:rPr lang="en-US" altLang="zh-CN" sz="2400" b="1">
                <a:solidFill>
                  <a:srgbClr val="0000CC"/>
                </a:solidFill>
                <a:latin typeface="Calibri" pitchFamily="34" charset="0"/>
                <a:ea typeface="楷体" pitchFamily="49" charset="-122"/>
              </a:rPr>
              <a:t>Background uncertainties are 0.4% (0.2%) in far (near) halls </a:t>
            </a:r>
          </a:p>
        </p:txBody>
      </p:sp>
      <p:sp>
        <p:nvSpPr>
          <p:cNvPr id="3" name="椭圆 2"/>
          <p:cNvSpPr/>
          <p:nvPr/>
        </p:nvSpPr>
        <p:spPr bwMode="auto">
          <a:xfrm>
            <a:off x="4860032" y="3645024"/>
            <a:ext cx="2448272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4860032" y="2060848"/>
            <a:ext cx="2448272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5032699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</a:rPr>
              <a:t>Due to Am-C neutron source, reduced after shutdown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标题 1"/>
          <p:cNvSpPr>
            <a:spLocks noGrp="1"/>
          </p:cNvSpPr>
          <p:nvPr>
            <p:ph type="title"/>
          </p:nvPr>
        </p:nvSpPr>
        <p:spPr>
          <a:xfrm>
            <a:off x="35496" y="20874"/>
            <a:ext cx="9108504" cy="504056"/>
          </a:xfrm>
        </p:spPr>
        <p:txBody>
          <a:bodyPr/>
          <a:lstStyle/>
          <a:p>
            <a:r>
              <a:rPr lang="en-US" altLang="zh-CN" smtClean="0"/>
              <a:t>Side-by-side Comparison (1)</a:t>
            </a:r>
            <a:endParaRPr lang="zh-CN" altLang="en-US" smtClean="0"/>
          </a:p>
        </p:txBody>
      </p:sp>
      <p:pic>
        <p:nvPicPr>
          <p:cNvPr id="15365" name="Picture 4" descr="20110811_1号厅水池注水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26942"/>
            <a:ext cx="3240360" cy="209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504056"/>
          </a:xfrm>
        </p:spPr>
        <p:txBody>
          <a:bodyPr/>
          <a:lstStyle/>
          <a:p>
            <a:r>
              <a:rPr lang="en-US" altLang="zh-CN" sz="2400" smtClean="0"/>
              <a:t>Relative uncertainties:  difference between detectors</a:t>
            </a:r>
            <a:endParaRPr lang="zh-CN" altLang="en-US" sz="2400"/>
          </a:p>
        </p:txBody>
      </p:sp>
      <p:grpSp>
        <p:nvGrpSpPr>
          <p:cNvPr id="5" name="组合 4"/>
          <p:cNvGrpSpPr/>
          <p:nvPr/>
        </p:nvGrpSpPr>
        <p:grpSpPr>
          <a:xfrm>
            <a:off x="4283968" y="3461531"/>
            <a:ext cx="3143790" cy="3006499"/>
            <a:chOff x="3419872" y="1268760"/>
            <a:chExt cx="3269382" cy="3162390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19872" y="1268760"/>
              <a:ext cx="3269382" cy="3162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直接连接符 3"/>
            <p:cNvCxnSpPr/>
            <p:nvPr/>
          </p:nvCxnSpPr>
          <p:spPr bwMode="auto">
            <a:xfrm flipV="1">
              <a:off x="4367851" y="1280635"/>
              <a:ext cx="0" cy="280831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接连接符 11"/>
            <p:cNvCxnSpPr/>
            <p:nvPr/>
          </p:nvCxnSpPr>
          <p:spPr bwMode="auto">
            <a:xfrm flipV="1">
              <a:off x="5448729" y="1310541"/>
              <a:ext cx="0" cy="280831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2875" y="1124744"/>
            <a:ext cx="3788108" cy="214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3573016"/>
            <a:ext cx="2717791" cy="269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9707" y="2420888"/>
            <a:ext cx="19687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/>
              <a:t>nGd 8 MeV peak</a:t>
            </a:r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476471" y="1257525"/>
            <a:ext cx="19687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/>
              <a:t>Two ADs in EH1</a:t>
            </a:r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601394" y="6307897"/>
            <a:ext cx="179197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/>
              <a:t>n capture time</a:t>
            </a:r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027771" y="6343571"/>
            <a:ext cx="165618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/>
              <a:t>AD spectra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93371" y="3265390"/>
            <a:ext cx="231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rgbClr val="002060"/>
                </a:solidFill>
              </a:rPr>
              <a:t>NIM</a:t>
            </a:r>
            <a:r>
              <a:rPr lang="pt-BR" altLang="zh-CN" smtClean="0">
                <a:solidFill>
                  <a:srgbClr val="002060"/>
                </a:solidFill>
              </a:rPr>
              <a:t>A </a:t>
            </a:r>
            <a:r>
              <a:rPr lang="pt-BR" altLang="zh-CN">
                <a:solidFill>
                  <a:srgbClr val="002060"/>
                </a:solidFill>
              </a:rPr>
              <a:t>685, 78 (2012)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4445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386963" y="620688"/>
            <a:ext cx="8229600" cy="5951848"/>
          </a:xfrm>
        </p:spPr>
        <p:txBody>
          <a:bodyPr/>
          <a:lstStyle/>
          <a:p>
            <a:r>
              <a:rPr lang="en-US" altLang="zh-CN" sz="2000" smtClean="0"/>
              <a:t>Functionally idential detectors: no detector-by-detector corrections. Asymmetries taken as uncorrelated uncertanties. </a:t>
            </a:r>
            <a:endParaRPr lang="zh-CN" alt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Efficiency and Uncertainties</a:t>
            </a:r>
            <a:endParaRPr lang="en-US" dirty="0"/>
          </a:p>
        </p:txBody>
      </p:sp>
      <p:pic>
        <p:nvPicPr>
          <p:cNvPr id="7" name="Picture 6" descr="Screen shot 2012-03-04 at 4.34.03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6" y="1477887"/>
            <a:ext cx="5200650" cy="37513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92138" y="1518547"/>
            <a:ext cx="1619250" cy="3657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1384" y="1340768"/>
            <a:ext cx="3711535" cy="1895518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4576" y="3423681"/>
            <a:ext cx="3402153" cy="3096344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86705" y="3392059"/>
            <a:ext cx="5376333" cy="1162152"/>
          </a:xfrm>
          <a:prstGeom prst="rect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22" name="直接连接符 21"/>
          <p:cNvCxnSpPr/>
          <p:nvPr/>
        </p:nvCxnSpPr>
        <p:spPr bwMode="auto">
          <a:xfrm>
            <a:off x="179512" y="3069339"/>
            <a:ext cx="52118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椭圆 2"/>
          <p:cNvSpPr/>
          <p:nvPr/>
        </p:nvSpPr>
        <p:spPr bwMode="auto">
          <a:xfrm>
            <a:off x="3898801" y="2781307"/>
            <a:ext cx="1058366" cy="28803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863176" y="4838469"/>
            <a:ext cx="1058366" cy="28803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345" y="5194066"/>
            <a:ext cx="336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Uncorrelated uncertainties are all evaluated with data.</a:t>
            </a:r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419872" y="5914638"/>
            <a:ext cx="2339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Similar comparison for all 6 ADs</a:t>
            </a:r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321952" y="2532177"/>
            <a:ext cx="12507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 smtClean="0"/>
              <a:t>within 0.5%</a:t>
            </a:r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19276395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850" y="2433638"/>
            <a:ext cx="4402138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标题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548680"/>
          </a:xfrm>
        </p:spPr>
        <p:txBody>
          <a:bodyPr/>
          <a:lstStyle/>
          <a:p>
            <a:r>
              <a:rPr lang="en-US" altLang="zh-CN" smtClean="0"/>
              <a:t>Side-by-side Comparison (2)</a:t>
            </a:r>
            <a:endParaRPr lang="zh-CN" altLang="en-US" smtClean="0"/>
          </a:p>
        </p:txBody>
      </p:sp>
      <p:sp>
        <p:nvSpPr>
          <p:cNvPr id="15364" name="内容占位符 2"/>
          <p:cNvSpPr>
            <a:spLocks noGrp="1"/>
          </p:cNvSpPr>
          <p:nvPr>
            <p:ph idx="1"/>
          </p:nvPr>
        </p:nvSpPr>
        <p:spPr>
          <a:xfrm>
            <a:off x="142875" y="874990"/>
            <a:ext cx="8749605" cy="5197475"/>
          </a:xfrm>
        </p:spPr>
        <p:txBody>
          <a:bodyPr/>
          <a:lstStyle/>
          <a:p>
            <a:r>
              <a:rPr lang="en-US" altLang="zh-CN" sz="2400" smtClean="0"/>
              <a:t>Expected ratio of neutrino events: </a:t>
            </a:r>
            <a:r>
              <a:rPr lang="en-US" altLang="zh-CN" sz="2400" smtClean="0">
                <a:solidFill>
                  <a:srgbClr val="C00000"/>
                </a:solidFill>
              </a:rPr>
              <a:t>R(AD1/AD2) = 0.982</a:t>
            </a:r>
          </a:p>
          <a:p>
            <a:pPr lvl="1"/>
            <a:r>
              <a:rPr lang="en-US" altLang="zh-CN" smtClean="0">
                <a:sym typeface="Symbol" pitchFamily="18" charset="2"/>
              </a:rPr>
              <a:t>The ratio is not 1 because of target mass, baseline, etc.</a:t>
            </a:r>
            <a:endParaRPr lang="en-US" altLang="zh-CN" smtClean="0">
              <a:solidFill>
                <a:srgbClr val="C00000"/>
              </a:solidFill>
            </a:endParaRPr>
          </a:p>
          <a:p>
            <a:r>
              <a:rPr lang="en-US" altLang="zh-CN" sz="2400" smtClean="0"/>
              <a:t>Measured ratio:  </a:t>
            </a:r>
            <a:r>
              <a:rPr lang="en-US" altLang="zh-CN" sz="2400" smtClean="0">
                <a:solidFill>
                  <a:srgbClr val="C00000"/>
                </a:solidFill>
              </a:rPr>
              <a:t>0.987 </a:t>
            </a:r>
            <a:r>
              <a:rPr lang="en-US" altLang="zh-CN" sz="2400" smtClean="0">
                <a:solidFill>
                  <a:srgbClr val="C00000"/>
                </a:solidFill>
                <a:sym typeface="Symbol" pitchFamily="18" charset="2"/>
              </a:rPr>
              <a:t> 0.004(stat.)  0.003(syst.) </a:t>
            </a:r>
          </a:p>
          <a:p>
            <a:endParaRPr lang="en-US" altLang="zh-CN" sz="2400" smtClean="0">
              <a:solidFill>
                <a:srgbClr val="C00000"/>
              </a:solidFill>
              <a:sym typeface="Symbol" pitchFamily="18" charset="2"/>
            </a:endParaRPr>
          </a:p>
          <a:p>
            <a:endParaRPr lang="en-US" altLang="zh-CN" sz="2400" smtClean="0">
              <a:solidFill>
                <a:srgbClr val="C00000"/>
              </a:solidFill>
              <a:sym typeface="Symbol" pitchFamily="18" charset="2"/>
            </a:endParaRPr>
          </a:p>
        </p:txBody>
      </p:sp>
      <p:pic>
        <p:nvPicPr>
          <p:cNvPr id="15365" name="Picture 4" descr="20110811_1号厅水池注水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2765425"/>
            <a:ext cx="2768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矩形 8"/>
          <p:cNvSpPr>
            <a:spLocks noChangeArrowheads="1"/>
          </p:cNvSpPr>
          <p:nvPr/>
        </p:nvSpPr>
        <p:spPr bwMode="auto">
          <a:xfrm>
            <a:off x="142503" y="4869160"/>
            <a:ext cx="3810322" cy="15696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This check shows </a:t>
            </a:r>
            <a:r>
              <a:rPr lang="en-US" altLang="zh-C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that 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syst. are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under control, and </a:t>
            </a:r>
            <a:r>
              <a:rPr lang="en-US" altLang="zh-C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will 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eventually </a:t>
            </a:r>
            <a:r>
              <a:rPr lang="en-US" altLang="zh-CN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"</a:t>
            </a:r>
            <a:r>
              <a:rPr lang="en-US" altLang="zh-CN" sz="24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measure"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the total syst.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error</a:t>
            </a:r>
          </a:p>
        </p:txBody>
      </p:sp>
      <p:sp>
        <p:nvSpPr>
          <p:cNvPr id="23561" name="矩形 9"/>
          <p:cNvSpPr>
            <a:spLocks noChangeArrowheads="1"/>
          </p:cNvSpPr>
          <p:nvPr/>
        </p:nvSpPr>
        <p:spPr bwMode="auto">
          <a:xfrm>
            <a:off x="6480175" y="3473728"/>
            <a:ext cx="2663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Neutrino Enery spectra</a:t>
            </a:r>
          </a:p>
          <a:p>
            <a:pPr>
              <a:defRPr/>
            </a:pP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set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2011.9 to 2012.5</a:t>
            </a:r>
            <a:endParaRPr lang="en-US" altLang="zh-C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659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96456"/>
            <a:ext cx="4464495" cy="368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04056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chemeClr val="accent1">
                    <a:lumMod val="75000"/>
                  </a:schemeClr>
                </a:solidFill>
              </a:rPr>
              <a:t>Daily Rate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463" name="矩形 6"/>
          <p:cNvSpPr>
            <a:spLocks noChangeArrowheads="1"/>
          </p:cNvSpPr>
          <p:nvPr/>
        </p:nvSpPr>
        <p:spPr bwMode="auto">
          <a:xfrm>
            <a:off x="431540" y="4941168"/>
            <a:ext cx="85689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2000" b="1">
                <a:solidFill>
                  <a:srgbClr val="0000CC"/>
                </a:solidFill>
              </a:rPr>
              <a:t>Predictions are absolute, multiplied by </a:t>
            </a:r>
            <a:r>
              <a:rPr lang="en-US" altLang="zh-CN" sz="2000" b="1" smtClean="0">
                <a:solidFill>
                  <a:srgbClr val="0000CC"/>
                </a:solidFill>
              </a:rPr>
              <a:t>a global </a:t>
            </a:r>
            <a:r>
              <a:rPr lang="en-US" altLang="zh-CN" sz="2000" b="1">
                <a:solidFill>
                  <a:srgbClr val="0000CC"/>
                </a:solidFill>
              </a:rPr>
              <a:t>normalization factor from the </a:t>
            </a:r>
            <a:r>
              <a:rPr lang="en-US" altLang="zh-CN" sz="2000" b="1" smtClean="0">
                <a:solidFill>
                  <a:srgbClr val="0000CC"/>
                </a:solidFill>
              </a:rPr>
              <a:t>fitting, to account for the absolute </a:t>
            </a:r>
            <a:r>
              <a:rPr lang="en-US" altLang="zh-CN" sz="2000" b="1" smtClean="0">
                <a:solidFill>
                  <a:srgbClr val="0000CC"/>
                </a:solidFill>
                <a:sym typeface="Symbol"/>
              </a:rPr>
              <a:t> flux and absolute detection eff. uncertainty.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b="1" smtClean="0">
                <a:solidFill>
                  <a:srgbClr val="0000CC"/>
                </a:solidFill>
                <a:sym typeface="Symbol"/>
              </a:rPr>
              <a:t>Relative measurement: The global normalization factor was not constrained during fitting.</a:t>
            </a:r>
            <a:endParaRPr lang="en-US" altLang="zh-CN" sz="2000" b="1" smtClean="0">
              <a:solidFill>
                <a:srgbClr val="0000C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046066"/>
            <a:ext cx="4320480" cy="37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4236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" y="836712"/>
            <a:ext cx="4584700" cy="355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标题 1"/>
          <p:cNvSpPr>
            <a:spLocks noGrp="1"/>
          </p:cNvSpPr>
          <p:nvPr>
            <p:ph type="title"/>
          </p:nvPr>
        </p:nvSpPr>
        <p:spPr>
          <a:xfrm>
            <a:off x="157409" y="9754"/>
            <a:ext cx="8951665" cy="576808"/>
          </a:xfrm>
        </p:spPr>
        <p:txBody>
          <a:bodyPr/>
          <a:lstStyle/>
          <a:p>
            <a:r>
              <a:rPr lang="en-US" altLang="zh-CN" smtClean="0"/>
              <a:t>Observation of</a:t>
            </a:r>
            <a:r>
              <a:rPr lang="en-US" altLang="zh-CN" smtClean="0">
                <a:sym typeface="Symbol"/>
              </a:rPr>
              <a:t></a:t>
            </a:r>
            <a:r>
              <a:rPr lang="en-US" altLang="zh-CN" smtClean="0">
                <a:solidFill>
                  <a:srgbClr val="003399"/>
                </a:solidFill>
                <a:sym typeface="Symbol"/>
              </a:rPr>
              <a:t></a:t>
            </a:r>
            <a:r>
              <a:rPr lang="en-US" altLang="zh-CN" baseline="-25000" smtClean="0">
                <a:solidFill>
                  <a:srgbClr val="003399"/>
                </a:solidFill>
                <a:sym typeface="Symbol"/>
              </a:rPr>
              <a:t>e</a:t>
            </a:r>
            <a:r>
              <a:rPr lang="zh-CN" altLang="en-US" smtClean="0">
                <a:solidFill>
                  <a:srgbClr val="003399"/>
                </a:solidFill>
                <a:sym typeface="Symbol"/>
              </a:rPr>
              <a:t> </a:t>
            </a:r>
            <a:r>
              <a:rPr lang="en-US" altLang="zh-CN" smtClean="0">
                <a:solidFill>
                  <a:srgbClr val="003399"/>
                </a:solidFill>
                <a:sym typeface="Symbol"/>
              </a:rPr>
              <a:t>Disappearance </a:t>
            </a:r>
            <a:r>
              <a:rPr lang="en-US" altLang="zh-CN" smtClean="0"/>
              <a:t>(2012.3)</a:t>
            </a:r>
            <a:endParaRPr lang="zh-CN" altLang="en-US" smtClean="0"/>
          </a:p>
        </p:txBody>
      </p:sp>
      <p:sp>
        <p:nvSpPr>
          <p:cNvPr id="8" name="矩形 11"/>
          <p:cNvSpPr>
            <a:spLocks noChangeArrowheads="1"/>
          </p:cNvSpPr>
          <p:nvPr/>
        </p:nvSpPr>
        <p:spPr bwMode="auto">
          <a:xfrm>
            <a:off x="323528" y="5403975"/>
            <a:ext cx="8641120" cy="830997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 clear observation of far site deficit with the first 55 days’ data.</a:t>
            </a:r>
          </a:p>
          <a:p>
            <a:pPr algn="ctr"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5.2 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non-zero value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400" b="1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72" y="4844703"/>
            <a:ext cx="45720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j-lt"/>
                <a:ea typeface="宋体" charset="-122"/>
              </a:rPr>
              <a:t>sin</a:t>
            </a:r>
            <a:r>
              <a:rPr lang="en-US" sz="2000" b="1" baseline="30000" dirty="0">
                <a:latin typeface="+mj-lt"/>
                <a:ea typeface="宋体" charset="-122"/>
              </a:rPr>
              <a:t>2</a:t>
            </a:r>
            <a:r>
              <a:rPr lang="en-US" sz="2000" b="1" dirty="0">
                <a:latin typeface="+mj-lt"/>
                <a:ea typeface="宋体" charset="-122"/>
              </a:rPr>
              <a:t>2θ</a:t>
            </a:r>
            <a:r>
              <a:rPr lang="en-US" sz="2000" b="1" baseline="-25000" dirty="0">
                <a:latin typeface="+mj-lt"/>
                <a:ea typeface="宋体" charset="-122"/>
              </a:rPr>
              <a:t>13</a:t>
            </a:r>
            <a:r>
              <a:rPr lang="en-US" sz="2000" b="1" dirty="0">
                <a:latin typeface="+mj-lt"/>
                <a:ea typeface="宋体" charset="-122"/>
              </a:rPr>
              <a:t>=0.092±0.016(stat)±0.005(</a:t>
            </a:r>
            <a:r>
              <a:rPr lang="en-US" sz="2000" b="1" dirty="0" err="1">
                <a:latin typeface="+mj-lt"/>
                <a:ea typeface="宋体" charset="-122"/>
              </a:rPr>
              <a:t>syst</a:t>
            </a:r>
            <a:r>
              <a:rPr lang="en-US" sz="2000" b="1" dirty="0">
                <a:latin typeface="+mj-lt"/>
                <a:ea typeface="宋体" charset="-122"/>
              </a:rPr>
              <a:t>)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744304" y="866860"/>
            <a:ext cx="4324350" cy="4392613"/>
            <a:chOff x="176190" y="981075"/>
            <a:chExt cx="4324350" cy="4392613"/>
          </a:xfrm>
        </p:grpSpPr>
        <p:pic>
          <p:nvPicPr>
            <p:cNvPr id="20483" name="Picture 1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981075"/>
              <a:ext cx="3825875" cy="381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76190" y="4973638"/>
              <a:ext cx="4324350" cy="4000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j-lt"/>
                  <a:ea typeface="宋体" charset="-122"/>
                </a:rPr>
                <a:t>R = 0.940 ± 0.011 (stat) ± 0.004 (</a:t>
              </a:r>
              <a:r>
                <a:rPr lang="en-US" sz="2000" b="1" dirty="0" err="1">
                  <a:latin typeface="+mj-lt"/>
                  <a:ea typeface="宋体" charset="-122"/>
                </a:rPr>
                <a:t>syst</a:t>
              </a:r>
              <a:r>
                <a:rPr lang="en-US" sz="2000" b="1" dirty="0">
                  <a:latin typeface="+mj-lt"/>
                  <a:ea typeface="宋体" charset="-122"/>
                </a:rPr>
                <a:t>)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72705" y="1837384"/>
              <a:ext cx="1959596" cy="48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07504" y="6474822"/>
            <a:ext cx="31657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1600">
                <a:latin typeface="Times New Roman" pitchFamily="18" charset="0"/>
                <a:cs typeface="Times New Roman" pitchFamily="18" charset="0"/>
              </a:rPr>
              <a:t>Phys. Rev. Lett. 108, 171803 (2012)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Daya Bay Improved Results (2012.6)</a:t>
            </a:r>
            <a:endParaRPr lang="zh-CN" altLang="en-US"/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44" y="764704"/>
            <a:ext cx="4791404" cy="363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076" y="803437"/>
            <a:ext cx="386715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4767" y="4626794"/>
            <a:ext cx="445796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宋体" charset="-122"/>
              </a:rPr>
              <a:t>R = 0.944 ± 0.007 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宋体" charset="-122"/>
              </a:rPr>
              <a:t>(stat) </a:t>
            </a:r>
            <a:r>
              <a:rPr lang="en-US" sz="2000" b="1" dirty="0">
                <a:latin typeface="+mj-lt"/>
                <a:ea typeface="宋体" charset="-122"/>
              </a:rPr>
              <a:t>± 0.003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宋体" charset="-122"/>
              </a:rPr>
              <a:t> (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宋体" charset="-122"/>
              </a:rPr>
              <a:t>syst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宋体" charset="-122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66" y="4626794"/>
            <a:ext cx="4572000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j-lt"/>
                <a:ea typeface="宋体" charset="-122"/>
              </a:rPr>
              <a:t>sin</a:t>
            </a:r>
            <a:r>
              <a:rPr lang="en-US" sz="2000" b="1" baseline="30000" dirty="0">
                <a:latin typeface="+mj-lt"/>
                <a:ea typeface="宋体" charset="-122"/>
              </a:rPr>
              <a:t>2</a:t>
            </a:r>
            <a:r>
              <a:rPr lang="en-US" sz="2000" b="1" dirty="0">
                <a:latin typeface="+mj-lt"/>
                <a:ea typeface="宋体" charset="-122"/>
              </a:rPr>
              <a:t>2θ</a:t>
            </a:r>
            <a:r>
              <a:rPr lang="en-US" sz="2000" b="1" baseline="-25000" dirty="0">
                <a:latin typeface="+mj-lt"/>
                <a:ea typeface="宋体" charset="-122"/>
              </a:rPr>
              <a:t>13</a:t>
            </a:r>
            <a:r>
              <a:rPr lang="en-US" sz="2000" b="1" dirty="0">
                <a:latin typeface="+mj-lt"/>
                <a:ea typeface="宋体" charset="-122"/>
              </a:rPr>
              <a:t>=0.089±0.010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宋体" charset="-122"/>
              </a:rPr>
              <a:t>(stat)</a:t>
            </a:r>
            <a:r>
              <a:rPr lang="en-US" sz="2000" b="1" dirty="0">
                <a:latin typeface="+mj-lt"/>
                <a:ea typeface="宋体" charset="-122"/>
              </a:rPr>
              <a:t>±0.005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宋体" charset="-122"/>
              </a:rPr>
              <a:t>(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宋体" charset="-122"/>
              </a:rPr>
              <a:t>syst</a:t>
            </a:r>
            <a:r>
              <a:rPr lang="en-US" sz="2000" b="1" dirty="0">
                <a:latin typeface="+mj-lt"/>
                <a:ea typeface="宋体" charset="-122"/>
              </a:rPr>
              <a:t>)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4700" y="6441662"/>
            <a:ext cx="4782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1600" smtClean="0">
                <a:latin typeface="Times New Roman" pitchFamily="18" charset="0"/>
                <a:cs typeface="Times New Roman" pitchFamily="18" charset="0"/>
              </a:rPr>
              <a:t>Chinese 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Physics C, Vol. 37, No. 1 (2013) </a:t>
            </a:r>
            <a:r>
              <a:rPr lang="en-US" altLang="zh-CN" sz="1600" smtClean="0">
                <a:latin typeface="Times New Roman" pitchFamily="18" charset="0"/>
                <a:cs typeface="Times New Roman" pitchFamily="18" charset="0"/>
              </a:rPr>
              <a:t>011001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15504"/>
              </p:ext>
            </p:extLst>
          </p:nvPr>
        </p:nvGraphicFramePr>
        <p:xfrm>
          <a:off x="5339777" y="5157192"/>
          <a:ext cx="3399748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4737"/>
                <a:gridCol w="23750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b="1" smtClean="0">
                          <a:latin typeface="Times New Roman" pitchFamily="18" charset="0"/>
                          <a:cs typeface="Times New Roman" pitchFamily="18" charset="0"/>
                        </a:rPr>
                        <a:t>EH1</a:t>
                      </a:r>
                      <a:endParaRPr lang="zh-CN" alt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smtClean="0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r>
                        <a:rPr lang="en-US" altLang="zh-CN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000 events </a:t>
                      </a:r>
                      <a:endParaRPr lang="zh-CN" alt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b="1" smtClean="0">
                          <a:latin typeface="Times New Roman" pitchFamily="18" charset="0"/>
                          <a:cs typeface="Times New Roman" pitchFamily="18" charset="0"/>
                        </a:rPr>
                        <a:t>EH2</a:t>
                      </a:r>
                      <a:endParaRPr lang="zh-CN" alt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smtClean="0">
                          <a:latin typeface="Times New Roman" pitchFamily="18" charset="0"/>
                          <a:cs typeface="Times New Roman" pitchFamily="18" charset="0"/>
                        </a:rPr>
                        <a:t>  66 000</a:t>
                      </a:r>
                      <a:r>
                        <a:rPr lang="en-US" altLang="zh-CN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events</a:t>
                      </a:r>
                      <a:endParaRPr lang="zh-CN" alt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b="1" smtClean="0">
                          <a:latin typeface="Times New Roman" pitchFamily="18" charset="0"/>
                          <a:cs typeface="Times New Roman" pitchFamily="18" charset="0"/>
                        </a:rPr>
                        <a:t>EH3</a:t>
                      </a:r>
                      <a:endParaRPr lang="zh-CN" alt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smtClean="0">
                          <a:latin typeface="Times New Roman" pitchFamily="18" charset="0"/>
                          <a:cs typeface="Times New Roman" pitchFamily="18" charset="0"/>
                        </a:rPr>
                        <a:t>  30 000</a:t>
                      </a:r>
                      <a:r>
                        <a:rPr lang="en-US" altLang="zh-CN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events</a:t>
                      </a:r>
                      <a:endParaRPr lang="zh-CN" alt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82214" y="6426273"/>
            <a:ext cx="331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Still dominated by statistics</a:t>
            </a:r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21407" y="5086424"/>
            <a:ext cx="4589133" cy="1200329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With 2.5x more statistics, an improved measurement </a:t>
            </a:r>
            <a:r>
              <a:rPr lang="en-US" altLang="zh-CN" sz="24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altLang="zh-CN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400" b="1" baseline="-2500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>
              <a:defRPr/>
            </a:pP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7.7 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non-zero value of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0752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A数据分析\大亚湾文章\AD Figure\DYB_8AD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8127" y="1942886"/>
            <a:ext cx="4519635" cy="375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2 ADs </a:t>
            </a:r>
            <a: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nstalled</a:t>
            </a:r>
            <a:endParaRPr lang="zh-CN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4" descr="20110811_1号厅水池注水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428" y="4811719"/>
            <a:ext cx="302639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D:\EH3_4_detector_diamond_IMG_20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14996"/>
            <a:ext cx="3773636" cy="283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IMG_205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646" y="604552"/>
            <a:ext cx="2680593" cy="20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9846" y="2975203"/>
            <a:ext cx="648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AD8</a:t>
            </a:r>
            <a:endParaRPr lang="zh-CN" altLang="en-US" sz="15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2676" y="3592333"/>
            <a:ext cx="648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AD7</a:t>
            </a:r>
            <a:endParaRPr lang="zh-CN" altLang="en-US" sz="15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内容占位符 2"/>
          <p:cNvSpPr>
            <a:spLocks noGrp="1"/>
          </p:cNvSpPr>
          <p:nvPr>
            <p:ph idx="1"/>
          </p:nvPr>
        </p:nvSpPr>
        <p:spPr>
          <a:xfrm>
            <a:off x="179387" y="980728"/>
            <a:ext cx="3728118" cy="1099146"/>
          </a:xfrm>
        </p:spPr>
        <p:txBody>
          <a:bodyPr/>
          <a:lstStyle/>
          <a:p>
            <a:pPr>
              <a:defRPr/>
            </a:pPr>
            <a:r>
              <a:rPr lang="en-US" altLang="zh-CN" sz="2400" smtClean="0">
                <a:solidFill>
                  <a:srgbClr val="003399"/>
                </a:solidFill>
              </a:rPr>
              <a:t>8 AD data taking on Oct. 19, 2012</a:t>
            </a:r>
            <a:endParaRPr lang="zh-CN" altLang="en-US" sz="2400" baseline="-25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5927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45024"/>
            <a:ext cx="914400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9" descr="DYB_layout20100221_e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9375" y="607040"/>
            <a:ext cx="3788687" cy="37659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标题 1"/>
          <p:cNvSpPr>
            <a:spLocks noGrp="1"/>
          </p:cNvSpPr>
          <p:nvPr>
            <p:ph type="title"/>
          </p:nvPr>
        </p:nvSpPr>
        <p:spPr>
          <a:xfrm>
            <a:off x="0" y="44625"/>
            <a:ext cx="9144000" cy="504056"/>
          </a:xfrm>
        </p:spPr>
        <p:txBody>
          <a:bodyPr/>
          <a:lstStyle/>
          <a:p>
            <a:r>
              <a:rPr lang="en-US" altLang="zh-CN" sz="3000" smtClean="0"/>
              <a:t>The Daya Bay Experiment</a:t>
            </a:r>
            <a:endParaRPr lang="zh-CN" altLang="en-US" sz="3000" smtClean="0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076" y="3645024"/>
            <a:ext cx="708986" cy="7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内容占位符 26"/>
          <p:cNvSpPr txBox="1">
            <a:spLocks/>
          </p:cNvSpPr>
          <p:nvPr/>
        </p:nvSpPr>
        <p:spPr bwMode="auto">
          <a:xfrm>
            <a:off x="251519" y="607040"/>
            <a:ext cx="471556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6 reactor cores, 17.4 </a:t>
            </a:r>
            <a:r>
              <a:rPr lang="en-US" altLang="zh-CN" sz="2400" b="1" err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GW</a:t>
            </a:r>
            <a:r>
              <a:rPr lang="en-US" altLang="zh-CN" sz="2400" b="1" baseline="-25000" err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</a:t>
            </a:r>
            <a:r>
              <a:rPr lang="en-US" altLang="zh-CN" sz="2400" b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Relative measurement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 near sites, 1 far site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Multiple detector modules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Good cosmic shielding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250 </a:t>
            </a:r>
            <a:r>
              <a:rPr lang="en-US" altLang="zh-CN" sz="2400" b="1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m.w.e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@ </a:t>
            </a:r>
            <a:r>
              <a:rPr lang="en-US" altLang="zh-CN" sz="2400" b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near sites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400" b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860 </a:t>
            </a:r>
            <a:r>
              <a:rPr lang="en-US" altLang="zh-CN" sz="2400" b="1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m.w.e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@ </a:t>
            </a:r>
            <a:r>
              <a:rPr lang="en-US" altLang="zh-CN" sz="2400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far </a:t>
            </a:r>
            <a:r>
              <a:rPr lang="en-US" altLang="zh-CN" sz="2400" b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site</a:t>
            </a:r>
          </a:p>
          <a:p>
            <a:pPr marL="342900" lvl="1" indent="-342900">
              <a:buFont typeface="Arial" charset="0"/>
              <a:buChar char="•"/>
              <a:defRPr/>
            </a:pPr>
            <a:r>
              <a:rPr lang="en-US" altLang="zh-CN" sz="2400" b="1" smtClean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Redundancy</a:t>
            </a:r>
            <a:endParaRPr lang="en-US" altLang="zh-CN" sz="2400" b="1" dirty="0">
              <a:solidFill>
                <a:schemeClr val="accent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75" y="5480701"/>
            <a:ext cx="3984625" cy="137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H="1">
            <a:off x="2268540" y="4005064"/>
            <a:ext cx="3959644" cy="7923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92080" y="2160989"/>
            <a:ext cx="155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3km tunnel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3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0041" y="4409454"/>
            <a:ext cx="2427700" cy="177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59741" y="700048"/>
            <a:ext cx="5400600" cy="2973344"/>
          </a:xfrm>
        </p:spPr>
        <p:txBody>
          <a:bodyPr/>
          <a:lstStyle/>
          <a:p>
            <a:r>
              <a:rPr lang="en-US" altLang="zh-CN" sz="2400"/>
              <a:t>W</a:t>
            </a:r>
            <a:r>
              <a:rPr lang="en-US" altLang="zh-CN" sz="2400" smtClean="0"/>
              <a:t>eekly calibration</a:t>
            </a:r>
          </a:p>
          <a:p>
            <a:pPr lvl="1"/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LED,  Ge</a:t>
            </a:r>
            <a:r>
              <a:rPr lang="en-US" altLang="zh-CN" sz="200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 Co</a:t>
            </a:r>
            <a:r>
              <a:rPr lang="en-US" altLang="zh-CN" sz="200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sz="2000" baseline="30000" smtClean="0">
                <a:solidFill>
                  <a:schemeClr val="accent3">
                    <a:lumMod val="50000"/>
                  </a:schemeClr>
                </a:solidFill>
              </a:rPr>
              <a:t>241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Am-</a:t>
            </a:r>
            <a:r>
              <a:rPr lang="en-US" altLang="zh-CN" sz="2000" baseline="30000" smtClean="0">
                <a:solidFill>
                  <a:schemeClr val="accent3">
                    <a:lumMod val="50000"/>
                  </a:schemeClr>
                </a:solidFill>
              </a:rPr>
              <a:t>13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C (0.5 Hz)</a:t>
            </a:r>
          </a:p>
          <a:p>
            <a:r>
              <a:rPr lang="en-US" altLang="zh-CN" sz="2400"/>
              <a:t>Special ACU</a:t>
            </a:r>
          </a:p>
          <a:p>
            <a:pPr lvl="1"/>
            <a:r>
              <a:rPr lang="en-US" altLang="zh-CN" sz="2000" smtClean="0"/>
              <a:t>Cs</a:t>
            </a:r>
            <a:r>
              <a:rPr lang="en-US" altLang="zh-CN" sz="2000"/>
              <a:t>, </a:t>
            </a:r>
            <a:r>
              <a:rPr lang="en-US" altLang="zh-CN" sz="2000" smtClean="0"/>
              <a:t> Mn,  K, Am-Be, </a:t>
            </a:r>
            <a:r>
              <a:rPr lang="en-US" altLang="zh-CN" sz="2000" baseline="30000" smtClean="0">
                <a:solidFill>
                  <a:schemeClr val="accent3">
                    <a:lumMod val="50000"/>
                  </a:schemeClr>
                </a:solidFill>
              </a:rPr>
              <a:t>238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Pu-</a:t>
            </a:r>
            <a:r>
              <a:rPr lang="en-US" altLang="zh-CN" sz="2000" baseline="30000" smtClean="0">
                <a:solidFill>
                  <a:schemeClr val="accent3">
                    <a:lumMod val="50000"/>
                  </a:schemeClr>
                </a:solidFill>
              </a:rPr>
              <a:t>13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b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altLang="zh-CN" sz="2000" smtClean="0">
                <a:solidFill>
                  <a:schemeClr val="tx1"/>
                </a:solidFill>
              </a:rPr>
              <a:t>(and Am-C, Co)</a:t>
            </a:r>
            <a:endParaRPr lang="en-US" altLang="zh-CN" sz="2000">
              <a:solidFill>
                <a:schemeClr val="tx1"/>
              </a:solidFill>
            </a:endParaRPr>
          </a:p>
          <a:p>
            <a:r>
              <a:rPr lang="en-US" altLang="zh-CN" sz="2400"/>
              <a:t>Manual (4</a:t>
            </a:r>
            <a:r>
              <a:rPr lang="el-GR" altLang="zh-CN" sz="2400"/>
              <a:t>π</a:t>
            </a:r>
            <a:r>
              <a:rPr lang="en-US" altLang="zh-CN" sz="2400" smtClean="0"/>
              <a:t>)</a:t>
            </a:r>
          </a:p>
          <a:p>
            <a:pPr lvl="1"/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Co / </a:t>
            </a:r>
            <a:r>
              <a:rPr lang="en-US" altLang="zh-CN" sz="2000" baseline="30000" smtClean="0">
                <a:solidFill>
                  <a:schemeClr val="accent3">
                    <a:lumMod val="50000"/>
                  </a:schemeClr>
                </a:solidFill>
              </a:rPr>
              <a:t>238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Pu-</a:t>
            </a:r>
            <a:r>
              <a:rPr lang="en-US" altLang="zh-CN" sz="2000" baseline="30000" smtClean="0">
                <a:solidFill>
                  <a:schemeClr val="accent3">
                    <a:lumMod val="50000"/>
                  </a:schemeClr>
                </a:solidFill>
              </a:rPr>
              <a:t>13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C </a:t>
            </a:r>
            <a:r>
              <a:rPr lang="en-US" altLang="zh-CN" sz="2000">
                <a:solidFill>
                  <a:schemeClr val="accent3">
                    <a:lumMod val="50000"/>
                  </a:schemeClr>
                </a:solidFill>
              </a:rPr>
              <a:t>(4% 6 MeV gamma</a:t>
            </a:r>
            <a:r>
              <a:rPr lang="en-US" altLang="zh-CN" sz="200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altLang="zh-CN" sz="20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4</a:t>
            </a:r>
            <a:r>
              <a:rPr lang="el-GR" altLang="zh-CN" smtClean="0"/>
              <a:t>π</a:t>
            </a:r>
            <a:r>
              <a:rPr lang="en-US" altLang="zh-CN" smtClean="0"/>
              <a:t> Calibration and Special Calibration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2794" y="3825606"/>
            <a:ext cx="2808312" cy="2555722"/>
            <a:chOff x="251520" y="3711093"/>
            <a:chExt cx="3149899" cy="2783535"/>
          </a:xfrm>
        </p:grpSpPr>
        <p:pic>
          <p:nvPicPr>
            <p:cNvPr id="4" name="Picture 2" descr="D:\科普\精选照片\Dayabay_photo\DSC_IMGP3236-EH3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520" y="4130368"/>
              <a:ext cx="3149899" cy="236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直接箭头连接符 5"/>
            <p:cNvCxnSpPr>
              <a:stCxn id="8" idx="2"/>
            </p:cNvCxnSpPr>
            <p:nvPr/>
          </p:nvCxnSpPr>
          <p:spPr bwMode="auto">
            <a:xfrm flipH="1">
              <a:off x="1691682" y="4073216"/>
              <a:ext cx="72006" cy="91635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1331640" y="3765439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ACU-A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cxnSp>
          <p:nvCxnSpPr>
            <p:cNvPr id="10" name="直接箭头连接符 9"/>
            <p:cNvCxnSpPr>
              <a:stCxn id="13" idx="2"/>
            </p:cNvCxnSpPr>
            <p:nvPr/>
          </p:nvCxnSpPr>
          <p:spPr bwMode="auto">
            <a:xfrm>
              <a:off x="1042900" y="4018870"/>
              <a:ext cx="708" cy="7635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接箭头连接符 10"/>
            <p:cNvCxnSpPr/>
            <p:nvPr/>
          </p:nvCxnSpPr>
          <p:spPr bwMode="auto">
            <a:xfrm flipH="1">
              <a:off x="2509766" y="4130368"/>
              <a:ext cx="72007" cy="118213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2195736" y="382259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ACU-C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0852" y="3711093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ACU-B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 bwMode="auto">
          <a:xfrm>
            <a:off x="3635896" y="3501008"/>
            <a:ext cx="437995" cy="10777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387" y="1052736"/>
            <a:ext cx="4015048" cy="53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412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331640" y="5013176"/>
            <a:ext cx="1656184" cy="648072"/>
          </a:xfrm>
        </p:spPr>
        <p:txBody>
          <a:bodyPr/>
          <a:lstStyle/>
          <a:p>
            <a:pPr marL="0" indent="0">
              <a:buNone/>
            </a:pPr>
            <a:r>
              <a:rPr lang="en-US" altLang="zh-CN">
                <a:ea typeface="宋体" charset="-122"/>
              </a:rPr>
              <a:t>sin</a:t>
            </a:r>
            <a:r>
              <a:rPr lang="en-US" altLang="zh-CN" baseline="30000">
                <a:ea typeface="宋体" charset="-122"/>
              </a:rPr>
              <a:t>2</a:t>
            </a:r>
            <a:r>
              <a:rPr lang="en-US" altLang="zh-CN">
                <a:ea typeface="宋体" charset="-122"/>
              </a:rPr>
              <a:t>2θ</a:t>
            </a:r>
            <a:r>
              <a:rPr lang="en-US" altLang="zh-CN" baseline="-25000">
                <a:ea typeface="宋体" charset="-122"/>
              </a:rPr>
              <a:t>13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Projected Daya Bay Sensitivity</a:t>
            </a:r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795" name="Picture 3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38" b="1874"/>
          <a:stretch>
            <a:fillRect/>
          </a:stretch>
        </p:blipFill>
        <p:spPr bwMode="auto">
          <a:xfrm>
            <a:off x="187444" y="1277012"/>
            <a:ext cx="4572000" cy="328498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内容占位符 1"/>
          <p:cNvSpPr txBox="1">
            <a:spLocks/>
          </p:cNvSpPr>
          <p:nvPr/>
        </p:nvSpPr>
        <p:spPr bwMode="auto">
          <a:xfrm>
            <a:off x="5004048" y="5013176"/>
            <a:ext cx="401002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zh-CN" smtClean="0">
                <a:ea typeface="宋体" charset="-122"/>
                <a:sym typeface="Symbol"/>
              </a:rPr>
              <a:t>m</a:t>
            </a:r>
            <a:r>
              <a:rPr lang="en-US" altLang="zh-CN" baseline="30000" smtClean="0">
                <a:ea typeface="宋体" charset="-122"/>
                <a:sym typeface="Symbol"/>
              </a:rPr>
              <a:t>2</a:t>
            </a:r>
            <a:r>
              <a:rPr lang="en-US" altLang="zh-CN" baseline="-25000" smtClean="0">
                <a:ea typeface="宋体" charset="-122"/>
                <a:sym typeface="Symbol"/>
              </a:rPr>
              <a:t>ee</a:t>
            </a:r>
            <a:r>
              <a:rPr lang="en-US" altLang="zh-CN" smtClean="0">
                <a:ea typeface="宋体" charset="-122"/>
                <a:sym typeface="Symbol"/>
              </a:rPr>
              <a:t>  vs  </a:t>
            </a:r>
            <a:r>
              <a:rPr lang="en-US" altLang="zh-CN" smtClean="0">
                <a:ea typeface="宋体" charset="-122"/>
              </a:rPr>
              <a:t>sin</a:t>
            </a:r>
            <a:r>
              <a:rPr lang="en-US" altLang="zh-CN" baseline="30000" smtClean="0">
                <a:ea typeface="宋体" charset="-122"/>
              </a:rPr>
              <a:t>2</a:t>
            </a:r>
            <a:r>
              <a:rPr lang="en-US" altLang="zh-CN" smtClean="0">
                <a:ea typeface="宋体" charset="-122"/>
              </a:rPr>
              <a:t>2θ</a:t>
            </a:r>
            <a:r>
              <a:rPr lang="en-US" altLang="zh-CN" baseline="-25000" smtClean="0">
                <a:ea typeface="宋体" charset="-122"/>
              </a:rPr>
              <a:t>13</a:t>
            </a:r>
          </a:p>
          <a:p>
            <a:pPr marL="0" indent="0">
              <a:buFont typeface="Wingdings" pitchFamily="2" charset="2"/>
              <a:buNone/>
            </a:pPr>
            <a:endParaRPr lang="en-US" altLang="zh-CN" sz="1400" baseline="-25000" smtClean="0">
              <a:ea typeface="宋体" charset="-122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altLang="zh-CN" sz="2000" smtClean="0">
                <a:ea typeface="宋体" charset="-122"/>
              </a:rPr>
              <a:t>Similar precision as current accelerator exp. (3 years)</a:t>
            </a:r>
            <a:endParaRPr lang="zh-CN" altLang="en-US" sz="2000"/>
          </a:p>
        </p:txBody>
      </p:sp>
      <p:pic>
        <p:nvPicPr>
          <p:cNvPr id="9" name="Picture 3" descr="D:\DayaWane\Conference\2013 03 威尼斯\theta13_dm32 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13" y="1186965"/>
            <a:ext cx="4192132" cy="37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箭头连接符 5"/>
          <p:cNvCxnSpPr/>
          <p:nvPr/>
        </p:nvCxnSpPr>
        <p:spPr bwMode="auto">
          <a:xfrm flipH="1">
            <a:off x="1548190" y="2204864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634891" y="1844824"/>
            <a:ext cx="107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</a:rPr>
              <a:t>8 AD run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7857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>
          <a:xfrm>
            <a:off x="251520" y="9754"/>
            <a:ext cx="8394799" cy="682942"/>
          </a:xfrm>
        </p:spPr>
        <p:txBody>
          <a:bodyPr/>
          <a:lstStyle/>
          <a:p>
            <a:r>
              <a:rPr lang="en-US" altLang="zh-CN" smtClean="0"/>
              <a:t>Summary &amp; Outlook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08720"/>
            <a:ext cx="8507413" cy="5472608"/>
          </a:xfrm>
        </p:spPr>
        <p:txBody>
          <a:bodyPr/>
          <a:lstStyle/>
          <a:p>
            <a:pPr>
              <a:defRPr/>
            </a:pPr>
            <a:r>
              <a:rPr lang="en-US" altLang="zh-CN" sz="2400" dirty="0" err="1" smtClean="0"/>
              <a:t>Daya</a:t>
            </a:r>
            <a:r>
              <a:rPr lang="en-US" altLang="zh-CN" sz="2400" dirty="0" smtClean="0"/>
              <a:t> Bay has unambiguously observed reactor </a:t>
            </a:r>
            <a:r>
              <a:rPr lang="en-US" altLang="zh-CN" sz="2400" smtClean="0"/>
              <a:t>electron-antineutrino disappearance using 139 days of data</a:t>
            </a:r>
            <a:endParaRPr lang="en-US" altLang="zh-CN" sz="2400" dirty="0" smtClean="0"/>
          </a:p>
          <a:p>
            <a:pPr>
              <a:defRPr/>
            </a:pPr>
            <a:endParaRPr lang="en-US" altLang="zh-CN" sz="2400" dirty="0" smtClean="0"/>
          </a:p>
          <a:p>
            <a:pPr>
              <a:defRPr/>
            </a:pPr>
            <a:r>
              <a:rPr lang="en-US" altLang="zh-CN" sz="2400" smtClean="0"/>
              <a:t>In a 3-neutrino framework, the observed disappearance leads to a mixing angle</a:t>
            </a:r>
            <a:endParaRPr lang="en-US" altLang="zh-CN" sz="2400" dirty="0" smtClean="0"/>
          </a:p>
          <a:p>
            <a:pPr marL="0" indent="0">
              <a:buNone/>
              <a:defRPr/>
            </a:pPr>
            <a:endParaRPr lang="en-US" altLang="zh-CN" sz="2400" dirty="0" smtClean="0"/>
          </a:p>
          <a:p>
            <a:pPr>
              <a:defRPr/>
            </a:pPr>
            <a:r>
              <a:rPr lang="en-US" altLang="zh-CN" sz="2400" smtClean="0"/>
              <a:t>All 8 </a:t>
            </a:r>
            <a:r>
              <a:rPr lang="en-US" altLang="zh-CN" sz="2400" dirty="0" smtClean="0"/>
              <a:t>antineutrino </a:t>
            </a:r>
            <a:r>
              <a:rPr lang="en-US" altLang="zh-CN" sz="2400" smtClean="0"/>
              <a:t>detectors have been installed. </a:t>
            </a:r>
          </a:p>
          <a:p>
            <a:pPr>
              <a:defRPr/>
            </a:pPr>
            <a:r>
              <a:rPr lang="en-US" altLang="zh-CN" sz="2400" smtClean="0"/>
              <a:t>Comprehensive calibration during summer shutdown.</a:t>
            </a:r>
          </a:p>
          <a:p>
            <a:pPr>
              <a:defRPr/>
            </a:pPr>
            <a:r>
              <a:rPr lang="en-US" altLang="zh-CN" sz="2400" smtClean="0"/>
              <a:t>Full 6 AD data set (40% more data) with rate+shape analysis in preparation.</a:t>
            </a:r>
          </a:p>
          <a:p>
            <a:pPr>
              <a:defRPr/>
            </a:pPr>
            <a:r>
              <a:rPr lang="en-US" altLang="zh-CN" sz="2400" smtClean="0"/>
              <a:t>In 3 years, Daya Bay will measure </a:t>
            </a:r>
            <a:r>
              <a:rPr lang="en-US" altLang="zh-CN" sz="2400" dirty="0" smtClean="0">
                <a:latin typeface="+mj-lt"/>
              </a:rPr>
              <a:t>sin</a:t>
            </a:r>
            <a:r>
              <a:rPr lang="en-US" altLang="zh-CN" sz="2400" baseline="30000" dirty="0" smtClean="0">
                <a:latin typeface="+mj-lt"/>
              </a:rPr>
              <a:t>2</a:t>
            </a:r>
            <a:r>
              <a:rPr lang="en-US" altLang="zh-CN" sz="2400" dirty="0" smtClean="0">
                <a:latin typeface="+mj-lt"/>
              </a:rPr>
              <a:t>2</a:t>
            </a:r>
            <a:r>
              <a:rPr lang="en-US" altLang="zh-CN" sz="2400" dirty="0" smtClean="0">
                <a:latin typeface="Symbol" pitchFamily="18" charset="2"/>
              </a:rPr>
              <a:t>q</a:t>
            </a:r>
            <a:r>
              <a:rPr lang="en-US" altLang="zh-CN" sz="2400" baseline="-25000" dirty="0" smtClean="0"/>
              <a:t>13</a:t>
            </a:r>
            <a:r>
              <a:rPr lang="en-US" altLang="zh-CN" sz="2400" dirty="0" smtClean="0"/>
              <a:t> </a:t>
            </a:r>
            <a:r>
              <a:rPr lang="en-US" altLang="zh-CN" sz="2400" smtClean="0">
                <a:sym typeface="Wingdings" pitchFamily="2" charset="2"/>
              </a:rPr>
              <a:t>to ~4% precision</a:t>
            </a:r>
            <a:r>
              <a:rPr lang="en-US" altLang="zh-CN" sz="2400" smtClean="0"/>
              <a:t> .</a:t>
            </a:r>
            <a:endParaRPr lang="en-US" altLang="zh-CN" sz="2400" dirty="0" smtClean="0"/>
          </a:p>
          <a:p>
            <a:pPr>
              <a:defRPr/>
            </a:pPr>
            <a:r>
              <a:rPr lang="en-US" altLang="zh-CN" sz="2400" smtClean="0"/>
              <a:t>Pursue </a:t>
            </a:r>
            <a:r>
              <a:rPr lang="en-US" altLang="zh-CN" sz="2400" dirty="0" smtClean="0"/>
              <a:t>other physics, such as precise reactor</a:t>
            </a:r>
            <a:r>
              <a:rPr lang="en-US" altLang="zh-CN" sz="2400" dirty="0" smtClean="0">
                <a:sym typeface="Symbol"/>
              </a:rPr>
              <a:t> </a:t>
            </a:r>
            <a:r>
              <a:rPr lang="el-GR" altLang="zh-CN" sz="2400" dirty="0" smtClean="0"/>
              <a:t>ν</a:t>
            </a:r>
            <a:r>
              <a:rPr lang="en-US" altLang="zh-CN" sz="2400" baseline="-25000" dirty="0" smtClean="0"/>
              <a:t>e</a:t>
            </a:r>
            <a:r>
              <a:rPr lang="en-US" altLang="zh-CN" sz="2400" dirty="0" smtClean="0"/>
              <a:t> flux and spectrum, and measurement </a:t>
            </a:r>
            <a:r>
              <a:rPr lang="en-US" altLang="zh-CN" sz="2400" smtClean="0"/>
              <a:t>of </a:t>
            </a:r>
            <a:r>
              <a:rPr lang="en-US" altLang="zh-CN" sz="2400" smtClean="0">
                <a:sym typeface="Symbol"/>
              </a:rPr>
              <a:t></a:t>
            </a:r>
            <a:r>
              <a:rPr lang="en-US" altLang="zh-CN" sz="2400" smtClean="0"/>
              <a:t>m</a:t>
            </a:r>
            <a:r>
              <a:rPr lang="en-US" altLang="zh-CN" sz="2400" baseline="30000" smtClean="0"/>
              <a:t>2</a:t>
            </a:r>
            <a:r>
              <a:rPr lang="en-US" altLang="zh-CN" sz="2400" baseline="-25000" smtClean="0"/>
              <a:t>ee</a:t>
            </a:r>
            <a:r>
              <a:rPr lang="en-US" altLang="zh-CN" sz="2400" smtClean="0"/>
              <a:t> </a:t>
            </a:r>
            <a:r>
              <a:rPr lang="en-US" altLang="zh-CN" sz="2400" smtClean="0"/>
              <a:t>(~ 4% precision).</a:t>
            </a:r>
            <a:endParaRPr lang="zh-CN" altLang="en-US" sz="24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953891" y="1743745"/>
            <a:ext cx="5149850" cy="461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  <a:ea typeface="宋体" charset="-122"/>
              </a:rPr>
              <a:t>R = 0.944 ± 0.007 (stat) ± 0.003 (</a:t>
            </a:r>
            <a:r>
              <a:rPr lang="en-US" sz="2400" b="1" dirty="0" err="1">
                <a:latin typeface="+mj-lt"/>
                <a:ea typeface="宋体" charset="-122"/>
              </a:rPr>
              <a:t>syst</a:t>
            </a:r>
            <a:r>
              <a:rPr lang="en-US" sz="2400" b="1" dirty="0">
                <a:latin typeface="+mj-lt"/>
                <a:ea typeface="宋体" charset="-122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4503" y="2960792"/>
            <a:ext cx="5976938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  <a:ea typeface="宋体" charset="-122"/>
              </a:rPr>
              <a:t>sin</a:t>
            </a:r>
            <a:r>
              <a:rPr lang="en-US" sz="2400" b="1" baseline="30000" dirty="0">
                <a:latin typeface="+mj-lt"/>
                <a:ea typeface="宋体" charset="-122"/>
              </a:rPr>
              <a:t>2</a:t>
            </a:r>
            <a:r>
              <a:rPr lang="en-US" sz="2400" b="1" dirty="0">
                <a:latin typeface="+mj-lt"/>
                <a:ea typeface="宋体" charset="-122"/>
              </a:rPr>
              <a:t>2θ</a:t>
            </a:r>
            <a:r>
              <a:rPr lang="en-US" sz="2400" b="1" baseline="-25000" dirty="0">
                <a:latin typeface="+mj-lt"/>
                <a:ea typeface="宋体" charset="-122"/>
              </a:rPr>
              <a:t>13</a:t>
            </a:r>
            <a:r>
              <a:rPr lang="en-US" sz="2400" b="1" dirty="0">
                <a:latin typeface="+mj-lt"/>
                <a:ea typeface="宋体" charset="-122"/>
              </a:rPr>
              <a:t> = 0.089 ± 0.010 (stat) ± 0.005 (</a:t>
            </a:r>
            <a:r>
              <a:rPr lang="en-US" sz="2400" b="1" dirty="0" err="1">
                <a:latin typeface="+mj-lt"/>
                <a:ea typeface="宋体" charset="-122"/>
              </a:rPr>
              <a:t>syst</a:t>
            </a:r>
            <a:r>
              <a:rPr lang="en-US" sz="2400" b="1" dirty="0">
                <a:latin typeface="+mj-lt"/>
                <a:ea typeface="宋体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13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4"/>
          <p:cNvSpPr>
            <a:spLocks noChangeShapeType="1"/>
          </p:cNvSpPr>
          <p:nvPr/>
        </p:nvSpPr>
        <p:spPr bwMode="auto">
          <a:xfrm>
            <a:off x="0" y="1065312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689318"/>
              </p:ext>
            </p:extLst>
          </p:nvPr>
        </p:nvGraphicFramePr>
        <p:xfrm>
          <a:off x="533400" y="836712"/>
          <a:ext cx="8077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r:id="rId3" imgW="7239627" imgH="4008467" progId="">
                  <p:embed/>
                </p:oleObj>
              </mc:Choice>
              <mc:Fallback>
                <p:oleObj r:id="rId3" imgW="7239627" imgH="40084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6712"/>
                        <a:ext cx="8077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7"/>
          <p:cNvSpPr>
            <a:spLocks noChangeArrowheads="1"/>
          </p:cNvSpPr>
          <p:nvPr/>
        </p:nvSpPr>
        <p:spPr bwMode="auto">
          <a:xfrm>
            <a:off x="1808163" y="2198787"/>
            <a:ext cx="103187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8" name="Oval 8"/>
          <p:cNvSpPr>
            <a:spLocks noChangeArrowheads="1"/>
          </p:cNvSpPr>
          <p:nvPr/>
        </p:nvSpPr>
        <p:spPr bwMode="auto">
          <a:xfrm>
            <a:off x="6916738" y="2651225"/>
            <a:ext cx="104775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9" name="Oval 9"/>
          <p:cNvSpPr>
            <a:spLocks noChangeArrowheads="1"/>
          </p:cNvSpPr>
          <p:nvPr/>
        </p:nvSpPr>
        <p:spPr bwMode="auto">
          <a:xfrm>
            <a:off x="6651625" y="2200375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0" name="Oval 10"/>
          <p:cNvSpPr>
            <a:spLocks noChangeArrowheads="1"/>
          </p:cNvSpPr>
          <p:nvPr/>
        </p:nvSpPr>
        <p:spPr bwMode="auto">
          <a:xfrm>
            <a:off x="6777038" y="2268637"/>
            <a:ext cx="104775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1" name="Oval 11"/>
          <p:cNvSpPr>
            <a:spLocks noChangeArrowheads="1"/>
          </p:cNvSpPr>
          <p:nvPr/>
        </p:nvSpPr>
        <p:spPr bwMode="auto">
          <a:xfrm>
            <a:off x="6792913" y="2660750"/>
            <a:ext cx="104775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2" name="Oval 12"/>
          <p:cNvSpPr>
            <a:spLocks noChangeArrowheads="1"/>
          </p:cNvSpPr>
          <p:nvPr/>
        </p:nvSpPr>
        <p:spPr bwMode="auto">
          <a:xfrm>
            <a:off x="6657975" y="2660750"/>
            <a:ext cx="106363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3" name="Oval 13"/>
          <p:cNvSpPr>
            <a:spLocks noChangeArrowheads="1"/>
          </p:cNvSpPr>
          <p:nvPr/>
        </p:nvSpPr>
        <p:spPr bwMode="auto">
          <a:xfrm>
            <a:off x="6792913" y="2727425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4" name="Oval 14"/>
          <p:cNvSpPr>
            <a:spLocks noChangeArrowheads="1"/>
          </p:cNvSpPr>
          <p:nvPr/>
        </p:nvSpPr>
        <p:spPr bwMode="auto">
          <a:xfrm>
            <a:off x="6726238" y="2727425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5" name="Oval 15"/>
          <p:cNvSpPr>
            <a:spLocks noChangeArrowheads="1"/>
          </p:cNvSpPr>
          <p:nvPr/>
        </p:nvSpPr>
        <p:spPr bwMode="auto">
          <a:xfrm>
            <a:off x="6726238" y="2727425"/>
            <a:ext cx="103187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6" name="Oval 16"/>
          <p:cNvSpPr>
            <a:spLocks noChangeArrowheads="1"/>
          </p:cNvSpPr>
          <p:nvPr/>
        </p:nvSpPr>
        <p:spPr bwMode="auto">
          <a:xfrm>
            <a:off x="6657975" y="2268637"/>
            <a:ext cx="106363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7" name="Oval 17"/>
          <p:cNvSpPr>
            <a:spLocks noChangeArrowheads="1"/>
          </p:cNvSpPr>
          <p:nvPr/>
        </p:nvSpPr>
        <p:spPr bwMode="auto">
          <a:xfrm>
            <a:off x="5038725" y="1822550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8" name="Oval 18"/>
          <p:cNvSpPr>
            <a:spLocks noChangeArrowheads="1"/>
          </p:cNvSpPr>
          <p:nvPr/>
        </p:nvSpPr>
        <p:spPr bwMode="auto">
          <a:xfrm>
            <a:off x="5038725" y="1887637"/>
            <a:ext cx="134938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9" name="Oval 19"/>
          <p:cNvSpPr>
            <a:spLocks noChangeArrowheads="1"/>
          </p:cNvSpPr>
          <p:nvPr/>
        </p:nvSpPr>
        <p:spPr bwMode="auto">
          <a:xfrm>
            <a:off x="1808163" y="2400400"/>
            <a:ext cx="103187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0" name="Oval 20"/>
          <p:cNvSpPr>
            <a:spLocks noChangeArrowheads="1"/>
          </p:cNvSpPr>
          <p:nvPr/>
        </p:nvSpPr>
        <p:spPr bwMode="auto">
          <a:xfrm>
            <a:off x="2682875" y="2335312"/>
            <a:ext cx="104775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1" name="Oval 21"/>
          <p:cNvSpPr>
            <a:spLocks noChangeArrowheads="1"/>
          </p:cNvSpPr>
          <p:nvPr/>
        </p:nvSpPr>
        <p:spPr bwMode="auto">
          <a:xfrm>
            <a:off x="2346325" y="2465487"/>
            <a:ext cx="104775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2" name="Oval 22"/>
          <p:cNvSpPr>
            <a:spLocks noChangeArrowheads="1"/>
          </p:cNvSpPr>
          <p:nvPr/>
        </p:nvSpPr>
        <p:spPr bwMode="auto">
          <a:xfrm>
            <a:off x="2414588" y="2205137"/>
            <a:ext cx="103187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3" name="Oval 23"/>
          <p:cNvSpPr>
            <a:spLocks noChangeArrowheads="1"/>
          </p:cNvSpPr>
          <p:nvPr/>
        </p:nvSpPr>
        <p:spPr bwMode="auto">
          <a:xfrm>
            <a:off x="2279650" y="2270225"/>
            <a:ext cx="103188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4" name="Oval 24"/>
          <p:cNvSpPr>
            <a:spLocks noChangeArrowheads="1"/>
          </p:cNvSpPr>
          <p:nvPr/>
        </p:nvSpPr>
        <p:spPr bwMode="auto">
          <a:xfrm>
            <a:off x="1874838" y="2400400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5" name="Oval 25"/>
          <p:cNvSpPr>
            <a:spLocks noChangeArrowheads="1"/>
          </p:cNvSpPr>
          <p:nvPr/>
        </p:nvSpPr>
        <p:spPr bwMode="auto">
          <a:xfrm>
            <a:off x="6715125" y="2389287"/>
            <a:ext cx="103188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6" name="Oval 26"/>
          <p:cNvSpPr>
            <a:spLocks noChangeArrowheads="1"/>
          </p:cNvSpPr>
          <p:nvPr/>
        </p:nvSpPr>
        <p:spPr bwMode="auto">
          <a:xfrm>
            <a:off x="6724650" y="2643287"/>
            <a:ext cx="104775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7" name="Oval 27"/>
          <p:cNvSpPr>
            <a:spLocks noChangeArrowheads="1"/>
          </p:cNvSpPr>
          <p:nvPr/>
        </p:nvSpPr>
        <p:spPr bwMode="auto">
          <a:xfrm>
            <a:off x="6942138" y="2716312"/>
            <a:ext cx="103187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8" name="Oval 28"/>
          <p:cNvSpPr>
            <a:spLocks noChangeArrowheads="1"/>
          </p:cNvSpPr>
          <p:nvPr/>
        </p:nvSpPr>
        <p:spPr bwMode="auto">
          <a:xfrm>
            <a:off x="4635500" y="2000350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99" name="Oval 29"/>
          <p:cNvSpPr>
            <a:spLocks noChangeArrowheads="1"/>
          </p:cNvSpPr>
          <p:nvPr/>
        </p:nvSpPr>
        <p:spPr bwMode="auto">
          <a:xfrm>
            <a:off x="2414588" y="2140050"/>
            <a:ext cx="103187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0" name="Oval 30"/>
          <p:cNvSpPr>
            <a:spLocks noChangeArrowheads="1"/>
          </p:cNvSpPr>
          <p:nvPr/>
        </p:nvSpPr>
        <p:spPr bwMode="auto">
          <a:xfrm>
            <a:off x="2481263" y="2205137"/>
            <a:ext cx="103187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1" name="Oval 31"/>
          <p:cNvSpPr>
            <a:spLocks noChangeArrowheads="1"/>
          </p:cNvSpPr>
          <p:nvPr/>
        </p:nvSpPr>
        <p:spPr bwMode="auto">
          <a:xfrm>
            <a:off x="2740025" y="2303562"/>
            <a:ext cx="104775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2" name="Oval 32"/>
          <p:cNvSpPr>
            <a:spLocks noChangeArrowheads="1"/>
          </p:cNvSpPr>
          <p:nvPr/>
        </p:nvSpPr>
        <p:spPr bwMode="auto">
          <a:xfrm>
            <a:off x="2692400" y="2246412"/>
            <a:ext cx="104775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3" name="Oval 33"/>
          <p:cNvSpPr>
            <a:spLocks noChangeArrowheads="1"/>
          </p:cNvSpPr>
          <p:nvPr/>
        </p:nvSpPr>
        <p:spPr bwMode="auto">
          <a:xfrm>
            <a:off x="2638425" y="2411512"/>
            <a:ext cx="104775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4" name="Oval 34"/>
          <p:cNvSpPr>
            <a:spLocks noChangeArrowheads="1"/>
          </p:cNvSpPr>
          <p:nvPr/>
        </p:nvSpPr>
        <p:spPr bwMode="auto">
          <a:xfrm>
            <a:off x="6588125" y="2322612"/>
            <a:ext cx="10477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5" name="Oval 35"/>
          <p:cNvSpPr>
            <a:spLocks noChangeArrowheads="1"/>
          </p:cNvSpPr>
          <p:nvPr/>
        </p:nvSpPr>
        <p:spPr bwMode="auto">
          <a:xfrm>
            <a:off x="6842125" y="2513112"/>
            <a:ext cx="106363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06" name="Rectangle 3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The Daya Bay Collaboration</a:t>
            </a:r>
          </a:p>
        </p:txBody>
      </p:sp>
      <p:sp>
        <p:nvSpPr>
          <p:cNvPr id="3107" name="Rectangle 37"/>
          <p:cNvSpPr>
            <a:spLocks noChangeArrowheads="1"/>
          </p:cNvSpPr>
          <p:nvPr/>
        </p:nvSpPr>
        <p:spPr bwMode="auto">
          <a:xfrm>
            <a:off x="5265738" y="990700"/>
            <a:ext cx="3352800" cy="8001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>
                <a:solidFill>
                  <a:srgbClr val="FF3300"/>
                </a:solidFill>
                <a:latin typeface="Times New Roman" pitchFamily="18" charset="0"/>
              </a:rPr>
              <a:t>Europe (2)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JINR, Dubna, Russia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Charles University, Czech Republic </a:t>
            </a:r>
          </a:p>
        </p:txBody>
      </p:sp>
      <p:sp>
        <p:nvSpPr>
          <p:cNvPr id="3108" name="Rectangle 38"/>
          <p:cNvSpPr>
            <a:spLocks noChangeArrowheads="1"/>
          </p:cNvSpPr>
          <p:nvPr/>
        </p:nvSpPr>
        <p:spPr bwMode="auto">
          <a:xfrm>
            <a:off x="76200" y="3230662"/>
            <a:ext cx="4267200" cy="178435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>
                <a:solidFill>
                  <a:srgbClr val="FF3300"/>
                </a:solidFill>
                <a:latin typeface="Times New Roman" pitchFamily="18" charset="0"/>
              </a:rPr>
              <a:t>North America (16)</a:t>
            </a:r>
            <a:endParaRPr lang="en-US" altLang="zh-CN" sz="1600" b="1">
              <a:latin typeface="Times New Roman" pitchFamily="18" charset="0"/>
            </a:endParaRPr>
          </a:p>
          <a:p>
            <a:pPr algn="ctr"/>
            <a:r>
              <a:rPr lang="en-US" altLang="zh-CN" sz="1600" b="1">
                <a:latin typeface="Times New Roman" pitchFamily="18" charset="0"/>
              </a:rPr>
              <a:t>BNL, Caltech,  LBNL, Iowa State Univ., 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Illinois Inst. Tech.,  Princeton, RPI, 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UC-Berkeley, UCLA, Univ. of Cincinnati, 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Univ. of Houston,  Univ. of Wisconsin, 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William &amp; Marry, Virginia Tech., </a:t>
            </a:r>
          </a:p>
          <a:p>
            <a:pPr algn="ctr"/>
            <a:r>
              <a:rPr lang="en-US" altLang="zh-CN" sz="1600" b="1">
                <a:latin typeface="Times New Roman" pitchFamily="18" charset="0"/>
              </a:rPr>
              <a:t>Univ. of Illinois-Urbana-Champaign, Siena </a:t>
            </a:r>
          </a:p>
        </p:txBody>
      </p:sp>
      <p:sp>
        <p:nvSpPr>
          <p:cNvPr id="3109" name="Rectangle 39"/>
          <p:cNvSpPr>
            <a:spLocks noChangeArrowheads="1"/>
          </p:cNvSpPr>
          <p:nvPr/>
        </p:nvSpPr>
        <p:spPr bwMode="auto">
          <a:xfrm>
            <a:off x="4424363" y="2987775"/>
            <a:ext cx="4640262" cy="25241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>
                <a:solidFill>
                  <a:srgbClr val="FF3300"/>
                </a:solidFill>
                <a:latin typeface="Times New Roman" pitchFamily="18" charset="0"/>
              </a:rPr>
              <a:t>Asia (22) </a:t>
            </a:r>
            <a:endParaRPr lang="en-US" altLang="zh-CN" sz="1600" b="1">
              <a:solidFill>
                <a:srgbClr val="FF3300"/>
              </a:solidFill>
              <a:latin typeface="Times New Roman" pitchFamily="18" charset="0"/>
            </a:endParaRPr>
          </a:p>
          <a:p>
            <a:pPr marL="342900" indent="-342900" algn="ctr"/>
            <a:r>
              <a:rPr lang="en-US" altLang="zh-CN" sz="1600" b="1">
                <a:latin typeface="Times New Roman" pitchFamily="18" charset="0"/>
              </a:rPr>
              <a:t>IHEP, Beijing Normal Univ., Chengdu Univ. </a:t>
            </a:r>
          </a:p>
          <a:p>
            <a:pPr marL="342900" indent="-342900" algn="ctr"/>
            <a:r>
              <a:rPr lang="en-US" altLang="zh-CN" sz="1600" b="1">
                <a:latin typeface="Times New Roman" pitchFamily="18" charset="0"/>
              </a:rPr>
              <a:t>of Sci. and Tech., CGNPG, CIAE, Dongguan</a:t>
            </a:r>
          </a:p>
          <a:p>
            <a:pPr marL="342900" indent="-342900" algn="ctr"/>
            <a:r>
              <a:rPr lang="en-US" altLang="zh-CN" sz="1600" b="1">
                <a:latin typeface="Times New Roman" pitchFamily="18" charset="0"/>
              </a:rPr>
              <a:t> Polytech. Univ., Nanjing Univ., Nankai Univ.,</a:t>
            </a:r>
          </a:p>
          <a:p>
            <a:pPr marL="342900" indent="-342900" algn="ctr"/>
            <a:r>
              <a:rPr lang="en-US" altLang="zh-CN" sz="1600" b="1">
                <a:latin typeface="Times New Roman" pitchFamily="18" charset="0"/>
              </a:rPr>
              <a:t> NCEPU, NUDT, Shandong Univ., Shanghai Jiao Tong Univ., Shenzhen Univ., Tsinghua Univ., USTC, Xi'an Jiaotong Univ., Zhongshan Univ., </a:t>
            </a:r>
          </a:p>
          <a:p>
            <a:pPr marL="342900" indent="-342900" algn="ctr"/>
            <a:r>
              <a:rPr lang="en-US" altLang="zh-CN" sz="1600" b="1">
                <a:latin typeface="Times New Roman" pitchFamily="18" charset="0"/>
              </a:rPr>
              <a:t>Univ. of Hong Kong, Chinese Univ. of Hong Kong, </a:t>
            </a:r>
          </a:p>
          <a:p>
            <a:pPr marL="342900" indent="-342900" algn="ctr"/>
            <a:r>
              <a:rPr lang="en-US" altLang="zh-CN" sz="1600" b="1">
                <a:latin typeface="Times New Roman" pitchFamily="18" charset="0"/>
              </a:rPr>
              <a:t>National Taiwan Univ., National Chiao Tung Univ., National United Univ.</a:t>
            </a:r>
          </a:p>
        </p:txBody>
      </p:sp>
      <p:sp>
        <p:nvSpPr>
          <p:cNvPr id="3110" name="TextBox 1"/>
          <p:cNvSpPr txBox="1">
            <a:spLocks noChangeArrowheads="1"/>
          </p:cNvSpPr>
          <p:nvPr/>
        </p:nvSpPr>
        <p:spPr bwMode="auto">
          <a:xfrm>
            <a:off x="841375" y="5302350"/>
            <a:ext cx="2736850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000" b="1">
                <a:latin typeface="Arial" charset="0"/>
                <a:cs typeface="Arial" charset="0"/>
              </a:rPr>
              <a:t>~</a:t>
            </a:r>
            <a:r>
              <a:rPr lang="en-US" altLang="zh-CN" sz="2000" b="1" smtClean="0">
                <a:latin typeface="Arial" charset="0"/>
                <a:cs typeface="Arial" charset="0"/>
              </a:rPr>
              <a:t>230 </a:t>
            </a:r>
            <a:r>
              <a:rPr lang="en-US" altLang="zh-CN" sz="2000" b="1">
                <a:latin typeface="Arial" charset="0"/>
                <a:cs typeface="Arial" charset="0"/>
              </a:rPr>
              <a:t>Collaborators</a:t>
            </a:r>
            <a:endParaRPr lang="zh-CN" altLang="en-US" sz="2000" b="1">
              <a:latin typeface="Arial" charset="0"/>
              <a:cs typeface="Arial" charset="0"/>
            </a:endParaRPr>
          </a:p>
        </p:txBody>
      </p:sp>
      <p:sp>
        <p:nvSpPr>
          <p:cNvPr id="3111" name="Oval 35"/>
          <p:cNvSpPr>
            <a:spLocks noChangeArrowheads="1"/>
          </p:cNvSpPr>
          <p:nvPr/>
        </p:nvSpPr>
        <p:spPr bwMode="auto">
          <a:xfrm>
            <a:off x="6904038" y="2500412"/>
            <a:ext cx="106362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2" name="Oval 35"/>
          <p:cNvSpPr>
            <a:spLocks noChangeArrowheads="1"/>
          </p:cNvSpPr>
          <p:nvPr/>
        </p:nvSpPr>
        <p:spPr bwMode="auto">
          <a:xfrm>
            <a:off x="6588125" y="2487712"/>
            <a:ext cx="10795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3" name="Oval 16"/>
          <p:cNvSpPr>
            <a:spLocks noChangeArrowheads="1"/>
          </p:cNvSpPr>
          <p:nvPr/>
        </p:nvSpPr>
        <p:spPr bwMode="auto">
          <a:xfrm>
            <a:off x="6516688" y="2271812"/>
            <a:ext cx="106362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4" name="AutoShape 6"/>
          <p:cNvSpPr>
            <a:spLocks/>
          </p:cNvSpPr>
          <p:nvPr/>
        </p:nvSpPr>
        <p:spPr bwMode="auto">
          <a:xfrm>
            <a:off x="6542088" y="2189262"/>
            <a:ext cx="158750" cy="150813"/>
          </a:xfrm>
          <a:custGeom>
            <a:avLst/>
            <a:gdLst>
              <a:gd name="T0" fmla="*/ 0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0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0 w 10000"/>
              <a:gd name="T21" fmla="*/ 2147483647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000">
                <a:moveTo>
                  <a:pt x="0" y="3789"/>
                </a:moveTo>
                <a:lnTo>
                  <a:pt x="3800" y="3789"/>
                </a:lnTo>
                <a:lnTo>
                  <a:pt x="5000" y="0"/>
                </a:lnTo>
                <a:lnTo>
                  <a:pt x="6200" y="3789"/>
                </a:lnTo>
                <a:lnTo>
                  <a:pt x="10000" y="3789"/>
                </a:lnTo>
                <a:lnTo>
                  <a:pt x="6900" y="6211"/>
                </a:lnTo>
                <a:lnTo>
                  <a:pt x="8100" y="10000"/>
                </a:lnTo>
                <a:lnTo>
                  <a:pt x="5000" y="7684"/>
                </a:lnTo>
                <a:lnTo>
                  <a:pt x="1900" y="10000"/>
                </a:lnTo>
                <a:lnTo>
                  <a:pt x="3100" y="6211"/>
                </a:lnTo>
                <a:lnTo>
                  <a:pt x="0" y="3789"/>
                </a:lnTo>
                <a:close/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15" name="Oval 25"/>
          <p:cNvSpPr>
            <a:spLocks noChangeArrowheads="1"/>
          </p:cNvSpPr>
          <p:nvPr/>
        </p:nvSpPr>
        <p:spPr bwMode="auto">
          <a:xfrm>
            <a:off x="6786563" y="2332137"/>
            <a:ext cx="103187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6" name="Oval 27"/>
          <p:cNvSpPr>
            <a:spLocks noChangeArrowheads="1"/>
          </p:cNvSpPr>
          <p:nvPr/>
        </p:nvSpPr>
        <p:spPr bwMode="auto">
          <a:xfrm>
            <a:off x="6948488" y="2681387"/>
            <a:ext cx="103187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7" name="Oval 32"/>
          <p:cNvSpPr>
            <a:spLocks noChangeArrowheads="1"/>
          </p:cNvSpPr>
          <p:nvPr/>
        </p:nvSpPr>
        <p:spPr bwMode="auto">
          <a:xfrm>
            <a:off x="2667000" y="2308325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8" name="Oval 32"/>
          <p:cNvSpPr>
            <a:spLocks noChangeArrowheads="1"/>
          </p:cNvSpPr>
          <p:nvPr/>
        </p:nvSpPr>
        <p:spPr bwMode="auto">
          <a:xfrm>
            <a:off x="2749550" y="2381350"/>
            <a:ext cx="104775" cy="746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内容占位符 1"/>
          <p:cNvSpPr txBox="1">
            <a:spLocks/>
          </p:cNvSpPr>
          <p:nvPr/>
        </p:nvSpPr>
        <p:spPr>
          <a:xfrm>
            <a:off x="457200" y="5702400"/>
            <a:ext cx="8229600" cy="957043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zh-CN" sz="6600" smtClean="0">
                <a:solidFill>
                  <a:srgbClr val="FF0000"/>
                </a:solidFill>
              </a:rPr>
              <a:t>Thanks !</a:t>
            </a:r>
            <a:endParaRPr lang="zh-CN" altLang="en-US" sz="6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3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11560" y="2492896"/>
            <a:ext cx="822960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6600" smtClean="0">
                <a:solidFill>
                  <a:schemeClr val="tx1"/>
                </a:solidFill>
              </a:rPr>
              <a:t>Backup</a:t>
            </a:r>
            <a:endParaRPr lang="zh-CN" altLang="en-US" sz="6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59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844550"/>
            <a:ext cx="21145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标题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20688"/>
          </a:xfrm>
        </p:spPr>
        <p:txBody>
          <a:bodyPr/>
          <a:lstStyle/>
          <a:p>
            <a:r>
              <a:rPr lang="en-US" altLang="zh-CN" smtClean="0"/>
              <a:t>Signal and Backgorunds</a:t>
            </a:r>
            <a:endParaRPr lang="zh-CN" altLang="en-US" smtClean="0"/>
          </a:p>
        </p:txBody>
      </p:sp>
      <p:graphicFrame>
        <p:nvGraphicFramePr>
          <p:cNvPr id="6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18945"/>
              </p:ext>
            </p:extLst>
          </p:nvPr>
        </p:nvGraphicFramePr>
        <p:xfrm>
          <a:off x="0" y="2154238"/>
          <a:ext cx="9180513" cy="4439544"/>
        </p:xfrm>
        <a:graphic>
          <a:graphicData uri="http://schemas.openxmlformats.org/drawingml/2006/table">
            <a:tbl>
              <a:tblPr/>
              <a:tblGrid>
                <a:gridCol w="1835150"/>
                <a:gridCol w="1225550"/>
                <a:gridCol w="1223963"/>
                <a:gridCol w="1223962"/>
                <a:gridCol w="1223963"/>
                <a:gridCol w="1223962"/>
                <a:gridCol w="1223963"/>
              </a:tblGrid>
              <a:tr h="365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AD3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AD6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Antineutrino candidates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69121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69714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66473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9788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9669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9452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DAQ live time (day)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127.5470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127.3763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126.2646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Efficiency  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e</a:t>
                      </a:r>
                      <a:r>
                        <a:rPr kumimoji="0" lang="en-US" altLang="zh-CN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m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*e</a:t>
                      </a:r>
                      <a:r>
                        <a:rPr kumimoji="0" lang="en-US" altLang="zh-CN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0.8015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0.7986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0.8364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0.9555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0.9552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0.9547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Accidentals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9.73±0.10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9.61±0.10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7.55±0.08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3.05±0.04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3.04±0.04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2.93±0.03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0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Fast neutron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0.77±0.24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0.77±0.24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0.58±0.33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8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He/</a:t>
                      </a: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Li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2.9±1.5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2.0±1.1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0.22±0.12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Am-C corr.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0.2±0.2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13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C(</a:t>
                      </a:r>
                      <a:r>
                        <a:rPr kumimoji="0" lang="el-GR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α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, n)</a:t>
                      </a: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O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0.08±0.04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0.07±0.04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0.05±0.03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0.04±0.02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0.04±0.02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0.04±0.02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0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Antineutrino rate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662.47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±3.00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670.87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±3.01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613.53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±2.69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77.57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±0.85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76.62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±0.85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74.97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±0.84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23644" name="Picture 4" descr="20110811_1号厅水池注水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925513"/>
            <a:ext cx="187166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4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1022350"/>
            <a:ext cx="16573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2347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917575"/>
            <a:ext cx="39592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39052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887413"/>
            <a:ext cx="39020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标题 1"/>
          <p:cNvSpPr>
            <a:spLocks noGrp="1"/>
          </p:cNvSpPr>
          <p:nvPr>
            <p:ph type="title"/>
          </p:nvPr>
        </p:nvSpPr>
        <p:spPr>
          <a:xfrm>
            <a:off x="1198042" y="0"/>
            <a:ext cx="7499350" cy="548680"/>
          </a:xfrm>
        </p:spPr>
        <p:txBody>
          <a:bodyPr/>
          <a:lstStyle/>
          <a:p>
            <a:r>
              <a:rPr lang="en-US" altLang="zh-CN" smtClean="0"/>
              <a:t>Signal+Backgound Spectrum</a:t>
            </a:r>
            <a:endParaRPr lang="zh-CN" altLang="en-US" smtClean="0"/>
          </a:p>
        </p:txBody>
      </p: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1887538" y="1019175"/>
            <a:ext cx="7429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/>
              <a:t>EH1</a:t>
            </a:r>
            <a:endParaRPr lang="zh-CN" altLang="en-US" sz="1600"/>
          </a:p>
        </p:txBody>
      </p:sp>
      <p:sp>
        <p:nvSpPr>
          <p:cNvPr id="45063" name="矩形 15"/>
          <p:cNvSpPr>
            <a:spLocks noChangeArrowheads="1"/>
          </p:cNvSpPr>
          <p:nvPr/>
        </p:nvSpPr>
        <p:spPr bwMode="auto">
          <a:xfrm>
            <a:off x="2498725" y="2486025"/>
            <a:ext cx="1366838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rgbClr val="0000FF"/>
                </a:solidFill>
                <a:latin typeface="+mj-lt"/>
              </a:rPr>
              <a:t>138835 signal candidates</a:t>
            </a:r>
            <a:endParaRPr lang="zh-CN" alt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5064" name="矩形 17"/>
          <p:cNvSpPr>
            <a:spLocks noChangeArrowheads="1"/>
          </p:cNvSpPr>
          <p:nvPr/>
        </p:nvSpPr>
        <p:spPr bwMode="auto">
          <a:xfrm>
            <a:off x="2611438" y="5461000"/>
            <a:ext cx="127317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rgbClr val="0000FF"/>
                </a:solidFill>
                <a:latin typeface="+mj-lt"/>
              </a:rPr>
              <a:t>28909 signal </a:t>
            </a:r>
          </a:p>
          <a:p>
            <a:pPr>
              <a:defRPr/>
            </a:pPr>
            <a:r>
              <a:rPr lang="en-US" altLang="zh-CN" sz="1600" dirty="0">
                <a:solidFill>
                  <a:srgbClr val="0000FF"/>
                </a:solidFill>
                <a:latin typeface="+mj-lt"/>
              </a:rPr>
              <a:t>candidates</a:t>
            </a:r>
            <a:endParaRPr lang="zh-CN" alt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4585" name="TextBox 16"/>
          <p:cNvSpPr txBox="1">
            <a:spLocks noChangeArrowheads="1"/>
          </p:cNvSpPr>
          <p:nvPr/>
        </p:nvSpPr>
        <p:spPr bwMode="auto">
          <a:xfrm>
            <a:off x="1825625" y="4086225"/>
            <a:ext cx="58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/>
              <a:t>EH3</a:t>
            </a:r>
            <a:endParaRPr lang="zh-CN" altLang="en-US" sz="1600"/>
          </a:p>
        </p:txBody>
      </p:sp>
      <p:sp>
        <p:nvSpPr>
          <p:cNvPr id="45102" name="矩形 15"/>
          <p:cNvSpPr>
            <a:spLocks noChangeArrowheads="1"/>
          </p:cNvSpPr>
          <p:nvPr/>
        </p:nvSpPr>
        <p:spPr bwMode="auto">
          <a:xfrm>
            <a:off x="7164388" y="2420938"/>
            <a:ext cx="136842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rgbClr val="0000FF"/>
                </a:solidFill>
                <a:latin typeface="+mj-lt"/>
              </a:rPr>
              <a:t>66473 signal candidates</a:t>
            </a:r>
            <a:endParaRPr lang="zh-CN" altLang="en-US" sz="1600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14" name="表格 2"/>
          <p:cNvGraphicFramePr>
            <a:graphicFrameLocks noGrp="1"/>
          </p:cNvGraphicFramePr>
          <p:nvPr/>
        </p:nvGraphicFramePr>
        <p:xfrm>
          <a:off x="4140200" y="3703638"/>
          <a:ext cx="4895850" cy="3108736"/>
        </p:xfrm>
        <a:graphic>
          <a:graphicData uri="http://schemas.openxmlformats.org/drawingml/2006/table">
            <a:tbl>
              <a:tblPr/>
              <a:tblGrid>
                <a:gridCol w="1396611"/>
                <a:gridCol w="630805"/>
                <a:gridCol w="699109"/>
                <a:gridCol w="629198"/>
                <a:gridCol w="699109"/>
                <a:gridCol w="841018"/>
              </a:tblGrid>
              <a:tr h="36568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Near Halls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Far Hall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3995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sz="1800" baseline="-25000" dirty="0" err="1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800" baseline="-25000" dirty="0" smtClean="0">
                          <a:latin typeface="Times New Roman"/>
                          <a:cs typeface="Times New Roman"/>
                        </a:rPr>
                        <a:t>/S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%</a:t>
                      </a: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sz="1800" baseline="-25000" dirty="0" err="1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800" baseline="-25000" dirty="0" smtClean="0">
                          <a:latin typeface="Times New Roman"/>
                          <a:cs typeface="Times New Roman"/>
                        </a:rPr>
                        <a:t>/S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charset="-122"/>
                          <a:cs typeface="宋体" charset="-122"/>
                        </a:rPr>
                        <a:t>D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B/B</a:t>
                      </a:r>
                      <a:endParaRPr lang="en-US" sz="1800" baseline="0" dirty="0" smtClean="0">
                        <a:latin typeface="Times New Roman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56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Accidentals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1.5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0.02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4.0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0.05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~1%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39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Fast neutrons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0.12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0.05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0.07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~40%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56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Li/</a:t>
                      </a: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He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0.4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0.2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0.2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~50%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56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241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Am-</a:t>
                      </a: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13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C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~100%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56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13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C(</a:t>
                      </a:r>
                      <a:r>
                        <a:rPr kumimoji="0" lang="el-GR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α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, n)</a:t>
                      </a: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16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O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0.01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0.006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0.05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0.03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 charset="-122"/>
                          <a:cs typeface="Times New Roman"/>
                        </a:rPr>
                        <a:t>~50%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宋体" charset="-122"/>
                        <a:cs typeface="Times New Roman"/>
                      </a:endParaRPr>
                    </a:p>
                  </a:txBody>
                  <a:tcPr marL="91427" marR="91427" marT="45704" marB="45704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0905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8"/>
          </a:xfrm>
        </p:spPr>
        <p:txBody>
          <a:bodyPr/>
          <a:lstStyle/>
          <a:p>
            <a:r>
              <a:rPr lang="en-US" altLang="zh-CN" smtClean="0"/>
              <a:t>Baseline </a:t>
            </a:r>
            <a:endParaRPr lang="zh-CN" altLang="en-US" smtClean="0"/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>
          <a:xfrm>
            <a:off x="178246" y="693113"/>
            <a:ext cx="8858250" cy="578643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200" smtClean="0"/>
              <a:t>Survey: </a:t>
            </a:r>
          </a:p>
          <a:p>
            <a:pPr lvl="1">
              <a:spcBef>
                <a:spcPts val="600"/>
              </a:spcBef>
            </a:pPr>
            <a:r>
              <a:rPr lang="en-US" altLang="zh-CN" sz="2200" smtClean="0"/>
              <a:t>Methods: GPS, Total Station, laser tracker, level instruments, …</a:t>
            </a:r>
          </a:p>
          <a:p>
            <a:pPr lvl="1">
              <a:spcBef>
                <a:spcPts val="600"/>
              </a:spcBef>
            </a:pPr>
            <a:r>
              <a:rPr lang="en-US" altLang="zh-CN" sz="2200" smtClean="0"/>
              <a:t>Results are compared with design values, and NPP coordinates</a:t>
            </a:r>
          </a:p>
          <a:p>
            <a:pPr lvl="1">
              <a:spcBef>
                <a:spcPts val="600"/>
              </a:spcBef>
            </a:pPr>
            <a:r>
              <a:rPr lang="en-US" altLang="zh-CN" sz="2200" smtClean="0"/>
              <a:t>Data processed by three independent software</a:t>
            </a:r>
          </a:p>
          <a:p>
            <a:pPr>
              <a:spcBef>
                <a:spcPts val="600"/>
              </a:spcBef>
            </a:pPr>
            <a:r>
              <a:rPr lang="en-US" altLang="zh-CN" sz="2200" smtClean="0"/>
              <a:t>Results: sum of all the difference less than </a:t>
            </a:r>
            <a:r>
              <a:rPr lang="en-US" altLang="zh-CN" sz="2200" smtClean="0">
                <a:solidFill>
                  <a:srgbClr val="FF0000"/>
                </a:solidFill>
              </a:rPr>
              <a:t>28 mm</a:t>
            </a:r>
          </a:p>
          <a:p>
            <a:pPr>
              <a:spcBef>
                <a:spcPts val="600"/>
              </a:spcBef>
            </a:pPr>
            <a:r>
              <a:rPr lang="en-US" altLang="zh-CN" sz="2200" smtClean="0"/>
              <a:t>Uncertainty of the fission center from reactor simulation: </a:t>
            </a:r>
          </a:p>
          <a:p>
            <a:pPr lvl="1">
              <a:spcBef>
                <a:spcPts val="600"/>
              </a:spcBef>
            </a:pPr>
            <a:r>
              <a:rPr lang="en-US" altLang="zh-CN" sz="2200" smtClean="0">
                <a:solidFill>
                  <a:srgbClr val="FF0000"/>
                </a:solidFill>
              </a:rPr>
              <a:t>2 cm </a:t>
            </a:r>
            <a:r>
              <a:rPr lang="en-US" altLang="zh-CN" sz="2200" smtClean="0"/>
              <a:t>horizontally </a:t>
            </a:r>
          </a:p>
          <a:p>
            <a:pPr lvl="1">
              <a:spcBef>
                <a:spcPts val="600"/>
              </a:spcBef>
            </a:pPr>
            <a:r>
              <a:rPr lang="en-US" altLang="zh-CN" sz="2200" smtClean="0"/>
              <a:t>20 cm vertically </a:t>
            </a:r>
          </a:p>
          <a:p>
            <a:pPr>
              <a:spcBef>
                <a:spcPts val="600"/>
              </a:spcBef>
            </a:pPr>
            <a:r>
              <a:rPr lang="en-US" altLang="zh-CN" sz="2200" smtClean="0"/>
              <a:t>The combined baseline 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zh-CN" altLang="en-US" sz="2200" smtClean="0"/>
              <a:t>      </a:t>
            </a:r>
            <a:r>
              <a:rPr lang="en-US" altLang="zh-CN" sz="2200" smtClean="0"/>
              <a:t>error is </a:t>
            </a:r>
            <a:r>
              <a:rPr lang="en-US" altLang="zh-CN" sz="2200" smtClean="0">
                <a:solidFill>
                  <a:srgbClr val="FF0000"/>
                </a:solidFill>
              </a:rPr>
              <a:t>35mm</a:t>
            </a:r>
            <a:r>
              <a:rPr lang="en-US" altLang="zh-CN" sz="2200" smtClean="0"/>
              <a:t>, </a:t>
            </a:r>
            <a:r>
              <a:rPr lang="zh-CN" altLang="en-US" sz="2200" smtClean="0"/>
              <a:t> </a:t>
            </a:r>
            <a:endParaRPr lang="en-US" altLang="zh-CN" sz="2200" smtClean="0"/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zh-CN" altLang="en-US" sz="2200" smtClean="0"/>
              <a:t>      </a:t>
            </a:r>
            <a:r>
              <a:rPr lang="en-US" altLang="zh-CN" sz="2200" smtClean="0"/>
              <a:t>corresponding to a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zh-CN" altLang="en-US" sz="2200" smtClean="0"/>
              <a:t>      </a:t>
            </a:r>
            <a:r>
              <a:rPr lang="en-US" altLang="zh-CN" sz="2200" smtClean="0"/>
              <a:t>negligible reactor flux </a:t>
            </a:r>
          </a:p>
          <a:p>
            <a:pPr>
              <a:spcBef>
                <a:spcPts val="600"/>
              </a:spcBef>
              <a:buFont typeface="Wingdings" pitchFamily="2" charset="2"/>
              <a:buNone/>
            </a:pPr>
            <a:r>
              <a:rPr lang="zh-CN" altLang="en-US" sz="2200" smtClean="0"/>
              <a:t>      </a:t>
            </a:r>
            <a:r>
              <a:rPr lang="en-US" altLang="zh-CN" sz="2200" smtClean="0"/>
              <a:t>uncertainty  (&lt;</a:t>
            </a:r>
            <a:r>
              <a:rPr lang="en-US" altLang="zh-CN" sz="2200" smtClean="0">
                <a:solidFill>
                  <a:srgbClr val="FF0000"/>
                </a:solidFill>
              </a:rPr>
              <a:t>0.02%</a:t>
            </a:r>
            <a:r>
              <a:rPr lang="en-US" altLang="zh-CN" sz="2200" smtClean="0"/>
              <a:t>)</a:t>
            </a:r>
            <a:endParaRPr lang="zh-CN" altLang="en-US" sz="2200" smtClean="0"/>
          </a:p>
        </p:txBody>
      </p:sp>
      <p:grpSp>
        <p:nvGrpSpPr>
          <p:cNvPr id="29700" name="Group 54"/>
          <p:cNvGrpSpPr>
            <a:grpSpLocks/>
          </p:cNvGrpSpPr>
          <p:nvPr/>
        </p:nvGrpSpPr>
        <p:grpSpPr bwMode="auto">
          <a:xfrm>
            <a:off x="4143375" y="3214688"/>
            <a:ext cx="5000625" cy="3643312"/>
            <a:chOff x="409" y="-332"/>
            <a:chExt cx="5134" cy="3989"/>
          </a:xfrm>
        </p:grpSpPr>
        <p:graphicFrame>
          <p:nvGraphicFramePr>
            <p:cNvPr id="29701" name="Object 4"/>
            <p:cNvGraphicFramePr>
              <a:graphicFrameLocks noChangeAspect="1"/>
            </p:cNvGraphicFramePr>
            <p:nvPr/>
          </p:nvGraphicFramePr>
          <p:xfrm>
            <a:off x="409" y="-332"/>
            <a:ext cx="5134" cy="3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02" name="VoloViewContainer" r:id="rId3" imgW="6888480" imgH="3787140" progId="AutoCAD.Drawing.17">
                    <p:embed/>
                  </p:oleObj>
                </mc:Choice>
                <mc:Fallback>
                  <p:oleObj name="VoloViewContainer" r:id="rId3" imgW="6888480" imgH="3787140" progId="AutoCAD.Drawing.1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562" r="4651"/>
                        <a:stretch>
                          <a:fillRect/>
                        </a:stretch>
                      </p:blipFill>
                      <p:spPr bwMode="auto">
                        <a:xfrm>
                          <a:off x="409" y="-332"/>
                          <a:ext cx="5134" cy="3989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2" name="Text Box 56"/>
            <p:cNvSpPr txBox="1">
              <a:spLocks noChangeArrowheads="1"/>
            </p:cNvSpPr>
            <p:nvPr/>
          </p:nvSpPr>
          <p:spPr bwMode="auto">
            <a:xfrm>
              <a:off x="2169" y="-332"/>
              <a:ext cx="1015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>
                  <a:solidFill>
                    <a:srgbClr val="0000FF"/>
                  </a:solidFill>
                  <a:ea typeface="黑体" pitchFamily="49" charset="-122"/>
                </a:rPr>
                <a:t>By Total station</a:t>
              </a:r>
            </a:p>
          </p:txBody>
        </p:sp>
        <p:sp>
          <p:nvSpPr>
            <p:cNvPr id="29703" name="Line 57"/>
            <p:cNvSpPr>
              <a:spLocks noChangeShapeType="1"/>
            </p:cNvSpPr>
            <p:nvPr/>
          </p:nvSpPr>
          <p:spPr bwMode="auto">
            <a:xfrm>
              <a:off x="2536" y="137"/>
              <a:ext cx="336" cy="4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4" name="Text Box 58"/>
            <p:cNvSpPr txBox="1">
              <a:spLocks noChangeArrowheads="1"/>
            </p:cNvSpPr>
            <p:nvPr/>
          </p:nvSpPr>
          <p:spPr bwMode="auto">
            <a:xfrm>
              <a:off x="4443" y="2953"/>
              <a:ext cx="89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>
                  <a:solidFill>
                    <a:srgbClr val="FF0000"/>
                  </a:solidFill>
                  <a:ea typeface="黑体" pitchFamily="49" charset="-122"/>
                </a:rPr>
                <a:t>By GPS</a:t>
              </a:r>
              <a:endParaRPr lang="zh-CN" altLang="en-US" sz="1600">
                <a:solidFill>
                  <a:srgbClr val="FF0000"/>
                </a:solidFill>
                <a:ea typeface="黑体" pitchFamily="49" charset="-122"/>
              </a:endParaRPr>
            </a:p>
          </p:txBody>
        </p:sp>
        <p:sp>
          <p:nvSpPr>
            <p:cNvPr id="29705" name="Line 59"/>
            <p:cNvSpPr>
              <a:spLocks noChangeShapeType="1"/>
            </p:cNvSpPr>
            <p:nvPr/>
          </p:nvSpPr>
          <p:spPr bwMode="auto">
            <a:xfrm flipH="1" flipV="1">
              <a:off x="4003" y="2562"/>
              <a:ext cx="528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63893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8"/>
          </a:xfrm>
        </p:spPr>
        <p:txBody>
          <a:bodyPr/>
          <a:lstStyle/>
          <a:p>
            <a:r>
              <a:rPr lang="en-US" altLang="zh-CN" smtClean="0"/>
              <a:t>Target Mass &amp; No. of Protons</a:t>
            </a:r>
            <a:endParaRPr lang="zh-CN" altLang="en-US" smtClean="0"/>
          </a:p>
        </p:txBody>
      </p:sp>
      <p:sp>
        <p:nvSpPr>
          <p:cNvPr id="30723" name="内容占位符 2"/>
          <p:cNvSpPr>
            <a:spLocks noGrp="1"/>
          </p:cNvSpPr>
          <p:nvPr>
            <p:ph idx="1"/>
          </p:nvPr>
        </p:nvSpPr>
        <p:spPr>
          <a:xfrm>
            <a:off x="142875" y="836613"/>
            <a:ext cx="5357813" cy="5411787"/>
          </a:xfrm>
        </p:spPr>
        <p:txBody>
          <a:bodyPr/>
          <a:lstStyle/>
          <a:p>
            <a:r>
              <a:rPr lang="en-US" altLang="zh-CN" sz="2000" smtClean="0"/>
              <a:t>Target mass during the filling measured by the load cell, </a:t>
            </a:r>
            <a:r>
              <a:rPr lang="zh-CN" altLang="en-US" sz="2000" smtClean="0"/>
              <a:t> </a:t>
            </a:r>
            <a:r>
              <a:rPr lang="en-US" altLang="zh-CN" sz="2000" smtClean="0"/>
              <a:t>precision</a:t>
            </a:r>
            <a:r>
              <a:rPr lang="zh-CN" altLang="en-US" sz="2000" smtClean="0"/>
              <a:t> </a:t>
            </a:r>
            <a:r>
              <a:rPr lang="en-US" altLang="zh-CN" sz="2000" smtClean="0"/>
              <a:t>~</a:t>
            </a:r>
            <a:r>
              <a:rPr lang="zh-CN" altLang="en-US" sz="2000" smtClean="0"/>
              <a:t> </a:t>
            </a:r>
            <a:r>
              <a:rPr lang="en-US" altLang="zh-CN" sz="2000" smtClean="0"/>
              <a:t>3kg</a:t>
            </a:r>
            <a:r>
              <a:rPr lang="zh-CN" altLang="en-US" sz="2000" smtClean="0"/>
              <a:t> </a:t>
            </a:r>
            <a:r>
              <a:rPr lang="en-US" altLang="zh-CN" sz="2000" smtClean="0">
                <a:sym typeface="Wingdings" pitchFamily="2" charset="2"/>
              </a:rPr>
              <a:t> 0.015%</a:t>
            </a:r>
          </a:p>
          <a:p>
            <a:r>
              <a:rPr lang="en-US" altLang="zh-CN" sz="2000" smtClean="0">
                <a:sym typeface="Wingdings" pitchFamily="2" charset="2"/>
              </a:rPr>
              <a:t>Checked by Coriolis flow meters, precision ~ 0.1%</a:t>
            </a:r>
          </a:p>
          <a:p>
            <a:r>
              <a:rPr lang="en-US" altLang="zh-CN" sz="2000" smtClean="0">
                <a:sym typeface="Wingdings" pitchFamily="2" charset="2"/>
              </a:rPr>
              <a:t>Actually target mass: </a:t>
            </a:r>
          </a:p>
          <a:p>
            <a:pPr>
              <a:buFont typeface="Wingdings" pitchFamily="2" charset="2"/>
              <a:buNone/>
            </a:pPr>
            <a:r>
              <a:rPr lang="en-US" altLang="zh-CN" sz="2000" smtClean="0">
                <a:solidFill>
                  <a:schemeClr val="tx1"/>
                </a:solidFill>
                <a:sym typeface="Wingdings" pitchFamily="2" charset="2"/>
              </a:rPr>
              <a:t>             M</a:t>
            </a:r>
            <a:r>
              <a:rPr lang="en-US" altLang="zh-CN" sz="2000" baseline="-25000" smtClean="0">
                <a:solidFill>
                  <a:schemeClr val="tx1"/>
                </a:solidFill>
                <a:sym typeface="Wingdings" pitchFamily="2" charset="2"/>
              </a:rPr>
              <a:t>target</a:t>
            </a:r>
            <a:r>
              <a:rPr lang="en-US" altLang="zh-CN" sz="2000" smtClean="0">
                <a:solidFill>
                  <a:schemeClr val="tx1"/>
                </a:solidFill>
                <a:sym typeface="Wingdings" pitchFamily="2" charset="2"/>
              </a:rPr>
              <a:t> = M</a:t>
            </a:r>
            <a:r>
              <a:rPr lang="en-US" altLang="zh-CN" sz="2000" baseline="-25000" smtClean="0">
                <a:solidFill>
                  <a:schemeClr val="tx1"/>
                </a:solidFill>
                <a:sym typeface="Wingdings" pitchFamily="2" charset="2"/>
              </a:rPr>
              <a:t>fill</a:t>
            </a:r>
            <a:r>
              <a:rPr lang="en-US" altLang="zh-CN" sz="2000" smtClean="0">
                <a:solidFill>
                  <a:schemeClr val="tx1"/>
                </a:solidFill>
                <a:sym typeface="Wingdings" pitchFamily="2" charset="2"/>
              </a:rPr>
              <a:t> – M</a:t>
            </a:r>
            <a:r>
              <a:rPr lang="en-US" altLang="zh-CN" sz="2000" baseline="-25000" smtClean="0">
                <a:solidFill>
                  <a:schemeClr val="tx1"/>
                </a:solidFill>
                <a:sym typeface="Wingdings" pitchFamily="2" charset="2"/>
              </a:rPr>
              <a:t>overflow</a:t>
            </a:r>
            <a:r>
              <a:rPr lang="en-US" altLang="zh-CN" sz="2000" smtClean="0">
                <a:solidFill>
                  <a:schemeClr val="tx1"/>
                </a:solidFill>
                <a:sym typeface="Wingdings" pitchFamily="2" charset="2"/>
              </a:rPr>
              <a:t> - M</a:t>
            </a:r>
            <a:r>
              <a:rPr lang="en-US" altLang="zh-CN" sz="2000" baseline="-25000" smtClean="0">
                <a:solidFill>
                  <a:schemeClr val="tx1"/>
                </a:solidFill>
                <a:sym typeface="Wingdings" pitchFamily="2" charset="2"/>
              </a:rPr>
              <a:t>bellow</a:t>
            </a:r>
          </a:p>
          <a:p>
            <a:r>
              <a:rPr lang="en-US" altLang="zh-CN" sz="2000" smtClean="0">
                <a:solidFill>
                  <a:schemeClr val="tx1"/>
                </a:solidFill>
              </a:rPr>
              <a:t>M</a:t>
            </a:r>
            <a:r>
              <a:rPr lang="en-US" altLang="zh-CN" sz="2000" baseline="-25000" smtClean="0">
                <a:solidFill>
                  <a:schemeClr val="tx1"/>
                </a:solidFill>
              </a:rPr>
              <a:t>overflow</a:t>
            </a:r>
            <a:r>
              <a:rPr lang="en-US" altLang="zh-CN" sz="2000" smtClean="0"/>
              <a:t> and </a:t>
            </a:r>
            <a:r>
              <a:rPr lang="en-US" altLang="zh-CN" sz="2000" smtClean="0">
                <a:solidFill>
                  <a:schemeClr val="tx1"/>
                </a:solidFill>
              </a:rPr>
              <a:t>M</a:t>
            </a:r>
            <a:r>
              <a:rPr lang="en-US" altLang="zh-CN" sz="2000" baseline="-25000" smtClean="0">
                <a:solidFill>
                  <a:schemeClr val="tx1"/>
                </a:solidFill>
              </a:rPr>
              <a:t>bellows </a:t>
            </a:r>
            <a:r>
              <a:rPr lang="en-US" altLang="zh-CN" sz="2000" smtClean="0"/>
              <a:t>are determined by geometry</a:t>
            </a:r>
          </a:p>
          <a:p>
            <a:r>
              <a:rPr lang="en-US" altLang="zh-CN" sz="2000" smtClean="0">
                <a:solidFill>
                  <a:schemeClr val="tx1"/>
                </a:solidFill>
              </a:rPr>
              <a:t>M</a:t>
            </a:r>
            <a:r>
              <a:rPr lang="en-US" altLang="zh-CN" sz="2000" baseline="-25000" smtClean="0">
                <a:solidFill>
                  <a:schemeClr val="tx1"/>
                </a:solidFill>
              </a:rPr>
              <a:t>overflow</a:t>
            </a:r>
            <a:r>
              <a:rPr lang="en-US" altLang="zh-CN" sz="2000" smtClean="0"/>
              <a:t> is monitored by sensors</a:t>
            </a:r>
            <a:r>
              <a:rPr lang="en-US" altLang="zh-CN" sz="2000" smtClean="0">
                <a:sym typeface="Wingdings" pitchFamily="2" charset="2"/>
              </a:rPr>
              <a:t> </a:t>
            </a:r>
            <a:endParaRPr lang="zh-CN" altLang="en-US" sz="2000" smtClean="0"/>
          </a:p>
        </p:txBody>
      </p:sp>
      <p:sp>
        <p:nvSpPr>
          <p:cNvPr id="30724" name="椭圆 8"/>
          <p:cNvSpPr>
            <a:spLocks noChangeArrowheads="1"/>
          </p:cNvSpPr>
          <p:nvPr/>
        </p:nvSpPr>
        <p:spPr bwMode="auto">
          <a:xfrm>
            <a:off x="6500813" y="6145213"/>
            <a:ext cx="2286000" cy="4286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812800" indent="-812800"/>
            <a:endParaRPr lang="zh-CN" altLang="en-US"/>
          </a:p>
        </p:txBody>
      </p:sp>
      <p:grpSp>
        <p:nvGrpSpPr>
          <p:cNvPr id="30725" name="组合 9"/>
          <p:cNvGrpSpPr>
            <a:grpSpLocks/>
          </p:cNvGrpSpPr>
          <p:nvPr/>
        </p:nvGrpSpPr>
        <p:grpSpPr bwMode="auto">
          <a:xfrm>
            <a:off x="5429250" y="714375"/>
            <a:ext cx="3500438" cy="2643188"/>
            <a:chOff x="5643563" y="3500438"/>
            <a:chExt cx="3500437" cy="2643187"/>
          </a:xfrm>
        </p:grpSpPr>
        <p:pic>
          <p:nvPicPr>
            <p:cNvPr id="3076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375" y="3929063"/>
              <a:ext cx="3222625" cy="2214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766" name="直接箭头连接符 11"/>
            <p:cNvCxnSpPr>
              <a:cxnSpLocks noChangeShapeType="1"/>
            </p:cNvCxnSpPr>
            <p:nvPr/>
          </p:nvCxnSpPr>
          <p:spPr bwMode="auto">
            <a:xfrm rot="16200000" flipH="1">
              <a:off x="5786437" y="4143376"/>
              <a:ext cx="1000125" cy="5715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67" name="直接箭头连接符 13"/>
            <p:cNvCxnSpPr>
              <a:cxnSpLocks noChangeShapeType="1"/>
            </p:cNvCxnSpPr>
            <p:nvPr/>
          </p:nvCxnSpPr>
          <p:spPr bwMode="auto">
            <a:xfrm rot="16200000" flipH="1">
              <a:off x="6143625" y="3929063"/>
              <a:ext cx="1143000" cy="1143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68" name="直接箭头连接符 15"/>
            <p:cNvCxnSpPr>
              <a:cxnSpLocks noChangeShapeType="1"/>
            </p:cNvCxnSpPr>
            <p:nvPr/>
          </p:nvCxnSpPr>
          <p:spPr bwMode="auto">
            <a:xfrm rot="5400000">
              <a:off x="7108031" y="4107657"/>
              <a:ext cx="1000125" cy="357188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30769" name="直接箭头连接符 17"/>
            <p:cNvCxnSpPr>
              <a:cxnSpLocks noChangeShapeType="1"/>
            </p:cNvCxnSpPr>
            <p:nvPr/>
          </p:nvCxnSpPr>
          <p:spPr bwMode="auto">
            <a:xfrm rot="5400000">
              <a:off x="7072313" y="4143375"/>
              <a:ext cx="928688" cy="3571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70" name="TextBox 18"/>
            <p:cNvSpPr txBox="1">
              <a:spLocks noChangeArrowheads="1"/>
            </p:cNvSpPr>
            <p:nvPr/>
          </p:nvSpPr>
          <p:spPr bwMode="auto">
            <a:xfrm>
              <a:off x="5643563" y="3500438"/>
              <a:ext cx="99536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/>
                <a:t>bellows</a:t>
              </a:r>
              <a:endParaRPr lang="zh-CN" altLang="en-US"/>
            </a:p>
          </p:txBody>
        </p:sp>
        <p:sp>
          <p:nvSpPr>
            <p:cNvPr id="30771" name="TextBox 19"/>
            <p:cNvSpPr txBox="1">
              <a:spLocks noChangeArrowheads="1"/>
            </p:cNvSpPr>
            <p:nvPr/>
          </p:nvSpPr>
          <p:spPr bwMode="auto">
            <a:xfrm>
              <a:off x="7178675" y="3535363"/>
              <a:ext cx="1771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/>
                <a:t>Overflow tank</a:t>
              </a:r>
              <a:endParaRPr lang="zh-CN" altLang="en-US"/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4857750" y="4144963"/>
          <a:ext cx="3929063" cy="237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62"/>
                <a:gridCol w="1000125"/>
                <a:gridCol w="1285876"/>
              </a:tblGrid>
              <a:tr h="365858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</a:rPr>
                        <a:t>Quantity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</a:rPr>
                        <a:t>Relative 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</a:rPr>
                        <a:t>Absolute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/>
                </a:tc>
              </a:tr>
              <a:tr h="335370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Free protons/Kg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neg.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0.47%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</a:tr>
              <a:tr h="335370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Density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neg.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0.0002%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</a:tr>
              <a:tr h="335370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Total mass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0.015%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0.015%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</a:tr>
              <a:tr h="335370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Bellows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0.0025%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0.0025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</a:tr>
              <a:tr h="335370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Overflow tank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0.02%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0.02%</a:t>
                      </a:r>
                      <a:endParaRPr lang="zh-CN" altLang="en-US" sz="1600" b="1" dirty="0"/>
                    </a:p>
                  </a:txBody>
                  <a:tcPr marL="91439" marR="91439" marT="45732" marB="45732"/>
                </a:tc>
              </a:tr>
              <a:tr h="335370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C00000"/>
                          </a:solidFill>
                        </a:rPr>
                        <a:t>Total </a:t>
                      </a:r>
                      <a:endParaRPr lang="zh-CN" alt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C00000"/>
                          </a:solidFill>
                        </a:rPr>
                        <a:t>0.03%</a:t>
                      </a:r>
                      <a:endParaRPr lang="zh-CN" alt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C00000"/>
                          </a:solidFill>
                        </a:rPr>
                        <a:t>0.47%</a:t>
                      </a:r>
                      <a:endParaRPr lang="zh-CN" alt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32" marB="45732"/>
                </a:tc>
              </a:tr>
            </a:tbl>
          </a:graphicData>
        </a:graphic>
      </p:graphicFrame>
      <p:sp>
        <p:nvSpPr>
          <p:cNvPr id="30760" name="椭圆 18"/>
          <p:cNvSpPr>
            <a:spLocks noChangeArrowheads="1"/>
          </p:cNvSpPr>
          <p:nvPr/>
        </p:nvSpPr>
        <p:spPr bwMode="auto">
          <a:xfrm>
            <a:off x="6429375" y="4502150"/>
            <a:ext cx="1928813" cy="357188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812800" indent="-812800"/>
            <a:endParaRPr lang="zh-CN" altLang="en-US"/>
          </a:p>
        </p:txBody>
      </p:sp>
      <p:sp>
        <p:nvSpPr>
          <p:cNvPr id="30761" name="矩形 19"/>
          <p:cNvSpPr>
            <a:spLocks noChangeArrowheads="1"/>
          </p:cNvSpPr>
          <p:nvPr/>
        </p:nvSpPr>
        <p:spPr bwMode="auto">
          <a:xfrm>
            <a:off x="7143750" y="3573463"/>
            <a:ext cx="1436688" cy="307975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/>
              <a:t>One batch LAB</a:t>
            </a:r>
            <a:endParaRPr lang="zh-CN" altLang="en-US" sz="1400"/>
          </a:p>
        </p:txBody>
      </p:sp>
      <p:cxnSp>
        <p:nvCxnSpPr>
          <p:cNvPr id="30762" name="直接箭头连接符 21"/>
          <p:cNvCxnSpPr>
            <a:cxnSpLocks noChangeShapeType="1"/>
            <a:stCxn id="30760" idx="0"/>
          </p:cNvCxnSpPr>
          <p:nvPr/>
        </p:nvCxnSpPr>
        <p:spPr bwMode="auto">
          <a:xfrm rot="5400000" flipH="1" flipV="1">
            <a:off x="7233444" y="4020344"/>
            <a:ext cx="642937" cy="32067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63" name="Picture 5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078288"/>
            <a:ext cx="396081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4" name="TextBox 21"/>
          <p:cNvSpPr txBox="1">
            <a:spLocks noChangeArrowheads="1"/>
          </p:cNvSpPr>
          <p:nvPr/>
        </p:nvSpPr>
        <p:spPr bwMode="auto">
          <a:xfrm>
            <a:off x="1403350" y="4149725"/>
            <a:ext cx="2382838" cy="369888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Target Mass Variation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1785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548680"/>
          </a:xfrm>
        </p:spPr>
        <p:txBody>
          <a:bodyPr/>
          <a:lstStyle/>
          <a:p>
            <a:r>
              <a:rPr lang="en-US" altLang="zh-CN" smtClean="0"/>
              <a:t>The Daya Bay Detectors</a:t>
            </a:r>
            <a:endParaRPr lang="zh-CN" altLang="en-US" smtClean="0"/>
          </a:p>
        </p:txBody>
      </p:sp>
      <p:pic>
        <p:nvPicPr>
          <p:cNvPr id="5124" name="Picture 2" descr="G:\dayabay\article\DayaBay's Talk\Soeren\images\dayabay\muon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6313"/>
            <a:ext cx="4500563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G:\dayabay\article\DayaBay's Talk\Soeren\images\dayabay\adZon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463" y="1196975"/>
            <a:ext cx="312261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6"/>
          <p:cNvSpPr txBox="1">
            <a:spLocks/>
          </p:cNvSpPr>
          <p:nvPr/>
        </p:nvSpPr>
        <p:spPr bwMode="auto">
          <a:xfrm>
            <a:off x="214313" y="5013325"/>
            <a:ext cx="86439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Multiple 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AD modules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at each site to </a:t>
            </a:r>
            <a:r>
              <a:rPr lang="en-US" altLang="zh-CN" sz="2400" b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check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u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ncorr</a:t>
            </a:r>
            <a:r>
              <a:rPr lang="en-US" altLang="zh-CN" sz="2400" b="1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.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syst</a:t>
            </a:r>
            <a:r>
              <a:rPr lang="en-US" altLang="zh-CN" sz="2400" b="1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.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err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.  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Far: 4 modules</a:t>
            </a:r>
            <a:r>
              <a:rPr lang="zh-CN" altLang="en-US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near: 2 modules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Multiple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muon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detectors to reduce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veto eff. uncertainties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Water Cherenkov</a:t>
            </a:r>
            <a:r>
              <a:rPr lang="zh-CN" altLang="en-US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2 layers 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RPC</a:t>
            </a:r>
            <a:r>
              <a:rPr lang="zh-CN" altLang="en-US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4 layers </a:t>
            </a:r>
            <a:r>
              <a:rPr lang="zh-CN" altLang="en-US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at the top +</a:t>
            </a:r>
            <a:r>
              <a:rPr lang="zh-CN" altLang="en-US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</a:t>
            </a:r>
            <a:r>
              <a:rPr lang="en-US" altLang="zh-CN" sz="2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telescopes</a:t>
            </a:r>
          </a:p>
        </p:txBody>
      </p:sp>
      <p:cxnSp>
        <p:nvCxnSpPr>
          <p:cNvPr id="5128" name="直接箭头连接符 17"/>
          <p:cNvCxnSpPr>
            <a:cxnSpLocks noChangeShapeType="1"/>
          </p:cNvCxnSpPr>
          <p:nvPr/>
        </p:nvCxnSpPr>
        <p:spPr bwMode="auto">
          <a:xfrm>
            <a:off x="5651500" y="2565400"/>
            <a:ext cx="649288" cy="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箭头连接符 17"/>
          <p:cNvCxnSpPr>
            <a:cxnSpLocks noChangeShapeType="1"/>
          </p:cNvCxnSpPr>
          <p:nvPr/>
        </p:nvCxnSpPr>
        <p:spPr bwMode="auto">
          <a:xfrm flipV="1">
            <a:off x="5651500" y="2997200"/>
            <a:ext cx="922338" cy="6350"/>
          </a:xfrm>
          <a:prstGeom prst="straightConnector1">
            <a:avLst/>
          </a:prstGeom>
          <a:noFill/>
          <a:ln w="2857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5130" name="直接箭头连接符 17"/>
          <p:cNvCxnSpPr>
            <a:cxnSpLocks noChangeShapeType="1"/>
          </p:cNvCxnSpPr>
          <p:nvPr/>
        </p:nvCxnSpPr>
        <p:spPr bwMode="auto">
          <a:xfrm>
            <a:off x="5651500" y="3429000"/>
            <a:ext cx="1152525" cy="0"/>
          </a:xfrm>
          <a:prstGeom prst="straightConnector1">
            <a:avLst/>
          </a:prstGeom>
          <a:noFill/>
          <a:ln w="28575" algn="ctr">
            <a:solidFill>
              <a:srgbClr val="E14D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1" name="TextBox 17"/>
          <p:cNvSpPr txBox="1">
            <a:spLocks noChangeArrowheads="1"/>
          </p:cNvSpPr>
          <p:nvPr/>
        </p:nvSpPr>
        <p:spPr bwMode="auto">
          <a:xfrm>
            <a:off x="4646613" y="2411413"/>
            <a:ext cx="100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40 t MO</a:t>
            </a:r>
            <a:endParaRPr lang="zh-CN" altLang="en-US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2" name="TextBox 18"/>
          <p:cNvSpPr txBox="1">
            <a:spLocks noChangeArrowheads="1"/>
          </p:cNvSpPr>
          <p:nvPr/>
        </p:nvSpPr>
        <p:spPr bwMode="auto">
          <a:xfrm>
            <a:off x="4643438" y="2843213"/>
            <a:ext cx="89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20 t LS</a:t>
            </a:r>
            <a:endParaRPr lang="zh-CN" altLang="en-US" b="1">
              <a:solidFill>
                <a:srgbClr val="558E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3" name="TextBox 19"/>
          <p:cNvSpPr txBox="1">
            <a:spLocks noChangeArrowheads="1"/>
          </p:cNvSpPr>
          <p:nvPr/>
        </p:nvSpPr>
        <p:spPr bwMode="auto">
          <a:xfrm>
            <a:off x="4356100" y="3213100"/>
            <a:ext cx="124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E14D49"/>
                </a:solidFill>
                <a:latin typeface="Times New Roman" pitchFamily="18" charset="0"/>
                <a:cs typeface="Times New Roman" pitchFamily="18" charset="0"/>
              </a:rPr>
              <a:t>20 t Target</a:t>
            </a:r>
            <a:endParaRPr lang="zh-CN" altLang="en-US" b="1">
              <a:solidFill>
                <a:srgbClr val="E14D4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TextBox 20"/>
          <p:cNvSpPr txBox="1">
            <a:spLocks noChangeArrowheads="1"/>
          </p:cNvSpPr>
          <p:nvPr/>
        </p:nvSpPr>
        <p:spPr bwMode="auto">
          <a:xfrm>
            <a:off x="4625975" y="3789363"/>
            <a:ext cx="1025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Times New Roman" pitchFamily="18" charset="0"/>
                <a:cs typeface="Times New Roman" pitchFamily="18" charset="0"/>
              </a:rPr>
              <a:t>reflector</a:t>
            </a:r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5651500" y="4005263"/>
            <a:ext cx="649288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" name="TextBox 32"/>
          <p:cNvSpPr txBox="1">
            <a:spLocks noChangeArrowheads="1"/>
          </p:cNvSpPr>
          <p:nvPr/>
        </p:nvSpPr>
        <p:spPr bwMode="auto">
          <a:xfrm>
            <a:off x="4625975" y="1844675"/>
            <a:ext cx="102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Times New Roman" pitchFamily="18" charset="0"/>
                <a:cs typeface="Times New Roman" pitchFamily="18" charset="0"/>
              </a:rPr>
              <a:t>reflector</a:t>
            </a:r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651500" y="2060575"/>
            <a:ext cx="649288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6588125" y="1125538"/>
            <a:ext cx="0" cy="503237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 flipV="1">
            <a:off x="6875463" y="1125538"/>
            <a:ext cx="649287" cy="719137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H="1" flipV="1">
            <a:off x="7235825" y="1125538"/>
            <a:ext cx="1008063" cy="863600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1" name="TextBox 49"/>
          <p:cNvSpPr txBox="1">
            <a:spLocks noChangeArrowheads="1"/>
          </p:cNvSpPr>
          <p:nvPr/>
        </p:nvSpPr>
        <p:spPr bwMode="auto">
          <a:xfrm>
            <a:off x="5364163" y="827088"/>
            <a:ext cx="378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Times New Roman" pitchFamily="18" charset="0"/>
                <a:cs typeface="Times New Roman" pitchFamily="18" charset="0"/>
              </a:rPr>
              <a:t>Automated Calibration Units (ACU)</a:t>
            </a:r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DayaWane\现场安装\现场照片\精选\DSC083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732" y="3005304"/>
            <a:ext cx="350929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Tunnel and Underground Lab.</a:t>
            </a:r>
            <a:endParaRPr lang="zh-CN" alt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907387"/>
            <a:ext cx="9144000" cy="197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DayaWane\现场安装\现场照片\刘杰\DSC_5260-0-隧道入口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81" y="598939"/>
            <a:ext cx="3517101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科普\精选照片\XBD201101-00002-12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733" y="598939"/>
            <a:ext cx="350929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DayaWane\现场安装\现场照片\液闪\1stb_clear\IMG_165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82" y="2995834"/>
            <a:ext cx="351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7168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5773"/>
            <a:ext cx="8229600" cy="616383"/>
          </a:xfrm>
        </p:spPr>
        <p:txBody>
          <a:bodyPr>
            <a:normAutofit/>
          </a:bodyPr>
          <a:lstStyle/>
          <a:p>
            <a:r>
              <a:rPr lang="en-US" altLang="zh-CN" smtClean="0"/>
              <a:t>Antineutrino Detector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J. Cao (IHEP)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Daya Bay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075" name="Picture 3" descr="D:\科普\精选照片\XBD201101-00002-0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652156"/>
            <a:ext cx="9180512" cy="61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593726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3399"/>
                </a:solidFill>
              </a:rPr>
              <a:t>Antineutrino Detector Assembly</a:t>
            </a:r>
            <a:endParaRPr lang="zh-CN" altLang="en-US" dirty="0" smtClean="0">
              <a:solidFill>
                <a:srgbClr val="003399"/>
              </a:solidFill>
            </a:endParaRPr>
          </a:p>
        </p:txBody>
      </p:sp>
      <p:pic>
        <p:nvPicPr>
          <p:cNvPr id="89091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549275"/>
            <a:ext cx="24923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25" y="571500"/>
            <a:ext cx="24653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357187" y="2071688"/>
            <a:ext cx="2382838" cy="3683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  <a:ea typeface="宋体" charset="-122"/>
              </a:rPr>
              <a:t>Stainless steel tank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pic>
        <p:nvPicPr>
          <p:cNvPr id="89094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300" y="501650"/>
            <a:ext cx="20716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Right Arrow 30"/>
          <p:cNvSpPr>
            <a:spLocks noChangeArrowheads="1"/>
          </p:cNvSpPr>
          <p:nvPr/>
        </p:nvSpPr>
        <p:spPr bwMode="auto">
          <a:xfrm>
            <a:off x="5786438" y="1500188"/>
            <a:ext cx="428625" cy="214312"/>
          </a:xfrm>
          <a:prstGeom prst="rightArrow">
            <a:avLst>
              <a:gd name="adj1" fmla="val 50000"/>
              <a:gd name="adj2" fmla="val 56398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948263" y="2071688"/>
            <a:ext cx="1540099" cy="376237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  <a:ea typeface="宋体" charset="-122"/>
              </a:rPr>
              <a:t>Outer Acrylic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pic>
        <p:nvPicPr>
          <p:cNvPr id="89097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63" y="2714625"/>
            <a:ext cx="24399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40" descr="a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643188"/>
            <a:ext cx="24225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3419872" y="4302157"/>
            <a:ext cx="633412" cy="377825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dirty="0">
                <a:latin typeface="+mn-ea"/>
                <a:ea typeface="宋体" charset="-122"/>
              </a:rPr>
              <a:t>PMT</a:t>
            </a:r>
          </a:p>
        </p:txBody>
      </p:sp>
      <p:sp>
        <p:nvSpPr>
          <p:cNvPr id="89100" name="Right Arrow 34"/>
          <p:cNvSpPr>
            <a:spLocks noChangeArrowheads="1"/>
          </p:cNvSpPr>
          <p:nvPr/>
        </p:nvSpPr>
        <p:spPr bwMode="auto">
          <a:xfrm rot="10800000">
            <a:off x="5929313" y="3500438"/>
            <a:ext cx="500062" cy="250825"/>
          </a:xfrm>
          <a:prstGeom prst="rightArrow">
            <a:avLst>
              <a:gd name="adj1" fmla="val 50000"/>
              <a:gd name="adj2" fmla="val 5004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89101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2674938"/>
            <a:ext cx="26638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4856163"/>
            <a:ext cx="238283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357188" y="6454775"/>
            <a:ext cx="1627187" cy="403225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  <a:ea typeface="宋体" charset="-122"/>
              </a:rPr>
              <a:t>Lid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sp>
        <p:nvSpPr>
          <p:cNvPr id="89104" name="Right Arrow 31"/>
          <p:cNvSpPr>
            <a:spLocks noChangeArrowheads="1"/>
          </p:cNvSpPr>
          <p:nvPr/>
        </p:nvSpPr>
        <p:spPr bwMode="auto">
          <a:xfrm>
            <a:off x="2786063" y="5786438"/>
            <a:ext cx="428625" cy="241300"/>
          </a:xfrm>
          <a:prstGeom prst="rightArrow">
            <a:avLst>
              <a:gd name="adj1" fmla="val 50000"/>
              <a:gd name="adj2" fmla="val 49794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89105" name="Picture 20" descr="a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4924425"/>
            <a:ext cx="24177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6286500" y="6481763"/>
            <a:ext cx="1666875" cy="376237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</a:rPr>
              <a:t>Auto Calib.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sp>
        <p:nvSpPr>
          <p:cNvPr id="89107" name="Right Arrow 31"/>
          <p:cNvSpPr>
            <a:spLocks noChangeArrowheads="1"/>
          </p:cNvSpPr>
          <p:nvPr/>
        </p:nvSpPr>
        <p:spPr bwMode="auto">
          <a:xfrm>
            <a:off x="5854700" y="5818188"/>
            <a:ext cx="431800" cy="214312"/>
          </a:xfrm>
          <a:prstGeom prst="rightArrow">
            <a:avLst>
              <a:gd name="adj1" fmla="val 50000"/>
              <a:gd name="adj2" fmla="val 5034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9108" name="Right Arrow 30"/>
          <p:cNvSpPr>
            <a:spLocks noChangeArrowheads="1"/>
          </p:cNvSpPr>
          <p:nvPr/>
        </p:nvSpPr>
        <p:spPr bwMode="auto">
          <a:xfrm>
            <a:off x="2786063" y="1500188"/>
            <a:ext cx="428625" cy="215900"/>
          </a:xfrm>
          <a:prstGeom prst="rightArrow">
            <a:avLst>
              <a:gd name="adj1" fmla="val 50000"/>
              <a:gd name="adj2" fmla="val 563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9109" name="Right Arrow 32"/>
          <p:cNvSpPr>
            <a:spLocks noChangeArrowheads="1"/>
          </p:cNvSpPr>
          <p:nvPr/>
        </p:nvSpPr>
        <p:spPr bwMode="auto">
          <a:xfrm rot="5400000">
            <a:off x="1481931" y="4753770"/>
            <a:ext cx="428625" cy="214312"/>
          </a:xfrm>
          <a:prstGeom prst="rightArrow">
            <a:avLst>
              <a:gd name="adj1" fmla="val 50000"/>
              <a:gd name="adj2" fmla="val 6401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86125" y="2071688"/>
            <a:ext cx="1214438" cy="3683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  <a:ea typeface="宋体" charset="-122"/>
              </a:rPr>
              <a:t>Reflector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357188" y="4277800"/>
            <a:ext cx="1214437" cy="4064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  <a:ea typeface="宋体" charset="-122"/>
              </a:rPr>
              <a:t>Relector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228184" y="4406048"/>
            <a:ext cx="1701800" cy="376237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</a:rPr>
              <a:t>Inner Acrylic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  <p:sp>
        <p:nvSpPr>
          <p:cNvPr id="89113" name="Right Arrow 32"/>
          <p:cNvSpPr>
            <a:spLocks noChangeArrowheads="1"/>
          </p:cNvSpPr>
          <p:nvPr/>
        </p:nvSpPr>
        <p:spPr bwMode="auto">
          <a:xfrm rot="5400000">
            <a:off x="6965156" y="2464595"/>
            <a:ext cx="428625" cy="214312"/>
          </a:xfrm>
          <a:prstGeom prst="rightArrow">
            <a:avLst>
              <a:gd name="adj1" fmla="val 50000"/>
              <a:gd name="adj2" fmla="val 6401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9114" name="Right Arrow 34"/>
          <p:cNvSpPr>
            <a:spLocks noChangeArrowheads="1"/>
          </p:cNvSpPr>
          <p:nvPr/>
        </p:nvSpPr>
        <p:spPr bwMode="auto">
          <a:xfrm rot="10800000">
            <a:off x="2857500" y="3500438"/>
            <a:ext cx="500063" cy="250825"/>
          </a:xfrm>
          <a:prstGeom prst="rightArrow">
            <a:avLst>
              <a:gd name="adj1" fmla="val 50000"/>
              <a:gd name="adj2" fmla="val 5004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eaLnBrk="0" hangingPunct="0"/>
            <a:endParaRPr lang="zh-CN" altLang="en-US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89115" name="Picture 4" descr="F:\Dayabay\Photos\DSCF368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25" y="4857750"/>
            <a:ext cx="25161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3286125" y="6454775"/>
            <a:ext cx="1354137" cy="403225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en-US" altLang="zh-CN" sz="1600" smtClean="0">
                <a:latin typeface="+mn-ea"/>
              </a:rPr>
              <a:t>Leak Check</a:t>
            </a:r>
            <a:endParaRPr lang="en-US" altLang="zh-CN" sz="1600" dirty="0">
              <a:latin typeface="+mn-ea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938534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 </a:t>
            </a:r>
            <a:r>
              <a:rPr lang="en-US" altLang="zh-CN" smtClean="0"/>
              <a:t>System Installation</a:t>
            </a:r>
            <a:endParaRPr lang="en-US" altLang="zh-CN"/>
          </a:p>
        </p:txBody>
      </p:sp>
      <p:pic>
        <p:nvPicPr>
          <p:cNvPr id="223238" name="Picture 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8671" y="924744"/>
            <a:ext cx="3164089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9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223" y="908720"/>
            <a:ext cx="3053603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40" name="Picture 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09" y="908720"/>
            <a:ext cx="3142039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43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3810000"/>
            <a:ext cx="402113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44" name="Picture 1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3810000"/>
            <a:ext cx="35369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0715" y="1844824"/>
            <a:ext cx="81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FF0000"/>
                </a:solidFill>
              </a:rPr>
              <a:t>IWS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9951" y="1887215"/>
            <a:ext cx="94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O</a:t>
            </a:r>
            <a:r>
              <a:rPr lang="en-US" altLang="zh-CN" sz="2400" b="1" smtClean="0">
                <a:solidFill>
                  <a:srgbClr val="FF0000"/>
                </a:solidFill>
              </a:rPr>
              <a:t>WS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3116"/>
            <a:ext cx="9144000" cy="487154"/>
          </a:xfrm>
        </p:spPr>
        <p:txBody>
          <a:bodyPr>
            <a:noAutofit/>
          </a:bodyPr>
          <a:lstStyle/>
          <a:p>
            <a:r>
              <a:rPr lang="en-US" altLang="zh-CN" smtClean="0"/>
              <a:t>Liquid Scintillator Hall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z="1100" smtClean="0"/>
              <a:t>Daya Bay</a:t>
            </a:r>
            <a:endParaRPr lang="zh-CN" altLang="en-US" sz="11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z="1100" smtClean="0"/>
              <a:t>9</a:t>
            </a:fld>
            <a:endParaRPr lang="zh-CN" altLang="en-US" sz="1100"/>
          </a:p>
        </p:txBody>
      </p:sp>
      <p:pic>
        <p:nvPicPr>
          <p:cNvPr id="6146" name="Picture 2" descr="D:\DayaWane\现场安装\DSCF59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48" y="530269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52281" y="5699391"/>
            <a:ext cx="15841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LS mixing equipment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1055557"/>
            <a:ext cx="2592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185 ton 0.1% Gd-LS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439373"/>
            <a:ext cx="26923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Liquid Scintillator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872" y="749205"/>
            <a:ext cx="1956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Mineral Oil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054" y="2787859"/>
            <a:ext cx="25977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Filling Equipment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6025392"/>
            <a:ext cx="360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accent2"/>
                </a:solidFill>
              </a:rPr>
              <a:t>ISO tank equiped with load cell. Target mass errorr ~0.03% </a:t>
            </a: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J_empty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FF00"/>
      </a:accent4>
      <a:accent5>
        <a:srgbClr val="006600"/>
      </a:accent5>
      <a:accent6>
        <a:srgbClr val="A50021"/>
      </a:accent6>
      <a:hlink>
        <a:srgbClr val="660066"/>
      </a:hlink>
      <a:folHlink>
        <a:srgbClr val="800080"/>
      </a:folHlink>
    </a:clrScheme>
    <a:fontScheme name="CJ_empty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14923</TotalTime>
  <Words>2018</Words>
  <Application>Microsoft Office PowerPoint</Application>
  <PresentationFormat>全屏显示(4:3)</PresentationFormat>
  <Paragraphs>502</Paragraphs>
  <Slides>38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42" baseType="lpstr">
      <vt:lpstr>CJ_empty</vt:lpstr>
      <vt:lpstr>Equation</vt:lpstr>
      <vt:lpstr>Formula</vt:lpstr>
      <vt:lpstr>VoloViewContainer</vt:lpstr>
      <vt:lpstr>Daya Bay: Results and Future  </vt:lpstr>
      <vt:lpstr>Measure 13 with reactors</vt:lpstr>
      <vt:lpstr>The Daya Bay Experiment</vt:lpstr>
      <vt:lpstr>The Daya Bay Detectors</vt:lpstr>
      <vt:lpstr>Tunnel and Underground Lab.</vt:lpstr>
      <vt:lpstr>Antineutrino Detector</vt:lpstr>
      <vt:lpstr>Antineutrino Detector Assembly</vt:lpstr>
      <vt:lpstr>Muon System Installation</vt:lpstr>
      <vt:lpstr>Liquid Scintillator Hall</vt:lpstr>
      <vt:lpstr>Detector Filling and Installation</vt:lpstr>
      <vt:lpstr>Three Underground Experiment Halls</vt:lpstr>
      <vt:lpstr>Data Period</vt:lpstr>
      <vt:lpstr>Energy calibration &amp; reconstruction</vt:lpstr>
      <vt:lpstr>PMT Flasher</vt:lpstr>
      <vt:lpstr>Detecting Reactor Antineutrino</vt:lpstr>
      <vt:lpstr>Anti-neutrino Selections</vt:lpstr>
      <vt:lpstr>Selection Cuts</vt:lpstr>
      <vt:lpstr>Backgrounds：Accidentals</vt:lpstr>
      <vt:lpstr>Backgrounds: 9Li/8He</vt:lpstr>
      <vt:lpstr>Backgrounds: Fast neutrons</vt:lpstr>
      <vt:lpstr>Backgrounds: 241Am-13C source &amp; 13C(α,n)16O  </vt:lpstr>
      <vt:lpstr>Backgrounds summary</vt:lpstr>
      <vt:lpstr>Side-by-side Comparison (1)</vt:lpstr>
      <vt:lpstr>Efficiency and Uncertainties</vt:lpstr>
      <vt:lpstr>Side-by-side Comparison (2)</vt:lpstr>
      <vt:lpstr>Daily Rate</vt:lpstr>
      <vt:lpstr>Observation ofe Disappearance (2012.3)</vt:lpstr>
      <vt:lpstr>Daya Bay Improved Results (2012.6)</vt:lpstr>
      <vt:lpstr>Another 2 ADs Installed</vt:lpstr>
      <vt:lpstr>4π Calibration and Special Calibration</vt:lpstr>
      <vt:lpstr>Projected Daya Bay Sensitivity</vt:lpstr>
      <vt:lpstr>Summary &amp; Outlook</vt:lpstr>
      <vt:lpstr>The Daya Bay Collaboration</vt:lpstr>
      <vt:lpstr>PowerPoint 演示文稿</vt:lpstr>
      <vt:lpstr>Signal and Backgorunds</vt:lpstr>
      <vt:lpstr>Signal+Backgound Spectrum</vt:lpstr>
      <vt:lpstr>Baseline </vt:lpstr>
      <vt:lpstr>Target Mass &amp; No. of Protons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Sever@IHEP</dc:title>
  <dc:creator>caoj</dc:creator>
  <cp:lastModifiedBy>caoj</cp:lastModifiedBy>
  <cp:revision>370</cp:revision>
  <cp:lastPrinted>1601-01-01T00:00:00Z</cp:lastPrinted>
  <dcterms:created xsi:type="dcterms:W3CDTF">2006-04-18T18:10:02Z</dcterms:created>
  <dcterms:modified xsi:type="dcterms:W3CDTF">2013-03-12T14:53:35Z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